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64" r:id="rId7"/>
    <p:sldId id="259" r:id="rId8"/>
    <p:sldId id="265" r:id="rId9"/>
    <p:sldId id="260" r:id="rId10"/>
    <p:sldId id="266" r:id="rId11"/>
    <p:sldId id="261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E8706</a:t>
            </a:r>
            <a:r>
              <a:rPr lang="en-US" baseline="0"/>
              <a:t> - Near Creede, CO</a:t>
            </a:r>
          </a:p>
          <a:p>
            <a:pPr>
              <a:defRPr/>
            </a:pPr>
            <a:r>
              <a:rPr lang="en-US" baseline="0"/>
              <a:t>February 1, 2019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Obs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Sheet1!$A$3:$A$11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Sheet1!$B$3:$B$11</c:f>
              <c:numCache>
                <c:formatCode>General</c:formatCode>
                <c:ptCount val="9"/>
                <c:pt idx="0">
                  <c:v>-0.85</c:v>
                </c:pt>
                <c:pt idx="1">
                  <c:v>-2.11</c:v>
                </c:pt>
                <c:pt idx="2">
                  <c:v>-2.83</c:v>
                </c:pt>
                <c:pt idx="3">
                  <c:v>-4.99</c:v>
                </c:pt>
                <c:pt idx="4">
                  <c:v>-4.99</c:v>
                </c:pt>
                <c:pt idx="5">
                  <c:v>-5.89</c:v>
                </c:pt>
                <c:pt idx="6">
                  <c:v>-5.89</c:v>
                </c:pt>
                <c:pt idx="7">
                  <c:v>-5.89</c:v>
                </c:pt>
                <c:pt idx="8">
                  <c:v>-8.0500000000000007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B9-4425-9617-C04AF07EAEC1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Background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Sheet1!$A$3:$A$11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Sheet1!$C$3:$C$11</c:f>
              <c:numCache>
                <c:formatCode>General</c:formatCode>
                <c:ptCount val="9"/>
                <c:pt idx="0">
                  <c:v>10.49</c:v>
                </c:pt>
                <c:pt idx="1">
                  <c:v>9.59</c:v>
                </c:pt>
                <c:pt idx="2">
                  <c:v>9.23</c:v>
                </c:pt>
                <c:pt idx="3">
                  <c:v>8.33</c:v>
                </c:pt>
                <c:pt idx="4">
                  <c:v>7.25</c:v>
                </c:pt>
                <c:pt idx="5">
                  <c:v>7.25</c:v>
                </c:pt>
                <c:pt idx="6">
                  <c:v>5.09</c:v>
                </c:pt>
                <c:pt idx="7">
                  <c:v>5.45</c:v>
                </c:pt>
                <c:pt idx="8">
                  <c:v>7.25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8B9-4425-9617-C04AF07EAEC1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URMA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Sheet1!$A$3:$A$11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Sheet1!$D$3:$D$11</c:f>
              <c:numCache>
                <c:formatCode>General</c:formatCode>
                <c:ptCount val="9"/>
                <c:pt idx="0">
                  <c:v>6.89</c:v>
                </c:pt>
                <c:pt idx="1">
                  <c:v>5.99</c:v>
                </c:pt>
                <c:pt idx="2">
                  <c:v>5.45</c:v>
                </c:pt>
                <c:pt idx="3">
                  <c:v>4.7300000000000004</c:v>
                </c:pt>
                <c:pt idx="4">
                  <c:v>3.65</c:v>
                </c:pt>
                <c:pt idx="5">
                  <c:v>3.47</c:v>
                </c:pt>
                <c:pt idx="6">
                  <c:v>-0.31</c:v>
                </c:pt>
                <c:pt idx="7">
                  <c:v>0.05</c:v>
                </c:pt>
                <c:pt idx="8">
                  <c:v>3.47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8B9-4425-9617-C04AF07EAE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42931983"/>
        <c:axId val="1342929487"/>
      </c:lineChart>
      <c:catAx>
        <c:axId val="1342931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2929487"/>
        <c:crosses val="autoZero"/>
        <c:auto val="1"/>
        <c:lblAlgn val="ctr"/>
        <c:lblOffset val="100"/>
        <c:noMultiLvlLbl val="0"/>
      </c:catAx>
      <c:valAx>
        <c:axId val="1342929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2931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ALAC2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'[20190201Data (Recovered).xlsx]Sheet1'!$F$2</c:f>
              <c:strCache>
                <c:ptCount val="1"/>
                <c:pt idx="0">
                  <c:v>Obs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'[20190201Data (Recovered).xlsx]Sheet1'!$E$3:$E$11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'[20190201Data (Recovered).xlsx]Sheet1'!$F$3:$F$11</c:f>
              <c:numCache>
                <c:formatCode>General</c:formatCode>
                <c:ptCount val="9"/>
                <c:pt idx="0">
                  <c:v>-2.65</c:v>
                </c:pt>
                <c:pt idx="1">
                  <c:v>-4.45</c:v>
                </c:pt>
                <c:pt idx="2">
                  <c:v>-2.65</c:v>
                </c:pt>
                <c:pt idx="3">
                  <c:v>-4.45</c:v>
                </c:pt>
                <c:pt idx="4">
                  <c:v>-11.83</c:v>
                </c:pt>
                <c:pt idx="5">
                  <c:v>-12.19</c:v>
                </c:pt>
                <c:pt idx="6">
                  <c:v>-11.29</c:v>
                </c:pt>
                <c:pt idx="7">
                  <c:v>-11.11</c:v>
                </c:pt>
                <c:pt idx="8">
                  <c:v>-5.71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6B-480A-BE70-7F2FC399854D}"/>
            </c:ext>
          </c:extLst>
        </c:ser>
        <c:ser>
          <c:idx val="1"/>
          <c:order val="1"/>
          <c:tx>
            <c:strRef>
              <c:f>'[20190201Data (Recovered).xlsx]Sheet1'!$G$2</c:f>
              <c:strCache>
                <c:ptCount val="1"/>
                <c:pt idx="0">
                  <c:v>BackGround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'[20190201Data (Recovered).xlsx]Sheet1'!$E$3:$E$11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'[20190201Data (Recovered).xlsx]Sheet1'!$G$3:$G$11</c:f>
              <c:numCache>
                <c:formatCode>General</c:formatCode>
                <c:ptCount val="9"/>
                <c:pt idx="0">
                  <c:v>0.59</c:v>
                </c:pt>
                <c:pt idx="1">
                  <c:v>-1.75</c:v>
                </c:pt>
                <c:pt idx="2">
                  <c:v>-3.01</c:v>
                </c:pt>
                <c:pt idx="3">
                  <c:v>-4.63</c:v>
                </c:pt>
                <c:pt idx="4">
                  <c:v>-5.53</c:v>
                </c:pt>
                <c:pt idx="5">
                  <c:v>-6.25</c:v>
                </c:pt>
                <c:pt idx="6">
                  <c:v>-6.43</c:v>
                </c:pt>
                <c:pt idx="7">
                  <c:v>-8.23</c:v>
                </c:pt>
                <c:pt idx="8">
                  <c:v>-6.43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6B-480A-BE70-7F2FC399854D}"/>
            </c:ext>
          </c:extLst>
        </c:ser>
        <c:ser>
          <c:idx val="2"/>
          <c:order val="2"/>
          <c:tx>
            <c:strRef>
              <c:f>'[20190201Data (Recovered).xlsx]Sheet1'!$H$2</c:f>
              <c:strCache>
                <c:ptCount val="1"/>
                <c:pt idx="0">
                  <c:v>URMA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'[20190201Data (Recovered).xlsx]Sheet1'!$E$3:$E$11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'[20190201Data (Recovered).xlsx]Sheet1'!$H$3:$H$11</c:f>
              <c:numCache>
                <c:formatCode>General</c:formatCode>
                <c:ptCount val="9"/>
                <c:pt idx="0">
                  <c:v>-3.73</c:v>
                </c:pt>
                <c:pt idx="1">
                  <c:v>-5.53</c:v>
                </c:pt>
                <c:pt idx="2">
                  <c:v>-8.59</c:v>
                </c:pt>
                <c:pt idx="3">
                  <c:v>-7.15</c:v>
                </c:pt>
                <c:pt idx="4">
                  <c:v>-11.83</c:v>
                </c:pt>
                <c:pt idx="5">
                  <c:v>-13.09</c:v>
                </c:pt>
                <c:pt idx="6">
                  <c:v>-12.01</c:v>
                </c:pt>
                <c:pt idx="7">
                  <c:v>-12.19</c:v>
                </c:pt>
                <c:pt idx="8">
                  <c:v>-9.67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6B-480A-BE70-7F2FC39985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9980176"/>
        <c:axId val="2119978928"/>
      </c:lineChart>
      <c:catAx>
        <c:axId val="2119980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9978928"/>
        <c:crosses val="autoZero"/>
        <c:auto val="1"/>
        <c:lblAlgn val="ctr"/>
        <c:lblOffset val="100"/>
        <c:noMultiLvlLbl val="0"/>
      </c:catAx>
      <c:valAx>
        <c:axId val="2119978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9980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KALS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'[20190201Data (Recovered).xlsx]Sheet1'!$J$2</c:f>
              <c:strCache>
                <c:ptCount val="1"/>
                <c:pt idx="0">
                  <c:v>Obs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'[20190201Data (Recovered).xlsx]Sheet1'!$I$3:$I$11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'[20190201Data (Recovered).xlsx]Sheet1'!$J$3:$J$11</c:f>
              <c:numCache>
                <c:formatCode>General</c:formatCode>
                <c:ptCount val="9"/>
                <c:pt idx="0">
                  <c:v>-8.9499999999999993</c:v>
                </c:pt>
                <c:pt idx="1">
                  <c:v>-8.9499999999999993</c:v>
                </c:pt>
                <c:pt idx="2">
                  <c:v>-8.9499999999999993</c:v>
                </c:pt>
                <c:pt idx="3">
                  <c:v>-7.15</c:v>
                </c:pt>
                <c:pt idx="4">
                  <c:v>-13.09</c:v>
                </c:pt>
                <c:pt idx="5">
                  <c:v>-17.95</c:v>
                </c:pt>
                <c:pt idx="6">
                  <c:v>-18.850000000000001</c:v>
                </c:pt>
                <c:pt idx="7">
                  <c:v>-13.99</c:v>
                </c:pt>
                <c:pt idx="8">
                  <c:v>-11.83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EA-447A-B552-2A84B19620A6}"/>
            </c:ext>
          </c:extLst>
        </c:ser>
        <c:ser>
          <c:idx val="1"/>
          <c:order val="1"/>
          <c:tx>
            <c:strRef>
              <c:f>'[20190201Data (Recovered).xlsx]Sheet1'!$K$2</c:f>
              <c:strCache>
                <c:ptCount val="1"/>
                <c:pt idx="0">
                  <c:v>Background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'[20190201Data (Recovered).xlsx]Sheet1'!$I$3:$I$11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'[20190201Data (Recovered).xlsx]Sheet1'!$K$3:$K$11</c:f>
              <c:numCache>
                <c:formatCode>General</c:formatCode>
                <c:ptCount val="9"/>
                <c:pt idx="0">
                  <c:v>-0.49</c:v>
                </c:pt>
                <c:pt idx="1">
                  <c:v>-2.11</c:v>
                </c:pt>
                <c:pt idx="2">
                  <c:v>-3.55</c:v>
                </c:pt>
                <c:pt idx="3">
                  <c:v>-5.35</c:v>
                </c:pt>
                <c:pt idx="4">
                  <c:v>-5.89</c:v>
                </c:pt>
                <c:pt idx="5">
                  <c:v>-7.15</c:v>
                </c:pt>
                <c:pt idx="6">
                  <c:v>-7.15</c:v>
                </c:pt>
                <c:pt idx="7">
                  <c:v>-8.59</c:v>
                </c:pt>
                <c:pt idx="8">
                  <c:v>-7.33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EA-447A-B552-2A84B19620A6}"/>
            </c:ext>
          </c:extLst>
        </c:ser>
        <c:ser>
          <c:idx val="2"/>
          <c:order val="2"/>
          <c:tx>
            <c:strRef>
              <c:f>'[20190201Data (Recovered).xlsx]Sheet1'!$L$2</c:f>
              <c:strCache>
                <c:ptCount val="1"/>
                <c:pt idx="0">
                  <c:v>URMA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'[20190201Data (Recovered).xlsx]Sheet1'!$I$3:$I$11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'[20190201Data (Recovered).xlsx]Sheet1'!$L$3:$L$11</c:f>
              <c:numCache>
                <c:formatCode>General</c:formatCode>
                <c:ptCount val="9"/>
                <c:pt idx="0">
                  <c:v>-4.99</c:v>
                </c:pt>
                <c:pt idx="1">
                  <c:v>-6.07</c:v>
                </c:pt>
                <c:pt idx="2">
                  <c:v>-9.1300000000000008</c:v>
                </c:pt>
                <c:pt idx="3">
                  <c:v>-7.69</c:v>
                </c:pt>
                <c:pt idx="4">
                  <c:v>-12.19</c:v>
                </c:pt>
                <c:pt idx="5">
                  <c:v>-13.99</c:v>
                </c:pt>
                <c:pt idx="6">
                  <c:v>-12.91</c:v>
                </c:pt>
                <c:pt idx="7">
                  <c:v>-12.91</c:v>
                </c:pt>
                <c:pt idx="8">
                  <c:v>-10.75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EA-447A-B552-2A84B19620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25462720"/>
        <c:axId val="2125453568"/>
      </c:lineChart>
      <c:catAx>
        <c:axId val="212546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5453568"/>
        <c:crosses val="autoZero"/>
        <c:auto val="1"/>
        <c:lblAlgn val="ctr"/>
        <c:lblOffset val="100"/>
        <c:noMultiLvlLbl val="0"/>
      </c:catAx>
      <c:valAx>
        <c:axId val="2125453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546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CSU60</a:t>
            </a:r>
            <a:r>
              <a:rPr lang="en-US" baseline="0"/>
              <a:t> - Near Westcliffe, CO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'[20190201Data (Recovered).xlsx]Sheet1'!$N$2</c:f>
              <c:strCache>
                <c:ptCount val="1"/>
                <c:pt idx="0">
                  <c:v>Obs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'[20190201Data (Recovered).xlsx]Sheet1'!$M$3:$M$11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'[20190201Data (Recovered).xlsx]Sheet1'!$N$3:$N$11</c:f>
              <c:numCache>
                <c:formatCode>General</c:formatCode>
                <c:ptCount val="9"/>
                <c:pt idx="0">
                  <c:v>2.57</c:v>
                </c:pt>
                <c:pt idx="1">
                  <c:v>2.93</c:v>
                </c:pt>
                <c:pt idx="2">
                  <c:v>3.11</c:v>
                </c:pt>
                <c:pt idx="3">
                  <c:v>2.0299999999999998</c:v>
                </c:pt>
                <c:pt idx="4">
                  <c:v>1.49</c:v>
                </c:pt>
                <c:pt idx="5">
                  <c:v>-1.75</c:v>
                </c:pt>
                <c:pt idx="6">
                  <c:v>-2.29</c:v>
                </c:pt>
                <c:pt idx="7">
                  <c:v>-2.29</c:v>
                </c:pt>
                <c:pt idx="8">
                  <c:v>-0.49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CC-4802-8F15-E222C0E83506}"/>
            </c:ext>
          </c:extLst>
        </c:ser>
        <c:ser>
          <c:idx val="1"/>
          <c:order val="1"/>
          <c:tx>
            <c:strRef>
              <c:f>'[20190201Data (Recovered).xlsx]Sheet1'!$O$2</c:f>
              <c:strCache>
                <c:ptCount val="1"/>
                <c:pt idx="0">
                  <c:v>Background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'[20190201Data (Recovered).xlsx]Sheet1'!$M$3:$M$11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'[20190201Data (Recovered).xlsx]Sheet1'!$O$3:$O$11</c:f>
              <c:numCache>
                <c:formatCode>General</c:formatCode>
                <c:ptCount val="9"/>
                <c:pt idx="0">
                  <c:v>17.87</c:v>
                </c:pt>
                <c:pt idx="1">
                  <c:v>18.77</c:v>
                </c:pt>
                <c:pt idx="2">
                  <c:v>18.59</c:v>
                </c:pt>
                <c:pt idx="3">
                  <c:v>16.79</c:v>
                </c:pt>
                <c:pt idx="4">
                  <c:v>15.53</c:v>
                </c:pt>
                <c:pt idx="5">
                  <c:v>15.53</c:v>
                </c:pt>
                <c:pt idx="6">
                  <c:v>14.27</c:v>
                </c:pt>
                <c:pt idx="7">
                  <c:v>14.63</c:v>
                </c:pt>
                <c:pt idx="8">
                  <c:v>16.79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0CC-4802-8F15-E222C0E83506}"/>
            </c:ext>
          </c:extLst>
        </c:ser>
        <c:ser>
          <c:idx val="2"/>
          <c:order val="2"/>
          <c:tx>
            <c:strRef>
              <c:f>'[20190201Data (Recovered).xlsx]Sheet1'!$P$2</c:f>
              <c:strCache>
                <c:ptCount val="1"/>
                <c:pt idx="0">
                  <c:v>URMA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'[20190201Data (Recovered).xlsx]Sheet1'!$M$3:$M$11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'[20190201Data (Recovered).xlsx]Sheet1'!$P$3:$P$11</c:f>
              <c:numCache>
                <c:formatCode>General</c:formatCode>
                <c:ptCount val="9"/>
                <c:pt idx="0">
                  <c:v>11.21</c:v>
                </c:pt>
                <c:pt idx="1">
                  <c:v>12.65</c:v>
                </c:pt>
                <c:pt idx="2">
                  <c:v>11.57</c:v>
                </c:pt>
                <c:pt idx="3">
                  <c:v>9.41</c:v>
                </c:pt>
                <c:pt idx="4">
                  <c:v>8.51</c:v>
                </c:pt>
                <c:pt idx="5">
                  <c:v>9.77</c:v>
                </c:pt>
                <c:pt idx="6">
                  <c:v>9.23</c:v>
                </c:pt>
                <c:pt idx="7">
                  <c:v>8.51</c:v>
                </c:pt>
                <c:pt idx="8">
                  <c:v>12.65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0CC-4802-8F15-E222C0E835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4757232"/>
        <c:axId val="204760144"/>
      </c:lineChart>
      <c:catAx>
        <c:axId val="20475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760144"/>
        <c:crosses val="autoZero"/>
        <c:auto val="1"/>
        <c:lblAlgn val="ctr"/>
        <c:lblOffset val="100"/>
        <c:noMultiLvlLbl val="0"/>
      </c:catAx>
      <c:valAx>
        <c:axId val="20476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75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GCWC2</a:t>
            </a:r>
            <a:r>
              <a:rPr lang="en-US" baseline="0"/>
              <a:t> - HADS near Westcliffe, CO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'[20190201Data (Recovered).xlsx]Sheet1'!$R$2</c:f>
              <c:strCache>
                <c:ptCount val="1"/>
                <c:pt idx="0">
                  <c:v>Obs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'[20190201Data (Recovered).xlsx]Sheet1'!$Q$3:$Q$11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'[20190201Data (Recovered).xlsx]Sheet1'!$R$3:$R$11</c:f>
              <c:numCache>
                <c:formatCode>General</c:formatCode>
                <c:ptCount val="9"/>
                <c:pt idx="0">
                  <c:v>4.37</c:v>
                </c:pt>
                <c:pt idx="1">
                  <c:v>2.75</c:v>
                </c:pt>
                <c:pt idx="2">
                  <c:v>3.65</c:v>
                </c:pt>
                <c:pt idx="3">
                  <c:v>-0.85</c:v>
                </c:pt>
                <c:pt idx="4">
                  <c:v>-2.65</c:v>
                </c:pt>
                <c:pt idx="5">
                  <c:v>0.05</c:v>
                </c:pt>
                <c:pt idx="6">
                  <c:v>-0.85</c:v>
                </c:pt>
                <c:pt idx="7">
                  <c:v>0.05</c:v>
                </c:pt>
                <c:pt idx="8">
                  <c:v>1.1299999999999999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B90-4077-8A6B-0EC6706E6BE8}"/>
            </c:ext>
          </c:extLst>
        </c:ser>
        <c:ser>
          <c:idx val="1"/>
          <c:order val="1"/>
          <c:tx>
            <c:strRef>
              <c:f>'[20190201Data (Recovered).xlsx]Sheet1'!$S$2</c:f>
              <c:strCache>
                <c:ptCount val="1"/>
                <c:pt idx="0">
                  <c:v>Background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'[20190201Data (Recovered).xlsx]Sheet1'!$Q$3:$Q$11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'[20190201Data (Recovered).xlsx]Sheet1'!$S$3:$S$11</c:f>
              <c:numCache>
                <c:formatCode>General</c:formatCode>
                <c:ptCount val="9"/>
                <c:pt idx="0">
                  <c:v>19.13</c:v>
                </c:pt>
                <c:pt idx="1">
                  <c:v>18.95</c:v>
                </c:pt>
                <c:pt idx="2">
                  <c:v>18.59</c:v>
                </c:pt>
                <c:pt idx="3">
                  <c:v>16.79</c:v>
                </c:pt>
                <c:pt idx="4">
                  <c:v>15.35</c:v>
                </c:pt>
                <c:pt idx="5">
                  <c:v>15.53</c:v>
                </c:pt>
                <c:pt idx="6">
                  <c:v>15.17</c:v>
                </c:pt>
                <c:pt idx="7">
                  <c:v>15.89</c:v>
                </c:pt>
                <c:pt idx="8">
                  <c:v>18.95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B90-4077-8A6B-0EC6706E6BE8}"/>
            </c:ext>
          </c:extLst>
        </c:ser>
        <c:ser>
          <c:idx val="2"/>
          <c:order val="2"/>
          <c:tx>
            <c:strRef>
              <c:f>'[20190201Data (Recovered).xlsx]Sheet1'!$T$2</c:f>
              <c:strCache>
                <c:ptCount val="1"/>
                <c:pt idx="0">
                  <c:v>URMA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'[20190201Data (Recovered).xlsx]Sheet1'!$Q$3:$Q$11</c:f>
              <c:strCache>
                <c:ptCount val="9"/>
                <c:pt idx="0">
                  <c:v>07Z</c:v>
                </c:pt>
                <c:pt idx="1">
                  <c:v>08Z</c:v>
                </c:pt>
                <c:pt idx="2">
                  <c:v>09Z</c:v>
                </c:pt>
                <c:pt idx="3">
                  <c:v>10Z</c:v>
                </c:pt>
                <c:pt idx="4">
                  <c:v>11Z</c:v>
                </c:pt>
                <c:pt idx="5">
                  <c:v>12Z</c:v>
                </c:pt>
                <c:pt idx="6">
                  <c:v>13Z</c:v>
                </c:pt>
                <c:pt idx="7">
                  <c:v>14Z</c:v>
                </c:pt>
                <c:pt idx="8">
                  <c:v>15Z</c:v>
                </c:pt>
              </c:strCache>
            </c:strRef>
          </c:cat>
          <c:val>
            <c:numRef>
              <c:f>'[20190201Data (Recovered).xlsx]Sheet1'!$T$3:$T$11</c:f>
              <c:numCache>
                <c:formatCode>General</c:formatCode>
                <c:ptCount val="9"/>
                <c:pt idx="0">
                  <c:v>12.47</c:v>
                </c:pt>
                <c:pt idx="1">
                  <c:v>13.01</c:v>
                </c:pt>
                <c:pt idx="2">
                  <c:v>11.75</c:v>
                </c:pt>
                <c:pt idx="3">
                  <c:v>9.23</c:v>
                </c:pt>
                <c:pt idx="4">
                  <c:v>8.33</c:v>
                </c:pt>
                <c:pt idx="5">
                  <c:v>9.77</c:v>
                </c:pt>
                <c:pt idx="6">
                  <c:v>10.130000000000001</c:v>
                </c:pt>
                <c:pt idx="7">
                  <c:v>9.9499999999999993</c:v>
                </c:pt>
                <c:pt idx="8">
                  <c:v>14.99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B90-4077-8A6B-0EC6706E6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25468960"/>
        <c:axId val="2125454400"/>
      </c:lineChart>
      <c:catAx>
        <c:axId val="2125468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5454400"/>
        <c:crosses val="autoZero"/>
        <c:auto val="1"/>
        <c:lblAlgn val="ctr"/>
        <c:lblOffset val="100"/>
        <c:noMultiLvlLbl val="0"/>
      </c:catAx>
      <c:valAx>
        <c:axId val="2125454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5468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0D97-FB53-498E-8B32-038A743E44D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4145-19C1-4216-9E93-5859E96EA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22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0D97-FB53-498E-8B32-038A743E44D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4145-19C1-4216-9E93-5859E96EA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835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0D97-FB53-498E-8B32-038A743E44D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4145-19C1-4216-9E93-5859E96EA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4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0D97-FB53-498E-8B32-038A743E44D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4145-19C1-4216-9E93-5859E96EA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56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0D97-FB53-498E-8B32-038A743E44D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4145-19C1-4216-9E93-5859E96EA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8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0D97-FB53-498E-8B32-038A743E44D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4145-19C1-4216-9E93-5859E96EA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4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0D97-FB53-498E-8B32-038A743E44D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4145-19C1-4216-9E93-5859E96EA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35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0D97-FB53-498E-8B32-038A743E44D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4145-19C1-4216-9E93-5859E96EA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0D97-FB53-498E-8B32-038A743E44D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4145-19C1-4216-9E93-5859E96EA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6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0D97-FB53-498E-8B32-038A743E44D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4145-19C1-4216-9E93-5859E96EA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5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0D97-FB53-498E-8B32-038A743E44D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4145-19C1-4216-9E93-5859E96EA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0D97-FB53-498E-8B32-038A743E44D6}" type="datetimeFigureOut">
              <a:rPr lang="en-US" smtClean="0"/>
              <a:t>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14145-19C1-4216-9E93-5859E96EA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6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Cold Pool dilemma in URMA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Paul Wolyn</a:t>
            </a:r>
          </a:p>
          <a:p>
            <a:r>
              <a:rPr lang="en-US" dirty="0" smtClean="0"/>
              <a:t>February </a:t>
            </a:r>
            <a:r>
              <a:rPr lang="en-US" dirty="0" smtClean="0"/>
              <a:t>5,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86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CSU60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this time period:</a:t>
            </a:r>
          </a:p>
          <a:p>
            <a:pPr lvl="1"/>
            <a:r>
              <a:rPr lang="en-US" dirty="0" smtClean="0"/>
              <a:t>Min observed T:     -2</a:t>
            </a:r>
          </a:p>
          <a:p>
            <a:pPr lvl="1"/>
            <a:r>
              <a:rPr lang="en-US" dirty="0" smtClean="0"/>
              <a:t>Min Background:   +14</a:t>
            </a:r>
          </a:p>
          <a:p>
            <a:pPr lvl="1"/>
            <a:r>
              <a:rPr lang="en-US" dirty="0" smtClean="0"/>
              <a:t>Min URMA:             +9</a:t>
            </a:r>
          </a:p>
          <a:p>
            <a:r>
              <a:rPr lang="en-US" dirty="0" smtClean="0"/>
              <a:t>11 degree difference </a:t>
            </a:r>
            <a:r>
              <a:rPr lang="en-US" dirty="0" smtClean="0"/>
              <a:t>observed </a:t>
            </a:r>
            <a:r>
              <a:rPr lang="en-US" dirty="0" smtClean="0"/>
              <a:t>to URMA</a:t>
            </a:r>
          </a:p>
          <a:p>
            <a:r>
              <a:rPr lang="en-US" dirty="0" smtClean="0"/>
              <a:t>5 degree difference URMA to </a:t>
            </a:r>
            <a:r>
              <a:rPr lang="en-US" dirty="0" smtClean="0"/>
              <a:t>background</a:t>
            </a:r>
          </a:p>
          <a:p>
            <a:r>
              <a:rPr lang="en-US" dirty="0" smtClean="0"/>
              <a:t>CSU60 is 3 miles from GCWC2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83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GCWC2 – HADS near Westcliffe, CO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0000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GCWC2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this time period:</a:t>
            </a:r>
          </a:p>
          <a:p>
            <a:pPr lvl="1"/>
            <a:r>
              <a:rPr lang="en-US" dirty="0" smtClean="0"/>
              <a:t>Min observed T:     -3</a:t>
            </a:r>
          </a:p>
          <a:p>
            <a:pPr lvl="1"/>
            <a:r>
              <a:rPr lang="en-US" dirty="0" smtClean="0"/>
              <a:t>Min Background:   +15</a:t>
            </a:r>
          </a:p>
          <a:p>
            <a:pPr lvl="1"/>
            <a:r>
              <a:rPr lang="en-US" dirty="0" smtClean="0"/>
              <a:t>Min URMA:             +8</a:t>
            </a:r>
          </a:p>
          <a:p>
            <a:r>
              <a:rPr lang="en-US" dirty="0" smtClean="0"/>
              <a:t>7 degree difference </a:t>
            </a:r>
            <a:r>
              <a:rPr lang="en-US" dirty="0" smtClean="0"/>
              <a:t>observed </a:t>
            </a:r>
            <a:r>
              <a:rPr lang="en-US" dirty="0" smtClean="0"/>
              <a:t>to URMA</a:t>
            </a:r>
          </a:p>
          <a:p>
            <a:r>
              <a:rPr lang="en-US" dirty="0" smtClean="0"/>
              <a:t>11 degree difference URMA to </a:t>
            </a:r>
            <a:r>
              <a:rPr lang="en-US" dirty="0" smtClean="0"/>
              <a:t>background.</a:t>
            </a:r>
          </a:p>
          <a:p>
            <a:r>
              <a:rPr lang="en-US" dirty="0" smtClean="0"/>
              <a:t>CSU60 is 3 miles from GCWC2.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34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impressions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 believe that the sites near </a:t>
            </a:r>
            <a:r>
              <a:rPr lang="en-US" dirty="0" err="1" smtClean="0"/>
              <a:t>Creede</a:t>
            </a:r>
            <a:r>
              <a:rPr lang="en-US" dirty="0" smtClean="0"/>
              <a:t> and Westcliffe suffer from:</a:t>
            </a:r>
          </a:p>
          <a:p>
            <a:pPr lvl="1"/>
            <a:r>
              <a:rPr lang="en-US" dirty="0" smtClean="0"/>
              <a:t>Lack </a:t>
            </a:r>
            <a:r>
              <a:rPr lang="en-US" dirty="0" smtClean="0"/>
              <a:t>of several similar </a:t>
            </a:r>
            <a:r>
              <a:rPr lang="en-US" dirty="0" smtClean="0"/>
              <a:t>observations in the cold </a:t>
            </a:r>
            <a:r>
              <a:rPr lang="en-US" dirty="0" smtClean="0"/>
              <a:t>pool.</a:t>
            </a:r>
          </a:p>
          <a:p>
            <a:pPr lvl="2"/>
            <a:r>
              <a:rPr lang="en-US" dirty="0" err="1" smtClean="0"/>
              <a:t>Creede</a:t>
            </a:r>
            <a:r>
              <a:rPr lang="en-US" dirty="0" smtClean="0"/>
              <a:t> is a lone site.</a:t>
            </a:r>
          </a:p>
          <a:p>
            <a:pPr lvl="2"/>
            <a:r>
              <a:rPr lang="en-US" dirty="0" smtClean="0"/>
              <a:t>CSU60 and GCWC2 are only two </a:t>
            </a:r>
            <a:r>
              <a:rPr lang="en-US" dirty="0" err="1" smtClean="0"/>
              <a:t>mesonet</a:t>
            </a:r>
            <a:r>
              <a:rPr lang="en-US" dirty="0" smtClean="0"/>
              <a:t> sites with similar readings.</a:t>
            </a:r>
            <a:endParaRPr lang="en-US" dirty="0" smtClean="0"/>
          </a:p>
          <a:p>
            <a:pPr lvl="1"/>
            <a:r>
              <a:rPr lang="en-US" dirty="0" smtClean="0"/>
              <a:t>Observations are </a:t>
            </a:r>
            <a:r>
              <a:rPr lang="en-US" dirty="0" err="1" smtClean="0"/>
              <a:t>mesonet</a:t>
            </a:r>
            <a:r>
              <a:rPr lang="en-US" dirty="0" smtClean="0"/>
              <a:t> which do not have high weighting</a:t>
            </a:r>
          </a:p>
          <a:p>
            <a:pPr lvl="1"/>
            <a:r>
              <a:rPr lang="en-US" dirty="0" smtClean="0"/>
              <a:t>Nearby sites, which are out of the cold pool, match the background field better</a:t>
            </a:r>
          </a:p>
          <a:p>
            <a:r>
              <a:rPr lang="en-US" dirty="0" smtClean="0"/>
              <a:t>I have sympathy for </a:t>
            </a:r>
            <a:r>
              <a:rPr lang="en-US" dirty="0" smtClean="0"/>
              <a:t>trying </a:t>
            </a:r>
            <a:r>
              <a:rPr lang="en-US" dirty="0" smtClean="0"/>
              <a:t>to have a </a:t>
            </a:r>
            <a:r>
              <a:rPr lang="en-US" dirty="0" smtClean="0"/>
              <a:t>nation-wide </a:t>
            </a:r>
            <a:r>
              <a:rPr lang="en-US" dirty="0" smtClean="0"/>
              <a:t>routine for matching </a:t>
            </a:r>
            <a:r>
              <a:rPr lang="en-US" dirty="0" smtClean="0"/>
              <a:t>observations to </a:t>
            </a:r>
            <a:r>
              <a:rPr lang="en-US" dirty="0" smtClean="0"/>
              <a:t>the background </a:t>
            </a:r>
            <a:r>
              <a:rPr lang="en-US" dirty="0" smtClean="0"/>
              <a:t>from </a:t>
            </a:r>
            <a:r>
              <a:rPr lang="en-US" dirty="0" smtClean="0"/>
              <a:t>the HRRR</a:t>
            </a:r>
          </a:p>
          <a:p>
            <a:pPr lvl="1"/>
            <a:r>
              <a:rPr lang="en-US" dirty="0" smtClean="0"/>
              <a:t>Have to worry about bad observations creeping into the URMA</a:t>
            </a:r>
          </a:p>
          <a:p>
            <a:r>
              <a:rPr lang="en-US" dirty="0" smtClean="0"/>
              <a:t>Can the weighting be locally changed based on elevation differences in complex terrain?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723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Philosophical Question: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may be difficult to have the URMA trend more towards the observations in data sparse areas.</a:t>
            </a:r>
          </a:p>
          <a:p>
            <a:r>
              <a:rPr lang="en-US" dirty="0" smtClean="0"/>
              <a:t>Forecasters are faced with a dilemma:</a:t>
            </a:r>
          </a:p>
          <a:p>
            <a:pPr lvl="1"/>
            <a:r>
              <a:rPr lang="en-US" dirty="0" smtClean="0"/>
              <a:t>Go we forecast closer to what the URMA would have or do we forecast closer to the observations?</a:t>
            </a:r>
          </a:p>
          <a:p>
            <a:pPr lvl="1"/>
            <a:r>
              <a:rPr lang="en-US" dirty="0" smtClean="0"/>
              <a:t>If forecast </a:t>
            </a:r>
            <a:r>
              <a:rPr lang="en-US" dirty="0" smtClean="0"/>
              <a:t>is closer </a:t>
            </a:r>
            <a:r>
              <a:rPr lang="en-US" dirty="0" smtClean="0"/>
              <a:t>to observed values, </a:t>
            </a:r>
            <a:r>
              <a:rPr lang="en-US" dirty="0" smtClean="0"/>
              <a:t>argument </a:t>
            </a:r>
            <a:r>
              <a:rPr lang="en-US" dirty="0" smtClean="0"/>
              <a:t>can be </a:t>
            </a:r>
            <a:r>
              <a:rPr lang="en-US" dirty="0" smtClean="0"/>
              <a:t>made, </a:t>
            </a:r>
            <a:r>
              <a:rPr lang="en-US" dirty="0" smtClean="0"/>
              <a:t>based on </a:t>
            </a:r>
            <a:r>
              <a:rPr lang="en-US" dirty="0" smtClean="0"/>
              <a:t>the too warm URMA, </a:t>
            </a:r>
            <a:r>
              <a:rPr lang="en-US" dirty="0" smtClean="0"/>
              <a:t>that the forecasters are “degrading” the NBM </a:t>
            </a:r>
            <a:r>
              <a:rPr lang="en-US" dirty="0" smtClean="0"/>
              <a:t>forecast. The NBM uses the URMA for bias correction and verification. </a:t>
            </a:r>
            <a:endParaRPr lang="en-US" dirty="0" smtClean="0"/>
          </a:p>
          <a:p>
            <a:pPr lvl="1"/>
            <a:r>
              <a:rPr lang="en-US" dirty="0" smtClean="0"/>
              <a:t>If forecast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 smtClean="0"/>
              <a:t>closer to URMA values, customers may think our forecasts are </a:t>
            </a:r>
            <a:r>
              <a:rPr lang="en-US" dirty="0" smtClean="0"/>
              <a:t>poor</a:t>
            </a:r>
            <a:r>
              <a:rPr lang="en-US" dirty="0"/>
              <a:t> </a:t>
            </a:r>
            <a:r>
              <a:rPr lang="en-US" dirty="0" smtClean="0"/>
              <a:t>because they are too warm for the cold pools.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929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Philosophical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want us to do for the cold pool forecasts? </a:t>
            </a:r>
            <a:endParaRPr lang="en-US" dirty="0" smtClean="0"/>
          </a:p>
          <a:p>
            <a:pPr lvl="1"/>
            <a:r>
              <a:rPr lang="en-US" dirty="0" smtClean="0"/>
              <a:t>Forecast for what we think the observed values will be.</a:t>
            </a:r>
          </a:p>
          <a:p>
            <a:pPr lvl="1"/>
            <a:r>
              <a:rPr lang="en-US" dirty="0" smtClean="0"/>
              <a:t>Forecast for what we think the URMA will have?  In this case, are we also trying to make a forecast for the URMA bias.</a:t>
            </a:r>
            <a:endParaRPr lang="en-US" dirty="0" smtClean="0"/>
          </a:p>
          <a:p>
            <a:r>
              <a:rPr lang="en-US" dirty="0" smtClean="0"/>
              <a:t>Please understand, we </a:t>
            </a:r>
            <a:r>
              <a:rPr lang="en-US" dirty="0" smtClean="0"/>
              <a:t>are just trying to make our best forecast to serve the public.  We want to minimize our grief from the public </a:t>
            </a:r>
            <a:r>
              <a:rPr lang="en-US" smtClean="0"/>
              <a:t>and </a:t>
            </a:r>
            <a:r>
              <a:rPr lang="en-US" smtClean="0"/>
              <a:t>from the NBM </a:t>
            </a:r>
            <a:r>
              <a:rPr lang="en-US" dirty="0" smtClean="0"/>
              <a:t>verification staff!</a:t>
            </a:r>
          </a:p>
        </p:txBody>
      </p:sp>
    </p:spTree>
    <p:extLst>
      <p:ext uri="{BB962C8B-B14F-4D97-AF65-F5344CB8AC3E}">
        <p14:creationId xmlns:p14="http://schemas.microsoft.com/office/powerpoint/2010/main" val="241083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Following slides show data for February 1, 2019</a:t>
            </a:r>
          </a:p>
          <a:p>
            <a:r>
              <a:rPr lang="en-US" dirty="0" smtClean="0"/>
              <a:t>Vertical axis is temperature in F</a:t>
            </a:r>
          </a:p>
          <a:p>
            <a:r>
              <a:rPr lang="en-US" dirty="0" smtClean="0"/>
              <a:t>Horizontal axis time in hours UTC (07Z to 15Z)</a:t>
            </a:r>
          </a:p>
          <a:p>
            <a:r>
              <a:rPr lang="en-US" dirty="0" smtClean="0"/>
              <a:t>Data obtained from </a:t>
            </a:r>
            <a:r>
              <a:rPr lang="en-US" dirty="0" err="1" smtClean="0"/>
              <a:t>kml</a:t>
            </a:r>
            <a:r>
              <a:rPr lang="en-US" dirty="0" smtClean="0"/>
              <a:t> files from </a:t>
            </a:r>
            <a:r>
              <a:rPr lang="en-US" dirty="0" smtClean="0"/>
              <a:t>RTMA/URMA website</a:t>
            </a:r>
            <a:endParaRPr lang="en-US" dirty="0" smtClean="0"/>
          </a:p>
          <a:p>
            <a:r>
              <a:rPr lang="en-US" dirty="0" smtClean="0"/>
              <a:t>Plots show</a:t>
            </a:r>
          </a:p>
          <a:p>
            <a:pPr lvl="1"/>
            <a:r>
              <a:rPr lang="en-US" dirty="0" smtClean="0"/>
              <a:t>Observed temperature</a:t>
            </a:r>
          </a:p>
          <a:p>
            <a:pPr lvl="1"/>
            <a:r>
              <a:rPr lang="en-US" dirty="0" smtClean="0"/>
              <a:t>Temperature of the background</a:t>
            </a:r>
          </a:p>
          <a:p>
            <a:pPr lvl="1"/>
            <a:r>
              <a:rPr lang="en-US" dirty="0" smtClean="0"/>
              <a:t>Final analysis temperature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411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E8706 – Near </a:t>
            </a:r>
            <a:r>
              <a:rPr lang="en-US" dirty="0" err="1" smtClean="0"/>
              <a:t>Creede</a:t>
            </a:r>
            <a:r>
              <a:rPr lang="en-US" dirty="0" smtClean="0"/>
              <a:t>, CO.  </a:t>
            </a:r>
            <a:r>
              <a:rPr lang="en-US" dirty="0"/>
              <a:t>L</a:t>
            </a:r>
            <a:r>
              <a:rPr lang="en-US" dirty="0" smtClean="0"/>
              <a:t>ocated </a:t>
            </a:r>
            <a:r>
              <a:rPr lang="en-US" dirty="0" smtClean="0"/>
              <a:t>in the Rio Grande River Valley.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74425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535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E8706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this time period:</a:t>
            </a:r>
          </a:p>
          <a:p>
            <a:pPr lvl="1"/>
            <a:r>
              <a:rPr lang="en-US" dirty="0" smtClean="0"/>
              <a:t>Min observed T:     -8</a:t>
            </a:r>
          </a:p>
          <a:p>
            <a:pPr lvl="1"/>
            <a:r>
              <a:rPr lang="en-US" dirty="0" smtClean="0"/>
              <a:t>Min Background:   +5</a:t>
            </a:r>
          </a:p>
          <a:p>
            <a:pPr lvl="1"/>
            <a:r>
              <a:rPr lang="en-US" dirty="0" smtClean="0"/>
              <a:t>Min URMA:             0</a:t>
            </a:r>
          </a:p>
          <a:p>
            <a:r>
              <a:rPr lang="en-US" dirty="0" smtClean="0"/>
              <a:t>8 degree difference </a:t>
            </a:r>
            <a:r>
              <a:rPr lang="en-US" dirty="0" smtClean="0"/>
              <a:t>observed </a:t>
            </a:r>
            <a:r>
              <a:rPr lang="en-US" dirty="0" smtClean="0"/>
              <a:t>to URMA</a:t>
            </a:r>
          </a:p>
          <a:p>
            <a:r>
              <a:rPr lang="en-US" dirty="0" smtClean="0"/>
              <a:t>5 degree difference URMA to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8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ALAC2 – HADS site in </a:t>
            </a:r>
            <a:r>
              <a:rPr lang="en-US" dirty="0" err="1" smtClean="0"/>
              <a:t>Alamosa,CO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6291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ALAC2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this time period:</a:t>
            </a:r>
          </a:p>
          <a:p>
            <a:pPr lvl="1"/>
            <a:r>
              <a:rPr lang="en-US" dirty="0" smtClean="0"/>
              <a:t>Min observed T:     -12</a:t>
            </a:r>
          </a:p>
          <a:p>
            <a:pPr lvl="1"/>
            <a:r>
              <a:rPr lang="en-US" dirty="0" smtClean="0"/>
              <a:t>Min Background:   -8</a:t>
            </a:r>
          </a:p>
          <a:p>
            <a:pPr lvl="1"/>
            <a:r>
              <a:rPr lang="en-US" dirty="0" smtClean="0"/>
              <a:t>Min URMA:             -13</a:t>
            </a:r>
          </a:p>
          <a:p>
            <a:r>
              <a:rPr lang="en-US" dirty="0"/>
              <a:t>1</a:t>
            </a:r>
            <a:r>
              <a:rPr lang="en-US" dirty="0" smtClean="0"/>
              <a:t> degree difference </a:t>
            </a:r>
            <a:r>
              <a:rPr lang="en-US" dirty="0" smtClean="0"/>
              <a:t>observed </a:t>
            </a:r>
            <a:r>
              <a:rPr lang="en-US" dirty="0" smtClean="0"/>
              <a:t>to URMA</a:t>
            </a:r>
          </a:p>
          <a:p>
            <a:r>
              <a:rPr lang="en-US" dirty="0"/>
              <a:t>5</a:t>
            </a:r>
            <a:r>
              <a:rPr lang="en-US" dirty="0" smtClean="0"/>
              <a:t> degree difference URMA to background</a:t>
            </a:r>
          </a:p>
          <a:p>
            <a:r>
              <a:rPr lang="en-US" dirty="0" smtClean="0"/>
              <a:t>Good match</a:t>
            </a:r>
            <a:r>
              <a:rPr lang="en-US" dirty="0" smtClean="0"/>
              <a:t>!</a:t>
            </a:r>
          </a:p>
          <a:p>
            <a:r>
              <a:rPr lang="en-US" dirty="0" smtClean="0"/>
              <a:t>KALS is 2 miles from this site.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89186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KALS – Alamosa Airport ASOS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7883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this time period:</a:t>
            </a:r>
          </a:p>
          <a:p>
            <a:pPr lvl="1"/>
            <a:r>
              <a:rPr lang="en-US" dirty="0" smtClean="0"/>
              <a:t>Min observed T:     -19</a:t>
            </a:r>
          </a:p>
          <a:p>
            <a:pPr lvl="1"/>
            <a:r>
              <a:rPr lang="en-US" dirty="0" smtClean="0"/>
              <a:t>Min Background:   -9</a:t>
            </a:r>
          </a:p>
          <a:p>
            <a:pPr lvl="1"/>
            <a:r>
              <a:rPr lang="en-US" dirty="0" smtClean="0"/>
              <a:t>Min URMA:             -14</a:t>
            </a:r>
          </a:p>
          <a:p>
            <a:r>
              <a:rPr lang="en-US" dirty="0"/>
              <a:t>5</a:t>
            </a:r>
            <a:r>
              <a:rPr lang="en-US" dirty="0" smtClean="0"/>
              <a:t> degree difference </a:t>
            </a:r>
            <a:r>
              <a:rPr lang="en-US" dirty="0" smtClean="0"/>
              <a:t>observed </a:t>
            </a:r>
            <a:r>
              <a:rPr lang="en-US" dirty="0" smtClean="0"/>
              <a:t>to URMA</a:t>
            </a:r>
          </a:p>
          <a:p>
            <a:r>
              <a:rPr lang="en-US" dirty="0" smtClean="0"/>
              <a:t>5 degree difference URMA to </a:t>
            </a:r>
            <a:r>
              <a:rPr lang="en-US" dirty="0" smtClean="0"/>
              <a:t>background</a:t>
            </a:r>
          </a:p>
          <a:p>
            <a:r>
              <a:rPr lang="en-US" dirty="0" smtClean="0"/>
              <a:t>ALAC2 is 2 miles from this site.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23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CSU60 – Near Westcliffe, CO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8881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633</Words>
  <Application>Microsoft Office PowerPoint</Application>
  <PresentationFormat>Widescreen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The Cold Pool dilemma in URMA</vt:lpstr>
      <vt:lpstr>PowerPoint Presentation</vt:lpstr>
      <vt:lpstr>E8706 – Near Creede, CO.  Located in the Rio Grande River Valley. </vt:lpstr>
      <vt:lpstr>E8706</vt:lpstr>
      <vt:lpstr>ALAC2 – HADS site in Alamosa,CO</vt:lpstr>
      <vt:lpstr>ALAC2</vt:lpstr>
      <vt:lpstr>KALS – Alamosa Airport ASOS</vt:lpstr>
      <vt:lpstr>KALS</vt:lpstr>
      <vt:lpstr>CSU60 – Near Westcliffe, CO</vt:lpstr>
      <vt:lpstr>CSU60</vt:lpstr>
      <vt:lpstr>GCWC2 – HADS near Westcliffe, CO</vt:lpstr>
      <vt:lpstr>GCWC2</vt:lpstr>
      <vt:lpstr>My impressions</vt:lpstr>
      <vt:lpstr>Philosophical Question:</vt:lpstr>
      <vt:lpstr>Philosophical question</vt:lpstr>
    </vt:vector>
  </TitlesOfParts>
  <Company>NWS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Wolyn</dc:creator>
  <cp:lastModifiedBy>Paul Wolyn</cp:lastModifiedBy>
  <cp:revision>12</cp:revision>
  <dcterms:created xsi:type="dcterms:W3CDTF">2019-02-04T20:28:29Z</dcterms:created>
  <dcterms:modified xsi:type="dcterms:W3CDTF">2019-02-05T21:07:25Z</dcterms:modified>
</cp:coreProperties>
</file>