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76660" autoAdjust="0"/>
  </p:normalViewPr>
  <p:slideViewPr>
    <p:cSldViewPr snapToGrid="0">
      <p:cViewPr varScale="1">
        <p:scale>
          <a:sx n="68" d="100"/>
          <a:sy n="68" d="100"/>
        </p:scale>
        <p:origin x="9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BF14D-9DF3-4C39-95B5-BE5C52FC6244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1972E-7564-4258-90BD-0F7D996C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1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1972E-7564-4258-90BD-0F7D996CD7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3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A0E3-06D9-4BF6-8B90-8EADCA40F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69C0A-F418-4975-BBA4-658D0C274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1D0E1-A7D7-417D-920E-D5736F8D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F0D55-7B94-4003-8710-395389075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BD698-2275-4D3B-BCAF-4CD748F7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A96F7-6719-47D2-B670-0A67EC1E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1C3AB-C4D9-46FB-A50D-B16C84499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0AE1A-3481-454D-B391-3F192D24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12E3D-CCB1-41BE-89AD-67C681673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D3C89-8F06-4CF5-9839-54452174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0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6BF90B-EC24-45D3-A416-17D7B2190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66E2A-CC5B-45A9-BE01-B332C562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C7DB6-DC8B-4A9D-9FDD-1D341B5C4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E2EEC-76CF-4F8D-A09B-D2D2F852A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A5D72-80F6-4403-94DC-F6DDE25CA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9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C46E-EE4C-4261-9EB6-041A25182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095FE-1EDF-4C5C-8755-28B3FFCC6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02528-CCEF-4087-9996-F4885C44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7C68D-4D53-41BF-A0CC-FBD2B8D6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4C5C1-23A2-4A0D-9894-DE666800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5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5F566-1815-4952-889B-1E752432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4C735-AACC-43E5-9E51-42DDCCE40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DFD1E-0D12-4122-972A-4E32C414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2AA81-1F77-4B63-8BE9-81C1DF24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BB0BC-265F-473F-AE7A-660532E4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4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3A0E-C381-4C19-A537-6EE75CCF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75988-404E-4FBB-9D77-0B6A2CC4B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AE46D-DB30-4158-98BA-93F371F4F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FA381-9B77-4755-846E-3B199A8D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74AC3-B241-4A09-9648-F7EEBBD8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BF06E-B00E-400B-8EEB-3B71FD0A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2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2C33-64F6-4F48-8A37-76AF2C009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4D90A-6C48-43CA-BEF9-AD48CF88B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1C3F5-9EA2-41B9-A7C8-F4D6D9F4C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6CE22-0B0B-4AD2-8A12-7BB0D078E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507993-8D97-4644-B506-C7D10B78E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0D271-2091-483E-8CCA-D2DA14655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F75781-80B9-447C-B7FA-97B306A7A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A05D54-B21C-4B47-AF4F-35CB5281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1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9C535-E5DA-46FB-94E9-7F61B4DA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7D9FF-8994-47FE-AED8-4DA011B8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A1B98-1C65-4866-B48D-9BE6DC40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4E94B-0FA4-43DD-BE14-B5C8B573E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24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1A1149-4017-4482-835C-C531D28D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635C21-3D14-4F7C-9592-16676CDF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A5950-A7CE-43FE-9575-C4A998DE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24B8-BDED-4B04-BA79-F213BFD8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835EA-033F-4ABF-A2BA-1FB5F2C24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1028B-39D4-4E21-9A6A-B7964C4C5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87892-03C1-4134-8741-EF9BC9696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51F3E-6F6C-4A0B-8201-16314D57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1F5B7-CA1E-47A2-BF27-D6B20328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6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A632-C0B7-40CE-819C-08A12704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007FCB-02C4-4336-A939-CA8F64BD8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F3C87-6DF5-48DB-B258-71BC5B596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BC386-C5FF-4ED9-8F8F-52BD40B6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C4BAC-616F-406E-B19A-5C6032FB4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04B94-A1A6-4BE7-804A-1BEBBDAF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43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74A75-801C-4267-9CAA-264066BC6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0450F-FE40-421F-B820-5BB887EFE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6E7C6-5C43-4D1B-9258-4C2EAC5DB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47995-82C7-40E4-B011-2D4A76B4CF4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7FC8-CF37-40EC-A426-BFDC09518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07017-AED0-42D4-8827-43B43A668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8D925-22A5-4CC4-B454-EC627D45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6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lizard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C6FF2078-7E85-4BDE-AAFD-19BB48D0C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6" b="99387" l="797" r="99786">
                        <a14:foregroundMark x1="15012" y1="57230" x2="2911" y2="62500"/>
                        <a14:foregroundMark x1="5208" y1="67484" x2="827" y2="68056"/>
                        <a14:foregroundMark x1="22488" y1="83047" x2="22794" y2="95180"/>
                        <a14:foregroundMark x1="22794" y1="95180" x2="21262" y2="99428"/>
                        <a14:foregroundMark x1="83762" y1="19730" x2="88634" y2="22549"/>
                        <a14:foregroundMark x1="88634" y1="22549" x2="99786" y2="22794"/>
                        <a14:foregroundMark x1="14798" y1="73611" x2="2298" y2="80842"/>
                        <a14:foregroundMark x1="2298" y1="80842" x2="2298" y2="80842"/>
                        <a14:backgroundMark x1="214" y1="73611" x2="3952" y2="73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027" y="-69474"/>
            <a:ext cx="2596474" cy="194735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1059DE8-40FE-4EA5-ABBA-8429E05D28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23462" r="11929" b="25823"/>
          <a:stretch/>
        </p:blipFill>
        <p:spPr>
          <a:xfrm>
            <a:off x="-9690" y="1284650"/>
            <a:ext cx="4218720" cy="2689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17FB1-A0F4-413E-A5BA-1441B884CF21}"/>
              </a:ext>
            </a:extLst>
          </p:cNvPr>
          <p:cNvSpPr txBox="1"/>
          <p:nvPr/>
        </p:nvSpPr>
        <p:spPr>
          <a:xfrm>
            <a:off x="4822039" y="1907468"/>
            <a:ext cx="6055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BC402-3F87-483A-A49F-139E181EE7ED}"/>
              </a:ext>
            </a:extLst>
          </p:cNvPr>
          <p:cNvSpPr txBox="1"/>
          <p:nvPr/>
        </p:nvSpPr>
        <p:spPr>
          <a:xfrm>
            <a:off x="5767" y="3943337"/>
            <a:ext cx="2557042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Bookman Old Style" panose="02050604050505020204" pitchFamily="18" charset="0"/>
              </a:rPr>
              <a:t>Data source: MUR blended (monthly)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B7F3C-E6E1-48B5-AD3C-CDCB535FB8D6}"/>
              </a:ext>
            </a:extLst>
          </p:cNvPr>
          <p:cNvSpPr txBox="1"/>
          <p:nvPr/>
        </p:nvSpPr>
        <p:spPr>
          <a:xfrm>
            <a:off x="372644" y="6563250"/>
            <a:ext cx="407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Challenges: sub setting by time stamp (multiple years of data) 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16B298-4BEB-4ACB-8029-1860CC84E0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25368" r="15247" b="26942"/>
          <a:stretch/>
        </p:blipFill>
        <p:spPr>
          <a:xfrm>
            <a:off x="3961717" y="1294863"/>
            <a:ext cx="4187041" cy="26793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8DB62A-4AC8-4A00-AB99-74DBFC86E372}"/>
              </a:ext>
            </a:extLst>
          </p:cNvPr>
          <p:cNvSpPr txBox="1"/>
          <p:nvPr/>
        </p:nvSpPr>
        <p:spPr>
          <a:xfrm>
            <a:off x="6404404" y="3499721"/>
            <a:ext cx="3381622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Bookman Old Style" panose="02050604050505020204" pitchFamily="18" charset="0"/>
              </a:rPr>
              <a:t>Data source: MODIS global science quality (4km)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490B02-1BF7-4E84-9CDB-E2FDA9A7847E}"/>
              </a:ext>
            </a:extLst>
          </p:cNvPr>
          <p:cNvSpPr txBox="1"/>
          <p:nvPr/>
        </p:nvSpPr>
        <p:spPr>
          <a:xfrm>
            <a:off x="5395169" y="2253476"/>
            <a:ext cx="6055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2014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7EA7D8-75D4-4A7F-B5FE-F0345D5A24FC}"/>
              </a:ext>
            </a:extLst>
          </p:cNvPr>
          <p:cNvSpPr txBox="1"/>
          <p:nvPr/>
        </p:nvSpPr>
        <p:spPr>
          <a:xfrm>
            <a:off x="6811091" y="2266940"/>
            <a:ext cx="6055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2015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558439-E121-43C6-8601-D3CB62FB7491}"/>
              </a:ext>
            </a:extLst>
          </p:cNvPr>
          <p:cNvSpPr txBox="1"/>
          <p:nvPr/>
        </p:nvSpPr>
        <p:spPr>
          <a:xfrm>
            <a:off x="6793560" y="3619119"/>
            <a:ext cx="6055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272615-766D-41F5-BAC8-7A732656A257}"/>
              </a:ext>
            </a:extLst>
          </p:cNvPr>
          <p:cNvSpPr txBox="1"/>
          <p:nvPr/>
        </p:nvSpPr>
        <p:spPr>
          <a:xfrm>
            <a:off x="8934357" y="1900760"/>
            <a:ext cx="6055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2017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D9784B-9078-4BF6-A073-B942AB4E8CDA}"/>
              </a:ext>
            </a:extLst>
          </p:cNvPr>
          <p:cNvSpPr txBox="1"/>
          <p:nvPr/>
        </p:nvSpPr>
        <p:spPr>
          <a:xfrm>
            <a:off x="10558116" y="1884767"/>
            <a:ext cx="6055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2018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96F2BD-351C-42E0-86C8-EF61FC77D040}"/>
              </a:ext>
            </a:extLst>
          </p:cNvPr>
          <p:cNvSpPr txBox="1"/>
          <p:nvPr/>
        </p:nvSpPr>
        <p:spPr>
          <a:xfrm>
            <a:off x="1335434" y="2557545"/>
            <a:ext cx="1335426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Bookman Old Style" panose="02050604050505020204" pitchFamily="18" charset="0"/>
              </a:rPr>
              <a:t>SST Anomaly May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DD6CB9-7EE9-4EA8-BC25-23CBF2B00226}"/>
              </a:ext>
            </a:extLst>
          </p:cNvPr>
          <p:cNvSpPr txBox="1"/>
          <p:nvPr/>
        </p:nvSpPr>
        <p:spPr>
          <a:xfrm>
            <a:off x="5607938" y="2547298"/>
            <a:ext cx="867613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Bookman Old Style" panose="02050604050505020204" pitchFamily="18" charset="0"/>
              </a:rPr>
              <a:t>Chl</a:t>
            </a:r>
            <a:r>
              <a:rPr lang="en-US" sz="1000" dirty="0">
                <a:latin typeface="Bookman Old Style" panose="02050604050505020204" pitchFamily="18" charset="0"/>
              </a:rPr>
              <a:t>-a May</a:t>
            </a:r>
          </a:p>
        </p:txBody>
      </p:sp>
      <p:pic>
        <p:nvPicPr>
          <p:cNvPr id="31" name="Picture 30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683A2ABF-C8BD-44F3-A632-BA42D38A8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89" y="-124924"/>
            <a:ext cx="2252789" cy="1689592"/>
          </a:xfrm>
          <a:prstGeom prst="rect">
            <a:avLst/>
          </a:prstGeom>
        </p:spPr>
      </p:pic>
      <p:pic>
        <p:nvPicPr>
          <p:cNvPr id="35" name="Picture 3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BBBA84C-8A12-4CEF-A08F-C709DE0A7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000" y1="29476" x2="58048" y2="44048"/>
                        <a14:foregroundMark x1="61000" y1="29762" x2="80381" y2="45524"/>
                        <a14:foregroundMark x1="14571" y1="52095" x2="31571" y2="65190"/>
                        <a14:foregroundMark x1="39286" y1="53857" x2="53286" y2="67286"/>
                        <a14:foregroundMark x1="53286" y1="67286" x2="53286" y2="67286"/>
                        <a14:foregroundMark x1="63381" y1="53286" x2="80952" y2="68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24368" r="15672" b="27144"/>
          <a:stretch/>
        </p:blipFill>
        <p:spPr>
          <a:xfrm>
            <a:off x="8039756" y="1211338"/>
            <a:ext cx="4232709" cy="2784720"/>
          </a:xfrm>
          <a:prstGeom prst="rect">
            <a:avLst/>
          </a:prstGeom>
        </p:spPr>
      </p:pic>
      <p:pic>
        <p:nvPicPr>
          <p:cNvPr id="46" name="Picture 45" descr="Diagram&#10;&#10;Description automatically generated">
            <a:extLst>
              <a:ext uri="{FF2B5EF4-FFF2-40B4-BE49-F238E27FC236}">
                <a16:creationId xmlns:a16="http://schemas.microsoft.com/office/drawing/2014/main" id="{1BA6E0A3-08F5-4EAD-AE6A-1737D2434C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7952" y1="36667" x2="52619" y2="45714"/>
                        <a14:foregroundMark x1="52619" y1="45714" x2="53000" y2="46000"/>
                        <a14:foregroundMark x1="53286" y1="53571" x2="63000" y2="64571"/>
                        <a14:foregroundMark x1="63000" y1="64571" x2="64952" y2="65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8" t="17972" r="11503" b="18493"/>
          <a:stretch/>
        </p:blipFill>
        <p:spPr>
          <a:xfrm>
            <a:off x="4664279" y="4313979"/>
            <a:ext cx="3274445" cy="2615257"/>
          </a:xfrm>
          <a:prstGeom prst="rect">
            <a:avLst/>
          </a:prstGeom>
        </p:spPr>
      </p:pic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CB0D1045-0FD7-4006-AB93-DEC5656922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8" t="16959" r="11503" b="19542"/>
          <a:stretch/>
        </p:blipFill>
        <p:spPr>
          <a:xfrm>
            <a:off x="2137852" y="4301112"/>
            <a:ext cx="3233584" cy="2581187"/>
          </a:xfrm>
          <a:prstGeom prst="rect">
            <a:avLst/>
          </a:prstGeom>
        </p:spPr>
      </p:pic>
      <p:pic>
        <p:nvPicPr>
          <p:cNvPr id="52" name="Picture 5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9BFE0F7-6707-4ADC-A4DF-52A623CC39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5333" y1="69381" x2="76524" y2="7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8" t="10227" r="11503" b="10501"/>
          <a:stretch/>
        </p:blipFill>
        <p:spPr>
          <a:xfrm>
            <a:off x="206511" y="4350070"/>
            <a:ext cx="2545245" cy="253634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F123377-03CA-4823-919F-C26B6E73F0F2}"/>
              </a:ext>
            </a:extLst>
          </p:cNvPr>
          <p:cNvSpPr txBox="1"/>
          <p:nvPr/>
        </p:nvSpPr>
        <p:spPr>
          <a:xfrm>
            <a:off x="2610320" y="592126"/>
            <a:ext cx="614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</a:rPr>
              <a:t>Ily Iglesias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</a:rPr>
              <a:t>PhD Candidate in Ocean Sciences UCSC, affiliate NOAA NMFS SWFSC</a:t>
            </a:r>
          </a:p>
          <a:p>
            <a:pPr algn="ctr"/>
            <a:endParaRPr lang="en-US" sz="1200" dirty="0"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19727-13F9-4265-9D84-4EB8EDFEB555}"/>
              </a:ext>
            </a:extLst>
          </p:cNvPr>
          <p:cNvSpPr txBox="1"/>
          <p:nvPr/>
        </p:nvSpPr>
        <p:spPr>
          <a:xfrm>
            <a:off x="3997068" y="2280546"/>
            <a:ext cx="6055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2013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353010-909A-4A75-8D18-DA7D41AA66E3}"/>
              </a:ext>
            </a:extLst>
          </p:cNvPr>
          <p:cNvSpPr txBox="1"/>
          <p:nvPr/>
        </p:nvSpPr>
        <p:spPr>
          <a:xfrm>
            <a:off x="3997068" y="3607467"/>
            <a:ext cx="6055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2016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DBB67E-5FCA-4260-A37F-465E81C07C43}"/>
              </a:ext>
            </a:extLst>
          </p:cNvPr>
          <p:cNvSpPr txBox="1"/>
          <p:nvPr/>
        </p:nvSpPr>
        <p:spPr>
          <a:xfrm>
            <a:off x="5412845" y="3607467"/>
            <a:ext cx="6055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2017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7E6359-AFAD-4425-9BF8-E2C5D50C6A6D}"/>
              </a:ext>
            </a:extLst>
          </p:cNvPr>
          <p:cNvSpPr txBox="1"/>
          <p:nvPr/>
        </p:nvSpPr>
        <p:spPr>
          <a:xfrm>
            <a:off x="9249717" y="2527848"/>
            <a:ext cx="1654846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Bookman Old Style" panose="02050604050505020204" pitchFamily="18" charset="0"/>
              </a:rPr>
              <a:t>Upwelling indices May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C0E9AF-BF50-46D7-BC71-F15837C5AEAB}"/>
              </a:ext>
            </a:extLst>
          </p:cNvPr>
          <p:cNvSpPr txBox="1"/>
          <p:nvPr/>
        </p:nvSpPr>
        <p:spPr>
          <a:xfrm>
            <a:off x="4042387" y="3924996"/>
            <a:ext cx="2998962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Bookman Old Style" panose="02050604050505020204" pitchFamily="18" charset="0"/>
              </a:rPr>
              <a:t>Data source: MODIS aqua, global (monthly) 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7E505D2-7871-48F5-8934-0D4946CE32B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4" t="20684" r="8923"/>
          <a:stretch/>
        </p:blipFill>
        <p:spPr>
          <a:xfrm rot="5400000">
            <a:off x="8379475" y="4697671"/>
            <a:ext cx="1715329" cy="16129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7CADCC-A926-4A3F-B3CC-BE91EF9DA208}"/>
              </a:ext>
            </a:extLst>
          </p:cNvPr>
          <p:cNvSpPr txBox="1"/>
          <p:nvPr/>
        </p:nvSpPr>
        <p:spPr>
          <a:xfrm>
            <a:off x="1605706" y="196652"/>
            <a:ext cx="10586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Effects of oceanographic variability on mesopelagic organisms within the California Current</a:t>
            </a:r>
          </a:p>
          <a:p>
            <a:endParaRPr lang="en-US" sz="1000" dirty="0">
              <a:latin typeface="Bookman Old Style" panose="02050604050505020204" pitchFamily="18" charset="0"/>
            </a:endParaRPr>
          </a:p>
        </p:txBody>
      </p:sp>
      <p:pic>
        <p:nvPicPr>
          <p:cNvPr id="27" name="Picture 26" descr="A hand holding a fish&#10;&#10;Description automatically generated with medium confidence">
            <a:extLst>
              <a:ext uri="{FF2B5EF4-FFF2-40B4-BE49-F238E27FC236}">
                <a16:creationId xmlns:a16="http://schemas.microsoft.com/office/drawing/2014/main" id="{F7650C13-BC25-49DB-A882-93C46BED31B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52482" y1="69322" x2="71446" y2="70139"/>
                        <a14:backgroundMark x1="23529" y1="54330" x2="33946" y2="64297"/>
                        <a14:backgroundMark x1="33946" y1="64297" x2="33946" y2="64297"/>
                        <a14:backgroundMark x1="27880" y1="46528" x2="39154" y2="64297"/>
                        <a14:backgroundMark x1="42065" y1="63194" x2="67463" y2="55964"/>
                        <a14:backgroundMark x1="44363" y1="40441" x2="63725" y2="37377"/>
                        <a14:backgroundMark x1="66850" y1="53472" x2="78646" y2="48775"/>
                        <a14:backgroundMark x1="78646" y1="48775" x2="85233" y2="49142"/>
                        <a14:backgroundMark x1="85233" y1="49142" x2="86857" y2="49020"/>
                        <a14:backgroundMark x1="65594" y1="37092" x2="88051" y2="38685"/>
                        <a14:backgroundMark x1="88051" y1="38685" x2="88725" y2="39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33189" r="9401" b="35466"/>
          <a:stretch/>
        </p:blipFill>
        <p:spPr>
          <a:xfrm>
            <a:off x="10156110" y="4947099"/>
            <a:ext cx="1916849" cy="76660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1B525CB-83E8-45C4-837B-DFE7F2F23BB4}"/>
              </a:ext>
            </a:extLst>
          </p:cNvPr>
          <p:cNvSpPr txBox="1"/>
          <p:nvPr/>
        </p:nvSpPr>
        <p:spPr>
          <a:xfrm>
            <a:off x="10387949" y="5904098"/>
            <a:ext cx="6219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Thank you!</a:t>
            </a:r>
            <a:endParaRPr lang="en-US" dirty="0"/>
          </a:p>
        </p:txBody>
      </p:sp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75C4615A-D76B-46A7-984F-F4860521D90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18524" y1="24048" x2="45857" y2="47714"/>
                        <a14:backgroundMark x1="45857" y1="47714" x2="60905" y2="71429"/>
                        <a14:backgroundMark x1="35286" y1="24286" x2="49667" y2="36048"/>
                        <a14:backgroundMark x1="49667" y1="36048" x2="62095" y2="59000"/>
                        <a14:backgroundMark x1="62095" y1="59000" x2="68762" y2="59000"/>
                        <a14:backgroundMark x1="50095" y1="63048" x2="39952" y2="55857"/>
                        <a14:backgroundMark x1="39952" y1="55857" x2="23571" y2="36238"/>
                        <a14:backgroundMark x1="14714" y1="24048" x2="20714" y2="69381"/>
                        <a14:backgroundMark x1="20714" y1="69381" x2="61952" y2="74238"/>
                        <a14:backgroundMark x1="61952" y1="74238" x2="62000" y2="60952"/>
                        <a14:backgroundMark x1="62000" y1="60952" x2="61857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6" t="16959" r="11503" b="19542"/>
          <a:stretch/>
        </p:blipFill>
        <p:spPr>
          <a:xfrm>
            <a:off x="5172688" y="4296859"/>
            <a:ext cx="2729197" cy="258118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452EF4-8CAD-4929-9C9E-898CE93C32A9}"/>
              </a:ext>
            </a:extLst>
          </p:cNvPr>
          <p:cNvSpPr txBox="1"/>
          <p:nvPr/>
        </p:nvSpPr>
        <p:spPr>
          <a:xfrm>
            <a:off x="8095214" y="3929353"/>
            <a:ext cx="2776861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Bookman Old Style" panose="02050604050505020204" pitchFamily="18" charset="0"/>
              </a:rPr>
              <a:t>Data source: ASCAT-B </a:t>
            </a:r>
            <a:r>
              <a:rPr lang="en-US" sz="1000" dirty="0" err="1">
                <a:latin typeface="Bookman Old Style" panose="02050604050505020204" pitchFamily="18" charset="0"/>
              </a:rPr>
              <a:t>MetOp</a:t>
            </a:r>
            <a:r>
              <a:rPr lang="en-US" sz="1000" dirty="0">
                <a:latin typeface="Bookman Old Style" panose="02050604050505020204" pitchFamily="18" charset="0"/>
              </a:rPr>
              <a:t> (monthly)</a:t>
            </a:r>
          </a:p>
        </p:txBody>
      </p:sp>
    </p:spTree>
    <p:extLst>
      <p:ext uri="{BB962C8B-B14F-4D97-AF65-F5344CB8AC3E}">
        <p14:creationId xmlns:p14="http://schemas.microsoft.com/office/powerpoint/2010/main" val="2173798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94</Words>
  <Application>Microsoft Office PowerPoint</Application>
  <PresentationFormat>Widescreen</PresentationFormat>
  <Paragraphs>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Bookman Old Style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Ilysa Stefanki Iglesias</dc:creator>
  <cp:lastModifiedBy>Ilysa Stefanki Iglesias</cp:lastModifiedBy>
  <cp:revision>13</cp:revision>
  <dcterms:created xsi:type="dcterms:W3CDTF">2022-01-27T20:03:07Z</dcterms:created>
  <dcterms:modified xsi:type="dcterms:W3CDTF">2022-01-28T06:56:21Z</dcterms:modified>
</cp:coreProperties>
</file>