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6.jpg"/><Relationship Id="rId7" Type="http://schemas.openxmlformats.org/officeDocument/2006/relationships/image" Target="../media/image5.png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25" y="268705"/>
            <a:ext cx="4838702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5303" l="21653" r="31058" t="0"/>
          <a:stretch/>
        </p:blipFill>
        <p:spPr>
          <a:xfrm>
            <a:off x="4952775" y="408075"/>
            <a:ext cx="1834824" cy="2163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b="5303" l="21396" r="31317" t="0"/>
          <a:stretch/>
        </p:blipFill>
        <p:spPr>
          <a:xfrm>
            <a:off x="6731238" y="408075"/>
            <a:ext cx="1834824" cy="2163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69721" y="24082"/>
            <a:ext cx="1444200" cy="962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7">
            <a:alphaModFix/>
          </a:blip>
          <a:srcRect b="5935" l="23049" r="29977" t="0"/>
          <a:stretch/>
        </p:blipFill>
        <p:spPr>
          <a:xfrm>
            <a:off x="4951988" y="2693075"/>
            <a:ext cx="1834824" cy="2163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8">
            <a:alphaModFix/>
          </a:blip>
          <a:srcRect b="5926" l="22912" r="29678" t="0"/>
          <a:stretch/>
        </p:blipFill>
        <p:spPr>
          <a:xfrm>
            <a:off x="6729675" y="2699713"/>
            <a:ext cx="1837942" cy="21503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13"/>
          <p:cNvGrpSpPr/>
          <p:nvPr/>
        </p:nvGrpSpPr>
        <p:grpSpPr>
          <a:xfrm>
            <a:off x="493132" y="675399"/>
            <a:ext cx="1652525" cy="1602698"/>
            <a:chOff x="493149" y="522975"/>
            <a:chExt cx="1973400" cy="2048700"/>
          </a:xfrm>
        </p:grpSpPr>
        <p:pic>
          <p:nvPicPr>
            <p:cNvPr id="61" name="Google Shape;61;p13"/>
            <p:cNvPicPr preferRelativeResize="0"/>
            <p:nvPr/>
          </p:nvPicPr>
          <p:blipFill rotWithShape="1">
            <a:blip r:embed="rId9">
              <a:alphaModFix/>
            </a:blip>
            <a:srcRect b="0" l="14814" r="13377" t="0"/>
            <a:stretch/>
          </p:blipFill>
          <p:spPr>
            <a:xfrm>
              <a:off x="493149" y="522975"/>
              <a:ext cx="1973400" cy="20487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2" name="Google Shape;62;p13"/>
            <p:cNvCxnSpPr/>
            <p:nvPr/>
          </p:nvCxnSpPr>
          <p:spPr>
            <a:xfrm flipH="1">
              <a:off x="1622823" y="995150"/>
              <a:ext cx="173100" cy="128700"/>
            </a:xfrm>
            <a:prstGeom prst="straightConnector1">
              <a:avLst/>
            </a:prstGeom>
            <a:noFill/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med" w="med" type="stealth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</p:cxnSp>
        <p:sp>
          <p:nvSpPr>
            <p:cNvPr id="63" name="Google Shape;63;p13"/>
            <p:cNvSpPr txBox="1"/>
            <p:nvPr/>
          </p:nvSpPr>
          <p:spPr>
            <a:xfrm>
              <a:off x="1723736" y="718976"/>
              <a:ext cx="5814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LAX</a:t>
              </a:r>
              <a:endParaRPr b="1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" name="Google Shape;64;p13"/>
          <p:cNvSpPr txBox="1"/>
          <p:nvPr/>
        </p:nvSpPr>
        <p:spPr>
          <a:xfrm>
            <a:off x="415225" y="1576125"/>
            <a:ext cx="1564500" cy="369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2015 Survey effort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469225" y="2300025"/>
            <a:ext cx="4383600" cy="523200"/>
          </a:xfrm>
          <a:prstGeom prst="rect">
            <a:avLst/>
          </a:prstGeom>
          <a:solidFill>
            <a:srgbClr val="FFFCF0">
              <a:alpha val="2584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alibri"/>
                <a:ea typeface="Calibri"/>
                <a:cs typeface="Calibri"/>
                <a:sym typeface="Calibri"/>
              </a:rPr>
              <a:t>European Space Agency, </a:t>
            </a:r>
            <a:r>
              <a:rPr b="1" lang="en" sz="1100">
                <a:latin typeface="Calibri"/>
                <a:ea typeface="Calibri"/>
                <a:cs typeface="Calibri"/>
                <a:sym typeface="Calibri"/>
              </a:rPr>
              <a:t>Climate Change Initiative, Ocean Color product: </a:t>
            </a:r>
            <a:r>
              <a:rPr b="1" lang="en" sz="1100">
                <a:latin typeface="Calibri"/>
                <a:ea typeface="Calibri"/>
                <a:cs typeface="Calibri"/>
                <a:sym typeface="Calibri"/>
              </a:rPr>
              <a:t>pmlEsaCCI50OceanColorMonthly</a:t>
            </a:r>
            <a:endParaRPr b="1"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469225" y="4453700"/>
            <a:ext cx="4191000" cy="523200"/>
          </a:xfrm>
          <a:prstGeom prst="rect">
            <a:avLst/>
          </a:prstGeom>
          <a:solidFill>
            <a:srgbClr val="FFFCF0">
              <a:alpha val="2549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Advanced Very High Resolution Radiometer (AVHRR) Pathfinder Version 5.3: erdPH53sstnmday </a:t>
            </a:r>
            <a:endParaRPr b="1"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3081675" y="12475"/>
            <a:ext cx="419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Tomo Eguchi (NOAA, SWFSC)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