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>
        <p:scale>
          <a:sx n="90" d="100"/>
          <a:sy n="90" d="100"/>
        </p:scale>
        <p:origin x="1642" y="9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79CB8A-24F3-4368-A0E0-997B0EC332AE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34644F-F6B1-46A3-AA09-7A3F37D46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11555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BDB659-0B3B-49E0-B3EE-EFCAB6D05139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94255A-BBE9-4987-B2AE-F1AE82E0B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24850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07b1bbf02b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0" name="Google Shape;120;g107b1bbf02b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74678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 Caption">
  <p:cSld name="Basic Ca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4"/>
          <p:cNvSpPr txBox="1">
            <a:spLocks noGrp="1"/>
          </p:cNvSpPr>
          <p:nvPr>
            <p:ph type="title"/>
          </p:nvPr>
        </p:nvSpPr>
        <p:spPr>
          <a:xfrm>
            <a:off x="914407" y="5099690"/>
            <a:ext cx="9312167" cy="484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D3DC"/>
              </a:buClr>
              <a:buSzPts val="2880"/>
              <a:buFont typeface="Cambria"/>
              <a:buNone/>
              <a:defRPr sz="2880" b="0" i="0">
                <a:solidFill>
                  <a:srgbClr val="10D3DC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body" idx="1"/>
          </p:nvPr>
        </p:nvSpPr>
        <p:spPr>
          <a:xfrm>
            <a:off x="914405" y="5598764"/>
            <a:ext cx="8930393" cy="718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85000"/>
              </a:lnSpc>
              <a:spcBef>
                <a:spcPts val="8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lvl="1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4" name="Google Shape;34;p14"/>
          <p:cNvSpPr txBox="1"/>
          <p:nvPr/>
        </p:nvSpPr>
        <p:spPr>
          <a:xfrm>
            <a:off x="914407" y="6317621"/>
            <a:ext cx="8930391" cy="540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U.S. Department of Commerce | National Oceanic and Atmospheric Administration | National Marine Fisheries Service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20568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NAVY" type="title">
  <p:cSld name="Divider NAV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7"/>
          <p:cNvSpPr/>
          <p:nvPr/>
        </p:nvSpPr>
        <p:spPr>
          <a:xfrm flipH="1">
            <a:off x="-1" y="0"/>
            <a:ext cx="12184858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27"/>
          <p:cNvSpPr txBox="1">
            <a:spLocks noGrp="1"/>
          </p:cNvSpPr>
          <p:nvPr>
            <p:ph type="ctrTitle"/>
          </p:nvPr>
        </p:nvSpPr>
        <p:spPr>
          <a:xfrm>
            <a:off x="1679619" y="907060"/>
            <a:ext cx="9418320" cy="1883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10D3DC"/>
              </a:buClr>
              <a:buSzPts val="7200"/>
              <a:buFont typeface="Cambria"/>
              <a:buNone/>
              <a:defRPr sz="7200" b="0" i="0">
                <a:solidFill>
                  <a:srgbClr val="10D3DC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subTitle" idx="1"/>
          </p:nvPr>
        </p:nvSpPr>
        <p:spPr>
          <a:xfrm>
            <a:off x="1679620" y="4800600"/>
            <a:ext cx="8431333" cy="169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  <a:defRPr sz="2200" b="0" i="0">
                <a:solidFill>
                  <a:srgbClr val="BFBFB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3" name="Google Shape;43;p27"/>
          <p:cNvSpPr/>
          <p:nvPr/>
        </p:nvSpPr>
        <p:spPr>
          <a:xfrm rot="10800000">
            <a:off x="9" y="0"/>
            <a:ext cx="2238703" cy="6878155"/>
          </a:xfrm>
          <a:custGeom>
            <a:avLst/>
            <a:gdLst/>
            <a:ahLst/>
            <a:cxnLst/>
            <a:rect l="l" t="t" r="r" b="b"/>
            <a:pathLst>
              <a:path w="2228193" h="6845864" extrusionOk="0">
                <a:moveTo>
                  <a:pt x="2132070" y="0"/>
                </a:moveTo>
                <a:lnTo>
                  <a:pt x="2228193" y="0"/>
                </a:lnTo>
                <a:lnTo>
                  <a:pt x="2228193" y="6845864"/>
                </a:lnTo>
                <a:lnTo>
                  <a:pt x="0" y="6845864"/>
                </a:lnTo>
                <a:lnTo>
                  <a:pt x="163139" y="6755280"/>
                </a:lnTo>
                <a:cubicBezTo>
                  <a:pt x="1116618" y="6045423"/>
                  <a:pt x="1878156" y="3418473"/>
                  <a:pt x="2130212" y="29715"/>
                </a:cubicBezTo>
                <a:lnTo>
                  <a:pt x="2132070" y="0"/>
                </a:lnTo>
                <a:close/>
              </a:path>
            </a:pathLst>
          </a:custGeom>
          <a:solidFill>
            <a:srgbClr val="00315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  <a:buFont typeface="Arial"/>
              <a:buNone/>
            </a:pPr>
            <a:endParaRPr sz="1351" b="0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4" name="Google Shape;44;p27"/>
          <p:cNvSpPr/>
          <p:nvPr/>
        </p:nvSpPr>
        <p:spPr>
          <a:xfrm>
            <a:off x="10060108" y="0"/>
            <a:ext cx="2124749" cy="6870664"/>
          </a:xfrm>
          <a:custGeom>
            <a:avLst/>
            <a:gdLst/>
            <a:ahLst/>
            <a:cxnLst/>
            <a:rect l="l" t="t" r="r" b="b"/>
            <a:pathLst>
              <a:path w="2124749" h="6870664" extrusionOk="0">
                <a:moveTo>
                  <a:pt x="2004484" y="0"/>
                </a:moveTo>
                <a:lnTo>
                  <a:pt x="2124749" y="0"/>
                </a:lnTo>
                <a:lnTo>
                  <a:pt x="2124749" y="6870664"/>
                </a:lnTo>
                <a:lnTo>
                  <a:pt x="0" y="6870664"/>
                </a:lnTo>
                <a:lnTo>
                  <a:pt x="155565" y="6774688"/>
                </a:lnTo>
                <a:cubicBezTo>
                  <a:pt x="1007953" y="6069582"/>
                  <a:pt x="1699475" y="3579231"/>
                  <a:pt x="1980631" y="312225"/>
                </a:cubicBezTo>
                <a:lnTo>
                  <a:pt x="200448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1"/>
              <a:buFont typeface="Arial"/>
              <a:buNone/>
            </a:pPr>
            <a:endParaRPr sz="1731" b="0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45" name="Google Shape;45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96448" y="5817721"/>
            <a:ext cx="1644235" cy="7404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4887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BLUE">
  <p:cSld name="Divider BLUE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8"/>
          <p:cNvSpPr/>
          <p:nvPr/>
        </p:nvSpPr>
        <p:spPr>
          <a:xfrm flipH="1">
            <a:off x="-1" y="0"/>
            <a:ext cx="12184858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28"/>
          <p:cNvSpPr txBox="1">
            <a:spLocks noGrp="1"/>
          </p:cNvSpPr>
          <p:nvPr>
            <p:ph type="ctrTitle"/>
          </p:nvPr>
        </p:nvSpPr>
        <p:spPr>
          <a:xfrm>
            <a:off x="1679619" y="907060"/>
            <a:ext cx="9418320" cy="1883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103D72"/>
              </a:buClr>
              <a:buSzPts val="7200"/>
              <a:buFont typeface="Cambria"/>
              <a:buNone/>
              <a:defRPr sz="7200" b="0" i="0">
                <a:solidFill>
                  <a:srgbClr val="103D7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8"/>
          <p:cNvSpPr txBox="1">
            <a:spLocks noGrp="1"/>
          </p:cNvSpPr>
          <p:nvPr>
            <p:ph type="subTitle" idx="1"/>
          </p:nvPr>
        </p:nvSpPr>
        <p:spPr>
          <a:xfrm>
            <a:off x="1679620" y="4800600"/>
            <a:ext cx="8431333" cy="169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  <a:defRPr sz="2200" b="0" i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0" name="Google Shape;50;p28"/>
          <p:cNvSpPr/>
          <p:nvPr/>
        </p:nvSpPr>
        <p:spPr>
          <a:xfrm rot="10800000">
            <a:off x="9" y="0"/>
            <a:ext cx="2238703" cy="6878155"/>
          </a:xfrm>
          <a:custGeom>
            <a:avLst/>
            <a:gdLst/>
            <a:ahLst/>
            <a:cxnLst/>
            <a:rect l="l" t="t" r="r" b="b"/>
            <a:pathLst>
              <a:path w="2228193" h="6845864" extrusionOk="0">
                <a:moveTo>
                  <a:pt x="2132070" y="0"/>
                </a:moveTo>
                <a:lnTo>
                  <a:pt x="2228193" y="0"/>
                </a:lnTo>
                <a:lnTo>
                  <a:pt x="2228193" y="6845864"/>
                </a:lnTo>
                <a:lnTo>
                  <a:pt x="0" y="6845864"/>
                </a:lnTo>
                <a:lnTo>
                  <a:pt x="163139" y="6755280"/>
                </a:lnTo>
                <a:cubicBezTo>
                  <a:pt x="1116618" y="6045423"/>
                  <a:pt x="1878156" y="3418473"/>
                  <a:pt x="2130212" y="29715"/>
                </a:cubicBezTo>
                <a:lnTo>
                  <a:pt x="2132070" y="0"/>
                </a:lnTo>
                <a:close/>
              </a:path>
            </a:pathLst>
          </a:custGeom>
          <a:solidFill>
            <a:srgbClr val="00315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  <a:buFont typeface="Arial"/>
              <a:buNone/>
            </a:pPr>
            <a:endParaRPr sz="1351" b="0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1" name="Google Shape;51;p28"/>
          <p:cNvSpPr/>
          <p:nvPr/>
        </p:nvSpPr>
        <p:spPr>
          <a:xfrm>
            <a:off x="10060108" y="0"/>
            <a:ext cx="2124749" cy="6870664"/>
          </a:xfrm>
          <a:custGeom>
            <a:avLst/>
            <a:gdLst/>
            <a:ahLst/>
            <a:cxnLst/>
            <a:rect l="l" t="t" r="r" b="b"/>
            <a:pathLst>
              <a:path w="2124749" h="6870664" extrusionOk="0">
                <a:moveTo>
                  <a:pt x="2004484" y="0"/>
                </a:moveTo>
                <a:lnTo>
                  <a:pt x="2124749" y="0"/>
                </a:lnTo>
                <a:lnTo>
                  <a:pt x="2124749" y="6870664"/>
                </a:lnTo>
                <a:lnTo>
                  <a:pt x="0" y="6870664"/>
                </a:lnTo>
                <a:lnTo>
                  <a:pt x="155565" y="6774688"/>
                </a:lnTo>
                <a:cubicBezTo>
                  <a:pt x="1007953" y="6069582"/>
                  <a:pt x="1699475" y="3579231"/>
                  <a:pt x="1980631" y="312225"/>
                </a:cubicBezTo>
                <a:lnTo>
                  <a:pt x="200448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1"/>
              <a:buFont typeface="Arial"/>
              <a:buNone/>
            </a:pPr>
            <a:endParaRPr sz="1731" b="0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52" name="Google Shape;52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96448" y="5817721"/>
            <a:ext cx="1644235" cy="7404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975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LT BLUE">
  <p:cSld name="Divider LT BLUE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/>
          <p:nvPr/>
        </p:nvSpPr>
        <p:spPr>
          <a:xfrm flipH="1">
            <a:off x="-1" y="0"/>
            <a:ext cx="12184858" cy="6858000"/>
          </a:xfrm>
          <a:prstGeom prst="rect">
            <a:avLst/>
          </a:prstGeom>
          <a:solidFill>
            <a:srgbClr val="C2ED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2"/>
          <p:cNvSpPr txBox="1">
            <a:spLocks noGrp="1"/>
          </p:cNvSpPr>
          <p:nvPr>
            <p:ph type="ctrTitle"/>
          </p:nvPr>
        </p:nvSpPr>
        <p:spPr>
          <a:xfrm>
            <a:off x="1679619" y="907060"/>
            <a:ext cx="9418320" cy="1883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200"/>
              <a:buFont typeface="Cambria"/>
              <a:buNone/>
              <a:defRPr sz="7200" b="0" i="0">
                <a:solidFill>
                  <a:schemeClr val="accent5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subTitle" idx="1"/>
          </p:nvPr>
        </p:nvSpPr>
        <p:spPr>
          <a:xfrm>
            <a:off x="1679620" y="4800600"/>
            <a:ext cx="8431333" cy="169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  <a:defRPr sz="2200" b="0" i="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7" name="Google Shape;57;p12"/>
          <p:cNvSpPr/>
          <p:nvPr/>
        </p:nvSpPr>
        <p:spPr>
          <a:xfrm rot="10800000">
            <a:off x="9" y="0"/>
            <a:ext cx="2238703" cy="6878155"/>
          </a:xfrm>
          <a:custGeom>
            <a:avLst/>
            <a:gdLst/>
            <a:ahLst/>
            <a:cxnLst/>
            <a:rect l="l" t="t" r="r" b="b"/>
            <a:pathLst>
              <a:path w="2228193" h="6845864" extrusionOk="0">
                <a:moveTo>
                  <a:pt x="2132070" y="0"/>
                </a:moveTo>
                <a:lnTo>
                  <a:pt x="2228193" y="0"/>
                </a:lnTo>
                <a:lnTo>
                  <a:pt x="2228193" y="6845864"/>
                </a:lnTo>
                <a:lnTo>
                  <a:pt x="0" y="6845864"/>
                </a:lnTo>
                <a:lnTo>
                  <a:pt x="163139" y="6755280"/>
                </a:lnTo>
                <a:cubicBezTo>
                  <a:pt x="1116618" y="6045423"/>
                  <a:pt x="1878156" y="3418473"/>
                  <a:pt x="2130212" y="29715"/>
                </a:cubicBezTo>
                <a:lnTo>
                  <a:pt x="2132070" y="0"/>
                </a:lnTo>
                <a:close/>
              </a:path>
            </a:pathLst>
          </a:custGeom>
          <a:solidFill>
            <a:srgbClr val="00315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  <a:buFont typeface="Arial"/>
              <a:buNone/>
            </a:pPr>
            <a:endParaRPr sz="1351" b="0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8" name="Google Shape;58;p12"/>
          <p:cNvSpPr/>
          <p:nvPr/>
        </p:nvSpPr>
        <p:spPr>
          <a:xfrm>
            <a:off x="10060108" y="0"/>
            <a:ext cx="2124749" cy="6870664"/>
          </a:xfrm>
          <a:custGeom>
            <a:avLst/>
            <a:gdLst/>
            <a:ahLst/>
            <a:cxnLst/>
            <a:rect l="l" t="t" r="r" b="b"/>
            <a:pathLst>
              <a:path w="2124749" h="6870664" extrusionOk="0">
                <a:moveTo>
                  <a:pt x="2004484" y="0"/>
                </a:moveTo>
                <a:lnTo>
                  <a:pt x="2124749" y="0"/>
                </a:lnTo>
                <a:lnTo>
                  <a:pt x="2124749" y="6870664"/>
                </a:lnTo>
                <a:lnTo>
                  <a:pt x="0" y="6870664"/>
                </a:lnTo>
                <a:lnTo>
                  <a:pt x="155565" y="6774688"/>
                </a:lnTo>
                <a:cubicBezTo>
                  <a:pt x="1007953" y="6069582"/>
                  <a:pt x="1699475" y="3579231"/>
                  <a:pt x="1980631" y="312225"/>
                </a:cubicBezTo>
                <a:lnTo>
                  <a:pt x="200448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1"/>
              <a:buFont typeface="Arial"/>
              <a:buNone/>
            </a:pPr>
            <a:endParaRPr sz="1731" b="0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59" name="Google Shape;59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96448" y="5817721"/>
            <a:ext cx="1644235" cy="7404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4694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TEAL">
  <p:cSld name="Divider TEAL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9"/>
          <p:cNvSpPr/>
          <p:nvPr/>
        </p:nvSpPr>
        <p:spPr>
          <a:xfrm flipH="1">
            <a:off x="-1" y="0"/>
            <a:ext cx="12108873" cy="6858000"/>
          </a:xfrm>
          <a:prstGeom prst="rect">
            <a:avLst/>
          </a:prstGeom>
          <a:solidFill>
            <a:srgbClr val="13B9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9"/>
          <p:cNvSpPr/>
          <p:nvPr/>
        </p:nvSpPr>
        <p:spPr>
          <a:xfrm rot="10800000">
            <a:off x="9" y="0"/>
            <a:ext cx="2238703" cy="6878155"/>
          </a:xfrm>
          <a:custGeom>
            <a:avLst/>
            <a:gdLst/>
            <a:ahLst/>
            <a:cxnLst/>
            <a:rect l="l" t="t" r="r" b="b"/>
            <a:pathLst>
              <a:path w="2228193" h="6845864" extrusionOk="0">
                <a:moveTo>
                  <a:pt x="2132070" y="0"/>
                </a:moveTo>
                <a:lnTo>
                  <a:pt x="2228193" y="0"/>
                </a:lnTo>
                <a:lnTo>
                  <a:pt x="2228193" y="6845864"/>
                </a:lnTo>
                <a:lnTo>
                  <a:pt x="0" y="6845864"/>
                </a:lnTo>
                <a:lnTo>
                  <a:pt x="163139" y="6755280"/>
                </a:lnTo>
                <a:cubicBezTo>
                  <a:pt x="1116618" y="6045423"/>
                  <a:pt x="1878156" y="3418473"/>
                  <a:pt x="2130212" y="29715"/>
                </a:cubicBezTo>
                <a:lnTo>
                  <a:pt x="213207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  <a:buFont typeface="Arial"/>
              <a:buNone/>
            </a:pPr>
            <a:endParaRPr sz="1351" b="0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3" name="Google Shape;63;p29"/>
          <p:cNvSpPr txBox="1">
            <a:spLocks noGrp="1"/>
          </p:cNvSpPr>
          <p:nvPr>
            <p:ph type="ctrTitle"/>
          </p:nvPr>
        </p:nvSpPr>
        <p:spPr>
          <a:xfrm>
            <a:off x="1679620" y="907060"/>
            <a:ext cx="9030291" cy="1883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3155"/>
              </a:buClr>
              <a:buSzPts val="7200"/>
              <a:buFont typeface="Cambria"/>
              <a:buNone/>
              <a:defRPr sz="7200" b="0" i="0">
                <a:solidFill>
                  <a:srgbClr val="003155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9"/>
          <p:cNvSpPr txBox="1">
            <a:spLocks noGrp="1"/>
          </p:cNvSpPr>
          <p:nvPr>
            <p:ph type="subTitle" idx="1"/>
          </p:nvPr>
        </p:nvSpPr>
        <p:spPr>
          <a:xfrm>
            <a:off x="1679620" y="4800600"/>
            <a:ext cx="8431333" cy="169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  <a:defRPr sz="2200" b="0" i="0">
                <a:solidFill>
                  <a:srgbClr val="B7F7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65" name="Google Shape;65;p29"/>
          <p:cNvSpPr/>
          <p:nvPr/>
        </p:nvSpPr>
        <p:spPr>
          <a:xfrm>
            <a:off x="10060108" y="0"/>
            <a:ext cx="2124749" cy="6870664"/>
          </a:xfrm>
          <a:custGeom>
            <a:avLst/>
            <a:gdLst/>
            <a:ahLst/>
            <a:cxnLst/>
            <a:rect l="l" t="t" r="r" b="b"/>
            <a:pathLst>
              <a:path w="2124749" h="6870664" extrusionOk="0">
                <a:moveTo>
                  <a:pt x="2004484" y="0"/>
                </a:moveTo>
                <a:lnTo>
                  <a:pt x="2124749" y="0"/>
                </a:lnTo>
                <a:lnTo>
                  <a:pt x="2124749" y="6870664"/>
                </a:lnTo>
                <a:lnTo>
                  <a:pt x="0" y="6870664"/>
                </a:lnTo>
                <a:lnTo>
                  <a:pt x="155565" y="6774688"/>
                </a:lnTo>
                <a:cubicBezTo>
                  <a:pt x="1007953" y="6069582"/>
                  <a:pt x="1699475" y="3579231"/>
                  <a:pt x="1980631" y="312225"/>
                </a:cubicBezTo>
                <a:lnTo>
                  <a:pt x="200448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1"/>
              <a:buFont typeface="Arial"/>
              <a:buNone/>
            </a:pPr>
            <a:endParaRPr sz="1731" b="0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66" name="Google Shape;66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96448" y="5817721"/>
            <a:ext cx="1644235" cy="7404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2216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LT TEAL">
  <p:cSld name="Divider LT TEAL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/>
          <p:nvPr/>
        </p:nvSpPr>
        <p:spPr>
          <a:xfrm flipH="1">
            <a:off x="-1" y="0"/>
            <a:ext cx="12184858" cy="6858000"/>
          </a:xfrm>
          <a:prstGeom prst="rect">
            <a:avLst/>
          </a:prstGeom>
          <a:solidFill>
            <a:srgbClr val="B3DA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7"/>
          <p:cNvSpPr txBox="1">
            <a:spLocks noGrp="1"/>
          </p:cNvSpPr>
          <p:nvPr>
            <p:ph type="ctrTitle"/>
          </p:nvPr>
        </p:nvSpPr>
        <p:spPr>
          <a:xfrm>
            <a:off x="1679619" y="907060"/>
            <a:ext cx="9418320" cy="1883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Cambria"/>
              <a:buNone/>
              <a:defRPr sz="7200" b="0" i="0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subTitle" idx="1"/>
          </p:nvPr>
        </p:nvSpPr>
        <p:spPr>
          <a:xfrm>
            <a:off x="1679620" y="4800600"/>
            <a:ext cx="8431333" cy="169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  <a:defRPr sz="2200" b="0" i="0">
                <a:solidFill>
                  <a:srgbClr val="103D7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71" name="Google Shape;71;p17"/>
          <p:cNvSpPr/>
          <p:nvPr/>
        </p:nvSpPr>
        <p:spPr>
          <a:xfrm rot="10800000">
            <a:off x="9" y="0"/>
            <a:ext cx="2238703" cy="6878155"/>
          </a:xfrm>
          <a:custGeom>
            <a:avLst/>
            <a:gdLst/>
            <a:ahLst/>
            <a:cxnLst/>
            <a:rect l="l" t="t" r="r" b="b"/>
            <a:pathLst>
              <a:path w="2228193" h="6845864" extrusionOk="0">
                <a:moveTo>
                  <a:pt x="2132070" y="0"/>
                </a:moveTo>
                <a:lnTo>
                  <a:pt x="2228193" y="0"/>
                </a:lnTo>
                <a:lnTo>
                  <a:pt x="2228193" y="6845864"/>
                </a:lnTo>
                <a:lnTo>
                  <a:pt x="0" y="6845864"/>
                </a:lnTo>
                <a:lnTo>
                  <a:pt x="163139" y="6755280"/>
                </a:lnTo>
                <a:cubicBezTo>
                  <a:pt x="1116618" y="6045423"/>
                  <a:pt x="1878156" y="3418473"/>
                  <a:pt x="2130212" y="29715"/>
                </a:cubicBezTo>
                <a:lnTo>
                  <a:pt x="2132070" y="0"/>
                </a:lnTo>
                <a:close/>
              </a:path>
            </a:pathLst>
          </a:custGeom>
          <a:solidFill>
            <a:srgbClr val="00315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  <a:buFont typeface="Arial"/>
              <a:buNone/>
            </a:pPr>
            <a:endParaRPr sz="1351" b="0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2" name="Google Shape;72;p17"/>
          <p:cNvSpPr/>
          <p:nvPr/>
        </p:nvSpPr>
        <p:spPr>
          <a:xfrm>
            <a:off x="10060108" y="0"/>
            <a:ext cx="2124749" cy="6870664"/>
          </a:xfrm>
          <a:custGeom>
            <a:avLst/>
            <a:gdLst/>
            <a:ahLst/>
            <a:cxnLst/>
            <a:rect l="l" t="t" r="r" b="b"/>
            <a:pathLst>
              <a:path w="2124749" h="6870664" extrusionOk="0">
                <a:moveTo>
                  <a:pt x="2004484" y="0"/>
                </a:moveTo>
                <a:lnTo>
                  <a:pt x="2124749" y="0"/>
                </a:lnTo>
                <a:lnTo>
                  <a:pt x="2124749" y="6870664"/>
                </a:lnTo>
                <a:lnTo>
                  <a:pt x="0" y="6870664"/>
                </a:lnTo>
                <a:lnTo>
                  <a:pt x="155565" y="6774688"/>
                </a:lnTo>
                <a:cubicBezTo>
                  <a:pt x="1007953" y="6069582"/>
                  <a:pt x="1699475" y="3579231"/>
                  <a:pt x="1980631" y="312225"/>
                </a:cubicBezTo>
                <a:lnTo>
                  <a:pt x="200448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1"/>
              <a:buFont typeface="Arial"/>
              <a:buNone/>
            </a:pPr>
            <a:endParaRPr sz="1731" b="0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73" name="Google Shape;73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96448" y="5817721"/>
            <a:ext cx="1644235" cy="7404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0247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0"/>
          <p:cNvSpPr/>
          <p:nvPr/>
        </p:nvSpPr>
        <p:spPr>
          <a:xfrm>
            <a:off x="10251331" y="2"/>
            <a:ext cx="1933525" cy="5987459"/>
          </a:xfrm>
          <a:custGeom>
            <a:avLst/>
            <a:gdLst/>
            <a:ahLst/>
            <a:cxnLst/>
            <a:rect l="l" t="t" r="r" b="b"/>
            <a:pathLst>
              <a:path w="1696743" h="5463677" extrusionOk="0">
                <a:moveTo>
                  <a:pt x="1654379" y="5463677"/>
                </a:moveTo>
                <a:lnTo>
                  <a:pt x="0" y="5454085"/>
                </a:lnTo>
                <a:lnTo>
                  <a:pt x="980930" y="0"/>
                </a:lnTo>
                <a:lnTo>
                  <a:pt x="1696743" y="4620"/>
                </a:lnTo>
                <a:lnTo>
                  <a:pt x="1654379" y="5463677"/>
                </a:lnTo>
                <a:close/>
              </a:path>
            </a:pathLst>
          </a:custGeom>
          <a:gradFill>
            <a:gsLst>
              <a:gs pos="0">
                <a:srgbClr val="07477D">
                  <a:alpha val="0"/>
                </a:srgbClr>
              </a:gs>
              <a:gs pos="42000">
                <a:srgbClr val="07477D">
                  <a:alpha val="0"/>
                </a:srgbClr>
              </a:gs>
              <a:gs pos="100000">
                <a:srgbClr val="07477D">
                  <a:alpha val="32941"/>
                </a:srgbClr>
              </a:gs>
            </a:gsLst>
            <a:lin ang="72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  <a:buFont typeface="Arial"/>
              <a:buNone/>
            </a:pPr>
            <a:endParaRPr sz="1351" b="0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4" name="Google Shape;24;p10"/>
          <p:cNvSpPr/>
          <p:nvPr/>
        </p:nvSpPr>
        <p:spPr>
          <a:xfrm>
            <a:off x="0" y="6317617"/>
            <a:ext cx="12184856" cy="538757"/>
          </a:xfrm>
          <a:prstGeom prst="rect">
            <a:avLst/>
          </a:prstGeom>
          <a:solidFill>
            <a:srgbClr val="00315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  <a:buFont typeface="Arial"/>
              <a:buNone/>
            </a:pPr>
            <a:endParaRPr sz="1351" b="0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5" name="Google Shape;25;p10"/>
          <p:cNvSpPr txBox="1">
            <a:spLocks noGrp="1"/>
          </p:cNvSpPr>
          <p:nvPr>
            <p:ph type="body" idx="1"/>
          </p:nvPr>
        </p:nvSpPr>
        <p:spPr>
          <a:xfrm>
            <a:off x="838200" y="1824990"/>
            <a:ext cx="10515600" cy="4352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9287" algn="l" rtl="0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688"/>
              <a:buFont typeface="Arial"/>
              <a:buChar char="•"/>
              <a:defRPr sz="3359" b="0" i="0" u="none" strike="noStrike" cap="none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350519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●"/>
              <a:defRPr sz="1920" b="0" i="0" u="none" strike="noStrike" cap="none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33528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●"/>
              <a:defRPr sz="1679" b="0" i="0" u="none" strike="noStrike" cap="none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33528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●"/>
              <a:defRPr sz="1679" b="0" i="0" u="none" strike="noStrike" cap="none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335279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●"/>
              <a:defRPr sz="1679" b="0" i="0" u="none" strike="noStrike" cap="none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262626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262626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262626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262626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26" name="Google Shape;26;p10"/>
          <p:cNvSpPr txBox="1">
            <a:spLocks noGrp="1"/>
          </p:cNvSpPr>
          <p:nvPr>
            <p:ph type="title"/>
          </p:nvPr>
        </p:nvSpPr>
        <p:spPr>
          <a:xfrm>
            <a:off x="838200" y="365760"/>
            <a:ext cx="10515600" cy="132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mbria"/>
              <a:buNone/>
              <a:defRPr sz="4400" b="0" i="0" u="none" strike="noStrike" cap="non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10"/>
          <p:cNvSpPr txBox="1"/>
          <p:nvPr/>
        </p:nvSpPr>
        <p:spPr>
          <a:xfrm>
            <a:off x="914407" y="6317621"/>
            <a:ext cx="8930391" cy="540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U.S. Department of Commerce | National Oceanic and Atmospheric Administration | National Marine Fisheries Service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10"/>
          <p:cNvSpPr/>
          <p:nvPr/>
        </p:nvSpPr>
        <p:spPr>
          <a:xfrm>
            <a:off x="10078580" y="0"/>
            <a:ext cx="2124749" cy="6870664"/>
          </a:xfrm>
          <a:custGeom>
            <a:avLst/>
            <a:gdLst/>
            <a:ahLst/>
            <a:cxnLst/>
            <a:rect l="l" t="t" r="r" b="b"/>
            <a:pathLst>
              <a:path w="2124749" h="6870664" extrusionOk="0">
                <a:moveTo>
                  <a:pt x="2004484" y="0"/>
                </a:moveTo>
                <a:lnTo>
                  <a:pt x="2124749" y="0"/>
                </a:lnTo>
                <a:lnTo>
                  <a:pt x="2124749" y="6870664"/>
                </a:lnTo>
                <a:lnTo>
                  <a:pt x="0" y="6870664"/>
                </a:lnTo>
                <a:lnTo>
                  <a:pt x="155565" y="6774688"/>
                </a:lnTo>
                <a:cubicBezTo>
                  <a:pt x="1007953" y="6069582"/>
                  <a:pt x="1699475" y="3579231"/>
                  <a:pt x="1980631" y="312225"/>
                </a:cubicBezTo>
                <a:lnTo>
                  <a:pt x="200448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1"/>
              <a:buFont typeface="Arial"/>
              <a:buNone/>
            </a:pPr>
            <a:endParaRPr sz="1731" b="0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30" name="Google Shape;30;p1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314920" y="5817721"/>
            <a:ext cx="1644235" cy="7404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061930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616" y="3530600"/>
            <a:ext cx="2783277" cy="18935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069" y="3394980"/>
            <a:ext cx="3518134" cy="2345422"/>
          </a:xfrm>
          <a:prstGeom prst="rect">
            <a:avLst/>
          </a:prstGeom>
        </p:spPr>
      </p:pic>
      <p:sp>
        <p:nvSpPr>
          <p:cNvPr id="122" name="Google Shape;122;g107b1bbf02b_0_7"/>
          <p:cNvSpPr txBox="1">
            <a:spLocks noGrp="1"/>
          </p:cNvSpPr>
          <p:nvPr>
            <p:ph type="ctrTitle" idx="4294967295"/>
          </p:nvPr>
        </p:nvSpPr>
        <p:spPr>
          <a:xfrm>
            <a:off x="3742378" y="214998"/>
            <a:ext cx="7716042" cy="787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640"/>
              <a:buNone/>
            </a:pPr>
            <a:r>
              <a:rPr lang="en-US" sz="3200" dirty="0"/>
              <a:t>I</a:t>
            </a:r>
            <a:r>
              <a:rPr lang="en-US" sz="3200" dirty="0" smtClean="0"/>
              <a:t>nfluence of environmental factors on marine survival of Chinook salmon</a:t>
            </a:r>
            <a:endParaRPr sz="3200" dirty="0"/>
          </a:p>
        </p:txBody>
      </p:sp>
      <p:sp>
        <p:nvSpPr>
          <p:cNvPr id="123" name="Google Shape;123;g107b1bbf02b_0_7"/>
          <p:cNvSpPr txBox="1">
            <a:spLocks noGrp="1"/>
          </p:cNvSpPr>
          <p:nvPr>
            <p:ph type="subTitle" idx="4294967295"/>
          </p:nvPr>
        </p:nvSpPr>
        <p:spPr>
          <a:xfrm>
            <a:off x="3684502" y="905122"/>
            <a:ext cx="8177337" cy="661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57913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88"/>
              <a:buNone/>
            </a:pPr>
            <a:r>
              <a:rPr lang="en-US" sz="2000" dirty="0" smtClean="0"/>
              <a:t>Charlie Waters, Alaska Fisheries Science Center, Auke Bay Lab</a:t>
            </a:r>
            <a:endParaRPr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97111" cy="23978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7833"/>
            <a:ext cx="3197111" cy="1797497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281082" y="1004417"/>
            <a:ext cx="86778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Google Shape;123;g107b1bbf02b_0_7"/>
          <p:cNvSpPr txBox="1">
            <a:spLocks/>
          </p:cNvSpPr>
          <p:nvPr/>
        </p:nvSpPr>
        <p:spPr>
          <a:xfrm>
            <a:off x="3684502" y="1393813"/>
            <a:ext cx="8372031" cy="3316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9287" algn="l" rtl="0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688"/>
              <a:buFont typeface="Arial"/>
              <a:buChar char="•"/>
              <a:defRPr sz="3359" b="0" i="0" u="none" strike="noStrike" cap="none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350519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●"/>
              <a:defRPr sz="1920" b="0" i="0" u="none" strike="noStrike" cap="none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33528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●"/>
              <a:defRPr sz="1679" b="0" i="0" u="none" strike="noStrike" cap="none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33528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●"/>
              <a:defRPr sz="1679" b="0" i="0" u="none" strike="noStrike" cap="none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335279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●"/>
              <a:defRPr sz="1679" b="0" i="0" u="none" strike="noStrike" cap="none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262626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262626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262626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262626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57913" indent="0">
              <a:lnSpc>
                <a:spcPct val="100000"/>
              </a:lnSpc>
              <a:spcBef>
                <a:spcPts val="200"/>
              </a:spcBef>
              <a:buFont typeface="Arial"/>
              <a:buNone/>
            </a:pPr>
            <a:r>
              <a:rPr lang="en-US" sz="2000" b="1" kern="0" dirty="0" smtClean="0"/>
              <a:t>Study system: </a:t>
            </a:r>
            <a:r>
              <a:rPr lang="en-US" sz="2000" kern="0" dirty="0" smtClean="0"/>
              <a:t>Little Port Walter, AK Chinook salmon research hatchery 1976-2020             40+ years marine survival, declining over time</a:t>
            </a:r>
          </a:p>
          <a:p>
            <a:pPr marL="57913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b="1" kern="0" dirty="0" smtClean="0"/>
              <a:t>Aim:</a:t>
            </a:r>
            <a:r>
              <a:rPr lang="en-US" sz="2000" kern="0" dirty="0" smtClean="0"/>
              <a:t> Assess influence of environmental factors on marine survival</a:t>
            </a:r>
            <a:endParaRPr lang="en-US" sz="2000" kern="0" dirty="0"/>
          </a:p>
          <a:p>
            <a:pPr marL="57913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b="1" kern="0" dirty="0" smtClean="0"/>
              <a:t>First attempt: </a:t>
            </a:r>
            <a:r>
              <a:rPr lang="en-US" sz="1800" kern="0" dirty="0" smtClean="0"/>
              <a:t>ESA OC-CCI dataset, </a:t>
            </a:r>
            <a:r>
              <a:rPr lang="en-US" sz="1800" kern="0" dirty="0" err="1" smtClean="0"/>
              <a:t>Chl</a:t>
            </a:r>
            <a:r>
              <a:rPr lang="en-US" sz="1800" kern="0" dirty="0" smtClean="0"/>
              <a:t>-a blended, 1997-present, 4km spatial res.</a:t>
            </a:r>
          </a:p>
          <a:p>
            <a:pPr marL="57913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b="1" kern="0" dirty="0" smtClean="0"/>
              <a:t>Next:</a:t>
            </a:r>
            <a:r>
              <a:rPr lang="en-US" sz="1800" kern="0" dirty="0" smtClean="0"/>
              <a:t> NOAA AVHRR Optimum Interpolation v2.1, SST </a:t>
            </a:r>
            <a:r>
              <a:rPr lang="en-US" sz="1800" kern="0" dirty="0" err="1" smtClean="0"/>
              <a:t>Anom</a:t>
            </a:r>
            <a:r>
              <a:rPr lang="en-US" sz="1800" kern="0" dirty="0" smtClean="0"/>
              <a:t>., 1981-present, 5km res.</a:t>
            </a:r>
            <a:endParaRPr lang="en-US" sz="1800" kern="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523" y="3331863"/>
            <a:ext cx="3011705" cy="2258779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>
            <a:off x="5071532" y="1888067"/>
            <a:ext cx="548640" cy="0"/>
          </a:xfrm>
          <a:prstGeom prst="straightConnector1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84" y="4195330"/>
            <a:ext cx="2221107" cy="211233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406619" y="3691469"/>
            <a:ext cx="157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p</a:t>
            </a:r>
            <a:r>
              <a:rPr lang="en-US" sz="1200" dirty="0" smtClean="0"/>
              <a:t>=0.61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5013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in Text">
  <a:themeElements>
    <a:clrScheme name="FISHERIES">
      <a:dk1>
        <a:srgbClr val="000000"/>
      </a:dk1>
      <a:lt1>
        <a:srgbClr val="FFFFFF"/>
      </a:lt1>
      <a:dk2>
        <a:srgbClr val="00467F"/>
      </a:dk2>
      <a:lt2>
        <a:srgbClr val="D3EAED"/>
      </a:lt2>
      <a:accent1>
        <a:srgbClr val="008998"/>
      </a:accent1>
      <a:accent2>
        <a:srgbClr val="4C9C2E"/>
      </a:accent2>
      <a:accent3>
        <a:srgbClr val="FF8300"/>
      </a:accent3>
      <a:accent4>
        <a:srgbClr val="615BC3"/>
      </a:accent4>
      <a:accent5>
        <a:srgbClr val="0093D0"/>
      </a:accent5>
      <a:accent6>
        <a:srgbClr val="FF4438"/>
      </a:accent6>
      <a:hlink>
        <a:srgbClr val="7F7FFF"/>
      </a:hlink>
      <a:folHlink>
        <a:srgbClr val="1ECAD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962</TotalTime>
  <Words>86</Words>
  <Application>Microsoft Office PowerPoint</Application>
  <PresentationFormat>Widescreen</PresentationFormat>
  <Paragraphs>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Arial Narrow</vt:lpstr>
      <vt:lpstr>Calibri</vt:lpstr>
      <vt:lpstr>Cambria</vt:lpstr>
      <vt:lpstr>Noto Sans Symbols</vt:lpstr>
      <vt:lpstr>Main Text</vt:lpstr>
      <vt:lpstr>Influence of environmental factors on marine survival of Chinook salmon</vt:lpstr>
    </vt:vector>
  </TitlesOfParts>
  <Company>NOAA AFSC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Charlie.Waters</dc:creator>
  <cp:lastModifiedBy>Charlie.Waters</cp:lastModifiedBy>
  <cp:revision>27</cp:revision>
  <dcterms:created xsi:type="dcterms:W3CDTF">2022-01-28T01:16:40Z</dcterms:created>
  <dcterms:modified xsi:type="dcterms:W3CDTF">2022-01-28T17:19:26Z</dcterms:modified>
</cp:coreProperties>
</file>