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25" r:id="rId2"/>
    <p:sldId id="494" r:id="rId3"/>
    <p:sldId id="299" r:id="rId4"/>
    <p:sldId id="300" r:id="rId5"/>
    <p:sldId id="301" r:id="rId6"/>
    <p:sldId id="326" r:id="rId7"/>
    <p:sldId id="398" r:id="rId8"/>
    <p:sldId id="525" r:id="rId9"/>
    <p:sldId id="538" r:id="rId10"/>
    <p:sldId id="534" r:id="rId11"/>
    <p:sldId id="527" r:id="rId12"/>
    <p:sldId id="530" r:id="rId13"/>
    <p:sldId id="531" r:id="rId14"/>
    <p:sldId id="535" r:id="rId15"/>
    <p:sldId id="533" r:id="rId16"/>
    <p:sldId id="536" r:id="rId17"/>
    <p:sldId id="537" r:id="rId18"/>
    <p:sldId id="506" r:id="rId19"/>
    <p:sldId id="507" r:id="rId20"/>
    <p:sldId id="508" r:id="rId21"/>
    <p:sldId id="509" r:id="rId22"/>
    <p:sldId id="510" r:id="rId23"/>
    <p:sldId id="511" r:id="rId24"/>
    <p:sldId id="493" r:id="rId25"/>
    <p:sldId id="334" r:id="rId26"/>
    <p:sldId id="336" r:id="rId27"/>
    <p:sldId id="500" r:id="rId28"/>
    <p:sldId id="501" r:id="rId29"/>
    <p:sldId id="528" r:id="rId30"/>
    <p:sldId id="529" r:id="rId31"/>
    <p:sldId id="455" r:id="rId32"/>
    <p:sldId id="526" r:id="rId33"/>
    <p:sldId id="468" r:id="rId34"/>
    <p:sldId id="467" r:id="rId35"/>
    <p:sldId id="539" r:id="rId36"/>
    <p:sldId id="540" r:id="rId37"/>
    <p:sldId id="541" r:id="rId38"/>
    <p:sldId id="542" r:id="rId39"/>
    <p:sldId id="543" r:id="rId40"/>
    <p:sldId id="544" r:id="rId41"/>
    <p:sldId id="366" r:id="rId42"/>
    <p:sldId id="496" r:id="rId43"/>
    <p:sldId id="484" r:id="rId44"/>
    <p:sldId id="424" r:id="rId45"/>
    <p:sldId id="485" r:id="rId46"/>
    <p:sldId id="514" r:id="rId47"/>
    <p:sldId id="515" r:id="rId48"/>
    <p:sldId id="516" r:id="rId49"/>
    <p:sldId id="517" r:id="rId50"/>
    <p:sldId id="518" r:id="rId51"/>
    <p:sldId id="519" r:id="rId52"/>
    <p:sldId id="520" r:id="rId53"/>
    <p:sldId id="521" r:id="rId54"/>
    <p:sldId id="545" r:id="rId55"/>
    <p:sldId id="546" r:id="rId56"/>
    <p:sldId id="522" r:id="rId57"/>
    <p:sldId id="523" r:id="rId58"/>
    <p:sldId id="524" r:id="rId59"/>
    <p:sldId id="547" r:id="rId60"/>
    <p:sldId id="548"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c Ya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07B9"/>
    <a:srgbClr val="FF0000"/>
    <a:srgbClr val="008000"/>
    <a:srgbClr val="CC0066"/>
    <a:srgbClr val="003300"/>
    <a:srgbClr val="800000"/>
    <a:srgbClr val="808080"/>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70" autoAdjust="0"/>
    <p:restoredTop sz="94660"/>
  </p:normalViewPr>
  <p:slideViewPr>
    <p:cSldViewPr>
      <p:cViewPr>
        <p:scale>
          <a:sx n="80" d="100"/>
          <a:sy n="80" d="100"/>
        </p:scale>
        <p:origin x="-111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fanglin.yang\Documents\GFS\GFS_annualscore\0.6usefulfcstday.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fanglin.yang\Documents\GFS\GFS_annualscore\gfs_track_2000_2015.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fanglin.yang\Documents\GFS\GFS_annualscore\gfs_track_2000_2015.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fanglin.yang\Documents\GFS\GFS_annualscore\gfs_track_2000_2015.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fanglin.yang\Documents\GFS\GFS_annualscore\gfs_track_2000_2015.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fanglin.yang\Documents\GFS\GFS_annualscore\gfs_track_2000_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b="1" i="0" u="none" strike="noStrike" baseline="0" dirty="0">
                <a:effectLst/>
              </a:rPr>
              <a:t>Day at which forecast loses useful skill (AC=0.6) </a:t>
            </a:r>
            <a:br>
              <a:rPr lang="en-US" sz="2400" b="1" i="0" u="none" strike="noStrike" baseline="0" dirty="0">
                <a:effectLst/>
              </a:rPr>
            </a:br>
            <a:r>
              <a:rPr lang="en-US" sz="2400" b="1" i="0" u="none" strike="noStrike" baseline="0" dirty="0">
                <a:solidFill>
                  <a:srgbClr val="FF0000"/>
                </a:solidFill>
                <a:effectLst/>
              </a:rPr>
              <a:t>N. Hemisphere </a:t>
            </a:r>
            <a:r>
              <a:rPr lang="en-US" sz="2400" b="1" i="0" u="none" strike="noStrike" baseline="0" dirty="0">
                <a:effectLst/>
              </a:rPr>
              <a:t>500hPa height calendar year means</a:t>
            </a:r>
            <a:endParaRPr lang="en-US" sz="2400" dirty="0"/>
          </a:p>
        </c:rich>
      </c:tx>
      <c:overlay val="0"/>
    </c:title>
    <c:autoTitleDeleted val="0"/>
    <c:plotArea>
      <c:layout>
        <c:manualLayout>
          <c:layoutTarget val="inner"/>
          <c:xMode val="edge"/>
          <c:yMode val="edge"/>
          <c:x val="0.10840161329402957"/>
          <c:y val="0.17358406418709868"/>
          <c:w val="0.84952234213278532"/>
          <c:h val="0.71787486929987454"/>
        </c:manualLayout>
      </c:layout>
      <c:barChart>
        <c:barDir val="col"/>
        <c:grouping val="clustered"/>
        <c:varyColors val="0"/>
        <c:ser>
          <c:idx val="0"/>
          <c:order val="0"/>
          <c:tx>
            <c:strRef>
              <c:f>Sheet1!$A$2</c:f>
              <c:strCache>
                <c:ptCount val="1"/>
                <c:pt idx="0">
                  <c:v>NCEP/GFS</c:v>
                </c:pt>
              </c:strCache>
            </c:strRef>
          </c:tx>
          <c:spPr>
            <a:ln w="38100">
              <a:solidFill>
                <a:srgbClr val="002060"/>
              </a:solidFill>
            </a:ln>
            <a:scene3d>
              <a:camera prst="orthographicFront"/>
              <a:lightRig rig="threePt" dir="t"/>
            </a:scene3d>
            <a:sp3d prstMaterial="matte">
              <a:bevelT w="31750" h="95250"/>
              <a:bevelB w="31750"/>
            </a:sp3d>
          </c:spPr>
          <c:invertIfNegative val="0"/>
          <c:cat>
            <c:numRef>
              <c:f>Sheet1!$B$1:$AB$1</c:f>
              <c:numCache>
                <c:formatCode>General</c:formatCode>
                <c:ptCount val="27"/>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numCache>
            </c:numRef>
          </c:cat>
          <c:val>
            <c:numRef>
              <c:f>Sheet1!$B$2:$AB$2</c:f>
              <c:numCache>
                <c:formatCode>General</c:formatCode>
                <c:ptCount val="27"/>
                <c:pt idx="0">
                  <c:v>5.9</c:v>
                </c:pt>
                <c:pt idx="1">
                  <c:v>5.9700000000000015</c:v>
                </c:pt>
                <c:pt idx="2">
                  <c:v>6.02</c:v>
                </c:pt>
                <c:pt idx="3">
                  <c:v>6.1</c:v>
                </c:pt>
                <c:pt idx="4">
                  <c:v>6.1199999999999983</c:v>
                </c:pt>
                <c:pt idx="5">
                  <c:v>6.08</c:v>
                </c:pt>
                <c:pt idx="6">
                  <c:v>6.42</c:v>
                </c:pt>
                <c:pt idx="7">
                  <c:v>6.52</c:v>
                </c:pt>
                <c:pt idx="8">
                  <c:v>6.35</c:v>
                </c:pt>
                <c:pt idx="9">
                  <c:v>6.2700000000000014</c:v>
                </c:pt>
                <c:pt idx="10">
                  <c:v>6.44</c:v>
                </c:pt>
                <c:pt idx="11">
                  <c:v>6.51</c:v>
                </c:pt>
                <c:pt idx="12">
                  <c:v>6.9300000000000015</c:v>
                </c:pt>
                <c:pt idx="13">
                  <c:v>6.85</c:v>
                </c:pt>
                <c:pt idx="14">
                  <c:v>7.35</c:v>
                </c:pt>
                <c:pt idx="15">
                  <c:v>7.02</c:v>
                </c:pt>
                <c:pt idx="16">
                  <c:v>7.25</c:v>
                </c:pt>
                <c:pt idx="17">
                  <c:v>7.35</c:v>
                </c:pt>
                <c:pt idx="18">
                  <c:v>7.55</c:v>
                </c:pt>
                <c:pt idx="19">
                  <c:v>7.6499999999999995</c:v>
                </c:pt>
                <c:pt idx="20">
                  <c:v>7.57</c:v>
                </c:pt>
                <c:pt idx="21">
                  <c:v>8.02</c:v>
                </c:pt>
                <c:pt idx="22">
                  <c:v>8</c:v>
                </c:pt>
                <c:pt idx="23">
                  <c:v>8</c:v>
                </c:pt>
                <c:pt idx="24">
                  <c:v>8.08</c:v>
                </c:pt>
                <c:pt idx="25">
                  <c:v>7.92</c:v>
                </c:pt>
                <c:pt idx="26">
                  <c:v>8.2200000000000024</c:v>
                </c:pt>
              </c:numCache>
            </c:numRef>
          </c:val>
        </c:ser>
        <c:dLbls>
          <c:showLegendKey val="0"/>
          <c:showVal val="0"/>
          <c:showCatName val="0"/>
          <c:showSerName val="0"/>
          <c:showPercent val="0"/>
          <c:showBubbleSize val="0"/>
        </c:dLbls>
        <c:gapWidth val="150"/>
        <c:axId val="81206656"/>
        <c:axId val="85918848"/>
      </c:barChart>
      <c:catAx>
        <c:axId val="81206656"/>
        <c:scaling>
          <c:orientation val="minMax"/>
        </c:scaling>
        <c:delete val="0"/>
        <c:axPos val="b"/>
        <c:numFmt formatCode="General" sourceLinked="1"/>
        <c:majorTickMark val="out"/>
        <c:minorTickMark val="none"/>
        <c:tickLblPos val="nextTo"/>
        <c:spPr>
          <a:effectLst>
            <a:outerShdw blurRad="50800" dist="50800" dir="5400000" sx="9000" sy="9000" algn="ctr" rotWithShape="0">
              <a:srgbClr val="000000">
                <a:alpha val="43137"/>
              </a:srgbClr>
            </a:outerShdw>
          </a:effectLst>
        </c:spPr>
        <c:txPr>
          <a:bodyPr/>
          <a:lstStyle/>
          <a:p>
            <a:pPr>
              <a:defRPr sz="1200" b="1"/>
            </a:pPr>
            <a:endParaRPr lang="en-US"/>
          </a:p>
        </c:txPr>
        <c:crossAx val="85918848"/>
        <c:crosses val="autoZero"/>
        <c:auto val="1"/>
        <c:lblAlgn val="ctr"/>
        <c:lblOffset val="100"/>
        <c:noMultiLvlLbl val="0"/>
      </c:catAx>
      <c:valAx>
        <c:axId val="85918848"/>
        <c:scaling>
          <c:orientation val="minMax"/>
        </c:scaling>
        <c:delete val="0"/>
        <c:axPos val="l"/>
        <c:majorGridlines>
          <c:spPr>
            <a:effectLst>
              <a:innerShdw blurRad="800100" dist="1625600" dir="13500000">
                <a:schemeClr val="bg1">
                  <a:lumMod val="50000"/>
                  <a:alpha val="50000"/>
                </a:schemeClr>
              </a:innerShdw>
            </a:effectLst>
          </c:spPr>
        </c:majorGridlines>
        <c:numFmt formatCode="General" sourceLinked="1"/>
        <c:majorTickMark val="out"/>
        <c:minorTickMark val="none"/>
        <c:tickLblPos val="nextTo"/>
        <c:txPr>
          <a:bodyPr/>
          <a:lstStyle/>
          <a:p>
            <a:pPr>
              <a:defRPr sz="1400" b="1"/>
            </a:pPr>
            <a:endParaRPr lang="en-US"/>
          </a:p>
        </c:txPr>
        <c:crossAx val="81206656"/>
        <c:crosses val="autoZero"/>
        <c:crossBetween val="between"/>
      </c:valAx>
      <c:spPr>
        <a:effectLst>
          <a:outerShdw blurRad="50800" dist="50800" dir="11580000" sx="29000" sy="29000" algn="ctr" rotWithShape="0">
            <a:srgbClr val="000000">
              <a:alpha val="43137"/>
            </a:srgbClr>
          </a:outerShdw>
        </a:effectLst>
        <a:scene3d>
          <a:camera prst="orthographicFront"/>
          <a:lightRig rig="threePt" dir="t">
            <a:rot lat="0" lon="0" rev="1800000"/>
          </a:lightRig>
        </a:scene3d>
        <a:sp3d>
          <a:bevelT w="38100"/>
          <a:bevelB w="38100"/>
        </a:sp3d>
      </c:spPr>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18165938098914"/>
          <c:y val="0.13148667239472006"/>
          <c:w val="0.75974516648034573"/>
          <c:h val="0.72005943042548592"/>
        </c:manualLayout>
      </c:layout>
      <c:lineChart>
        <c:grouping val="standard"/>
        <c:varyColors val="0"/>
        <c:ser>
          <c:idx val="0"/>
          <c:order val="0"/>
          <c:tx>
            <c:v>0</c:v>
          </c:tx>
          <c:spPr>
            <a:ln w="38100"/>
          </c:spPr>
          <c:marker>
            <c:spPr>
              <a:ln w="38100"/>
            </c:spPr>
          </c:marker>
          <c:cat>
            <c:numRef>
              <c:f>gfs_track_2000_2014!$B$3:$B$17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gfs_track_2000_2014!$C$3:$C$17</c:f>
              <c:numCache>
                <c:formatCode>General</c:formatCode>
                <c:ptCount val="15"/>
                <c:pt idx="0">
                  <c:v>16</c:v>
                </c:pt>
                <c:pt idx="1">
                  <c:v>16.600000000000001</c:v>
                </c:pt>
                <c:pt idx="2">
                  <c:v>17</c:v>
                </c:pt>
                <c:pt idx="3">
                  <c:v>14.7</c:v>
                </c:pt>
                <c:pt idx="4">
                  <c:v>15.6</c:v>
                </c:pt>
                <c:pt idx="5">
                  <c:v>16.399999999999999</c:v>
                </c:pt>
                <c:pt idx="6">
                  <c:v>18.600000000000001</c:v>
                </c:pt>
                <c:pt idx="7">
                  <c:v>15.5</c:v>
                </c:pt>
                <c:pt idx="8">
                  <c:v>20.3</c:v>
                </c:pt>
                <c:pt idx="9">
                  <c:v>12.7</c:v>
                </c:pt>
                <c:pt idx="10">
                  <c:v>12</c:v>
                </c:pt>
                <c:pt idx="11">
                  <c:v>11</c:v>
                </c:pt>
                <c:pt idx="12">
                  <c:v>12.7</c:v>
                </c:pt>
                <c:pt idx="13">
                  <c:v>12.1</c:v>
                </c:pt>
                <c:pt idx="14">
                  <c:v>8.9</c:v>
                </c:pt>
              </c:numCache>
            </c:numRef>
          </c:val>
          <c:smooth val="0"/>
        </c:ser>
        <c:ser>
          <c:idx val="1"/>
          <c:order val="1"/>
          <c:tx>
            <c:v>12</c:v>
          </c:tx>
          <c:spPr>
            <a:ln w="38100"/>
          </c:spPr>
          <c:marker>
            <c:spPr>
              <a:ln w="38100"/>
            </c:spPr>
          </c:marker>
          <c:cat>
            <c:numRef>
              <c:f>gfs_track_2000_2014!$B$3:$B$17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gfs_track_2000_2014!$D$3:$D$17</c:f>
              <c:numCache>
                <c:formatCode>General</c:formatCode>
                <c:ptCount val="15"/>
                <c:pt idx="0">
                  <c:v>38.200000000000003</c:v>
                </c:pt>
                <c:pt idx="1">
                  <c:v>45.9</c:v>
                </c:pt>
                <c:pt idx="2">
                  <c:v>42.9</c:v>
                </c:pt>
                <c:pt idx="3">
                  <c:v>36.9</c:v>
                </c:pt>
                <c:pt idx="4">
                  <c:v>41.1</c:v>
                </c:pt>
                <c:pt idx="5">
                  <c:v>41.5</c:v>
                </c:pt>
                <c:pt idx="6">
                  <c:v>43.4</c:v>
                </c:pt>
                <c:pt idx="7">
                  <c:v>38.300000000000004</c:v>
                </c:pt>
                <c:pt idx="8">
                  <c:v>39</c:v>
                </c:pt>
                <c:pt idx="9">
                  <c:v>32.800000000000004</c:v>
                </c:pt>
                <c:pt idx="10">
                  <c:v>30.3</c:v>
                </c:pt>
                <c:pt idx="11">
                  <c:v>24.9</c:v>
                </c:pt>
                <c:pt idx="12">
                  <c:v>32.300000000000004</c:v>
                </c:pt>
                <c:pt idx="13">
                  <c:v>28.5</c:v>
                </c:pt>
                <c:pt idx="14">
                  <c:v>28.8</c:v>
                </c:pt>
              </c:numCache>
            </c:numRef>
          </c:val>
          <c:smooth val="0"/>
        </c:ser>
        <c:ser>
          <c:idx val="2"/>
          <c:order val="2"/>
          <c:tx>
            <c:v>24</c:v>
          </c:tx>
          <c:spPr>
            <a:ln w="38100"/>
          </c:spPr>
          <c:marker>
            <c:spPr>
              <a:ln w="38100"/>
            </c:spPr>
          </c:marker>
          <c:cat>
            <c:numRef>
              <c:f>gfs_track_2000_2014!$B$3:$B$17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gfs_track_2000_2014!$E$3:$E$17</c:f>
              <c:numCache>
                <c:formatCode>General</c:formatCode>
                <c:ptCount val="15"/>
                <c:pt idx="0">
                  <c:v>59.1</c:v>
                </c:pt>
                <c:pt idx="1">
                  <c:v>75.7</c:v>
                </c:pt>
                <c:pt idx="2">
                  <c:v>65.599999999999994</c:v>
                </c:pt>
                <c:pt idx="3">
                  <c:v>60.4</c:v>
                </c:pt>
                <c:pt idx="4">
                  <c:v>61.6</c:v>
                </c:pt>
                <c:pt idx="5">
                  <c:v>61</c:v>
                </c:pt>
                <c:pt idx="6">
                  <c:v>70.400000000000006</c:v>
                </c:pt>
                <c:pt idx="7">
                  <c:v>58.7</c:v>
                </c:pt>
                <c:pt idx="8">
                  <c:v>53.5</c:v>
                </c:pt>
                <c:pt idx="9">
                  <c:v>50.5</c:v>
                </c:pt>
                <c:pt idx="10">
                  <c:v>47</c:v>
                </c:pt>
                <c:pt idx="11">
                  <c:v>36.9</c:v>
                </c:pt>
                <c:pt idx="12">
                  <c:v>47.2</c:v>
                </c:pt>
                <c:pt idx="13">
                  <c:v>38.6</c:v>
                </c:pt>
                <c:pt idx="14">
                  <c:v>46.3</c:v>
                </c:pt>
              </c:numCache>
            </c:numRef>
          </c:val>
          <c:smooth val="0"/>
        </c:ser>
        <c:ser>
          <c:idx val="3"/>
          <c:order val="3"/>
          <c:tx>
            <c:v>36</c:v>
          </c:tx>
          <c:spPr>
            <a:ln w="38100"/>
          </c:spPr>
          <c:marker>
            <c:spPr>
              <a:ln w="38100"/>
            </c:spPr>
          </c:marker>
          <c:cat>
            <c:numRef>
              <c:f>gfs_track_2000_2014!$B$3:$B$17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gfs_track_2000_2014!$F$3:$F$17</c:f>
              <c:numCache>
                <c:formatCode>General</c:formatCode>
                <c:ptCount val="15"/>
                <c:pt idx="0">
                  <c:v>84.6</c:v>
                </c:pt>
                <c:pt idx="1">
                  <c:v>108.8</c:v>
                </c:pt>
                <c:pt idx="2">
                  <c:v>87.4</c:v>
                </c:pt>
                <c:pt idx="3">
                  <c:v>81.599999999999994</c:v>
                </c:pt>
                <c:pt idx="4">
                  <c:v>82</c:v>
                </c:pt>
                <c:pt idx="5">
                  <c:v>74.3</c:v>
                </c:pt>
                <c:pt idx="6">
                  <c:v>86.8</c:v>
                </c:pt>
                <c:pt idx="7">
                  <c:v>76.599999999999994</c:v>
                </c:pt>
                <c:pt idx="8">
                  <c:v>64.5</c:v>
                </c:pt>
                <c:pt idx="9">
                  <c:v>65.900000000000006</c:v>
                </c:pt>
                <c:pt idx="10">
                  <c:v>62</c:v>
                </c:pt>
                <c:pt idx="11">
                  <c:v>49</c:v>
                </c:pt>
                <c:pt idx="12">
                  <c:v>67</c:v>
                </c:pt>
                <c:pt idx="13">
                  <c:v>47.6</c:v>
                </c:pt>
                <c:pt idx="14">
                  <c:v>59.8</c:v>
                </c:pt>
              </c:numCache>
            </c:numRef>
          </c:val>
          <c:smooth val="0"/>
        </c:ser>
        <c:ser>
          <c:idx val="4"/>
          <c:order val="4"/>
          <c:tx>
            <c:v>48</c:v>
          </c:tx>
          <c:spPr>
            <a:ln w="38100"/>
          </c:spPr>
          <c:marker>
            <c:spPr>
              <a:ln w="38100"/>
            </c:spPr>
          </c:marker>
          <c:cat>
            <c:numRef>
              <c:f>gfs_track_2000_2014!$B$3:$B$17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gfs_track_2000_2014!$G$3:$G$17</c:f>
              <c:numCache>
                <c:formatCode>General</c:formatCode>
                <c:ptCount val="15"/>
                <c:pt idx="0">
                  <c:v>108.5</c:v>
                </c:pt>
                <c:pt idx="1">
                  <c:v>142.4</c:v>
                </c:pt>
                <c:pt idx="2">
                  <c:v>109.9</c:v>
                </c:pt>
                <c:pt idx="3">
                  <c:v>102</c:v>
                </c:pt>
                <c:pt idx="4">
                  <c:v>106.3</c:v>
                </c:pt>
                <c:pt idx="5">
                  <c:v>88.6</c:v>
                </c:pt>
                <c:pt idx="6">
                  <c:v>100.6</c:v>
                </c:pt>
                <c:pt idx="7">
                  <c:v>96.1</c:v>
                </c:pt>
                <c:pt idx="8">
                  <c:v>77.400000000000006</c:v>
                </c:pt>
                <c:pt idx="9">
                  <c:v>82.4</c:v>
                </c:pt>
                <c:pt idx="10">
                  <c:v>76.099999999999994</c:v>
                </c:pt>
                <c:pt idx="11">
                  <c:v>62.4</c:v>
                </c:pt>
                <c:pt idx="12">
                  <c:v>88.6</c:v>
                </c:pt>
                <c:pt idx="13">
                  <c:v>59.2</c:v>
                </c:pt>
                <c:pt idx="14">
                  <c:v>78.099999999999994</c:v>
                </c:pt>
              </c:numCache>
            </c:numRef>
          </c:val>
          <c:smooth val="0"/>
        </c:ser>
        <c:ser>
          <c:idx val="5"/>
          <c:order val="5"/>
          <c:tx>
            <c:v>72</c:v>
          </c:tx>
          <c:spPr>
            <a:ln w="38100"/>
          </c:spPr>
          <c:marker>
            <c:spPr>
              <a:ln w="38100"/>
            </c:spPr>
          </c:marker>
          <c:cat>
            <c:numRef>
              <c:f>gfs_track_2000_2014!$B$3:$B$17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gfs_track_2000_2014!$H$3:$H$17</c:f>
              <c:numCache>
                <c:formatCode>General</c:formatCode>
                <c:ptCount val="15"/>
                <c:pt idx="0">
                  <c:v>164.4</c:v>
                </c:pt>
                <c:pt idx="1">
                  <c:v>219.6</c:v>
                </c:pt>
                <c:pt idx="2">
                  <c:v>148.69999999999999</c:v>
                </c:pt>
                <c:pt idx="3">
                  <c:v>153</c:v>
                </c:pt>
                <c:pt idx="4">
                  <c:v>167</c:v>
                </c:pt>
                <c:pt idx="5">
                  <c:v>136.6</c:v>
                </c:pt>
                <c:pt idx="6">
                  <c:v>129.69999999999999</c:v>
                </c:pt>
                <c:pt idx="7">
                  <c:v>140</c:v>
                </c:pt>
                <c:pt idx="8">
                  <c:v>113.6</c:v>
                </c:pt>
                <c:pt idx="9">
                  <c:v>123.5</c:v>
                </c:pt>
                <c:pt idx="10">
                  <c:v>119.1</c:v>
                </c:pt>
                <c:pt idx="11">
                  <c:v>88.4</c:v>
                </c:pt>
                <c:pt idx="12">
                  <c:v>147.69999999999999</c:v>
                </c:pt>
                <c:pt idx="13">
                  <c:v>100.9</c:v>
                </c:pt>
                <c:pt idx="14">
                  <c:v>122.5</c:v>
                </c:pt>
              </c:numCache>
            </c:numRef>
          </c:val>
          <c:smooth val="0"/>
        </c:ser>
        <c:ser>
          <c:idx val="6"/>
          <c:order val="6"/>
          <c:tx>
            <c:v>96</c:v>
          </c:tx>
          <c:spPr>
            <a:ln w="38100"/>
          </c:spPr>
          <c:marker>
            <c:spPr>
              <a:ln w="38100"/>
            </c:spPr>
          </c:marker>
          <c:cat>
            <c:numRef>
              <c:f>gfs_track_2000_2014!$B$3:$B$17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gfs_track_2000_2014!$I$3:$I$17</c:f>
              <c:numCache>
                <c:formatCode>General</c:formatCode>
                <c:ptCount val="15"/>
                <c:pt idx="0">
                  <c:v>206.4</c:v>
                </c:pt>
                <c:pt idx="1">
                  <c:v>315.8</c:v>
                </c:pt>
                <c:pt idx="2">
                  <c:v>188.2</c:v>
                </c:pt>
                <c:pt idx="3">
                  <c:v>203.3</c:v>
                </c:pt>
                <c:pt idx="4">
                  <c:v>252.4</c:v>
                </c:pt>
                <c:pt idx="5">
                  <c:v>193.2</c:v>
                </c:pt>
                <c:pt idx="6">
                  <c:v>149.80000000000001</c:v>
                </c:pt>
                <c:pt idx="7">
                  <c:v>177</c:v>
                </c:pt>
                <c:pt idx="8">
                  <c:v>175.4</c:v>
                </c:pt>
                <c:pt idx="9">
                  <c:v>171.2</c:v>
                </c:pt>
                <c:pt idx="10">
                  <c:v>169.4</c:v>
                </c:pt>
                <c:pt idx="11">
                  <c:v>142.80000000000001</c:v>
                </c:pt>
                <c:pt idx="12">
                  <c:v>239.3</c:v>
                </c:pt>
                <c:pt idx="13">
                  <c:v>160</c:v>
                </c:pt>
                <c:pt idx="14">
                  <c:v>169.8</c:v>
                </c:pt>
              </c:numCache>
            </c:numRef>
          </c:val>
          <c:smooth val="0"/>
        </c:ser>
        <c:ser>
          <c:idx val="7"/>
          <c:order val="7"/>
          <c:tx>
            <c:v>120</c:v>
          </c:tx>
          <c:spPr>
            <a:ln w="38100"/>
          </c:spPr>
          <c:marker>
            <c:spPr>
              <a:ln w="38100"/>
            </c:spPr>
          </c:marker>
          <c:cat>
            <c:numRef>
              <c:f>gfs_track_2000_2014!$B$3:$B$17</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gfs_track_2000_2014!$J$3:$J$17</c:f>
              <c:numCache>
                <c:formatCode>General</c:formatCode>
                <c:ptCount val="15"/>
                <c:pt idx="0">
                  <c:v>214.4</c:v>
                </c:pt>
                <c:pt idx="1">
                  <c:v>419.7</c:v>
                </c:pt>
                <c:pt idx="2">
                  <c:v>242.9</c:v>
                </c:pt>
                <c:pt idx="3">
                  <c:v>287</c:v>
                </c:pt>
                <c:pt idx="4">
                  <c:v>350.2</c:v>
                </c:pt>
                <c:pt idx="5">
                  <c:v>266.3</c:v>
                </c:pt>
                <c:pt idx="6">
                  <c:v>205.4</c:v>
                </c:pt>
                <c:pt idx="7">
                  <c:v>222</c:v>
                </c:pt>
                <c:pt idx="8">
                  <c:v>226.5</c:v>
                </c:pt>
                <c:pt idx="9">
                  <c:v>227.4</c:v>
                </c:pt>
                <c:pt idx="10">
                  <c:v>240.5</c:v>
                </c:pt>
                <c:pt idx="11">
                  <c:v>240</c:v>
                </c:pt>
                <c:pt idx="12">
                  <c:v>218.3</c:v>
                </c:pt>
                <c:pt idx="13">
                  <c:v>210.8</c:v>
                </c:pt>
                <c:pt idx="14">
                  <c:v>275.7</c:v>
                </c:pt>
              </c:numCache>
            </c:numRef>
          </c:val>
          <c:smooth val="0"/>
        </c:ser>
        <c:dLbls>
          <c:showLegendKey val="0"/>
          <c:showVal val="0"/>
          <c:showCatName val="0"/>
          <c:showSerName val="0"/>
          <c:showPercent val="0"/>
          <c:showBubbleSize val="0"/>
        </c:dLbls>
        <c:marker val="1"/>
        <c:smooth val="0"/>
        <c:axId val="87102592"/>
        <c:axId val="87104512"/>
      </c:lineChart>
      <c:catAx>
        <c:axId val="87102592"/>
        <c:scaling>
          <c:orientation val="minMax"/>
        </c:scaling>
        <c:delete val="0"/>
        <c:axPos val="b"/>
        <c:numFmt formatCode="General" sourceLinked="1"/>
        <c:majorTickMark val="out"/>
        <c:minorTickMark val="none"/>
        <c:tickLblPos val="nextTo"/>
        <c:txPr>
          <a:bodyPr rot="2760000"/>
          <a:lstStyle/>
          <a:p>
            <a:pPr>
              <a:defRPr sz="1600" b="1"/>
            </a:pPr>
            <a:endParaRPr lang="en-US"/>
          </a:p>
        </c:txPr>
        <c:crossAx val="87104512"/>
        <c:crosses val="autoZero"/>
        <c:auto val="1"/>
        <c:lblAlgn val="ctr"/>
        <c:lblOffset val="100"/>
        <c:tickLblSkip val="1"/>
        <c:noMultiLvlLbl val="0"/>
      </c:catAx>
      <c:valAx>
        <c:axId val="87104512"/>
        <c:scaling>
          <c:orientation val="minMax"/>
          <c:max val="300"/>
        </c:scaling>
        <c:delete val="0"/>
        <c:axPos val="l"/>
        <c:majorGridlines/>
        <c:numFmt formatCode="General" sourceLinked="1"/>
        <c:majorTickMark val="out"/>
        <c:minorTickMark val="none"/>
        <c:tickLblPos val="nextTo"/>
        <c:txPr>
          <a:bodyPr/>
          <a:lstStyle/>
          <a:p>
            <a:pPr>
              <a:defRPr sz="1600" b="1"/>
            </a:pPr>
            <a:endParaRPr lang="en-US"/>
          </a:p>
        </c:txPr>
        <c:crossAx val="87102592"/>
        <c:crosses val="autoZero"/>
        <c:crossBetween val="between"/>
      </c:valAx>
    </c:plotArea>
    <c:legend>
      <c:legendPos val="r"/>
      <c:layout>
        <c:manualLayout>
          <c:xMode val="edge"/>
          <c:yMode val="edge"/>
          <c:x val="0.87128953894977523"/>
          <c:y val="0.18247660308766933"/>
          <c:w val="0.12116146751722584"/>
          <c:h val="0.5607793484499547"/>
        </c:manualLayout>
      </c:layout>
      <c:overlay val="0"/>
      <c:txPr>
        <a:bodyPr/>
        <a:lstStyle/>
        <a:p>
          <a:pPr>
            <a:defRPr sz="1600"/>
          </a:pPr>
          <a:endParaRPr lang="en-US"/>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18165938098914"/>
          <c:y val="0.13148667239472006"/>
          <c:w val="0.75974516648034573"/>
          <c:h val="0.72005943042548592"/>
        </c:manualLayout>
      </c:layout>
      <c:lineChart>
        <c:grouping val="standard"/>
        <c:varyColors val="0"/>
        <c:ser>
          <c:idx val="0"/>
          <c:order val="0"/>
          <c:tx>
            <c:v>0</c:v>
          </c:tx>
          <c:spPr>
            <a:ln w="38100"/>
          </c:spPr>
          <c:marker>
            <c:spPr>
              <a:ln w="38100"/>
            </c:spPr>
          </c:marker>
          <c:cat>
            <c:numRef>
              <c:f>gfs_track_2000_2014!$B$40:$B$54</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gfs_track_2000_2014!$C$40:$C$54</c:f>
              <c:numCache>
                <c:formatCode>General</c:formatCode>
                <c:ptCount val="15"/>
                <c:pt idx="0">
                  <c:v>23</c:v>
                </c:pt>
                <c:pt idx="1">
                  <c:v>17.8</c:v>
                </c:pt>
                <c:pt idx="2">
                  <c:v>28.5</c:v>
                </c:pt>
                <c:pt idx="3">
                  <c:v>33.300000000000004</c:v>
                </c:pt>
                <c:pt idx="4">
                  <c:v>23.8</c:v>
                </c:pt>
                <c:pt idx="5">
                  <c:v>21.9</c:v>
                </c:pt>
                <c:pt idx="6">
                  <c:v>25.6</c:v>
                </c:pt>
                <c:pt idx="7">
                  <c:v>24.1</c:v>
                </c:pt>
                <c:pt idx="8">
                  <c:v>20.9</c:v>
                </c:pt>
                <c:pt idx="9">
                  <c:v>18.7</c:v>
                </c:pt>
                <c:pt idx="10">
                  <c:v>12.2</c:v>
                </c:pt>
                <c:pt idx="11">
                  <c:v>9</c:v>
                </c:pt>
                <c:pt idx="12">
                  <c:v>7.9</c:v>
                </c:pt>
                <c:pt idx="13">
                  <c:v>13.8</c:v>
                </c:pt>
                <c:pt idx="14">
                  <c:v>8</c:v>
                </c:pt>
              </c:numCache>
            </c:numRef>
          </c:val>
          <c:smooth val="0"/>
        </c:ser>
        <c:ser>
          <c:idx val="1"/>
          <c:order val="1"/>
          <c:tx>
            <c:v>12</c:v>
          </c:tx>
          <c:spPr>
            <a:ln w="38100"/>
          </c:spPr>
          <c:marker>
            <c:spPr>
              <a:ln w="38100"/>
            </c:spPr>
          </c:marker>
          <c:cat>
            <c:numRef>
              <c:f>gfs_track_2000_2014!$B$40:$B$54</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gfs_track_2000_2014!$D$40:$D$54</c:f>
              <c:numCache>
                <c:formatCode>General</c:formatCode>
                <c:ptCount val="15"/>
                <c:pt idx="0">
                  <c:v>25</c:v>
                </c:pt>
                <c:pt idx="1">
                  <c:v>18.8</c:v>
                </c:pt>
                <c:pt idx="2">
                  <c:v>30.8</c:v>
                </c:pt>
                <c:pt idx="3">
                  <c:v>35</c:v>
                </c:pt>
                <c:pt idx="4">
                  <c:v>26</c:v>
                </c:pt>
                <c:pt idx="5">
                  <c:v>23.5</c:v>
                </c:pt>
                <c:pt idx="6">
                  <c:v>28.5</c:v>
                </c:pt>
                <c:pt idx="7">
                  <c:v>24.5</c:v>
                </c:pt>
                <c:pt idx="8">
                  <c:v>22</c:v>
                </c:pt>
                <c:pt idx="9">
                  <c:v>18.899999999999999</c:v>
                </c:pt>
                <c:pt idx="10">
                  <c:v>12.6</c:v>
                </c:pt>
                <c:pt idx="11">
                  <c:v>10.200000000000001</c:v>
                </c:pt>
                <c:pt idx="12">
                  <c:v>9</c:v>
                </c:pt>
                <c:pt idx="13">
                  <c:v>15.8</c:v>
                </c:pt>
                <c:pt idx="14">
                  <c:v>10.5</c:v>
                </c:pt>
              </c:numCache>
            </c:numRef>
          </c:val>
          <c:smooth val="0"/>
        </c:ser>
        <c:ser>
          <c:idx val="2"/>
          <c:order val="2"/>
          <c:tx>
            <c:v>24</c:v>
          </c:tx>
          <c:spPr>
            <a:ln w="38100"/>
          </c:spPr>
          <c:marker>
            <c:spPr>
              <a:ln w="38100"/>
            </c:spPr>
          </c:marker>
          <c:cat>
            <c:numRef>
              <c:f>gfs_track_2000_2014!$B$40:$B$54</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gfs_track_2000_2014!$E$40:$E$54</c:f>
              <c:numCache>
                <c:formatCode>General</c:formatCode>
                <c:ptCount val="15"/>
                <c:pt idx="0">
                  <c:v>27.2</c:v>
                </c:pt>
                <c:pt idx="1">
                  <c:v>21</c:v>
                </c:pt>
                <c:pt idx="2">
                  <c:v>33.300000000000004</c:v>
                </c:pt>
                <c:pt idx="3">
                  <c:v>37.200000000000003</c:v>
                </c:pt>
                <c:pt idx="4">
                  <c:v>28.1</c:v>
                </c:pt>
                <c:pt idx="5">
                  <c:v>25.7</c:v>
                </c:pt>
                <c:pt idx="6">
                  <c:v>32.6</c:v>
                </c:pt>
                <c:pt idx="7">
                  <c:v>25.9</c:v>
                </c:pt>
                <c:pt idx="8">
                  <c:v>24.6</c:v>
                </c:pt>
                <c:pt idx="9">
                  <c:v>20.100000000000001</c:v>
                </c:pt>
                <c:pt idx="10">
                  <c:v>13</c:v>
                </c:pt>
                <c:pt idx="11">
                  <c:v>11.3</c:v>
                </c:pt>
                <c:pt idx="12">
                  <c:v>8.8000000000000007</c:v>
                </c:pt>
                <c:pt idx="13">
                  <c:v>17.8</c:v>
                </c:pt>
                <c:pt idx="14">
                  <c:v>11.7</c:v>
                </c:pt>
              </c:numCache>
            </c:numRef>
          </c:val>
          <c:smooth val="0"/>
        </c:ser>
        <c:ser>
          <c:idx val="3"/>
          <c:order val="3"/>
          <c:tx>
            <c:v>36</c:v>
          </c:tx>
          <c:spPr>
            <a:ln w="38100"/>
          </c:spPr>
          <c:marker>
            <c:spPr>
              <a:ln w="38100"/>
            </c:spPr>
          </c:marker>
          <c:cat>
            <c:numRef>
              <c:f>gfs_track_2000_2014!$B$40:$B$54</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gfs_track_2000_2014!$F$40:$F$54</c:f>
              <c:numCache>
                <c:formatCode>General</c:formatCode>
                <c:ptCount val="15"/>
                <c:pt idx="0">
                  <c:v>28.4</c:v>
                </c:pt>
                <c:pt idx="1">
                  <c:v>22.3</c:v>
                </c:pt>
                <c:pt idx="2">
                  <c:v>35.700000000000003</c:v>
                </c:pt>
                <c:pt idx="3">
                  <c:v>39.4</c:v>
                </c:pt>
                <c:pt idx="4">
                  <c:v>31</c:v>
                </c:pt>
                <c:pt idx="5">
                  <c:v>27.3</c:v>
                </c:pt>
                <c:pt idx="6">
                  <c:v>34.1</c:v>
                </c:pt>
                <c:pt idx="7">
                  <c:v>26.8</c:v>
                </c:pt>
                <c:pt idx="8">
                  <c:v>27.1</c:v>
                </c:pt>
                <c:pt idx="9">
                  <c:v>21.3</c:v>
                </c:pt>
                <c:pt idx="10">
                  <c:v>14</c:v>
                </c:pt>
                <c:pt idx="11">
                  <c:v>12.1</c:v>
                </c:pt>
                <c:pt idx="12">
                  <c:v>9.4</c:v>
                </c:pt>
                <c:pt idx="13">
                  <c:v>19.600000000000001</c:v>
                </c:pt>
                <c:pt idx="14">
                  <c:v>13.2</c:v>
                </c:pt>
              </c:numCache>
            </c:numRef>
          </c:val>
          <c:smooth val="0"/>
        </c:ser>
        <c:ser>
          <c:idx val="4"/>
          <c:order val="4"/>
          <c:tx>
            <c:v>48</c:v>
          </c:tx>
          <c:spPr>
            <a:ln w="38100"/>
          </c:spPr>
          <c:marker>
            <c:spPr>
              <a:ln w="38100"/>
            </c:spPr>
          </c:marker>
          <c:cat>
            <c:numRef>
              <c:f>gfs_track_2000_2014!$B$40:$B$54</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gfs_track_2000_2014!$G$40:$G$54</c:f>
              <c:numCache>
                <c:formatCode>General</c:formatCode>
                <c:ptCount val="15"/>
                <c:pt idx="0">
                  <c:v>29.6</c:v>
                </c:pt>
                <c:pt idx="1">
                  <c:v>24</c:v>
                </c:pt>
                <c:pt idx="2">
                  <c:v>38.300000000000004</c:v>
                </c:pt>
                <c:pt idx="3">
                  <c:v>41</c:v>
                </c:pt>
                <c:pt idx="4">
                  <c:v>33.6</c:v>
                </c:pt>
                <c:pt idx="5">
                  <c:v>28</c:v>
                </c:pt>
                <c:pt idx="6">
                  <c:v>36.5</c:v>
                </c:pt>
                <c:pt idx="7">
                  <c:v>28.1</c:v>
                </c:pt>
                <c:pt idx="8">
                  <c:v>29.1</c:v>
                </c:pt>
                <c:pt idx="9">
                  <c:v>21.7</c:v>
                </c:pt>
                <c:pt idx="10">
                  <c:v>14</c:v>
                </c:pt>
                <c:pt idx="11">
                  <c:v>13.1</c:v>
                </c:pt>
                <c:pt idx="12">
                  <c:v>9.6</c:v>
                </c:pt>
                <c:pt idx="13">
                  <c:v>21.1</c:v>
                </c:pt>
                <c:pt idx="14">
                  <c:v>14.6</c:v>
                </c:pt>
              </c:numCache>
            </c:numRef>
          </c:val>
          <c:smooth val="0"/>
        </c:ser>
        <c:ser>
          <c:idx val="5"/>
          <c:order val="5"/>
          <c:tx>
            <c:v>72</c:v>
          </c:tx>
          <c:spPr>
            <a:ln w="38100"/>
          </c:spPr>
          <c:marker>
            <c:spPr>
              <a:ln w="38100"/>
            </c:spPr>
          </c:marker>
          <c:cat>
            <c:numRef>
              <c:f>gfs_track_2000_2014!$B$40:$B$54</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gfs_track_2000_2014!$H$40:$H$54</c:f>
              <c:numCache>
                <c:formatCode>General</c:formatCode>
                <c:ptCount val="15"/>
                <c:pt idx="0">
                  <c:v>32.1</c:v>
                </c:pt>
                <c:pt idx="1">
                  <c:v>25.8</c:v>
                </c:pt>
                <c:pt idx="2">
                  <c:v>43.8</c:v>
                </c:pt>
                <c:pt idx="3">
                  <c:v>43.2</c:v>
                </c:pt>
                <c:pt idx="4">
                  <c:v>36.9</c:v>
                </c:pt>
                <c:pt idx="5">
                  <c:v>27.3</c:v>
                </c:pt>
                <c:pt idx="6">
                  <c:v>42.8</c:v>
                </c:pt>
                <c:pt idx="7">
                  <c:v>27.2</c:v>
                </c:pt>
                <c:pt idx="8">
                  <c:v>32.200000000000003</c:v>
                </c:pt>
                <c:pt idx="9">
                  <c:v>22.3</c:v>
                </c:pt>
                <c:pt idx="10">
                  <c:v>14.7</c:v>
                </c:pt>
                <c:pt idx="11">
                  <c:v>14.3</c:v>
                </c:pt>
                <c:pt idx="12">
                  <c:v>11.4</c:v>
                </c:pt>
                <c:pt idx="13">
                  <c:v>23.5</c:v>
                </c:pt>
                <c:pt idx="14">
                  <c:v>16.399999999999999</c:v>
                </c:pt>
              </c:numCache>
            </c:numRef>
          </c:val>
          <c:smooth val="0"/>
        </c:ser>
        <c:ser>
          <c:idx val="6"/>
          <c:order val="6"/>
          <c:tx>
            <c:v>96</c:v>
          </c:tx>
          <c:spPr>
            <a:ln w="38100"/>
          </c:spPr>
          <c:marker>
            <c:spPr>
              <a:ln w="38100"/>
            </c:spPr>
          </c:marker>
          <c:cat>
            <c:numRef>
              <c:f>gfs_track_2000_2014!$B$40:$B$54</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gfs_track_2000_2014!$I$40:$I$54</c:f>
              <c:numCache>
                <c:formatCode>General</c:formatCode>
                <c:ptCount val="15"/>
                <c:pt idx="0">
                  <c:v>32.5</c:v>
                </c:pt>
                <c:pt idx="1">
                  <c:v>26.5</c:v>
                </c:pt>
                <c:pt idx="2">
                  <c:v>47.9</c:v>
                </c:pt>
                <c:pt idx="3">
                  <c:v>45.3</c:v>
                </c:pt>
                <c:pt idx="4">
                  <c:v>35</c:v>
                </c:pt>
                <c:pt idx="5">
                  <c:v>29.5</c:v>
                </c:pt>
                <c:pt idx="6">
                  <c:v>41.1</c:v>
                </c:pt>
                <c:pt idx="7">
                  <c:v>26.8</c:v>
                </c:pt>
                <c:pt idx="8">
                  <c:v>31.8</c:v>
                </c:pt>
                <c:pt idx="9">
                  <c:v>24.1</c:v>
                </c:pt>
                <c:pt idx="10">
                  <c:v>15.1</c:v>
                </c:pt>
                <c:pt idx="11">
                  <c:v>14.8</c:v>
                </c:pt>
                <c:pt idx="12">
                  <c:v>12.7</c:v>
                </c:pt>
                <c:pt idx="13">
                  <c:v>21.6</c:v>
                </c:pt>
                <c:pt idx="14">
                  <c:v>14</c:v>
                </c:pt>
              </c:numCache>
            </c:numRef>
          </c:val>
          <c:smooth val="0"/>
        </c:ser>
        <c:ser>
          <c:idx val="7"/>
          <c:order val="7"/>
          <c:tx>
            <c:v>120</c:v>
          </c:tx>
          <c:spPr>
            <a:ln w="38100"/>
          </c:spPr>
          <c:marker>
            <c:spPr>
              <a:ln w="38100"/>
            </c:spPr>
          </c:marker>
          <c:cat>
            <c:numRef>
              <c:f>gfs_track_2000_2014!$B$40:$B$54</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gfs_track_2000_2014!$J$40:$J$54</c:f>
              <c:numCache>
                <c:formatCode>General</c:formatCode>
                <c:ptCount val="15"/>
                <c:pt idx="0">
                  <c:v>35.4</c:v>
                </c:pt>
                <c:pt idx="1">
                  <c:v>26.1</c:v>
                </c:pt>
                <c:pt idx="2">
                  <c:v>49.6</c:v>
                </c:pt>
                <c:pt idx="3">
                  <c:v>47</c:v>
                </c:pt>
                <c:pt idx="4">
                  <c:v>30.4</c:v>
                </c:pt>
                <c:pt idx="5">
                  <c:v>30.9</c:v>
                </c:pt>
                <c:pt idx="6">
                  <c:v>52.4</c:v>
                </c:pt>
                <c:pt idx="7">
                  <c:v>26.2</c:v>
                </c:pt>
                <c:pt idx="8">
                  <c:v>30.8</c:v>
                </c:pt>
                <c:pt idx="9">
                  <c:v>23.6</c:v>
                </c:pt>
                <c:pt idx="10">
                  <c:v>16</c:v>
                </c:pt>
                <c:pt idx="11">
                  <c:v>15.9</c:v>
                </c:pt>
                <c:pt idx="12">
                  <c:v>16.899999999999999</c:v>
                </c:pt>
                <c:pt idx="13">
                  <c:v>18.8</c:v>
                </c:pt>
                <c:pt idx="14">
                  <c:v>20.6</c:v>
                </c:pt>
              </c:numCache>
            </c:numRef>
          </c:val>
          <c:smooth val="0"/>
        </c:ser>
        <c:dLbls>
          <c:showLegendKey val="0"/>
          <c:showVal val="0"/>
          <c:showCatName val="0"/>
          <c:showSerName val="0"/>
          <c:showPercent val="0"/>
          <c:showBubbleSize val="0"/>
        </c:dLbls>
        <c:marker val="1"/>
        <c:smooth val="0"/>
        <c:axId val="87160704"/>
        <c:axId val="87449600"/>
      </c:lineChart>
      <c:catAx>
        <c:axId val="87160704"/>
        <c:scaling>
          <c:orientation val="minMax"/>
        </c:scaling>
        <c:delete val="0"/>
        <c:axPos val="b"/>
        <c:numFmt formatCode="General" sourceLinked="1"/>
        <c:majorTickMark val="out"/>
        <c:minorTickMark val="none"/>
        <c:tickLblPos val="nextTo"/>
        <c:txPr>
          <a:bodyPr rot="2820000"/>
          <a:lstStyle/>
          <a:p>
            <a:pPr>
              <a:defRPr sz="1600" b="1"/>
            </a:pPr>
            <a:endParaRPr lang="en-US"/>
          </a:p>
        </c:txPr>
        <c:crossAx val="87449600"/>
        <c:crosses val="autoZero"/>
        <c:auto val="1"/>
        <c:lblAlgn val="ctr"/>
        <c:lblOffset val="100"/>
        <c:tickLblSkip val="1"/>
        <c:noMultiLvlLbl val="0"/>
      </c:catAx>
      <c:valAx>
        <c:axId val="87449600"/>
        <c:scaling>
          <c:orientation val="minMax"/>
          <c:max val="55"/>
          <c:min val="5"/>
        </c:scaling>
        <c:delete val="0"/>
        <c:axPos val="l"/>
        <c:majorGridlines/>
        <c:numFmt formatCode="General" sourceLinked="1"/>
        <c:majorTickMark val="out"/>
        <c:minorTickMark val="none"/>
        <c:tickLblPos val="nextTo"/>
        <c:txPr>
          <a:bodyPr/>
          <a:lstStyle/>
          <a:p>
            <a:pPr>
              <a:defRPr sz="1600" b="1"/>
            </a:pPr>
            <a:endParaRPr lang="en-US"/>
          </a:p>
        </c:txPr>
        <c:crossAx val="87160704"/>
        <c:crosses val="autoZero"/>
        <c:crossBetween val="between"/>
        <c:majorUnit val="10"/>
        <c:minorUnit val="5"/>
      </c:valAx>
    </c:plotArea>
    <c:legend>
      <c:legendPos val="r"/>
      <c:layout>
        <c:manualLayout>
          <c:xMode val="edge"/>
          <c:yMode val="edge"/>
          <c:x val="0.88294477715433362"/>
          <c:y val="0.18247660308766933"/>
          <c:w val="0.10950631587577966"/>
          <c:h val="0.53048190842368059"/>
        </c:manualLayout>
      </c:layout>
      <c:overlay val="0"/>
      <c:txPr>
        <a:bodyPr/>
        <a:lstStyle/>
        <a:p>
          <a:pPr>
            <a:defRPr sz="1600"/>
          </a:pPr>
          <a:endParaRPr lang="en-US"/>
        </a:p>
      </c:txPr>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18165938098914"/>
          <c:y val="0.13148667239472006"/>
          <c:w val="0.75974516648034573"/>
          <c:h val="0.72005943042548592"/>
        </c:manualLayout>
      </c:layout>
      <c:lineChart>
        <c:grouping val="standard"/>
        <c:varyColors val="0"/>
        <c:ser>
          <c:idx val="0"/>
          <c:order val="0"/>
          <c:tx>
            <c:strRef>
              <c:f>gfs_track_2000_2014!$C$91</c:f>
              <c:strCache>
                <c:ptCount val="1"/>
                <c:pt idx="0">
                  <c:v>0</c:v>
                </c:pt>
              </c:strCache>
            </c:strRef>
          </c:tx>
          <c:spPr>
            <a:ln w="38100"/>
          </c:spPr>
          <c:marker>
            <c:spPr>
              <a:ln w="38100"/>
            </c:spPr>
          </c:marker>
          <c:cat>
            <c:numRef>
              <c:f>gfs_track_2000_2014!$B$92:$B$106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gfs_track_2000_2014!$C$92:$C$106</c:f>
              <c:numCache>
                <c:formatCode>General</c:formatCode>
                <c:ptCount val="15"/>
                <c:pt idx="0">
                  <c:v>17.899999999999999</c:v>
                </c:pt>
                <c:pt idx="1">
                  <c:v>17.8</c:v>
                </c:pt>
                <c:pt idx="2">
                  <c:v>20.399999999999999</c:v>
                </c:pt>
                <c:pt idx="3">
                  <c:v>18.399999999999999</c:v>
                </c:pt>
                <c:pt idx="4">
                  <c:v>19</c:v>
                </c:pt>
                <c:pt idx="5">
                  <c:v>20.5</c:v>
                </c:pt>
                <c:pt idx="6">
                  <c:v>17.7</c:v>
                </c:pt>
                <c:pt idx="7">
                  <c:v>17</c:v>
                </c:pt>
                <c:pt idx="8">
                  <c:v>15.3</c:v>
                </c:pt>
                <c:pt idx="9">
                  <c:v>14.1</c:v>
                </c:pt>
                <c:pt idx="10">
                  <c:v>9.9</c:v>
                </c:pt>
                <c:pt idx="11">
                  <c:v>12</c:v>
                </c:pt>
                <c:pt idx="12">
                  <c:v>12.5</c:v>
                </c:pt>
                <c:pt idx="13">
                  <c:v>11.2</c:v>
                </c:pt>
                <c:pt idx="14">
                  <c:v>10</c:v>
                </c:pt>
              </c:numCache>
            </c:numRef>
          </c:val>
          <c:smooth val="0"/>
        </c:ser>
        <c:ser>
          <c:idx val="1"/>
          <c:order val="1"/>
          <c:tx>
            <c:strRef>
              <c:f>gfs_track_2000_2014!$D$91</c:f>
              <c:strCache>
                <c:ptCount val="1"/>
                <c:pt idx="0">
                  <c:v>12</c:v>
                </c:pt>
              </c:strCache>
            </c:strRef>
          </c:tx>
          <c:spPr>
            <a:ln w="38100"/>
          </c:spPr>
          <c:marker>
            <c:spPr>
              <a:ln w="38100"/>
            </c:spPr>
          </c:marker>
          <c:cat>
            <c:numRef>
              <c:f>gfs_track_2000_2014!$B$92:$B$106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gfs_track_2000_2014!$D$92:$D$106</c:f>
              <c:numCache>
                <c:formatCode>General</c:formatCode>
                <c:ptCount val="15"/>
                <c:pt idx="0">
                  <c:v>45.3</c:v>
                </c:pt>
                <c:pt idx="1">
                  <c:v>48.2</c:v>
                </c:pt>
                <c:pt idx="2">
                  <c:v>47.2</c:v>
                </c:pt>
                <c:pt idx="3">
                  <c:v>46.5</c:v>
                </c:pt>
                <c:pt idx="4">
                  <c:v>44</c:v>
                </c:pt>
                <c:pt idx="5">
                  <c:v>47.8</c:v>
                </c:pt>
                <c:pt idx="6">
                  <c:v>44.3</c:v>
                </c:pt>
                <c:pt idx="7">
                  <c:v>40.4</c:v>
                </c:pt>
                <c:pt idx="8">
                  <c:v>44.8</c:v>
                </c:pt>
                <c:pt idx="9">
                  <c:v>39.300000000000004</c:v>
                </c:pt>
                <c:pt idx="10">
                  <c:v>30.5</c:v>
                </c:pt>
                <c:pt idx="11">
                  <c:v>28</c:v>
                </c:pt>
                <c:pt idx="12">
                  <c:v>31</c:v>
                </c:pt>
                <c:pt idx="13">
                  <c:v>26.1</c:v>
                </c:pt>
                <c:pt idx="14">
                  <c:v>28.4</c:v>
                </c:pt>
              </c:numCache>
            </c:numRef>
          </c:val>
          <c:smooth val="0"/>
        </c:ser>
        <c:ser>
          <c:idx val="2"/>
          <c:order val="2"/>
          <c:tx>
            <c:strRef>
              <c:f>gfs_track_2000_2014!$E$91</c:f>
              <c:strCache>
                <c:ptCount val="1"/>
                <c:pt idx="0">
                  <c:v>24</c:v>
                </c:pt>
              </c:strCache>
            </c:strRef>
          </c:tx>
          <c:spPr>
            <a:ln w="38100"/>
          </c:spPr>
          <c:marker>
            <c:spPr>
              <a:ln w="38100"/>
            </c:spPr>
          </c:marker>
          <c:cat>
            <c:numRef>
              <c:f>gfs_track_2000_2014!$B$92:$B$106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gfs_track_2000_2014!$E$92:$E$106</c:f>
              <c:numCache>
                <c:formatCode>General</c:formatCode>
                <c:ptCount val="15"/>
                <c:pt idx="0">
                  <c:v>69.2</c:v>
                </c:pt>
                <c:pt idx="1">
                  <c:v>64</c:v>
                </c:pt>
                <c:pt idx="2">
                  <c:v>76.599999999999994</c:v>
                </c:pt>
                <c:pt idx="3">
                  <c:v>68.099999999999994</c:v>
                </c:pt>
                <c:pt idx="4">
                  <c:v>64.5</c:v>
                </c:pt>
                <c:pt idx="5">
                  <c:v>72.400000000000006</c:v>
                </c:pt>
                <c:pt idx="6">
                  <c:v>66.400000000000006</c:v>
                </c:pt>
                <c:pt idx="7">
                  <c:v>60.5</c:v>
                </c:pt>
                <c:pt idx="8">
                  <c:v>73.2</c:v>
                </c:pt>
                <c:pt idx="9">
                  <c:v>60</c:v>
                </c:pt>
                <c:pt idx="10">
                  <c:v>48.6</c:v>
                </c:pt>
                <c:pt idx="11">
                  <c:v>39.800000000000004</c:v>
                </c:pt>
                <c:pt idx="12">
                  <c:v>47</c:v>
                </c:pt>
                <c:pt idx="13">
                  <c:v>37.5</c:v>
                </c:pt>
                <c:pt idx="14">
                  <c:v>40.200000000000003</c:v>
                </c:pt>
              </c:numCache>
            </c:numRef>
          </c:val>
          <c:smooth val="0"/>
        </c:ser>
        <c:ser>
          <c:idx val="3"/>
          <c:order val="3"/>
          <c:tx>
            <c:strRef>
              <c:f>gfs_track_2000_2014!$F$91</c:f>
              <c:strCache>
                <c:ptCount val="1"/>
                <c:pt idx="0">
                  <c:v>36</c:v>
                </c:pt>
              </c:strCache>
            </c:strRef>
          </c:tx>
          <c:spPr>
            <a:ln w="38100"/>
          </c:spPr>
          <c:marker>
            <c:spPr>
              <a:ln w="38100"/>
            </c:spPr>
          </c:marker>
          <c:cat>
            <c:numRef>
              <c:f>gfs_track_2000_2014!$B$92:$B$106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gfs_track_2000_2014!$F$92:$F$106</c:f>
              <c:numCache>
                <c:formatCode>General</c:formatCode>
                <c:ptCount val="15"/>
                <c:pt idx="0">
                  <c:v>93.1</c:v>
                </c:pt>
                <c:pt idx="1">
                  <c:v>80.8</c:v>
                </c:pt>
                <c:pt idx="2">
                  <c:v>109.7</c:v>
                </c:pt>
                <c:pt idx="3">
                  <c:v>92.6</c:v>
                </c:pt>
                <c:pt idx="4">
                  <c:v>86</c:v>
                </c:pt>
                <c:pt idx="5">
                  <c:v>96.6</c:v>
                </c:pt>
                <c:pt idx="6">
                  <c:v>87</c:v>
                </c:pt>
                <c:pt idx="7">
                  <c:v>77</c:v>
                </c:pt>
                <c:pt idx="8">
                  <c:v>96</c:v>
                </c:pt>
                <c:pt idx="9">
                  <c:v>80.400000000000006</c:v>
                </c:pt>
                <c:pt idx="10">
                  <c:v>69.099999999999994</c:v>
                </c:pt>
                <c:pt idx="11">
                  <c:v>53.6</c:v>
                </c:pt>
                <c:pt idx="12">
                  <c:v>60.2</c:v>
                </c:pt>
                <c:pt idx="13">
                  <c:v>49.3</c:v>
                </c:pt>
                <c:pt idx="14">
                  <c:v>51.9</c:v>
                </c:pt>
              </c:numCache>
            </c:numRef>
          </c:val>
          <c:smooth val="0"/>
        </c:ser>
        <c:ser>
          <c:idx val="4"/>
          <c:order val="4"/>
          <c:tx>
            <c:strRef>
              <c:f>gfs_track_2000_2014!$G$91</c:f>
              <c:strCache>
                <c:ptCount val="1"/>
                <c:pt idx="0">
                  <c:v>48</c:v>
                </c:pt>
              </c:strCache>
            </c:strRef>
          </c:tx>
          <c:spPr>
            <a:ln w="38100"/>
          </c:spPr>
          <c:marker>
            <c:spPr>
              <a:ln w="38100"/>
            </c:spPr>
          </c:marker>
          <c:cat>
            <c:numRef>
              <c:f>gfs_track_2000_2014!$B$92:$B$106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gfs_track_2000_2014!$G$92:$G$106</c:f>
              <c:numCache>
                <c:formatCode>General</c:formatCode>
                <c:ptCount val="15"/>
                <c:pt idx="0">
                  <c:v>114.3</c:v>
                </c:pt>
                <c:pt idx="1">
                  <c:v>91.3</c:v>
                </c:pt>
                <c:pt idx="2">
                  <c:v>135.4</c:v>
                </c:pt>
                <c:pt idx="3">
                  <c:v>123.4</c:v>
                </c:pt>
                <c:pt idx="4">
                  <c:v>107.6</c:v>
                </c:pt>
                <c:pt idx="5">
                  <c:v>124.7</c:v>
                </c:pt>
                <c:pt idx="6">
                  <c:v>107.9</c:v>
                </c:pt>
                <c:pt idx="7">
                  <c:v>103.3</c:v>
                </c:pt>
                <c:pt idx="8">
                  <c:v>111.3</c:v>
                </c:pt>
                <c:pt idx="9">
                  <c:v>98.7</c:v>
                </c:pt>
                <c:pt idx="10">
                  <c:v>89</c:v>
                </c:pt>
                <c:pt idx="11">
                  <c:v>68.5</c:v>
                </c:pt>
                <c:pt idx="12">
                  <c:v>75.2</c:v>
                </c:pt>
                <c:pt idx="13">
                  <c:v>59.3</c:v>
                </c:pt>
                <c:pt idx="14">
                  <c:v>65.7</c:v>
                </c:pt>
              </c:numCache>
            </c:numRef>
          </c:val>
          <c:smooth val="0"/>
        </c:ser>
        <c:ser>
          <c:idx val="5"/>
          <c:order val="5"/>
          <c:tx>
            <c:strRef>
              <c:f>gfs_track_2000_2014!$H$91</c:f>
              <c:strCache>
                <c:ptCount val="1"/>
                <c:pt idx="0">
                  <c:v>72</c:v>
                </c:pt>
              </c:strCache>
            </c:strRef>
          </c:tx>
          <c:spPr>
            <a:ln w="38100"/>
          </c:spPr>
          <c:marker>
            <c:spPr>
              <a:ln w="38100"/>
            </c:spPr>
          </c:marker>
          <c:cat>
            <c:numRef>
              <c:f>gfs_track_2000_2014!$B$92:$B$106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gfs_track_2000_2014!$H$92:$H$106</c:f>
              <c:numCache>
                <c:formatCode>General</c:formatCode>
                <c:ptCount val="15"/>
                <c:pt idx="0">
                  <c:v>140.1</c:v>
                </c:pt>
                <c:pt idx="1">
                  <c:v>124.6</c:v>
                </c:pt>
                <c:pt idx="2">
                  <c:v>188.6</c:v>
                </c:pt>
                <c:pt idx="3">
                  <c:v>201</c:v>
                </c:pt>
                <c:pt idx="4">
                  <c:v>167.5</c:v>
                </c:pt>
                <c:pt idx="5">
                  <c:v>185.2</c:v>
                </c:pt>
                <c:pt idx="6">
                  <c:v>153.1</c:v>
                </c:pt>
                <c:pt idx="7">
                  <c:v>166</c:v>
                </c:pt>
                <c:pt idx="8">
                  <c:v>142.1</c:v>
                </c:pt>
                <c:pt idx="9">
                  <c:v>154.30000000000001</c:v>
                </c:pt>
                <c:pt idx="10">
                  <c:v>142.6</c:v>
                </c:pt>
                <c:pt idx="11">
                  <c:v>99.2</c:v>
                </c:pt>
                <c:pt idx="12">
                  <c:v>107.9</c:v>
                </c:pt>
                <c:pt idx="13">
                  <c:v>90.3</c:v>
                </c:pt>
                <c:pt idx="14">
                  <c:v>95.5</c:v>
                </c:pt>
              </c:numCache>
            </c:numRef>
          </c:val>
          <c:smooth val="0"/>
        </c:ser>
        <c:ser>
          <c:idx val="6"/>
          <c:order val="6"/>
          <c:tx>
            <c:strRef>
              <c:f>gfs_track_2000_2014!$I$91</c:f>
              <c:strCache>
                <c:ptCount val="1"/>
                <c:pt idx="0">
                  <c:v>96</c:v>
                </c:pt>
              </c:strCache>
            </c:strRef>
          </c:tx>
          <c:spPr>
            <a:ln w="38100"/>
          </c:spPr>
          <c:marker>
            <c:spPr>
              <a:ln w="38100"/>
            </c:spPr>
          </c:marker>
          <c:cat>
            <c:numRef>
              <c:f>gfs_track_2000_2014!$B$92:$B$106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gfs_track_2000_2014!$I$92:$I$106</c:f>
              <c:numCache>
                <c:formatCode>General</c:formatCode>
                <c:ptCount val="15"/>
                <c:pt idx="0">
                  <c:v>157.80000000000001</c:v>
                </c:pt>
                <c:pt idx="1">
                  <c:v>159.19999999999999</c:v>
                </c:pt>
                <c:pt idx="2">
                  <c:v>272.2</c:v>
                </c:pt>
                <c:pt idx="3">
                  <c:v>303.8</c:v>
                </c:pt>
                <c:pt idx="4">
                  <c:v>227.7</c:v>
                </c:pt>
                <c:pt idx="5">
                  <c:v>228.2</c:v>
                </c:pt>
                <c:pt idx="6">
                  <c:v>171.4</c:v>
                </c:pt>
                <c:pt idx="7">
                  <c:v>272.60000000000002</c:v>
                </c:pt>
                <c:pt idx="8">
                  <c:v>182.2</c:v>
                </c:pt>
                <c:pt idx="9">
                  <c:v>200.7</c:v>
                </c:pt>
                <c:pt idx="10">
                  <c:v>191.7</c:v>
                </c:pt>
                <c:pt idx="11">
                  <c:v>127.9</c:v>
                </c:pt>
                <c:pt idx="12">
                  <c:v>143.9</c:v>
                </c:pt>
                <c:pt idx="13">
                  <c:v>139.1</c:v>
                </c:pt>
                <c:pt idx="14">
                  <c:v>126.7</c:v>
                </c:pt>
              </c:numCache>
            </c:numRef>
          </c:val>
          <c:smooth val="0"/>
        </c:ser>
        <c:ser>
          <c:idx val="7"/>
          <c:order val="7"/>
          <c:tx>
            <c:strRef>
              <c:f>gfs_track_2000_2014!$J$91</c:f>
              <c:strCache>
                <c:ptCount val="1"/>
                <c:pt idx="0">
                  <c:v>120</c:v>
                </c:pt>
              </c:strCache>
            </c:strRef>
          </c:tx>
          <c:spPr>
            <a:ln w="38100"/>
          </c:spPr>
          <c:marker>
            <c:spPr>
              <a:ln w="38100"/>
            </c:spPr>
          </c:marker>
          <c:cat>
            <c:numRef>
              <c:f>gfs_track_2000_2014!$B$92:$B$106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gfs_track_2000_2014!$J$92:$J$106</c:f>
              <c:numCache>
                <c:formatCode>General</c:formatCode>
                <c:ptCount val="15"/>
                <c:pt idx="0">
                  <c:v>195.3</c:v>
                </c:pt>
                <c:pt idx="1">
                  <c:v>189.6</c:v>
                </c:pt>
                <c:pt idx="2">
                  <c:v>383.4</c:v>
                </c:pt>
                <c:pt idx="3">
                  <c:v>437.8</c:v>
                </c:pt>
                <c:pt idx="4">
                  <c:v>279.5</c:v>
                </c:pt>
                <c:pt idx="5">
                  <c:v>289</c:v>
                </c:pt>
                <c:pt idx="6">
                  <c:v>202.7</c:v>
                </c:pt>
                <c:pt idx="7">
                  <c:v>391.8</c:v>
                </c:pt>
                <c:pt idx="8">
                  <c:v>242.8</c:v>
                </c:pt>
                <c:pt idx="9">
                  <c:v>238</c:v>
                </c:pt>
                <c:pt idx="10">
                  <c:v>216.6</c:v>
                </c:pt>
                <c:pt idx="11">
                  <c:v>146</c:v>
                </c:pt>
                <c:pt idx="12">
                  <c:v>178.6</c:v>
                </c:pt>
                <c:pt idx="13">
                  <c:v>210.9</c:v>
                </c:pt>
                <c:pt idx="14">
                  <c:v>161.80000000000001</c:v>
                </c:pt>
              </c:numCache>
            </c:numRef>
          </c:val>
          <c:smooth val="0"/>
        </c:ser>
        <c:dLbls>
          <c:showLegendKey val="0"/>
          <c:showVal val="0"/>
          <c:showCatName val="0"/>
          <c:showSerName val="0"/>
          <c:showPercent val="0"/>
          <c:showBubbleSize val="0"/>
        </c:dLbls>
        <c:marker val="1"/>
        <c:smooth val="0"/>
        <c:axId val="87485440"/>
        <c:axId val="87569536"/>
      </c:lineChart>
      <c:catAx>
        <c:axId val="87485440"/>
        <c:scaling>
          <c:orientation val="minMax"/>
        </c:scaling>
        <c:delete val="0"/>
        <c:axPos val="b"/>
        <c:numFmt formatCode="General" sourceLinked="1"/>
        <c:majorTickMark val="out"/>
        <c:minorTickMark val="none"/>
        <c:tickLblPos val="nextTo"/>
        <c:txPr>
          <a:bodyPr rot="2460000"/>
          <a:lstStyle/>
          <a:p>
            <a:pPr>
              <a:defRPr sz="1600" b="1"/>
            </a:pPr>
            <a:endParaRPr lang="en-US"/>
          </a:p>
        </c:txPr>
        <c:crossAx val="87569536"/>
        <c:crosses val="autoZero"/>
        <c:auto val="1"/>
        <c:lblAlgn val="ctr"/>
        <c:lblOffset val="100"/>
        <c:tickLblSkip val="1"/>
        <c:noMultiLvlLbl val="0"/>
      </c:catAx>
      <c:valAx>
        <c:axId val="87569536"/>
        <c:scaling>
          <c:orientation val="minMax"/>
          <c:max val="300"/>
        </c:scaling>
        <c:delete val="0"/>
        <c:axPos val="l"/>
        <c:majorGridlines/>
        <c:numFmt formatCode="General" sourceLinked="1"/>
        <c:majorTickMark val="out"/>
        <c:minorTickMark val="none"/>
        <c:tickLblPos val="nextTo"/>
        <c:txPr>
          <a:bodyPr/>
          <a:lstStyle/>
          <a:p>
            <a:pPr>
              <a:defRPr sz="1600" b="1"/>
            </a:pPr>
            <a:endParaRPr lang="en-US"/>
          </a:p>
        </c:txPr>
        <c:crossAx val="87485440"/>
        <c:crosses val="autoZero"/>
        <c:crossBetween val="between"/>
      </c:valAx>
    </c:plotArea>
    <c:legend>
      <c:legendPos val="r"/>
      <c:layout>
        <c:manualLayout>
          <c:xMode val="edge"/>
          <c:yMode val="edge"/>
          <c:x val="0.86829946865206331"/>
          <c:y val="0.22689293914332942"/>
          <c:w val="0.1197580318273689"/>
          <c:h val="0.5203872716008936"/>
        </c:manualLayout>
      </c:layout>
      <c:overlay val="0"/>
      <c:txPr>
        <a:bodyPr/>
        <a:lstStyle/>
        <a:p>
          <a:pPr>
            <a:defRPr sz="1600"/>
          </a:pPr>
          <a:endParaRPr lang="en-US"/>
        </a:p>
      </c:txPr>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18165938098914"/>
          <c:y val="0.13148667239472006"/>
          <c:w val="0.75974516648034573"/>
          <c:h val="0.72005943042548592"/>
        </c:manualLayout>
      </c:layout>
      <c:lineChart>
        <c:grouping val="standard"/>
        <c:varyColors val="0"/>
        <c:ser>
          <c:idx val="0"/>
          <c:order val="0"/>
          <c:tx>
            <c:v>0</c:v>
          </c:tx>
          <c:spPr>
            <a:ln w="38100"/>
          </c:spPr>
          <c:marker>
            <c:spPr>
              <a:ln w="38100"/>
            </c:spPr>
          </c:marker>
          <c:cat>
            <c:numRef>
              <c:f>gfs_track_2000_2014!$B$126:$B$140</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gfs_track_2000_2014!$C$126:$C$140</c:f>
              <c:numCache>
                <c:formatCode>General</c:formatCode>
                <c:ptCount val="15"/>
                <c:pt idx="0">
                  <c:v>27.2</c:v>
                </c:pt>
                <c:pt idx="1">
                  <c:v>27.6</c:v>
                </c:pt>
                <c:pt idx="2">
                  <c:v>21.3</c:v>
                </c:pt>
                <c:pt idx="3">
                  <c:v>27.2</c:v>
                </c:pt>
                <c:pt idx="4">
                  <c:v>24.9</c:v>
                </c:pt>
                <c:pt idx="5">
                  <c:v>29.2</c:v>
                </c:pt>
                <c:pt idx="6">
                  <c:v>18.8</c:v>
                </c:pt>
                <c:pt idx="7">
                  <c:v>25.8</c:v>
                </c:pt>
                <c:pt idx="8">
                  <c:v>27.8</c:v>
                </c:pt>
                <c:pt idx="9">
                  <c:v>23.2</c:v>
                </c:pt>
                <c:pt idx="10">
                  <c:v>22.6</c:v>
                </c:pt>
                <c:pt idx="11">
                  <c:v>11.8</c:v>
                </c:pt>
                <c:pt idx="12">
                  <c:v>10.7</c:v>
                </c:pt>
                <c:pt idx="13">
                  <c:v>12.8</c:v>
                </c:pt>
                <c:pt idx="14">
                  <c:v>11.3</c:v>
                </c:pt>
              </c:numCache>
            </c:numRef>
          </c:val>
          <c:smooth val="0"/>
        </c:ser>
        <c:ser>
          <c:idx val="1"/>
          <c:order val="1"/>
          <c:tx>
            <c:v>12</c:v>
          </c:tx>
          <c:spPr>
            <a:ln w="38100"/>
          </c:spPr>
          <c:marker>
            <c:spPr>
              <a:ln w="38100"/>
            </c:spPr>
          </c:marker>
          <c:cat>
            <c:numRef>
              <c:f>gfs_track_2000_2014!$B$126:$B$140</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gfs_track_2000_2014!$D$126:$D$140</c:f>
              <c:numCache>
                <c:formatCode>General</c:formatCode>
                <c:ptCount val="15"/>
                <c:pt idx="0">
                  <c:v>29.1</c:v>
                </c:pt>
                <c:pt idx="1">
                  <c:v>29.8</c:v>
                </c:pt>
                <c:pt idx="2">
                  <c:v>23.1</c:v>
                </c:pt>
                <c:pt idx="3">
                  <c:v>30.5</c:v>
                </c:pt>
                <c:pt idx="4">
                  <c:v>27</c:v>
                </c:pt>
                <c:pt idx="5">
                  <c:v>32.4</c:v>
                </c:pt>
                <c:pt idx="6">
                  <c:v>20.100000000000001</c:v>
                </c:pt>
                <c:pt idx="7">
                  <c:v>27.7</c:v>
                </c:pt>
                <c:pt idx="8">
                  <c:v>29.5</c:v>
                </c:pt>
                <c:pt idx="9">
                  <c:v>24.8</c:v>
                </c:pt>
                <c:pt idx="10">
                  <c:v>23.5</c:v>
                </c:pt>
                <c:pt idx="11">
                  <c:v>13.2</c:v>
                </c:pt>
                <c:pt idx="12">
                  <c:v>13.8</c:v>
                </c:pt>
                <c:pt idx="13">
                  <c:v>15.7</c:v>
                </c:pt>
                <c:pt idx="14">
                  <c:v>15.4</c:v>
                </c:pt>
              </c:numCache>
            </c:numRef>
          </c:val>
          <c:smooth val="0"/>
        </c:ser>
        <c:ser>
          <c:idx val="2"/>
          <c:order val="2"/>
          <c:tx>
            <c:v>24</c:v>
          </c:tx>
          <c:spPr>
            <a:ln w="38100"/>
          </c:spPr>
          <c:marker>
            <c:spPr>
              <a:ln w="38100"/>
            </c:spPr>
          </c:marker>
          <c:cat>
            <c:numRef>
              <c:f>gfs_track_2000_2014!$B$126:$B$140</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gfs_track_2000_2014!$E$126:$E$140</c:f>
              <c:numCache>
                <c:formatCode>General</c:formatCode>
                <c:ptCount val="15"/>
                <c:pt idx="0">
                  <c:v>30.8</c:v>
                </c:pt>
                <c:pt idx="1">
                  <c:v>32.1</c:v>
                </c:pt>
                <c:pt idx="2">
                  <c:v>24.1</c:v>
                </c:pt>
                <c:pt idx="3">
                  <c:v>32.6</c:v>
                </c:pt>
                <c:pt idx="4">
                  <c:v>28.6</c:v>
                </c:pt>
                <c:pt idx="5">
                  <c:v>34.6</c:v>
                </c:pt>
                <c:pt idx="6">
                  <c:v>21.5</c:v>
                </c:pt>
                <c:pt idx="7">
                  <c:v>30.5</c:v>
                </c:pt>
                <c:pt idx="8">
                  <c:v>30.8</c:v>
                </c:pt>
                <c:pt idx="9">
                  <c:v>28.2</c:v>
                </c:pt>
                <c:pt idx="10">
                  <c:v>25</c:v>
                </c:pt>
                <c:pt idx="11">
                  <c:v>14.8</c:v>
                </c:pt>
                <c:pt idx="12">
                  <c:v>15.9</c:v>
                </c:pt>
                <c:pt idx="13">
                  <c:v>17.2</c:v>
                </c:pt>
                <c:pt idx="14">
                  <c:v>17</c:v>
                </c:pt>
              </c:numCache>
            </c:numRef>
          </c:val>
          <c:smooth val="0"/>
        </c:ser>
        <c:ser>
          <c:idx val="3"/>
          <c:order val="3"/>
          <c:tx>
            <c:v>36</c:v>
          </c:tx>
          <c:spPr>
            <a:ln w="38100"/>
          </c:spPr>
          <c:marker>
            <c:spPr>
              <a:ln w="38100"/>
            </c:spPr>
          </c:marker>
          <c:cat>
            <c:numRef>
              <c:f>gfs_track_2000_2014!$B$126:$B$140</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gfs_track_2000_2014!$F$126:$F$140</c:f>
              <c:numCache>
                <c:formatCode>General</c:formatCode>
                <c:ptCount val="15"/>
                <c:pt idx="0">
                  <c:v>32.4</c:v>
                </c:pt>
                <c:pt idx="1">
                  <c:v>34.1</c:v>
                </c:pt>
                <c:pt idx="2">
                  <c:v>24.4</c:v>
                </c:pt>
                <c:pt idx="3">
                  <c:v>35.1</c:v>
                </c:pt>
                <c:pt idx="4">
                  <c:v>29</c:v>
                </c:pt>
                <c:pt idx="5">
                  <c:v>35.200000000000003</c:v>
                </c:pt>
                <c:pt idx="6">
                  <c:v>22.7</c:v>
                </c:pt>
                <c:pt idx="7">
                  <c:v>33</c:v>
                </c:pt>
                <c:pt idx="8">
                  <c:v>31.8</c:v>
                </c:pt>
                <c:pt idx="9">
                  <c:v>31.3</c:v>
                </c:pt>
                <c:pt idx="10">
                  <c:v>26</c:v>
                </c:pt>
                <c:pt idx="11">
                  <c:v>16.100000000000001</c:v>
                </c:pt>
                <c:pt idx="12">
                  <c:v>16.8</c:v>
                </c:pt>
                <c:pt idx="13">
                  <c:v>18.8</c:v>
                </c:pt>
                <c:pt idx="14">
                  <c:v>18.2</c:v>
                </c:pt>
              </c:numCache>
            </c:numRef>
          </c:val>
          <c:smooth val="0"/>
        </c:ser>
        <c:ser>
          <c:idx val="4"/>
          <c:order val="4"/>
          <c:tx>
            <c:v>48</c:v>
          </c:tx>
          <c:spPr>
            <a:ln w="38100"/>
          </c:spPr>
          <c:marker>
            <c:spPr>
              <a:ln w="38100"/>
            </c:spPr>
          </c:marker>
          <c:cat>
            <c:numRef>
              <c:f>gfs_track_2000_2014!$B$126:$B$140</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gfs_track_2000_2014!$G$126:$G$140</c:f>
              <c:numCache>
                <c:formatCode>General</c:formatCode>
                <c:ptCount val="15"/>
                <c:pt idx="0">
                  <c:v>32.800000000000004</c:v>
                </c:pt>
                <c:pt idx="1">
                  <c:v>33</c:v>
                </c:pt>
                <c:pt idx="2">
                  <c:v>22.5</c:v>
                </c:pt>
                <c:pt idx="3">
                  <c:v>36.800000000000004</c:v>
                </c:pt>
                <c:pt idx="4">
                  <c:v>28.7</c:v>
                </c:pt>
                <c:pt idx="5">
                  <c:v>35.200000000000003</c:v>
                </c:pt>
                <c:pt idx="6">
                  <c:v>23.2</c:v>
                </c:pt>
                <c:pt idx="7">
                  <c:v>34.800000000000004</c:v>
                </c:pt>
                <c:pt idx="8">
                  <c:v>31.7</c:v>
                </c:pt>
                <c:pt idx="9">
                  <c:v>33</c:v>
                </c:pt>
                <c:pt idx="10">
                  <c:v>25.7</c:v>
                </c:pt>
                <c:pt idx="11">
                  <c:v>16.7</c:v>
                </c:pt>
                <c:pt idx="12">
                  <c:v>16.3</c:v>
                </c:pt>
                <c:pt idx="13">
                  <c:v>19.7</c:v>
                </c:pt>
                <c:pt idx="14">
                  <c:v>19.5</c:v>
                </c:pt>
              </c:numCache>
            </c:numRef>
          </c:val>
          <c:smooth val="0"/>
        </c:ser>
        <c:ser>
          <c:idx val="5"/>
          <c:order val="5"/>
          <c:tx>
            <c:v>72</c:v>
          </c:tx>
          <c:spPr>
            <a:ln w="38100"/>
          </c:spPr>
          <c:marker>
            <c:spPr>
              <a:ln w="38100"/>
            </c:spPr>
          </c:marker>
          <c:cat>
            <c:numRef>
              <c:f>gfs_track_2000_2014!$B$126:$B$140</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gfs_track_2000_2014!$H$126:$H$140</c:f>
              <c:numCache>
                <c:formatCode>General</c:formatCode>
                <c:ptCount val="15"/>
                <c:pt idx="0">
                  <c:v>33.200000000000003</c:v>
                </c:pt>
                <c:pt idx="1">
                  <c:v>26.5</c:v>
                </c:pt>
                <c:pt idx="2">
                  <c:v>18.600000000000001</c:v>
                </c:pt>
                <c:pt idx="3">
                  <c:v>38</c:v>
                </c:pt>
                <c:pt idx="4">
                  <c:v>27.8</c:v>
                </c:pt>
                <c:pt idx="5">
                  <c:v>35.5</c:v>
                </c:pt>
                <c:pt idx="6">
                  <c:v>22.2</c:v>
                </c:pt>
                <c:pt idx="7">
                  <c:v>37.6</c:v>
                </c:pt>
                <c:pt idx="8">
                  <c:v>30.2</c:v>
                </c:pt>
                <c:pt idx="9">
                  <c:v>32.700000000000003</c:v>
                </c:pt>
                <c:pt idx="10">
                  <c:v>22.3</c:v>
                </c:pt>
                <c:pt idx="11">
                  <c:v>16.5</c:v>
                </c:pt>
                <c:pt idx="12">
                  <c:v>16</c:v>
                </c:pt>
                <c:pt idx="13">
                  <c:v>19.5</c:v>
                </c:pt>
                <c:pt idx="14">
                  <c:v>18.3</c:v>
                </c:pt>
              </c:numCache>
            </c:numRef>
          </c:val>
          <c:smooth val="0"/>
        </c:ser>
        <c:ser>
          <c:idx val="6"/>
          <c:order val="6"/>
          <c:tx>
            <c:v>96</c:v>
          </c:tx>
          <c:spPr>
            <a:ln w="38100"/>
          </c:spPr>
          <c:marker>
            <c:spPr>
              <a:ln w="38100"/>
            </c:spPr>
          </c:marker>
          <c:cat>
            <c:numRef>
              <c:f>gfs_track_2000_2014!$B$126:$B$140</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gfs_track_2000_2014!$I$126:$I$140</c:f>
              <c:numCache>
                <c:formatCode>General</c:formatCode>
                <c:ptCount val="15"/>
                <c:pt idx="0">
                  <c:v>24.6</c:v>
                </c:pt>
                <c:pt idx="1">
                  <c:v>15.8</c:v>
                </c:pt>
                <c:pt idx="2">
                  <c:v>12.4</c:v>
                </c:pt>
                <c:pt idx="3">
                  <c:v>33.6</c:v>
                </c:pt>
                <c:pt idx="4">
                  <c:v>26.5</c:v>
                </c:pt>
                <c:pt idx="5">
                  <c:v>30.8</c:v>
                </c:pt>
                <c:pt idx="6">
                  <c:v>22.1</c:v>
                </c:pt>
                <c:pt idx="7">
                  <c:v>42.2</c:v>
                </c:pt>
                <c:pt idx="8">
                  <c:v>23.3</c:v>
                </c:pt>
                <c:pt idx="9">
                  <c:v>31.4</c:v>
                </c:pt>
                <c:pt idx="10">
                  <c:v>21.5</c:v>
                </c:pt>
                <c:pt idx="11">
                  <c:v>14.7</c:v>
                </c:pt>
                <c:pt idx="12">
                  <c:v>15.5</c:v>
                </c:pt>
                <c:pt idx="13">
                  <c:v>16.899999999999999</c:v>
                </c:pt>
                <c:pt idx="14">
                  <c:v>16.899999999999999</c:v>
                </c:pt>
              </c:numCache>
            </c:numRef>
          </c:val>
          <c:smooth val="0"/>
        </c:ser>
        <c:ser>
          <c:idx val="7"/>
          <c:order val="7"/>
          <c:tx>
            <c:v>120</c:v>
          </c:tx>
          <c:spPr>
            <a:ln w="38100"/>
          </c:spPr>
          <c:marker>
            <c:spPr>
              <a:ln w="38100"/>
            </c:spPr>
          </c:marker>
          <c:cat>
            <c:numRef>
              <c:f>gfs_track_2000_2014!$B$126:$B$140</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gfs_track_2000_2014!$J$126:$J$140</c:f>
              <c:numCache>
                <c:formatCode>General</c:formatCode>
                <c:ptCount val="15"/>
                <c:pt idx="0">
                  <c:v>18</c:v>
                </c:pt>
                <c:pt idx="1">
                  <c:v>11</c:v>
                </c:pt>
                <c:pt idx="2">
                  <c:v>7.6</c:v>
                </c:pt>
                <c:pt idx="3">
                  <c:v>33.1</c:v>
                </c:pt>
                <c:pt idx="4">
                  <c:v>24.9</c:v>
                </c:pt>
                <c:pt idx="5">
                  <c:v>26.6</c:v>
                </c:pt>
                <c:pt idx="6">
                  <c:v>20.8</c:v>
                </c:pt>
                <c:pt idx="7">
                  <c:v>37.300000000000004</c:v>
                </c:pt>
                <c:pt idx="8">
                  <c:v>15.6</c:v>
                </c:pt>
                <c:pt idx="9">
                  <c:v>36.4</c:v>
                </c:pt>
                <c:pt idx="10">
                  <c:v>19.5</c:v>
                </c:pt>
                <c:pt idx="11">
                  <c:v>12.1</c:v>
                </c:pt>
                <c:pt idx="12">
                  <c:v>14.7</c:v>
                </c:pt>
                <c:pt idx="13">
                  <c:v>13</c:v>
                </c:pt>
                <c:pt idx="14">
                  <c:v>16.899999999999999</c:v>
                </c:pt>
              </c:numCache>
            </c:numRef>
          </c:val>
          <c:smooth val="0"/>
        </c:ser>
        <c:dLbls>
          <c:showLegendKey val="0"/>
          <c:showVal val="0"/>
          <c:showCatName val="0"/>
          <c:showSerName val="0"/>
          <c:showPercent val="0"/>
          <c:showBubbleSize val="0"/>
        </c:dLbls>
        <c:marker val="1"/>
        <c:smooth val="0"/>
        <c:axId val="103899136"/>
        <c:axId val="103901056"/>
      </c:lineChart>
      <c:catAx>
        <c:axId val="103899136"/>
        <c:scaling>
          <c:orientation val="minMax"/>
        </c:scaling>
        <c:delete val="0"/>
        <c:axPos val="b"/>
        <c:numFmt formatCode="General" sourceLinked="1"/>
        <c:majorTickMark val="out"/>
        <c:minorTickMark val="none"/>
        <c:tickLblPos val="nextTo"/>
        <c:txPr>
          <a:bodyPr rot="2700000"/>
          <a:lstStyle/>
          <a:p>
            <a:pPr>
              <a:defRPr sz="1600" b="1"/>
            </a:pPr>
            <a:endParaRPr lang="en-US"/>
          </a:p>
        </c:txPr>
        <c:crossAx val="103901056"/>
        <c:crosses val="autoZero"/>
        <c:auto val="1"/>
        <c:lblAlgn val="ctr"/>
        <c:lblOffset val="100"/>
        <c:tickLblSkip val="1"/>
        <c:noMultiLvlLbl val="0"/>
      </c:catAx>
      <c:valAx>
        <c:axId val="103901056"/>
        <c:scaling>
          <c:orientation val="minMax"/>
          <c:max val="45"/>
          <c:min val="5"/>
        </c:scaling>
        <c:delete val="0"/>
        <c:axPos val="l"/>
        <c:majorGridlines/>
        <c:numFmt formatCode="General" sourceLinked="1"/>
        <c:majorTickMark val="out"/>
        <c:minorTickMark val="none"/>
        <c:tickLblPos val="nextTo"/>
        <c:txPr>
          <a:bodyPr/>
          <a:lstStyle/>
          <a:p>
            <a:pPr>
              <a:defRPr sz="1600" b="1"/>
            </a:pPr>
            <a:endParaRPr lang="en-US"/>
          </a:p>
        </c:txPr>
        <c:crossAx val="103899136"/>
        <c:crosses val="autoZero"/>
        <c:crossBetween val="between"/>
        <c:majorUnit val="10"/>
        <c:minorUnit val="5"/>
      </c:valAx>
    </c:plotArea>
    <c:legend>
      <c:legendPos val="r"/>
      <c:layout>
        <c:manualLayout>
          <c:xMode val="edge"/>
          <c:yMode val="edge"/>
          <c:x val="0.88294477715433362"/>
          <c:y val="0.18247660308766933"/>
          <c:w val="7.9718661087982173E-2"/>
          <c:h val="0.40958375056826962"/>
        </c:manualLayout>
      </c:layout>
      <c:overlay val="0"/>
      <c:txPr>
        <a:bodyPr/>
        <a:lstStyle/>
        <a:p>
          <a:pPr>
            <a:defRPr sz="1600"/>
          </a:pPr>
          <a:endParaRPr lang="en-US"/>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18165938098914"/>
          <c:y val="0.13148667239472006"/>
          <c:w val="0.75974516648034573"/>
          <c:h val="0.72005943042548592"/>
        </c:manualLayout>
      </c:layout>
      <c:lineChart>
        <c:grouping val="standard"/>
        <c:varyColors val="0"/>
        <c:ser>
          <c:idx val="0"/>
          <c:order val="0"/>
          <c:tx>
            <c:v>0</c:v>
          </c:tx>
          <c:spPr>
            <a:ln w="38100"/>
          </c:spPr>
          <c:marker>
            <c:spPr>
              <a:ln w="38100"/>
            </c:spPr>
          </c:marker>
          <c:cat>
            <c:numRef>
              <c:f>gfs_track_2000_2014!$B$177:$B$181</c:f>
              <c:numCache>
                <c:formatCode>General</c:formatCode>
                <c:ptCount val="5"/>
                <c:pt idx="0">
                  <c:v>2011</c:v>
                </c:pt>
                <c:pt idx="1">
                  <c:v>2012</c:v>
                </c:pt>
                <c:pt idx="2">
                  <c:v>2013</c:v>
                </c:pt>
                <c:pt idx="3">
                  <c:v>2014</c:v>
                </c:pt>
                <c:pt idx="4">
                  <c:v>2015</c:v>
                </c:pt>
              </c:numCache>
            </c:numRef>
          </c:cat>
          <c:val>
            <c:numRef>
              <c:f>gfs_track_2000_2014!$C$177:$C$181</c:f>
              <c:numCache>
                <c:formatCode>General</c:formatCode>
                <c:ptCount val="5"/>
                <c:pt idx="0">
                  <c:v>17</c:v>
                </c:pt>
                <c:pt idx="1">
                  <c:v>15</c:v>
                </c:pt>
                <c:pt idx="2">
                  <c:v>13.5</c:v>
                </c:pt>
                <c:pt idx="3">
                  <c:v>13.4</c:v>
                </c:pt>
                <c:pt idx="4">
                  <c:v>13.2</c:v>
                </c:pt>
              </c:numCache>
            </c:numRef>
          </c:val>
          <c:smooth val="0"/>
        </c:ser>
        <c:ser>
          <c:idx val="1"/>
          <c:order val="1"/>
          <c:tx>
            <c:v>12</c:v>
          </c:tx>
          <c:spPr>
            <a:ln w="38100"/>
          </c:spPr>
          <c:marker>
            <c:spPr>
              <a:ln w="38100"/>
            </c:spPr>
          </c:marker>
          <c:cat>
            <c:numRef>
              <c:f>gfs_track_2000_2014!$B$177:$B$181</c:f>
              <c:numCache>
                <c:formatCode>General</c:formatCode>
                <c:ptCount val="5"/>
                <c:pt idx="0">
                  <c:v>2011</c:v>
                </c:pt>
                <c:pt idx="1">
                  <c:v>2012</c:v>
                </c:pt>
                <c:pt idx="2">
                  <c:v>2013</c:v>
                </c:pt>
                <c:pt idx="3">
                  <c:v>2014</c:v>
                </c:pt>
                <c:pt idx="4">
                  <c:v>2015</c:v>
                </c:pt>
              </c:numCache>
            </c:numRef>
          </c:cat>
          <c:val>
            <c:numRef>
              <c:f>gfs_track_2000_2014!$D$177:$D$181</c:f>
              <c:numCache>
                <c:formatCode>General</c:formatCode>
                <c:ptCount val="5"/>
                <c:pt idx="0">
                  <c:v>36.300000000000004</c:v>
                </c:pt>
                <c:pt idx="1">
                  <c:v>29.2</c:v>
                </c:pt>
                <c:pt idx="2">
                  <c:v>30</c:v>
                </c:pt>
                <c:pt idx="3">
                  <c:v>29.9</c:v>
                </c:pt>
                <c:pt idx="4">
                  <c:v>27.5</c:v>
                </c:pt>
              </c:numCache>
            </c:numRef>
          </c:val>
          <c:smooth val="0"/>
        </c:ser>
        <c:ser>
          <c:idx val="2"/>
          <c:order val="2"/>
          <c:tx>
            <c:v>24</c:v>
          </c:tx>
          <c:spPr>
            <a:ln w="38100"/>
          </c:spPr>
          <c:marker>
            <c:spPr>
              <a:ln w="38100"/>
            </c:spPr>
          </c:marker>
          <c:cat>
            <c:numRef>
              <c:f>gfs_track_2000_2014!$B$177:$B$181</c:f>
              <c:numCache>
                <c:formatCode>General</c:formatCode>
                <c:ptCount val="5"/>
                <c:pt idx="0">
                  <c:v>2011</c:v>
                </c:pt>
                <c:pt idx="1">
                  <c:v>2012</c:v>
                </c:pt>
                <c:pt idx="2">
                  <c:v>2013</c:v>
                </c:pt>
                <c:pt idx="3">
                  <c:v>2014</c:v>
                </c:pt>
                <c:pt idx="4">
                  <c:v>2015</c:v>
                </c:pt>
              </c:numCache>
            </c:numRef>
          </c:cat>
          <c:val>
            <c:numRef>
              <c:f>gfs_track_2000_2014!$E$177:$E$181</c:f>
              <c:numCache>
                <c:formatCode>General</c:formatCode>
                <c:ptCount val="5"/>
                <c:pt idx="0">
                  <c:v>52.7</c:v>
                </c:pt>
                <c:pt idx="1">
                  <c:v>41.7</c:v>
                </c:pt>
                <c:pt idx="2">
                  <c:v>45</c:v>
                </c:pt>
                <c:pt idx="3">
                  <c:v>44.4</c:v>
                </c:pt>
                <c:pt idx="4">
                  <c:v>39.300000000000004</c:v>
                </c:pt>
              </c:numCache>
            </c:numRef>
          </c:val>
          <c:smooth val="0"/>
        </c:ser>
        <c:ser>
          <c:idx val="3"/>
          <c:order val="3"/>
          <c:tx>
            <c:v>36</c:v>
          </c:tx>
          <c:spPr>
            <a:ln w="38100"/>
          </c:spPr>
          <c:marker>
            <c:spPr>
              <a:ln w="38100"/>
            </c:spPr>
          </c:marker>
          <c:cat>
            <c:numRef>
              <c:f>gfs_track_2000_2014!$B$177:$B$181</c:f>
              <c:numCache>
                <c:formatCode>General</c:formatCode>
                <c:ptCount val="5"/>
                <c:pt idx="0">
                  <c:v>2011</c:v>
                </c:pt>
                <c:pt idx="1">
                  <c:v>2012</c:v>
                </c:pt>
                <c:pt idx="2">
                  <c:v>2013</c:v>
                </c:pt>
                <c:pt idx="3">
                  <c:v>2014</c:v>
                </c:pt>
                <c:pt idx="4">
                  <c:v>2015</c:v>
                </c:pt>
              </c:numCache>
            </c:numRef>
          </c:cat>
          <c:val>
            <c:numRef>
              <c:f>gfs_track_2000_2014!$F$177:$F$181</c:f>
              <c:numCache>
                <c:formatCode>General</c:formatCode>
                <c:ptCount val="5"/>
                <c:pt idx="0">
                  <c:v>71.2</c:v>
                </c:pt>
                <c:pt idx="1">
                  <c:v>57.2</c:v>
                </c:pt>
                <c:pt idx="2">
                  <c:v>58.7</c:v>
                </c:pt>
                <c:pt idx="3">
                  <c:v>58.2</c:v>
                </c:pt>
                <c:pt idx="4">
                  <c:v>53.3</c:v>
                </c:pt>
              </c:numCache>
            </c:numRef>
          </c:val>
          <c:smooth val="0"/>
        </c:ser>
        <c:ser>
          <c:idx val="4"/>
          <c:order val="4"/>
          <c:tx>
            <c:v>48</c:v>
          </c:tx>
          <c:spPr>
            <a:ln w="38100"/>
          </c:spPr>
          <c:marker>
            <c:spPr>
              <a:ln w="38100"/>
            </c:spPr>
          </c:marker>
          <c:cat>
            <c:numRef>
              <c:f>gfs_track_2000_2014!$B$177:$B$181</c:f>
              <c:numCache>
                <c:formatCode>General</c:formatCode>
                <c:ptCount val="5"/>
                <c:pt idx="0">
                  <c:v>2011</c:v>
                </c:pt>
                <c:pt idx="1">
                  <c:v>2012</c:v>
                </c:pt>
                <c:pt idx="2">
                  <c:v>2013</c:v>
                </c:pt>
                <c:pt idx="3">
                  <c:v>2014</c:v>
                </c:pt>
                <c:pt idx="4">
                  <c:v>2015</c:v>
                </c:pt>
              </c:numCache>
            </c:numRef>
          </c:cat>
          <c:val>
            <c:numRef>
              <c:f>gfs_track_2000_2014!$G$177:$G$181</c:f>
              <c:numCache>
                <c:formatCode>General</c:formatCode>
                <c:ptCount val="5"/>
                <c:pt idx="0">
                  <c:v>92.4</c:v>
                </c:pt>
                <c:pt idx="1">
                  <c:v>74</c:v>
                </c:pt>
                <c:pt idx="2">
                  <c:v>79.2</c:v>
                </c:pt>
                <c:pt idx="3">
                  <c:v>73.8</c:v>
                </c:pt>
                <c:pt idx="4">
                  <c:v>70.099999999999994</c:v>
                </c:pt>
              </c:numCache>
            </c:numRef>
          </c:val>
          <c:smooth val="0"/>
        </c:ser>
        <c:ser>
          <c:idx val="5"/>
          <c:order val="5"/>
          <c:tx>
            <c:v>72</c:v>
          </c:tx>
          <c:spPr>
            <a:ln w="38100"/>
          </c:spPr>
          <c:marker>
            <c:spPr>
              <a:ln w="38100"/>
            </c:spPr>
          </c:marker>
          <c:cat>
            <c:numRef>
              <c:f>gfs_track_2000_2014!$B$177:$B$181</c:f>
              <c:numCache>
                <c:formatCode>General</c:formatCode>
                <c:ptCount val="5"/>
                <c:pt idx="0">
                  <c:v>2011</c:v>
                </c:pt>
                <c:pt idx="1">
                  <c:v>2012</c:v>
                </c:pt>
                <c:pt idx="2">
                  <c:v>2013</c:v>
                </c:pt>
                <c:pt idx="3">
                  <c:v>2014</c:v>
                </c:pt>
                <c:pt idx="4">
                  <c:v>2015</c:v>
                </c:pt>
              </c:numCache>
            </c:numRef>
          </c:cat>
          <c:val>
            <c:numRef>
              <c:f>gfs_track_2000_2014!$H$177:$H$181</c:f>
              <c:numCache>
                <c:formatCode>General</c:formatCode>
                <c:ptCount val="5"/>
                <c:pt idx="0">
                  <c:v>147.80000000000001</c:v>
                </c:pt>
                <c:pt idx="1">
                  <c:v>119.2</c:v>
                </c:pt>
                <c:pt idx="2">
                  <c:v>114.5</c:v>
                </c:pt>
                <c:pt idx="3">
                  <c:v>118.3</c:v>
                </c:pt>
                <c:pt idx="4">
                  <c:v>103.8</c:v>
                </c:pt>
              </c:numCache>
            </c:numRef>
          </c:val>
          <c:smooth val="0"/>
        </c:ser>
        <c:ser>
          <c:idx val="6"/>
          <c:order val="6"/>
          <c:tx>
            <c:v>96</c:v>
          </c:tx>
          <c:spPr>
            <a:ln w="38100"/>
          </c:spPr>
          <c:marker>
            <c:spPr>
              <a:ln w="38100"/>
            </c:spPr>
          </c:marker>
          <c:cat>
            <c:numRef>
              <c:f>gfs_track_2000_2014!$B$177:$B$181</c:f>
              <c:numCache>
                <c:formatCode>General</c:formatCode>
                <c:ptCount val="5"/>
                <c:pt idx="0">
                  <c:v>2011</c:v>
                </c:pt>
                <c:pt idx="1">
                  <c:v>2012</c:v>
                </c:pt>
                <c:pt idx="2">
                  <c:v>2013</c:v>
                </c:pt>
                <c:pt idx="3">
                  <c:v>2014</c:v>
                </c:pt>
                <c:pt idx="4">
                  <c:v>2015</c:v>
                </c:pt>
              </c:numCache>
            </c:numRef>
          </c:cat>
          <c:val>
            <c:numRef>
              <c:f>gfs_track_2000_2014!$I$177:$I$181</c:f>
              <c:numCache>
                <c:formatCode>General</c:formatCode>
                <c:ptCount val="5"/>
                <c:pt idx="0">
                  <c:v>214.6</c:v>
                </c:pt>
                <c:pt idx="1">
                  <c:v>175.6</c:v>
                </c:pt>
                <c:pt idx="2">
                  <c:v>160.69999999999999</c:v>
                </c:pt>
                <c:pt idx="3">
                  <c:v>164.3</c:v>
                </c:pt>
                <c:pt idx="4">
                  <c:v>149.4</c:v>
                </c:pt>
              </c:numCache>
            </c:numRef>
          </c:val>
          <c:smooth val="0"/>
        </c:ser>
        <c:ser>
          <c:idx val="7"/>
          <c:order val="7"/>
          <c:tx>
            <c:v>120</c:v>
          </c:tx>
          <c:spPr>
            <a:ln w="38100"/>
          </c:spPr>
          <c:marker>
            <c:spPr>
              <a:ln w="38100"/>
            </c:spPr>
          </c:marker>
          <c:cat>
            <c:numRef>
              <c:f>gfs_track_2000_2014!$B$177:$B$181</c:f>
              <c:numCache>
                <c:formatCode>General</c:formatCode>
                <c:ptCount val="5"/>
                <c:pt idx="0">
                  <c:v>2011</c:v>
                </c:pt>
                <c:pt idx="1">
                  <c:v>2012</c:v>
                </c:pt>
                <c:pt idx="2">
                  <c:v>2013</c:v>
                </c:pt>
                <c:pt idx="3">
                  <c:v>2014</c:v>
                </c:pt>
                <c:pt idx="4">
                  <c:v>2015</c:v>
                </c:pt>
              </c:numCache>
            </c:numRef>
          </c:cat>
          <c:val>
            <c:numRef>
              <c:f>gfs_track_2000_2014!$J$177:$J$181</c:f>
              <c:numCache>
                <c:formatCode>General</c:formatCode>
                <c:ptCount val="5"/>
                <c:pt idx="0">
                  <c:v>291.5</c:v>
                </c:pt>
                <c:pt idx="1">
                  <c:v>243.9</c:v>
                </c:pt>
                <c:pt idx="2">
                  <c:v>221.8</c:v>
                </c:pt>
                <c:pt idx="3">
                  <c:v>238.8</c:v>
                </c:pt>
                <c:pt idx="4">
                  <c:v>221.9</c:v>
                </c:pt>
              </c:numCache>
            </c:numRef>
          </c:val>
          <c:smooth val="0"/>
        </c:ser>
        <c:dLbls>
          <c:showLegendKey val="0"/>
          <c:showVal val="0"/>
          <c:showCatName val="0"/>
          <c:showSerName val="0"/>
          <c:showPercent val="0"/>
          <c:showBubbleSize val="0"/>
        </c:dLbls>
        <c:marker val="1"/>
        <c:smooth val="0"/>
        <c:axId val="103932672"/>
        <c:axId val="103934592"/>
      </c:lineChart>
      <c:catAx>
        <c:axId val="103932672"/>
        <c:scaling>
          <c:orientation val="minMax"/>
        </c:scaling>
        <c:delete val="0"/>
        <c:axPos val="b"/>
        <c:numFmt formatCode="General" sourceLinked="1"/>
        <c:majorTickMark val="out"/>
        <c:minorTickMark val="none"/>
        <c:tickLblPos val="nextTo"/>
        <c:txPr>
          <a:bodyPr/>
          <a:lstStyle/>
          <a:p>
            <a:pPr>
              <a:defRPr sz="1600" b="1"/>
            </a:pPr>
            <a:endParaRPr lang="en-US"/>
          </a:p>
        </c:txPr>
        <c:crossAx val="103934592"/>
        <c:crosses val="autoZero"/>
        <c:auto val="1"/>
        <c:lblAlgn val="ctr"/>
        <c:lblOffset val="100"/>
        <c:tickLblSkip val="1"/>
        <c:noMultiLvlLbl val="0"/>
      </c:catAx>
      <c:valAx>
        <c:axId val="103934592"/>
        <c:scaling>
          <c:orientation val="minMax"/>
          <c:max val="300"/>
        </c:scaling>
        <c:delete val="0"/>
        <c:axPos val="l"/>
        <c:majorGridlines/>
        <c:numFmt formatCode="General" sourceLinked="1"/>
        <c:majorTickMark val="out"/>
        <c:minorTickMark val="none"/>
        <c:tickLblPos val="nextTo"/>
        <c:txPr>
          <a:bodyPr/>
          <a:lstStyle/>
          <a:p>
            <a:pPr>
              <a:defRPr sz="1600" b="1"/>
            </a:pPr>
            <a:endParaRPr lang="en-US"/>
          </a:p>
        </c:txPr>
        <c:crossAx val="103932672"/>
        <c:crosses val="autoZero"/>
        <c:crossBetween val="between"/>
      </c:valAx>
    </c:plotArea>
    <c:legend>
      <c:legendPos val="r"/>
      <c:layout>
        <c:manualLayout>
          <c:xMode val="edge"/>
          <c:yMode val="edge"/>
          <c:x val="0.86829946865206331"/>
          <c:y val="0.22689293914332942"/>
          <c:w val="7.9718661087982173E-2"/>
          <c:h val="0.40958375056826962"/>
        </c:manualLayout>
      </c:layout>
      <c:overlay val="0"/>
      <c:txPr>
        <a:bodyPr/>
        <a:lstStyle/>
        <a:p>
          <a:pPr>
            <a:defRPr sz="1600"/>
          </a:pPr>
          <a:endParaRPr lang="en-US"/>
        </a:p>
      </c:txPr>
    </c:legend>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drawing1.xml><?xml version="1.0" encoding="utf-8"?>
<c:userShapes xmlns:c="http://schemas.openxmlformats.org/drawingml/2006/chart">
  <cdr:relSizeAnchor xmlns:cdr="http://schemas.openxmlformats.org/drawingml/2006/chartDrawing">
    <cdr:from>
      <cdr:x>0.02</cdr:x>
      <cdr:y>0.38008</cdr:y>
    </cdr:from>
    <cdr:to>
      <cdr:x>0.06689</cdr:x>
      <cdr:y>0.72154</cdr:y>
    </cdr:to>
    <cdr:sp macro="" textlink="">
      <cdr:nvSpPr>
        <cdr:cNvPr id="2" name="Text Box 9"/>
        <cdr:cNvSpPr txBox="1">
          <a:spLocks xmlns:a="http://schemas.openxmlformats.org/drawingml/2006/main" noChangeArrowheads="1"/>
        </cdr:cNvSpPr>
      </cdr:nvSpPr>
      <cdr:spPr bwMode="auto">
        <a:xfrm xmlns:a="http://schemas.openxmlformats.org/drawingml/2006/main" rot="-5400000">
          <a:off x="-646414" y="3081610"/>
          <a:ext cx="2034381" cy="40011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cdr:spPr>
      <cdr:txBody>
        <a:bodyPr xmlns:a="http://schemas.openxmlformats.org/drawingml/2006/main">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fontAlgn="base" hangingPunct="1">
            <a:spcBef>
              <a:spcPct val="50000"/>
            </a:spcBef>
            <a:spcAft>
              <a:spcPct val="0"/>
            </a:spcAft>
          </a:pPr>
          <a:r>
            <a:rPr lang="en-US" sz="2000" b="1" dirty="0">
              <a:solidFill>
                <a:prstClr val="black"/>
              </a:solidFill>
            </a:rPr>
            <a:t>Forecast day</a:t>
          </a:r>
        </a:p>
      </cdr:txBody>
    </cdr:sp>
  </cdr:relSizeAnchor>
</c:userShapes>
</file>

<file path=ppt/drawings/drawing2.xml><?xml version="1.0" encoding="utf-8"?>
<c:userShapes xmlns:c="http://schemas.openxmlformats.org/drawingml/2006/chart">
  <cdr:relSizeAnchor xmlns:cdr="http://schemas.openxmlformats.org/drawingml/2006/chartDrawing">
    <cdr:from>
      <cdr:x>0.17997</cdr:x>
      <cdr:y>0.05141</cdr:y>
    </cdr:from>
    <cdr:to>
      <cdr:x>0.72883</cdr:x>
      <cdr:y>0.13091</cdr:y>
    </cdr:to>
    <cdr:sp macro="" textlink="">
      <cdr:nvSpPr>
        <cdr:cNvPr id="2" name="TextBox 1"/>
        <cdr:cNvSpPr txBox="1"/>
      </cdr:nvSpPr>
      <cdr:spPr>
        <a:xfrm xmlns:a="http://schemas.openxmlformats.org/drawingml/2006/main">
          <a:off x="1560692" y="323418"/>
          <a:ext cx="4759543" cy="50009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a:solidFill>
                <a:srgbClr val="002060"/>
              </a:solidFill>
            </a:rPr>
            <a:t>GFS Hurricane Track Errors (nm) -- Atlantic</a:t>
          </a:r>
        </a:p>
      </cdr:txBody>
    </cdr:sp>
  </cdr:relSizeAnchor>
  <cdr:relSizeAnchor xmlns:cdr="http://schemas.openxmlformats.org/drawingml/2006/chartDrawing">
    <cdr:from>
      <cdr:x>0.87872</cdr:x>
      <cdr:y>0.1388</cdr:y>
    </cdr:from>
    <cdr:to>
      <cdr:x>0.98416</cdr:x>
      <cdr:y>0.19085</cdr:y>
    </cdr:to>
    <cdr:sp macro="" textlink="">
      <cdr:nvSpPr>
        <cdr:cNvPr id="4" name="TextBox 2"/>
        <cdr:cNvSpPr txBox="1"/>
      </cdr:nvSpPr>
      <cdr:spPr>
        <a:xfrm xmlns:a="http://schemas.openxmlformats.org/drawingml/2006/main">
          <a:off x="7620000" y="873124"/>
          <a:ext cx="914400" cy="3274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a:t>Fcst Hour</a:t>
          </a:r>
        </a:p>
      </cdr:txBody>
    </cdr:sp>
  </cdr:relSizeAnchor>
</c:userShapes>
</file>

<file path=ppt/drawings/drawing3.xml><?xml version="1.0" encoding="utf-8"?>
<c:userShapes xmlns:c="http://schemas.openxmlformats.org/drawingml/2006/chart">
  <cdr:relSizeAnchor xmlns:cdr="http://schemas.openxmlformats.org/drawingml/2006/chartDrawing">
    <cdr:from>
      <cdr:x>0.17997</cdr:x>
      <cdr:y>0.05141</cdr:y>
    </cdr:from>
    <cdr:to>
      <cdr:x>0.75172</cdr:x>
      <cdr:y>0.13091</cdr:y>
    </cdr:to>
    <cdr:sp macro="" textlink="">
      <cdr:nvSpPr>
        <cdr:cNvPr id="2" name="TextBox 1"/>
        <cdr:cNvSpPr txBox="1"/>
      </cdr:nvSpPr>
      <cdr:spPr>
        <a:xfrm xmlns:a="http://schemas.openxmlformats.org/drawingml/2006/main">
          <a:off x="1560648" y="323393"/>
          <a:ext cx="4958023" cy="5000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a:solidFill>
                <a:srgbClr val="002060"/>
              </a:solidFill>
            </a:rPr>
            <a:t>GFS Hurricane Intensity Errors</a:t>
          </a:r>
          <a:r>
            <a:rPr lang="en-US" sz="2000" b="1" baseline="0">
              <a:solidFill>
                <a:srgbClr val="002060"/>
              </a:solidFill>
            </a:rPr>
            <a:t> (kts)</a:t>
          </a:r>
          <a:r>
            <a:rPr lang="en-US" sz="2000" b="1">
              <a:solidFill>
                <a:srgbClr val="002060"/>
              </a:solidFill>
            </a:rPr>
            <a:t>-- Atlantic</a:t>
          </a:r>
        </a:p>
      </cdr:txBody>
    </cdr:sp>
  </cdr:relSizeAnchor>
  <cdr:relSizeAnchor xmlns:cdr="http://schemas.openxmlformats.org/drawingml/2006/chartDrawing">
    <cdr:from>
      <cdr:x>0.87872</cdr:x>
      <cdr:y>0.1388</cdr:y>
    </cdr:from>
    <cdr:to>
      <cdr:x>0.98416</cdr:x>
      <cdr:y>0.19085</cdr:y>
    </cdr:to>
    <cdr:sp macro="" textlink="">
      <cdr:nvSpPr>
        <cdr:cNvPr id="3" name="TextBox 2"/>
        <cdr:cNvSpPr txBox="1"/>
      </cdr:nvSpPr>
      <cdr:spPr>
        <a:xfrm xmlns:a="http://schemas.openxmlformats.org/drawingml/2006/main">
          <a:off x="7620000" y="873124"/>
          <a:ext cx="914400" cy="3274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a:t>Fcst Hour</a:t>
          </a:r>
        </a:p>
      </cdr:txBody>
    </cdr:sp>
  </cdr:relSizeAnchor>
</c:userShapes>
</file>

<file path=ppt/drawings/drawing4.xml><?xml version="1.0" encoding="utf-8"?>
<c:userShapes xmlns:c="http://schemas.openxmlformats.org/drawingml/2006/chart">
  <cdr:relSizeAnchor xmlns:cdr="http://schemas.openxmlformats.org/drawingml/2006/chartDrawing">
    <cdr:from>
      <cdr:x>0.17997</cdr:x>
      <cdr:y>0.05141</cdr:y>
    </cdr:from>
    <cdr:to>
      <cdr:x>0.79062</cdr:x>
      <cdr:y>0.13091</cdr:y>
    </cdr:to>
    <cdr:sp macro="" textlink="">
      <cdr:nvSpPr>
        <cdr:cNvPr id="2" name="TextBox 1"/>
        <cdr:cNvSpPr txBox="1"/>
      </cdr:nvSpPr>
      <cdr:spPr>
        <a:xfrm xmlns:a="http://schemas.openxmlformats.org/drawingml/2006/main">
          <a:off x="1560648" y="323393"/>
          <a:ext cx="5295367" cy="5000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a:solidFill>
                <a:srgbClr val="002060"/>
              </a:solidFill>
            </a:rPr>
            <a:t>GFS Hurricane Track Errors (nm) -- Eastern Pacific</a:t>
          </a:r>
        </a:p>
      </cdr:txBody>
    </cdr:sp>
  </cdr:relSizeAnchor>
  <cdr:relSizeAnchor xmlns:cdr="http://schemas.openxmlformats.org/drawingml/2006/chartDrawing">
    <cdr:from>
      <cdr:x>0.87414</cdr:x>
      <cdr:y>0.18297</cdr:y>
    </cdr:from>
    <cdr:to>
      <cdr:x>0.97959</cdr:x>
      <cdr:y>0.22871</cdr:y>
    </cdr:to>
    <cdr:sp macro="" textlink="">
      <cdr:nvSpPr>
        <cdr:cNvPr id="3" name="TextBox 2"/>
        <cdr:cNvSpPr txBox="1"/>
      </cdr:nvSpPr>
      <cdr:spPr>
        <a:xfrm xmlns:a="http://schemas.openxmlformats.org/drawingml/2006/main">
          <a:off x="7580313" y="1150938"/>
          <a:ext cx="914400" cy="2877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a:t>Fcst Hour</a:t>
          </a:r>
        </a:p>
      </cdr:txBody>
    </cdr:sp>
  </cdr:relSizeAnchor>
</c:userShapes>
</file>

<file path=ppt/drawings/drawing5.xml><?xml version="1.0" encoding="utf-8"?>
<c:userShapes xmlns:c="http://schemas.openxmlformats.org/drawingml/2006/chart">
  <cdr:relSizeAnchor xmlns:cdr="http://schemas.openxmlformats.org/drawingml/2006/chartDrawing">
    <cdr:from>
      <cdr:x>0.17997</cdr:x>
      <cdr:y>0.05141</cdr:y>
    </cdr:from>
    <cdr:to>
      <cdr:x>0.83295</cdr:x>
      <cdr:y>0.13091</cdr:y>
    </cdr:to>
    <cdr:sp macro="" textlink="">
      <cdr:nvSpPr>
        <cdr:cNvPr id="2" name="TextBox 1"/>
        <cdr:cNvSpPr txBox="1"/>
      </cdr:nvSpPr>
      <cdr:spPr>
        <a:xfrm xmlns:a="http://schemas.openxmlformats.org/drawingml/2006/main">
          <a:off x="1560649" y="323393"/>
          <a:ext cx="5662476" cy="5000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a:solidFill>
                <a:srgbClr val="002060"/>
              </a:solidFill>
            </a:rPr>
            <a:t>GFS Hurricane Intensity Errors</a:t>
          </a:r>
          <a:r>
            <a:rPr lang="en-US" sz="2000" b="1" baseline="0">
              <a:solidFill>
                <a:srgbClr val="002060"/>
              </a:solidFill>
            </a:rPr>
            <a:t> (kts)</a:t>
          </a:r>
          <a:r>
            <a:rPr lang="en-US" sz="2000" b="1">
              <a:solidFill>
                <a:srgbClr val="002060"/>
              </a:solidFill>
            </a:rPr>
            <a:t>-- Eastern Pacific</a:t>
          </a:r>
        </a:p>
      </cdr:txBody>
    </cdr:sp>
  </cdr:relSizeAnchor>
  <cdr:relSizeAnchor xmlns:cdr="http://schemas.openxmlformats.org/drawingml/2006/chartDrawing">
    <cdr:from>
      <cdr:x>0.87872</cdr:x>
      <cdr:y>0.1388</cdr:y>
    </cdr:from>
    <cdr:to>
      <cdr:x>0.98416</cdr:x>
      <cdr:y>0.19085</cdr:y>
    </cdr:to>
    <cdr:sp macro="" textlink="">
      <cdr:nvSpPr>
        <cdr:cNvPr id="3" name="TextBox 2"/>
        <cdr:cNvSpPr txBox="1"/>
      </cdr:nvSpPr>
      <cdr:spPr>
        <a:xfrm xmlns:a="http://schemas.openxmlformats.org/drawingml/2006/main">
          <a:off x="7620000" y="873124"/>
          <a:ext cx="914400" cy="3274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a:t>Fcst Hour</a:t>
          </a:r>
        </a:p>
      </cdr:txBody>
    </cdr:sp>
  </cdr:relSizeAnchor>
</c:userShapes>
</file>

<file path=ppt/drawings/drawing6.xml><?xml version="1.0" encoding="utf-8"?>
<c:userShapes xmlns:c="http://schemas.openxmlformats.org/drawingml/2006/chart">
  <cdr:relSizeAnchor xmlns:cdr="http://schemas.openxmlformats.org/drawingml/2006/chartDrawing">
    <cdr:from>
      <cdr:x>0.17997</cdr:x>
      <cdr:y>0.05141</cdr:y>
    </cdr:from>
    <cdr:to>
      <cdr:x>0.79062</cdr:x>
      <cdr:y>0.13091</cdr:y>
    </cdr:to>
    <cdr:sp macro="" textlink="">
      <cdr:nvSpPr>
        <cdr:cNvPr id="2" name="TextBox 1"/>
        <cdr:cNvSpPr txBox="1"/>
      </cdr:nvSpPr>
      <cdr:spPr>
        <a:xfrm xmlns:a="http://schemas.openxmlformats.org/drawingml/2006/main">
          <a:off x="1560648" y="323393"/>
          <a:ext cx="5295367" cy="5000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a:solidFill>
                <a:srgbClr val="002060"/>
              </a:solidFill>
            </a:rPr>
            <a:t>GFS Typhoon</a:t>
          </a:r>
          <a:r>
            <a:rPr lang="en-US" sz="2000" b="1" baseline="0">
              <a:solidFill>
                <a:srgbClr val="002060"/>
              </a:solidFill>
            </a:rPr>
            <a:t> </a:t>
          </a:r>
          <a:r>
            <a:rPr lang="en-US" sz="2000" b="1">
              <a:solidFill>
                <a:srgbClr val="002060"/>
              </a:solidFill>
            </a:rPr>
            <a:t>Track Errors (nm) -- Western Pacific</a:t>
          </a:r>
        </a:p>
      </cdr:txBody>
    </cdr:sp>
  </cdr:relSizeAnchor>
  <cdr:relSizeAnchor xmlns:cdr="http://schemas.openxmlformats.org/drawingml/2006/chartDrawing">
    <cdr:from>
      <cdr:x>0.87414</cdr:x>
      <cdr:y>0.18297</cdr:y>
    </cdr:from>
    <cdr:to>
      <cdr:x>0.97959</cdr:x>
      <cdr:y>0.22871</cdr:y>
    </cdr:to>
    <cdr:sp macro="" textlink="">
      <cdr:nvSpPr>
        <cdr:cNvPr id="3" name="TextBox 2"/>
        <cdr:cNvSpPr txBox="1"/>
      </cdr:nvSpPr>
      <cdr:spPr>
        <a:xfrm xmlns:a="http://schemas.openxmlformats.org/drawingml/2006/main">
          <a:off x="7580313" y="1150938"/>
          <a:ext cx="914400" cy="2877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a:t>Fcst Hour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08E106E-D385-4C94-A7E4-F848E0DD5667}" type="datetimeFigureOut">
              <a:rPr lang="en-US"/>
              <a:pPr>
                <a:defRPr/>
              </a:pPr>
              <a:t>7/21/2016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FBA2B35-8D15-4B51-B414-34F135A1FDB2}" type="slidenum">
              <a:rPr lang="en-US"/>
              <a:pPr>
                <a:defRPr/>
              </a:pPr>
              <a:t>‹#›</a:t>
            </a:fld>
            <a:endParaRPr lang="en-US"/>
          </a:p>
        </p:txBody>
      </p:sp>
    </p:spTree>
    <p:extLst>
      <p:ext uri="{BB962C8B-B14F-4D97-AF65-F5344CB8AC3E}">
        <p14:creationId xmlns:p14="http://schemas.microsoft.com/office/powerpoint/2010/main" val="38708031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9251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C05B29F-FC64-4D8A-A9AF-12020C608129}" type="slidenum">
              <a:rPr lang="en-US" sz="1200">
                <a:latin typeface="Calibri" pitchFamily="34" charset="0"/>
              </a:rPr>
              <a:pPr algn="r"/>
              <a:t>22</a:t>
            </a:fld>
            <a:endParaRPr 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F6C2F35-EC91-4F34-82FC-747BF29C2BA2}" type="datetime1">
              <a:rPr lang="en-US"/>
              <a:pPr>
                <a:defRPr/>
              </a:pPr>
              <a:t>7/21/2016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295805-F29E-4281-9BB3-8BAA391F1AB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516B90-9A51-42B6-BC36-EB84FA7870D5}" type="datetime1">
              <a:rPr lang="en-US"/>
              <a:pPr>
                <a:defRPr/>
              </a:pPr>
              <a:t>7/21/2016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4155CA-C560-42BC-8F64-83EB5E66013B}"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49FC43-1109-4584-9717-25C5E8B3EF90}" type="datetime1">
              <a:rPr lang="en-US"/>
              <a:pPr>
                <a:defRPr/>
              </a:pPr>
              <a:t>7/21/2016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3C25DA-5926-470A-A01B-FB9FA4D9DD4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602EAB9-A950-47FA-8FCC-96C47116A666}" type="datetime1">
              <a:rPr lang="en-US"/>
              <a:pPr>
                <a:defRPr/>
              </a:pPr>
              <a:t>7/21/2016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EA06AB-8271-4B6E-850F-5BBB311D6D5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2C0A3D-5205-46FF-A6F4-8B12ECC6709E}" type="datetime1">
              <a:rPr lang="en-US"/>
              <a:pPr>
                <a:defRPr/>
              </a:pPr>
              <a:t>7/21/2016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FC51F2-555F-429A-948B-9BEBA9968BB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A82ABBD-E47D-4DD6-8CBB-25E233088268}" type="datetime1">
              <a:rPr lang="en-US"/>
              <a:pPr>
                <a:defRPr/>
              </a:pPr>
              <a:t>7/21/2016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37E665-5F4A-4053-9C7F-A02586EF73F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9EA74E2-E1B7-49CA-B6C9-5B0802698E26}" type="datetime1">
              <a:rPr lang="en-US"/>
              <a:pPr>
                <a:defRPr/>
              </a:pPr>
              <a:t>7/21/2016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8F054A6-007C-41DD-AA36-1E3262BBB29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CB6A35F-2CAB-4FA6-A3FD-43C5784432AC}" type="datetime1">
              <a:rPr lang="en-US"/>
              <a:pPr>
                <a:defRPr/>
              </a:pPr>
              <a:t>7/21/2016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BD0AF74-071A-4960-9F38-584D9F0442E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56AC33-85ED-4859-8A8B-0EFF3CF80140}" type="datetime1">
              <a:rPr lang="en-US"/>
              <a:pPr>
                <a:defRPr/>
              </a:pPr>
              <a:t>7/21/2016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737C9DA-2751-4552-A87F-B9EB2A8D435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EC8107-F163-4B54-9ADB-CEBCF7A77D25}" type="datetime1">
              <a:rPr lang="en-US"/>
              <a:pPr>
                <a:defRPr/>
              </a:pPr>
              <a:t>7/21/2016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DE4BE4-12C5-4898-B4E5-B591E603E92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DA912A-3A38-476B-9292-E750C3A5C854}" type="datetime1">
              <a:rPr lang="en-US"/>
              <a:pPr>
                <a:defRPr/>
              </a:pPr>
              <a:t>7/21/2016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29E27D-0C9C-4BE3-A532-0985D266963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BACD1ED-83E0-46B1-80D8-F9C22482B419}" type="datetime1">
              <a:rPr lang="en-US"/>
              <a:pPr>
                <a:defRPr/>
              </a:pPr>
              <a:t>7/21/2016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73E2F7B-4799-4511-BBCA-583882A8120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www.emc.ncep.noaa.gov/gmb/STATS_vsdb/annual/2015/www/scorecard/mainindex.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2" Type="http://schemas.openxmlformats.org/officeDocument/2006/relationships/hyperlink" Target="http://www.emc.ncep.noaa.gov/gmb/STATS/html/model_changes.html"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emc.ncep.noaa.gov/gmb/STATS_vsdb/longter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gif"/><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www.emc.ncep.noaa.gov/gmb/wx24fy/vsdb/pr4devbs12/sandy/al182012.2012102212.gif" TargetMode="External"/><Relationship Id="rId7" Type="http://schemas.openxmlformats.org/officeDocument/2006/relationships/image" Target="../media/image71.png"/><Relationship Id="rId2" Type="http://schemas.openxmlformats.org/officeDocument/2006/relationships/hyperlink" Target="http://www.emc.ncep.noaa.gov/gmb/wx24fy/vsdb/pr4devbs12/track/tracks_Sandy.t.gif" TargetMode="Externa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hyperlink" Target="http://www.emc.ncep.noaa.gov/gmb/wx24fy/vsdb/pr4devbs12/sandy/al182012.2012102412.gif" TargetMode="External"/><Relationship Id="rId4" Type="http://schemas.openxmlformats.org/officeDocument/2006/relationships/hyperlink" Target="http://www.emc.ncep.noaa.gov/gmb/wx24fy/vsdb/pr4devbs12/sandy/al182012.2012102306.gi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191492" name="Picture 4" descr="http://www.emc.ncep.noaa.gov/gmb/wx24fy/misc/Lapenta/animate_PWAT_gb_t12z_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61272" cy="7696200"/>
          </a:xfrm>
          <a:prstGeom prst="rect">
            <a:avLst/>
          </a:prstGeom>
          <a:noFill/>
          <a:extLst>
            <a:ext uri="{909E8E84-426E-40DD-AFC4-6F175D3DCCD1}">
              <a14:hiddenFill xmlns:a14="http://schemas.microsoft.com/office/drawing/2010/main">
                <a:solidFill>
                  <a:srgbClr val="FFFFFF"/>
                </a:solidFill>
              </a14:hiddenFill>
            </a:ext>
          </a:extLst>
        </p:spPr>
      </p:pic>
      <p:sp>
        <p:nvSpPr>
          <p:cNvPr id="15362" name="Rectangle 2"/>
          <p:cNvSpPr>
            <a:spLocks noGrp="1" noChangeArrowheads="1"/>
          </p:cNvSpPr>
          <p:nvPr>
            <p:ph type="ctrTitle"/>
          </p:nvPr>
        </p:nvSpPr>
        <p:spPr>
          <a:xfrm>
            <a:off x="457200" y="1066800"/>
            <a:ext cx="8077200" cy="1447800"/>
          </a:xfrm>
        </p:spPr>
        <p:txBody>
          <a:bodyPr/>
          <a:lstStyle/>
          <a:p>
            <a:pPr eaLnBrk="1" hangingPunct="1"/>
            <a:r>
              <a:rPr lang="en-US" sz="4000" b="1" dirty="0" smtClean="0">
                <a:solidFill>
                  <a:srgbClr val="FF0000"/>
                </a:solidFill>
              </a:rPr>
              <a:t>Review of GFS Forecast Skills in 2015</a:t>
            </a:r>
          </a:p>
        </p:txBody>
      </p:sp>
      <p:sp>
        <p:nvSpPr>
          <p:cNvPr id="2051" name="Rectangle 3"/>
          <p:cNvSpPr>
            <a:spLocks noGrp="1" noChangeArrowheads="1"/>
          </p:cNvSpPr>
          <p:nvPr>
            <p:ph type="subTitle" idx="1"/>
          </p:nvPr>
        </p:nvSpPr>
        <p:spPr>
          <a:xfrm>
            <a:off x="634583" y="4038600"/>
            <a:ext cx="7772400" cy="1524000"/>
          </a:xfrm>
        </p:spPr>
        <p:txBody>
          <a:bodyPr rtlCol="0">
            <a:normAutofit/>
          </a:bodyPr>
          <a:lstStyle/>
          <a:p>
            <a:pPr eaLnBrk="1" fontAlgn="auto" hangingPunct="1">
              <a:spcAft>
                <a:spcPts val="0"/>
              </a:spcAft>
              <a:buFont typeface="Arial" pitchFamily="34" charset="0"/>
              <a:buNone/>
              <a:defRPr/>
            </a:pPr>
            <a:r>
              <a:rPr lang="en-US" sz="4000" b="1" dirty="0" err="1" smtClean="0">
                <a:solidFill>
                  <a:srgbClr val="FF0000"/>
                </a:solidFill>
              </a:rPr>
              <a:t>Fanglin</a:t>
            </a:r>
            <a:r>
              <a:rPr lang="en-US" sz="4000" b="1" dirty="0" smtClean="0">
                <a:solidFill>
                  <a:srgbClr val="FF0000"/>
                </a:solidFill>
              </a:rPr>
              <a:t> Yang</a:t>
            </a:r>
            <a:endParaRPr lang="en-US" sz="2400" dirty="0" smtClean="0">
              <a:solidFill>
                <a:srgbClr val="0000FF"/>
              </a:solidFill>
            </a:endParaRPr>
          </a:p>
          <a:p>
            <a:pPr eaLnBrk="1" fontAlgn="auto" hangingPunct="1">
              <a:spcAft>
                <a:spcPts val="0"/>
              </a:spcAft>
              <a:buFont typeface="Arial" pitchFamily="34" charset="0"/>
              <a:buNone/>
              <a:defRPr/>
            </a:pPr>
            <a:r>
              <a:rPr lang="en-US" sz="1600" dirty="0" smtClean="0">
                <a:solidFill>
                  <a:schemeClr val="bg2">
                    <a:lumMod val="10000"/>
                  </a:schemeClr>
                </a:solidFill>
              </a:rPr>
              <a:t>IMSG - Environmental Modeling Center</a:t>
            </a:r>
          </a:p>
          <a:p>
            <a:pPr eaLnBrk="1" fontAlgn="auto" hangingPunct="1">
              <a:spcAft>
                <a:spcPts val="0"/>
              </a:spcAft>
              <a:buFont typeface="Arial" pitchFamily="34" charset="0"/>
              <a:buNone/>
              <a:defRPr/>
            </a:pPr>
            <a:r>
              <a:rPr lang="en-US" sz="1600" dirty="0" smtClean="0">
                <a:solidFill>
                  <a:schemeClr val="bg2">
                    <a:lumMod val="10000"/>
                  </a:schemeClr>
                </a:solidFill>
              </a:rPr>
              <a:t> National Centers for Environmental Prediction</a:t>
            </a:r>
          </a:p>
          <a:p>
            <a:pPr eaLnBrk="1" fontAlgn="auto" hangingPunct="1">
              <a:spcAft>
                <a:spcPts val="0"/>
              </a:spcAft>
              <a:buFont typeface="Arial" pitchFamily="34" charset="0"/>
              <a:buNone/>
              <a:defRPr/>
            </a:pPr>
            <a:endParaRPr lang="en-US" sz="2000" dirty="0" smtClean="0"/>
          </a:p>
        </p:txBody>
      </p:sp>
      <p:grpSp>
        <p:nvGrpSpPr>
          <p:cNvPr id="2" name="Group 1"/>
          <p:cNvGrpSpPr/>
          <p:nvPr/>
        </p:nvGrpSpPr>
        <p:grpSpPr>
          <a:xfrm>
            <a:off x="0" y="0"/>
            <a:ext cx="9161272" cy="762000"/>
            <a:chOff x="0" y="0"/>
            <a:chExt cx="9296400" cy="762000"/>
          </a:xfrm>
        </p:grpSpPr>
        <p:pic>
          <p:nvPicPr>
            <p:cNvPr id="15364" name="Picture 7"/>
            <p:cNvPicPr>
              <a:picLocks noChangeAspect="1" noChangeArrowheads="1"/>
            </p:cNvPicPr>
            <p:nvPr/>
          </p:nvPicPr>
          <p:blipFill>
            <a:blip r:embed="rId3"/>
            <a:srcRect/>
            <a:stretch>
              <a:fillRect/>
            </a:stretch>
          </p:blipFill>
          <p:spPr bwMode="auto">
            <a:xfrm>
              <a:off x="7620000" y="0"/>
              <a:ext cx="1676400" cy="762000"/>
            </a:xfrm>
            <a:prstGeom prst="rect">
              <a:avLst/>
            </a:prstGeom>
            <a:noFill/>
            <a:ln w="9525">
              <a:noFill/>
              <a:miter lim="800000"/>
              <a:headEnd/>
              <a:tailEnd/>
            </a:ln>
          </p:spPr>
        </p:pic>
        <p:pic>
          <p:nvPicPr>
            <p:cNvPr id="15365" name="Picture 4"/>
            <p:cNvPicPr>
              <a:picLocks noChangeAspect="1" noChangeArrowheads="1"/>
            </p:cNvPicPr>
            <p:nvPr/>
          </p:nvPicPr>
          <p:blipFill>
            <a:blip r:embed="rId4"/>
            <a:srcRect/>
            <a:stretch>
              <a:fillRect/>
            </a:stretch>
          </p:blipFill>
          <p:spPr bwMode="auto">
            <a:xfrm>
              <a:off x="0" y="0"/>
              <a:ext cx="1219200" cy="742950"/>
            </a:xfrm>
            <a:prstGeom prst="rect">
              <a:avLst/>
            </a:prstGeom>
            <a:noFill/>
            <a:ln w="9525">
              <a:noFill/>
              <a:miter lim="800000"/>
              <a:headEnd/>
              <a:tailEnd/>
            </a:ln>
          </p:spPr>
        </p:pic>
        <p:pic>
          <p:nvPicPr>
            <p:cNvPr id="15366" name="Picture 6"/>
            <p:cNvPicPr>
              <a:picLocks noChangeAspect="1" noChangeArrowheads="1"/>
            </p:cNvPicPr>
            <p:nvPr/>
          </p:nvPicPr>
          <p:blipFill>
            <a:blip r:embed="rId5"/>
            <a:srcRect/>
            <a:stretch>
              <a:fillRect/>
            </a:stretch>
          </p:blipFill>
          <p:spPr bwMode="auto">
            <a:xfrm>
              <a:off x="1295400" y="0"/>
              <a:ext cx="6324600" cy="762000"/>
            </a:xfrm>
            <a:prstGeom prst="rect">
              <a:avLst/>
            </a:prstGeom>
            <a:noFill/>
            <a:ln w="9525">
              <a:noFill/>
              <a:miter lim="800000"/>
              <a:headEnd/>
              <a:tailEnd/>
            </a:ln>
          </p:spPr>
        </p:pic>
      </p:grpSp>
      <p:sp>
        <p:nvSpPr>
          <p:cNvPr id="8" name="Slide Number Placeholder 7"/>
          <p:cNvSpPr>
            <a:spLocks noGrp="1"/>
          </p:cNvSpPr>
          <p:nvPr>
            <p:ph type="sldNum" sz="quarter" idx="12"/>
          </p:nvPr>
        </p:nvSpPr>
        <p:spPr/>
        <p:txBody>
          <a:bodyPr/>
          <a:lstStyle/>
          <a:p>
            <a:pPr>
              <a:defRPr/>
            </a:pPr>
            <a:fld id="{38B45F7C-D570-4FE1-BE19-AE53DCBC0FF6}" type="slidenum">
              <a:rPr lang="en-US"/>
              <a:pPr>
                <a:defRPr/>
              </a:pPr>
              <a:t>1</a:t>
            </a:fld>
            <a:endParaRPr lang="en-US"/>
          </a:p>
        </p:txBody>
      </p:sp>
      <p:sp>
        <p:nvSpPr>
          <p:cNvPr id="15368" name="TextBox 6"/>
          <p:cNvSpPr txBox="1">
            <a:spLocks noChangeArrowheads="1"/>
          </p:cNvSpPr>
          <p:nvPr/>
        </p:nvSpPr>
        <p:spPr bwMode="auto">
          <a:xfrm>
            <a:off x="450850" y="6096000"/>
            <a:ext cx="8382000" cy="646331"/>
          </a:xfrm>
          <a:prstGeom prst="rect">
            <a:avLst/>
          </a:prstGeom>
          <a:noFill/>
          <a:ln w="9525">
            <a:noFill/>
            <a:miter lim="800000"/>
            <a:headEnd/>
            <a:tailEnd/>
          </a:ln>
        </p:spPr>
        <p:txBody>
          <a:bodyPr>
            <a:spAutoFit/>
          </a:bodyPr>
          <a:lstStyle/>
          <a:p>
            <a:r>
              <a:rPr lang="en-US" sz="1200" b="1" dirty="0">
                <a:latin typeface="Calibri" pitchFamily="34" charset="0"/>
              </a:rPr>
              <a:t>Acknowledgments </a:t>
            </a:r>
            <a:r>
              <a:rPr lang="en-US" sz="1200" dirty="0">
                <a:latin typeface="Calibri" pitchFamily="34" charset="0"/>
              </a:rPr>
              <a:t>:  All NCEP EMC Global Climate and Weather Modeling Branch members are acknowledged for their contributions to the development and application of the Global Forecast Systems.  </a:t>
            </a:r>
            <a:r>
              <a:rPr lang="en-US" sz="1200" b="1" dirty="0">
                <a:latin typeface="Calibri" pitchFamily="34" charset="0"/>
              </a:rPr>
              <a:t>Disclaimer</a:t>
            </a:r>
            <a:r>
              <a:rPr lang="en-US" sz="1200" dirty="0">
                <a:latin typeface="Calibri" pitchFamily="34" charset="0"/>
              </a:rPr>
              <a:t>: The review does not cover all aspects of the complex system, and is biased towards the presenter’s personal experience.  </a:t>
            </a:r>
          </a:p>
        </p:txBody>
      </p:sp>
      <p:sp>
        <p:nvSpPr>
          <p:cNvPr id="3" name="TextBox 2"/>
          <p:cNvSpPr txBox="1"/>
          <p:nvPr/>
        </p:nvSpPr>
        <p:spPr>
          <a:xfrm>
            <a:off x="6248400" y="2396421"/>
            <a:ext cx="761747" cy="369332"/>
          </a:xfrm>
          <a:prstGeom prst="rect">
            <a:avLst/>
          </a:prstGeom>
          <a:noFill/>
        </p:spPr>
        <p:txBody>
          <a:bodyPr wrap="none" rtlCol="0">
            <a:spAutoFit/>
          </a:bodyPr>
          <a:lstStyle/>
          <a:p>
            <a:r>
              <a:rPr lang="en-US" b="1" dirty="0" smtClean="0"/>
              <a:t>Colin</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http://www.emc.ncep.noaa.gov/gmb/STATS_vsdb/annual/2015/allmodel/daily/dieoff/cordieoff_HGT_P500_G2NHX.png"/>
          <p:cNvPicPr>
            <a:picLocks noChangeAspect="1" noChangeArrowheads="1"/>
          </p:cNvPicPr>
          <p:nvPr/>
        </p:nvPicPr>
        <p:blipFill rotWithShape="1">
          <a:blip r:embed="rId2">
            <a:extLst>
              <a:ext uri="{28A0092B-C50C-407E-A947-70E740481C1C}">
                <a14:useLocalDpi xmlns:a14="http://schemas.microsoft.com/office/drawing/2010/main" val="0"/>
              </a:ext>
            </a:extLst>
          </a:blip>
          <a:srcRect l="48155" b="50000"/>
          <a:stretch/>
        </p:blipFill>
        <p:spPr bwMode="auto">
          <a:xfrm>
            <a:off x="38100" y="642554"/>
            <a:ext cx="4610100" cy="59868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57400" y="169015"/>
            <a:ext cx="5378011" cy="461665"/>
          </a:xfrm>
          <a:prstGeom prst="rect">
            <a:avLst/>
          </a:prstGeom>
          <a:noFill/>
        </p:spPr>
        <p:txBody>
          <a:bodyPr wrap="none" rtlCol="0">
            <a:spAutoFit/>
          </a:bodyPr>
          <a:lstStyle/>
          <a:p>
            <a:r>
              <a:rPr lang="en-US" sz="2400" b="1" dirty="0" smtClean="0">
                <a:solidFill>
                  <a:srgbClr val="1407B9"/>
                </a:solidFill>
              </a:rPr>
              <a:t>2005 Annual Mean 500-hPa HGT AC</a:t>
            </a:r>
            <a:endParaRPr lang="en-US" sz="2400" b="1" dirty="0">
              <a:solidFill>
                <a:srgbClr val="1407B9"/>
              </a:solidFill>
            </a:endParaRPr>
          </a:p>
        </p:txBody>
      </p:sp>
      <p:pic>
        <p:nvPicPr>
          <p:cNvPr id="200708" name="Picture 4" descr="http://www.emc.ncep.noaa.gov/gmb/STATS_vsdb/annual/2015/allmodel/daily/dieoff/cordieoff_HGT_P500_G2SHX.png"/>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50000"/>
          <a:stretch/>
        </p:blipFill>
        <p:spPr bwMode="auto">
          <a:xfrm>
            <a:off x="4495800" y="630680"/>
            <a:ext cx="4267200" cy="59987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76400" y="3352800"/>
            <a:ext cx="518091" cy="369332"/>
          </a:xfrm>
          <a:prstGeom prst="rect">
            <a:avLst/>
          </a:prstGeom>
          <a:noFill/>
        </p:spPr>
        <p:txBody>
          <a:bodyPr wrap="none" rtlCol="0">
            <a:spAutoFit/>
          </a:bodyPr>
          <a:lstStyle/>
          <a:p>
            <a:r>
              <a:rPr lang="en-US" dirty="0" smtClean="0"/>
              <a:t>NH</a:t>
            </a:r>
            <a:endParaRPr lang="en-US" dirty="0"/>
          </a:p>
        </p:txBody>
      </p:sp>
      <p:sp>
        <p:nvSpPr>
          <p:cNvPr id="7" name="TextBox 6"/>
          <p:cNvSpPr txBox="1"/>
          <p:nvPr/>
        </p:nvSpPr>
        <p:spPr>
          <a:xfrm>
            <a:off x="6069281" y="3352800"/>
            <a:ext cx="505267" cy="369332"/>
          </a:xfrm>
          <a:prstGeom prst="rect">
            <a:avLst/>
          </a:prstGeom>
          <a:noFill/>
        </p:spPr>
        <p:txBody>
          <a:bodyPr wrap="none" rtlCol="0">
            <a:spAutoFit/>
          </a:bodyPr>
          <a:lstStyle/>
          <a:p>
            <a:r>
              <a:rPr lang="en-US" dirty="0" smtClean="0"/>
              <a:t>SH</a:t>
            </a:r>
            <a:endParaRPr lang="en-US" dirty="0"/>
          </a:p>
        </p:txBody>
      </p:sp>
    </p:spTree>
    <p:extLst>
      <p:ext uri="{BB962C8B-B14F-4D97-AF65-F5344CB8AC3E}">
        <p14:creationId xmlns:p14="http://schemas.microsoft.com/office/powerpoint/2010/main" val="575614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12" name="Picture 8" descr="http://www.emc.ncep.noaa.gov/gmb/STATS_vsdb/annual/2015/allmodel/daily/rms/rmspmean_WIND_G2TR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399" y="646514"/>
            <a:ext cx="4419601" cy="5525686"/>
          </a:xfrm>
          <a:prstGeom prst="rect">
            <a:avLst/>
          </a:prstGeom>
          <a:noFill/>
          <a:extLst>
            <a:ext uri="{909E8E84-426E-40DD-AFC4-6F175D3DCCD1}">
              <a14:hiddenFill xmlns:a14="http://schemas.microsoft.com/office/drawing/2010/main">
                <a:solidFill>
                  <a:srgbClr val="FFFFFF"/>
                </a:solidFill>
              </a14:hiddenFill>
            </a:ext>
          </a:extLst>
        </p:spPr>
      </p:pic>
      <p:pic>
        <p:nvPicPr>
          <p:cNvPr id="200710" name="Picture 6" descr="http://www.emc.ncep.noaa.gov/gmb/STATS_vsdb/annual/2015/allmodel/daily/rms/rmspmean_WIND_G2NH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56" y="630680"/>
            <a:ext cx="4535643" cy="55415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57400" y="169015"/>
            <a:ext cx="4665380" cy="461665"/>
          </a:xfrm>
          <a:prstGeom prst="rect">
            <a:avLst/>
          </a:prstGeom>
          <a:noFill/>
        </p:spPr>
        <p:txBody>
          <a:bodyPr wrap="none" rtlCol="0">
            <a:spAutoFit/>
          </a:bodyPr>
          <a:lstStyle/>
          <a:p>
            <a:r>
              <a:rPr lang="en-US" sz="2400" b="1" dirty="0" smtClean="0">
                <a:solidFill>
                  <a:srgbClr val="1407B9"/>
                </a:solidFill>
              </a:rPr>
              <a:t>2005 Annual Mean Wind RMSE</a:t>
            </a:r>
            <a:endParaRPr lang="en-US" sz="2400" b="1" dirty="0">
              <a:solidFill>
                <a:srgbClr val="1407B9"/>
              </a:solidFill>
            </a:endParaRPr>
          </a:p>
        </p:txBody>
      </p:sp>
      <p:sp>
        <p:nvSpPr>
          <p:cNvPr id="6" name="TextBox 5"/>
          <p:cNvSpPr txBox="1"/>
          <p:nvPr/>
        </p:nvSpPr>
        <p:spPr>
          <a:xfrm>
            <a:off x="271650" y="646514"/>
            <a:ext cx="518091" cy="369332"/>
          </a:xfrm>
          <a:prstGeom prst="rect">
            <a:avLst/>
          </a:prstGeom>
          <a:noFill/>
        </p:spPr>
        <p:txBody>
          <a:bodyPr wrap="none" rtlCol="0">
            <a:spAutoFit/>
          </a:bodyPr>
          <a:lstStyle/>
          <a:p>
            <a:r>
              <a:rPr lang="en-US" dirty="0" smtClean="0"/>
              <a:t>NH</a:t>
            </a:r>
            <a:endParaRPr lang="en-US" dirty="0"/>
          </a:p>
        </p:txBody>
      </p:sp>
      <p:sp>
        <p:nvSpPr>
          <p:cNvPr id="7" name="TextBox 6"/>
          <p:cNvSpPr txBox="1"/>
          <p:nvPr/>
        </p:nvSpPr>
        <p:spPr>
          <a:xfrm>
            <a:off x="8153400" y="486886"/>
            <a:ext cx="932691" cy="369332"/>
          </a:xfrm>
          <a:prstGeom prst="rect">
            <a:avLst/>
          </a:prstGeom>
          <a:noFill/>
        </p:spPr>
        <p:txBody>
          <a:bodyPr wrap="none" rtlCol="0">
            <a:spAutoFit/>
          </a:bodyPr>
          <a:lstStyle/>
          <a:p>
            <a:r>
              <a:rPr lang="en-US" dirty="0" smtClean="0"/>
              <a:t>Tropics</a:t>
            </a:r>
            <a:endParaRPr lang="en-US" dirty="0"/>
          </a:p>
        </p:txBody>
      </p:sp>
      <p:sp>
        <p:nvSpPr>
          <p:cNvPr id="2" name="Rectangle 1"/>
          <p:cNvSpPr/>
          <p:nvPr/>
        </p:nvSpPr>
        <p:spPr>
          <a:xfrm>
            <a:off x="331518" y="6400800"/>
            <a:ext cx="8583882" cy="307777"/>
          </a:xfrm>
          <a:prstGeom prst="rect">
            <a:avLst/>
          </a:prstGeom>
        </p:spPr>
        <p:txBody>
          <a:bodyPr wrap="square">
            <a:spAutoFit/>
          </a:bodyPr>
          <a:lstStyle/>
          <a:p>
            <a:r>
              <a:rPr lang="en-US" sz="1400" dirty="0">
                <a:hlinkClick r:id="rId4"/>
              </a:rPr>
              <a:t>http://</a:t>
            </a:r>
            <a:r>
              <a:rPr lang="en-US" sz="1400" dirty="0" smtClean="0">
                <a:hlinkClick r:id="rId4"/>
              </a:rPr>
              <a:t>www.emc.ncep.noaa.gov/gmb/STATS_vsdb/annual/2015/www/scorecard/mainindex.html</a:t>
            </a:r>
            <a:r>
              <a:rPr lang="en-US" sz="1400" dirty="0" smtClean="0"/>
              <a:t>   Scorecard</a:t>
            </a:r>
            <a:endParaRPr lang="en-US" sz="1400" dirty="0"/>
          </a:p>
        </p:txBody>
      </p:sp>
    </p:spTree>
    <p:extLst>
      <p:ext uri="{BB962C8B-B14F-4D97-AF65-F5344CB8AC3E}">
        <p14:creationId xmlns:p14="http://schemas.microsoft.com/office/powerpoint/2010/main" val="2909810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82905"/>
          </a:xfrm>
        </p:spPr>
        <p:txBody>
          <a:bodyPr/>
          <a:lstStyle/>
          <a:p>
            <a:r>
              <a:rPr lang="en-US" sz="2400" b="1" dirty="0" smtClean="0">
                <a:solidFill>
                  <a:srgbClr val="FF0000"/>
                </a:solidFill>
              </a:rPr>
              <a:t>Zonal-Mean Temperature</a:t>
            </a:r>
            <a:r>
              <a:rPr lang="en-US" sz="2400" b="1" dirty="0" smtClean="0">
                <a:solidFill>
                  <a:srgbClr val="1407B9"/>
                </a:solidFill>
              </a:rPr>
              <a:t> Analysis and Forecast Differences </a:t>
            </a:r>
            <a:br>
              <a:rPr lang="en-US" sz="2400" b="1" dirty="0" smtClean="0">
                <a:solidFill>
                  <a:srgbClr val="1407B9"/>
                </a:solidFill>
              </a:rPr>
            </a:br>
            <a:r>
              <a:rPr lang="en-US" sz="2400" b="1" dirty="0" smtClean="0">
                <a:solidFill>
                  <a:srgbClr val="1407B9"/>
                </a:solidFill>
              </a:rPr>
              <a:t>Between GFS and ECMWF (JJA 2015)</a:t>
            </a:r>
            <a:endParaRPr lang="en-US" sz="2400" b="1" dirty="0">
              <a:solidFill>
                <a:srgbClr val="1407B9"/>
              </a:solidFill>
            </a:endParaRPr>
          </a:p>
        </p:txBody>
      </p:sp>
      <p:sp>
        <p:nvSpPr>
          <p:cNvPr id="4" name="Slide Number Placeholder 3"/>
          <p:cNvSpPr>
            <a:spLocks noGrp="1"/>
          </p:cNvSpPr>
          <p:nvPr>
            <p:ph type="sldNum" sz="quarter" idx="12"/>
          </p:nvPr>
        </p:nvSpPr>
        <p:spPr/>
        <p:txBody>
          <a:bodyPr/>
          <a:lstStyle/>
          <a:p>
            <a:pPr>
              <a:defRPr/>
            </a:pPr>
            <a:fld id="{AFEA06AB-8271-4B6E-850F-5BBB311D6D5A}" type="slidenum">
              <a:rPr lang="en-US" smtClean="0"/>
              <a:pPr>
                <a:defRPr/>
              </a:pPr>
              <a:t>12</a:t>
            </a:fld>
            <a:endParaRPr lang="en-US" dirty="0"/>
          </a:p>
        </p:txBody>
      </p:sp>
      <p:pic>
        <p:nvPicPr>
          <p:cNvPr id="197634" name="Picture 2" descr="http://www.emc.ncep.noaa.gov/gmb/STATS_vsdb/annual/2015/2D/d1/TMPprs_zme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96711"/>
            <a:ext cx="4419600" cy="5656489"/>
          </a:xfrm>
          <a:prstGeom prst="rect">
            <a:avLst/>
          </a:prstGeom>
          <a:noFill/>
          <a:extLst>
            <a:ext uri="{909E8E84-426E-40DD-AFC4-6F175D3DCCD1}">
              <a14:hiddenFill xmlns:a14="http://schemas.microsoft.com/office/drawing/2010/main">
                <a:solidFill>
                  <a:srgbClr val="FFFFFF"/>
                </a:solidFill>
              </a14:hiddenFill>
            </a:ext>
          </a:extLst>
        </p:spPr>
      </p:pic>
      <p:pic>
        <p:nvPicPr>
          <p:cNvPr id="197642" name="Picture 10" descr="http://www.emc.ncep.noaa.gov/gmb/STATS_vsdb/annual/2015/2D/d2/TMPprs_zme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859105"/>
            <a:ext cx="4343400" cy="56940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71800" y="4800600"/>
            <a:ext cx="633507" cy="369332"/>
          </a:xfrm>
          <a:prstGeom prst="rect">
            <a:avLst/>
          </a:prstGeom>
          <a:noFill/>
        </p:spPr>
        <p:txBody>
          <a:bodyPr wrap="none" rtlCol="0">
            <a:spAutoFit/>
          </a:bodyPr>
          <a:lstStyle/>
          <a:p>
            <a:r>
              <a:rPr lang="en-US" dirty="0" smtClean="0"/>
              <a:t>ANL</a:t>
            </a:r>
            <a:endParaRPr lang="en-US" dirty="0"/>
          </a:p>
        </p:txBody>
      </p:sp>
      <p:sp>
        <p:nvSpPr>
          <p:cNvPr id="11" name="TextBox 10"/>
          <p:cNvSpPr txBox="1"/>
          <p:nvPr/>
        </p:nvSpPr>
        <p:spPr>
          <a:xfrm>
            <a:off x="5334000" y="4800600"/>
            <a:ext cx="1184940" cy="369332"/>
          </a:xfrm>
          <a:prstGeom prst="rect">
            <a:avLst/>
          </a:prstGeom>
          <a:noFill/>
        </p:spPr>
        <p:txBody>
          <a:bodyPr wrap="none" rtlCol="0">
            <a:spAutoFit/>
          </a:bodyPr>
          <a:lstStyle/>
          <a:p>
            <a:r>
              <a:rPr lang="en-US" dirty="0" smtClean="0"/>
              <a:t>5-d FCST</a:t>
            </a:r>
            <a:endParaRPr lang="en-US" dirty="0"/>
          </a:p>
        </p:txBody>
      </p:sp>
    </p:spTree>
    <p:extLst>
      <p:ext uri="{BB962C8B-B14F-4D97-AF65-F5344CB8AC3E}">
        <p14:creationId xmlns:p14="http://schemas.microsoft.com/office/powerpoint/2010/main" val="3760030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4" descr="http://www.emc.ncep.noaa.gov/gmb/STATS_vsdb/annual/2015/2D/d2/TMPprs1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100447"/>
            <a:ext cx="4343400" cy="5147953"/>
          </a:xfrm>
          <a:prstGeom prst="rect">
            <a:avLst/>
          </a:prstGeom>
          <a:noFill/>
          <a:extLst>
            <a:ext uri="{909E8E84-426E-40DD-AFC4-6F175D3DCCD1}">
              <a14:hiddenFill xmlns:a14="http://schemas.microsoft.com/office/drawing/2010/main">
                <a:solidFill>
                  <a:srgbClr val="FFFFFF"/>
                </a:solidFill>
              </a14:hiddenFill>
            </a:ext>
          </a:extLst>
        </p:spPr>
      </p:pic>
      <p:pic>
        <p:nvPicPr>
          <p:cNvPr id="198658" name="Picture 2" descr="http://www.emc.ncep.noaa.gov/gmb/STATS_vsdb/annual/2015/2D/d1/TMPprs10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143000"/>
            <a:ext cx="4492625"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8229600" cy="782905"/>
          </a:xfrm>
        </p:spPr>
        <p:txBody>
          <a:bodyPr/>
          <a:lstStyle/>
          <a:p>
            <a:r>
              <a:rPr lang="en-US" sz="2400" b="1" dirty="0" smtClean="0">
                <a:solidFill>
                  <a:srgbClr val="FF0000"/>
                </a:solidFill>
              </a:rPr>
              <a:t>1000-hPa Temperature</a:t>
            </a:r>
            <a:r>
              <a:rPr lang="en-US" sz="2400" b="1" dirty="0" smtClean="0">
                <a:solidFill>
                  <a:srgbClr val="1407B9"/>
                </a:solidFill>
              </a:rPr>
              <a:t> Analysis and Forecast Differences </a:t>
            </a:r>
            <a:br>
              <a:rPr lang="en-US" sz="2400" b="1" dirty="0" smtClean="0">
                <a:solidFill>
                  <a:srgbClr val="1407B9"/>
                </a:solidFill>
              </a:rPr>
            </a:br>
            <a:r>
              <a:rPr lang="en-US" sz="2400" b="1" dirty="0" smtClean="0">
                <a:solidFill>
                  <a:srgbClr val="1407B9"/>
                </a:solidFill>
              </a:rPr>
              <a:t>Between GFS and ECMWF (JJA 2015)</a:t>
            </a:r>
            <a:endParaRPr lang="en-US" sz="2400" b="1" dirty="0">
              <a:solidFill>
                <a:srgbClr val="1407B9"/>
              </a:solidFill>
            </a:endParaRPr>
          </a:p>
        </p:txBody>
      </p:sp>
      <p:sp>
        <p:nvSpPr>
          <p:cNvPr id="4" name="Slide Number Placeholder 3"/>
          <p:cNvSpPr>
            <a:spLocks noGrp="1"/>
          </p:cNvSpPr>
          <p:nvPr>
            <p:ph type="sldNum" sz="quarter" idx="12"/>
          </p:nvPr>
        </p:nvSpPr>
        <p:spPr/>
        <p:txBody>
          <a:bodyPr/>
          <a:lstStyle/>
          <a:p>
            <a:pPr>
              <a:defRPr/>
            </a:pPr>
            <a:fld id="{AFEA06AB-8271-4B6E-850F-5BBB311D6D5A}" type="slidenum">
              <a:rPr lang="en-US" smtClean="0"/>
              <a:pPr>
                <a:defRPr/>
              </a:pPr>
              <a:t>13</a:t>
            </a:fld>
            <a:endParaRPr lang="en-US" dirty="0"/>
          </a:p>
        </p:txBody>
      </p:sp>
      <p:sp>
        <p:nvSpPr>
          <p:cNvPr id="5" name="TextBox 4"/>
          <p:cNvSpPr txBox="1"/>
          <p:nvPr/>
        </p:nvSpPr>
        <p:spPr>
          <a:xfrm>
            <a:off x="155575" y="958334"/>
            <a:ext cx="633507" cy="369332"/>
          </a:xfrm>
          <a:prstGeom prst="rect">
            <a:avLst/>
          </a:prstGeom>
          <a:noFill/>
        </p:spPr>
        <p:txBody>
          <a:bodyPr wrap="none" rtlCol="0">
            <a:spAutoFit/>
          </a:bodyPr>
          <a:lstStyle/>
          <a:p>
            <a:r>
              <a:rPr lang="en-US" dirty="0" smtClean="0"/>
              <a:t>ANL</a:t>
            </a:r>
            <a:endParaRPr lang="en-US" dirty="0"/>
          </a:p>
        </p:txBody>
      </p:sp>
      <p:sp>
        <p:nvSpPr>
          <p:cNvPr id="11" name="TextBox 10"/>
          <p:cNvSpPr txBox="1"/>
          <p:nvPr/>
        </p:nvSpPr>
        <p:spPr>
          <a:xfrm>
            <a:off x="7772400" y="949428"/>
            <a:ext cx="1184940" cy="369332"/>
          </a:xfrm>
          <a:prstGeom prst="rect">
            <a:avLst/>
          </a:prstGeom>
          <a:noFill/>
        </p:spPr>
        <p:txBody>
          <a:bodyPr wrap="none" rtlCol="0">
            <a:spAutoFit/>
          </a:bodyPr>
          <a:lstStyle/>
          <a:p>
            <a:r>
              <a:rPr lang="en-US" dirty="0" smtClean="0"/>
              <a:t>5-d FCST</a:t>
            </a:r>
            <a:endParaRPr lang="en-US" dirty="0"/>
          </a:p>
        </p:txBody>
      </p:sp>
      <p:sp>
        <p:nvSpPr>
          <p:cNvPr id="3" name="TextBox 2"/>
          <p:cNvSpPr txBox="1"/>
          <p:nvPr/>
        </p:nvSpPr>
        <p:spPr>
          <a:xfrm>
            <a:off x="2134210" y="6429291"/>
            <a:ext cx="5198859" cy="369332"/>
          </a:xfrm>
          <a:prstGeom prst="rect">
            <a:avLst/>
          </a:prstGeom>
          <a:noFill/>
        </p:spPr>
        <p:txBody>
          <a:bodyPr wrap="none" rtlCol="0">
            <a:spAutoFit/>
          </a:bodyPr>
          <a:lstStyle/>
          <a:p>
            <a:r>
              <a:rPr lang="en-US" b="1" dirty="0" smtClean="0"/>
              <a:t>Is GFS SST much warmer than ECMWF SST? </a:t>
            </a:r>
            <a:endParaRPr lang="en-US" b="1" dirty="0"/>
          </a:p>
        </p:txBody>
      </p:sp>
    </p:spTree>
    <p:extLst>
      <p:ext uri="{BB962C8B-B14F-4D97-AF65-F5344CB8AC3E}">
        <p14:creationId xmlns:p14="http://schemas.microsoft.com/office/powerpoint/2010/main" val="5202332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http://www.emc.ncep.noaa.gov/gmb/STATS_vsdb/annual/2015/allmodel/daily/sfc/sfc_day0_T2m_SL1L2_G2TRO.png"/>
          <p:cNvPicPr>
            <a:picLocks noChangeAspect="1" noChangeArrowheads="1"/>
          </p:cNvPicPr>
          <p:nvPr/>
        </p:nvPicPr>
        <p:blipFill rotWithShape="1">
          <a:blip r:embed="rId2">
            <a:extLst>
              <a:ext uri="{28A0092B-C50C-407E-A947-70E740481C1C}">
                <a14:useLocalDpi xmlns:a14="http://schemas.microsoft.com/office/drawing/2010/main" val="0"/>
              </a:ext>
            </a:extLst>
          </a:blip>
          <a:srcRect b="47519"/>
          <a:stretch/>
        </p:blipFill>
        <p:spPr bwMode="auto">
          <a:xfrm>
            <a:off x="304800" y="457200"/>
            <a:ext cx="859872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2756" name="Picture 4" descr="http://www.emc.ncep.noaa.gov/gmb/STATS_vsdb/annual/2015/allmodel/daily/sfc/sfc_day1_T2m_SL1L2_G2TRO.png"/>
          <p:cNvPicPr>
            <a:picLocks noChangeAspect="1" noChangeArrowheads="1"/>
          </p:cNvPicPr>
          <p:nvPr/>
        </p:nvPicPr>
        <p:blipFill rotWithShape="1">
          <a:blip r:embed="rId3">
            <a:extLst>
              <a:ext uri="{28A0092B-C50C-407E-A947-70E740481C1C}">
                <a14:useLocalDpi xmlns:a14="http://schemas.microsoft.com/office/drawing/2010/main" val="0"/>
              </a:ext>
            </a:extLst>
          </a:blip>
          <a:srcRect b="45630"/>
          <a:stretch/>
        </p:blipFill>
        <p:spPr bwMode="auto">
          <a:xfrm>
            <a:off x="279069" y="3581400"/>
            <a:ext cx="8624455" cy="32251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43200" y="128051"/>
            <a:ext cx="3390736" cy="369332"/>
          </a:xfrm>
          <a:prstGeom prst="rect">
            <a:avLst/>
          </a:prstGeom>
          <a:noFill/>
        </p:spPr>
        <p:txBody>
          <a:bodyPr wrap="none" rtlCol="0">
            <a:spAutoFit/>
          </a:bodyPr>
          <a:lstStyle/>
          <a:p>
            <a:r>
              <a:rPr lang="en-US" b="1" dirty="0" smtClean="0"/>
              <a:t>Tropical (20S-20N) Mean T2m</a:t>
            </a:r>
            <a:endParaRPr lang="en-US" b="1" dirty="0"/>
          </a:p>
        </p:txBody>
      </p:sp>
      <p:sp>
        <p:nvSpPr>
          <p:cNvPr id="2" name="TextBox 1"/>
          <p:cNvSpPr txBox="1"/>
          <p:nvPr/>
        </p:nvSpPr>
        <p:spPr>
          <a:xfrm>
            <a:off x="7302122" y="2454234"/>
            <a:ext cx="748923" cy="369332"/>
          </a:xfrm>
          <a:prstGeom prst="rect">
            <a:avLst/>
          </a:prstGeom>
          <a:noFill/>
        </p:spPr>
        <p:txBody>
          <a:bodyPr wrap="none" rtlCol="0">
            <a:spAutoFit/>
          </a:bodyPr>
          <a:lstStyle/>
          <a:p>
            <a:r>
              <a:rPr lang="en-US" b="1" dirty="0" smtClean="0"/>
              <a:t>FH00</a:t>
            </a:r>
            <a:endParaRPr lang="en-US" b="1" dirty="0"/>
          </a:p>
        </p:txBody>
      </p:sp>
      <p:sp>
        <p:nvSpPr>
          <p:cNvPr id="6" name="TextBox 5"/>
          <p:cNvSpPr txBox="1"/>
          <p:nvPr/>
        </p:nvSpPr>
        <p:spPr>
          <a:xfrm>
            <a:off x="7302123" y="5579423"/>
            <a:ext cx="748923" cy="369332"/>
          </a:xfrm>
          <a:prstGeom prst="rect">
            <a:avLst/>
          </a:prstGeom>
          <a:noFill/>
        </p:spPr>
        <p:txBody>
          <a:bodyPr wrap="none" rtlCol="0">
            <a:spAutoFit/>
          </a:bodyPr>
          <a:lstStyle/>
          <a:p>
            <a:r>
              <a:rPr lang="en-US" b="1" dirty="0" smtClean="0"/>
              <a:t>FH24</a:t>
            </a:r>
            <a:endParaRPr lang="en-US" b="1" dirty="0"/>
          </a:p>
        </p:txBody>
      </p:sp>
    </p:spTree>
    <p:extLst>
      <p:ext uri="{BB962C8B-B14F-4D97-AF65-F5344CB8AC3E}">
        <p14:creationId xmlns:p14="http://schemas.microsoft.com/office/powerpoint/2010/main" val="4090526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82905"/>
          </a:xfrm>
        </p:spPr>
        <p:txBody>
          <a:bodyPr/>
          <a:lstStyle/>
          <a:p>
            <a:r>
              <a:rPr lang="en-US" sz="2400" b="1" dirty="0" smtClean="0">
                <a:solidFill>
                  <a:srgbClr val="FF0000"/>
                </a:solidFill>
              </a:rPr>
              <a:t>T2m and Td 5-day </a:t>
            </a:r>
            <a:r>
              <a:rPr lang="en-US" sz="2400" b="1" dirty="0" smtClean="0">
                <a:solidFill>
                  <a:srgbClr val="1407B9"/>
                </a:solidFill>
              </a:rPr>
              <a:t>Forecast Differences </a:t>
            </a:r>
            <a:br>
              <a:rPr lang="en-US" sz="2400" b="1" dirty="0" smtClean="0">
                <a:solidFill>
                  <a:srgbClr val="1407B9"/>
                </a:solidFill>
              </a:rPr>
            </a:br>
            <a:r>
              <a:rPr lang="en-US" sz="2400" b="1" dirty="0" smtClean="0">
                <a:solidFill>
                  <a:srgbClr val="1407B9"/>
                </a:solidFill>
              </a:rPr>
              <a:t>Between GFS and ECMWF (JJA 2015)</a:t>
            </a:r>
            <a:endParaRPr lang="en-US" sz="2400" b="1" dirty="0">
              <a:solidFill>
                <a:srgbClr val="1407B9"/>
              </a:solidFill>
            </a:endParaRPr>
          </a:p>
        </p:txBody>
      </p:sp>
      <p:sp>
        <p:nvSpPr>
          <p:cNvPr id="4" name="Slide Number Placeholder 3"/>
          <p:cNvSpPr>
            <a:spLocks noGrp="1"/>
          </p:cNvSpPr>
          <p:nvPr>
            <p:ph type="sldNum" sz="quarter" idx="12"/>
          </p:nvPr>
        </p:nvSpPr>
        <p:spPr/>
        <p:txBody>
          <a:bodyPr/>
          <a:lstStyle/>
          <a:p>
            <a:pPr>
              <a:defRPr/>
            </a:pPr>
            <a:fld id="{AFEA06AB-8271-4B6E-850F-5BBB311D6D5A}" type="slidenum">
              <a:rPr lang="en-US" smtClean="0"/>
              <a:pPr>
                <a:defRPr/>
              </a:pPr>
              <a:t>15</a:t>
            </a:fld>
            <a:endParaRPr lang="en-US" dirty="0"/>
          </a:p>
        </p:txBody>
      </p:sp>
      <p:pic>
        <p:nvPicPr>
          <p:cNvPr id="199682" name="Picture 2" descr="http://www.emc.ncep.noaa.gov/gmb/STATS_vsdb/annual/2015/2D/d3/TMP2m_g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108074"/>
            <a:ext cx="4721225" cy="5559425"/>
          </a:xfrm>
          <a:prstGeom prst="rect">
            <a:avLst/>
          </a:prstGeom>
          <a:noFill/>
          <a:extLst>
            <a:ext uri="{909E8E84-426E-40DD-AFC4-6F175D3DCCD1}">
              <a14:hiddenFill xmlns:a14="http://schemas.microsoft.com/office/drawing/2010/main">
                <a:solidFill>
                  <a:srgbClr val="FFFFFF"/>
                </a:solidFill>
              </a14:hiddenFill>
            </a:ext>
          </a:extLst>
        </p:spPr>
      </p:pic>
      <p:pic>
        <p:nvPicPr>
          <p:cNvPr id="199684" name="Picture 4" descr="http://www.emc.ncep.noaa.gov/gmb/STATS_vsdb/annual/2015/2D/d3/DPT2m_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08073"/>
            <a:ext cx="4191000" cy="55594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01006" y="1186934"/>
            <a:ext cx="466794" cy="369332"/>
          </a:xfrm>
          <a:prstGeom prst="rect">
            <a:avLst/>
          </a:prstGeom>
          <a:noFill/>
        </p:spPr>
        <p:txBody>
          <a:bodyPr wrap="none" rtlCol="0">
            <a:spAutoFit/>
          </a:bodyPr>
          <a:lstStyle/>
          <a:p>
            <a:r>
              <a:rPr lang="en-US" b="1" dirty="0" smtClean="0"/>
              <a:t>Td</a:t>
            </a:r>
            <a:endParaRPr lang="en-US" b="1" dirty="0"/>
          </a:p>
        </p:txBody>
      </p:sp>
      <p:sp>
        <p:nvSpPr>
          <p:cNvPr id="7" name="TextBox 6"/>
          <p:cNvSpPr txBox="1"/>
          <p:nvPr/>
        </p:nvSpPr>
        <p:spPr>
          <a:xfrm>
            <a:off x="155575" y="1154668"/>
            <a:ext cx="659155" cy="369332"/>
          </a:xfrm>
          <a:prstGeom prst="rect">
            <a:avLst/>
          </a:prstGeom>
          <a:noFill/>
        </p:spPr>
        <p:txBody>
          <a:bodyPr wrap="none" rtlCol="0">
            <a:spAutoFit/>
          </a:bodyPr>
          <a:lstStyle/>
          <a:p>
            <a:r>
              <a:rPr lang="en-US" b="1" dirty="0" smtClean="0"/>
              <a:t>T2m</a:t>
            </a:r>
            <a:endParaRPr lang="en-US" b="1" dirty="0"/>
          </a:p>
        </p:txBody>
      </p:sp>
    </p:spTree>
    <p:extLst>
      <p:ext uri="{BB962C8B-B14F-4D97-AF65-F5344CB8AC3E}">
        <p14:creationId xmlns:p14="http://schemas.microsoft.com/office/powerpoint/2010/main" val="2644468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457200"/>
          </a:xfrm>
        </p:spPr>
        <p:txBody>
          <a:bodyPr/>
          <a:lstStyle/>
          <a:p>
            <a:r>
              <a:rPr lang="en-US" altLang="en-US" sz="2800" b="1" dirty="0" smtClean="0">
                <a:solidFill>
                  <a:srgbClr val="000066"/>
                </a:solidFill>
              </a:rPr>
              <a:t>GFS Temperature </a:t>
            </a:r>
            <a:r>
              <a:rPr lang="en-US" altLang="en-US" sz="2800" b="1" dirty="0">
                <a:solidFill>
                  <a:srgbClr val="000066"/>
                </a:solidFill>
              </a:rPr>
              <a:t>Analysis Increment (June Mean)</a:t>
            </a:r>
          </a:p>
        </p:txBody>
      </p:sp>
      <p:pic>
        <p:nvPicPr>
          <p:cNvPr id="13317" name="Picture 5" descr="http://www.emc.ncep.noaa.gov/gmb/STATS_vsdb/annual/2015/2D/gdas2015/TMPprs_zmean_bias.png"/>
          <p:cNvPicPr>
            <a:picLocks noChangeAspect="1" noChangeArrowheads="1"/>
          </p:cNvPicPr>
          <p:nvPr/>
        </p:nvPicPr>
        <p:blipFill>
          <a:blip r:embed="rId2">
            <a:extLst>
              <a:ext uri="{28A0092B-C50C-407E-A947-70E740481C1C}">
                <a14:useLocalDpi xmlns:a14="http://schemas.microsoft.com/office/drawing/2010/main" val="0"/>
              </a:ext>
            </a:extLst>
          </a:blip>
          <a:srcRect t="50824"/>
          <a:stretch>
            <a:fillRect/>
          </a:stretch>
        </p:blipFill>
        <p:spPr bwMode="auto">
          <a:xfrm>
            <a:off x="1752600" y="4800600"/>
            <a:ext cx="586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http://www.emc.ncep.noaa.gov/gmb/STATS_vsdb/annual/2015/2D/gdas2013/TMPprs_zmean_bias.png"/>
          <p:cNvPicPr>
            <a:picLocks noChangeAspect="1" noChangeArrowheads="1"/>
          </p:cNvPicPr>
          <p:nvPr/>
        </p:nvPicPr>
        <p:blipFill>
          <a:blip r:embed="rId3">
            <a:extLst>
              <a:ext uri="{28A0092B-C50C-407E-A947-70E740481C1C}">
                <a14:useLocalDpi xmlns:a14="http://schemas.microsoft.com/office/drawing/2010/main" val="0"/>
              </a:ext>
            </a:extLst>
          </a:blip>
          <a:srcRect t="50824"/>
          <a:stretch>
            <a:fillRect/>
          </a:stretch>
        </p:blipFill>
        <p:spPr bwMode="auto">
          <a:xfrm>
            <a:off x="1752600" y="762000"/>
            <a:ext cx="57912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3320" name="Text Box 8"/>
          <p:cNvSpPr txBox="1">
            <a:spLocks noChangeArrowheads="1"/>
          </p:cNvSpPr>
          <p:nvPr/>
        </p:nvSpPr>
        <p:spPr bwMode="auto">
          <a:xfrm>
            <a:off x="3886200" y="1752600"/>
            <a:ext cx="128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June 2013</a:t>
            </a:r>
          </a:p>
        </p:txBody>
      </p:sp>
      <p:pic>
        <p:nvPicPr>
          <p:cNvPr id="13322" name="Picture 10" descr="http://www.emc.ncep.noaa.gov/gmb/STATS_vsdb/annual/2015/2D/gdas2014/TMPprs_zmean_bias.png"/>
          <p:cNvPicPr>
            <a:picLocks noChangeAspect="1" noChangeArrowheads="1"/>
          </p:cNvPicPr>
          <p:nvPr/>
        </p:nvPicPr>
        <p:blipFill>
          <a:blip r:embed="rId4">
            <a:extLst>
              <a:ext uri="{28A0092B-C50C-407E-A947-70E740481C1C}">
                <a14:useLocalDpi xmlns:a14="http://schemas.microsoft.com/office/drawing/2010/main" val="0"/>
              </a:ext>
            </a:extLst>
          </a:blip>
          <a:srcRect t="50824"/>
          <a:stretch>
            <a:fillRect/>
          </a:stretch>
        </p:blipFill>
        <p:spPr bwMode="auto">
          <a:xfrm>
            <a:off x="1752600" y="2743200"/>
            <a:ext cx="5867400" cy="1981200"/>
          </a:xfrm>
          <a:prstGeom prst="rect">
            <a:avLst/>
          </a:prstGeom>
          <a:noFill/>
          <a:extLst>
            <a:ext uri="{909E8E84-426E-40DD-AFC4-6F175D3DCCD1}">
              <a14:hiddenFill xmlns:a14="http://schemas.microsoft.com/office/drawing/2010/main">
                <a:solidFill>
                  <a:srgbClr val="FFFFFF"/>
                </a:solidFill>
              </a14:hiddenFill>
            </a:ext>
          </a:extLst>
        </p:spPr>
      </p:pic>
      <p:sp>
        <p:nvSpPr>
          <p:cNvPr id="13323" name="Text Box 11"/>
          <p:cNvSpPr txBox="1">
            <a:spLocks noChangeArrowheads="1"/>
          </p:cNvSpPr>
          <p:nvPr/>
        </p:nvSpPr>
        <p:spPr bwMode="auto">
          <a:xfrm>
            <a:off x="4114800" y="3733800"/>
            <a:ext cx="128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June 2014</a:t>
            </a:r>
          </a:p>
        </p:txBody>
      </p:sp>
      <p:sp>
        <p:nvSpPr>
          <p:cNvPr id="13324" name="Text Box 12"/>
          <p:cNvSpPr txBox="1">
            <a:spLocks noChangeArrowheads="1"/>
          </p:cNvSpPr>
          <p:nvPr/>
        </p:nvSpPr>
        <p:spPr bwMode="auto">
          <a:xfrm>
            <a:off x="4191000" y="6096000"/>
            <a:ext cx="128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June 2015</a:t>
            </a:r>
          </a:p>
        </p:txBody>
      </p:sp>
      <p:sp>
        <p:nvSpPr>
          <p:cNvPr id="13325" name="Text Box 13"/>
          <p:cNvSpPr txBox="1">
            <a:spLocks noChangeArrowheads="1"/>
          </p:cNvSpPr>
          <p:nvPr/>
        </p:nvSpPr>
        <p:spPr bwMode="auto">
          <a:xfrm>
            <a:off x="7696200" y="2133600"/>
            <a:ext cx="1670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Model</a:t>
            </a:r>
          </a:p>
          <a:p>
            <a:r>
              <a:rPr lang="en-US" altLang="en-US" b="1"/>
              <a:t> too cold</a:t>
            </a:r>
          </a:p>
        </p:txBody>
      </p:sp>
      <p:sp>
        <p:nvSpPr>
          <p:cNvPr id="13326" name="Line 14"/>
          <p:cNvSpPr>
            <a:spLocks noChangeShapeType="1"/>
          </p:cNvSpPr>
          <p:nvPr/>
        </p:nvSpPr>
        <p:spPr bwMode="auto">
          <a:xfrm flipH="1">
            <a:off x="6629400" y="2514600"/>
            <a:ext cx="10668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7" name="Line 15"/>
          <p:cNvSpPr>
            <a:spLocks noChangeShapeType="1"/>
          </p:cNvSpPr>
          <p:nvPr/>
        </p:nvSpPr>
        <p:spPr bwMode="auto">
          <a:xfrm flipH="1" flipV="1">
            <a:off x="6705600" y="1143000"/>
            <a:ext cx="9906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8" name="Line 16"/>
          <p:cNvSpPr>
            <a:spLocks noChangeShapeType="1"/>
          </p:cNvSpPr>
          <p:nvPr/>
        </p:nvSpPr>
        <p:spPr bwMode="auto">
          <a:xfrm flipH="1">
            <a:off x="6781800" y="2514600"/>
            <a:ext cx="914400" cy="2590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9" name="Text Box 17"/>
          <p:cNvSpPr txBox="1">
            <a:spLocks noChangeArrowheads="1"/>
          </p:cNvSpPr>
          <p:nvPr/>
        </p:nvSpPr>
        <p:spPr bwMode="auto">
          <a:xfrm>
            <a:off x="228600" y="152400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Model </a:t>
            </a:r>
          </a:p>
          <a:p>
            <a:r>
              <a:rPr lang="en-US" altLang="en-US" b="1"/>
              <a:t>too warm</a:t>
            </a:r>
          </a:p>
        </p:txBody>
      </p:sp>
      <p:sp>
        <p:nvSpPr>
          <p:cNvPr id="13330" name="Line 18"/>
          <p:cNvSpPr>
            <a:spLocks noChangeShapeType="1"/>
          </p:cNvSpPr>
          <p:nvPr/>
        </p:nvSpPr>
        <p:spPr bwMode="auto">
          <a:xfrm flipV="1">
            <a:off x="1219200" y="1066800"/>
            <a:ext cx="15240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1" name="Line 19"/>
          <p:cNvSpPr>
            <a:spLocks noChangeShapeType="1"/>
          </p:cNvSpPr>
          <p:nvPr/>
        </p:nvSpPr>
        <p:spPr bwMode="auto">
          <a:xfrm>
            <a:off x="1219200" y="1676400"/>
            <a:ext cx="15240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2" name="Text Box 20"/>
          <p:cNvSpPr txBox="1">
            <a:spLocks noChangeArrowheads="1"/>
          </p:cNvSpPr>
          <p:nvPr/>
        </p:nvSpPr>
        <p:spPr bwMode="auto">
          <a:xfrm>
            <a:off x="228600" y="5334000"/>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Model</a:t>
            </a:r>
          </a:p>
          <a:p>
            <a:r>
              <a:rPr lang="en-US" altLang="en-US" b="1"/>
              <a:t> too cold</a:t>
            </a:r>
          </a:p>
        </p:txBody>
      </p:sp>
      <p:sp>
        <p:nvSpPr>
          <p:cNvPr id="13333" name="Line 21"/>
          <p:cNvSpPr>
            <a:spLocks noChangeShapeType="1"/>
          </p:cNvSpPr>
          <p:nvPr/>
        </p:nvSpPr>
        <p:spPr bwMode="auto">
          <a:xfrm flipV="1">
            <a:off x="1295400" y="5257800"/>
            <a:ext cx="1447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228600" y="4611469"/>
            <a:ext cx="1524000" cy="584775"/>
          </a:xfrm>
          <a:prstGeom prst="rect">
            <a:avLst/>
          </a:prstGeom>
          <a:noFill/>
        </p:spPr>
        <p:txBody>
          <a:bodyPr wrap="square" rtlCol="0">
            <a:spAutoFit/>
          </a:bodyPr>
          <a:lstStyle/>
          <a:p>
            <a:r>
              <a:rPr lang="en-US" sz="1600" dirty="0" smtClean="0"/>
              <a:t>T1534 SLG GFS</a:t>
            </a:r>
            <a:endParaRPr lang="en-US" sz="1600" dirty="0"/>
          </a:p>
        </p:txBody>
      </p:sp>
      <p:sp>
        <p:nvSpPr>
          <p:cNvPr id="19" name="TextBox 18"/>
          <p:cNvSpPr txBox="1"/>
          <p:nvPr/>
        </p:nvSpPr>
        <p:spPr>
          <a:xfrm>
            <a:off x="184562" y="2680739"/>
            <a:ext cx="1415638" cy="584775"/>
          </a:xfrm>
          <a:prstGeom prst="rect">
            <a:avLst/>
          </a:prstGeom>
          <a:noFill/>
        </p:spPr>
        <p:txBody>
          <a:bodyPr wrap="square" rtlCol="0">
            <a:spAutoFit/>
          </a:bodyPr>
          <a:lstStyle/>
          <a:p>
            <a:r>
              <a:rPr lang="en-US" sz="1600" dirty="0" smtClean="0"/>
              <a:t>T574 Eulerian GFS</a:t>
            </a:r>
            <a:endParaRPr lang="en-US" sz="1600" dirty="0"/>
          </a:p>
        </p:txBody>
      </p:sp>
    </p:spTree>
    <p:extLst>
      <p:ext uri="{BB962C8B-B14F-4D97-AF65-F5344CB8AC3E}">
        <p14:creationId xmlns:p14="http://schemas.microsoft.com/office/powerpoint/2010/main" val="2154548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2743200"/>
            <a:ext cx="3954929" cy="646331"/>
          </a:xfrm>
          <a:prstGeom prst="rect">
            <a:avLst/>
          </a:prstGeom>
          <a:noFill/>
        </p:spPr>
        <p:txBody>
          <a:bodyPr wrap="none" rtlCol="0">
            <a:spAutoFit/>
          </a:bodyPr>
          <a:lstStyle/>
          <a:p>
            <a:r>
              <a:rPr lang="en-US" sz="3600" b="1" dirty="0" smtClean="0"/>
              <a:t>Historical  Score </a:t>
            </a:r>
            <a:endParaRPr lang="en-US" sz="3600" b="1" dirty="0"/>
          </a:p>
        </p:txBody>
      </p:sp>
    </p:spTree>
    <p:extLst>
      <p:ext uri="{BB962C8B-B14F-4D97-AF65-F5344CB8AC3E}">
        <p14:creationId xmlns:p14="http://schemas.microsoft.com/office/powerpoint/2010/main" val="4215272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98438"/>
            <a:ext cx="8229600" cy="639762"/>
          </a:xfrm>
        </p:spPr>
        <p:txBody>
          <a:bodyPr>
            <a:normAutofit/>
          </a:bodyPr>
          <a:lstStyle/>
          <a:p>
            <a:r>
              <a:rPr lang="en-US" sz="2500" b="1" smtClean="0">
                <a:solidFill>
                  <a:srgbClr val="002060"/>
                </a:solidFill>
              </a:rPr>
              <a:t>Annual Mean 500-hPa HGT Day-5 Anomaly Correlation</a:t>
            </a:r>
            <a:endParaRPr lang="en-US" sz="2500" b="1" smtClean="0">
              <a:solidFill>
                <a:srgbClr val="FF0000"/>
              </a:solidFill>
            </a:endParaRPr>
          </a:p>
        </p:txBody>
      </p:sp>
      <p:graphicFrame>
        <p:nvGraphicFramePr>
          <p:cNvPr id="187395" name="Object 3"/>
          <p:cNvGraphicFramePr>
            <a:graphicFrameLocks noGrp="1"/>
          </p:cNvGraphicFramePr>
          <p:nvPr>
            <p:ph idx="4294967295"/>
          </p:nvPr>
        </p:nvGraphicFramePr>
        <p:xfrm>
          <a:off x="762000" y="914400"/>
          <a:ext cx="7577138" cy="4800600"/>
        </p:xfrm>
        <a:graphic>
          <a:graphicData uri="http://schemas.openxmlformats.org/presentationml/2006/ole">
            <mc:AlternateContent xmlns:mc="http://schemas.openxmlformats.org/markup-compatibility/2006">
              <mc:Choice xmlns:v="urn:schemas-microsoft-com:vml" Requires="v">
                <p:oleObj spid="_x0000_s187452" name="Worksheet" r:id="rId3" imgW="8696257" imgH="5895885" progId="Excel.Sheet.8">
                  <p:embed/>
                </p:oleObj>
              </mc:Choice>
              <mc:Fallback>
                <p:oleObj name="Worksheet" r:id="rId3" imgW="8696257" imgH="5895885" progId="Excel.Sheet.8">
                  <p:embed/>
                  <p:pic>
                    <p:nvPicPr>
                      <p:cNvPr id="0" name="Picture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14400"/>
                        <a:ext cx="7577138" cy="480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7396" name="Rectangle 4"/>
          <p:cNvSpPr>
            <a:spLocks noChangeArrowheads="1"/>
          </p:cNvSpPr>
          <p:nvPr/>
        </p:nvSpPr>
        <p:spPr bwMode="auto">
          <a:xfrm>
            <a:off x="762000" y="5791200"/>
            <a:ext cx="8305800" cy="915988"/>
          </a:xfrm>
          <a:prstGeom prst="rect">
            <a:avLst/>
          </a:prstGeom>
          <a:noFill/>
          <a:ln w="9525">
            <a:noFill/>
            <a:miter lim="800000"/>
            <a:headEnd/>
            <a:tailEnd/>
          </a:ln>
          <a:effectLst/>
        </p:spPr>
        <p:txBody>
          <a:bodyPr>
            <a:spAutoFit/>
          </a:bodyPr>
          <a:lstStyle/>
          <a:p>
            <a:r>
              <a:rPr lang="en-US" b="1"/>
              <a:t>Increase is about 0.1 per decade </a:t>
            </a:r>
          </a:p>
          <a:p>
            <a:r>
              <a:rPr lang="en-US"/>
              <a:t>CDAS is a legacy GFS (T64) used for NCEP/NCAR Reanalysis circa 1995. </a:t>
            </a:r>
          </a:p>
          <a:p>
            <a:r>
              <a:rPr lang="en-US"/>
              <a:t>CFSR is the coupled GFS (T126) used for reanalysis circa 2006.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52400"/>
            <a:ext cx="8229600" cy="685800"/>
          </a:xfrm>
        </p:spPr>
        <p:txBody>
          <a:bodyPr>
            <a:normAutofit fontScale="90000"/>
          </a:bodyPr>
          <a:lstStyle/>
          <a:p>
            <a:r>
              <a:rPr lang="en-US" sz="2500" b="1" smtClean="0">
                <a:solidFill>
                  <a:srgbClr val="002060"/>
                </a:solidFill>
              </a:rPr>
              <a:t>Annual Mean 500-hPa HGT Day-5 Anomaly Correlation</a:t>
            </a:r>
            <a:br>
              <a:rPr lang="en-US" sz="2500" b="1" smtClean="0">
                <a:solidFill>
                  <a:srgbClr val="002060"/>
                </a:solidFill>
              </a:rPr>
            </a:br>
            <a:r>
              <a:rPr lang="en-US" sz="2500" b="1" smtClean="0">
                <a:solidFill>
                  <a:srgbClr val="002060"/>
                </a:solidFill>
              </a:rPr>
              <a:t>GFS minus CFSR</a:t>
            </a:r>
          </a:p>
        </p:txBody>
      </p:sp>
      <p:graphicFrame>
        <p:nvGraphicFramePr>
          <p:cNvPr id="188419" name="Object 3"/>
          <p:cNvGraphicFramePr>
            <a:graphicFrameLocks noGrp="1"/>
          </p:cNvGraphicFramePr>
          <p:nvPr>
            <p:ph idx="4294967295"/>
          </p:nvPr>
        </p:nvGraphicFramePr>
        <p:xfrm>
          <a:off x="498475" y="1262063"/>
          <a:ext cx="8347075" cy="5319712"/>
        </p:xfrm>
        <a:graphic>
          <a:graphicData uri="http://schemas.openxmlformats.org/presentationml/2006/ole">
            <mc:AlternateContent xmlns:mc="http://schemas.openxmlformats.org/markup-compatibility/2006">
              <mc:Choice xmlns:v="urn:schemas-microsoft-com:vml" Requires="v">
                <p:oleObj spid="_x0000_s188476" name="Worksheet" r:id="rId3" imgW="8848657" imgH="5638710" progId="Excel.Sheet.8">
                  <p:embed/>
                </p:oleObj>
              </mc:Choice>
              <mc:Fallback>
                <p:oleObj name="Worksheet" r:id="rId3" imgW="8848657" imgH="5638710" progId="Excel.Sheet.8">
                  <p:embed/>
                  <p:pic>
                    <p:nvPicPr>
                      <p:cNvPr id="0" name="Picture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75" y="1262063"/>
                        <a:ext cx="8347075" cy="5319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53036EA-625A-44CF-B836-23FF6EBC2EBD}" type="slidenum">
              <a:rPr lang="en-US" sz="1200">
                <a:solidFill>
                  <a:schemeClr val="tx1">
                    <a:tint val="75000"/>
                  </a:schemeClr>
                </a:solidFill>
                <a:latin typeface="+mn-lt"/>
                <a:cs typeface="+mn-cs"/>
              </a:rPr>
              <a:pPr algn="r" fontAlgn="auto">
                <a:spcBef>
                  <a:spcPts val="0"/>
                </a:spcBef>
                <a:spcAft>
                  <a:spcPts val="0"/>
                </a:spcAft>
                <a:defRPr/>
              </a:pPr>
              <a:t>19</a:t>
            </a:fld>
            <a:endParaRPr lang="en-US" sz="1200" dirty="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idx="4294967295"/>
          </p:nvPr>
        </p:nvSpPr>
        <p:spPr>
          <a:xfrm>
            <a:off x="381000" y="0"/>
            <a:ext cx="8229600" cy="304800"/>
          </a:xfrm>
        </p:spPr>
        <p:txBody>
          <a:bodyPr/>
          <a:lstStyle/>
          <a:p>
            <a:r>
              <a:rPr lang="en-US" sz="2400" b="1" smtClean="0">
                <a:solidFill>
                  <a:srgbClr val="000066"/>
                </a:solidFill>
              </a:rPr>
              <a:t>Change History of GFS Configurations</a:t>
            </a:r>
          </a:p>
        </p:txBody>
      </p:sp>
      <p:graphicFrame>
        <p:nvGraphicFramePr>
          <p:cNvPr id="22632" name="Group 104"/>
          <p:cNvGraphicFramePr>
            <a:graphicFrameLocks noGrp="1"/>
          </p:cNvGraphicFramePr>
          <p:nvPr>
            <p:ph idx="4294967295"/>
            <p:extLst>
              <p:ext uri="{D42A27DB-BD31-4B8C-83A1-F6EECF244321}">
                <p14:modId xmlns:p14="http://schemas.microsoft.com/office/powerpoint/2010/main" val="3566442026"/>
              </p:ext>
            </p:extLst>
          </p:nvPr>
        </p:nvGraphicFramePr>
        <p:xfrm>
          <a:off x="304800" y="457201"/>
          <a:ext cx="8610600" cy="5713672"/>
        </p:xfrm>
        <a:graphic>
          <a:graphicData uri="http://schemas.openxmlformats.org/drawingml/2006/table">
            <a:tbl>
              <a:tblPr/>
              <a:tblGrid>
                <a:gridCol w="1052490"/>
                <a:gridCol w="166710"/>
                <a:gridCol w="547670"/>
                <a:gridCol w="1357330"/>
                <a:gridCol w="1600200"/>
                <a:gridCol w="3886200"/>
              </a:tblGrid>
              <a:tr h="483965">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 Mon/Year</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Levels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Truncations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Z-cor/dyncore</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Major components upgrade</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3469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Aug  1980</a:t>
                      </a:r>
                    </a:p>
                  </a:txBody>
                  <a:tcP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imes New Roman" pitchFamily="18" charset="0"/>
                          <a:cs typeface="Arial" charset="0"/>
                        </a:rPr>
                        <a:t>12</a:t>
                      </a:r>
                    </a:p>
                  </a:txBody>
                  <a:tcP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imes New Roman" pitchFamily="18" charset="0"/>
                          <a:cs typeface="Arial" charset="0"/>
                        </a:rPr>
                        <a:t>R30 (375km)</a:t>
                      </a:r>
                    </a:p>
                  </a:txBody>
                  <a:tcP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first global spectral model, rhomboidal </a:t>
                      </a:r>
                    </a:p>
                  </a:txBody>
                  <a:tcP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Oct 1983</a:t>
                      </a: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12</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FF"/>
                          </a:solidFill>
                          <a:effectLst/>
                          <a:latin typeface="Times New Roman" pitchFamily="18" charset="0"/>
                          <a:cs typeface="Arial" charset="0"/>
                        </a:rPr>
                        <a:t>R40 (300km)</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horzOverflow="overflow">
                    <a:lnL>
                      <a:noFill/>
                    </a:lnL>
                    <a:lnR>
                      <a:noFill/>
                    </a:lnR>
                    <a:lnT>
                      <a:noFill/>
                    </a:lnT>
                    <a:lnB>
                      <a:noFill/>
                    </a:lnB>
                    <a:lnTlToBr>
                      <a:noFill/>
                    </a:lnTlToBr>
                    <a:lnBlToTr>
                      <a:noFill/>
                    </a:lnBlToTr>
                    <a:noFill/>
                  </a:tcPr>
                </a:tc>
              </a:tr>
              <a:tr h="348444">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Apr  1985</a:t>
                      </a: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Times New Roman" pitchFamily="18" charset="0"/>
                          <a:cs typeface="Arial" charset="0"/>
                        </a:rPr>
                        <a:t>18</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FF"/>
                          </a:solidFill>
                          <a:effectLst/>
                          <a:latin typeface="Times New Roman" pitchFamily="18" charset="0"/>
                          <a:cs typeface="Arial" charset="0"/>
                        </a:rPr>
                        <a:t>R40 (300km)</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GFDL Physics</a:t>
                      </a:r>
                    </a:p>
                  </a:txBody>
                  <a:tcPr horzOverflow="overflow">
                    <a:lnL>
                      <a:noFill/>
                    </a:lnL>
                    <a:lnR>
                      <a:noFill/>
                    </a:lnR>
                    <a:lnT>
                      <a:noFill/>
                    </a:lnT>
                    <a:lnB>
                      <a:noFill/>
                    </a:lnB>
                    <a:lnTlToBr>
                      <a:noFill/>
                    </a:lnTlToBr>
                    <a:lnBlToTr>
                      <a:noFill/>
                    </a:lnBlToTr>
                    <a:no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Aug 1987</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Times New Roman" pitchFamily="18" charset="0"/>
                          <a:cs typeface="Arial" charset="0"/>
                        </a:rPr>
                        <a:t>18</a:t>
                      </a:r>
                    </a:p>
                  </a:txBody>
                  <a:tcPr horzOverflow="overflow">
                    <a:lnL>
                      <a:noFill/>
                    </a:lnL>
                    <a:lnR>
                      <a:noFill/>
                    </a:lnR>
                    <a:lnT>
                      <a:noFill/>
                    </a:lnT>
                    <a:lnB>
                      <a:noFill/>
                    </a:lnB>
                    <a:lnTlToBr>
                      <a:noFill/>
                    </a:lnTlToBr>
                    <a:lnBlToTr>
                      <a:noFill/>
                    </a:lnBlToTr>
                    <a:solidFill>
                      <a:srgbClr val="9BBB59">
                        <a:alpha val="20000"/>
                      </a:srgb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800000"/>
                          </a:solidFill>
                          <a:effectLst/>
                          <a:latin typeface="Times New Roman" pitchFamily="18" charset="0"/>
                          <a:cs typeface="Arial" charset="0"/>
                        </a:rPr>
                        <a:t>T80 (150km)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First triangular truncation; diurnal cycle</a:t>
                      </a:r>
                    </a:p>
                  </a:txBody>
                  <a:tcPr horzOverflow="overflow">
                    <a:lnL>
                      <a:noFill/>
                    </a:lnL>
                    <a:lnR>
                      <a:noFill/>
                    </a:lnR>
                    <a:lnT>
                      <a:noFill/>
                    </a:lnT>
                    <a:lnB>
                      <a:noFill/>
                    </a:lnB>
                    <a:lnTlToBr>
                      <a:noFill/>
                    </a:lnTlToBr>
                    <a:lnBlToTr>
                      <a:noFill/>
                    </a:lnBlToTr>
                    <a:solidFill>
                      <a:srgbClr val="9BBB59">
                        <a:alpha val="20000"/>
                      </a:srgbClr>
                    </a:solidFill>
                  </a:tcPr>
                </a:tc>
              </a:tr>
              <a:tr h="3469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Mar 1991</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Times New Roman" pitchFamily="18" charset="0"/>
                          <a:cs typeface="Arial" charset="0"/>
                        </a:rPr>
                        <a:t>18</a:t>
                      </a:r>
                    </a:p>
                  </a:txBody>
                  <a:tcPr horzOverflow="overflow">
                    <a:lnL>
                      <a:noFill/>
                    </a:lnL>
                    <a:lnR>
                      <a:noFill/>
                    </a:lnR>
                    <a:lnT>
                      <a:noFill/>
                    </a:lnT>
                    <a:lnB>
                      <a:noFill/>
                    </a:lnB>
                    <a:lnTlToBr>
                      <a:noFill/>
                    </a:lnTlToBr>
                    <a:lnBlToTr>
                      <a:noFill/>
                    </a:lnBlToTr>
                    <a:solidFill>
                      <a:srgbClr val="9BBB59">
                        <a:alpha val="20000"/>
                      </a:srgb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6600"/>
                          </a:solidFill>
                          <a:effectLst/>
                          <a:latin typeface="Times New Roman" pitchFamily="18" charset="0"/>
                          <a:cs typeface="Arial" charset="0"/>
                        </a:rPr>
                        <a:t>T126 (105km)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horzOverflow="overflow">
                    <a:lnL>
                      <a:noFill/>
                    </a:lnL>
                    <a:lnR>
                      <a:noFill/>
                    </a:lnR>
                    <a:lnT>
                      <a:noFill/>
                    </a:lnT>
                    <a:lnB>
                      <a:noFill/>
                    </a:lnB>
                    <a:lnTlToBr>
                      <a:noFill/>
                    </a:lnTlToBr>
                    <a:lnBlToTr>
                      <a:noFill/>
                    </a:lnBlToTr>
                    <a:solidFill>
                      <a:srgbClr val="9BBB59">
                        <a:alpha val="20000"/>
                      </a:srgbClr>
                    </a:solidFill>
                  </a:tcPr>
                </a:tc>
              </a:tr>
              <a:tr h="3469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Aug  1993</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6600"/>
                          </a:solidFill>
                          <a:effectLst/>
                          <a:latin typeface="Times New Roman" pitchFamily="18" charset="0"/>
                          <a:cs typeface="Arial" charset="0"/>
                        </a:rPr>
                        <a:t>28</a:t>
                      </a:r>
                    </a:p>
                  </a:txBody>
                  <a:tcPr horzOverflow="overflow">
                    <a:lnL>
                      <a:noFill/>
                    </a:lnL>
                    <a:lnR>
                      <a:noFill/>
                    </a:lnR>
                    <a:lnT>
                      <a:noFill/>
                    </a:lnT>
                    <a:lnB>
                      <a:noFill/>
                    </a:lnB>
                    <a:lnTlToBr>
                      <a:noFill/>
                    </a:lnTlToBr>
                    <a:lnBlToTr>
                      <a:noFill/>
                    </a:lnBlToTr>
                    <a:solidFill>
                      <a:srgbClr val="9BBB59">
                        <a:alpha val="20000"/>
                      </a:srgb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6600"/>
                          </a:solidFill>
                          <a:effectLst/>
                          <a:latin typeface="Times New Roman" pitchFamily="18" charset="0"/>
                          <a:cs typeface="Arial" charset="0"/>
                        </a:rPr>
                        <a:t>T126 (105km)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Arakawa-Schubert convection</a:t>
                      </a:r>
                      <a:endParaRPr kumimoji="0" lang="en-US" sz="2800" b="1"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solidFill>
                      <a:srgbClr val="9BBB59">
                        <a:alpha val="20000"/>
                      </a:srgbClr>
                    </a:solid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Jun  1998</a:t>
                      </a: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6600"/>
                          </a:solidFill>
                          <a:effectLst/>
                          <a:latin typeface="Times New Roman" pitchFamily="18" charset="0"/>
                          <a:cs typeface="Arial" charset="0"/>
                        </a:rPr>
                        <a:t>42</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T170 (80km)</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Prognostic ozone; SW from GFDL to NASA</a:t>
                      </a:r>
                    </a:p>
                  </a:txBody>
                  <a:tcPr horzOverflow="overflow">
                    <a:lnL>
                      <a:noFill/>
                    </a:lnL>
                    <a:lnR>
                      <a:noFill/>
                    </a:lnR>
                    <a:lnT>
                      <a:noFill/>
                    </a:lnT>
                    <a:lnB>
                      <a:noFill/>
                    </a:lnB>
                    <a:lnTlToBr>
                      <a:noFill/>
                    </a:lnTlToBr>
                    <a:lnBlToTr>
                      <a:noFill/>
                    </a:lnBlToTr>
                    <a:no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Oct  1998</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6600"/>
                          </a:solidFill>
                          <a:effectLst/>
                          <a:latin typeface="Times New Roman" pitchFamily="18" charset="0"/>
                          <a:cs typeface="Arial" charset="0"/>
                        </a:rPr>
                        <a:t>28</a:t>
                      </a:r>
                    </a:p>
                  </a:txBody>
                  <a:tcPr horzOverflow="overflow">
                    <a:lnL>
                      <a:noFill/>
                    </a:lnL>
                    <a:lnR>
                      <a:noFill/>
                    </a:lnR>
                    <a:lnT>
                      <a:noFill/>
                    </a:lnT>
                    <a:lnB>
                      <a:noFill/>
                    </a:lnB>
                    <a:lnTlToBr>
                      <a:noFill/>
                    </a:lnTlToBr>
                    <a:lnBlToTr>
                      <a:noFill/>
                    </a:lnBlToTr>
                    <a:solidFill>
                      <a:srgbClr val="9BBB59">
                        <a:alpha val="20000"/>
                      </a:srgb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T170 (80km)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the restoration</a:t>
                      </a:r>
                    </a:p>
                  </a:txBody>
                  <a:tcPr horzOverflow="overflow">
                    <a:lnL>
                      <a:noFill/>
                    </a:lnL>
                    <a:lnR>
                      <a:noFill/>
                    </a:lnR>
                    <a:lnT>
                      <a:noFill/>
                    </a:lnT>
                    <a:lnB>
                      <a:noFill/>
                    </a:lnB>
                    <a:lnTlToBr>
                      <a:noFill/>
                    </a:lnTlToBr>
                    <a:lnBlToTr>
                      <a:noFill/>
                    </a:lnBlToTr>
                    <a:solidFill>
                      <a:srgbClr val="9BBB59">
                        <a:alpha val="20000"/>
                      </a:srgbClr>
                    </a:solidFill>
                  </a:tcPr>
                </a:tc>
              </a:tr>
              <a:tr h="348444">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Jan  2000</a:t>
                      </a: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42</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T170 (80km)</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first on IBM</a:t>
                      </a:r>
                    </a:p>
                  </a:txBody>
                  <a:tcPr horzOverflow="overflow">
                    <a:lnL>
                      <a:noFill/>
                    </a:lnL>
                    <a:lnR>
                      <a:noFill/>
                    </a:lnR>
                    <a:lnT>
                      <a:noFill/>
                    </a:lnT>
                    <a:lnB>
                      <a:noFill/>
                    </a:lnB>
                    <a:lnTlToBr>
                      <a:noFill/>
                    </a:lnTlToBr>
                    <a:lnBlToTr>
                      <a:noFill/>
                    </a:lnBlToTr>
                    <a:no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Oct  2002</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folHlink"/>
                          </a:solidFill>
                          <a:effectLst/>
                          <a:latin typeface="Times New Roman" pitchFamily="18" charset="0"/>
                          <a:cs typeface="Arial" charset="0"/>
                        </a:rPr>
                        <a:t>64</a:t>
                      </a:r>
                    </a:p>
                  </a:txBody>
                  <a:tcPr horzOverflow="overflow">
                    <a:lnL>
                      <a:noFill/>
                    </a:lnL>
                    <a:lnR>
                      <a:noFill/>
                    </a:lnR>
                    <a:lnT>
                      <a:noFill/>
                    </a:lnT>
                    <a:lnB>
                      <a:noFill/>
                    </a:lnB>
                    <a:lnTlToBr>
                      <a:noFill/>
                    </a:lnTlToBr>
                    <a:lnBlToTr>
                      <a:noFill/>
                    </a:lnBlToTr>
                    <a:solidFill>
                      <a:srgbClr val="D7E4BD"/>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folHlink"/>
                          </a:solidFill>
                          <a:effectLst/>
                          <a:latin typeface="Times New Roman" pitchFamily="18" charset="0"/>
                          <a:cs typeface="Arial" charset="0"/>
                        </a:rPr>
                        <a:t>T254 (55km)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RRTM LW; </a:t>
                      </a:r>
                    </a:p>
                  </a:txBody>
                  <a:tcPr horzOverflow="overflow">
                    <a:lnL>
                      <a:noFill/>
                    </a:lnL>
                    <a:lnR>
                      <a:noFill/>
                    </a:lnR>
                    <a:lnT>
                      <a:noFill/>
                    </a:lnT>
                    <a:lnB>
                      <a:noFill/>
                    </a:lnB>
                    <a:lnTlToBr>
                      <a:noFill/>
                    </a:lnTlToBr>
                    <a:lnBlToTr>
                      <a:noFill/>
                    </a:lnBlToTr>
                    <a:solidFill>
                      <a:srgbClr val="9BBB59">
                        <a:alpha val="20000"/>
                      </a:srgbClr>
                    </a:solidFill>
                  </a:tcPr>
                </a:tc>
              </a:tr>
              <a:tr h="3469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May  2005</a:t>
                      </a: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folHlink"/>
                          </a:solidFill>
                          <a:effectLst/>
                          <a:latin typeface="Times New Roman" pitchFamily="18" charset="0"/>
                          <a:cs typeface="Arial" charset="0"/>
                        </a:rPr>
                        <a:t>64</a:t>
                      </a:r>
                    </a:p>
                  </a:txBody>
                  <a:tcPr horzOverflow="overflow">
                    <a:lnL>
                      <a:noFill/>
                    </a:lnL>
                    <a:lnR>
                      <a:noFill/>
                    </a:lnR>
                    <a:lnT>
                      <a:noFill/>
                    </a:lnT>
                    <a:lnB>
                      <a:noFill/>
                    </a:lnB>
                    <a:lnTlToBr>
                      <a:noFill/>
                    </a:lnTlToBr>
                    <a:lnBlToTr>
                      <a:noFill/>
                    </a:lnBlToTr>
                    <a:solidFill>
                      <a:srgbClr val="D7E4BD"/>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Arial" charset="0"/>
                        </a:rPr>
                        <a:t>T382 (35km)</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2L OSU to 4L NOAH LSM; high-res to 180hr</a:t>
                      </a:r>
                    </a:p>
                  </a:txBody>
                  <a:tcPr horzOverflow="overflow">
                    <a:lnL>
                      <a:noFill/>
                    </a:lnL>
                    <a:lnR>
                      <a:noFill/>
                    </a:lnR>
                    <a:lnT>
                      <a:noFill/>
                    </a:lnT>
                    <a:lnB>
                      <a:noFill/>
                    </a:lnB>
                    <a:lnTlToBr>
                      <a:noFill/>
                    </a:lnTlToBr>
                    <a:lnBlToTr>
                      <a:noFill/>
                    </a:lnBlToTr>
                    <a:no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May  2007</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folHlink"/>
                          </a:solidFill>
                          <a:effectLst/>
                          <a:latin typeface="Times New Roman" pitchFamily="18" charset="0"/>
                          <a:cs typeface="Arial" charset="0"/>
                        </a:rPr>
                        <a:t>64</a:t>
                      </a:r>
                    </a:p>
                  </a:txBody>
                  <a:tcPr horzOverflow="overflow">
                    <a:lnL>
                      <a:noFill/>
                    </a:lnL>
                    <a:lnR>
                      <a:noFill/>
                    </a:lnR>
                    <a:lnT>
                      <a:noFill/>
                    </a:lnT>
                    <a:lnB>
                      <a:noFill/>
                    </a:lnB>
                    <a:lnTlToBr>
                      <a:noFill/>
                    </a:lnTlToBr>
                    <a:lnBlToTr>
                      <a:noFill/>
                    </a:lnBlToTr>
                    <a:solidFill>
                      <a:srgbClr val="D7E4BD"/>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Arial" charset="0"/>
                        </a:rPr>
                        <a:t>T382 (35km)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Times New Roman" pitchFamily="18" charset="0"/>
                          <a:cs typeface="Arial" charset="0"/>
                        </a:rPr>
                        <a:t>Hybrid  Eulerian</a:t>
                      </a:r>
                    </a:p>
                  </a:txBody>
                  <a:tcPr horzOverflow="overflow">
                    <a:lnL>
                      <a:noFill/>
                    </a:lnL>
                    <a:lnR>
                      <a:noFill/>
                    </a:lnR>
                    <a:lnT>
                      <a:noFill/>
                    </a:lnT>
                    <a:lnB>
                      <a:noFill/>
                    </a:lnB>
                    <a:lnTlToBr>
                      <a:noFill/>
                    </a:lnTlToBr>
                    <a:lnBlToTr>
                      <a:noFill/>
                    </a:lnBlToTr>
                    <a:solidFill>
                      <a:srgbClr val="FDEADA">
                        <a:alpha val="20000"/>
                      </a:srgb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SSI to GSI</a:t>
                      </a:r>
                    </a:p>
                  </a:txBody>
                  <a:tcPr horzOverflow="overflow">
                    <a:lnL>
                      <a:noFill/>
                    </a:lnL>
                    <a:lnR>
                      <a:noFill/>
                    </a:lnR>
                    <a:lnT>
                      <a:noFill/>
                    </a:lnT>
                    <a:lnB>
                      <a:noFill/>
                    </a:lnB>
                    <a:lnTlToBr>
                      <a:noFill/>
                    </a:lnTlToBr>
                    <a:lnBlToTr>
                      <a:noFill/>
                    </a:lnBlToTr>
                    <a:solidFill>
                      <a:srgbClr val="9BBB59">
                        <a:alpha val="20000"/>
                      </a:srgbClr>
                    </a:solidFill>
                  </a:tcPr>
                </a:tc>
              </a:tr>
              <a:tr h="3469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Jul 2010</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folHlink"/>
                          </a:solidFill>
                          <a:effectLst/>
                          <a:latin typeface="Times New Roman" pitchFamily="18" charset="0"/>
                          <a:cs typeface="Arial" charset="0"/>
                        </a:rPr>
                        <a:t>64</a:t>
                      </a:r>
                    </a:p>
                  </a:txBody>
                  <a:tcPr horzOverflow="overflow">
                    <a:lnL>
                      <a:noFill/>
                    </a:lnL>
                    <a:lnR>
                      <a:noFill/>
                    </a:lnR>
                    <a:lnT>
                      <a:noFill/>
                    </a:lnT>
                    <a:lnB>
                      <a:noFill/>
                    </a:lnB>
                    <a:lnTlToBr>
                      <a:noFill/>
                    </a:lnTlToBr>
                    <a:lnBlToTr>
                      <a:noFill/>
                    </a:lnBlToTr>
                    <a:solidFill>
                      <a:srgbClr val="D7E4BD"/>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663300"/>
                          </a:solidFill>
                          <a:effectLst/>
                          <a:latin typeface="Times New Roman" pitchFamily="18" charset="0"/>
                          <a:cs typeface="Arial" charset="0"/>
                        </a:rPr>
                        <a:t>T574 (23km)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Times New Roman" pitchFamily="18" charset="0"/>
                          <a:cs typeface="Arial" charset="0"/>
                        </a:rPr>
                        <a:t>Hybrid  Eulerian</a:t>
                      </a:r>
                    </a:p>
                  </a:txBody>
                  <a:tcPr horzOverflow="overflow">
                    <a:lnL>
                      <a:noFill/>
                    </a:lnL>
                    <a:lnR>
                      <a:noFill/>
                    </a:lnR>
                    <a:lnT>
                      <a:noFill/>
                    </a:lnT>
                    <a:lnB>
                      <a:noFill/>
                    </a:lnB>
                    <a:lnTlToBr>
                      <a:noFill/>
                    </a:lnTlToBr>
                    <a:lnBlToTr>
                      <a:noFill/>
                    </a:lnBlToTr>
                    <a:solidFill>
                      <a:srgbClr val="FDEADA">
                        <a:alpha val="20000"/>
                      </a:srgb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RRTM SW; New shallow cnvtion; TVD tracer</a:t>
                      </a:r>
                    </a:p>
                  </a:txBody>
                  <a:tcPr horzOverflow="overflow">
                    <a:lnL>
                      <a:noFill/>
                    </a:lnL>
                    <a:lnR>
                      <a:noFill/>
                    </a:lnR>
                    <a:lnT>
                      <a:noFill/>
                    </a:lnT>
                    <a:lnB>
                      <a:noFill/>
                    </a:lnB>
                    <a:lnTlToBr>
                      <a:noFill/>
                    </a:lnTlToBr>
                    <a:lnBlToTr>
                      <a:noFill/>
                    </a:lnBlToTr>
                    <a:solidFill>
                      <a:srgbClr val="9BBB59">
                        <a:alpha val="20000"/>
                      </a:srgbClr>
                    </a:solid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Jan 2015</a:t>
                      </a: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folHlink"/>
                          </a:solidFill>
                          <a:effectLst/>
                          <a:latin typeface="Times New Roman" pitchFamily="18" charset="0"/>
                          <a:cs typeface="Arial" charset="0"/>
                        </a:rPr>
                        <a:t>64</a:t>
                      </a: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D7E4BD"/>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imes New Roman" pitchFamily="18" charset="0"/>
                          <a:cs typeface="Arial" charset="0"/>
                        </a:rPr>
                        <a:t>T1534 (13km)</a:t>
                      </a: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800000"/>
                          </a:solidFill>
                          <a:effectLst/>
                          <a:latin typeface="Times New Roman" pitchFamily="18" charset="0"/>
                          <a:cs typeface="Arial" charset="0"/>
                        </a:rPr>
                        <a:t>Hybrid Semi-Lag</a:t>
                      </a: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FFC000">
                        <a:alpha val="20000"/>
                      </a:srgb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SLG;  Hybrid EDMF; </a:t>
                      </a:r>
                      <a:r>
                        <a:rPr kumimoji="0" lang="en-US" sz="1400" b="1" i="0" u="none" strike="noStrike" cap="none" normalizeH="0" baseline="0" dirty="0" err="1" smtClean="0">
                          <a:ln>
                            <a:noFill/>
                          </a:ln>
                          <a:solidFill>
                            <a:schemeClr val="tx1"/>
                          </a:solidFill>
                          <a:effectLst/>
                          <a:latin typeface="Times New Roman" pitchFamily="18" charset="0"/>
                          <a:cs typeface="Arial" charset="0"/>
                        </a:rPr>
                        <a:t>McICA</a:t>
                      </a:r>
                      <a:r>
                        <a:rPr kumimoji="0" lang="en-US" sz="1400" b="1" i="0" u="none" strike="noStrike" cap="none" normalizeH="0" baseline="0" dirty="0" smtClean="0">
                          <a:ln>
                            <a:noFill/>
                          </a:ln>
                          <a:solidFill>
                            <a:schemeClr val="tx1"/>
                          </a:solidFill>
                          <a:effectLst/>
                          <a:latin typeface="Times New Roman" pitchFamily="18" charset="0"/>
                          <a:cs typeface="Arial" charset="0"/>
                        </a:rPr>
                        <a:t> </a:t>
                      </a:r>
                      <a:r>
                        <a:rPr kumimoji="0" lang="en-US" sz="1400" b="1" i="0" u="none" strike="noStrike" cap="none" normalizeH="0" baseline="0" dirty="0" err="1" smtClean="0">
                          <a:ln>
                            <a:noFill/>
                          </a:ln>
                          <a:solidFill>
                            <a:schemeClr val="tx1"/>
                          </a:solidFill>
                          <a:effectLst/>
                          <a:latin typeface="Times New Roman" pitchFamily="18" charset="0"/>
                          <a:cs typeface="Arial" charset="0"/>
                        </a:rPr>
                        <a:t>etc</a:t>
                      </a:r>
                      <a:endParaRPr kumimoji="0" lang="en-US" sz="1400" b="1" i="0" u="none" strike="noStrike" cap="none" normalizeH="0" baseline="0" dirty="0" smtClean="0">
                        <a:ln>
                          <a:noFill/>
                        </a:ln>
                        <a:solidFill>
                          <a:schemeClr val="tx1"/>
                        </a:solidFill>
                        <a:effectLst/>
                        <a:latin typeface="Times New Roman" pitchFamily="18" charset="0"/>
                        <a:cs typeface="Arial" charset="0"/>
                      </a:endParaRP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9BBB59">
                        <a:alpha val="20000"/>
                      </a:srgbClr>
                    </a:solid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May2016</a:t>
                      </a:r>
                    </a:p>
                  </a:txBody>
                  <a:tcP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folHlink"/>
                          </a:solidFill>
                          <a:effectLst/>
                          <a:latin typeface="Times New Roman" pitchFamily="18" charset="0"/>
                          <a:cs typeface="Arial" charset="0"/>
                        </a:rPr>
                        <a:t>64</a:t>
                      </a:r>
                    </a:p>
                  </a:txBody>
                  <a:tcP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D7E4BD"/>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imes New Roman" pitchFamily="18" charset="0"/>
                          <a:cs typeface="Arial" charset="0"/>
                        </a:rPr>
                        <a:t>T1534 (13km)</a:t>
                      </a:r>
                    </a:p>
                  </a:txBody>
                  <a:tcP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800000"/>
                          </a:solidFill>
                          <a:effectLst/>
                          <a:latin typeface="Times New Roman" pitchFamily="18" charset="0"/>
                          <a:cs typeface="Arial" charset="0"/>
                        </a:rPr>
                        <a:t>Hybrid Semi-Lag</a:t>
                      </a:r>
                    </a:p>
                  </a:txBody>
                  <a:tcP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FFC000">
                        <a:alpha val="20000"/>
                      </a:srgb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4-D Hybrid </a:t>
                      </a:r>
                      <a:r>
                        <a:rPr kumimoji="0" lang="en-US" sz="1400" b="1" i="0" u="none" strike="noStrike" cap="none" normalizeH="0" baseline="0" dirty="0" err="1" smtClean="0">
                          <a:ln>
                            <a:noFill/>
                          </a:ln>
                          <a:solidFill>
                            <a:schemeClr val="tx1"/>
                          </a:solidFill>
                          <a:effectLst/>
                          <a:latin typeface="Times New Roman" pitchFamily="18" charset="0"/>
                          <a:cs typeface="Arial" charset="0"/>
                        </a:rPr>
                        <a:t>En-Var</a:t>
                      </a:r>
                      <a:r>
                        <a:rPr kumimoji="0" lang="en-US" sz="1400" b="1" i="0" u="none" strike="noStrike" cap="none" normalizeH="0" baseline="0" dirty="0" smtClean="0">
                          <a:ln>
                            <a:noFill/>
                          </a:ln>
                          <a:solidFill>
                            <a:schemeClr val="tx1"/>
                          </a:solidFill>
                          <a:effectLst/>
                          <a:latin typeface="Times New Roman" pitchFamily="18" charset="0"/>
                          <a:cs typeface="Arial" charset="0"/>
                        </a:rPr>
                        <a:t> DA</a:t>
                      </a:r>
                    </a:p>
                  </a:txBody>
                  <a:tcP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r>
            </a:tbl>
          </a:graphicData>
        </a:graphic>
      </p:graphicFrame>
      <p:sp>
        <p:nvSpPr>
          <p:cNvPr id="5" name="Slide Number Placeholder 4"/>
          <p:cNvSpPr txBox="1">
            <a:spLocks noGrp="1"/>
          </p:cNvSpPr>
          <p:nvPr/>
        </p:nvSpPr>
        <p:spPr>
          <a:xfrm>
            <a:off x="6553200" y="6492875"/>
            <a:ext cx="2133600" cy="365125"/>
          </a:xfrm>
          <a:prstGeom prst="rect">
            <a:avLst/>
          </a:prstGeom>
          <a:noFill/>
        </p:spPr>
        <p:txBody>
          <a:bodyPr anchor="ctr"/>
          <a:lstStyle/>
          <a:p>
            <a:pPr algn="r" fontAlgn="auto">
              <a:spcBef>
                <a:spcPts val="0"/>
              </a:spcBef>
              <a:spcAft>
                <a:spcPts val="0"/>
              </a:spcAft>
              <a:defRPr/>
            </a:pPr>
            <a:fld id="{2CC03B92-6BA4-435C-9506-8586BE502669}" type="slidenum">
              <a:rPr lang="en-US" sz="1200">
                <a:solidFill>
                  <a:schemeClr val="tx1">
                    <a:tint val="75000"/>
                  </a:schemeClr>
                </a:solidFill>
                <a:latin typeface="+mn-lt"/>
                <a:cs typeface="+mn-cs"/>
              </a:rPr>
              <a:pPr algn="r" fontAlgn="auto">
                <a:spcBef>
                  <a:spcPts val="0"/>
                </a:spcBef>
                <a:spcAft>
                  <a:spcPts val="0"/>
                </a:spcAft>
                <a:defRPr/>
              </a:pPr>
              <a:t>2</a:t>
            </a:fld>
            <a:endParaRPr lang="en-US" sz="1200">
              <a:solidFill>
                <a:schemeClr val="tx1">
                  <a:tint val="75000"/>
                </a:schemeClr>
              </a:solidFill>
              <a:latin typeface="+mn-lt"/>
              <a:cs typeface="+mn-cs"/>
            </a:endParaRPr>
          </a:p>
        </p:txBody>
      </p:sp>
      <p:sp>
        <p:nvSpPr>
          <p:cNvPr id="17490" name="Rectangle 49"/>
          <p:cNvSpPr>
            <a:spLocks noChangeArrowheads="1"/>
          </p:cNvSpPr>
          <p:nvPr/>
        </p:nvSpPr>
        <p:spPr bwMode="auto">
          <a:xfrm>
            <a:off x="76200" y="6507163"/>
            <a:ext cx="8839200" cy="274637"/>
          </a:xfrm>
          <a:prstGeom prst="rect">
            <a:avLst/>
          </a:prstGeom>
          <a:noFill/>
          <a:ln w="9525">
            <a:noFill/>
            <a:miter lim="800000"/>
            <a:headEnd/>
            <a:tailEnd/>
          </a:ln>
        </p:spPr>
        <p:txBody>
          <a:bodyPr>
            <a:spAutoFit/>
          </a:bodyPr>
          <a:lstStyle/>
          <a:p>
            <a:r>
              <a:rPr lang="en-US" sz="1200"/>
              <a:t>Source </a:t>
            </a:r>
            <a:r>
              <a:rPr lang="en-US" sz="1200">
                <a:hlinkClick r:id="rId2"/>
              </a:rPr>
              <a:t>http://www.emc.ncep.noaa.gov/gmb/STATS/html/model_changes.html</a:t>
            </a:r>
            <a:endParaRPr lang="en-US" sz="1200"/>
          </a:p>
        </p:txBody>
      </p:sp>
      <p:sp>
        <p:nvSpPr>
          <p:cNvPr id="17491" name="Text Box 105"/>
          <p:cNvSpPr txBox="1">
            <a:spLocks noChangeArrowheads="1"/>
          </p:cNvSpPr>
          <p:nvPr/>
        </p:nvSpPr>
        <p:spPr bwMode="auto">
          <a:xfrm>
            <a:off x="61913" y="6248400"/>
            <a:ext cx="9386887" cy="276225"/>
          </a:xfrm>
          <a:prstGeom prst="rect">
            <a:avLst/>
          </a:prstGeom>
          <a:noFill/>
          <a:ln w="9525">
            <a:noFill/>
            <a:miter lim="800000"/>
            <a:headEnd/>
            <a:tailEnd/>
          </a:ln>
        </p:spPr>
        <p:txBody>
          <a:bodyPr wrap="none">
            <a:spAutoFit/>
          </a:bodyPr>
          <a:lstStyle/>
          <a:p>
            <a:r>
              <a:rPr lang="en-US" sz="1200"/>
              <a:t>Vertical layers double every ~11 yrs; change of horizontal resolution is rapid (~30 times in 35 years);  sigma-Eulerian used for 27 yrs!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idx="4294967295"/>
          </p:nvPr>
        </p:nvSpPr>
        <p:spPr>
          <a:xfrm>
            <a:off x="457200" y="122238"/>
            <a:ext cx="8229600" cy="639762"/>
          </a:xfrm>
        </p:spPr>
        <p:txBody>
          <a:bodyPr/>
          <a:lstStyle/>
          <a:p>
            <a:r>
              <a:rPr lang="en-US" sz="2800" b="1" smtClean="0">
                <a:solidFill>
                  <a:srgbClr val="FF0000"/>
                </a:solidFill>
              </a:rPr>
              <a:t>Annual Mean NH 500hPa HGT Day-5 AC</a:t>
            </a:r>
          </a:p>
        </p:txBody>
      </p:sp>
      <p:graphicFrame>
        <p:nvGraphicFramePr>
          <p:cNvPr id="189443" name="Object 3"/>
          <p:cNvGraphicFramePr>
            <a:graphicFrameLocks noGrp="1"/>
          </p:cNvGraphicFramePr>
          <p:nvPr>
            <p:ph idx="4294967295"/>
          </p:nvPr>
        </p:nvGraphicFramePr>
        <p:xfrm>
          <a:off x="509588" y="741363"/>
          <a:ext cx="8329612" cy="5735637"/>
        </p:xfrm>
        <a:graphic>
          <a:graphicData uri="http://schemas.openxmlformats.org/presentationml/2006/ole">
            <mc:AlternateContent xmlns:mc="http://schemas.openxmlformats.org/markup-compatibility/2006">
              <mc:Choice xmlns:v="urn:schemas-microsoft-com:vml" Requires="v">
                <p:oleObj spid="_x0000_s189500" name="Worksheet" r:id="rId3" imgW="8791643" imgH="5429250" progId="Excel.Sheet.8">
                  <p:embed/>
                </p:oleObj>
              </mc:Choice>
              <mc:Fallback>
                <p:oleObj name="Worksheet" r:id="rId3" imgW="8791643" imgH="5429250" progId="Excel.Sheet.8">
                  <p:embed/>
                  <p:pic>
                    <p:nvPicPr>
                      <p:cNvPr id="0" name="Picture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8" y="741363"/>
                        <a:ext cx="8329612" cy="5735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52CA659-334A-42DD-83D9-45487A3C43B7}" type="slidenum">
              <a:rPr lang="en-US" sz="1200">
                <a:solidFill>
                  <a:schemeClr val="tx1">
                    <a:tint val="75000"/>
                  </a:schemeClr>
                </a:solidFill>
                <a:latin typeface="+mn-lt"/>
                <a:cs typeface="+mn-cs"/>
              </a:rPr>
              <a:pPr algn="r" fontAlgn="auto">
                <a:spcBef>
                  <a:spcPts val="0"/>
                </a:spcBef>
                <a:spcAft>
                  <a:spcPts val="0"/>
                </a:spcAft>
                <a:defRPr/>
              </a:pPr>
              <a:t>20</a:t>
            </a:fld>
            <a:endParaRPr lang="en-US" sz="1200" dirty="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idx="4294967295"/>
          </p:nvPr>
        </p:nvSpPr>
        <p:spPr>
          <a:xfrm>
            <a:off x="457200" y="122238"/>
            <a:ext cx="8229600" cy="639762"/>
          </a:xfrm>
        </p:spPr>
        <p:txBody>
          <a:bodyPr/>
          <a:lstStyle/>
          <a:p>
            <a:r>
              <a:rPr lang="en-US" sz="2800" b="1" smtClean="0">
                <a:solidFill>
                  <a:srgbClr val="FF0000"/>
                </a:solidFill>
              </a:rPr>
              <a:t>Annual Mean SH 500hPa HGT Day-5 AC</a:t>
            </a:r>
          </a:p>
        </p:txBody>
      </p:sp>
      <p:graphicFrame>
        <p:nvGraphicFramePr>
          <p:cNvPr id="190467" name="Object 3"/>
          <p:cNvGraphicFramePr>
            <a:graphicFrameLocks noGrp="1"/>
          </p:cNvGraphicFramePr>
          <p:nvPr>
            <p:ph idx="4294967295"/>
          </p:nvPr>
        </p:nvGraphicFramePr>
        <p:xfrm>
          <a:off x="265113" y="947738"/>
          <a:ext cx="8775700" cy="5545137"/>
        </p:xfrm>
        <a:graphic>
          <a:graphicData uri="http://schemas.openxmlformats.org/presentationml/2006/ole">
            <mc:AlternateContent xmlns:mc="http://schemas.openxmlformats.org/markup-compatibility/2006">
              <mc:Choice xmlns:v="urn:schemas-microsoft-com:vml" Requires="v">
                <p:oleObj spid="_x0000_s190524" name="Worksheet" r:id="rId3" imgW="8820285" imgH="5343525" progId="Excel.Sheet.8">
                  <p:embed/>
                </p:oleObj>
              </mc:Choice>
              <mc:Fallback>
                <p:oleObj name="Worksheet" r:id="rId3" imgW="8820285" imgH="5343525" progId="Excel.Sheet.8">
                  <p:embed/>
                  <p:pic>
                    <p:nvPicPr>
                      <p:cNvPr id="0" name="Picture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947738"/>
                        <a:ext cx="8775700" cy="554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5"/>
          <p:cNvSpPr txBox="1">
            <a:spLocks noGrp="1"/>
          </p:cNvSpPr>
          <p:nvPr/>
        </p:nvSpPr>
        <p:spPr>
          <a:xfrm>
            <a:off x="6553200" y="6492875"/>
            <a:ext cx="2133600" cy="365125"/>
          </a:xfrm>
          <a:prstGeom prst="rect">
            <a:avLst/>
          </a:prstGeom>
          <a:noFill/>
        </p:spPr>
        <p:txBody>
          <a:bodyPr anchor="ctr"/>
          <a:lstStyle/>
          <a:p>
            <a:pPr algn="r" fontAlgn="auto">
              <a:spcBef>
                <a:spcPts val="0"/>
              </a:spcBef>
              <a:spcAft>
                <a:spcPts val="0"/>
              </a:spcAft>
              <a:defRPr/>
            </a:pPr>
            <a:fld id="{39D3A023-263B-4749-AD73-A69212DCB0B4}" type="slidenum">
              <a:rPr lang="en-US" sz="1200">
                <a:solidFill>
                  <a:schemeClr val="tx1">
                    <a:tint val="75000"/>
                  </a:schemeClr>
                </a:solidFill>
                <a:latin typeface="+mn-lt"/>
                <a:cs typeface="+mn-cs"/>
              </a:rPr>
              <a:pPr algn="r" fontAlgn="auto">
                <a:spcBef>
                  <a:spcPts val="0"/>
                </a:spcBef>
                <a:spcAft>
                  <a:spcPts val="0"/>
                </a:spcAft>
                <a:defRPr/>
              </a:pPr>
              <a:t>21</a:t>
            </a:fld>
            <a:endParaRPr lang="en-US" sz="1200" dirty="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304800" y="381000"/>
          <a:ext cx="8534400" cy="6248400"/>
        </p:xfrm>
        <a:graphic>
          <a:graphicData uri="http://schemas.openxmlformats.org/drawingml/2006/chart">
            <c:chart xmlns:c="http://schemas.openxmlformats.org/drawingml/2006/chart" xmlns:r="http://schemas.openxmlformats.org/officeDocument/2006/relationships" r:id="rId3"/>
          </a:graphicData>
        </a:graphic>
      </p:graphicFrame>
      <p:sp>
        <p:nvSpPr>
          <p:cNvPr id="191491" name="TextBox 2"/>
          <p:cNvSpPr txBox="1">
            <a:spLocks noChangeArrowheads="1"/>
          </p:cNvSpPr>
          <p:nvPr/>
        </p:nvSpPr>
        <p:spPr bwMode="auto">
          <a:xfrm>
            <a:off x="7696200" y="1524000"/>
            <a:ext cx="603250" cy="307975"/>
          </a:xfrm>
          <a:prstGeom prst="rect">
            <a:avLst/>
          </a:prstGeom>
          <a:noFill/>
          <a:ln w="9525">
            <a:noFill/>
            <a:miter lim="800000"/>
            <a:headEnd/>
            <a:tailEnd/>
          </a:ln>
        </p:spPr>
        <p:txBody>
          <a:bodyPr wrap="none">
            <a:spAutoFit/>
          </a:bodyPr>
          <a:lstStyle/>
          <a:p>
            <a:r>
              <a:rPr lang="en-US" sz="1400" b="1">
                <a:latin typeface="Calibri" pitchFamily="34" charset="0"/>
              </a:rPr>
              <a:t>7.92d</a:t>
            </a:r>
          </a:p>
        </p:txBody>
      </p:sp>
      <p:sp>
        <p:nvSpPr>
          <p:cNvPr id="191492" name="TextBox 3"/>
          <p:cNvSpPr txBox="1">
            <a:spLocks noChangeArrowheads="1"/>
          </p:cNvSpPr>
          <p:nvPr/>
        </p:nvSpPr>
        <p:spPr bwMode="auto">
          <a:xfrm>
            <a:off x="3276600" y="1600200"/>
            <a:ext cx="1143000" cy="369888"/>
          </a:xfrm>
          <a:prstGeom prst="rect">
            <a:avLst/>
          </a:prstGeom>
          <a:noFill/>
          <a:ln w="9525">
            <a:noFill/>
            <a:miter lim="800000"/>
            <a:headEnd/>
            <a:tailEnd/>
          </a:ln>
        </p:spPr>
        <p:txBody>
          <a:bodyPr wrap="none">
            <a:spAutoFit/>
          </a:bodyPr>
          <a:lstStyle/>
          <a:p>
            <a:r>
              <a:rPr lang="en-US" b="1">
                <a:latin typeface="Calibri" pitchFamily="34" charset="0"/>
              </a:rPr>
              <a:t>NCEP/GFS</a:t>
            </a:r>
          </a:p>
        </p:txBody>
      </p:sp>
      <p:sp>
        <p:nvSpPr>
          <p:cNvPr id="191493" name="TextBox 5"/>
          <p:cNvSpPr txBox="1">
            <a:spLocks noChangeArrowheads="1"/>
          </p:cNvSpPr>
          <p:nvPr/>
        </p:nvSpPr>
        <p:spPr bwMode="auto">
          <a:xfrm>
            <a:off x="8077200" y="1338263"/>
            <a:ext cx="661988" cy="338137"/>
          </a:xfrm>
          <a:prstGeom prst="rect">
            <a:avLst/>
          </a:prstGeom>
          <a:noFill/>
          <a:ln w="9525">
            <a:noFill/>
            <a:miter lim="800000"/>
            <a:headEnd/>
            <a:tailEnd/>
          </a:ln>
        </p:spPr>
        <p:txBody>
          <a:bodyPr wrap="none">
            <a:spAutoFit/>
          </a:bodyPr>
          <a:lstStyle/>
          <a:p>
            <a:r>
              <a:rPr lang="en-US" sz="1600" b="1">
                <a:latin typeface="Calibri" pitchFamily="34" charset="0"/>
              </a:rPr>
              <a:t>8.22d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0"/>
          <p:cNvSpPr>
            <a:spLocks noGrp="1"/>
          </p:cNvSpPr>
          <p:nvPr>
            <p:ph type="title" idx="4294967295"/>
          </p:nvPr>
        </p:nvSpPr>
        <p:spPr>
          <a:xfrm>
            <a:off x="457200" y="228600"/>
            <a:ext cx="8229600" cy="487363"/>
          </a:xfrm>
        </p:spPr>
        <p:txBody>
          <a:bodyPr/>
          <a:lstStyle/>
          <a:p>
            <a:r>
              <a:rPr lang="en-US" sz="2400" b="1" smtClean="0">
                <a:solidFill>
                  <a:srgbClr val="0000FF"/>
                </a:solidFill>
              </a:rPr>
              <a:t>Useful Forecast Days for Major NWP Models, </a:t>
            </a:r>
            <a:r>
              <a:rPr lang="en-US" sz="2400" b="1" smtClean="0">
                <a:solidFill>
                  <a:srgbClr val="FF0000"/>
                </a:solidFill>
              </a:rPr>
              <a:t>NH</a:t>
            </a:r>
          </a:p>
        </p:txBody>
      </p:sp>
      <p:sp>
        <p:nvSpPr>
          <p:cNvPr id="193539" name="Rectangle 12"/>
          <p:cNvSpPr>
            <a:spLocks noChangeArrowheads="1"/>
          </p:cNvSpPr>
          <p:nvPr/>
        </p:nvSpPr>
        <p:spPr bwMode="auto">
          <a:xfrm>
            <a:off x="762000" y="6400800"/>
            <a:ext cx="7696200" cy="366713"/>
          </a:xfrm>
          <a:prstGeom prst="rect">
            <a:avLst/>
          </a:prstGeom>
          <a:noFill/>
          <a:ln w="9525">
            <a:noFill/>
            <a:miter lim="800000"/>
            <a:headEnd/>
            <a:tailEnd/>
          </a:ln>
        </p:spPr>
        <p:txBody>
          <a:bodyPr>
            <a:spAutoFit/>
          </a:bodyPr>
          <a:lstStyle/>
          <a:p>
            <a:r>
              <a:rPr lang="en-US">
                <a:latin typeface="Calibri" pitchFamily="34" charset="0"/>
                <a:hlinkClick r:id="rId2"/>
              </a:rPr>
              <a:t>http://www.emc.ncep.noaa.gov/gmb/STATS_vsdb/longterm/</a:t>
            </a:r>
            <a:endParaRPr lang="en-US">
              <a:latin typeface="Calibri" pitchFamily="34" charset="0"/>
            </a:endParaRPr>
          </a:p>
        </p:txBody>
      </p:sp>
      <p:pic>
        <p:nvPicPr>
          <p:cNvPr id="193540" name="Picture 2" descr="http://www.emc.ncep.noaa.gov/gmb/STATS_vsdb/longterm/fdayac/fdayplot_all00Z_NH500mb.png"/>
          <p:cNvPicPr>
            <a:picLocks noChangeAspect="1" noChangeArrowheads="1"/>
          </p:cNvPicPr>
          <p:nvPr/>
        </p:nvPicPr>
        <p:blipFill>
          <a:blip r:embed="rId3"/>
          <a:srcRect r="7504"/>
          <a:stretch>
            <a:fillRect/>
          </a:stretch>
        </p:blipFill>
        <p:spPr bwMode="auto">
          <a:xfrm>
            <a:off x="0" y="838200"/>
            <a:ext cx="8901113"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0"/>
          <p:cNvSpPr>
            <a:spLocks noGrp="1"/>
          </p:cNvSpPr>
          <p:nvPr>
            <p:ph type="title"/>
          </p:nvPr>
        </p:nvSpPr>
        <p:spPr>
          <a:xfrm>
            <a:off x="457200" y="228600"/>
            <a:ext cx="8229600" cy="487363"/>
          </a:xfrm>
        </p:spPr>
        <p:txBody>
          <a:bodyPr/>
          <a:lstStyle/>
          <a:p>
            <a:pPr eaLnBrk="1" hangingPunct="1"/>
            <a:r>
              <a:rPr lang="en-US" sz="2400" b="1" smtClean="0">
                <a:solidFill>
                  <a:srgbClr val="0000FF"/>
                </a:solidFill>
              </a:rPr>
              <a:t>Useful Forecast Days for Major NWP Models, </a:t>
            </a:r>
            <a:r>
              <a:rPr lang="en-US" sz="2400" b="1" smtClean="0">
                <a:solidFill>
                  <a:srgbClr val="FF0000"/>
                </a:solidFill>
              </a:rPr>
              <a:t>SH</a:t>
            </a:r>
          </a:p>
        </p:txBody>
      </p:sp>
      <p:pic>
        <p:nvPicPr>
          <p:cNvPr id="139271" name="Picture 7" descr="http://www.emc.ncep.noaa.gov/gmb/STATS_vsdb/longterm/fdayac/fdayplot_all00Z_SH500mb.png"/>
          <p:cNvPicPr>
            <a:picLocks noChangeAspect="1" noChangeArrowheads="1"/>
          </p:cNvPicPr>
          <p:nvPr/>
        </p:nvPicPr>
        <p:blipFill>
          <a:blip r:embed="rId2"/>
          <a:srcRect/>
          <a:stretch>
            <a:fillRect/>
          </a:stretch>
        </p:blipFill>
        <p:spPr bwMode="auto">
          <a:xfrm>
            <a:off x="304800" y="838200"/>
            <a:ext cx="8572500" cy="5715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302" name="Picture 14" descr="http://www.emc.ncep.noaa.gov/gmb/wx24fy/misc/annual/freq_GFS_500hPaHGT_NH00Z_long.gif"/>
          <p:cNvPicPr>
            <a:picLocks noChangeAspect="1" noChangeArrowheads="1"/>
          </p:cNvPicPr>
          <p:nvPr/>
        </p:nvPicPr>
        <p:blipFill>
          <a:blip r:embed="rId2"/>
          <a:srcRect b="36000"/>
          <a:stretch>
            <a:fillRect/>
          </a:stretch>
        </p:blipFill>
        <p:spPr bwMode="auto">
          <a:xfrm>
            <a:off x="381000" y="914400"/>
            <a:ext cx="8763000" cy="4495800"/>
          </a:xfrm>
          <a:prstGeom prst="rect">
            <a:avLst/>
          </a:prstGeom>
          <a:noFill/>
        </p:spPr>
      </p:pic>
      <p:sp>
        <p:nvSpPr>
          <p:cNvPr id="140290" name="Text Box 7"/>
          <p:cNvSpPr txBox="1">
            <a:spLocks noChangeArrowheads="1"/>
          </p:cNvSpPr>
          <p:nvPr/>
        </p:nvSpPr>
        <p:spPr bwMode="auto">
          <a:xfrm>
            <a:off x="304800" y="5410200"/>
            <a:ext cx="2897188" cy="1155700"/>
          </a:xfrm>
          <a:prstGeom prst="rect">
            <a:avLst/>
          </a:prstGeom>
          <a:noFill/>
          <a:ln w="9525">
            <a:noFill/>
            <a:miter lim="800000"/>
            <a:headEnd/>
            <a:tailEnd/>
          </a:ln>
        </p:spPr>
        <p:txBody>
          <a:bodyPr wrap="none">
            <a:spAutoFit/>
          </a:bodyPr>
          <a:lstStyle/>
          <a:p>
            <a:pPr marL="112713" indent="-112713">
              <a:buFontTx/>
              <a:buChar char="•"/>
            </a:pPr>
            <a:r>
              <a:rPr lang="en-US" sz="1400">
                <a:latin typeface="Calibri" pitchFamily="34" charset="0"/>
              </a:rPr>
              <a:t>Jan 2000:  T126L28 </a:t>
            </a:r>
            <a:r>
              <a:rPr lang="en-US" sz="1400">
                <a:latin typeface="Calibri" pitchFamily="34" charset="0"/>
                <a:sym typeface="Wingdings" pitchFamily="2" charset="2"/>
              </a:rPr>
              <a:t> T170L42</a:t>
            </a:r>
          </a:p>
          <a:p>
            <a:pPr marL="112713" indent="-112713">
              <a:buFontTx/>
              <a:buChar char="•"/>
            </a:pPr>
            <a:r>
              <a:rPr lang="en-US" sz="1400">
                <a:latin typeface="Calibri" pitchFamily="34" charset="0"/>
                <a:sym typeface="Wingdings" pitchFamily="2" charset="2"/>
              </a:rPr>
              <a:t>May 2001:  prognostic cloud</a:t>
            </a:r>
          </a:p>
          <a:p>
            <a:pPr marL="112713" indent="-112713">
              <a:buFontTx/>
              <a:buChar char="•"/>
            </a:pPr>
            <a:r>
              <a:rPr lang="en-US" sz="1400">
                <a:latin typeface="Calibri" pitchFamily="34" charset="0"/>
                <a:sym typeface="Wingdings" pitchFamily="2" charset="2"/>
              </a:rPr>
              <a:t>Oct 2002:   T170L42  T254L64</a:t>
            </a:r>
          </a:p>
          <a:p>
            <a:pPr marL="112713" indent="-112713">
              <a:buFontTx/>
              <a:buChar char="•"/>
            </a:pPr>
            <a:r>
              <a:rPr lang="en-US" sz="1400">
                <a:latin typeface="Calibri" pitchFamily="34" charset="0"/>
              </a:rPr>
              <a:t>May 2005:  T254L64 </a:t>
            </a:r>
            <a:r>
              <a:rPr lang="en-US" sz="1400">
                <a:latin typeface="Calibri" pitchFamily="34" charset="0"/>
                <a:sym typeface="Wingdings" pitchFamily="2" charset="2"/>
              </a:rPr>
              <a:t> T382L64; </a:t>
            </a:r>
          </a:p>
          <a:p>
            <a:pPr marL="112713" indent="-112713"/>
            <a:r>
              <a:rPr lang="en-US" sz="1400">
                <a:latin typeface="Calibri" pitchFamily="34" charset="0"/>
                <a:sym typeface="Wingdings" pitchFamily="2" charset="2"/>
              </a:rPr>
              <a:t>                     </a:t>
            </a:r>
            <a:r>
              <a:rPr lang="en-US" sz="1200">
                <a:latin typeface="Calibri" pitchFamily="34" charset="0"/>
                <a:sym typeface="Wingdings" pitchFamily="2" charset="2"/>
              </a:rPr>
              <a:t>2-L OSU LSM 4-L NOHA LSM</a:t>
            </a:r>
          </a:p>
        </p:txBody>
      </p:sp>
      <p:sp>
        <p:nvSpPr>
          <p:cNvPr id="90115" name="Text Box 8"/>
          <p:cNvSpPr txBox="1">
            <a:spLocks noChangeArrowheads="1"/>
          </p:cNvSpPr>
          <p:nvPr/>
        </p:nvSpPr>
        <p:spPr bwMode="auto">
          <a:xfrm>
            <a:off x="3429000" y="5334000"/>
            <a:ext cx="5029200" cy="1368425"/>
          </a:xfrm>
          <a:prstGeom prst="rect">
            <a:avLst/>
          </a:prstGeom>
          <a:noFill/>
          <a:ln w="9525">
            <a:noFill/>
            <a:miter lim="800000"/>
            <a:headEnd/>
            <a:tailEnd/>
          </a:ln>
        </p:spPr>
        <p:txBody>
          <a:bodyPr>
            <a:spAutoFit/>
          </a:bodyPr>
          <a:lstStyle/>
          <a:p>
            <a:pPr marL="112713" indent="-112713">
              <a:buFontTx/>
              <a:buChar char="•"/>
            </a:pPr>
            <a:r>
              <a:rPr lang="en-US" sz="1400">
                <a:latin typeface="Calibri" pitchFamily="34" charset="0"/>
                <a:sym typeface="Wingdings" pitchFamily="2" charset="2"/>
              </a:rPr>
              <a:t>May 2007:   SSI  GSI Analysis;</a:t>
            </a:r>
          </a:p>
          <a:p>
            <a:pPr marL="112713" indent="-112713"/>
            <a:r>
              <a:rPr lang="en-US" sz="1400">
                <a:latin typeface="Calibri" pitchFamily="34" charset="0"/>
                <a:sym typeface="Wingdings" pitchFamily="2" charset="2"/>
              </a:rPr>
              <a:t>                      Sigma  sigma-p hybrid coordinate</a:t>
            </a:r>
          </a:p>
          <a:p>
            <a:pPr marL="112713" indent="-112713">
              <a:buFontTx/>
              <a:buChar char="•"/>
            </a:pPr>
            <a:r>
              <a:rPr lang="en-US" sz="1400">
                <a:solidFill>
                  <a:srgbClr val="FF0000"/>
                </a:solidFill>
                <a:latin typeface="Calibri" pitchFamily="34" charset="0"/>
                <a:sym typeface="Wingdings" pitchFamily="2" charset="2"/>
              </a:rPr>
              <a:t>July 2010:   T382L64  T574L64;  Major Physics Upgrade</a:t>
            </a:r>
          </a:p>
          <a:p>
            <a:pPr marL="112713" indent="-112713">
              <a:buFontTx/>
              <a:buChar char="•"/>
            </a:pPr>
            <a:r>
              <a:rPr lang="en-US" sz="1400">
                <a:solidFill>
                  <a:srgbClr val="FF0000"/>
                </a:solidFill>
                <a:latin typeface="Calibri" pitchFamily="34" charset="0"/>
                <a:sym typeface="Wingdings" pitchFamily="2" charset="2"/>
              </a:rPr>
              <a:t>May 2012:    Hybrid-Ensemble 3D-VAR Data Assimilation </a:t>
            </a:r>
          </a:p>
          <a:p>
            <a:pPr marL="112713" indent="-112713">
              <a:buFontTx/>
              <a:buChar char="•"/>
            </a:pPr>
            <a:r>
              <a:rPr lang="en-US" sz="1400">
                <a:solidFill>
                  <a:srgbClr val="1407B9"/>
                </a:solidFill>
                <a:latin typeface="Calibri" pitchFamily="34" charset="0"/>
                <a:sym typeface="Wingdings" pitchFamily="2" charset="2"/>
              </a:rPr>
              <a:t>Aug 2013:  New data from METOP-B, SEVIRI, and NPP CrIS.</a:t>
            </a:r>
          </a:p>
          <a:p>
            <a:pPr marL="112713" indent="-112713">
              <a:buFontTx/>
              <a:buChar char="•"/>
            </a:pPr>
            <a:r>
              <a:rPr lang="en-US" sz="1400">
                <a:solidFill>
                  <a:srgbClr val="1407B9"/>
                </a:solidFill>
                <a:latin typeface="Calibri" pitchFamily="34" charset="0"/>
                <a:sym typeface="Wingdings" pitchFamily="2" charset="2"/>
              </a:rPr>
              <a:t>Jan 2015: T1534 SL-GFS</a:t>
            </a:r>
            <a:endParaRPr lang="en-US" sz="1400">
              <a:latin typeface="Calibri" pitchFamily="34" charset="0"/>
              <a:sym typeface="Wingdings" pitchFamily="2" charset="2"/>
            </a:endParaRPr>
          </a:p>
        </p:txBody>
      </p:sp>
      <p:sp>
        <p:nvSpPr>
          <p:cNvPr id="140292" name="Rectangle 9"/>
          <p:cNvSpPr>
            <a:spLocks noChangeArrowheads="1"/>
          </p:cNvSpPr>
          <p:nvPr/>
        </p:nvSpPr>
        <p:spPr bwMode="auto">
          <a:xfrm>
            <a:off x="5334000" y="115888"/>
            <a:ext cx="3810000" cy="646112"/>
          </a:xfrm>
          <a:prstGeom prst="rect">
            <a:avLst/>
          </a:prstGeom>
          <a:noFill/>
          <a:ln w="9525">
            <a:noFill/>
            <a:miter lim="800000"/>
            <a:headEnd/>
            <a:tailEnd/>
          </a:ln>
        </p:spPr>
        <p:txBody>
          <a:bodyPr>
            <a:spAutoFit/>
          </a:bodyPr>
          <a:lstStyle/>
          <a:p>
            <a:pPr>
              <a:spcBef>
                <a:spcPct val="50000"/>
              </a:spcBef>
            </a:pPr>
            <a:r>
              <a:rPr lang="en-US" sz="1200">
                <a:latin typeface="Calibri" pitchFamily="34" charset="0"/>
              </a:rPr>
              <a:t> Twenty bins were used to count for the frequency distribution, with the 1st bin centered at 0.025 and the last been centered at 0.975. The width of each bin is 0.05.</a:t>
            </a:r>
          </a:p>
        </p:txBody>
      </p:sp>
      <p:sp>
        <p:nvSpPr>
          <p:cNvPr id="140293" name="TextBox 6"/>
          <p:cNvSpPr txBox="1">
            <a:spLocks noChangeArrowheads="1"/>
          </p:cNvSpPr>
          <p:nvPr/>
        </p:nvSpPr>
        <p:spPr bwMode="auto">
          <a:xfrm>
            <a:off x="7489825" y="1493838"/>
            <a:ext cx="1057275" cy="369887"/>
          </a:xfrm>
          <a:prstGeom prst="rect">
            <a:avLst/>
          </a:prstGeom>
          <a:noFill/>
          <a:ln w="9525">
            <a:noFill/>
            <a:miter lim="800000"/>
            <a:headEnd/>
            <a:tailEnd/>
          </a:ln>
        </p:spPr>
        <p:txBody>
          <a:bodyPr wrap="none">
            <a:spAutoFit/>
          </a:bodyPr>
          <a:lstStyle/>
          <a:p>
            <a:r>
              <a:rPr lang="en-US" b="1">
                <a:solidFill>
                  <a:srgbClr val="FF0000"/>
                </a:solidFill>
                <a:latin typeface="Calibri" pitchFamily="34" charset="0"/>
              </a:rPr>
              <a:t>GFS NH</a:t>
            </a:r>
          </a:p>
        </p:txBody>
      </p:sp>
      <p:sp>
        <p:nvSpPr>
          <p:cNvPr id="9" name="TextBox 8"/>
          <p:cNvSpPr txBox="1"/>
          <p:nvPr/>
        </p:nvSpPr>
        <p:spPr>
          <a:xfrm>
            <a:off x="533400" y="152400"/>
            <a:ext cx="4078288" cy="52387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fontAlgn="auto">
              <a:spcBef>
                <a:spcPts val="0"/>
              </a:spcBef>
              <a:spcAft>
                <a:spcPts val="0"/>
              </a:spcAft>
              <a:defRPr/>
            </a:pPr>
            <a:r>
              <a:rPr lang="en-US" sz="2800" b="1" dirty="0">
                <a:solidFill>
                  <a:srgbClr val="0000FF"/>
                </a:solidFill>
              </a:rPr>
              <a:t>AC Frequency Distribution</a:t>
            </a:r>
          </a:p>
        </p:txBody>
      </p:sp>
      <p:sp>
        <p:nvSpPr>
          <p:cNvPr id="10" name="Slide Number Placeholder 9"/>
          <p:cNvSpPr>
            <a:spLocks noGrp="1"/>
          </p:cNvSpPr>
          <p:nvPr>
            <p:ph type="sldNum" sz="quarter" idx="12"/>
          </p:nvPr>
        </p:nvSpPr>
        <p:spPr/>
        <p:txBody>
          <a:bodyPr/>
          <a:lstStyle/>
          <a:p>
            <a:pPr>
              <a:defRPr/>
            </a:pPr>
            <a:fld id="{3DD5EF88-9250-4F71-843B-D0CB7D7C64C2}" type="slidenum">
              <a:rPr lang="en-US"/>
              <a:pPr>
                <a:defRPr/>
              </a:pPr>
              <a:t>25</a:t>
            </a:fld>
            <a:endParaRPr lang="en-US" dirty="0"/>
          </a:p>
        </p:txBody>
      </p:sp>
      <p:sp>
        <p:nvSpPr>
          <p:cNvPr id="140298" name="TextBox 12"/>
          <p:cNvSpPr txBox="1">
            <a:spLocks noChangeArrowheads="1"/>
          </p:cNvSpPr>
          <p:nvPr/>
        </p:nvSpPr>
        <p:spPr bwMode="auto">
          <a:xfrm>
            <a:off x="7439025" y="2574925"/>
            <a:ext cx="692150" cy="366713"/>
          </a:xfrm>
          <a:prstGeom prst="rect">
            <a:avLst/>
          </a:prstGeom>
          <a:noFill/>
          <a:ln w="9525">
            <a:noFill/>
            <a:miter lim="800000"/>
            <a:headEnd/>
            <a:tailEnd/>
          </a:ln>
        </p:spPr>
        <p:txBody>
          <a:bodyPr wrap="none">
            <a:spAutoFit/>
          </a:bodyPr>
          <a:lstStyle/>
          <a:p>
            <a:r>
              <a:rPr lang="en-US"/>
              <a:t>2015</a:t>
            </a:r>
          </a:p>
        </p:txBody>
      </p:sp>
      <p:sp>
        <p:nvSpPr>
          <p:cNvPr id="14" name="Line 10"/>
          <p:cNvSpPr>
            <a:spLocks noChangeShapeType="1"/>
          </p:cNvSpPr>
          <p:nvPr/>
        </p:nvSpPr>
        <p:spPr bwMode="auto">
          <a:xfrm flipH="1" flipV="1">
            <a:off x="7239000" y="2743200"/>
            <a:ext cx="200025" cy="20638"/>
          </a:xfrm>
          <a:prstGeom prst="line">
            <a:avLst/>
          </a:prstGeom>
          <a:noFill/>
          <a:ln w="9525">
            <a:solidFill>
              <a:schemeClr val="tx1">
                <a:lumMod val="95000"/>
                <a:lumOff val="5000"/>
              </a:schemeClr>
            </a:solidFill>
            <a:round/>
            <a:headEnd/>
            <a:tailEnd type="triangle" w="med" len="med"/>
          </a:ln>
        </p:spPr>
        <p:txBody>
          <a:bodyPr/>
          <a:lstStyle/>
          <a:p>
            <a:pPr>
              <a:defRPr/>
            </a:pP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5" name="Picture 13" descr="http://www.emc.ncep.noaa.gov/gmb/wx24fy/misc/annual/freq_GFS_500hPaHGT_SH00Z_long.gif"/>
          <p:cNvPicPr>
            <a:picLocks noChangeAspect="1" noChangeArrowheads="1"/>
          </p:cNvPicPr>
          <p:nvPr/>
        </p:nvPicPr>
        <p:blipFill>
          <a:blip r:embed="rId2"/>
          <a:srcRect b="36000"/>
          <a:stretch>
            <a:fillRect/>
          </a:stretch>
        </p:blipFill>
        <p:spPr bwMode="auto">
          <a:xfrm>
            <a:off x="0" y="838200"/>
            <a:ext cx="8610600" cy="4495800"/>
          </a:xfrm>
          <a:prstGeom prst="rect">
            <a:avLst/>
          </a:prstGeom>
          <a:noFill/>
        </p:spPr>
      </p:pic>
      <p:sp>
        <p:nvSpPr>
          <p:cNvPr id="141314" name="Text Box 7"/>
          <p:cNvSpPr txBox="1">
            <a:spLocks noChangeArrowheads="1"/>
          </p:cNvSpPr>
          <p:nvPr/>
        </p:nvSpPr>
        <p:spPr bwMode="auto">
          <a:xfrm>
            <a:off x="457200" y="5562600"/>
            <a:ext cx="3414713" cy="1155700"/>
          </a:xfrm>
          <a:prstGeom prst="rect">
            <a:avLst/>
          </a:prstGeom>
          <a:noFill/>
          <a:ln w="9525">
            <a:noFill/>
            <a:miter lim="800000"/>
            <a:headEnd/>
            <a:tailEnd/>
          </a:ln>
        </p:spPr>
        <p:txBody>
          <a:bodyPr wrap="none">
            <a:spAutoFit/>
          </a:bodyPr>
          <a:lstStyle/>
          <a:p>
            <a:pPr marL="112713" indent="-112713">
              <a:buFontTx/>
              <a:buChar char="•"/>
            </a:pPr>
            <a:r>
              <a:rPr lang="en-US" sz="1400">
                <a:latin typeface="Calibri" pitchFamily="34" charset="0"/>
              </a:rPr>
              <a:t>Jan 2000:  T126L28 </a:t>
            </a:r>
            <a:r>
              <a:rPr lang="en-US" sz="1400">
                <a:latin typeface="Calibri" pitchFamily="34" charset="0"/>
                <a:sym typeface="Wingdings" pitchFamily="2" charset="2"/>
              </a:rPr>
              <a:t> T170L42</a:t>
            </a:r>
          </a:p>
          <a:p>
            <a:pPr marL="112713" indent="-112713">
              <a:buFontTx/>
              <a:buChar char="•"/>
            </a:pPr>
            <a:r>
              <a:rPr lang="en-US" sz="1400">
                <a:latin typeface="Calibri" pitchFamily="34" charset="0"/>
                <a:sym typeface="Wingdings" pitchFamily="2" charset="2"/>
              </a:rPr>
              <a:t>May 2001:  prognostic cloud</a:t>
            </a:r>
          </a:p>
          <a:p>
            <a:pPr marL="112713" indent="-112713">
              <a:buFontTx/>
              <a:buChar char="•"/>
            </a:pPr>
            <a:r>
              <a:rPr lang="en-US" sz="1400">
                <a:latin typeface="Calibri" pitchFamily="34" charset="0"/>
                <a:sym typeface="Wingdings" pitchFamily="2" charset="2"/>
              </a:rPr>
              <a:t>Oct 2002:   T170L42  T254L64</a:t>
            </a:r>
          </a:p>
          <a:p>
            <a:pPr marL="112713" indent="-112713">
              <a:buFontTx/>
              <a:buChar char="•"/>
            </a:pPr>
            <a:r>
              <a:rPr lang="en-US" sz="1400">
                <a:latin typeface="Calibri" pitchFamily="34" charset="0"/>
              </a:rPr>
              <a:t>May 2005:  T254L64 </a:t>
            </a:r>
            <a:r>
              <a:rPr lang="en-US" sz="1400">
                <a:latin typeface="Calibri" pitchFamily="34" charset="0"/>
                <a:sym typeface="Wingdings" pitchFamily="2" charset="2"/>
              </a:rPr>
              <a:t> T382L64; </a:t>
            </a:r>
          </a:p>
          <a:p>
            <a:pPr marL="112713" indent="-112713"/>
            <a:r>
              <a:rPr lang="en-US" sz="1400">
                <a:latin typeface="Calibri" pitchFamily="34" charset="0"/>
                <a:sym typeface="Wingdings" pitchFamily="2" charset="2"/>
              </a:rPr>
              <a:t>                     </a:t>
            </a:r>
            <a:r>
              <a:rPr lang="en-US" sz="1200">
                <a:latin typeface="Calibri" pitchFamily="34" charset="0"/>
                <a:sym typeface="Wingdings" pitchFamily="2" charset="2"/>
              </a:rPr>
              <a:t>2-L OSU LSM 4-L NOHA LSM</a:t>
            </a:r>
          </a:p>
        </p:txBody>
      </p:sp>
      <p:sp>
        <p:nvSpPr>
          <p:cNvPr id="141315" name="TextBox 5"/>
          <p:cNvSpPr txBox="1">
            <a:spLocks noChangeArrowheads="1"/>
          </p:cNvSpPr>
          <p:nvPr/>
        </p:nvSpPr>
        <p:spPr bwMode="auto">
          <a:xfrm>
            <a:off x="7053263" y="1423988"/>
            <a:ext cx="1057275" cy="369887"/>
          </a:xfrm>
          <a:prstGeom prst="rect">
            <a:avLst/>
          </a:prstGeom>
          <a:noFill/>
          <a:ln w="9525">
            <a:noFill/>
            <a:miter lim="800000"/>
            <a:headEnd/>
            <a:tailEnd/>
          </a:ln>
        </p:spPr>
        <p:txBody>
          <a:bodyPr wrap="none">
            <a:spAutoFit/>
          </a:bodyPr>
          <a:lstStyle/>
          <a:p>
            <a:r>
              <a:rPr lang="en-US" b="1">
                <a:solidFill>
                  <a:srgbClr val="FF0000"/>
                </a:solidFill>
                <a:latin typeface="Calibri" pitchFamily="34" charset="0"/>
              </a:rPr>
              <a:t>GFS SH</a:t>
            </a:r>
          </a:p>
        </p:txBody>
      </p:sp>
      <p:sp>
        <p:nvSpPr>
          <p:cNvPr id="9" name="TextBox 8"/>
          <p:cNvSpPr txBox="1"/>
          <p:nvPr/>
        </p:nvSpPr>
        <p:spPr>
          <a:xfrm>
            <a:off x="533400" y="152400"/>
            <a:ext cx="4078288" cy="52387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fontAlgn="auto">
              <a:spcBef>
                <a:spcPts val="0"/>
              </a:spcBef>
              <a:spcAft>
                <a:spcPts val="0"/>
              </a:spcAft>
              <a:defRPr/>
            </a:pPr>
            <a:r>
              <a:rPr lang="en-US" sz="2800" b="1" dirty="0">
                <a:solidFill>
                  <a:srgbClr val="0000FF"/>
                </a:solidFill>
              </a:rPr>
              <a:t>AC Frequency Distribution</a:t>
            </a:r>
          </a:p>
        </p:txBody>
      </p:sp>
      <p:sp>
        <p:nvSpPr>
          <p:cNvPr id="10" name="Slide Number Placeholder 9"/>
          <p:cNvSpPr>
            <a:spLocks noGrp="1"/>
          </p:cNvSpPr>
          <p:nvPr>
            <p:ph type="sldNum" sz="quarter" idx="12"/>
          </p:nvPr>
        </p:nvSpPr>
        <p:spPr/>
        <p:txBody>
          <a:bodyPr/>
          <a:lstStyle/>
          <a:p>
            <a:pPr>
              <a:defRPr/>
            </a:pPr>
            <a:fld id="{7D3D4E6A-85D3-45BA-A644-2B9599DE7390}" type="slidenum">
              <a:rPr lang="en-US"/>
              <a:pPr>
                <a:defRPr/>
              </a:pPr>
              <a:t>26</a:t>
            </a:fld>
            <a:endParaRPr lang="en-US" dirty="0"/>
          </a:p>
        </p:txBody>
      </p:sp>
      <p:sp>
        <p:nvSpPr>
          <p:cNvPr id="141321" name="TextBox 13"/>
          <p:cNvSpPr txBox="1">
            <a:spLocks noChangeArrowheads="1"/>
          </p:cNvSpPr>
          <p:nvPr/>
        </p:nvSpPr>
        <p:spPr bwMode="auto">
          <a:xfrm>
            <a:off x="6981825" y="2600325"/>
            <a:ext cx="692150" cy="366713"/>
          </a:xfrm>
          <a:prstGeom prst="rect">
            <a:avLst/>
          </a:prstGeom>
          <a:noFill/>
          <a:ln w="9525">
            <a:noFill/>
            <a:miter lim="800000"/>
            <a:headEnd/>
            <a:tailEnd/>
          </a:ln>
        </p:spPr>
        <p:txBody>
          <a:bodyPr wrap="none">
            <a:spAutoFit/>
          </a:bodyPr>
          <a:lstStyle/>
          <a:p>
            <a:r>
              <a:rPr lang="en-US"/>
              <a:t>2015</a:t>
            </a:r>
          </a:p>
        </p:txBody>
      </p:sp>
      <p:sp>
        <p:nvSpPr>
          <p:cNvPr id="15" name="Line 10"/>
          <p:cNvSpPr>
            <a:spLocks noChangeShapeType="1"/>
          </p:cNvSpPr>
          <p:nvPr/>
        </p:nvSpPr>
        <p:spPr bwMode="auto">
          <a:xfrm flipH="1" flipV="1">
            <a:off x="6477000" y="2743200"/>
            <a:ext cx="504825" cy="41275"/>
          </a:xfrm>
          <a:prstGeom prst="line">
            <a:avLst/>
          </a:prstGeom>
          <a:noFill/>
          <a:ln w="9525">
            <a:solidFill>
              <a:schemeClr val="tx1">
                <a:lumMod val="95000"/>
                <a:lumOff val="5000"/>
              </a:schemeClr>
            </a:solidFill>
            <a:round/>
            <a:headEnd/>
            <a:tailEnd type="triangle" w="med" len="med"/>
          </a:ln>
        </p:spPr>
        <p:txBody>
          <a:bodyPr/>
          <a:lstStyle/>
          <a:p>
            <a:pPr>
              <a:defRPr/>
            </a:pPr>
            <a:endParaRPr lang="en-US"/>
          </a:p>
        </p:txBody>
      </p:sp>
      <p:sp>
        <p:nvSpPr>
          <p:cNvPr id="90115" name="Text Box 8"/>
          <p:cNvSpPr txBox="1">
            <a:spLocks noChangeArrowheads="1"/>
          </p:cNvSpPr>
          <p:nvPr/>
        </p:nvSpPr>
        <p:spPr bwMode="auto">
          <a:xfrm>
            <a:off x="3429000" y="5334000"/>
            <a:ext cx="5029200" cy="1368425"/>
          </a:xfrm>
          <a:prstGeom prst="rect">
            <a:avLst/>
          </a:prstGeom>
          <a:noFill/>
          <a:ln w="9525">
            <a:noFill/>
            <a:miter lim="800000"/>
            <a:headEnd/>
            <a:tailEnd/>
          </a:ln>
        </p:spPr>
        <p:txBody>
          <a:bodyPr>
            <a:spAutoFit/>
          </a:bodyPr>
          <a:lstStyle/>
          <a:p>
            <a:pPr marL="112713" indent="-112713">
              <a:buFontTx/>
              <a:buChar char="•"/>
            </a:pPr>
            <a:r>
              <a:rPr lang="en-US" sz="1400">
                <a:latin typeface="Calibri" pitchFamily="34" charset="0"/>
                <a:sym typeface="Wingdings" pitchFamily="2" charset="2"/>
              </a:rPr>
              <a:t>May 2007:   SSI  GSI Analysis;</a:t>
            </a:r>
          </a:p>
          <a:p>
            <a:pPr marL="112713" indent="-112713"/>
            <a:r>
              <a:rPr lang="en-US" sz="1400">
                <a:latin typeface="Calibri" pitchFamily="34" charset="0"/>
                <a:sym typeface="Wingdings" pitchFamily="2" charset="2"/>
              </a:rPr>
              <a:t>                      Sigma  sigma-p hybrid coordinate</a:t>
            </a:r>
          </a:p>
          <a:p>
            <a:pPr marL="112713" indent="-112713">
              <a:buFontTx/>
              <a:buChar char="•"/>
            </a:pPr>
            <a:r>
              <a:rPr lang="en-US" sz="1400">
                <a:solidFill>
                  <a:srgbClr val="FF0000"/>
                </a:solidFill>
                <a:latin typeface="Calibri" pitchFamily="34" charset="0"/>
                <a:sym typeface="Wingdings" pitchFamily="2" charset="2"/>
              </a:rPr>
              <a:t>July 2010:   T382L64  T574L64;  Major Physics Upgrade</a:t>
            </a:r>
          </a:p>
          <a:p>
            <a:pPr marL="112713" indent="-112713">
              <a:buFontTx/>
              <a:buChar char="•"/>
            </a:pPr>
            <a:r>
              <a:rPr lang="en-US" sz="1400">
                <a:solidFill>
                  <a:srgbClr val="FF0000"/>
                </a:solidFill>
                <a:latin typeface="Calibri" pitchFamily="34" charset="0"/>
                <a:sym typeface="Wingdings" pitchFamily="2" charset="2"/>
              </a:rPr>
              <a:t>May 2012:    Hybrid-Ensemble 3D-VAR Data Assimilation </a:t>
            </a:r>
          </a:p>
          <a:p>
            <a:pPr marL="112713" indent="-112713">
              <a:buFontTx/>
              <a:buChar char="•"/>
            </a:pPr>
            <a:r>
              <a:rPr lang="en-US" sz="1400">
                <a:solidFill>
                  <a:srgbClr val="1407B9"/>
                </a:solidFill>
                <a:latin typeface="Calibri" pitchFamily="34" charset="0"/>
                <a:sym typeface="Wingdings" pitchFamily="2" charset="2"/>
              </a:rPr>
              <a:t>Aug 2013:  New data from METOP-B, SEVIRI, and NPP CrIS.</a:t>
            </a:r>
          </a:p>
          <a:p>
            <a:pPr marL="112713" indent="-112713">
              <a:buFontTx/>
              <a:buChar char="•"/>
            </a:pPr>
            <a:r>
              <a:rPr lang="en-US" sz="1400">
                <a:solidFill>
                  <a:srgbClr val="1407B9"/>
                </a:solidFill>
                <a:latin typeface="Calibri" pitchFamily="34" charset="0"/>
                <a:sym typeface="Wingdings" pitchFamily="2" charset="2"/>
              </a:rPr>
              <a:t>Jan 2015: T1534 SL-GFS</a:t>
            </a:r>
            <a:endParaRPr lang="en-US" sz="1400">
              <a:latin typeface="Calibri" pitchFamily="34" charset="0"/>
              <a:sym typeface="Wingdings" pitchFamily="2" charset="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8" name="TextBox 4"/>
          <p:cNvSpPr txBox="1">
            <a:spLocks noChangeArrowheads="1"/>
          </p:cNvSpPr>
          <p:nvPr/>
        </p:nvSpPr>
        <p:spPr bwMode="auto">
          <a:xfrm>
            <a:off x="6172200" y="414338"/>
            <a:ext cx="1454150" cy="369887"/>
          </a:xfrm>
          <a:prstGeom prst="rect">
            <a:avLst/>
          </a:prstGeom>
          <a:noFill/>
          <a:ln w="9525">
            <a:noFill/>
            <a:miter lim="800000"/>
            <a:headEnd/>
            <a:tailEnd/>
          </a:ln>
        </p:spPr>
        <p:txBody>
          <a:bodyPr wrap="none">
            <a:spAutoFit/>
          </a:bodyPr>
          <a:lstStyle/>
          <a:p>
            <a:r>
              <a:rPr lang="en-US" b="1">
                <a:solidFill>
                  <a:srgbClr val="FF0000"/>
                </a:solidFill>
                <a:latin typeface="Calibri" pitchFamily="34" charset="0"/>
              </a:rPr>
              <a:t>ECMWF NH</a:t>
            </a:r>
          </a:p>
        </p:txBody>
      </p:sp>
      <p:sp>
        <p:nvSpPr>
          <p:cNvPr id="6" name="TextBox 5"/>
          <p:cNvSpPr txBox="1"/>
          <p:nvPr/>
        </p:nvSpPr>
        <p:spPr>
          <a:xfrm>
            <a:off x="533400" y="152400"/>
            <a:ext cx="4078288" cy="52387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fontAlgn="auto">
              <a:spcBef>
                <a:spcPts val="0"/>
              </a:spcBef>
              <a:spcAft>
                <a:spcPts val="0"/>
              </a:spcAft>
              <a:defRPr/>
            </a:pPr>
            <a:r>
              <a:rPr lang="en-US" sz="2800" b="1" dirty="0">
                <a:solidFill>
                  <a:srgbClr val="0000FF"/>
                </a:solidFill>
              </a:rPr>
              <a:t>AC Frequency Distribution</a:t>
            </a:r>
          </a:p>
        </p:txBody>
      </p:sp>
      <p:sp>
        <p:nvSpPr>
          <p:cNvPr id="7" name="Slide Number Placeholder 6"/>
          <p:cNvSpPr>
            <a:spLocks noGrp="1"/>
          </p:cNvSpPr>
          <p:nvPr>
            <p:ph type="sldNum" sz="quarter" idx="12"/>
          </p:nvPr>
        </p:nvSpPr>
        <p:spPr/>
        <p:txBody>
          <a:bodyPr/>
          <a:lstStyle/>
          <a:p>
            <a:pPr>
              <a:defRPr/>
            </a:pPr>
            <a:fld id="{7CCACB4D-7B4A-47D1-A634-8C4A6E9E7159}" type="slidenum">
              <a:rPr lang="en-US"/>
              <a:pPr>
                <a:defRPr/>
              </a:pPr>
              <a:t>27</a:t>
            </a:fld>
            <a:endParaRPr lang="en-US" dirty="0"/>
          </a:p>
        </p:txBody>
      </p:sp>
      <p:pic>
        <p:nvPicPr>
          <p:cNvPr id="142343" name="Picture 7" descr="http://www.emc.ncep.noaa.gov/gmb/wx24fy/misc/annual/freq_ECM_500hPaHGT_NH00Z_long.gif"/>
          <p:cNvPicPr>
            <a:picLocks noChangeAspect="1" noChangeArrowheads="1"/>
          </p:cNvPicPr>
          <p:nvPr/>
        </p:nvPicPr>
        <p:blipFill>
          <a:blip r:embed="rId2"/>
          <a:srcRect b="36000"/>
          <a:stretch>
            <a:fillRect/>
          </a:stretch>
        </p:blipFill>
        <p:spPr bwMode="auto">
          <a:xfrm>
            <a:off x="381000" y="914400"/>
            <a:ext cx="8305800" cy="5410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1" name="TextBox 4"/>
          <p:cNvSpPr txBox="1">
            <a:spLocks noChangeArrowheads="1"/>
          </p:cNvSpPr>
          <p:nvPr/>
        </p:nvSpPr>
        <p:spPr bwMode="auto">
          <a:xfrm>
            <a:off x="6019800" y="354013"/>
            <a:ext cx="1454150" cy="369887"/>
          </a:xfrm>
          <a:prstGeom prst="rect">
            <a:avLst/>
          </a:prstGeom>
          <a:noFill/>
          <a:ln w="9525">
            <a:noFill/>
            <a:miter lim="800000"/>
            <a:headEnd/>
            <a:tailEnd/>
          </a:ln>
        </p:spPr>
        <p:txBody>
          <a:bodyPr wrap="none">
            <a:spAutoFit/>
          </a:bodyPr>
          <a:lstStyle/>
          <a:p>
            <a:r>
              <a:rPr lang="en-US" b="1">
                <a:solidFill>
                  <a:srgbClr val="FF0000"/>
                </a:solidFill>
                <a:latin typeface="Calibri" pitchFamily="34" charset="0"/>
              </a:rPr>
              <a:t>ECMWF SH</a:t>
            </a:r>
          </a:p>
        </p:txBody>
      </p:sp>
      <p:sp>
        <p:nvSpPr>
          <p:cNvPr id="4" name="TextBox 3"/>
          <p:cNvSpPr txBox="1"/>
          <p:nvPr/>
        </p:nvSpPr>
        <p:spPr>
          <a:xfrm>
            <a:off x="533400" y="152400"/>
            <a:ext cx="4078288" cy="5238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fontAlgn="auto">
              <a:spcBef>
                <a:spcPts val="0"/>
              </a:spcBef>
              <a:spcAft>
                <a:spcPts val="0"/>
              </a:spcAft>
              <a:defRPr/>
            </a:pPr>
            <a:r>
              <a:rPr lang="en-US" sz="2800" b="1" dirty="0">
                <a:solidFill>
                  <a:srgbClr val="0000FF"/>
                </a:solidFill>
              </a:rPr>
              <a:t>AC Frequency Distribution</a:t>
            </a:r>
          </a:p>
        </p:txBody>
      </p:sp>
      <p:sp>
        <p:nvSpPr>
          <p:cNvPr id="7" name="Slide Number Placeholder 6"/>
          <p:cNvSpPr>
            <a:spLocks noGrp="1"/>
          </p:cNvSpPr>
          <p:nvPr>
            <p:ph type="sldNum" sz="quarter" idx="12"/>
          </p:nvPr>
        </p:nvSpPr>
        <p:spPr/>
        <p:txBody>
          <a:bodyPr/>
          <a:lstStyle/>
          <a:p>
            <a:pPr>
              <a:defRPr/>
            </a:pPr>
            <a:fld id="{69654898-B1B4-45A0-B442-EC287EB02B6E}" type="slidenum">
              <a:rPr lang="en-US"/>
              <a:pPr>
                <a:defRPr/>
              </a:pPr>
              <a:t>28</a:t>
            </a:fld>
            <a:endParaRPr lang="en-US" dirty="0"/>
          </a:p>
        </p:txBody>
      </p:sp>
      <p:pic>
        <p:nvPicPr>
          <p:cNvPr id="143367" name="Picture 7" descr="http://www.emc.ncep.noaa.gov/gmb/wx24fy/misc/annual/freq_ECM_500hPaHGT_SH00Z_long.gif"/>
          <p:cNvPicPr>
            <a:picLocks noChangeAspect="1" noChangeArrowheads="1"/>
          </p:cNvPicPr>
          <p:nvPr/>
        </p:nvPicPr>
        <p:blipFill>
          <a:blip r:embed="rId2"/>
          <a:srcRect b="36000"/>
          <a:stretch>
            <a:fillRect/>
          </a:stretch>
        </p:blipFill>
        <p:spPr bwMode="auto">
          <a:xfrm>
            <a:off x="304800" y="914400"/>
            <a:ext cx="8305800" cy="5410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68616" cy="457200"/>
          </a:xfrm>
        </p:spPr>
        <p:txBody>
          <a:bodyPr/>
          <a:lstStyle/>
          <a:p>
            <a:r>
              <a:rPr lang="en-US" sz="3200" b="1" dirty="0" smtClean="0">
                <a:solidFill>
                  <a:srgbClr val="1407B9"/>
                </a:solidFill>
              </a:rPr>
              <a:t>Tropical Wind RMSE (850 </a:t>
            </a:r>
            <a:r>
              <a:rPr lang="en-US" sz="3200" b="1" dirty="0" err="1" smtClean="0">
                <a:solidFill>
                  <a:srgbClr val="1407B9"/>
                </a:solidFill>
              </a:rPr>
              <a:t>hPa</a:t>
            </a:r>
            <a:r>
              <a:rPr lang="en-US" sz="3200" b="1" dirty="0" smtClean="0">
                <a:solidFill>
                  <a:srgbClr val="1407B9"/>
                </a:solidFill>
              </a:rPr>
              <a:t>, Jan2008-Jun2016)</a:t>
            </a:r>
            <a:endParaRPr lang="en-US" sz="3200" b="1" dirty="0">
              <a:solidFill>
                <a:srgbClr val="1407B9"/>
              </a:solidFill>
            </a:endParaRPr>
          </a:p>
        </p:txBody>
      </p:sp>
      <p:sp>
        <p:nvSpPr>
          <p:cNvPr id="4" name="Slide Number Placeholder 3"/>
          <p:cNvSpPr>
            <a:spLocks noGrp="1"/>
          </p:cNvSpPr>
          <p:nvPr>
            <p:ph type="sldNum" sz="quarter" idx="12"/>
          </p:nvPr>
        </p:nvSpPr>
        <p:spPr/>
        <p:txBody>
          <a:bodyPr/>
          <a:lstStyle/>
          <a:p>
            <a:pPr>
              <a:defRPr/>
            </a:pPr>
            <a:fld id="{AFEA06AB-8271-4B6E-850F-5BBB311D6D5A}" type="slidenum">
              <a:rPr lang="en-US" smtClean="0"/>
              <a:pPr>
                <a:defRPr/>
              </a:pPr>
              <a:t>29</a:t>
            </a:fld>
            <a:endParaRPr lang="en-US" dirty="0"/>
          </a:p>
        </p:txBody>
      </p:sp>
      <p:pic>
        <p:nvPicPr>
          <p:cNvPr id="195590" name="Picture 6" descr="http://www.emc.ncep.noaa.gov/gmb/STATS_vsdb/longterm/longall/wrms_850mb_alldays.png"/>
          <p:cNvPicPr>
            <a:picLocks noChangeAspect="1" noChangeArrowheads="1"/>
          </p:cNvPicPr>
          <p:nvPr/>
        </p:nvPicPr>
        <p:blipFill rotWithShape="1">
          <a:blip r:embed="rId2">
            <a:extLst>
              <a:ext uri="{28A0092B-C50C-407E-A947-70E740481C1C}">
                <a14:useLocalDpi xmlns:a14="http://schemas.microsoft.com/office/drawing/2010/main" val="0"/>
              </a:ext>
            </a:extLst>
          </a:blip>
          <a:srcRect l="6220" r="10944"/>
          <a:stretch/>
        </p:blipFill>
        <p:spPr bwMode="auto">
          <a:xfrm>
            <a:off x="152400" y="703860"/>
            <a:ext cx="5638800" cy="5925540"/>
          </a:xfrm>
          <a:prstGeom prst="rect">
            <a:avLst/>
          </a:prstGeom>
          <a:noFill/>
          <a:extLst>
            <a:ext uri="{909E8E84-426E-40DD-AFC4-6F175D3DCCD1}">
              <a14:hiddenFill xmlns:a14="http://schemas.microsoft.com/office/drawing/2010/main">
                <a:solidFill>
                  <a:srgbClr val="FFFFFF"/>
                </a:solidFill>
              </a14:hiddenFill>
            </a:ext>
          </a:extLst>
        </p:spPr>
      </p:pic>
      <p:pic>
        <p:nvPicPr>
          <p:cNvPr id="195592" name="Picture 8" descr="http://www.emc.ncep.noaa.gov/gmb/STATS_vsdb/longterm/longall/wrms_850mb_day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3491" y="568036"/>
            <a:ext cx="3209925" cy="606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9387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p:txBody>
          <a:bodyPr/>
          <a:lstStyle/>
          <a:p>
            <a:pPr>
              <a:defRPr/>
            </a:pPr>
            <a:fld id="{6B2662D5-D8E5-4925-B2EA-6E02DE089CD7}" type="slidenum">
              <a:rPr lang="en-US"/>
              <a:pPr>
                <a:defRPr/>
              </a:pPr>
              <a:t>3</a:t>
            </a:fld>
            <a:endParaRPr lang="en-US"/>
          </a:p>
        </p:txBody>
      </p:sp>
      <p:sp>
        <p:nvSpPr>
          <p:cNvPr id="18435" name="Rectangle 1026"/>
          <p:cNvSpPr>
            <a:spLocks noChangeArrowheads="1"/>
          </p:cNvSpPr>
          <p:nvPr/>
        </p:nvSpPr>
        <p:spPr bwMode="auto">
          <a:xfrm>
            <a:off x="1828800" y="228600"/>
            <a:ext cx="4267200" cy="381000"/>
          </a:xfrm>
          <a:prstGeom prst="rect">
            <a:avLst/>
          </a:prstGeom>
          <a:noFill/>
          <a:ln w="9525">
            <a:noFill/>
            <a:miter lim="800000"/>
            <a:headEnd/>
            <a:tailEnd/>
          </a:ln>
        </p:spPr>
        <p:txBody>
          <a:bodyPr wrap="none" anchor="ctr"/>
          <a:lstStyle/>
          <a:p>
            <a:pPr algn="ctr"/>
            <a:r>
              <a:rPr lang="en-US" sz="2400" b="1">
                <a:solidFill>
                  <a:srgbClr val="FFFF00"/>
                </a:solidFill>
                <a:latin typeface="Calibri" pitchFamily="34" charset="0"/>
              </a:rPr>
              <a:t>Major GFS Changes</a:t>
            </a:r>
          </a:p>
        </p:txBody>
      </p:sp>
      <p:sp>
        <p:nvSpPr>
          <p:cNvPr id="18436" name="Rectangle 1027"/>
          <p:cNvSpPr>
            <a:spLocks noChangeArrowheads="1"/>
          </p:cNvSpPr>
          <p:nvPr/>
        </p:nvSpPr>
        <p:spPr bwMode="auto">
          <a:xfrm>
            <a:off x="304800" y="990600"/>
            <a:ext cx="8534400" cy="5427663"/>
          </a:xfrm>
          <a:prstGeom prst="rect">
            <a:avLst/>
          </a:prstGeom>
          <a:noFill/>
          <a:ln w="9525">
            <a:noFill/>
            <a:miter lim="800000"/>
            <a:headEnd/>
            <a:tailEnd/>
          </a:ln>
        </p:spPr>
        <p:txBody>
          <a:bodyPr>
            <a:spAutoFit/>
          </a:bodyPr>
          <a:lstStyle/>
          <a:p>
            <a:pPr marL="112713" indent="-112713">
              <a:lnSpc>
                <a:spcPct val="80000"/>
              </a:lnSpc>
              <a:spcBef>
                <a:spcPct val="50000"/>
              </a:spcBef>
              <a:buFontTx/>
              <a:buChar char="•"/>
            </a:pPr>
            <a:r>
              <a:rPr lang="en-US" sz="1600" dirty="0">
                <a:solidFill>
                  <a:schemeClr val="bg1"/>
                </a:solidFill>
                <a:latin typeface="Calibri" pitchFamily="34" charset="0"/>
              </a:rPr>
              <a:t>3/1999</a:t>
            </a:r>
          </a:p>
          <a:p>
            <a:pPr lvl="1">
              <a:lnSpc>
                <a:spcPct val="80000"/>
              </a:lnSpc>
              <a:spcBef>
                <a:spcPct val="50000"/>
              </a:spcBef>
              <a:buFontTx/>
              <a:buChar char="–"/>
            </a:pPr>
            <a:r>
              <a:rPr lang="en-US" sz="1600" b="1" dirty="0">
                <a:solidFill>
                  <a:schemeClr val="bg1"/>
                </a:solidFill>
                <a:latin typeface="Calibri" pitchFamily="34" charset="0"/>
              </a:rPr>
              <a:t>AMSU-A</a:t>
            </a:r>
            <a:r>
              <a:rPr lang="en-US" sz="1600" dirty="0">
                <a:latin typeface="Calibri" pitchFamily="34" charset="0"/>
              </a:rPr>
              <a:t> </a:t>
            </a:r>
            <a:r>
              <a:rPr lang="en-US" sz="1600" dirty="0">
                <a:solidFill>
                  <a:schemeClr val="bg1"/>
                </a:solidFill>
                <a:latin typeface="Calibri" pitchFamily="34" charset="0"/>
              </a:rPr>
              <a:t>and HIRS-3 data</a:t>
            </a:r>
          </a:p>
          <a:p>
            <a:pPr marL="112713" indent="-112713">
              <a:lnSpc>
                <a:spcPct val="80000"/>
              </a:lnSpc>
              <a:spcBef>
                <a:spcPct val="50000"/>
              </a:spcBef>
              <a:buFontTx/>
              <a:buChar char="•"/>
            </a:pPr>
            <a:r>
              <a:rPr lang="en-US" sz="1600" dirty="0">
                <a:solidFill>
                  <a:schemeClr val="bg1"/>
                </a:solidFill>
                <a:latin typeface="Calibri" pitchFamily="34" charset="0"/>
              </a:rPr>
              <a:t>2/2000</a:t>
            </a:r>
          </a:p>
          <a:p>
            <a:pPr lvl="1">
              <a:lnSpc>
                <a:spcPct val="80000"/>
              </a:lnSpc>
              <a:spcBef>
                <a:spcPct val="50000"/>
              </a:spcBef>
              <a:buFontTx/>
              <a:buChar char="–"/>
            </a:pPr>
            <a:r>
              <a:rPr lang="en-US" sz="1600" b="1" dirty="0">
                <a:solidFill>
                  <a:schemeClr val="bg1"/>
                </a:solidFill>
                <a:latin typeface="Calibri" pitchFamily="34" charset="0"/>
              </a:rPr>
              <a:t>Resolution change: T126L28 </a:t>
            </a:r>
            <a:r>
              <a:rPr lang="en-US" sz="1600" b="1" dirty="0">
                <a:solidFill>
                  <a:schemeClr val="bg1"/>
                </a:solidFill>
                <a:latin typeface="Calibri" pitchFamily="34" charset="0"/>
                <a:sym typeface="Wingdings" pitchFamily="2" charset="2"/>
              </a:rPr>
              <a:t></a:t>
            </a:r>
            <a:r>
              <a:rPr lang="en-US" sz="1600" b="1" dirty="0">
                <a:solidFill>
                  <a:schemeClr val="bg1"/>
                </a:solidFill>
                <a:latin typeface="Calibri" pitchFamily="34" charset="0"/>
              </a:rPr>
              <a:t> T170L42   (100 km </a:t>
            </a:r>
            <a:r>
              <a:rPr lang="en-US" sz="1600" b="1" dirty="0">
                <a:solidFill>
                  <a:schemeClr val="bg1"/>
                </a:solidFill>
                <a:latin typeface="Calibri" pitchFamily="34" charset="0"/>
                <a:sym typeface="Wingdings" pitchFamily="2" charset="2"/>
              </a:rPr>
              <a:t> 70 km)</a:t>
            </a:r>
          </a:p>
          <a:p>
            <a:pPr lvl="1">
              <a:lnSpc>
                <a:spcPct val="80000"/>
              </a:lnSpc>
              <a:spcBef>
                <a:spcPct val="50000"/>
              </a:spcBef>
              <a:buFontTx/>
              <a:buChar char="–"/>
            </a:pPr>
            <a:r>
              <a:rPr lang="en-US" sz="1400" dirty="0">
                <a:solidFill>
                  <a:schemeClr val="bg1"/>
                </a:solidFill>
                <a:latin typeface="Calibri" pitchFamily="34" charset="0"/>
                <a:sym typeface="Wingdings" pitchFamily="2" charset="2"/>
              </a:rPr>
              <a:t>Next changes </a:t>
            </a:r>
          </a:p>
          <a:p>
            <a:pPr marL="1084263" lvl="2" indent="-169863">
              <a:lnSpc>
                <a:spcPct val="80000"/>
              </a:lnSpc>
              <a:spcBef>
                <a:spcPct val="50000"/>
              </a:spcBef>
              <a:buFontTx/>
              <a:buChar char="•"/>
            </a:pPr>
            <a:r>
              <a:rPr lang="en-US" sz="1400" dirty="0">
                <a:solidFill>
                  <a:schemeClr val="bg1"/>
                </a:solidFill>
                <a:latin typeface="Calibri" pitchFamily="34" charset="0"/>
                <a:sym typeface="Wingdings" pitchFamily="2" charset="2"/>
              </a:rPr>
              <a:t>7/2000 (hurricane relocation)</a:t>
            </a:r>
          </a:p>
          <a:p>
            <a:pPr marL="1084263" lvl="2" indent="-169863">
              <a:lnSpc>
                <a:spcPct val="80000"/>
              </a:lnSpc>
              <a:spcBef>
                <a:spcPct val="50000"/>
              </a:spcBef>
              <a:buFontTx/>
              <a:buChar char="•"/>
            </a:pPr>
            <a:r>
              <a:rPr lang="en-US" sz="1400" dirty="0">
                <a:solidFill>
                  <a:schemeClr val="bg1"/>
                </a:solidFill>
                <a:latin typeface="Calibri" pitchFamily="34" charset="0"/>
                <a:sym typeface="Wingdings" pitchFamily="2" charset="2"/>
              </a:rPr>
              <a:t>8/2000 (data cutoff for 06 and 18 UTC)</a:t>
            </a:r>
          </a:p>
          <a:p>
            <a:pPr marL="1084263" lvl="2" indent="-169863">
              <a:lnSpc>
                <a:spcPct val="80000"/>
              </a:lnSpc>
              <a:spcBef>
                <a:spcPct val="50000"/>
              </a:spcBef>
              <a:buFontTx/>
              <a:buChar char="•"/>
            </a:pPr>
            <a:r>
              <a:rPr lang="en-US" sz="1400" dirty="0">
                <a:solidFill>
                  <a:schemeClr val="bg1"/>
                </a:solidFill>
                <a:latin typeface="Calibri" pitchFamily="34" charset="0"/>
                <a:sym typeface="Wingdings" pitchFamily="2" charset="2"/>
              </a:rPr>
              <a:t>10/2000 – package of minor changes</a:t>
            </a:r>
          </a:p>
          <a:p>
            <a:pPr marL="1084263" lvl="2" indent="-169863">
              <a:lnSpc>
                <a:spcPct val="80000"/>
              </a:lnSpc>
              <a:spcBef>
                <a:spcPct val="50000"/>
              </a:spcBef>
              <a:buFontTx/>
              <a:buChar char="•"/>
            </a:pPr>
            <a:r>
              <a:rPr lang="en-US" sz="1400" dirty="0">
                <a:solidFill>
                  <a:schemeClr val="bg1"/>
                </a:solidFill>
                <a:latin typeface="Calibri" pitchFamily="34" charset="0"/>
                <a:sym typeface="Wingdings" pitchFamily="2" charset="2"/>
              </a:rPr>
              <a:t>2/2001 – radiance and moisture analysis changes</a:t>
            </a:r>
          </a:p>
          <a:p>
            <a:pPr marL="112713" indent="-112713">
              <a:lnSpc>
                <a:spcPct val="80000"/>
              </a:lnSpc>
              <a:spcBef>
                <a:spcPct val="50000"/>
              </a:spcBef>
              <a:buFontTx/>
              <a:buChar char="•"/>
            </a:pPr>
            <a:r>
              <a:rPr lang="en-US" sz="1600" dirty="0">
                <a:solidFill>
                  <a:schemeClr val="bg1"/>
                </a:solidFill>
                <a:latin typeface="Calibri" pitchFamily="34" charset="0"/>
              </a:rPr>
              <a:t>5/2001</a:t>
            </a:r>
          </a:p>
          <a:p>
            <a:pPr lvl="1">
              <a:lnSpc>
                <a:spcPct val="80000"/>
              </a:lnSpc>
              <a:spcBef>
                <a:spcPct val="50000"/>
              </a:spcBef>
              <a:buFontTx/>
              <a:buChar char="–"/>
            </a:pPr>
            <a:r>
              <a:rPr lang="en-US" sz="1600" b="1" dirty="0">
                <a:solidFill>
                  <a:srgbClr val="FF0000"/>
                </a:solidFill>
                <a:latin typeface="Calibri" pitchFamily="34" charset="0"/>
              </a:rPr>
              <a:t>Major physics upgrade (prognostic cloud water, cumulus momentum transport)</a:t>
            </a:r>
          </a:p>
          <a:p>
            <a:pPr lvl="1">
              <a:lnSpc>
                <a:spcPct val="80000"/>
              </a:lnSpc>
              <a:spcBef>
                <a:spcPct val="50000"/>
              </a:spcBef>
              <a:buFontTx/>
              <a:buChar char="–"/>
            </a:pPr>
            <a:r>
              <a:rPr lang="en-US" sz="1400" dirty="0">
                <a:solidFill>
                  <a:schemeClr val="bg1"/>
                </a:solidFill>
                <a:latin typeface="Calibri" pitchFamily="34" charset="0"/>
              </a:rPr>
              <a:t>Improved QC for AMSU radiances</a:t>
            </a:r>
          </a:p>
          <a:p>
            <a:pPr lvl="1">
              <a:lnSpc>
                <a:spcPct val="80000"/>
              </a:lnSpc>
              <a:spcBef>
                <a:spcPct val="50000"/>
              </a:spcBef>
              <a:buFontTx/>
              <a:buChar char="–"/>
            </a:pPr>
            <a:r>
              <a:rPr lang="en-US" sz="1400" dirty="0">
                <a:solidFill>
                  <a:schemeClr val="bg1"/>
                </a:solidFill>
                <a:latin typeface="Calibri" pitchFamily="34" charset="0"/>
              </a:rPr>
              <a:t>Next changes </a:t>
            </a:r>
          </a:p>
          <a:p>
            <a:pPr marL="1084263" lvl="2" indent="-169863">
              <a:lnSpc>
                <a:spcPct val="80000"/>
              </a:lnSpc>
              <a:spcBef>
                <a:spcPct val="50000"/>
              </a:spcBef>
              <a:buFontTx/>
              <a:buChar char="•"/>
            </a:pPr>
            <a:r>
              <a:rPr lang="en-US" sz="1400" dirty="0">
                <a:solidFill>
                  <a:schemeClr val="bg1"/>
                </a:solidFill>
                <a:latin typeface="Calibri" pitchFamily="34" charset="0"/>
              </a:rPr>
              <a:t>6/2001 – vegetation fraction</a:t>
            </a:r>
          </a:p>
          <a:p>
            <a:pPr marL="1084263" lvl="2" indent="-169863">
              <a:lnSpc>
                <a:spcPct val="80000"/>
              </a:lnSpc>
              <a:spcBef>
                <a:spcPct val="50000"/>
              </a:spcBef>
              <a:buFontTx/>
              <a:buChar char="•"/>
            </a:pPr>
            <a:r>
              <a:rPr lang="en-US" sz="1400" dirty="0">
                <a:solidFill>
                  <a:schemeClr val="bg1"/>
                </a:solidFill>
                <a:latin typeface="Calibri" pitchFamily="34" charset="0"/>
              </a:rPr>
              <a:t>7/2001 – SST satellite data</a:t>
            </a:r>
          </a:p>
          <a:p>
            <a:pPr marL="1084263" lvl="2" indent="-169863">
              <a:lnSpc>
                <a:spcPct val="80000"/>
              </a:lnSpc>
              <a:spcBef>
                <a:spcPct val="50000"/>
              </a:spcBef>
              <a:buFontTx/>
              <a:buChar char="•"/>
            </a:pPr>
            <a:r>
              <a:rPr lang="en-US" sz="1400" dirty="0">
                <a:solidFill>
                  <a:schemeClr val="bg1"/>
                </a:solidFill>
                <a:latin typeface="Calibri" pitchFamily="34" charset="0"/>
              </a:rPr>
              <a:t> 8/200 – sea ice mask, gravity wave drag adjustment, random cloud tops, land surface evaporation, cloud microphysics…)</a:t>
            </a:r>
          </a:p>
          <a:p>
            <a:pPr marL="1084263" lvl="2" indent="-169863">
              <a:lnSpc>
                <a:spcPct val="80000"/>
              </a:lnSpc>
              <a:spcBef>
                <a:spcPct val="50000"/>
              </a:spcBef>
              <a:buFontTx/>
              <a:buChar char="•"/>
            </a:pPr>
            <a:r>
              <a:rPr lang="en-US" sz="1400" dirty="0">
                <a:solidFill>
                  <a:schemeClr val="bg1"/>
                </a:solidFill>
                <a:latin typeface="Calibri" pitchFamily="34" charset="0"/>
              </a:rPr>
              <a:t>10/ 2001 – snow depth from model background</a:t>
            </a:r>
          </a:p>
          <a:p>
            <a:pPr marL="1084263" lvl="2" indent="-169863">
              <a:lnSpc>
                <a:spcPct val="80000"/>
              </a:lnSpc>
              <a:spcBef>
                <a:spcPct val="50000"/>
              </a:spcBef>
              <a:buFontTx/>
              <a:buChar char="•"/>
            </a:pPr>
            <a:r>
              <a:rPr lang="en-US" sz="1400" dirty="0">
                <a:solidFill>
                  <a:schemeClr val="bg1"/>
                </a:solidFill>
                <a:latin typeface="Calibri" pitchFamily="34" charset="0"/>
              </a:rPr>
              <a:t>1/2002 – </a:t>
            </a:r>
            <a:r>
              <a:rPr lang="en-US" sz="1400" dirty="0" err="1">
                <a:solidFill>
                  <a:schemeClr val="bg1"/>
                </a:solidFill>
                <a:latin typeface="Calibri" pitchFamily="34" charset="0"/>
              </a:rPr>
              <a:t>Quikscat</a:t>
            </a:r>
            <a:r>
              <a:rPr lang="en-US" sz="1400" dirty="0">
                <a:solidFill>
                  <a:schemeClr val="bg1"/>
                </a:solidFill>
                <a:latin typeface="Calibri" pitchFamily="34" charset="0"/>
              </a:rPr>
              <a:t> included</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68616" cy="457200"/>
          </a:xfrm>
        </p:spPr>
        <p:txBody>
          <a:bodyPr/>
          <a:lstStyle/>
          <a:p>
            <a:r>
              <a:rPr lang="en-US" sz="3200" b="1" dirty="0" smtClean="0">
                <a:solidFill>
                  <a:srgbClr val="1407B9"/>
                </a:solidFill>
              </a:rPr>
              <a:t>Tropical Wind RMSE (200 </a:t>
            </a:r>
            <a:r>
              <a:rPr lang="en-US" sz="3200" b="1" dirty="0" err="1" smtClean="0">
                <a:solidFill>
                  <a:srgbClr val="1407B9"/>
                </a:solidFill>
              </a:rPr>
              <a:t>hPa</a:t>
            </a:r>
            <a:r>
              <a:rPr lang="en-US" sz="3200" b="1" dirty="0" smtClean="0">
                <a:solidFill>
                  <a:srgbClr val="1407B9"/>
                </a:solidFill>
              </a:rPr>
              <a:t>, Jan2008-Jun2016)</a:t>
            </a:r>
            <a:endParaRPr lang="en-US" sz="3200" b="1" dirty="0">
              <a:solidFill>
                <a:srgbClr val="1407B9"/>
              </a:solidFill>
            </a:endParaRPr>
          </a:p>
        </p:txBody>
      </p:sp>
      <p:sp>
        <p:nvSpPr>
          <p:cNvPr id="4" name="Slide Number Placeholder 3"/>
          <p:cNvSpPr>
            <a:spLocks noGrp="1"/>
          </p:cNvSpPr>
          <p:nvPr>
            <p:ph type="sldNum" sz="quarter" idx="12"/>
          </p:nvPr>
        </p:nvSpPr>
        <p:spPr/>
        <p:txBody>
          <a:bodyPr/>
          <a:lstStyle/>
          <a:p>
            <a:pPr>
              <a:defRPr/>
            </a:pPr>
            <a:fld id="{AFEA06AB-8271-4B6E-850F-5BBB311D6D5A}" type="slidenum">
              <a:rPr lang="en-US" smtClean="0"/>
              <a:pPr>
                <a:defRPr/>
              </a:pPr>
              <a:t>30</a:t>
            </a:fld>
            <a:endParaRPr lang="en-US" dirty="0"/>
          </a:p>
        </p:txBody>
      </p:sp>
      <p:pic>
        <p:nvPicPr>
          <p:cNvPr id="196610" name="Picture 2" descr="http://www.emc.ncep.noaa.gov/gmb/STATS_vsdb/longterm/longall/wrms_200mb_alldays.png"/>
          <p:cNvPicPr>
            <a:picLocks noChangeAspect="1" noChangeArrowheads="1"/>
          </p:cNvPicPr>
          <p:nvPr/>
        </p:nvPicPr>
        <p:blipFill rotWithShape="1">
          <a:blip r:embed="rId2">
            <a:extLst>
              <a:ext uri="{28A0092B-C50C-407E-A947-70E740481C1C}">
                <a14:useLocalDpi xmlns:a14="http://schemas.microsoft.com/office/drawing/2010/main" val="0"/>
              </a:ext>
            </a:extLst>
          </a:blip>
          <a:srcRect l="5677" r="10645"/>
          <a:stretch/>
        </p:blipFill>
        <p:spPr bwMode="auto">
          <a:xfrm>
            <a:off x="152400" y="783771"/>
            <a:ext cx="5029200" cy="5769429"/>
          </a:xfrm>
          <a:prstGeom prst="rect">
            <a:avLst/>
          </a:prstGeom>
          <a:noFill/>
          <a:extLst>
            <a:ext uri="{909E8E84-426E-40DD-AFC4-6F175D3DCCD1}">
              <a14:hiddenFill xmlns:a14="http://schemas.microsoft.com/office/drawing/2010/main">
                <a:solidFill>
                  <a:srgbClr val="FFFFFF"/>
                </a:solidFill>
              </a14:hiddenFill>
            </a:ext>
          </a:extLst>
        </p:spPr>
      </p:pic>
      <p:pic>
        <p:nvPicPr>
          <p:cNvPr id="196612" name="Picture 4" descr="http://www.emc.ncep.noaa.gov/gmb/STATS_vsdb/longterm/longall/wrms_200mb_day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821" y="638299"/>
            <a:ext cx="3858491" cy="606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7286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2743200"/>
            <a:ext cx="3108543" cy="646331"/>
          </a:xfrm>
          <a:prstGeom prst="rect">
            <a:avLst/>
          </a:prstGeom>
          <a:noFill/>
        </p:spPr>
        <p:txBody>
          <a:bodyPr wrap="none" rtlCol="0">
            <a:spAutoFit/>
          </a:bodyPr>
          <a:lstStyle/>
          <a:p>
            <a:r>
              <a:rPr lang="en-US" sz="3600" b="1" dirty="0" smtClean="0"/>
              <a:t>Precipitation </a:t>
            </a:r>
            <a:endParaRPr lang="en-US" sz="36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www.emc.ncep.noaa.gov/gmb/wx24fy/misc/annual/ets_mean00z_20100101to201012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07" y="533400"/>
            <a:ext cx="4405793"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164068"/>
            <a:ext cx="6152069" cy="369332"/>
          </a:xfrm>
          <a:prstGeom prst="rect">
            <a:avLst/>
          </a:prstGeom>
          <a:noFill/>
        </p:spPr>
        <p:txBody>
          <a:bodyPr wrap="none" rtlCol="0">
            <a:spAutoFit/>
          </a:bodyPr>
          <a:lstStyle/>
          <a:p>
            <a:r>
              <a:rPr lang="en-US" b="1" dirty="0" smtClean="0"/>
              <a:t>GFS Annual </a:t>
            </a:r>
            <a:r>
              <a:rPr lang="en-US" b="1" dirty="0" err="1" smtClean="0"/>
              <a:t>Precip</a:t>
            </a:r>
            <a:r>
              <a:rPr lang="en-US" b="1" dirty="0" smtClean="0"/>
              <a:t> ETS and BIAS Scores over CONUS</a:t>
            </a:r>
            <a:endParaRPr lang="en-US" b="1" dirty="0"/>
          </a:p>
        </p:txBody>
      </p:sp>
      <p:pic>
        <p:nvPicPr>
          <p:cNvPr id="194564" name="Picture 4" descr="http://www.emc.ncep.noaa.gov/gmb/wx24fy/misc/annual/bis_mean00z_20100101to201012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533400"/>
            <a:ext cx="43815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4454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http://www.emc.ncep.noaa.gov/gmb/STATS_vsdb/allmodel/rain/QPF/arch/etsbis.G211RFCf24f72d366.201512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686800" cy="5057775"/>
          </a:xfrm>
          <a:prstGeom prst="rect">
            <a:avLst/>
          </a:prstGeom>
          <a:noFill/>
          <a:extLst>
            <a:ext uri="{909E8E84-426E-40DD-AFC4-6F175D3DCCD1}">
              <a14:hiddenFill xmlns:a14="http://schemas.microsoft.com/office/drawing/2010/main">
                <a:solidFill>
                  <a:srgbClr val="FFFFFF"/>
                </a:solidFill>
              </a14:hiddenFill>
            </a:ext>
          </a:extLst>
        </p:spPr>
      </p:pic>
      <p:sp>
        <p:nvSpPr>
          <p:cNvPr id="150530" name="Title 1"/>
          <p:cNvSpPr>
            <a:spLocks noGrp="1"/>
          </p:cNvSpPr>
          <p:nvPr>
            <p:ph type="title"/>
          </p:nvPr>
        </p:nvSpPr>
        <p:spPr>
          <a:xfrm>
            <a:off x="457200" y="76200"/>
            <a:ext cx="8229600" cy="487363"/>
          </a:xfrm>
        </p:spPr>
        <p:txBody>
          <a:bodyPr/>
          <a:lstStyle/>
          <a:p>
            <a:pPr eaLnBrk="1" hangingPunct="1"/>
            <a:r>
              <a:rPr lang="en-US" sz="2000" b="1" dirty="0" smtClean="0">
                <a:solidFill>
                  <a:srgbClr val="FF0000"/>
                </a:solidFill>
              </a:rPr>
              <a:t>2015 </a:t>
            </a:r>
            <a:r>
              <a:rPr lang="en-US" sz="2000" b="1" dirty="0" smtClean="0">
                <a:solidFill>
                  <a:srgbClr val="1407B9"/>
                </a:solidFill>
              </a:rPr>
              <a:t>Annual</a:t>
            </a:r>
            <a:r>
              <a:rPr lang="en-US" sz="2000" b="1" dirty="0" smtClean="0">
                <a:solidFill>
                  <a:srgbClr val="FF0000"/>
                </a:solidFill>
              </a:rPr>
              <a:t> Mean CONUS Precipitation Skill Scores,  00-72 hour </a:t>
            </a:r>
            <a:r>
              <a:rPr lang="en-US" sz="2000" b="1" dirty="0" err="1" smtClean="0">
                <a:solidFill>
                  <a:srgbClr val="FF0000"/>
                </a:solidFill>
              </a:rPr>
              <a:t>Fcst</a:t>
            </a:r>
            <a:endParaRPr lang="en-US" sz="2000" b="1" dirty="0" smtClean="0">
              <a:solidFill>
                <a:srgbClr val="FF0000"/>
              </a:solidFill>
            </a:endParaRPr>
          </a:p>
        </p:txBody>
      </p:sp>
      <p:sp>
        <p:nvSpPr>
          <p:cNvPr id="13315" name="Slide Number Placeholder 3"/>
          <p:cNvSpPr>
            <a:spLocks noGrp="1"/>
          </p:cNvSpPr>
          <p:nvPr>
            <p:ph type="sldNum" sz="quarter" idx="12"/>
          </p:nvPr>
        </p:nvSpPr>
        <p:spPr/>
        <p:txBody>
          <a:bodyPr/>
          <a:lstStyle/>
          <a:p>
            <a:pPr>
              <a:defRPr/>
            </a:pPr>
            <a:fld id="{C8D13DCD-B9FE-4BBE-8DDF-71C8ED01B626}" type="slidenum">
              <a:rPr lang="en-US"/>
              <a:pPr>
                <a:defRPr/>
              </a:pPr>
              <a:t>33</a:t>
            </a:fld>
            <a:endParaRPr lang="en-US"/>
          </a:p>
        </p:txBody>
      </p:sp>
      <p:sp>
        <p:nvSpPr>
          <p:cNvPr id="5" name="TextBox 4"/>
          <p:cNvSpPr txBox="1"/>
          <p:nvPr/>
        </p:nvSpPr>
        <p:spPr>
          <a:xfrm>
            <a:off x="457200" y="5819775"/>
            <a:ext cx="8458200" cy="923330"/>
          </a:xfrm>
          <a:prstGeom prst="rect">
            <a:avLst/>
          </a:prstGeom>
          <a:noFill/>
        </p:spPr>
        <p:style>
          <a:lnRef idx="1">
            <a:schemeClr val="dk1"/>
          </a:lnRef>
          <a:fillRef idx="2">
            <a:schemeClr val="dk1"/>
          </a:fillRef>
          <a:effectRef idx="1">
            <a:schemeClr val="dk1"/>
          </a:effectRef>
          <a:fontRef idx="minor">
            <a:schemeClr val="dk1"/>
          </a:fontRef>
        </p:style>
        <p:txBody>
          <a:bodyPr>
            <a:spAutoFit/>
          </a:bodyPr>
          <a:lstStyle/>
          <a:p>
            <a:pPr marL="287338" indent="-287338">
              <a:buFont typeface="Arial" charset="0"/>
              <a:buChar char="•"/>
              <a:defRPr/>
            </a:pPr>
            <a:r>
              <a:rPr lang="en-US" b="1" dirty="0">
                <a:solidFill>
                  <a:srgbClr val="0000FF"/>
                </a:solidFill>
                <a:latin typeface="Times New Roman" pitchFamily="18" charset="0"/>
                <a:cs typeface="Arial" charset="0"/>
              </a:rPr>
              <a:t>ECMWF has the best ETS score.  </a:t>
            </a:r>
          </a:p>
          <a:p>
            <a:pPr marL="287338" indent="-287338">
              <a:buFont typeface="Arial" charset="0"/>
              <a:buChar char="•"/>
              <a:defRPr/>
            </a:pPr>
            <a:r>
              <a:rPr lang="en-US" b="1" dirty="0">
                <a:solidFill>
                  <a:srgbClr val="0000FF"/>
                </a:solidFill>
                <a:latin typeface="Times New Roman" pitchFamily="18" charset="0"/>
                <a:cs typeface="Arial" charset="0"/>
              </a:rPr>
              <a:t>Both GFS and ECMWF underestimated moderate and heavy rainfall events</a:t>
            </a:r>
            <a:r>
              <a:rPr lang="en-US" b="1" dirty="0" smtClean="0">
                <a:solidFill>
                  <a:srgbClr val="0000FF"/>
                </a:solidFill>
                <a:latin typeface="Times New Roman" pitchFamily="18" charset="0"/>
                <a:cs typeface="Arial" charset="0"/>
              </a:rPr>
              <a:t>.  UKM and CMC had large wet biases.</a:t>
            </a:r>
            <a:endParaRPr lang="en-US" b="1" dirty="0">
              <a:solidFill>
                <a:srgbClr val="0000FF"/>
              </a:solidFill>
              <a:latin typeface="Times New Roman" pitchFamily="18" charset="0"/>
              <a:cs typeface="Arial" charset="0"/>
            </a:endParaRPr>
          </a:p>
        </p:txBody>
      </p:sp>
      <p:cxnSp>
        <p:nvCxnSpPr>
          <p:cNvPr id="7" name="Straight Arrow Connector 6"/>
          <p:cNvCxnSpPr/>
          <p:nvPr/>
        </p:nvCxnSpPr>
        <p:spPr>
          <a:xfrm flipV="1">
            <a:off x="6096000" y="3124200"/>
            <a:ext cx="1219200" cy="3178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0534" name="TextBox 11"/>
          <p:cNvSpPr txBox="1">
            <a:spLocks noChangeArrowheads="1"/>
          </p:cNvSpPr>
          <p:nvPr/>
        </p:nvSpPr>
        <p:spPr bwMode="auto">
          <a:xfrm>
            <a:off x="7162800" y="1295400"/>
            <a:ext cx="1066800" cy="646113"/>
          </a:xfrm>
          <a:prstGeom prst="rect">
            <a:avLst/>
          </a:prstGeom>
          <a:noFill/>
          <a:ln w="9525">
            <a:noFill/>
            <a:miter lim="800000"/>
            <a:headEnd/>
            <a:tailEnd/>
          </a:ln>
        </p:spPr>
        <p:txBody>
          <a:bodyPr wrap="none">
            <a:spAutoFit/>
          </a:bodyPr>
          <a:lstStyle/>
          <a:p>
            <a:r>
              <a:rPr lang="en-US" b="1">
                <a:latin typeface="Calibri" pitchFamily="34" charset="0"/>
              </a:rPr>
              <a:t>BIAS=1 </a:t>
            </a:r>
          </a:p>
          <a:p>
            <a:r>
              <a:rPr lang="en-US" b="1">
                <a:latin typeface="Calibri" pitchFamily="34" charset="0"/>
              </a:rPr>
              <a:t>is perfect</a:t>
            </a:r>
          </a:p>
        </p:txBody>
      </p:sp>
      <p:sp>
        <p:nvSpPr>
          <p:cNvPr id="150535" name="TextBox 12"/>
          <p:cNvSpPr txBox="1">
            <a:spLocks noChangeArrowheads="1"/>
          </p:cNvSpPr>
          <p:nvPr/>
        </p:nvSpPr>
        <p:spPr bwMode="auto">
          <a:xfrm>
            <a:off x="1447800" y="2057400"/>
            <a:ext cx="1143000" cy="923925"/>
          </a:xfrm>
          <a:prstGeom prst="rect">
            <a:avLst/>
          </a:prstGeom>
          <a:noFill/>
          <a:ln w="9525">
            <a:noFill/>
            <a:miter lim="800000"/>
            <a:headEnd/>
            <a:tailEnd/>
          </a:ln>
        </p:spPr>
        <p:txBody>
          <a:bodyPr>
            <a:spAutoFit/>
          </a:bodyPr>
          <a:lstStyle/>
          <a:p>
            <a:r>
              <a:rPr lang="en-US" b="1">
                <a:latin typeface="Calibri" pitchFamily="34" charset="0"/>
              </a:rPr>
              <a:t>Larger ETS is better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http://www.emc.ncep.noaa.gov/gmb/STATS_vsdb/allmodel/rain/QPF/arch/etsbis.G211RFCf24f72d93.201508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79745"/>
            <a:ext cx="8534400" cy="5432130"/>
          </a:xfrm>
          <a:prstGeom prst="rect">
            <a:avLst/>
          </a:prstGeom>
          <a:noFill/>
          <a:extLst>
            <a:ext uri="{909E8E84-426E-40DD-AFC4-6F175D3DCCD1}">
              <a14:hiddenFill xmlns:a14="http://schemas.microsoft.com/office/drawing/2010/main">
                <a:solidFill>
                  <a:srgbClr val="FFFFFF"/>
                </a:solidFill>
              </a14:hiddenFill>
            </a:ext>
          </a:extLst>
        </p:spPr>
      </p:pic>
      <p:sp>
        <p:nvSpPr>
          <p:cNvPr id="148482" name="Title 1"/>
          <p:cNvSpPr>
            <a:spLocks noGrp="1"/>
          </p:cNvSpPr>
          <p:nvPr>
            <p:ph type="title"/>
          </p:nvPr>
        </p:nvSpPr>
        <p:spPr>
          <a:xfrm>
            <a:off x="457200" y="76200"/>
            <a:ext cx="8229600" cy="487363"/>
          </a:xfrm>
        </p:spPr>
        <p:txBody>
          <a:bodyPr/>
          <a:lstStyle/>
          <a:p>
            <a:pPr eaLnBrk="1" hangingPunct="1"/>
            <a:r>
              <a:rPr lang="en-US" sz="2000" b="1" dirty="0" smtClean="0">
                <a:solidFill>
                  <a:srgbClr val="FF0000"/>
                </a:solidFill>
              </a:rPr>
              <a:t>2015 </a:t>
            </a:r>
            <a:r>
              <a:rPr lang="en-US" sz="2000" b="1" dirty="0" smtClean="0">
                <a:solidFill>
                  <a:srgbClr val="1407B9"/>
                </a:solidFill>
              </a:rPr>
              <a:t>JJA</a:t>
            </a:r>
            <a:r>
              <a:rPr lang="en-US" sz="2000" b="1" dirty="0" smtClean="0">
                <a:solidFill>
                  <a:srgbClr val="FF0000"/>
                </a:solidFill>
              </a:rPr>
              <a:t> CONUS Precipitation Skill Scores,  00-72 hour Forecast</a:t>
            </a:r>
          </a:p>
        </p:txBody>
      </p:sp>
      <p:sp>
        <p:nvSpPr>
          <p:cNvPr id="13315" name="Slide Number Placeholder 3"/>
          <p:cNvSpPr>
            <a:spLocks noGrp="1"/>
          </p:cNvSpPr>
          <p:nvPr>
            <p:ph type="sldNum" sz="quarter" idx="12"/>
          </p:nvPr>
        </p:nvSpPr>
        <p:spPr/>
        <p:txBody>
          <a:bodyPr/>
          <a:lstStyle/>
          <a:p>
            <a:pPr>
              <a:defRPr/>
            </a:pPr>
            <a:fld id="{64E89924-FD64-4B1B-969B-14796D721334}" type="slidenum">
              <a:rPr lang="en-US"/>
              <a:pPr>
                <a:defRPr/>
              </a:pPr>
              <a:t>34</a:t>
            </a:fld>
            <a:endParaRPr lang="en-US"/>
          </a:p>
        </p:txBody>
      </p:sp>
      <p:sp>
        <p:nvSpPr>
          <p:cNvPr id="5" name="TextBox 4"/>
          <p:cNvSpPr txBox="1"/>
          <p:nvPr/>
        </p:nvSpPr>
        <p:spPr>
          <a:xfrm>
            <a:off x="457200" y="6111875"/>
            <a:ext cx="8458200" cy="517525"/>
          </a:xfrm>
          <a:prstGeom prst="rect">
            <a:avLst/>
          </a:prstGeom>
          <a:noFill/>
          <a:ln>
            <a:noFill/>
          </a:ln>
        </p:spPr>
        <p:style>
          <a:lnRef idx="1">
            <a:schemeClr val="dk1"/>
          </a:lnRef>
          <a:fillRef idx="2">
            <a:schemeClr val="dk1"/>
          </a:fillRef>
          <a:effectRef idx="1">
            <a:schemeClr val="dk1"/>
          </a:effectRef>
          <a:fontRef idx="minor">
            <a:schemeClr val="dk1"/>
          </a:fontRef>
        </p:style>
        <p:txBody>
          <a:bodyPr>
            <a:spAutoFit/>
          </a:bodyPr>
          <a:lstStyle/>
          <a:p>
            <a:pPr marL="287338" indent="-287338">
              <a:buFont typeface="Arial" charset="0"/>
              <a:buChar char="•"/>
            </a:pPr>
            <a:r>
              <a:rPr lang="en-US" sz="1400" b="1">
                <a:solidFill>
                  <a:srgbClr val="0000FF"/>
                </a:solidFill>
                <a:latin typeface="Times New Roman" pitchFamily="18" charset="0"/>
                <a:cs typeface="Arial" charset="0"/>
              </a:rPr>
              <a:t>ECMWF had the best ETS score.   GFS, UKM and CMC were close to each other.</a:t>
            </a:r>
          </a:p>
          <a:p>
            <a:pPr marL="287338" indent="-287338">
              <a:buFont typeface="Arial" charset="0"/>
              <a:buChar char="•"/>
            </a:pPr>
            <a:r>
              <a:rPr lang="en-US" sz="1400" b="1">
                <a:solidFill>
                  <a:srgbClr val="0000FF"/>
                </a:solidFill>
                <a:latin typeface="Times New Roman" pitchFamily="18" charset="0"/>
                <a:cs typeface="Arial" charset="0"/>
              </a:rPr>
              <a:t>ECMWF underestimated heavy rainfall events.  GFS was dry for moderate rainfall events..</a:t>
            </a:r>
          </a:p>
        </p:txBody>
      </p:sp>
      <p:cxnSp>
        <p:nvCxnSpPr>
          <p:cNvPr id="7" name="Straight Arrow Connector 6"/>
          <p:cNvCxnSpPr/>
          <p:nvPr/>
        </p:nvCxnSpPr>
        <p:spPr>
          <a:xfrm flipV="1">
            <a:off x="5410200" y="3262313"/>
            <a:ext cx="2209800" cy="32146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8486" name="TextBox 11"/>
          <p:cNvSpPr txBox="1">
            <a:spLocks noChangeArrowheads="1"/>
          </p:cNvSpPr>
          <p:nvPr/>
        </p:nvSpPr>
        <p:spPr bwMode="auto">
          <a:xfrm>
            <a:off x="7162800" y="1295400"/>
            <a:ext cx="1066800" cy="646113"/>
          </a:xfrm>
          <a:prstGeom prst="rect">
            <a:avLst/>
          </a:prstGeom>
          <a:noFill/>
          <a:ln w="9525">
            <a:noFill/>
            <a:miter lim="800000"/>
            <a:headEnd/>
            <a:tailEnd/>
          </a:ln>
        </p:spPr>
        <p:txBody>
          <a:bodyPr wrap="none">
            <a:spAutoFit/>
          </a:bodyPr>
          <a:lstStyle/>
          <a:p>
            <a:r>
              <a:rPr lang="en-US" b="1">
                <a:latin typeface="Calibri" pitchFamily="34" charset="0"/>
              </a:rPr>
              <a:t>BIAS=1 </a:t>
            </a:r>
          </a:p>
          <a:p>
            <a:r>
              <a:rPr lang="en-US" b="1">
                <a:latin typeface="Calibri" pitchFamily="34" charset="0"/>
              </a:rPr>
              <a:t>is perfect</a:t>
            </a:r>
          </a:p>
        </p:txBody>
      </p:sp>
      <p:sp>
        <p:nvSpPr>
          <p:cNvPr id="148487" name="TextBox 12"/>
          <p:cNvSpPr txBox="1">
            <a:spLocks noChangeArrowheads="1"/>
          </p:cNvSpPr>
          <p:nvPr/>
        </p:nvSpPr>
        <p:spPr bwMode="auto">
          <a:xfrm>
            <a:off x="1295400" y="2057400"/>
            <a:ext cx="1143000" cy="923925"/>
          </a:xfrm>
          <a:prstGeom prst="rect">
            <a:avLst/>
          </a:prstGeom>
          <a:noFill/>
          <a:ln w="9525">
            <a:noFill/>
            <a:miter lim="800000"/>
            <a:headEnd/>
            <a:tailEnd/>
          </a:ln>
        </p:spPr>
        <p:txBody>
          <a:bodyPr>
            <a:spAutoFit/>
          </a:bodyPr>
          <a:lstStyle/>
          <a:p>
            <a:r>
              <a:rPr lang="en-US" b="1">
                <a:latin typeface="Calibri" pitchFamily="34" charset="0"/>
              </a:rPr>
              <a:t>Larger ETS is better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108744"/>
            <a:ext cx="7086600" cy="1200329"/>
          </a:xfrm>
          <a:prstGeom prst="rect">
            <a:avLst/>
          </a:prstGeom>
          <a:noFill/>
        </p:spPr>
        <p:txBody>
          <a:bodyPr wrap="square" rtlCol="0">
            <a:spAutoFit/>
          </a:bodyPr>
          <a:lstStyle/>
          <a:p>
            <a:pPr algn="ctr"/>
            <a:r>
              <a:rPr lang="en-US" sz="3600" b="1" dirty="0" smtClean="0"/>
              <a:t>Verification against Surface and </a:t>
            </a:r>
            <a:r>
              <a:rPr lang="en-US" sz="3600" b="1" dirty="0" err="1" smtClean="0"/>
              <a:t>Rawinsonde</a:t>
            </a:r>
            <a:r>
              <a:rPr lang="en-US" sz="3600" b="1" dirty="0" smtClean="0"/>
              <a:t> Observations</a:t>
            </a:r>
            <a:endParaRPr lang="en-US" sz="3600" b="1" dirty="0"/>
          </a:p>
        </p:txBody>
      </p:sp>
    </p:spTree>
    <p:extLst>
      <p:ext uri="{BB962C8B-B14F-4D97-AF65-F5344CB8AC3E}">
        <p14:creationId xmlns:p14="http://schemas.microsoft.com/office/powerpoint/2010/main" val="26833424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7" name="Picture 31" descr="http://www.emc.ncep.noaa.gov/gmb/STATS_vsdb/annual/2015/g2o/g2o_00Z/sfc/fo_fh24_T_SFC_east.png"/>
          <p:cNvPicPr>
            <a:picLocks noChangeAspect="1" noChangeArrowheads="1"/>
          </p:cNvPicPr>
          <p:nvPr/>
        </p:nvPicPr>
        <p:blipFill>
          <a:blip r:embed="rId2">
            <a:extLst>
              <a:ext uri="{28A0092B-C50C-407E-A947-70E740481C1C}">
                <a14:useLocalDpi xmlns:a14="http://schemas.microsoft.com/office/drawing/2010/main" val="0"/>
              </a:ext>
            </a:extLst>
          </a:blip>
          <a:srcRect b="8400"/>
          <a:stretch>
            <a:fillRect/>
          </a:stretch>
        </p:blipFill>
        <p:spPr bwMode="auto">
          <a:xfrm>
            <a:off x="4800600" y="4114800"/>
            <a:ext cx="4343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25" name="Picture 29" descr="http://www.emc.ncep.noaa.gov/gmb/STATS_vsdb/annual/2015/g2o/g2o_00Z/sfc/fo_fh18_T_SFC_east.png"/>
          <p:cNvPicPr>
            <a:picLocks noChangeAspect="1" noChangeArrowheads="1"/>
          </p:cNvPicPr>
          <p:nvPr/>
        </p:nvPicPr>
        <p:blipFill>
          <a:blip r:embed="rId3">
            <a:extLst>
              <a:ext uri="{28A0092B-C50C-407E-A947-70E740481C1C}">
                <a14:useLocalDpi xmlns:a14="http://schemas.microsoft.com/office/drawing/2010/main" val="0"/>
              </a:ext>
            </a:extLst>
          </a:blip>
          <a:srcRect b="8400"/>
          <a:stretch>
            <a:fillRect/>
          </a:stretch>
        </p:blipFill>
        <p:spPr bwMode="auto">
          <a:xfrm>
            <a:off x="4800600" y="685800"/>
            <a:ext cx="43434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123" name="Picture 27" descr="http://www.emc.ncep.noaa.gov/gmb/STATS_vsdb/annual/2015/g2o/g2o_00Z/sfc/fo_fh12_T_SFC_east.png"/>
          <p:cNvPicPr>
            <a:picLocks noChangeAspect="1" noChangeArrowheads="1"/>
          </p:cNvPicPr>
          <p:nvPr/>
        </p:nvPicPr>
        <p:blipFill>
          <a:blip r:embed="rId4">
            <a:extLst>
              <a:ext uri="{28A0092B-C50C-407E-A947-70E740481C1C}">
                <a14:useLocalDpi xmlns:a14="http://schemas.microsoft.com/office/drawing/2010/main" val="0"/>
              </a:ext>
            </a:extLst>
          </a:blip>
          <a:srcRect b="8400"/>
          <a:stretch>
            <a:fillRect/>
          </a:stretch>
        </p:blipFill>
        <p:spPr bwMode="auto">
          <a:xfrm>
            <a:off x="0" y="3962400"/>
            <a:ext cx="48768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121" name="Picture 25" descr="http://www.emc.ncep.noaa.gov/gmb/STATS_vsdb/annual/2015/g2o/g2o_00Z/sfc/fo_fh6_T_SFC_east.png"/>
          <p:cNvPicPr>
            <a:picLocks noChangeAspect="1" noChangeArrowheads="1"/>
          </p:cNvPicPr>
          <p:nvPr/>
        </p:nvPicPr>
        <p:blipFill>
          <a:blip r:embed="rId5">
            <a:extLst>
              <a:ext uri="{28A0092B-C50C-407E-A947-70E740481C1C}">
                <a14:useLocalDpi xmlns:a14="http://schemas.microsoft.com/office/drawing/2010/main" val="0"/>
              </a:ext>
            </a:extLst>
          </a:blip>
          <a:srcRect b="8400"/>
          <a:stretch>
            <a:fillRect/>
          </a:stretch>
        </p:blipFill>
        <p:spPr bwMode="auto">
          <a:xfrm>
            <a:off x="0" y="609600"/>
            <a:ext cx="4876800" cy="2895600"/>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p:cNvSpPr txBox="1">
            <a:spLocks noChangeArrowheads="1"/>
          </p:cNvSpPr>
          <p:nvPr/>
        </p:nvSpPr>
        <p:spPr bwMode="auto">
          <a:xfrm>
            <a:off x="1295400" y="136525"/>
            <a:ext cx="5356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0066"/>
                </a:solidFill>
              </a:rPr>
              <a:t>T2m over CONUS East, Jan2012 ~ Jun2016</a:t>
            </a:r>
          </a:p>
        </p:txBody>
      </p:sp>
      <p:sp>
        <p:nvSpPr>
          <p:cNvPr id="4109" name="Text Box 13"/>
          <p:cNvSpPr txBox="1">
            <a:spLocks noChangeArrowheads="1"/>
          </p:cNvSpPr>
          <p:nvPr/>
        </p:nvSpPr>
        <p:spPr bwMode="auto">
          <a:xfrm>
            <a:off x="1752600" y="2133600"/>
            <a:ext cx="174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F06, mid-night</a:t>
            </a:r>
          </a:p>
        </p:txBody>
      </p:sp>
      <p:sp>
        <p:nvSpPr>
          <p:cNvPr id="4110" name="Text Box 14"/>
          <p:cNvSpPr txBox="1">
            <a:spLocks noChangeArrowheads="1"/>
          </p:cNvSpPr>
          <p:nvPr/>
        </p:nvSpPr>
        <p:spPr bwMode="auto">
          <a:xfrm>
            <a:off x="2057400" y="5410200"/>
            <a:ext cx="161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F12, morning</a:t>
            </a:r>
          </a:p>
        </p:txBody>
      </p:sp>
      <p:sp>
        <p:nvSpPr>
          <p:cNvPr id="4111" name="Text Box 15"/>
          <p:cNvSpPr txBox="1">
            <a:spLocks noChangeArrowheads="1"/>
          </p:cNvSpPr>
          <p:nvPr/>
        </p:nvSpPr>
        <p:spPr bwMode="auto">
          <a:xfrm>
            <a:off x="5410200" y="2209800"/>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F18, noon</a:t>
            </a:r>
          </a:p>
        </p:txBody>
      </p:sp>
      <p:sp>
        <p:nvSpPr>
          <p:cNvPr id="4112" name="Text Box 16"/>
          <p:cNvSpPr txBox="1">
            <a:spLocks noChangeArrowheads="1"/>
          </p:cNvSpPr>
          <p:nvPr/>
        </p:nvSpPr>
        <p:spPr bwMode="auto">
          <a:xfrm>
            <a:off x="6400800" y="5486400"/>
            <a:ext cx="221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F24, late afternoon</a:t>
            </a:r>
          </a:p>
        </p:txBody>
      </p:sp>
      <p:sp>
        <p:nvSpPr>
          <p:cNvPr id="4113" name="Text Box 17"/>
          <p:cNvSpPr txBox="1">
            <a:spLocks noChangeArrowheads="1"/>
          </p:cNvSpPr>
          <p:nvPr/>
        </p:nvSpPr>
        <p:spPr bwMode="auto">
          <a:xfrm>
            <a:off x="7010400" y="365760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solidFill>
                  <a:srgbClr val="000066"/>
                </a:solidFill>
              </a:rPr>
              <a:t>2015 summer warm bias</a:t>
            </a:r>
          </a:p>
        </p:txBody>
      </p:sp>
      <p:sp>
        <p:nvSpPr>
          <p:cNvPr id="4114" name="Line 18"/>
          <p:cNvSpPr>
            <a:spLocks noChangeShapeType="1"/>
          </p:cNvSpPr>
          <p:nvPr/>
        </p:nvSpPr>
        <p:spPr bwMode="auto">
          <a:xfrm flipV="1">
            <a:off x="7848600" y="2590800"/>
            <a:ext cx="3810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 name="Text Box 19"/>
          <p:cNvSpPr txBox="1">
            <a:spLocks noChangeArrowheads="1"/>
          </p:cNvSpPr>
          <p:nvPr/>
        </p:nvSpPr>
        <p:spPr bwMode="auto">
          <a:xfrm>
            <a:off x="2590800" y="2971800"/>
            <a:ext cx="2057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solidFill>
                  <a:srgbClr val="000066"/>
                </a:solidFill>
              </a:rPr>
              <a:t>Reduced summer cold bias</a:t>
            </a:r>
          </a:p>
        </p:txBody>
      </p:sp>
      <p:sp>
        <p:nvSpPr>
          <p:cNvPr id="4118" name="Text Box 22"/>
          <p:cNvSpPr txBox="1">
            <a:spLocks noChangeArrowheads="1"/>
          </p:cNvSpPr>
          <p:nvPr/>
        </p:nvSpPr>
        <p:spPr bwMode="auto">
          <a:xfrm>
            <a:off x="3352800" y="3581400"/>
            <a:ext cx="1100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i="1">
                <a:solidFill>
                  <a:srgbClr val="000066"/>
                </a:solidFill>
              </a:rPr>
              <a:t>T1534 SLG</a:t>
            </a:r>
          </a:p>
        </p:txBody>
      </p:sp>
      <p:sp>
        <p:nvSpPr>
          <p:cNvPr id="4119" name="Text Box 23"/>
          <p:cNvSpPr txBox="1">
            <a:spLocks noChangeArrowheads="1"/>
          </p:cNvSpPr>
          <p:nvPr/>
        </p:nvSpPr>
        <p:spPr bwMode="auto">
          <a:xfrm>
            <a:off x="1752600" y="3581400"/>
            <a:ext cx="1336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i="1">
                <a:solidFill>
                  <a:srgbClr val="000066"/>
                </a:solidFill>
              </a:rPr>
              <a:t>T574 Eulerian</a:t>
            </a:r>
          </a:p>
        </p:txBody>
      </p:sp>
      <p:sp>
        <p:nvSpPr>
          <p:cNvPr id="4128" name="Text Box 32"/>
          <p:cNvSpPr txBox="1">
            <a:spLocks noChangeArrowheads="1"/>
          </p:cNvSpPr>
          <p:nvPr/>
        </p:nvSpPr>
        <p:spPr bwMode="auto">
          <a:xfrm>
            <a:off x="6156325" y="6259513"/>
            <a:ext cx="1979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Mostly cold bias, PBL?</a:t>
            </a:r>
          </a:p>
        </p:txBody>
      </p:sp>
      <p:sp>
        <p:nvSpPr>
          <p:cNvPr id="4129" name="Line 33"/>
          <p:cNvSpPr>
            <a:spLocks noChangeShapeType="1"/>
          </p:cNvSpPr>
          <p:nvPr/>
        </p:nvSpPr>
        <p:spPr bwMode="auto">
          <a:xfrm>
            <a:off x="3276600" y="3429000"/>
            <a:ext cx="0" cy="6096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617532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5" name="Picture 25" descr="http://www.emc.ncep.noaa.gov/gmb/STATS_vsdb/annual/2015/g2o/g2o_00Z/sfc/fo_fh24_VWND_SFC_east.png"/>
          <p:cNvPicPr>
            <a:picLocks noChangeAspect="1" noChangeArrowheads="1"/>
          </p:cNvPicPr>
          <p:nvPr/>
        </p:nvPicPr>
        <p:blipFill>
          <a:blip r:embed="rId2">
            <a:extLst>
              <a:ext uri="{28A0092B-C50C-407E-A947-70E740481C1C}">
                <a14:useLocalDpi xmlns:a14="http://schemas.microsoft.com/office/drawing/2010/main" val="0"/>
              </a:ext>
            </a:extLst>
          </a:blip>
          <a:srcRect b="8400"/>
          <a:stretch>
            <a:fillRect/>
          </a:stretch>
        </p:blipFill>
        <p:spPr bwMode="auto">
          <a:xfrm>
            <a:off x="4572000" y="3962400"/>
            <a:ext cx="45720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63" name="Picture 23" descr="http://www.emc.ncep.noaa.gov/gmb/STATS_vsdb/annual/2015/g2o/g2o_00Z/sfc/fo_fh18_VWND_SFC_east.png"/>
          <p:cNvPicPr>
            <a:picLocks noChangeAspect="1" noChangeArrowheads="1"/>
          </p:cNvPicPr>
          <p:nvPr/>
        </p:nvPicPr>
        <p:blipFill>
          <a:blip r:embed="rId3">
            <a:extLst>
              <a:ext uri="{28A0092B-C50C-407E-A947-70E740481C1C}">
                <a14:useLocalDpi xmlns:a14="http://schemas.microsoft.com/office/drawing/2010/main" val="0"/>
              </a:ext>
            </a:extLst>
          </a:blip>
          <a:srcRect b="8400"/>
          <a:stretch>
            <a:fillRect/>
          </a:stretch>
        </p:blipFill>
        <p:spPr bwMode="auto">
          <a:xfrm>
            <a:off x="4495800" y="609600"/>
            <a:ext cx="4648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61" name="Picture 21" descr="http://www.emc.ncep.noaa.gov/gmb/STATS_vsdb/annual/2015/g2o/g2o_00Z/sfc/fo_fh12_VWND_SFC_east.png"/>
          <p:cNvPicPr>
            <a:picLocks noChangeAspect="1" noChangeArrowheads="1"/>
          </p:cNvPicPr>
          <p:nvPr/>
        </p:nvPicPr>
        <p:blipFill>
          <a:blip r:embed="rId4">
            <a:extLst>
              <a:ext uri="{28A0092B-C50C-407E-A947-70E740481C1C}">
                <a14:useLocalDpi xmlns:a14="http://schemas.microsoft.com/office/drawing/2010/main" val="0"/>
              </a:ext>
            </a:extLst>
          </a:blip>
          <a:srcRect b="8400"/>
          <a:stretch>
            <a:fillRect/>
          </a:stretch>
        </p:blipFill>
        <p:spPr bwMode="auto">
          <a:xfrm>
            <a:off x="0" y="4038600"/>
            <a:ext cx="4724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10246" name="Text Box 6"/>
          <p:cNvSpPr txBox="1">
            <a:spLocks noChangeArrowheads="1"/>
          </p:cNvSpPr>
          <p:nvPr/>
        </p:nvSpPr>
        <p:spPr bwMode="auto">
          <a:xfrm>
            <a:off x="1295400" y="136525"/>
            <a:ext cx="6188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0066"/>
                </a:solidFill>
              </a:rPr>
              <a:t>10-m Wnds over CONUS East, Jan2012 ~ Jun2016</a:t>
            </a:r>
          </a:p>
        </p:txBody>
      </p:sp>
      <p:sp>
        <p:nvSpPr>
          <p:cNvPr id="10247" name="Text Box 7"/>
          <p:cNvSpPr txBox="1">
            <a:spLocks noChangeArrowheads="1"/>
          </p:cNvSpPr>
          <p:nvPr/>
        </p:nvSpPr>
        <p:spPr bwMode="auto">
          <a:xfrm>
            <a:off x="1752600" y="2133600"/>
            <a:ext cx="174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F06, mid-night</a:t>
            </a:r>
          </a:p>
        </p:txBody>
      </p:sp>
      <p:sp>
        <p:nvSpPr>
          <p:cNvPr id="10248" name="Text Box 8"/>
          <p:cNvSpPr txBox="1">
            <a:spLocks noChangeArrowheads="1"/>
          </p:cNvSpPr>
          <p:nvPr/>
        </p:nvSpPr>
        <p:spPr bwMode="auto">
          <a:xfrm>
            <a:off x="2057400" y="5410200"/>
            <a:ext cx="161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F12, morning</a:t>
            </a:r>
          </a:p>
        </p:txBody>
      </p:sp>
      <p:sp>
        <p:nvSpPr>
          <p:cNvPr id="10249" name="Text Box 9"/>
          <p:cNvSpPr txBox="1">
            <a:spLocks noChangeArrowheads="1"/>
          </p:cNvSpPr>
          <p:nvPr/>
        </p:nvSpPr>
        <p:spPr bwMode="auto">
          <a:xfrm>
            <a:off x="5334000" y="2057400"/>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F18, noon</a:t>
            </a:r>
          </a:p>
        </p:txBody>
      </p:sp>
      <p:sp>
        <p:nvSpPr>
          <p:cNvPr id="10250" name="Text Box 10"/>
          <p:cNvSpPr txBox="1">
            <a:spLocks noChangeArrowheads="1"/>
          </p:cNvSpPr>
          <p:nvPr/>
        </p:nvSpPr>
        <p:spPr bwMode="auto">
          <a:xfrm>
            <a:off x="6400800" y="5486400"/>
            <a:ext cx="221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F24, late afternoon</a:t>
            </a:r>
          </a:p>
        </p:txBody>
      </p:sp>
      <p:sp>
        <p:nvSpPr>
          <p:cNvPr id="10254" name="Text Box 14"/>
          <p:cNvSpPr txBox="1">
            <a:spLocks noChangeArrowheads="1"/>
          </p:cNvSpPr>
          <p:nvPr/>
        </p:nvSpPr>
        <p:spPr bwMode="auto">
          <a:xfrm>
            <a:off x="3352800" y="3581400"/>
            <a:ext cx="1100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i="1">
                <a:solidFill>
                  <a:srgbClr val="000066"/>
                </a:solidFill>
              </a:rPr>
              <a:t>T1534 SLG</a:t>
            </a:r>
          </a:p>
        </p:txBody>
      </p:sp>
      <p:sp>
        <p:nvSpPr>
          <p:cNvPr id="10255" name="Text Box 15"/>
          <p:cNvSpPr txBox="1">
            <a:spLocks noChangeArrowheads="1"/>
          </p:cNvSpPr>
          <p:nvPr/>
        </p:nvSpPr>
        <p:spPr bwMode="auto">
          <a:xfrm>
            <a:off x="1752600" y="3581400"/>
            <a:ext cx="1336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i="1">
                <a:solidFill>
                  <a:srgbClr val="000066"/>
                </a:solidFill>
              </a:rPr>
              <a:t>T574 Eulerian</a:t>
            </a:r>
          </a:p>
        </p:txBody>
      </p:sp>
      <p:sp>
        <p:nvSpPr>
          <p:cNvPr id="10257" name="Line 17"/>
          <p:cNvSpPr>
            <a:spLocks noChangeShapeType="1"/>
          </p:cNvSpPr>
          <p:nvPr/>
        </p:nvSpPr>
        <p:spPr bwMode="auto">
          <a:xfrm>
            <a:off x="3276600" y="3429000"/>
            <a:ext cx="0" cy="6096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59" name="Picture 19" descr="http://www.emc.ncep.noaa.gov/gmb/STATS_vsdb/annual/2015/g2o/g2o_00Z/sfc/fo_fh6_VWND_SFC_east.png"/>
          <p:cNvPicPr>
            <a:picLocks noChangeAspect="1" noChangeArrowheads="1"/>
          </p:cNvPicPr>
          <p:nvPr/>
        </p:nvPicPr>
        <p:blipFill>
          <a:blip r:embed="rId5">
            <a:extLst>
              <a:ext uri="{28A0092B-C50C-407E-A947-70E740481C1C}">
                <a14:useLocalDpi xmlns:a14="http://schemas.microsoft.com/office/drawing/2010/main" val="0"/>
              </a:ext>
            </a:extLst>
          </a:blip>
          <a:srcRect b="8400"/>
          <a:stretch>
            <a:fillRect/>
          </a:stretch>
        </p:blipFill>
        <p:spPr bwMode="auto">
          <a:xfrm>
            <a:off x="0" y="533400"/>
            <a:ext cx="4724400" cy="2971800"/>
          </a:xfrm>
          <a:prstGeom prst="rect">
            <a:avLst/>
          </a:prstGeom>
          <a:noFill/>
          <a:extLst>
            <a:ext uri="{909E8E84-426E-40DD-AFC4-6F175D3DCCD1}">
              <a14:hiddenFill xmlns:a14="http://schemas.microsoft.com/office/drawing/2010/main">
                <a:solidFill>
                  <a:srgbClr val="FFFFFF"/>
                </a:solidFill>
              </a14:hiddenFill>
            </a:ext>
          </a:extLst>
        </p:spPr>
      </p:pic>
      <p:sp>
        <p:nvSpPr>
          <p:cNvPr id="10266" name="Text Box 26"/>
          <p:cNvSpPr txBox="1">
            <a:spLocks noChangeArrowheads="1"/>
          </p:cNvSpPr>
          <p:nvPr/>
        </p:nvSpPr>
        <p:spPr bwMode="auto">
          <a:xfrm>
            <a:off x="5638800" y="3581400"/>
            <a:ext cx="286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Wind stronger in JJA 2015</a:t>
            </a:r>
          </a:p>
        </p:txBody>
      </p:sp>
      <p:cxnSp>
        <p:nvCxnSpPr>
          <p:cNvPr id="3" name="Straight Arrow Connector 2"/>
          <p:cNvCxnSpPr/>
          <p:nvPr/>
        </p:nvCxnSpPr>
        <p:spPr>
          <a:xfrm>
            <a:off x="7391400" y="3948113"/>
            <a:ext cx="609600" cy="1995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7391400" y="2667000"/>
            <a:ext cx="6096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7928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7" name="Picture 25" descr="http://www.emc.ncep.noaa.gov/gmb/STATS_vsdb/annual/2015/g2o/g2o_00Z/sfc/fo_fh24_T_SFC_west.png"/>
          <p:cNvPicPr>
            <a:picLocks noChangeAspect="1" noChangeArrowheads="1"/>
          </p:cNvPicPr>
          <p:nvPr/>
        </p:nvPicPr>
        <p:blipFill>
          <a:blip r:embed="rId2">
            <a:extLst>
              <a:ext uri="{28A0092B-C50C-407E-A947-70E740481C1C}">
                <a14:useLocalDpi xmlns:a14="http://schemas.microsoft.com/office/drawing/2010/main" val="0"/>
              </a:ext>
            </a:extLst>
          </a:blip>
          <a:srcRect b="8400"/>
          <a:stretch>
            <a:fillRect/>
          </a:stretch>
        </p:blipFill>
        <p:spPr bwMode="auto">
          <a:xfrm>
            <a:off x="4648200" y="4114800"/>
            <a:ext cx="4495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215" name="Picture 23" descr="http://www.emc.ncep.noaa.gov/gmb/STATS_vsdb/annual/2015/g2o/g2o_00Z/sfc/fo_fh18_T_SFC_we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57200"/>
            <a:ext cx="46482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213" name="Picture 21" descr="http://www.emc.ncep.noaa.gov/gmb/STATS_vsdb/annual/2015/g2o/g2o_00Z/sfc/fo_fh12_T_SFC_west.png"/>
          <p:cNvPicPr>
            <a:picLocks noChangeAspect="1" noChangeArrowheads="1"/>
          </p:cNvPicPr>
          <p:nvPr/>
        </p:nvPicPr>
        <p:blipFill>
          <a:blip r:embed="rId4">
            <a:extLst>
              <a:ext uri="{28A0092B-C50C-407E-A947-70E740481C1C}">
                <a14:useLocalDpi xmlns:a14="http://schemas.microsoft.com/office/drawing/2010/main" val="0"/>
              </a:ext>
            </a:extLst>
          </a:blip>
          <a:srcRect b="8400"/>
          <a:stretch>
            <a:fillRect/>
          </a:stretch>
        </p:blipFill>
        <p:spPr bwMode="auto">
          <a:xfrm>
            <a:off x="0" y="4114800"/>
            <a:ext cx="4876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211" name="Picture 19" descr="http://www.emc.ncep.noaa.gov/gmb/STATS_vsdb/annual/2015/g2o/g2o_00Z/sfc/fo_fh6_T_SFC_west.png"/>
          <p:cNvPicPr>
            <a:picLocks noChangeAspect="1" noChangeArrowheads="1"/>
          </p:cNvPicPr>
          <p:nvPr/>
        </p:nvPicPr>
        <p:blipFill>
          <a:blip r:embed="rId5">
            <a:extLst>
              <a:ext uri="{28A0092B-C50C-407E-A947-70E740481C1C}">
                <a14:useLocalDpi xmlns:a14="http://schemas.microsoft.com/office/drawing/2010/main" val="0"/>
              </a:ext>
            </a:extLst>
          </a:blip>
          <a:srcRect b="8400"/>
          <a:stretch>
            <a:fillRect/>
          </a:stretch>
        </p:blipFill>
        <p:spPr bwMode="auto">
          <a:xfrm>
            <a:off x="0" y="533400"/>
            <a:ext cx="4800600" cy="2971800"/>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1295400" y="136525"/>
            <a:ext cx="5426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0066"/>
                </a:solidFill>
              </a:rPr>
              <a:t>T2m over CONUS West, Jan2012 ~ Jun2016</a:t>
            </a:r>
          </a:p>
        </p:txBody>
      </p:sp>
      <p:sp>
        <p:nvSpPr>
          <p:cNvPr id="8199" name="Text Box 7"/>
          <p:cNvSpPr txBox="1">
            <a:spLocks noChangeArrowheads="1"/>
          </p:cNvSpPr>
          <p:nvPr/>
        </p:nvSpPr>
        <p:spPr bwMode="auto">
          <a:xfrm>
            <a:off x="1752600" y="2133600"/>
            <a:ext cx="196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F06,late evening</a:t>
            </a:r>
          </a:p>
        </p:txBody>
      </p:sp>
      <p:sp>
        <p:nvSpPr>
          <p:cNvPr id="8200" name="Text Box 8"/>
          <p:cNvSpPr txBox="1">
            <a:spLocks noChangeArrowheads="1"/>
          </p:cNvSpPr>
          <p:nvPr/>
        </p:nvSpPr>
        <p:spPr bwMode="auto">
          <a:xfrm>
            <a:off x="1981200" y="5562600"/>
            <a:ext cx="12747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F12, </a:t>
            </a:r>
            <a:r>
              <a:rPr lang="en-US" altLang="en-US" b="1" dirty="0" smtClean="0"/>
              <a:t>night</a:t>
            </a:r>
            <a:endParaRPr lang="en-US" altLang="en-US" b="1" dirty="0"/>
          </a:p>
        </p:txBody>
      </p:sp>
      <p:sp>
        <p:nvSpPr>
          <p:cNvPr id="8201" name="Text Box 9"/>
          <p:cNvSpPr txBox="1">
            <a:spLocks noChangeArrowheads="1"/>
          </p:cNvSpPr>
          <p:nvPr/>
        </p:nvSpPr>
        <p:spPr bwMode="auto">
          <a:xfrm>
            <a:off x="5410200" y="2133600"/>
            <a:ext cx="20954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F18, </a:t>
            </a:r>
            <a:r>
              <a:rPr lang="en-US" altLang="en-US" b="1" dirty="0" smtClean="0"/>
              <a:t>late morning</a:t>
            </a:r>
            <a:endParaRPr lang="en-US" altLang="en-US" b="1" dirty="0"/>
          </a:p>
        </p:txBody>
      </p:sp>
      <p:sp>
        <p:nvSpPr>
          <p:cNvPr id="8202" name="Text Box 10"/>
          <p:cNvSpPr txBox="1">
            <a:spLocks noChangeArrowheads="1"/>
          </p:cNvSpPr>
          <p:nvPr/>
        </p:nvSpPr>
        <p:spPr bwMode="auto">
          <a:xfrm>
            <a:off x="6400800" y="5486400"/>
            <a:ext cx="230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F24, mid- afternoon</a:t>
            </a:r>
          </a:p>
        </p:txBody>
      </p:sp>
      <p:sp>
        <p:nvSpPr>
          <p:cNvPr id="8206" name="Text Box 14"/>
          <p:cNvSpPr txBox="1">
            <a:spLocks noChangeArrowheads="1"/>
          </p:cNvSpPr>
          <p:nvPr/>
        </p:nvSpPr>
        <p:spPr bwMode="auto">
          <a:xfrm>
            <a:off x="3352800" y="3581400"/>
            <a:ext cx="1100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i="1">
                <a:solidFill>
                  <a:srgbClr val="000066"/>
                </a:solidFill>
              </a:rPr>
              <a:t>T1534 SLG</a:t>
            </a:r>
          </a:p>
        </p:txBody>
      </p:sp>
      <p:sp>
        <p:nvSpPr>
          <p:cNvPr id="8207" name="Text Box 15"/>
          <p:cNvSpPr txBox="1">
            <a:spLocks noChangeArrowheads="1"/>
          </p:cNvSpPr>
          <p:nvPr/>
        </p:nvSpPr>
        <p:spPr bwMode="auto">
          <a:xfrm>
            <a:off x="1752600" y="3581400"/>
            <a:ext cx="1336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i="1">
                <a:solidFill>
                  <a:srgbClr val="000066"/>
                </a:solidFill>
              </a:rPr>
              <a:t>T574 Eulerian</a:t>
            </a:r>
          </a:p>
        </p:txBody>
      </p:sp>
      <p:sp>
        <p:nvSpPr>
          <p:cNvPr id="8209" name="Line 17"/>
          <p:cNvSpPr>
            <a:spLocks noChangeShapeType="1"/>
          </p:cNvSpPr>
          <p:nvPr/>
        </p:nvSpPr>
        <p:spPr bwMode="auto">
          <a:xfrm>
            <a:off x="3276600" y="3429000"/>
            <a:ext cx="0" cy="6096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648065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143000" y="212725"/>
            <a:ext cx="731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0066"/>
                </a:solidFill>
              </a:rPr>
              <a:t>48-Fcst, </a:t>
            </a:r>
            <a:r>
              <a:rPr lang="en-US" altLang="en-US" sz="2000" b="1">
                <a:solidFill>
                  <a:srgbClr val="FF0000"/>
                </a:solidFill>
              </a:rPr>
              <a:t>NH</a:t>
            </a:r>
            <a:r>
              <a:rPr lang="en-US" altLang="en-US" sz="2000" b="1">
                <a:solidFill>
                  <a:srgbClr val="000066"/>
                </a:solidFill>
              </a:rPr>
              <a:t> Temperature Fit to RAOBS, Jan2012 ~ Jun2016</a:t>
            </a:r>
          </a:p>
        </p:txBody>
      </p:sp>
      <p:pic>
        <p:nvPicPr>
          <p:cNvPr id="14339" name="Picture 3" descr="http://www.emc.ncep.noaa.gov/gmb/STATS_vsdb/annual/2015/g2o/g2o_00Z/air/bias/bias_fhr48_P850T_gnh.png"/>
          <p:cNvPicPr>
            <a:picLocks noChangeAspect="1" noChangeArrowheads="1"/>
          </p:cNvPicPr>
          <p:nvPr/>
        </p:nvPicPr>
        <p:blipFill>
          <a:blip r:embed="rId2">
            <a:extLst>
              <a:ext uri="{28A0092B-C50C-407E-A947-70E740481C1C}">
                <a14:useLocalDpi xmlns:a14="http://schemas.microsoft.com/office/drawing/2010/main" val="0"/>
              </a:ext>
            </a:extLst>
          </a:blip>
          <a:srcRect t="12000" b="24001"/>
          <a:stretch>
            <a:fillRect/>
          </a:stretch>
        </p:blipFill>
        <p:spPr bwMode="auto">
          <a:xfrm>
            <a:off x="0" y="762000"/>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emc.ncep.noaa.gov/gmb/STATS_vsdb/annual/2015/g2o/g2o_00Z/air/bias/bias_fhr48_P500T_gnh.png"/>
          <p:cNvPicPr>
            <a:picLocks noChangeAspect="1" noChangeArrowheads="1"/>
          </p:cNvPicPr>
          <p:nvPr/>
        </p:nvPicPr>
        <p:blipFill>
          <a:blip r:embed="rId3">
            <a:extLst>
              <a:ext uri="{28A0092B-C50C-407E-A947-70E740481C1C}">
                <a14:useLocalDpi xmlns:a14="http://schemas.microsoft.com/office/drawing/2010/main" val="0"/>
              </a:ext>
            </a:extLst>
          </a:blip>
          <a:srcRect t="12000" b="28799"/>
          <a:stretch>
            <a:fillRect/>
          </a:stretch>
        </p:blipFill>
        <p:spPr bwMode="auto">
          <a:xfrm>
            <a:off x="0" y="3825875"/>
            <a:ext cx="4724400" cy="303212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http://www.emc.ncep.noaa.gov/gmb/STATS_vsdb/annual/2015/g2o/g2o_00Z/air/bias/bias_fhr48_P200T_gnh.png"/>
          <p:cNvPicPr>
            <a:picLocks noChangeAspect="1" noChangeArrowheads="1"/>
          </p:cNvPicPr>
          <p:nvPr/>
        </p:nvPicPr>
        <p:blipFill>
          <a:blip r:embed="rId4">
            <a:extLst>
              <a:ext uri="{28A0092B-C50C-407E-A947-70E740481C1C}">
                <a14:useLocalDpi xmlns:a14="http://schemas.microsoft.com/office/drawing/2010/main" val="0"/>
              </a:ext>
            </a:extLst>
          </a:blip>
          <a:srcRect t="12000" b="24001"/>
          <a:stretch>
            <a:fillRect/>
          </a:stretch>
        </p:blipFill>
        <p:spPr bwMode="auto">
          <a:xfrm>
            <a:off x="4572000" y="762000"/>
            <a:ext cx="45720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www.emc.ncep.noaa.gov/gmb/STATS_vsdb/annual/2015/g2o/g2o_00Z/air/bias/bias_fhr48_P50T_gnh.png"/>
          <p:cNvPicPr>
            <a:picLocks noChangeAspect="1" noChangeArrowheads="1"/>
          </p:cNvPicPr>
          <p:nvPr/>
        </p:nvPicPr>
        <p:blipFill>
          <a:blip r:embed="rId5">
            <a:extLst>
              <a:ext uri="{28A0092B-C50C-407E-A947-70E740481C1C}">
                <a14:useLocalDpi xmlns:a14="http://schemas.microsoft.com/office/drawing/2010/main" val="0"/>
              </a:ext>
            </a:extLst>
          </a:blip>
          <a:srcRect t="12000" b="28799"/>
          <a:stretch>
            <a:fillRect/>
          </a:stretch>
        </p:blipFill>
        <p:spPr bwMode="auto">
          <a:xfrm>
            <a:off x="4572000" y="3810000"/>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4343" name="Text Box 7"/>
          <p:cNvSpPr txBox="1">
            <a:spLocks noChangeArrowheads="1"/>
          </p:cNvSpPr>
          <p:nvPr/>
        </p:nvSpPr>
        <p:spPr bwMode="auto">
          <a:xfrm>
            <a:off x="974725" y="2627313"/>
            <a:ext cx="984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850hPa</a:t>
            </a:r>
          </a:p>
        </p:txBody>
      </p:sp>
      <p:sp>
        <p:nvSpPr>
          <p:cNvPr id="14344" name="Text Box 8"/>
          <p:cNvSpPr txBox="1">
            <a:spLocks noChangeArrowheads="1"/>
          </p:cNvSpPr>
          <p:nvPr/>
        </p:nvSpPr>
        <p:spPr bwMode="auto">
          <a:xfrm>
            <a:off x="685800" y="594360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500hPa</a:t>
            </a:r>
          </a:p>
        </p:txBody>
      </p:sp>
      <p:sp>
        <p:nvSpPr>
          <p:cNvPr id="14345" name="Text Box 9"/>
          <p:cNvSpPr txBox="1">
            <a:spLocks noChangeArrowheads="1"/>
          </p:cNvSpPr>
          <p:nvPr/>
        </p:nvSpPr>
        <p:spPr bwMode="auto">
          <a:xfrm>
            <a:off x="5181600" y="281940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200hPa</a:t>
            </a:r>
          </a:p>
        </p:txBody>
      </p:sp>
      <p:sp>
        <p:nvSpPr>
          <p:cNvPr id="14346" name="Text Box 10"/>
          <p:cNvSpPr txBox="1">
            <a:spLocks noChangeArrowheads="1"/>
          </p:cNvSpPr>
          <p:nvPr/>
        </p:nvSpPr>
        <p:spPr bwMode="auto">
          <a:xfrm>
            <a:off x="5257800" y="6019800"/>
            <a:ext cx="85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50hPa</a:t>
            </a:r>
          </a:p>
        </p:txBody>
      </p:sp>
      <p:sp>
        <p:nvSpPr>
          <p:cNvPr id="14347" name="Text Box 11"/>
          <p:cNvSpPr txBox="1">
            <a:spLocks noChangeArrowheads="1"/>
          </p:cNvSpPr>
          <p:nvPr/>
        </p:nvSpPr>
        <p:spPr bwMode="auto">
          <a:xfrm>
            <a:off x="7315200" y="26670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0066"/>
                </a:solidFill>
              </a:rPr>
              <a:t>T1534-SLG GFS</a:t>
            </a:r>
          </a:p>
        </p:txBody>
      </p:sp>
      <p:sp>
        <p:nvSpPr>
          <p:cNvPr id="14348" name="Text Box 12"/>
          <p:cNvSpPr txBox="1">
            <a:spLocks noChangeArrowheads="1"/>
          </p:cNvSpPr>
          <p:nvPr/>
        </p:nvSpPr>
        <p:spPr bwMode="auto">
          <a:xfrm>
            <a:off x="3276600" y="45720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0066"/>
                </a:solidFill>
              </a:rPr>
              <a:t>T1534-SLG GFS</a:t>
            </a:r>
          </a:p>
        </p:txBody>
      </p:sp>
      <p:sp>
        <p:nvSpPr>
          <p:cNvPr id="14349" name="Text Box 13"/>
          <p:cNvSpPr txBox="1">
            <a:spLocks noChangeArrowheads="1"/>
          </p:cNvSpPr>
          <p:nvPr/>
        </p:nvSpPr>
        <p:spPr bwMode="auto">
          <a:xfrm>
            <a:off x="6781800" y="4419600"/>
            <a:ext cx="20732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t>Lower stratosphere remains to be cold</a:t>
            </a:r>
          </a:p>
        </p:txBody>
      </p:sp>
      <p:cxnSp>
        <p:nvCxnSpPr>
          <p:cNvPr id="3" name="Straight Arrow Connector 2"/>
          <p:cNvCxnSpPr/>
          <p:nvPr/>
        </p:nvCxnSpPr>
        <p:spPr>
          <a:xfrm flipV="1">
            <a:off x="4191000" y="2438400"/>
            <a:ext cx="3810000" cy="2133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3810000" y="4876800"/>
            <a:ext cx="152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510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p:txBody>
          <a:bodyPr/>
          <a:lstStyle/>
          <a:p>
            <a:pPr>
              <a:defRPr/>
            </a:pPr>
            <a:fld id="{831E90EF-31A9-4D6E-A420-F6167C48F60F}" type="slidenum">
              <a:rPr lang="en-US"/>
              <a:pPr>
                <a:defRPr/>
              </a:pPr>
              <a:t>4</a:t>
            </a:fld>
            <a:endParaRPr lang="en-US"/>
          </a:p>
        </p:txBody>
      </p:sp>
      <p:sp>
        <p:nvSpPr>
          <p:cNvPr id="19459" name="Rectangle 1026"/>
          <p:cNvSpPr>
            <a:spLocks noChangeArrowheads="1"/>
          </p:cNvSpPr>
          <p:nvPr/>
        </p:nvSpPr>
        <p:spPr bwMode="auto">
          <a:xfrm>
            <a:off x="838200" y="152400"/>
            <a:ext cx="7162800" cy="381000"/>
          </a:xfrm>
          <a:prstGeom prst="rect">
            <a:avLst/>
          </a:prstGeom>
          <a:noFill/>
          <a:ln w="9525">
            <a:noFill/>
            <a:miter lim="800000"/>
            <a:headEnd/>
            <a:tailEnd/>
          </a:ln>
        </p:spPr>
        <p:txBody>
          <a:bodyPr wrap="none" anchor="ctr"/>
          <a:lstStyle/>
          <a:p>
            <a:pPr algn="ctr"/>
            <a:r>
              <a:rPr lang="en-US" sz="2400" b="1">
                <a:solidFill>
                  <a:srgbClr val="FFFF00"/>
                </a:solidFill>
                <a:latin typeface="Calibri" pitchFamily="34" charset="0"/>
              </a:rPr>
              <a:t>Major GFS Changes (cont’d)</a:t>
            </a:r>
          </a:p>
        </p:txBody>
      </p:sp>
      <p:sp>
        <p:nvSpPr>
          <p:cNvPr id="19460" name="Rectangle 1027"/>
          <p:cNvSpPr>
            <a:spLocks noChangeArrowheads="1"/>
          </p:cNvSpPr>
          <p:nvPr/>
        </p:nvSpPr>
        <p:spPr bwMode="auto">
          <a:xfrm>
            <a:off x="304800" y="762000"/>
            <a:ext cx="8534400" cy="287338"/>
          </a:xfrm>
          <a:prstGeom prst="rect">
            <a:avLst/>
          </a:prstGeom>
          <a:noFill/>
          <a:ln w="9525">
            <a:noFill/>
            <a:miter lim="800000"/>
            <a:headEnd/>
            <a:tailEnd/>
          </a:ln>
        </p:spPr>
        <p:txBody>
          <a:bodyPr>
            <a:spAutoFit/>
          </a:bodyPr>
          <a:lstStyle/>
          <a:p>
            <a:pPr>
              <a:lnSpc>
                <a:spcPct val="80000"/>
              </a:lnSpc>
              <a:spcBef>
                <a:spcPct val="50000"/>
              </a:spcBef>
              <a:buFontTx/>
              <a:buChar char="•"/>
            </a:pPr>
            <a:endParaRPr lang="en-US" sz="1600">
              <a:solidFill>
                <a:schemeClr val="bg1"/>
              </a:solidFill>
              <a:latin typeface="Calibri" pitchFamily="34" charset="0"/>
            </a:endParaRPr>
          </a:p>
        </p:txBody>
      </p:sp>
      <p:sp>
        <p:nvSpPr>
          <p:cNvPr id="19461" name="Rectangle 1028"/>
          <p:cNvSpPr>
            <a:spLocks noChangeArrowheads="1"/>
          </p:cNvSpPr>
          <p:nvPr/>
        </p:nvSpPr>
        <p:spPr bwMode="auto">
          <a:xfrm>
            <a:off x="381000" y="762000"/>
            <a:ext cx="8534400" cy="5614988"/>
          </a:xfrm>
          <a:prstGeom prst="rect">
            <a:avLst/>
          </a:prstGeom>
          <a:noFill/>
          <a:ln w="9525">
            <a:noFill/>
            <a:miter lim="800000"/>
            <a:headEnd/>
            <a:tailEnd/>
          </a:ln>
        </p:spPr>
        <p:txBody>
          <a:bodyPr>
            <a:spAutoFit/>
          </a:bodyPr>
          <a:lstStyle/>
          <a:p>
            <a:pPr marL="112713" indent="-112713">
              <a:lnSpc>
                <a:spcPct val="80000"/>
              </a:lnSpc>
              <a:spcBef>
                <a:spcPct val="50000"/>
              </a:spcBef>
              <a:buFontTx/>
              <a:buChar char="•"/>
            </a:pPr>
            <a:r>
              <a:rPr lang="en-US" sz="1600">
                <a:solidFill>
                  <a:schemeClr val="bg1"/>
                </a:solidFill>
                <a:latin typeface="Calibri" pitchFamily="34" charset="0"/>
              </a:rPr>
              <a:t>11/2002</a:t>
            </a:r>
          </a:p>
          <a:p>
            <a:pPr marL="566738" lvl="1">
              <a:lnSpc>
                <a:spcPct val="80000"/>
              </a:lnSpc>
              <a:spcBef>
                <a:spcPct val="50000"/>
              </a:spcBef>
              <a:buFontTx/>
              <a:buChar char="–"/>
            </a:pPr>
            <a:r>
              <a:rPr lang="en-US" sz="1600" b="1">
                <a:solidFill>
                  <a:srgbClr val="FF0000"/>
                </a:solidFill>
                <a:latin typeface="Calibri" pitchFamily="34" charset="0"/>
              </a:rPr>
              <a:t>Resolution change:  T170L42 </a:t>
            </a:r>
            <a:r>
              <a:rPr lang="en-US" sz="1600" b="1">
                <a:solidFill>
                  <a:srgbClr val="FF0000"/>
                </a:solidFill>
                <a:latin typeface="Calibri" pitchFamily="34" charset="0"/>
                <a:sym typeface="Wingdings" pitchFamily="2" charset="2"/>
              </a:rPr>
              <a:t></a:t>
            </a:r>
            <a:r>
              <a:rPr lang="en-US" sz="1600" b="1">
                <a:solidFill>
                  <a:srgbClr val="FF0000"/>
                </a:solidFill>
                <a:latin typeface="Calibri" pitchFamily="34" charset="0"/>
              </a:rPr>
              <a:t> T254L64    (70 km  </a:t>
            </a:r>
            <a:r>
              <a:rPr lang="en-US" sz="1600" b="1">
                <a:solidFill>
                  <a:srgbClr val="FF0000"/>
                </a:solidFill>
                <a:latin typeface="Calibri" pitchFamily="34" charset="0"/>
                <a:sym typeface="Wingdings" pitchFamily="2" charset="2"/>
              </a:rPr>
              <a:t> 55 km)</a:t>
            </a:r>
          </a:p>
          <a:p>
            <a:pPr marL="566738" lvl="1">
              <a:lnSpc>
                <a:spcPct val="80000"/>
              </a:lnSpc>
              <a:spcBef>
                <a:spcPct val="50000"/>
              </a:spcBef>
              <a:buFontTx/>
              <a:buChar char="–"/>
            </a:pPr>
            <a:r>
              <a:rPr lang="en-US" sz="1400">
                <a:solidFill>
                  <a:schemeClr val="bg1"/>
                </a:solidFill>
                <a:latin typeface="Calibri" pitchFamily="34" charset="0"/>
                <a:sym typeface="Wingdings" pitchFamily="2" charset="2"/>
              </a:rPr>
              <a:t>Recomputed background error</a:t>
            </a:r>
          </a:p>
          <a:p>
            <a:pPr marL="566738" lvl="1">
              <a:lnSpc>
                <a:spcPct val="80000"/>
              </a:lnSpc>
              <a:spcBef>
                <a:spcPct val="50000"/>
              </a:spcBef>
              <a:buFontTx/>
              <a:buChar char="–"/>
            </a:pPr>
            <a:r>
              <a:rPr lang="en-US" sz="1400">
                <a:solidFill>
                  <a:schemeClr val="bg1"/>
                </a:solidFill>
                <a:latin typeface="Calibri" pitchFamily="34" charset="0"/>
                <a:sym typeface="Wingdings" pitchFamily="2" charset="2"/>
              </a:rPr>
              <a:t>Divergence tendency constraint in tropics turned off</a:t>
            </a:r>
          </a:p>
          <a:p>
            <a:pPr marL="566738" lvl="1">
              <a:lnSpc>
                <a:spcPct val="80000"/>
              </a:lnSpc>
              <a:spcBef>
                <a:spcPct val="50000"/>
              </a:spcBef>
              <a:buFontTx/>
              <a:buChar char="–"/>
            </a:pPr>
            <a:r>
              <a:rPr lang="en-US" sz="1400">
                <a:solidFill>
                  <a:schemeClr val="bg1"/>
                </a:solidFill>
                <a:latin typeface="Calibri" pitchFamily="34" charset="0"/>
                <a:sym typeface="Wingdings" pitchFamily="2" charset="2"/>
              </a:rPr>
              <a:t>Next changes</a:t>
            </a:r>
          </a:p>
          <a:p>
            <a:pPr lvl="2">
              <a:lnSpc>
                <a:spcPct val="80000"/>
              </a:lnSpc>
              <a:spcBef>
                <a:spcPct val="50000"/>
              </a:spcBef>
              <a:buFontTx/>
              <a:buChar char="•"/>
            </a:pPr>
            <a:r>
              <a:rPr lang="en-US" sz="1400">
                <a:solidFill>
                  <a:schemeClr val="bg1"/>
                </a:solidFill>
                <a:latin typeface="Calibri" pitchFamily="34" charset="0"/>
                <a:sym typeface="Wingdings" pitchFamily="2" charset="2"/>
              </a:rPr>
              <a:t>3/2003 – NOAA-17 radiances, NOAA-16 AMSU restored, Quikscat 0.5 degree data</a:t>
            </a:r>
          </a:p>
          <a:p>
            <a:pPr lvl="2">
              <a:lnSpc>
                <a:spcPct val="80000"/>
              </a:lnSpc>
              <a:spcBef>
                <a:spcPct val="50000"/>
              </a:spcBef>
              <a:buFontTx/>
              <a:buChar char="•"/>
            </a:pPr>
            <a:r>
              <a:rPr lang="en-US" sz="1400">
                <a:solidFill>
                  <a:schemeClr val="bg1"/>
                </a:solidFill>
                <a:latin typeface="Calibri" pitchFamily="34" charset="0"/>
                <a:sym typeface="Wingdings" pitchFamily="2" charset="2"/>
              </a:rPr>
              <a:t>8/2003 – RRTM longwave and trace gases</a:t>
            </a:r>
          </a:p>
          <a:p>
            <a:pPr lvl="2">
              <a:lnSpc>
                <a:spcPct val="80000"/>
              </a:lnSpc>
              <a:spcBef>
                <a:spcPct val="50000"/>
              </a:spcBef>
              <a:buFontTx/>
              <a:buChar char="•"/>
            </a:pPr>
            <a:r>
              <a:rPr lang="en-US" sz="1400">
                <a:solidFill>
                  <a:schemeClr val="bg1"/>
                </a:solidFill>
                <a:latin typeface="Calibri" pitchFamily="34" charset="0"/>
                <a:sym typeface="Wingdings" pitchFamily="2" charset="2"/>
              </a:rPr>
              <a:t>10/2003 – NOAA-17 AMSU-A turned off</a:t>
            </a:r>
          </a:p>
          <a:p>
            <a:pPr lvl="2">
              <a:lnSpc>
                <a:spcPct val="80000"/>
              </a:lnSpc>
              <a:spcBef>
                <a:spcPct val="50000"/>
              </a:spcBef>
              <a:buFontTx/>
              <a:buChar char="•"/>
            </a:pPr>
            <a:r>
              <a:rPr lang="en-US" sz="1400">
                <a:solidFill>
                  <a:schemeClr val="bg1"/>
                </a:solidFill>
                <a:latin typeface="Calibri" pitchFamily="34" charset="0"/>
                <a:sym typeface="Wingdings" pitchFamily="2" charset="2"/>
              </a:rPr>
              <a:t>11/2003 – Minor analysis changes</a:t>
            </a:r>
          </a:p>
          <a:p>
            <a:pPr lvl="2">
              <a:lnSpc>
                <a:spcPct val="80000"/>
              </a:lnSpc>
              <a:spcBef>
                <a:spcPct val="50000"/>
              </a:spcBef>
              <a:buFontTx/>
              <a:buChar char="•"/>
            </a:pPr>
            <a:r>
              <a:rPr lang="en-US" sz="1400">
                <a:solidFill>
                  <a:schemeClr val="bg1"/>
                </a:solidFill>
                <a:latin typeface="Calibri" pitchFamily="34" charset="0"/>
                <a:sym typeface="Wingdings" pitchFamily="2" charset="2"/>
              </a:rPr>
              <a:t>2/2004 – mountain blocking added</a:t>
            </a:r>
          </a:p>
          <a:p>
            <a:pPr lvl="2">
              <a:lnSpc>
                <a:spcPct val="80000"/>
              </a:lnSpc>
              <a:spcBef>
                <a:spcPct val="50000"/>
              </a:spcBef>
              <a:buFontTx/>
              <a:buChar char="•"/>
            </a:pPr>
            <a:r>
              <a:rPr lang="en-US" sz="1400">
                <a:solidFill>
                  <a:schemeClr val="bg1"/>
                </a:solidFill>
                <a:latin typeface="Calibri" pitchFamily="34" charset="0"/>
                <a:sym typeface="Wingdings" pitchFamily="2" charset="2"/>
              </a:rPr>
              <a:t>5/2004 – NOAA-16 HIRS turned off</a:t>
            </a:r>
          </a:p>
          <a:p>
            <a:pPr marL="112713" indent="-112713">
              <a:lnSpc>
                <a:spcPct val="80000"/>
              </a:lnSpc>
              <a:spcBef>
                <a:spcPct val="50000"/>
              </a:spcBef>
              <a:buFontTx/>
              <a:buChar char="•"/>
            </a:pPr>
            <a:r>
              <a:rPr lang="en-US" sz="1600">
                <a:solidFill>
                  <a:schemeClr val="bg1"/>
                </a:solidFill>
                <a:latin typeface="Calibri" pitchFamily="34" charset="0"/>
                <a:sym typeface="Wingdings" pitchFamily="2" charset="2"/>
              </a:rPr>
              <a:t>5/2005</a:t>
            </a:r>
          </a:p>
          <a:p>
            <a:pPr marL="566738" lvl="1">
              <a:lnSpc>
                <a:spcPct val="80000"/>
              </a:lnSpc>
              <a:spcBef>
                <a:spcPct val="50000"/>
              </a:spcBef>
              <a:buFontTx/>
              <a:buChar char="–"/>
            </a:pPr>
            <a:r>
              <a:rPr lang="en-US" sz="1600" b="1">
                <a:solidFill>
                  <a:schemeClr val="bg1"/>
                </a:solidFill>
                <a:latin typeface="Calibri" pitchFamily="34" charset="0"/>
                <a:sym typeface="Wingdings" pitchFamily="2" charset="2"/>
              </a:rPr>
              <a:t>Resolution change: </a:t>
            </a:r>
            <a:r>
              <a:rPr lang="en-US" sz="1600" b="1">
                <a:solidFill>
                  <a:schemeClr val="bg1"/>
                </a:solidFill>
                <a:latin typeface="Calibri" pitchFamily="34" charset="0"/>
              </a:rPr>
              <a:t>T254L64 </a:t>
            </a:r>
            <a:r>
              <a:rPr lang="en-US" sz="1600" b="1">
                <a:solidFill>
                  <a:schemeClr val="bg1"/>
                </a:solidFill>
                <a:latin typeface="Calibri" pitchFamily="34" charset="0"/>
                <a:sym typeface="Wingdings" pitchFamily="2" charset="2"/>
              </a:rPr>
              <a:t></a:t>
            </a:r>
            <a:r>
              <a:rPr lang="en-US" sz="1600" b="1">
                <a:solidFill>
                  <a:schemeClr val="bg1"/>
                </a:solidFill>
                <a:latin typeface="Calibri" pitchFamily="34" charset="0"/>
              </a:rPr>
              <a:t> T382L64    (</a:t>
            </a:r>
            <a:r>
              <a:rPr lang="en-US" sz="1600" b="1">
                <a:solidFill>
                  <a:schemeClr val="bg1"/>
                </a:solidFill>
                <a:latin typeface="Calibri" pitchFamily="34" charset="0"/>
                <a:sym typeface="Wingdings" pitchFamily="2" charset="2"/>
              </a:rPr>
              <a:t> 55 km  38 km )</a:t>
            </a:r>
          </a:p>
          <a:p>
            <a:pPr marL="566738" lvl="1">
              <a:lnSpc>
                <a:spcPct val="80000"/>
              </a:lnSpc>
              <a:spcBef>
                <a:spcPct val="50000"/>
              </a:spcBef>
              <a:buFontTx/>
              <a:buChar char="–"/>
            </a:pPr>
            <a:r>
              <a:rPr lang="en-US" sz="1600" b="1">
                <a:solidFill>
                  <a:srgbClr val="FF0000"/>
                </a:solidFill>
                <a:latin typeface="Calibri" pitchFamily="34" charset="0"/>
                <a:sym typeface="Wingdings" pitchFamily="2" charset="2"/>
              </a:rPr>
              <a:t>2-L OSU LSM    4-L NOHA LSM</a:t>
            </a:r>
          </a:p>
          <a:p>
            <a:pPr marL="566738" lvl="1">
              <a:lnSpc>
                <a:spcPct val="80000"/>
              </a:lnSpc>
              <a:spcBef>
                <a:spcPct val="50000"/>
              </a:spcBef>
              <a:buFontTx/>
              <a:buChar char="–"/>
            </a:pPr>
            <a:r>
              <a:rPr lang="en-US" sz="1600">
                <a:solidFill>
                  <a:schemeClr val="bg1"/>
                </a:solidFill>
                <a:latin typeface="Calibri" pitchFamily="34" charset="0"/>
                <a:sym typeface="Wingdings" pitchFamily="2" charset="2"/>
              </a:rPr>
              <a:t>Reduce background vertical diffusion</a:t>
            </a:r>
          </a:p>
          <a:p>
            <a:pPr marL="566738" lvl="1">
              <a:lnSpc>
                <a:spcPct val="80000"/>
              </a:lnSpc>
              <a:spcBef>
                <a:spcPct val="50000"/>
              </a:spcBef>
              <a:buFontTx/>
              <a:buChar char="–"/>
            </a:pPr>
            <a:r>
              <a:rPr lang="en-US" sz="1600">
                <a:solidFill>
                  <a:schemeClr val="bg1"/>
                </a:solidFill>
                <a:latin typeface="Calibri" pitchFamily="34" charset="0"/>
                <a:sym typeface="Wingdings" pitchFamily="2" charset="2"/>
              </a:rPr>
              <a:t>Retune mountain blocking</a:t>
            </a:r>
          </a:p>
          <a:p>
            <a:pPr marL="566738" lvl="1">
              <a:lnSpc>
                <a:spcPct val="80000"/>
              </a:lnSpc>
              <a:spcBef>
                <a:spcPct val="50000"/>
              </a:spcBef>
              <a:buFontTx/>
              <a:buChar char="–"/>
            </a:pPr>
            <a:r>
              <a:rPr lang="en-US" sz="1400">
                <a:solidFill>
                  <a:schemeClr val="bg1"/>
                </a:solidFill>
                <a:latin typeface="Calibri" pitchFamily="34" charset="0"/>
                <a:sym typeface="Wingdings" pitchFamily="2" charset="2"/>
              </a:rPr>
              <a:t>Next changes</a:t>
            </a:r>
          </a:p>
          <a:p>
            <a:pPr lvl="2">
              <a:lnSpc>
                <a:spcPct val="80000"/>
              </a:lnSpc>
              <a:spcBef>
                <a:spcPct val="50000"/>
              </a:spcBef>
              <a:buFontTx/>
              <a:buChar char="•"/>
            </a:pPr>
            <a:r>
              <a:rPr lang="en-US" sz="1400">
                <a:solidFill>
                  <a:schemeClr val="bg1"/>
                </a:solidFill>
                <a:latin typeface="Calibri" pitchFamily="34" charset="0"/>
                <a:sym typeface="Wingdings" pitchFamily="2" charset="2"/>
              </a:rPr>
              <a:t>6/2005 – Increase vegetation canopy resistance</a:t>
            </a:r>
          </a:p>
          <a:p>
            <a:pPr lvl="2">
              <a:lnSpc>
                <a:spcPct val="80000"/>
              </a:lnSpc>
              <a:spcBef>
                <a:spcPct val="50000"/>
              </a:spcBef>
              <a:buFontTx/>
              <a:buChar char="•"/>
            </a:pPr>
            <a:r>
              <a:rPr lang="en-US" sz="1400">
                <a:solidFill>
                  <a:schemeClr val="bg1"/>
                </a:solidFill>
                <a:latin typeface="Calibri" pitchFamily="34" charset="0"/>
                <a:sym typeface="Wingdings" pitchFamily="2" charset="2"/>
              </a:rPr>
              <a:t>7/2005 – Correct temperature error near top of model</a:t>
            </a:r>
            <a:r>
              <a:rPr lang="en-US" sz="1600">
                <a:latin typeface="Calibri" pitchFamily="34" charset="0"/>
                <a:sym typeface="Wingdings" pitchFamily="2" charset="2"/>
              </a:rPr>
              <a:t>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emc.ncep.noaa.gov/gmb/STATS_vsdb/annual/2015/g2o/g2o_00Z/air/bias/bias_fhr48_P50T_gtrp.png"/>
          <p:cNvPicPr>
            <a:picLocks noChangeAspect="1" noChangeArrowheads="1"/>
          </p:cNvPicPr>
          <p:nvPr/>
        </p:nvPicPr>
        <p:blipFill>
          <a:blip r:embed="rId2">
            <a:extLst>
              <a:ext uri="{28A0092B-C50C-407E-A947-70E740481C1C}">
                <a14:useLocalDpi xmlns:a14="http://schemas.microsoft.com/office/drawing/2010/main" val="0"/>
              </a:ext>
            </a:extLst>
          </a:blip>
          <a:srcRect t="12000" b="28799"/>
          <a:stretch>
            <a:fillRect/>
          </a:stretch>
        </p:blipFill>
        <p:spPr bwMode="auto">
          <a:xfrm>
            <a:off x="4572000" y="3810000"/>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http://www.emc.ncep.noaa.gov/gmb/STATS_vsdb/annual/2015/g2o/g2o_00Z/air/bias/bias_fhr48_P200T_gtrp.png"/>
          <p:cNvPicPr>
            <a:picLocks noChangeAspect="1" noChangeArrowheads="1"/>
          </p:cNvPicPr>
          <p:nvPr/>
        </p:nvPicPr>
        <p:blipFill>
          <a:blip r:embed="rId3">
            <a:extLst>
              <a:ext uri="{28A0092B-C50C-407E-A947-70E740481C1C}">
                <a14:useLocalDpi xmlns:a14="http://schemas.microsoft.com/office/drawing/2010/main" val="0"/>
              </a:ext>
            </a:extLst>
          </a:blip>
          <a:srcRect t="12000" b="28799"/>
          <a:stretch>
            <a:fillRect/>
          </a:stretch>
        </p:blipFill>
        <p:spPr bwMode="auto">
          <a:xfrm>
            <a:off x="4648200" y="685800"/>
            <a:ext cx="4495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emc.ncep.noaa.gov/gmb/STATS_vsdb/annual/2015/g2o/g2o_00Z/air/bias/bias_fhr48_P500T_gtrp.png"/>
          <p:cNvPicPr>
            <a:picLocks noChangeAspect="1" noChangeArrowheads="1"/>
          </p:cNvPicPr>
          <p:nvPr/>
        </p:nvPicPr>
        <p:blipFill>
          <a:blip r:embed="rId4">
            <a:extLst>
              <a:ext uri="{28A0092B-C50C-407E-A947-70E740481C1C}">
                <a14:useLocalDpi xmlns:a14="http://schemas.microsoft.com/office/drawing/2010/main" val="0"/>
              </a:ext>
            </a:extLst>
          </a:blip>
          <a:srcRect t="12000" b="28799"/>
          <a:stretch>
            <a:fillRect/>
          </a:stretch>
        </p:blipFill>
        <p:spPr bwMode="auto">
          <a:xfrm>
            <a:off x="0" y="3962400"/>
            <a:ext cx="46482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http://www.emc.ncep.noaa.gov/gmb/STATS_vsdb/annual/2015/g2o/g2o_00Z/air/bias/bias_fhr48_P850T_gtrp.png"/>
          <p:cNvPicPr>
            <a:picLocks noChangeAspect="1" noChangeArrowheads="1"/>
          </p:cNvPicPr>
          <p:nvPr/>
        </p:nvPicPr>
        <p:blipFill>
          <a:blip r:embed="rId5">
            <a:extLst>
              <a:ext uri="{28A0092B-C50C-407E-A947-70E740481C1C}">
                <a14:useLocalDpi xmlns:a14="http://schemas.microsoft.com/office/drawing/2010/main" val="0"/>
              </a:ext>
            </a:extLst>
          </a:blip>
          <a:srcRect t="12000" b="28799"/>
          <a:stretch>
            <a:fillRect/>
          </a:stretch>
        </p:blipFill>
        <p:spPr bwMode="auto">
          <a:xfrm>
            <a:off x="0" y="685800"/>
            <a:ext cx="4648200" cy="2819400"/>
          </a:xfrm>
          <a:prstGeom prst="rect">
            <a:avLst/>
          </a:prstGeom>
          <a:noFill/>
          <a:extLst>
            <a:ext uri="{909E8E84-426E-40DD-AFC4-6F175D3DCCD1}">
              <a14:hiddenFill xmlns:a14="http://schemas.microsoft.com/office/drawing/2010/main">
                <a:solidFill>
                  <a:srgbClr val="FFFFFF"/>
                </a:solidFill>
              </a14:hiddenFill>
            </a:ext>
          </a:extLst>
        </p:spPr>
      </p:pic>
      <p:sp>
        <p:nvSpPr>
          <p:cNvPr id="15366" name="Text Box 6"/>
          <p:cNvSpPr txBox="1">
            <a:spLocks noChangeArrowheads="1"/>
          </p:cNvSpPr>
          <p:nvPr/>
        </p:nvSpPr>
        <p:spPr bwMode="auto">
          <a:xfrm>
            <a:off x="685800" y="136525"/>
            <a:ext cx="7934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0066"/>
                </a:solidFill>
              </a:rPr>
              <a:t>48-Fcst, </a:t>
            </a:r>
            <a:r>
              <a:rPr lang="en-US" altLang="en-US" sz="2000" b="1">
                <a:solidFill>
                  <a:srgbClr val="FF0000"/>
                </a:solidFill>
              </a:rPr>
              <a:t>Tropical</a:t>
            </a:r>
            <a:r>
              <a:rPr lang="en-US" altLang="en-US" sz="2000" b="1">
                <a:solidFill>
                  <a:srgbClr val="000066"/>
                </a:solidFill>
              </a:rPr>
              <a:t> Temperature Fit to RAOBS, Jan2012 ~ Jun2016</a:t>
            </a:r>
          </a:p>
        </p:txBody>
      </p:sp>
      <p:sp>
        <p:nvSpPr>
          <p:cNvPr id="15367" name="Text Box 7"/>
          <p:cNvSpPr txBox="1">
            <a:spLocks noChangeArrowheads="1"/>
          </p:cNvSpPr>
          <p:nvPr/>
        </p:nvSpPr>
        <p:spPr bwMode="auto">
          <a:xfrm>
            <a:off x="974725" y="2627313"/>
            <a:ext cx="984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850hPa</a:t>
            </a:r>
          </a:p>
        </p:txBody>
      </p:sp>
      <p:sp>
        <p:nvSpPr>
          <p:cNvPr id="15368" name="Text Box 8"/>
          <p:cNvSpPr txBox="1">
            <a:spLocks noChangeArrowheads="1"/>
          </p:cNvSpPr>
          <p:nvPr/>
        </p:nvSpPr>
        <p:spPr bwMode="auto">
          <a:xfrm>
            <a:off x="685800" y="594360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500hPa</a:t>
            </a:r>
          </a:p>
        </p:txBody>
      </p:sp>
      <p:sp>
        <p:nvSpPr>
          <p:cNvPr id="15369" name="Text Box 9"/>
          <p:cNvSpPr txBox="1">
            <a:spLocks noChangeArrowheads="1"/>
          </p:cNvSpPr>
          <p:nvPr/>
        </p:nvSpPr>
        <p:spPr bwMode="auto">
          <a:xfrm>
            <a:off x="5181600" y="281940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200hPa</a:t>
            </a:r>
          </a:p>
        </p:txBody>
      </p:sp>
      <p:sp>
        <p:nvSpPr>
          <p:cNvPr id="15370" name="Text Box 10"/>
          <p:cNvSpPr txBox="1">
            <a:spLocks noChangeArrowheads="1"/>
          </p:cNvSpPr>
          <p:nvPr/>
        </p:nvSpPr>
        <p:spPr bwMode="auto">
          <a:xfrm>
            <a:off x="5257800" y="6019800"/>
            <a:ext cx="85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50hPa</a:t>
            </a:r>
          </a:p>
        </p:txBody>
      </p:sp>
      <p:sp>
        <p:nvSpPr>
          <p:cNvPr id="15371" name="Text Box 11"/>
          <p:cNvSpPr txBox="1">
            <a:spLocks noChangeArrowheads="1"/>
          </p:cNvSpPr>
          <p:nvPr/>
        </p:nvSpPr>
        <p:spPr bwMode="auto">
          <a:xfrm>
            <a:off x="7315200" y="26670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0066"/>
                </a:solidFill>
              </a:rPr>
              <a:t>T1534-SLG GFS</a:t>
            </a:r>
          </a:p>
        </p:txBody>
      </p:sp>
      <p:sp>
        <p:nvSpPr>
          <p:cNvPr id="15372" name="Text Box 12"/>
          <p:cNvSpPr txBox="1">
            <a:spLocks noChangeArrowheads="1"/>
          </p:cNvSpPr>
          <p:nvPr/>
        </p:nvSpPr>
        <p:spPr bwMode="auto">
          <a:xfrm>
            <a:off x="2971800" y="44958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0066"/>
                </a:solidFill>
              </a:rPr>
              <a:t>T1534-SLG GFS</a:t>
            </a:r>
          </a:p>
        </p:txBody>
      </p:sp>
      <p:sp>
        <p:nvSpPr>
          <p:cNvPr id="15373" name="Text Box 13"/>
          <p:cNvSpPr txBox="1">
            <a:spLocks noChangeArrowheads="1"/>
          </p:cNvSpPr>
          <p:nvPr/>
        </p:nvSpPr>
        <p:spPr bwMode="auto">
          <a:xfrm>
            <a:off x="6705600" y="5562600"/>
            <a:ext cx="20732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t>Lower stratosphere remains to be cold</a:t>
            </a:r>
          </a:p>
        </p:txBody>
      </p:sp>
      <p:sp>
        <p:nvSpPr>
          <p:cNvPr id="15374" name="Text Box 14"/>
          <p:cNvSpPr txBox="1">
            <a:spLocks noChangeArrowheads="1"/>
          </p:cNvSpPr>
          <p:nvPr/>
        </p:nvSpPr>
        <p:spPr bwMode="auto">
          <a:xfrm>
            <a:off x="7985125" y="1458913"/>
            <a:ext cx="9921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Reduced </a:t>
            </a:r>
          </a:p>
          <a:p>
            <a:r>
              <a:rPr lang="en-US" altLang="en-US" sz="1400"/>
              <a:t>warm bias</a:t>
            </a:r>
          </a:p>
        </p:txBody>
      </p:sp>
      <p:sp>
        <p:nvSpPr>
          <p:cNvPr id="15375" name="Oval 15"/>
          <p:cNvSpPr>
            <a:spLocks noChangeArrowheads="1"/>
          </p:cNvSpPr>
          <p:nvPr/>
        </p:nvSpPr>
        <p:spPr bwMode="auto">
          <a:xfrm>
            <a:off x="3810000" y="5334000"/>
            <a:ext cx="838200" cy="9144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6248339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Title 1"/>
          <p:cNvSpPr>
            <a:spLocks noGrp="1"/>
          </p:cNvSpPr>
          <p:nvPr>
            <p:ph type="title"/>
          </p:nvPr>
        </p:nvSpPr>
        <p:spPr>
          <a:xfrm>
            <a:off x="228600" y="76200"/>
            <a:ext cx="8686800" cy="457200"/>
          </a:xfrm>
        </p:spPr>
        <p:txBody>
          <a:bodyPr/>
          <a:lstStyle/>
          <a:p>
            <a:pPr eaLnBrk="1" hangingPunct="1"/>
            <a:r>
              <a:rPr lang="en-US" sz="2000" b="1" smtClean="0">
                <a:solidFill>
                  <a:srgbClr val="FF0000"/>
                </a:solidFill>
              </a:rPr>
              <a:t>NH  Temperature Bias,  Verified against Rawinsonde Observations</a:t>
            </a:r>
          </a:p>
        </p:txBody>
      </p:sp>
      <p:pic>
        <p:nvPicPr>
          <p:cNvPr id="164882" name="Picture 18" descr="biasmp_T_gnh"/>
          <p:cNvPicPr>
            <a:picLocks noChangeAspect="1" noChangeArrowheads="1"/>
          </p:cNvPicPr>
          <p:nvPr/>
        </p:nvPicPr>
        <p:blipFill>
          <a:blip r:embed="rId2"/>
          <a:srcRect b="21942"/>
          <a:stretch>
            <a:fillRect/>
          </a:stretch>
        </p:blipFill>
        <p:spPr bwMode="auto">
          <a:xfrm>
            <a:off x="228600" y="685800"/>
            <a:ext cx="8534400" cy="4985266"/>
          </a:xfrm>
          <a:prstGeom prst="rect">
            <a:avLst/>
          </a:prstGeom>
          <a:noFill/>
        </p:spPr>
      </p:pic>
      <p:sp>
        <p:nvSpPr>
          <p:cNvPr id="3" name="TextBox 2"/>
          <p:cNvSpPr txBox="1"/>
          <p:nvPr/>
        </p:nvSpPr>
        <p:spPr>
          <a:xfrm>
            <a:off x="5029200" y="5855732"/>
            <a:ext cx="2852063" cy="369332"/>
          </a:xfrm>
          <a:prstGeom prst="rect">
            <a:avLst/>
          </a:prstGeom>
          <a:noFill/>
        </p:spPr>
        <p:txBody>
          <a:bodyPr wrap="none" rtlCol="0">
            <a:spAutoFit/>
          </a:bodyPr>
          <a:lstStyle/>
          <a:p>
            <a:r>
              <a:rPr lang="en-US" dirty="0" smtClean="0"/>
              <a:t>Current operational Model</a:t>
            </a:r>
            <a:endParaRPr lang="en-US" dirty="0"/>
          </a:p>
        </p:txBody>
      </p:sp>
      <p:sp>
        <p:nvSpPr>
          <p:cNvPr id="4" name="TextBox 3"/>
          <p:cNvSpPr txBox="1"/>
          <p:nvPr/>
        </p:nvSpPr>
        <p:spPr>
          <a:xfrm>
            <a:off x="1143000" y="5855732"/>
            <a:ext cx="2646878" cy="369332"/>
          </a:xfrm>
          <a:prstGeom prst="rect">
            <a:avLst/>
          </a:prstGeom>
          <a:noFill/>
        </p:spPr>
        <p:txBody>
          <a:bodyPr wrap="none" rtlCol="0">
            <a:spAutoFit/>
          </a:bodyPr>
          <a:lstStyle/>
          <a:p>
            <a:r>
              <a:rPr lang="en-US" dirty="0" smtClean="0"/>
              <a:t>2015 Operational Model</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3" name="Title 1"/>
          <p:cNvSpPr>
            <a:spLocks noGrp="1"/>
          </p:cNvSpPr>
          <p:nvPr>
            <p:ph type="title"/>
          </p:nvPr>
        </p:nvSpPr>
        <p:spPr>
          <a:xfrm>
            <a:off x="228600" y="228600"/>
            <a:ext cx="8686800" cy="457200"/>
          </a:xfrm>
        </p:spPr>
        <p:txBody>
          <a:bodyPr/>
          <a:lstStyle/>
          <a:p>
            <a:pPr eaLnBrk="1" hangingPunct="1"/>
            <a:r>
              <a:rPr lang="en-US" sz="2000" b="1" smtClean="0">
                <a:solidFill>
                  <a:srgbClr val="FF0000"/>
                </a:solidFill>
              </a:rPr>
              <a:t>Tropical Temperature Bias,  Verified against Rawinsonde Observations</a:t>
            </a:r>
          </a:p>
        </p:txBody>
      </p:sp>
      <p:pic>
        <p:nvPicPr>
          <p:cNvPr id="165901" name="Picture 13" descr="biasmp_T_gtrp"/>
          <p:cNvPicPr>
            <a:picLocks noChangeAspect="1" noChangeArrowheads="1"/>
          </p:cNvPicPr>
          <p:nvPr/>
        </p:nvPicPr>
        <p:blipFill>
          <a:blip r:embed="rId2"/>
          <a:srcRect b="20572"/>
          <a:stretch>
            <a:fillRect/>
          </a:stretch>
        </p:blipFill>
        <p:spPr bwMode="auto">
          <a:xfrm>
            <a:off x="457200" y="914400"/>
            <a:ext cx="8001000" cy="5715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Title 1"/>
          <p:cNvSpPr>
            <a:spLocks noGrp="1"/>
          </p:cNvSpPr>
          <p:nvPr>
            <p:ph type="title"/>
          </p:nvPr>
        </p:nvSpPr>
        <p:spPr>
          <a:xfrm>
            <a:off x="228600" y="228600"/>
            <a:ext cx="8686800" cy="457200"/>
          </a:xfrm>
        </p:spPr>
        <p:txBody>
          <a:bodyPr/>
          <a:lstStyle/>
          <a:p>
            <a:pPr eaLnBrk="1" hangingPunct="1"/>
            <a:r>
              <a:rPr lang="en-US" sz="2400" b="1" smtClean="0">
                <a:solidFill>
                  <a:srgbClr val="FF0000"/>
                </a:solidFill>
              </a:rPr>
              <a:t>Tropical Wind Bias,   Verified against Rawinsonde Observations</a:t>
            </a:r>
          </a:p>
        </p:txBody>
      </p:sp>
      <p:pic>
        <p:nvPicPr>
          <p:cNvPr id="166923" name="Picture 11" descr="biasmp_VWND_gtrp"/>
          <p:cNvPicPr>
            <a:picLocks noChangeAspect="1" noChangeArrowheads="1"/>
          </p:cNvPicPr>
          <p:nvPr/>
        </p:nvPicPr>
        <p:blipFill>
          <a:blip r:embed="rId2"/>
          <a:srcRect b="20572"/>
          <a:stretch>
            <a:fillRect/>
          </a:stretch>
        </p:blipFill>
        <p:spPr bwMode="auto">
          <a:xfrm>
            <a:off x="381000" y="914400"/>
            <a:ext cx="8077200" cy="5715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p:cNvSpPr>
          <p:nvPr>
            <p:ph type="title"/>
          </p:nvPr>
        </p:nvSpPr>
        <p:spPr>
          <a:xfrm>
            <a:off x="228600" y="152400"/>
            <a:ext cx="8458200" cy="639763"/>
          </a:xfrm>
        </p:spPr>
        <p:txBody>
          <a:bodyPr/>
          <a:lstStyle/>
          <a:p>
            <a:r>
              <a:rPr lang="en-US" sz="2400" b="1" smtClean="0">
                <a:solidFill>
                  <a:srgbClr val="1407B9"/>
                </a:solidFill>
                <a:latin typeface="Times New Roman" pitchFamily="18" charset="0"/>
                <a:cs typeface="Times New Roman" pitchFamily="18" charset="0"/>
              </a:rPr>
              <a:t>Long-Term Fit-to-Obs :  </a:t>
            </a:r>
            <a:r>
              <a:rPr lang="en-US" sz="2400" b="1" smtClean="0">
                <a:solidFill>
                  <a:srgbClr val="FF0000"/>
                </a:solidFill>
                <a:latin typeface="Times New Roman" pitchFamily="18" charset="0"/>
                <a:cs typeface="Times New Roman" pitchFamily="18" charset="0"/>
              </a:rPr>
              <a:t>Tropical Wind</a:t>
            </a:r>
            <a:r>
              <a:rPr lang="en-US" sz="2400" b="1" smtClean="0">
                <a:solidFill>
                  <a:srgbClr val="1407B9"/>
                </a:solidFill>
                <a:latin typeface="Times New Roman" pitchFamily="18" charset="0"/>
                <a:cs typeface="Times New Roman" pitchFamily="18" charset="0"/>
              </a:rPr>
              <a:t>,  1998-2014</a:t>
            </a:r>
            <a:br>
              <a:rPr lang="en-US" sz="2400" b="1" smtClean="0">
                <a:solidFill>
                  <a:srgbClr val="1407B9"/>
                </a:solidFill>
                <a:latin typeface="Times New Roman" pitchFamily="18" charset="0"/>
                <a:cs typeface="Times New Roman" pitchFamily="18" charset="0"/>
              </a:rPr>
            </a:br>
            <a:r>
              <a:rPr lang="en-US" sz="2400" b="1" smtClean="0">
                <a:solidFill>
                  <a:srgbClr val="1407B9"/>
                </a:solidFill>
                <a:latin typeface="Times New Roman" pitchFamily="18" charset="0"/>
                <a:cs typeface="Times New Roman" pitchFamily="18" charset="0"/>
              </a:rPr>
              <a:t>Credit:  Suru Saha</a:t>
            </a:r>
          </a:p>
        </p:txBody>
      </p:sp>
      <p:sp>
        <p:nvSpPr>
          <p:cNvPr id="154626" name="TextBox 3"/>
          <p:cNvSpPr txBox="1">
            <a:spLocks noChangeArrowheads="1"/>
          </p:cNvSpPr>
          <p:nvPr/>
        </p:nvSpPr>
        <p:spPr bwMode="auto">
          <a:xfrm>
            <a:off x="6324600" y="1271588"/>
            <a:ext cx="2667000" cy="5076825"/>
          </a:xfrm>
          <a:prstGeom prst="rect">
            <a:avLst/>
          </a:prstGeom>
          <a:noFill/>
          <a:ln w="9525">
            <a:noFill/>
            <a:miter lim="800000"/>
            <a:headEnd/>
            <a:tailEnd/>
          </a:ln>
        </p:spPr>
        <p:txBody>
          <a:bodyPr>
            <a:spAutoFit/>
          </a:bodyPr>
          <a:lstStyle/>
          <a:p>
            <a:pPr marL="285750" indent="-285750">
              <a:buFont typeface="Arial" charset="0"/>
              <a:buChar char="•"/>
              <a:defRPr/>
            </a:pPr>
            <a:r>
              <a:rPr lang="en-US" b="1" dirty="0"/>
              <a:t>RMSE of predicted tropical wind has been gradually reduced from year to year.</a:t>
            </a:r>
          </a:p>
          <a:p>
            <a:pPr>
              <a:defRPr/>
            </a:pPr>
            <a:r>
              <a:rPr lang="en-US" b="1" dirty="0"/>
              <a:t> </a:t>
            </a:r>
          </a:p>
          <a:p>
            <a:pPr marL="285750" indent="-285750">
              <a:buFont typeface="Arial" charset="0"/>
              <a:buChar char="•"/>
              <a:defRPr/>
            </a:pPr>
            <a:r>
              <a:rPr lang="en-US" b="1" dirty="0"/>
              <a:t>The improvement after 2010 T574 implementation was the largest.</a:t>
            </a:r>
          </a:p>
          <a:p>
            <a:pPr marL="285750" indent="-285750">
              <a:buFont typeface="Arial" charset="0"/>
              <a:buChar char="•"/>
              <a:defRPr/>
            </a:pPr>
            <a:endParaRPr lang="en-US" b="1" dirty="0"/>
          </a:p>
          <a:p>
            <a:pPr marL="285750" indent="-285750">
              <a:buFont typeface="Arial" charset="0"/>
              <a:buChar char="•"/>
              <a:defRPr/>
            </a:pPr>
            <a:r>
              <a:rPr lang="en-US" b="1" dirty="0"/>
              <a:t>RMSE of analyses  was </a:t>
            </a:r>
            <a:r>
              <a:rPr lang="en-US" b="1" dirty="0">
                <a:solidFill>
                  <a:srgbClr val="FF0000"/>
                </a:solidFill>
              </a:rPr>
              <a:t>reduced by 1.0 m/s from 1998 to 2014 at 200 </a:t>
            </a:r>
            <a:r>
              <a:rPr lang="en-US" b="1" dirty="0" err="1">
                <a:solidFill>
                  <a:srgbClr val="FF0000"/>
                </a:solidFill>
              </a:rPr>
              <a:t>hPa</a:t>
            </a:r>
            <a:r>
              <a:rPr lang="en-US" b="1" dirty="0"/>
              <a:t>, but showed little change at 850hPa.</a:t>
            </a:r>
          </a:p>
          <a:p>
            <a:pPr marL="285750" indent="-285750">
              <a:buFont typeface="Arial" charset="0"/>
              <a:buChar char="•"/>
              <a:defRPr/>
            </a:pPr>
            <a:endParaRPr lang="en-US" b="1" dirty="0"/>
          </a:p>
        </p:txBody>
      </p:sp>
      <p:pic>
        <p:nvPicPr>
          <p:cNvPr id="167939" name="Picture 2" descr="http://www.emc.ncep.noaa.gov/gmb/ssaha/maps/obs/year/w850.tr.adp.gif"/>
          <p:cNvPicPr>
            <a:picLocks noChangeAspect="1" noChangeArrowheads="1"/>
          </p:cNvPicPr>
          <p:nvPr/>
        </p:nvPicPr>
        <p:blipFill>
          <a:blip r:embed="rId2"/>
          <a:srcRect/>
          <a:stretch>
            <a:fillRect/>
          </a:stretch>
        </p:blipFill>
        <p:spPr bwMode="auto">
          <a:xfrm>
            <a:off x="76200" y="995363"/>
            <a:ext cx="6324600" cy="2814637"/>
          </a:xfrm>
          <a:prstGeom prst="rect">
            <a:avLst/>
          </a:prstGeom>
          <a:noFill/>
          <a:ln w="9525">
            <a:noFill/>
            <a:miter lim="800000"/>
            <a:headEnd/>
            <a:tailEnd/>
          </a:ln>
        </p:spPr>
      </p:pic>
      <p:pic>
        <p:nvPicPr>
          <p:cNvPr id="167940" name="Picture 4" descr="http://www.emc.ncep.noaa.gov/gmb/ssaha/maps/obs/year/w200.tr.adp.gif"/>
          <p:cNvPicPr>
            <a:picLocks noChangeAspect="1" noChangeArrowheads="1"/>
          </p:cNvPicPr>
          <p:nvPr/>
        </p:nvPicPr>
        <p:blipFill>
          <a:blip r:embed="rId3"/>
          <a:srcRect/>
          <a:stretch>
            <a:fillRect/>
          </a:stretch>
        </p:blipFill>
        <p:spPr bwMode="auto">
          <a:xfrm>
            <a:off x="190500" y="3810000"/>
            <a:ext cx="6134100" cy="2876550"/>
          </a:xfrm>
          <a:prstGeom prst="rect">
            <a:avLst/>
          </a:prstGeom>
          <a:noFill/>
          <a:ln w="9525">
            <a:noFill/>
            <a:miter lim="800000"/>
            <a:headEnd/>
            <a:tailEnd/>
          </a:ln>
        </p:spPr>
      </p:pic>
      <p:sp>
        <p:nvSpPr>
          <p:cNvPr id="167941" name="TextBox 1"/>
          <p:cNvSpPr txBox="1">
            <a:spLocks noChangeArrowheads="1"/>
          </p:cNvSpPr>
          <p:nvPr/>
        </p:nvSpPr>
        <p:spPr bwMode="auto">
          <a:xfrm>
            <a:off x="3902075" y="1504950"/>
            <a:ext cx="1044575" cy="368300"/>
          </a:xfrm>
          <a:prstGeom prst="rect">
            <a:avLst/>
          </a:prstGeom>
          <a:noFill/>
          <a:ln w="9525">
            <a:noFill/>
            <a:miter lim="800000"/>
            <a:headEnd/>
            <a:tailEnd/>
          </a:ln>
        </p:spPr>
        <p:txBody>
          <a:bodyPr wrap="none">
            <a:spAutoFit/>
          </a:bodyPr>
          <a:lstStyle/>
          <a:p>
            <a:r>
              <a:rPr lang="en-US"/>
              <a:t>850 hPa</a:t>
            </a:r>
          </a:p>
        </p:txBody>
      </p:sp>
      <p:sp>
        <p:nvSpPr>
          <p:cNvPr id="167942" name="TextBox 7"/>
          <p:cNvSpPr txBox="1">
            <a:spLocks noChangeArrowheads="1"/>
          </p:cNvSpPr>
          <p:nvPr/>
        </p:nvSpPr>
        <p:spPr bwMode="auto">
          <a:xfrm>
            <a:off x="4424363" y="4114800"/>
            <a:ext cx="1042987" cy="369888"/>
          </a:xfrm>
          <a:prstGeom prst="rect">
            <a:avLst/>
          </a:prstGeom>
          <a:noFill/>
          <a:ln w="9525">
            <a:noFill/>
            <a:miter lim="800000"/>
            <a:headEnd/>
            <a:tailEnd/>
          </a:ln>
        </p:spPr>
        <p:txBody>
          <a:bodyPr wrap="none">
            <a:spAutoFit/>
          </a:bodyPr>
          <a:lstStyle/>
          <a:p>
            <a:r>
              <a:rPr lang="en-US"/>
              <a:t>200 hPa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1905000" y="2133600"/>
            <a:ext cx="6324600" cy="914400"/>
          </a:xfrm>
        </p:spPr>
        <p:txBody>
          <a:bodyPr/>
          <a:lstStyle/>
          <a:p>
            <a:pPr marL="457200" lvl="1" indent="0" eaLnBrk="1" hangingPunct="1">
              <a:buNone/>
            </a:pPr>
            <a:r>
              <a:rPr lang="en-US" sz="2400" b="1" dirty="0" smtClean="0"/>
              <a:t>Hurricane Track and Intensity</a:t>
            </a:r>
          </a:p>
          <a:p>
            <a:pPr marL="514350" indent="-514350" eaLnBrk="1" hangingPunct="1">
              <a:buFont typeface="Arial" charset="0"/>
              <a:buNone/>
            </a:pPr>
            <a:endParaRPr lang="en-US" sz="2400" b="1" dirty="0" smtClean="0">
              <a:solidFill>
                <a:srgbClr val="A6A6A6"/>
              </a:solidFill>
            </a:endParaRPr>
          </a:p>
        </p:txBody>
      </p:sp>
      <p:sp>
        <p:nvSpPr>
          <p:cNvPr id="4" name="Slide Number Placeholder 3"/>
          <p:cNvSpPr>
            <a:spLocks noGrp="1"/>
          </p:cNvSpPr>
          <p:nvPr>
            <p:ph type="sldNum" sz="quarter" idx="12"/>
          </p:nvPr>
        </p:nvSpPr>
        <p:spPr/>
        <p:txBody>
          <a:bodyPr/>
          <a:lstStyle/>
          <a:p>
            <a:pPr>
              <a:defRPr/>
            </a:pPr>
            <a:fld id="{0F63CFBC-09D7-48AA-8AC5-B471F167EAB3}" type="slidenum">
              <a:rPr lang="en-US"/>
              <a:pPr>
                <a:defRPr/>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1BB13DE-21AE-456C-AE37-C3A9AEE42B03}" type="slidenum">
              <a:rPr lang="en-US" sz="1200">
                <a:solidFill>
                  <a:schemeClr val="tx1">
                    <a:tint val="75000"/>
                  </a:schemeClr>
                </a:solidFill>
                <a:latin typeface="+mn-lt"/>
                <a:cs typeface="+mn-cs"/>
              </a:rPr>
              <a:pPr algn="r" fontAlgn="auto">
                <a:spcBef>
                  <a:spcPts val="0"/>
                </a:spcBef>
                <a:spcAft>
                  <a:spcPts val="0"/>
                </a:spcAft>
                <a:defRPr/>
              </a:pPr>
              <a:t>46</a:t>
            </a:fld>
            <a:endParaRPr lang="en-US" sz="1200" dirty="0">
              <a:solidFill>
                <a:schemeClr val="tx1">
                  <a:tint val="75000"/>
                </a:schemeClr>
              </a:solidFill>
              <a:latin typeface="+mn-lt"/>
              <a:cs typeface="+mn-cs"/>
            </a:endParaRPr>
          </a:p>
        </p:txBody>
      </p:sp>
      <p:sp>
        <p:nvSpPr>
          <p:cNvPr id="196611" name="Text Box 5"/>
          <p:cNvSpPr txBox="1">
            <a:spLocks noChangeArrowheads="1"/>
          </p:cNvSpPr>
          <p:nvPr/>
        </p:nvSpPr>
        <p:spPr bwMode="auto">
          <a:xfrm>
            <a:off x="381000" y="5845175"/>
            <a:ext cx="8562975" cy="708025"/>
          </a:xfrm>
          <a:prstGeom prst="rect">
            <a:avLst/>
          </a:prstGeom>
          <a:noFill/>
          <a:ln w="9525">
            <a:noFill/>
            <a:miter lim="800000"/>
            <a:headEnd/>
            <a:tailEnd/>
          </a:ln>
        </p:spPr>
        <p:txBody>
          <a:bodyPr>
            <a:spAutoFit/>
          </a:bodyPr>
          <a:lstStyle/>
          <a:p>
            <a:pPr marL="285750" indent="-285750">
              <a:buFont typeface="Arial" charset="0"/>
              <a:buChar char="•"/>
            </a:pPr>
            <a:r>
              <a:rPr lang="en-US" sz="2000" b="1"/>
              <a:t>Track for all forecast leading time has been improved in the past 15 years; </a:t>
            </a:r>
            <a:r>
              <a:rPr lang="en-US" sz="2000" b="1">
                <a:solidFill>
                  <a:srgbClr val="FF0000"/>
                </a:solidFill>
              </a:rPr>
              <a:t>72-hr track error reduced from 200nm to ~100nm</a:t>
            </a:r>
          </a:p>
        </p:txBody>
      </p:sp>
      <p:graphicFrame>
        <p:nvGraphicFramePr>
          <p:cNvPr id="5" name="Chart 4"/>
          <p:cNvGraphicFramePr>
            <a:graphicFrameLocks noGrp="1"/>
          </p:cNvGraphicFramePr>
          <p:nvPr/>
        </p:nvGraphicFramePr>
        <p:xfrm>
          <a:off x="380999" y="286785"/>
          <a:ext cx="8518663" cy="535201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8311C55-4196-491A-8629-A3CF8413C266}" type="slidenum">
              <a:rPr lang="en-US" sz="1200">
                <a:solidFill>
                  <a:schemeClr val="tx1">
                    <a:tint val="75000"/>
                  </a:schemeClr>
                </a:solidFill>
                <a:latin typeface="+mn-lt"/>
                <a:cs typeface="+mn-cs"/>
              </a:rPr>
              <a:pPr algn="r" fontAlgn="auto">
                <a:spcBef>
                  <a:spcPts val="0"/>
                </a:spcBef>
                <a:spcAft>
                  <a:spcPts val="0"/>
                </a:spcAft>
                <a:defRPr/>
              </a:pPr>
              <a:t>47</a:t>
            </a:fld>
            <a:endParaRPr lang="en-US" sz="1200" dirty="0">
              <a:solidFill>
                <a:schemeClr val="tx1">
                  <a:tint val="75000"/>
                </a:schemeClr>
              </a:solidFill>
              <a:latin typeface="+mn-lt"/>
              <a:cs typeface="+mn-cs"/>
            </a:endParaRPr>
          </a:p>
        </p:txBody>
      </p:sp>
      <p:sp>
        <p:nvSpPr>
          <p:cNvPr id="197635" name="Text Box 5"/>
          <p:cNvSpPr txBox="1">
            <a:spLocks noChangeArrowheads="1"/>
          </p:cNvSpPr>
          <p:nvPr/>
        </p:nvSpPr>
        <p:spPr bwMode="auto">
          <a:xfrm>
            <a:off x="381000" y="5334000"/>
            <a:ext cx="8382000" cy="1477963"/>
          </a:xfrm>
          <a:prstGeom prst="rect">
            <a:avLst/>
          </a:prstGeom>
          <a:noFill/>
          <a:ln w="9525">
            <a:noFill/>
            <a:miter lim="800000"/>
            <a:headEnd/>
            <a:tailEnd/>
          </a:ln>
        </p:spPr>
        <p:txBody>
          <a:bodyPr>
            <a:spAutoFit/>
          </a:bodyPr>
          <a:lstStyle/>
          <a:p>
            <a:pPr marL="285750" indent="-285750">
              <a:buFont typeface="Arial" charset="0"/>
              <a:buChar char="•"/>
            </a:pPr>
            <a:r>
              <a:rPr lang="en-US" b="1"/>
              <a:t>Intensity improved in 2010 and 2011 due to GFS resolution increase from 35km to 23km and major physics upgrade; </a:t>
            </a:r>
          </a:p>
          <a:p>
            <a:pPr marL="285750" indent="-285750">
              <a:buFont typeface="Arial" charset="0"/>
              <a:buChar char="•"/>
            </a:pPr>
            <a:r>
              <a:rPr lang="en-US" b="1"/>
              <a:t>in 2012 and 2013 due to ENKF-3DVAR GSI Implementation in May 2012; </a:t>
            </a:r>
          </a:p>
          <a:p>
            <a:pPr marL="285750" indent="-285750">
              <a:buFont typeface="Arial" charset="0"/>
              <a:buChar char="•"/>
            </a:pPr>
            <a:r>
              <a:rPr lang="en-US" b="1"/>
              <a:t>in 2015 due to T1534 SLG GFS (~13km) implementation.  </a:t>
            </a:r>
          </a:p>
          <a:p>
            <a:pPr marL="285750" indent="-285750">
              <a:buFont typeface="Arial" charset="0"/>
              <a:buChar char="•"/>
            </a:pPr>
            <a:r>
              <a:rPr lang="en-US" b="1"/>
              <a:t>2014 was a difficult year to forecast</a:t>
            </a:r>
          </a:p>
        </p:txBody>
      </p:sp>
      <p:graphicFrame>
        <p:nvGraphicFramePr>
          <p:cNvPr id="7" name="Chart 6"/>
          <p:cNvGraphicFramePr>
            <a:graphicFrameLocks noGrp="1"/>
          </p:cNvGraphicFramePr>
          <p:nvPr/>
        </p:nvGraphicFramePr>
        <p:xfrm>
          <a:off x="244337" y="286785"/>
          <a:ext cx="8594863" cy="512341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9262DD2-57C7-43C7-BEF8-6B0DD2EE741C}" type="slidenum">
              <a:rPr lang="en-US" sz="1200">
                <a:solidFill>
                  <a:schemeClr val="tx1">
                    <a:tint val="75000"/>
                  </a:schemeClr>
                </a:solidFill>
                <a:latin typeface="+mn-lt"/>
                <a:cs typeface="+mn-cs"/>
              </a:rPr>
              <a:pPr algn="r" fontAlgn="auto">
                <a:spcBef>
                  <a:spcPts val="0"/>
                </a:spcBef>
                <a:spcAft>
                  <a:spcPts val="0"/>
                </a:spcAft>
                <a:defRPr/>
              </a:pPr>
              <a:t>48</a:t>
            </a:fld>
            <a:endParaRPr lang="en-US" sz="1200" dirty="0">
              <a:solidFill>
                <a:schemeClr val="tx1">
                  <a:tint val="75000"/>
                </a:schemeClr>
              </a:solidFill>
              <a:latin typeface="+mn-lt"/>
              <a:cs typeface="+mn-cs"/>
            </a:endParaRPr>
          </a:p>
        </p:txBody>
      </p:sp>
      <p:sp>
        <p:nvSpPr>
          <p:cNvPr id="198659" name="Text Box 4"/>
          <p:cNvSpPr txBox="1">
            <a:spLocks noChangeArrowheads="1"/>
          </p:cNvSpPr>
          <p:nvPr/>
        </p:nvSpPr>
        <p:spPr bwMode="auto">
          <a:xfrm>
            <a:off x="306388" y="5715000"/>
            <a:ext cx="8458200" cy="1016000"/>
          </a:xfrm>
          <a:prstGeom prst="rect">
            <a:avLst/>
          </a:prstGeom>
          <a:noFill/>
          <a:ln w="9525">
            <a:noFill/>
            <a:miter lim="800000"/>
            <a:headEnd/>
            <a:tailEnd/>
          </a:ln>
        </p:spPr>
        <p:txBody>
          <a:bodyPr>
            <a:spAutoFit/>
          </a:bodyPr>
          <a:lstStyle/>
          <a:p>
            <a:r>
              <a:rPr lang="en-US" sz="2000" b="1"/>
              <a:t>Significant track error reduction in the past 15 years.  36-hr track error reduced from 100nm to 50nm;  72-hr track reduced from 200 nm in 2004 to 100 nm in 2015 .</a:t>
            </a:r>
          </a:p>
        </p:txBody>
      </p:sp>
      <p:graphicFrame>
        <p:nvGraphicFramePr>
          <p:cNvPr id="6" name="Chart 5"/>
          <p:cNvGraphicFramePr>
            <a:graphicFrameLocks noGrp="1"/>
          </p:cNvGraphicFramePr>
          <p:nvPr/>
        </p:nvGraphicFramePr>
        <p:xfrm>
          <a:off x="304799" y="286785"/>
          <a:ext cx="8594863" cy="519961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975B109-76D4-46DF-9ED8-F84B8AC28065}" type="slidenum">
              <a:rPr lang="en-US" sz="1200">
                <a:solidFill>
                  <a:schemeClr val="tx1">
                    <a:tint val="75000"/>
                  </a:schemeClr>
                </a:solidFill>
                <a:latin typeface="+mn-lt"/>
                <a:cs typeface="+mn-cs"/>
              </a:rPr>
              <a:pPr algn="r" fontAlgn="auto">
                <a:spcBef>
                  <a:spcPts val="0"/>
                </a:spcBef>
                <a:spcAft>
                  <a:spcPts val="0"/>
                </a:spcAft>
                <a:defRPr/>
              </a:pPr>
              <a:t>49</a:t>
            </a:fld>
            <a:endParaRPr lang="en-US" sz="1200" dirty="0">
              <a:solidFill>
                <a:schemeClr val="tx1">
                  <a:tint val="75000"/>
                </a:schemeClr>
              </a:solidFill>
              <a:latin typeface="+mn-lt"/>
              <a:cs typeface="+mn-cs"/>
            </a:endParaRPr>
          </a:p>
        </p:txBody>
      </p:sp>
      <p:sp>
        <p:nvSpPr>
          <p:cNvPr id="199683" name="Text Box 5"/>
          <p:cNvSpPr txBox="1">
            <a:spLocks noChangeArrowheads="1"/>
          </p:cNvSpPr>
          <p:nvPr/>
        </p:nvSpPr>
        <p:spPr bwMode="auto">
          <a:xfrm>
            <a:off x="914400" y="5945188"/>
            <a:ext cx="7467600" cy="646112"/>
          </a:xfrm>
          <a:prstGeom prst="rect">
            <a:avLst/>
          </a:prstGeom>
          <a:noFill/>
          <a:ln w="9525">
            <a:noFill/>
            <a:miter lim="800000"/>
            <a:headEnd/>
            <a:tailEnd/>
          </a:ln>
        </p:spPr>
        <p:txBody>
          <a:bodyPr>
            <a:spAutoFit/>
          </a:bodyPr>
          <a:lstStyle/>
          <a:p>
            <a:r>
              <a:rPr lang="en-US" b="1"/>
              <a:t>Large reduction after 2010 T574 GFS Implementation.  No changes in past few years.</a:t>
            </a:r>
          </a:p>
        </p:txBody>
      </p:sp>
      <p:graphicFrame>
        <p:nvGraphicFramePr>
          <p:cNvPr id="5" name="Chart 4"/>
          <p:cNvGraphicFramePr>
            <a:graphicFrameLocks noGrp="1"/>
          </p:cNvGraphicFramePr>
          <p:nvPr/>
        </p:nvGraphicFramePr>
        <p:xfrm>
          <a:off x="244337" y="286785"/>
          <a:ext cx="8655326" cy="512341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p:txBody>
          <a:bodyPr/>
          <a:lstStyle/>
          <a:p>
            <a:pPr>
              <a:defRPr/>
            </a:pPr>
            <a:fld id="{6D3045DA-F251-43C9-A962-BC65FBE51B96}" type="slidenum">
              <a:rPr lang="en-US"/>
              <a:pPr>
                <a:defRPr/>
              </a:pPr>
              <a:t>5</a:t>
            </a:fld>
            <a:endParaRPr lang="en-US"/>
          </a:p>
        </p:txBody>
      </p:sp>
      <p:sp>
        <p:nvSpPr>
          <p:cNvPr id="20483" name="Rectangle 1027"/>
          <p:cNvSpPr>
            <a:spLocks noChangeArrowheads="1"/>
          </p:cNvSpPr>
          <p:nvPr/>
        </p:nvSpPr>
        <p:spPr bwMode="auto">
          <a:xfrm>
            <a:off x="304800" y="762000"/>
            <a:ext cx="8534400" cy="287338"/>
          </a:xfrm>
          <a:prstGeom prst="rect">
            <a:avLst/>
          </a:prstGeom>
          <a:noFill/>
          <a:ln w="9525">
            <a:noFill/>
            <a:miter lim="800000"/>
            <a:headEnd/>
            <a:tailEnd/>
          </a:ln>
        </p:spPr>
        <p:txBody>
          <a:bodyPr>
            <a:spAutoFit/>
          </a:bodyPr>
          <a:lstStyle/>
          <a:p>
            <a:pPr>
              <a:lnSpc>
                <a:spcPct val="80000"/>
              </a:lnSpc>
              <a:spcBef>
                <a:spcPct val="50000"/>
              </a:spcBef>
              <a:buFontTx/>
              <a:buChar char="•"/>
            </a:pPr>
            <a:endParaRPr lang="en-US" sz="1600">
              <a:solidFill>
                <a:schemeClr val="bg1"/>
              </a:solidFill>
              <a:latin typeface="Calibri" pitchFamily="34" charset="0"/>
            </a:endParaRPr>
          </a:p>
        </p:txBody>
      </p:sp>
      <p:sp>
        <p:nvSpPr>
          <p:cNvPr id="20484" name="Rectangle 1028"/>
          <p:cNvSpPr>
            <a:spLocks noChangeArrowheads="1"/>
          </p:cNvSpPr>
          <p:nvPr/>
        </p:nvSpPr>
        <p:spPr bwMode="auto">
          <a:xfrm>
            <a:off x="381000" y="533400"/>
            <a:ext cx="8305800" cy="5799138"/>
          </a:xfrm>
          <a:prstGeom prst="rect">
            <a:avLst/>
          </a:prstGeom>
          <a:noFill/>
          <a:ln w="9525">
            <a:noFill/>
            <a:miter lim="800000"/>
            <a:headEnd/>
            <a:tailEnd/>
          </a:ln>
        </p:spPr>
        <p:txBody>
          <a:bodyPr>
            <a:spAutoFit/>
          </a:bodyPr>
          <a:lstStyle/>
          <a:p>
            <a:pPr marL="112713" indent="-112713">
              <a:spcBef>
                <a:spcPct val="20000"/>
              </a:spcBef>
              <a:buFontTx/>
              <a:buChar char="•"/>
            </a:pPr>
            <a:r>
              <a:rPr lang="en-US">
                <a:solidFill>
                  <a:schemeClr val="bg1"/>
                </a:solidFill>
                <a:latin typeface="Calibri" pitchFamily="34" charset="0"/>
                <a:sym typeface="Wingdings" pitchFamily="2" charset="2"/>
              </a:rPr>
              <a:t>8/2006</a:t>
            </a:r>
          </a:p>
          <a:p>
            <a:pPr marL="744538" lvl="1" indent="-177800">
              <a:spcBef>
                <a:spcPct val="20000"/>
              </a:spcBef>
              <a:buFontTx/>
              <a:buChar char="–"/>
            </a:pPr>
            <a:r>
              <a:rPr lang="en-US" sz="1400">
                <a:solidFill>
                  <a:schemeClr val="bg1"/>
                </a:solidFill>
                <a:latin typeface="Calibri" pitchFamily="34" charset="0"/>
                <a:sym typeface="Wingdings" pitchFamily="2" charset="2"/>
              </a:rPr>
              <a:t>Revised orography and land-sea mask</a:t>
            </a:r>
          </a:p>
          <a:p>
            <a:pPr marL="744538" lvl="1" indent="-177800">
              <a:spcBef>
                <a:spcPct val="20000"/>
              </a:spcBef>
              <a:buFontTx/>
              <a:buChar char="–"/>
            </a:pPr>
            <a:r>
              <a:rPr lang="en-US" sz="1400">
                <a:solidFill>
                  <a:schemeClr val="bg1"/>
                </a:solidFill>
                <a:latin typeface="Calibri" pitchFamily="34" charset="0"/>
                <a:sym typeface="Wingdings" pitchFamily="2" charset="2"/>
              </a:rPr>
              <a:t>NRL ozone physics</a:t>
            </a:r>
          </a:p>
          <a:p>
            <a:pPr marL="744538" lvl="1" indent="-177800">
              <a:spcBef>
                <a:spcPct val="20000"/>
              </a:spcBef>
              <a:buFontTx/>
              <a:buChar char="–"/>
            </a:pPr>
            <a:r>
              <a:rPr lang="en-US" sz="1400">
                <a:solidFill>
                  <a:schemeClr val="bg1"/>
                </a:solidFill>
                <a:latin typeface="Calibri" pitchFamily="34" charset="0"/>
                <a:sym typeface="Wingdings" pitchFamily="2" charset="2"/>
              </a:rPr>
              <a:t>Upgrade snow analysis</a:t>
            </a:r>
          </a:p>
          <a:p>
            <a:pPr marL="112713" indent="-112713">
              <a:spcBef>
                <a:spcPct val="20000"/>
              </a:spcBef>
              <a:buFontTx/>
              <a:buChar char="•"/>
            </a:pPr>
            <a:r>
              <a:rPr lang="en-US">
                <a:solidFill>
                  <a:schemeClr val="bg1"/>
                </a:solidFill>
                <a:latin typeface="Calibri" pitchFamily="34" charset="0"/>
                <a:sym typeface="Wingdings" pitchFamily="2" charset="2"/>
              </a:rPr>
              <a:t>5/2007</a:t>
            </a:r>
          </a:p>
          <a:p>
            <a:pPr marL="744538" lvl="1" indent="-177800">
              <a:spcBef>
                <a:spcPct val="20000"/>
              </a:spcBef>
              <a:buFontTx/>
              <a:buChar char="–"/>
            </a:pPr>
            <a:r>
              <a:rPr lang="en-US" sz="1600" b="1">
                <a:solidFill>
                  <a:srgbClr val="FF0000"/>
                </a:solidFill>
                <a:latin typeface="Calibri" pitchFamily="34" charset="0"/>
                <a:sym typeface="Wingdings" pitchFamily="2" charset="2"/>
              </a:rPr>
              <a:t>SSI </a:t>
            </a:r>
            <a:r>
              <a:rPr lang="en-US" sz="1400" b="1">
                <a:solidFill>
                  <a:srgbClr val="FF0000"/>
                </a:solidFill>
                <a:latin typeface="Calibri" pitchFamily="34" charset="0"/>
                <a:sym typeface="Wingdings" pitchFamily="2" charset="2"/>
              </a:rPr>
              <a:t>(Spectral Statistical Interpolation)</a:t>
            </a:r>
            <a:r>
              <a:rPr lang="en-US" sz="1600" b="1">
                <a:solidFill>
                  <a:srgbClr val="FF0000"/>
                </a:solidFill>
                <a:latin typeface="Calibri" pitchFamily="34" charset="0"/>
                <a:sym typeface="Wingdings" pitchFamily="2" charset="2"/>
              </a:rPr>
              <a:t>  GSI </a:t>
            </a:r>
            <a:r>
              <a:rPr lang="en-US" sz="1400" b="1">
                <a:solidFill>
                  <a:srgbClr val="FF0000"/>
                </a:solidFill>
                <a:latin typeface="Calibri" pitchFamily="34" charset="0"/>
                <a:sym typeface="Wingdings" pitchFamily="2" charset="2"/>
              </a:rPr>
              <a:t>( Gridpoint Statistical Interpolation). </a:t>
            </a:r>
          </a:p>
          <a:p>
            <a:pPr marL="744538" lvl="1" indent="-177800">
              <a:spcBef>
                <a:spcPct val="20000"/>
              </a:spcBef>
              <a:buFontTx/>
              <a:buChar char="–"/>
            </a:pPr>
            <a:r>
              <a:rPr lang="en-US" sz="1600" b="1">
                <a:solidFill>
                  <a:srgbClr val="FF0000"/>
                </a:solidFill>
                <a:latin typeface="Calibri" pitchFamily="34" charset="0"/>
                <a:sym typeface="Wingdings" pitchFamily="2" charset="2"/>
              </a:rPr>
              <a:t>Vertical coordinate changed from sigma to hybrid sigma-pressure</a:t>
            </a:r>
            <a:endParaRPr lang="en-US" sz="1400" b="1">
              <a:solidFill>
                <a:srgbClr val="FF0000"/>
              </a:solidFill>
              <a:latin typeface="Calibri" pitchFamily="34" charset="0"/>
              <a:sym typeface="Wingdings" pitchFamily="2" charset="2"/>
            </a:endParaRPr>
          </a:p>
          <a:p>
            <a:pPr marL="744538" lvl="1" indent="-177800">
              <a:spcBef>
                <a:spcPct val="20000"/>
              </a:spcBef>
              <a:buFontTx/>
              <a:buChar char="–"/>
            </a:pPr>
            <a:r>
              <a:rPr lang="en-US" sz="1400">
                <a:solidFill>
                  <a:schemeClr val="bg1"/>
                </a:solidFill>
                <a:latin typeface="Calibri" pitchFamily="34" charset="0"/>
                <a:sym typeface="Wingdings" pitchFamily="2" charset="2"/>
              </a:rPr>
              <a:t>New observations (COSMIC, full resolution AIRS, METOP HIRS, AMSU-A and MHS)</a:t>
            </a:r>
          </a:p>
          <a:p>
            <a:pPr marL="112713" indent="-112713">
              <a:spcBef>
                <a:spcPct val="20000"/>
              </a:spcBef>
              <a:buFontTx/>
              <a:buChar char="•"/>
            </a:pPr>
            <a:r>
              <a:rPr lang="en-US">
                <a:solidFill>
                  <a:schemeClr val="bg1"/>
                </a:solidFill>
                <a:latin typeface="Calibri" pitchFamily="34" charset="0"/>
                <a:sym typeface="Wingdings" pitchFamily="2" charset="2"/>
              </a:rPr>
              <a:t>12/2007</a:t>
            </a:r>
          </a:p>
          <a:p>
            <a:pPr marL="744538" lvl="1" indent="-177800">
              <a:spcBef>
                <a:spcPct val="20000"/>
              </a:spcBef>
              <a:buFontTx/>
              <a:buChar char="–"/>
            </a:pPr>
            <a:r>
              <a:rPr lang="en-US" sz="1400">
                <a:solidFill>
                  <a:schemeClr val="bg1"/>
                </a:solidFill>
                <a:latin typeface="Calibri" pitchFamily="34" charset="0"/>
                <a:sym typeface="Wingdings" pitchFamily="2" charset="2"/>
              </a:rPr>
              <a:t>JMA high resolution winds and SBUV-8 ozone observations added</a:t>
            </a:r>
          </a:p>
          <a:p>
            <a:pPr marL="112713" indent="-112713">
              <a:spcBef>
                <a:spcPct val="20000"/>
              </a:spcBef>
              <a:buFontTx/>
              <a:buChar char="•"/>
            </a:pPr>
            <a:r>
              <a:rPr lang="en-US">
                <a:solidFill>
                  <a:schemeClr val="bg1"/>
                </a:solidFill>
                <a:latin typeface="Calibri" pitchFamily="34" charset="0"/>
                <a:sym typeface="Wingdings" pitchFamily="2" charset="2"/>
              </a:rPr>
              <a:t>2/2009</a:t>
            </a:r>
          </a:p>
          <a:p>
            <a:pPr marL="744538" lvl="1" indent="-177800">
              <a:spcBef>
                <a:spcPct val="20000"/>
              </a:spcBef>
              <a:buFontTx/>
              <a:buChar char="–"/>
            </a:pPr>
            <a:r>
              <a:rPr lang="en-US" sz="1400" b="1">
                <a:solidFill>
                  <a:schemeClr val="bg1"/>
                </a:solidFill>
                <a:latin typeface="Calibri" pitchFamily="34" charset="0"/>
                <a:sym typeface="Wingdings" pitchFamily="2" charset="2"/>
              </a:rPr>
              <a:t>Flow-dependent weighting of background error variances</a:t>
            </a:r>
          </a:p>
          <a:p>
            <a:pPr marL="744538" lvl="1" indent="-177800">
              <a:spcBef>
                <a:spcPct val="20000"/>
              </a:spcBef>
              <a:buFontTx/>
              <a:buChar char="–"/>
            </a:pPr>
            <a:r>
              <a:rPr lang="en-US" sz="1400" b="1">
                <a:solidFill>
                  <a:schemeClr val="bg1"/>
                </a:solidFill>
                <a:latin typeface="Calibri" pitchFamily="34" charset="0"/>
                <a:sym typeface="Wingdings" pitchFamily="2" charset="2"/>
              </a:rPr>
              <a:t>Variational Quality Control</a:t>
            </a:r>
          </a:p>
          <a:p>
            <a:pPr marL="744538" lvl="1" indent="-177800">
              <a:spcBef>
                <a:spcPct val="20000"/>
              </a:spcBef>
              <a:buFontTx/>
              <a:buChar char="–"/>
            </a:pPr>
            <a:r>
              <a:rPr lang="en-US" sz="1400">
                <a:solidFill>
                  <a:schemeClr val="bg1"/>
                </a:solidFill>
                <a:latin typeface="Calibri" pitchFamily="34" charset="0"/>
                <a:sym typeface="Wingdings" pitchFamily="2" charset="2"/>
              </a:rPr>
              <a:t>METOP IASI observations added</a:t>
            </a:r>
          </a:p>
          <a:p>
            <a:pPr marL="744538" lvl="1" indent="-177800">
              <a:spcBef>
                <a:spcPct val="20000"/>
              </a:spcBef>
              <a:buFontTx/>
              <a:buChar char="–"/>
            </a:pPr>
            <a:r>
              <a:rPr lang="en-US" sz="1400">
                <a:solidFill>
                  <a:schemeClr val="bg1"/>
                </a:solidFill>
                <a:latin typeface="Calibri" pitchFamily="34" charset="0"/>
                <a:sym typeface="Wingdings" pitchFamily="2" charset="2"/>
              </a:rPr>
              <a:t>Updated Community Radiative Transfer Model coefficients</a:t>
            </a:r>
          </a:p>
          <a:p>
            <a:pPr marL="112713" indent="-112713">
              <a:spcBef>
                <a:spcPct val="20000"/>
              </a:spcBef>
              <a:buFontTx/>
              <a:buChar char="•"/>
            </a:pPr>
            <a:r>
              <a:rPr lang="en-US">
                <a:solidFill>
                  <a:schemeClr val="bg1"/>
                </a:solidFill>
                <a:latin typeface="Calibri" pitchFamily="34" charset="0"/>
                <a:sym typeface="Wingdings" pitchFamily="2" charset="2"/>
              </a:rPr>
              <a:t>7/2010</a:t>
            </a:r>
          </a:p>
          <a:p>
            <a:pPr marL="744538" lvl="1" indent="-177800">
              <a:spcBef>
                <a:spcPct val="20000"/>
              </a:spcBef>
              <a:buFontTx/>
              <a:buChar char="–"/>
            </a:pPr>
            <a:r>
              <a:rPr lang="en-US" sz="1600" b="1">
                <a:solidFill>
                  <a:schemeClr val="bg1"/>
                </a:solidFill>
                <a:latin typeface="Calibri" pitchFamily="34" charset="0"/>
                <a:sym typeface="Wingdings" pitchFamily="2" charset="2"/>
              </a:rPr>
              <a:t>Resolution Change: </a:t>
            </a:r>
            <a:r>
              <a:rPr lang="en-US" sz="1600" b="1">
                <a:solidFill>
                  <a:schemeClr val="bg1"/>
                </a:solidFill>
                <a:latin typeface="Calibri" pitchFamily="34" charset="0"/>
              </a:rPr>
              <a:t>T382L64 </a:t>
            </a:r>
            <a:r>
              <a:rPr lang="en-US" sz="1600" b="1">
                <a:solidFill>
                  <a:schemeClr val="bg1"/>
                </a:solidFill>
                <a:latin typeface="Calibri" pitchFamily="34" charset="0"/>
                <a:sym typeface="Wingdings" pitchFamily="2" charset="2"/>
              </a:rPr>
              <a:t></a:t>
            </a:r>
            <a:r>
              <a:rPr lang="en-US" sz="1600" b="1">
                <a:solidFill>
                  <a:schemeClr val="bg1"/>
                </a:solidFill>
                <a:latin typeface="Calibri" pitchFamily="34" charset="0"/>
              </a:rPr>
              <a:t> T574L64    (</a:t>
            </a:r>
            <a:r>
              <a:rPr lang="en-US" sz="1600" b="1">
                <a:solidFill>
                  <a:schemeClr val="bg1"/>
                </a:solidFill>
                <a:latin typeface="Calibri" pitchFamily="34" charset="0"/>
                <a:sym typeface="Wingdings" pitchFamily="2" charset="2"/>
              </a:rPr>
              <a:t> 38 km  23 km )</a:t>
            </a:r>
          </a:p>
          <a:p>
            <a:pPr marL="744538" lvl="1" indent="-177800">
              <a:spcBef>
                <a:spcPct val="20000"/>
              </a:spcBef>
              <a:buFontTx/>
              <a:buChar char="–"/>
            </a:pPr>
            <a:r>
              <a:rPr lang="en-US" sz="1600" b="1">
                <a:solidFill>
                  <a:srgbClr val="FF0000"/>
                </a:solidFill>
                <a:latin typeface="Calibri" pitchFamily="34" charset="0"/>
              </a:rPr>
              <a:t>Major radiation package upgrade (RRTM2</a:t>
            </a:r>
            <a:r>
              <a:rPr lang="en-US" sz="1400" b="1">
                <a:solidFill>
                  <a:srgbClr val="FF0000"/>
                </a:solidFill>
                <a:latin typeface="Calibri" pitchFamily="34" charset="0"/>
                <a:sym typeface="Wingdings" pitchFamily="2" charset="2"/>
              </a:rPr>
              <a:t> , aerosol, surface albedo  etc)</a:t>
            </a:r>
          </a:p>
          <a:p>
            <a:pPr marL="744538" lvl="1" indent="-177800">
              <a:spcBef>
                <a:spcPct val="20000"/>
              </a:spcBef>
              <a:buFontTx/>
              <a:buChar char="–"/>
            </a:pPr>
            <a:r>
              <a:rPr lang="en-US" sz="1600" b="1">
                <a:solidFill>
                  <a:srgbClr val="FF0000"/>
                </a:solidFill>
                <a:latin typeface="Calibri" pitchFamily="34" charset="0"/>
              </a:rPr>
              <a:t>New mass flux shallow convection scheme; </a:t>
            </a:r>
            <a:r>
              <a:rPr lang="en-US" sz="1600" b="1">
                <a:solidFill>
                  <a:schemeClr val="bg1"/>
                </a:solidFill>
                <a:latin typeface="Calibri" pitchFamily="34" charset="0"/>
              </a:rPr>
              <a:t>revised deep convection and PBL scheme</a:t>
            </a:r>
          </a:p>
          <a:p>
            <a:pPr marL="744538" lvl="1" indent="-177800">
              <a:spcBef>
                <a:spcPct val="20000"/>
              </a:spcBef>
              <a:buFontTx/>
              <a:buChar char="–"/>
            </a:pPr>
            <a:r>
              <a:rPr lang="en-US" sz="1600" b="1">
                <a:solidFill>
                  <a:srgbClr val="FF0000"/>
                </a:solidFill>
                <a:latin typeface="Calibri" pitchFamily="34" charset="0"/>
              </a:rPr>
              <a:t>Positive-definite tracer transport scheme to remove negative water vapor</a:t>
            </a:r>
            <a:endParaRPr lang="en-US" sz="1400" b="1">
              <a:solidFill>
                <a:srgbClr val="FF0000"/>
              </a:solidFill>
              <a:latin typeface="Calibri" pitchFamily="34" charset="0"/>
              <a:sym typeface="Wingdings" pitchFamily="2" charset="2"/>
            </a:endParaRPr>
          </a:p>
        </p:txBody>
      </p:sp>
      <p:sp>
        <p:nvSpPr>
          <p:cNvPr id="20485" name="Rectangle 1026"/>
          <p:cNvSpPr>
            <a:spLocks noChangeArrowheads="1"/>
          </p:cNvSpPr>
          <p:nvPr/>
        </p:nvSpPr>
        <p:spPr bwMode="auto">
          <a:xfrm>
            <a:off x="838200" y="152400"/>
            <a:ext cx="7162800" cy="381000"/>
          </a:xfrm>
          <a:prstGeom prst="rect">
            <a:avLst/>
          </a:prstGeom>
          <a:noFill/>
          <a:ln w="9525">
            <a:noFill/>
            <a:miter lim="800000"/>
            <a:headEnd/>
            <a:tailEnd/>
          </a:ln>
        </p:spPr>
        <p:txBody>
          <a:bodyPr wrap="none" anchor="ctr"/>
          <a:lstStyle/>
          <a:p>
            <a:pPr algn="ctr"/>
            <a:r>
              <a:rPr lang="en-US" sz="2400" b="1">
                <a:solidFill>
                  <a:srgbClr val="FFFF00"/>
                </a:solidFill>
                <a:latin typeface="Calibri" pitchFamily="34" charset="0"/>
              </a:rPr>
              <a:t>Major GFS Changes (cont’d)</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244337" y="286785"/>
          <a:ext cx="8655326" cy="5504415"/>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p:cNvCxnSpPr/>
          <p:nvPr/>
        </p:nvCxnSpPr>
        <p:spPr>
          <a:xfrm flipV="1">
            <a:off x="3657600" y="3581400"/>
            <a:ext cx="304800" cy="2362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0708" name="TextBox 8"/>
          <p:cNvSpPr txBox="1">
            <a:spLocks noChangeArrowheads="1"/>
          </p:cNvSpPr>
          <p:nvPr/>
        </p:nvSpPr>
        <p:spPr bwMode="auto">
          <a:xfrm>
            <a:off x="1524000" y="6064250"/>
            <a:ext cx="6635750" cy="368300"/>
          </a:xfrm>
          <a:prstGeom prst="rect">
            <a:avLst/>
          </a:prstGeom>
          <a:noFill/>
          <a:ln w="9525">
            <a:noFill/>
            <a:miter lim="800000"/>
            <a:headEnd/>
            <a:tailEnd/>
          </a:ln>
        </p:spPr>
        <p:txBody>
          <a:bodyPr wrap="none">
            <a:spAutoFit/>
          </a:bodyPr>
          <a:lstStyle/>
          <a:p>
            <a:r>
              <a:rPr lang="en-US" b="1"/>
              <a:t>72-hr forecast error reduced from 150 to 100 nm in 5 years.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http://www.emc.ncep.noaa.gov/gmb/STATS_vsdb/annual/2015/track/tracks_al.t.gif"/>
          <p:cNvPicPr>
            <a:picLocks noChangeAspect="1" noChangeArrowheads="1"/>
          </p:cNvPicPr>
          <p:nvPr/>
        </p:nvPicPr>
        <p:blipFill>
          <a:blip r:embed="rId2"/>
          <a:srcRect l="5563" t="7922" r="25247" b="44252"/>
          <a:stretch>
            <a:fillRect/>
          </a:stretch>
        </p:blipFill>
        <p:spPr bwMode="auto">
          <a:xfrm>
            <a:off x="400050" y="1143000"/>
            <a:ext cx="8039100" cy="4510088"/>
          </a:xfrm>
          <a:prstGeom prst="rect">
            <a:avLst/>
          </a:prstGeom>
          <a:noFill/>
          <a:ln w="9525">
            <a:noFill/>
            <a:miter lim="800000"/>
            <a:headEnd/>
            <a:tailEnd/>
          </a:ln>
        </p:spPr>
      </p:pic>
      <p:sp>
        <p:nvSpPr>
          <p:cNvPr id="201731" name="TextBox 5"/>
          <p:cNvSpPr txBox="1">
            <a:spLocks noChangeArrowheads="1"/>
          </p:cNvSpPr>
          <p:nvPr/>
        </p:nvSpPr>
        <p:spPr bwMode="auto">
          <a:xfrm>
            <a:off x="646113" y="266700"/>
            <a:ext cx="7546975" cy="461963"/>
          </a:xfrm>
          <a:prstGeom prst="rect">
            <a:avLst/>
          </a:prstGeom>
          <a:noFill/>
          <a:ln w="9525">
            <a:noFill/>
            <a:miter lim="800000"/>
            <a:headEnd/>
            <a:tailEnd/>
          </a:ln>
        </p:spPr>
        <p:txBody>
          <a:bodyPr wrap="none">
            <a:spAutoFit/>
          </a:bodyPr>
          <a:lstStyle/>
          <a:p>
            <a:r>
              <a:rPr lang="en-US" sz="2400" b="1"/>
              <a:t>2015 Atlantic – Track Errors   (00Z and 12Z Cycles)</a:t>
            </a:r>
          </a:p>
        </p:txBody>
      </p:sp>
      <p:sp>
        <p:nvSpPr>
          <p:cNvPr id="201732" name="TextBox 6"/>
          <p:cNvSpPr txBox="1">
            <a:spLocks noChangeArrowheads="1"/>
          </p:cNvSpPr>
          <p:nvPr/>
        </p:nvSpPr>
        <p:spPr bwMode="auto">
          <a:xfrm>
            <a:off x="1858963" y="6032500"/>
            <a:ext cx="6257925" cy="368300"/>
          </a:xfrm>
          <a:prstGeom prst="rect">
            <a:avLst/>
          </a:prstGeom>
          <a:noFill/>
          <a:ln w="9525">
            <a:noFill/>
            <a:miter lim="800000"/>
            <a:headEnd/>
            <a:tailEnd/>
          </a:ln>
        </p:spPr>
        <p:txBody>
          <a:bodyPr wrap="none">
            <a:spAutoFit/>
          </a:bodyPr>
          <a:lstStyle/>
          <a:p>
            <a:r>
              <a:rPr lang="en-US" b="1"/>
              <a:t>GFS (AVNO) tied with UKM;   ECMWF had the best skill.</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Box 5"/>
          <p:cNvSpPr txBox="1">
            <a:spLocks noChangeArrowheads="1"/>
          </p:cNvSpPr>
          <p:nvPr/>
        </p:nvSpPr>
        <p:spPr bwMode="auto">
          <a:xfrm>
            <a:off x="228600" y="266700"/>
            <a:ext cx="8636000" cy="461963"/>
          </a:xfrm>
          <a:prstGeom prst="rect">
            <a:avLst/>
          </a:prstGeom>
          <a:noFill/>
          <a:ln w="9525">
            <a:noFill/>
            <a:miter lim="800000"/>
            <a:headEnd/>
            <a:tailEnd/>
          </a:ln>
        </p:spPr>
        <p:txBody>
          <a:bodyPr wrap="none">
            <a:spAutoFit/>
          </a:bodyPr>
          <a:lstStyle/>
          <a:p>
            <a:r>
              <a:rPr lang="en-US" sz="2400" b="1"/>
              <a:t>2015 Eastern Pacific – Track Errors   (00Z and 12Z Cycles)</a:t>
            </a:r>
          </a:p>
        </p:txBody>
      </p:sp>
      <p:sp>
        <p:nvSpPr>
          <p:cNvPr id="202755" name="TextBox 6"/>
          <p:cNvSpPr txBox="1">
            <a:spLocks noChangeArrowheads="1"/>
          </p:cNvSpPr>
          <p:nvPr/>
        </p:nvSpPr>
        <p:spPr bwMode="auto">
          <a:xfrm>
            <a:off x="1858963" y="6032500"/>
            <a:ext cx="5745162" cy="368300"/>
          </a:xfrm>
          <a:prstGeom prst="rect">
            <a:avLst/>
          </a:prstGeom>
          <a:noFill/>
          <a:ln w="9525">
            <a:noFill/>
            <a:miter lim="800000"/>
            <a:headEnd/>
            <a:tailEnd/>
          </a:ln>
        </p:spPr>
        <p:txBody>
          <a:bodyPr wrap="none">
            <a:spAutoFit/>
          </a:bodyPr>
          <a:lstStyle/>
          <a:p>
            <a:r>
              <a:rPr lang="en-US" b="1"/>
              <a:t>GFS (AVNO), HWRF and ECMWF had similar skills.</a:t>
            </a:r>
          </a:p>
        </p:txBody>
      </p:sp>
      <p:pic>
        <p:nvPicPr>
          <p:cNvPr id="202756" name="Picture 2" descr="http://www.emc.ncep.noaa.gov/gmb/STATS_vsdb/annual/2015/track/tracks_ep.t.gif"/>
          <p:cNvPicPr>
            <a:picLocks noChangeAspect="1" noChangeArrowheads="1"/>
          </p:cNvPicPr>
          <p:nvPr/>
        </p:nvPicPr>
        <p:blipFill>
          <a:blip r:embed="rId2"/>
          <a:srcRect l="4610" t="7883" r="25566" b="43567"/>
          <a:stretch>
            <a:fillRect/>
          </a:stretch>
        </p:blipFill>
        <p:spPr bwMode="auto">
          <a:xfrm>
            <a:off x="228600" y="1295400"/>
            <a:ext cx="80772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Box 5"/>
          <p:cNvSpPr txBox="1">
            <a:spLocks noChangeArrowheads="1"/>
          </p:cNvSpPr>
          <p:nvPr/>
        </p:nvSpPr>
        <p:spPr bwMode="auto">
          <a:xfrm>
            <a:off x="228600" y="266700"/>
            <a:ext cx="8802688" cy="461963"/>
          </a:xfrm>
          <a:prstGeom prst="rect">
            <a:avLst/>
          </a:prstGeom>
          <a:noFill/>
          <a:ln w="9525">
            <a:noFill/>
            <a:miter lim="800000"/>
            <a:headEnd/>
            <a:tailEnd/>
          </a:ln>
        </p:spPr>
        <p:txBody>
          <a:bodyPr wrap="none">
            <a:spAutoFit/>
          </a:bodyPr>
          <a:lstStyle/>
          <a:p>
            <a:r>
              <a:rPr lang="en-US" sz="2400" b="1"/>
              <a:t>2015 Wesatern Pacific – Track Errors   (00Z and 12Z Cycles)</a:t>
            </a:r>
          </a:p>
        </p:txBody>
      </p:sp>
      <p:sp>
        <p:nvSpPr>
          <p:cNvPr id="203779" name="TextBox 6"/>
          <p:cNvSpPr txBox="1">
            <a:spLocks noChangeArrowheads="1"/>
          </p:cNvSpPr>
          <p:nvPr/>
        </p:nvSpPr>
        <p:spPr bwMode="auto">
          <a:xfrm>
            <a:off x="1858963" y="6032500"/>
            <a:ext cx="4745037" cy="368300"/>
          </a:xfrm>
          <a:prstGeom prst="rect">
            <a:avLst/>
          </a:prstGeom>
          <a:noFill/>
          <a:ln w="9525">
            <a:noFill/>
            <a:miter lim="800000"/>
            <a:headEnd/>
            <a:tailEnd/>
          </a:ln>
        </p:spPr>
        <p:txBody>
          <a:bodyPr wrap="none">
            <a:spAutoFit/>
          </a:bodyPr>
          <a:lstStyle/>
          <a:p>
            <a:r>
              <a:rPr lang="en-US" b="1"/>
              <a:t>GFS (AVNO) and HWRF had similar skills.</a:t>
            </a:r>
          </a:p>
        </p:txBody>
      </p:sp>
      <p:pic>
        <p:nvPicPr>
          <p:cNvPr id="203780" name="Picture 2" descr="http://www.emc.ncep.noaa.gov/gmb/STATS_vsdb/annual/2015/track/tracks_wp.t.gif"/>
          <p:cNvPicPr>
            <a:picLocks noChangeAspect="1" noChangeArrowheads="1"/>
          </p:cNvPicPr>
          <p:nvPr/>
        </p:nvPicPr>
        <p:blipFill>
          <a:blip r:embed="rId2"/>
          <a:srcRect l="5505" t="7877" r="25482" b="44086"/>
          <a:stretch>
            <a:fillRect/>
          </a:stretch>
        </p:blipFill>
        <p:spPr bwMode="auto">
          <a:xfrm>
            <a:off x="457200" y="1258888"/>
            <a:ext cx="7848600" cy="4529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6" name="Picture 8" descr="http://www.emc.ncep.noaa.gov/gmb/wx24fy/misc/Lapenta/animate_Cloud_gb_t12z.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6927"/>
            <a:ext cx="9144000" cy="66960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5737C9DA-2751-4552-A87F-B9EB2A8D4355}" type="slidenum">
              <a:rPr lang="en-US" smtClean="0"/>
              <a:pPr>
                <a:defRPr/>
              </a:pPr>
              <a:t>54</a:t>
            </a:fld>
            <a:endParaRPr lang="en-US" dirty="0"/>
          </a:p>
        </p:txBody>
      </p:sp>
      <p:pic>
        <p:nvPicPr>
          <p:cNvPr id="191494" name="Picture 6" descr="https://learn.weatherstem.com/modules/learn/lessons/61/img/chart-cloud-typ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0"/>
            <a:ext cx="4114800" cy="1914526"/>
          </a:xfrm>
          <a:prstGeom prst="rect">
            <a:avLst/>
          </a:prstGeom>
          <a:noFill/>
          <a:extLst>
            <a:ext uri="{909E8E84-426E-40DD-AFC4-6F175D3DCCD1}">
              <a14:hiddenFill xmlns:a14="http://schemas.microsoft.com/office/drawing/2010/main">
                <a:solidFill>
                  <a:srgbClr val="FFFFFF"/>
                </a:solidFill>
              </a14:hiddenFill>
            </a:ext>
          </a:extLst>
        </p:spPr>
      </p:pic>
      <p:pic>
        <p:nvPicPr>
          <p:cNvPr id="191498" name="Picture 10" descr="Image result for the e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576454"/>
            <a:ext cx="2895600" cy="1876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 y="914400"/>
            <a:ext cx="2286000" cy="369332"/>
          </a:xfrm>
          <a:prstGeom prst="rect">
            <a:avLst/>
          </a:prstGeom>
          <a:solidFill>
            <a:schemeClr val="bg1"/>
          </a:solidFill>
        </p:spPr>
        <p:txBody>
          <a:bodyPr wrap="square" rtlCol="0">
            <a:spAutoFit/>
          </a:bodyPr>
          <a:lstStyle/>
          <a:p>
            <a:r>
              <a:rPr lang="en-US" b="1" dirty="0" smtClean="0">
                <a:solidFill>
                  <a:srgbClr val="FF0000"/>
                </a:solidFill>
              </a:rPr>
              <a:t>GFS Hourly Output</a:t>
            </a:r>
            <a:endParaRPr lang="en-US" b="1" dirty="0">
              <a:solidFill>
                <a:srgbClr val="FF0000"/>
              </a:solidFill>
            </a:endParaRPr>
          </a:p>
        </p:txBody>
      </p:sp>
      <p:sp>
        <p:nvSpPr>
          <p:cNvPr id="5" name="TextBox 4"/>
          <p:cNvSpPr txBox="1"/>
          <p:nvPr/>
        </p:nvSpPr>
        <p:spPr>
          <a:xfrm>
            <a:off x="1116355" y="35962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080366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737C9DA-2751-4552-A87F-B9EB2A8D4355}" type="slidenum">
              <a:rPr lang="en-US" smtClean="0"/>
              <a:pPr>
                <a:defRPr/>
              </a:pPr>
              <a:t>55</a:t>
            </a:fld>
            <a:endParaRPr lang="en-US" dirty="0"/>
          </a:p>
        </p:txBody>
      </p:sp>
    </p:spTree>
    <p:extLst>
      <p:ext uri="{BB962C8B-B14F-4D97-AF65-F5344CB8AC3E}">
        <p14:creationId xmlns:p14="http://schemas.microsoft.com/office/powerpoint/2010/main" val="30554343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idx="4294967295"/>
          </p:nvPr>
        </p:nvSpPr>
        <p:spPr>
          <a:xfrm>
            <a:off x="457200" y="228600"/>
            <a:ext cx="8229600" cy="639763"/>
          </a:xfrm>
        </p:spPr>
        <p:txBody>
          <a:bodyPr/>
          <a:lstStyle/>
          <a:p>
            <a:r>
              <a:rPr lang="en-US" sz="3600" b="1" smtClean="0"/>
              <a:t>Hurricane Sandy</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6FF581A-1902-415E-A462-4B943AF51A25}" type="slidenum">
              <a:rPr lang="en-US" sz="1200">
                <a:solidFill>
                  <a:schemeClr val="tx1">
                    <a:tint val="75000"/>
                  </a:schemeClr>
                </a:solidFill>
                <a:latin typeface="+mn-lt"/>
                <a:cs typeface="+mn-cs"/>
              </a:rPr>
              <a:pPr algn="r" fontAlgn="auto">
                <a:spcBef>
                  <a:spcPts val="0"/>
                </a:spcBef>
                <a:spcAft>
                  <a:spcPts val="0"/>
                </a:spcAft>
                <a:defRPr/>
              </a:pPr>
              <a:t>56</a:t>
            </a:fld>
            <a:endParaRPr lang="en-US" sz="1200" dirty="0">
              <a:solidFill>
                <a:schemeClr val="tx1">
                  <a:tint val="75000"/>
                </a:schemeClr>
              </a:solidFill>
              <a:latin typeface="+mn-lt"/>
              <a:cs typeface="+mn-cs"/>
            </a:endParaRPr>
          </a:p>
        </p:txBody>
      </p:sp>
      <p:pic>
        <p:nvPicPr>
          <p:cNvPr id="204804" name="Picture 2" descr="http://www.emc.ncep.noaa.gov/gmb/wx24fy/vsdb/pr4devbs12/track/tracks_Sandy.t.gif"/>
          <p:cNvPicPr>
            <a:picLocks noChangeAspect="1" noChangeArrowheads="1"/>
          </p:cNvPicPr>
          <p:nvPr/>
        </p:nvPicPr>
        <p:blipFill>
          <a:blip r:embed="rId2"/>
          <a:srcRect b="32426"/>
          <a:stretch>
            <a:fillRect/>
          </a:stretch>
        </p:blipFill>
        <p:spPr bwMode="auto">
          <a:xfrm>
            <a:off x="1219200" y="914400"/>
            <a:ext cx="6457950" cy="4648200"/>
          </a:xfrm>
          <a:prstGeom prst="rect">
            <a:avLst/>
          </a:prstGeom>
          <a:noFill/>
          <a:ln w="9525">
            <a:noFill/>
            <a:miter lim="800000"/>
            <a:headEnd/>
            <a:tailEnd/>
          </a:ln>
        </p:spPr>
      </p:pic>
      <p:sp>
        <p:nvSpPr>
          <p:cNvPr id="204805" name="TextBox 5"/>
          <p:cNvSpPr txBox="1">
            <a:spLocks noChangeArrowheads="1"/>
          </p:cNvSpPr>
          <p:nvPr/>
        </p:nvSpPr>
        <p:spPr bwMode="auto">
          <a:xfrm>
            <a:off x="1262063" y="5824538"/>
            <a:ext cx="7466012" cy="922337"/>
          </a:xfrm>
          <a:prstGeom prst="rect">
            <a:avLst/>
          </a:prstGeom>
          <a:noFill/>
          <a:ln w="9525">
            <a:noFill/>
            <a:miter lim="800000"/>
            <a:headEnd/>
            <a:tailEnd/>
          </a:ln>
        </p:spPr>
        <p:txBody>
          <a:bodyPr wrap="none">
            <a:spAutoFit/>
          </a:bodyPr>
          <a:lstStyle/>
          <a:p>
            <a:r>
              <a:rPr lang="en-US"/>
              <a:t>GFS2:  T1534 GFS implemented in January 2015 (3D En-Var)</a:t>
            </a:r>
          </a:p>
          <a:p>
            <a:r>
              <a:rPr lang="en-US"/>
              <a:t>GFSX:   T1534 GFS to be implemented in May 2016 (4D En-Var)</a:t>
            </a:r>
          </a:p>
          <a:p>
            <a:r>
              <a:rPr lang="en-US"/>
              <a:t>AVNO:   2012 operational GFS (T574 Eulerian GFS, 3D En-Var, ~23km)</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Content Placeholder 2"/>
          <p:cNvSpPr>
            <a:spLocks noGrp="1"/>
          </p:cNvSpPr>
          <p:nvPr>
            <p:ph idx="4294967295"/>
          </p:nvPr>
        </p:nvSpPr>
        <p:spPr>
          <a:xfrm>
            <a:off x="304800" y="304800"/>
            <a:ext cx="8534400" cy="2286000"/>
          </a:xfrm>
        </p:spPr>
        <p:txBody>
          <a:bodyPr/>
          <a:lstStyle/>
          <a:p>
            <a:r>
              <a:rPr lang="en-US" sz="2400" smtClean="0">
                <a:hlinkClick r:id="rId2"/>
              </a:rPr>
              <a:t>Mean track</a:t>
            </a:r>
            <a:r>
              <a:rPr lang="en-US" sz="2400" smtClean="0"/>
              <a:t> indicates GFSX has much a better forecast than AVNO and GFS2015 at the 7-day lead time, evidently showing in the </a:t>
            </a:r>
            <a:r>
              <a:rPr lang="en-US" sz="2400" smtClean="0">
                <a:hlinkClick r:id="rId3"/>
              </a:rPr>
              <a:t>2012102212</a:t>
            </a:r>
            <a:r>
              <a:rPr lang="en-US" sz="2400" smtClean="0"/>
              <a:t> individual track plot.     GFSX also did well for the cycle </a:t>
            </a:r>
            <a:r>
              <a:rPr lang="en-US" sz="2400" smtClean="0">
                <a:hlinkClick r:id="rId4"/>
              </a:rPr>
              <a:t>2012102306</a:t>
            </a:r>
            <a:r>
              <a:rPr lang="en-US" sz="2400" smtClean="0"/>
              <a:t> case.  Other than that, it appears GFSX's performance is similar to GFS2015.   One case (</a:t>
            </a:r>
            <a:r>
              <a:rPr lang="en-US" sz="2400" smtClean="0">
                <a:hlinkClick r:id="rId5"/>
              </a:rPr>
              <a:t>2012102412</a:t>
            </a:r>
            <a:r>
              <a:rPr lang="en-US" sz="2400" smtClean="0"/>
              <a:t>) showed GFSX is worse than AVNO and GFS2015.</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D1786F8-1FC5-49C5-B988-ADF02ABCACCB}" type="slidenum">
              <a:rPr lang="en-US" sz="1200">
                <a:solidFill>
                  <a:schemeClr val="tx1">
                    <a:tint val="75000"/>
                  </a:schemeClr>
                </a:solidFill>
                <a:latin typeface="+mn-lt"/>
                <a:cs typeface="+mn-cs"/>
              </a:rPr>
              <a:pPr algn="r" fontAlgn="auto">
                <a:spcBef>
                  <a:spcPts val="0"/>
                </a:spcBef>
                <a:spcAft>
                  <a:spcPts val="0"/>
                </a:spcAft>
                <a:defRPr/>
              </a:pPr>
              <a:t>57</a:t>
            </a:fld>
            <a:endParaRPr lang="en-US" sz="1200" dirty="0">
              <a:solidFill>
                <a:schemeClr val="tx1">
                  <a:tint val="75000"/>
                </a:schemeClr>
              </a:solidFill>
              <a:latin typeface="+mn-lt"/>
              <a:cs typeface="+mn-cs"/>
            </a:endParaRPr>
          </a:p>
        </p:txBody>
      </p:sp>
      <p:pic>
        <p:nvPicPr>
          <p:cNvPr id="205828" name="Picture 2" descr="http://www.emc.ncep.noaa.gov/gmb/wx24fy/vsdb/pr4devbs12/sandy/al182012.2012102212.gif"/>
          <p:cNvPicPr>
            <a:picLocks noChangeAspect="1" noChangeArrowheads="1"/>
          </p:cNvPicPr>
          <p:nvPr/>
        </p:nvPicPr>
        <p:blipFill>
          <a:blip r:embed="rId6"/>
          <a:srcRect l="32634" r="21045"/>
          <a:stretch>
            <a:fillRect/>
          </a:stretch>
        </p:blipFill>
        <p:spPr bwMode="auto">
          <a:xfrm>
            <a:off x="152400" y="2743200"/>
            <a:ext cx="3200400" cy="3790950"/>
          </a:xfrm>
          <a:prstGeom prst="rect">
            <a:avLst/>
          </a:prstGeom>
          <a:noFill/>
          <a:ln w="9525">
            <a:noFill/>
            <a:miter lim="800000"/>
            <a:headEnd/>
            <a:tailEnd/>
          </a:ln>
        </p:spPr>
      </p:pic>
      <p:pic>
        <p:nvPicPr>
          <p:cNvPr id="205829" name="Picture 4" descr="http://www.emc.ncep.noaa.gov/gmb/wx24fy/vsdb/pr4devbs12/sandy/al182012.2012102306.gif"/>
          <p:cNvPicPr>
            <a:picLocks noChangeAspect="1" noChangeArrowheads="1"/>
          </p:cNvPicPr>
          <p:nvPr/>
        </p:nvPicPr>
        <p:blipFill>
          <a:blip r:embed="rId7"/>
          <a:srcRect l="30580" r="18231"/>
          <a:stretch>
            <a:fillRect/>
          </a:stretch>
        </p:blipFill>
        <p:spPr bwMode="auto">
          <a:xfrm>
            <a:off x="3276600" y="2667000"/>
            <a:ext cx="3048000" cy="3886200"/>
          </a:xfrm>
          <a:prstGeom prst="rect">
            <a:avLst/>
          </a:prstGeom>
          <a:noFill/>
          <a:ln w="9525">
            <a:noFill/>
            <a:miter lim="800000"/>
            <a:headEnd/>
            <a:tailEnd/>
          </a:ln>
        </p:spPr>
      </p:pic>
      <p:pic>
        <p:nvPicPr>
          <p:cNvPr id="205830" name="Picture 6" descr="http://www.emc.ncep.noaa.gov/gmb/wx24fy/vsdb/pr4devbs12/sandy/al182012.2012102412.gif"/>
          <p:cNvPicPr>
            <a:picLocks noChangeAspect="1" noChangeArrowheads="1"/>
          </p:cNvPicPr>
          <p:nvPr/>
        </p:nvPicPr>
        <p:blipFill>
          <a:blip r:embed="rId8"/>
          <a:srcRect l="20425" r="7973"/>
          <a:stretch>
            <a:fillRect/>
          </a:stretch>
        </p:blipFill>
        <p:spPr bwMode="auto">
          <a:xfrm>
            <a:off x="6248400" y="2590800"/>
            <a:ext cx="2886075" cy="4038600"/>
          </a:xfrm>
          <a:prstGeom prst="rect">
            <a:avLst/>
          </a:prstGeom>
          <a:noFill/>
          <a:ln w="9525">
            <a:noFill/>
            <a:miter lim="800000"/>
            <a:headEnd/>
            <a:tailEnd/>
          </a:ln>
        </p:spPr>
      </p:pic>
      <p:sp>
        <p:nvSpPr>
          <p:cNvPr id="205831" name="TextBox 4"/>
          <p:cNvSpPr txBox="1">
            <a:spLocks noChangeArrowheads="1"/>
          </p:cNvSpPr>
          <p:nvPr/>
        </p:nvSpPr>
        <p:spPr bwMode="auto">
          <a:xfrm>
            <a:off x="1600200" y="5410200"/>
            <a:ext cx="1219200" cy="646113"/>
          </a:xfrm>
          <a:prstGeom prst="rect">
            <a:avLst/>
          </a:prstGeom>
          <a:solidFill>
            <a:srgbClr val="FFFF00"/>
          </a:solidFill>
          <a:ln w="9525">
            <a:noFill/>
            <a:miter lim="800000"/>
            <a:headEnd/>
            <a:tailEnd/>
          </a:ln>
        </p:spPr>
        <p:txBody>
          <a:bodyPr>
            <a:spAutoFit/>
          </a:bodyPr>
          <a:lstStyle/>
          <a:p>
            <a:r>
              <a:rPr lang="en-US" b="1">
                <a:solidFill>
                  <a:srgbClr val="FF0000"/>
                </a:solidFill>
              </a:rPr>
              <a:t>7 day in advance!</a:t>
            </a:r>
          </a:p>
        </p:txBody>
      </p:sp>
      <p:sp>
        <p:nvSpPr>
          <p:cNvPr id="205832" name="TextBox 5"/>
          <p:cNvSpPr txBox="1">
            <a:spLocks noChangeArrowheads="1"/>
          </p:cNvSpPr>
          <p:nvPr/>
        </p:nvSpPr>
        <p:spPr bwMode="auto">
          <a:xfrm>
            <a:off x="7620000" y="4610100"/>
            <a:ext cx="974725" cy="646113"/>
          </a:xfrm>
          <a:prstGeom prst="rect">
            <a:avLst/>
          </a:prstGeom>
          <a:noFill/>
          <a:ln w="9525">
            <a:noFill/>
            <a:miter lim="800000"/>
            <a:headEnd/>
            <a:tailEnd/>
          </a:ln>
        </p:spPr>
        <p:txBody>
          <a:bodyPr>
            <a:spAutoFit/>
          </a:bodyPr>
          <a:lstStyle/>
          <a:p>
            <a:r>
              <a:rPr lang="en-US"/>
              <a:t>GFSX worse</a:t>
            </a:r>
          </a:p>
        </p:txBody>
      </p:sp>
      <p:sp>
        <p:nvSpPr>
          <p:cNvPr id="205833" name="TextBox 6"/>
          <p:cNvSpPr txBox="1">
            <a:spLocks noChangeArrowheads="1"/>
          </p:cNvSpPr>
          <p:nvPr/>
        </p:nvSpPr>
        <p:spPr bwMode="auto">
          <a:xfrm>
            <a:off x="4953000" y="4611688"/>
            <a:ext cx="1066800" cy="646112"/>
          </a:xfrm>
          <a:prstGeom prst="rect">
            <a:avLst/>
          </a:prstGeom>
          <a:noFill/>
          <a:ln w="9525">
            <a:noFill/>
            <a:miter lim="800000"/>
            <a:headEnd/>
            <a:tailEnd/>
          </a:ln>
        </p:spPr>
        <p:txBody>
          <a:bodyPr>
            <a:spAutoFit/>
          </a:bodyPr>
          <a:lstStyle/>
          <a:p>
            <a:r>
              <a:rPr lang="en-US"/>
              <a:t>GFSX better</a:t>
            </a:r>
          </a:p>
        </p:txBody>
      </p:sp>
      <p:sp>
        <p:nvSpPr>
          <p:cNvPr id="205834" name="TextBox 10"/>
          <p:cNvSpPr txBox="1">
            <a:spLocks noChangeArrowheads="1"/>
          </p:cNvSpPr>
          <p:nvPr/>
        </p:nvSpPr>
        <p:spPr bwMode="auto">
          <a:xfrm>
            <a:off x="2133600" y="4495800"/>
            <a:ext cx="1066800" cy="646113"/>
          </a:xfrm>
          <a:prstGeom prst="rect">
            <a:avLst/>
          </a:prstGeom>
          <a:noFill/>
          <a:ln w="9525">
            <a:noFill/>
            <a:miter lim="800000"/>
            <a:headEnd/>
            <a:tailEnd/>
          </a:ln>
        </p:spPr>
        <p:txBody>
          <a:bodyPr>
            <a:spAutoFit/>
          </a:bodyPr>
          <a:lstStyle/>
          <a:p>
            <a:r>
              <a:rPr lang="en-US"/>
              <a:t>GFSX better</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ttp://www.emc.ncep.noaa.gov/gmb/wx24fy/vsdb/pr4devbs12/sandy/al182012.AVNO_all.gif"/>
          <p:cNvPicPr>
            <a:picLocks noChangeAspect="1" noChangeArrowheads="1"/>
          </p:cNvPicPr>
          <p:nvPr/>
        </p:nvPicPr>
        <p:blipFill>
          <a:blip r:embed="rId2"/>
          <a:srcRect l="30820" t="2194" r="20238"/>
          <a:stretch>
            <a:fillRect/>
          </a:stretch>
        </p:blipFill>
        <p:spPr bwMode="auto">
          <a:xfrm>
            <a:off x="76200" y="122238"/>
            <a:ext cx="2998788" cy="5364162"/>
          </a:xfrm>
          <a:prstGeom prst="rect">
            <a:avLst/>
          </a:prstGeom>
          <a:noFill/>
          <a:ln w="9525">
            <a:noFill/>
            <a:miter lim="800000"/>
            <a:headEnd/>
            <a:tailEnd/>
          </a:ln>
        </p:spPr>
      </p:pic>
      <p:sp>
        <p:nvSpPr>
          <p:cNvPr id="206851" name="TextBox 4"/>
          <p:cNvSpPr txBox="1">
            <a:spLocks noChangeArrowheads="1"/>
          </p:cNvSpPr>
          <p:nvPr/>
        </p:nvSpPr>
        <p:spPr bwMode="auto">
          <a:xfrm>
            <a:off x="381000" y="5562600"/>
            <a:ext cx="2492375" cy="369888"/>
          </a:xfrm>
          <a:prstGeom prst="rect">
            <a:avLst/>
          </a:prstGeom>
          <a:noFill/>
          <a:ln w="9525">
            <a:noFill/>
            <a:miter lim="800000"/>
            <a:headEnd/>
            <a:tailEnd/>
          </a:ln>
        </p:spPr>
        <p:txBody>
          <a:bodyPr wrap="none">
            <a:spAutoFit/>
          </a:bodyPr>
          <a:lstStyle/>
          <a:p>
            <a:r>
              <a:rPr lang="en-US"/>
              <a:t>2012 Operational GFS</a:t>
            </a:r>
          </a:p>
        </p:txBody>
      </p:sp>
      <p:pic>
        <p:nvPicPr>
          <p:cNvPr id="206852" name="Picture 4" descr="http://www.emc.ncep.noaa.gov/gmb/wx24fy/vsdb/pr4devbs12/sandy/al182012.GFS2015_all.gif"/>
          <p:cNvPicPr>
            <a:picLocks noChangeAspect="1" noChangeArrowheads="1"/>
          </p:cNvPicPr>
          <p:nvPr/>
        </p:nvPicPr>
        <p:blipFill>
          <a:blip r:embed="rId3"/>
          <a:srcRect l="29829" t="2443" r="18668"/>
          <a:stretch>
            <a:fillRect/>
          </a:stretch>
        </p:blipFill>
        <p:spPr bwMode="auto">
          <a:xfrm>
            <a:off x="3124200" y="152400"/>
            <a:ext cx="2819400" cy="5334000"/>
          </a:xfrm>
          <a:prstGeom prst="rect">
            <a:avLst/>
          </a:prstGeom>
          <a:noFill/>
          <a:ln w="9525">
            <a:noFill/>
            <a:miter lim="800000"/>
            <a:headEnd/>
            <a:tailEnd/>
          </a:ln>
        </p:spPr>
      </p:pic>
      <p:sp>
        <p:nvSpPr>
          <p:cNvPr id="206853" name="TextBox 5"/>
          <p:cNvSpPr txBox="1">
            <a:spLocks noChangeArrowheads="1"/>
          </p:cNvSpPr>
          <p:nvPr/>
        </p:nvSpPr>
        <p:spPr bwMode="auto">
          <a:xfrm>
            <a:off x="3124200" y="5562600"/>
            <a:ext cx="3108325" cy="369888"/>
          </a:xfrm>
          <a:prstGeom prst="rect">
            <a:avLst/>
          </a:prstGeom>
          <a:noFill/>
          <a:ln w="9525">
            <a:noFill/>
            <a:miter lim="800000"/>
            <a:headEnd/>
            <a:tailEnd/>
          </a:ln>
        </p:spPr>
        <p:txBody>
          <a:bodyPr wrap="none">
            <a:spAutoFit/>
          </a:bodyPr>
          <a:lstStyle/>
          <a:p>
            <a:r>
              <a:rPr lang="en-US"/>
              <a:t>Current Operational SL-GFS</a:t>
            </a:r>
          </a:p>
        </p:txBody>
      </p:sp>
      <p:pic>
        <p:nvPicPr>
          <p:cNvPr id="206854" name="Picture 6" descr="http://www.emc.ncep.noaa.gov/gmb/wx24fy/vsdb/pr4devbs12/sandy/al182012.GFSX_all.gif"/>
          <p:cNvPicPr>
            <a:picLocks noChangeAspect="1" noChangeArrowheads="1"/>
          </p:cNvPicPr>
          <p:nvPr/>
        </p:nvPicPr>
        <p:blipFill>
          <a:blip r:embed="rId4"/>
          <a:srcRect l="30457" t="2110" r="18735" b="1820"/>
          <a:stretch>
            <a:fillRect/>
          </a:stretch>
        </p:blipFill>
        <p:spPr bwMode="auto">
          <a:xfrm>
            <a:off x="6019800" y="76200"/>
            <a:ext cx="3124200" cy="5334000"/>
          </a:xfrm>
          <a:prstGeom prst="rect">
            <a:avLst/>
          </a:prstGeom>
          <a:noFill/>
          <a:ln w="9525">
            <a:noFill/>
            <a:miter lim="800000"/>
            <a:headEnd/>
            <a:tailEnd/>
          </a:ln>
        </p:spPr>
      </p:pic>
      <p:sp>
        <p:nvSpPr>
          <p:cNvPr id="206855" name="TextBox 6"/>
          <p:cNvSpPr txBox="1">
            <a:spLocks noChangeArrowheads="1"/>
          </p:cNvSpPr>
          <p:nvPr/>
        </p:nvSpPr>
        <p:spPr bwMode="auto">
          <a:xfrm>
            <a:off x="7239000" y="5607050"/>
            <a:ext cx="812800" cy="368300"/>
          </a:xfrm>
          <a:prstGeom prst="rect">
            <a:avLst/>
          </a:prstGeom>
          <a:noFill/>
          <a:ln w="9525">
            <a:noFill/>
            <a:miter lim="800000"/>
            <a:headEnd/>
            <a:tailEnd/>
          </a:ln>
        </p:spPr>
        <p:txBody>
          <a:bodyPr wrap="none">
            <a:spAutoFit/>
          </a:bodyPr>
          <a:lstStyle/>
          <a:p>
            <a:r>
              <a:rPr lang="en-US"/>
              <a:t>GFSX</a:t>
            </a:r>
          </a:p>
        </p:txBody>
      </p:sp>
      <p:sp>
        <p:nvSpPr>
          <p:cNvPr id="206856" name="TextBox 1"/>
          <p:cNvSpPr txBox="1">
            <a:spLocks noChangeArrowheads="1"/>
          </p:cNvSpPr>
          <p:nvPr/>
        </p:nvSpPr>
        <p:spPr bwMode="auto">
          <a:xfrm>
            <a:off x="1357313" y="6216650"/>
            <a:ext cx="6288087" cy="368300"/>
          </a:xfrm>
          <a:prstGeom prst="rect">
            <a:avLst/>
          </a:prstGeom>
          <a:noFill/>
          <a:ln w="9525">
            <a:noFill/>
            <a:miter lim="800000"/>
            <a:headEnd/>
            <a:tailEnd/>
          </a:ln>
        </p:spPr>
        <p:txBody>
          <a:bodyPr wrap="none">
            <a:spAutoFit/>
          </a:bodyPr>
          <a:lstStyle/>
          <a:p>
            <a:r>
              <a:rPr lang="en-US"/>
              <a:t>GFSX has slightly better cycle-to-cycle forecast consistency</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319213" y="136525"/>
            <a:ext cx="645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0066"/>
                </a:solidFill>
              </a:rPr>
              <a:t>T2m over Northern Great Plains, Jan2012 ~ Jun2016</a:t>
            </a:r>
          </a:p>
        </p:txBody>
      </p:sp>
      <p:pic>
        <p:nvPicPr>
          <p:cNvPr id="7171" name="Picture 3" descr="http://www.emc.ncep.noaa.gov/gmb/STATS_vsdb/annual/2015/g2o/g2o_00Z/sfc/fo_fh0_T_SFC_MN.png"/>
          <p:cNvPicPr>
            <a:picLocks noChangeAspect="1" noChangeArrowheads="1"/>
          </p:cNvPicPr>
          <p:nvPr/>
        </p:nvPicPr>
        <p:blipFill>
          <a:blip r:embed="rId2">
            <a:extLst>
              <a:ext uri="{28A0092B-C50C-407E-A947-70E740481C1C}">
                <a14:useLocalDpi xmlns:a14="http://schemas.microsoft.com/office/drawing/2010/main" val="0"/>
              </a:ext>
            </a:extLst>
          </a:blip>
          <a:srcRect b="9599"/>
          <a:stretch>
            <a:fillRect/>
          </a:stretch>
        </p:blipFill>
        <p:spPr bwMode="auto">
          <a:xfrm>
            <a:off x="0" y="685800"/>
            <a:ext cx="47244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emc.ncep.noaa.gov/gmb/STATS_vsdb/annual/2015/g2o/g2o_00Z/sfc/fo_fh6_T_SFC_MN.png"/>
          <p:cNvPicPr>
            <a:picLocks noChangeAspect="1" noChangeArrowheads="1"/>
          </p:cNvPicPr>
          <p:nvPr/>
        </p:nvPicPr>
        <p:blipFill>
          <a:blip r:embed="rId3">
            <a:extLst>
              <a:ext uri="{28A0092B-C50C-407E-A947-70E740481C1C}">
                <a14:useLocalDpi xmlns:a14="http://schemas.microsoft.com/office/drawing/2010/main" val="0"/>
              </a:ext>
            </a:extLst>
          </a:blip>
          <a:srcRect b="8400"/>
          <a:stretch>
            <a:fillRect/>
          </a:stretch>
        </p:blipFill>
        <p:spPr bwMode="auto">
          <a:xfrm>
            <a:off x="0" y="4038600"/>
            <a:ext cx="4648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http://www.emc.ncep.noaa.gov/gmb/STATS_vsdb/annual/2015/g2o/g2o_00Z/sfc/fo_fh12_T_SFC_MN.png"/>
          <p:cNvPicPr>
            <a:picLocks noChangeAspect="1" noChangeArrowheads="1"/>
          </p:cNvPicPr>
          <p:nvPr/>
        </p:nvPicPr>
        <p:blipFill>
          <a:blip r:embed="rId4">
            <a:extLst>
              <a:ext uri="{28A0092B-C50C-407E-A947-70E740481C1C}">
                <a14:useLocalDpi xmlns:a14="http://schemas.microsoft.com/office/drawing/2010/main" val="0"/>
              </a:ext>
            </a:extLst>
          </a:blip>
          <a:srcRect b="8400"/>
          <a:stretch>
            <a:fillRect/>
          </a:stretch>
        </p:blipFill>
        <p:spPr bwMode="auto">
          <a:xfrm>
            <a:off x="4648200" y="685800"/>
            <a:ext cx="44958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emc.ncep.noaa.gov/gmb/STATS_vsdb/annual/2015/g2o/g2o_00Z/sfc/fo_fh18_T_SFC_MN.png"/>
          <p:cNvPicPr>
            <a:picLocks noChangeAspect="1" noChangeArrowheads="1"/>
          </p:cNvPicPr>
          <p:nvPr/>
        </p:nvPicPr>
        <p:blipFill>
          <a:blip r:embed="rId5">
            <a:extLst>
              <a:ext uri="{28A0092B-C50C-407E-A947-70E740481C1C}">
                <a14:useLocalDpi xmlns:a14="http://schemas.microsoft.com/office/drawing/2010/main" val="0"/>
              </a:ext>
            </a:extLst>
          </a:blip>
          <a:srcRect b="7201"/>
          <a:stretch>
            <a:fillRect/>
          </a:stretch>
        </p:blipFill>
        <p:spPr bwMode="auto">
          <a:xfrm>
            <a:off x="4419600" y="4038600"/>
            <a:ext cx="4724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7175" name="Text Box 7"/>
          <p:cNvSpPr txBox="1">
            <a:spLocks noChangeArrowheads="1"/>
          </p:cNvSpPr>
          <p:nvPr/>
        </p:nvSpPr>
        <p:spPr bwMode="auto">
          <a:xfrm>
            <a:off x="2209800" y="2133600"/>
            <a:ext cx="230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F00, later afternoon</a:t>
            </a:r>
          </a:p>
        </p:txBody>
      </p:sp>
      <p:sp>
        <p:nvSpPr>
          <p:cNvPr id="7176" name="Text Box 8"/>
          <p:cNvSpPr txBox="1">
            <a:spLocks noChangeArrowheads="1"/>
          </p:cNvSpPr>
          <p:nvPr/>
        </p:nvSpPr>
        <p:spPr bwMode="auto">
          <a:xfrm>
            <a:off x="2057400" y="5410200"/>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F06, mid night</a:t>
            </a:r>
          </a:p>
        </p:txBody>
      </p:sp>
      <p:sp>
        <p:nvSpPr>
          <p:cNvPr id="7177" name="Text Box 9"/>
          <p:cNvSpPr txBox="1">
            <a:spLocks noChangeArrowheads="1"/>
          </p:cNvSpPr>
          <p:nvPr/>
        </p:nvSpPr>
        <p:spPr bwMode="auto">
          <a:xfrm>
            <a:off x="6705600" y="2133600"/>
            <a:ext cx="161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F12, morning</a:t>
            </a:r>
          </a:p>
        </p:txBody>
      </p:sp>
      <p:sp>
        <p:nvSpPr>
          <p:cNvPr id="7178" name="Text Box 10"/>
          <p:cNvSpPr txBox="1">
            <a:spLocks noChangeArrowheads="1"/>
          </p:cNvSpPr>
          <p:nvPr/>
        </p:nvSpPr>
        <p:spPr bwMode="auto">
          <a:xfrm>
            <a:off x="6400800" y="5486400"/>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F18, noon</a:t>
            </a:r>
          </a:p>
        </p:txBody>
      </p:sp>
      <p:sp>
        <p:nvSpPr>
          <p:cNvPr id="7179" name="Text Box 11"/>
          <p:cNvSpPr txBox="1">
            <a:spLocks noChangeArrowheads="1"/>
          </p:cNvSpPr>
          <p:nvPr/>
        </p:nvSpPr>
        <p:spPr bwMode="auto">
          <a:xfrm>
            <a:off x="7162800" y="3694113"/>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solidFill>
                  <a:srgbClr val="000066"/>
                </a:solidFill>
              </a:rPr>
              <a:t>2015 summer warm bias</a:t>
            </a:r>
          </a:p>
        </p:txBody>
      </p:sp>
      <p:sp>
        <p:nvSpPr>
          <p:cNvPr id="7180" name="Line 12"/>
          <p:cNvSpPr>
            <a:spLocks noChangeShapeType="1"/>
          </p:cNvSpPr>
          <p:nvPr/>
        </p:nvSpPr>
        <p:spPr bwMode="auto">
          <a:xfrm>
            <a:off x="7696200" y="4038600"/>
            <a:ext cx="3810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1" name="Text Box 13"/>
          <p:cNvSpPr txBox="1">
            <a:spLocks noChangeArrowheads="1"/>
          </p:cNvSpPr>
          <p:nvPr/>
        </p:nvSpPr>
        <p:spPr bwMode="auto">
          <a:xfrm>
            <a:off x="1279525" y="2932113"/>
            <a:ext cx="216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66"/>
                </a:solidFill>
              </a:rPr>
              <a:t>Persistent cold bias</a:t>
            </a:r>
          </a:p>
        </p:txBody>
      </p:sp>
      <p:sp>
        <p:nvSpPr>
          <p:cNvPr id="7182" name="Text Box 14"/>
          <p:cNvSpPr txBox="1">
            <a:spLocks noChangeArrowheads="1"/>
          </p:cNvSpPr>
          <p:nvPr/>
        </p:nvSpPr>
        <p:spPr bwMode="auto">
          <a:xfrm>
            <a:off x="974725" y="6208713"/>
            <a:ext cx="257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66"/>
                </a:solidFill>
              </a:rPr>
              <a:t>Bias varies with season</a:t>
            </a:r>
          </a:p>
        </p:txBody>
      </p:sp>
      <p:sp>
        <p:nvSpPr>
          <p:cNvPr id="7183" name="Text Box 15"/>
          <p:cNvSpPr txBox="1">
            <a:spLocks noChangeArrowheads="1"/>
          </p:cNvSpPr>
          <p:nvPr/>
        </p:nvSpPr>
        <p:spPr bwMode="auto">
          <a:xfrm>
            <a:off x="3048000" y="3581400"/>
            <a:ext cx="1100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i="1"/>
              <a:t>T1534 SLG</a:t>
            </a:r>
          </a:p>
        </p:txBody>
      </p:sp>
      <p:sp>
        <p:nvSpPr>
          <p:cNvPr id="7184" name="Text Box 16"/>
          <p:cNvSpPr txBox="1">
            <a:spLocks noChangeArrowheads="1"/>
          </p:cNvSpPr>
          <p:nvPr/>
        </p:nvSpPr>
        <p:spPr bwMode="auto">
          <a:xfrm>
            <a:off x="1295400" y="3581400"/>
            <a:ext cx="1336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i="1"/>
              <a:t>T574 Eulerian</a:t>
            </a:r>
          </a:p>
        </p:txBody>
      </p:sp>
    </p:spTree>
    <p:extLst>
      <p:ext uri="{BB962C8B-B14F-4D97-AF65-F5344CB8AC3E}">
        <p14:creationId xmlns:p14="http://schemas.microsoft.com/office/powerpoint/2010/main" val="1353290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p:txBody>
          <a:bodyPr/>
          <a:lstStyle/>
          <a:p>
            <a:pPr>
              <a:defRPr/>
            </a:pPr>
            <a:fld id="{C75E7787-94DC-442E-9FDE-E705FF2A19A3}" type="slidenum">
              <a:rPr lang="en-US"/>
              <a:pPr>
                <a:defRPr/>
              </a:pPr>
              <a:t>6</a:t>
            </a:fld>
            <a:endParaRPr lang="en-US" dirty="0"/>
          </a:p>
        </p:txBody>
      </p:sp>
      <p:sp>
        <p:nvSpPr>
          <p:cNvPr id="21507" name="Rectangle 1027"/>
          <p:cNvSpPr>
            <a:spLocks noChangeArrowheads="1"/>
          </p:cNvSpPr>
          <p:nvPr/>
        </p:nvSpPr>
        <p:spPr bwMode="auto">
          <a:xfrm>
            <a:off x="304800" y="762000"/>
            <a:ext cx="8534400" cy="287338"/>
          </a:xfrm>
          <a:prstGeom prst="rect">
            <a:avLst/>
          </a:prstGeom>
          <a:noFill/>
          <a:ln w="9525">
            <a:noFill/>
            <a:miter lim="800000"/>
            <a:headEnd/>
            <a:tailEnd/>
          </a:ln>
        </p:spPr>
        <p:txBody>
          <a:bodyPr>
            <a:spAutoFit/>
          </a:bodyPr>
          <a:lstStyle/>
          <a:p>
            <a:pPr>
              <a:lnSpc>
                <a:spcPct val="80000"/>
              </a:lnSpc>
              <a:spcBef>
                <a:spcPct val="50000"/>
              </a:spcBef>
              <a:buFontTx/>
              <a:buChar char="•"/>
            </a:pPr>
            <a:endParaRPr lang="en-US" sz="1600">
              <a:solidFill>
                <a:schemeClr val="bg1"/>
              </a:solidFill>
              <a:latin typeface="Calibri" pitchFamily="34" charset="0"/>
            </a:endParaRPr>
          </a:p>
        </p:txBody>
      </p:sp>
      <p:sp>
        <p:nvSpPr>
          <p:cNvPr id="21508" name="Rectangle 1028"/>
          <p:cNvSpPr>
            <a:spLocks noChangeArrowheads="1"/>
          </p:cNvSpPr>
          <p:nvPr/>
        </p:nvSpPr>
        <p:spPr bwMode="auto">
          <a:xfrm>
            <a:off x="381000" y="533400"/>
            <a:ext cx="8305800" cy="5859463"/>
          </a:xfrm>
          <a:prstGeom prst="rect">
            <a:avLst/>
          </a:prstGeom>
          <a:noFill/>
          <a:ln w="9525">
            <a:noFill/>
            <a:miter lim="800000"/>
            <a:headEnd/>
            <a:tailEnd/>
          </a:ln>
        </p:spPr>
        <p:txBody>
          <a:bodyPr>
            <a:spAutoFit/>
          </a:bodyPr>
          <a:lstStyle/>
          <a:p>
            <a:pPr marL="112713" indent="-112713">
              <a:spcBef>
                <a:spcPct val="20000"/>
              </a:spcBef>
              <a:buFontTx/>
              <a:buChar char="•"/>
            </a:pPr>
            <a:r>
              <a:rPr lang="en-US">
                <a:solidFill>
                  <a:schemeClr val="bg1"/>
                </a:solidFill>
                <a:latin typeface="Calibri" pitchFamily="34" charset="0"/>
                <a:sym typeface="Wingdings" pitchFamily="2" charset="2"/>
              </a:rPr>
              <a:t>05/09/2011</a:t>
            </a:r>
          </a:p>
          <a:p>
            <a:pPr marL="744538" lvl="1" indent="-177800">
              <a:spcBef>
                <a:spcPct val="20000"/>
              </a:spcBef>
              <a:buFontTx/>
              <a:buChar char="–"/>
            </a:pPr>
            <a:r>
              <a:rPr lang="en-US" sz="1400" b="1">
                <a:solidFill>
                  <a:srgbClr val="FFFF00"/>
                </a:solidFill>
                <a:latin typeface="Calibri" pitchFamily="34" charset="0"/>
                <a:sym typeface="Wingdings" pitchFamily="2" charset="2"/>
              </a:rPr>
              <a:t>GSI</a:t>
            </a:r>
            <a:r>
              <a:rPr lang="en-US" sz="1400">
                <a:solidFill>
                  <a:schemeClr val="bg1"/>
                </a:solidFill>
                <a:latin typeface="Calibri" pitchFamily="34" charset="0"/>
                <a:sym typeface="Wingdings" pitchFamily="2" charset="2"/>
              </a:rPr>
              <a:t>: </a:t>
            </a:r>
            <a:r>
              <a:rPr lang="en-US" sz="1400">
                <a:solidFill>
                  <a:schemeClr val="bg1"/>
                </a:solidFill>
                <a:latin typeface="Calibri" pitchFamily="34" charset="0"/>
              </a:rPr>
              <a:t>Improved OMI QC;  Retune SBUV/2 ozone ob errors; Relax AMSU-A Channel 5 QC;  </a:t>
            </a:r>
            <a:r>
              <a:rPr lang="en-US" sz="1400">
                <a:solidFill>
                  <a:srgbClr val="FFFF00"/>
                </a:solidFill>
                <a:latin typeface="Calibri" pitchFamily="34" charset="0"/>
              </a:rPr>
              <a:t>New version of CRTM </a:t>
            </a:r>
            <a:r>
              <a:rPr lang="en-US" sz="1400">
                <a:solidFill>
                  <a:schemeClr val="bg1"/>
                </a:solidFill>
                <a:latin typeface="Calibri" pitchFamily="34" charset="0"/>
              </a:rPr>
              <a:t>2.0.2 ; </a:t>
            </a:r>
            <a:r>
              <a:rPr lang="en-US" sz="1400">
                <a:solidFill>
                  <a:srgbClr val="FFFF00"/>
                </a:solidFill>
                <a:latin typeface="Calibri" pitchFamily="34" charset="0"/>
              </a:rPr>
              <a:t>Inclusion of GPS RO data </a:t>
            </a:r>
            <a:r>
              <a:rPr lang="en-US" sz="1400">
                <a:solidFill>
                  <a:schemeClr val="bg1"/>
                </a:solidFill>
                <a:latin typeface="Calibri" pitchFamily="34" charset="0"/>
              </a:rPr>
              <a:t>from SAC-C, C/NOFS and TerraSAR-X satellites;  Inclusion of uniform (higher resolution) thinning for satellite radiances ;  </a:t>
            </a:r>
            <a:r>
              <a:rPr lang="en-US" sz="1400">
                <a:solidFill>
                  <a:srgbClr val="FFFF00"/>
                </a:solidFill>
                <a:latin typeface="Calibri" pitchFamily="34" charset="0"/>
              </a:rPr>
              <a:t>Improved GSI code </a:t>
            </a:r>
            <a:r>
              <a:rPr lang="en-US" sz="1400">
                <a:solidFill>
                  <a:schemeClr val="bg1"/>
                </a:solidFill>
                <a:latin typeface="Calibri" pitchFamily="34" charset="0"/>
              </a:rPr>
              <a:t>with optimization and additional options; Recomputed background errors;  Inclusion of SBUV and MHS from NOAA-19  and removal of AMSU-A NOAA-15 .</a:t>
            </a:r>
          </a:p>
          <a:p>
            <a:pPr marL="744538" lvl="1" indent="-177800">
              <a:spcBef>
                <a:spcPct val="20000"/>
              </a:spcBef>
              <a:buFontTx/>
              <a:buChar char="–"/>
            </a:pPr>
            <a:r>
              <a:rPr lang="en-US" sz="1400" b="1">
                <a:solidFill>
                  <a:srgbClr val="FFFF00"/>
                </a:solidFill>
                <a:latin typeface="Calibri" pitchFamily="34" charset="0"/>
              </a:rPr>
              <a:t>GFS: </a:t>
            </a:r>
            <a:r>
              <a:rPr lang="en-US" sz="1400">
                <a:solidFill>
                  <a:srgbClr val="FFFF00"/>
                </a:solidFill>
                <a:latin typeface="Calibri" pitchFamily="34" charset="0"/>
              </a:rPr>
              <a:t>New Thermal Roughness Length </a:t>
            </a:r>
            <a:r>
              <a:rPr lang="en-US" sz="1400">
                <a:solidFill>
                  <a:schemeClr val="bg1"/>
                </a:solidFill>
                <a:latin typeface="Calibri" pitchFamily="34" charset="0"/>
              </a:rPr>
              <a:t>-- Reduced land surface skin temperature cold bias and low level summer warm bias over arid land areas;  </a:t>
            </a:r>
            <a:r>
              <a:rPr lang="en-US" sz="1400">
                <a:solidFill>
                  <a:srgbClr val="FFFF00"/>
                </a:solidFill>
                <a:latin typeface="Calibri" pitchFamily="34" charset="0"/>
              </a:rPr>
              <a:t>Reduce background diffusion in the Stratosphere .</a:t>
            </a:r>
          </a:p>
          <a:p>
            <a:pPr marL="744538" lvl="1" indent="-177800">
              <a:spcBef>
                <a:spcPct val="20000"/>
              </a:spcBef>
              <a:buFontTx/>
              <a:buChar char="–"/>
            </a:pPr>
            <a:endParaRPr lang="en-US" sz="1400">
              <a:solidFill>
                <a:schemeClr val="bg1"/>
              </a:solidFill>
              <a:latin typeface="Calibri" pitchFamily="34" charset="0"/>
            </a:endParaRPr>
          </a:p>
          <a:p>
            <a:pPr marL="112713" indent="-112713">
              <a:spcBef>
                <a:spcPct val="20000"/>
              </a:spcBef>
              <a:buFontTx/>
              <a:buChar char="•"/>
            </a:pPr>
            <a:r>
              <a:rPr lang="en-US">
                <a:solidFill>
                  <a:schemeClr val="bg1"/>
                </a:solidFill>
                <a:latin typeface="Calibri" pitchFamily="34" charset="0"/>
                <a:sym typeface="Wingdings" pitchFamily="2" charset="2"/>
              </a:rPr>
              <a:t>5/22/2012</a:t>
            </a:r>
          </a:p>
          <a:p>
            <a:pPr marL="744538" lvl="1" indent="-177800">
              <a:spcBef>
                <a:spcPct val="20000"/>
              </a:spcBef>
              <a:buFontTx/>
              <a:buChar char="–"/>
            </a:pPr>
            <a:r>
              <a:rPr lang="en-US" sz="1400" b="1">
                <a:solidFill>
                  <a:srgbClr val="FF0000"/>
                </a:solidFill>
                <a:latin typeface="Calibri" pitchFamily="34" charset="0"/>
                <a:sym typeface="Wingdings" pitchFamily="2" charset="2"/>
              </a:rPr>
              <a:t>GSI</a:t>
            </a:r>
            <a:r>
              <a:rPr lang="en-US" sz="1400">
                <a:solidFill>
                  <a:srgbClr val="FF0000"/>
                </a:solidFill>
                <a:latin typeface="Calibri" pitchFamily="34" charset="0"/>
                <a:sym typeface="Wingdings" pitchFamily="2" charset="2"/>
              </a:rPr>
              <a:t> </a:t>
            </a:r>
            <a:r>
              <a:rPr lang="en-US" sz="1400" b="1">
                <a:solidFill>
                  <a:srgbClr val="FF0000"/>
                </a:solidFill>
                <a:latin typeface="Calibri" pitchFamily="34" charset="0"/>
                <a:sym typeface="Wingdings" pitchFamily="2" charset="2"/>
              </a:rPr>
              <a:t>H</a:t>
            </a:r>
            <a:r>
              <a:rPr lang="en-US" sz="1400" b="1">
                <a:solidFill>
                  <a:srgbClr val="FF0000"/>
                </a:solidFill>
                <a:latin typeface="Calibri" pitchFamily="34" charset="0"/>
              </a:rPr>
              <a:t>ybrid EnKF-3DVAR </a:t>
            </a:r>
            <a:r>
              <a:rPr lang="en-US" sz="1400">
                <a:solidFill>
                  <a:srgbClr val="FF0000"/>
                </a:solidFill>
                <a:latin typeface="Calibri" pitchFamily="34" charset="0"/>
                <a:sym typeface="Wingdings" pitchFamily="2" charset="2"/>
              </a:rPr>
              <a:t>:  </a:t>
            </a:r>
            <a:r>
              <a:rPr lang="en-US" sz="1400">
                <a:solidFill>
                  <a:srgbClr val="FF0000"/>
                </a:solidFill>
                <a:latin typeface="Calibri" pitchFamily="34" charset="0"/>
              </a:rPr>
              <a:t>A hybrid variational  ensemble assimilation system is employed</a:t>
            </a:r>
            <a:r>
              <a:rPr lang="en-US" sz="1400">
                <a:solidFill>
                  <a:srgbClr val="FFFF00"/>
                </a:solidFill>
                <a:latin typeface="Calibri" pitchFamily="34" charset="0"/>
              </a:rPr>
              <a:t>. </a:t>
            </a:r>
            <a:r>
              <a:rPr lang="en-US" sz="1400">
                <a:solidFill>
                  <a:schemeClr val="bg1"/>
                </a:solidFill>
                <a:latin typeface="Calibri" pitchFamily="34" charset="0"/>
              </a:rPr>
              <a:t>The background error used to project the information in the observations into the analysis is created by a combination of a static background error (as in the prior system) and a new background error produced from a lower resolution (T254) Ensemble Kalman Filter.</a:t>
            </a:r>
          </a:p>
          <a:p>
            <a:pPr marL="744538" lvl="1" indent="-177800">
              <a:spcBef>
                <a:spcPct val="20000"/>
              </a:spcBef>
              <a:buFontTx/>
              <a:buChar char="–"/>
            </a:pPr>
            <a:r>
              <a:rPr lang="en-US" sz="1400" b="1">
                <a:solidFill>
                  <a:schemeClr val="bg1"/>
                </a:solidFill>
                <a:latin typeface="Calibri" pitchFamily="34" charset="0"/>
              </a:rPr>
              <a:t>Other GSI Changes:  </a:t>
            </a:r>
            <a:r>
              <a:rPr lang="en-US" sz="1400">
                <a:solidFill>
                  <a:schemeClr val="bg1"/>
                </a:solidFill>
                <a:latin typeface="Calibri" pitchFamily="34" charset="0"/>
              </a:rPr>
              <a:t>Use GPS RO bending angle rather than refractivity;  Include compressibility factors for atmosphere ; Retune SBUV ob errors, fix bug at top ; Update radiance usage flags;  Add NPP ATMS satellite data, GOES-13/15 radiance data, and SEVERI CSBT radiance product ;  Include satellite monitoring statistics code in operations ; Add new satellite wind data and quality control.</a:t>
            </a:r>
          </a:p>
          <a:p>
            <a:pPr marL="744538" lvl="1" indent="-177800">
              <a:spcBef>
                <a:spcPct val="20000"/>
              </a:spcBef>
              <a:buFontTx/>
              <a:buChar char="–"/>
            </a:pPr>
            <a:endParaRPr lang="en-US" sz="1400">
              <a:solidFill>
                <a:schemeClr val="bg1"/>
              </a:solidFill>
              <a:latin typeface="Calibri" pitchFamily="34" charset="0"/>
            </a:endParaRPr>
          </a:p>
          <a:p>
            <a:pPr marL="112713" indent="-112713">
              <a:spcBef>
                <a:spcPct val="20000"/>
              </a:spcBef>
              <a:buFontTx/>
              <a:buChar char="•"/>
            </a:pPr>
            <a:r>
              <a:rPr lang="en-US">
                <a:solidFill>
                  <a:schemeClr val="bg1"/>
                </a:solidFill>
                <a:latin typeface="Calibri" pitchFamily="34" charset="0"/>
                <a:sym typeface="Wingdings" pitchFamily="2" charset="2"/>
              </a:rPr>
              <a:t>09/05/2012</a:t>
            </a:r>
          </a:p>
          <a:p>
            <a:pPr marL="744538" lvl="1" indent="-177800">
              <a:spcBef>
                <a:spcPct val="20000"/>
              </a:spcBef>
              <a:buFontTx/>
              <a:buChar char="–"/>
            </a:pPr>
            <a:r>
              <a:rPr lang="en-US" sz="1400" b="1">
                <a:solidFill>
                  <a:srgbClr val="FFFF00"/>
                </a:solidFill>
                <a:latin typeface="Calibri" pitchFamily="34" charset="0"/>
                <a:sym typeface="Wingdings" pitchFamily="2" charset="2"/>
              </a:rPr>
              <a:t>GFS</a:t>
            </a:r>
            <a:r>
              <a:rPr lang="en-US" sz="1400" b="1">
                <a:solidFill>
                  <a:srgbClr val="FF0000"/>
                </a:solidFill>
                <a:latin typeface="Calibri" pitchFamily="34" charset="0"/>
                <a:sym typeface="Wingdings" pitchFamily="2" charset="2"/>
              </a:rPr>
              <a:t> </a:t>
            </a:r>
            <a:r>
              <a:rPr lang="en-US" sz="1400">
                <a:solidFill>
                  <a:schemeClr val="bg1"/>
                </a:solidFill>
                <a:latin typeface="Calibri" pitchFamily="34" charset="0"/>
                <a:sym typeface="Wingdings" pitchFamily="2" charset="2"/>
              </a:rPr>
              <a:t>: </a:t>
            </a:r>
            <a:r>
              <a:rPr lang="en-US" sz="1400">
                <a:solidFill>
                  <a:schemeClr val="bg1"/>
                </a:solidFill>
                <a:latin typeface="Calibri" pitchFamily="34" charset="0"/>
              </a:rPr>
              <a:t>A look-up table used in the land surface scheme to control Minimum Canopy Resistance and Root Depth Number was updated to reduce excessive evaporation. This update was aimed to mitigate GFS cold and moist biases found in the late afternoon over the central United States when drought conditions existed in summer of 2012.</a:t>
            </a:r>
            <a:endParaRPr lang="en-US" sz="1400">
              <a:solidFill>
                <a:schemeClr val="bg1"/>
              </a:solidFill>
              <a:latin typeface="Calibri" pitchFamily="34" charset="0"/>
              <a:sym typeface="Wingdings" pitchFamily="2" charset="2"/>
            </a:endParaRPr>
          </a:p>
        </p:txBody>
      </p:sp>
      <p:sp>
        <p:nvSpPr>
          <p:cNvPr id="21509" name="Rectangle 1026"/>
          <p:cNvSpPr>
            <a:spLocks noChangeArrowheads="1"/>
          </p:cNvSpPr>
          <p:nvPr/>
        </p:nvSpPr>
        <p:spPr bwMode="auto">
          <a:xfrm>
            <a:off x="838200" y="152400"/>
            <a:ext cx="7162800" cy="381000"/>
          </a:xfrm>
          <a:prstGeom prst="rect">
            <a:avLst/>
          </a:prstGeom>
          <a:noFill/>
          <a:ln w="9525">
            <a:noFill/>
            <a:miter lim="800000"/>
            <a:headEnd/>
            <a:tailEnd/>
          </a:ln>
        </p:spPr>
        <p:txBody>
          <a:bodyPr wrap="none" anchor="ctr"/>
          <a:lstStyle/>
          <a:p>
            <a:pPr algn="ctr"/>
            <a:r>
              <a:rPr lang="en-US" sz="2400" b="1">
                <a:solidFill>
                  <a:srgbClr val="FFFF00"/>
                </a:solidFill>
                <a:latin typeface="Calibri" pitchFamily="34" charset="0"/>
              </a:rPr>
              <a:t>Major GFS Changes (cont’d)</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2" name="Picture 22" descr="http://www.emc.ncep.noaa.gov/gmb/STATS_vsdb/annual/2015/g2o/g2o_00Z/sfc/fo_fh18_T_SFC_NA.png"/>
          <p:cNvPicPr>
            <a:picLocks noChangeAspect="1" noChangeArrowheads="1"/>
          </p:cNvPicPr>
          <p:nvPr/>
        </p:nvPicPr>
        <p:blipFill>
          <a:blip r:embed="rId2">
            <a:extLst>
              <a:ext uri="{28A0092B-C50C-407E-A947-70E740481C1C}">
                <a14:useLocalDpi xmlns:a14="http://schemas.microsoft.com/office/drawing/2010/main" val="0"/>
              </a:ext>
            </a:extLst>
          </a:blip>
          <a:srcRect b="8400"/>
          <a:stretch>
            <a:fillRect/>
          </a:stretch>
        </p:blipFill>
        <p:spPr bwMode="auto">
          <a:xfrm>
            <a:off x="4572000" y="4114800"/>
            <a:ext cx="4572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www.emc.ncep.noaa.gov/gmb/STATS_vsdb/annual/2015/g2o/g2o_00Z/sfc/fo_fh6_T_SFC_NA.png"/>
          <p:cNvPicPr>
            <a:picLocks noChangeAspect="1" noChangeArrowheads="1"/>
          </p:cNvPicPr>
          <p:nvPr/>
        </p:nvPicPr>
        <p:blipFill>
          <a:blip r:embed="rId3">
            <a:extLst>
              <a:ext uri="{28A0092B-C50C-407E-A947-70E740481C1C}">
                <a14:useLocalDpi xmlns:a14="http://schemas.microsoft.com/office/drawing/2010/main" val="0"/>
              </a:ext>
            </a:extLst>
          </a:blip>
          <a:srcRect b="8400"/>
          <a:stretch>
            <a:fillRect/>
          </a:stretch>
        </p:blipFill>
        <p:spPr bwMode="auto">
          <a:xfrm>
            <a:off x="0" y="4038600"/>
            <a:ext cx="4724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ttp://www.emc.ncep.noaa.gov/gmb/STATS_vsdb/annual/2015/g2o/g2o_00Z/sfc/fo_fh12_T_SFC_NA.png"/>
          <p:cNvPicPr>
            <a:picLocks noChangeAspect="1" noChangeArrowheads="1"/>
          </p:cNvPicPr>
          <p:nvPr/>
        </p:nvPicPr>
        <p:blipFill>
          <a:blip r:embed="rId4">
            <a:extLst>
              <a:ext uri="{28A0092B-C50C-407E-A947-70E740481C1C}">
                <a14:useLocalDpi xmlns:a14="http://schemas.microsoft.com/office/drawing/2010/main" val="0"/>
              </a:ext>
            </a:extLst>
          </a:blip>
          <a:srcRect b="8400"/>
          <a:stretch>
            <a:fillRect/>
          </a:stretch>
        </p:blipFill>
        <p:spPr bwMode="auto">
          <a:xfrm>
            <a:off x="4572000" y="533400"/>
            <a:ext cx="45720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www.emc.ncep.noaa.gov/gmb/STATS_vsdb/annual/2015/g2o/g2o_00Z/sfc/fo_fh0_T_SFC_NA.png"/>
          <p:cNvPicPr>
            <a:picLocks noChangeAspect="1" noChangeArrowheads="1"/>
          </p:cNvPicPr>
          <p:nvPr/>
        </p:nvPicPr>
        <p:blipFill>
          <a:blip r:embed="rId5">
            <a:extLst>
              <a:ext uri="{28A0092B-C50C-407E-A947-70E740481C1C}">
                <a14:useLocalDpi xmlns:a14="http://schemas.microsoft.com/office/drawing/2010/main" val="0"/>
              </a:ext>
            </a:extLst>
          </a:blip>
          <a:srcRect b="7201"/>
          <a:stretch>
            <a:fillRect/>
          </a:stretch>
        </p:blipFill>
        <p:spPr bwMode="auto">
          <a:xfrm>
            <a:off x="0" y="533400"/>
            <a:ext cx="4800600" cy="3124200"/>
          </a:xfrm>
          <a:prstGeom prst="rect">
            <a:avLst/>
          </a:prstGeom>
          <a:noFill/>
          <a:extLst>
            <a:ext uri="{909E8E84-426E-40DD-AFC4-6F175D3DCCD1}">
              <a14:hiddenFill xmlns:a14="http://schemas.microsoft.com/office/drawing/2010/main">
                <a:solidFill>
                  <a:srgbClr val="FFFFFF"/>
                </a:solidFill>
              </a14:hiddenFill>
            </a:ext>
          </a:extLst>
        </p:spPr>
      </p:pic>
      <p:sp>
        <p:nvSpPr>
          <p:cNvPr id="5122" name="Text Box 2"/>
          <p:cNvSpPr txBox="1">
            <a:spLocks noChangeArrowheads="1"/>
          </p:cNvSpPr>
          <p:nvPr/>
        </p:nvSpPr>
        <p:spPr bwMode="auto">
          <a:xfrm>
            <a:off x="1319213" y="136525"/>
            <a:ext cx="5440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0066"/>
                </a:solidFill>
              </a:rPr>
              <a:t>T2m over US Northeast, Jan2012 ~ Jun2016</a:t>
            </a:r>
          </a:p>
        </p:txBody>
      </p:sp>
      <p:sp>
        <p:nvSpPr>
          <p:cNvPr id="5127" name="Text Box 7"/>
          <p:cNvSpPr txBox="1">
            <a:spLocks noChangeArrowheads="1"/>
          </p:cNvSpPr>
          <p:nvPr/>
        </p:nvSpPr>
        <p:spPr bwMode="auto">
          <a:xfrm>
            <a:off x="2209800" y="2133600"/>
            <a:ext cx="230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F00, later afternoon</a:t>
            </a:r>
          </a:p>
        </p:txBody>
      </p:sp>
      <p:sp>
        <p:nvSpPr>
          <p:cNvPr id="5128" name="Text Box 8"/>
          <p:cNvSpPr txBox="1">
            <a:spLocks noChangeArrowheads="1"/>
          </p:cNvSpPr>
          <p:nvPr/>
        </p:nvSpPr>
        <p:spPr bwMode="auto">
          <a:xfrm>
            <a:off x="2057400" y="5410200"/>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F06, mid night</a:t>
            </a:r>
          </a:p>
        </p:txBody>
      </p:sp>
      <p:sp>
        <p:nvSpPr>
          <p:cNvPr id="5129" name="Text Box 9"/>
          <p:cNvSpPr txBox="1">
            <a:spLocks noChangeArrowheads="1"/>
          </p:cNvSpPr>
          <p:nvPr/>
        </p:nvSpPr>
        <p:spPr bwMode="auto">
          <a:xfrm>
            <a:off x="6705600" y="2133600"/>
            <a:ext cx="161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F12, morning</a:t>
            </a:r>
          </a:p>
        </p:txBody>
      </p:sp>
      <p:sp>
        <p:nvSpPr>
          <p:cNvPr id="5130" name="Text Box 10"/>
          <p:cNvSpPr txBox="1">
            <a:spLocks noChangeArrowheads="1"/>
          </p:cNvSpPr>
          <p:nvPr/>
        </p:nvSpPr>
        <p:spPr bwMode="auto">
          <a:xfrm>
            <a:off x="6400800" y="5486400"/>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F18, noon</a:t>
            </a:r>
          </a:p>
        </p:txBody>
      </p:sp>
      <p:sp>
        <p:nvSpPr>
          <p:cNvPr id="5133" name="Text Box 13"/>
          <p:cNvSpPr txBox="1">
            <a:spLocks noChangeArrowheads="1"/>
          </p:cNvSpPr>
          <p:nvPr/>
        </p:nvSpPr>
        <p:spPr bwMode="auto">
          <a:xfrm>
            <a:off x="1279525" y="2932113"/>
            <a:ext cx="216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66"/>
                </a:solidFill>
              </a:rPr>
              <a:t>Persistent cold bias</a:t>
            </a:r>
          </a:p>
        </p:txBody>
      </p:sp>
      <p:sp>
        <p:nvSpPr>
          <p:cNvPr id="5134" name="Text Box 14"/>
          <p:cNvSpPr txBox="1">
            <a:spLocks noChangeArrowheads="1"/>
          </p:cNvSpPr>
          <p:nvPr/>
        </p:nvSpPr>
        <p:spPr bwMode="auto">
          <a:xfrm>
            <a:off x="974725" y="6208713"/>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66"/>
                </a:solidFill>
              </a:rPr>
              <a:t>Summer cold bias, </a:t>
            </a:r>
          </a:p>
        </p:txBody>
      </p:sp>
    </p:spTree>
    <p:extLst>
      <p:ext uri="{BB962C8B-B14F-4D97-AF65-F5344CB8AC3E}">
        <p14:creationId xmlns:p14="http://schemas.microsoft.com/office/powerpoint/2010/main" val="3698268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530"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E1EB785-55A8-4E03-8180-5D3DBC7DD1E0}" type="slidenum">
              <a:rPr lang="en-US" sz="1200">
                <a:solidFill>
                  <a:schemeClr val="tx1">
                    <a:tint val="75000"/>
                  </a:schemeClr>
                </a:solidFill>
                <a:latin typeface="+mn-lt"/>
                <a:cs typeface="+mn-cs"/>
              </a:rPr>
              <a:pPr algn="r" fontAlgn="auto">
                <a:spcBef>
                  <a:spcPts val="0"/>
                </a:spcBef>
                <a:spcAft>
                  <a:spcPts val="0"/>
                </a:spcAft>
                <a:defRPr/>
              </a:pPr>
              <a:t>7</a:t>
            </a:fld>
            <a:endParaRPr lang="en-US" sz="1200" dirty="0">
              <a:solidFill>
                <a:schemeClr val="tx1">
                  <a:tint val="75000"/>
                </a:schemeClr>
              </a:solidFill>
              <a:latin typeface="+mn-lt"/>
              <a:cs typeface="+mn-cs"/>
            </a:endParaRPr>
          </a:p>
        </p:txBody>
      </p:sp>
      <p:sp>
        <p:nvSpPr>
          <p:cNvPr id="22531" name="Rectangle 1027"/>
          <p:cNvSpPr>
            <a:spLocks noChangeArrowheads="1"/>
          </p:cNvSpPr>
          <p:nvPr/>
        </p:nvSpPr>
        <p:spPr bwMode="auto">
          <a:xfrm>
            <a:off x="304800" y="762000"/>
            <a:ext cx="8534400" cy="287338"/>
          </a:xfrm>
          <a:prstGeom prst="rect">
            <a:avLst/>
          </a:prstGeom>
          <a:noFill/>
          <a:ln w="9525">
            <a:noFill/>
            <a:miter lim="800000"/>
            <a:headEnd/>
            <a:tailEnd/>
          </a:ln>
        </p:spPr>
        <p:txBody>
          <a:bodyPr>
            <a:spAutoFit/>
          </a:bodyPr>
          <a:lstStyle/>
          <a:p>
            <a:pPr>
              <a:lnSpc>
                <a:spcPct val="80000"/>
              </a:lnSpc>
              <a:spcBef>
                <a:spcPct val="50000"/>
              </a:spcBef>
              <a:buFontTx/>
              <a:buChar char="•"/>
            </a:pPr>
            <a:endParaRPr lang="en-US" sz="1600">
              <a:solidFill>
                <a:schemeClr val="bg1"/>
              </a:solidFill>
              <a:latin typeface="Calibri" pitchFamily="34" charset="0"/>
            </a:endParaRPr>
          </a:p>
        </p:txBody>
      </p:sp>
      <p:sp>
        <p:nvSpPr>
          <p:cNvPr id="22532" name="Rectangle 1028"/>
          <p:cNvSpPr>
            <a:spLocks noChangeArrowheads="1"/>
          </p:cNvSpPr>
          <p:nvPr/>
        </p:nvSpPr>
        <p:spPr bwMode="auto">
          <a:xfrm>
            <a:off x="152400" y="533400"/>
            <a:ext cx="8763000" cy="6045200"/>
          </a:xfrm>
          <a:prstGeom prst="rect">
            <a:avLst/>
          </a:prstGeom>
          <a:noFill/>
          <a:ln w="9525">
            <a:noFill/>
            <a:miter lim="800000"/>
            <a:headEnd/>
            <a:tailEnd/>
          </a:ln>
        </p:spPr>
        <p:txBody>
          <a:bodyPr>
            <a:spAutoFit/>
          </a:bodyPr>
          <a:lstStyle/>
          <a:p>
            <a:pPr marL="342900" indent="-342900" defTabSz="627063">
              <a:spcBef>
                <a:spcPct val="20000"/>
              </a:spcBef>
              <a:buFontTx/>
              <a:buChar char="•"/>
              <a:defRPr/>
            </a:pPr>
            <a:r>
              <a:rPr lang="en-US" sz="1400" dirty="0">
                <a:solidFill>
                  <a:schemeClr val="bg1"/>
                </a:solidFill>
                <a:latin typeface="+mn-lt"/>
                <a:sym typeface="Wingdings" pitchFamily="2" charset="2"/>
              </a:rPr>
              <a:t> </a:t>
            </a:r>
            <a:r>
              <a:rPr lang="en-US" b="1" dirty="0">
                <a:solidFill>
                  <a:schemeClr val="bg1"/>
                </a:solidFill>
                <a:latin typeface="+mn-lt"/>
                <a:sym typeface="Wingdings" pitchFamily="2" charset="2"/>
              </a:rPr>
              <a:t>07-08</a:t>
            </a:r>
            <a:r>
              <a:rPr lang="en-US" dirty="0">
                <a:solidFill>
                  <a:schemeClr val="bg1"/>
                </a:solidFill>
                <a:latin typeface="+mn-lt"/>
                <a:sym typeface="Wingdings" pitchFamily="2" charset="2"/>
              </a:rPr>
              <a:t>/</a:t>
            </a:r>
            <a:r>
              <a:rPr lang="en-US" b="1" dirty="0">
                <a:solidFill>
                  <a:schemeClr val="bg1"/>
                </a:solidFill>
                <a:latin typeface="+mn-lt"/>
                <a:sym typeface="Wingdings" pitchFamily="2" charset="2"/>
              </a:rPr>
              <a:t>2013</a:t>
            </a:r>
          </a:p>
          <a:p>
            <a:pPr marL="573088" lvl="1" indent="-6350" defTabSz="627063">
              <a:spcBef>
                <a:spcPct val="20000"/>
              </a:spcBef>
              <a:buFont typeface="Wingdings" pitchFamily="2" charset="2"/>
              <a:buNone/>
              <a:defRPr/>
            </a:pPr>
            <a:r>
              <a:rPr lang="en-US" sz="1400" dirty="0">
                <a:solidFill>
                  <a:schemeClr val="bg1"/>
                </a:solidFill>
                <a:latin typeface="+mn-lt"/>
                <a:sym typeface="Wingdings" pitchFamily="2" charset="2"/>
              </a:rPr>
              <a:t>- GFS was moved from IBM CCS  to WCOSS supercomputers.  They two systems have different architectures.</a:t>
            </a:r>
          </a:p>
          <a:p>
            <a:pPr marL="573088" lvl="1" indent="-6350" defTabSz="627063">
              <a:spcBef>
                <a:spcPct val="20000"/>
              </a:spcBef>
              <a:buFontTx/>
              <a:buChar char="-"/>
              <a:defRPr/>
            </a:pPr>
            <a:r>
              <a:rPr lang="en-US" sz="1400" dirty="0">
                <a:solidFill>
                  <a:schemeClr val="bg1"/>
                </a:solidFill>
                <a:latin typeface="+mn-lt"/>
                <a:sym typeface="Wingdings" pitchFamily="2" charset="2"/>
              </a:rPr>
              <a:t> GSI change on August 20: New satellite data, including METOP-B, SEVIRI data from Meteosat-10, and NPP </a:t>
            </a:r>
            <a:r>
              <a:rPr lang="en-US" sz="1400" dirty="0" err="1">
                <a:solidFill>
                  <a:schemeClr val="bg1"/>
                </a:solidFill>
                <a:latin typeface="+mn-lt"/>
                <a:sym typeface="Wingdings" pitchFamily="2" charset="2"/>
              </a:rPr>
              <a:t>CrIS</a:t>
            </a:r>
            <a:r>
              <a:rPr lang="en-US" sz="1400" dirty="0">
                <a:solidFill>
                  <a:schemeClr val="bg1"/>
                </a:solidFill>
                <a:latin typeface="+mn-lt"/>
                <a:sym typeface="Wingdings" pitchFamily="2" charset="2"/>
              </a:rPr>
              <a:t> data. </a:t>
            </a:r>
          </a:p>
          <a:p>
            <a:pPr marL="852488" lvl="1" indent="-285750" defTabSz="627063">
              <a:spcBef>
                <a:spcPct val="20000"/>
              </a:spcBef>
              <a:buFontTx/>
              <a:buChar char="-"/>
              <a:defRPr/>
            </a:pPr>
            <a:endParaRPr lang="en-US" sz="1400" dirty="0">
              <a:solidFill>
                <a:schemeClr val="bg1"/>
              </a:solidFill>
              <a:latin typeface="+mn-lt"/>
              <a:sym typeface="Wingdings" pitchFamily="2" charset="2"/>
            </a:endParaRPr>
          </a:p>
          <a:p>
            <a:pPr marL="342900" indent="-342900" defTabSz="627063">
              <a:spcBef>
                <a:spcPct val="20000"/>
              </a:spcBef>
              <a:buFontTx/>
              <a:buChar char="•"/>
              <a:defRPr/>
            </a:pPr>
            <a:r>
              <a:rPr lang="en-US" b="1" dirty="0">
                <a:solidFill>
                  <a:schemeClr val="bg1"/>
                </a:solidFill>
                <a:latin typeface="+mn-lt"/>
                <a:sym typeface="Wingdings" pitchFamily="2" charset="2"/>
              </a:rPr>
              <a:t>01/14/2015</a:t>
            </a:r>
          </a:p>
          <a:p>
            <a:pPr marL="736600" indent="-163513">
              <a:buFontTx/>
              <a:buChar char="-"/>
              <a:defRPr/>
            </a:pPr>
            <a:r>
              <a:rPr lang="en-US" sz="1400" b="1" dirty="0">
                <a:solidFill>
                  <a:srgbClr val="FF0000"/>
                </a:solidFill>
                <a:latin typeface="+mn-lt"/>
              </a:rPr>
              <a:t>Upgrade to T1534 Semi-</a:t>
            </a:r>
            <a:r>
              <a:rPr lang="en-US" sz="1400" b="1" dirty="0" err="1">
                <a:solidFill>
                  <a:srgbClr val="FF0000"/>
                </a:solidFill>
                <a:latin typeface="+mn-lt"/>
              </a:rPr>
              <a:t>Lagrangian</a:t>
            </a:r>
            <a:r>
              <a:rPr lang="en-US" sz="1400" b="1" dirty="0">
                <a:solidFill>
                  <a:srgbClr val="FF0000"/>
                </a:solidFill>
                <a:latin typeface="+mn-lt"/>
              </a:rPr>
              <a:t> (~13km) </a:t>
            </a:r>
            <a:r>
              <a:rPr lang="en-US" sz="1400" dirty="0">
                <a:solidFill>
                  <a:schemeClr val="bg1"/>
                </a:solidFill>
                <a:latin typeface="+mn-lt"/>
              </a:rPr>
              <a:t>: </a:t>
            </a:r>
            <a:r>
              <a:rPr lang="en-US" sz="1400" dirty="0">
                <a:solidFill>
                  <a:schemeClr val="bg1"/>
                </a:solidFill>
              </a:rPr>
              <a:t>Use </a:t>
            </a:r>
            <a:r>
              <a:rPr lang="en-US" sz="1400" dirty="0" err="1">
                <a:solidFill>
                  <a:srgbClr val="FFFF00"/>
                </a:solidFill>
              </a:rPr>
              <a:t>Lagrangian</a:t>
            </a:r>
            <a:r>
              <a:rPr lang="en-US" sz="1400" dirty="0">
                <a:solidFill>
                  <a:srgbClr val="FFFF00"/>
                </a:solidFill>
              </a:rPr>
              <a:t> </a:t>
            </a:r>
            <a:r>
              <a:rPr lang="en-US" sz="1400" dirty="0">
                <a:solidFill>
                  <a:schemeClr val="bg1"/>
                </a:solidFill>
              </a:rPr>
              <a:t>instead </a:t>
            </a:r>
            <a:r>
              <a:rPr lang="en-US" sz="1400" dirty="0" err="1">
                <a:solidFill>
                  <a:schemeClr val="bg1"/>
                </a:solidFill>
              </a:rPr>
              <a:t>Hermite</a:t>
            </a:r>
            <a:r>
              <a:rPr lang="en-US" sz="1400" dirty="0">
                <a:solidFill>
                  <a:schemeClr val="bg1"/>
                </a:solidFill>
              </a:rPr>
              <a:t> vertical </a:t>
            </a:r>
            <a:r>
              <a:rPr lang="en-US" sz="1400" dirty="0">
                <a:solidFill>
                  <a:srgbClr val="FFFF00"/>
                </a:solidFill>
              </a:rPr>
              <a:t>interpolation</a:t>
            </a:r>
            <a:r>
              <a:rPr lang="en-US" sz="1400" dirty="0">
                <a:solidFill>
                  <a:schemeClr val="bg1"/>
                </a:solidFill>
              </a:rPr>
              <a:t>; </a:t>
            </a:r>
            <a:r>
              <a:rPr lang="en-US" sz="1400" dirty="0">
                <a:solidFill>
                  <a:schemeClr val="bg1"/>
                </a:solidFill>
                <a:latin typeface="+mn-lt"/>
              </a:rPr>
              <a:t>Use </a:t>
            </a:r>
            <a:r>
              <a:rPr lang="en-US" sz="1400" dirty="0">
                <a:solidFill>
                  <a:srgbClr val="FF0000"/>
                </a:solidFill>
                <a:latin typeface="+mn-lt"/>
              </a:rPr>
              <a:t>high resolution daily RGT SST  </a:t>
            </a:r>
            <a:r>
              <a:rPr lang="en-US" sz="1400" dirty="0">
                <a:solidFill>
                  <a:schemeClr val="bg1"/>
                </a:solidFill>
                <a:latin typeface="+mn-lt"/>
              </a:rPr>
              <a:t>and daily sea ice analysis;  Extend high resolution forecast from 8 days to 10 days; Use </a:t>
            </a:r>
            <a:r>
              <a:rPr lang="en-US" sz="1400" dirty="0" err="1">
                <a:solidFill>
                  <a:srgbClr val="FF0000"/>
                </a:solidFill>
                <a:latin typeface="+mn-lt"/>
              </a:rPr>
              <a:t>McICA</a:t>
            </a:r>
            <a:r>
              <a:rPr lang="en-US" sz="1400" dirty="0">
                <a:solidFill>
                  <a:srgbClr val="FF0000"/>
                </a:solidFill>
                <a:latin typeface="+mn-lt"/>
              </a:rPr>
              <a:t> radiation </a:t>
            </a:r>
            <a:r>
              <a:rPr lang="en-US" sz="1400" dirty="0">
                <a:solidFill>
                  <a:schemeClr val="bg1"/>
                </a:solidFill>
                <a:latin typeface="+mn-lt"/>
              </a:rPr>
              <a:t>approximation;  Reduced drag coefficient at high wind speeds; </a:t>
            </a:r>
            <a:r>
              <a:rPr lang="en-US" sz="1400" dirty="0">
                <a:solidFill>
                  <a:srgbClr val="FF0000"/>
                </a:solidFill>
                <a:latin typeface="+mn-lt"/>
              </a:rPr>
              <a:t>Hybrid EDMF PBL scheme and TKE dissipative heating</a:t>
            </a:r>
            <a:r>
              <a:rPr lang="en-US" sz="1400" dirty="0">
                <a:solidFill>
                  <a:schemeClr val="bg1"/>
                </a:solidFill>
                <a:latin typeface="+mn-lt"/>
              </a:rPr>
              <a:t>; Retuned ice and water cloud conversion rates, background diffusion of momentum and heat, orographic gravity-wave forcing and mountain block; Updated physics restart and </a:t>
            </a:r>
            <a:r>
              <a:rPr lang="en-US" sz="1400" dirty="0" err="1">
                <a:solidFill>
                  <a:schemeClr val="bg1"/>
                </a:solidFill>
                <a:latin typeface="+mn-lt"/>
              </a:rPr>
              <a:t>sigio</a:t>
            </a:r>
            <a:r>
              <a:rPr lang="en-US" sz="1400" dirty="0">
                <a:solidFill>
                  <a:schemeClr val="bg1"/>
                </a:solidFill>
                <a:latin typeface="+mn-lt"/>
              </a:rPr>
              <a:t> library; </a:t>
            </a:r>
            <a:r>
              <a:rPr lang="en-US" sz="1400" dirty="0">
                <a:solidFill>
                  <a:srgbClr val="FF0000"/>
                </a:solidFill>
                <a:latin typeface="+mn-lt"/>
              </a:rPr>
              <a:t>Consistent diagnosis of snow accumulation in post and model</a:t>
            </a:r>
            <a:r>
              <a:rPr lang="en-US" sz="1400" dirty="0">
                <a:solidFill>
                  <a:schemeClr val="bg1"/>
                </a:solidFill>
                <a:latin typeface="+mn-lt"/>
              </a:rPr>
              <a:t>; Compute and output frozen precipitation fraction; </a:t>
            </a:r>
            <a:r>
              <a:rPr lang="en-US" sz="1400" dirty="0">
                <a:solidFill>
                  <a:srgbClr val="FF0000"/>
                </a:solidFill>
                <a:latin typeface="+mn-lt"/>
              </a:rPr>
              <a:t>Divergence damping </a:t>
            </a:r>
            <a:r>
              <a:rPr lang="en-US" sz="1400" dirty="0">
                <a:solidFill>
                  <a:schemeClr val="bg1"/>
                </a:solidFill>
                <a:latin typeface="+mn-lt"/>
              </a:rPr>
              <a:t>in the stratosphere to reduce noise; Added a </a:t>
            </a:r>
            <a:r>
              <a:rPr lang="en-US" sz="1400" dirty="0">
                <a:solidFill>
                  <a:srgbClr val="FF0000"/>
                </a:solidFill>
                <a:latin typeface="+mn-lt"/>
              </a:rPr>
              <a:t>tracer fixer </a:t>
            </a:r>
            <a:r>
              <a:rPr lang="en-US" sz="1400" dirty="0">
                <a:solidFill>
                  <a:schemeClr val="bg1"/>
                </a:solidFill>
                <a:latin typeface="+mn-lt"/>
              </a:rPr>
              <a:t>for maintaining global column ozone mass;  </a:t>
            </a:r>
            <a:r>
              <a:rPr lang="en-US" sz="1400" dirty="0">
                <a:solidFill>
                  <a:srgbClr val="FF0000"/>
                </a:solidFill>
                <a:latin typeface="+mn-lt"/>
              </a:rPr>
              <a:t>Stationary convective gravity wave drag</a:t>
            </a:r>
            <a:r>
              <a:rPr lang="en-US" sz="1400" dirty="0">
                <a:solidFill>
                  <a:schemeClr val="bg1"/>
                </a:solidFill>
                <a:latin typeface="+mn-lt"/>
              </a:rPr>
              <a:t>; New blended snow analysis to reduce reliance on AFWA snow; Changes to treatment of lake ice to remove unfrozen lake in winter; </a:t>
            </a:r>
            <a:r>
              <a:rPr lang="en-US" sz="1400" dirty="0">
                <a:solidFill>
                  <a:srgbClr val="FF0000"/>
                </a:solidFill>
                <a:latin typeface="+mn-lt"/>
              </a:rPr>
              <a:t>Modified initialization to reduce a sharp decrease in cloud water in the first model time step; Replace Bucket soil moisture climatology with CFS/GLDAS;  Add vegetation dependence to the ratio of the thermal and momentum roughness.</a:t>
            </a:r>
            <a:r>
              <a:rPr lang="en-US" sz="1400" dirty="0">
                <a:solidFill>
                  <a:schemeClr val="bg1"/>
                </a:solidFill>
                <a:latin typeface="+mn-lt"/>
              </a:rPr>
              <a:t> </a:t>
            </a:r>
          </a:p>
          <a:p>
            <a:pPr marL="736600" indent="-163513">
              <a:buFontTx/>
              <a:buChar char="-"/>
              <a:defRPr/>
            </a:pPr>
            <a:r>
              <a:rPr lang="en-US" sz="1400" b="1" dirty="0">
                <a:solidFill>
                  <a:srgbClr val="FF0000"/>
                </a:solidFill>
                <a:latin typeface="+mn-lt"/>
              </a:rPr>
              <a:t>GSI Changes</a:t>
            </a:r>
            <a:r>
              <a:rPr lang="en-US" sz="1400" b="1" dirty="0">
                <a:solidFill>
                  <a:schemeClr val="bg1"/>
                </a:solidFill>
                <a:latin typeface="+mn-lt"/>
              </a:rPr>
              <a:t>:</a:t>
            </a:r>
            <a:r>
              <a:rPr lang="en-US" sz="1400" dirty="0">
                <a:solidFill>
                  <a:schemeClr val="bg1"/>
                </a:solidFill>
                <a:latin typeface="+mn-lt"/>
              </a:rPr>
              <a:t> </a:t>
            </a:r>
            <a:r>
              <a:rPr lang="en-US" sz="1400" dirty="0">
                <a:solidFill>
                  <a:srgbClr val="FFFF00"/>
                </a:solidFill>
                <a:latin typeface="+mn-lt"/>
              </a:rPr>
              <a:t>increase horizontal resolution of ensemble from T254 to T574</a:t>
            </a:r>
            <a:r>
              <a:rPr lang="en-US" sz="1400" dirty="0">
                <a:solidFill>
                  <a:schemeClr val="bg1"/>
                </a:solidFill>
                <a:latin typeface="+mn-lt"/>
              </a:rPr>
              <a:t>;   </a:t>
            </a:r>
            <a:r>
              <a:rPr lang="en-US" sz="1400" dirty="0">
                <a:solidFill>
                  <a:srgbClr val="FFFF00"/>
                </a:solidFill>
                <a:latin typeface="+mn-lt"/>
              </a:rPr>
              <a:t>reduce number of second outer loop iterations from 150 to 100</a:t>
            </a:r>
            <a:r>
              <a:rPr lang="en-US" sz="1400" dirty="0">
                <a:solidFill>
                  <a:schemeClr val="bg1"/>
                </a:solidFill>
                <a:latin typeface="+mn-lt"/>
              </a:rPr>
              <a:t>; upgrade to </a:t>
            </a:r>
            <a:r>
              <a:rPr lang="en-US" sz="1400" dirty="0">
                <a:solidFill>
                  <a:srgbClr val="FF0000"/>
                </a:solidFill>
                <a:latin typeface="+mn-lt"/>
              </a:rPr>
              <a:t>CRTM v2.1.3 </a:t>
            </a:r>
            <a:r>
              <a:rPr lang="en-US" sz="1400" dirty="0">
                <a:solidFill>
                  <a:schemeClr val="bg1"/>
                </a:solidFill>
                <a:latin typeface="+mn-lt"/>
              </a:rPr>
              <a:t>;  </a:t>
            </a:r>
            <a:r>
              <a:rPr lang="en-US" sz="1400" dirty="0">
                <a:solidFill>
                  <a:srgbClr val="FFFF00"/>
                </a:solidFill>
                <a:latin typeface="+mn-lt"/>
              </a:rPr>
              <a:t>move to </a:t>
            </a:r>
            <a:r>
              <a:rPr lang="en-US" sz="1400" dirty="0">
                <a:solidFill>
                  <a:srgbClr val="FF0000"/>
                </a:solidFill>
                <a:latin typeface="+mn-lt"/>
              </a:rPr>
              <a:t>enhanced radiance bias correction scheme</a:t>
            </a:r>
            <a:r>
              <a:rPr lang="en-US" sz="1400" dirty="0">
                <a:solidFill>
                  <a:schemeClr val="bg1"/>
                </a:solidFill>
                <a:latin typeface="+mn-lt"/>
              </a:rPr>
              <a:t>;  correct bug in AMSU-A cloud liquid water bias correction term;  assimilate new radiances: F17 an F18 SSMIS, </a:t>
            </a:r>
            <a:r>
              <a:rPr lang="en-US" sz="1400" dirty="0" err="1">
                <a:solidFill>
                  <a:schemeClr val="bg1"/>
                </a:solidFill>
                <a:latin typeface="+mn-lt"/>
              </a:rPr>
              <a:t>MetOp</a:t>
            </a:r>
            <a:r>
              <a:rPr lang="en-US" sz="1400" dirty="0">
                <a:solidFill>
                  <a:schemeClr val="bg1"/>
                </a:solidFill>
                <a:latin typeface="+mn-lt"/>
              </a:rPr>
              <a:t>-B IASI ; increase ATMS observation errors; turn on cloud detection channels for monitored instruments: NOAA-17, -19 HIRS, GOES-13 and -14 sounders;  changes in assimilation of atmospheric motion vectors (AMV): assimilate NESDIS GOES hourly AMVs, improve AMV quality control ; improve GPS RO quality control .</a:t>
            </a:r>
          </a:p>
          <a:p>
            <a:pPr marL="852488" lvl="1" indent="-285750" defTabSz="627063">
              <a:spcBef>
                <a:spcPct val="20000"/>
              </a:spcBef>
              <a:buFontTx/>
              <a:buChar char="-"/>
              <a:defRPr/>
            </a:pPr>
            <a:endParaRPr lang="en-US" sz="1400" dirty="0">
              <a:solidFill>
                <a:schemeClr val="bg1"/>
              </a:solidFill>
              <a:latin typeface="+mn-lt"/>
              <a:sym typeface="Wingdings" pitchFamily="2" charset="2"/>
            </a:endParaRPr>
          </a:p>
        </p:txBody>
      </p:sp>
      <p:sp>
        <p:nvSpPr>
          <p:cNvPr id="22533" name="Rectangle 1026"/>
          <p:cNvSpPr>
            <a:spLocks noChangeArrowheads="1"/>
          </p:cNvSpPr>
          <p:nvPr/>
        </p:nvSpPr>
        <p:spPr bwMode="auto">
          <a:xfrm>
            <a:off x="838200" y="152400"/>
            <a:ext cx="7162800" cy="381000"/>
          </a:xfrm>
          <a:prstGeom prst="rect">
            <a:avLst/>
          </a:prstGeom>
          <a:noFill/>
          <a:ln w="9525">
            <a:noFill/>
            <a:miter lim="800000"/>
            <a:headEnd/>
            <a:tailEnd/>
          </a:ln>
        </p:spPr>
        <p:txBody>
          <a:bodyPr wrap="none" anchor="ctr"/>
          <a:lstStyle/>
          <a:p>
            <a:pPr algn="ctr"/>
            <a:r>
              <a:rPr lang="en-US" sz="2400" b="1">
                <a:solidFill>
                  <a:srgbClr val="FFFF00"/>
                </a:solidFill>
                <a:latin typeface="Calibri" pitchFamily="34" charset="0"/>
              </a:rPr>
              <a:t>Major GFS Changes (cont’d)</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2530"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E1EB785-55A8-4E03-8180-5D3DBC7DD1E0}" type="slidenum">
              <a:rPr lang="en-US" sz="1200">
                <a:solidFill>
                  <a:schemeClr val="tx1">
                    <a:tint val="75000"/>
                  </a:schemeClr>
                </a:solidFill>
                <a:latin typeface="+mn-lt"/>
                <a:cs typeface="+mn-cs"/>
              </a:rPr>
              <a:pPr algn="r" fontAlgn="auto">
                <a:spcBef>
                  <a:spcPts val="0"/>
                </a:spcBef>
                <a:spcAft>
                  <a:spcPts val="0"/>
                </a:spcAft>
                <a:defRPr/>
              </a:pPr>
              <a:t>8</a:t>
            </a:fld>
            <a:endParaRPr lang="en-US" sz="1200" dirty="0">
              <a:solidFill>
                <a:schemeClr val="tx1">
                  <a:tint val="75000"/>
                </a:schemeClr>
              </a:solidFill>
              <a:latin typeface="+mn-lt"/>
              <a:cs typeface="+mn-cs"/>
            </a:endParaRPr>
          </a:p>
        </p:txBody>
      </p:sp>
      <p:sp>
        <p:nvSpPr>
          <p:cNvPr id="22531" name="Rectangle 1027"/>
          <p:cNvSpPr>
            <a:spLocks noChangeArrowheads="1"/>
          </p:cNvSpPr>
          <p:nvPr/>
        </p:nvSpPr>
        <p:spPr bwMode="auto">
          <a:xfrm>
            <a:off x="304800" y="762000"/>
            <a:ext cx="8534400" cy="287338"/>
          </a:xfrm>
          <a:prstGeom prst="rect">
            <a:avLst/>
          </a:prstGeom>
          <a:noFill/>
          <a:ln w="9525">
            <a:noFill/>
            <a:miter lim="800000"/>
            <a:headEnd/>
            <a:tailEnd/>
          </a:ln>
        </p:spPr>
        <p:txBody>
          <a:bodyPr>
            <a:spAutoFit/>
          </a:bodyPr>
          <a:lstStyle/>
          <a:p>
            <a:pPr>
              <a:lnSpc>
                <a:spcPct val="80000"/>
              </a:lnSpc>
              <a:spcBef>
                <a:spcPct val="50000"/>
              </a:spcBef>
              <a:buFontTx/>
              <a:buChar char="•"/>
            </a:pPr>
            <a:endParaRPr lang="en-US" sz="1600">
              <a:solidFill>
                <a:schemeClr val="bg1"/>
              </a:solidFill>
              <a:latin typeface="Calibri" pitchFamily="34" charset="0"/>
            </a:endParaRPr>
          </a:p>
        </p:txBody>
      </p:sp>
      <p:sp>
        <p:nvSpPr>
          <p:cNvPr id="22532" name="Rectangle 1028"/>
          <p:cNvSpPr>
            <a:spLocks noChangeArrowheads="1"/>
          </p:cNvSpPr>
          <p:nvPr/>
        </p:nvSpPr>
        <p:spPr bwMode="auto">
          <a:xfrm>
            <a:off x="152400" y="533400"/>
            <a:ext cx="8763000" cy="3471720"/>
          </a:xfrm>
          <a:prstGeom prst="rect">
            <a:avLst/>
          </a:prstGeom>
          <a:noFill/>
          <a:ln w="9525">
            <a:noFill/>
            <a:miter lim="800000"/>
            <a:headEnd/>
            <a:tailEnd/>
          </a:ln>
        </p:spPr>
        <p:txBody>
          <a:bodyPr>
            <a:spAutoFit/>
          </a:bodyPr>
          <a:lstStyle/>
          <a:p>
            <a:pPr marL="290513" indent="-290513" defTabSz="627063">
              <a:spcBef>
                <a:spcPct val="20000"/>
              </a:spcBef>
              <a:buFontTx/>
              <a:buChar char="•"/>
              <a:defRPr/>
            </a:pPr>
            <a:r>
              <a:rPr lang="en-US" sz="1400" b="1" dirty="0">
                <a:solidFill>
                  <a:schemeClr val="bg1"/>
                </a:solidFill>
                <a:latin typeface="+mn-lt"/>
                <a:sym typeface="Wingdings" pitchFamily="2" charset="2"/>
              </a:rPr>
              <a:t> </a:t>
            </a:r>
            <a:r>
              <a:rPr lang="en-US" b="1" dirty="0" smtClean="0">
                <a:solidFill>
                  <a:schemeClr val="bg1"/>
                </a:solidFill>
                <a:latin typeface="+mn-lt"/>
                <a:sym typeface="Wingdings" pitchFamily="2" charset="2"/>
              </a:rPr>
              <a:t>05/11/2016</a:t>
            </a:r>
            <a:endParaRPr lang="en-US" b="1" dirty="0">
              <a:solidFill>
                <a:schemeClr val="bg1"/>
              </a:solidFill>
              <a:latin typeface="+mn-lt"/>
              <a:sym typeface="Wingdings" pitchFamily="2" charset="2"/>
            </a:endParaRPr>
          </a:p>
          <a:p>
            <a:pPr marL="465138" indent="-174625"/>
            <a:r>
              <a:rPr lang="en-US" sz="1400" dirty="0">
                <a:solidFill>
                  <a:schemeClr val="bg1"/>
                </a:solidFill>
                <a:latin typeface="+mn-lt"/>
                <a:sym typeface="Wingdings" pitchFamily="2" charset="2"/>
              </a:rPr>
              <a:t>- </a:t>
            </a:r>
            <a:r>
              <a:rPr lang="en-US" sz="1400" b="1" dirty="0">
                <a:solidFill>
                  <a:schemeClr val="bg1"/>
                </a:solidFill>
              </a:rPr>
              <a:t>Data</a:t>
            </a:r>
            <a:r>
              <a:rPr lang="en-US" sz="1400" b="1" dirty="0"/>
              <a:t> </a:t>
            </a:r>
            <a:r>
              <a:rPr lang="en-US" sz="1400" b="1" dirty="0">
                <a:solidFill>
                  <a:schemeClr val="bg1"/>
                </a:solidFill>
              </a:rPr>
              <a:t>Assimilation Upgrade </a:t>
            </a:r>
            <a:r>
              <a:rPr lang="en-US" sz="1400" dirty="0">
                <a:solidFill>
                  <a:schemeClr val="bg1"/>
                </a:solidFill>
              </a:rPr>
              <a:t/>
            </a:r>
            <a:br>
              <a:rPr lang="en-US" sz="1400" dirty="0">
                <a:solidFill>
                  <a:schemeClr val="bg1"/>
                </a:solidFill>
              </a:rPr>
            </a:br>
            <a:r>
              <a:rPr lang="en-US" sz="1400" dirty="0">
                <a:solidFill>
                  <a:schemeClr val="bg1"/>
                </a:solidFill>
              </a:rPr>
              <a:t>* Upgrade the 3D Hybrid Ensemble-</a:t>
            </a:r>
            <a:r>
              <a:rPr lang="en-US" sz="1400" dirty="0" err="1">
                <a:solidFill>
                  <a:schemeClr val="bg1"/>
                </a:solidFill>
              </a:rPr>
              <a:t>Variational</a:t>
            </a:r>
            <a:r>
              <a:rPr lang="en-US" sz="1400" dirty="0">
                <a:solidFill>
                  <a:schemeClr val="bg1"/>
                </a:solidFill>
              </a:rPr>
              <a:t> to </a:t>
            </a:r>
            <a:r>
              <a:rPr lang="en-US" sz="1400" b="1" dirty="0">
                <a:solidFill>
                  <a:srgbClr val="FF0000"/>
                </a:solidFill>
              </a:rPr>
              <a:t>4D Hybrid Ensemble-</a:t>
            </a:r>
            <a:r>
              <a:rPr lang="en-US" sz="1400" b="1" dirty="0" err="1">
                <a:solidFill>
                  <a:srgbClr val="FF0000"/>
                </a:solidFill>
              </a:rPr>
              <a:t>Variational</a:t>
            </a:r>
            <a:r>
              <a:rPr lang="en-US" sz="1400" b="1" dirty="0">
                <a:solidFill>
                  <a:srgbClr val="FF0000"/>
                </a:solidFill>
              </a:rPr>
              <a:t> Data </a:t>
            </a:r>
            <a:r>
              <a:rPr lang="en-US" sz="1400" b="1" dirty="0" smtClean="0">
                <a:solidFill>
                  <a:srgbClr val="FF0000"/>
                </a:solidFill>
              </a:rPr>
              <a:t>Assimilation</a:t>
            </a:r>
            <a:r>
              <a:rPr lang="en-US" sz="1400" dirty="0" smtClean="0">
                <a:solidFill>
                  <a:srgbClr val="FF0000"/>
                </a:solidFill>
              </a:rPr>
              <a:t>.</a:t>
            </a:r>
            <a:r>
              <a:rPr lang="en-US" sz="1400" dirty="0">
                <a:solidFill>
                  <a:schemeClr val="bg1"/>
                </a:solidFill>
              </a:rPr>
              <a:t/>
            </a:r>
            <a:br>
              <a:rPr lang="en-US" sz="1400" dirty="0">
                <a:solidFill>
                  <a:schemeClr val="bg1"/>
                </a:solidFill>
              </a:rPr>
            </a:br>
            <a:r>
              <a:rPr lang="en-US" sz="1400" dirty="0">
                <a:solidFill>
                  <a:schemeClr val="bg1"/>
                </a:solidFill>
              </a:rPr>
              <a:t>* </a:t>
            </a:r>
            <a:r>
              <a:rPr lang="en-US" sz="1400" b="1" dirty="0">
                <a:solidFill>
                  <a:srgbClr val="FF0000"/>
                </a:solidFill>
              </a:rPr>
              <a:t>Multivariate Ozone update </a:t>
            </a:r>
            <a:r>
              <a:rPr lang="en-US" sz="1400" dirty="0">
                <a:solidFill>
                  <a:schemeClr val="bg1"/>
                </a:solidFill>
              </a:rPr>
              <a:t/>
            </a:r>
            <a:br>
              <a:rPr lang="en-US" sz="1400" dirty="0">
                <a:solidFill>
                  <a:schemeClr val="bg1"/>
                </a:solidFill>
              </a:rPr>
            </a:br>
            <a:r>
              <a:rPr lang="en-US" sz="1400" dirty="0">
                <a:solidFill>
                  <a:schemeClr val="bg1"/>
                </a:solidFill>
              </a:rPr>
              <a:t>* Assimilate </a:t>
            </a:r>
            <a:r>
              <a:rPr lang="en-US" sz="1400" b="1" dirty="0">
                <a:solidFill>
                  <a:srgbClr val="FF0000"/>
                </a:solidFill>
              </a:rPr>
              <a:t>all-sky</a:t>
            </a:r>
            <a:r>
              <a:rPr lang="en-US" sz="1400" dirty="0">
                <a:solidFill>
                  <a:schemeClr val="bg1"/>
                </a:solidFill>
              </a:rPr>
              <a:t> (clear and cloudy) </a:t>
            </a:r>
            <a:r>
              <a:rPr lang="en-US" sz="1400" b="1" dirty="0">
                <a:solidFill>
                  <a:srgbClr val="FF0000"/>
                </a:solidFill>
              </a:rPr>
              <a:t>radiances</a:t>
            </a:r>
            <a:r>
              <a:rPr lang="en-US" sz="1400" dirty="0">
                <a:solidFill>
                  <a:srgbClr val="FF0000"/>
                </a:solidFill>
              </a:rPr>
              <a:t> </a:t>
            </a:r>
            <a:r>
              <a:rPr lang="en-US" sz="1400" dirty="0">
                <a:solidFill>
                  <a:schemeClr val="bg1"/>
                </a:solidFill>
              </a:rPr>
              <a:t/>
            </a:r>
            <a:br>
              <a:rPr lang="en-US" sz="1400" dirty="0">
                <a:solidFill>
                  <a:schemeClr val="bg1"/>
                </a:solidFill>
              </a:rPr>
            </a:br>
            <a:r>
              <a:rPr lang="en-US" sz="1400" dirty="0">
                <a:solidFill>
                  <a:schemeClr val="bg1"/>
                </a:solidFill>
              </a:rPr>
              <a:t>* Bias correct aircraft data </a:t>
            </a:r>
            <a:br>
              <a:rPr lang="en-US" sz="1400" dirty="0">
                <a:solidFill>
                  <a:schemeClr val="bg1"/>
                </a:solidFill>
              </a:rPr>
            </a:br>
            <a:r>
              <a:rPr lang="en-US" sz="1400" dirty="0">
                <a:solidFill>
                  <a:schemeClr val="bg1"/>
                </a:solidFill>
              </a:rPr>
              <a:t>* Modify relocation and storm tracking to allow hourly tropical cyclone relocation </a:t>
            </a:r>
            <a:br>
              <a:rPr lang="en-US" sz="1400" dirty="0">
                <a:solidFill>
                  <a:schemeClr val="bg1"/>
                </a:solidFill>
              </a:rPr>
            </a:br>
            <a:r>
              <a:rPr lang="en-US" sz="1400" dirty="0">
                <a:solidFill>
                  <a:schemeClr val="bg1"/>
                </a:solidFill>
              </a:rPr>
              <a:t>* other upgrades (e.g. CRTM, Data selection/thinning, AMV winds, etc.) </a:t>
            </a:r>
          </a:p>
          <a:p>
            <a:pPr marL="465138" indent="-174625"/>
            <a:r>
              <a:rPr lang="en-US" sz="1400" b="1" dirty="0" smtClean="0">
                <a:solidFill>
                  <a:schemeClr val="bg1"/>
                </a:solidFill>
              </a:rPr>
              <a:t>-Model </a:t>
            </a:r>
            <a:r>
              <a:rPr lang="en-US" sz="1400" b="1" dirty="0">
                <a:solidFill>
                  <a:schemeClr val="bg1"/>
                </a:solidFill>
              </a:rPr>
              <a:t>Upgrade </a:t>
            </a:r>
            <a:r>
              <a:rPr lang="en-US" sz="1400" dirty="0">
                <a:solidFill>
                  <a:schemeClr val="bg1"/>
                </a:solidFill>
              </a:rPr>
              <a:t/>
            </a:r>
            <a:br>
              <a:rPr lang="en-US" sz="1400" dirty="0">
                <a:solidFill>
                  <a:schemeClr val="bg1"/>
                </a:solidFill>
              </a:rPr>
            </a:br>
            <a:r>
              <a:rPr lang="en-US" sz="1400" dirty="0">
                <a:solidFill>
                  <a:schemeClr val="bg1"/>
                </a:solidFill>
              </a:rPr>
              <a:t>* Corrections to land surface to reduce summertime warm, dry bias over Great Plains </a:t>
            </a:r>
            <a:br>
              <a:rPr lang="en-US" sz="1400" dirty="0">
                <a:solidFill>
                  <a:schemeClr val="bg1"/>
                </a:solidFill>
              </a:rPr>
            </a:br>
            <a:r>
              <a:rPr lang="en-US" sz="1400" dirty="0">
                <a:solidFill>
                  <a:schemeClr val="bg1"/>
                </a:solidFill>
              </a:rPr>
              <a:t>* Hourly output fields through 120-hr forecasts </a:t>
            </a:r>
            <a:br>
              <a:rPr lang="en-US" sz="1400" dirty="0">
                <a:solidFill>
                  <a:schemeClr val="bg1"/>
                </a:solidFill>
              </a:rPr>
            </a:br>
            <a:r>
              <a:rPr lang="en-US" sz="1400" dirty="0">
                <a:solidFill>
                  <a:schemeClr val="bg1"/>
                </a:solidFill>
              </a:rPr>
              <a:t>* add five more levels from 10 </a:t>
            </a:r>
            <a:r>
              <a:rPr lang="en-US" sz="1400" dirty="0" err="1">
                <a:solidFill>
                  <a:schemeClr val="bg1"/>
                </a:solidFill>
              </a:rPr>
              <a:t>hPa</a:t>
            </a:r>
            <a:r>
              <a:rPr lang="en-US" sz="1400" dirty="0">
                <a:solidFill>
                  <a:schemeClr val="bg1"/>
                </a:solidFill>
              </a:rPr>
              <a:t> to 1 </a:t>
            </a:r>
            <a:r>
              <a:rPr lang="en-US" sz="1400" dirty="0" err="1">
                <a:solidFill>
                  <a:schemeClr val="bg1"/>
                </a:solidFill>
              </a:rPr>
              <a:t>hPa</a:t>
            </a:r>
            <a:r>
              <a:rPr lang="en-US" sz="1400" dirty="0">
                <a:solidFill>
                  <a:schemeClr val="bg1"/>
                </a:solidFill>
              </a:rPr>
              <a:t> in post-processed </a:t>
            </a:r>
            <a:r>
              <a:rPr lang="en-US" sz="1400" dirty="0" err="1">
                <a:solidFill>
                  <a:schemeClr val="bg1"/>
                </a:solidFill>
              </a:rPr>
              <a:t>pgb</a:t>
            </a:r>
            <a:r>
              <a:rPr lang="en-US" sz="1400" dirty="0">
                <a:solidFill>
                  <a:schemeClr val="bg1"/>
                </a:solidFill>
              </a:rPr>
              <a:t> files </a:t>
            </a:r>
          </a:p>
          <a:p>
            <a:pPr marL="573088" lvl="1" indent="-6350" defTabSz="627063">
              <a:spcBef>
                <a:spcPct val="20000"/>
              </a:spcBef>
              <a:buFont typeface="Wingdings" pitchFamily="2" charset="2"/>
              <a:buNone/>
              <a:defRPr/>
            </a:pPr>
            <a:endParaRPr lang="en-US" sz="1400" dirty="0">
              <a:solidFill>
                <a:schemeClr val="bg1"/>
              </a:solidFill>
              <a:latin typeface="+mn-lt"/>
              <a:sym typeface="Wingdings" pitchFamily="2" charset="2"/>
            </a:endParaRPr>
          </a:p>
          <a:p>
            <a:pPr marL="852488" lvl="1" indent="-285750" defTabSz="627063">
              <a:spcBef>
                <a:spcPct val="20000"/>
              </a:spcBef>
              <a:buFontTx/>
              <a:buChar char="-"/>
              <a:defRPr/>
            </a:pPr>
            <a:endParaRPr lang="en-US" sz="1400" dirty="0">
              <a:solidFill>
                <a:schemeClr val="bg1"/>
              </a:solidFill>
              <a:latin typeface="+mn-lt"/>
              <a:sym typeface="Wingdings" pitchFamily="2" charset="2"/>
            </a:endParaRPr>
          </a:p>
        </p:txBody>
      </p:sp>
      <p:sp>
        <p:nvSpPr>
          <p:cNvPr id="22533" name="Rectangle 1026"/>
          <p:cNvSpPr>
            <a:spLocks noChangeArrowheads="1"/>
          </p:cNvSpPr>
          <p:nvPr/>
        </p:nvSpPr>
        <p:spPr bwMode="auto">
          <a:xfrm>
            <a:off x="838200" y="152400"/>
            <a:ext cx="7162800" cy="381000"/>
          </a:xfrm>
          <a:prstGeom prst="rect">
            <a:avLst/>
          </a:prstGeom>
          <a:noFill/>
          <a:ln w="9525">
            <a:noFill/>
            <a:miter lim="800000"/>
            <a:headEnd/>
            <a:tailEnd/>
          </a:ln>
        </p:spPr>
        <p:txBody>
          <a:bodyPr wrap="none" anchor="ctr"/>
          <a:lstStyle/>
          <a:p>
            <a:pPr algn="ctr"/>
            <a:r>
              <a:rPr lang="en-US" sz="2400" b="1">
                <a:solidFill>
                  <a:srgbClr val="FFFF00"/>
                </a:solidFill>
                <a:latin typeface="Calibri" pitchFamily="34" charset="0"/>
              </a:rPr>
              <a:t>Major GFS Changes (cont’d)</a:t>
            </a:r>
          </a:p>
        </p:txBody>
      </p:sp>
    </p:spTree>
    <p:extLst>
      <p:ext uri="{BB962C8B-B14F-4D97-AF65-F5344CB8AC3E}">
        <p14:creationId xmlns:p14="http://schemas.microsoft.com/office/powerpoint/2010/main" val="210320012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2590800"/>
            <a:ext cx="5416868" cy="646331"/>
          </a:xfrm>
          <a:prstGeom prst="rect">
            <a:avLst/>
          </a:prstGeom>
          <a:noFill/>
        </p:spPr>
        <p:txBody>
          <a:bodyPr wrap="none" rtlCol="0">
            <a:spAutoFit/>
          </a:bodyPr>
          <a:lstStyle/>
          <a:p>
            <a:r>
              <a:rPr lang="en-US" sz="3600" b="1" dirty="0" smtClean="0"/>
              <a:t>2015 Performance Stats</a:t>
            </a:r>
            <a:endParaRPr lang="en-US" sz="3600" b="1" dirty="0"/>
          </a:p>
        </p:txBody>
      </p:sp>
    </p:spTree>
    <p:extLst>
      <p:ext uri="{BB962C8B-B14F-4D97-AF65-F5344CB8AC3E}">
        <p14:creationId xmlns:p14="http://schemas.microsoft.com/office/powerpoint/2010/main" val="27372665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6266</TotalTime>
  <Words>2607</Words>
  <Application>Microsoft Office PowerPoint</Application>
  <PresentationFormat>On-screen Show (4:3)</PresentationFormat>
  <Paragraphs>413</Paragraphs>
  <Slides>60</Slides>
  <Notes>1</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Office Theme</vt:lpstr>
      <vt:lpstr>Worksheet</vt:lpstr>
      <vt:lpstr>Review of GFS Forecast Skills in 2015</vt:lpstr>
      <vt:lpstr>Change History of GFS Configurations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Zonal-Mean Temperature Analysis and Forecast Differences  Between GFS and ECMWF (JJA 2015)</vt:lpstr>
      <vt:lpstr>1000-hPa Temperature Analysis and Forecast Differences  Between GFS and ECMWF (JJA 2015)</vt:lpstr>
      <vt:lpstr>PowerPoint Presentation</vt:lpstr>
      <vt:lpstr>T2m and Td 5-day Forecast Differences  Between GFS and ECMWF (JJA 2015)</vt:lpstr>
      <vt:lpstr>GFS Temperature Analysis Increment (June Mean)</vt:lpstr>
      <vt:lpstr>PowerPoint Presentation</vt:lpstr>
      <vt:lpstr>Annual Mean 500-hPa HGT Day-5 Anomaly Correlation</vt:lpstr>
      <vt:lpstr>Annual Mean 500-hPa HGT Day-5 Anomaly Correlation GFS minus CFSR</vt:lpstr>
      <vt:lpstr>Annual Mean NH 500hPa HGT Day-5 AC</vt:lpstr>
      <vt:lpstr>Annual Mean SH 500hPa HGT Day-5 AC</vt:lpstr>
      <vt:lpstr>PowerPoint Presentation</vt:lpstr>
      <vt:lpstr>Useful Forecast Days for Major NWP Models, NH</vt:lpstr>
      <vt:lpstr>Useful Forecast Days for Major NWP Models, SH</vt:lpstr>
      <vt:lpstr>PowerPoint Presentation</vt:lpstr>
      <vt:lpstr>PowerPoint Presentation</vt:lpstr>
      <vt:lpstr>PowerPoint Presentation</vt:lpstr>
      <vt:lpstr>PowerPoint Presentation</vt:lpstr>
      <vt:lpstr>Tropical Wind RMSE (850 hPa, Jan2008-Jun2016)</vt:lpstr>
      <vt:lpstr>Tropical Wind RMSE (200 hPa, Jan2008-Jun2016)</vt:lpstr>
      <vt:lpstr>PowerPoint Presentation</vt:lpstr>
      <vt:lpstr>PowerPoint Presentation</vt:lpstr>
      <vt:lpstr>2015 Annual Mean CONUS Precipitation Skill Scores,  00-72 hour Fcst</vt:lpstr>
      <vt:lpstr>2015 JJA CONUS Precipitation Skill Scores,  00-72 hour Forecast</vt:lpstr>
      <vt:lpstr>PowerPoint Presentation</vt:lpstr>
      <vt:lpstr>PowerPoint Presentation</vt:lpstr>
      <vt:lpstr>PowerPoint Presentation</vt:lpstr>
      <vt:lpstr>PowerPoint Presentation</vt:lpstr>
      <vt:lpstr>PowerPoint Presentation</vt:lpstr>
      <vt:lpstr>PowerPoint Presentation</vt:lpstr>
      <vt:lpstr>NH  Temperature Bias,  Verified against Rawinsonde Observations</vt:lpstr>
      <vt:lpstr>Tropical Temperature Bias,  Verified against Rawinsonde Observations</vt:lpstr>
      <vt:lpstr>Tropical Wind Bias,   Verified against Rawinsonde Observations</vt:lpstr>
      <vt:lpstr>Long-Term Fit-to-Obs :  Tropical Wind,  1998-2014 Credit:  Suru Saha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 Sandy</vt:lpstr>
      <vt:lpstr>PowerPoint Presentation</vt:lpstr>
      <vt:lpstr>PowerPoint Presentation</vt:lpstr>
      <vt:lpstr>PowerPoint Presentation</vt:lpstr>
      <vt:lpstr>PowerPoint Presentation</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fanglin.yang</dc:creator>
  <cp:lastModifiedBy>Fanglin Yang</cp:lastModifiedBy>
  <cp:revision>1014</cp:revision>
  <dcterms:created xsi:type="dcterms:W3CDTF">2012-01-11T02:07:45Z</dcterms:created>
  <dcterms:modified xsi:type="dcterms:W3CDTF">2016-07-21T14:24:39Z</dcterms:modified>
</cp:coreProperties>
</file>