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68" r:id="rId3"/>
    <p:sldId id="276" r:id="rId4"/>
    <p:sldId id="277" r:id="rId5"/>
    <p:sldId id="282" r:id="rId6"/>
    <p:sldId id="283" r:id="rId7"/>
    <p:sldId id="284" r:id="rId8"/>
    <p:sldId id="288" r:id="rId9"/>
    <p:sldId id="290" r:id="rId10"/>
    <p:sldId id="291" r:id="rId11"/>
    <p:sldId id="292" r:id="rId12"/>
    <p:sldId id="275" r:id="rId13"/>
    <p:sldId id="300" r:id="rId14"/>
    <p:sldId id="296" r:id="rId15"/>
    <p:sldId id="297" r:id="rId16"/>
    <p:sldId id="298" r:id="rId17"/>
    <p:sldId id="299" r:id="rId18"/>
    <p:sldId id="295" r:id="rId19"/>
    <p:sldId id="301" r:id="rId20"/>
    <p:sldId id="302" r:id="rId21"/>
    <p:sldId id="304" r:id="rId22"/>
    <p:sldId id="30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505"/>
    <a:srgbClr val="00FF00"/>
    <a:srgbClr val="FF0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14" autoAdjust="0"/>
    <p:restoredTop sz="94667" autoAdjust="0"/>
  </p:normalViewPr>
  <p:slideViewPr>
    <p:cSldViewPr snapToGrid="0">
      <p:cViewPr varScale="1">
        <p:scale>
          <a:sx n="66" d="100"/>
          <a:sy n="66" d="100"/>
        </p:scale>
        <p:origin x="-702" y="-9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11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C71FC0-4BC3-42E9-8C88-A8EF8F1E4A15}" type="datetimeFigureOut">
              <a:rPr lang="en-US" smtClean="0"/>
              <a:t>3/2/2016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28A5AA-D35C-4113-BE8E-17557AA15B8D}" type="slidenum">
              <a:rPr lang="en-US" smtClean="0"/>
              <a:t>‹#›</a:t>
            </a:fld>
            <a:endParaRPr lang="en-US"/>
          </a:p>
        </p:txBody>
      </p:sp>
    </p:spTree>
    <p:extLst>
      <p:ext uri="{BB962C8B-B14F-4D97-AF65-F5344CB8AC3E}">
        <p14:creationId xmlns:p14="http://schemas.microsoft.com/office/powerpoint/2010/main" val="927564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28A5AA-D35C-4113-BE8E-17557AA15B8D}" type="slidenum">
              <a:rPr lang="en-US" smtClean="0"/>
              <a:t>22</a:t>
            </a:fld>
            <a:endParaRPr lang="en-US"/>
          </a:p>
        </p:txBody>
      </p:sp>
    </p:spTree>
    <p:extLst>
      <p:ext uri="{BB962C8B-B14F-4D97-AF65-F5344CB8AC3E}">
        <p14:creationId xmlns:p14="http://schemas.microsoft.com/office/powerpoint/2010/main" val="1695816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34E7B3-A026-44C9-AF0C-D21DF1A6F4A5}" type="datetimeFigureOut">
              <a:rPr lang="en-US" smtClean="0"/>
              <a:t>3/2/2016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23C11D-ACF8-4BA6-A635-C795897862B0}" type="slidenum">
              <a:rPr lang="en-US" smtClean="0"/>
              <a:t>‹#›</a:t>
            </a:fld>
            <a:endParaRPr lang="en-US"/>
          </a:p>
        </p:txBody>
      </p:sp>
    </p:spTree>
    <p:extLst>
      <p:ext uri="{BB962C8B-B14F-4D97-AF65-F5344CB8AC3E}">
        <p14:creationId xmlns:p14="http://schemas.microsoft.com/office/powerpoint/2010/main" val="1258426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34E7B3-A026-44C9-AF0C-D21DF1A6F4A5}" type="datetimeFigureOut">
              <a:rPr lang="en-US" smtClean="0"/>
              <a:t>3/2/2016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23C11D-ACF8-4BA6-A635-C795897862B0}" type="slidenum">
              <a:rPr lang="en-US" smtClean="0"/>
              <a:t>‹#›</a:t>
            </a:fld>
            <a:endParaRPr lang="en-US"/>
          </a:p>
        </p:txBody>
      </p:sp>
    </p:spTree>
    <p:extLst>
      <p:ext uri="{BB962C8B-B14F-4D97-AF65-F5344CB8AC3E}">
        <p14:creationId xmlns:p14="http://schemas.microsoft.com/office/powerpoint/2010/main" val="2539919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34E7B3-A026-44C9-AF0C-D21DF1A6F4A5}" type="datetimeFigureOut">
              <a:rPr lang="en-US" smtClean="0"/>
              <a:t>3/2/2016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23C11D-ACF8-4BA6-A635-C795897862B0}" type="slidenum">
              <a:rPr lang="en-US" smtClean="0"/>
              <a:t>‹#›</a:t>
            </a:fld>
            <a:endParaRPr lang="en-US"/>
          </a:p>
        </p:txBody>
      </p:sp>
    </p:spTree>
    <p:extLst>
      <p:ext uri="{BB962C8B-B14F-4D97-AF65-F5344CB8AC3E}">
        <p14:creationId xmlns:p14="http://schemas.microsoft.com/office/powerpoint/2010/main" val="89899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34E7B3-A026-44C9-AF0C-D21DF1A6F4A5}" type="datetimeFigureOut">
              <a:rPr lang="en-US" smtClean="0"/>
              <a:t>3/2/2016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23C11D-ACF8-4BA6-A635-C795897862B0}" type="slidenum">
              <a:rPr lang="en-US" smtClean="0"/>
              <a:t>‹#›</a:t>
            </a:fld>
            <a:endParaRPr lang="en-US"/>
          </a:p>
        </p:txBody>
      </p:sp>
    </p:spTree>
    <p:extLst>
      <p:ext uri="{BB962C8B-B14F-4D97-AF65-F5344CB8AC3E}">
        <p14:creationId xmlns:p14="http://schemas.microsoft.com/office/powerpoint/2010/main" val="1590052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34E7B3-A026-44C9-AF0C-D21DF1A6F4A5}" type="datetimeFigureOut">
              <a:rPr lang="en-US" smtClean="0"/>
              <a:t>3/2/2016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23C11D-ACF8-4BA6-A635-C795897862B0}" type="slidenum">
              <a:rPr lang="en-US" smtClean="0"/>
              <a:t>‹#›</a:t>
            </a:fld>
            <a:endParaRPr lang="en-US"/>
          </a:p>
        </p:txBody>
      </p:sp>
    </p:spTree>
    <p:extLst>
      <p:ext uri="{BB962C8B-B14F-4D97-AF65-F5344CB8AC3E}">
        <p14:creationId xmlns:p14="http://schemas.microsoft.com/office/powerpoint/2010/main" val="2416304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34E7B3-A026-44C9-AF0C-D21DF1A6F4A5}" type="datetimeFigureOut">
              <a:rPr lang="en-US" smtClean="0"/>
              <a:t>3/2/2016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23C11D-ACF8-4BA6-A635-C795897862B0}" type="slidenum">
              <a:rPr lang="en-US" smtClean="0"/>
              <a:t>‹#›</a:t>
            </a:fld>
            <a:endParaRPr lang="en-US"/>
          </a:p>
        </p:txBody>
      </p:sp>
    </p:spTree>
    <p:extLst>
      <p:ext uri="{BB962C8B-B14F-4D97-AF65-F5344CB8AC3E}">
        <p14:creationId xmlns:p14="http://schemas.microsoft.com/office/powerpoint/2010/main" val="1661677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34E7B3-A026-44C9-AF0C-D21DF1A6F4A5}" type="datetimeFigureOut">
              <a:rPr lang="en-US" smtClean="0"/>
              <a:t>3/2/2016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23C11D-ACF8-4BA6-A635-C795897862B0}" type="slidenum">
              <a:rPr lang="en-US" smtClean="0"/>
              <a:t>‹#›</a:t>
            </a:fld>
            <a:endParaRPr lang="en-US"/>
          </a:p>
        </p:txBody>
      </p:sp>
    </p:spTree>
    <p:extLst>
      <p:ext uri="{BB962C8B-B14F-4D97-AF65-F5344CB8AC3E}">
        <p14:creationId xmlns:p14="http://schemas.microsoft.com/office/powerpoint/2010/main" val="3357852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34E7B3-A026-44C9-AF0C-D21DF1A6F4A5}" type="datetimeFigureOut">
              <a:rPr lang="en-US" smtClean="0"/>
              <a:t>3/2/2016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23C11D-ACF8-4BA6-A635-C795897862B0}" type="slidenum">
              <a:rPr lang="en-US" smtClean="0"/>
              <a:t>‹#›</a:t>
            </a:fld>
            <a:endParaRPr lang="en-US"/>
          </a:p>
        </p:txBody>
      </p:sp>
    </p:spTree>
    <p:extLst>
      <p:ext uri="{BB962C8B-B14F-4D97-AF65-F5344CB8AC3E}">
        <p14:creationId xmlns:p14="http://schemas.microsoft.com/office/powerpoint/2010/main" val="902581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34E7B3-A026-44C9-AF0C-D21DF1A6F4A5}" type="datetimeFigureOut">
              <a:rPr lang="en-US" smtClean="0"/>
              <a:t>3/2/2016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23C11D-ACF8-4BA6-A635-C795897862B0}" type="slidenum">
              <a:rPr lang="en-US" smtClean="0"/>
              <a:t>‹#›</a:t>
            </a:fld>
            <a:endParaRPr lang="en-US"/>
          </a:p>
        </p:txBody>
      </p:sp>
    </p:spTree>
    <p:extLst>
      <p:ext uri="{BB962C8B-B14F-4D97-AF65-F5344CB8AC3E}">
        <p14:creationId xmlns:p14="http://schemas.microsoft.com/office/powerpoint/2010/main" val="2377315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34E7B3-A026-44C9-AF0C-D21DF1A6F4A5}" type="datetimeFigureOut">
              <a:rPr lang="en-US" smtClean="0"/>
              <a:t>3/2/2016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23C11D-ACF8-4BA6-A635-C795897862B0}" type="slidenum">
              <a:rPr lang="en-US" smtClean="0"/>
              <a:t>‹#›</a:t>
            </a:fld>
            <a:endParaRPr lang="en-US"/>
          </a:p>
        </p:txBody>
      </p:sp>
    </p:spTree>
    <p:extLst>
      <p:ext uri="{BB962C8B-B14F-4D97-AF65-F5344CB8AC3E}">
        <p14:creationId xmlns:p14="http://schemas.microsoft.com/office/powerpoint/2010/main" val="2996853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34E7B3-A026-44C9-AF0C-D21DF1A6F4A5}" type="datetimeFigureOut">
              <a:rPr lang="en-US" smtClean="0"/>
              <a:t>3/2/2016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23C11D-ACF8-4BA6-A635-C795897862B0}" type="slidenum">
              <a:rPr lang="en-US" smtClean="0"/>
              <a:t>‹#›</a:t>
            </a:fld>
            <a:endParaRPr lang="en-US"/>
          </a:p>
        </p:txBody>
      </p:sp>
    </p:spTree>
    <p:extLst>
      <p:ext uri="{BB962C8B-B14F-4D97-AF65-F5344CB8AC3E}">
        <p14:creationId xmlns:p14="http://schemas.microsoft.com/office/powerpoint/2010/main" val="2746918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34E7B3-A026-44C9-AF0C-D21DF1A6F4A5}" type="datetimeFigureOut">
              <a:rPr lang="en-US" smtClean="0"/>
              <a:t>3/2/2016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23C11D-ACF8-4BA6-A635-C795897862B0}" type="slidenum">
              <a:rPr lang="en-US" smtClean="0"/>
              <a:t>‹#›</a:t>
            </a:fld>
            <a:endParaRPr lang="en-US"/>
          </a:p>
        </p:txBody>
      </p:sp>
    </p:spTree>
    <p:extLst>
      <p:ext uri="{BB962C8B-B14F-4D97-AF65-F5344CB8AC3E}">
        <p14:creationId xmlns:p14="http://schemas.microsoft.com/office/powerpoint/2010/main" val="2632257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48640"/>
            <a:ext cx="12192000" cy="830997"/>
          </a:xfrm>
          <a:prstGeom prst="rect">
            <a:avLst/>
          </a:prstGeom>
          <a:noFill/>
        </p:spPr>
        <p:txBody>
          <a:bodyPr wrap="square" rtlCol="0">
            <a:spAutoFit/>
          </a:bodyPr>
          <a:lstStyle/>
          <a:p>
            <a:pPr algn="ctr"/>
            <a:r>
              <a:rPr lang="en-US" sz="4800" b="1" dirty="0" smtClean="0"/>
              <a:t>Evaluation of the Q3FY16 GFS</a:t>
            </a:r>
            <a:endParaRPr lang="en-US" sz="4800" b="1" dirty="0"/>
          </a:p>
        </p:txBody>
      </p:sp>
      <p:sp>
        <p:nvSpPr>
          <p:cNvPr id="5" name="TextBox 4"/>
          <p:cNvSpPr txBox="1"/>
          <p:nvPr/>
        </p:nvSpPr>
        <p:spPr>
          <a:xfrm>
            <a:off x="0" y="1379637"/>
            <a:ext cx="12192000" cy="830997"/>
          </a:xfrm>
          <a:prstGeom prst="rect">
            <a:avLst/>
          </a:prstGeom>
          <a:noFill/>
        </p:spPr>
        <p:txBody>
          <a:bodyPr wrap="square" rtlCol="0">
            <a:spAutoFit/>
          </a:bodyPr>
          <a:lstStyle/>
          <a:p>
            <a:pPr algn="ctr"/>
            <a:r>
              <a:rPr lang="en-US" sz="2400" dirty="0" smtClean="0"/>
              <a:t>National Hurricane Center</a:t>
            </a:r>
          </a:p>
          <a:p>
            <a:pPr algn="ctr"/>
            <a:r>
              <a:rPr lang="en-US" sz="2400" dirty="0" smtClean="0"/>
              <a:t>March 3, 2016</a:t>
            </a:r>
          </a:p>
        </p:txBody>
      </p:sp>
    </p:spTree>
    <p:extLst>
      <p:ext uri="{BB962C8B-B14F-4D97-AF65-F5344CB8AC3E}">
        <p14:creationId xmlns:p14="http://schemas.microsoft.com/office/powerpoint/2010/main" val="41916436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02" y="2124520"/>
            <a:ext cx="6007418" cy="3052286"/>
          </a:xfrm>
          <a:prstGeom prst="rect">
            <a:avLst/>
          </a:prstGeom>
        </p:spPr>
      </p:pic>
      <p:sp>
        <p:nvSpPr>
          <p:cNvPr id="3" name="TextBox 2"/>
          <p:cNvSpPr txBox="1"/>
          <p:nvPr/>
        </p:nvSpPr>
        <p:spPr>
          <a:xfrm>
            <a:off x="0" y="0"/>
            <a:ext cx="1784463" cy="954107"/>
          </a:xfrm>
          <a:prstGeom prst="rect">
            <a:avLst/>
          </a:prstGeom>
          <a:noFill/>
        </p:spPr>
        <p:txBody>
          <a:bodyPr wrap="none" rtlCol="0">
            <a:spAutoFit/>
          </a:bodyPr>
          <a:lstStyle/>
          <a:p>
            <a:r>
              <a:rPr lang="en-US" sz="2800" b="1" dirty="0" smtClean="0"/>
              <a:t>Erika 2015</a:t>
            </a:r>
          </a:p>
          <a:p>
            <a:pPr algn="ctr"/>
            <a:r>
              <a:rPr lang="en-US" sz="2800" b="1" dirty="0" smtClean="0"/>
              <a:t>AL052015</a:t>
            </a:r>
            <a:endParaRPr lang="en-US" sz="2800" b="1" dirty="0"/>
          </a:p>
        </p:txBody>
      </p:sp>
      <p:sp>
        <p:nvSpPr>
          <p:cNvPr id="4" name="TextBox 3"/>
          <p:cNvSpPr txBox="1"/>
          <p:nvPr/>
        </p:nvSpPr>
        <p:spPr>
          <a:xfrm>
            <a:off x="4872869" y="15388"/>
            <a:ext cx="1489831" cy="523220"/>
          </a:xfrm>
          <a:prstGeom prst="rect">
            <a:avLst/>
          </a:prstGeom>
          <a:noFill/>
        </p:spPr>
        <p:txBody>
          <a:bodyPr wrap="none" rtlCol="0">
            <a:spAutoFit/>
          </a:bodyPr>
          <a:lstStyle/>
          <a:p>
            <a:r>
              <a:rPr lang="en-US" sz="2800" b="1" dirty="0" smtClean="0"/>
              <a:t>Intensity</a:t>
            </a:r>
            <a:endParaRPr lang="en-US" sz="2800" b="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2700" y="538608"/>
            <a:ext cx="5829300" cy="317182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2700" y="3686175"/>
            <a:ext cx="5829300" cy="3171825"/>
          </a:xfrm>
          <a:prstGeom prst="rect">
            <a:avLst/>
          </a:prstGeom>
        </p:spPr>
      </p:pic>
    </p:spTree>
    <p:extLst>
      <p:ext uri="{BB962C8B-B14F-4D97-AF65-F5344CB8AC3E}">
        <p14:creationId xmlns:p14="http://schemas.microsoft.com/office/powerpoint/2010/main" val="17711494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0300" y="3171824"/>
            <a:ext cx="5981700" cy="368617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71825"/>
            <a:ext cx="5981700" cy="3686175"/>
          </a:xfrm>
          <a:prstGeom prst="rect">
            <a:avLst/>
          </a:prstGeom>
        </p:spPr>
      </p:pic>
      <p:sp>
        <p:nvSpPr>
          <p:cNvPr id="6" name="TextBox 5"/>
          <p:cNvSpPr txBox="1"/>
          <p:nvPr/>
        </p:nvSpPr>
        <p:spPr>
          <a:xfrm>
            <a:off x="0" y="0"/>
            <a:ext cx="2151551" cy="954107"/>
          </a:xfrm>
          <a:prstGeom prst="rect">
            <a:avLst/>
          </a:prstGeom>
          <a:noFill/>
        </p:spPr>
        <p:txBody>
          <a:bodyPr wrap="none" rtlCol="0">
            <a:spAutoFit/>
          </a:bodyPr>
          <a:lstStyle/>
          <a:p>
            <a:r>
              <a:rPr lang="en-US" sz="2800" b="1" dirty="0" smtClean="0"/>
              <a:t>Joaquin 2015</a:t>
            </a:r>
          </a:p>
          <a:p>
            <a:pPr algn="ctr"/>
            <a:r>
              <a:rPr lang="en-US" sz="2800" b="1" dirty="0" smtClean="0"/>
              <a:t>AL112015</a:t>
            </a:r>
            <a:endParaRPr lang="en-US" sz="2800" b="1" dirty="0"/>
          </a:p>
        </p:txBody>
      </p:sp>
      <p:sp>
        <p:nvSpPr>
          <p:cNvPr id="7" name="TextBox 6"/>
          <p:cNvSpPr txBox="1"/>
          <p:nvPr/>
        </p:nvSpPr>
        <p:spPr>
          <a:xfrm>
            <a:off x="2671363" y="1310018"/>
            <a:ext cx="966290" cy="523220"/>
          </a:xfrm>
          <a:prstGeom prst="rect">
            <a:avLst/>
          </a:prstGeom>
          <a:noFill/>
        </p:spPr>
        <p:txBody>
          <a:bodyPr wrap="none" rtlCol="0">
            <a:spAutoFit/>
          </a:bodyPr>
          <a:lstStyle/>
          <a:p>
            <a:r>
              <a:rPr lang="en-US" sz="2800" b="1" dirty="0" smtClean="0"/>
              <a:t>Track</a:t>
            </a:r>
            <a:endParaRPr lang="en-US" sz="2800" b="1"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0044" y="37389"/>
            <a:ext cx="6096476" cy="3068479"/>
          </a:xfrm>
          <a:prstGeom prst="rect">
            <a:avLst/>
          </a:prstGeom>
        </p:spPr>
      </p:pic>
      <p:sp>
        <p:nvSpPr>
          <p:cNvPr id="9" name="TextBox 8"/>
          <p:cNvSpPr txBox="1"/>
          <p:nvPr/>
        </p:nvSpPr>
        <p:spPr>
          <a:xfrm>
            <a:off x="909818" y="1832133"/>
            <a:ext cx="4724370" cy="461665"/>
          </a:xfrm>
          <a:prstGeom prst="rect">
            <a:avLst/>
          </a:prstGeom>
          <a:noFill/>
        </p:spPr>
        <p:txBody>
          <a:bodyPr wrap="none" rtlCol="0">
            <a:spAutoFit/>
          </a:bodyPr>
          <a:lstStyle/>
          <a:p>
            <a:r>
              <a:rPr lang="en-US" sz="2400" b="1" dirty="0" smtClean="0"/>
              <a:t>2015-09-28 0000 – 2015-10-05 0000</a:t>
            </a:r>
            <a:endParaRPr lang="en-US" sz="2400" b="1" dirty="0"/>
          </a:p>
        </p:txBody>
      </p:sp>
    </p:spTree>
    <p:extLst>
      <p:ext uri="{BB962C8B-B14F-4D97-AF65-F5344CB8AC3E}">
        <p14:creationId xmlns:p14="http://schemas.microsoft.com/office/powerpoint/2010/main" val="32570197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502673347"/>
              </p:ext>
            </p:extLst>
          </p:nvPr>
        </p:nvGraphicFramePr>
        <p:xfrm>
          <a:off x="0" y="1082835"/>
          <a:ext cx="5823284" cy="3410826"/>
        </p:xfrm>
        <a:graphic>
          <a:graphicData uri="http://schemas.openxmlformats.org/drawingml/2006/table">
            <a:tbl>
              <a:tblPr firstRow="1" bandRow="1">
                <a:tableStyleId>{2D5ABB26-0587-4C30-8999-92F81FD0307C}</a:tableStyleId>
              </a:tblPr>
              <a:tblGrid>
                <a:gridCol w="1219200"/>
                <a:gridCol w="2224745"/>
                <a:gridCol w="2379339"/>
              </a:tblGrid>
              <a:tr h="852706">
                <a:tc>
                  <a:txBody>
                    <a:bodyPr/>
                    <a:lstStyle/>
                    <a:p>
                      <a:pPr marL="3175" algn="ctr">
                        <a:lnSpc>
                          <a:spcPct val="100000"/>
                        </a:lnSpc>
                      </a:pPr>
                      <a:r>
                        <a:rPr sz="2400" b="1" dirty="0">
                          <a:solidFill>
                            <a:srgbClr val="FF0000"/>
                          </a:solidFill>
                          <a:latin typeface="Calibri"/>
                          <a:cs typeface="Calibri"/>
                        </a:rPr>
                        <a:t>AL</a:t>
                      </a:r>
                      <a:endParaRPr sz="2400" dirty="0">
                        <a:latin typeface="Calibri"/>
                        <a:cs typeface="Calibri"/>
                      </a:endParaRPr>
                    </a:p>
                  </a:txBody>
                  <a:tcPr marL="0" marR="0" marT="0" marB="0">
                    <a:lnL w="12192">
                      <a:solidFill>
                        <a:srgbClr val="000000"/>
                      </a:solidFill>
                      <a:prstDash val="solid"/>
                    </a:lnL>
                    <a:lnR w="12191">
                      <a:solidFill>
                        <a:srgbClr val="000000"/>
                      </a:solidFill>
                      <a:prstDash val="solid"/>
                    </a:lnR>
                    <a:lnT w="12192">
                      <a:solidFill>
                        <a:srgbClr val="000000"/>
                      </a:solidFill>
                      <a:prstDash val="solid"/>
                    </a:lnT>
                    <a:lnB w="12192">
                      <a:solidFill>
                        <a:srgbClr val="000000"/>
                      </a:solidFill>
                      <a:prstDash val="solid"/>
                    </a:lnB>
                  </a:tcPr>
                </a:tc>
                <a:tc>
                  <a:txBody>
                    <a:bodyPr/>
                    <a:lstStyle/>
                    <a:p>
                      <a:pPr marL="10160" algn="ctr">
                        <a:lnSpc>
                          <a:spcPct val="100000"/>
                        </a:lnSpc>
                      </a:pPr>
                      <a:r>
                        <a:rPr sz="2400" b="1" spc="-5" dirty="0">
                          <a:latin typeface="Calibri"/>
                          <a:cs typeface="Calibri"/>
                        </a:rPr>
                        <a:t>T</a:t>
                      </a:r>
                      <a:r>
                        <a:rPr sz="2400" b="1" spc="5" dirty="0">
                          <a:latin typeface="Calibri"/>
                          <a:cs typeface="Calibri"/>
                        </a:rPr>
                        <a:t>r</a:t>
                      </a:r>
                      <a:r>
                        <a:rPr sz="2400" b="1" dirty="0">
                          <a:latin typeface="Calibri"/>
                          <a:cs typeface="Calibri"/>
                        </a:rPr>
                        <a:t>ack</a:t>
                      </a:r>
                      <a:endParaRPr sz="2400" dirty="0">
                        <a:latin typeface="Calibri"/>
                        <a:cs typeface="Calibri"/>
                      </a:endParaRPr>
                    </a:p>
                  </a:txBody>
                  <a:tcPr marL="0" marR="0" marT="0" marB="0">
                    <a:lnL w="12191">
                      <a:solidFill>
                        <a:srgbClr val="000000"/>
                      </a:solidFill>
                      <a:prstDash val="solid"/>
                    </a:lnL>
                    <a:lnR w="12191">
                      <a:solidFill>
                        <a:srgbClr val="000000"/>
                      </a:solidFill>
                      <a:prstDash val="solid"/>
                    </a:lnR>
                    <a:lnT w="12192">
                      <a:solidFill>
                        <a:srgbClr val="000000"/>
                      </a:solidFill>
                      <a:prstDash val="solid"/>
                    </a:lnT>
                    <a:lnB w="12192">
                      <a:solidFill>
                        <a:srgbClr val="000000"/>
                      </a:solidFill>
                      <a:prstDash val="solid"/>
                    </a:lnB>
                  </a:tcPr>
                </a:tc>
                <a:tc>
                  <a:txBody>
                    <a:bodyPr/>
                    <a:lstStyle/>
                    <a:p>
                      <a:pPr marL="414655">
                        <a:lnSpc>
                          <a:spcPct val="100000"/>
                        </a:lnSpc>
                      </a:pPr>
                      <a:r>
                        <a:rPr sz="2400" b="1" dirty="0">
                          <a:latin typeface="Calibri"/>
                          <a:cs typeface="Calibri"/>
                        </a:rPr>
                        <a:t>Intensi</a:t>
                      </a:r>
                      <a:r>
                        <a:rPr sz="2400" b="1" spc="5" dirty="0">
                          <a:latin typeface="Calibri"/>
                          <a:cs typeface="Calibri"/>
                        </a:rPr>
                        <a:t>t</a:t>
                      </a:r>
                      <a:r>
                        <a:rPr sz="2400" b="1" dirty="0">
                          <a:latin typeface="Calibri"/>
                          <a:cs typeface="Calibri"/>
                        </a:rPr>
                        <a:t>y</a:t>
                      </a:r>
                      <a:endParaRPr sz="2400" dirty="0">
                        <a:latin typeface="Calibri"/>
                        <a:cs typeface="Calibri"/>
                      </a:endParaRPr>
                    </a:p>
                  </a:txBody>
                  <a:tcPr marL="0" marR="0" marT="0" marB="0">
                    <a:lnL w="12191">
                      <a:solidFill>
                        <a:srgbClr val="000000"/>
                      </a:solidFill>
                      <a:prstDash val="solid"/>
                    </a:lnL>
                    <a:lnR w="12191">
                      <a:solidFill>
                        <a:srgbClr val="000000"/>
                      </a:solidFill>
                      <a:prstDash val="solid"/>
                    </a:lnR>
                    <a:lnT w="12192">
                      <a:solidFill>
                        <a:srgbClr val="000000"/>
                      </a:solidFill>
                      <a:prstDash val="solid"/>
                    </a:lnT>
                    <a:lnB w="12192">
                      <a:solidFill>
                        <a:srgbClr val="000000"/>
                      </a:solidFill>
                      <a:prstDash val="solid"/>
                    </a:lnB>
                  </a:tcPr>
                </a:tc>
              </a:tr>
              <a:tr h="1279060">
                <a:tc>
                  <a:txBody>
                    <a:bodyPr/>
                    <a:lstStyle/>
                    <a:p>
                      <a:pPr marL="149225">
                        <a:lnSpc>
                          <a:spcPct val="100000"/>
                        </a:lnSpc>
                      </a:pPr>
                      <a:r>
                        <a:rPr sz="2400" b="1" dirty="0">
                          <a:latin typeface="Calibri"/>
                          <a:cs typeface="Calibri"/>
                        </a:rPr>
                        <a:t>0</a:t>
                      </a:r>
                      <a:r>
                        <a:rPr sz="2400" b="1" spc="-5" dirty="0">
                          <a:latin typeface="Calibri"/>
                          <a:cs typeface="Calibri"/>
                        </a:rPr>
                        <a:t>-4</a:t>
                      </a:r>
                      <a:r>
                        <a:rPr sz="2400" b="1" dirty="0">
                          <a:latin typeface="Calibri"/>
                          <a:cs typeface="Calibri"/>
                        </a:rPr>
                        <a:t>8</a:t>
                      </a:r>
                      <a:r>
                        <a:rPr sz="2400" b="1" spc="5" dirty="0">
                          <a:latin typeface="Calibri"/>
                          <a:cs typeface="Calibri"/>
                        </a:rPr>
                        <a:t> </a:t>
                      </a:r>
                      <a:r>
                        <a:rPr sz="2400" b="1" dirty="0">
                          <a:latin typeface="Calibri"/>
                          <a:cs typeface="Calibri"/>
                        </a:rPr>
                        <a:t>h</a:t>
                      </a:r>
                      <a:endParaRPr sz="2400">
                        <a:latin typeface="Calibri"/>
                        <a:cs typeface="Calibri"/>
                      </a:endParaRPr>
                    </a:p>
                  </a:txBody>
                  <a:tcPr marL="0" marR="0" marT="0" marB="0">
                    <a:lnL w="12192">
                      <a:solidFill>
                        <a:srgbClr val="000000"/>
                      </a:solidFill>
                      <a:prstDash val="solid"/>
                    </a:lnL>
                    <a:lnR w="12191">
                      <a:solidFill>
                        <a:srgbClr val="000000"/>
                      </a:solidFill>
                      <a:prstDash val="solid"/>
                    </a:lnR>
                    <a:lnT w="12192">
                      <a:solidFill>
                        <a:srgbClr val="000000"/>
                      </a:solidFill>
                      <a:prstDash val="solid"/>
                    </a:lnT>
                    <a:lnB w="12192">
                      <a:solidFill>
                        <a:srgbClr val="000000"/>
                      </a:solidFill>
                      <a:prstDash val="solid"/>
                    </a:lnB>
                  </a:tcPr>
                </a:tc>
                <a:tc>
                  <a:txBody>
                    <a:bodyPr/>
                    <a:lstStyle/>
                    <a:p>
                      <a:pPr marL="10795" algn="ctr">
                        <a:lnSpc>
                          <a:spcPct val="100000"/>
                        </a:lnSpc>
                      </a:pPr>
                      <a:r>
                        <a:rPr sz="2400" dirty="0">
                          <a:solidFill>
                            <a:srgbClr val="FF0000"/>
                          </a:solidFill>
                          <a:latin typeface="Calibri"/>
                          <a:cs typeface="Calibri"/>
                        </a:rPr>
                        <a:t>-</a:t>
                      </a:r>
                      <a:r>
                        <a:rPr sz="2400" spc="-5" dirty="0">
                          <a:solidFill>
                            <a:srgbClr val="FF0000"/>
                          </a:solidFill>
                          <a:latin typeface="Calibri"/>
                          <a:cs typeface="Calibri"/>
                        </a:rPr>
                        <a:t> </a:t>
                      </a:r>
                      <a:r>
                        <a:rPr sz="2400" dirty="0">
                          <a:solidFill>
                            <a:srgbClr val="FF0000"/>
                          </a:solidFill>
                          <a:latin typeface="Calibri"/>
                          <a:cs typeface="Calibri"/>
                        </a:rPr>
                        <a:t>3%</a:t>
                      </a:r>
                      <a:endParaRPr sz="2400">
                        <a:latin typeface="Calibri"/>
                        <a:cs typeface="Calibri"/>
                      </a:endParaRPr>
                    </a:p>
                  </a:txBody>
                  <a:tcPr marL="0" marR="0" marT="0" marB="0">
                    <a:lnL w="12191">
                      <a:solidFill>
                        <a:srgbClr val="000000"/>
                      </a:solidFill>
                      <a:prstDash val="solid"/>
                    </a:lnL>
                    <a:lnR w="12191">
                      <a:solidFill>
                        <a:srgbClr val="000000"/>
                      </a:solidFill>
                      <a:prstDash val="solid"/>
                    </a:lnR>
                    <a:lnT w="12192">
                      <a:solidFill>
                        <a:srgbClr val="000000"/>
                      </a:solidFill>
                      <a:prstDash val="solid"/>
                    </a:lnT>
                    <a:lnB w="12192">
                      <a:solidFill>
                        <a:srgbClr val="000000"/>
                      </a:solidFill>
                      <a:prstDash val="solid"/>
                    </a:lnB>
                  </a:tcPr>
                </a:tc>
                <a:tc>
                  <a:txBody>
                    <a:bodyPr/>
                    <a:lstStyle/>
                    <a:p>
                      <a:pPr marL="12700" algn="ctr">
                        <a:lnSpc>
                          <a:spcPct val="100000"/>
                        </a:lnSpc>
                      </a:pPr>
                      <a:r>
                        <a:rPr sz="2400" dirty="0">
                          <a:solidFill>
                            <a:srgbClr val="00AF50"/>
                          </a:solidFill>
                          <a:latin typeface="Calibri"/>
                          <a:cs typeface="Calibri"/>
                        </a:rPr>
                        <a:t>+</a:t>
                      </a:r>
                      <a:r>
                        <a:rPr sz="2400" spc="-10" dirty="0">
                          <a:solidFill>
                            <a:srgbClr val="00AF50"/>
                          </a:solidFill>
                          <a:latin typeface="Calibri"/>
                          <a:cs typeface="Calibri"/>
                        </a:rPr>
                        <a:t>5</a:t>
                      </a:r>
                      <a:r>
                        <a:rPr sz="2400" dirty="0">
                          <a:solidFill>
                            <a:srgbClr val="00AF50"/>
                          </a:solidFill>
                          <a:latin typeface="Calibri"/>
                          <a:cs typeface="Calibri"/>
                        </a:rPr>
                        <a:t>%</a:t>
                      </a:r>
                      <a:endParaRPr sz="2400" dirty="0">
                        <a:latin typeface="Calibri"/>
                        <a:cs typeface="Calibri"/>
                      </a:endParaRPr>
                    </a:p>
                  </a:txBody>
                  <a:tcPr marL="0" marR="0" marT="0" marB="0">
                    <a:lnL w="12191">
                      <a:solidFill>
                        <a:srgbClr val="000000"/>
                      </a:solidFill>
                      <a:prstDash val="solid"/>
                    </a:lnL>
                    <a:lnR w="12191">
                      <a:solidFill>
                        <a:srgbClr val="000000"/>
                      </a:solidFill>
                      <a:prstDash val="solid"/>
                    </a:lnR>
                    <a:lnT w="12192">
                      <a:solidFill>
                        <a:srgbClr val="000000"/>
                      </a:solidFill>
                      <a:prstDash val="solid"/>
                    </a:lnT>
                    <a:lnB w="12192">
                      <a:solidFill>
                        <a:srgbClr val="000000"/>
                      </a:solidFill>
                      <a:prstDash val="solid"/>
                    </a:lnB>
                  </a:tcPr>
                </a:tc>
              </a:tr>
              <a:tr h="1279060">
                <a:tc>
                  <a:txBody>
                    <a:bodyPr/>
                    <a:lstStyle/>
                    <a:p>
                      <a:pPr marL="77470">
                        <a:lnSpc>
                          <a:spcPct val="100000"/>
                        </a:lnSpc>
                      </a:pPr>
                      <a:r>
                        <a:rPr sz="2400" b="1" dirty="0">
                          <a:latin typeface="Calibri"/>
                          <a:cs typeface="Calibri"/>
                        </a:rPr>
                        <a:t>72</a:t>
                      </a:r>
                      <a:r>
                        <a:rPr sz="2400" b="1" spc="-5" dirty="0">
                          <a:latin typeface="Calibri"/>
                          <a:cs typeface="Calibri"/>
                        </a:rPr>
                        <a:t>-1</a:t>
                      </a:r>
                      <a:r>
                        <a:rPr sz="2400" b="1" spc="5" dirty="0">
                          <a:latin typeface="Calibri"/>
                          <a:cs typeface="Calibri"/>
                        </a:rPr>
                        <a:t>2</a:t>
                      </a:r>
                      <a:r>
                        <a:rPr sz="2400" b="1" dirty="0">
                          <a:latin typeface="Calibri"/>
                          <a:cs typeface="Calibri"/>
                        </a:rPr>
                        <a:t>0 h</a:t>
                      </a:r>
                      <a:endParaRPr sz="2400">
                        <a:latin typeface="Calibri"/>
                        <a:cs typeface="Calibri"/>
                      </a:endParaRPr>
                    </a:p>
                  </a:txBody>
                  <a:tcPr marL="0" marR="0" marT="0" marB="0">
                    <a:lnL w="12192">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a:txBody>
                    <a:bodyPr/>
                    <a:lstStyle/>
                    <a:p>
                      <a:pPr marL="12065" algn="ctr">
                        <a:lnSpc>
                          <a:spcPct val="100000"/>
                        </a:lnSpc>
                      </a:pPr>
                      <a:r>
                        <a:rPr sz="2400" dirty="0">
                          <a:solidFill>
                            <a:srgbClr val="00AF50"/>
                          </a:solidFill>
                          <a:latin typeface="Calibri"/>
                          <a:cs typeface="Calibri"/>
                        </a:rPr>
                        <a:t>+</a:t>
                      </a:r>
                      <a:r>
                        <a:rPr sz="2400" spc="-10" dirty="0">
                          <a:solidFill>
                            <a:srgbClr val="00AF50"/>
                          </a:solidFill>
                          <a:latin typeface="Calibri"/>
                          <a:cs typeface="Calibri"/>
                        </a:rPr>
                        <a:t>7</a:t>
                      </a:r>
                      <a:r>
                        <a:rPr sz="2400" dirty="0">
                          <a:solidFill>
                            <a:srgbClr val="00AF50"/>
                          </a:solidFill>
                          <a:latin typeface="Calibri"/>
                          <a:cs typeface="Calibri"/>
                        </a:rPr>
                        <a:t>%</a:t>
                      </a:r>
                      <a:endParaRPr sz="2400">
                        <a:latin typeface="Calibri"/>
                        <a:cs typeface="Calibri"/>
                      </a:endParaRPr>
                    </a:p>
                  </a:txBody>
                  <a:tcPr marL="0" marR="0" marT="0" marB="0">
                    <a:lnL w="12191">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a:txBody>
                    <a:bodyPr/>
                    <a:lstStyle/>
                    <a:p>
                      <a:pPr marL="494030">
                        <a:lnSpc>
                          <a:spcPct val="100000"/>
                        </a:lnSpc>
                      </a:pPr>
                      <a:r>
                        <a:rPr sz="2400" dirty="0">
                          <a:solidFill>
                            <a:srgbClr val="00AF50"/>
                          </a:solidFill>
                          <a:latin typeface="Calibri"/>
                          <a:cs typeface="Calibri"/>
                        </a:rPr>
                        <a:t>+</a:t>
                      </a:r>
                      <a:r>
                        <a:rPr sz="2400" spc="-5" dirty="0">
                          <a:solidFill>
                            <a:srgbClr val="00AF50"/>
                          </a:solidFill>
                          <a:latin typeface="Calibri"/>
                          <a:cs typeface="Calibri"/>
                        </a:rPr>
                        <a:t> </a:t>
                      </a:r>
                      <a:r>
                        <a:rPr sz="2400" spc="-10" dirty="0">
                          <a:solidFill>
                            <a:srgbClr val="00AF50"/>
                          </a:solidFill>
                          <a:latin typeface="Calibri"/>
                          <a:cs typeface="Calibri"/>
                        </a:rPr>
                        <a:t>1</a:t>
                      </a:r>
                      <a:r>
                        <a:rPr sz="2400" spc="-5" dirty="0">
                          <a:solidFill>
                            <a:srgbClr val="00AF50"/>
                          </a:solidFill>
                          <a:latin typeface="Calibri"/>
                          <a:cs typeface="Calibri"/>
                        </a:rPr>
                        <a:t>1</a:t>
                      </a:r>
                      <a:r>
                        <a:rPr sz="2400" dirty="0">
                          <a:solidFill>
                            <a:srgbClr val="00AF50"/>
                          </a:solidFill>
                          <a:latin typeface="Calibri"/>
                          <a:cs typeface="Calibri"/>
                        </a:rPr>
                        <a:t>%</a:t>
                      </a:r>
                      <a:endParaRPr sz="2400" dirty="0">
                        <a:latin typeface="Calibri"/>
                        <a:cs typeface="Calibri"/>
                      </a:endParaRPr>
                    </a:p>
                  </a:txBody>
                  <a:tcPr marL="0" marR="0" marT="0" marB="0">
                    <a:lnL w="12191">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r>
            </a:tbl>
          </a:graphicData>
        </a:graphic>
      </p:graphicFrame>
      <p:graphicFrame>
        <p:nvGraphicFramePr>
          <p:cNvPr id="3" name="object 3"/>
          <p:cNvGraphicFramePr>
            <a:graphicFrameLocks noGrp="1"/>
          </p:cNvGraphicFramePr>
          <p:nvPr>
            <p:extLst>
              <p:ext uri="{D42A27DB-BD31-4B8C-83A1-F6EECF244321}">
                <p14:modId xmlns:p14="http://schemas.microsoft.com/office/powerpoint/2010/main" val="1417047723"/>
              </p:ext>
            </p:extLst>
          </p:nvPr>
        </p:nvGraphicFramePr>
        <p:xfrm>
          <a:off x="6144126" y="1074815"/>
          <a:ext cx="6047874" cy="3410829"/>
        </p:xfrm>
        <a:graphic>
          <a:graphicData uri="http://schemas.openxmlformats.org/drawingml/2006/table">
            <a:tbl>
              <a:tblPr firstRow="1" bandRow="1">
                <a:tableStyleId>{2D5ABB26-0587-4C30-8999-92F81FD0307C}</a:tableStyleId>
              </a:tblPr>
              <a:tblGrid>
                <a:gridCol w="1309393"/>
                <a:gridCol w="2203477"/>
                <a:gridCol w="2535004"/>
              </a:tblGrid>
              <a:tr h="852707">
                <a:tc>
                  <a:txBody>
                    <a:bodyPr/>
                    <a:lstStyle/>
                    <a:p>
                      <a:pPr marL="1905" algn="ctr">
                        <a:lnSpc>
                          <a:spcPct val="100000"/>
                        </a:lnSpc>
                      </a:pPr>
                      <a:r>
                        <a:rPr sz="2400" b="1" spc="-5" dirty="0">
                          <a:solidFill>
                            <a:srgbClr val="006FC0"/>
                          </a:solidFill>
                          <a:latin typeface="Calibri"/>
                          <a:cs typeface="Calibri"/>
                        </a:rPr>
                        <a:t>EP</a:t>
                      </a:r>
                      <a:endParaRPr sz="2400" dirty="0">
                        <a:latin typeface="Calibri"/>
                        <a:cs typeface="Calibri"/>
                      </a:endParaRPr>
                    </a:p>
                  </a:txBody>
                  <a:tcPr marL="0" marR="0" marT="0" marB="0">
                    <a:lnL w="12191">
                      <a:solidFill>
                        <a:srgbClr val="000000"/>
                      </a:solidFill>
                      <a:prstDash val="solid"/>
                    </a:lnL>
                    <a:lnR w="12191">
                      <a:solidFill>
                        <a:srgbClr val="000000"/>
                      </a:solidFill>
                      <a:prstDash val="solid"/>
                    </a:lnR>
                    <a:lnT w="12192">
                      <a:solidFill>
                        <a:srgbClr val="000000"/>
                      </a:solidFill>
                      <a:prstDash val="solid"/>
                    </a:lnT>
                    <a:lnB w="12192">
                      <a:solidFill>
                        <a:srgbClr val="000000"/>
                      </a:solidFill>
                      <a:prstDash val="solid"/>
                    </a:lnB>
                  </a:tcPr>
                </a:tc>
                <a:tc>
                  <a:txBody>
                    <a:bodyPr/>
                    <a:lstStyle/>
                    <a:p>
                      <a:pPr marL="10160" algn="ctr">
                        <a:lnSpc>
                          <a:spcPct val="100000"/>
                        </a:lnSpc>
                      </a:pPr>
                      <a:r>
                        <a:rPr sz="2400" b="1" spc="-5" dirty="0">
                          <a:latin typeface="Calibri"/>
                          <a:cs typeface="Calibri"/>
                        </a:rPr>
                        <a:t>T</a:t>
                      </a:r>
                      <a:r>
                        <a:rPr sz="2400" b="1" spc="5" dirty="0">
                          <a:latin typeface="Calibri"/>
                          <a:cs typeface="Calibri"/>
                        </a:rPr>
                        <a:t>r</a:t>
                      </a:r>
                      <a:r>
                        <a:rPr sz="2400" b="1" dirty="0">
                          <a:latin typeface="Calibri"/>
                          <a:cs typeface="Calibri"/>
                        </a:rPr>
                        <a:t>ack</a:t>
                      </a:r>
                      <a:endParaRPr sz="2400" dirty="0">
                        <a:latin typeface="Calibri"/>
                        <a:cs typeface="Calibri"/>
                      </a:endParaRPr>
                    </a:p>
                  </a:txBody>
                  <a:tcPr marL="0" marR="0" marT="0" marB="0">
                    <a:lnL w="12191">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pPr marL="414020">
                        <a:lnSpc>
                          <a:spcPct val="100000"/>
                        </a:lnSpc>
                      </a:pPr>
                      <a:r>
                        <a:rPr sz="2400" b="1" dirty="0">
                          <a:latin typeface="Calibri"/>
                          <a:cs typeface="Calibri"/>
                        </a:rPr>
                        <a:t>Intensi</a:t>
                      </a:r>
                      <a:r>
                        <a:rPr sz="2400" b="1" spc="5" dirty="0">
                          <a:latin typeface="Calibri"/>
                          <a:cs typeface="Calibri"/>
                        </a:rPr>
                        <a:t>t</a:t>
                      </a:r>
                      <a:r>
                        <a:rPr sz="2400" b="1" dirty="0">
                          <a:latin typeface="Calibri"/>
                          <a:cs typeface="Calibri"/>
                        </a:rPr>
                        <a:t>y</a:t>
                      </a:r>
                      <a:endParaRPr sz="2400" dirty="0">
                        <a:latin typeface="Calibri"/>
                        <a:cs typeface="Calibri"/>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r>
              <a:tr h="1279061">
                <a:tc>
                  <a:txBody>
                    <a:bodyPr/>
                    <a:lstStyle/>
                    <a:p>
                      <a:pPr marL="149225">
                        <a:lnSpc>
                          <a:spcPct val="100000"/>
                        </a:lnSpc>
                      </a:pPr>
                      <a:r>
                        <a:rPr sz="2400" b="1" dirty="0">
                          <a:latin typeface="Calibri"/>
                          <a:cs typeface="Calibri"/>
                        </a:rPr>
                        <a:t>0</a:t>
                      </a:r>
                      <a:r>
                        <a:rPr sz="2400" b="1" spc="-5" dirty="0">
                          <a:latin typeface="Calibri"/>
                          <a:cs typeface="Calibri"/>
                        </a:rPr>
                        <a:t>-4</a:t>
                      </a:r>
                      <a:r>
                        <a:rPr sz="2400" b="1" dirty="0">
                          <a:latin typeface="Calibri"/>
                          <a:cs typeface="Calibri"/>
                        </a:rPr>
                        <a:t>8</a:t>
                      </a:r>
                      <a:r>
                        <a:rPr sz="2400" b="1" spc="5" dirty="0">
                          <a:latin typeface="Calibri"/>
                          <a:cs typeface="Calibri"/>
                        </a:rPr>
                        <a:t> </a:t>
                      </a:r>
                      <a:r>
                        <a:rPr sz="2400" b="1" dirty="0">
                          <a:latin typeface="Calibri"/>
                          <a:cs typeface="Calibri"/>
                        </a:rPr>
                        <a:t>h</a:t>
                      </a:r>
                      <a:endParaRPr sz="2400">
                        <a:latin typeface="Calibri"/>
                        <a:cs typeface="Calibri"/>
                      </a:endParaRPr>
                    </a:p>
                  </a:txBody>
                  <a:tcPr marL="0" marR="0" marT="0" marB="0">
                    <a:lnL w="12191">
                      <a:solidFill>
                        <a:srgbClr val="000000"/>
                      </a:solidFill>
                      <a:prstDash val="solid"/>
                    </a:lnL>
                    <a:lnR w="12191">
                      <a:solidFill>
                        <a:srgbClr val="000000"/>
                      </a:solidFill>
                      <a:prstDash val="solid"/>
                    </a:lnR>
                    <a:lnT w="12192">
                      <a:solidFill>
                        <a:srgbClr val="000000"/>
                      </a:solidFill>
                      <a:prstDash val="solid"/>
                    </a:lnT>
                    <a:lnB w="12192">
                      <a:solidFill>
                        <a:srgbClr val="000000"/>
                      </a:solidFill>
                      <a:prstDash val="solid"/>
                    </a:lnB>
                  </a:tcPr>
                </a:tc>
                <a:tc>
                  <a:txBody>
                    <a:bodyPr/>
                    <a:lstStyle/>
                    <a:p>
                      <a:pPr marL="11430" algn="ctr">
                        <a:lnSpc>
                          <a:spcPct val="100000"/>
                        </a:lnSpc>
                      </a:pPr>
                      <a:r>
                        <a:rPr sz="2400" dirty="0">
                          <a:solidFill>
                            <a:srgbClr val="00AF50"/>
                          </a:solidFill>
                          <a:latin typeface="Calibri"/>
                          <a:cs typeface="Calibri"/>
                        </a:rPr>
                        <a:t>+</a:t>
                      </a:r>
                      <a:r>
                        <a:rPr sz="2400" spc="-10" dirty="0">
                          <a:solidFill>
                            <a:srgbClr val="00AF50"/>
                          </a:solidFill>
                          <a:latin typeface="Calibri"/>
                          <a:cs typeface="Calibri"/>
                        </a:rPr>
                        <a:t>5</a:t>
                      </a:r>
                      <a:r>
                        <a:rPr sz="2400" dirty="0">
                          <a:solidFill>
                            <a:srgbClr val="00AF50"/>
                          </a:solidFill>
                          <a:latin typeface="Calibri"/>
                          <a:cs typeface="Calibri"/>
                        </a:rPr>
                        <a:t>%</a:t>
                      </a:r>
                      <a:endParaRPr sz="2400" dirty="0">
                        <a:latin typeface="Calibri"/>
                        <a:cs typeface="Calibri"/>
                      </a:endParaRPr>
                    </a:p>
                  </a:txBody>
                  <a:tcPr marL="0" marR="0" marT="0" marB="0">
                    <a:lnL w="12191">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pPr marL="12065" algn="ctr">
                        <a:lnSpc>
                          <a:spcPct val="100000"/>
                        </a:lnSpc>
                      </a:pPr>
                      <a:r>
                        <a:rPr sz="2400" dirty="0">
                          <a:solidFill>
                            <a:srgbClr val="00AF50"/>
                          </a:solidFill>
                          <a:latin typeface="Calibri"/>
                          <a:cs typeface="Calibri"/>
                        </a:rPr>
                        <a:t>+</a:t>
                      </a:r>
                      <a:r>
                        <a:rPr sz="2400" spc="-10" dirty="0">
                          <a:solidFill>
                            <a:srgbClr val="00AF50"/>
                          </a:solidFill>
                          <a:latin typeface="Calibri"/>
                          <a:cs typeface="Calibri"/>
                        </a:rPr>
                        <a:t>5</a:t>
                      </a:r>
                      <a:r>
                        <a:rPr sz="2400" dirty="0">
                          <a:solidFill>
                            <a:srgbClr val="00AF50"/>
                          </a:solidFill>
                          <a:latin typeface="Calibri"/>
                          <a:cs typeface="Calibri"/>
                        </a:rPr>
                        <a:t>%</a:t>
                      </a:r>
                      <a:endParaRPr sz="2400" dirty="0">
                        <a:latin typeface="Calibri"/>
                        <a:cs typeface="Calibri"/>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r>
              <a:tr h="1279061">
                <a:tc>
                  <a:txBody>
                    <a:bodyPr/>
                    <a:lstStyle/>
                    <a:p>
                      <a:pPr marL="77470">
                        <a:lnSpc>
                          <a:spcPct val="100000"/>
                        </a:lnSpc>
                      </a:pPr>
                      <a:r>
                        <a:rPr sz="2400" b="1" dirty="0">
                          <a:latin typeface="Calibri"/>
                          <a:cs typeface="Calibri"/>
                        </a:rPr>
                        <a:t>72</a:t>
                      </a:r>
                      <a:r>
                        <a:rPr sz="2400" b="1" spc="-5" dirty="0">
                          <a:latin typeface="Calibri"/>
                          <a:cs typeface="Calibri"/>
                        </a:rPr>
                        <a:t>-1</a:t>
                      </a:r>
                      <a:r>
                        <a:rPr sz="2400" b="1" spc="5" dirty="0">
                          <a:latin typeface="Calibri"/>
                          <a:cs typeface="Calibri"/>
                        </a:rPr>
                        <a:t>2</a:t>
                      </a:r>
                      <a:r>
                        <a:rPr sz="2400" b="1" dirty="0">
                          <a:latin typeface="Calibri"/>
                          <a:cs typeface="Calibri"/>
                        </a:rPr>
                        <a:t>0 h</a:t>
                      </a:r>
                      <a:endParaRPr sz="2400">
                        <a:latin typeface="Calibri"/>
                        <a:cs typeface="Calibri"/>
                      </a:endParaRPr>
                    </a:p>
                  </a:txBody>
                  <a:tcPr marL="0" marR="0" marT="0" marB="0">
                    <a:lnL w="12191">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a:txBody>
                    <a:bodyPr/>
                    <a:lstStyle/>
                    <a:p>
                      <a:pPr marL="11430" algn="ctr">
                        <a:lnSpc>
                          <a:spcPct val="100000"/>
                        </a:lnSpc>
                      </a:pPr>
                      <a:r>
                        <a:rPr sz="2400" dirty="0">
                          <a:solidFill>
                            <a:srgbClr val="00AF50"/>
                          </a:solidFill>
                          <a:latin typeface="Calibri"/>
                          <a:cs typeface="Calibri"/>
                        </a:rPr>
                        <a:t>+</a:t>
                      </a:r>
                      <a:r>
                        <a:rPr sz="2400" spc="-10" dirty="0">
                          <a:solidFill>
                            <a:srgbClr val="00AF50"/>
                          </a:solidFill>
                          <a:latin typeface="Calibri"/>
                          <a:cs typeface="Calibri"/>
                        </a:rPr>
                        <a:t>1</a:t>
                      </a:r>
                      <a:r>
                        <a:rPr sz="2400" dirty="0">
                          <a:solidFill>
                            <a:srgbClr val="00AF50"/>
                          </a:solidFill>
                          <a:latin typeface="Calibri"/>
                          <a:cs typeface="Calibri"/>
                        </a:rPr>
                        <a:t>%</a:t>
                      </a:r>
                      <a:endParaRPr sz="2400" dirty="0">
                        <a:latin typeface="Calibri"/>
                        <a:cs typeface="Calibri"/>
                      </a:endParaRPr>
                    </a:p>
                  </a:txBody>
                  <a:tcPr marL="0" marR="0" marT="0" marB="0">
                    <a:lnL w="12191">
                      <a:solidFill>
                        <a:srgbClr val="000000"/>
                      </a:solidFill>
                      <a:prstDash val="solid"/>
                    </a:lnL>
                    <a:lnR w="12192">
                      <a:solidFill>
                        <a:srgbClr val="000000"/>
                      </a:solidFill>
                      <a:prstDash val="solid"/>
                    </a:lnR>
                    <a:lnT w="12192">
                      <a:solidFill>
                        <a:srgbClr val="000000"/>
                      </a:solidFill>
                      <a:prstDash val="solid"/>
                    </a:lnT>
                    <a:lnB w="12191">
                      <a:solidFill>
                        <a:srgbClr val="000000"/>
                      </a:solidFill>
                      <a:prstDash val="solid"/>
                    </a:lnB>
                  </a:tcPr>
                </a:tc>
                <a:tc>
                  <a:txBody>
                    <a:bodyPr/>
                    <a:lstStyle/>
                    <a:p>
                      <a:pPr marL="12065" algn="ctr">
                        <a:lnSpc>
                          <a:spcPct val="100000"/>
                        </a:lnSpc>
                      </a:pPr>
                      <a:r>
                        <a:rPr sz="2400" dirty="0">
                          <a:solidFill>
                            <a:srgbClr val="00AF50"/>
                          </a:solidFill>
                          <a:latin typeface="Calibri"/>
                          <a:cs typeface="Calibri"/>
                        </a:rPr>
                        <a:t>+</a:t>
                      </a:r>
                      <a:r>
                        <a:rPr sz="2400" spc="-10" dirty="0">
                          <a:solidFill>
                            <a:srgbClr val="00AF50"/>
                          </a:solidFill>
                          <a:latin typeface="Calibri"/>
                          <a:cs typeface="Calibri"/>
                        </a:rPr>
                        <a:t>2</a:t>
                      </a:r>
                      <a:r>
                        <a:rPr sz="2400" dirty="0">
                          <a:solidFill>
                            <a:srgbClr val="00AF50"/>
                          </a:solidFill>
                          <a:latin typeface="Calibri"/>
                          <a:cs typeface="Calibri"/>
                        </a:rPr>
                        <a:t>%</a:t>
                      </a:r>
                      <a:endParaRPr sz="2400" dirty="0">
                        <a:latin typeface="Calibri"/>
                        <a:cs typeface="Calibri"/>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1">
                      <a:solidFill>
                        <a:srgbClr val="000000"/>
                      </a:solidFill>
                      <a:prstDash val="solid"/>
                    </a:lnB>
                  </a:tcPr>
                </a:tc>
              </a:tr>
            </a:tbl>
          </a:graphicData>
        </a:graphic>
      </p:graphicFrame>
      <p:sp>
        <p:nvSpPr>
          <p:cNvPr id="4" name="TextBox 3"/>
          <p:cNvSpPr txBox="1"/>
          <p:nvPr/>
        </p:nvSpPr>
        <p:spPr>
          <a:xfrm>
            <a:off x="1018674" y="4628147"/>
            <a:ext cx="10571747" cy="830997"/>
          </a:xfrm>
          <a:prstGeom prst="rect">
            <a:avLst/>
          </a:prstGeom>
          <a:noFill/>
        </p:spPr>
        <p:txBody>
          <a:bodyPr wrap="square" rtlCol="0">
            <a:spAutoFit/>
          </a:bodyPr>
          <a:lstStyle/>
          <a:p>
            <a:r>
              <a:rPr lang="en-US" sz="2400" dirty="0" smtClean="0"/>
              <a:t>Track and intensity error improvements/degradation of Q3FY16 GFS vs. 2015 GFS for the 2012-2016 retrospective runs, by basin</a:t>
            </a:r>
            <a:endParaRPr lang="en-US" sz="2400" dirty="0"/>
          </a:p>
        </p:txBody>
      </p:sp>
    </p:spTree>
    <p:extLst>
      <p:ext uri="{BB962C8B-B14F-4D97-AF65-F5344CB8AC3E}">
        <p14:creationId xmlns:p14="http://schemas.microsoft.com/office/powerpoint/2010/main" val="27278219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 from TAFB</a:t>
            </a:r>
            <a:endParaRPr lang="en-US" dirty="0"/>
          </a:p>
        </p:txBody>
      </p:sp>
    </p:spTree>
    <p:extLst>
      <p:ext uri="{BB962C8B-B14F-4D97-AF65-F5344CB8AC3E}">
        <p14:creationId xmlns:p14="http://schemas.microsoft.com/office/powerpoint/2010/main" val="7054152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2465" y="2340749"/>
            <a:ext cx="5273594" cy="4517251"/>
          </a:xfrm>
          <a:prstGeom prst="rect">
            <a:avLst/>
          </a:prstGeom>
        </p:spPr>
      </p:pic>
      <p:pic>
        <p:nvPicPr>
          <p:cNvPr id="10" name="Picture 9"/>
          <p:cNvPicPr>
            <a:picLocks noChangeAspect="1"/>
          </p:cNvPicPr>
          <p:nvPr/>
        </p:nvPicPr>
        <p:blipFill>
          <a:blip r:embed="rId3"/>
          <a:stretch>
            <a:fillRect/>
          </a:stretch>
        </p:blipFill>
        <p:spPr>
          <a:xfrm>
            <a:off x="8711180" y="2347431"/>
            <a:ext cx="3472656" cy="2277433"/>
          </a:xfrm>
          <a:prstGeom prst="rect">
            <a:avLst/>
          </a:prstGeom>
        </p:spPr>
      </p:pic>
      <p:pic>
        <p:nvPicPr>
          <p:cNvPr id="11" name="Picture 10"/>
          <p:cNvPicPr>
            <a:picLocks noChangeAspect="1"/>
          </p:cNvPicPr>
          <p:nvPr/>
        </p:nvPicPr>
        <p:blipFill>
          <a:blip r:embed="rId4"/>
          <a:stretch>
            <a:fillRect/>
          </a:stretch>
        </p:blipFill>
        <p:spPr>
          <a:xfrm>
            <a:off x="5257799" y="2340749"/>
            <a:ext cx="3483429" cy="2290798"/>
          </a:xfrm>
          <a:prstGeom prst="rect">
            <a:avLst/>
          </a:prstGeom>
        </p:spPr>
      </p:pic>
      <p:pic>
        <p:nvPicPr>
          <p:cNvPr id="12" name="Picture 11"/>
          <p:cNvPicPr>
            <a:picLocks noChangeAspect="1"/>
          </p:cNvPicPr>
          <p:nvPr/>
        </p:nvPicPr>
        <p:blipFill>
          <a:blip r:embed="rId5"/>
          <a:stretch>
            <a:fillRect/>
          </a:stretch>
        </p:blipFill>
        <p:spPr>
          <a:xfrm>
            <a:off x="5257799" y="4618180"/>
            <a:ext cx="3483429" cy="2214329"/>
          </a:xfrm>
          <a:prstGeom prst="rect">
            <a:avLst/>
          </a:prstGeom>
        </p:spPr>
      </p:pic>
      <p:pic>
        <p:nvPicPr>
          <p:cNvPr id="13" name="Picture 12"/>
          <p:cNvPicPr>
            <a:picLocks noChangeAspect="1"/>
          </p:cNvPicPr>
          <p:nvPr/>
        </p:nvPicPr>
        <p:blipFill>
          <a:blip r:embed="rId6"/>
          <a:stretch>
            <a:fillRect/>
          </a:stretch>
        </p:blipFill>
        <p:spPr>
          <a:xfrm>
            <a:off x="8741229" y="4618181"/>
            <a:ext cx="3450771" cy="2243291"/>
          </a:xfrm>
          <a:prstGeom prst="rect">
            <a:avLst/>
          </a:prstGeom>
        </p:spPr>
      </p:pic>
      <p:sp>
        <p:nvSpPr>
          <p:cNvPr id="14" name="Freeform 13"/>
          <p:cNvSpPr/>
          <p:nvPr/>
        </p:nvSpPr>
        <p:spPr>
          <a:xfrm>
            <a:off x="2878795" y="4554616"/>
            <a:ext cx="469369" cy="810096"/>
          </a:xfrm>
          <a:custGeom>
            <a:avLst/>
            <a:gdLst>
              <a:gd name="connsiteX0" fmla="*/ 319867 w 469369"/>
              <a:gd name="connsiteY0" fmla="*/ 0 h 810096"/>
              <a:gd name="connsiteX1" fmla="*/ 302483 w 469369"/>
              <a:gd name="connsiteY1" fmla="*/ 6954 h 810096"/>
              <a:gd name="connsiteX2" fmla="*/ 281622 w 469369"/>
              <a:gd name="connsiteY2" fmla="*/ 20861 h 810096"/>
              <a:gd name="connsiteX3" fmla="*/ 257284 w 469369"/>
              <a:gd name="connsiteY3" fmla="*/ 48675 h 810096"/>
              <a:gd name="connsiteX4" fmla="*/ 250330 w 469369"/>
              <a:gd name="connsiteY4" fmla="*/ 59106 h 810096"/>
              <a:gd name="connsiteX5" fmla="*/ 239900 w 469369"/>
              <a:gd name="connsiteY5" fmla="*/ 62582 h 810096"/>
              <a:gd name="connsiteX6" fmla="*/ 236423 w 469369"/>
              <a:gd name="connsiteY6" fmla="*/ 73013 h 810096"/>
              <a:gd name="connsiteX7" fmla="*/ 205132 w 469369"/>
              <a:gd name="connsiteY7" fmla="*/ 90397 h 810096"/>
              <a:gd name="connsiteX8" fmla="*/ 184271 w 469369"/>
              <a:gd name="connsiteY8" fmla="*/ 104304 h 810096"/>
              <a:gd name="connsiteX9" fmla="*/ 173841 w 469369"/>
              <a:gd name="connsiteY9" fmla="*/ 111258 h 810096"/>
              <a:gd name="connsiteX10" fmla="*/ 156457 w 469369"/>
              <a:gd name="connsiteY10" fmla="*/ 128642 h 810096"/>
              <a:gd name="connsiteX11" fmla="*/ 149503 w 469369"/>
              <a:gd name="connsiteY11" fmla="*/ 139072 h 810096"/>
              <a:gd name="connsiteX12" fmla="*/ 139073 w 469369"/>
              <a:gd name="connsiteY12" fmla="*/ 146026 h 810096"/>
              <a:gd name="connsiteX13" fmla="*/ 118212 w 469369"/>
              <a:gd name="connsiteY13" fmla="*/ 163410 h 810096"/>
              <a:gd name="connsiteX14" fmla="*/ 104305 w 469369"/>
              <a:gd name="connsiteY14" fmla="*/ 184271 h 810096"/>
              <a:gd name="connsiteX15" fmla="*/ 97351 w 469369"/>
              <a:gd name="connsiteY15" fmla="*/ 205132 h 810096"/>
              <a:gd name="connsiteX16" fmla="*/ 93874 w 469369"/>
              <a:gd name="connsiteY16" fmla="*/ 243376 h 810096"/>
              <a:gd name="connsiteX17" fmla="*/ 86921 w 469369"/>
              <a:gd name="connsiteY17" fmla="*/ 271191 h 810096"/>
              <a:gd name="connsiteX18" fmla="*/ 79967 w 469369"/>
              <a:gd name="connsiteY18" fmla="*/ 292052 h 810096"/>
              <a:gd name="connsiteX19" fmla="*/ 76490 w 469369"/>
              <a:gd name="connsiteY19" fmla="*/ 302482 h 810096"/>
              <a:gd name="connsiteX20" fmla="*/ 69537 w 469369"/>
              <a:gd name="connsiteY20" fmla="*/ 312913 h 810096"/>
              <a:gd name="connsiteX21" fmla="*/ 69537 w 469369"/>
              <a:gd name="connsiteY21" fmla="*/ 420694 h 810096"/>
              <a:gd name="connsiteX22" fmla="*/ 76490 w 469369"/>
              <a:gd name="connsiteY22" fmla="*/ 441554 h 810096"/>
              <a:gd name="connsiteX23" fmla="*/ 79967 w 469369"/>
              <a:gd name="connsiteY23" fmla="*/ 451985 h 810096"/>
              <a:gd name="connsiteX24" fmla="*/ 79967 w 469369"/>
              <a:gd name="connsiteY24" fmla="*/ 559766 h 810096"/>
              <a:gd name="connsiteX25" fmla="*/ 69537 w 469369"/>
              <a:gd name="connsiteY25" fmla="*/ 580627 h 810096"/>
              <a:gd name="connsiteX26" fmla="*/ 59106 w 469369"/>
              <a:gd name="connsiteY26" fmla="*/ 601487 h 810096"/>
              <a:gd name="connsiteX27" fmla="*/ 55629 w 469369"/>
              <a:gd name="connsiteY27" fmla="*/ 611918 h 810096"/>
              <a:gd name="connsiteX28" fmla="*/ 48676 w 469369"/>
              <a:gd name="connsiteY28" fmla="*/ 639732 h 810096"/>
              <a:gd name="connsiteX29" fmla="*/ 41722 w 469369"/>
              <a:gd name="connsiteY29" fmla="*/ 660593 h 810096"/>
              <a:gd name="connsiteX30" fmla="*/ 34768 w 469369"/>
              <a:gd name="connsiteY30" fmla="*/ 671024 h 810096"/>
              <a:gd name="connsiteX31" fmla="*/ 27815 w 469369"/>
              <a:gd name="connsiteY31" fmla="*/ 691884 h 810096"/>
              <a:gd name="connsiteX32" fmla="*/ 13908 w 469369"/>
              <a:gd name="connsiteY32" fmla="*/ 712745 h 810096"/>
              <a:gd name="connsiteX33" fmla="*/ 6954 w 469369"/>
              <a:gd name="connsiteY33" fmla="*/ 733606 h 810096"/>
              <a:gd name="connsiteX34" fmla="*/ 3477 w 469369"/>
              <a:gd name="connsiteY34" fmla="*/ 744036 h 810096"/>
              <a:gd name="connsiteX35" fmla="*/ 0 w 469369"/>
              <a:gd name="connsiteY35" fmla="*/ 754467 h 810096"/>
              <a:gd name="connsiteX36" fmla="*/ 3477 w 469369"/>
              <a:gd name="connsiteY36" fmla="*/ 782281 h 810096"/>
              <a:gd name="connsiteX37" fmla="*/ 20861 w 469369"/>
              <a:gd name="connsiteY37" fmla="*/ 799665 h 810096"/>
              <a:gd name="connsiteX38" fmla="*/ 62583 w 469369"/>
              <a:gd name="connsiteY38" fmla="*/ 810096 h 810096"/>
              <a:gd name="connsiteX39" fmla="*/ 135596 w 469369"/>
              <a:gd name="connsiteY39" fmla="*/ 806619 h 810096"/>
              <a:gd name="connsiteX40" fmla="*/ 156457 w 469369"/>
              <a:gd name="connsiteY40" fmla="*/ 799665 h 810096"/>
              <a:gd name="connsiteX41" fmla="*/ 177318 w 469369"/>
              <a:gd name="connsiteY41" fmla="*/ 792712 h 810096"/>
              <a:gd name="connsiteX42" fmla="*/ 187748 w 469369"/>
              <a:gd name="connsiteY42" fmla="*/ 789235 h 810096"/>
              <a:gd name="connsiteX43" fmla="*/ 239900 w 469369"/>
              <a:gd name="connsiteY43" fmla="*/ 782281 h 810096"/>
              <a:gd name="connsiteX44" fmla="*/ 257284 w 469369"/>
              <a:gd name="connsiteY44" fmla="*/ 778805 h 810096"/>
              <a:gd name="connsiteX45" fmla="*/ 302483 w 469369"/>
              <a:gd name="connsiteY45" fmla="*/ 775328 h 810096"/>
              <a:gd name="connsiteX46" fmla="*/ 361588 w 469369"/>
              <a:gd name="connsiteY46" fmla="*/ 764897 h 810096"/>
              <a:gd name="connsiteX47" fmla="*/ 406787 w 469369"/>
              <a:gd name="connsiteY47" fmla="*/ 757944 h 810096"/>
              <a:gd name="connsiteX48" fmla="*/ 424171 w 469369"/>
              <a:gd name="connsiteY48" fmla="*/ 754467 h 810096"/>
              <a:gd name="connsiteX49" fmla="*/ 455462 w 469369"/>
              <a:gd name="connsiteY49" fmla="*/ 744036 h 810096"/>
              <a:gd name="connsiteX50" fmla="*/ 469369 w 469369"/>
              <a:gd name="connsiteY50" fmla="*/ 740560 h 810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69369" h="810096">
                <a:moveTo>
                  <a:pt x="319867" y="0"/>
                </a:moveTo>
                <a:cubicBezTo>
                  <a:pt x="314072" y="2318"/>
                  <a:pt x="307962" y="3965"/>
                  <a:pt x="302483" y="6954"/>
                </a:cubicBezTo>
                <a:cubicBezTo>
                  <a:pt x="295146" y="10956"/>
                  <a:pt x="281622" y="20861"/>
                  <a:pt x="281622" y="20861"/>
                </a:cubicBezTo>
                <a:cubicBezTo>
                  <a:pt x="265397" y="45199"/>
                  <a:pt x="274669" y="37087"/>
                  <a:pt x="257284" y="48675"/>
                </a:cubicBezTo>
                <a:cubicBezTo>
                  <a:pt x="254966" y="52152"/>
                  <a:pt x="253593" y="56496"/>
                  <a:pt x="250330" y="59106"/>
                </a:cubicBezTo>
                <a:cubicBezTo>
                  <a:pt x="247468" y="61395"/>
                  <a:pt x="242491" y="59991"/>
                  <a:pt x="239900" y="62582"/>
                </a:cubicBezTo>
                <a:cubicBezTo>
                  <a:pt x="237308" y="65174"/>
                  <a:pt x="239015" y="70421"/>
                  <a:pt x="236423" y="73013"/>
                </a:cubicBezTo>
                <a:cubicBezTo>
                  <a:pt x="209517" y="99919"/>
                  <a:pt x="224804" y="79468"/>
                  <a:pt x="205132" y="90397"/>
                </a:cubicBezTo>
                <a:cubicBezTo>
                  <a:pt x="197826" y="94456"/>
                  <a:pt x="191225" y="99668"/>
                  <a:pt x="184271" y="104304"/>
                </a:cubicBezTo>
                <a:lnTo>
                  <a:pt x="173841" y="111258"/>
                </a:lnTo>
                <a:cubicBezTo>
                  <a:pt x="155297" y="139071"/>
                  <a:pt x="179636" y="105463"/>
                  <a:pt x="156457" y="128642"/>
                </a:cubicBezTo>
                <a:cubicBezTo>
                  <a:pt x="153502" y="131597"/>
                  <a:pt x="152458" y="136117"/>
                  <a:pt x="149503" y="139072"/>
                </a:cubicBezTo>
                <a:cubicBezTo>
                  <a:pt x="146548" y="142027"/>
                  <a:pt x="142283" y="143351"/>
                  <a:pt x="139073" y="146026"/>
                </a:cubicBezTo>
                <a:cubicBezTo>
                  <a:pt x="112303" y="168334"/>
                  <a:pt x="144108" y="146145"/>
                  <a:pt x="118212" y="163410"/>
                </a:cubicBezTo>
                <a:cubicBezTo>
                  <a:pt x="113576" y="170364"/>
                  <a:pt x="106948" y="176343"/>
                  <a:pt x="104305" y="184271"/>
                </a:cubicBezTo>
                <a:lnTo>
                  <a:pt x="97351" y="205132"/>
                </a:lnTo>
                <a:cubicBezTo>
                  <a:pt x="96192" y="217880"/>
                  <a:pt x="95870" y="230732"/>
                  <a:pt x="93874" y="243376"/>
                </a:cubicBezTo>
                <a:cubicBezTo>
                  <a:pt x="92384" y="252816"/>
                  <a:pt x="89943" y="262125"/>
                  <a:pt x="86921" y="271191"/>
                </a:cubicBezTo>
                <a:lnTo>
                  <a:pt x="79967" y="292052"/>
                </a:lnTo>
                <a:cubicBezTo>
                  <a:pt x="78808" y="295529"/>
                  <a:pt x="78523" y="299433"/>
                  <a:pt x="76490" y="302482"/>
                </a:cubicBezTo>
                <a:lnTo>
                  <a:pt x="69537" y="312913"/>
                </a:lnTo>
                <a:cubicBezTo>
                  <a:pt x="59060" y="354819"/>
                  <a:pt x="61986" y="337632"/>
                  <a:pt x="69537" y="420694"/>
                </a:cubicBezTo>
                <a:cubicBezTo>
                  <a:pt x="70201" y="427993"/>
                  <a:pt x="74172" y="434601"/>
                  <a:pt x="76490" y="441554"/>
                </a:cubicBezTo>
                <a:lnTo>
                  <a:pt x="79967" y="451985"/>
                </a:lnTo>
                <a:cubicBezTo>
                  <a:pt x="86806" y="499852"/>
                  <a:pt x="85741" y="481823"/>
                  <a:pt x="79967" y="559766"/>
                </a:cubicBezTo>
                <a:cubicBezTo>
                  <a:pt x="79207" y="570022"/>
                  <a:pt x="73917" y="571866"/>
                  <a:pt x="69537" y="580627"/>
                </a:cubicBezTo>
                <a:cubicBezTo>
                  <a:pt x="55150" y="609403"/>
                  <a:pt x="79026" y="571610"/>
                  <a:pt x="59106" y="601487"/>
                </a:cubicBezTo>
                <a:cubicBezTo>
                  <a:pt x="57947" y="604964"/>
                  <a:pt x="56593" y="608382"/>
                  <a:pt x="55629" y="611918"/>
                </a:cubicBezTo>
                <a:cubicBezTo>
                  <a:pt x="53115" y="621138"/>
                  <a:pt x="51698" y="630666"/>
                  <a:pt x="48676" y="639732"/>
                </a:cubicBezTo>
                <a:cubicBezTo>
                  <a:pt x="46358" y="646686"/>
                  <a:pt x="45788" y="654494"/>
                  <a:pt x="41722" y="660593"/>
                </a:cubicBezTo>
                <a:lnTo>
                  <a:pt x="34768" y="671024"/>
                </a:lnTo>
                <a:cubicBezTo>
                  <a:pt x="32450" y="677977"/>
                  <a:pt x="31881" y="685786"/>
                  <a:pt x="27815" y="691884"/>
                </a:cubicBezTo>
                <a:cubicBezTo>
                  <a:pt x="23179" y="698838"/>
                  <a:pt x="16551" y="704817"/>
                  <a:pt x="13908" y="712745"/>
                </a:cubicBezTo>
                <a:lnTo>
                  <a:pt x="6954" y="733606"/>
                </a:lnTo>
                <a:lnTo>
                  <a:pt x="3477" y="744036"/>
                </a:lnTo>
                <a:lnTo>
                  <a:pt x="0" y="754467"/>
                </a:lnTo>
                <a:cubicBezTo>
                  <a:pt x="1159" y="763738"/>
                  <a:pt x="1018" y="773267"/>
                  <a:pt x="3477" y="782281"/>
                </a:cubicBezTo>
                <a:cubicBezTo>
                  <a:pt x="5555" y="789901"/>
                  <a:pt x="14147" y="796681"/>
                  <a:pt x="20861" y="799665"/>
                </a:cubicBezTo>
                <a:cubicBezTo>
                  <a:pt x="37392" y="807012"/>
                  <a:pt x="45089" y="807180"/>
                  <a:pt x="62583" y="810096"/>
                </a:cubicBezTo>
                <a:cubicBezTo>
                  <a:pt x="86921" y="808937"/>
                  <a:pt x="111380" y="809310"/>
                  <a:pt x="135596" y="806619"/>
                </a:cubicBezTo>
                <a:cubicBezTo>
                  <a:pt x="142881" y="805810"/>
                  <a:pt x="149503" y="801983"/>
                  <a:pt x="156457" y="799665"/>
                </a:cubicBezTo>
                <a:lnTo>
                  <a:pt x="177318" y="792712"/>
                </a:lnTo>
                <a:cubicBezTo>
                  <a:pt x="180795" y="791553"/>
                  <a:pt x="184112" y="789690"/>
                  <a:pt x="187748" y="789235"/>
                </a:cubicBezTo>
                <a:cubicBezTo>
                  <a:pt x="201818" y="787476"/>
                  <a:pt x="225499" y="784681"/>
                  <a:pt x="239900" y="782281"/>
                </a:cubicBezTo>
                <a:cubicBezTo>
                  <a:pt x="245729" y="781310"/>
                  <a:pt x="251411" y="779458"/>
                  <a:pt x="257284" y="778805"/>
                </a:cubicBezTo>
                <a:cubicBezTo>
                  <a:pt x="272302" y="777136"/>
                  <a:pt x="287417" y="776487"/>
                  <a:pt x="302483" y="775328"/>
                </a:cubicBezTo>
                <a:cubicBezTo>
                  <a:pt x="328461" y="766668"/>
                  <a:pt x="309289" y="772368"/>
                  <a:pt x="361588" y="764897"/>
                </a:cubicBezTo>
                <a:cubicBezTo>
                  <a:pt x="379847" y="762289"/>
                  <a:pt x="389075" y="761165"/>
                  <a:pt x="406787" y="757944"/>
                </a:cubicBezTo>
                <a:cubicBezTo>
                  <a:pt x="412601" y="756887"/>
                  <a:pt x="418470" y="756022"/>
                  <a:pt x="424171" y="754467"/>
                </a:cubicBezTo>
                <a:cubicBezTo>
                  <a:pt x="424186" y="754463"/>
                  <a:pt x="450239" y="745777"/>
                  <a:pt x="455462" y="744036"/>
                </a:cubicBezTo>
                <a:cubicBezTo>
                  <a:pt x="466990" y="740194"/>
                  <a:pt x="462228" y="740560"/>
                  <a:pt x="469369" y="740560"/>
                </a:cubicBezTo>
              </a:path>
            </a:pathLst>
          </a:cu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369582" y="4443358"/>
            <a:ext cx="1093317" cy="1568040"/>
          </a:xfrm>
          <a:custGeom>
            <a:avLst/>
            <a:gdLst>
              <a:gd name="connsiteX0" fmla="*/ 804742 w 1093317"/>
              <a:gd name="connsiteY0" fmla="*/ 0 h 1568040"/>
              <a:gd name="connsiteX1" fmla="*/ 787358 w 1093317"/>
              <a:gd name="connsiteY1" fmla="*/ 10431 h 1568040"/>
              <a:gd name="connsiteX2" fmla="*/ 766497 w 1093317"/>
              <a:gd name="connsiteY2" fmla="*/ 24338 h 1568040"/>
              <a:gd name="connsiteX3" fmla="*/ 756067 w 1093317"/>
              <a:gd name="connsiteY3" fmla="*/ 27815 h 1568040"/>
              <a:gd name="connsiteX4" fmla="*/ 731729 w 1093317"/>
              <a:gd name="connsiteY4" fmla="*/ 41722 h 1568040"/>
              <a:gd name="connsiteX5" fmla="*/ 710868 w 1093317"/>
              <a:gd name="connsiteY5" fmla="*/ 52152 h 1568040"/>
              <a:gd name="connsiteX6" fmla="*/ 700438 w 1093317"/>
              <a:gd name="connsiteY6" fmla="*/ 59106 h 1568040"/>
              <a:gd name="connsiteX7" fmla="*/ 693484 w 1093317"/>
              <a:gd name="connsiteY7" fmla="*/ 69536 h 1568040"/>
              <a:gd name="connsiteX8" fmla="*/ 683054 w 1093317"/>
              <a:gd name="connsiteY8" fmla="*/ 73013 h 1568040"/>
              <a:gd name="connsiteX9" fmla="*/ 672623 w 1093317"/>
              <a:gd name="connsiteY9" fmla="*/ 79967 h 1568040"/>
              <a:gd name="connsiteX10" fmla="*/ 665670 w 1093317"/>
              <a:gd name="connsiteY10" fmla="*/ 90397 h 1568040"/>
              <a:gd name="connsiteX11" fmla="*/ 655239 w 1093317"/>
              <a:gd name="connsiteY11" fmla="*/ 97351 h 1568040"/>
              <a:gd name="connsiteX12" fmla="*/ 651762 w 1093317"/>
              <a:gd name="connsiteY12" fmla="*/ 107781 h 1568040"/>
              <a:gd name="connsiteX13" fmla="*/ 630902 w 1093317"/>
              <a:gd name="connsiteY13" fmla="*/ 121688 h 1568040"/>
              <a:gd name="connsiteX14" fmla="*/ 606564 w 1093317"/>
              <a:gd name="connsiteY14" fmla="*/ 139072 h 1568040"/>
              <a:gd name="connsiteX15" fmla="*/ 585703 w 1093317"/>
              <a:gd name="connsiteY15" fmla="*/ 152980 h 1568040"/>
              <a:gd name="connsiteX16" fmla="*/ 568319 w 1093317"/>
              <a:gd name="connsiteY16" fmla="*/ 166887 h 1568040"/>
              <a:gd name="connsiteX17" fmla="*/ 540505 w 1093317"/>
              <a:gd name="connsiteY17" fmla="*/ 191225 h 1568040"/>
              <a:gd name="connsiteX18" fmla="*/ 519644 w 1093317"/>
              <a:gd name="connsiteY18" fmla="*/ 198178 h 1568040"/>
              <a:gd name="connsiteX19" fmla="*/ 509213 w 1093317"/>
              <a:gd name="connsiteY19" fmla="*/ 201655 h 1568040"/>
              <a:gd name="connsiteX20" fmla="*/ 498783 w 1093317"/>
              <a:gd name="connsiteY20" fmla="*/ 208609 h 1568040"/>
              <a:gd name="connsiteX21" fmla="*/ 488353 w 1093317"/>
              <a:gd name="connsiteY21" fmla="*/ 212085 h 1568040"/>
              <a:gd name="connsiteX22" fmla="*/ 467492 w 1093317"/>
              <a:gd name="connsiteY22" fmla="*/ 225993 h 1568040"/>
              <a:gd name="connsiteX23" fmla="*/ 457061 w 1093317"/>
              <a:gd name="connsiteY23" fmla="*/ 232946 h 1568040"/>
              <a:gd name="connsiteX24" fmla="*/ 446631 w 1093317"/>
              <a:gd name="connsiteY24" fmla="*/ 239900 h 1568040"/>
              <a:gd name="connsiteX25" fmla="*/ 425770 w 1093317"/>
              <a:gd name="connsiteY25" fmla="*/ 260761 h 1568040"/>
              <a:gd name="connsiteX26" fmla="*/ 404909 w 1093317"/>
              <a:gd name="connsiteY26" fmla="*/ 278145 h 1568040"/>
              <a:gd name="connsiteX27" fmla="*/ 384048 w 1093317"/>
              <a:gd name="connsiteY27" fmla="*/ 292052 h 1568040"/>
              <a:gd name="connsiteX28" fmla="*/ 377095 w 1093317"/>
              <a:gd name="connsiteY28" fmla="*/ 302482 h 1568040"/>
              <a:gd name="connsiteX29" fmla="*/ 373618 w 1093317"/>
              <a:gd name="connsiteY29" fmla="*/ 312913 h 1568040"/>
              <a:gd name="connsiteX30" fmla="*/ 359711 w 1093317"/>
              <a:gd name="connsiteY30" fmla="*/ 333774 h 1568040"/>
              <a:gd name="connsiteX31" fmla="*/ 352757 w 1093317"/>
              <a:gd name="connsiteY31" fmla="*/ 344204 h 1568040"/>
              <a:gd name="connsiteX32" fmla="*/ 349280 w 1093317"/>
              <a:gd name="connsiteY32" fmla="*/ 354634 h 1568040"/>
              <a:gd name="connsiteX33" fmla="*/ 338850 w 1093317"/>
              <a:gd name="connsiteY33" fmla="*/ 361588 h 1568040"/>
              <a:gd name="connsiteX34" fmla="*/ 321466 w 1093317"/>
              <a:gd name="connsiteY34" fmla="*/ 382449 h 1568040"/>
              <a:gd name="connsiteX35" fmla="*/ 311035 w 1093317"/>
              <a:gd name="connsiteY35" fmla="*/ 392879 h 1568040"/>
              <a:gd name="connsiteX36" fmla="*/ 297128 w 1093317"/>
              <a:gd name="connsiteY36" fmla="*/ 413740 h 1568040"/>
              <a:gd name="connsiteX37" fmla="*/ 290175 w 1093317"/>
              <a:gd name="connsiteY37" fmla="*/ 424171 h 1568040"/>
              <a:gd name="connsiteX38" fmla="*/ 279744 w 1093317"/>
              <a:gd name="connsiteY38" fmla="*/ 431124 h 1568040"/>
              <a:gd name="connsiteX39" fmla="*/ 269314 w 1093317"/>
              <a:gd name="connsiteY39" fmla="*/ 451985 h 1568040"/>
              <a:gd name="connsiteX40" fmla="*/ 258883 w 1093317"/>
              <a:gd name="connsiteY40" fmla="*/ 472846 h 1568040"/>
              <a:gd name="connsiteX41" fmla="*/ 244976 w 1093317"/>
              <a:gd name="connsiteY41" fmla="*/ 493707 h 1568040"/>
              <a:gd name="connsiteX42" fmla="*/ 231069 w 1093317"/>
              <a:gd name="connsiteY42" fmla="*/ 514567 h 1568040"/>
              <a:gd name="connsiteX43" fmla="*/ 220639 w 1093317"/>
              <a:gd name="connsiteY43" fmla="*/ 535428 h 1568040"/>
              <a:gd name="connsiteX44" fmla="*/ 199778 w 1093317"/>
              <a:gd name="connsiteY44" fmla="*/ 556289 h 1568040"/>
              <a:gd name="connsiteX45" fmla="*/ 192824 w 1093317"/>
              <a:gd name="connsiteY45" fmla="*/ 566720 h 1568040"/>
              <a:gd name="connsiteX46" fmla="*/ 171963 w 1093317"/>
              <a:gd name="connsiteY46" fmla="*/ 587580 h 1568040"/>
              <a:gd name="connsiteX47" fmla="*/ 158056 w 1093317"/>
              <a:gd name="connsiteY47" fmla="*/ 601488 h 1568040"/>
              <a:gd name="connsiteX48" fmla="*/ 154579 w 1093317"/>
              <a:gd name="connsiteY48" fmla="*/ 611918 h 1568040"/>
              <a:gd name="connsiteX49" fmla="*/ 144149 w 1093317"/>
              <a:gd name="connsiteY49" fmla="*/ 618872 h 1568040"/>
              <a:gd name="connsiteX50" fmla="*/ 130242 w 1093317"/>
              <a:gd name="connsiteY50" fmla="*/ 639732 h 1568040"/>
              <a:gd name="connsiteX51" fmla="*/ 98950 w 1093317"/>
              <a:gd name="connsiteY51" fmla="*/ 671024 h 1568040"/>
              <a:gd name="connsiteX52" fmla="*/ 88520 w 1093317"/>
              <a:gd name="connsiteY52" fmla="*/ 681454 h 1568040"/>
              <a:gd name="connsiteX53" fmla="*/ 81566 w 1093317"/>
              <a:gd name="connsiteY53" fmla="*/ 691885 h 1568040"/>
              <a:gd name="connsiteX54" fmla="*/ 71136 w 1093317"/>
              <a:gd name="connsiteY54" fmla="*/ 698838 h 1568040"/>
              <a:gd name="connsiteX55" fmla="*/ 64182 w 1093317"/>
              <a:gd name="connsiteY55" fmla="*/ 709269 h 1568040"/>
              <a:gd name="connsiteX56" fmla="*/ 43321 w 1093317"/>
              <a:gd name="connsiteY56" fmla="*/ 730129 h 1568040"/>
              <a:gd name="connsiteX57" fmla="*/ 29414 w 1093317"/>
              <a:gd name="connsiteY57" fmla="*/ 750990 h 1568040"/>
              <a:gd name="connsiteX58" fmla="*/ 15507 w 1093317"/>
              <a:gd name="connsiteY58" fmla="*/ 771851 h 1568040"/>
              <a:gd name="connsiteX59" fmla="*/ 8553 w 1093317"/>
              <a:gd name="connsiteY59" fmla="*/ 782282 h 1568040"/>
              <a:gd name="connsiteX60" fmla="*/ 8553 w 1093317"/>
              <a:gd name="connsiteY60" fmla="*/ 900493 h 1568040"/>
              <a:gd name="connsiteX61" fmla="*/ 18984 w 1093317"/>
              <a:gd name="connsiteY61" fmla="*/ 931784 h 1568040"/>
              <a:gd name="connsiteX62" fmla="*/ 22461 w 1093317"/>
              <a:gd name="connsiteY62" fmla="*/ 942215 h 1568040"/>
              <a:gd name="connsiteX63" fmla="*/ 25937 w 1093317"/>
              <a:gd name="connsiteY63" fmla="*/ 952645 h 1568040"/>
              <a:gd name="connsiteX64" fmla="*/ 29414 w 1093317"/>
              <a:gd name="connsiteY64" fmla="*/ 987413 h 1568040"/>
              <a:gd name="connsiteX65" fmla="*/ 39845 w 1093317"/>
              <a:gd name="connsiteY65" fmla="*/ 1018704 h 1568040"/>
              <a:gd name="connsiteX66" fmla="*/ 46798 w 1093317"/>
              <a:gd name="connsiteY66" fmla="*/ 1039565 h 1568040"/>
              <a:gd name="connsiteX67" fmla="*/ 53752 w 1093317"/>
              <a:gd name="connsiteY67" fmla="*/ 1049996 h 1568040"/>
              <a:gd name="connsiteX68" fmla="*/ 60705 w 1093317"/>
              <a:gd name="connsiteY68" fmla="*/ 1070856 h 1568040"/>
              <a:gd name="connsiteX69" fmla="*/ 67659 w 1093317"/>
              <a:gd name="connsiteY69" fmla="*/ 1081287 h 1568040"/>
              <a:gd name="connsiteX70" fmla="*/ 74613 w 1093317"/>
              <a:gd name="connsiteY70" fmla="*/ 1102148 h 1568040"/>
              <a:gd name="connsiteX71" fmla="*/ 81566 w 1093317"/>
              <a:gd name="connsiteY71" fmla="*/ 1133439 h 1568040"/>
              <a:gd name="connsiteX72" fmla="*/ 85043 w 1093317"/>
              <a:gd name="connsiteY72" fmla="*/ 1258604 h 1568040"/>
              <a:gd name="connsiteX73" fmla="*/ 91997 w 1093317"/>
              <a:gd name="connsiteY73" fmla="*/ 1279465 h 1568040"/>
              <a:gd name="connsiteX74" fmla="*/ 95474 w 1093317"/>
              <a:gd name="connsiteY74" fmla="*/ 1289895 h 1568040"/>
              <a:gd name="connsiteX75" fmla="*/ 105904 w 1093317"/>
              <a:gd name="connsiteY75" fmla="*/ 1300326 h 1568040"/>
              <a:gd name="connsiteX76" fmla="*/ 109381 w 1093317"/>
              <a:gd name="connsiteY76" fmla="*/ 1310756 h 1568040"/>
              <a:gd name="connsiteX77" fmla="*/ 126765 w 1093317"/>
              <a:gd name="connsiteY77" fmla="*/ 1335094 h 1568040"/>
              <a:gd name="connsiteX78" fmla="*/ 137195 w 1093317"/>
              <a:gd name="connsiteY78" fmla="*/ 1342047 h 1568040"/>
              <a:gd name="connsiteX79" fmla="*/ 144149 w 1093317"/>
              <a:gd name="connsiteY79" fmla="*/ 1352478 h 1568040"/>
              <a:gd name="connsiteX80" fmla="*/ 154579 w 1093317"/>
              <a:gd name="connsiteY80" fmla="*/ 1359431 h 1568040"/>
              <a:gd name="connsiteX81" fmla="*/ 165010 w 1093317"/>
              <a:gd name="connsiteY81" fmla="*/ 1369862 h 1568040"/>
              <a:gd name="connsiteX82" fmla="*/ 175440 w 1093317"/>
              <a:gd name="connsiteY82" fmla="*/ 1376815 h 1568040"/>
              <a:gd name="connsiteX83" fmla="*/ 196301 w 1093317"/>
              <a:gd name="connsiteY83" fmla="*/ 1390723 h 1568040"/>
              <a:gd name="connsiteX84" fmla="*/ 203255 w 1093317"/>
              <a:gd name="connsiteY84" fmla="*/ 1401153 h 1568040"/>
              <a:gd name="connsiteX85" fmla="*/ 224115 w 1093317"/>
              <a:gd name="connsiteY85" fmla="*/ 1411583 h 1568040"/>
              <a:gd name="connsiteX86" fmla="*/ 244976 w 1093317"/>
              <a:gd name="connsiteY86" fmla="*/ 1425491 h 1568040"/>
              <a:gd name="connsiteX87" fmla="*/ 255407 w 1093317"/>
              <a:gd name="connsiteY87" fmla="*/ 1432444 h 1568040"/>
              <a:gd name="connsiteX88" fmla="*/ 265837 w 1093317"/>
              <a:gd name="connsiteY88" fmla="*/ 1442875 h 1568040"/>
              <a:gd name="connsiteX89" fmla="*/ 279744 w 1093317"/>
              <a:gd name="connsiteY89" fmla="*/ 1446352 h 1568040"/>
              <a:gd name="connsiteX90" fmla="*/ 300605 w 1093317"/>
              <a:gd name="connsiteY90" fmla="*/ 1460259 h 1568040"/>
              <a:gd name="connsiteX91" fmla="*/ 321466 w 1093317"/>
              <a:gd name="connsiteY91" fmla="*/ 1474166 h 1568040"/>
              <a:gd name="connsiteX92" fmla="*/ 345804 w 1093317"/>
              <a:gd name="connsiteY92" fmla="*/ 1484596 h 1568040"/>
              <a:gd name="connsiteX93" fmla="*/ 356234 w 1093317"/>
              <a:gd name="connsiteY93" fmla="*/ 1488073 h 1568040"/>
              <a:gd name="connsiteX94" fmla="*/ 377095 w 1093317"/>
              <a:gd name="connsiteY94" fmla="*/ 1501980 h 1568040"/>
              <a:gd name="connsiteX95" fmla="*/ 387525 w 1093317"/>
              <a:gd name="connsiteY95" fmla="*/ 1505457 h 1568040"/>
              <a:gd name="connsiteX96" fmla="*/ 408386 w 1093317"/>
              <a:gd name="connsiteY96" fmla="*/ 1519364 h 1568040"/>
              <a:gd name="connsiteX97" fmla="*/ 418816 w 1093317"/>
              <a:gd name="connsiteY97" fmla="*/ 1526318 h 1568040"/>
              <a:gd name="connsiteX98" fmla="*/ 432724 w 1093317"/>
              <a:gd name="connsiteY98" fmla="*/ 1529795 h 1568040"/>
              <a:gd name="connsiteX99" fmla="*/ 453585 w 1093317"/>
              <a:gd name="connsiteY99" fmla="*/ 1536748 h 1568040"/>
              <a:gd name="connsiteX100" fmla="*/ 537028 w 1093317"/>
              <a:gd name="connsiteY100" fmla="*/ 1543702 h 1568040"/>
              <a:gd name="connsiteX101" fmla="*/ 557889 w 1093317"/>
              <a:gd name="connsiteY101" fmla="*/ 1547179 h 1568040"/>
              <a:gd name="connsiteX102" fmla="*/ 568319 w 1093317"/>
              <a:gd name="connsiteY102" fmla="*/ 1550656 h 1568040"/>
              <a:gd name="connsiteX103" fmla="*/ 582226 w 1093317"/>
              <a:gd name="connsiteY103" fmla="*/ 1554132 h 1568040"/>
              <a:gd name="connsiteX104" fmla="*/ 603087 w 1093317"/>
              <a:gd name="connsiteY104" fmla="*/ 1561086 h 1568040"/>
              <a:gd name="connsiteX105" fmla="*/ 665670 w 1093317"/>
              <a:gd name="connsiteY105" fmla="*/ 1568040 h 1568040"/>
              <a:gd name="connsiteX106" fmla="*/ 849940 w 1093317"/>
              <a:gd name="connsiteY106" fmla="*/ 1564563 h 1568040"/>
              <a:gd name="connsiteX107" fmla="*/ 888185 w 1093317"/>
              <a:gd name="connsiteY107" fmla="*/ 1557609 h 1568040"/>
              <a:gd name="connsiteX108" fmla="*/ 916000 w 1093317"/>
              <a:gd name="connsiteY108" fmla="*/ 1554132 h 1568040"/>
              <a:gd name="connsiteX109" fmla="*/ 936861 w 1093317"/>
              <a:gd name="connsiteY109" fmla="*/ 1547179 h 1568040"/>
              <a:gd name="connsiteX110" fmla="*/ 957721 w 1093317"/>
              <a:gd name="connsiteY110" fmla="*/ 1536748 h 1568040"/>
              <a:gd name="connsiteX111" fmla="*/ 985536 w 1093317"/>
              <a:gd name="connsiteY111" fmla="*/ 1529795 h 1568040"/>
              <a:gd name="connsiteX112" fmla="*/ 995966 w 1093317"/>
              <a:gd name="connsiteY112" fmla="*/ 1526318 h 1568040"/>
              <a:gd name="connsiteX113" fmla="*/ 1027258 w 1093317"/>
              <a:gd name="connsiteY113" fmla="*/ 1519364 h 1568040"/>
              <a:gd name="connsiteX114" fmla="*/ 1058549 w 1093317"/>
              <a:gd name="connsiteY114" fmla="*/ 1508934 h 1568040"/>
              <a:gd name="connsiteX115" fmla="*/ 1068979 w 1093317"/>
              <a:gd name="connsiteY115" fmla="*/ 1505457 h 1568040"/>
              <a:gd name="connsiteX116" fmla="*/ 1079410 w 1093317"/>
              <a:gd name="connsiteY116" fmla="*/ 1501980 h 1568040"/>
              <a:gd name="connsiteX117" fmla="*/ 1093317 w 1093317"/>
              <a:gd name="connsiteY117" fmla="*/ 1488073 h 156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093317" h="1568040">
                <a:moveTo>
                  <a:pt x="804742" y="0"/>
                </a:moveTo>
                <a:cubicBezTo>
                  <a:pt x="798947" y="3477"/>
                  <a:pt x="793059" y="6803"/>
                  <a:pt x="787358" y="10431"/>
                </a:cubicBezTo>
                <a:cubicBezTo>
                  <a:pt x="780307" y="14918"/>
                  <a:pt x="774425" y="21695"/>
                  <a:pt x="766497" y="24338"/>
                </a:cubicBezTo>
                <a:lnTo>
                  <a:pt x="756067" y="27815"/>
                </a:lnTo>
                <a:cubicBezTo>
                  <a:pt x="722436" y="53036"/>
                  <a:pt x="758276" y="28449"/>
                  <a:pt x="731729" y="41722"/>
                </a:cubicBezTo>
                <a:cubicBezTo>
                  <a:pt x="704772" y="55200"/>
                  <a:pt x="737084" y="43413"/>
                  <a:pt x="710868" y="52152"/>
                </a:cubicBezTo>
                <a:cubicBezTo>
                  <a:pt x="707391" y="54470"/>
                  <a:pt x="703393" y="56151"/>
                  <a:pt x="700438" y="59106"/>
                </a:cubicBezTo>
                <a:cubicBezTo>
                  <a:pt x="697483" y="62061"/>
                  <a:pt x="696747" y="66926"/>
                  <a:pt x="693484" y="69536"/>
                </a:cubicBezTo>
                <a:cubicBezTo>
                  <a:pt x="690622" y="71825"/>
                  <a:pt x="686332" y="71374"/>
                  <a:pt x="683054" y="73013"/>
                </a:cubicBezTo>
                <a:cubicBezTo>
                  <a:pt x="679316" y="74882"/>
                  <a:pt x="676100" y="77649"/>
                  <a:pt x="672623" y="79967"/>
                </a:cubicBezTo>
                <a:cubicBezTo>
                  <a:pt x="670305" y="83444"/>
                  <a:pt x="668625" y="87442"/>
                  <a:pt x="665670" y="90397"/>
                </a:cubicBezTo>
                <a:cubicBezTo>
                  <a:pt x="662715" y="93352"/>
                  <a:pt x="657850" y="94088"/>
                  <a:pt x="655239" y="97351"/>
                </a:cubicBezTo>
                <a:cubicBezTo>
                  <a:pt x="652950" y="100213"/>
                  <a:pt x="654353" y="105190"/>
                  <a:pt x="651762" y="107781"/>
                </a:cubicBezTo>
                <a:cubicBezTo>
                  <a:pt x="645853" y="113690"/>
                  <a:pt x="636811" y="115779"/>
                  <a:pt x="630902" y="121688"/>
                </a:cubicBezTo>
                <a:cubicBezTo>
                  <a:pt x="614403" y="138187"/>
                  <a:pt x="623214" y="133523"/>
                  <a:pt x="606564" y="139072"/>
                </a:cubicBezTo>
                <a:cubicBezTo>
                  <a:pt x="599610" y="143708"/>
                  <a:pt x="590339" y="146026"/>
                  <a:pt x="585703" y="152980"/>
                </a:cubicBezTo>
                <a:cubicBezTo>
                  <a:pt x="576717" y="166460"/>
                  <a:pt x="582714" y="162089"/>
                  <a:pt x="568319" y="166887"/>
                </a:cubicBezTo>
                <a:cubicBezTo>
                  <a:pt x="560207" y="179055"/>
                  <a:pt x="557888" y="185431"/>
                  <a:pt x="540505" y="191225"/>
                </a:cubicBezTo>
                <a:lnTo>
                  <a:pt x="519644" y="198178"/>
                </a:lnTo>
                <a:lnTo>
                  <a:pt x="509213" y="201655"/>
                </a:lnTo>
                <a:cubicBezTo>
                  <a:pt x="505736" y="203973"/>
                  <a:pt x="502520" y="206740"/>
                  <a:pt x="498783" y="208609"/>
                </a:cubicBezTo>
                <a:cubicBezTo>
                  <a:pt x="495505" y="210248"/>
                  <a:pt x="491556" y="210305"/>
                  <a:pt x="488353" y="212085"/>
                </a:cubicBezTo>
                <a:cubicBezTo>
                  <a:pt x="481047" y="216144"/>
                  <a:pt x="474446" y="221357"/>
                  <a:pt x="467492" y="225993"/>
                </a:cubicBezTo>
                <a:lnTo>
                  <a:pt x="457061" y="232946"/>
                </a:lnTo>
                <a:cubicBezTo>
                  <a:pt x="453584" y="235264"/>
                  <a:pt x="449586" y="236945"/>
                  <a:pt x="446631" y="239900"/>
                </a:cubicBezTo>
                <a:cubicBezTo>
                  <a:pt x="439677" y="246854"/>
                  <a:pt x="433952" y="255306"/>
                  <a:pt x="425770" y="260761"/>
                </a:cubicBezTo>
                <a:cubicBezTo>
                  <a:pt x="388504" y="285604"/>
                  <a:pt x="445061" y="246916"/>
                  <a:pt x="404909" y="278145"/>
                </a:cubicBezTo>
                <a:cubicBezTo>
                  <a:pt x="398312" y="283276"/>
                  <a:pt x="384048" y="292052"/>
                  <a:pt x="384048" y="292052"/>
                </a:cubicBezTo>
                <a:cubicBezTo>
                  <a:pt x="381730" y="295529"/>
                  <a:pt x="378964" y="298745"/>
                  <a:pt x="377095" y="302482"/>
                </a:cubicBezTo>
                <a:cubicBezTo>
                  <a:pt x="375456" y="305760"/>
                  <a:pt x="375398" y="309709"/>
                  <a:pt x="373618" y="312913"/>
                </a:cubicBezTo>
                <a:cubicBezTo>
                  <a:pt x="369559" y="320219"/>
                  <a:pt x="364347" y="326820"/>
                  <a:pt x="359711" y="333774"/>
                </a:cubicBezTo>
                <a:cubicBezTo>
                  <a:pt x="357393" y="337251"/>
                  <a:pt x="354078" y="340240"/>
                  <a:pt x="352757" y="344204"/>
                </a:cubicBezTo>
                <a:cubicBezTo>
                  <a:pt x="351598" y="347681"/>
                  <a:pt x="351569" y="351772"/>
                  <a:pt x="349280" y="354634"/>
                </a:cubicBezTo>
                <a:cubicBezTo>
                  <a:pt x="346670" y="357897"/>
                  <a:pt x="342060" y="358913"/>
                  <a:pt x="338850" y="361588"/>
                </a:cubicBezTo>
                <a:cubicBezTo>
                  <a:pt x="322226" y="375442"/>
                  <a:pt x="333901" y="367528"/>
                  <a:pt x="321466" y="382449"/>
                </a:cubicBezTo>
                <a:cubicBezTo>
                  <a:pt x="318318" y="386226"/>
                  <a:pt x="314054" y="388998"/>
                  <a:pt x="311035" y="392879"/>
                </a:cubicBezTo>
                <a:cubicBezTo>
                  <a:pt x="305904" y="399476"/>
                  <a:pt x="301764" y="406786"/>
                  <a:pt x="297128" y="413740"/>
                </a:cubicBezTo>
                <a:cubicBezTo>
                  <a:pt x="294810" y="417217"/>
                  <a:pt x="293652" y="421853"/>
                  <a:pt x="290175" y="424171"/>
                </a:cubicBezTo>
                <a:lnTo>
                  <a:pt x="279744" y="431124"/>
                </a:lnTo>
                <a:cubicBezTo>
                  <a:pt x="271005" y="457340"/>
                  <a:pt x="282792" y="425028"/>
                  <a:pt x="269314" y="451985"/>
                </a:cubicBezTo>
                <a:cubicBezTo>
                  <a:pt x="254921" y="480771"/>
                  <a:pt x="278810" y="442955"/>
                  <a:pt x="258883" y="472846"/>
                </a:cubicBezTo>
                <a:cubicBezTo>
                  <a:pt x="250619" y="497642"/>
                  <a:pt x="262337" y="467667"/>
                  <a:pt x="244976" y="493707"/>
                </a:cubicBezTo>
                <a:cubicBezTo>
                  <a:pt x="224848" y="523897"/>
                  <a:pt x="264343" y="481293"/>
                  <a:pt x="231069" y="514567"/>
                </a:cubicBezTo>
                <a:cubicBezTo>
                  <a:pt x="227847" y="524232"/>
                  <a:pt x="227827" y="527341"/>
                  <a:pt x="220639" y="535428"/>
                </a:cubicBezTo>
                <a:cubicBezTo>
                  <a:pt x="214106" y="542778"/>
                  <a:pt x="205233" y="548107"/>
                  <a:pt x="199778" y="556289"/>
                </a:cubicBezTo>
                <a:cubicBezTo>
                  <a:pt x="197460" y="559766"/>
                  <a:pt x="195600" y="563597"/>
                  <a:pt x="192824" y="566720"/>
                </a:cubicBezTo>
                <a:cubicBezTo>
                  <a:pt x="186291" y="574070"/>
                  <a:pt x="171963" y="587580"/>
                  <a:pt x="171963" y="587580"/>
                </a:cubicBezTo>
                <a:cubicBezTo>
                  <a:pt x="162691" y="615395"/>
                  <a:pt x="176598" y="582946"/>
                  <a:pt x="158056" y="601488"/>
                </a:cubicBezTo>
                <a:cubicBezTo>
                  <a:pt x="155465" y="604079"/>
                  <a:pt x="156868" y="609056"/>
                  <a:pt x="154579" y="611918"/>
                </a:cubicBezTo>
                <a:cubicBezTo>
                  <a:pt x="151969" y="615181"/>
                  <a:pt x="147626" y="616554"/>
                  <a:pt x="144149" y="618872"/>
                </a:cubicBezTo>
                <a:cubicBezTo>
                  <a:pt x="139513" y="625825"/>
                  <a:pt x="136151" y="633823"/>
                  <a:pt x="130242" y="639732"/>
                </a:cubicBezTo>
                <a:lnTo>
                  <a:pt x="98950" y="671024"/>
                </a:lnTo>
                <a:cubicBezTo>
                  <a:pt x="95473" y="674501"/>
                  <a:pt x="91247" y="677363"/>
                  <a:pt x="88520" y="681454"/>
                </a:cubicBezTo>
                <a:cubicBezTo>
                  <a:pt x="86202" y="684931"/>
                  <a:pt x="84521" y="688930"/>
                  <a:pt x="81566" y="691885"/>
                </a:cubicBezTo>
                <a:cubicBezTo>
                  <a:pt x="78611" y="694840"/>
                  <a:pt x="74613" y="696520"/>
                  <a:pt x="71136" y="698838"/>
                </a:cubicBezTo>
                <a:cubicBezTo>
                  <a:pt x="68818" y="702315"/>
                  <a:pt x="66958" y="706146"/>
                  <a:pt x="64182" y="709269"/>
                </a:cubicBezTo>
                <a:cubicBezTo>
                  <a:pt x="57649" y="716619"/>
                  <a:pt x="48776" y="721947"/>
                  <a:pt x="43321" y="730129"/>
                </a:cubicBezTo>
                <a:lnTo>
                  <a:pt x="29414" y="750990"/>
                </a:lnTo>
                <a:lnTo>
                  <a:pt x="15507" y="771851"/>
                </a:lnTo>
                <a:lnTo>
                  <a:pt x="8553" y="782282"/>
                </a:lnTo>
                <a:cubicBezTo>
                  <a:pt x="-5842" y="825475"/>
                  <a:pt x="582" y="802182"/>
                  <a:pt x="8553" y="900493"/>
                </a:cubicBezTo>
                <a:cubicBezTo>
                  <a:pt x="8553" y="900495"/>
                  <a:pt x="17245" y="926568"/>
                  <a:pt x="18984" y="931784"/>
                </a:cubicBezTo>
                <a:lnTo>
                  <a:pt x="22461" y="942215"/>
                </a:lnTo>
                <a:lnTo>
                  <a:pt x="25937" y="952645"/>
                </a:lnTo>
                <a:cubicBezTo>
                  <a:pt x="27096" y="964234"/>
                  <a:pt x="27267" y="975965"/>
                  <a:pt x="29414" y="987413"/>
                </a:cubicBezTo>
                <a:cubicBezTo>
                  <a:pt x="29415" y="987420"/>
                  <a:pt x="38106" y="1013485"/>
                  <a:pt x="39845" y="1018704"/>
                </a:cubicBezTo>
                <a:cubicBezTo>
                  <a:pt x="39847" y="1018709"/>
                  <a:pt x="46794" y="1039560"/>
                  <a:pt x="46798" y="1039565"/>
                </a:cubicBezTo>
                <a:cubicBezTo>
                  <a:pt x="49116" y="1043042"/>
                  <a:pt x="52055" y="1046177"/>
                  <a:pt x="53752" y="1049996"/>
                </a:cubicBezTo>
                <a:cubicBezTo>
                  <a:pt x="56729" y="1056694"/>
                  <a:pt x="56639" y="1064758"/>
                  <a:pt x="60705" y="1070856"/>
                </a:cubicBezTo>
                <a:cubicBezTo>
                  <a:pt x="63023" y="1074333"/>
                  <a:pt x="65962" y="1077468"/>
                  <a:pt x="67659" y="1081287"/>
                </a:cubicBezTo>
                <a:cubicBezTo>
                  <a:pt x="70636" y="1087985"/>
                  <a:pt x="72295" y="1095194"/>
                  <a:pt x="74613" y="1102148"/>
                </a:cubicBezTo>
                <a:cubicBezTo>
                  <a:pt x="80317" y="1119260"/>
                  <a:pt x="77488" y="1108974"/>
                  <a:pt x="81566" y="1133439"/>
                </a:cubicBezTo>
                <a:cubicBezTo>
                  <a:pt x="82725" y="1175161"/>
                  <a:pt x="82069" y="1216972"/>
                  <a:pt x="85043" y="1258604"/>
                </a:cubicBezTo>
                <a:cubicBezTo>
                  <a:pt x="85565" y="1265915"/>
                  <a:pt x="89679" y="1272511"/>
                  <a:pt x="91997" y="1279465"/>
                </a:cubicBezTo>
                <a:cubicBezTo>
                  <a:pt x="93156" y="1282942"/>
                  <a:pt x="92883" y="1287303"/>
                  <a:pt x="95474" y="1289895"/>
                </a:cubicBezTo>
                <a:lnTo>
                  <a:pt x="105904" y="1300326"/>
                </a:lnTo>
                <a:cubicBezTo>
                  <a:pt x="107063" y="1303803"/>
                  <a:pt x="107742" y="1307478"/>
                  <a:pt x="109381" y="1310756"/>
                </a:cubicBezTo>
                <a:cubicBezTo>
                  <a:pt x="111356" y="1314706"/>
                  <a:pt x="125189" y="1333518"/>
                  <a:pt x="126765" y="1335094"/>
                </a:cubicBezTo>
                <a:cubicBezTo>
                  <a:pt x="129720" y="1338049"/>
                  <a:pt x="133718" y="1339729"/>
                  <a:pt x="137195" y="1342047"/>
                </a:cubicBezTo>
                <a:cubicBezTo>
                  <a:pt x="139513" y="1345524"/>
                  <a:pt x="141194" y="1349523"/>
                  <a:pt x="144149" y="1352478"/>
                </a:cubicBezTo>
                <a:cubicBezTo>
                  <a:pt x="147104" y="1355433"/>
                  <a:pt x="151369" y="1356756"/>
                  <a:pt x="154579" y="1359431"/>
                </a:cubicBezTo>
                <a:cubicBezTo>
                  <a:pt x="158357" y="1362579"/>
                  <a:pt x="161232" y="1366714"/>
                  <a:pt x="165010" y="1369862"/>
                </a:cubicBezTo>
                <a:cubicBezTo>
                  <a:pt x="168220" y="1372537"/>
                  <a:pt x="172230" y="1374140"/>
                  <a:pt x="175440" y="1376815"/>
                </a:cubicBezTo>
                <a:cubicBezTo>
                  <a:pt x="192803" y="1391285"/>
                  <a:pt x="177969" y="1384612"/>
                  <a:pt x="196301" y="1390723"/>
                </a:cubicBezTo>
                <a:cubicBezTo>
                  <a:pt x="198619" y="1394200"/>
                  <a:pt x="200300" y="1398198"/>
                  <a:pt x="203255" y="1401153"/>
                </a:cubicBezTo>
                <a:cubicBezTo>
                  <a:pt x="209996" y="1407894"/>
                  <a:pt x="215630" y="1408755"/>
                  <a:pt x="224115" y="1411583"/>
                </a:cubicBezTo>
                <a:lnTo>
                  <a:pt x="244976" y="1425491"/>
                </a:lnTo>
                <a:cubicBezTo>
                  <a:pt x="248453" y="1427809"/>
                  <a:pt x="252452" y="1429489"/>
                  <a:pt x="255407" y="1432444"/>
                </a:cubicBezTo>
                <a:cubicBezTo>
                  <a:pt x="258884" y="1435921"/>
                  <a:pt x="261568" y="1440435"/>
                  <a:pt x="265837" y="1442875"/>
                </a:cubicBezTo>
                <a:cubicBezTo>
                  <a:pt x="269986" y="1445246"/>
                  <a:pt x="275108" y="1445193"/>
                  <a:pt x="279744" y="1446352"/>
                </a:cubicBezTo>
                <a:cubicBezTo>
                  <a:pt x="302894" y="1469499"/>
                  <a:pt x="277962" y="1447680"/>
                  <a:pt x="300605" y="1460259"/>
                </a:cubicBezTo>
                <a:cubicBezTo>
                  <a:pt x="307911" y="1464318"/>
                  <a:pt x="313538" y="1471523"/>
                  <a:pt x="321466" y="1474166"/>
                </a:cubicBezTo>
                <a:cubicBezTo>
                  <a:pt x="345926" y="1482320"/>
                  <a:pt x="315730" y="1471708"/>
                  <a:pt x="345804" y="1484596"/>
                </a:cubicBezTo>
                <a:cubicBezTo>
                  <a:pt x="349172" y="1486040"/>
                  <a:pt x="353030" y="1486293"/>
                  <a:pt x="356234" y="1488073"/>
                </a:cubicBezTo>
                <a:cubicBezTo>
                  <a:pt x="363540" y="1492132"/>
                  <a:pt x="369167" y="1499337"/>
                  <a:pt x="377095" y="1501980"/>
                </a:cubicBezTo>
                <a:cubicBezTo>
                  <a:pt x="380572" y="1503139"/>
                  <a:pt x="384321" y="1503677"/>
                  <a:pt x="387525" y="1505457"/>
                </a:cubicBezTo>
                <a:cubicBezTo>
                  <a:pt x="394831" y="1509516"/>
                  <a:pt x="401432" y="1514728"/>
                  <a:pt x="408386" y="1519364"/>
                </a:cubicBezTo>
                <a:cubicBezTo>
                  <a:pt x="411863" y="1521682"/>
                  <a:pt x="414762" y="1525305"/>
                  <a:pt x="418816" y="1526318"/>
                </a:cubicBezTo>
                <a:cubicBezTo>
                  <a:pt x="423452" y="1527477"/>
                  <a:pt x="428147" y="1528422"/>
                  <a:pt x="432724" y="1529795"/>
                </a:cubicBezTo>
                <a:cubicBezTo>
                  <a:pt x="439745" y="1531901"/>
                  <a:pt x="446329" y="1535711"/>
                  <a:pt x="453585" y="1536748"/>
                </a:cubicBezTo>
                <a:cubicBezTo>
                  <a:pt x="497460" y="1543016"/>
                  <a:pt x="469741" y="1539744"/>
                  <a:pt x="537028" y="1543702"/>
                </a:cubicBezTo>
                <a:cubicBezTo>
                  <a:pt x="543982" y="1544861"/>
                  <a:pt x="551007" y="1545650"/>
                  <a:pt x="557889" y="1547179"/>
                </a:cubicBezTo>
                <a:cubicBezTo>
                  <a:pt x="561466" y="1547974"/>
                  <a:pt x="564795" y="1549649"/>
                  <a:pt x="568319" y="1550656"/>
                </a:cubicBezTo>
                <a:cubicBezTo>
                  <a:pt x="572913" y="1551969"/>
                  <a:pt x="577649" y="1552759"/>
                  <a:pt x="582226" y="1554132"/>
                </a:cubicBezTo>
                <a:cubicBezTo>
                  <a:pt x="589247" y="1556238"/>
                  <a:pt x="595900" y="1559648"/>
                  <a:pt x="603087" y="1561086"/>
                </a:cubicBezTo>
                <a:cubicBezTo>
                  <a:pt x="635288" y="1567527"/>
                  <a:pt x="614579" y="1564110"/>
                  <a:pt x="665670" y="1568040"/>
                </a:cubicBezTo>
                <a:lnTo>
                  <a:pt x="849940" y="1564563"/>
                </a:lnTo>
                <a:cubicBezTo>
                  <a:pt x="858241" y="1564282"/>
                  <a:pt x="879304" y="1558975"/>
                  <a:pt x="888185" y="1557609"/>
                </a:cubicBezTo>
                <a:cubicBezTo>
                  <a:pt x="897420" y="1556188"/>
                  <a:pt x="906728" y="1555291"/>
                  <a:pt x="916000" y="1554132"/>
                </a:cubicBezTo>
                <a:cubicBezTo>
                  <a:pt x="922954" y="1551814"/>
                  <a:pt x="930762" y="1551245"/>
                  <a:pt x="936861" y="1547179"/>
                </a:cubicBezTo>
                <a:cubicBezTo>
                  <a:pt x="947814" y="1539876"/>
                  <a:pt x="945543" y="1540069"/>
                  <a:pt x="957721" y="1536748"/>
                </a:cubicBezTo>
                <a:cubicBezTo>
                  <a:pt x="966941" y="1534234"/>
                  <a:pt x="976470" y="1532817"/>
                  <a:pt x="985536" y="1529795"/>
                </a:cubicBezTo>
                <a:cubicBezTo>
                  <a:pt x="989013" y="1528636"/>
                  <a:pt x="992411" y="1527207"/>
                  <a:pt x="995966" y="1526318"/>
                </a:cubicBezTo>
                <a:cubicBezTo>
                  <a:pt x="1015824" y="1521353"/>
                  <a:pt x="1009405" y="1524720"/>
                  <a:pt x="1027258" y="1519364"/>
                </a:cubicBezTo>
                <a:cubicBezTo>
                  <a:pt x="1027265" y="1519362"/>
                  <a:pt x="1053331" y="1510673"/>
                  <a:pt x="1058549" y="1508934"/>
                </a:cubicBezTo>
                <a:lnTo>
                  <a:pt x="1068979" y="1505457"/>
                </a:lnTo>
                <a:lnTo>
                  <a:pt x="1079410" y="1501980"/>
                </a:lnTo>
                <a:cubicBezTo>
                  <a:pt x="1087801" y="1489394"/>
                  <a:pt x="1082626" y="1493419"/>
                  <a:pt x="1093317" y="1488073"/>
                </a:cubicBezTo>
              </a:path>
            </a:pathLst>
          </a:cu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004897" y="4618182"/>
            <a:ext cx="310958" cy="581891"/>
          </a:xfrm>
          <a:custGeom>
            <a:avLst/>
            <a:gdLst>
              <a:gd name="connsiteX0" fmla="*/ 212436 w 310958"/>
              <a:gd name="connsiteY0" fmla="*/ 0 h 581891"/>
              <a:gd name="connsiteX1" fmla="*/ 184727 w 310958"/>
              <a:gd name="connsiteY1" fmla="*/ 6157 h 581891"/>
              <a:gd name="connsiteX2" fmla="*/ 166255 w 310958"/>
              <a:gd name="connsiteY2" fmla="*/ 18473 h 581891"/>
              <a:gd name="connsiteX3" fmla="*/ 157018 w 310958"/>
              <a:gd name="connsiteY3" fmla="*/ 24630 h 581891"/>
              <a:gd name="connsiteX4" fmla="*/ 147782 w 310958"/>
              <a:gd name="connsiteY4" fmla="*/ 43103 h 581891"/>
              <a:gd name="connsiteX5" fmla="*/ 138545 w 310958"/>
              <a:gd name="connsiteY5" fmla="*/ 73891 h 581891"/>
              <a:gd name="connsiteX6" fmla="*/ 126230 w 310958"/>
              <a:gd name="connsiteY6" fmla="*/ 92363 h 581891"/>
              <a:gd name="connsiteX7" fmla="*/ 113915 w 310958"/>
              <a:gd name="connsiteY7" fmla="*/ 113915 h 581891"/>
              <a:gd name="connsiteX8" fmla="*/ 104679 w 310958"/>
              <a:gd name="connsiteY8" fmla="*/ 120073 h 581891"/>
              <a:gd name="connsiteX9" fmla="*/ 98521 w 310958"/>
              <a:gd name="connsiteY9" fmla="*/ 129309 h 581891"/>
              <a:gd name="connsiteX10" fmla="*/ 89285 w 310958"/>
              <a:gd name="connsiteY10" fmla="*/ 135466 h 581891"/>
              <a:gd name="connsiteX11" fmla="*/ 76970 w 310958"/>
              <a:gd name="connsiteY11" fmla="*/ 147782 h 581891"/>
              <a:gd name="connsiteX12" fmla="*/ 70812 w 310958"/>
              <a:gd name="connsiteY12" fmla="*/ 157018 h 581891"/>
              <a:gd name="connsiteX13" fmla="*/ 61576 w 310958"/>
              <a:gd name="connsiteY13" fmla="*/ 166254 h 581891"/>
              <a:gd name="connsiteX14" fmla="*/ 49261 w 310958"/>
              <a:gd name="connsiteY14" fmla="*/ 184727 h 581891"/>
              <a:gd name="connsiteX15" fmla="*/ 36945 w 310958"/>
              <a:gd name="connsiteY15" fmla="*/ 212436 h 581891"/>
              <a:gd name="connsiteX16" fmla="*/ 21551 w 310958"/>
              <a:gd name="connsiteY16" fmla="*/ 240145 h 581891"/>
              <a:gd name="connsiteX17" fmla="*/ 15394 w 310958"/>
              <a:gd name="connsiteY17" fmla="*/ 249382 h 581891"/>
              <a:gd name="connsiteX18" fmla="*/ 6158 w 310958"/>
              <a:gd name="connsiteY18" fmla="*/ 267854 h 581891"/>
              <a:gd name="connsiteX19" fmla="*/ 0 w 310958"/>
              <a:gd name="connsiteY19" fmla="*/ 292485 h 581891"/>
              <a:gd name="connsiteX20" fmla="*/ 3079 w 310958"/>
              <a:gd name="connsiteY20" fmla="*/ 317115 h 581891"/>
              <a:gd name="connsiteX21" fmla="*/ 21551 w 310958"/>
              <a:gd name="connsiteY21" fmla="*/ 323273 h 581891"/>
              <a:gd name="connsiteX22" fmla="*/ 30788 w 310958"/>
              <a:gd name="connsiteY22" fmla="*/ 326351 h 581891"/>
              <a:gd name="connsiteX23" fmla="*/ 58497 w 310958"/>
              <a:gd name="connsiteY23" fmla="*/ 332509 h 581891"/>
              <a:gd name="connsiteX24" fmla="*/ 64655 w 310958"/>
              <a:gd name="connsiteY24" fmla="*/ 341745 h 581891"/>
              <a:gd name="connsiteX25" fmla="*/ 70812 w 310958"/>
              <a:gd name="connsiteY25" fmla="*/ 360218 h 581891"/>
              <a:gd name="connsiteX26" fmla="*/ 64655 w 310958"/>
              <a:gd name="connsiteY26" fmla="*/ 406400 h 581891"/>
              <a:gd name="connsiteX27" fmla="*/ 61576 w 310958"/>
              <a:gd name="connsiteY27" fmla="*/ 421794 h 581891"/>
              <a:gd name="connsiteX28" fmla="*/ 55418 w 310958"/>
              <a:gd name="connsiteY28" fmla="*/ 440266 h 581891"/>
              <a:gd name="connsiteX29" fmla="*/ 58497 w 310958"/>
              <a:gd name="connsiteY29" fmla="*/ 563418 h 581891"/>
              <a:gd name="connsiteX30" fmla="*/ 64655 w 310958"/>
              <a:gd name="connsiteY30" fmla="*/ 572654 h 581891"/>
              <a:gd name="connsiteX31" fmla="*/ 83127 w 310958"/>
              <a:gd name="connsiteY31" fmla="*/ 581891 h 581891"/>
              <a:gd name="connsiteX32" fmla="*/ 132388 w 310958"/>
              <a:gd name="connsiteY32" fmla="*/ 578812 h 581891"/>
              <a:gd name="connsiteX33" fmla="*/ 150861 w 310958"/>
              <a:gd name="connsiteY33" fmla="*/ 572654 h 581891"/>
              <a:gd name="connsiteX34" fmla="*/ 178570 w 310958"/>
              <a:gd name="connsiteY34" fmla="*/ 563418 h 581891"/>
              <a:gd name="connsiteX35" fmla="*/ 187806 w 310958"/>
              <a:gd name="connsiteY35" fmla="*/ 560339 h 581891"/>
              <a:gd name="connsiteX36" fmla="*/ 197042 w 310958"/>
              <a:gd name="connsiteY36" fmla="*/ 554182 h 581891"/>
              <a:gd name="connsiteX37" fmla="*/ 215515 w 310958"/>
              <a:gd name="connsiteY37" fmla="*/ 548024 h 581891"/>
              <a:gd name="connsiteX38" fmla="*/ 233988 w 310958"/>
              <a:gd name="connsiteY38" fmla="*/ 538788 h 581891"/>
              <a:gd name="connsiteX39" fmla="*/ 270933 w 310958"/>
              <a:gd name="connsiteY39" fmla="*/ 514157 h 581891"/>
              <a:gd name="connsiteX40" fmla="*/ 280170 w 310958"/>
              <a:gd name="connsiteY40" fmla="*/ 508000 h 581891"/>
              <a:gd name="connsiteX41" fmla="*/ 289406 w 310958"/>
              <a:gd name="connsiteY41" fmla="*/ 501842 h 581891"/>
              <a:gd name="connsiteX42" fmla="*/ 298642 w 310958"/>
              <a:gd name="connsiteY42" fmla="*/ 498763 h 581891"/>
              <a:gd name="connsiteX43" fmla="*/ 310958 w 310958"/>
              <a:gd name="connsiteY43" fmla="*/ 489527 h 58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0958" h="581891">
                <a:moveTo>
                  <a:pt x="212436" y="0"/>
                </a:moveTo>
                <a:cubicBezTo>
                  <a:pt x="207433" y="834"/>
                  <a:pt x="191219" y="2550"/>
                  <a:pt x="184727" y="6157"/>
                </a:cubicBezTo>
                <a:cubicBezTo>
                  <a:pt x="178258" y="9751"/>
                  <a:pt x="172413" y="14368"/>
                  <a:pt x="166255" y="18473"/>
                </a:cubicBezTo>
                <a:lnTo>
                  <a:pt x="157018" y="24630"/>
                </a:lnTo>
                <a:cubicBezTo>
                  <a:pt x="150272" y="34750"/>
                  <a:pt x="150969" y="31949"/>
                  <a:pt x="147782" y="43103"/>
                </a:cubicBezTo>
                <a:cubicBezTo>
                  <a:pt x="145631" y="50633"/>
                  <a:pt x="142203" y="68404"/>
                  <a:pt x="138545" y="73891"/>
                </a:cubicBezTo>
                <a:cubicBezTo>
                  <a:pt x="134440" y="80048"/>
                  <a:pt x="129539" y="85744"/>
                  <a:pt x="126230" y="92363"/>
                </a:cubicBezTo>
                <a:cubicBezTo>
                  <a:pt x="123813" y="97197"/>
                  <a:pt x="118270" y="109560"/>
                  <a:pt x="113915" y="113915"/>
                </a:cubicBezTo>
                <a:cubicBezTo>
                  <a:pt x="111299" y="116531"/>
                  <a:pt x="107758" y="118020"/>
                  <a:pt x="104679" y="120073"/>
                </a:cubicBezTo>
                <a:cubicBezTo>
                  <a:pt x="102626" y="123152"/>
                  <a:pt x="101138" y="126693"/>
                  <a:pt x="98521" y="129309"/>
                </a:cubicBezTo>
                <a:cubicBezTo>
                  <a:pt x="95905" y="131925"/>
                  <a:pt x="91596" y="132577"/>
                  <a:pt x="89285" y="135466"/>
                </a:cubicBezTo>
                <a:cubicBezTo>
                  <a:pt x="77342" y="150394"/>
                  <a:pt x="97122" y="141064"/>
                  <a:pt x="76970" y="147782"/>
                </a:cubicBezTo>
                <a:cubicBezTo>
                  <a:pt x="74917" y="150861"/>
                  <a:pt x="73181" y="154175"/>
                  <a:pt x="70812" y="157018"/>
                </a:cubicBezTo>
                <a:cubicBezTo>
                  <a:pt x="68025" y="160363"/>
                  <a:pt x="63991" y="162631"/>
                  <a:pt x="61576" y="166254"/>
                </a:cubicBezTo>
                <a:cubicBezTo>
                  <a:pt x="43754" y="192987"/>
                  <a:pt x="78722" y="155266"/>
                  <a:pt x="49261" y="184727"/>
                </a:cubicBezTo>
                <a:cubicBezTo>
                  <a:pt x="41933" y="206710"/>
                  <a:pt x="46704" y="197800"/>
                  <a:pt x="36945" y="212436"/>
                </a:cubicBezTo>
                <a:cubicBezTo>
                  <a:pt x="31527" y="228696"/>
                  <a:pt x="35669" y="218969"/>
                  <a:pt x="21551" y="240145"/>
                </a:cubicBezTo>
                <a:cubicBezTo>
                  <a:pt x="19498" y="243224"/>
                  <a:pt x="16564" y="245872"/>
                  <a:pt x="15394" y="249382"/>
                </a:cubicBezTo>
                <a:cubicBezTo>
                  <a:pt x="7654" y="272601"/>
                  <a:pt x="18096" y="243978"/>
                  <a:pt x="6158" y="267854"/>
                </a:cubicBezTo>
                <a:cubicBezTo>
                  <a:pt x="3002" y="274166"/>
                  <a:pt x="1171" y="286629"/>
                  <a:pt x="0" y="292485"/>
                </a:cubicBezTo>
                <a:cubicBezTo>
                  <a:pt x="1026" y="300695"/>
                  <a:pt x="-1666" y="310337"/>
                  <a:pt x="3079" y="317115"/>
                </a:cubicBezTo>
                <a:cubicBezTo>
                  <a:pt x="6801" y="322432"/>
                  <a:pt x="15394" y="321221"/>
                  <a:pt x="21551" y="323273"/>
                </a:cubicBezTo>
                <a:cubicBezTo>
                  <a:pt x="24630" y="324299"/>
                  <a:pt x="27606" y="325714"/>
                  <a:pt x="30788" y="326351"/>
                </a:cubicBezTo>
                <a:cubicBezTo>
                  <a:pt x="50331" y="330260"/>
                  <a:pt x="41105" y="328161"/>
                  <a:pt x="58497" y="332509"/>
                </a:cubicBezTo>
                <a:cubicBezTo>
                  <a:pt x="60550" y="335588"/>
                  <a:pt x="63152" y="338364"/>
                  <a:pt x="64655" y="341745"/>
                </a:cubicBezTo>
                <a:cubicBezTo>
                  <a:pt x="67291" y="347676"/>
                  <a:pt x="70812" y="360218"/>
                  <a:pt x="70812" y="360218"/>
                </a:cubicBezTo>
                <a:cubicBezTo>
                  <a:pt x="66150" y="411493"/>
                  <a:pt x="70929" y="378163"/>
                  <a:pt x="64655" y="406400"/>
                </a:cubicBezTo>
                <a:cubicBezTo>
                  <a:pt x="63520" y="411508"/>
                  <a:pt x="62953" y="416745"/>
                  <a:pt x="61576" y="421794"/>
                </a:cubicBezTo>
                <a:cubicBezTo>
                  <a:pt x="59868" y="428056"/>
                  <a:pt x="55418" y="440266"/>
                  <a:pt x="55418" y="440266"/>
                </a:cubicBezTo>
                <a:cubicBezTo>
                  <a:pt x="56444" y="481317"/>
                  <a:pt x="55639" y="522454"/>
                  <a:pt x="58497" y="563418"/>
                </a:cubicBezTo>
                <a:cubicBezTo>
                  <a:pt x="58755" y="567109"/>
                  <a:pt x="62039" y="570038"/>
                  <a:pt x="64655" y="572654"/>
                </a:cubicBezTo>
                <a:cubicBezTo>
                  <a:pt x="70624" y="578623"/>
                  <a:pt x="75614" y="579386"/>
                  <a:pt x="83127" y="581891"/>
                </a:cubicBezTo>
                <a:cubicBezTo>
                  <a:pt x="99547" y="580865"/>
                  <a:pt x="116087" y="581035"/>
                  <a:pt x="132388" y="578812"/>
                </a:cubicBezTo>
                <a:cubicBezTo>
                  <a:pt x="138819" y="577935"/>
                  <a:pt x="144703" y="574706"/>
                  <a:pt x="150861" y="572654"/>
                </a:cubicBezTo>
                <a:lnTo>
                  <a:pt x="178570" y="563418"/>
                </a:lnTo>
                <a:cubicBezTo>
                  <a:pt x="181649" y="562392"/>
                  <a:pt x="185106" y="562139"/>
                  <a:pt x="187806" y="560339"/>
                </a:cubicBezTo>
                <a:cubicBezTo>
                  <a:pt x="190885" y="558287"/>
                  <a:pt x="193661" y="555685"/>
                  <a:pt x="197042" y="554182"/>
                </a:cubicBezTo>
                <a:cubicBezTo>
                  <a:pt x="202973" y="551546"/>
                  <a:pt x="210115" y="551625"/>
                  <a:pt x="215515" y="548024"/>
                </a:cubicBezTo>
                <a:cubicBezTo>
                  <a:pt x="227451" y="540066"/>
                  <a:pt x="221241" y="543036"/>
                  <a:pt x="233988" y="538788"/>
                </a:cubicBezTo>
                <a:lnTo>
                  <a:pt x="270933" y="514157"/>
                </a:lnTo>
                <a:lnTo>
                  <a:pt x="280170" y="508000"/>
                </a:lnTo>
                <a:cubicBezTo>
                  <a:pt x="283249" y="505948"/>
                  <a:pt x="285896" y="503012"/>
                  <a:pt x="289406" y="501842"/>
                </a:cubicBezTo>
                <a:lnTo>
                  <a:pt x="298642" y="498763"/>
                </a:lnTo>
                <a:cubicBezTo>
                  <a:pt x="308605" y="488801"/>
                  <a:pt x="303525" y="489527"/>
                  <a:pt x="310958" y="489527"/>
                </a:cubicBezTo>
              </a:path>
            </a:pathLst>
          </a:cu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flipH="1">
            <a:off x="2369582" y="4110958"/>
            <a:ext cx="1311070" cy="190044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6331644" y="2465593"/>
            <a:ext cx="785719" cy="95022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9818914" y="2465593"/>
            <a:ext cx="785719" cy="95022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6331643" y="4743024"/>
            <a:ext cx="785719" cy="95022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9818913" y="4724963"/>
            <a:ext cx="785719" cy="95022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265890" y="726163"/>
            <a:ext cx="8260337"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GFSP agrees better with path of strongest wind away from the coast (more to the east than the operational GFS)</a:t>
            </a:r>
          </a:p>
          <a:p>
            <a:pPr marL="285750" indent="-285750">
              <a:buFont typeface="Arial" panose="020B0604020202020204" pitchFamily="34" charset="0"/>
              <a:buChar char="•"/>
            </a:pPr>
            <a:r>
              <a:rPr lang="en-US" dirty="0" smtClean="0"/>
              <a:t>Despite resolution differences, GFSP was stronger and more accurate with the winds forecast at F084 and F108</a:t>
            </a:r>
            <a:endParaRPr lang="en-US" dirty="0"/>
          </a:p>
        </p:txBody>
      </p:sp>
    </p:spTree>
    <p:extLst>
      <p:ext uri="{BB962C8B-B14F-4D97-AF65-F5344CB8AC3E}">
        <p14:creationId xmlns:p14="http://schemas.microsoft.com/office/powerpoint/2010/main" val="5733154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 y="2090057"/>
            <a:ext cx="5465551" cy="4767943"/>
          </a:xfrm>
          <a:prstGeom prst="rect">
            <a:avLst/>
          </a:prstGeom>
        </p:spPr>
      </p:pic>
      <p:pic>
        <p:nvPicPr>
          <p:cNvPr id="10" name="Picture 9"/>
          <p:cNvPicPr>
            <a:picLocks noChangeAspect="1"/>
          </p:cNvPicPr>
          <p:nvPr/>
        </p:nvPicPr>
        <p:blipFill>
          <a:blip r:embed="rId3"/>
          <a:stretch>
            <a:fillRect/>
          </a:stretch>
        </p:blipFill>
        <p:spPr>
          <a:xfrm>
            <a:off x="5540472" y="2057400"/>
            <a:ext cx="4717877" cy="2743200"/>
          </a:xfrm>
          <a:prstGeom prst="rect">
            <a:avLst/>
          </a:prstGeom>
        </p:spPr>
      </p:pic>
      <p:sp>
        <p:nvSpPr>
          <p:cNvPr id="11" name="Freeform 10"/>
          <p:cNvSpPr/>
          <p:nvPr/>
        </p:nvSpPr>
        <p:spPr>
          <a:xfrm>
            <a:off x="3882950" y="2335837"/>
            <a:ext cx="95903" cy="671716"/>
          </a:xfrm>
          <a:custGeom>
            <a:avLst/>
            <a:gdLst>
              <a:gd name="connsiteX0" fmla="*/ 52004 w 95903"/>
              <a:gd name="connsiteY0" fmla="*/ 671716 h 671716"/>
              <a:gd name="connsiteX1" fmla="*/ 39003 w 95903"/>
              <a:gd name="connsiteY1" fmla="*/ 637046 h 671716"/>
              <a:gd name="connsiteX2" fmla="*/ 30335 w 95903"/>
              <a:gd name="connsiteY2" fmla="*/ 611045 h 671716"/>
              <a:gd name="connsiteX3" fmla="*/ 21668 w 95903"/>
              <a:gd name="connsiteY3" fmla="*/ 585043 h 671716"/>
              <a:gd name="connsiteX4" fmla="*/ 17334 w 95903"/>
              <a:gd name="connsiteY4" fmla="*/ 572042 h 671716"/>
              <a:gd name="connsiteX5" fmla="*/ 8667 w 95903"/>
              <a:gd name="connsiteY5" fmla="*/ 511371 h 671716"/>
              <a:gd name="connsiteX6" fmla="*/ 4333 w 95903"/>
              <a:gd name="connsiteY6" fmla="*/ 489702 h 671716"/>
              <a:gd name="connsiteX7" fmla="*/ 0 w 95903"/>
              <a:gd name="connsiteY7" fmla="*/ 463700 h 671716"/>
              <a:gd name="connsiteX8" fmla="*/ 4333 w 95903"/>
              <a:gd name="connsiteY8" fmla="*/ 316356 h 671716"/>
              <a:gd name="connsiteX9" fmla="*/ 21668 w 95903"/>
              <a:gd name="connsiteY9" fmla="*/ 255685 h 671716"/>
              <a:gd name="connsiteX10" fmla="*/ 26002 w 95903"/>
              <a:gd name="connsiteY10" fmla="*/ 242684 h 671716"/>
              <a:gd name="connsiteX11" fmla="*/ 34669 w 95903"/>
              <a:gd name="connsiteY11" fmla="*/ 229683 h 671716"/>
              <a:gd name="connsiteX12" fmla="*/ 39003 w 95903"/>
              <a:gd name="connsiteY12" fmla="*/ 216682 h 671716"/>
              <a:gd name="connsiteX13" fmla="*/ 47670 w 95903"/>
              <a:gd name="connsiteY13" fmla="*/ 203681 h 671716"/>
              <a:gd name="connsiteX14" fmla="*/ 60671 w 95903"/>
              <a:gd name="connsiteY14" fmla="*/ 182013 h 671716"/>
              <a:gd name="connsiteX15" fmla="*/ 65005 w 95903"/>
              <a:gd name="connsiteY15" fmla="*/ 169012 h 671716"/>
              <a:gd name="connsiteX16" fmla="*/ 73672 w 95903"/>
              <a:gd name="connsiteY16" fmla="*/ 156011 h 671716"/>
              <a:gd name="connsiteX17" fmla="*/ 82339 w 95903"/>
              <a:gd name="connsiteY17" fmla="*/ 130009 h 671716"/>
              <a:gd name="connsiteX18" fmla="*/ 86673 w 95903"/>
              <a:gd name="connsiteY18" fmla="*/ 117008 h 671716"/>
              <a:gd name="connsiteX19" fmla="*/ 91006 w 95903"/>
              <a:gd name="connsiteY19" fmla="*/ 104008 h 671716"/>
              <a:gd name="connsiteX20" fmla="*/ 95340 w 95903"/>
              <a:gd name="connsiteY20" fmla="*/ 0 h 67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5903" h="671716">
                <a:moveTo>
                  <a:pt x="52004" y="671716"/>
                </a:moveTo>
                <a:cubicBezTo>
                  <a:pt x="41730" y="620350"/>
                  <a:pt x="55233" y="673563"/>
                  <a:pt x="39003" y="637046"/>
                </a:cubicBezTo>
                <a:cubicBezTo>
                  <a:pt x="35292" y="628698"/>
                  <a:pt x="33224" y="619712"/>
                  <a:pt x="30335" y="611045"/>
                </a:cubicBezTo>
                <a:lnTo>
                  <a:pt x="21668" y="585043"/>
                </a:lnTo>
                <a:cubicBezTo>
                  <a:pt x="20223" y="580709"/>
                  <a:pt x="18230" y="576521"/>
                  <a:pt x="17334" y="572042"/>
                </a:cubicBezTo>
                <a:cubicBezTo>
                  <a:pt x="7536" y="523042"/>
                  <a:pt x="18965" y="583451"/>
                  <a:pt x="8667" y="511371"/>
                </a:cubicBezTo>
                <a:cubicBezTo>
                  <a:pt x="7625" y="504079"/>
                  <a:pt x="5651" y="496949"/>
                  <a:pt x="4333" y="489702"/>
                </a:cubicBezTo>
                <a:cubicBezTo>
                  <a:pt x="2761" y="481057"/>
                  <a:pt x="1444" y="472367"/>
                  <a:pt x="0" y="463700"/>
                </a:cubicBezTo>
                <a:cubicBezTo>
                  <a:pt x="1444" y="414585"/>
                  <a:pt x="832" y="365367"/>
                  <a:pt x="4333" y="316356"/>
                </a:cubicBezTo>
                <a:cubicBezTo>
                  <a:pt x="5322" y="302511"/>
                  <a:pt x="16823" y="270219"/>
                  <a:pt x="21668" y="255685"/>
                </a:cubicBezTo>
                <a:cubicBezTo>
                  <a:pt x="23113" y="251351"/>
                  <a:pt x="23468" y="246485"/>
                  <a:pt x="26002" y="242684"/>
                </a:cubicBezTo>
                <a:cubicBezTo>
                  <a:pt x="28891" y="238350"/>
                  <a:pt x="32340" y="234341"/>
                  <a:pt x="34669" y="229683"/>
                </a:cubicBezTo>
                <a:cubicBezTo>
                  <a:pt x="36712" y="225597"/>
                  <a:pt x="36960" y="220768"/>
                  <a:pt x="39003" y="216682"/>
                </a:cubicBezTo>
                <a:cubicBezTo>
                  <a:pt x="41332" y="212024"/>
                  <a:pt x="45341" y="208339"/>
                  <a:pt x="47670" y="203681"/>
                </a:cubicBezTo>
                <a:cubicBezTo>
                  <a:pt x="58921" y="181179"/>
                  <a:pt x="43743" y="198943"/>
                  <a:pt x="60671" y="182013"/>
                </a:cubicBezTo>
                <a:cubicBezTo>
                  <a:pt x="62116" y="177679"/>
                  <a:pt x="62962" y="173098"/>
                  <a:pt x="65005" y="169012"/>
                </a:cubicBezTo>
                <a:cubicBezTo>
                  <a:pt x="67334" y="164354"/>
                  <a:pt x="71557" y="160770"/>
                  <a:pt x="73672" y="156011"/>
                </a:cubicBezTo>
                <a:cubicBezTo>
                  <a:pt x="77382" y="147662"/>
                  <a:pt x="79450" y="138676"/>
                  <a:pt x="82339" y="130009"/>
                </a:cubicBezTo>
                <a:lnTo>
                  <a:pt x="86673" y="117008"/>
                </a:lnTo>
                <a:lnTo>
                  <a:pt x="91006" y="104008"/>
                </a:lnTo>
                <a:cubicBezTo>
                  <a:pt x="98207" y="46404"/>
                  <a:pt x="95340" y="80985"/>
                  <a:pt x="95340" y="0"/>
                </a:cubicBezTo>
              </a:path>
            </a:pathLst>
          </a:cu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07553" y="3991291"/>
            <a:ext cx="1092079" cy="1256758"/>
          </a:xfrm>
          <a:custGeom>
            <a:avLst/>
            <a:gdLst>
              <a:gd name="connsiteX0" fmla="*/ 359692 w 1092079"/>
              <a:gd name="connsiteY0" fmla="*/ 0 h 1256758"/>
              <a:gd name="connsiteX1" fmla="*/ 333691 w 1092079"/>
              <a:gd name="connsiteY1" fmla="*/ 8667 h 1256758"/>
              <a:gd name="connsiteX2" fmla="*/ 312022 w 1092079"/>
              <a:gd name="connsiteY2" fmla="*/ 30336 h 1256758"/>
              <a:gd name="connsiteX3" fmla="*/ 294688 w 1092079"/>
              <a:gd name="connsiteY3" fmla="*/ 52004 h 1256758"/>
              <a:gd name="connsiteX4" fmla="*/ 281687 w 1092079"/>
              <a:gd name="connsiteY4" fmla="*/ 69338 h 1256758"/>
              <a:gd name="connsiteX5" fmla="*/ 260019 w 1092079"/>
              <a:gd name="connsiteY5" fmla="*/ 91007 h 1256758"/>
              <a:gd name="connsiteX6" fmla="*/ 229683 w 1092079"/>
              <a:gd name="connsiteY6" fmla="*/ 130009 h 1256758"/>
              <a:gd name="connsiteX7" fmla="*/ 225349 w 1092079"/>
              <a:gd name="connsiteY7" fmla="*/ 143010 h 1256758"/>
              <a:gd name="connsiteX8" fmla="*/ 216682 w 1092079"/>
              <a:gd name="connsiteY8" fmla="*/ 151678 h 1256758"/>
              <a:gd name="connsiteX9" fmla="*/ 208015 w 1092079"/>
              <a:gd name="connsiteY9" fmla="*/ 164679 h 1256758"/>
              <a:gd name="connsiteX10" fmla="*/ 190680 w 1092079"/>
              <a:gd name="connsiteY10" fmla="*/ 186347 h 1256758"/>
              <a:gd name="connsiteX11" fmla="*/ 173346 w 1092079"/>
              <a:gd name="connsiteY11" fmla="*/ 225350 h 1256758"/>
              <a:gd name="connsiteX12" fmla="*/ 164678 w 1092079"/>
              <a:gd name="connsiteY12" fmla="*/ 234017 h 1256758"/>
              <a:gd name="connsiteX13" fmla="*/ 138676 w 1092079"/>
              <a:gd name="connsiteY13" fmla="*/ 268686 h 1256758"/>
              <a:gd name="connsiteX14" fmla="*/ 117008 w 1092079"/>
              <a:gd name="connsiteY14" fmla="*/ 299022 h 1256758"/>
              <a:gd name="connsiteX15" fmla="*/ 95340 w 1092079"/>
              <a:gd name="connsiteY15" fmla="*/ 325024 h 1256758"/>
              <a:gd name="connsiteX16" fmla="*/ 78005 w 1092079"/>
              <a:gd name="connsiteY16" fmla="*/ 346692 h 1256758"/>
              <a:gd name="connsiteX17" fmla="*/ 60671 w 1092079"/>
              <a:gd name="connsiteY17" fmla="*/ 398696 h 1256758"/>
              <a:gd name="connsiteX18" fmla="*/ 56337 w 1092079"/>
              <a:gd name="connsiteY18" fmla="*/ 411697 h 1256758"/>
              <a:gd name="connsiteX19" fmla="*/ 47670 w 1092079"/>
              <a:gd name="connsiteY19" fmla="*/ 424698 h 1256758"/>
              <a:gd name="connsiteX20" fmla="*/ 34669 w 1092079"/>
              <a:gd name="connsiteY20" fmla="*/ 463700 h 1256758"/>
              <a:gd name="connsiteX21" fmla="*/ 26002 w 1092079"/>
              <a:gd name="connsiteY21" fmla="*/ 489702 h 1256758"/>
              <a:gd name="connsiteX22" fmla="*/ 21668 w 1092079"/>
              <a:gd name="connsiteY22" fmla="*/ 507037 h 1256758"/>
              <a:gd name="connsiteX23" fmla="*/ 8667 w 1092079"/>
              <a:gd name="connsiteY23" fmla="*/ 546040 h 1256758"/>
              <a:gd name="connsiteX24" fmla="*/ 4333 w 1092079"/>
              <a:gd name="connsiteY24" fmla="*/ 559041 h 1256758"/>
              <a:gd name="connsiteX25" fmla="*/ 0 w 1092079"/>
              <a:gd name="connsiteY25" fmla="*/ 572042 h 1256758"/>
              <a:gd name="connsiteX26" fmla="*/ 13001 w 1092079"/>
              <a:gd name="connsiteY26" fmla="*/ 641380 h 1256758"/>
              <a:gd name="connsiteX27" fmla="*/ 17334 w 1092079"/>
              <a:gd name="connsiteY27" fmla="*/ 654381 h 1256758"/>
              <a:gd name="connsiteX28" fmla="*/ 26002 w 1092079"/>
              <a:gd name="connsiteY28" fmla="*/ 663048 h 1256758"/>
              <a:gd name="connsiteX29" fmla="*/ 39002 w 1092079"/>
              <a:gd name="connsiteY29" fmla="*/ 684717 h 1256758"/>
              <a:gd name="connsiteX30" fmla="*/ 43336 w 1092079"/>
              <a:gd name="connsiteY30" fmla="*/ 697718 h 1256758"/>
              <a:gd name="connsiteX31" fmla="*/ 52003 w 1092079"/>
              <a:gd name="connsiteY31" fmla="*/ 710718 h 1256758"/>
              <a:gd name="connsiteX32" fmla="*/ 60671 w 1092079"/>
              <a:gd name="connsiteY32" fmla="*/ 762722 h 1256758"/>
              <a:gd name="connsiteX33" fmla="*/ 65004 w 1092079"/>
              <a:gd name="connsiteY33" fmla="*/ 836394 h 1256758"/>
              <a:gd name="connsiteX34" fmla="*/ 73672 w 1092079"/>
              <a:gd name="connsiteY34" fmla="*/ 862396 h 1256758"/>
              <a:gd name="connsiteX35" fmla="*/ 82339 w 1092079"/>
              <a:gd name="connsiteY35" fmla="*/ 871064 h 1256758"/>
              <a:gd name="connsiteX36" fmla="*/ 86673 w 1092079"/>
              <a:gd name="connsiteY36" fmla="*/ 884064 h 1256758"/>
              <a:gd name="connsiteX37" fmla="*/ 112674 w 1092079"/>
              <a:gd name="connsiteY37" fmla="*/ 918734 h 1256758"/>
              <a:gd name="connsiteX38" fmla="*/ 117008 w 1092079"/>
              <a:gd name="connsiteY38" fmla="*/ 931735 h 1256758"/>
              <a:gd name="connsiteX39" fmla="*/ 130009 w 1092079"/>
              <a:gd name="connsiteY39" fmla="*/ 957736 h 1256758"/>
              <a:gd name="connsiteX40" fmla="*/ 121342 w 1092079"/>
              <a:gd name="connsiteY40" fmla="*/ 1044409 h 1256758"/>
              <a:gd name="connsiteX41" fmla="*/ 112674 w 1092079"/>
              <a:gd name="connsiteY41" fmla="*/ 1057410 h 1256758"/>
              <a:gd name="connsiteX42" fmla="*/ 108341 w 1092079"/>
              <a:gd name="connsiteY42" fmla="*/ 1070411 h 1256758"/>
              <a:gd name="connsiteX43" fmla="*/ 99674 w 1092079"/>
              <a:gd name="connsiteY43" fmla="*/ 1083412 h 1256758"/>
              <a:gd name="connsiteX44" fmla="*/ 95340 w 1092079"/>
              <a:gd name="connsiteY44" fmla="*/ 1100747 h 1256758"/>
              <a:gd name="connsiteX45" fmla="*/ 86673 w 1092079"/>
              <a:gd name="connsiteY45" fmla="*/ 1135416 h 1256758"/>
              <a:gd name="connsiteX46" fmla="*/ 91006 w 1092079"/>
              <a:gd name="connsiteY46" fmla="*/ 1209088 h 1256758"/>
              <a:gd name="connsiteX47" fmla="*/ 108341 w 1092079"/>
              <a:gd name="connsiteY47" fmla="*/ 1226423 h 1256758"/>
              <a:gd name="connsiteX48" fmla="*/ 134343 w 1092079"/>
              <a:gd name="connsiteY48" fmla="*/ 1243757 h 1256758"/>
              <a:gd name="connsiteX49" fmla="*/ 147344 w 1092079"/>
              <a:gd name="connsiteY49" fmla="*/ 1252425 h 1256758"/>
              <a:gd name="connsiteX50" fmla="*/ 164678 w 1092079"/>
              <a:gd name="connsiteY50" fmla="*/ 1256758 h 1256758"/>
              <a:gd name="connsiteX51" fmla="*/ 307689 w 1092079"/>
              <a:gd name="connsiteY51" fmla="*/ 1252425 h 1256758"/>
              <a:gd name="connsiteX52" fmla="*/ 329357 w 1092079"/>
              <a:gd name="connsiteY52" fmla="*/ 1248091 h 1256758"/>
              <a:gd name="connsiteX53" fmla="*/ 364026 w 1092079"/>
              <a:gd name="connsiteY53" fmla="*/ 1239424 h 1256758"/>
              <a:gd name="connsiteX54" fmla="*/ 403029 w 1092079"/>
              <a:gd name="connsiteY54" fmla="*/ 1217755 h 1256758"/>
              <a:gd name="connsiteX55" fmla="*/ 416030 w 1092079"/>
              <a:gd name="connsiteY55" fmla="*/ 1204754 h 1256758"/>
              <a:gd name="connsiteX56" fmla="*/ 433365 w 1092079"/>
              <a:gd name="connsiteY56" fmla="*/ 1196087 h 1256758"/>
              <a:gd name="connsiteX57" fmla="*/ 455033 w 1092079"/>
              <a:gd name="connsiteY57" fmla="*/ 1178753 h 1256758"/>
              <a:gd name="connsiteX58" fmla="*/ 463700 w 1092079"/>
              <a:gd name="connsiteY58" fmla="*/ 1170085 h 1256758"/>
              <a:gd name="connsiteX59" fmla="*/ 476701 w 1092079"/>
              <a:gd name="connsiteY59" fmla="*/ 1161418 h 1256758"/>
              <a:gd name="connsiteX60" fmla="*/ 485368 w 1092079"/>
              <a:gd name="connsiteY60" fmla="*/ 1148417 h 1256758"/>
              <a:gd name="connsiteX61" fmla="*/ 498369 w 1092079"/>
              <a:gd name="connsiteY61" fmla="*/ 1139750 h 1256758"/>
              <a:gd name="connsiteX62" fmla="*/ 520038 w 1092079"/>
              <a:gd name="connsiteY62" fmla="*/ 1122415 h 1256758"/>
              <a:gd name="connsiteX63" fmla="*/ 554707 w 1092079"/>
              <a:gd name="connsiteY63" fmla="*/ 1092080 h 1256758"/>
              <a:gd name="connsiteX64" fmla="*/ 563374 w 1092079"/>
              <a:gd name="connsiteY64" fmla="*/ 1083412 h 1256758"/>
              <a:gd name="connsiteX65" fmla="*/ 589376 w 1092079"/>
              <a:gd name="connsiteY65" fmla="*/ 1066078 h 1256758"/>
              <a:gd name="connsiteX66" fmla="*/ 606711 w 1092079"/>
              <a:gd name="connsiteY66" fmla="*/ 1048743 h 1256758"/>
              <a:gd name="connsiteX67" fmla="*/ 619711 w 1092079"/>
              <a:gd name="connsiteY67" fmla="*/ 1035742 h 1256758"/>
              <a:gd name="connsiteX68" fmla="*/ 632712 w 1092079"/>
              <a:gd name="connsiteY68" fmla="*/ 1027075 h 1256758"/>
              <a:gd name="connsiteX69" fmla="*/ 641380 w 1092079"/>
              <a:gd name="connsiteY69" fmla="*/ 1018408 h 1256758"/>
              <a:gd name="connsiteX70" fmla="*/ 667382 w 1092079"/>
              <a:gd name="connsiteY70" fmla="*/ 1005407 h 1256758"/>
              <a:gd name="connsiteX71" fmla="*/ 676049 w 1092079"/>
              <a:gd name="connsiteY71" fmla="*/ 992406 h 1256758"/>
              <a:gd name="connsiteX72" fmla="*/ 715052 w 1092079"/>
              <a:gd name="connsiteY72" fmla="*/ 966404 h 1256758"/>
              <a:gd name="connsiteX73" fmla="*/ 728053 w 1092079"/>
              <a:gd name="connsiteY73" fmla="*/ 957736 h 1256758"/>
              <a:gd name="connsiteX74" fmla="*/ 775723 w 1092079"/>
              <a:gd name="connsiteY74" fmla="*/ 918734 h 1256758"/>
              <a:gd name="connsiteX75" fmla="*/ 788724 w 1092079"/>
              <a:gd name="connsiteY75" fmla="*/ 914400 h 1256758"/>
              <a:gd name="connsiteX76" fmla="*/ 814726 w 1092079"/>
              <a:gd name="connsiteY76" fmla="*/ 897065 h 1256758"/>
              <a:gd name="connsiteX77" fmla="*/ 827727 w 1092079"/>
              <a:gd name="connsiteY77" fmla="*/ 888398 h 1256758"/>
              <a:gd name="connsiteX78" fmla="*/ 840728 w 1092079"/>
              <a:gd name="connsiteY78" fmla="*/ 879731 h 1256758"/>
              <a:gd name="connsiteX79" fmla="*/ 853729 w 1092079"/>
              <a:gd name="connsiteY79" fmla="*/ 875397 h 1256758"/>
              <a:gd name="connsiteX80" fmla="*/ 866729 w 1092079"/>
              <a:gd name="connsiteY80" fmla="*/ 866730 h 1256758"/>
              <a:gd name="connsiteX81" fmla="*/ 888398 w 1092079"/>
              <a:gd name="connsiteY81" fmla="*/ 845062 h 1256758"/>
              <a:gd name="connsiteX82" fmla="*/ 914400 w 1092079"/>
              <a:gd name="connsiteY82" fmla="*/ 836394 h 1256758"/>
              <a:gd name="connsiteX83" fmla="*/ 927401 w 1092079"/>
              <a:gd name="connsiteY83" fmla="*/ 827727 h 1256758"/>
              <a:gd name="connsiteX84" fmla="*/ 953402 w 1092079"/>
              <a:gd name="connsiteY84" fmla="*/ 819060 h 1256758"/>
              <a:gd name="connsiteX85" fmla="*/ 966403 w 1092079"/>
              <a:gd name="connsiteY85" fmla="*/ 814726 h 1256758"/>
              <a:gd name="connsiteX86" fmla="*/ 979404 w 1092079"/>
              <a:gd name="connsiteY86" fmla="*/ 806059 h 1256758"/>
              <a:gd name="connsiteX87" fmla="*/ 988072 w 1092079"/>
              <a:gd name="connsiteY87" fmla="*/ 797391 h 1256758"/>
              <a:gd name="connsiteX88" fmla="*/ 1001073 w 1092079"/>
              <a:gd name="connsiteY88" fmla="*/ 793058 h 1256758"/>
              <a:gd name="connsiteX89" fmla="*/ 1022741 w 1092079"/>
              <a:gd name="connsiteY89" fmla="*/ 775723 h 1256758"/>
              <a:gd name="connsiteX90" fmla="*/ 1031408 w 1092079"/>
              <a:gd name="connsiteY90" fmla="*/ 762722 h 1256758"/>
              <a:gd name="connsiteX91" fmla="*/ 1044409 w 1092079"/>
              <a:gd name="connsiteY91" fmla="*/ 758389 h 1256758"/>
              <a:gd name="connsiteX92" fmla="*/ 1061744 w 1092079"/>
              <a:gd name="connsiteY92" fmla="*/ 741054 h 1256758"/>
              <a:gd name="connsiteX93" fmla="*/ 1074745 w 1092079"/>
              <a:gd name="connsiteY93" fmla="*/ 728053 h 1256758"/>
              <a:gd name="connsiteX94" fmla="*/ 1083412 w 1092079"/>
              <a:gd name="connsiteY94" fmla="*/ 702051 h 1256758"/>
              <a:gd name="connsiteX95" fmla="*/ 1087746 w 1092079"/>
              <a:gd name="connsiteY95" fmla="*/ 689050 h 1256758"/>
              <a:gd name="connsiteX96" fmla="*/ 1083412 w 1092079"/>
              <a:gd name="connsiteY96" fmla="*/ 554707 h 1256758"/>
              <a:gd name="connsiteX97" fmla="*/ 1079078 w 1092079"/>
              <a:gd name="connsiteY97" fmla="*/ 524372 h 1256758"/>
              <a:gd name="connsiteX98" fmla="*/ 1083412 w 1092079"/>
              <a:gd name="connsiteY98" fmla="*/ 476701 h 1256758"/>
              <a:gd name="connsiteX99" fmla="*/ 1087746 w 1092079"/>
              <a:gd name="connsiteY99" fmla="*/ 459367 h 1256758"/>
              <a:gd name="connsiteX100" fmla="*/ 1092079 w 1092079"/>
              <a:gd name="connsiteY100" fmla="*/ 433365 h 1256758"/>
              <a:gd name="connsiteX101" fmla="*/ 1087746 w 1092079"/>
              <a:gd name="connsiteY101" fmla="*/ 281687 h 1256758"/>
              <a:gd name="connsiteX102" fmla="*/ 1074745 w 1092079"/>
              <a:gd name="connsiteY102" fmla="*/ 255685 h 1256758"/>
              <a:gd name="connsiteX103" fmla="*/ 1066077 w 1092079"/>
              <a:gd name="connsiteY103" fmla="*/ 247018 h 1256758"/>
              <a:gd name="connsiteX104" fmla="*/ 1053076 w 1092079"/>
              <a:gd name="connsiteY104" fmla="*/ 242684 h 1256758"/>
              <a:gd name="connsiteX105" fmla="*/ 1031408 w 1092079"/>
              <a:gd name="connsiteY105" fmla="*/ 216682 h 1256758"/>
              <a:gd name="connsiteX106" fmla="*/ 1018407 w 1092079"/>
              <a:gd name="connsiteY106" fmla="*/ 190681 h 1256758"/>
              <a:gd name="connsiteX107" fmla="*/ 1009740 w 1092079"/>
              <a:gd name="connsiteY107" fmla="*/ 182013 h 1256758"/>
              <a:gd name="connsiteX108" fmla="*/ 996739 w 1092079"/>
              <a:gd name="connsiteY108" fmla="*/ 143010 h 1256758"/>
              <a:gd name="connsiteX109" fmla="*/ 992405 w 1092079"/>
              <a:gd name="connsiteY109" fmla="*/ 130009 h 1256758"/>
              <a:gd name="connsiteX110" fmla="*/ 988072 w 1092079"/>
              <a:gd name="connsiteY110" fmla="*/ 112675 h 1256758"/>
              <a:gd name="connsiteX111" fmla="*/ 983738 w 1092079"/>
              <a:gd name="connsiteY111" fmla="*/ 73672 h 1256758"/>
              <a:gd name="connsiteX112" fmla="*/ 975071 w 1092079"/>
              <a:gd name="connsiteY112" fmla="*/ 34669 h 1256758"/>
              <a:gd name="connsiteX113" fmla="*/ 975071 w 1092079"/>
              <a:gd name="connsiteY113" fmla="*/ 8667 h 125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092079" h="1256758">
                <a:moveTo>
                  <a:pt x="359692" y="0"/>
                </a:moveTo>
                <a:cubicBezTo>
                  <a:pt x="351025" y="2889"/>
                  <a:pt x="341398" y="3762"/>
                  <a:pt x="333691" y="8667"/>
                </a:cubicBezTo>
                <a:cubicBezTo>
                  <a:pt x="325073" y="14151"/>
                  <a:pt x="312022" y="30336"/>
                  <a:pt x="312022" y="30336"/>
                </a:cubicBezTo>
                <a:cubicBezTo>
                  <a:pt x="303587" y="55643"/>
                  <a:pt x="314289" y="32403"/>
                  <a:pt x="294688" y="52004"/>
                </a:cubicBezTo>
                <a:cubicBezTo>
                  <a:pt x="289581" y="57111"/>
                  <a:pt x="286485" y="63940"/>
                  <a:pt x="281687" y="69338"/>
                </a:cubicBezTo>
                <a:cubicBezTo>
                  <a:pt x="274901" y="76973"/>
                  <a:pt x="265685" y="82508"/>
                  <a:pt x="260019" y="91007"/>
                </a:cubicBezTo>
                <a:cubicBezTo>
                  <a:pt x="239284" y="122108"/>
                  <a:pt x="250050" y="109643"/>
                  <a:pt x="229683" y="130009"/>
                </a:cubicBezTo>
                <a:cubicBezTo>
                  <a:pt x="228238" y="134343"/>
                  <a:pt x="227699" y="139093"/>
                  <a:pt x="225349" y="143010"/>
                </a:cubicBezTo>
                <a:cubicBezTo>
                  <a:pt x="223247" y="146514"/>
                  <a:pt x="219234" y="148487"/>
                  <a:pt x="216682" y="151678"/>
                </a:cubicBezTo>
                <a:cubicBezTo>
                  <a:pt x="213429" y="155745"/>
                  <a:pt x="210344" y="160021"/>
                  <a:pt x="208015" y="164679"/>
                </a:cubicBezTo>
                <a:cubicBezTo>
                  <a:pt x="197549" y="185611"/>
                  <a:pt x="212595" y="171737"/>
                  <a:pt x="190680" y="186347"/>
                </a:cubicBezTo>
                <a:cubicBezTo>
                  <a:pt x="183809" y="206961"/>
                  <a:pt x="185118" y="210636"/>
                  <a:pt x="173346" y="225350"/>
                </a:cubicBezTo>
                <a:cubicBezTo>
                  <a:pt x="170794" y="228541"/>
                  <a:pt x="167130" y="230748"/>
                  <a:pt x="164678" y="234017"/>
                </a:cubicBezTo>
                <a:cubicBezTo>
                  <a:pt x="135276" y="273219"/>
                  <a:pt x="158555" y="248810"/>
                  <a:pt x="138676" y="268686"/>
                </a:cubicBezTo>
                <a:cubicBezTo>
                  <a:pt x="127928" y="300935"/>
                  <a:pt x="144427" y="257892"/>
                  <a:pt x="117008" y="299022"/>
                </a:cubicBezTo>
                <a:cubicBezTo>
                  <a:pt x="95490" y="331301"/>
                  <a:pt x="123146" y="291656"/>
                  <a:pt x="95340" y="325024"/>
                </a:cubicBezTo>
                <a:cubicBezTo>
                  <a:pt x="68015" y="357814"/>
                  <a:pt x="103215" y="321485"/>
                  <a:pt x="78005" y="346692"/>
                </a:cubicBezTo>
                <a:lnTo>
                  <a:pt x="60671" y="398696"/>
                </a:lnTo>
                <a:cubicBezTo>
                  <a:pt x="59226" y="403030"/>
                  <a:pt x="58871" y="407896"/>
                  <a:pt x="56337" y="411697"/>
                </a:cubicBezTo>
                <a:cubicBezTo>
                  <a:pt x="53448" y="416031"/>
                  <a:pt x="49785" y="419939"/>
                  <a:pt x="47670" y="424698"/>
                </a:cubicBezTo>
                <a:cubicBezTo>
                  <a:pt x="47662" y="424715"/>
                  <a:pt x="36839" y="457190"/>
                  <a:pt x="34669" y="463700"/>
                </a:cubicBezTo>
                <a:lnTo>
                  <a:pt x="26002" y="489702"/>
                </a:lnTo>
                <a:cubicBezTo>
                  <a:pt x="24557" y="495480"/>
                  <a:pt x="23379" y="501332"/>
                  <a:pt x="21668" y="507037"/>
                </a:cubicBezTo>
                <a:cubicBezTo>
                  <a:pt x="21658" y="507072"/>
                  <a:pt x="10840" y="539522"/>
                  <a:pt x="8667" y="546040"/>
                </a:cubicBezTo>
                <a:lnTo>
                  <a:pt x="4333" y="559041"/>
                </a:lnTo>
                <a:lnTo>
                  <a:pt x="0" y="572042"/>
                </a:lnTo>
                <a:cubicBezTo>
                  <a:pt x="5243" y="624476"/>
                  <a:pt x="-259" y="601601"/>
                  <a:pt x="13001" y="641380"/>
                </a:cubicBezTo>
                <a:cubicBezTo>
                  <a:pt x="14446" y="645714"/>
                  <a:pt x="14104" y="651151"/>
                  <a:pt x="17334" y="654381"/>
                </a:cubicBezTo>
                <a:lnTo>
                  <a:pt x="26002" y="663048"/>
                </a:lnTo>
                <a:cubicBezTo>
                  <a:pt x="38275" y="699871"/>
                  <a:pt x="21159" y="654978"/>
                  <a:pt x="39002" y="684717"/>
                </a:cubicBezTo>
                <a:cubicBezTo>
                  <a:pt x="41352" y="688634"/>
                  <a:pt x="41293" y="693632"/>
                  <a:pt x="43336" y="697718"/>
                </a:cubicBezTo>
                <a:cubicBezTo>
                  <a:pt x="45665" y="702376"/>
                  <a:pt x="49114" y="706385"/>
                  <a:pt x="52003" y="710718"/>
                </a:cubicBezTo>
                <a:cubicBezTo>
                  <a:pt x="57788" y="733857"/>
                  <a:pt x="58284" y="732886"/>
                  <a:pt x="60671" y="762722"/>
                </a:cubicBezTo>
                <a:cubicBezTo>
                  <a:pt x="62633" y="787243"/>
                  <a:pt x="61822" y="812001"/>
                  <a:pt x="65004" y="836394"/>
                </a:cubicBezTo>
                <a:cubicBezTo>
                  <a:pt x="66186" y="845454"/>
                  <a:pt x="67212" y="855935"/>
                  <a:pt x="73672" y="862396"/>
                </a:cubicBezTo>
                <a:lnTo>
                  <a:pt x="82339" y="871064"/>
                </a:lnTo>
                <a:cubicBezTo>
                  <a:pt x="83784" y="875397"/>
                  <a:pt x="84323" y="880147"/>
                  <a:pt x="86673" y="884064"/>
                </a:cubicBezTo>
                <a:cubicBezTo>
                  <a:pt x="102072" y="909729"/>
                  <a:pt x="94688" y="864779"/>
                  <a:pt x="112674" y="918734"/>
                </a:cubicBezTo>
                <a:cubicBezTo>
                  <a:pt x="114119" y="923068"/>
                  <a:pt x="114965" y="927649"/>
                  <a:pt x="117008" y="931735"/>
                </a:cubicBezTo>
                <a:cubicBezTo>
                  <a:pt x="133811" y="965341"/>
                  <a:pt x="119114" y="925057"/>
                  <a:pt x="130009" y="957736"/>
                </a:cubicBezTo>
                <a:cubicBezTo>
                  <a:pt x="129757" y="962019"/>
                  <a:pt x="132646" y="1021802"/>
                  <a:pt x="121342" y="1044409"/>
                </a:cubicBezTo>
                <a:cubicBezTo>
                  <a:pt x="119013" y="1049068"/>
                  <a:pt x="115563" y="1053076"/>
                  <a:pt x="112674" y="1057410"/>
                </a:cubicBezTo>
                <a:cubicBezTo>
                  <a:pt x="111230" y="1061744"/>
                  <a:pt x="110384" y="1066325"/>
                  <a:pt x="108341" y="1070411"/>
                </a:cubicBezTo>
                <a:cubicBezTo>
                  <a:pt x="106012" y="1075070"/>
                  <a:pt x="101726" y="1078625"/>
                  <a:pt x="99674" y="1083412"/>
                </a:cubicBezTo>
                <a:cubicBezTo>
                  <a:pt x="97328" y="1088887"/>
                  <a:pt x="96976" y="1095020"/>
                  <a:pt x="95340" y="1100747"/>
                </a:cubicBezTo>
                <a:cubicBezTo>
                  <a:pt x="86457" y="1131836"/>
                  <a:pt x="95481" y="1091370"/>
                  <a:pt x="86673" y="1135416"/>
                </a:cubicBezTo>
                <a:cubicBezTo>
                  <a:pt x="88117" y="1159973"/>
                  <a:pt x="85308" y="1185157"/>
                  <a:pt x="91006" y="1209088"/>
                </a:cubicBezTo>
                <a:cubicBezTo>
                  <a:pt x="92899" y="1217038"/>
                  <a:pt x="101542" y="1221890"/>
                  <a:pt x="108341" y="1226423"/>
                </a:cubicBezTo>
                <a:lnTo>
                  <a:pt x="134343" y="1243757"/>
                </a:lnTo>
                <a:cubicBezTo>
                  <a:pt x="138677" y="1246646"/>
                  <a:pt x="142291" y="1251162"/>
                  <a:pt x="147344" y="1252425"/>
                </a:cubicBezTo>
                <a:lnTo>
                  <a:pt x="164678" y="1256758"/>
                </a:lnTo>
                <a:cubicBezTo>
                  <a:pt x="212348" y="1255314"/>
                  <a:pt x="260063" y="1254932"/>
                  <a:pt x="307689" y="1252425"/>
                </a:cubicBezTo>
                <a:cubicBezTo>
                  <a:pt x="315045" y="1252038"/>
                  <a:pt x="322180" y="1249747"/>
                  <a:pt x="329357" y="1248091"/>
                </a:cubicBezTo>
                <a:cubicBezTo>
                  <a:pt x="340964" y="1245412"/>
                  <a:pt x="364026" y="1239424"/>
                  <a:pt x="364026" y="1239424"/>
                </a:cubicBezTo>
                <a:cubicBezTo>
                  <a:pt x="393829" y="1219555"/>
                  <a:pt x="380146" y="1225383"/>
                  <a:pt x="403029" y="1217755"/>
                </a:cubicBezTo>
                <a:cubicBezTo>
                  <a:pt x="407363" y="1213421"/>
                  <a:pt x="411043" y="1208316"/>
                  <a:pt x="416030" y="1204754"/>
                </a:cubicBezTo>
                <a:cubicBezTo>
                  <a:pt x="421287" y="1200999"/>
                  <a:pt x="428402" y="1200223"/>
                  <a:pt x="433365" y="1196087"/>
                </a:cubicBezTo>
                <a:cubicBezTo>
                  <a:pt x="459501" y="1174308"/>
                  <a:pt x="423992" y="1189098"/>
                  <a:pt x="455033" y="1178753"/>
                </a:cubicBezTo>
                <a:cubicBezTo>
                  <a:pt x="457922" y="1175864"/>
                  <a:pt x="460509" y="1172637"/>
                  <a:pt x="463700" y="1170085"/>
                </a:cubicBezTo>
                <a:cubicBezTo>
                  <a:pt x="467767" y="1166831"/>
                  <a:pt x="473018" y="1165101"/>
                  <a:pt x="476701" y="1161418"/>
                </a:cubicBezTo>
                <a:cubicBezTo>
                  <a:pt x="480384" y="1157735"/>
                  <a:pt x="481685" y="1152100"/>
                  <a:pt x="485368" y="1148417"/>
                </a:cubicBezTo>
                <a:cubicBezTo>
                  <a:pt x="489051" y="1144734"/>
                  <a:pt x="494302" y="1143004"/>
                  <a:pt x="498369" y="1139750"/>
                </a:cubicBezTo>
                <a:cubicBezTo>
                  <a:pt x="529245" y="1115050"/>
                  <a:pt x="480025" y="1149090"/>
                  <a:pt x="520038" y="1122415"/>
                </a:cubicBezTo>
                <a:cubicBezTo>
                  <a:pt x="544600" y="1085570"/>
                  <a:pt x="504137" y="1142656"/>
                  <a:pt x="554707" y="1092080"/>
                </a:cubicBezTo>
                <a:cubicBezTo>
                  <a:pt x="557596" y="1089191"/>
                  <a:pt x="560105" y="1085864"/>
                  <a:pt x="563374" y="1083412"/>
                </a:cubicBezTo>
                <a:cubicBezTo>
                  <a:pt x="571707" y="1077162"/>
                  <a:pt x="589376" y="1066078"/>
                  <a:pt x="589376" y="1066078"/>
                </a:cubicBezTo>
                <a:cubicBezTo>
                  <a:pt x="597631" y="1041314"/>
                  <a:pt x="586900" y="1061951"/>
                  <a:pt x="606711" y="1048743"/>
                </a:cubicBezTo>
                <a:cubicBezTo>
                  <a:pt x="611810" y="1045343"/>
                  <a:pt x="615003" y="1039665"/>
                  <a:pt x="619711" y="1035742"/>
                </a:cubicBezTo>
                <a:cubicBezTo>
                  <a:pt x="623712" y="1032408"/>
                  <a:pt x="628645" y="1030328"/>
                  <a:pt x="632712" y="1027075"/>
                </a:cubicBezTo>
                <a:cubicBezTo>
                  <a:pt x="635903" y="1024523"/>
                  <a:pt x="638189" y="1020960"/>
                  <a:pt x="641380" y="1018408"/>
                </a:cubicBezTo>
                <a:cubicBezTo>
                  <a:pt x="653384" y="1008805"/>
                  <a:pt x="653648" y="1009984"/>
                  <a:pt x="667382" y="1005407"/>
                </a:cubicBezTo>
                <a:cubicBezTo>
                  <a:pt x="670271" y="1001073"/>
                  <a:pt x="672129" y="995836"/>
                  <a:pt x="676049" y="992406"/>
                </a:cubicBezTo>
                <a:cubicBezTo>
                  <a:pt x="676057" y="992399"/>
                  <a:pt x="708547" y="970741"/>
                  <a:pt x="715052" y="966404"/>
                </a:cubicBezTo>
                <a:cubicBezTo>
                  <a:pt x="719386" y="963515"/>
                  <a:pt x="724370" y="961419"/>
                  <a:pt x="728053" y="957736"/>
                </a:cubicBezTo>
                <a:cubicBezTo>
                  <a:pt x="740173" y="945616"/>
                  <a:pt x="758471" y="924485"/>
                  <a:pt x="775723" y="918734"/>
                </a:cubicBezTo>
                <a:cubicBezTo>
                  <a:pt x="780057" y="917289"/>
                  <a:pt x="784731" y="916619"/>
                  <a:pt x="788724" y="914400"/>
                </a:cubicBezTo>
                <a:cubicBezTo>
                  <a:pt x="797830" y="909341"/>
                  <a:pt x="806059" y="902843"/>
                  <a:pt x="814726" y="897065"/>
                </a:cubicBezTo>
                <a:lnTo>
                  <a:pt x="827727" y="888398"/>
                </a:lnTo>
                <a:cubicBezTo>
                  <a:pt x="832061" y="885509"/>
                  <a:pt x="835787" y="881378"/>
                  <a:pt x="840728" y="879731"/>
                </a:cubicBezTo>
                <a:cubicBezTo>
                  <a:pt x="845062" y="878286"/>
                  <a:pt x="849643" y="877440"/>
                  <a:pt x="853729" y="875397"/>
                </a:cubicBezTo>
                <a:cubicBezTo>
                  <a:pt x="858387" y="873068"/>
                  <a:pt x="862809" y="870160"/>
                  <a:pt x="866729" y="866730"/>
                </a:cubicBezTo>
                <a:cubicBezTo>
                  <a:pt x="874416" y="860004"/>
                  <a:pt x="878708" y="848292"/>
                  <a:pt x="888398" y="845062"/>
                </a:cubicBezTo>
                <a:cubicBezTo>
                  <a:pt x="897065" y="842173"/>
                  <a:pt x="906798" y="841462"/>
                  <a:pt x="914400" y="836394"/>
                </a:cubicBezTo>
                <a:cubicBezTo>
                  <a:pt x="918734" y="833505"/>
                  <a:pt x="922642" y="829842"/>
                  <a:pt x="927401" y="827727"/>
                </a:cubicBezTo>
                <a:cubicBezTo>
                  <a:pt x="935749" y="824017"/>
                  <a:pt x="944735" y="821949"/>
                  <a:pt x="953402" y="819060"/>
                </a:cubicBezTo>
                <a:cubicBezTo>
                  <a:pt x="957736" y="817615"/>
                  <a:pt x="962602" y="817260"/>
                  <a:pt x="966403" y="814726"/>
                </a:cubicBezTo>
                <a:cubicBezTo>
                  <a:pt x="970737" y="811837"/>
                  <a:pt x="975337" y="809313"/>
                  <a:pt x="979404" y="806059"/>
                </a:cubicBezTo>
                <a:cubicBezTo>
                  <a:pt x="982595" y="803506"/>
                  <a:pt x="984568" y="799493"/>
                  <a:pt x="988072" y="797391"/>
                </a:cubicBezTo>
                <a:cubicBezTo>
                  <a:pt x="991989" y="795041"/>
                  <a:pt x="996739" y="794502"/>
                  <a:pt x="1001073" y="793058"/>
                </a:cubicBezTo>
                <a:cubicBezTo>
                  <a:pt x="1010729" y="786621"/>
                  <a:pt x="1015682" y="784547"/>
                  <a:pt x="1022741" y="775723"/>
                </a:cubicBezTo>
                <a:cubicBezTo>
                  <a:pt x="1025994" y="771656"/>
                  <a:pt x="1027341" y="765976"/>
                  <a:pt x="1031408" y="762722"/>
                </a:cubicBezTo>
                <a:cubicBezTo>
                  <a:pt x="1034975" y="759868"/>
                  <a:pt x="1040075" y="759833"/>
                  <a:pt x="1044409" y="758389"/>
                </a:cubicBezTo>
                <a:lnTo>
                  <a:pt x="1061744" y="741054"/>
                </a:lnTo>
                <a:lnTo>
                  <a:pt x="1074745" y="728053"/>
                </a:lnTo>
                <a:lnTo>
                  <a:pt x="1083412" y="702051"/>
                </a:lnTo>
                <a:lnTo>
                  <a:pt x="1087746" y="689050"/>
                </a:lnTo>
                <a:cubicBezTo>
                  <a:pt x="1086301" y="644269"/>
                  <a:pt x="1085767" y="599449"/>
                  <a:pt x="1083412" y="554707"/>
                </a:cubicBezTo>
                <a:cubicBezTo>
                  <a:pt x="1082875" y="544507"/>
                  <a:pt x="1079078" y="534586"/>
                  <a:pt x="1079078" y="524372"/>
                </a:cubicBezTo>
                <a:cubicBezTo>
                  <a:pt x="1079078" y="508416"/>
                  <a:pt x="1081303" y="492517"/>
                  <a:pt x="1083412" y="476701"/>
                </a:cubicBezTo>
                <a:cubicBezTo>
                  <a:pt x="1084199" y="470797"/>
                  <a:pt x="1086578" y="465207"/>
                  <a:pt x="1087746" y="459367"/>
                </a:cubicBezTo>
                <a:cubicBezTo>
                  <a:pt x="1089469" y="450751"/>
                  <a:pt x="1090635" y="442032"/>
                  <a:pt x="1092079" y="433365"/>
                </a:cubicBezTo>
                <a:cubicBezTo>
                  <a:pt x="1090635" y="382806"/>
                  <a:pt x="1090404" y="332197"/>
                  <a:pt x="1087746" y="281687"/>
                </a:cubicBezTo>
                <a:cubicBezTo>
                  <a:pt x="1087295" y="273114"/>
                  <a:pt x="1079641" y="261805"/>
                  <a:pt x="1074745" y="255685"/>
                </a:cubicBezTo>
                <a:cubicBezTo>
                  <a:pt x="1072193" y="252494"/>
                  <a:pt x="1069581" y="249120"/>
                  <a:pt x="1066077" y="247018"/>
                </a:cubicBezTo>
                <a:cubicBezTo>
                  <a:pt x="1062160" y="244668"/>
                  <a:pt x="1057410" y="244129"/>
                  <a:pt x="1053076" y="242684"/>
                </a:cubicBezTo>
                <a:cubicBezTo>
                  <a:pt x="1031561" y="210411"/>
                  <a:pt x="1059210" y="250043"/>
                  <a:pt x="1031408" y="216682"/>
                </a:cubicBezTo>
                <a:cubicBezTo>
                  <a:pt x="1007930" y="188510"/>
                  <a:pt x="1035156" y="218597"/>
                  <a:pt x="1018407" y="190681"/>
                </a:cubicBezTo>
                <a:cubicBezTo>
                  <a:pt x="1016305" y="187177"/>
                  <a:pt x="1012629" y="184902"/>
                  <a:pt x="1009740" y="182013"/>
                </a:cubicBezTo>
                <a:lnTo>
                  <a:pt x="996739" y="143010"/>
                </a:lnTo>
                <a:cubicBezTo>
                  <a:pt x="995294" y="138676"/>
                  <a:pt x="993513" y="134441"/>
                  <a:pt x="992405" y="130009"/>
                </a:cubicBezTo>
                <a:lnTo>
                  <a:pt x="988072" y="112675"/>
                </a:lnTo>
                <a:cubicBezTo>
                  <a:pt x="986627" y="99674"/>
                  <a:pt x="985727" y="86601"/>
                  <a:pt x="983738" y="73672"/>
                </a:cubicBezTo>
                <a:cubicBezTo>
                  <a:pt x="980148" y="50341"/>
                  <a:pt x="977442" y="60756"/>
                  <a:pt x="975071" y="34669"/>
                </a:cubicBezTo>
                <a:cubicBezTo>
                  <a:pt x="974286" y="26037"/>
                  <a:pt x="975071" y="17334"/>
                  <a:pt x="975071" y="8667"/>
                </a:cubicBezTo>
              </a:path>
            </a:pathLst>
          </a:cu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2972883" y="2322836"/>
            <a:ext cx="424698" cy="541706"/>
          </a:xfrm>
          <a:custGeom>
            <a:avLst/>
            <a:gdLst>
              <a:gd name="connsiteX0" fmla="*/ 424698 w 424698"/>
              <a:gd name="connsiteY0" fmla="*/ 541706 h 541706"/>
              <a:gd name="connsiteX1" fmla="*/ 420364 w 424698"/>
              <a:gd name="connsiteY1" fmla="*/ 481035 h 541706"/>
              <a:gd name="connsiteX2" fmla="*/ 416031 w 424698"/>
              <a:gd name="connsiteY2" fmla="*/ 459367 h 541706"/>
              <a:gd name="connsiteX3" fmla="*/ 398696 w 424698"/>
              <a:gd name="connsiteY3" fmla="*/ 442032 h 541706"/>
              <a:gd name="connsiteX4" fmla="*/ 394362 w 424698"/>
              <a:gd name="connsiteY4" fmla="*/ 429031 h 541706"/>
              <a:gd name="connsiteX5" fmla="*/ 372694 w 424698"/>
              <a:gd name="connsiteY5" fmla="*/ 403029 h 541706"/>
              <a:gd name="connsiteX6" fmla="*/ 368361 w 424698"/>
              <a:gd name="connsiteY6" fmla="*/ 390028 h 541706"/>
              <a:gd name="connsiteX7" fmla="*/ 359693 w 424698"/>
              <a:gd name="connsiteY7" fmla="*/ 381361 h 541706"/>
              <a:gd name="connsiteX8" fmla="*/ 351026 w 424698"/>
              <a:gd name="connsiteY8" fmla="*/ 355359 h 541706"/>
              <a:gd name="connsiteX9" fmla="*/ 333691 w 424698"/>
              <a:gd name="connsiteY9" fmla="*/ 333691 h 541706"/>
              <a:gd name="connsiteX10" fmla="*/ 320690 w 424698"/>
              <a:gd name="connsiteY10" fmla="*/ 312023 h 541706"/>
              <a:gd name="connsiteX11" fmla="*/ 303356 w 424698"/>
              <a:gd name="connsiteY11" fmla="*/ 286021 h 541706"/>
              <a:gd name="connsiteX12" fmla="*/ 290355 w 424698"/>
              <a:gd name="connsiteY12" fmla="*/ 277354 h 541706"/>
              <a:gd name="connsiteX13" fmla="*/ 260019 w 424698"/>
              <a:gd name="connsiteY13" fmla="*/ 255685 h 541706"/>
              <a:gd name="connsiteX14" fmla="*/ 238351 w 424698"/>
              <a:gd name="connsiteY14" fmla="*/ 229683 h 541706"/>
              <a:gd name="connsiteX15" fmla="*/ 216683 w 424698"/>
              <a:gd name="connsiteY15" fmla="*/ 208015 h 541706"/>
              <a:gd name="connsiteX16" fmla="*/ 212349 w 424698"/>
              <a:gd name="connsiteY16" fmla="*/ 195014 h 541706"/>
              <a:gd name="connsiteX17" fmla="*/ 190681 w 424698"/>
              <a:gd name="connsiteY17" fmla="*/ 169012 h 541706"/>
              <a:gd name="connsiteX18" fmla="*/ 169013 w 424698"/>
              <a:gd name="connsiteY18" fmla="*/ 130009 h 541706"/>
              <a:gd name="connsiteX19" fmla="*/ 147344 w 424698"/>
              <a:gd name="connsiteY19" fmla="*/ 108341 h 541706"/>
              <a:gd name="connsiteX20" fmla="*/ 125676 w 424698"/>
              <a:gd name="connsiteY20" fmla="*/ 86673 h 541706"/>
              <a:gd name="connsiteX21" fmla="*/ 104008 w 424698"/>
              <a:gd name="connsiteY21" fmla="*/ 60671 h 541706"/>
              <a:gd name="connsiteX22" fmla="*/ 95341 w 424698"/>
              <a:gd name="connsiteY22" fmla="*/ 47670 h 541706"/>
              <a:gd name="connsiteX23" fmla="*/ 86673 w 424698"/>
              <a:gd name="connsiteY23" fmla="*/ 39003 h 541706"/>
              <a:gd name="connsiteX24" fmla="*/ 69339 w 424698"/>
              <a:gd name="connsiteY24" fmla="*/ 13001 h 541706"/>
              <a:gd name="connsiteX25" fmla="*/ 43337 w 424698"/>
              <a:gd name="connsiteY25" fmla="*/ 4334 h 541706"/>
              <a:gd name="connsiteX26" fmla="*/ 30336 w 424698"/>
              <a:gd name="connsiteY26" fmla="*/ 0 h 541706"/>
              <a:gd name="connsiteX27" fmla="*/ 0 w 424698"/>
              <a:gd name="connsiteY27" fmla="*/ 0 h 541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24698" h="541706">
                <a:moveTo>
                  <a:pt x="424698" y="541706"/>
                </a:moveTo>
                <a:cubicBezTo>
                  <a:pt x="423253" y="521482"/>
                  <a:pt x="422486" y="501199"/>
                  <a:pt x="420364" y="481035"/>
                </a:cubicBezTo>
                <a:cubicBezTo>
                  <a:pt x="419593" y="473710"/>
                  <a:pt x="419608" y="465806"/>
                  <a:pt x="416031" y="459367"/>
                </a:cubicBezTo>
                <a:cubicBezTo>
                  <a:pt x="412062" y="452224"/>
                  <a:pt x="398696" y="442032"/>
                  <a:pt x="398696" y="442032"/>
                </a:cubicBezTo>
                <a:cubicBezTo>
                  <a:pt x="397251" y="437698"/>
                  <a:pt x="396405" y="433117"/>
                  <a:pt x="394362" y="429031"/>
                </a:cubicBezTo>
                <a:cubicBezTo>
                  <a:pt x="388328" y="416963"/>
                  <a:pt x="382279" y="412614"/>
                  <a:pt x="372694" y="403029"/>
                </a:cubicBezTo>
                <a:cubicBezTo>
                  <a:pt x="371250" y="398695"/>
                  <a:pt x="370711" y="393945"/>
                  <a:pt x="368361" y="390028"/>
                </a:cubicBezTo>
                <a:cubicBezTo>
                  <a:pt x="366259" y="386524"/>
                  <a:pt x="361520" y="385016"/>
                  <a:pt x="359693" y="381361"/>
                </a:cubicBezTo>
                <a:cubicBezTo>
                  <a:pt x="355607" y="373189"/>
                  <a:pt x="356094" y="362961"/>
                  <a:pt x="351026" y="355359"/>
                </a:cubicBezTo>
                <a:cubicBezTo>
                  <a:pt x="340093" y="338958"/>
                  <a:pt x="346042" y="346041"/>
                  <a:pt x="333691" y="333691"/>
                </a:cubicBezTo>
                <a:cubicBezTo>
                  <a:pt x="325406" y="308831"/>
                  <a:pt x="334968" y="331060"/>
                  <a:pt x="320690" y="312023"/>
                </a:cubicBezTo>
                <a:cubicBezTo>
                  <a:pt x="314440" y="303690"/>
                  <a:pt x="312023" y="291799"/>
                  <a:pt x="303356" y="286021"/>
                </a:cubicBezTo>
                <a:cubicBezTo>
                  <a:pt x="299022" y="283132"/>
                  <a:pt x="294309" y="280744"/>
                  <a:pt x="290355" y="277354"/>
                </a:cubicBezTo>
                <a:cubicBezTo>
                  <a:pt x="264180" y="254919"/>
                  <a:pt x="283908" y="263649"/>
                  <a:pt x="260019" y="255685"/>
                </a:cubicBezTo>
                <a:cubicBezTo>
                  <a:pt x="238501" y="223406"/>
                  <a:pt x="266157" y="263051"/>
                  <a:pt x="238351" y="229683"/>
                </a:cubicBezTo>
                <a:cubicBezTo>
                  <a:pt x="220294" y="208015"/>
                  <a:pt x="240518" y="223905"/>
                  <a:pt x="216683" y="208015"/>
                </a:cubicBezTo>
                <a:cubicBezTo>
                  <a:pt x="215238" y="203681"/>
                  <a:pt x="214615" y="198980"/>
                  <a:pt x="212349" y="195014"/>
                </a:cubicBezTo>
                <a:cubicBezTo>
                  <a:pt x="205483" y="182999"/>
                  <a:pt x="199597" y="177929"/>
                  <a:pt x="190681" y="169012"/>
                </a:cubicBezTo>
                <a:cubicBezTo>
                  <a:pt x="185232" y="152665"/>
                  <a:pt x="183912" y="144908"/>
                  <a:pt x="169013" y="130009"/>
                </a:cubicBezTo>
                <a:cubicBezTo>
                  <a:pt x="161790" y="122786"/>
                  <a:pt x="153010" y="116840"/>
                  <a:pt x="147344" y="108341"/>
                </a:cubicBezTo>
                <a:cubicBezTo>
                  <a:pt x="135788" y="91006"/>
                  <a:pt x="143011" y="98229"/>
                  <a:pt x="125676" y="86673"/>
                </a:cubicBezTo>
                <a:cubicBezTo>
                  <a:pt x="104158" y="54394"/>
                  <a:pt x="131814" y="94039"/>
                  <a:pt x="104008" y="60671"/>
                </a:cubicBezTo>
                <a:cubicBezTo>
                  <a:pt x="100674" y="56670"/>
                  <a:pt x="98595" y="51737"/>
                  <a:pt x="95341" y="47670"/>
                </a:cubicBezTo>
                <a:cubicBezTo>
                  <a:pt x="92789" y="44479"/>
                  <a:pt x="89125" y="42272"/>
                  <a:pt x="86673" y="39003"/>
                </a:cubicBezTo>
                <a:cubicBezTo>
                  <a:pt x="80423" y="30670"/>
                  <a:pt x="79221" y="16295"/>
                  <a:pt x="69339" y="13001"/>
                </a:cubicBezTo>
                <a:lnTo>
                  <a:pt x="43337" y="4334"/>
                </a:lnTo>
                <a:cubicBezTo>
                  <a:pt x="39003" y="2889"/>
                  <a:pt x="34904" y="0"/>
                  <a:pt x="30336" y="0"/>
                </a:cubicBezTo>
                <a:lnTo>
                  <a:pt x="0" y="0"/>
                </a:lnTo>
              </a:path>
            </a:pathLst>
          </a:cu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3440918" y="3891617"/>
            <a:ext cx="281687" cy="580709"/>
          </a:xfrm>
          <a:custGeom>
            <a:avLst/>
            <a:gdLst>
              <a:gd name="connsiteX0" fmla="*/ 160345 w 281687"/>
              <a:gd name="connsiteY0" fmla="*/ 0 h 580709"/>
              <a:gd name="connsiteX1" fmla="*/ 134343 w 281687"/>
              <a:gd name="connsiteY1" fmla="*/ 39003 h 580709"/>
              <a:gd name="connsiteX2" fmla="*/ 121342 w 281687"/>
              <a:gd name="connsiteY2" fmla="*/ 65005 h 580709"/>
              <a:gd name="connsiteX3" fmla="*/ 99673 w 281687"/>
              <a:gd name="connsiteY3" fmla="*/ 82339 h 580709"/>
              <a:gd name="connsiteX4" fmla="*/ 78005 w 281687"/>
              <a:gd name="connsiteY4" fmla="*/ 99674 h 580709"/>
              <a:gd name="connsiteX5" fmla="*/ 60671 w 281687"/>
              <a:gd name="connsiteY5" fmla="*/ 125676 h 580709"/>
              <a:gd name="connsiteX6" fmla="*/ 56337 w 281687"/>
              <a:gd name="connsiteY6" fmla="*/ 138677 h 580709"/>
              <a:gd name="connsiteX7" fmla="*/ 47670 w 281687"/>
              <a:gd name="connsiteY7" fmla="*/ 151678 h 580709"/>
              <a:gd name="connsiteX8" fmla="*/ 39002 w 281687"/>
              <a:gd name="connsiteY8" fmla="*/ 182013 h 580709"/>
              <a:gd name="connsiteX9" fmla="*/ 34669 w 281687"/>
              <a:gd name="connsiteY9" fmla="*/ 203682 h 580709"/>
              <a:gd name="connsiteX10" fmla="*/ 26001 w 281687"/>
              <a:gd name="connsiteY10" fmla="*/ 229683 h 580709"/>
              <a:gd name="connsiteX11" fmla="*/ 21668 w 281687"/>
              <a:gd name="connsiteY11" fmla="*/ 255685 h 580709"/>
              <a:gd name="connsiteX12" fmla="*/ 8667 w 281687"/>
              <a:gd name="connsiteY12" fmla="*/ 325024 h 580709"/>
              <a:gd name="connsiteX13" fmla="*/ 0 w 281687"/>
              <a:gd name="connsiteY13" fmla="*/ 394362 h 580709"/>
              <a:gd name="connsiteX14" fmla="*/ 4333 w 281687"/>
              <a:gd name="connsiteY14" fmla="*/ 533039 h 580709"/>
              <a:gd name="connsiteX15" fmla="*/ 8667 w 281687"/>
              <a:gd name="connsiteY15" fmla="*/ 546040 h 580709"/>
              <a:gd name="connsiteX16" fmla="*/ 21668 w 281687"/>
              <a:gd name="connsiteY16" fmla="*/ 550374 h 580709"/>
              <a:gd name="connsiteX17" fmla="*/ 34669 w 281687"/>
              <a:gd name="connsiteY17" fmla="*/ 559041 h 580709"/>
              <a:gd name="connsiteX18" fmla="*/ 60671 w 281687"/>
              <a:gd name="connsiteY18" fmla="*/ 567708 h 580709"/>
              <a:gd name="connsiteX19" fmla="*/ 86673 w 281687"/>
              <a:gd name="connsiteY19" fmla="*/ 580709 h 580709"/>
              <a:gd name="connsiteX20" fmla="*/ 138676 w 281687"/>
              <a:gd name="connsiteY20" fmla="*/ 572042 h 580709"/>
              <a:gd name="connsiteX21" fmla="*/ 147344 w 281687"/>
              <a:gd name="connsiteY21" fmla="*/ 563374 h 580709"/>
              <a:gd name="connsiteX22" fmla="*/ 160345 w 281687"/>
              <a:gd name="connsiteY22" fmla="*/ 537373 h 580709"/>
              <a:gd name="connsiteX23" fmla="*/ 164678 w 281687"/>
              <a:gd name="connsiteY23" fmla="*/ 515704 h 580709"/>
              <a:gd name="connsiteX24" fmla="*/ 169012 w 281687"/>
              <a:gd name="connsiteY24" fmla="*/ 502703 h 580709"/>
              <a:gd name="connsiteX25" fmla="*/ 177679 w 281687"/>
              <a:gd name="connsiteY25" fmla="*/ 459367 h 580709"/>
              <a:gd name="connsiteX26" fmla="*/ 199347 w 281687"/>
              <a:gd name="connsiteY26" fmla="*/ 437699 h 580709"/>
              <a:gd name="connsiteX27" fmla="*/ 221016 w 281687"/>
              <a:gd name="connsiteY27" fmla="*/ 420364 h 580709"/>
              <a:gd name="connsiteX28" fmla="*/ 229683 w 281687"/>
              <a:gd name="connsiteY28" fmla="*/ 407363 h 580709"/>
              <a:gd name="connsiteX29" fmla="*/ 242684 w 281687"/>
              <a:gd name="connsiteY29" fmla="*/ 359693 h 580709"/>
              <a:gd name="connsiteX30" fmla="*/ 247018 w 281687"/>
              <a:gd name="connsiteY30" fmla="*/ 346692 h 580709"/>
              <a:gd name="connsiteX31" fmla="*/ 255685 w 281687"/>
              <a:gd name="connsiteY31" fmla="*/ 299022 h 580709"/>
              <a:gd name="connsiteX32" fmla="*/ 268686 w 281687"/>
              <a:gd name="connsiteY32" fmla="*/ 260019 h 580709"/>
              <a:gd name="connsiteX33" fmla="*/ 273019 w 281687"/>
              <a:gd name="connsiteY33" fmla="*/ 247018 h 580709"/>
              <a:gd name="connsiteX34" fmla="*/ 281687 w 281687"/>
              <a:gd name="connsiteY34" fmla="*/ 208015 h 580709"/>
              <a:gd name="connsiteX35" fmla="*/ 268686 w 281687"/>
              <a:gd name="connsiteY35" fmla="*/ 125676 h 580709"/>
              <a:gd name="connsiteX36" fmla="*/ 260018 w 281687"/>
              <a:gd name="connsiteY36" fmla="*/ 117009 h 580709"/>
              <a:gd name="connsiteX37" fmla="*/ 242684 w 281687"/>
              <a:gd name="connsiteY37" fmla="*/ 65005 h 580709"/>
              <a:gd name="connsiteX38" fmla="*/ 238350 w 281687"/>
              <a:gd name="connsiteY38" fmla="*/ 52004 h 580709"/>
              <a:gd name="connsiteX39" fmla="*/ 229683 w 281687"/>
              <a:gd name="connsiteY39" fmla="*/ 39003 h 580709"/>
              <a:gd name="connsiteX40" fmla="*/ 225349 w 281687"/>
              <a:gd name="connsiteY40" fmla="*/ 4334 h 58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81687" h="580709">
                <a:moveTo>
                  <a:pt x="160345" y="0"/>
                </a:moveTo>
                <a:cubicBezTo>
                  <a:pt x="151678" y="13001"/>
                  <a:pt x="139284" y="24180"/>
                  <a:pt x="134343" y="39003"/>
                </a:cubicBezTo>
                <a:cubicBezTo>
                  <a:pt x="129766" y="52733"/>
                  <a:pt x="130942" y="53006"/>
                  <a:pt x="121342" y="65005"/>
                </a:cubicBezTo>
                <a:cubicBezTo>
                  <a:pt x="112041" y="76630"/>
                  <a:pt x="112185" y="72329"/>
                  <a:pt x="99673" y="82339"/>
                </a:cubicBezTo>
                <a:cubicBezTo>
                  <a:pt x="68798" y="107040"/>
                  <a:pt x="118020" y="72998"/>
                  <a:pt x="78005" y="99674"/>
                </a:cubicBezTo>
                <a:cubicBezTo>
                  <a:pt x="72227" y="108341"/>
                  <a:pt x="63965" y="115794"/>
                  <a:pt x="60671" y="125676"/>
                </a:cubicBezTo>
                <a:cubicBezTo>
                  <a:pt x="59226" y="130010"/>
                  <a:pt x="58380" y="134591"/>
                  <a:pt x="56337" y="138677"/>
                </a:cubicBezTo>
                <a:cubicBezTo>
                  <a:pt x="54008" y="143335"/>
                  <a:pt x="49999" y="147020"/>
                  <a:pt x="47670" y="151678"/>
                </a:cubicBezTo>
                <a:cubicBezTo>
                  <a:pt x="44775" y="157469"/>
                  <a:pt x="40113" y="177014"/>
                  <a:pt x="39002" y="182013"/>
                </a:cubicBezTo>
                <a:cubicBezTo>
                  <a:pt x="37404" y="189204"/>
                  <a:pt x="36607" y="196576"/>
                  <a:pt x="34669" y="203682"/>
                </a:cubicBezTo>
                <a:cubicBezTo>
                  <a:pt x="32265" y="212496"/>
                  <a:pt x="26001" y="229683"/>
                  <a:pt x="26001" y="229683"/>
                </a:cubicBezTo>
                <a:cubicBezTo>
                  <a:pt x="24557" y="238350"/>
                  <a:pt x="23391" y="247069"/>
                  <a:pt x="21668" y="255685"/>
                </a:cubicBezTo>
                <a:cubicBezTo>
                  <a:pt x="13373" y="297163"/>
                  <a:pt x="17424" y="246213"/>
                  <a:pt x="8667" y="325024"/>
                </a:cubicBezTo>
                <a:cubicBezTo>
                  <a:pt x="3205" y="374179"/>
                  <a:pt x="6183" y="351077"/>
                  <a:pt x="0" y="394362"/>
                </a:cubicBezTo>
                <a:cubicBezTo>
                  <a:pt x="1444" y="440588"/>
                  <a:pt x="1695" y="486866"/>
                  <a:pt x="4333" y="533039"/>
                </a:cubicBezTo>
                <a:cubicBezTo>
                  <a:pt x="4594" y="537600"/>
                  <a:pt x="5437" y="542810"/>
                  <a:pt x="8667" y="546040"/>
                </a:cubicBezTo>
                <a:cubicBezTo>
                  <a:pt x="11897" y="549270"/>
                  <a:pt x="17582" y="548331"/>
                  <a:pt x="21668" y="550374"/>
                </a:cubicBezTo>
                <a:cubicBezTo>
                  <a:pt x="26326" y="552703"/>
                  <a:pt x="29910" y="556926"/>
                  <a:pt x="34669" y="559041"/>
                </a:cubicBezTo>
                <a:cubicBezTo>
                  <a:pt x="43018" y="562751"/>
                  <a:pt x="53069" y="562640"/>
                  <a:pt x="60671" y="567708"/>
                </a:cubicBezTo>
                <a:cubicBezTo>
                  <a:pt x="77473" y="578909"/>
                  <a:pt x="68731" y="574728"/>
                  <a:pt x="86673" y="580709"/>
                </a:cubicBezTo>
                <a:cubicBezTo>
                  <a:pt x="90518" y="580282"/>
                  <a:pt x="127128" y="578970"/>
                  <a:pt x="138676" y="572042"/>
                </a:cubicBezTo>
                <a:cubicBezTo>
                  <a:pt x="142180" y="569940"/>
                  <a:pt x="144791" y="566565"/>
                  <a:pt x="147344" y="563374"/>
                </a:cubicBezTo>
                <a:cubicBezTo>
                  <a:pt x="155046" y="553746"/>
                  <a:pt x="157433" y="549023"/>
                  <a:pt x="160345" y="537373"/>
                </a:cubicBezTo>
                <a:cubicBezTo>
                  <a:pt x="162131" y="530227"/>
                  <a:pt x="162892" y="522850"/>
                  <a:pt x="164678" y="515704"/>
                </a:cubicBezTo>
                <a:cubicBezTo>
                  <a:pt x="165786" y="511272"/>
                  <a:pt x="168021" y="507162"/>
                  <a:pt x="169012" y="502703"/>
                </a:cubicBezTo>
                <a:cubicBezTo>
                  <a:pt x="170665" y="495264"/>
                  <a:pt x="173696" y="468662"/>
                  <a:pt x="177679" y="459367"/>
                </a:cubicBezTo>
                <a:cubicBezTo>
                  <a:pt x="184462" y="443539"/>
                  <a:pt x="186785" y="447748"/>
                  <a:pt x="199347" y="437699"/>
                </a:cubicBezTo>
                <a:cubicBezTo>
                  <a:pt x="230223" y="412999"/>
                  <a:pt x="181003" y="447039"/>
                  <a:pt x="221016" y="420364"/>
                </a:cubicBezTo>
                <a:cubicBezTo>
                  <a:pt x="223905" y="416030"/>
                  <a:pt x="227568" y="412122"/>
                  <a:pt x="229683" y="407363"/>
                </a:cubicBezTo>
                <a:cubicBezTo>
                  <a:pt x="240308" y="383457"/>
                  <a:pt x="236858" y="382996"/>
                  <a:pt x="242684" y="359693"/>
                </a:cubicBezTo>
                <a:cubicBezTo>
                  <a:pt x="243792" y="355261"/>
                  <a:pt x="245573" y="351026"/>
                  <a:pt x="247018" y="346692"/>
                </a:cubicBezTo>
                <a:cubicBezTo>
                  <a:pt x="250071" y="325317"/>
                  <a:pt x="250111" y="317603"/>
                  <a:pt x="255685" y="299022"/>
                </a:cubicBezTo>
                <a:cubicBezTo>
                  <a:pt x="255700" y="298972"/>
                  <a:pt x="266511" y="266544"/>
                  <a:pt x="268686" y="260019"/>
                </a:cubicBezTo>
                <a:cubicBezTo>
                  <a:pt x="270130" y="255685"/>
                  <a:pt x="272268" y="251524"/>
                  <a:pt x="273019" y="247018"/>
                </a:cubicBezTo>
                <a:cubicBezTo>
                  <a:pt x="278104" y="216510"/>
                  <a:pt x="274574" y="229352"/>
                  <a:pt x="281687" y="208015"/>
                </a:cubicBezTo>
                <a:cubicBezTo>
                  <a:pt x="281677" y="207891"/>
                  <a:pt x="280871" y="137860"/>
                  <a:pt x="268686" y="125676"/>
                </a:cubicBezTo>
                <a:lnTo>
                  <a:pt x="260018" y="117009"/>
                </a:lnTo>
                <a:lnTo>
                  <a:pt x="242684" y="65005"/>
                </a:lnTo>
                <a:cubicBezTo>
                  <a:pt x="241239" y="60671"/>
                  <a:pt x="240884" y="55805"/>
                  <a:pt x="238350" y="52004"/>
                </a:cubicBezTo>
                <a:lnTo>
                  <a:pt x="229683" y="39003"/>
                </a:lnTo>
                <a:cubicBezTo>
                  <a:pt x="223948" y="16063"/>
                  <a:pt x="225349" y="27624"/>
                  <a:pt x="225349" y="4334"/>
                </a:cubicBezTo>
              </a:path>
            </a:pathLst>
          </a:cu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stretch>
            <a:fillRect/>
          </a:stretch>
        </p:blipFill>
        <p:spPr>
          <a:xfrm>
            <a:off x="4176805" y="0"/>
            <a:ext cx="4660640" cy="2743200"/>
          </a:xfrm>
          <a:prstGeom prst="rect">
            <a:avLst/>
          </a:prstGeom>
        </p:spPr>
      </p:pic>
      <p:pic>
        <p:nvPicPr>
          <p:cNvPr id="9" name="Picture 8"/>
          <p:cNvPicPr>
            <a:picLocks noChangeAspect="1"/>
          </p:cNvPicPr>
          <p:nvPr/>
        </p:nvPicPr>
        <p:blipFill>
          <a:blip r:embed="rId5"/>
          <a:stretch>
            <a:fillRect/>
          </a:stretch>
        </p:blipFill>
        <p:spPr>
          <a:xfrm>
            <a:off x="7540551" y="4114800"/>
            <a:ext cx="4653956" cy="2743200"/>
          </a:xfrm>
          <a:prstGeom prst="rect">
            <a:avLst/>
          </a:prstGeom>
        </p:spPr>
      </p:pic>
      <p:sp>
        <p:nvSpPr>
          <p:cNvPr id="18" name="TextBox 17"/>
          <p:cNvSpPr txBox="1"/>
          <p:nvPr/>
        </p:nvSpPr>
        <p:spPr>
          <a:xfrm>
            <a:off x="-4399" y="0"/>
            <a:ext cx="4257900"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Stronger operational GFS better in SW GOMEX</a:t>
            </a:r>
          </a:p>
          <a:p>
            <a:endParaRPr lang="en-US" dirty="0"/>
          </a:p>
          <a:p>
            <a:pPr marL="285750" indent="-285750">
              <a:buFont typeface="Arial" panose="020B0604020202020204" pitchFamily="34" charset="0"/>
              <a:buChar char="•"/>
            </a:pPr>
            <a:r>
              <a:rPr lang="en-US" dirty="0" smtClean="0"/>
              <a:t>Weaker GFSP better with the core winds south of Tehuantepec</a:t>
            </a:r>
            <a:endParaRPr lang="en-US" dirty="0"/>
          </a:p>
        </p:txBody>
      </p:sp>
      <p:cxnSp>
        <p:nvCxnSpPr>
          <p:cNvPr id="19" name="Straight Connector 18"/>
          <p:cNvCxnSpPr/>
          <p:nvPr/>
        </p:nvCxnSpPr>
        <p:spPr>
          <a:xfrm flipH="1">
            <a:off x="3185232" y="3886593"/>
            <a:ext cx="477856" cy="1544541"/>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6264122" y="1317786"/>
            <a:ext cx="106343" cy="380385"/>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7672566" y="3364608"/>
            <a:ext cx="106343" cy="380385"/>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9653766" y="5431134"/>
            <a:ext cx="106343" cy="380385"/>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3394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3967844" cy="3519862"/>
          </a:xfrm>
          <a:prstGeom prst="rect">
            <a:avLst/>
          </a:prstGeom>
        </p:spPr>
      </p:pic>
      <p:pic>
        <p:nvPicPr>
          <p:cNvPr id="6" name="Picture 5"/>
          <p:cNvPicPr>
            <a:picLocks noChangeAspect="1"/>
          </p:cNvPicPr>
          <p:nvPr/>
        </p:nvPicPr>
        <p:blipFill>
          <a:blip r:embed="rId3"/>
          <a:stretch>
            <a:fillRect/>
          </a:stretch>
        </p:blipFill>
        <p:spPr>
          <a:xfrm>
            <a:off x="0" y="3339987"/>
            <a:ext cx="3967844" cy="3518014"/>
          </a:xfrm>
          <a:prstGeom prst="rect">
            <a:avLst/>
          </a:prstGeom>
        </p:spPr>
      </p:pic>
      <p:pic>
        <p:nvPicPr>
          <p:cNvPr id="11" name="Picture 10"/>
          <p:cNvPicPr>
            <a:picLocks noChangeAspect="1"/>
          </p:cNvPicPr>
          <p:nvPr/>
        </p:nvPicPr>
        <p:blipFill>
          <a:blip r:embed="rId4"/>
          <a:stretch>
            <a:fillRect/>
          </a:stretch>
        </p:blipFill>
        <p:spPr>
          <a:xfrm>
            <a:off x="3963360" y="0"/>
            <a:ext cx="3058593" cy="3372441"/>
          </a:xfrm>
          <a:prstGeom prst="rect">
            <a:avLst/>
          </a:prstGeom>
        </p:spPr>
      </p:pic>
      <p:pic>
        <p:nvPicPr>
          <p:cNvPr id="12" name="Picture 11"/>
          <p:cNvPicPr>
            <a:picLocks noChangeAspect="1"/>
          </p:cNvPicPr>
          <p:nvPr/>
        </p:nvPicPr>
        <p:blipFill>
          <a:blip r:embed="rId5"/>
          <a:stretch>
            <a:fillRect/>
          </a:stretch>
        </p:blipFill>
        <p:spPr>
          <a:xfrm>
            <a:off x="7021953" y="-2"/>
            <a:ext cx="3036397" cy="3372441"/>
          </a:xfrm>
          <a:prstGeom prst="rect">
            <a:avLst/>
          </a:prstGeom>
        </p:spPr>
      </p:pic>
      <p:pic>
        <p:nvPicPr>
          <p:cNvPr id="13" name="Picture 12"/>
          <p:cNvPicPr>
            <a:picLocks noChangeAspect="1"/>
          </p:cNvPicPr>
          <p:nvPr/>
        </p:nvPicPr>
        <p:blipFill>
          <a:blip r:embed="rId6"/>
          <a:stretch>
            <a:fillRect/>
          </a:stretch>
        </p:blipFill>
        <p:spPr>
          <a:xfrm>
            <a:off x="3963360" y="3404892"/>
            <a:ext cx="3055219" cy="3453108"/>
          </a:xfrm>
          <a:prstGeom prst="rect">
            <a:avLst/>
          </a:prstGeom>
        </p:spPr>
      </p:pic>
      <p:pic>
        <p:nvPicPr>
          <p:cNvPr id="14" name="Picture 13"/>
          <p:cNvPicPr>
            <a:picLocks noChangeAspect="1"/>
          </p:cNvPicPr>
          <p:nvPr/>
        </p:nvPicPr>
        <p:blipFill>
          <a:blip r:embed="rId7"/>
          <a:stretch>
            <a:fillRect/>
          </a:stretch>
        </p:blipFill>
        <p:spPr>
          <a:xfrm>
            <a:off x="6985364" y="3404890"/>
            <a:ext cx="3072986" cy="3453110"/>
          </a:xfrm>
          <a:prstGeom prst="rect">
            <a:avLst/>
          </a:prstGeom>
        </p:spPr>
      </p:pic>
      <p:sp>
        <p:nvSpPr>
          <p:cNvPr id="15" name="TextBox 14"/>
          <p:cNvSpPr txBox="1"/>
          <p:nvPr/>
        </p:nvSpPr>
        <p:spPr>
          <a:xfrm>
            <a:off x="10076062" y="299405"/>
            <a:ext cx="2115937"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GFSP faster to catch on to the strength and timing of cold front in GOMEX</a:t>
            </a:r>
            <a:endParaRPr lang="en-US" dirty="0"/>
          </a:p>
        </p:txBody>
      </p:sp>
      <p:sp>
        <p:nvSpPr>
          <p:cNvPr id="16" name="Freeform 15"/>
          <p:cNvSpPr/>
          <p:nvPr/>
        </p:nvSpPr>
        <p:spPr>
          <a:xfrm>
            <a:off x="964458" y="3480727"/>
            <a:ext cx="130152" cy="191682"/>
          </a:xfrm>
          <a:custGeom>
            <a:avLst/>
            <a:gdLst>
              <a:gd name="connsiteX0" fmla="*/ 80094 w 130152"/>
              <a:gd name="connsiteY0" fmla="*/ 0 h 191682"/>
              <a:gd name="connsiteX1" fmla="*/ 66745 w 130152"/>
              <a:gd name="connsiteY1" fmla="*/ 16686 h 191682"/>
              <a:gd name="connsiteX2" fmla="*/ 60070 w 130152"/>
              <a:gd name="connsiteY2" fmla="*/ 23361 h 191682"/>
              <a:gd name="connsiteX3" fmla="*/ 53396 w 130152"/>
              <a:gd name="connsiteY3" fmla="*/ 33372 h 191682"/>
              <a:gd name="connsiteX4" fmla="*/ 40047 w 130152"/>
              <a:gd name="connsiteY4" fmla="*/ 46721 h 191682"/>
              <a:gd name="connsiteX5" fmla="*/ 30035 w 130152"/>
              <a:gd name="connsiteY5" fmla="*/ 63407 h 191682"/>
              <a:gd name="connsiteX6" fmla="*/ 23361 w 130152"/>
              <a:gd name="connsiteY6" fmla="*/ 86768 h 191682"/>
              <a:gd name="connsiteX7" fmla="*/ 13349 w 130152"/>
              <a:gd name="connsiteY7" fmla="*/ 116803 h 191682"/>
              <a:gd name="connsiteX8" fmla="*/ 3338 w 130152"/>
              <a:gd name="connsiteY8" fmla="*/ 146838 h 191682"/>
              <a:gd name="connsiteX9" fmla="*/ 0 w 130152"/>
              <a:gd name="connsiteY9" fmla="*/ 156850 h 191682"/>
              <a:gd name="connsiteX10" fmla="*/ 3338 w 130152"/>
              <a:gd name="connsiteY10" fmla="*/ 190222 h 191682"/>
              <a:gd name="connsiteX11" fmla="*/ 16687 w 130152"/>
              <a:gd name="connsiteY11" fmla="*/ 186885 h 191682"/>
              <a:gd name="connsiteX12" fmla="*/ 46722 w 130152"/>
              <a:gd name="connsiteY12" fmla="*/ 170199 h 191682"/>
              <a:gd name="connsiteX13" fmla="*/ 63408 w 130152"/>
              <a:gd name="connsiteY13" fmla="*/ 156850 h 191682"/>
              <a:gd name="connsiteX14" fmla="*/ 73419 w 130152"/>
              <a:gd name="connsiteY14" fmla="*/ 153512 h 191682"/>
              <a:gd name="connsiteX15" fmla="*/ 90106 w 130152"/>
              <a:gd name="connsiteY15" fmla="*/ 143501 h 191682"/>
              <a:gd name="connsiteX16" fmla="*/ 96780 w 130152"/>
              <a:gd name="connsiteY16" fmla="*/ 136826 h 191682"/>
              <a:gd name="connsiteX17" fmla="*/ 106792 w 130152"/>
              <a:gd name="connsiteY17" fmla="*/ 130152 h 191682"/>
              <a:gd name="connsiteX18" fmla="*/ 120141 w 130152"/>
              <a:gd name="connsiteY18" fmla="*/ 116803 h 191682"/>
              <a:gd name="connsiteX19" fmla="*/ 130152 w 130152"/>
              <a:gd name="connsiteY19" fmla="*/ 106791 h 191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0152" h="191682">
                <a:moveTo>
                  <a:pt x="80094" y="0"/>
                </a:moveTo>
                <a:cubicBezTo>
                  <a:pt x="75644" y="5562"/>
                  <a:pt x="71381" y="11278"/>
                  <a:pt x="66745" y="16686"/>
                </a:cubicBezTo>
                <a:cubicBezTo>
                  <a:pt x="64697" y="19075"/>
                  <a:pt x="62036" y="20904"/>
                  <a:pt x="60070" y="23361"/>
                </a:cubicBezTo>
                <a:cubicBezTo>
                  <a:pt x="57565" y="26493"/>
                  <a:pt x="56006" y="30327"/>
                  <a:pt x="53396" y="33372"/>
                </a:cubicBezTo>
                <a:cubicBezTo>
                  <a:pt x="49301" y="38150"/>
                  <a:pt x="40047" y="46721"/>
                  <a:pt x="40047" y="46721"/>
                </a:cubicBezTo>
                <a:cubicBezTo>
                  <a:pt x="30594" y="75084"/>
                  <a:pt x="43778" y="40502"/>
                  <a:pt x="30035" y="63407"/>
                </a:cubicBezTo>
                <a:cubicBezTo>
                  <a:pt x="27792" y="67144"/>
                  <a:pt x="24233" y="83860"/>
                  <a:pt x="23361" y="86768"/>
                </a:cubicBezTo>
                <a:cubicBezTo>
                  <a:pt x="23339" y="86841"/>
                  <a:pt x="15030" y="111761"/>
                  <a:pt x="13349" y="116803"/>
                </a:cubicBezTo>
                <a:lnTo>
                  <a:pt x="3338" y="146838"/>
                </a:lnTo>
                <a:lnTo>
                  <a:pt x="0" y="156850"/>
                </a:lnTo>
                <a:cubicBezTo>
                  <a:pt x="1113" y="167974"/>
                  <a:pt x="-2091" y="180449"/>
                  <a:pt x="3338" y="190222"/>
                </a:cubicBezTo>
                <a:cubicBezTo>
                  <a:pt x="5566" y="194231"/>
                  <a:pt x="12585" y="188936"/>
                  <a:pt x="16687" y="186885"/>
                </a:cubicBezTo>
                <a:cubicBezTo>
                  <a:pt x="62585" y="163936"/>
                  <a:pt x="19036" y="179427"/>
                  <a:pt x="46722" y="170199"/>
                </a:cubicBezTo>
                <a:cubicBezTo>
                  <a:pt x="52932" y="163988"/>
                  <a:pt x="54985" y="161062"/>
                  <a:pt x="63408" y="156850"/>
                </a:cubicBezTo>
                <a:cubicBezTo>
                  <a:pt x="66554" y="155277"/>
                  <a:pt x="70082" y="154625"/>
                  <a:pt x="73419" y="153512"/>
                </a:cubicBezTo>
                <a:cubicBezTo>
                  <a:pt x="90336" y="136597"/>
                  <a:pt x="68439" y="156502"/>
                  <a:pt x="90106" y="143501"/>
                </a:cubicBezTo>
                <a:cubicBezTo>
                  <a:pt x="92804" y="141882"/>
                  <a:pt x="94323" y="138792"/>
                  <a:pt x="96780" y="136826"/>
                </a:cubicBezTo>
                <a:cubicBezTo>
                  <a:pt x="99912" y="134320"/>
                  <a:pt x="103747" y="132762"/>
                  <a:pt x="106792" y="130152"/>
                </a:cubicBezTo>
                <a:cubicBezTo>
                  <a:pt x="111570" y="126057"/>
                  <a:pt x="115691" y="121253"/>
                  <a:pt x="120141" y="116803"/>
                </a:cubicBezTo>
                <a:lnTo>
                  <a:pt x="130152" y="106791"/>
                </a:lnTo>
              </a:path>
            </a:pathLst>
          </a:cu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97364" y="3660937"/>
            <a:ext cx="467211" cy="497247"/>
          </a:xfrm>
          <a:custGeom>
            <a:avLst/>
            <a:gdLst>
              <a:gd name="connsiteX0" fmla="*/ 467211 w 467211"/>
              <a:gd name="connsiteY0" fmla="*/ 0 h 497247"/>
              <a:gd name="connsiteX1" fmla="*/ 437176 w 467211"/>
              <a:gd name="connsiteY1" fmla="*/ 10012 h 497247"/>
              <a:gd name="connsiteX2" fmla="*/ 430502 w 467211"/>
              <a:gd name="connsiteY2" fmla="*/ 20024 h 497247"/>
              <a:gd name="connsiteX3" fmla="*/ 417153 w 467211"/>
              <a:gd name="connsiteY3" fmla="*/ 36710 h 497247"/>
              <a:gd name="connsiteX4" fmla="*/ 403804 w 467211"/>
              <a:gd name="connsiteY4" fmla="*/ 66745 h 497247"/>
              <a:gd name="connsiteX5" fmla="*/ 393792 w 467211"/>
              <a:gd name="connsiteY5" fmla="*/ 70082 h 497247"/>
              <a:gd name="connsiteX6" fmla="*/ 387118 w 467211"/>
              <a:gd name="connsiteY6" fmla="*/ 90105 h 497247"/>
              <a:gd name="connsiteX7" fmla="*/ 383781 w 467211"/>
              <a:gd name="connsiteY7" fmla="*/ 100117 h 497247"/>
              <a:gd name="connsiteX8" fmla="*/ 370432 w 467211"/>
              <a:gd name="connsiteY8" fmla="*/ 113466 h 497247"/>
              <a:gd name="connsiteX9" fmla="*/ 360420 w 467211"/>
              <a:gd name="connsiteY9" fmla="*/ 133489 h 497247"/>
              <a:gd name="connsiteX10" fmla="*/ 353745 w 467211"/>
              <a:gd name="connsiteY10" fmla="*/ 156850 h 497247"/>
              <a:gd name="connsiteX11" fmla="*/ 357083 w 467211"/>
              <a:gd name="connsiteY11" fmla="*/ 266978 h 497247"/>
              <a:gd name="connsiteX12" fmla="*/ 360420 w 467211"/>
              <a:gd name="connsiteY12" fmla="*/ 280327 h 497247"/>
              <a:gd name="connsiteX13" fmla="*/ 367094 w 467211"/>
              <a:gd name="connsiteY13" fmla="*/ 300351 h 497247"/>
              <a:gd name="connsiteX14" fmla="*/ 363757 w 467211"/>
              <a:gd name="connsiteY14" fmla="*/ 350409 h 497247"/>
              <a:gd name="connsiteX15" fmla="*/ 357083 w 467211"/>
              <a:gd name="connsiteY15" fmla="*/ 370432 h 497247"/>
              <a:gd name="connsiteX16" fmla="*/ 353745 w 467211"/>
              <a:gd name="connsiteY16" fmla="*/ 380444 h 497247"/>
              <a:gd name="connsiteX17" fmla="*/ 347071 w 467211"/>
              <a:gd name="connsiteY17" fmla="*/ 390456 h 497247"/>
              <a:gd name="connsiteX18" fmla="*/ 343734 w 467211"/>
              <a:gd name="connsiteY18" fmla="*/ 400467 h 497247"/>
              <a:gd name="connsiteX19" fmla="*/ 337059 w 467211"/>
              <a:gd name="connsiteY19" fmla="*/ 407142 h 497247"/>
              <a:gd name="connsiteX20" fmla="*/ 330385 w 467211"/>
              <a:gd name="connsiteY20" fmla="*/ 417154 h 497247"/>
              <a:gd name="connsiteX21" fmla="*/ 313699 w 467211"/>
              <a:gd name="connsiteY21" fmla="*/ 433840 h 497247"/>
              <a:gd name="connsiteX22" fmla="*/ 310362 w 467211"/>
              <a:gd name="connsiteY22" fmla="*/ 443851 h 497247"/>
              <a:gd name="connsiteX23" fmla="*/ 303687 w 467211"/>
              <a:gd name="connsiteY23" fmla="*/ 450526 h 497247"/>
              <a:gd name="connsiteX24" fmla="*/ 297013 w 467211"/>
              <a:gd name="connsiteY24" fmla="*/ 470549 h 497247"/>
              <a:gd name="connsiteX25" fmla="*/ 293675 w 467211"/>
              <a:gd name="connsiteY25" fmla="*/ 480561 h 497247"/>
              <a:gd name="connsiteX26" fmla="*/ 280327 w 467211"/>
              <a:gd name="connsiteY26" fmla="*/ 497247 h 497247"/>
              <a:gd name="connsiteX27" fmla="*/ 273652 w 467211"/>
              <a:gd name="connsiteY27" fmla="*/ 290339 h 497247"/>
              <a:gd name="connsiteX28" fmla="*/ 260303 w 467211"/>
              <a:gd name="connsiteY28" fmla="*/ 263641 h 497247"/>
              <a:gd name="connsiteX29" fmla="*/ 250291 w 467211"/>
              <a:gd name="connsiteY29" fmla="*/ 256967 h 497247"/>
              <a:gd name="connsiteX30" fmla="*/ 233605 w 467211"/>
              <a:gd name="connsiteY30" fmla="*/ 246955 h 497247"/>
              <a:gd name="connsiteX31" fmla="*/ 180210 w 467211"/>
              <a:gd name="connsiteY31" fmla="*/ 250292 h 497247"/>
              <a:gd name="connsiteX32" fmla="*/ 166861 w 467211"/>
              <a:gd name="connsiteY32" fmla="*/ 253629 h 497247"/>
              <a:gd name="connsiteX33" fmla="*/ 156849 w 467211"/>
              <a:gd name="connsiteY33" fmla="*/ 256967 h 497247"/>
              <a:gd name="connsiteX34" fmla="*/ 136826 w 467211"/>
              <a:gd name="connsiteY34" fmla="*/ 273653 h 497247"/>
              <a:gd name="connsiteX35" fmla="*/ 123477 w 467211"/>
              <a:gd name="connsiteY35" fmla="*/ 293676 h 497247"/>
              <a:gd name="connsiteX36" fmla="*/ 113465 w 467211"/>
              <a:gd name="connsiteY36" fmla="*/ 310362 h 497247"/>
              <a:gd name="connsiteX37" fmla="*/ 110128 w 467211"/>
              <a:gd name="connsiteY37" fmla="*/ 323711 h 497247"/>
              <a:gd name="connsiteX38" fmla="*/ 103454 w 467211"/>
              <a:gd name="connsiteY38" fmla="*/ 347072 h 497247"/>
              <a:gd name="connsiteX39" fmla="*/ 100116 w 467211"/>
              <a:gd name="connsiteY39" fmla="*/ 370432 h 497247"/>
              <a:gd name="connsiteX40" fmla="*/ 93442 w 467211"/>
              <a:gd name="connsiteY40" fmla="*/ 390456 h 497247"/>
              <a:gd name="connsiteX41" fmla="*/ 83430 w 467211"/>
              <a:gd name="connsiteY41" fmla="*/ 413816 h 497247"/>
              <a:gd name="connsiteX42" fmla="*/ 76756 w 467211"/>
              <a:gd name="connsiteY42" fmla="*/ 423828 h 497247"/>
              <a:gd name="connsiteX43" fmla="*/ 63407 w 467211"/>
              <a:gd name="connsiteY43" fmla="*/ 437177 h 497247"/>
              <a:gd name="connsiteX44" fmla="*/ 56732 w 467211"/>
              <a:gd name="connsiteY44" fmla="*/ 443851 h 497247"/>
              <a:gd name="connsiteX45" fmla="*/ 46721 w 467211"/>
              <a:gd name="connsiteY45" fmla="*/ 447189 h 497247"/>
              <a:gd name="connsiteX46" fmla="*/ 16686 w 467211"/>
              <a:gd name="connsiteY46" fmla="*/ 443851 h 497247"/>
              <a:gd name="connsiteX47" fmla="*/ 10011 w 467211"/>
              <a:gd name="connsiteY47" fmla="*/ 433840 h 497247"/>
              <a:gd name="connsiteX48" fmla="*/ 3337 w 467211"/>
              <a:gd name="connsiteY48" fmla="*/ 413816 h 497247"/>
              <a:gd name="connsiteX49" fmla="*/ 0 w 467211"/>
              <a:gd name="connsiteY49" fmla="*/ 333723 h 49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67211" h="497247">
                <a:moveTo>
                  <a:pt x="467211" y="0"/>
                </a:moveTo>
                <a:cubicBezTo>
                  <a:pt x="456701" y="2102"/>
                  <a:pt x="445903" y="2739"/>
                  <a:pt x="437176" y="10012"/>
                </a:cubicBezTo>
                <a:cubicBezTo>
                  <a:pt x="434095" y="12580"/>
                  <a:pt x="433008" y="16892"/>
                  <a:pt x="430502" y="20024"/>
                </a:cubicBezTo>
                <a:cubicBezTo>
                  <a:pt x="422221" y="30375"/>
                  <a:pt x="424004" y="23008"/>
                  <a:pt x="417153" y="36710"/>
                </a:cubicBezTo>
                <a:cubicBezTo>
                  <a:pt x="410082" y="50853"/>
                  <a:pt x="418305" y="49827"/>
                  <a:pt x="403804" y="66745"/>
                </a:cubicBezTo>
                <a:cubicBezTo>
                  <a:pt x="401515" y="69416"/>
                  <a:pt x="397129" y="68970"/>
                  <a:pt x="393792" y="70082"/>
                </a:cubicBezTo>
                <a:lnTo>
                  <a:pt x="387118" y="90105"/>
                </a:lnTo>
                <a:cubicBezTo>
                  <a:pt x="386006" y="93442"/>
                  <a:pt x="386268" y="97630"/>
                  <a:pt x="383781" y="100117"/>
                </a:cubicBezTo>
                <a:lnTo>
                  <a:pt x="370432" y="113466"/>
                </a:lnTo>
                <a:cubicBezTo>
                  <a:pt x="362039" y="138639"/>
                  <a:pt x="373362" y="107604"/>
                  <a:pt x="360420" y="133489"/>
                </a:cubicBezTo>
                <a:cubicBezTo>
                  <a:pt x="358028" y="138273"/>
                  <a:pt x="354813" y="152578"/>
                  <a:pt x="353745" y="156850"/>
                </a:cubicBezTo>
                <a:cubicBezTo>
                  <a:pt x="354858" y="193559"/>
                  <a:pt x="355101" y="230305"/>
                  <a:pt x="357083" y="266978"/>
                </a:cubicBezTo>
                <a:cubicBezTo>
                  <a:pt x="357331" y="271558"/>
                  <a:pt x="359102" y="275934"/>
                  <a:pt x="360420" y="280327"/>
                </a:cubicBezTo>
                <a:cubicBezTo>
                  <a:pt x="362442" y="287066"/>
                  <a:pt x="367094" y="300351"/>
                  <a:pt x="367094" y="300351"/>
                </a:cubicBezTo>
                <a:cubicBezTo>
                  <a:pt x="365982" y="317037"/>
                  <a:pt x="366122" y="333854"/>
                  <a:pt x="363757" y="350409"/>
                </a:cubicBezTo>
                <a:cubicBezTo>
                  <a:pt x="362762" y="357374"/>
                  <a:pt x="359308" y="363758"/>
                  <a:pt x="357083" y="370432"/>
                </a:cubicBezTo>
                <a:cubicBezTo>
                  <a:pt x="355970" y="373769"/>
                  <a:pt x="355696" y="377517"/>
                  <a:pt x="353745" y="380444"/>
                </a:cubicBezTo>
                <a:cubicBezTo>
                  <a:pt x="351520" y="383781"/>
                  <a:pt x="348865" y="386869"/>
                  <a:pt x="347071" y="390456"/>
                </a:cubicBezTo>
                <a:cubicBezTo>
                  <a:pt x="345498" y="393602"/>
                  <a:pt x="345544" y="397451"/>
                  <a:pt x="343734" y="400467"/>
                </a:cubicBezTo>
                <a:cubicBezTo>
                  <a:pt x="342115" y="403165"/>
                  <a:pt x="339025" y="404685"/>
                  <a:pt x="337059" y="407142"/>
                </a:cubicBezTo>
                <a:cubicBezTo>
                  <a:pt x="334554" y="410274"/>
                  <a:pt x="333026" y="414135"/>
                  <a:pt x="330385" y="417154"/>
                </a:cubicBezTo>
                <a:cubicBezTo>
                  <a:pt x="325205" y="423074"/>
                  <a:pt x="313699" y="433840"/>
                  <a:pt x="313699" y="433840"/>
                </a:cubicBezTo>
                <a:cubicBezTo>
                  <a:pt x="312587" y="437177"/>
                  <a:pt x="312172" y="440835"/>
                  <a:pt x="310362" y="443851"/>
                </a:cubicBezTo>
                <a:cubicBezTo>
                  <a:pt x="308743" y="446549"/>
                  <a:pt x="305094" y="447712"/>
                  <a:pt x="303687" y="450526"/>
                </a:cubicBezTo>
                <a:cubicBezTo>
                  <a:pt x="300541" y="456819"/>
                  <a:pt x="299238" y="463875"/>
                  <a:pt x="297013" y="470549"/>
                </a:cubicBezTo>
                <a:cubicBezTo>
                  <a:pt x="295900" y="473886"/>
                  <a:pt x="295626" y="477634"/>
                  <a:pt x="293675" y="480561"/>
                </a:cubicBezTo>
                <a:cubicBezTo>
                  <a:pt x="285256" y="493190"/>
                  <a:pt x="289837" y="487736"/>
                  <a:pt x="280327" y="497247"/>
                </a:cubicBezTo>
                <a:cubicBezTo>
                  <a:pt x="255864" y="423871"/>
                  <a:pt x="283842" y="511127"/>
                  <a:pt x="273652" y="290339"/>
                </a:cubicBezTo>
                <a:cubicBezTo>
                  <a:pt x="273093" y="278229"/>
                  <a:pt x="268773" y="270416"/>
                  <a:pt x="260303" y="263641"/>
                </a:cubicBezTo>
                <a:cubicBezTo>
                  <a:pt x="257171" y="261136"/>
                  <a:pt x="253423" y="259473"/>
                  <a:pt x="250291" y="256967"/>
                </a:cubicBezTo>
                <a:cubicBezTo>
                  <a:pt x="237201" y="246495"/>
                  <a:pt x="250994" y="252751"/>
                  <a:pt x="233605" y="246955"/>
                </a:cubicBezTo>
                <a:cubicBezTo>
                  <a:pt x="215807" y="248067"/>
                  <a:pt x="197955" y="248518"/>
                  <a:pt x="180210" y="250292"/>
                </a:cubicBezTo>
                <a:cubicBezTo>
                  <a:pt x="175646" y="250748"/>
                  <a:pt x="171271" y="252369"/>
                  <a:pt x="166861" y="253629"/>
                </a:cubicBezTo>
                <a:cubicBezTo>
                  <a:pt x="163478" y="254596"/>
                  <a:pt x="159996" y="255394"/>
                  <a:pt x="156849" y="256967"/>
                </a:cubicBezTo>
                <a:cubicBezTo>
                  <a:pt x="149835" y="260474"/>
                  <a:pt x="141525" y="267611"/>
                  <a:pt x="136826" y="273653"/>
                </a:cubicBezTo>
                <a:cubicBezTo>
                  <a:pt x="131901" y="279985"/>
                  <a:pt x="126013" y="286066"/>
                  <a:pt x="123477" y="293676"/>
                </a:cubicBezTo>
                <a:cubicBezTo>
                  <a:pt x="119145" y="306673"/>
                  <a:pt x="122628" y="301201"/>
                  <a:pt x="113465" y="310362"/>
                </a:cubicBezTo>
                <a:cubicBezTo>
                  <a:pt x="112353" y="314812"/>
                  <a:pt x="111388" y="319301"/>
                  <a:pt x="110128" y="323711"/>
                </a:cubicBezTo>
                <a:cubicBezTo>
                  <a:pt x="106553" y="336223"/>
                  <a:pt x="106063" y="332724"/>
                  <a:pt x="103454" y="347072"/>
                </a:cubicBezTo>
                <a:cubicBezTo>
                  <a:pt x="102047" y="354811"/>
                  <a:pt x="101885" y="362768"/>
                  <a:pt x="100116" y="370432"/>
                </a:cubicBezTo>
                <a:cubicBezTo>
                  <a:pt x="98534" y="377287"/>
                  <a:pt x="95667" y="383781"/>
                  <a:pt x="93442" y="390456"/>
                </a:cubicBezTo>
                <a:cubicBezTo>
                  <a:pt x="89698" y="401689"/>
                  <a:pt x="90029" y="402268"/>
                  <a:pt x="83430" y="413816"/>
                </a:cubicBezTo>
                <a:cubicBezTo>
                  <a:pt x="81440" y="417298"/>
                  <a:pt x="79366" y="420783"/>
                  <a:pt x="76756" y="423828"/>
                </a:cubicBezTo>
                <a:cubicBezTo>
                  <a:pt x="72661" y="428606"/>
                  <a:pt x="67857" y="432727"/>
                  <a:pt x="63407" y="437177"/>
                </a:cubicBezTo>
                <a:cubicBezTo>
                  <a:pt x="61182" y="439402"/>
                  <a:pt x="59717" y="442856"/>
                  <a:pt x="56732" y="443851"/>
                </a:cubicBezTo>
                <a:lnTo>
                  <a:pt x="46721" y="447189"/>
                </a:lnTo>
                <a:cubicBezTo>
                  <a:pt x="36709" y="446076"/>
                  <a:pt x="26153" y="447293"/>
                  <a:pt x="16686" y="443851"/>
                </a:cubicBezTo>
                <a:cubicBezTo>
                  <a:pt x="12917" y="442480"/>
                  <a:pt x="11640" y="437505"/>
                  <a:pt x="10011" y="433840"/>
                </a:cubicBezTo>
                <a:cubicBezTo>
                  <a:pt x="7154" y="427411"/>
                  <a:pt x="3337" y="413816"/>
                  <a:pt x="3337" y="413816"/>
                </a:cubicBezTo>
                <a:cubicBezTo>
                  <a:pt x="-101" y="338175"/>
                  <a:pt x="0" y="364895"/>
                  <a:pt x="0" y="333723"/>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87235" y="3714333"/>
            <a:ext cx="574003" cy="944435"/>
          </a:xfrm>
          <a:custGeom>
            <a:avLst/>
            <a:gdLst>
              <a:gd name="connsiteX0" fmla="*/ 570666 w 574003"/>
              <a:gd name="connsiteY0" fmla="*/ 0 h 944435"/>
              <a:gd name="connsiteX1" fmla="*/ 553980 w 574003"/>
              <a:gd name="connsiteY1" fmla="*/ 10012 h 944435"/>
              <a:gd name="connsiteX2" fmla="*/ 537293 w 574003"/>
              <a:gd name="connsiteY2" fmla="*/ 26698 h 944435"/>
              <a:gd name="connsiteX3" fmla="*/ 530619 w 574003"/>
              <a:gd name="connsiteY3" fmla="*/ 46721 h 944435"/>
              <a:gd name="connsiteX4" fmla="*/ 527282 w 574003"/>
              <a:gd name="connsiteY4" fmla="*/ 56733 h 944435"/>
              <a:gd name="connsiteX5" fmla="*/ 533956 w 574003"/>
              <a:gd name="connsiteY5" fmla="*/ 103454 h 944435"/>
              <a:gd name="connsiteX6" fmla="*/ 540631 w 574003"/>
              <a:gd name="connsiteY6" fmla="*/ 110128 h 944435"/>
              <a:gd name="connsiteX7" fmla="*/ 550642 w 574003"/>
              <a:gd name="connsiteY7" fmla="*/ 130152 h 944435"/>
              <a:gd name="connsiteX8" fmla="*/ 560654 w 574003"/>
              <a:gd name="connsiteY8" fmla="*/ 133489 h 944435"/>
              <a:gd name="connsiteX9" fmla="*/ 567329 w 574003"/>
              <a:gd name="connsiteY9" fmla="*/ 140163 h 944435"/>
              <a:gd name="connsiteX10" fmla="*/ 574003 w 574003"/>
              <a:gd name="connsiteY10" fmla="*/ 163524 h 944435"/>
              <a:gd name="connsiteX11" fmla="*/ 570666 w 574003"/>
              <a:gd name="connsiteY11" fmla="*/ 240280 h 944435"/>
              <a:gd name="connsiteX12" fmla="*/ 560654 w 574003"/>
              <a:gd name="connsiteY12" fmla="*/ 317036 h 944435"/>
              <a:gd name="connsiteX13" fmla="*/ 547305 w 574003"/>
              <a:gd name="connsiteY13" fmla="*/ 343734 h 944435"/>
              <a:gd name="connsiteX14" fmla="*/ 543968 w 574003"/>
              <a:gd name="connsiteY14" fmla="*/ 353746 h 944435"/>
              <a:gd name="connsiteX15" fmla="*/ 537293 w 574003"/>
              <a:gd name="connsiteY15" fmla="*/ 363758 h 944435"/>
              <a:gd name="connsiteX16" fmla="*/ 523945 w 574003"/>
              <a:gd name="connsiteY16" fmla="*/ 393793 h 944435"/>
              <a:gd name="connsiteX17" fmla="*/ 523945 w 574003"/>
              <a:gd name="connsiteY17" fmla="*/ 483898 h 944435"/>
              <a:gd name="connsiteX18" fmla="*/ 527282 w 574003"/>
              <a:gd name="connsiteY18" fmla="*/ 503921 h 944435"/>
              <a:gd name="connsiteX19" fmla="*/ 533956 w 574003"/>
              <a:gd name="connsiteY19" fmla="*/ 523944 h 944435"/>
              <a:gd name="connsiteX20" fmla="*/ 540631 w 574003"/>
              <a:gd name="connsiteY20" fmla="*/ 557317 h 944435"/>
              <a:gd name="connsiteX21" fmla="*/ 547305 w 574003"/>
              <a:gd name="connsiteY21" fmla="*/ 584014 h 944435"/>
              <a:gd name="connsiteX22" fmla="*/ 543968 w 574003"/>
              <a:gd name="connsiteY22" fmla="*/ 727515 h 944435"/>
              <a:gd name="connsiteX23" fmla="*/ 537293 w 574003"/>
              <a:gd name="connsiteY23" fmla="*/ 747539 h 944435"/>
              <a:gd name="connsiteX24" fmla="*/ 530619 w 574003"/>
              <a:gd name="connsiteY24" fmla="*/ 757550 h 944435"/>
              <a:gd name="connsiteX25" fmla="*/ 513933 w 574003"/>
              <a:gd name="connsiteY25" fmla="*/ 780911 h 944435"/>
              <a:gd name="connsiteX26" fmla="*/ 507258 w 574003"/>
              <a:gd name="connsiteY26" fmla="*/ 787585 h 944435"/>
              <a:gd name="connsiteX27" fmla="*/ 497247 w 574003"/>
              <a:gd name="connsiteY27" fmla="*/ 807609 h 944435"/>
              <a:gd name="connsiteX28" fmla="*/ 490572 w 574003"/>
              <a:gd name="connsiteY28" fmla="*/ 827632 h 944435"/>
              <a:gd name="connsiteX29" fmla="*/ 483898 w 574003"/>
              <a:gd name="connsiteY29" fmla="*/ 837644 h 944435"/>
              <a:gd name="connsiteX30" fmla="*/ 480561 w 574003"/>
              <a:gd name="connsiteY30" fmla="*/ 847655 h 944435"/>
              <a:gd name="connsiteX31" fmla="*/ 470549 w 574003"/>
              <a:gd name="connsiteY31" fmla="*/ 850993 h 944435"/>
              <a:gd name="connsiteX32" fmla="*/ 463874 w 574003"/>
              <a:gd name="connsiteY32" fmla="*/ 857667 h 944435"/>
              <a:gd name="connsiteX33" fmla="*/ 410479 w 574003"/>
              <a:gd name="connsiteY33" fmla="*/ 857667 h 944435"/>
              <a:gd name="connsiteX34" fmla="*/ 390456 w 574003"/>
              <a:gd name="connsiteY34" fmla="*/ 850993 h 944435"/>
              <a:gd name="connsiteX35" fmla="*/ 330385 w 574003"/>
              <a:gd name="connsiteY35" fmla="*/ 844318 h 944435"/>
              <a:gd name="connsiteX36" fmla="*/ 236943 w 574003"/>
              <a:gd name="connsiteY36" fmla="*/ 847655 h 944435"/>
              <a:gd name="connsiteX37" fmla="*/ 196896 w 574003"/>
              <a:gd name="connsiteY37" fmla="*/ 857667 h 944435"/>
              <a:gd name="connsiteX38" fmla="*/ 186885 w 574003"/>
              <a:gd name="connsiteY38" fmla="*/ 861004 h 944435"/>
              <a:gd name="connsiteX39" fmla="*/ 180210 w 574003"/>
              <a:gd name="connsiteY39" fmla="*/ 867679 h 944435"/>
              <a:gd name="connsiteX40" fmla="*/ 163524 w 574003"/>
              <a:gd name="connsiteY40" fmla="*/ 881028 h 944435"/>
              <a:gd name="connsiteX41" fmla="*/ 150175 w 574003"/>
              <a:gd name="connsiteY41" fmla="*/ 897714 h 944435"/>
              <a:gd name="connsiteX42" fmla="*/ 143501 w 574003"/>
              <a:gd name="connsiteY42" fmla="*/ 907725 h 944435"/>
              <a:gd name="connsiteX43" fmla="*/ 126815 w 574003"/>
              <a:gd name="connsiteY43" fmla="*/ 921074 h 944435"/>
              <a:gd name="connsiteX44" fmla="*/ 113466 w 574003"/>
              <a:gd name="connsiteY44" fmla="*/ 937760 h 944435"/>
              <a:gd name="connsiteX45" fmla="*/ 93442 w 574003"/>
              <a:gd name="connsiteY45" fmla="*/ 944435 h 944435"/>
              <a:gd name="connsiteX46" fmla="*/ 70082 w 574003"/>
              <a:gd name="connsiteY46" fmla="*/ 941098 h 944435"/>
              <a:gd name="connsiteX47" fmla="*/ 63407 w 574003"/>
              <a:gd name="connsiteY47" fmla="*/ 934423 h 944435"/>
              <a:gd name="connsiteX48" fmla="*/ 53396 w 574003"/>
              <a:gd name="connsiteY48" fmla="*/ 931086 h 944435"/>
              <a:gd name="connsiteX49" fmla="*/ 46721 w 574003"/>
              <a:gd name="connsiteY49" fmla="*/ 911063 h 944435"/>
              <a:gd name="connsiteX50" fmla="*/ 43384 w 574003"/>
              <a:gd name="connsiteY50" fmla="*/ 901051 h 944435"/>
              <a:gd name="connsiteX51" fmla="*/ 36710 w 574003"/>
              <a:gd name="connsiteY51" fmla="*/ 894376 h 944435"/>
              <a:gd name="connsiteX52" fmla="*/ 23361 w 574003"/>
              <a:gd name="connsiteY52" fmla="*/ 854330 h 944435"/>
              <a:gd name="connsiteX53" fmla="*/ 20023 w 574003"/>
              <a:gd name="connsiteY53" fmla="*/ 844318 h 944435"/>
              <a:gd name="connsiteX54" fmla="*/ 16686 w 574003"/>
              <a:gd name="connsiteY54" fmla="*/ 834306 h 944435"/>
              <a:gd name="connsiteX55" fmla="*/ 0 w 574003"/>
              <a:gd name="connsiteY55" fmla="*/ 810946 h 94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74003" h="944435">
                <a:moveTo>
                  <a:pt x="570666" y="0"/>
                </a:moveTo>
                <a:cubicBezTo>
                  <a:pt x="565104" y="3337"/>
                  <a:pt x="559045" y="5960"/>
                  <a:pt x="553980" y="10012"/>
                </a:cubicBezTo>
                <a:cubicBezTo>
                  <a:pt x="547838" y="14926"/>
                  <a:pt x="537293" y="26698"/>
                  <a:pt x="537293" y="26698"/>
                </a:cubicBezTo>
                <a:lnTo>
                  <a:pt x="530619" y="46721"/>
                </a:lnTo>
                <a:lnTo>
                  <a:pt x="527282" y="56733"/>
                </a:lnTo>
                <a:cubicBezTo>
                  <a:pt x="527333" y="57296"/>
                  <a:pt x="527766" y="93138"/>
                  <a:pt x="533956" y="103454"/>
                </a:cubicBezTo>
                <a:cubicBezTo>
                  <a:pt x="535575" y="106152"/>
                  <a:pt x="538406" y="107903"/>
                  <a:pt x="540631" y="110128"/>
                </a:cubicBezTo>
                <a:cubicBezTo>
                  <a:pt x="542829" y="116723"/>
                  <a:pt x="544761" y="125447"/>
                  <a:pt x="550642" y="130152"/>
                </a:cubicBezTo>
                <a:cubicBezTo>
                  <a:pt x="553389" y="132350"/>
                  <a:pt x="557317" y="132377"/>
                  <a:pt x="560654" y="133489"/>
                </a:cubicBezTo>
                <a:cubicBezTo>
                  <a:pt x="562879" y="135714"/>
                  <a:pt x="565710" y="137465"/>
                  <a:pt x="567329" y="140163"/>
                </a:cubicBezTo>
                <a:cubicBezTo>
                  <a:pt x="569380" y="143582"/>
                  <a:pt x="573380" y="161032"/>
                  <a:pt x="574003" y="163524"/>
                </a:cubicBezTo>
                <a:cubicBezTo>
                  <a:pt x="572891" y="189109"/>
                  <a:pt x="572086" y="214710"/>
                  <a:pt x="570666" y="240280"/>
                </a:cubicBezTo>
                <a:cubicBezTo>
                  <a:pt x="569250" y="265761"/>
                  <a:pt x="568070" y="292312"/>
                  <a:pt x="560654" y="317036"/>
                </a:cubicBezTo>
                <a:cubicBezTo>
                  <a:pt x="554080" y="338950"/>
                  <a:pt x="558465" y="332575"/>
                  <a:pt x="547305" y="343734"/>
                </a:cubicBezTo>
                <a:cubicBezTo>
                  <a:pt x="546193" y="347071"/>
                  <a:pt x="545541" y="350600"/>
                  <a:pt x="543968" y="353746"/>
                </a:cubicBezTo>
                <a:cubicBezTo>
                  <a:pt x="542174" y="357334"/>
                  <a:pt x="538922" y="360093"/>
                  <a:pt x="537293" y="363758"/>
                </a:cubicBezTo>
                <a:cubicBezTo>
                  <a:pt x="521405" y="399506"/>
                  <a:pt x="539051" y="371131"/>
                  <a:pt x="523945" y="393793"/>
                </a:cubicBezTo>
                <a:cubicBezTo>
                  <a:pt x="518951" y="438729"/>
                  <a:pt x="518935" y="423785"/>
                  <a:pt x="523945" y="483898"/>
                </a:cubicBezTo>
                <a:cubicBezTo>
                  <a:pt x="524507" y="490641"/>
                  <a:pt x="525641" y="497357"/>
                  <a:pt x="527282" y="503921"/>
                </a:cubicBezTo>
                <a:cubicBezTo>
                  <a:pt x="528988" y="510746"/>
                  <a:pt x="533956" y="523944"/>
                  <a:pt x="533956" y="523944"/>
                </a:cubicBezTo>
                <a:cubicBezTo>
                  <a:pt x="542133" y="581186"/>
                  <a:pt x="532863" y="526248"/>
                  <a:pt x="540631" y="557317"/>
                </a:cubicBezTo>
                <a:cubicBezTo>
                  <a:pt x="548688" y="589543"/>
                  <a:pt x="539675" y="561124"/>
                  <a:pt x="547305" y="584014"/>
                </a:cubicBezTo>
                <a:cubicBezTo>
                  <a:pt x="546193" y="631848"/>
                  <a:pt x="546892" y="679758"/>
                  <a:pt x="543968" y="727515"/>
                </a:cubicBezTo>
                <a:cubicBezTo>
                  <a:pt x="543538" y="734538"/>
                  <a:pt x="541196" y="741685"/>
                  <a:pt x="537293" y="747539"/>
                </a:cubicBezTo>
                <a:lnTo>
                  <a:pt x="530619" y="757550"/>
                </a:lnTo>
                <a:cubicBezTo>
                  <a:pt x="525292" y="773531"/>
                  <a:pt x="529769" y="765076"/>
                  <a:pt x="513933" y="780911"/>
                </a:cubicBezTo>
                <a:lnTo>
                  <a:pt x="507258" y="787585"/>
                </a:lnTo>
                <a:cubicBezTo>
                  <a:pt x="495093" y="824084"/>
                  <a:pt x="514492" y="768809"/>
                  <a:pt x="497247" y="807609"/>
                </a:cubicBezTo>
                <a:cubicBezTo>
                  <a:pt x="494390" y="814038"/>
                  <a:pt x="494474" y="821778"/>
                  <a:pt x="490572" y="827632"/>
                </a:cubicBezTo>
                <a:cubicBezTo>
                  <a:pt x="488347" y="830969"/>
                  <a:pt x="485692" y="834057"/>
                  <a:pt x="483898" y="837644"/>
                </a:cubicBezTo>
                <a:cubicBezTo>
                  <a:pt x="482325" y="840790"/>
                  <a:pt x="483048" y="845168"/>
                  <a:pt x="480561" y="847655"/>
                </a:cubicBezTo>
                <a:cubicBezTo>
                  <a:pt x="478073" y="850143"/>
                  <a:pt x="473886" y="849880"/>
                  <a:pt x="470549" y="850993"/>
                </a:cubicBezTo>
                <a:cubicBezTo>
                  <a:pt x="468324" y="853218"/>
                  <a:pt x="466572" y="856048"/>
                  <a:pt x="463874" y="857667"/>
                </a:cubicBezTo>
                <a:cubicBezTo>
                  <a:pt x="449467" y="866311"/>
                  <a:pt x="418761" y="858304"/>
                  <a:pt x="410479" y="857667"/>
                </a:cubicBezTo>
                <a:lnTo>
                  <a:pt x="390456" y="850993"/>
                </a:lnTo>
                <a:cubicBezTo>
                  <a:pt x="364574" y="842365"/>
                  <a:pt x="383980" y="847891"/>
                  <a:pt x="330385" y="844318"/>
                </a:cubicBezTo>
                <a:cubicBezTo>
                  <a:pt x="299238" y="845430"/>
                  <a:pt x="268056" y="845825"/>
                  <a:pt x="236943" y="847655"/>
                </a:cubicBezTo>
                <a:cubicBezTo>
                  <a:pt x="220578" y="848618"/>
                  <a:pt x="212319" y="852526"/>
                  <a:pt x="196896" y="857667"/>
                </a:cubicBezTo>
                <a:lnTo>
                  <a:pt x="186885" y="861004"/>
                </a:lnTo>
                <a:cubicBezTo>
                  <a:pt x="184660" y="863229"/>
                  <a:pt x="182667" y="865713"/>
                  <a:pt x="180210" y="867679"/>
                </a:cubicBezTo>
                <a:cubicBezTo>
                  <a:pt x="159160" y="884519"/>
                  <a:pt x="179642" y="864910"/>
                  <a:pt x="163524" y="881028"/>
                </a:cubicBezTo>
                <a:cubicBezTo>
                  <a:pt x="157028" y="900517"/>
                  <a:pt x="165270" y="882619"/>
                  <a:pt x="150175" y="897714"/>
                </a:cubicBezTo>
                <a:cubicBezTo>
                  <a:pt x="147339" y="900550"/>
                  <a:pt x="146006" y="904593"/>
                  <a:pt x="143501" y="907725"/>
                </a:cubicBezTo>
                <a:cubicBezTo>
                  <a:pt x="138066" y="914519"/>
                  <a:pt x="134249" y="916118"/>
                  <a:pt x="126815" y="921074"/>
                </a:cubicBezTo>
                <a:cubicBezTo>
                  <a:pt x="123196" y="931930"/>
                  <a:pt x="125279" y="932510"/>
                  <a:pt x="113466" y="937760"/>
                </a:cubicBezTo>
                <a:cubicBezTo>
                  <a:pt x="107037" y="940618"/>
                  <a:pt x="93442" y="944435"/>
                  <a:pt x="93442" y="944435"/>
                </a:cubicBezTo>
                <a:cubicBezTo>
                  <a:pt x="85655" y="943323"/>
                  <a:pt x="77544" y="943585"/>
                  <a:pt x="70082" y="941098"/>
                </a:cubicBezTo>
                <a:cubicBezTo>
                  <a:pt x="67097" y="940103"/>
                  <a:pt x="66105" y="936042"/>
                  <a:pt x="63407" y="934423"/>
                </a:cubicBezTo>
                <a:cubicBezTo>
                  <a:pt x="60391" y="932613"/>
                  <a:pt x="56733" y="932198"/>
                  <a:pt x="53396" y="931086"/>
                </a:cubicBezTo>
                <a:lnTo>
                  <a:pt x="46721" y="911063"/>
                </a:lnTo>
                <a:cubicBezTo>
                  <a:pt x="45609" y="907726"/>
                  <a:pt x="45871" y="903539"/>
                  <a:pt x="43384" y="901051"/>
                </a:cubicBezTo>
                <a:lnTo>
                  <a:pt x="36710" y="894376"/>
                </a:lnTo>
                <a:lnTo>
                  <a:pt x="23361" y="854330"/>
                </a:lnTo>
                <a:lnTo>
                  <a:pt x="20023" y="844318"/>
                </a:lnTo>
                <a:cubicBezTo>
                  <a:pt x="18911" y="840981"/>
                  <a:pt x="18637" y="837233"/>
                  <a:pt x="16686" y="834306"/>
                </a:cubicBezTo>
                <a:cubicBezTo>
                  <a:pt x="2464" y="812974"/>
                  <a:pt x="9009" y="819955"/>
                  <a:pt x="0" y="810946"/>
                </a:cubicBezTo>
              </a:path>
            </a:pathLst>
          </a:cu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3377210" y="1678625"/>
            <a:ext cx="577403" cy="216920"/>
          </a:xfrm>
          <a:custGeom>
            <a:avLst/>
            <a:gdLst>
              <a:gd name="connsiteX0" fmla="*/ 577403 w 577403"/>
              <a:gd name="connsiteY0" fmla="*/ 0 h 216920"/>
              <a:gd name="connsiteX1" fmla="*/ 540694 w 577403"/>
              <a:gd name="connsiteY1" fmla="*/ 23360 h 216920"/>
              <a:gd name="connsiteX2" fmla="*/ 520670 w 577403"/>
              <a:gd name="connsiteY2" fmla="*/ 36709 h 216920"/>
              <a:gd name="connsiteX3" fmla="*/ 510659 w 577403"/>
              <a:gd name="connsiteY3" fmla="*/ 40047 h 216920"/>
              <a:gd name="connsiteX4" fmla="*/ 493972 w 577403"/>
              <a:gd name="connsiteY4" fmla="*/ 50058 h 216920"/>
              <a:gd name="connsiteX5" fmla="*/ 483961 w 577403"/>
              <a:gd name="connsiteY5" fmla="*/ 56733 h 216920"/>
              <a:gd name="connsiteX6" fmla="*/ 463937 w 577403"/>
              <a:gd name="connsiteY6" fmla="*/ 63407 h 216920"/>
              <a:gd name="connsiteX7" fmla="*/ 447251 w 577403"/>
              <a:gd name="connsiteY7" fmla="*/ 73419 h 216920"/>
              <a:gd name="connsiteX8" fmla="*/ 417216 w 577403"/>
              <a:gd name="connsiteY8" fmla="*/ 86768 h 216920"/>
              <a:gd name="connsiteX9" fmla="*/ 330448 w 577403"/>
              <a:gd name="connsiteY9" fmla="*/ 93442 h 216920"/>
              <a:gd name="connsiteX10" fmla="*/ 307088 w 577403"/>
              <a:gd name="connsiteY10" fmla="*/ 100117 h 216920"/>
              <a:gd name="connsiteX11" fmla="*/ 273716 w 577403"/>
              <a:gd name="connsiteY11" fmla="*/ 96779 h 216920"/>
              <a:gd name="connsiteX12" fmla="*/ 260367 w 577403"/>
              <a:gd name="connsiteY12" fmla="*/ 80093 h 216920"/>
              <a:gd name="connsiteX13" fmla="*/ 247018 w 577403"/>
              <a:gd name="connsiteY13" fmla="*/ 53395 h 216920"/>
              <a:gd name="connsiteX14" fmla="*/ 237006 w 577403"/>
              <a:gd name="connsiteY14" fmla="*/ 50058 h 216920"/>
              <a:gd name="connsiteX15" fmla="*/ 220320 w 577403"/>
              <a:gd name="connsiteY15" fmla="*/ 46721 h 216920"/>
              <a:gd name="connsiteX16" fmla="*/ 146901 w 577403"/>
              <a:gd name="connsiteY16" fmla="*/ 43384 h 216920"/>
              <a:gd name="connsiteX17" fmla="*/ 130215 w 577403"/>
              <a:gd name="connsiteY17" fmla="*/ 33372 h 216920"/>
              <a:gd name="connsiteX18" fmla="*/ 120203 w 577403"/>
              <a:gd name="connsiteY18" fmla="*/ 30035 h 216920"/>
              <a:gd name="connsiteX19" fmla="*/ 100180 w 577403"/>
              <a:gd name="connsiteY19" fmla="*/ 56733 h 216920"/>
              <a:gd name="connsiteX20" fmla="*/ 96843 w 577403"/>
              <a:gd name="connsiteY20" fmla="*/ 66744 h 216920"/>
              <a:gd name="connsiteX21" fmla="*/ 90168 w 577403"/>
              <a:gd name="connsiteY21" fmla="*/ 73419 h 216920"/>
              <a:gd name="connsiteX22" fmla="*/ 83494 w 577403"/>
              <a:gd name="connsiteY22" fmla="*/ 83430 h 216920"/>
              <a:gd name="connsiteX23" fmla="*/ 76819 w 577403"/>
              <a:gd name="connsiteY23" fmla="*/ 90105 h 216920"/>
              <a:gd name="connsiteX24" fmla="*/ 70145 w 577403"/>
              <a:gd name="connsiteY24" fmla="*/ 100117 h 216920"/>
              <a:gd name="connsiteX25" fmla="*/ 56796 w 577403"/>
              <a:gd name="connsiteY25" fmla="*/ 113466 h 216920"/>
              <a:gd name="connsiteX26" fmla="*/ 50121 w 577403"/>
              <a:gd name="connsiteY26" fmla="*/ 120140 h 216920"/>
              <a:gd name="connsiteX27" fmla="*/ 43447 w 577403"/>
              <a:gd name="connsiteY27" fmla="*/ 130152 h 216920"/>
              <a:gd name="connsiteX28" fmla="*/ 40110 w 577403"/>
              <a:gd name="connsiteY28" fmla="*/ 140163 h 216920"/>
              <a:gd name="connsiteX29" fmla="*/ 33435 w 577403"/>
              <a:gd name="connsiteY29" fmla="*/ 146838 h 216920"/>
              <a:gd name="connsiteX30" fmla="*/ 16749 w 577403"/>
              <a:gd name="connsiteY30" fmla="*/ 166861 h 216920"/>
              <a:gd name="connsiteX31" fmla="*/ 6737 w 577403"/>
              <a:gd name="connsiteY31" fmla="*/ 183547 h 216920"/>
              <a:gd name="connsiteX32" fmla="*/ 3400 w 577403"/>
              <a:gd name="connsiteY32" fmla="*/ 193559 h 216920"/>
              <a:gd name="connsiteX33" fmla="*/ 63 w 577403"/>
              <a:gd name="connsiteY33" fmla="*/ 216920 h 2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7403" h="216920">
                <a:moveTo>
                  <a:pt x="577403" y="0"/>
                </a:moveTo>
                <a:cubicBezTo>
                  <a:pt x="553840" y="14137"/>
                  <a:pt x="566112" y="6414"/>
                  <a:pt x="540694" y="23360"/>
                </a:cubicBezTo>
                <a:lnTo>
                  <a:pt x="520670" y="36709"/>
                </a:lnTo>
                <a:lnTo>
                  <a:pt x="510659" y="40047"/>
                </a:lnTo>
                <a:cubicBezTo>
                  <a:pt x="497619" y="53085"/>
                  <a:pt x="511304" y="41391"/>
                  <a:pt x="493972" y="50058"/>
                </a:cubicBezTo>
                <a:cubicBezTo>
                  <a:pt x="490385" y="51852"/>
                  <a:pt x="487626" y="55104"/>
                  <a:pt x="483961" y="56733"/>
                </a:cubicBezTo>
                <a:cubicBezTo>
                  <a:pt x="477532" y="59590"/>
                  <a:pt x="463937" y="63407"/>
                  <a:pt x="463937" y="63407"/>
                </a:cubicBezTo>
                <a:cubicBezTo>
                  <a:pt x="450902" y="76444"/>
                  <a:pt x="464579" y="64755"/>
                  <a:pt x="447251" y="73419"/>
                </a:cubicBezTo>
                <a:cubicBezTo>
                  <a:pt x="432971" y="80558"/>
                  <a:pt x="438263" y="84855"/>
                  <a:pt x="417216" y="86768"/>
                </a:cubicBezTo>
                <a:cubicBezTo>
                  <a:pt x="363852" y="91619"/>
                  <a:pt x="392767" y="89288"/>
                  <a:pt x="330448" y="93442"/>
                </a:cubicBezTo>
                <a:cubicBezTo>
                  <a:pt x="325729" y="95015"/>
                  <a:pt x="311276" y="100117"/>
                  <a:pt x="307088" y="100117"/>
                </a:cubicBezTo>
                <a:cubicBezTo>
                  <a:pt x="295908" y="100117"/>
                  <a:pt x="284840" y="97892"/>
                  <a:pt x="273716" y="96779"/>
                </a:cubicBezTo>
                <a:cubicBezTo>
                  <a:pt x="268166" y="91230"/>
                  <a:pt x="263736" y="87674"/>
                  <a:pt x="260367" y="80093"/>
                </a:cubicBezTo>
                <a:cubicBezTo>
                  <a:pt x="255528" y="69206"/>
                  <a:pt x="257400" y="59625"/>
                  <a:pt x="247018" y="53395"/>
                </a:cubicBezTo>
                <a:cubicBezTo>
                  <a:pt x="244002" y="51585"/>
                  <a:pt x="240419" y="50911"/>
                  <a:pt x="237006" y="50058"/>
                </a:cubicBezTo>
                <a:cubicBezTo>
                  <a:pt x="231503" y="48682"/>
                  <a:pt x="225977" y="47140"/>
                  <a:pt x="220320" y="46721"/>
                </a:cubicBezTo>
                <a:cubicBezTo>
                  <a:pt x="195889" y="44911"/>
                  <a:pt x="171374" y="44496"/>
                  <a:pt x="146901" y="43384"/>
                </a:cubicBezTo>
                <a:cubicBezTo>
                  <a:pt x="118538" y="33931"/>
                  <a:pt x="153120" y="47115"/>
                  <a:pt x="130215" y="33372"/>
                </a:cubicBezTo>
                <a:cubicBezTo>
                  <a:pt x="127199" y="31562"/>
                  <a:pt x="123540" y="31147"/>
                  <a:pt x="120203" y="30035"/>
                </a:cubicBezTo>
                <a:cubicBezTo>
                  <a:pt x="105109" y="52676"/>
                  <a:pt x="112526" y="44385"/>
                  <a:pt x="100180" y="56733"/>
                </a:cubicBezTo>
                <a:cubicBezTo>
                  <a:pt x="99068" y="60070"/>
                  <a:pt x="98653" y="63728"/>
                  <a:pt x="96843" y="66744"/>
                </a:cubicBezTo>
                <a:cubicBezTo>
                  <a:pt x="95224" y="69442"/>
                  <a:pt x="92134" y="70962"/>
                  <a:pt x="90168" y="73419"/>
                </a:cubicBezTo>
                <a:cubicBezTo>
                  <a:pt x="87663" y="76551"/>
                  <a:pt x="85999" y="80298"/>
                  <a:pt x="83494" y="83430"/>
                </a:cubicBezTo>
                <a:cubicBezTo>
                  <a:pt x="81528" y="85887"/>
                  <a:pt x="78785" y="87648"/>
                  <a:pt x="76819" y="90105"/>
                </a:cubicBezTo>
                <a:cubicBezTo>
                  <a:pt x="74314" y="93237"/>
                  <a:pt x="72755" y="97072"/>
                  <a:pt x="70145" y="100117"/>
                </a:cubicBezTo>
                <a:cubicBezTo>
                  <a:pt x="66050" y="104895"/>
                  <a:pt x="61246" y="109016"/>
                  <a:pt x="56796" y="113466"/>
                </a:cubicBezTo>
                <a:cubicBezTo>
                  <a:pt x="54571" y="115691"/>
                  <a:pt x="51866" y="117522"/>
                  <a:pt x="50121" y="120140"/>
                </a:cubicBezTo>
                <a:cubicBezTo>
                  <a:pt x="47896" y="123477"/>
                  <a:pt x="45241" y="126565"/>
                  <a:pt x="43447" y="130152"/>
                </a:cubicBezTo>
                <a:cubicBezTo>
                  <a:pt x="41874" y="133298"/>
                  <a:pt x="41920" y="137147"/>
                  <a:pt x="40110" y="140163"/>
                </a:cubicBezTo>
                <a:cubicBezTo>
                  <a:pt x="38491" y="142861"/>
                  <a:pt x="35449" y="144421"/>
                  <a:pt x="33435" y="146838"/>
                </a:cubicBezTo>
                <a:cubicBezTo>
                  <a:pt x="13609" y="170631"/>
                  <a:pt x="31842" y="151770"/>
                  <a:pt x="16749" y="166861"/>
                </a:cubicBezTo>
                <a:cubicBezTo>
                  <a:pt x="7296" y="195224"/>
                  <a:pt x="20480" y="160642"/>
                  <a:pt x="6737" y="183547"/>
                </a:cubicBezTo>
                <a:cubicBezTo>
                  <a:pt x="4927" y="186563"/>
                  <a:pt x="4366" y="190177"/>
                  <a:pt x="3400" y="193559"/>
                </a:cubicBezTo>
                <a:cubicBezTo>
                  <a:pt x="-746" y="208073"/>
                  <a:pt x="63" y="203830"/>
                  <a:pt x="63" y="21692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3110295" y="437177"/>
            <a:ext cx="617433" cy="143500"/>
          </a:xfrm>
          <a:custGeom>
            <a:avLst/>
            <a:gdLst>
              <a:gd name="connsiteX0" fmla="*/ 0 w 617433"/>
              <a:gd name="connsiteY0" fmla="*/ 60070 h 143500"/>
              <a:gd name="connsiteX1" fmla="*/ 20023 w 617433"/>
              <a:gd name="connsiteY1" fmla="*/ 63407 h 143500"/>
              <a:gd name="connsiteX2" fmla="*/ 26698 w 617433"/>
              <a:gd name="connsiteY2" fmla="*/ 70081 h 143500"/>
              <a:gd name="connsiteX3" fmla="*/ 46721 w 617433"/>
              <a:gd name="connsiteY3" fmla="*/ 76756 h 143500"/>
              <a:gd name="connsiteX4" fmla="*/ 56733 w 617433"/>
              <a:gd name="connsiteY4" fmla="*/ 80093 h 143500"/>
              <a:gd name="connsiteX5" fmla="*/ 126814 w 617433"/>
              <a:gd name="connsiteY5" fmla="*/ 76756 h 143500"/>
              <a:gd name="connsiteX6" fmla="*/ 250292 w 617433"/>
              <a:gd name="connsiteY6" fmla="*/ 83430 h 143500"/>
              <a:gd name="connsiteX7" fmla="*/ 276990 w 617433"/>
              <a:gd name="connsiteY7" fmla="*/ 90105 h 143500"/>
              <a:gd name="connsiteX8" fmla="*/ 287001 w 617433"/>
              <a:gd name="connsiteY8" fmla="*/ 93442 h 143500"/>
              <a:gd name="connsiteX9" fmla="*/ 310362 w 617433"/>
              <a:gd name="connsiteY9" fmla="*/ 103454 h 143500"/>
              <a:gd name="connsiteX10" fmla="*/ 320374 w 617433"/>
              <a:gd name="connsiteY10" fmla="*/ 110128 h 143500"/>
              <a:gd name="connsiteX11" fmla="*/ 330385 w 617433"/>
              <a:gd name="connsiteY11" fmla="*/ 113465 h 143500"/>
              <a:gd name="connsiteX12" fmla="*/ 337060 w 617433"/>
              <a:gd name="connsiteY12" fmla="*/ 120140 h 143500"/>
              <a:gd name="connsiteX13" fmla="*/ 357083 w 617433"/>
              <a:gd name="connsiteY13" fmla="*/ 126814 h 143500"/>
              <a:gd name="connsiteX14" fmla="*/ 377106 w 617433"/>
              <a:gd name="connsiteY14" fmla="*/ 136826 h 143500"/>
              <a:gd name="connsiteX15" fmla="*/ 417153 w 617433"/>
              <a:gd name="connsiteY15" fmla="*/ 143500 h 143500"/>
              <a:gd name="connsiteX16" fmla="*/ 503921 w 617433"/>
              <a:gd name="connsiteY16" fmla="*/ 140163 h 143500"/>
              <a:gd name="connsiteX17" fmla="*/ 527282 w 617433"/>
              <a:gd name="connsiteY17" fmla="*/ 123477 h 143500"/>
              <a:gd name="connsiteX18" fmla="*/ 537293 w 617433"/>
              <a:gd name="connsiteY18" fmla="*/ 120140 h 143500"/>
              <a:gd name="connsiteX19" fmla="*/ 553979 w 617433"/>
              <a:gd name="connsiteY19" fmla="*/ 106791 h 143500"/>
              <a:gd name="connsiteX20" fmla="*/ 577340 w 617433"/>
              <a:gd name="connsiteY20" fmla="*/ 80093 h 143500"/>
              <a:gd name="connsiteX21" fmla="*/ 597363 w 617433"/>
              <a:gd name="connsiteY21" fmla="*/ 60070 h 143500"/>
              <a:gd name="connsiteX22" fmla="*/ 604038 w 617433"/>
              <a:gd name="connsiteY22" fmla="*/ 53395 h 143500"/>
              <a:gd name="connsiteX23" fmla="*/ 614050 w 617433"/>
              <a:gd name="connsiteY23" fmla="*/ 16686 h 143500"/>
              <a:gd name="connsiteX24" fmla="*/ 617387 w 617433"/>
              <a:gd name="connsiteY24" fmla="*/ 0 h 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7433" h="143500">
                <a:moveTo>
                  <a:pt x="0" y="60070"/>
                </a:moveTo>
                <a:cubicBezTo>
                  <a:pt x="6674" y="61182"/>
                  <a:pt x="13687" y="61031"/>
                  <a:pt x="20023" y="63407"/>
                </a:cubicBezTo>
                <a:cubicBezTo>
                  <a:pt x="22969" y="64512"/>
                  <a:pt x="23884" y="68674"/>
                  <a:pt x="26698" y="70081"/>
                </a:cubicBezTo>
                <a:cubicBezTo>
                  <a:pt x="32991" y="73227"/>
                  <a:pt x="40047" y="74531"/>
                  <a:pt x="46721" y="76756"/>
                </a:cubicBezTo>
                <a:lnTo>
                  <a:pt x="56733" y="80093"/>
                </a:lnTo>
                <a:cubicBezTo>
                  <a:pt x="80093" y="78981"/>
                  <a:pt x="103427" y="76756"/>
                  <a:pt x="126814" y="76756"/>
                </a:cubicBezTo>
                <a:cubicBezTo>
                  <a:pt x="197053" y="76756"/>
                  <a:pt x="200033" y="77846"/>
                  <a:pt x="250292" y="83430"/>
                </a:cubicBezTo>
                <a:cubicBezTo>
                  <a:pt x="259191" y="85655"/>
                  <a:pt x="268287" y="87204"/>
                  <a:pt x="276990" y="90105"/>
                </a:cubicBezTo>
                <a:cubicBezTo>
                  <a:pt x="280327" y="91217"/>
                  <a:pt x="283855" y="91869"/>
                  <a:pt x="287001" y="93442"/>
                </a:cubicBezTo>
                <a:cubicBezTo>
                  <a:pt x="310049" y="104965"/>
                  <a:pt x="282579" y="96507"/>
                  <a:pt x="310362" y="103454"/>
                </a:cubicBezTo>
                <a:cubicBezTo>
                  <a:pt x="313699" y="105679"/>
                  <a:pt x="316787" y="108334"/>
                  <a:pt x="320374" y="110128"/>
                </a:cubicBezTo>
                <a:cubicBezTo>
                  <a:pt x="323520" y="111701"/>
                  <a:pt x="327369" y="111655"/>
                  <a:pt x="330385" y="113465"/>
                </a:cubicBezTo>
                <a:cubicBezTo>
                  <a:pt x="333083" y="115084"/>
                  <a:pt x="334246" y="118733"/>
                  <a:pt x="337060" y="120140"/>
                </a:cubicBezTo>
                <a:cubicBezTo>
                  <a:pt x="343353" y="123286"/>
                  <a:pt x="357083" y="126814"/>
                  <a:pt x="357083" y="126814"/>
                </a:cubicBezTo>
                <a:cubicBezTo>
                  <a:pt x="365520" y="132439"/>
                  <a:pt x="367237" y="134852"/>
                  <a:pt x="377106" y="136826"/>
                </a:cubicBezTo>
                <a:cubicBezTo>
                  <a:pt x="390376" y="139480"/>
                  <a:pt x="417153" y="143500"/>
                  <a:pt x="417153" y="143500"/>
                </a:cubicBezTo>
                <a:cubicBezTo>
                  <a:pt x="446076" y="142388"/>
                  <a:pt x="475046" y="142154"/>
                  <a:pt x="503921" y="140163"/>
                </a:cubicBezTo>
                <a:cubicBezTo>
                  <a:pt x="526248" y="138623"/>
                  <a:pt x="500096" y="132539"/>
                  <a:pt x="527282" y="123477"/>
                </a:cubicBezTo>
                <a:lnTo>
                  <a:pt x="537293" y="120140"/>
                </a:lnTo>
                <a:cubicBezTo>
                  <a:pt x="563312" y="94121"/>
                  <a:pt x="520309" y="136251"/>
                  <a:pt x="553979" y="106791"/>
                </a:cubicBezTo>
                <a:cubicBezTo>
                  <a:pt x="596216" y="69834"/>
                  <a:pt x="554721" y="105540"/>
                  <a:pt x="577340" y="80093"/>
                </a:cubicBezTo>
                <a:cubicBezTo>
                  <a:pt x="583611" y="73038"/>
                  <a:pt x="590689" y="66744"/>
                  <a:pt x="597363" y="60070"/>
                </a:cubicBezTo>
                <a:lnTo>
                  <a:pt x="604038" y="53395"/>
                </a:lnTo>
                <a:cubicBezTo>
                  <a:pt x="618355" y="10442"/>
                  <a:pt x="604616" y="54419"/>
                  <a:pt x="614050" y="16686"/>
                </a:cubicBezTo>
                <a:cubicBezTo>
                  <a:pt x="618090" y="525"/>
                  <a:pt x="617387" y="12745"/>
                  <a:pt x="617387" y="0"/>
                </a:cubicBezTo>
              </a:path>
            </a:pathLst>
          </a:cu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0058350" y="3480726"/>
            <a:ext cx="2133650" cy="313932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GFSP better with position &amp; coverage  of the gale force winds in NW Carib. </a:t>
            </a:r>
          </a:p>
          <a:p>
            <a:endParaRPr lang="en-US" dirty="0"/>
          </a:p>
          <a:p>
            <a:pPr marL="285750" indent="-285750">
              <a:buFont typeface="Arial" panose="020B0604020202020204" pitchFamily="34" charset="0"/>
              <a:buChar char="•"/>
            </a:pPr>
            <a:r>
              <a:rPr lang="en-US" dirty="0" smtClean="0"/>
              <a:t>FH036 GFSP closer to 20 </a:t>
            </a:r>
            <a:r>
              <a:rPr lang="en-US" dirty="0" err="1" smtClean="0"/>
              <a:t>kt</a:t>
            </a:r>
            <a:r>
              <a:rPr lang="en-US" dirty="0" smtClean="0"/>
              <a:t> contour N of Honduras than op GFS</a:t>
            </a:r>
            <a:endParaRPr lang="en-US" dirty="0"/>
          </a:p>
        </p:txBody>
      </p:sp>
    </p:spTree>
    <p:extLst>
      <p:ext uri="{BB962C8B-B14F-4D97-AF65-F5344CB8AC3E}">
        <p14:creationId xmlns:p14="http://schemas.microsoft.com/office/powerpoint/2010/main" val="26590181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977774"/>
            <a:ext cx="5435674" cy="4653481"/>
          </a:xfrm>
          <a:prstGeom prst="rect">
            <a:avLst/>
          </a:prstGeom>
        </p:spPr>
      </p:pic>
      <p:pic>
        <p:nvPicPr>
          <p:cNvPr id="10" name="Picture 9"/>
          <p:cNvPicPr>
            <a:picLocks noChangeAspect="1"/>
          </p:cNvPicPr>
          <p:nvPr/>
        </p:nvPicPr>
        <p:blipFill>
          <a:blip r:embed="rId3"/>
          <a:stretch>
            <a:fillRect/>
          </a:stretch>
        </p:blipFill>
        <p:spPr>
          <a:xfrm>
            <a:off x="8878765" y="3262419"/>
            <a:ext cx="3313235" cy="3595581"/>
          </a:xfrm>
          <a:prstGeom prst="rect">
            <a:avLst/>
          </a:prstGeom>
        </p:spPr>
      </p:pic>
      <p:pic>
        <p:nvPicPr>
          <p:cNvPr id="12" name="Picture 11"/>
          <p:cNvPicPr>
            <a:picLocks noChangeAspect="1"/>
          </p:cNvPicPr>
          <p:nvPr/>
        </p:nvPicPr>
        <p:blipFill>
          <a:blip r:embed="rId4"/>
          <a:stretch>
            <a:fillRect/>
          </a:stretch>
        </p:blipFill>
        <p:spPr>
          <a:xfrm>
            <a:off x="4272351" y="-15465"/>
            <a:ext cx="3313236" cy="3574807"/>
          </a:xfrm>
          <a:prstGeom prst="rect">
            <a:avLst/>
          </a:prstGeom>
        </p:spPr>
      </p:pic>
      <p:sp>
        <p:nvSpPr>
          <p:cNvPr id="13" name="Freeform 12"/>
          <p:cNvSpPr/>
          <p:nvPr/>
        </p:nvSpPr>
        <p:spPr>
          <a:xfrm>
            <a:off x="3994484" y="1118937"/>
            <a:ext cx="84221" cy="709863"/>
          </a:xfrm>
          <a:custGeom>
            <a:avLst/>
            <a:gdLst>
              <a:gd name="connsiteX0" fmla="*/ 84221 w 84221"/>
              <a:gd name="connsiteY0" fmla="*/ 709863 h 709863"/>
              <a:gd name="connsiteX1" fmla="*/ 80211 w 84221"/>
              <a:gd name="connsiteY1" fmla="*/ 633663 h 709863"/>
              <a:gd name="connsiteX2" fmla="*/ 68179 w 84221"/>
              <a:gd name="connsiteY2" fmla="*/ 597568 h 709863"/>
              <a:gd name="connsiteX3" fmla="*/ 64169 w 84221"/>
              <a:gd name="connsiteY3" fmla="*/ 585537 h 709863"/>
              <a:gd name="connsiteX4" fmla="*/ 56148 w 84221"/>
              <a:gd name="connsiteY4" fmla="*/ 573505 h 709863"/>
              <a:gd name="connsiteX5" fmla="*/ 52137 w 84221"/>
              <a:gd name="connsiteY5" fmla="*/ 561474 h 709863"/>
              <a:gd name="connsiteX6" fmla="*/ 28074 w 84221"/>
              <a:gd name="connsiteY6" fmla="*/ 529389 h 709863"/>
              <a:gd name="connsiteX7" fmla="*/ 16042 w 84221"/>
              <a:gd name="connsiteY7" fmla="*/ 505326 h 709863"/>
              <a:gd name="connsiteX8" fmla="*/ 8021 w 84221"/>
              <a:gd name="connsiteY8" fmla="*/ 481263 h 709863"/>
              <a:gd name="connsiteX9" fmla="*/ 0 w 84221"/>
              <a:gd name="connsiteY9" fmla="*/ 445168 h 709863"/>
              <a:gd name="connsiteX10" fmla="*/ 4011 w 84221"/>
              <a:gd name="connsiteY10" fmla="*/ 324852 h 709863"/>
              <a:gd name="connsiteX11" fmla="*/ 12032 w 84221"/>
              <a:gd name="connsiteY11" fmla="*/ 300789 h 709863"/>
              <a:gd name="connsiteX12" fmla="*/ 20053 w 84221"/>
              <a:gd name="connsiteY12" fmla="*/ 276726 h 709863"/>
              <a:gd name="connsiteX13" fmla="*/ 24063 w 84221"/>
              <a:gd name="connsiteY13" fmla="*/ 264695 h 709863"/>
              <a:gd name="connsiteX14" fmla="*/ 32084 w 84221"/>
              <a:gd name="connsiteY14" fmla="*/ 248652 h 709863"/>
              <a:gd name="connsiteX15" fmla="*/ 40105 w 84221"/>
              <a:gd name="connsiteY15" fmla="*/ 236621 h 709863"/>
              <a:gd name="connsiteX16" fmla="*/ 44116 w 84221"/>
              <a:gd name="connsiteY16" fmla="*/ 224589 h 709863"/>
              <a:gd name="connsiteX17" fmla="*/ 52137 w 84221"/>
              <a:gd name="connsiteY17" fmla="*/ 212558 h 709863"/>
              <a:gd name="connsiteX18" fmla="*/ 64169 w 84221"/>
              <a:gd name="connsiteY18" fmla="*/ 188495 h 709863"/>
              <a:gd name="connsiteX19" fmla="*/ 76200 w 84221"/>
              <a:gd name="connsiteY19" fmla="*/ 148389 h 709863"/>
              <a:gd name="connsiteX20" fmla="*/ 80211 w 84221"/>
              <a:gd name="connsiteY20" fmla="*/ 124326 h 709863"/>
              <a:gd name="connsiteX21" fmla="*/ 80211 w 84221"/>
              <a:gd name="connsiteY21" fmla="*/ 0 h 70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4221" h="709863">
                <a:moveTo>
                  <a:pt x="84221" y="709863"/>
                </a:moveTo>
                <a:cubicBezTo>
                  <a:pt x="82884" y="684463"/>
                  <a:pt x="83241" y="658917"/>
                  <a:pt x="80211" y="633663"/>
                </a:cubicBezTo>
                <a:cubicBezTo>
                  <a:pt x="80210" y="633658"/>
                  <a:pt x="70185" y="603586"/>
                  <a:pt x="68179" y="597568"/>
                </a:cubicBezTo>
                <a:cubicBezTo>
                  <a:pt x="66842" y="593558"/>
                  <a:pt x="66514" y="589054"/>
                  <a:pt x="64169" y="585537"/>
                </a:cubicBezTo>
                <a:cubicBezTo>
                  <a:pt x="61495" y="581526"/>
                  <a:pt x="58304" y="577816"/>
                  <a:pt x="56148" y="573505"/>
                </a:cubicBezTo>
                <a:cubicBezTo>
                  <a:pt x="54257" y="569724"/>
                  <a:pt x="54312" y="565099"/>
                  <a:pt x="52137" y="561474"/>
                </a:cubicBezTo>
                <a:cubicBezTo>
                  <a:pt x="37885" y="537722"/>
                  <a:pt x="44721" y="579322"/>
                  <a:pt x="28074" y="529389"/>
                </a:cubicBezTo>
                <a:cubicBezTo>
                  <a:pt x="22539" y="512785"/>
                  <a:pt x="26408" y="520875"/>
                  <a:pt x="16042" y="505326"/>
                </a:cubicBezTo>
                <a:cubicBezTo>
                  <a:pt x="13368" y="497305"/>
                  <a:pt x="9411" y="489603"/>
                  <a:pt x="8021" y="481263"/>
                </a:cubicBezTo>
                <a:cubicBezTo>
                  <a:pt x="3316" y="453030"/>
                  <a:pt x="6583" y="464914"/>
                  <a:pt x="0" y="445168"/>
                </a:cubicBezTo>
                <a:cubicBezTo>
                  <a:pt x="1337" y="405063"/>
                  <a:pt x="678" y="364841"/>
                  <a:pt x="4011" y="324852"/>
                </a:cubicBezTo>
                <a:cubicBezTo>
                  <a:pt x="4713" y="316426"/>
                  <a:pt x="9358" y="308810"/>
                  <a:pt x="12032" y="300789"/>
                </a:cubicBezTo>
                <a:lnTo>
                  <a:pt x="20053" y="276726"/>
                </a:lnTo>
                <a:cubicBezTo>
                  <a:pt x="21390" y="272716"/>
                  <a:pt x="22173" y="268476"/>
                  <a:pt x="24063" y="264695"/>
                </a:cubicBezTo>
                <a:cubicBezTo>
                  <a:pt x="26737" y="259347"/>
                  <a:pt x="29118" y="253843"/>
                  <a:pt x="32084" y="248652"/>
                </a:cubicBezTo>
                <a:cubicBezTo>
                  <a:pt x="34475" y="244467"/>
                  <a:pt x="37949" y="240932"/>
                  <a:pt x="40105" y="236621"/>
                </a:cubicBezTo>
                <a:cubicBezTo>
                  <a:pt x="41996" y="232840"/>
                  <a:pt x="42225" y="228370"/>
                  <a:pt x="44116" y="224589"/>
                </a:cubicBezTo>
                <a:cubicBezTo>
                  <a:pt x="46272" y="220278"/>
                  <a:pt x="49981" y="216869"/>
                  <a:pt x="52137" y="212558"/>
                </a:cubicBezTo>
                <a:cubicBezTo>
                  <a:pt x="68742" y="179350"/>
                  <a:pt x="41183" y="222973"/>
                  <a:pt x="64169" y="188495"/>
                </a:cubicBezTo>
                <a:cubicBezTo>
                  <a:pt x="69287" y="173142"/>
                  <a:pt x="73168" y="163547"/>
                  <a:pt x="76200" y="148389"/>
                </a:cubicBezTo>
                <a:cubicBezTo>
                  <a:pt x="77795" y="140415"/>
                  <a:pt x="79991" y="132455"/>
                  <a:pt x="80211" y="124326"/>
                </a:cubicBezTo>
                <a:cubicBezTo>
                  <a:pt x="81331" y="82899"/>
                  <a:pt x="80211" y="41442"/>
                  <a:pt x="80211" y="0"/>
                </a:cubicBezTo>
              </a:path>
            </a:pathLst>
          </a:cu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2362200" y="2783305"/>
            <a:ext cx="1668379" cy="1552074"/>
          </a:xfrm>
          <a:custGeom>
            <a:avLst/>
            <a:gdLst>
              <a:gd name="connsiteX0" fmla="*/ 990600 w 1668379"/>
              <a:gd name="connsiteY0" fmla="*/ 0 h 1552074"/>
              <a:gd name="connsiteX1" fmla="*/ 978568 w 1668379"/>
              <a:gd name="connsiteY1" fmla="*/ 44116 h 1552074"/>
              <a:gd name="connsiteX2" fmla="*/ 974558 w 1668379"/>
              <a:gd name="connsiteY2" fmla="*/ 56148 h 1552074"/>
              <a:gd name="connsiteX3" fmla="*/ 966537 w 1668379"/>
              <a:gd name="connsiteY3" fmla="*/ 68179 h 1552074"/>
              <a:gd name="connsiteX4" fmla="*/ 954505 w 1668379"/>
              <a:gd name="connsiteY4" fmla="*/ 92242 h 1552074"/>
              <a:gd name="connsiteX5" fmla="*/ 946484 w 1668379"/>
              <a:gd name="connsiteY5" fmla="*/ 116306 h 1552074"/>
              <a:gd name="connsiteX6" fmla="*/ 882316 w 1668379"/>
              <a:gd name="connsiteY6" fmla="*/ 212558 h 1552074"/>
              <a:gd name="connsiteX7" fmla="*/ 866274 w 1668379"/>
              <a:gd name="connsiteY7" fmla="*/ 236621 h 1552074"/>
              <a:gd name="connsiteX8" fmla="*/ 858253 w 1668379"/>
              <a:gd name="connsiteY8" fmla="*/ 248653 h 1552074"/>
              <a:gd name="connsiteX9" fmla="*/ 842211 w 1668379"/>
              <a:gd name="connsiteY9" fmla="*/ 276727 h 1552074"/>
              <a:gd name="connsiteX10" fmla="*/ 834189 w 1668379"/>
              <a:gd name="connsiteY10" fmla="*/ 284748 h 1552074"/>
              <a:gd name="connsiteX11" fmla="*/ 830179 w 1668379"/>
              <a:gd name="connsiteY11" fmla="*/ 296779 h 1552074"/>
              <a:gd name="connsiteX12" fmla="*/ 814137 w 1668379"/>
              <a:gd name="connsiteY12" fmla="*/ 320842 h 1552074"/>
              <a:gd name="connsiteX13" fmla="*/ 806116 w 1668379"/>
              <a:gd name="connsiteY13" fmla="*/ 332874 h 1552074"/>
              <a:gd name="connsiteX14" fmla="*/ 798095 w 1668379"/>
              <a:gd name="connsiteY14" fmla="*/ 344906 h 1552074"/>
              <a:gd name="connsiteX15" fmla="*/ 794084 w 1668379"/>
              <a:gd name="connsiteY15" fmla="*/ 356937 h 1552074"/>
              <a:gd name="connsiteX16" fmla="*/ 782053 w 1668379"/>
              <a:gd name="connsiteY16" fmla="*/ 364958 h 1552074"/>
              <a:gd name="connsiteX17" fmla="*/ 778042 w 1668379"/>
              <a:gd name="connsiteY17" fmla="*/ 376990 h 1552074"/>
              <a:gd name="connsiteX18" fmla="*/ 766011 w 1668379"/>
              <a:gd name="connsiteY18" fmla="*/ 385011 h 1552074"/>
              <a:gd name="connsiteX19" fmla="*/ 757989 w 1668379"/>
              <a:gd name="connsiteY19" fmla="*/ 393032 h 1552074"/>
              <a:gd name="connsiteX20" fmla="*/ 749968 w 1668379"/>
              <a:gd name="connsiteY20" fmla="*/ 405063 h 1552074"/>
              <a:gd name="connsiteX21" fmla="*/ 737937 w 1668379"/>
              <a:gd name="connsiteY21" fmla="*/ 417095 h 1552074"/>
              <a:gd name="connsiteX22" fmla="*/ 725905 w 1668379"/>
              <a:gd name="connsiteY22" fmla="*/ 433137 h 1552074"/>
              <a:gd name="connsiteX23" fmla="*/ 717884 w 1668379"/>
              <a:gd name="connsiteY23" fmla="*/ 445169 h 1552074"/>
              <a:gd name="connsiteX24" fmla="*/ 693821 w 1668379"/>
              <a:gd name="connsiteY24" fmla="*/ 469232 h 1552074"/>
              <a:gd name="connsiteX25" fmla="*/ 673768 w 1668379"/>
              <a:gd name="connsiteY25" fmla="*/ 493295 h 1552074"/>
              <a:gd name="connsiteX26" fmla="*/ 661737 w 1668379"/>
              <a:gd name="connsiteY26" fmla="*/ 501316 h 1552074"/>
              <a:gd name="connsiteX27" fmla="*/ 625642 w 1668379"/>
              <a:gd name="connsiteY27" fmla="*/ 529390 h 1552074"/>
              <a:gd name="connsiteX28" fmla="*/ 617621 w 1668379"/>
              <a:gd name="connsiteY28" fmla="*/ 541421 h 1552074"/>
              <a:gd name="connsiteX29" fmla="*/ 589547 w 1668379"/>
              <a:gd name="connsiteY29" fmla="*/ 557463 h 1552074"/>
              <a:gd name="connsiteX30" fmla="*/ 577516 w 1668379"/>
              <a:gd name="connsiteY30" fmla="*/ 565484 h 1552074"/>
              <a:gd name="connsiteX31" fmla="*/ 561474 w 1668379"/>
              <a:gd name="connsiteY31" fmla="*/ 589548 h 1552074"/>
              <a:gd name="connsiteX32" fmla="*/ 537411 w 1668379"/>
              <a:gd name="connsiteY32" fmla="*/ 609600 h 1552074"/>
              <a:gd name="connsiteX33" fmla="*/ 517358 w 1668379"/>
              <a:gd name="connsiteY33" fmla="*/ 629653 h 1552074"/>
              <a:gd name="connsiteX34" fmla="*/ 489284 w 1668379"/>
              <a:gd name="connsiteY34" fmla="*/ 661737 h 1552074"/>
              <a:gd name="connsiteX35" fmla="*/ 481263 w 1668379"/>
              <a:gd name="connsiteY35" fmla="*/ 673769 h 1552074"/>
              <a:gd name="connsiteX36" fmla="*/ 469232 w 1668379"/>
              <a:gd name="connsiteY36" fmla="*/ 681790 h 1552074"/>
              <a:gd name="connsiteX37" fmla="*/ 465221 w 1668379"/>
              <a:gd name="connsiteY37" fmla="*/ 693821 h 1552074"/>
              <a:gd name="connsiteX38" fmla="*/ 441158 w 1668379"/>
              <a:gd name="connsiteY38" fmla="*/ 713874 h 1552074"/>
              <a:gd name="connsiteX39" fmla="*/ 437147 w 1668379"/>
              <a:gd name="connsiteY39" fmla="*/ 725906 h 1552074"/>
              <a:gd name="connsiteX40" fmla="*/ 413084 w 1668379"/>
              <a:gd name="connsiteY40" fmla="*/ 741948 h 1552074"/>
              <a:gd name="connsiteX41" fmla="*/ 381000 w 1668379"/>
              <a:gd name="connsiteY41" fmla="*/ 770021 h 1552074"/>
              <a:gd name="connsiteX42" fmla="*/ 368968 w 1668379"/>
              <a:gd name="connsiteY42" fmla="*/ 778042 h 1552074"/>
              <a:gd name="connsiteX43" fmla="*/ 352926 w 1668379"/>
              <a:gd name="connsiteY43" fmla="*/ 794084 h 1552074"/>
              <a:gd name="connsiteX44" fmla="*/ 332874 w 1668379"/>
              <a:gd name="connsiteY44" fmla="*/ 814137 h 1552074"/>
              <a:gd name="connsiteX45" fmla="*/ 324853 w 1668379"/>
              <a:gd name="connsiteY45" fmla="*/ 826169 h 1552074"/>
              <a:gd name="connsiteX46" fmla="*/ 312821 w 1668379"/>
              <a:gd name="connsiteY46" fmla="*/ 834190 h 1552074"/>
              <a:gd name="connsiteX47" fmla="*/ 300789 w 1668379"/>
              <a:gd name="connsiteY47" fmla="*/ 854242 h 1552074"/>
              <a:gd name="connsiteX48" fmla="*/ 284747 w 1668379"/>
              <a:gd name="connsiteY48" fmla="*/ 878306 h 1552074"/>
              <a:gd name="connsiteX49" fmla="*/ 276726 w 1668379"/>
              <a:gd name="connsiteY49" fmla="*/ 890337 h 1552074"/>
              <a:gd name="connsiteX50" fmla="*/ 268705 w 1668379"/>
              <a:gd name="connsiteY50" fmla="*/ 902369 h 1552074"/>
              <a:gd name="connsiteX51" fmla="*/ 260684 w 1668379"/>
              <a:gd name="connsiteY51" fmla="*/ 914400 h 1552074"/>
              <a:gd name="connsiteX52" fmla="*/ 240632 w 1668379"/>
              <a:gd name="connsiteY52" fmla="*/ 950495 h 1552074"/>
              <a:gd name="connsiteX53" fmla="*/ 224589 w 1668379"/>
              <a:gd name="connsiteY53" fmla="*/ 970548 h 1552074"/>
              <a:gd name="connsiteX54" fmla="*/ 208547 w 1668379"/>
              <a:gd name="connsiteY54" fmla="*/ 990600 h 1552074"/>
              <a:gd name="connsiteX55" fmla="*/ 192505 w 1668379"/>
              <a:gd name="connsiteY55" fmla="*/ 1014663 h 1552074"/>
              <a:gd name="connsiteX56" fmla="*/ 168442 w 1668379"/>
              <a:gd name="connsiteY56" fmla="*/ 1038727 h 1552074"/>
              <a:gd name="connsiteX57" fmla="*/ 160421 w 1668379"/>
              <a:gd name="connsiteY57" fmla="*/ 1050758 h 1552074"/>
              <a:gd name="connsiteX58" fmla="*/ 148389 w 1668379"/>
              <a:gd name="connsiteY58" fmla="*/ 1062790 h 1552074"/>
              <a:gd name="connsiteX59" fmla="*/ 140368 w 1668379"/>
              <a:gd name="connsiteY59" fmla="*/ 1074821 h 1552074"/>
              <a:gd name="connsiteX60" fmla="*/ 128337 w 1668379"/>
              <a:gd name="connsiteY60" fmla="*/ 1086853 h 1552074"/>
              <a:gd name="connsiteX61" fmla="*/ 120316 w 1668379"/>
              <a:gd name="connsiteY61" fmla="*/ 1098884 h 1552074"/>
              <a:gd name="connsiteX62" fmla="*/ 100263 w 1668379"/>
              <a:gd name="connsiteY62" fmla="*/ 1118937 h 1552074"/>
              <a:gd name="connsiteX63" fmla="*/ 96253 w 1668379"/>
              <a:gd name="connsiteY63" fmla="*/ 1130969 h 1552074"/>
              <a:gd name="connsiteX64" fmla="*/ 88232 w 1668379"/>
              <a:gd name="connsiteY64" fmla="*/ 1143000 h 1552074"/>
              <a:gd name="connsiteX65" fmla="*/ 72189 w 1668379"/>
              <a:gd name="connsiteY65" fmla="*/ 1171074 h 1552074"/>
              <a:gd name="connsiteX66" fmla="*/ 60158 w 1668379"/>
              <a:gd name="connsiteY66" fmla="*/ 1195137 h 1552074"/>
              <a:gd name="connsiteX67" fmla="*/ 48126 w 1668379"/>
              <a:gd name="connsiteY67" fmla="*/ 1219200 h 1552074"/>
              <a:gd name="connsiteX68" fmla="*/ 36095 w 1668379"/>
              <a:gd name="connsiteY68" fmla="*/ 1243263 h 1552074"/>
              <a:gd name="connsiteX69" fmla="*/ 32084 w 1668379"/>
              <a:gd name="connsiteY69" fmla="*/ 1255295 h 1552074"/>
              <a:gd name="connsiteX70" fmla="*/ 24063 w 1668379"/>
              <a:gd name="connsiteY70" fmla="*/ 1267327 h 1552074"/>
              <a:gd name="connsiteX71" fmla="*/ 16042 w 1668379"/>
              <a:gd name="connsiteY71" fmla="*/ 1283369 h 1552074"/>
              <a:gd name="connsiteX72" fmla="*/ 12032 w 1668379"/>
              <a:gd name="connsiteY72" fmla="*/ 1295400 h 1552074"/>
              <a:gd name="connsiteX73" fmla="*/ 0 w 1668379"/>
              <a:gd name="connsiteY73" fmla="*/ 1319463 h 1552074"/>
              <a:gd name="connsiteX74" fmla="*/ 4011 w 1668379"/>
              <a:gd name="connsiteY74" fmla="*/ 1391653 h 1552074"/>
              <a:gd name="connsiteX75" fmla="*/ 12032 w 1668379"/>
              <a:gd name="connsiteY75" fmla="*/ 1415716 h 1552074"/>
              <a:gd name="connsiteX76" fmla="*/ 36095 w 1668379"/>
              <a:gd name="connsiteY76" fmla="*/ 1439779 h 1552074"/>
              <a:gd name="connsiteX77" fmla="*/ 48126 w 1668379"/>
              <a:gd name="connsiteY77" fmla="*/ 1451811 h 1552074"/>
              <a:gd name="connsiteX78" fmla="*/ 68179 w 1668379"/>
              <a:gd name="connsiteY78" fmla="*/ 1475874 h 1552074"/>
              <a:gd name="connsiteX79" fmla="*/ 104274 w 1668379"/>
              <a:gd name="connsiteY79" fmla="*/ 1495927 h 1552074"/>
              <a:gd name="connsiteX80" fmla="*/ 140368 w 1668379"/>
              <a:gd name="connsiteY80" fmla="*/ 1511969 h 1552074"/>
              <a:gd name="connsiteX81" fmla="*/ 180474 w 1668379"/>
              <a:gd name="connsiteY81" fmla="*/ 1524000 h 1552074"/>
              <a:gd name="connsiteX82" fmla="*/ 308811 w 1668379"/>
              <a:gd name="connsiteY82" fmla="*/ 1528011 h 1552074"/>
              <a:gd name="connsiteX83" fmla="*/ 385011 w 1668379"/>
              <a:gd name="connsiteY83" fmla="*/ 1536032 h 1552074"/>
              <a:gd name="connsiteX84" fmla="*/ 397042 w 1668379"/>
              <a:gd name="connsiteY84" fmla="*/ 1540042 h 1552074"/>
              <a:gd name="connsiteX85" fmla="*/ 421105 w 1668379"/>
              <a:gd name="connsiteY85" fmla="*/ 1544053 h 1552074"/>
              <a:gd name="connsiteX86" fmla="*/ 441158 w 1668379"/>
              <a:gd name="connsiteY86" fmla="*/ 1548063 h 1552074"/>
              <a:gd name="connsiteX87" fmla="*/ 521368 w 1668379"/>
              <a:gd name="connsiteY87" fmla="*/ 1552074 h 1552074"/>
              <a:gd name="connsiteX88" fmla="*/ 994611 w 1668379"/>
              <a:gd name="connsiteY88" fmla="*/ 1548063 h 1552074"/>
              <a:gd name="connsiteX89" fmla="*/ 1014663 w 1668379"/>
              <a:gd name="connsiteY89" fmla="*/ 1544053 h 1552074"/>
              <a:gd name="connsiteX90" fmla="*/ 1050758 w 1668379"/>
              <a:gd name="connsiteY90" fmla="*/ 1540042 h 1552074"/>
              <a:gd name="connsiteX91" fmla="*/ 1155032 w 1668379"/>
              <a:gd name="connsiteY91" fmla="*/ 1536032 h 1552074"/>
              <a:gd name="connsiteX92" fmla="*/ 1235242 w 1668379"/>
              <a:gd name="connsiteY92" fmla="*/ 1528011 h 1552074"/>
              <a:gd name="connsiteX93" fmla="*/ 1267326 w 1668379"/>
              <a:gd name="connsiteY93" fmla="*/ 1519990 h 1552074"/>
              <a:gd name="connsiteX94" fmla="*/ 1295400 w 1668379"/>
              <a:gd name="connsiteY94" fmla="*/ 1511969 h 1552074"/>
              <a:gd name="connsiteX95" fmla="*/ 1327484 w 1668379"/>
              <a:gd name="connsiteY95" fmla="*/ 1483895 h 1552074"/>
              <a:gd name="connsiteX96" fmla="*/ 1351547 w 1668379"/>
              <a:gd name="connsiteY96" fmla="*/ 1459832 h 1552074"/>
              <a:gd name="connsiteX97" fmla="*/ 1367589 w 1668379"/>
              <a:gd name="connsiteY97" fmla="*/ 1435769 h 1552074"/>
              <a:gd name="connsiteX98" fmla="*/ 1371600 w 1668379"/>
              <a:gd name="connsiteY98" fmla="*/ 1423737 h 1552074"/>
              <a:gd name="connsiteX99" fmla="*/ 1379621 w 1668379"/>
              <a:gd name="connsiteY99" fmla="*/ 1411706 h 1552074"/>
              <a:gd name="connsiteX100" fmla="*/ 1387642 w 1668379"/>
              <a:gd name="connsiteY100" fmla="*/ 1379621 h 1552074"/>
              <a:gd name="connsiteX101" fmla="*/ 1391653 w 1668379"/>
              <a:gd name="connsiteY101" fmla="*/ 1367590 h 1552074"/>
              <a:gd name="connsiteX102" fmla="*/ 1403684 w 1668379"/>
              <a:gd name="connsiteY102" fmla="*/ 1295400 h 1552074"/>
              <a:gd name="connsiteX103" fmla="*/ 1399674 w 1668379"/>
              <a:gd name="connsiteY103" fmla="*/ 1203158 h 1552074"/>
              <a:gd name="connsiteX104" fmla="*/ 1407695 w 1668379"/>
              <a:gd name="connsiteY104" fmla="*/ 1118937 h 1552074"/>
              <a:gd name="connsiteX105" fmla="*/ 1411705 w 1668379"/>
              <a:gd name="connsiteY105" fmla="*/ 1106906 h 1552074"/>
              <a:gd name="connsiteX106" fmla="*/ 1431758 w 1668379"/>
              <a:gd name="connsiteY106" fmla="*/ 1082842 h 1552074"/>
              <a:gd name="connsiteX107" fmla="*/ 1463842 w 1668379"/>
              <a:gd name="connsiteY107" fmla="*/ 1058779 h 1552074"/>
              <a:gd name="connsiteX108" fmla="*/ 1499937 w 1668379"/>
              <a:gd name="connsiteY108" fmla="*/ 1034716 h 1552074"/>
              <a:gd name="connsiteX109" fmla="*/ 1524000 w 1668379"/>
              <a:gd name="connsiteY109" fmla="*/ 1026695 h 1552074"/>
              <a:gd name="connsiteX110" fmla="*/ 1536032 w 1668379"/>
              <a:gd name="connsiteY110" fmla="*/ 1018674 h 1552074"/>
              <a:gd name="connsiteX111" fmla="*/ 1548063 w 1668379"/>
              <a:gd name="connsiteY111" fmla="*/ 1014663 h 1552074"/>
              <a:gd name="connsiteX112" fmla="*/ 1588168 w 1668379"/>
              <a:gd name="connsiteY112" fmla="*/ 986590 h 1552074"/>
              <a:gd name="connsiteX113" fmla="*/ 1592179 w 1668379"/>
              <a:gd name="connsiteY113" fmla="*/ 974558 h 1552074"/>
              <a:gd name="connsiteX114" fmla="*/ 1608221 w 1668379"/>
              <a:gd name="connsiteY114" fmla="*/ 950495 h 1552074"/>
              <a:gd name="connsiteX115" fmla="*/ 1616242 w 1668379"/>
              <a:gd name="connsiteY115" fmla="*/ 930442 h 1552074"/>
              <a:gd name="connsiteX116" fmla="*/ 1624263 w 1668379"/>
              <a:gd name="connsiteY116" fmla="*/ 906379 h 1552074"/>
              <a:gd name="connsiteX117" fmla="*/ 1632284 w 1668379"/>
              <a:gd name="connsiteY117" fmla="*/ 894348 h 1552074"/>
              <a:gd name="connsiteX118" fmla="*/ 1636295 w 1668379"/>
              <a:gd name="connsiteY118" fmla="*/ 866274 h 1552074"/>
              <a:gd name="connsiteX119" fmla="*/ 1640305 w 1668379"/>
              <a:gd name="connsiteY119" fmla="*/ 850232 h 1552074"/>
              <a:gd name="connsiteX120" fmla="*/ 1644316 w 1668379"/>
              <a:gd name="connsiteY120" fmla="*/ 673769 h 1552074"/>
              <a:gd name="connsiteX121" fmla="*/ 1648326 w 1668379"/>
              <a:gd name="connsiteY121" fmla="*/ 653716 h 1552074"/>
              <a:gd name="connsiteX122" fmla="*/ 1660358 w 1668379"/>
              <a:gd name="connsiteY122" fmla="*/ 613611 h 1552074"/>
              <a:gd name="connsiteX123" fmla="*/ 1664368 w 1668379"/>
              <a:gd name="connsiteY123" fmla="*/ 601579 h 1552074"/>
              <a:gd name="connsiteX124" fmla="*/ 1668379 w 1668379"/>
              <a:gd name="connsiteY124" fmla="*/ 589548 h 1552074"/>
              <a:gd name="connsiteX125" fmla="*/ 1664368 w 1668379"/>
              <a:gd name="connsiteY125" fmla="*/ 505327 h 1552074"/>
              <a:gd name="connsiteX126" fmla="*/ 1660358 w 1668379"/>
              <a:gd name="connsiteY126" fmla="*/ 493295 h 1552074"/>
              <a:gd name="connsiteX127" fmla="*/ 1644316 w 1668379"/>
              <a:gd name="connsiteY127" fmla="*/ 469232 h 1552074"/>
              <a:gd name="connsiteX128" fmla="*/ 1636295 w 1668379"/>
              <a:gd name="connsiteY128" fmla="*/ 457200 h 1552074"/>
              <a:gd name="connsiteX129" fmla="*/ 1628274 w 1668379"/>
              <a:gd name="connsiteY129" fmla="*/ 445169 h 1552074"/>
              <a:gd name="connsiteX130" fmla="*/ 1612232 w 1668379"/>
              <a:gd name="connsiteY130" fmla="*/ 413084 h 1552074"/>
              <a:gd name="connsiteX131" fmla="*/ 1608221 w 1668379"/>
              <a:gd name="connsiteY131" fmla="*/ 401053 h 1552074"/>
              <a:gd name="connsiteX132" fmla="*/ 1600200 w 1668379"/>
              <a:gd name="connsiteY132" fmla="*/ 389021 h 1552074"/>
              <a:gd name="connsiteX133" fmla="*/ 1592179 w 1668379"/>
              <a:gd name="connsiteY133" fmla="*/ 360948 h 1552074"/>
              <a:gd name="connsiteX134" fmla="*/ 1584158 w 1668379"/>
              <a:gd name="connsiteY134" fmla="*/ 348916 h 1552074"/>
              <a:gd name="connsiteX135" fmla="*/ 1576137 w 1668379"/>
              <a:gd name="connsiteY135" fmla="*/ 332874 h 1552074"/>
              <a:gd name="connsiteX136" fmla="*/ 1560095 w 1668379"/>
              <a:gd name="connsiteY136" fmla="*/ 308811 h 1552074"/>
              <a:gd name="connsiteX137" fmla="*/ 1548063 w 1668379"/>
              <a:gd name="connsiteY137" fmla="*/ 284748 h 1552074"/>
              <a:gd name="connsiteX138" fmla="*/ 1536032 w 1668379"/>
              <a:gd name="connsiteY138" fmla="*/ 260684 h 1552074"/>
              <a:gd name="connsiteX139" fmla="*/ 1528011 w 1668379"/>
              <a:gd name="connsiteY139" fmla="*/ 224590 h 1552074"/>
              <a:gd name="connsiteX140" fmla="*/ 1519989 w 1668379"/>
              <a:gd name="connsiteY140" fmla="*/ 172453 h 1552074"/>
              <a:gd name="connsiteX141" fmla="*/ 1515979 w 1668379"/>
              <a:gd name="connsiteY141" fmla="*/ 148390 h 1552074"/>
              <a:gd name="connsiteX142" fmla="*/ 1507958 w 1668379"/>
              <a:gd name="connsiteY142" fmla="*/ 124327 h 1552074"/>
              <a:gd name="connsiteX143" fmla="*/ 1503947 w 1668379"/>
              <a:gd name="connsiteY143" fmla="*/ 112295 h 1552074"/>
              <a:gd name="connsiteX144" fmla="*/ 1499937 w 1668379"/>
              <a:gd name="connsiteY144" fmla="*/ 96253 h 1552074"/>
              <a:gd name="connsiteX145" fmla="*/ 1491916 w 1668379"/>
              <a:gd name="connsiteY145" fmla="*/ 72190 h 1552074"/>
              <a:gd name="connsiteX146" fmla="*/ 1487905 w 1668379"/>
              <a:gd name="connsiteY146" fmla="*/ 56148 h 1552074"/>
              <a:gd name="connsiteX147" fmla="*/ 1483895 w 1668379"/>
              <a:gd name="connsiteY147" fmla="*/ 44116 h 1552074"/>
              <a:gd name="connsiteX148" fmla="*/ 1483895 w 1668379"/>
              <a:gd name="connsiteY148" fmla="*/ 24063 h 1552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1668379" h="1552074">
                <a:moveTo>
                  <a:pt x="990600" y="0"/>
                </a:moveTo>
                <a:cubicBezTo>
                  <a:pt x="984930" y="28347"/>
                  <a:pt x="988745" y="13582"/>
                  <a:pt x="978568" y="44116"/>
                </a:cubicBezTo>
                <a:cubicBezTo>
                  <a:pt x="977231" y="48127"/>
                  <a:pt x="976903" y="52631"/>
                  <a:pt x="974558" y="56148"/>
                </a:cubicBezTo>
                <a:cubicBezTo>
                  <a:pt x="971884" y="60158"/>
                  <a:pt x="968693" y="63868"/>
                  <a:pt x="966537" y="68179"/>
                </a:cubicBezTo>
                <a:cubicBezTo>
                  <a:pt x="949932" y="101387"/>
                  <a:pt x="977491" y="57764"/>
                  <a:pt x="954505" y="92242"/>
                </a:cubicBezTo>
                <a:cubicBezTo>
                  <a:pt x="951831" y="100263"/>
                  <a:pt x="951174" y="109271"/>
                  <a:pt x="946484" y="116306"/>
                </a:cubicBezTo>
                <a:lnTo>
                  <a:pt x="882316" y="212558"/>
                </a:lnTo>
                <a:lnTo>
                  <a:pt x="866274" y="236621"/>
                </a:lnTo>
                <a:cubicBezTo>
                  <a:pt x="863600" y="240632"/>
                  <a:pt x="860409" y="244342"/>
                  <a:pt x="858253" y="248653"/>
                </a:cubicBezTo>
                <a:cubicBezTo>
                  <a:pt x="852765" y="259628"/>
                  <a:pt x="849768" y="267281"/>
                  <a:pt x="842211" y="276727"/>
                </a:cubicBezTo>
                <a:cubicBezTo>
                  <a:pt x="839849" y="279680"/>
                  <a:pt x="836863" y="282074"/>
                  <a:pt x="834189" y="284748"/>
                </a:cubicBezTo>
                <a:cubicBezTo>
                  <a:pt x="832852" y="288758"/>
                  <a:pt x="832232" y="293084"/>
                  <a:pt x="830179" y="296779"/>
                </a:cubicBezTo>
                <a:cubicBezTo>
                  <a:pt x="825497" y="305206"/>
                  <a:pt x="819484" y="312821"/>
                  <a:pt x="814137" y="320842"/>
                </a:cubicBezTo>
                <a:lnTo>
                  <a:pt x="806116" y="332874"/>
                </a:lnTo>
                <a:cubicBezTo>
                  <a:pt x="803442" y="336885"/>
                  <a:pt x="799619" y="340333"/>
                  <a:pt x="798095" y="344906"/>
                </a:cubicBezTo>
                <a:cubicBezTo>
                  <a:pt x="796758" y="348916"/>
                  <a:pt x="796725" y="353636"/>
                  <a:pt x="794084" y="356937"/>
                </a:cubicBezTo>
                <a:cubicBezTo>
                  <a:pt x="791073" y="360701"/>
                  <a:pt x="786063" y="362284"/>
                  <a:pt x="782053" y="364958"/>
                </a:cubicBezTo>
                <a:cubicBezTo>
                  <a:pt x="780716" y="368969"/>
                  <a:pt x="780683" y="373689"/>
                  <a:pt x="778042" y="376990"/>
                </a:cubicBezTo>
                <a:cubicBezTo>
                  <a:pt x="775031" y="380754"/>
                  <a:pt x="769775" y="382000"/>
                  <a:pt x="766011" y="385011"/>
                </a:cubicBezTo>
                <a:cubicBezTo>
                  <a:pt x="763058" y="387373"/>
                  <a:pt x="760351" y="390079"/>
                  <a:pt x="757989" y="393032"/>
                </a:cubicBezTo>
                <a:cubicBezTo>
                  <a:pt x="754978" y="396796"/>
                  <a:pt x="753054" y="401360"/>
                  <a:pt x="749968" y="405063"/>
                </a:cubicBezTo>
                <a:cubicBezTo>
                  <a:pt x="746337" y="409420"/>
                  <a:pt x="741628" y="412789"/>
                  <a:pt x="737937" y="417095"/>
                </a:cubicBezTo>
                <a:cubicBezTo>
                  <a:pt x="733587" y="422170"/>
                  <a:pt x="729790" y="427698"/>
                  <a:pt x="725905" y="433137"/>
                </a:cubicBezTo>
                <a:cubicBezTo>
                  <a:pt x="723103" y="437059"/>
                  <a:pt x="721086" y="441566"/>
                  <a:pt x="717884" y="445169"/>
                </a:cubicBezTo>
                <a:cubicBezTo>
                  <a:pt x="710348" y="453647"/>
                  <a:pt x="700113" y="459794"/>
                  <a:pt x="693821" y="469232"/>
                </a:cubicBezTo>
                <a:cubicBezTo>
                  <a:pt x="685934" y="481062"/>
                  <a:pt x="685348" y="483645"/>
                  <a:pt x="673768" y="493295"/>
                </a:cubicBezTo>
                <a:cubicBezTo>
                  <a:pt x="670065" y="496381"/>
                  <a:pt x="665339" y="498114"/>
                  <a:pt x="661737" y="501316"/>
                </a:cubicBezTo>
                <a:cubicBezTo>
                  <a:pt x="629275" y="530172"/>
                  <a:pt x="650452" y="521119"/>
                  <a:pt x="625642" y="529390"/>
                </a:cubicBezTo>
                <a:cubicBezTo>
                  <a:pt x="622968" y="533400"/>
                  <a:pt x="621029" y="538013"/>
                  <a:pt x="617621" y="541421"/>
                </a:cubicBezTo>
                <a:cubicBezTo>
                  <a:pt x="611107" y="547935"/>
                  <a:pt x="596886" y="553269"/>
                  <a:pt x="589547" y="557463"/>
                </a:cubicBezTo>
                <a:cubicBezTo>
                  <a:pt x="585362" y="559854"/>
                  <a:pt x="581526" y="562810"/>
                  <a:pt x="577516" y="565484"/>
                </a:cubicBezTo>
                <a:cubicBezTo>
                  <a:pt x="572169" y="573505"/>
                  <a:pt x="569495" y="584201"/>
                  <a:pt x="561474" y="589548"/>
                </a:cubicBezTo>
                <a:cubicBezTo>
                  <a:pt x="549643" y="597435"/>
                  <a:pt x="547061" y="598020"/>
                  <a:pt x="537411" y="609600"/>
                </a:cubicBezTo>
                <a:cubicBezTo>
                  <a:pt x="520700" y="629653"/>
                  <a:pt x="539414" y="614948"/>
                  <a:pt x="517358" y="629653"/>
                </a:cubicBezTo>
                <a:cubicBezTo>
                  <a:pt x="498642" y="657727"/>
                  <a:pt x="509337" y="648369"/>
                  <a:pt x="489284" y="661737"/>
                </a:cubicBezTo>
                <a:cubicBezTo>
                  <a:pt x="486610" y="665748"/>
                  <a:pt x="484671" y="670361"/>
                  <a:pt x="481263" y="673769"/>
                </a:cubicBezTo>
                <a:cubicBezTo>
                  <a:pt x="477855" y="677177"/>
                  <a:pt x="472243" y="678026"/>
                  <a:pt x="469232" y="681790"/>
                </a:cubicBezTo>
                <a:cubicBezTo>
                  <a:pt x="466591" y="685091"/>
                  <a:pt x="467566" y="690304"/>
                  <a:pt x="465221" y="693821"/>
                </a:cubicBezTo>
                <a:cubicBezTo>
                  <a:pt x="459045" y="703085"/>
                  <a:pt x="450036" y="707955"/>
                  <a:pt x="441158" y="713874"/>
                </a:cubicBezTo>
                <a:cubicBezTo>
                  <a:pt x="439821" y="717885"/>
                  <a:pt x="440136" y="722917"/>
                  <a:pt x="437147" y="725906"/>
                </a:cubicBezTo>
                <a:cubicBezTo>
                  <a:pt x="430330" y="732723"/>
                  <a:pt x="413084" y="741948"/>
                  <a:pt x="413084" y="741948"/>
                </a:cubicBezTo>
                <a:cubicBezTo>
                  <a:pt x="399716" y="762000"/>
                  <a:pt x="409073" y="751306"/>
                  <a:pt x="381000" y="770021"/>
                </a:cubicBezTo>
                <a:lnTo>
                  <a:pt x="368968" y="778042"/>
                </a:lnTo>
                <a:cubicBezTo>
                  <a:pt x="360651" y="802998"/>
                  <a:pt x="371939" y="779824"/>
                  <a:pt x="352926" y="794084"/>
                </a:cubicBezTo>
                <a:cubicBezTo>
                  <a:pt x="345364" y="799756"/>
                  <a:pt x="338117" y="806272"/>
                  <a:pt x="332874" y="814137"/>
                </a:cubicBezTo>
                <a:cubicBezTo>
                  <a:pt x="330200" y="818148"/>
                  <a:pt x="328261" y="822761"/>
                  <a:pt x="324853" y="826169"/>
                </a:cubicBezTo>
                <a:cubicBezTo>
                  <a:pt x="321445" y="829577"/>
                  <a:pt x="316832" y="831516"/>
                  <a:pt x="312821" y="834190"/>
                </a:cubicBezTo>
                <a:cubicBezTo>
                  <a:pt x="305153" y="857196"/>
                  <a:pt x="314003" y="836624"/>
                  <a:pt x="300789" y="854242"/>
                </a:cubicBezTo>
                <a:cubicBezTo>
                  <a:pt x="295005" y="861954"/>
                  <a:pt x="290094" y="870285"/>
                  <a:pt x="284747" y="878306"/>
                </a:cubicBezTo>
                <a:lnTo>
                  <a:pt x="276726" y="890337"/>
                </a:lnTo>
                <a:lnTo>
                  <a:pt x="268705" y="902369"/>
                </a:lnTo>
                <a:lnTo>
                  <a:pt x="260684" y="914400"/>
                </a:lnTo>
                <a:cubicBezTo>
                  <a:pt x="253626" y="935578"/>
                  <a:pt x="259019" y="922914"/>
                  <a:pt x="240632" y="950495"/>
                </a:cubicBezTo>
                <a:cubicBezTo>
                  <a:pt x="230513" y="965674"/>
                  <a:pt x="236020" y="959118"/>
                  <a:pt x="224589" y="970548"/>
                </a:cubicBezTo>
                <a:cubicBezTo>
                  <a:pt x="215559" y="997641"/>
                  <a:pt x="228083" y="968274"/>
                  <a:pt x="208547" y="990600"/>
                </a:cubicBezTo>
                <a:cubicBezTo>
                  <a:pt x="202199" y="997855"/>
                  <a:pt x="199321" y="1007846"/>
                  <a:pt x="192505" y="1014663"/>
                </a:cubicBezTo>
                <a:cubicBezTo>
                  <a:pt x="184484" y="1022684"/>
                  <a:pt x="174735" y="1029289"/>
                  <a:pt x="168442" y="1038727"/>
                </a:cubicBezTo>
                <a:cubicBezTo>
                  <a:pt x="165768" y="1042737"/>
                  <a:pt x="163507" y="1047055"/>
                  <a:pt x="160421" y="1050758"/>
                </a:cubicBezTo>
                <a:cubicBezTo>
                  <a:pt x="156790" y="1055115"/>
                  <a:pt x="152020" y="1058433"/>
                  <a:pt x="148389" y="1062790"/>
                </a:cubicBezTo>
                <a:cubicBezTo>
                  <a:pt x="145303" y="1066493"/>
                  <a:pt x="143454" y="1071118"/>
                  <a:pt x="140368" y="1074821"/>
                </a:cubicBezTo>
                <a:cubicBezTo>
                  <a:pt x="136737" y="1079178"/>
                  <a:pt x="131968" y="1082496"/>
                  <a:pt x="128337" y="1086853"/>
                </a:cubicBezTo>
                <a:cubicBezTo>
                  <a:pt x="125251" y="1090556"/>
                  <a:pt x="123490" y="1095257"/>
                  <a:pt x="120316" y="1098884"/>
                </a:cubicBezTo>
                <a:cubicBezTo>
                  <a:pt x="114091" y="1105998"/>
                  <a:pt x="100263" y="1118937"/>
                  <a:pt x="100263" y="1118937"/>
                </a:cubicBezTo>
                <a:cubicBezTo>
                  <a:pt x="98926" y="1122948"/>
                  <a:pt x="98144" y="1127188"/>
                  <a:pt x="96253" y="1130969"/>
                </a:cubicBezTo>
                <a:cubicBezTo>
                  <a:pt x="94098" y="1135280"/>
                  <a:pt x="90131" y="1138570"/>
                  <a:pt x="88232" y="1143000"/>
                </a:cubicBezTo>
                <a:cubicBezTo>
                  <a:pt x="76112" y="1171277"/>
                  <a:pt x="95047" y="1148216"/>
                  <a:pt x="72189" y="1171074"/>
                </a:cubicBezTo>
                <a:cubicBezTo>
                  <a:pt x="62112" y="1201311"/>
                  <a:pt x="75704" y="1164046"/>
                  <a:pt x="60158" y="1195137"/>
                </a:cubicBezTo>
                <a:cubicBezTo>
                  <a:pt x="43553" y="1228345"/>
                  <a:pt x="71112" y="1184722"/>
                  <a:pt x="48126" y="1219200"/>
                </a:cubicBezTo>
                <a:cubicBezTo>
                  <a:pt x="38049" y="1249437"/>
                  <a:pt x="51641" y="1212172"/>
                  <a:pt x="36095" y="1243263"/>
                </a:cubicBezTo>
                <a:cubicBezTo>
                  <a:pt x="34204" y="1247044"/>
                  <a:pt x="33975" y="1251514"/>
                  <a:pt x="32084" y="1255295"/>
                </a:cubicBezTo>
                <a:cubicBezTo>
                  <a:pt x="29928" y="1259606"/>
                  <a:pt x="26454" y="1263142"/>
                  <a:pt x="24063" y="1267327"/>
                </a:cubicBezTo>
                <a:cubicBezTo>
                  <a:pt x="21097" y="1272518"/>
                  <a:pt x="18397" y="1277874"/>
                  <a:pt x="16042" y="1283369"/>
                </a:cubicBezTo>
                <a:cubicBezTo>
                  <a:pt x="14377" y="1287254"/>
                  <a:pt x="13922" y="1291619"/>
                  <a:pt x="12032" y="1295400"/>
                </a:cubicBezTo>
                <a:cubicBezTo>
                  <a:pt x="-3520" y="1326505"/>
                  <a:pt x="10084" y="1289217"/>
                  <a:pt x="0" y="1319463"/>
                </a:cubicBezTo>
                <a:cubicBezTo>
                  <a:pt x="1337" y="1343526"/>
                  <a:pt x="1022" y="1367739"/>
                  <a:pt x="4011" y="1391653"/>
                </a:cubicBezTo>
                <a:cubicBezTo>
                  <a:pt x="5060" y="1400043"/>
                  <a:pt x="6053" y="1409737"/>
                  <a:pt x="12032" y="1415716"/>
                </a:cubicBezTo>
                <a:lnTo>
                  <a:pt x="36095" y="1439779"/>
                </a:lnTo>
                <a:cubicBezTo>
                  <a:pt x="40105" y="1443790"/>
                  <a:pt x="44980" y="1447092"/>
                  <a:pt x="48126" y="1451811"/>
                </a:cubicBezTo>
                <a:cubicBezTo>
                  <a:pt x="55256" y="1462505"/>
                  <a:pt x="57490" y="1467560"/>
                  <a:pt x="68179" y="1475874"/>
                </a:cubicBezTo>
                <a:cubicBezTo>
                  <a:pt x="113701" y="1511280"/>
                  <a:pt x="75229" y="1481404"/>
                  <a:pt x="104274" y="1495927"/>
                </a:cubicBezTo>
                <a:cubicBezTo>
                  <a:pt x="142403" y="1514992"/>
                  <a:pt x="78293" y="1491278"/>
                  <a:pt x="140368" y="1511969"/>
                </a:cubicBezTo>
                <a:cubicBezTo>
                  <a:pt x="143630" y="1513056"/>
                  <a:pt x="173199" y="1523596"/>
                  <a:pt x="180474" y="1524000"/>
                </a:cubicBezTo>
                <a:cubicBezTo>
                  <a:pt x="223208" y="1526374"/>
                  <a:pt x="266032" y="1526674"/>
                  <a:pt x="308811" y="1528011"/>
                </a:cubicBezTo>
                <a:cubicBezTo>
                  <a:pt x="323657" y="1529360"/>
                  <a:pt x="367475" y="1532844"/>
                  <a:pt x="385011" y="1536032"/>
                </a:cubicBezTo>
                <a:cubicBezTo>
                  <a:pt x="389170" y="1536788"/>
                  <a:pt x="392915" y="1539125"/>
                  <a:pt x="397042" y="1540042"/>
                </a:cubicBezTo>
                <a:cubicBezTo>
                  <a:pt x="404980" y="1541806"/>
                  <a:pt x="413104" y="1542598"/>
                  <a:pt x="421105" y="1544053"/>
                </a:cubicBezTo>
                <a:cubicBezTo>
                  <a:pt x="427812" y="1545272"/>
                  <a:pt x="434363" y="1547519"/>
                  <a:pt x="441158" y="1548063"/>
                </a:cubicBezTo>
                <a:cubicBezTo>
                  <a:pt x="467843" y="1550198"/>
                  <a:pt x="494631" y="1550737"/>
                  <a:pt x="521368" y="1552074"/>
                </a:cubicBezTo>
                <a:lnTo>
                  <a:pt x="994611" y="1548063"/>
                </a:lnTo>
                <a:cubicBezTo>
                  <a:pt x="1001426" y="1547952"/>
                  <a:pt x="1007915" y="1545017"/>
                  <a:pt x="1014663" y="1544053"/>
                </a:cubicBezTo>
                <a:cubicBezTo>
                  <a:pt x="1026647" y="1542341"/>
                  <a:pt x="1038672" y="1540733"/>
                  <a:pt x="1050758" y="1540042"/>
                </a:cubicBezTo>
                <a:cubicBezTo>
                  <a:pt x="1085485" y="1538058"/>
                  <a:pt x="1120274" y="1537369"/>
                  <a:pt x="1155032" y="1536032"/>
                </a:cubicBezTo>
                <a:cubicBezTo>
                  <a:pt x="1184516" y="1533575"/>
                  <a:pt x="1206857" y="1532378"/>
                  <a:pt x="1235242" y="1528011"/>
                </a:cubicBezTo>
                <a:cubicBezTo>
                  <a:pt x="1261731" y="1523936"/>
                  <a:pt x="1247407" y="1525681"/>
                  <a:pt x="1267326" y="1519990"/>
                </a:cubicBezTo>
                <a:cubicBezTo>
                  <a:pt x="1302585" y="1509916"/>
                  <a:pt x="1266545" y="1521586"/>
                  <a:pt x="1295400" y="1511969"/>
                </a:cubicBezTo>
                <a:cubicBezTo>
                  <a:pt x="1345350" y="1478669"/>
                  <a:pt x="1303177" y="1511240"/>
                  <a:pt x="1327484" y="1483895"/>
                </a:cubicBezTo>
                <a:cubicBezTo>
                  <a:pt x="1335020" y="1475417"/>
                  <a:pt x="1351547" y="1459832"/>
                  <a:pt x="1351547" y="1459832"/>
                </a:cubicBezTo>
                <a:cubicBezTo>
                  <a:pt x="1361084" y="1431222"/>
                  <a:pt x="1347561" y="1465811"/>
                  <a:pt x="1367589" y="1435769"/>
                </a:cubicBezTo>
                <a:cubicBezTo>
                  <a:pt x="1369934" y="1432251"/>
                  <a:pt x="1369709" y="1427518"/>
                  <a:pt x="1371600" y="1423737"/>
                </a:cubicBezTo>
                <a:cubicBezTo>
                  <a:pt x="1373756" y="1419426"/>
                  <a:pt x="1376947" y="1415716"/>
                  <a:pt x="1379621" y="1411706"/>
                </a:cubicBezTo>
                <a:cubicBezTo>
                  <a:pt x="1382295" y="1401011"/>
                  <a:pt x="1384155" y="1390079"/>
                  <a:pt x="1387642" y="1379621"/>
                </a:cubicBezTo>
                <a:cubicBezTo>
                  <a:pt x="1388979" y="1375611"/>
                  <a:pt x="1390702" y="1371709"/>
                  <a:pt x="1391653" y="1367590"/>
                </a:cubicBezTo>
                <a:cubicBezTo>
                  <a:pt x="1399945" y="1331660"/>
                  <a:pt x="1399440" y="1329356"/>
                  <a:pt x="1403684" y="1295400"/>
                </a:cubicBezTo>
                <a:cubicBezTo>
                  <a:pt x="1402347" y="1264653"/>
                  <a:pt x="1399674" y="1233934"/>
                  <a:pt x="1399674" y="1203158"/>
                </a:cubicBezTo>
                <a:cubicBezTo>
                  <a:pt x="1399674" y="1182472"/>
                  <a:pt x="1402221" y="1143570"/>
                  <a:pt x="1407695" y="1118937"/>
                </a:cubicBezTo>
                <a:cubicBezTo>
                  <a:pt x="1408612" y="1114810"/>
                  <a:pt x="1409815" y="1110687"/>
                  <a:pt x="1411705" y="1106906"/>
                </a:cubicBezTo>
                <a:cubicBezTo>
                  <a:pt x="1416451" y="1097413"/>
                  <a:pt x="1423873" y="1089741"/>
                  <a:pt x="1431758" y="1082842"/>
                </a:cubicBezTo>
                <a:cubicBezTo>
                  <a:pt x="1454531" y="1062916"/>
                  <a:pt x="1445276" y="1072040"/>
                  <a:pt x="1463842" y="1058779"/>
                </a:cubicBezTo>
                <a:cubicBezTo>
                  <a:pt x="1476800" y="1049524"/>
                  <a:pt x="1485023" y="1041495"/>
                  <a:pt x="1499937" y="1034716"/>
                </a:cubicBezTo>
                <a:cubicBezTo>
                  <a:pt x="1507634" y="1031217"/>
                  <a:pt x="1516965" y="1031385"/>
                  <a:pt x="1524000" y="1026695"/>
                </a:cubicBezTo>
                <a:cubicBezTo>
                  <a:pt x="1528011" y="1024021"/>
                  <a:pt x="1531721" y="1020830"/>
                  <a:pt x="1536032" y="1018674"/>
                </a:cubicBezTo>
                <a:cubicBezTo>
                  <a:pt x="1539813" y="1016783"/>
                  <a:pt x="1544368" y="1016716"/>
                  <a:pt x="1548063" y="1014663"/>
                </a:cubicBezTo>
                <a:cubicBezTo>
                  <a:pt x="1560758" y="1007610"/>
                  <a:pt x="1576152" y="995601"/>
                  <a:pt x="1588168" y="986590"/>
                </a:cubicBezTo>
                <a:cubicBezTo>
                  <a:pt x="1589505" y="982579"/>
                  <a:pt x="1590126" y="978254"/>
                  <a:pt x="1592179" y="974558"/>
                </a:cubicBezTo>
                <a:cubicBezTo>
                  <a:pt x="1596861" y="966131"/>
                  <a:pt x="1604641" y="959446"/>
                  <a:pt x="1608221" y="950495"/>
                </a:cubicBezTo>
                <a:cubicBezTo>
                  <a:pt x="1610895" y="943811"/>
                  <a:pt x="1613782" y="937208"/>
                  <a:pt x="1616242" y="930442"/>
                </a:cubicBezTo>
                <a:cubicBezTo>
                  <a:pt x="1619131" y="922496"/>
                  <a:pt x="1619573" y="913414"/>
                  <a:pt x="1624263" y="906379"/>
                </a:cubicBezTo>
                <a:lnTo>
                  <a:pt x="1632284" y="894348"/>
                </a:lnTo>
                <a:cubicBezTo>
                  <a:pt x="1633621" y="884990"/>
                  <a:pt x="1634604" y="875575"/>
                  <a:pt x="1636295" y="866274"/>
                </a:cubicBezTo>
                <a:cubicBezTo>
                  <a:pt x="1637281" y="860851"/>
                  <a:pt x="1640076" y="855739"/>
                  <a:pt x="1640305" y="850232"/>
                </a:cubicBezTo>
                <a:cubicBezTo>
                  <a:pt x="1642754" y="791447"/>
                  <a:pt x="1641917" y="732556"/>
                  <a:pt x="1644316" y="673769"/>
                </a:cubicBezTo>
                <a:cubicBezTo>
                  <a:pt x="1644594" y="666958"/>
                  <a:pt x="1646847" y="660370"/>
                  <a:pt x="1648326" y="653716"/>
                </a:cubicBezTo>
                <a:cubicBezTo>
                  <a:pt x="1652366" y="635538"/>
                  <a:pt x="1653696" y="633598"/>
                  <a:pt x="1660358" y="613611"/>
                </a:cubicBezTo>
                <a:lnTo>
                  <a:pt x="1664368" y="601579"/>
                </a:lnTo>
                <a:lnTo>
                  <a:pt x="1668379" y="589548"/>
                </a:lnTo>
                <a:cubicBezTo>
                  <a:pt x="1667042" y="561474"/>
                  <a:pt x="1666702" y="533335"/>
                  <a:pt x="1664368" y="505327"/>
                </a:cubicBezTo>
                <a:cubicBezTo>
                  <a:pt x="1664017" y="501114"/>
                  <a:pt x="1662411" y="496991"/>
                  <a:pt x="1660358" y="493295"/>
                </a:cubicBezTo>
                <a:cubicBezTo>
                  <a:pt x="1655677" y="484868"/>
                  <a:pt x="1649663" y="477253"/>
                  <a:pt x="1644316" y="469232"/>
                </a:cubicBezTo>
                <a:lnTo>
                  <a:pt x="1636295" y="457200"/>
                </a:lnTo>
                <a:cubicBezTo>
                  <a:pt x="1633621" y="453190"/>
                  <a:pt x="1629798" y="449742"/>
                  <a:pt x="1628274" y="445169"/>
                </a:cubicBezTo>
                <a:cubicBezTo>
                  <a:pt x="1619057" y="417519"/>
                  <a:pt x="1626231" y="427085"/>
                  <a:pt x="1612232" y="413084"/>
                </a:cubicBezTo>
                <a:cubicBezTo>
                  <a:pt x="1610895" y="409074"/>
                  <a:pt x="1610112" y="404834"/>
                  <a:pt x="1608221" y="401053"/>
                </a:cubicBezTo>
                <a:cubicBezTo>
                  <a:pt x="1606065" y="396742"/>
                  <a:pt x="1602099" y="393451"/>
                  <a:pt x="1600200" y="389021"/>
                </a:cubicBezTo>
                <a:cubicBezTo>
                  <a:pt x="1592495" y="371043"/>
                  <a:pt x="1599979" y="376548"/>
                  <a:pt x="1592179" y="360948"/>
                </a:cubicBezTo>
                <a:cubicBezTo>
                  <a:pt x="1590023" y="356637"/>
                  <a:pt x="1586549" y="353101"/>
                  <a:pt x="1584158" y="348916"/>
                </a:cubicBezTo>
                <a:cubicBezTo>
                  <a:pt x="1581192" y="343725"/>
                  <a:pt x="1579213" y="338001"/>
                  <a:pt x="1576137" y="332874"/>
                </a:cubicBezTo>
                <a:cubicBezTo>
                  <a:pt x="1571177" y="324608"/>
                  <a:pt x="1563144" y="317956"/>
                  <a:pt x="1560095" y="308811"/>
                </a:cubicBezTo>
                <a:cubicBezTo>
                  <a:pt x="1554560" y="292206"/>
                  <a:pt x="1558429" y="300297"/>
                  <a:pt x="1548063" y="284748"/>
                </a:cubicBezTo>
                <a:cubicBezTo>
                  <a:pt x="1531176" y="234077"/>
                  <a:pt x="1559343" y="315075"/>
                  <a:pt x="1536032" y="260684"/>
                </a:cubicBezTo>
                <a:cubicBezTo>
                  <a:pt x="1533997" y="255937"/>
                  <a:pt x="1528613" y="227902"/>
                  <a:pt x="1528011" y="224590"/>
                </a:cubicBezTo>
                <a:cubicBezTo>
                  <a:pt x="1523008" y="197075"/>
                  <a:pt x="1524496" y="201750"/>
                  <a:pt x="1519989" y="172453"/>
                </a:cubicBezTo>
                <a:cubicBezTo>
                  <a:pt x="1518753" y="164416"/>
                  <a:pt x="1517951" y="156279"/>
                  <a:pt x="1515979" y="148390"/>
                </a:cubicBezTo>
                <a:cubicBezTo>
                  <a:pt x="1513928" y="140188"/>
                  <a:pt x="1510632" y="132348"/>
                  <a:pt x="1507958" y="124327"/>
                </a:cubicBezTo>
                <a:cubicBezTo>
                  <a:pt x="1506621" y="120316"/>
                  <a:pt x="1504972" y="116396"/>
                  <a:pt x="1503947" y="112295"/>
                </a:cubicBezTo>
                <a:cubicBezTo>
                  <a:pt x="1502610" y="106948"/>
                  <a:pt x="1501521" y="101532"/>
                  <a:pt x="1499937" y="96253"/>
                </a:cubicBezTo>
                <a:cubicBezTo>
                  <a:pt x="1497508" y="88155"/>
                  <a:pt x="1493967" y="80392"/>
                  <a:pt x="1491916" y="72190"/>
                </a:cubicBezTo>
                <a:cubicBezTo>
                  <a:pt x="1490579" y="66843"/>
                  <a:pt x="1489419" y="61448"/>
                  <a:pt x="1487905" y="56148"/>
                </a:cubicBezTo>
                <a:cubicBezTo>
                  <a:pt x="1486744" y="52083"/>
                  <a:pt x="1484419" y="48311"/>
                  <a:pt x="1483895" y="44116"/>
                </a:cubicBezTo>
                <a:cubicBezTo>
                  <a:pt x="1483066" y="37483"/>
                  <a:pt x="1483895" y="30747"/>
                  <a:pt x="1483895" y="24063"/>
                </a:cubicBezTo>
              </a:path>
            </a:pathLst>
          </a:cu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3076074" y="1191126"/>
            <a:ext cx="425115" cy="497306"/>
          </a:xfrm>
          <a:custGeom>
            <a:avLst/>
            <a:gdLst>
              <a:gd name="connsiteX0" fmla="*/ 96252 w 425115"/>
              <a:gd name="connsiteY0" fmla="*/ 497306 h 497306"/>
              <a:gd name="connsiteX1" fmla="*/ 92242 w 425115"/>
              <a:gd name="connsiteY1" fmla="*/ 312821 h 497306"/>
              <a:gd name="connsiteX2" fmla="*/ 84221 w 425115"/>
              <a:gd name="connsiteY2" fmla="*/ 300790 h 497306"/>
              <a:gd name="connsiteX3" fmla="*/ 80210 w 425115"/>
              <a:gd name="connsiteY3" fmla="*/ 288758 h 497306"/>
              <a:gd name="connsiteX4" fmla="*/ 64168 w 425115"/>
              <a:gd name="connsiteY4" fmla="*/ 264695 h 497306"/>
              <a:gd name="connsiteX5" fmla="*/ 60158 w 425115"/>
              <a:gd name="connsiteY5" fmla="*/ 252663 h 497306"/>
              <a:gd name="connsiteX6" fmla="*/ 52137 w 425115"/>
              <a:gd name="connsiteY6" fmla="*/ 240632 h 497306"/>
              <a:gd name="connsiteX7" fmla="*/ 48126 w 425115"/>
              <a:gd name="connsiteY7" fmla="*/ 224590 h 497306"/>
              <a:gd name="connsiteX8" fmla="*/ 36094 w 425115"/>
              <a:gd name="connsiteY8" fmla="*/ 188495 h 497306"/>
              <a:gd name="connsiteX9" fmla="*/ 32084 w 425115"/>
              <a:gd name="connsiteY9" fmla="*/ 176463 h 497306"/>
              <a:gd name="connsiteX10" fmla="*/ 24063 w 425115"/>
              <a:gd name="connsiteY10" fmla="*/ 160421 h 497306"/>
              <a:gd name="connsiteX11" fmla="*/ 16042 w 425115"/>
              <a:gd name="connsiteY11" fmla="*/ 124327 h 497306"/>
              <a:gd name="connsiteX12" fmla="*/ 8021 w 425115"/>
              <a:gd name="connsiteY12" fmla="*/ 100263 h 497306"/>
              <a:gd name="connsiteX13" fmla="*/ 4010 w 425115"/>
              <a:gd name="connsiteY13" fmla="*/ 88232 h 497306"/>
              <a:gd name="connsiteX14" fmla="*/ 0 w 425115"/>
              <a:gd name="connsiteY14" fmla="*/ 76200 h 497306"/>
              <a:gd name="connsiteX15" fmla="*/ 4010 w 425115"/>
              <a:gd name="connsiteY15" fmla="*/ 16042 h 497306"/>
              <a:gd name="connsiteX16" fmla="*/ 8021 w 425115"/>
              <a:gd name="connsiteY16" fmla="*/ 4011 h 497306"/>
              <a:gd name="connsiteX17" fmla="*/ 20052 w 425115"/>
              <a:gd name="connsiteY17" fmla="*/ 0 h 497306"/>
              <a:gd name="connsiteX18" fmla="*/ 76200 w 425115"/>
              <a:gd name="connsiteY18" fmla="*/ 12032 h 497306"/>
              <a:gd name="connsiteX19" fmla="*/ 100263 w 425115"/>
              <a:gd name="connsiteY19" fmla="*/ 24063 h 497306"/>
              <a:gd name="connsiteX20" fmla="*/ 204537 w 425115"/>
              <a:gd name="connsiteY20" fmla="*/ 28074 h 497306"/>
              <a:gd name="connsiteX21" fmla="*/ 244642 w 425115"/>
              <a:gd name="connsiteY21" fmla="*/ 40106 h 497306"/>
              <a:gd name="connsiteX22" fmla="*/ 268705 w 425115"/>
              <a:gd name="connsiteY22" fmla="*/ 48127 h 497306"/>
              <a:gd name="connsiteX23" fmla="*/ 280737 w 425115"/>
              <a:gd name="connsiteY23" fmla="*/ 56148 h 497306"/>
              <a:gd name="connsiteX24" fmla="*/ 288758 w 425115"/>
              <a:gd name="connsiteY24" fmla="*/ 68179 h 497306"/>
              <a:gd name="connsiteX25" fmla="*/ 300789 w 425115"/>
              <a:gd name="connsiteY25" fmla="*/ 72190 h 497306"/>
              <a:gd name="connsiteX26" fmla="*/ 316831 w 425115"/>
              <a:gd name="connsiteY26" fmla="*/ 96253 h 497306"/>
              <a:gd name="connsiteX27" fmla="*/ 324852 w 425115"/>
              <a:gd name="connsiteY27" fmla="*/ 108285 h 497306"/>
              <a:gd name="connsiteX28" fmla="*/ 332873 w 425115"/>
              <a:gd name="connsiteY28" fmla="*/ 136358 h 497306"/>
              <a:gd name="connsiteX29" fmla="*/ 336884 w 425115"/>
              <a:gd name="connsiteY29" fmla="*/ 172453 h 497306"/>
              <a:gd name="connsiteX30" fmla="*/ 340894 w 425115"/>
              <a:gd name="connsiteY30" fmla="*/ 240632 h 497306"/>
              <a:gd name="connsiteX31" fmla="*/ 344905 w 425115"/>
              <a:gd name="connsiteY31" fmla="*/ 252663 h 497306"/>
              <a:gd name="connsiteX32" fmla="*/ 352926 w 425115"/>
              <a:gd name="connsiteY32" fmla="*/ 260685 h 497306"/>
              <a:gd name="connsiteX33" fmla="*/ 360947 w 425115"/>
              <a:gd name="connsiteY33" fmla="*/ 272716 h 497306"/>
              <a:gd name="connsiteX34" fmla="*/ 385010 w 425115"/>
              <a:gd name="connsiteY34" fmla="*/ 280737 h 497306"/>
              <a:gd name="connsiteX35" fmla="*/ 413084 w 425115"/>
              <a:gd name="connsiteY35" fmla="*/ 312821 h 497306"/>
              <a:gd name="connsiteX36" fmla="*/ 421105 w 425115"/>
              <a:gd name="connsiteY36" fmla="*/ 324853 h 497306"/>
              <a:gd name="connsiteX37" fmla="*/ 425115 w 425115"/>
              <a:gd name="connsiteY37" fmla="*/ 336885 h 497306"/>
              <a:gd name="connsiteX38" fmla="*/ 421105 w 425115"/>
              <a:gd name="connsiteY38" fmla="*/ 368969 h 497306"/>
              <a:gd name="connsiteX39" fmla="*/ 401052 w 425115"/>
              <a:gd name="connsiteY39" fmla="*/ 393032 h 497306"/>
              <a:gd name="connsiteX40" fmla="*/ 389021 w 425115"/>
              <a:gd name="connsiteY40" fmla="*/ 413085 h 497306"/>
              <a:gd name="connsiteX41" fmla="*/ 368968 w 425115"/>
              <a:gd name="connsiteY41" fmla="*/ 433137 h 497306"/>
              <a:gd name="connsiteX42" fmla="*/ 364958 w 425115"/>
              <a:gd name="connsiteY42" fmla="*/ 445169 h 497306"/>
              <a:gd name="connsiteX43" fmla="*/ 352926 w 425115"/>
              <a:gd name="connsiteY43" fmla="*/ 449179 h 497306"/>
              <a:gd name="connsiteX44" fmla="*/ 340894 w 425115"/>
              <a:gd name="connsiteY44" fmla="*/ 457200 h 497306"/>
              <a:gd name="connsiteX45" fmla="*/ 316831 w 425115"/>
              <a:gd name="connsiteY45" fmla="*/ 465221 h 497306"/>
              <a:gd name="connsiteX46" fmla="*/ 304800 w 425115"/>
              <a:gd name="connsiteY46" fmla="*/ 473242 h 497306"/>
              <a:gd name="connsiteX47" fmla="*/ 276726 w 425115"/>
              <a:gd name="connsiteY47" fmla="*/ 469232 h 497306"/>
              <a:gd name="connsiteX48" fmla="*/ 252663 w 425115"/>
              <a:gd name="connsiteY48" fmla="*/ 453190 h 497306"/>
              <a:gd name="connsiteX49" fmla="*/ 240631 w 425115"/>
              <a:gd name="connsiteY49" fmla="*/ 445169 h 497306"/>
              <a:gd name="connsiteX50" fmla="*/ 228600 w 425115"/>
              <a:gd name="connsiteY50" fmla="*/ 437148 h 497306"/>
              <a:gd name="connsiteX51" fmla="*/ 212558 w 425115"/>
              <a:gd name="connsiteY51" fmla="*/ 433137 h 497306"/>
              <a:gd name="connsiteX52" fmla="*/ 168442 w 425115"/>
              <a:gd name="connsiteY52" fmla="*/ 445169 h 497306"/>
              <a:gd name="connsiteX53" fmla="*/ 156410 w 425115"/>
              <a:gd name="connsiteY53" fmla="*/ 449179 h 497306"/>
              <a:gd name="connsiteX54" fmla="*/ 132347 w 425115"/>
              <a:gd name="connsiteY54" fmla="*/ 465221 h 497306"/>
              <a:gd name="connsiteX55" fmla="*/ 96252 w 425115"/>
              <a:gd name="connsiteY55" fmla="*/ 497306 h 497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25115" h="497306">
                <a:moveTo>
                  <a:pt x="96252" y="497306"/>
                </a:moveTo>
                <a:cubicBezTo>
                  <a:pt x="94915" y="435811"/>
                  <a:pt x="96001" y="374216"/>
                  <a:pt x="92242" y="312821"/>
                </a:cubicBezTo>
                <a:cubicBezTo>
                  <a:pt x="91947" y="308010"/>
                  <a:pt x="86377" y="305101"/>
                  <a:pt x="84221" y="300790"/>
                </a:cubicBezTo>
                <a:cubicBezTo>
                  <a:pt x="82330" y="297009"/>
                  <a:pt x="82263" y="292454"/>
                  <a:pt x="80210" y="288758"/>
                </a:cubicBezTo>
                <a:cubicBezTo>
                  <a:pt x="75528" y="280331"/>
                  <a:pt x="64168" y="264695"/>
                  <a:pt x="64168" y="264695"/>
                </a:cubicBezTo>
                <a:cubicBezTo>
                  <a:pt x="62831" y="260684"/>
                  <a:pt x="62049" y="256444"/>
                  <a:pt x="60158" y="252663"/>
                </a:cubicBezTo>
                <a:cubicBezTo>
                  <a:pt x="58003" y="248352"/>
                  <a:pt x="54036" y="245062"/>
                  <a:pt x="52137" y="240632"/>
                </a:cubicBezTo>
                <a:cubicBezTo>
                  <a:pt x="49966" y="235566"/>
                  <a:pt x="49710" y="229869"/>
                  <a:pt x="48126" y="224590"/>
                </a:cubicBezTo>
                <a:cubicBezTo>
                  <a:pt x="48114" y="224552"/>
                  <a:pt x="38105" y="194530"/>
                  <a:pt x="36094" y="188495"/>
                </a:cubicBezTo>
                <a:cubicBezTo>
                  <a:pt x="34757" y="184484"/>
                  <a:pt x="33975" y="180244"/>
                  <a:pt x="32084" y="176463"/>
                </a:cubicBezTo>
                <a:lnTo>
                  <a:pt x="24063" y="160421"/>
                </a:lnTo>
                <a:cubicBezTo>
                  <a:pt x="21775" y="148983"/>
                  <a:pt x="19438" y="135646"/>
                  <a:pt x="16042" y="124327"/>
                </a:cubicBezTo>
                <a:cubicBezTo>
                  <a:pt x="13613" y="116228"/>
                  <a:pt x="10695" y="108284"/>
                  <a:pt x="8021" y="100263"/>
                </a:cubicBezTo>
                <a:lnTo>
                  <a:pt x="4010" y="88232"/>
                </a:lnTo>
                <a:lnTo>
                  <a:pt x="0" y="76200"/>
                </a:lnTo>
                <a:cubicBezTo>
                  <a:pt x="1337" y="56147"/>
                  <a:pt x="1791" y="36016"/>
                  <a:pt x="4010" y="16042"/>
                </a:cubicBezTo>
                <a:cubicBezTo>
                  <a:pt x="4477" y="11841"/>
                  <a:pt x="5032" y="7000"/>
                  <a:pt x="8021" y="4011"/>
                </a:cubicBezTo>
                <a:cubicBezTo>
                  <a:pt x="11010" y="1022"/>
                  <a:pt x="16042" y="1337"/>
                  <a:pt x="20052" y="0"/>
                </a:cubicBezTo>
                <a:cubicBezTo>
                  <a:pt x="33626" y="1697"/>
                  <a:pt x="63013" y="3241"/>
                  <a:pt x="76200" y="12032"/>
                </a:cubicBezTo>
                <a:cubicBezTo>
                  <a:pt x="83377" y="16817"/>
                  <a:pt x="91001" y="23424"/>
                  <a:pt x="100263" y="24063"/>
                </a:cubicBezTo>
                <a:cubicBezTo>
                  <a:pt x="134964" y="26456"/>
                  <a:pt x="169779" y="26737"/>
                  <a:pt x="204537" y="28074"/>
                </a:cubicBezTo>
                <a:cubicBezTo>
                  <a:pt x="228783" y="34136"/>
                  <a:pt x="215347" y="30341"/>
                  <a:pt x="244642" y="40106"/>
                </a:cubicBezTo>
                <a:cubicBezTo>
                  <a:pt x="244646" y="40107"/>
                  <a:pt x="268702" y="48125"/>
                  <a:pt x="268705" y="48127"/>
                </a:cubicBezTo>
                <a:lnTo>
                  <a:pt x="280737" y="56148"/>
                </a:lnTo>
                <a:cubicBezTo>
                  <a:pt x="283411" y="60158"/>
                  <a:pt x="284994" y="65168"/>
                  <a:pt x="288758" y="68179"/>
                </a:cubicBezTo>
                <a:cubicBezTo>
                  <a:pt x="292059" y="70820"/>
                  <a:pt x="297800" y="69201"/>
                  <a:pt x="300789" y="72190"/>
                </a:cubicBezTo>
                <a:cubicBezTo>
                  <a:pt x="307605" y="79007"/>
                  <a:pt x="311484" y="88232"/>
                  <a:pt x="316831" y="96253"/>
                </a:cubicBezTo>
                <a:cubicBezTo>
                  <a:pt x="319505" y="100264"/>
                  <a:pt x="323328" y="103712"/>
                  <a:pt x="324852" y="108285"/>
                </a:cubicBezTo>
                <a:cubicBezTo>
                  <a:pt x="330606" y="125545"/>
                  <a:pt x="327838" y="116215"/>
                  <a:pt x="332873" y="136358"/>
                </a:cubicBezTo>
                <a:cubicBezTo>
                  <a:pt x="334210" y="148390"/>
                  <a:pt x="335956" y="160383"/>
                  <a:pt x="336884" y="172453"/>
                </a:cubicBezTo>
                <a:cubicBezTo>
                  <a:pt x="338630" y="195152"/>
                  <a:pt x="338629" y="217979"/>
                  <a:pt x="340894" y="240632"/>
                </a:cubicBezTo>
                <a:cubicBezTo>
                  <a:pt x="341315" y="244838"/>
                  <a:pt x="342730" y="249038"/>
                  <a:pt x="344905" y="252663"/>
                </a:cubicBezTo>
                <a:cubicBezTo>
                  <a:pt x="346851" y="255905"/>
                  <a:pt x="350564" y="257732"/>
                  <a:pt x="352926" y="260685"/>
                </a:cubicBezTo>
                <a:cubicBezTo>
                  <a:pt x="355937" y="264449"/>
                  <a:pt x="356860" y="270162"/>
                  <a:pt x="360947" y="272716"/>
                </a:cubicBezTo>
                <a:cubicBezTo>
                  <a:pt x="368117" y="277197"/>
                  <a:pt x="385010" y="280737"/>
                  <a:pt x="385010" y="280737"/>
                </a:cubicBezTo>
                <a:cubicBezTo>
                  <a:pt x="405063" y="294105"/>
                  <a:pt x="394369" y="284748"/>
                  <a:pt x="413084" y="312821"/>
                </a:cubicBezTo>
                <a:lnTo>
                  <a:pt x="421105" y="324853"/>
                </a:lnTo>
                <a:cubicBezTo>
                  <a:pt x="422442" y="328864"/>
                  <a:pt x="425115" y="332657"/>
                  <a:pt x="425115" y="336885"/>
                </a:cubicBezTo>
                <a:cubicBezTo>
                  <a:pt x="425115" y="347663"/>
                  <a:pt x="423941" y="358571"/>
                  <a:pt x="421105" y="368969"/>
                </a:cubicBezTo>
                <a:cubicBezTo>
                  <a:pt x="419011" y="376645"/>
                  <a:pt x="405814" y="388270"/>
                  <a:pt x="401052" y="393032"/>
                </a:cubicBezTo>
                <a:cubicBezTo>
                  <a:pt x="394089" y="413923"/>
                  <a:pt x="401603" y="397357"/>
                  <a:pt x="389021" y="413085"/>
                </a:cubicBezTo>
                <a:cubicBezTo>
                  <a:pt x="373745" y="432181"/>
                  <a:pt x="389592" y="419388"/>
                  <a:pt x="368968" y="433137"/>
                </a:cubicBezTo>
                <a:cubicBezTo>
                  <a:pt x="367631" y="437148"/>
                  <a:pt x="367947" y="442180"/>
                  <a:pt x="364958" y="445169"/>
                </a:cubicBezTo>
                <a:cubicBezTo>
                  <a:pt x="361969" y="448158"/>
                  <a:pt x="356707" y="447289"/>
                  <a:pt x="352926" y="449179"/>
                </a:cubicBezTo>
                <a:cubicBezTo>
                  <a:pt x="348615" y="451334"/>
                  <a:pt x="345299" y="455242"/>
                  <a:pt x="340894" y="457200"/>
                </a:cubicBezTo>
                <a:cubicBezTo>
                  <a:pt x="333168" y="460634"/>
                  <a:pt x="316831" y="465221"/>
                  <a:pt x="316831" y="465221"/>
                </a:cubicBezTo>
                <a:cubicBezTo>
                  <a:pt x="312821" y="467895"/>
                  <a:pt x="309596" y="472762"/>
                  <a:pt x="304800" y="473242"/>
                </a:cubicBezTo>
                <a:cubicBezTo>
                  <a:pt x="295394" y="474183"/>
                  <a:pt x="285549" y="472625"/>
                  <a:pt x="276726" y="469232"/>
                </a:cubicBezTo>
                <a:cubicBezTo>
                  <a:pt x="267728" y="465772"/>
                  <a:pt x="260684" y="458537"/>
                  <a:pt x="252663" y="453190"/>
                </a:cubicBezTo>
                <a:lnTo>
                  <a:pt x="240631" y="445169"/>
                </a:lnTo>
                <a:cubicBezTo>
                  <a:pt x="236621" y="442495"/>
                  <a:pt x="233276" y="438317"/>
                  <a:pt x="228600" y="437148"/>
                </a:cubicBezTo>
                <a:lnTo>
                  <a:pt x="212558" y="433137"/>
                </a:lnTo>
                <a:cubicBezTo>
                  <a:pt x="184211" y="438807"/>
                  <a:pt x="198976" y="434992"/>
                  <a:pt x="168442" y="445169"/>
                </a:cubicBezTo>
                <a:lnTo>
                  <a:pt x="156410" y="449179"/>
                </a:lnTo>
                <a:cubicBezTo>
                  <a:pt x="148389" y="454526"/>
                  <a:pt x="139164" y="458404"/>
                  <a:pt x="132347" y="465221"/>
                </a:cubicBezTo>
                <a:lnTo>
                  <a:pt x="96252" y="497306"/>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759861" y="1696453"/>
            <a:ext cx="210560" cy="200526"/>
          </a:xfrm>
          <a:custGeom>
            <a:avLst/>
            <a:gdLst>
              <a:gd name="connsiteX0" fmla="*/ 210560 w 210560"/>
              <a:gd name="connsiteY0" fmla="*/ 132347 h 200526"/>
              <a:gd name="connsiteX1" fmla="*/ 194518 w 210560"/>
              <a:gd name="connsiteY1" fmla="*/ 84221 h 200526"/>
              <a:gd name="connsiteX2" fmla="*/ 186497 w 210560"/>
              <a:gd name="connsiteY2" fmla="*/ 60158 h 200526"/>
              <a:gd name="connsiteX3" fmla="*/ 174465 w 210560"/>
              <a:gd name="connsiteY3" fmla="*/ 36094 h 200526"/>
              <a:gd name="connsiteX4" fmla="*/ 162434 w 210560"/>
              <a:gd name="connsiteY4" fmla="*/ 28073 h 200526"/>
              <a:gd name="connsiteX5" fmla="*/ 146392 w 210560"/>
              <a:gd name="connsiteY5" fmla="*/ 8021 h 200526"/>
              <a:gd name="connsiteX6" fmla="*/ 122328 w 210560"/>
              <a:gd name="connsiteY6" fmla="*/ 0 h 200526"/>
              <a:gd name="connsiteX7" fmla="*/ 18055 w 210560"/>
              <a:gd name="connsiteY7" fmla="*/ 8021 h 200526"/>
              <a:gd name="connsiteX8" fmla="*/ 6023 w 210560"/>
              <a:gd name="connsiteY8" fmla="*/ 16042 h 200526"/>
              <a:gd name="connsiteX9" fmla="*/ 6023 w 210560"/>
              <a:gd name="connsiteY9" fmla="*/ 68179 h 200526"/>
              <a:gd name="connsiteX10" fmla="*/ 18055 w 210560"/>
              <a:gd name="connsiteY10" fmla="*/ 80210 h 200526"/>
              <a:gd name="connsiteX11" fmla="*/ 42118 w 210560"/>
              <a:gd name="connsiteY11" fmla="*/ 88231 h 200526"/>
              <a:gd name="connsiteX12" fmla="*/ 66181 w 210560"/>
              <a:gd name="connsiteY12" fmla="*/ 104273 h 200526"/>
              <a:gd name="connsiteX13" fmla="*/ 74202 w 210560"/>
              <a:gd name="connsiteY13" fmla="*/ 116305 h 200526"/>
              <a:gd name="connsiteX14" fmla="*/ 82223 w 210560"/>
              <a:gd name="connsiteY14" fmla="*/ 140368 h 200526"/>
              <a:gd name="connsiteX15" fmla="*/ 86234 w 210560"/>
              <a:gd name="connsiteY15" fmla="*/ 152400 h 200526"/>
              <a:gd name="connsiteX16" fmla="*/ 94255 w 210560"/>
              <a:gd name="connsiteY16" fmla="*/ 164431 h 200526"/>
              <a:gd name="connsiteX17" fmla="*/ 98265 w 210560"/>
              <a:gd name="connsiteY17" fmla="*/ 200526 h 200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560" h="200526">
                <a:moveTo>
                  <a:pt x="210560" y="132347"/>
                </a:moveTo>
                <a:lnTo>
                  <a:pt x="194518" y="84221"/>
                </a:lnTo>
                <a:lnTo>
                  <a:pt x="186497" y="60158"/>
                </a:lnTo>
                <a:cubicBezTo>
                  <a:pt x="183235" y="50373"/>
                  <a:pt x="182239" y="43868"/>
                  <a:pt x="174465" y="36094"/>
                </a:cubicBezTo>
                <a:cubicBezTo>
                  <a:pt x="171057" y="32686"/>
                  <a:pt x="166444" y="30747"/>
                  <a:pt x="162434" y="28073"/>
                </a:cubicBezTo>
                <a:cubicBezTo>
                  <a:pt x="158085" y="15028"/>
                  <a:pt x="160588" y="14330"/>
                  <a:pt x="146392" y="8021"/>
                </a:cubicBezTo>
                <a:cubicBezTo>
                  <a:pt x="138666" y="4587"/>
                  <a:pt x="122328" y="0"/>
                  <a:pt x="122328" y="0"/>
                </a:cubicBezTo>
                <a:cubicBezTo>
                  <a:pt x="120894" y="90"/>
                  <a:pt x="31751" y="4860"/>
                  <a:pt x="18055" y="8021"/>
                </a:cubicBezTo>
                <a:cubicBezTo>
                  <a:pt x="13358" y="9105"/>
                  <a:pt x="10034" y="13368"/>
                  <a:pt x="6023" y="16042"/>
                </a:cubicBezTo>
                <a:cubicBezTo>
                  <a:pt x="-730" y="36301"/>
                  <a:pt x="-3193" y="38225"/>
                  <a:pt x="6023" y="68179"/>
                </a:cubicBezTo>
                <a:cubicBezTo>
                  <a:pt x="7691" y="73600"/>
                  <a:pt x="13097" y="77456"/>
                  <a:pt x="18055" y="80210"/>
                </a:cubicBezTo>
                <a:cubicBezTo>
                  <a:pt x="25446" y="84316"/>
                  <a:pt x="42118" y="88231"/>
                  <a:pt x="42118" y="88231"/>
                </a:cubicBezTo>
                <a:cubicBezTo>
                  <a:pt x="50139" y="93578"/>
                  <a:pt x="60834" y="96252"/>
                  <a:pt x="66181" y="104273"/>
                </a:cubicBezTo>
                <a:cubicBezTo>
                  <a:pt x="68855" y="108284"/>
                  <a:pt x="72244" y="111900"/>
                  <a:pt x="74202" y="116305"/>
                </a:cubicBezTo>
                <a:cubicBezTo>
                  <a:pt x="77636" y="124031"/>
                  <a:pt x="79549" y="132347"/>
                  <a:pt x="82223" y="140368"/>
                </a:cubicBezTo>
                <a:cubicBezTo>
                  <a:pt x="83560" y="144379"/>
                  <a:pt x="83889" y="148882"/>
                  <a:pt x="86234" y="152400"/>
                </a:cubicBezTo>
                <a:lnTo>
                  <a:pt x="94255" y="164431"/>
                </a:lnTo>
                <a:cubicBezTo>
                  <a:pt x="99886" y="186958"/>
                  <a:pt x="98265" y="174961"/>
                  <a:pt x="98265" y="200526"/>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348445" y="2731168"/>
            <a:ext cx="401988" cy="689811"/>
          </a:xfrm>
          <a:custGeom>
            <a:avLst/>
            <a:gdLst>
              <a:gd name="connsiteX0" fmla="*/ 349260 w 401988"/>
              <a:gd name="connsiteY0" fmla="*/ 32085 h 689811"/>
              <a:gd name="connsiteX1" fmla="*/ 357281 w 401988"/>
              <a:gd name="connsiteY1" fmla="*/ 164432 h 689811"/>
              <a:gd name="connsiteX2" fmla="*/ 361292 w 401988"/>
              <a:gd name="connsiteY2" fmla="*/ 176464 h 689811"/>
              <a:gd name="connsiteX3" fmla="*/ 369313 w 401988"/>
              <a:gd name="connsiteY3" fmla="*/ 188495 h 689811"/>
              <a:gd name="connsiteX4" fmla="*/ 385355 w 401988"/>
              <a:gd name="connsiteY4" fmla="*/ 212558 h 689811"/>
              <a:gd name="connsiteX5" fmla="*/ 389366 w 401988"/>
              <a:gd name="connsiteY5" fmla="*/ 224590 h 689811"/>
              <a:gd name="connsiteX6" fmla="*/ 397387 w 401988"/>
              <a:gd name="connsiteY6" fmla="*/ 236621 h 689811"/>
              <a:gd name="connsiteX7" fmla="*/ 397387 w 401988"/>
              <a:gd name="connsiteY7" fmla="*/ 320843 h 689811"/>
              <a:gd name="connsiteX8" fmla="*/ 389366 w 401988"/>
              <a:gd name="connsiteY8" fmla="*/ 332874 h 689811"/>
              <a:gd name="connsiteX9" fmla="*/ 369313 w 401988"/>
              <a:gd name="connsiteY9" fmla="*/ 348916 h 689811"/>
              <a:gd name="connsiteX10" fmla="*/ 361292 w 401988"/>
              <a:gd name="connsiteY10" fmla="*/ 360948 h 689811"/>
              <a:gd name="connsiteX11" fmla="*/ 349260 w 401988"/>
              <a:gd name="connsiteY11" fmla="*/ 368969 h 689811"/>
              <a:gd name="connsiteX12" fmla="*/ 333218 w 401988"/>
              <a:gd name="connsiteY12" fmla="*/ 393032 h 689811"/>
              <a:gd name="connsiteX13" fmla="*/ 317176 w 401988"/>
              <a:gd name="connsiteY13" fmla="*/ 417095 h 689811"/>
              <a:gd name="connsiteX14" fmla="*/ 309155 w 401988"/>
              <a:gd name="connsiteY14" fmla="*/ 429127 h 689811"/>
              <a:gd name="connsiteX15" fmla="*/ 293113 w 401988"/>
              <a:gd name="connsiteY15" fmla="*/ 449179 h 689811"/>
              <a:gd name="connsiteX16" fmla="*/ 285092 w 401988"/>
              <a:gd name="connsiteY16" fmla="*/ 461211 h 689811"/>
              <a:gd name="connsiteX17" fmla="*/ 281081 w 401988"/>
              <a:gd name="connsiteY17" fmla="*/ 473243 h 689811"/>
              <a:gd name="connsiteX18" fmla="*/ 269050 w 401988"/>
              <a:gd name="connsiteY18" fmla="*/ 485274 h 689811"/>
              <a:gd name="connsiteX19" fmla="*/ 265039 w 401988"/>
              <a:gd name="connsiteY19" fmla="*/ 497306 h 689811"/>
              <a:gd name="connsiteX20" fmla="*/ 240976 w 401988"/>
              <a:gd name="connsiteY20" fmla="*/ 533400 h 689811"/>
              <a:gd name="connsiteX21" fmla="*/ 224934 w 401988"/>
              <a:gd name="connsiteY21" fmla="*/ 557464 h 689811"/>
              <a:gd name="connsiteX22" fmla="*/ 216913 w 401988"/>
              <a:gd name="connsiteY22" fmla="*/ 569495 h 689811"/>
              <a:gd name="connsiteX23" fmla="*/ 192850 w 401988"/>
              <a:gd name="connsiteY23" fmla="*/ 593558 h 689811"/>
              <a:gd name="connsiteX24" fmla="*/ 184829 w 401988"/>
              <a:gd name="connsiteY24" fmla="*/ 605590 h 689811"/>
              <a:gd name="connsiteX25" fmla="*/ 160766 w 401988"/>
              <a:gd name="connsiteY25" fmla="*/ 621632 h 689811"/>
              <a:gd name="connsiteX26" fmla="*/ 152744 w 401988"/>
              <a:gd name="connsiteY26" fmla="*/ 629653 h 689811"/>
              <a:gd name="connsiteX27" fmla="*/ 144723 w 401988"/>
              <a:gd name="connsiteY27" fmla="*/ 641685 h 689811"/>
              <a:gd name="connsiteX28" fmla="*/ 132692 w 401988"/>
              <a:gd name="connsiteY28" fmla="*/ 649706 h 689811"/>
              <a:gd name="connsiteX29" fmla="*/ 120660 w 401988"/>
              <a:gd name="connsiteY29" fmla="*/ 661737 h 689811"/>
              <a:gd name="connsiteX30" fmla="*/ 104618 w 401988"/>
              <a:gd name="connsiteY30" fmla="*/ 665748 h 689811"/>
              <a:gd name="connsiteX31" fmla="*/ 92587 w 401988"/>
              <a:gd name="connsiteY31" fmla="*/ 669758 h 689811"/>
              <a:gd name="connsiteX32" fmla="*/ 56492 w 401988"/>
              <a:gd name="connsiteY32" fmla="*/ 677779 h 689811"/>
              <a:gd name="connsiteX33" fmla="*/ 44460 w 401988"/>
              <a:gd name="connsiteY33" fmla="*/ 689811 h 689811"/>
              <a:gd name="connsiteX34" fmla="*/ 40450 w 401988"/>
              <a:gd name="connsiteY34" fmla="*/ 677779 h 689811"/>
              <a:gd name="connsiteX35" fmla="*/ 36439 w 401988"/>
              <a:gd name="connsiteY35" fmla="*/ 661737 h 689811"/>
              <a:gd name="connsiteX36" fmla="*/ 32429 w 401988"/>
              <a:gd name="connsiteY36" fmla="*/ 633664 h 689811"/>
              <a:gd name="connsiteX37" fmla="*/ 28418 w 401988"/>
              <a:gd name="connsiteY37" fmla="*/ 617621 h 689811"/>
              <a:gd name="connsiteX38" fmla="*/ 24408 w 401988"/>
              <a:gd name="connsiteY38" fmla="*/ 597569 h 689811"/>
              <a:gd name="connsiteX39" fmla="*/ 16387 w 401988"/>
              <a:gd name="connsiteY39" fmla="*/ 573506 h 689811"/>
              <a:gd name="connsiteX40" fmla="*/ 12376 w 401988"/>
              <a:gd name="connsiteY40" fmla="*/ 561474 h 689811"/>
              <a:gd name="connsiteX41" fmla="*/ 4355 w 401988"/>
              <a:gd name="connsiteY41" fmla="*/ 533400 h 689811"/>
              <a:gd name="connsiteX42" fmla="*/ 4355 w 401988"/>
              <a:gd name="connsiteY42" fmla="*/ 324853 h 689811"/>
              <a:gd name="connsiteX43" fmla="*/ 12376 w 401988"/>
              <a:gd name="connsiteY43" fmla="*/ 300790 h 689811"/>
              <a:gd name="connsiteX44" fmla="*/ 28418 w 401988"/>
              <a:gd name="connsiteY44" fmla="*/ 276727 h 689811"/>
              <a:gd name="connsiteX45" fmla="*/ 36439 w 401988"/>
              <a:gd name="connsiteY45" fmla="*/ 244643 h 689811"/>
              <a:gd name="connsiteX46" fmla="*/ 48471 w 401988"/>
              <a:gd name="connsiteY46" fmla="*/ 184485 h 689811"/>
              <a:gd name="connsiteX47" fmla="*/ 56492 w 401988"/>
              <a:gd name="connsiteY47" fmla="*/ 172453 h 689811"/>
              <a:gd name="connsiteX48" fmla="*/ 68523 w 401988"/>
              <a:gd name="connsiteY48" fmla="*/ 148390 h 689811"/>
              <a:gd name="connsiteX49" fmla="*/ 72534 w 401988"/>
              <a:gd name="connsiteY49" fmla="*/ 136358 h 689811"/>
              <a:gd name="connsiteX50" fmla="*/ 80555 w 401988"/>
              <a:gd name="connsiteY50" fmla="*/ 124327 h 689811"/>
              <a:gd name="connsiteX51" fmla="*/ 92587 w 401988"/>
              <a:gd name="connsiteY51" fmla="*/ 100264 h 689811"/>
              <a:gd name="connsiteX52" fmla="*/ 108629 w 401988"/>
              <a:gd name="connsiteY52" fmla="*/ 64169 h 689811"/>
              <a:gd name="connsiteX53" fmla="*/ 120660 w 401988"/>
              <a:gd name="connsiteY53" fmla="*/ 40106 h 689811"/>
              <a:gd name="connsiteX54" fmla="*/ 124671 w 401988"/>
              <a:gd name="connsiteY54" fmla="*/ 28074 h 689811"/>
              <a:gd name="connsiteX55" fmla="*/ 136702 w 401988"/>
              <a:gd name="connsiteY55" fmla="*/ 20053 h 689811"/>
              <a:gd name="connsiteX56" fmla="*/ 144723 w 401988"/>
              <a:gd name="connsiteY56" fmla="*/ 0 h 68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01988" h="689811">
                <a:moveTo>
                  <a:pt x="349260" y="32085"/>
                </a:moveTo>
                <a:cubicBezTo>
                  <a:pt x="351608" y="100157"/>
                  <a:pt x="344127" y="118393"/>
                  <a:pt x="357281" y="164432"/>
                </a:cubicBezTo>
                <a:cubicBezTo>
                  <a:pt x="358442" y="168497"/>
                  <a:pt x="359401" y="172683"/>
                  <a:pt x="361292" y="176464"/>
                </a:cubicBezTo>
                <a:cubicBezTo>
                  <a:pt x="363448" y="180775"/>
                  <a:pt x="366639" y="184485"/>
                  <a:pt x="369313" y="188495"/>
                </a:cubicBezTo>
                <a:cubicBezTo>
                  <a:pt x="378847" y="217102"/>
                  <a:pt x="365328" y="182520"/>
                  <a:pt x="385355" y="212558"/>
                </a:cubicBezTo>
                <a:cubicBezTo>
                  <a:pt x="387700" y="216076"/>
                  <a:pt x="387475" y="220809"/>
                  <a:pt x="389366" y="224590"/>
                </a:cubicBezTo>
                <a:cubicBezTo>
                  <a:pt x="391522" y="228901"/>
                  <a:pt x="394713" y="232611"/>
                  <a:pt x="397387" y="236621"/>
                </a:cubicBezTo>
                <a:cubicBezTo>
                  <a:pt x="401839" y="272241"/>
                  <a:pt x="405005" y="280213"/>
                  <a:pt x="397387" y="320843"/>
                </a:cubicBezTo>
                <a:cubicBezTo>
                  <a:pt x="396499" y="325580"/>
                  <a:pt x="392377" y="329110"/>
                  <a:pt x="389366" y="332874"/>
                </a:cubicBezTo>
                <a:cubicBezTo>
                  <a:pt x="382836" y="341036"/>
                  <a:pt x="378244" y="342962"/>
                  <a:pt x="369313" y="348916"/>
                </a:cubicBezTo>
                <a:cubicBezTo>
                  <a:pt x="366639" y="352927"/>
                  <a:pt x="364700" y="357540"/>
                  <a:pt x="361292" y="360948"/>
                </a:cubicBezTo>
                <a:cubicBezTo>
                  <a:pt x="357884" y="364356"/>
                  <a:pt x="352434" y="365341"/>
                  <a:pt x="349260" y="368969"/>
                </a:cubicBezTo>
                <a:cubicBezTo>
                  <a:pt x="342912" y="376224"/>
                  <a:pt x="338565" y="385011"/>
                  <a:pt x="333218" y="393032"/>
                </a:cubicBezTo>
                <a:lnTo>
                  <a:pt x="317176" y="417095"/>
                </a:lnTo>
                <a:cubicBezTo>
                  <a:pt x="314502" y="421106"/>
                  <a:pt x="310679" y="424554"/>
                  <a:pt x="309155" y="429127"/>
                </a:cubicBezTo>
                <a:cubicBezTo>
                  <a:pt x="303620" y="445730"/>
                  <a:pt x="308661" y="438813"/>
                  <a:pt x="293113" y="449179"/>
                </a:cubicBezTo>
                <a:cubicBezTo>
                  <a:pt x="290439" y="453190"/>
                  <a:pt x="287248" y="456900"/>
                  <a:pt x="285092" y="461211"/>
                </a:cubicBezTo>
                <a:cubicBezTo>
                  <a:pt x="283201" y="464992"/>
                  <a:pt x="283426" y="469725"/>
                  <a:pt x="281081" y="473243"/>
                </a:cubicBezTo>
                <a:cubicBezTo>
                  <a:pt x="277935" y="477962"/>
                  <a:pt x="273060" y="481264"/>
                  <a:pt x="269050" y="485274"/>
                </a:cubicBezTo>
                <a:cubicBezTo>
                  <a:pt x="267713" y="489285"/>
                  <a:pt x="267092" y="493610"/>
                  <a:pt x="265039" y="497306"/>
                </a:cubicBezTo>
                <a:cubicBezTo>
                  <a:pt x="265033" y="497316"/>
                  <a:pt x="244990" y="527379"/>
                  <a:pt x="240976" y="533400"/>
                </a:cubicBezTo>
                <a:lnTo>
                  <a:pt x="224934" y="557464"/>
                </a:lnTo>
                <a:cubicBezTo>
                  <a:pt x="222260" y="561474"/>
                  <a:pt x="220321" y="566087"/>
                  <a:pt x="216913" y="569495"/>
                </a:cubicBezTo>
                <a:cubicBezTo>
                  <a:pt x="208892" y="577516"/>
                  <a:pt x="199142" y="584120"/>
                  <a:pt x="192850" y="593558"/>
                </a:cubicBezTo>
                <a:cubicBezTo>
                  <a:pt x="190176" y="597569"/>
                  <a:pt x="188457" y="602416"/>
                  <a:pt x="184829" y="605590"/>
                </a:cubicBezTo>
                <a:cubicBezTo>
                  <a:pt x="177574" y="611938"/>
                  <a:pt x="167583" y="614816"/>
                  <a:pt x="160766" y="621632"/>
                </a:cubicBezTo>
                <a:cubicBezTo>
                  <a:pt x="158092" y="624306"/>
                  <a:pt x="155106" y="626700"/>
                  <a:pt x="152744" y="629653"/>
                </a:cubicBezTo>
                <a:cubicBezTo>
                  <a:pt x="149733" y="633417"/>
                  <a:pt x="148131" y="638277"/>
                  <a:pt x="144723" y="641685"/>
                </a:cubicBezTo>
                <a:cubicBezTo>
                  <a:pt x="141315" y="645093"/>
                  <a:pt x="136395" y="646620"/>
                  <a:pt x="132692" y="649706"/>
                </a:cubicBezTo>
                <a:cubicBezTo>
                  <a:pt x="128335" y="653337"/>
                  <a:pt x="125584" y="658923"/>
                  <a:pt x="120660" y="661737"/>
                </a:cubicBezTo>
                <a:cubicBezTo>
                  <a:pt x="115874" y="664472"/>
                  <a:pt x="109918" y="664234"/>
                  <a:pt x="104618" y="665748"/>
                </a:cubicBezTo>
                <a:cubicBezTo>
                  <a:pt x="100553" y="666909"/>
                  <a:pt x="96714" y="668841"/>
                  <a:pt x="92587" y="669758"/>
                </a:cubicBezTo>
                <a:cubicBezTo>
                  <a:pt x="50238" y="679169"/>
                  <a:pt x="83575" y="668752"/>
                  <a:pt x="56492" y="677779"/>
                </a:cubicBezTo>
                <a:cubicBezTo>
                  <a:pt x="52481" y="681790"/>
                  <a:pt x="50132" y="689811"/>
                  <a:pt x="44460" y="689811"/>
                </a:cubicBezTo>
                <a:cubicBezTo>
                  <a:pt x="40232" y="689811"/>
                  <a:pt x="41611" y="681844"/>
                  <a:pt x="40450" y="677779"/>
                </a:cubicBezTo>
                <a:cubicBezTo>
                  <a:pt x="38936" y="672479"/>
                  <a:pt x="37425" y="667160"/>
                  <a:pt x="36439" y="661737"/>
                </a:cubicBezTo>
                <a:cubicBezTo>
                  <a:pt x="34748" y="652437"/>
                  <a:pt x="34120" y="642964"/>
                  <a:pt x="32429" y="633664"/>
                </a:cubicBezTo>
                <a:cubicBezTo>
                  <a:pt x="31443" y="628241"/>
                  <a:pt x="29614" y="623002"/>
                  <a:pt x="28418" y="617621"/>
                </a:cubicBezTo>
                <a:cubicBezTo>
                  <a:pt x="26939" y="610967"/>
                  <a:pt x="26201" y="604145"/>
                  <a:pt x="24408" y="597569"/>
                </a:cubicBezTo>
                <a:cubicBezTo>
                  <a:pt x="22183" y="589412"/>
                  <a:pt x="19061" y="581527"/>
                  <a:pt x="16387" y="573506"/>
                </a:cubicBezTo>
                <a:cubicBezTo>
                  <a:pt x="15050" y="569495"/>
                  <a:pt x="13401" y="565575"/>
                  <a:pt x="12376" y="561474"/>
                </a:cubicBezTo>
                <a:cubicBezTo>
                  <a:pt x="7341" y="541331"/>
                  <a:pt x="10109" y="550661"/>
                  <a:pt x="4355" y="533400"/>
                </a:cubicBezTo>
                <a:cubicBezTo>
                  <a:pt x="671" y="448668"/>
                  <a:pt x="-3252" y="413603"/>
                  <a:pt x="4355" y="324853"/>
                </a:cubicBezTo>
                <a:cubicBezTo>
                  <a:pt x="5077" y="316429"/>
                  <a:pt x="7686" y="307825"/>
                  <a:pt x="12376" y="300790"/>
                </a:cubicBezTo>
                <a:lnTo>
                  <a:pt x="28418" y="276727"/>
                </a:lnTo>
                <a:cubicBezTo>
                  <a:pt x="31092" y="266032"/>
                  <a:pt x="35221" y="255599"/>
                  <a:pt x="36439" y="244643"/>
                </a:cubicBezTo>
                <a:cubicBezTo>
                  <a:pt x="37990" y="230683"/>
                  <a:pt x="38992" y="198704"/>
                  <a:pt x="48471" y="184485"/>
                </a:cubicBezTo>
                <a:lnTo>
                  <a:pt x="56492" y="172453"/>
                </a:lnTo>
                <a:cubicBezTo>
                  <a:pt x="66569" y="142216"/>
                  <a:pt x="52977" y="179481"/>
                  <a:pt x="68523" y="148390"/>
                </a:cubicBezTo>
                <a:cubicBezTo>
                  <a:pt x="70414" y="144609"/>
                  <a:pt x="70643" y="140139"/>
                  <a:pt x="72534" y="136358"/>
                </a:cubicBezTo>
                <a:cubicBezTo>
                  <a:pt x="74690" y="132047"/>
                  <a:pt x="78399" y="128638"/>
                  <a:pt x="80555" y="124327"/>
                </a:cubicBezTo>
                <a:cubicBezTo>
                  <a:pt x="97160" y="91119"/>
                  <a:pt x="69601" y="134742"/>
                  <a:pt x="92587" y="100264"/>
                </a:cubicBezTo>
                <a:cubicBezTo>
                  <a:pt x="102132" y="71627"/>
                  <a:pt x="95918" y="83235"/>
                  <a:pt x="108629" y="64169"/>
                </a:cubicBezTo>
                <a:cubicBezTo>
                  <a:pt x="118706" y="33932"/>
                  <a:pt x="105114" y="71197"/>
                  <a:pt x="120660" y="40106"/>
                </a:cubicBezTo>
                <a:cubicBezTo>
                  <a:pt x="122551" y="36325"/>
                  <a:pt x="122030" y="31375"/>
                  <a:pt x="124671" y="28074"/>
                </a:cubicBezTo>
                <a:cubicBezTo>
                  <a:pt x="127682" y="24310"/>
                  <a:pt x="132692" y="22727"/>
                  <a:pt x="136702" y="20053"/>
                </a:cubicBezTo>
                <a:cubicBezTo>
                  <a:pt x="141658" y="5185"/>
                  <a:pt x="138823" y="11802"/>
                  <a:pt x="144723"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433011" y="3016724"/>
            <a:ext cx="80210" cy="203729"/>
          </a:xfrm>
          <a:custGeom>
            <a:avLst/>
            <a:gdLst>
              <a:gd name="connsiteX0" fmla="*/ 56147 w 80210"/>
              <a:gd name="connsiteY0" fmla="*/ 3202 h 203729"/>
              <a:gd name="connsiteX1" fmla="*/ 12031 w 80210"/>
              <a:gd name="connsiteY1" fmla="*/ 7213 h 203729"/>
              <a:gd name="connsiteX2" fmla="*/ 4010 w 80210"/>
              <a:gd name="connsiteY2" fmla="*/ 19244 h 203729"/>
              <a:gd name="connsiteX3" fmla="*/ 0 w 80210"/>
              <a:gd name="connsiteY3" fmla="*/ 55339 h 203729"/>
              <a:gd name="connsiteX4" fmla="*/ 4010 w 80210"/>
              <a:gd name="connsiteY4" fmla="*/ 175655 h 203729"/>
              <a:gd name="connsiteX5" fmla="*/ 12031 w 80210"/>
              <a:gd name="connsiteY5" fmla="*/ 187687 h 203729"/>
              <a:gd name="connsiteX6" fmla="*/ 36094 w 80210"/>
              <a:gd name="connsiteY6" fmla="*/ 203729 h 203729"/>
              <a:gd name="connsiteX7" fmla="*/ 68178 w 80210"/>
              <a:gd name="connsiteY7" fmla="*/ 187687 h 203729"/>
              <a:gd name="connsiteX8" fmla="*/ 72189 w 80210"/>
              <a:gd name="connsiteY8" fmla="*/ 167634 h 203729"/>
              <a:gd name="connsiteX9" fmla="*/ 80210 w 80210"/>
              <a:gd name="connsiteY9" fmla="*/ 143571 h 203729"/>
              <a:gd name="connsiteX10" fmla="*/ 76200 w 80210"/>
              <a:gd name="connsiteY10" fmla="*/ 51329 h 203729"/>
              <a:gd name="connsiteX11" fmla="*/ 56147 w 80210"/>
              <a:gd name="connsiteY11" fmla="*/ 3202 h 203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210" h="203729">
                <a:moveTo>
                  <a:pt x="56147" y="3202"/>
                </a:moveTo>
                <a:cubicBezTo>
                  <a:pt x="45452" y="-4151"/>
                  <a:pt x="26144" y="2871"/>
                  <a:pt x="12031" y="7213"/>
                </a:cubicBezTo>
                <a:cubicBezTo>
                  <a:pt x="7424" y="8630"/>
                  <a:pt x="5179" y="14568"/>
                  <a:pt x="4010" y="19244"/>
                </a:cubicBezTo>
                <a:cubicBezTo>
                  <a:pt x="1074" y="30988"/>
                  <a:pt x="1337" y="43307"/>
                  <a:pt x="0" y="55339"/>
                </a:cubicBezTo>
                <a:cubicBezTo>
                  <a:pt x="1337" y="95444"/>
                  <a:pt x="377" y="135692"/>
                  <a:pt x="4010" y="175655"/>
                </a:cubicBezTo>
                <a:cubicBezTo>
                  <a:pt x="4446" y="180455"/>
                  <a:pt x="8403" y="184513"/>
                  <a:pt x="12031" y="187687"/>
                </a:cubicBezTo>
                <a:cubicBezTo>
                  <a:pt x="19286" y="194035"/>
                  <a:pt x="36094" y="203729"/>
                  <a:pt x="36094" y="203729"/>
                </a:cubicBezTo>
                <a:cubicBezTo>
                  <a:pt x="55045" y="200570"/>
                  <a:pt x="61494" y="205509"/>
                  <a:pt x="68178" y="187687"/>
                </a:cubicBezTo>
                <a:cubicBezTo>
                  <a:pt x="70572" y="181304"/>
                  <a:pt x="70395" y="174211"/>
                  <a:pt x="72189" y="167634"/>
                </a:cubicBezTo>
                <a:cubicBezTo>
                  <a:pt x="74414" y="159477"/>
                  <a:pt x="80210" y="143571"/>
                  <a:pt x="80210" y="143571"/>
                </a:cubicBezTo>
                <a:cubicBezTo>
                  <a:pt x="78873" y="112824"/>
                  <a:pt x="78393" y="82027"/>
                  <a:pt x="76200" y="51329"/>
                </a:cubicBezTo>
                <a:cubicBezTo>
                  <a:pt x="71927" y="-8497"/>
                  <a:pt x="66842" y="10555"/>
                  <a:pt x="56147" y="3202"/>
                </a:cubicBezTo>
                <a:close/>
              </a:path>
            </a:pathLst>
          </a:cu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5"/>
          <a:stretch>
            <a:fillRect/>
          </a:stretch>
        </p:blipFill>
        <p:spPr>
          <a:xfrm>
            <a:off x="6638890" y="1191126"/>
            <a:ext cx="3328080" cy="3632168"/>
          </a:xfrm>
          <a:prstGeom prst="rect">
            <a:avLst/>
          </a:prstGeom>
        </p:spPr>
      </p:pic>
      <p:sp>
        <p:nvSpPr>
          <p:cNvPr id="19" name="TextBox 18"/>
          <p:cNvSpPr txBox="1"/>
          <p:nvPr/>
        </p:nvSpPr>
        <p:spPr>
          <a:xfrm>
            <a:off x="606582" y="5721790"/>
            <a:ext cx="7849355"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Neither version strong enough in SW GOMEX, but op GFS better than GFSP</a:t>
            </a:r>
          </a:p>
          <a:p>
            <a:pPr marL="285750" indent="-285750">
              <a:buFont typeface="Arial" panose="020B0604020202020204" pitchFamily="34" charset="0"/>
              <a:buChar char="•"/>
            </a:pPr>
            <a:r>
              <a:rPr lang="en-US" dirty="0" smtClean="0"/>
              <a:t>GFSP forecast gradually gets better/weaker in Tehuantepec; Operational GFS overcompensates and becomes too weak</a:t>
            </a:r>
            <a:endParaRPr lang="en-US" dirty="0"/>
          </a:p>
        </p:txBody>
      </p:sp>
    </p:spTree>
    <p:extLst>
      <p:ext uri="{BB962C8B-B14F-4D97-AF65-F5344CB8AC3E}">
        <p14:creationId xmlns:p14="http://schemas.microsoft.com/office/powerpoint/2010/main" val="39412514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 from TAFB</a:t>
            </a:r>
            <a:endParaRPr lang="en-US" dirty="0"/>
          </a:p>
        </p:txBody>
      </p:sp>
      <p:sp>
        <p:nvSpPr>
          <p:cNvPr id="3" name="Content Placeholder 2"/>
          <p:cNvSpPr>
            <a:spLocks noGrp="1"/>
          </p:cNvSpPr>
          <p:nvPr>
            <p:ph idx="1"/>
          </p:nvPr>
        </p:nvSpPr>
        <p:spPr/>
        <p:txBody>
          <a:bodyPr/>
          <a:lstStyle/>
          <a:p>
            <a:r>
              <a:rPr lang="en-US" dirty="0" smtClean="0"/>
              <a:t>Based on limited cases with archived operational GFS on 1° grids and the retrospectives (GFSP) on 0.5° degree grids</a:t>
            </a:r>
          </a:p>
          <a:p>
            <a:r>
              <a:rPr lang="en-US" dirty="0" smtClean="0"/>
              <a:t>Results were a mixed bag, but the GFSP seemed to have an advantage at longer lead times</a:t>
            </a:r>
          </a:p>
          <a:p>
            <a:pPr marL="0" indent="0">
              <a:buNone/>
            </a:pPr>
            <a:endParaRPr lang="en-US" dirty="0"/>
          </a:p>
        </p:txBody>
      </p:sp>
    </p:spTree>
    <p:extLst>
      <p:ext uri="{BB962C8B-B14F-4D97-AF65-F5344CB8AC3E}">
        <p14:creationId xmlns:p14="http://schemas.microsoft.com/office/powerpoint/2010/main" val="12809599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
            <a:ext cx="12192000" cy="1640812"/>
          </a:xfrm>
        </p:spPr>
        <p:txBody>
          <a:bodyPr>
            <a:normAutofit/>
          </a:bodyPr>
          <a:lstStyle/>
          <a:p>
            <a:r>
              <a:rPr lang="en-US" sz="3200" dirty="0" smtClean="0"/>
              <a:t>Verification of TC cyclogenesis in the GFSX – comparison to current and previous version of the GFS (courtesy of Dan </a:t>
            </a:r>
            <a:r>
              <a:rPr lang="en-US" sz="3200" dirty="0" err="1" smtClean="0"/>
              <a:t>Halperin</a:t>
            </a:r>
            <a:r>
              <a:rPr lang="en-US" sz="3200" dirty="0" smtClean="0"/>
              <a:t> and Bob Hart)</a:t>
            </a:r>
            <a:endParaRPr lang="en-US" sz="3200" dirty="0"/>
          </a:p>
        </p:txBody>
      </p:sp>
      <p:pic>
        <p:nvPicPr>
          <p:cNvPr id="7" name="Picture 6"/>
          <p:cNvPicPr>
            <a:picLocks noChangeAspect="1"/>
          </p:cNvPicPr>
          <p:nvPr/>
        </p:nvPicPr>
        <p:blipFill>
          <a:blip r:embed="rId2"/>
          <a:stretch>
            <a:fillRect/>
          </a:stretch>
        </p:blipFill>
        <p:spPr>
          <a:xfrm>
            <a:off x="6293818" y="2004548"/>
            <a:ext cx="5659836" cy="4114800"/>
          </a:xfrm>
          <a:prstGeom prst="rect">
            <a:avLst/>
          </a:prstGeom>
        </p:spPr>
      </p:pic>
      <p:pic>
        <p:nvPicPr>
          <p:cNvPr id="8" name="Picture 7"/>
          <p:cNvPicPr>
            <a:picLocks noChangeAspect="1"/>
          </p:cNvPicPr>
          <p:nvPr/>
        </p:nvPicPr>
        <p:blipFill>
          <a:blip r:embed="rId3"/>
          <a:stretch>
            <a:fillRect/>
          </a:stretch>
        </p:blipFill>
        <p:spPr>
          <a:xfrm>
            <a:off x="314325" y="1985498"/>
            <a:ext cx="5662825" cy="4114800"/>
          </a:xfrm>
          <a:prstGeom prst="rect">
            <a:avLst/>
          </a:prstGeom>
        </p:spPr>
      </p:pic>
    </p:spTree>
    <p:extLst>
      <p:ext uri="{BB962C8B-B14F-4D97-AF65-F5344CB8AC3E}">
        <p14:creationId xmlns:p14="http://schemas.microsoft.com/office/powerpoint/2010/main" val="12788207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2950038" cy="523220"/>
          </a:xfrm>
          <a:prstGeom prst="rect">
            <a:avLst/>
          </a:prstGeom>
          <a:noFill/>
        </p:spPr>
        <p:txBody>
          <a:bodyPr wrap="none" rtlCol="0">
            <a:spAutoFit/>
          </a:bodyPr>
          <a:lstStyle/>
          <a:p>
            <a:r>
              <a:rPr lang="en-US" sz="2800" b="1" dirty="0" smtClean="0"/>
              <a:t>Evaluation</a:t>
            </a:r>
            <a:r>
              <a:rPr lang="en-US" sz="2800" b="1" dirty="0"/>
              <a:t> </a:t>
            </a:r>
            <a:r>
              <a:rPr lang="en-US" sz="2800" b="1" dirty="0" smtClean="0"/>
              <a:t>Details:</a:t>
            </a:r>
            <a:endParaRPr lang="en-US" sz="2800" b="1" dirty="0"/>
          </a:p>
        </p:txBody>
      </p:sp>
      <p:sp>
        <p:nvSpPr>
          <p:cNvPr id="3" name="TextBox 2"/>
          <p:cNvSpPr txBox="1"/>
          <p:nvPr/>
        </p:nvSpPr>
        <p:spPr>
          <a:xfrm>
            <a:off x="0" y="1151068"/>
            <a:ext cx="12191999" cy="4524315"/>
          </a:xfrm>
          <a:prstGeom prst="rect">
            <a:avLst/>
          </a:prstGeom>
          <a:noFill/>
        </p:spPr>
        <p:txBody>
          <a:bodyPr wrap="square" rtlCol="0">
            <a:spAutoFit/>
          </a:bodyPr>
          <a:lstStyle/>
          <a:p>
            <a:pPr marL="285750" indent="-285750">
              <a:buFontTx/>
              <a:buChar char="-"/>
            </a:pPr>
            <a:r>
              <a:rPr lang="en-US" sz="2400" dirty="0" smtClean="0"/>
              <a:t>Track and intensity error analysis from the 2012-2016 retrospective runs for the Atlantic and eastern North Pacific basins</a:t>
            </a:r>
          </a:p>
          <a:p>
            <a:pPr marL="285750" indent="-285750">
              <a:buFontTx/>
              <a:buChar char="-"/>
            </a:pPr>
            <a:endParaRPr lang="en-US" sz="2400" dirty="0" smtClean="0">
              <a:solidFill>
                <a:srgbClr val="0070C0"/>
              </a:solidFill>
            </a:endParaRPr>
          </a:p>
          <a:p>
            <a:pPr marL="742950" lvl="1" indent="-285750">
              <a:buFontTx/>
              <a:buChar char="-"/>
            </a:pPr>
            <a:r>
              <a:rPr lang="en-US" sz="2400" dirty="0" smtClean="0"/>
              <a:t>Q3FY2016 GFS is also called “GFSX” or “GFSP”</a:t>
            </a:r>
          </a:p>
          <a:p>
            <a:pPr marL="742950" lvl="1" indent="-285750">
              <a:buFontTx/>
              <a:buChar char="-"/>
            </a:pPr>
            <a:r>
              <a:rPr lang="en-US" sz="2400" dirty="0" smtClean="0"/>
              <a:t>GFS2 is the 2015 GFS</a:t>
            </a:r>
          </a:p>
          <a:p>
            <a:pPr marL="742950" lvl="1" indent="-285750">
              <a:buFontTx/>
              <a:buChar char="-"/>
            </a:pPr>
            <a:r>
              <a:rPr lang="en-US" sz="2400" dirty="0" smtClean="0"/>
              <a:t>combined 2012-2016 track error statistics by basin</a:t>
            </a:r>
          </a:p>
          <a:p>
            <a:pPr marL="742950" lvl="1" indent="-285750">
              <a:buFontTx/>
              <a:buChar char="-"/>
            </a:pPr>
            <a:r>
              <a:rPr lang="en-US" sz="2400" dirty="0" smtClean="0"/>
              <a:t>comparison of error characteristics with respect to the 2015 GFS</a:t>
            </a:r>
          </a:p>
          <a:p>
            <a:pPr marL="285750" indent="-285750">
              <a:buFontTx/>
              <a:buChar char="-"/>
            </a:pPr>
            <a:endParaRPr lang="en-US" sz="2400" dirty="0" smtClean="0"/>
          </a:p>
          <a:p>
            <a:pPr marL="285750" indent="-285750">
              <a:buFontTx/>
              <a:buChar char="-"/>
            </a:pPr>
            <a:r>
              <a:rPr lang="en-US" sz="2400" dirty="0" smtClean="0"/>
              <a:t>Closer examination of a few high-impact events during the retrospective time period</a:t>
            </a:r>
          </a:p>
          <a:p>
            <a:pPr marL="285750" indent="-285750">
              <a:buFontTx/>
              <a:buChar char="-"/>
            </a:pPr>
            <a:r>
              <a:rPr lang="en-US" sz="2400" dirty="0" smtClean="0"/>
              <a:t>Verification of model-predicted TC genesis</a:t>
            </a:r>
          </a:p>
          <a:p>
            <a:pPr marL="285750" indent="-285750">
              <a:buFontTx/>
              <a:buChar char="-"/>
            </a:pPr>
            <a:r>
              <a:rPr lang="en-US" sz="2400" dirty="0" smtClean="0"/>
              <a:t>Evaluation by Tropical Analysis and Forecast Branch</a:t>
            </a:r>
          </a:p>
          <a:p>
            <a:endParaRPr lang="en-US" sz="2400" dirty="0"/>
          </a:p>
        </p:txBody>
      </p:sp>
    </p:spTree>
    <p:extLst>
      <p:ext uri="{BB962C8B-B14F-4D97-AF65-F5344CB8AC3E}">
        <p14:creationId xmlns:p14="http://schemas.microsoft.com/office/powerpoint/2010/main" val="31197038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142210" y="232757"/>
            <a:ext cx="5586153" cy="3059084"/>
          </a:xfrm>
          <a:prstGeom prst="rect">
            <a:avLst/>
          </a:prstGeom>
          <a:blipFill>
            <a:blip r:embed="rId2" cstate="print"/>
            <a:srcRect/>
            <a:stretch>
              <a:fillRect l="521" t="-22646" r="-2827" b="-298526"/>
            </a:stretch>
          </a:blipFill>
        </p:spPr>
        <p:txBody>
          <a:bodyPr wrap="square" lIns="0" tIns="0" rIns="0" bIns="0" rtlCol="0"/>
          <a:lstStyle/>
          <a:p>
            <a:endParaRPr/>
          </a:p>
        </p:txBody>
      </p:sp>
      <p:sp>
        <p:nvSpPr>
          <p:cNvPr id="3" name="object 2"/>
          <p:cNvSpPr/>
          <p:nvPr/>
        </p:nvSpPr>
        <p:spPr>
          <a:xfrm>
            <a:off x="6639098" y="3732414"/>
            <a:ext cx="5552902" cy="3125586"/>
          </a:xfrm>
          <a:prstGeom prst="rect">
            <a:avLst/>
          </a:prstGeom>
          <a:blipFill>
            <a:blip r:embed="rId2" cstate="print"/>
            <a:srcRect/>
            <a:stretch>
              <a:fillRect l="361" t="-295879" r="-3280" b="-16331"/>
            </a:stretch>
          </a:blipFill>
        </p:spPr>
        <p:txBody>
          <a:bodyPr wrap="square" lIns="0" tIns="0" rIns="0" bIns="0" rtlCol="0"/>
          <a:lstStyle/>
          <a:p>
            <a:endParaRPr/>
          </a:p>
        </p:txBody>
      </p:sp>
      <p:sp>
        <p:nvSpPr>
          <p:cNvPr id="4" name="object 2"/>
          <p:cNvSpPr/>
          <p:nvPr/>
        </p:nvSpPr>
        <p:spPr>
          <a:xfrm>
            <a:off x="0" y="3832167"/>
            <a:ext cx="5536278" cy="3025833"/>
          </a:xfrm>
          <a:prstGeom prst="rect">
            <a:avLst/>
          </a:prstGeom>
          <a:blipFill>
            <a:blip r:embed="rId2" cstate="print"/>
            <a:srcRect/>
            <a:stretch>
              <a:fillRect l="-125" t="-165385" r="-3103" b="-160415"/>
            </a:stretch>
          </a:blipFill>
        </p:spPr>
        <p:txBody>
          <a:bodyPr wrap="square" lIns="0" tIns="0" rIns="0" bIns="0" rtlCol="0"/>
          <a:lstStyle/>
          <a:p>
            <a:endParaRPr/>
          </a:p>
        </p:txBody>
      </p:sp>
    </p:spTree>
    <p:extLst>
      <p:ext uri="{BB962C8B-B14F-4D97-AF65-F5344CB8AC3E}">
        <p14:creationId xmlns:p14="http://schemas.microsoft.com/office/powerpoint/2010/main" val="38518140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Concluding Remarks</a:t>
            </a:r>
            <a:endParaRPr lang="en-US" sz="3600" dirty="0"/>
          </a:p>
        </p:txBody>
      </p:sp>
      <p:sp>
        <p:nvSpPr>
          <p:cNvPr id="3" name="Content Placeholder 2"/>
          <p:cNvSpPr>
            <a:spLocks noGrp="1"/>
          </p:cNvSpPr>
          <p:nvPr>
            <p:ph idx="1"/>
          </p:nvPr>
        </p:nvSpPr>
        <p:spPr/>
        <p:txBody>
          <a:bodyPr/>
          <a:lstStyle/>
          <a:p>
            <a:r>
              <a:rPr lang="en-US" dirty="0" smtClean="0"/>
              <a:t>GFSP has mostly improved TC track and intensity forecasts in comparison to current GFS.</a:t>
            </a:r>
          </a:p>
          <a:p>
            <a:r>
              <a:rPr lang="en-US" dirty="0" smtClean="0"/>
              <a:t>GFSP in general handles gap wind events a little better than the current GFS, especially at longer time ranges.</a:t>
            </a:r>
          </a:p>
          <a:p>
            <a:r>
              <a:rPr lang="en-US" dirty="0" smtClean="0"/>
              <a:t>In comparison to the current GFS, the GFSP has a higher POD for TC genesis in both basins and a lower FAR in the Atlantic, but a higher FAR in the east Pacific – so overall the new GFS is better at predicting genesis.</a:t>
            </a:r>
          </a:p>
          <a:p>
            <a:endParaRPr lang="en-US" dirty="0"/>
          </a:p>
        </p:txBody>
      </p:sp>
    </p:spTree>
    <p:extLst>
      <p:ext uri="{BB962C8B-B14F-4D97-AF65-F5344CB8AC3E}">
        <p14:creationId xmlns:p14="http://schemas.microsoft.com/office/powerpoint/2010/main" val="3431527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Concluding Remarks (cont.)</a:t>
            </a:r>
            <a:endParaRPr lang="en-US" sz="3600" dirty="0"/>
          </a:p>
        </p:txBody>
      </p:sp>
      <p:sp>
        <p:nvSpPr>
          <p:cNvPr id="3" name="Content Placeholder 2"/>
          <p:cNvSpPr>
            <a:spLocks noGrp="1"/>
          </p:cNvSpPr>
          <p:nvPr>
            <p:ph idx="1"/>
          </p:nvPr>
        </p:nvSpPr>
        <p:spPr/>
        <p:txBody>
          <a:bodyPr>
            <a:normAutofit lnSpcReduction="10000"/>
          </a:bodyPr>
          <a:lstStyle/>
          <a:p>
            <a:r>
              <a:rPr lang="en-US" dirty="0" smtClean="0"/>
              <a:t>This evaluation was hampered by issues related to large volumes of data, particularly for the TC genesis verification which needed to be done externally, and the way the retrospective runs were done (split between EMC and NCO).</a:t>
            </a:r>
          </a:p>
          <a:p>
            <a:pPr lvl="0"/>
            <a:r>
              <a:rPr lang="en-US" dirty="0">
                <a:solidFill>
                  <a:prstClr val="black"/>
                </a:solidFill>
              </a:rPr>
              <a:t>A remaining concern is the downstream impact of the GFSP on the HWRF and GFDL hurricane models.  Reruns of these models for the  2012-2016 sample, which were promised, are not </a:t>
            </a:r>
            <a:r>
              <a:rPr lang="en-US" dirty="0" smtClean="0">
                <a:solidFill>
                  <a:prstClr val="black"/>
                </a:solidFill>
              </a:rPr>
              <a:t>nearly complete</a:t>
            </a:r>
            <a:r>
              <a:rPr lang="en-US" dirty="0">
                <a:solidFill>
                  <a:prstClr val="black"/>
                </a:solidFill>
              </a:rPr>
              <a:t>, and time has apparently run out to finish the job</a:t>
            </a:r>
            <a:r>
              <a:rPr lang="en-US" dirty="0" smtClean="0">
                <a:solidFill>
                  <a:prstClr val="black"/>
                </a:solidFill>
              </a:rPr>
              <a:t>. </a:t>
            </a:r>
          </a:p>
          <a:p>
            <a:pPr lvl="0"/>
            <a:r>
              <a:rPr lang="en-US" dirty="0" smtClean="0">
                <a:solidFill>
                  <a:prstClr val="black"/>
                </a:solidFill>
              </a:rPr>
              <a:t>Since the impact of the GFSP on the HWRF and GFDL hurricane models remains unknown, </a:t>
            </a:r>
            <a:r>
              <a:rPr lang="en-US" dirty="0" smtClean="0">
                <a:solidFill>
                  <a:srgbClr val="FF0000"/>
                </a:solidFill>
              </a:rPr>
              <a:t>NHC cannot endorse this implementation.  However, NHC does not oppose it. </a:t>
            </a:r>
            <a:endParaRPr lang="en-US" dirty="0"/>
          </a:p>
        </p:txBody>
      </p:sp>
    </p:spTree>
    <p:extLst>
      <p:ext uri="{BB962C8B-B14F-4D97-AF65-F5344CB8AC3E}">
        <p14:creationId xmlns:p14="http://schemas.microsoft.com/office/powerpoint/2010/main" val="2811724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7428" y="753428"/>
            <a:ext cx="6096476" cy="305228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05714"/>
            <a:ext cx="6015514" cy="305228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6486" y="3805714"/>
            <a:ext cx="6007418" cy="305228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781767"/>
            <a:ext cx="6096476" cy="3052286"/>
          </a:xfrm>
          <a:prstGeom prst="rect">
            <a:avLst/>
          </a:prstGeom>
        </p:spPr>
      </p:pic>
      <p:sp>
        <p:nvSpPr>
          <p:cNvPr id="8" name="TextBox 7"/>
          <p:cNvSpPr txBox="1"/>
          <p:nvPr/>
        </p:nvSpPr>
        <p:spPr>
          <a:xfrm>
            <a:off x="2194560" y="0"/>
            <a:ext cx="1335687" cy="523220"/>
          </a:xfrm>
          <a:prstGeom prst="rect">
            <a:avLst/>
          </a:prstGeom>
          <a:noFill/>
        </p:spPr>
        <p:txBody>
          <a:bodyPr wrap="none" rtlCol="0">
            <a:spAutoFit/>
          </a:bodyPr>
          <a:lstStyle/>
          <a:p>
            <a:r>
              <a:rPr lang="en-US" sz="2800" b="1" dirty="0" smtClean="0"/>
              <a:t>Atlantic</a:t>
            </a:r>
            <a:endParaRPr lang="en-US" sz="2800" b="1" dirty="0"/>
          </a:p>
        </p:txBody>
      </p:sp>
      <p:sp>
        <p:nvSpPr>
          <p:cNvPr id="9" name="TextBox 8"/>
          <p:cNvSpPr txBox="1"/>
          <p:nvPr/>
        </p:nvSpPr>
        <p:spPr>
          <a:xfrm>
            <a:off x="8228158" y="0"/>
            <a:ext cx="1831207" cy="523220"/>
          </a:xfrm>
          <a:prstGeom prst="rect">
            <a:avLst/>
          </a:prstGeom>
          <a:noFill/>
        </p:spPr>
        <p:txBody>
          <a:bodyPr wrap="none" rtlCol="0">
            <a:spAutoFit/>
          </a:bodyPr>
          <a:lstStyle/>
          <a:p>
            <a:r>
              <a:rPr lang="en-US" sz="2800" b="1" dirty="0" smtClean="0"/>
              <a:t>East Pacific</a:t>
            </a:r>
            <a:endParaRPr lang="en-US" sz="2800" b="1" dirty="0"/>
          </a:p>
        </p:txBody>
      </p:sp>
      <p:sp>
        <p:nvSpPr>
          <p:cNvPr id="10" name="TextBox 9"/>
          <p:cNvSpPr txBox="1"/>
          <p:nvPr/>
        </p:nvSpPr>
        <p:spPr>
          <a:xfrm>
            <a:off x="0" y="0"/>
            <a:ext cx="1757212" cy="523220"/>
          </a:xfrm>
          <a:prstGeom prst="rect">
            <a:avLst/>
          </a:prstGeom>
          <a:noFill/>
        </p:spPr>
        <p:txBody>
          <a:bodyPr wrap="none" rtlCol="0">
            <a:spAutoFit/>
          </a:bodyPr>
          <a:lstStyle/>
          <a:p>
            <a:r>
              <a:rPr lang="en-US" sz="2800" b="1" dirty="0" smtClean="0"/>
              <a:t>2012-2016</a:t>
            </a:r>
            <a:endParaRPr lang="en-US" sz="2800" b="1" dirty="0"/>
          </a:p>
        </p:txBody>
      </p:sp>
      <p:sp>
        <p:nvSpPr>
          <p:cNvPr id="11" name="TextBox 10"/>
          <p:cNvSpPr txBox="1"/>
          <p:nvPr/>
        </p:nvSpPr>
        <p:spPr>
          <a:xfrm>
            <a:off x="4940861" y="76234"/>
            <a:ext cx="2149306" cy="369332"/>
          </a:xfrm>
          <a:prstGeom prst="rect">
            <a:avLst/>
          </a:prstGeom>
          <a:noFill/>
        </p:spPr>
        <p:txBody>
          <a:bodyPr wrap="none" rtlCol="0">
            <a:spAutoFit/>
          </a:bodyPr>
          <a:lstStyle/>
          <a:p>
            <a:r>
              <a:rPr lang="en-US" b="1" dirty="0" smtClean="0"/>
              <a:t>Track/Intensity Error</a:t>
            </a:r>
            <a:endParaRPr lang="en-US" b="1" dirty="0"/>
          </a:p>
        </p:txBody>
      </p:sp>
      <p:sp>
        <p:nvSpPr>
          <p:cNvPr id="2" name="TextBox 1"/>
          <p:cNvSpPr txBox="1"/>
          <p:nvPr/>
        </p:nvSpPr>
        <p:spPr>
          <a:xfrm>
            <a:off x="1195137" y="1122947"/>
            <a:ext cx="1114926" cy="369332"/>
          </a:xfrm>
          <a:prstGeom prst="rect">
            <a:avLst/>
          </a:prstGeom>
          <a:noFill/>
        </p:spPr>
        <p:txBody>
          <a:bodyPr wrap="square" rtlCol="0">
            <a:spAutoFit/>
          </a:bodyPr>
          <a:lstStyle/>
          <a:p>
            <a:r>
              <a:rPr lang="en-US" dirty="0" smtClean="0"/>
              <a:t>TRACK</a:t>
            </a:r>
            <a:endParaRPr lang="en-US" dirty="0"/>
          </a:p>
        </p:txBody>
      </p:sp>
      <p:pic>
        <p:nvPicPr>
          <p:cNvPr id="3" name="Picture 2"/>
          <p:cNvPicPr>
            <a:picLocks noChangeAspect="1"/>
          </p:cNvPicPr>
          <p:nvPr/>
        </p:nvPicPr>
        <p:blipFill>
          <a:blip r:embed="rId6"/>
          <a:stretch>
            <a:fillRect/>
          </a:stretch>
        </p:blipFill>
        <p:spPr>
          <a:xfrm>
            <a:off x="7233054" y="1148873"/>
            <a:ext cx="1164437" cy="493819"/>
          </a:xfrm>
          <a:prstGeom prst="rect">
            <a:avLst/>
          </a:prstGeom>
        </p:spPr>
      </p:pic>
      <p:sp>
        <p:nvSpPr>
          <p:cNvPr id="12" name="TextBox 11"/>
          <p:cNvSpPr txBox="1"/>
          <p:nvPr/>
        </p:nvSpPr>
        <p:spPr>
          <a:xfrm>
            <a:off x="1030123" y="4415845"/>
            <a:ext cx="1620696" cy="369332"/>
          </a:xfrm>
          <a:prstGeom prst="rect">
            <a:avLst/>
          </a:prstGeom>
          <a:noFill/>
        </p:spPr>
        <p:txBody>
          <a:bodyPr wrap="square" rtlCol="0">
            <a:spAutoFit/>
          </a:bodyPr>
          <a:lstStyle/>
          <a:p>
            <a:r>
              <a:rPr lang="en-US" dirty="0" smtClean="0"/>
              <a:t>INTENSITY</a:t>
            </a:r>
            <a:endParaRPr lang="en-US" dirty="0"/>
          </a:p>
        </p:txBody>
      </p:sp>
      <p:sp>
        <p:nvSpPr>
          <p:cNvPr id="13" name="TextBox 12"/>
          <p:cNvSpPr txBox="1"/>
          <p:nvPr/>
        </p:nvSpPr>
        <p:spPr>
          <a:xfrm>
            <a:off x="7836568" y="5013158"/>
            <a:ext cx="1804737" cy="369332"/>
          </a:xfrm>
          <a:prstGeom prst="rect">
            <a:avLst/>
          </a:prstGeom>
          <a:noFill/>
        </p:spPr>
        <p:txBody>
          <a:bodyPr wrap="square" rtlCol="0">
            <a:spAutoFit/>
          </a:bodyPr>
          <a:lstStyle/>
          <a:p>
            <a:r>
              <a:rPr lang="en-US" dirty="0" smtClean="0"/>
              <a:t>INTENSITY</a:t>
            </a:r>
            <a:endParaRPr lang="en-US" dirty="0"/>
          </a:p>
        </p:txBody>
      </p:sp>
    </p:spTree>
    <p:extLst>
      <p:ext uri="{BB962C8B-B14F-4D97-AF65-F5344CB8AC3E}">
        <p14:creationId xmlns:p14="http://schemas.microsoft.com/office/powerpoint/2010/main" val="10305149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6465" y="980122"/>
            <a:ext cx="6185535" cy="293893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1" y="972101"/>
            <a:ext cx="6193631" cy="293893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9310" y="3919061"/>
            <a:ext cx="6282690" cy="2938939"/>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919061"/>
            <a:ext cx="6193631" cy="2938939"/>
          </a:xfrm>
          <a:prstGeom prst="rect">
            <a:avLst/>
          </a:prstGeom>
        </p:spPr>
      </p:pic>
      <p:sp>
        <p:nvSpPr>
          <p:cNvPr id="6" name="TextBox 5"/>
          <p:cNvSpPr txBox="1"/>
          <p:nvPr/>
        </p:nvSpPr>
        <p:spPr>
          <a:xfrm>
            <a:off x="2194560" y="0"/>
            <a:ext cx="1335687" cy="523220"/>
          </a:xfrm>
          <a:prstGeom prst="rect">
            <a:avLst/>
          </a:prstGeom>
          <a:noFill/>
        </p:spPr>
        <p:txBody>
          <a:bodyPr wrap="none" rtlCol="0">
            <a:spAutoFit/>
          </a:bodyPr>
          <a:lstStyle/>
          <a:p>
            <a:r>
              <a:rPr lang="en-US" sz="2800" b="1" dirty="0" smtClean="0"/>
              <a:t>Atlantic</a:t>
            </a:r>
            <a:endParaRPr lang="en-US" sz="2800" b="1" dirty="0"/>
          </a:p>
        </p:txBody>
      </p:sp>
      <p:sp>
        <p:nvSpPr>
          <p:cNvPr id="7" name="TextBox 6"/>
          <p:cNvSpPr txBox="1"/>
          <p:nvPr/>
        </p:nvSpPr>
        <p:spPr>
          <a:xfrm>
            <a:off x="8228158" y="0"/>
            <a:ext cx="1831207" cy="523220"/>
          </a:xfrm>
          <a:prstGeom prst="rect">
            <a:avLst/>
          </a:prstGeom>
          <a:noFill/>
        </p:spPr>
        <p:txBody>
          <a:bodyPr wrap="none" rtlCol="0">
            <a:spAutoFit/>
          </a:bodyPr>
          <a:lstStyle/>
          <a:p>
            <a:r>
              <a:rPr lang="en-US" sz="2800" b="1" dirty="0" smtClean="0"/>
              <a:t>East Pacific</a:t>
            </a:r>
            <a:endParaRPr lang="en-US" sz="2800" b="1" dirty="0"/>
          </a:p>
        </p:txBody>
      </p:sp>
      <p:sp>
        <p:nvSpPr>
          <p:cNvPr id="8" name="TextBox 7"/>
          <p:cNvSpPr txBox="1"/>
          <p:nvPr/>
        </p:nvSpPr>
        <p:spPr>
          <a:xfrm>
            <a:off x="0" y="0"/>
            <a:ext cx="1757212" cy="523220"/>
          </a:xfrm>
          <a:prstGeom prst="rect">
            <a:avLst/>
          </a:prstGeom>
          <a:noFill/>
        </p:spPr>
        <p:txBody>
          <a:bodyPr wrap="none" rtlCol="0">
            <a:spAutoFit/>
          </a:bodyPr>
          <a:lstStyle/>
          <a:p>
            <a:r>
              <a:rPr lang="en-US" sz="2800" b="1" dirty="0" smtClean="0"/>
              <a:t>2012-2016</a:t>
            </a:r>
            <a:endParaRPr lang="en-US" sz="2800" b="1" dirty="0"/>
          </a:p>
        </p:txBody>
      </p:sp>
      <p:sp>
        <p:nvSpPr>
          <p:cNvPr id="9" name="TextBox 8"/>
          <p:cNvSpPr txBox="1"/>
          <p:nvPr/>
        </p:nvSpPr>
        <p:spPr>
          <a:xfrm>
            <a:off x="4760501" y="0"/>
            <a:ext cx="2297617" cy="646331"/>
          </a:xfrm>
          <a:prstGeom prst="rect">
            <a:avLst/>
          </a:prstGeom>
          <a:noFill/>
        </p:spPr>
        <p:txBody>
          <a:bodyPr wrap="none" rtlCol="0">
            <a:spAutoFit/>
          </a:bodyPr>
          <a:lstStyle/>
          <a:p>
            <a:pPr algn="ctr"/>
            <a:r>
              <a:rPr lang="en-US" b="1" dirty="0" smtClean="0"/>
              <a:t>Track/Intensity Skill</a:t>
            </a:r>
          </a:p>
          <a:p>
            <a:pPr algn="ctr"/>
            <a:r>
              <a:rPr lang="en-US" b="1" dirty="0" smtClean="0"/>
              <a:t>(with respect to GFS2)</a:t>
            </a:r>
            <a:endParaRPr lang="en-US" b="1" dirty="0"/>
          </a:p>
        </p:txBody>
      </p:sp>
      <p:sp>
        <p:nvSpPr>
          <p:cNvPr id="10" name="TextBox 9"/>
          <p:cNvSpPr txBox="1"/>
          <p:nvPr/>
        </p:nvSpPr>
        <p:spPr>
          <a:xfrm>
            <a:off x="1195137" y="1122947"/>
            <a:ext cx="1114926" cy="369332"/>
          </a:xfrm>
          <a:prstGeom prst="rect">
            <a:avLst/>
          </a:prstGeom>
          <a:noFill/>
        </p:spPr>
        <p:txBody>
          <a:bodyPr wrap="square" rtlCol="0">
            <a:spAutoFit/>
          </a:bodyPr>
          <a:lstStyle/>
          <a:p>
            <a:r>
              <a:rPr lang="en-US" dirty="0" smtClean="0"/>
              <a:t>TRACK</a:t>
            </a:r>
            <a:endParaRPr lang="en-US" dirty="0"/>
          </a:p>
        </p:txBody>
      </p:sp>
      <p:pic>
        <p:nvPicPr>
          <p:cNvPr id="11" name="Picture 10"/>
          <p:cNvPicPr>
            <a:picLocks noChangeAspect="1"/>
          </p:cNvPicPr>
          <p:nvPr/>
        </p:nvPicPr>
        <p:blipFill>
          <a:blip r:embed="rId6"/>
          <a:stretch>
            <a:fillRect/>
          </a:stretch>
        </p:blipFill>
        <p:spPr>
          <a:xfrm>
            <a:off x="7233054" y="1148873"/>
            <a:ext cx="1164437" cy="493819"/>
          </a:xfrm>
          <a:prstGeom prst="rect">
            <a:avLst/>
          </a:prstGeom>
        </p:spPr>
      </p:pic>
      <p:sp>
        <p:nvSpPr>
          <p:cNvPr id="12" name="TextBox 11"/>
          <p:cNvSpPr txBox="1"/>
          <p:nvPr/>
        </p:nvSpPr>
        <p:spPr>
          <a:xfrm>
            <a:off x="1030123" y="4415845"/>
            <a:ext cx="1620696" cy="369332"/>
          </a:xfrm>
          <a:prstGeom prst="rect">
            <a:avLst/>
          </a:prstGeom>
          <a:noFill/>
        </p:spPr>
        <p:txBody>
          <a:bodyPr wrap="square" rtlCol="0">
            <a:spAutoFit/>
          </a:bodyPr>
          <a:lstStyle/>
          <a:p>
            <a:r>
              <a:rPr lang="en-US" dirty="0" smtClean="0"/>
              <a:t>INTENSITY</a:t>
            </a:r>
            <a:endParaRPr lang="en-US" dirty="0"/>
          </a:p>
        </p:txBody>
      </p:sp>
      <p:sp>
        <p:nvSpPr>
          <p:cNvPr id="13" name="TextBox 12"/>
          <p:cNvSpPr txBox="1"/>
          <p:nvPr/>
        </p:nvSpPr>
        <p:spPr>
          <a:xfrm>
            <a:off x="7294495" y="4785177"/>
            <a:ext cx="1804737" cy="369332"/>
          </a:xfrm>
          <a:prstGeom prst="rect">
            <a:avLst/>
          </a:prstGeom>
          <a:noFill/>
        </p:spPr>
        <p:txBody>
          <a:bodyPr wrap="square" rtlCol="0">
            <a:spAutoFit/>
          </a:bodyPr>
          <a:lstStyle/>
          <a:p>
            <a:r>
              <a:rPr lang="en-US" dirty="0" smtClean="0"/>
              <a:t>INTENSITY</a:t>
            </a:r>
            <a:endParaRPr lang="en-US" dirty="0"/>
          </a:p>
        </p:txBody>
      </p:sp>
    </p:spTree>
    <p:extLst>
      <p:ext uri="{BB962C8B-B14F-4D97-AF65-F5344CB8AC3E}">
        <p14:creationId xmlns:p14="http://schemas.microsoft.com/office/powerpoint/2010/main" val="34295156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8051" t="14247" r="17611" b="2465"/>
          <a:stretch/>
        </p:blipFill>
        <p:spPr>
          <a:xfrm>
            <a:off x="651353" y="1146131"/>
            <a:ext cx="5098094" cy="5711869"/>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7504" t="13881" r="17976" b="2283"/>
          <a:stretch/>
        </p:blipFill>
        <p:spPr>
          <a:xfrm>
            <a:off x="6536238" y="1108553"/>
            <a:ext cx="5110620" cy="5749447"/>
          </a:xfrm>
          <a:prstGeom prst="rect">
            <a:avLst/>
          </a:prstGeom>
        </p:spPr>
      </p:pic>
      <p:sp>
        <p:nvSpPr>
          <p:cNvPr id="6" name="TextBox 5"/>
          <p:cNvSpPr txBox="1"/>
          <p:nvPr/>
        </p:nvSpPr>
        <p:spPr>
          <a:xfrm>
            <a:off x="2695601" y="620038"/>
            <a:ext cx="1335687" cy="523220"/>
          </a:xfrm>
          <a:prstGeom prst="rect">
            <a:avLst/>
          </a:prstGeom>
          <a:noFill/>
        </p:spPr>
        <p:txBody>
          <a:bodyPr wrap="none" rtlCol="0">
            <a:spAutoFit/>
          </a:bodyPr>
          <a:lstStyle/>
          <a:p>
            <a:r>
              <a:rPr lang="en-US" sz="2800" b="1" dirty="0" smtClean="0"/>
              <a:t>Atlantic</a:t>
            </a:r>
            <a:endParaRPr lang="en-US" sz="2800" b="1" dirty="0"/>
          </a:p>
        </p:txBody>
      </p:sp>
      <p:sp>
        <p:nvSpPr>
          <p:cNvPr id="7" name="TextBox 6"/>
          <p:cNvSpPr txBox="1"/>
          <p:nvPr/>
        </p:nvSpPr>
        <p:spPr>
          <a:xfrm>
            <a:off x="8716673" y="622276"/>
            <a:ext cx="1831207" cy="523220"/>
          </a:xfrm>
          <a:prstGeom prst="rect">
            <a:avLst/>
          </a:prstGeom>
          <a:noFill/>
        </p:spPr>
        <p:txBody>
          <a:bodyPr wrap="none" rtlCol="0">
            <a:spAutoFit/>
          </a:bodyPr>
          <a:lstStyle/>
          <a:p>
            <a:r>
              <a:rPr lang="en-US" sz="2800" b="1" dirty="0" smtClean="0"/>
              <a:t>East Pacific</a:t>
            </a:r>
            <a:endParaRPr lang="en-US" sz="2800" b="1" dirty="0"/>
          </a:p>
        </p:txBody>
      </p:sp>
      <p:sp>
        <p:nvSpPr>
          <p:cNvPr id="8" name="TextBox 7"/>
          <p:cNvSpPr txBox="1"/>
          <p:nvPr/>
        </p:nvSpPr>
        <p:spPr>
          <a:xfrm>
            <a:off x="0" y="0"/>
            <a:ext cx="1757212" cy="523220"/>
          </a:xfrm>
          <a:prstGeom prst="rect">
            <a:avLst/>
          </a:prstGeom>
          <a:noFill/>
        </p:spPr>
        <p:txBody>
          <a:bodyPr wrap="none" rtlCol="0">
            <a:spAutoFit/>
          </a:bodyPr>
          <a:lstStyle/>
          <a:p>
            <a:r>
              <a:rPr lang="en-US" sz="2800" b="1" dirty="0" smtClean="0"/>
              <a:t>2012-2016</a:t>
            </a:r>
            <a:endParaRPr lang="en-US" sz="2800" b="1" dirty="0"/>
          </a:p>
        </p:txBody>
      </p:sp>
      <p:sp>
        <p:nvSpPr>
          <p:cNvPr id="9" name="TextBox 8"/>
          <p:cNvSpPr txBox="1"/>
          <p:nvPr/>
        </p:nvSpPr>
        <p:spPr>
          <a:xfrm>
            <a:off x="3730181" y="30777"/>
            <a:ext cx="5612114" cy="461665"/>
          </a:xfrm>
          <a:prstGeom prst="rect">
            <a:avLst/>
          </a:prstGeom>
          <a:noFill/>
        </p:spPr>
        <p:txBody>
          <a:bodyPr wrap="none" rtlCol="0">
            <a:spAutoFit/>
          </a:bodyPr>
          <a:lstStyle/>
          <a:p>
            <a:r>
              <a:rPr lang="en-US" sz="2400" b="1" dirty="0" smtClean="0"/>
              <a:t>Frequency of Superior Performance - Track</a:t>
            </a:r>
            <a:endParaRPr lang="en-US" sz="2400" b="1" dirty="0"/>
          </a:p>
        </p:txBody>
      </p:sp>
    </p:spTree>
    <p:extLst>
      <p:ext uri="{BB962C8B-B14F-4D97-AF65-F5344CB8AC3E}">
        <p14:creationId xmlns:p14="http://schemas.microsoft.com/office/powerpoint/2010/main" val="37138314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7686" t="14065" r="17793" b="2466"/>
          <a:stretch/>
        </p:blipFill>
        <p:spPr>
          <a:xfrm>
            <a:off x="513567" y="1133604"/>
            <a:ext cx="5110620" cy="5724395"/>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8051" t="14065" r="17063" b="2466"/>
          <a:stretch/>
        </p:blipFill>
        <p:spPr>
          <a:xfrm>
            <a:off x="6626268" y="1133605"/>
            <a:ext cx="5135672" cy="5724395"/>
          </a:xfrm>
          <a:prstGeom prst="rect">
            <a:avLst/>
          </a:prstGeom>
        </p:spPr>
      </p:pic>
      <p:sp>
        <p:nvSpPr>
          <p:cNvPr id="4" name="TextBox 3"/>
          <p:cNvSpPr txBox="1"/>
          <p:nvPr/>
        </p:nvSpPr>
        <p:spPr>
          <a:xfrm>
            <a:off x="2708127" y="610384"/>
            <a:ext cx="1335687" cy="523220"/>
          </a:xfrm>
          <a:prstGeom prst="rect">
            <a:avLst/>
          </a:prstGeom>
          <a:noFill/>
        </p:spPr>
        <p:txBody>
          <a:bodyPr wrap="none" rtlCol="0">
            <a:spAutoFit/>
          </a:bodyPr>
          <a:lstStyle/>
          <a:p>
            <a:r>
              <a:rPr lang="en-US" sz="2800" b="1" dirty="0" smtClean="0"/>
              <a:t>Atlantic</a:t>
            </a:r>
            <a:endParaRPr lang="en-US" sz="2800" b="1" dirty="0"/>
          </a:p>
        </p:txBody>
      </p:sp>
      <p:sp>
        <p:nvSpPr>
          <p:cNvPr id="5" name="TextBox 4"/>
          <p:cNvSpPr txBox="1"/>
          <p:nvPr/>
        </p:nvSpPr>
        <p:spPr>
          <a:xfrm>
            <a:off x="8791829" y="610384"/>
            <a:ext cx="1831207" cy="523220"/>
          </a:xfrm>
          <a:prstGeom prst="rect">
            <a:avLst/>
          </a:prstGeom>
          <a:noFill/>
        </p:spPr>
        <p:txBody>
          <a:bodyPr wrap="none" rtlCol="0">
            <a:spAutoFit/>
          </a:bodyPr>
          <a:lstStyle/>
          <a:p>
            <a:r>
              <a:rPr lang="en-US" sz="2800" b="1" dirty="0" smtClean="0"/>
              <a:t>East Pacific</a:t>
            </a:r>
            <a:endParaRPr lang="en-US" sz="2800" b="1" dirty="0"/>
          </a:p>
        </p:txBody>
      </p:sp>
      <p:sp>
        <p:nvSpPr>
          <p:cNvPr id="6" name="TextBox 5"/>
          <p:cNvSpPr txBox="1"/>
          <p:nvPr/>
        </p:nvSpPr>
        <p:spPr>
          <a:xfrm>
            <a:off x="0" y="0"/>
            <a:ext cx="1757212" cy="523220"/>
          </a:xfrm>
          <a:prstGeom prst="rect">
            <a:avLst/>
          </a:prstGeom>
          <a:noFill/>
        </p:spPr>
        <p:txBody>
          <a:bodyPr wrap="none" rtlCol="0">
            <a:spAutoFit/>
          </a:bodyPr>
          <a:lstStyle/>
          <a:p>
            <a:r>
              <a:rPr lang="en-US" sz="2800" b="1" dirty="0" smtClean="0"/>
              <a:t>2012-2016</a:t>
            </a:r>
            <a:endParaRPr lang="en-US" sz="2800" b="1" dirty="0"/>
          </a:p>
        </p:txBody>
      </p:sp>
      <p:sp>
        <p:nvSpPr>
          <p:cNvPr id="7" name="TextBox 6"/>
          <p:cNvSpPr txBox="1"/>
          <p:nvPr/>
        </p:nvSpPr>
        <p:spPr>
          <a:xfrm>
            <a:off x="3375970" y="0"/>
            <a:ext cx="6065571" cy="461665"/>
          </a:xfrm>
          <a:prstGeom prst="rect">
            <a:avLst/>
          </a:prstGeom>
          <a:noFill/>
        </p:spPr>
        <p:txBody>
          <a:bodyPr wrap="none" rtlCol="0">
            <a:spAutoFit/>
          </a:bodyPr>
          <a:lstStyle/>
          <a:p>
            <a:r>
              <a:rPr lang="en-US" sz="2400" b="1" dirty="0" smtClean="0"/>
              <a:t>Frequency of Superior Performance - Intensity</a:t>
            </a:r>
            <a:endParaRPr lang="en-US" sz="2400" b="1" dirty="0"/>
          </a:p>
        </p:txBody>
      </p:sp>
    </p:spTree>
    <p:extLst>
      <p:ext uri="{BB962C8B-B14F-4D97-AF65-F5344CB8AC3E}">
        <p14:creationId xmlns:p14="http://schemas.microsoft.com/office/powerpoint/2010/main" val="12594338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6187" y="638979"/>
            <a:ext cx="6096476" cy="3076575"/>
          </a:xfrm>
          <a:prstGeom prst="rect">
            <a:avLst/>
          </a:prstGeom>
        </p:spPr>
      </p:pic>
      <p:sp>
        <p:nvSpPr>
          <p:cNvPr id="4" name="TextBox 3"/>
          <p:cNvSpPr txBox="1"/>
          <p:nvPr/>
        </p:nvSpPr>
        <p:spPr>
          <a:xfrm>
            <a:off x="0" y="0"/>
            <a:ext cx="1899879" cy="954107"/>
          </a:xfrm>
          <a:prstGeom prst="rect">
            <a:avLst/>
          </a:prstGeom>
          <a:noFill/>
        </p:spPr>
        <p:txBody>
          <a:bodyPr wrap="none" rtlCol="0">
            <a:spAutoFit/>
          </a:bodyPr>
          <a:lstStyle/>
          <a:p>
            <a:r>
              <a:rPr lang="en-US" sz="2800" b="1" dirty="0" smtClean="0"/>
              <a:t>Sandy 2012</a:t>
            </a:r>
          </a:p>
          <a:p>
            <a:pPr algn="ctr"/>
            <a:r>
              <a:rPr lang="en-US" sz="2800" b="1" dirty="0" smtClean="0"/>
              <a:t>AL182012</a:t>
            </a:r>
            <a:endParaRPr lang="en-US" sz="2800" b="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306" y="3400425"/>
            <a:ext cx="4562475" cy="345757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6199" y="3400425"/>
            <a:ext cx="4562475" cy="3457575"/>
          </a:xfrm>
          <a:prstGeom prst="rect">
            <a:avLst/>
          </a:prstGeom>
        </p:spPr>
      </p:pic>
      <p:sp>
        <p:nvSpPr>
          <p:cNvPr id="10" name="TextBox 9"/>
          <p:cNvSpPr txBox="1"/>
          <p:nvPr/>
        </p:nvSpPr>
        <p:spPr>
          <a:xfrm>
            <a:off x="5718699" y="15388"/>
            <a:ext cx="966290" cy="523220"/>
          </a:xfrm>
          <a:prstGeom prst="rect">
            <a:avLst/>
          </a:prstGeom>
          <a:noFill/>
        </p:spPr>
        <p:txBody>
          <a:bodyPr wrap="none" rtlCol="0">
            <a:spAutoFit/>
          </a:bodyPr>
          <a:lstStyle/>
          <a:p>
            <a:r>
              <a:rPr lang="en-US" sz="2800" b="1" dirty="0" smtClean="0"/>
              <a:t>Track</a:t>
            </a:r>
            <a:endParaRPr lang="en-US" sz="2800" b="1" dirty="0"/>
          </a:p>
        </p:txBody>
      </p:sp>
    </p:spTree>
    <p:extLst>
      <p:ext uri="{BB962C8B-B14F-4D97-AF65-F5344CB8AC3E}">
        <p14:creationId xmlns:p14="http://schemas.microsoft.com/office/powerpoint/2010/main" val="21091717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3606" y="778742"/>
            <a:ext cx="6096476" cy="306847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25628"/>
            <a:ext cx="3619024" cy="373237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2976" y="3125629"/>
            <a:ext cx="3619024" cy="3732371"/>
          </a:xfrm>
          <a:prstGeom prst="rect">
            <a:avLst/>
          </a:prstGeom>
        </p:spPr>
      </p:pic>
      <p:sp>
        <p:nvSpPr>
          <p:cNvPr id="7" name="TextBox 6"/>
          <p:cNvSpPr txBox="1"/>
          <p:nvPr/>
        </p:nvSpPr>
        <p:spPr>
          <a:xfrm>
            <a:off x="0" y="0"/>
            <a:ext cx="1784463" cy="954107"/>
          </a:xfrm>
          <a:prstGeom prst="rect">
            <a:avLst/>
          </a:prstGeom>
          <a:noFill/>
        </p:spPr>
        <p:txBody>
          <a:bodyPr wrap="none" rtlCol="0">
            <a:spAutoFit/>
          </a:bodyPr>
          <a:lstStyle/>
          <a:p>
            <a:r>
              <a:rPr lang="en-US" sz="2800" b="1" dirty="0" smtClean="0"/>
              <a:t>Odile 2014</a:t>
            </a:r>
          </a:p>
          <a:p>
            <a:pPr algn="ctr"/>
            <a:r>
              <a:rPr lang="en-US" sz="2800" b="1" dirty="0" smtClean="0"/>
              <a:t>EP152014</a:t>
            </a:r>
            <a:endParaRPr lang="en-US" sz="2800" b="1" dirty="0"/>
          </a:p>
        </p:txBody>
      </p:sp>
      <p:sp>
        <p:nvSpPr>
          <p:cNvPr id="8" name="TextBox 7"/>
          <p:cNvSpPr txBox="1"/>
          <p:nvPr/>
        </p:nvSpPr>
        <p:spPr>
          <a:xfrm>
            <a:off x="5718699" y="15388"/>
            <a:ext cx="966290" cy="523220"/>
          </a:xfrm>
          <a:prstGeom prst="rect">
            <a:avLst/>
          </a:prstGeom>
          <a:noFill/>
        </p:spPr>
        <p:txBody>
          <a:bodyPr wrap="none" rtlCol="0">
            <a:spAutoFit/>
          </a:bodyPr>
          <a:lstStyle/>
          <a:p>
            <a:r>
              <a:rPr lang="en-US" sz="2800" b="1" dirty="0" smtClean="0"/>
              <a:t>Track</a:t>
            </a:r>
            <a:endParaRPr lang="en-US" sz="2800" b="1" dirty="0"/>
          </a:p>
        </p:txBody>
      </p:sp>
    </p:spTree>
    <p:extLst>
      <p:ext uri="{BB962C8B-B14F-4D97-AF65-F5344CB8AC3E}">
        <p14:creationId xmlns:p14="http://schemas.microsoft.com/office/powerpoint/2010/main" val="7709804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02" y="2122052"/>
            <a:ext cx="6088380" cy="305228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1264" y="3951922"/>
            <a:ext cx="5880735" cy="290607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1265" y="742117"/>
            <a:ext cx="5880735" cy="2906078"/>
          </a:xfrm>
          <a:prstGeom prst="rect">
            <a:avLst/>
          </a:prstGeom>
        </p:spPr>
      </p:pic>
      <p:sp>
        <p:nvSpPr>
          <p:cNvPr id="5" name="TextBox 4"/>
          <p:cNvSpPr txBox="1"/>
          <p:nvPr/>
        </p:nvSpPr>
        <p:spPr>
          <a:xfrm>
            <a:off x="0" y="0"/>
            <a:ext cx="1784463" cy="954107"/>
          </a:xfrm>
          <a:prstGeom prst="rect">
            <a:avLst/>
          </a:prstGeom>
          <a:noFill/>
        </p:spPr>
        <p:txBody>
          <a:bodyPr wrap="none" rtlCol="0">
            <a:spAutoFit/>
          </a:bodyPr>
          <a:lstStyle/>
          <a:p>
            <a:r>
              <a:rPr lang="en-US" sz="2800" b="1" dirty="0" smtClean="0"/>
              <a:t>Erika 2015</a:t>
            </a:r>
          </a:p>
          <a:p>
            <a:pPr algn="ctr"/>
            <a:r>
              <a:rPr lang="en-US" sz="2800" b="1" dirty="0" smtClean="0"/>
              <a:t>AL052015</a:t>
            </a:r>
            <a:endParaRPr lang="en-US" sz="2800" b="1" dirty="0"/>
          </a:p>
        </p:txBody>
      </p:sp>
      <p:sp>
        <p:nvSpPr>
          <p:cNvPr id="6" name="TextBox 5"/>
          <p:cNvSpPr txBox="1"/>
          <p:nvPr/>
        </p:nvSpPr>
        <p:spPr>
          <a:xfrm>
            <a:off x="5718699" y="15388"/>
            <a:ext cx="966290" cy="523220"/>
          </a:xfrm>
          <a:prstGeom prst="rect">
            <a:avLst/>
          </a:prstGeom>
          <a:noFill/>
        </p:spPr>
        <p:txBody>
          <a:bodyPr wrap="none" rtlCol="0">
            <a:spAutoFit/>
          </a:bodyPr>
          <a:lstStyle/>
          <a:p>
            <a:r>
              <a:rPr lang="en-US" sz="2800" b="1" dirty="0" smtClean="0"/>
              <a:t>Track</a:t>
            </a:r>
            <a:endParaRPr lang="en-US" sz="2800" b="1" dirty="0"/>
          </a:p>
        </p:txBody>
      </p:sp>
    </p:spTree>
    <p:extLst>
      <p:ext uri="{BB962C8B-B14F-4D97-AF65-F5344CB8AC3E}">
        <p14:creationId xmlns:p14="http://schemas.microsoft.com/office/powerpoint/2010/main" val="26228781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810</TotalTime>
  <Words>629</Words>
  <Application>Microsoft Office PowerPoint</Application>
  <PresentationFormat>Custom</PresentationFormat>
  <Paragraphs>97</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Feedback from TAFB</vt:lpstr>
      <vt:lpstr>PowerPoint Presentation</vt:lpstr>
      <vt:lpstr>PowerPoint Presentation</vt:lpstr>
      <vt:lpstr>PowerPoint Presentation</vt:lpstr>
      <vt:lpstr>PowerPoint Presentation</vt:lpstr>
      <vt:lpstr>Comments from TAFB</vt:lpstr>
      <vt:lpstr>Verification of TC cyclogenesis in the GFSX – comparison to current and previous version of the GFS (courtesy of Dan Halperin and Bob Hart)</vt:lpstr>
      <vt:lpstr>PowerPoint Presentation</vt:lpstr>
      <vt:lpstr>Concluding Remarks</vt:lpstr>
      <vt:lpstr>Concluding Remarks (cont.)</vt:lpstr>
    </vt:vector>
  </TitlesOfParts>
  <Company>NHH-NOAA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B. Penny</dc:creator>
  <cp:lastModifiedBy>Mary L. Hart</cp:lastModifiedBy>
  <cp:revision>50</cp:revision>
  <dcterms:created xsi:type="dcterms:W3CDTF">2015-09-25T11:27:27Z</dcterms:created>
  <dcterms:modified xsi:type="dcterms:W3CDTF">2016-03-02T20:36:20Z</dcterms:modified>
</cp:coreProperties>
</file>