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61" r:id="rId4"/>
    <p:sldId id="262" r:id="rId5"/>
    <p:sldId id="256" r:id="rId6"/>
    <p:sldId id="257" r:id="rId7"/>
    <p:sldId id="258" r:id="rId8"/>
    <p:sldId id="25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C91B-E5AF-4AF1-AE4C-3D0C3123FBF0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9B90-72F6-4177-A0EB-7A933ACDD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F818-6DEF-4C9D-A139-7B8059067BA4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62B-F5BB-4119-B4EA-774511C7D735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070D-D847-4E31-BE9D-06093FD240B3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42BD-C4AA-4750-AB4D-EEF929F49F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DFF0-062F-4E5C-94A0-22FC859F3D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9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AAE7-5679-43B7-AEA5-9D2DBC2417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6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D879-6F49-4FA1-98CB-548A8A7039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15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83E-B6F9-4D40-BCDE-FDF897063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2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E702-FEC6-45E0-8D71-7E1728C22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7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9B77-0E95-41DB-AC9E-5694CA555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CC6C-044B-4BAC-A804-9BBC42C77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7D78-C634-44DA-851C-EF77D069E899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1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DE84-24E5-4F11-9949-5E7F05EECE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809D-DB26-485D-BBC7-0C2306A013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4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0ABF-A386-4520-A90F-3859A7C74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1FBB-B57E-4963-AD7F-6214CC5A8A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2AF9E-6CD6-422B-8E35-8F39FAB4C0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1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DC5-2A32-47E8-AAFD-5E65A690FC0F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1B91-78DE-4C24-A382-48296E9813CA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6536-3BC5-4563-92B7-26902F3CA39D}" type="datetime1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630E-44E1-4335-A8DE-DE98C501813A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6EE-F622-40E2-BDEA-733B8C8DB324}" type="datetime1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3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33FE-7A7E-4EF2-8D28-714DE282E87A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3AF4-E335-48E2-977B-CCF318BF3F09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311F-1BD7-401B-9B5D-CB92B19111C9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91602-EF53-45D6-BC32-6FABB0DF1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20F0-59EC-4962-A1E6-928C029D0B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FE6B-CCDB-413C-81DE-B2F9A64295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2985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Evaluation Of Current and FY16 HWRF with GFSX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Zhan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54419"/>
              </p:ext>
            </p:extLst>
          </p:nvPr>
        </p:nvGraphicFramePr>
        <p:xfrm>
          <a:off x="914400" y="1524000"/>
          <a:ext cx="6934200" cy="161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87400"/>
                <a:gridCol w="1155700"/>
                <a:gridCol w="1155700"/>
                <a:gridCol w="1155700"/>
                <a:gridCol w="1155700"/>
              </a:tblGrid>
              <a:tr h="543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912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03L-14L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01L-09L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03L-12L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75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Verifiable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2058"/>
              </p:ext>
            </p:extLst>
          </p:nvPr>
        </p:nvGraphicFramePr>
        <p:xfrm>
          <a:off x="685800" y="4114800"/>
          <a:ext cx="7467600" cy="147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734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04E-18E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01E-21E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04E-20E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530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Verifiable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4185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Planned/Finished Retrospective HWRF Runs using new GFS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Completed/Total for AL storms:  242/578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6096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Completed/Total for EP storms:  459/942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1845"/>
            <a:ext cx="8610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Acronym: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FY15 HWRF: current operational HWRF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FY16 HWRF baseline: Several bug fixes from FY15, and smaller time step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H215: FY15 HWRF, current GFS</a:t>
            </a:r>
          </a:p>
          <a:p>
            <a:r>
              <a:rPr lang="en-US" sz="3200" dirty="0">
                <a:solidFill>
                  <a:prstClr val="black"/>
                </a:solidFill>
              </a:rPr>
              <a:t>H16B: FY15 HWRF, new GFS</a:t>
            </a:r>
          </a:p>
          <a:p>
            <a:r>
              <a:rPr lang="en-US" sz="3200" dirty="0">
                <a:solidFill>
                  <a:prstClr val="black"/>
                </a:solidFill>
              </a:rPr>
              <a:t>H16A: FY16 HWRF baseline , current GFS</a:t>
            </a:r>
          </a:p>
          <a:p>
            <a:r>
              <a:rPr lang="en-US" sz="3200" dirty="0">
                <a:solidFill>
                  <a:prstClr val="black"/>
                </a:solidFill>
              </a:rPr>
              <a:t>H16C: FY16 HWRF baseline, new </a:t>
            </a:r>
            <a:r>
              <a:rPr lang="en-US" sz="3200" dirty="0" smtClean="0">
                <a:solidFill>
                  <a:prstClr val="black"/>
                </a:solidFill>
              </a:rPr>
              <a:t>GFS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Most of the samples are from 2014 storms because new GFS archiving issue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ALAL1115_H16B_H215/fig_ALAL1115_t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3045192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1/ALAL1115_H16B_H215/fig_ALAL1115_wi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1"/>
            <a:ext cx="3124200" cy="22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1/ALAL1115_H16B_H215/fig_ALAL1115_bi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1208"/>
            <a:ext cx="3034352" cy="21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c.ncep.noaa.gov/gc_wmb/vxt/zack/temp1/ALAL1115_H16B_H215/fig_ALAL1115_st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399"/>
            <a:ext cx="350944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c.ncep.noaa.gov/gc_wmb/vxt/zack/temp1/ALAL1115_H16B_H215/fig_ALAL1115_si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3581401"/>
            <a:ext cx="3543300" cy="25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H16B vs. H215, AL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Error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371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Error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371601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Bias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9056" y="625928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Skill 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2073" y="62484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Skill improvement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EPAL1115_H16B_H215/fig_EPAL1115_si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720272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1/EPAL1115_H16B_H215/fig_EPAL1115_st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199"/>
            <a:ext cx="350944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1/EPAL1115_H16B_H215/fig_EPAL1115_tk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" y="914401"/>
            <a:ext cx="2850107" cy="20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mc.ncep.noaa.gov/gc_wmb/vxt/zack/temp1/EPAL1115_H16B_H215/fig_EPAL1115_wi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81516"/>
            <a:ext cx="2895600" cy="20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mc.ncep.noaa.gov/gc_wmb/vxt/zack/temp1/EPAL1115_H16B_H215/fig_EPAL1115_bi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02335"/>
            <a:ext cx="3114676" cy="22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H16B vs. H215, EP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69056" y="625928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Skill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2073" y="62484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Skill improvement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Error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371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Error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1371601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Bias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ALAL1115_H16C_H16A/fig_ALAL1115_t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870"/>
            <a:ext cx="2988382" cy="23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gc_wmb/vxt/zack/temp1/ALAL1115_H16C_H16A/fig_ALAL1115_wi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82" y="927893"/>
            <a:ext cx="2933987" cy="21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c_wmb/vxt/zack/temp1/ALAL1115_H16C_H16A/fig_ALAL1115_bi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70" y="739775"/>
            <a:ext cx="3193197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mc.ncep.noaa.gov/gc_wmb/vxt/zack/temp1/ALAL1115_H16C_H16A/fig_ALAL1115_st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333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mc.ncep.noaa.gov/gc_wmb/vxt/zack/temp1/ALAL1115_H16C_H16A/fig_ALAL1115_si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75" y="3657600"/>
            <a:ext cx="3352800" cy="24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H16C vs. H16A, AL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69056" y="625928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Skill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2484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Skill improvement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Error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96343" y="14571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Error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1371601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Bias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1/EPAL1115_H16C_H16A/fig_EPAL1115_si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4760"/>
            <a:ext cx="3581400" cy="25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gc_wmb/vxt/zack/temp1/EPAL1115_H16C_H16A/fig_EPAL1115_st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30575"/>
            <a:ext cx="3614857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gc_wmb/vxt/zack/temp1/EPAL1115_H16C_H16A/fig_EPAL1115_tk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4896"/>
            <a:ext cx="2895599" cy="20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mc.ncep.noaa.gov/gc_wmb/vxt/zack/temp1/EPAL1115_H16C_H16A/fig_EPAL1115_wi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876794"/>
            <a:ext cx="3003645" cy="21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emc.ncep.noaa.gov/gc_wmb/vxt/zack/temp1/EPAL1115_H16C_H16A/fig_EPAL1115_bi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45" y="838200"/>
            <a:ext cx="3076926" cy="22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H16C vs. H16A, EP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69056" y="625928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Skill improvement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2073" y="62484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Skill improvement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Error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3716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Error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371601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Bias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1602-EF53-45D6-BC32-6FABB0DF18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55631"/>
              </p:ext>
            </p:extLst>
          </p:nvPr>
        </p:nvGraphicFramePr>
        <p:xfrm>
          <a:off x="101885" y="676968"/>
          <a:ext cx="9010022" cy="524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766"/>
                <a:gridCol w="1586456"/>
                <a:gridCol w="1125946"/>
                <a:gridCol w="1160054"/>
                <a:gridCol w="1251293"/>
                <a:gridCol w="958507"/>
                <a:gridCol w="1524000"/>
              </a:tblGrid>
              <a:tr h="7461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FF0000"/>
                          </a:solidFill>
                          <a:effectLst/>
                        </a:rPr>
                        <a:t>Model 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upgrades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5036" marR="55036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</a:rPr>
                        <a:t>Physics </a:t>
                      </a:r>
                      <a:r>
                        <a:rPr lang="en-US" sz="2100" b="1" smtClean="0">
                          <a:solidFill>
                            <a:srgbClr val="FF0000"/>
                          </a:solidFill>
                          <a:effectLst/>
                        </a:rPr>
                        <a:t>and</a:t>
                      </a:r>
                      <a:r>
                        <a:rPr lang="en-US" sz="2100" b="1" baseline="0" smtClean="0">
                          <a:solidFill>
                            <a:srgbClr val="FF0000"/>
                          </a:solidFill>
                          <a:effectLst/>
                        </a:rPr>
                        <a:t> DA </a:t>
                      </a:r>
                      <a:r>
                        <a:rPr lang="en-US" sz="2100" b="1" smtClean="0">
                          <a:solidFill>
                            <a:srgbClr val="FF0000"/>
                          </a:solidFill>
                          <a:effectLst/>
                        </a:rPr>
                        <a:t>upgrades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FF0000"/>
                          </a:solidFill>
                          <a:effectLst/>
                        </a:rPr>
                        <a:t>Combined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5036" marR="55036" marT="0" marB="0" anchor="ctr"/>
                </a:tc>
              </a:tr>
              <a:tr h="970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Baseline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(H16C)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Test1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(H16D)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 Test2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(H16M)</a:t>
                      </a:r>
                      <a:endParaRPr lang="en-US" sz="1400" b="1" strike="sng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Coupling test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(H16N/H16Ñ)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Assimilation*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H216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1604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 WRF-NMM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V3.7.1a dynamic core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with 1.a. retention of non-hydrostatic status during the nest movement; 1.b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icloud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=3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bugfix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New GFS upgrade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Smaller time step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GFS convective SAS, Eddy Diffusivity Mass-Flux Scheme w/ alpha in storm region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Alternative</a:t>
                      </a:r>
                      <a:r>
                        <a:rPr lang="en-US" sz="1200" strike="sng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physics suite</a:t>
                      </a:r>
                      <a:endParaRPr lang="en-US" sz="1200" strike="sng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Three-way HWRF-MPIPOM-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WaveWatch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-III coupled system for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HYCOM coupling</a:t>
                      </a:r>
                      <a:endParaRPr lang="en-US" sz="1200" baseline="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Hybrid GSI/HWRF-EPS based DA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+ EDMF+newMP+3-Coupling+DA</a:t>
                      </a:r>
                    </a:p>
                  </a:txBody>
                  <a:tcPr marL="55036" marR="55036" marT="0" marB="0" anchor="ctr"/>
                </a:tc>
              </a:tr>
              <a:tr h="1243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996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Three-season 2013-2015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simulations in ATL/EPAC, cases (~1500)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sng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</a:t>
                      </a:r>
                      <a:r>
                        <a:rPr lang="en-US" sz="1200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</a:t>
                      </a:r>
                      <a:r>
                        <a:rPr lang="en-US" sz="1200" strike="sng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(TBD)</a:t>
                      </a:r>
                      <a:endParaRPr lang="en-US" sz="1200" strike="sng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cases 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Aircraft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for 2013-2015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Three-season 2013-2015 retrospectives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~1500 simulations in ATL/EPAC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388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</a:t>
                      </a:r>
                      <a:endParaRPr lang="en-US" sz="1400" strike="sng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Jet/Zeus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WCOSS/Jet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Jet/WCOSS/Zeus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96945" y="76200"/>
            <a:ext cx="6819901" cy="6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HWRF Upgrade Plan for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 </a:t>
            </a:r>
          </a:p>
          <a:p>
            <a:pPr algn="ctr"/>
            <a:r>
              <a:rPr lang="en-US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Multi-season Pre-Implementation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90" y="5994856"/>
            <a:ext cx="8769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0099"/>
                </a:solidFill>
              </a:rPr>
              <a:t>The plan is based on the assumption that </a:t>
            </a:r>
            <a:r>
              <a:rPr lang="en-US" sz="1400" b="1" i="1" dirty="0" smtClean="0">
                <a:solidFill>
                  <a:srgbClr val="000099"/>
                </a:solidFill>
              </a:rPr>
              <a:t>2016 </a:t>
            </a:r>
            <a:r>
              <a:rPr lang="en-US" sz="1400" b="1" i="1" dirty="0">
                <a:solidFill>
                  <a:srgbClr val="000099"/>
                </a:solidFill>
              </a:rPr>
              <a:t>operational HWRF system will have </a:t>
            </a:r>
            <a:r>
              <a:rPr lang="en-US" sz="1400" b="1" i="1" dirty="0" smtClean="0">
                <a:solidFill>
                  <a:srgbClr val="000099"/>
                </a:solidFill>
              </a:rPr>
              <a:t>2.5x </a:t>
            </a:r>
            <a:r>
              <a:rPr lang="en-US" sz="1400" b="1" i="1" dirty="0">
                <a:solidFill>
                  <a:srgbClr val="000099"/>
                </a:solidFill>
              </a:rPr>
              <a:t>computer resources as current system on WCOSS within HWRF operational time windows. </a:t>
            </a:r>
          </a:p>
          <a:p>
            <a:r>
              <a:rPr lang="en-US" sz="1400" b="1" i="1" dirty="0">
                <a:solidFill>
                  <a:srgbClr val="000099"/>
                </a:solidFill>
              </a:rPr>
              <a:t>* DA experiment requires additional computer resources outside current operational time window.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5840" y="0"/>
            <a:ext cx="518160" cy="476251"/>
          </a:xfrm>
        </p:spPr>
        <p:txBody>
          <a:bodyPr/>
          <a:lstStyle/>
          <a:p>
            <a:pPr>
              <a:defRPr/>
            </a:pPr>
            <a:fld id="{9746E004-F12B-4F5D-8BC2-F72E133A53DC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401</Words>
  <Application>Microsoft Office PowerPoint</Application>
  <PresentationFormat>On-screen Show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Evaluation Of Current and FY16 HWRF with GFSX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Mary L. Hart</cp:lastModifiedBy>
  <cp:revision>19</cp:revision>
  <dcterms:created xsi:type="dcterms:W3CDTF">2016-02-23T17:10:40Z</dcterms:created>
  <dcterms:modified xsi:type="dcterms:W3CDTF">2016-03-03T17:40:17Z</dcterms:modified>
</cp:coreProperties>
</file>