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9" r:id="rId13"/>
    <p:sldId id="270" r:id="rId14"/>
    <p:sldId id="273" r:id="rId15"/>
    <p:sldId id="274" r:id="rId16"/>
    <p:sldId id="275" r:id="rId17"/>
    <p:sldId id="276" r:id="rId18"/>
    <p:sldId id="272" r:id="rId19"/>
    <p:sldId id="277" r:id="rId20"/>
    <p:sldId id="267" r:id="rId21"/>
    <p:sldId id="268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5523E-130A-4BD2-B6C8-74656FB0247F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08424-13AD-4A30-A875-317C4FB7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4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2D840C7D-45B7-4910-9EE9-5D4296367EF0}" type="slidenum">
              <a:rPr lang="en-GB" altLang="en-US" sz="1200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  <a:cs typeface="Luxi Sans" charset="0"/>
            </a:endParaRPr>
          </a:p>
        </p:txBody>
      </p:sp>
      <p:sp>
        <p:nvSpPr>
          <p:cNvPr id="10242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60FA8B7A-FE15-402A-874E-86A781E92BEF}" type="slidenum">
              <a:rPr lang="en-GB" altLang="en-US" sz="1200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  <a:cs typeface="Luxi Sans" charset="0"/>
            </a:endParaRPr>
          </a:p>
        </p:txBody>
      </p:sp>
      <p:sp>
        <p:nvSpPr>
          <p:cNvPr id="10242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17BD3527-F3E8-4D32-984E-06CBB8CD5A61}" type="slidenum">
              <a:rPr lang="en-GB" altLang="en-US" sz="1200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  <a:cs typeface="Luxi Sans" charset="0"/>
            </a:endParaRPr>
          </a:p>
        </p:txBody>
      </p:sp>
      <p:sp>
        <p:nvSpPr>
          <p:cNvPr id="10242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368EB1CC-B0B1-4829-9962-8DA63DF3BC14}" type="slidenum">
              <a:rPr lang="en-GB" altLang="en-US" sz="1200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  <a:cs typeface="Luxi Sans" charset="0"/>
            </a:endParaRPr>
          </a:p>
        </p:txBody>
      </p:sp>
      <p:sp>
        <p:nvSpPr>
          <p:cNvPr id="10242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BC36BA6C-5071-4583-92A1-E8F454AABDEF}" type="slidenum">
              <a:rPr lang="en-GB" altLang="en-US" sz="1200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  <a:cs typeface="Luxi Sans" charset="0"/>
            </a:endParaRPr>
          </a:p>
        </p:txBody>
      </p:sp>
      <p:sp>
        <p:nvSpPr>
          <p:cNvPr id="9218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7A927BBE-F049-438C-8C75-76551B5421A2}" type="slidenum">
              <a:rPr lang="en-GB" altLang="en-US" sz="1200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  <a:cs typeface="Luxi Sans" charset="0"/>
            </a:endParaRPr>
          </a:p>
        </p:txBody>
      </p:sp>
      <p:sp>
        <p:nvSpPr>
          <p:cNvPr id="9218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41338781-130D-40C4-A3D0-BCC95E0486F4}" type="slidenum">
              <a:rPr lang="en-GB" altLang="en-US" sz="1200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  <a:cs typeface="Luxi Sans" charset="0"/>
            </a:endParaRPr>
          </a:p>
        </p:txBody>
      </p:sp>
      <p:sp>
        <p:nvSpPr>
          <p:cNvPr id="12290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CE0F-0C17-4C6D-8BD7-ECB7415D4B46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C71B-A768-4DD6-8DFE-A7B356C9C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1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CE0F-0C17-4C6D-8BD7-ECB7415D4B46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C71B-A768-4DD6-8DFE-A7B356C9C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8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CE0F-0C17-4C6D-8BD7-ECB7415D4B46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C71B-A768-4DD6-8DFE-A7B356C9C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7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CE0F-0C17-4C6D-8BD7-ECB7415D4B46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C71B-A768-4DD6-8DFE-A7B356C9C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1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CE0F-0C17-4C6D-8BD7-ECB7415D4B46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C71B-A768-4DD6-8DFE-A7B356C9C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CE0F-0C17-4C6D-8BD7-ECB7415D4B46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C71B-A768-4DD6-8DFE-A7B356C9C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5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CE0F-0C17-4C6D-8BD7-ECB7415D4B46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C71B-A768-4DD6-8DFE-A7B356C9C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5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CE0F-0C17-4C6D-8BD7-ECB7415D4B46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C71B-A768-4DD6-8DFE-A7B356C9C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8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CE0F-0C17-4C6D-8BD7-ECB7415D4B46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C71B-A768-4DD6-8DFE-A7B356C9C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0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CE0F-0C17-4C6D-8BD7-ECB7415D4B46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C71B-A768-4DD6-8DFE-A7B356C9C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0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CE0F-0C17-4C6D-8BD7-ECB7415D4B46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C71B-A768-4DD6-8DFE-A7B356C9C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6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1CE0F-0C17-4C6D-8BD7-ECB7415D4B46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DC71B-A768-4DD6-8DFE-A7B356C9C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0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CPC Evaluation of PR4DEVB</a:t>
            </a:r>
            <a:br>
              <a:rPr lang="en-US" b="1" dirty="0" smtClean="0"/>
            </a:br>
            <a:r>
              <a:rPr lang="en-US" sz="4000" b="1" i="1" dirty="0" smtClean="0">
                <a:solidFill>
                  <a:srgbClr val="0000FF"/>
                </a:solidFill>
              </a:rPr>
              <a:t>- D+8 &amp; Week 2</a:t>
            </a:r>
            <a:br>
              <a:rPr lang="en-US" sz="4000" b="1" i="1" dirty="0" smtClean="0">
                <a:solidFill>
                  <a:srgbClr val="0000FF"/>
                </a:solidFill>
              </a:rPr>
            </a:br>
            <a:r>
              <a:rPr lang="en-US" sz="4000" b="1" i="1" dirty="0" smtClean="0">
                <a:solidFill>
                  <a:srgbClr val="0000FF"/>
                </a:solidFill>
              </a:rPr>
              <a:t>- Stratosphere</a:t>
            </a:r>
            <a:endParaRPr lang="en-US" sz="4000" b="1" i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Craig Long &amp; Jae-Kyung </a:t>
            </a:r>
            <a:r>
              <a:rPr lang="en-US" i="1" dirty="0" err="1" smtClean="0">
                <a:solidFill>
                  <a:srgbClr val="C00000"/>
                </a:solidFill>
              </a:rPr>
              <a:t>Schemm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27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PR4DEVB Evaluation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Stratosphere Temps, Winds and Ozone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Tools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was used for this evaluation: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Using Aura/MLS v4 monthly mean temperatures for 2014.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Monthly averaged the PR4DEVB temperatures for 2014.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Daily zonal temp, zonal wind, total ozone means from PR4DEVB runs for 2013/2014 winter, 2014 summer, and 2014/2015 winter.</a:t>
            </a: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424" y="87868"/>
            <a:ext cx="695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Monthly Mean Temperature Comparison with Aura/MLS: 2014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960"/>
            <a:ext cx="3033954" cy="189622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54" y="822960"/>
            <a:ext cx="3033954" cy="18962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46" y="822960"/>
            <a:ext cx="3033954" cy="189622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80621" y="533400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MLS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23520" y="533400"/>
            <a:ext cx="168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PR4DEVB : F00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7707" y="533400"/>
            <a:ext cx="1800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PR4DEVB : F120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728246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25496" y="6519446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Latitude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113974" y="239000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49784" y="1524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0" y="914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5769864" y="1009541"/>
            <a:ext cx="142711" cy="151166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46120" y="1011741"/>
            <a:ext cx="137160" cy="15072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842248" y="1013945"/>
            <a:ext cx="142711" cy="151166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321428" y="1016145"/>
            <a:ext cx="137160" cy="15072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7613"/>
            <a:ext cx="3035808" cy="1895211"/>
          </a:xfrm>
          <a:prstGeom prst="rect">
            <a:avLst/>
          </a:prstGeom>
        </p:spPr>
      </p:pic>
      <p:pic>
        <p:nvPicPr>
          <p:cNvPr id="42" name="Picture 41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8" y="4697613"/>
            <a:ext cx="3035808" cy="1895211"/>
          </a:xfrm>
          <a:prstGeom prst="rect">
            <a:avLst/>
          </a:prstGeom>
        </p:spPr>
      </p:pic>
      <p:pic>
        <p:nvPicPr>
          <p:cNvPr id="43" name="Picture 42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2" y="4697613"/>
            <a:ext cx="3035808" cy="189521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0" y="4614446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25496" y="6519446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Latitude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-424956" y="5478511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135614" y="627620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29015" y="484003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769864" y="4882086"/>
            <a:ext cx="142711" cy="151166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246120" y="4884286"/>
            <a:ext cx="137160" cy="15072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8846246" y="4892657"/>
            <a:ext cx="142711" cy="151166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318504" y="4894857"/>
            <a:ext cx="137160" cy="15072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" y="2760286"/>
            <a:ext cx="3035808" cy="1892808"/>
          </a:xfrm>
          <a:prstGeom prst="rect">
            <a:avLst/>
          </a:prstGeom>
        </p:spPr>
      </p:pic>
      <p:pic>
        <p:nvPicPr>
          <p:cNvPr id="74" name="Picture 73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8" y="2760287"/>
            <a:ext cx="3035808" cy="1895211"/>
          </a:xfrm>
          <a:prstGeom prst="rect">
            <a:avLst/>
          </a:prstGeom>
        </p:spPr>
      </p:pic>
      <p:pic>
        <p:nvPicPr>
          <p:cNvPr id="75" name="Picture 74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2" y="2760287"/>
            <a:ext cx="3035808" cy="1895211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-3927" y="26332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769864" y="2937885"/>
            <a:ext cx="142711" cy="151166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246120" y="2940085"/>
            <a:ext cx="137160" cy="15072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8840960" y="2942290"/>
            <a:ext cx="142711" cy="151166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318504" y="2944490"/>
            <a:ext cx="137160" cy="15072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6560"/>
            <a:ext cx="3033954" cy="1896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3033954" cy="18962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54" y="2776560"/>
            <a:ext cx="3033954" cy="18962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54" y="838200"/>
            <a:ext cx="3033954" cy="18962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46" y="2776560"/>
            <a:ext cx="3033954" cy="18962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46" y="838200"/>
            <a:ext cx="3033954" cy="18962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80621" y="533400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MLS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3520" y="533400"/>
            <a:ext cx="168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PR4DEVB : F00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7707" y="533400"/>
            <a:ext cx="1800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PR4DEVB : F120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9433" y="87868"/>
            <a:ext cx="689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Monthly Mean Temperature Comparison with Aura/MLS: 2014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691327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5496" y="6519446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Latitude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424956" y="3555392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35614" y="4353082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29015" y="291691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70939" y="1020051"/>
            <a:ext cx="142711" cy="151166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246120" y="1016966"/>
            <a:ext cx="137160" cy="15072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769864" y="2958967"/>
            <a:ext cx="142711" cy="151166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246120" y="2961167"/>
            <a:ext cx="137160" cy="15072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840960" y="1019171"/>
            <a:ext cx="142711" cy="151166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18504" y="1021371"/>
            <a:ext cx="137160" cy="15072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846246" y="2969538"/>
            <a:ext cx="142711" cy="151166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318504" y="2959777"/>
            <a:ext cx="137160" cy="15072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4189"/>
            <a:ext cx="3032337" cy="18952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337" y="4734189"/>
            <a:ext cx="3032337" cy="18952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3" y="4734189"/>
            <a:ext cx="3032337" cy="189521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0" y="4639475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Jul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113974" y="630123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-49784" y="543522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482562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782390" y="4920770"/>
            <a:ext cx="142711" cy="151166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246120" y="4922970"/>
            <a:ext cx="137160" cy="15072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857698" y="4925174"/>
            <a:ext cx="142711" cy="151166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321428" y="4927374"/>
            <a:ext cx="137160" cy="15072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0" y="72824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40" y="536968"/>
            <a:ext cx="3017520" cy="201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40" y="2525250"/>
            <a:ext cx="3017520" cy="201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40" y="4541520"/>
            <a:ext cx="3017520" cy="201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40" y="502002"/>
            <a:ext cx="3017520" cy="201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40" y="2515151"/>
            <a:ext cx="3017520" cy="2011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40" y="4527749"/>
            <a:ext cx="3017520" cy="20116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87868"/>
            <a:ext cx="695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PR4DEVB Temperature Analysis and 120hr Forecast Err : 2014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7436" y="423446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5510" y="2438400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7436" y="4462046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9138" y="457200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Anl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52915" y="4572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f120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9138" y="4495800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Anl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52915" y="44958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f120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9138" y="2438400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Anl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52915" y="24384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f120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" y="1524000"/>
            <a:ext cx="289813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-In upper stratosphere forecast errors are seasonal in each hemisphere’s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extratropics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being greatest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winter months  and greatest – errors in summer months. This means that the gradient across the polar vortex is decreased with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fcst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time.  And summertime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fcst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temperatures are to cold by 5-10 degrees.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-The decrease in temperature gradient will affect zonal wind speed and PV barrier strength.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5061" y="6465562"/>
            <a:ext cx="1301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Day of Year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573397" y="5351404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Latitude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3111"/>
            <a:ext cx="45720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983"/>
            <a:ext cx="4572000" cy="304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983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3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36" y="3457024"/>
            <a:ext cx="4572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3689"/>
            <a:ext cx="45720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376"/>
            <a:ext cx="4572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4376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56" y="502920"/>
            <a:ext cx="3017520" cy="2011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56" y="4526280"/>
            <a:ext cx="3017520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28" y="4526280"/>
            <a:ext cx="3017520" cy="201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28" y="2514600"/>
            <a:ext cx="3017520" cy="2011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56" y="2514600"/>
            <a:ext cx="3017520" cy="20116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28" y="502920"/>
            <a:ext cx="3017520" cy="20116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6800" y="87868"/>
            <a:ext cx="6825458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PR4DEVB Zonal Wind Analysis and 120hr Forecast Err : 2014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" y="1524000"/>
            <a:ext cx="289813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-In the upper stratosphere the decrease in the temp gradient across the winter hemisphere polar vortex decreases the jet max winds.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-The SH winter time jet max is moved poleward in the f120.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-The summer hemisphere’s decrease in its temperatures results in a decrease of the mid-latitude easterlies.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-These wind reductions decrease the amplitude of the SAO equatorial winds.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7436" y="423446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5510" y="2438400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7436" y="4462046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9138" y="457200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Anl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9138" y="4495800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Anl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9138" y="2438400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Anl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52915" y="4572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f120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52915" y="44958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f120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52915" y="24384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f120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0" y="6519446"/>
            <a:ext cx="1301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Day of Year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2539642" y="5405288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Latitude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592" y="609600"/>
            <a:ext cx="4554891" cy="3810000"/>
            <a:chOff x="17109" y="357845"/>
            <a:chExt cx="3107091" cy="2483871"/>
          </a:xfrm>
        </p:grpSpPr>
        <p:grpSp>
          <p:nvGrpSpPr>
            <p:cNvPr id="2" name="Group 1"/>
            <p:cNvGrpSpPr/>
            <p:nvPr/>
          </p:nvGrpSpPr>
          <p:grpSpPr>
            <a:xfrm>
              <a:off x="106680" y="357845"/>
              <a:ext cx="3017520" cy="2201342"/>
              <a:chOff x="2849880" y="358978"/>
              <a:chExt cx="3017520" cy="220134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9880" y="548640"/>
                <a:ext cx="3017520" cy="201168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849880" y="358978"/>
                <a:ext cx="5148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Anl</a:t>
                </a:r>
                <a:endParaRPr lang="en-US" sz="16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914400" y="2503162"/>
              <a:ext cx="13018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Day of Year</a:t>
              </a:r>
              <a:endParaRPr lang="en-US" sz="16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-305095" y="1389004"/>
              <a:ext cx="9829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Latitude</a:t>
              </a:r>
              <a:endParaRPr lang="en-US" sz="16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95800" y="609599"/>
            <a:ext cx="4672070" cy="3378632"/>
            <a:chOff x="5919578" y="4514758"/>
            <a:chExt cx="3072022" cy="21908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080" y="4693920"/>
              <a:ext cx="3017520" cy="201168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19578" y="4514758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f120</a:t>
              </a:r>
              <a:endParaRPr lang="en-US" sz="16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67000" y="87868"/>
            <a:ext cx="37967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PR4DEVB Total Ozone Forecasts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902" y="4419600"/>
            <a:ext cx="7540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-Total Ozone forecasts loose about 2 DU of ozone/day in the tropics.  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Large positive ozone errors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SH polar region August through January.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errors inside polar vortex with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errors equatorward of polar vortex.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44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29000"/>
            <a:ext cx="48006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8600"/>
            <a:ext cx="48006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" y="2438400"/>
            <a:ext cx="3474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-SPFH conditions are very different between the 2014 and 2015 GFS.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SPFH not available in all retrospective PR4DEVB runs.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anose="02020603050405020304" pitchFamily="18" charset="0"/>
              </a:rPr>
              <a:t>D+8 &amp; Week 2 Forecasts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Test Period: June 1, 2013 – November 30, 2015</a:t>
            </a:r>
          </a:p>
          <a:p>
            <a:r>
              <a:rPr lang="en-US" sz="2000" dirty="0" smtClean="0"/>
              <a:t>Differences are between the PR4DEVB and operational GFS during 2013-2015.</a:t>
            </a:r>
          </a:p>
          <a:p>
            <a:pPr>
              <a:defRPr/>
            </a:pPr>
            <a:r>
              <a:rPr lang="en-US" altLang="en-US" sz="2000" dirty="0"/>
              <a:t>Focused on 500 </a:t>
            </a:r>
            <a:r>
              <a:rPr lang="en-US" altLang="en-US" sz="2000" dirty="0" err="1"/>
              <a:t>hPa</a:t>
            </a:r>
            <a:r>
              <a:rPr lang="en-US" altLang="en-US" sz="2000" dirty="0"/>
              <a:t> height and 850 </a:t>
            </a:r>
            <a:r>
              <a:rPr lang="en-US" altLang="en-US" sz="2000" dirty="0" err="1"/>
              <a:t>hPa</a:t>
            </a:r>
            <a:r>
              <a:rPr lang="en-US" altLang="en-US" sz="2000" dirty="0"/>
              <a:t> temperature forecasts </a:t>
            </a:r>
            <a:r>
              <a:rPr lang="en-US" altLang="en-US" sz="2000" dirty="0" smtClean="0"/>
              <a:t>over </a:t>
            </a:r>
            <a:r>
              <a:rPr lang="en-US" altLang="en-US" sz="2000" dirty="0"/>
              <a:t>the Northern Hemisphere </a:t>
            </a:r>
            <a:r>
              <a:rPr lang="en-US" altLang="en-US" sz="2000" dirty="0" err="1"/>
              <a:t>Extratropics</a:t>
            </a:r>
            <a:r>
              <a:rPr lang="en-US" altLang="en-US" sz="2000" dirty="0"/>
              <a:t> (NH) and </a:t>
            </a:r>
            <a:r>
              <a:rPr lang="en-US" altLang="en-US" sz="2000" dirty="0" smtClean="0"/>
              <a:t>the </a:t>
            </a:r>
            <a:r>
              <a:rPr lang="en-US" altLang="en-US" sz="2000" dirty="0"/>
              <a:t>Pacific-North America (PNA) </a:t>
            </a:r>
            <a:r>
              <a:rPr lang="en-US" altLang="en-US" sz="2000" dirty="0" smtClean="0"/>
              <a:t>sector.</a:t>
            </a:r>
            <a:endParaRPr lang="en-US" alt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1867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valuation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aways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MLS is warmer than PR4DEVB in summer hemisphere upper stratosphere</a:t>
            </a:r>
          </a:p>
          <a:p>
            <a:pPr lvl="3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PR4DEVB 5 day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fcst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is cooler than analysis.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gradient at vortex edge is decreased in forecasts in winter hemisphere upper stratosphere.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Temp forecast errors are small in mid and lower stratosphere.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Temp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forecast errors begin to increase in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upper stratosphere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become seasonally dependent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upper stratosphere forecast errors are seasonal in each hemisphere’s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extratropics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being greatest + in winter months  and greatest – errors in summer months. This means that the gradient across the polar vortex is decreased with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fcst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time.  And summertime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fcst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temperatures are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too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cold by 5-10 degrees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decrease in temperature gradient will affect zonal wind speed and PV barrier strength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upper stratosphere the decrease in the temp gradient across the winter hemisphere polar vortex decreases the jet max winds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SH winter time jet max is moved poleward in the f120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summer hemisphere’s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decrease in its temperatures results in a decrease of the mid-latitude easterlies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wind reductions decrease the amplitude of the SAO equatorial winds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Total Ozone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Ozone forecasts loose about 2 DU of ozone/day in the tropics.  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positive ozone errors in SH polar region August through January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Evaluation - Stratosphere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Recommendations: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 a show stopper since there is not adverse effects to the troposphere,         </a:t>
            </a:r>
            <a:r>
              <a:rPr lang="en-US" sz="1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large temperature forecast errors need to be examined for a cause.</a:t>
            </a: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These results hopefully will improve when the GFS model top is lifted and more levels are added to the upper stratosphere/lower mesosphere (USLM).</a:t>
            </a: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the top AMSU channel 14 is </a:t>
            </a:r>
            <a:r>
              <a:rPr lang="en-US" sz="1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assimilated because there are not enough model levels in the USLM for 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foreward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model to generate a good guess.</a:t>
            </a: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Adding more levels will allow the usage of AMSU channel 14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unbias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corrected) and should improve the temperature analysis in the USLM.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35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447800" y="76200"/>
            <a:ext cx="64166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xi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5pPr>
            <a:lvl6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6pPr>
            <a:lvl7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7pPr>
            <a:lvl8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8pPr>
            <a:lvl9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333399"/>
              </a:buClr>
              <a:buFont typeface="Times New Roman" charset="0"/>
              <a:buNone/>
              <a:defRPr/>
            </a:pPr>
            <a:r>
              <a:rPr lang="en-GB" sz="2000" b="1" dirty="0" smtClean="0">
                <a:solidFill>
                  <a:schemeClr val="accent2"/>
                </a:solidFill>
              </a:rPr>
              <a:t>Z500 Anomaly Correlation Scores for D+8 Forecast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667000" y="2971800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198813" y="2971800"/>
            <a:ext cx="180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 flipH="1">
            <a:off x="914400" y="5943600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605713" y="3046413"/>
            <a:ext cx="180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186113" y="6018213"/>
            <a:ext cx="90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605713" y="6018213"/>
            <a:ext cx="180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7250113" y="6118225"/>
            <a:ext cx="1809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xi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5pPr>
            <a:lvl6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6pPr>
            <a:lvl7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7pPr>
            <a:lvl8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8pPr>
            <a:lvl9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9pPr>
          </a:lstStyle>
          <a:p>
            <a:pPr>
              <a:lnSpc>
                <a:spcPct val="93000"/>
              </a:lnSpc>
              <a:buFont typeface="Times New Roman" charset="0"/>
              <a:buNone/>
              <a:defRPr/>
            </a:pPr>
            <a:endParaRPr lang="en-US" sz="1400" b="1" smtClean="0">
              <a:solidFill>
                <a:srgbClr val="3333CC"/>
              </a:solidFill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5241925" y="2936875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endParaRPr lang="en-US" sz="1400" b="1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98525" y="5908675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endParaRPr lang="en-US" sz="1400" b="1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5241925" y="5832475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endParaRPr lang="en-US" sz="1400" b="1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4109" name="Picture 1" descr="gfs_pr4devb.z500dp8ac.Jun13-Nov1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991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45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447800" y="152400"/>
            <a:ext cx="64770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xi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5pPr>
            <a:lvl6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6pPr>
            <a:lvl7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7pPr>
            <a:lvl8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8pPr>
            <a:lvl9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333399"/>
              </a:buClr>
              <a:buFont typeface="Times New Roman" charset="0"/>
              <a:buNone/>
              <a:defRPr/>
            </a:pPr>
            <a:r>
              <a:rPr lang="en-GB" sz="2000" b="1" dirty="0" smtClean="0">
                <a:solidFill>
                  <a:schemeClr val="accent2"/>
                </a:solidFill>
              </a:rPr>
              <a:t>Z500 Anomaly Correlation Scores for Week 2 Forecast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667000" y="2971800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198813" y="2971800"/>
            <a:ext cx="180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 flipH="1">
            <a:off x="914400" y="5943600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605713" y="3046413"/>
            <a:ext cx="180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186113" y="6018213"/>
            <a:ext cx="90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605713" y="6018213"/>
            <a:ext cx="180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7250113" y="6118225"/>
            <a:ext cx="1809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xi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5pPr>
            <a:lvl6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6pPr>
            <a:lvl7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7pPr>
            <a:lvl8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8pPr>
            <a:lvl9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9pPr>
          </a:lstStyle>
          <a:p>
            <a:pPr>
              <a:lnSpc>
                <a:spcPct val="93000"/>
              </a:lnSpc>
              <a:buFont typeface="Times New Roman" charset="0"/>
              <a:buNone/>
              <a:defRPr/>
            </a:pPr>
            <a:endParaRPr lang="en-US" sz="1400" b="1" smtClean="0">
              <a:solidFill>
                <a:srgbClr val="3333CC"/>
              </a:solidFill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5241925" y="2936875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endParaRPr lang="en-US" sz="1400" b="1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98525" y="5908675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endParaRPr lang="en-US" sz="1400" b="1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5241925" y="5832475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endParaRPr lang="en-US" sz="1400" b="1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133" name="Picture 1" descr="gfs_pr4devb.z500wk2ac.Jun13-Nov1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991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749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447800" y="152400"/>
            <a:ext cx="64166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xi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5pPr>
            <a:lvl6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6pPr>
            <a:lvl7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7pPr>
            <a:lvl8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8pPr>
            <a:lvl9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333399"/>
              </a:buClr>
              <a:buFont typeface="Times New Roman" charset="0"/>
              <a:buNone/>
              <a:defRPr/>
            </a:pPr>
            <a:r>
              <a:rPr lang="en-GB" sz="2000" b="1" dirty="0" smtClean="0">
                <a:solidFill>
                  <a:schemeClr val="accent2"/>
                </a:solidFill>
              </a:rPr>
              <a:t>T850 Anomaly Correlation Scores for D+8 Forecast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667000" y="2971800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198813" y="2971800"/>
            <a:ext cx="180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 flipH="1">
            <a:off x="914400" y="5943600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605713" y="3046413"/>
            <a:ext cx="180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186113" y="6018213"/>
            <a:ext cx="90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605713" y="6018213"/>
            <a:ext cx="180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7250113" y="6118225"/>
            <a:ext cx="1809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xi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5pPr>
            <a:lvl6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6pPr>
            <a:lvl7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7pPr>
            <a:lvl8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8pPr>
            <a:lvl9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9pPr>
          </a:lstStyle>
          <a:p>
            <a:pPr>
              <a:lnSpc>
                <a:spcPct val="93000"/>
              </a:lnSpc>
              <a:buFont typeface="Times New Roman" charset="0"/>
              <a:buNone/>
              <a:defRPr/>
            </a:pPr>
            <a:endParaRPr lang="en-US" sz="1400" b="1" smtClean="0">
              <a:solidFill>
                <a:srgbClr val="3333CC"/>
              </a:solidFill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5241925" y="2936875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endParaRPr lang="en-US" sz="1400" b="1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98525" y="5908675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endParaRPr lang="en-US" sz="1400" b="1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5241925" y="5832475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endParaRPr lang="en-US" sz="1400" b="1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6157" name="Picture 1" descr="gfs_pr4devb.t850dp8ac.Jun13-Nov1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33400"/>
            <a:ext cx="9017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242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447800" y="152400"/>
            <a:ext cx="64770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xi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5pPr>
            <a:lvl6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6pPr>
            <a:lvl7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7pPr>
            <a:lvl8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8pPr>
            <a:lvl9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333399"/>
              </a:buClr>
              <a:buFont typeface="Times New Roman" charset="0"/>
              <a:buNone/>
              <a:defRPr/>
            </a:pPr>
            <a:r>
              <a:rPr lang="en-GB" sz="2000" b="1" dirty="0" smtClean="0">
                <a:solidFill>
                  <a:schemeClr val="accent2"/>
                </a:solidFill>
              </a:rPr>
              <a:t>T850 Anomaly Correlation Scores for Week 2 Forecast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667000" y="2971800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198813" y="2971800"/>
            <a:ext cx="180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 flipH="1">
            <a:off x="914400" y="5943600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605713" y="3046413"/>
            <a:ext cx="180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186113" y="6018213"/>
            <a:ext cx="90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605713" y="6018213"/>
            <a:ext cx="180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7250113" y="6118225"/>
            <a:ext cx="1809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xi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5pPr>
            <a:lvl6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6pPr>
            <a:lvl7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7pPr>
            <a:lvl8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8pPr>
            <a:lvl9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9pPr>
          </a:lstStyle>
          <a:p>
            <a:pPr>
              <a:lnSpc>
                <a:spcPct val="93000"/>
              </a:lnSpc>
              <a:buFont typeface="Times New Roman" charset="0"/>
              <a:buNone/>
              <a:defRPr/>
            </a:pPr>
            <a:endParaRPr lang="en-US" sz="1400" b="1" smtClean="0">
              <a:solidFill>
                <a:srgbClr val="3333CC"/>
              </a:solidFill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5241925" y="2936875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endParaRPr lang="en-US" sz="1400" b="1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98525" y="5908675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endParaRPr lang="en-US" sz="1400" b="1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5241925" y="5832475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endParaRPr lang="en-US" sz="1400" b="1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7181" name="Picture 1" descr="gfs_pr4devb.t850wk2ac.Jun13-Nov1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33400"/>
            <a:ext cx="9017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006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-1" y="228600"/>
            <a:ext cx="91439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xi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5pPr>
            <a:lvl6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6pPr>
            <a:lvl7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7pPr>
            <a:lvl8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8pPr>
            <a:lvl9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9pPr>
          </a:lstStyle>
          <a:p>
            <a:pPr>
              <a:lnSpc>
                <a:spcPct val="100000"/>
              </a:lnSpc>
              <a:buClr>
                <a:srgbClr val="333399"/>
              </a:buClr>
              <a:buFont typeface="Times New Roman" charset="0"/>
              <a:buNone/>
              <a:defRPr/>
            </a:pPr>
            <a:r>
              <a:rPr lang="en-GB" sz="1800" b="1" dirty="0" smtClean="0">
                <a:solidFill>
                  <a:schemeClr val="accent2"/>
                </a:solidFill>
              </a:rPr>
              <a:t>Z500 Anomaly Correlation Scores for Days 1-15; NH </a:t>
            </a:r>
            <a:r>
              <a:rPr lang="en-GB" sz="1800" b="1" dirty="0" err="1">
                <a:solidFill>
                  <a:schemeClr val="accent2"/>
                </a:solidFill>
              </a:rPr>
              <a:t>Extratropics</a:t>
            </a:r>
            <a:r>
              <a:rPr lang="en-GB" sz="1800" b="1" dirty="0">
                <a:solidFill>
                  <a:schemeClr val="accent2"/>
                </a:solidFill>
              </a:rPr>
              <a:t> (20N-80N</a:t>
            </a:r>
            <a:r>
              <a:rPr lang="en-GB" sz="1800" b="1" dirty="0" smtClean="0">
                <a:solidFill>
                  <a:schemeClr val="accent2"/>
                </a:solidFill>
              </a:rPr>
              <a:t>)</a:t>
            </a:r>
            <a:endParaRPr lang="en-GB" sz="1800" b="1" dirty="0">
              <a:solidFill>
                <a:schemeClr val="accent2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5867400"/>
            <a:ext cx="92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81400" y="3657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 flipH="1">
            <a:off x="5105400" y="5867400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76313" y="2970213"/>
            <a:ext cx="180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335588" y="2895600"/>
            <a:ext cx="180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914400" y="5943600"/>
            <a:ext cx="7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335588" y="6019800"/>
            <a:ext cx="180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685800" y="28956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endParaRPr lang="en-US" sz="1400">
              <a:latin typeface="Times New Roman" charset="0"/>
              <a:ea typeface="ＭＳ Ｐゴシック" charset="0"/>
            </a:endParaRP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784225" y="57150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 New Roman" charset="0"/>
              <a:buNone/>
              <a:defRPr/>
            </a:pPr>
            <a:endParaRPr lang="en-US" sz="1400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 flipH="1">
            <a:off x="5105400" y="5791200"/>
            <a:ext cx="76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 New Roman" charset="0"/>
              <a:buNone/>
              <a:defRPr/>
            </a:pPr>
            <a:endParaRPr lang="en-US" sz="1400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1050925" y="5807075"/>
            <a:ext cx="1841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5318125" y="5807075"/>
            <a:ext cx="1841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8207" name="Picture 1" descr="gfs_pr4devb.z500ac.d1-15.nh.Jun13-Nov15.gif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" y="548640"/>
            <a:ext cx="9052560" cy="624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3581400" y="2743200"/>
            <a:ext cx="762000" cy="685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78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5867400"/>
            <a:ext cx="92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81400" y="3657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 flipH="1">
            <a:off x="5105400" y="5867400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76313" y="2970213"/>
            <a:ext cx="180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335588" y="2895600"/>
            <a:ext cx="180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914400" y="5943600"/>
            <a:ext cx="7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335588" y="6019800"/>
            <a:ext cx="180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685800" y="28956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endParaRPr lang="en-US" sz="1400">
              <a:latin typeface="Times New Roman" charset="0"/>
              <a:ea typeface="ＭＳ Ｐゴシック" charset="0"/>
            </a:endParaRP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784225" y="57150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 New Roman" charset="0"/>
              <a:buNone/>
              <a:defRPr/>
            </a:pPr>
            <a:endParaRPr lang="en-US" sz="1400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 flipH="1">
            <a:off x="5105400" y="5791200"/>
            <a:ext cx="76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 New Roman" charset="0"/>
              <a:buNone/>
              <a:defRPr/>
            </a:pPr>
            <a:endParaRPr lang="en-US" sz="1400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1050925" y="5807075"/>
            <a:ext cx="1841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5318125" y="5807075"/>
            <a:ext cx="1841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0254" name="TextBox 1"/>
          <p:cNvSpPr txBox="1">
            <a:spLocks noChangeArrowheads="1"/>
          </p:cNvSpPr>
          <p:nvPr/>
        </p:nvSpPr>
        <p:spPr bwMode="auto">
          <a:xfrm>
            <a:off x="0" y="2286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Luxi Sans" charset="0"/>
              </a:defRPr>
            </a:lvl1pPr>
            <a:lvl2pPr marL="742950" indent="-285750">
              <a:spcBef>
                <a:spcPts val="700"/>
              </a:spcBef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ea typeface="Luxi Sans" charset="0"/>
                <a:cs typeface="Luxi Sans" charset="0"/>
              </a:defRPr>
            </a:lvl2pPr>
            <a:lvl3pPr marL="1143000" indent="-22860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ea typeface="Luxi Sans" charset="0"/>
                <a:cs typeface="Luxi Sans" charset="0"/>
              </a:defRPr>
            </a:lvl3pPr>
            <a:lvl4pPr marL="1600200" indent="-22860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ea typeface="Luxi Sans" charset="0"/>
                <a:cs typeface="Luxi Sans" charset="0"/>
              </a:defRPr>
            </a:lvl4pPr>
            <a:lvl5pPr marL="2057400" indent="-22860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Luxi Sans" charset="0"/>
                <a:cs typeface="Luxi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Luxi Sans" charset="0"/>
                <a:cs typeface="Luxi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Luxi Sans" charset="0"/>
                <a:cs typeface="Luxi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Luxi Sans" charset="0"/>
                <a:cs typeface="Luxi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Luxi Sans" charset="0"/>
                <a:cs typeface="Luxi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333399"/>
              </a:buClr>
              <a:buFont typeface="Times New Roman" pitchFamily="18" charset="0"/>
              <a:buNone/>
            </a:pPr>
            <a:r>
              <a:rPr lang="en-GB" altLang="en-US" sz="1800" b="1" dirty="0">
                <a:solidFill>
                  <a:schemeClr val="accent2"/>
                </a:solidFill>
              </a:rPr>
              <a:t>Z500 Anomaly Correlation Scores for Days 1-15;  PNA Sector (180W-30W, 20N-70N)</a:t>
            </a:r>
          </a:p>
        </p:txBody>
      </p:sp>
      <p:pic>
        <p:nvPicPr>
          <p:cNvPr id="10255" name="Picture 1" descr="gfs_pr4devb.z500ac.d1-15.pna.Jun13-Nov1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9450"/>
            <a:ext cx="9067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" descr="gfs_pr4devb.z500ac.d1-15.pna.Jun13-Nov15.gif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548640"/>
            <a:ext cx="9052560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581400" y="2743200"/>
            <a:ext cx="762000" cy="685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61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73152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Clr>
                <a:srgbClr val="333399"/>
              </a:buClr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 smtClean="0">
                <a:ea typeface="+mj-ea"/>
              </a:rPr>
              <a:t>Summary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81000" y="1447800"/>
            <a:ext cx="8305800" cy="37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xi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5pPr>
            <a:lvl6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6pPr>
            <a:lvl7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7pPr>
            <a:lvl8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8pPr>
            <a:lvl9pPr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xi Sans" charset="0"/>
                <a:cs typeface="Luxi Sans" charset="0"/>
              </a:defRPr>
            </a:lvl9pPr>
          </a:lstStyle>
          <a:p>
            <a:pPr marL="342900" indent="-342900">
              <a:lnSpc>
                <a:spcPct val="100000"/>
              </a:lnSpc>
              <a:buClr>
                <a:srgbClr val="333399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500 </a:t>
            </a:r>
            <a:r>
              <a:rPr lang="en-GB" sz="2000" dirty="0" err="1">
                <a:solidFill>
                  <a:schemeClr val="tx1"/>
                </a:solidFill>
                <a:latin typeface="+mn-lt"/>
              </a:rPr>
              <a:t>hPa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height and 850 </a:t>
            </a:r>
            <a:r>
              <a:rPr lang="en-GB" sz="2000" dirty="0" err="1">
                <a:solidFill>
                  <a:schemeClr val="tx1"/>
                </a:solidFill>
                <a:latin typeface="+mn-lt"/>
              </a:rPr>
              <a:t>hPa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temperature AC scores and 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RMS 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error were compared for NH  extra-tropics and the PNA sector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for period Jun 1, 2013 – Nov 30, 2015.</a:t>
            </a:r>
          </a:p>
          <a:p>
            <a:pPr marL="342900" indent="-342900">
              <a:lnSpc>
                <a:spcPct val="100000"/>
              </a:lnSpc>
              <a:buClr>
                <a:srgbClr val="333399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ct val="100000"/>
              </a:lnSpc>
              <a:buClr>
                <a:srgbClr val="333399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The skill comparisons show </a:t>
            </a:r>
            <a:r>
              <a:rPr lang="en-GB" sz="2000" dirty="0" smtClean="0">
                <a:solidFill>
                  <a:srgbClr val="C00000"/>
                </a:solidFill>
                <a:latin typeface="+mn-lt"/>
              </a:rPr>
              <a:t>no significant changes 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in forecast performance at all leads to 15 days over the operational GFS during the test period except </a:t>
            </a:r>
            <a:r>
              <a:rPr lang="en-GB" sz="2000" dirty="0" smtClean="0">
                <a:solidFill>
                  <a:srgbClr val="C00000"/>
                </a:solidFill>
                <a:latin typeface="+mn-lt"/>
              </a:rPr>
              <a:t>slight degradation 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at longer leads during boreal summer season over the NH and PNA sector.</a:t>
            </a:r>
          </a:p>
          <a:p>
            <a:pPr>
              <a:lnSpc>
                <a:spcPct val="100000"/>
              </a:lnSpc>
              <a:buClr>
                <a:srgbClr val="333399"/>
              </a:buClr>
              <a:buSzPct val="120000"/>
              <a:defRPr/>
            </a:pP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ct val="100000"/>
              </a:lnSpc>
              <a:buClr>
                <a:srgbClr val="333399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There is </a:t>
            </a:r>
            <a:r>
              <a:rPr lang="en-GB" sz="2000" dirty="0" smtClean="0">
                <a:solidFill>
                  <a:srgbClr val="C00000"/>
                </a:solidFill>
                <a:latin typeface="+mn-lt"/>
              </a:rPr>
              <a:t>no negative 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impact in D+8 and Week 2 forecasts from this upgrade.</a:t>
            </a:r>
          </a:p>
          <a:p>
            <a:pPr>
              <a:lnSpc>
                <a:spcPct val="100000"/>
              </a:lnSpc>
              <a:buClr>
                <a:srgbClr val="333399"/>
              </a:buClr>
              <a:buFont typeface="Times New Roman" charset="0"/>
              <a:buNone/>
              <a:defRPr/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     	</a:t>
            </a:r>
          </a:p>
        </p:txBody>
      </p:sp>
    </p:spTree>
    <p:extLst>
      <p:ext uri="{BB962C8B-B14F-4D97-AF65-F5344CB8AC3E}">
        <p14:creationId xmlns:p14="http://schemas.microsoft.com/office/powerpoint/2010/main" val="3120752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917</Words>
  <Application>Microsoft Office PowerPoint</Application>
  <PresentationFormat>On-screen Show (4:3)</PresentationFormat>
  <Paragraphs>137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CPC Evaluation of PR4DEVB - D+8 &amp; Week 2 - Stratosphere</vt:lpstr>
      <vt:lpstr>D+8 &amp; Week 2 Forecasts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PR4DEVB Evaluation Stratosphere Temps, Winds and Ozone</vt:lpstr>
      <vt:lpstr>Evaluation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Overall Evaluation</vt:lpstr>
      <vt:lpstr>Overall Evaluation - Stratosphere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CPC Evaluation of PR4DEVB - D+8 &amp; Week 2 - Stratosphere</dc:title>
  <dc:creator>Craig Long</dc:creator>
  <cp:lastModifiedBy>Mary L. Hart</cp:lastModifiedBy>
  <cp:revision>9</cp:revision>
  <dcterms:created xsi:type="dcterms:W3CDTF">2016-03-03T14:16:39Z</dcterms:created>
  <dcterms:modified xsi:type="dcterms:W3CDTF">2016-03-03T17:17:57Z</dcterms:modified>
</cp:coreProperties>
</file>