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5" r:id="rId1"/>
    <p:sldMasterId id="2147483716" r:id="rId2"/>
    <p:sldMasterId id="2147483717" r:id="rId3"/>
    <p:sldMasterId id="2147483718" r:id="rId4"/>
    <p:sldMasterId id="2147483719" r:id="rId5"/>
    <p:sldMasterId id="2147483720" r:id="rId6"/>
    <p:sldMasterId id="2147483721" r:id="rId7"/>
    <p:sldMasterId id="2147483722" r:id="rId8"/>
    <p:sldMasterId id="2147483723" r:id="rId9"/>
  </p:sldMasterIdLst>
  <p:notesMasterIdLst>
    <p:notesMasterId r:id="rId11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355"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356" r:id="rId47"/>
    <p:sldId id="292" r:id="rId48"/>
    <p:sldId id="357" r:id="rId49"/>
    <p:sldId id="293" r:id="rId50"/>
    <p:sldId id="294" r:id="rId51"/>
    <p:sldId id="295" r:id="rId52"/>
    <p:sldId id="296" r:id="rId53"/>
    <p:sldId id="352" r:id="rId54"/>
    <p:sldId id="353" r:id="rId55"/>
    <p:sldId id="354" r:id="rId56"/>
    <p:sldId id="298" r:id="rId57"/>
    <p:sldId id="297" r:id="rId58"/>
    <p:sldId id="299" r:id="rId59"/>
    <p:sldId id="300"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Lst>
  <p:sldSz cx="9144000" cy="6858000" type="screen4x3"/>
  <p:notesSz cx="6934200" cy="9220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9538147-4C58-429B-8F2F-66D856C53D3A}">
  <a:tblStyle styleId="{09538147-4C58-429B-8F2F-66D856C53D3A}" styleName="Table_0"/>
  <a:tblStyle styleId="{6CB1583B-33A9-428A-A746-DDD4BDC54396}"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E7EF"/>
          </a:solidFill>
        </a:fill>
      </a:tcStyle>
    </a:wholeTbl>
    <a:band1H>
      <a:tcStyle>
        <a:tcBdr/>
        <a:fill>
          <a:solidFill>
            <a:srgbClr val="CCCCDD"/>
          </a:solidFill>
        </a:fill>
      </a:tcStyle>
    </a:band1H>
    <a:band1V>
      <a:tcStyle>
        <a:tcBdr/>
        <a:fill>
          <a:solidFill>
            <a:srgbClr val="CCCCDD"/>
          </a:solidFill>
        </a:fill>
      </a:tcStyle>
    </a:band1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2"/>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2"/>
          </a:solidFill>
        </a:fill>
      </a:tcStyle>
    </a:firstRow>
  </a:tblStyle>
  <a:tblStyle styleId="{A8A60C8A-780E-4701-A811-1E36A2FA53B9}"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Style>
        <a:tcBdr/>
        <a:fill>
          <a:solidFill>
            <a:srgbClr val="D0DEEF"/>
          </a:solidFill>
        </a:fill>
      </a:tcStyle>
    </a:band1H>
    <a:band1V>
      <a:tcStyle>
        <a:tcBdr/>
        <a:fill>
          <a:solidFill>
            <a:srgbClr val="D0DEEF"/>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56" autoAdjust="0"/>
  </p:normalViewPr>
  <p:slideViewPr>
    <p:cSldViewPr snapToGrid="0">
      <p:cViewPr varScale="1">
        <p:scale>
          <a:sx n="78" d="100"/>
          <a:sy n="78" d="100"/>
        </p:scale>
        <p:origin x="-160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slide" Target="slides/slide10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05448" cy="46069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927182" y="0"/>
            <a:ext cx="3005448" cy="460698"/>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62050" y="692150"/>
            <a:ext cx="4610100" cy="3457574"/>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94047" y="4378969"/>
            <a:ext cx="5546104" cy="4149403"/>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None/>
              <a:defRPr sz="1200" b="0" i="0" u="none" strike="noStrike" cap="none">
                <a:solidFill>
                  <a:schemeClr val="dk1"/>
                </a:solidFill>
                <a:latin typeface="Arial"/>
                <a:ea typeface="Arial"/>
                <a:cs typeface="Arial"/>
                <a:sym typeface="Arial"/>
              </a:defRPr>
            </a:lvl2pPr>
            <a:lvl3pPr marL="914400" marR="0" lvl="2" indent="0" algn="l" rtl="0">
              <a:spcBef>
                <a:spcPts val="360"/>
              </a:spcBef>
              <a:spcAft>
                <a:spcPts val="0"/>
              </a:spcAft>
              <a:buNone/>
              <a:defRPr sz="1200" b="0" i="0" u="none" strike="noStrike" cap="none">
                <a:solidFill>
                  <a:schemeClr val="dk1"/>
                </a:solidFill>
                <a:latin typeface="Arial"/>
                <a:ea typeface="Arial"/>
                <a:cs typeface="Arial"/>
                <a:sym typeface="Arial"/>
              </a:defRPr>
            </a:lvl3pPr>
            <a:lvl4pPr marL="1371600" marR="0" lvl="3" indent="0" algn="l" rtl="0">
              <a:spcBef>
                <a:spcPts val="360"/>
              </a:spcBef>
              <a:spcAft>
                <a:spcPts val="0"/>
              </a:spcAft>
              <a:buNone/>
              <a:defRPr sz="1200" b="0" i="0" u="none" strike="noStrike" cap="none">
                <a:solidFill>
                  <a:schemeClr val="dk1"/>
                </a:solidFill>
                <a:latin typeface="Arial"/>
                <a:ea typeface="Arial"/>
                <a:cs typeface="Arial"/>
                <a:sym typeface="Arial"/>
              </a:defRPr>
            </a:lvl4pPr>
            <a:lvl5pPr marL="1828800" marR="0" lvl="4" indent="0" algn="l" rtl="0">
              <a:spcBef>
                <a:spcPts val="360"/>
              </a:spcBef>
              <a:spcAft>
                <a:spcPts val="0"/>
              </a:spcAft>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757940"/>
            <a:ext cx="3005448" cy="46069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927182" y="8757940"/>
            <a:ext cx="3005448" cy="460698"/>
          </a:xfrm>
          <a:prstGeom prst="rect">
            <a:avLst/>
          </a:prstGeom>
          <a:noFill/>
          <a:ln>
            <a:noFill/>
          </a:ln>
        </p:spPr>
        <p:txBody>
          <a:bodyPr lIns="92300" tIns="46150" rIns="92300" bIns="4615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540021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477" name="Shape 47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2061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592" name="Shape 59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789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02" name="Shape 60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768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09" name="Shape 60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656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15" name="Shape 61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45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22" name="Shape 62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35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29" name="Shape 62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5228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21" name="Shape 92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107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36" name="Shape 63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68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47" name="Shape 64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955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55" name="Shape 65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13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sldNum" idx="12"/>
          </p:nvPr>
        </p:nvSpPr>
        <p:spPr>
          <a:xfrm>
            <a:off x="3927182" y="8757940"/>
            <a:ext cx="3005448" cy="460698"/>
          </a:xfrm>
          <a:prstGeom prst="rect">
            <a:avLst/>
          </a:prstGeom>
          <a:noFill/>
          <a:ln>
            <a:noFill/>
          </a:ln>
        </p:spPr>
        <p:txBody>
          <a:bodyPr lIns="92300" tIns="46150" rIns="92300" bIns="46150"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a:solidFill>
                  <a:srgbClr val="000000"/>
                </a:solidFill>
                <a:latin typeface="Arial"/>
                <a:ea typeface="Arial"/>
                <a:cs typeface="Arial"/>
                <a:sym typeface="Arial"/>
              </a:rPr>
              <a:t>2</a:t>
            </a:fld>
            <a:endParaRPr lang="en-US" sz="1300" b="0" i="0" u="none" strike="noStrike" cap="none">
              <a:solidFill>
                <a:srgbClr val="000000"/>
              </a:solidFill>
              <a:latin typeface="Arial"/>
              <a:ea typeface="Arial"/>
              <a:cs typeface="Arial"/>
              <a:sym typeface="Arial"/>
            </a:endParaRPr>
          </a:p>
        </p:txBody>
      </p:sp>
      <p:sp>
        <p:nvSpPr>
          <p:cNvPr id="485" name="Shape 485"/>
          <p:cNvSpPr>
            <a:spLocks noGrp="1" noRot="1" noChangeAspect="1"/>
          </p:cNvSpPr>
          <p:nvPr>
            <p:ph type="sldImg" idx="2"/>
          </p:nvPr>
        </p:nvSpPr>
        <p:spPr>
          <a:xfrm>
            <a:off x="1166813" y="690563"/>
            <a:ext cx="4608512" cy="3455987"/>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6" name="Shape 486"/>
          <p:cNvSpPr txBox="1">
            <a:spLocks noGrp="1"/>
          </p:cNvSpPr>
          <p:nvPr>
            <p:ph type="body" idx="1"/>
          </p:nvPr>
        </p:nvSpPr>
        <p:spPr>
          <a:xfrm>
            <a:off x="694047" y="4378969"/>
            <a:ext cx="5546104" cy="4149403"/>
          </a:xfrm>
          <a:prstGeom prst="rect">
            <a:avLst/>
          </a:prstGeom>
          <a:noFill/>
          <a:ln>
            <a:noFill/>
          </a:ln>
        </p:spPr>
        <p:txBody>
          <a:bodyPr lIns="92300" tIns="46150" rIns="92300" bIns="4615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59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Shape 66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62" name="Shape 66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597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71" name="Shape 67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042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80" name="Shape 68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342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89" name="Shape 68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2110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699" name="Shape 69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738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Shape 70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06" name="Shape 70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311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24" name="Shape 72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250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42" name="Shape 74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583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54" name="Shape 75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983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66" name="Shape 76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95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510" name="Shape 51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1930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75" name="Shape 77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497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83" name="Shape 78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999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90" name="Shape 79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631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799" name="Shape 79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307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Shape 807"/>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08" name="Shape 808"/>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297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18" name="Shape 818"/>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1057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Shape 82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27" name="Shape 82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7493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33" name="Shape 83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3387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49" name="Shape 84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7057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65" name="Shape 86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20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7" name="Shape 517"/>
          <p:cNvSpPr txBox="1">
            <a:spLocks noGrp="1"/>
          </p:cNvSpPr>
          <p:nvPr>
            <p:ph type="body" idx="1"/>
          </p:nvPr>
        </p:nvSpPr>
        <p:spPr>
          <a:xfrm>
            <a:off x="694047" y="4378969"/>
            <a:ext cx="5546104" cy="4149403"/>
          </a:xfrm>
          <a:prstGeom prst="rect">
            <a:avLst/>
          </a:prstGeom>
          <a:noFill/>
          <a:ln>
            <a:noFill/>
          </a:ln>
        </p:spPr>
        <p:txBody>
          <a:bodyPr lIns="92300" tIns="46150" rIns="92300" bIns="4615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
        <p:nvSpPr>
          <p:cNvPr id="518" name="Shape 518"/>
          <p:cNvSpPr txBox="1">
            <a:spLocks noGrp="1"/>
          </p:cNvSpPr>
          <p:nvPr>
            <p:ph type="sldNum" idx="12"/>
          </p:nvPr>
        </p:nvSpPr>
        <p:spPr>
          <a:xfrm>
            <a:off x="3927182" y="8757940"/>
            <a:ext cx="3005448" cy="460698"/>
          </a:xfrm>
          <a:prstGeom prst="rect">
            <a:avLst/>
          </a:prstGeom>
          <a:noFill/>
          <a:ln>
            <a:noFill/>
          </a:ln>
        </p:spPr>
        <p:txBody>
          <a:bodyPr lIns="92300" tIns="46150" rIns="92300" bIns="4615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4</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751619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72" name="Shape 87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546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79" name="Shape 87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521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86" name="Shape 88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99476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86" name="Shape 88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384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 name="Shape 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4092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359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Shape 89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00" name="Shape 900"/>
          <p:cNvSpPr txBox="1">
            <a:spLocks noGrp="1"/>
          </p:cNvSpPr>
          <p:nvPr>
            <p:ph type="body" idx="1"/>
          </p:nvPr>
        </p:nvSpPr>
        <p:spPr>
          <a:xfrm>
            <a:off x="694047" y="4378969"/>
            <a:ext cx="5546104" cy="4149403"/>
          </a:xfrm>
          <a:prstGeom prst="rect">
            <a:avLst/>
          </a:prstGeom>
          <a:noFill/>
          <a:ln>
            <a:noFill/>
          </a:ln>
        </p:spPr>
        <p:txBody>
          <a:bodyPr lIns="92300" tIns="46150" rIns="92300" bIns="4615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
        <p:nvSpPr>
          <p:cNvPr id="901" name="Shape 901"/>
          <p:cNvSpPr txBox="1">
            <a:spLocks noGrp="1"/>
          </p:cNvSpPr>
          <p:nvPr>
            <p:ph type="sldNum" idx="12"/>
          </p:nvPr>
        </p:nvSpPr>
        <p:spPr>
          <a:xfrm>
            <a:off x="3927182" y="8757940"/>
            <a:ext cx="3005448" cy="460698"/>
          </a:xfrm>
          <a:prstGeom prst="rect">
            <a:avLst/>
          </a:prstGeom>
          <a:noFill/>
          <a:ln>
            <a:noFill/>
          </a:ln>
        </p:spPr>
        <p:txBody>
          <a:bodyPr lIns="92300" tIns="46150" rIns="92300" bIns="4615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000000"/>
                </a:solidFill>
                <a:latin typeface="Arial"/>
                <a:ea typeface="Arial"/>
                <a:cs typeface="Arial"/>
                <a:sym typeface="Arial"/>
              </a:rPr>
              <a:t>48</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8710336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Shape 89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893" name="Shape 89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153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Shape 90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07" name="Shape 90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3488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Shape 91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14" name="Shape 91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051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546" name="Shape 54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4777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28" name="Shape 928"/>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3117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37" name="Shape 93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430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46" name="Shape 94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359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55" name="Shape 95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7025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64" name="Shape 96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6348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Shape 97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75" name="Shape 97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023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Shape 980"/>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81" name="Shape 98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1899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87" name="Shape 98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1847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994" name="Shape 99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1796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01" name="Shape 100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1331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557" name="Shape 55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139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07" name="Shape 100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05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13" name="Shape 101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308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Shape 101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20" name="Shape 102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7743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27" name="Shape 102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016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Shape 103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34" name="Shape 103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00585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42" name="Shape 104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0336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Shape 1047"/>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48" name="Shape 1048"/>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28836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54" name="Shape 105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87438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Shape 105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60" name="Shape 106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5100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70" name="Shape 107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1318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567" name="Shape 56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54772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80" name="Shape 108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661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Shape 108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90" name="Shape 109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28532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Shape 109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097" name="Shape 109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91247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04" name="Shape 110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7950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Shape 1110"/>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11" name="Shape 111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212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Shape 112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26" name="Shape 112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588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36" name="Shape 113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3366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43" name="Shape 114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7069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Shape 1150"/>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51" name="Shape 115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51742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71" name="Shape 117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996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575" name="Shape 57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115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Shape 119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196" name="Shape 119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6016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03" name="Shape 120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906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Shape 1214"/>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15" name="Shape 1215"/>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7810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23" name="Shape 122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3208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Shape 122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30" name="Shape 123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3569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37" name="Shape 1237"/>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66214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43" name="Shape 124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1836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56" name="Shape 125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33993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Shape 126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69" name="Shape 126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1252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Shape 127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79" name="Shape 127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385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584" name="Shape 584"/>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2707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Shape 1288"/>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89" name="Shape 1289"/>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57454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Shape 129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296" name="Shape 129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18411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Shape 1302"/>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303" name="Shape 1303"/>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194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312" name="Shape 1312"/>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128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Shape 131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320" name="Shape 132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9087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Shape 1327"/>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328" name="Shape 1328"/>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6787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Shape 133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336" name="Shape 133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1570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Shape 1341"/>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42" name="Shape 1342"/>
          <p:cNvSpPr txBox="1">
            <a:spLocks noGrp="1"/>
          </p:cNvSpPr>
          <p:nvPr>
            <p:ph type="body" idx="1"/>
          </p:nvPr>
        </p:nvSpPr>
        <p:spPr>
          <a:xfrm>
            <a:off x="694047" y="4378969"/>
            <a:ext cx="5546104" cy="4149403"/>
          </a:xfrm>
          <a:prstGeom prst="rect">
            <a:avLst/>
          </a:prstGeom>
          <a:noFill/>
          <a:ln>
            <a:noFill/>
          </a:ln>
        </p:spPr>
        <p:txBody>
          <a:bodyPr lIns="92300" tIns="46150" rIns="92300" bIns="4615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Arial"/>
              <a:ea typeface="Arial"/>
              <a:cs typeface="Arial"/>
              <a:sym typeface="Arial"/>
            </a:endParaRPr>
          </a:p>
        </p:txBody>
      </p:sp>
      <p:sp>
        <p:nvSpPr>
          <p:cNvPr id="1343" name="Shape 1343"/>
          <p:cNvSpPr txBox="1">
            <a:spLocks noGrp="1"/>
          </p:cNvSpPr>
          <p:nvPr>
            <p:ph type="sldNum" idx="12"/>
          </p:nvPr>
        </p:nvSpPr>
        <p:spPr>
          <a:xfrm>
            <a:off x="3927182" y="8757940"/>
            <a:ext cx="3005448" cy="460698"/>
          </a:xfrm>
          <a:prstGeom prst="rect">
            <a:avLst/>
          </a:prstGeom>
          <a:noFill/>
          <a:ln>
            <a:noFill/>
          </a:ln>
        </p:spPr>
        <p:txBody>
          <a:bodyPr lIns="92300" tIns="46150" rIns="92300" bIns="4615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99</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2810498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Shape 1349"/>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350" name="Shape 1350"/>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87587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Shape 1355"/>
          <p:cNvSpPr txBox="1">
            <a:spLocks noGrp="1"/>
          </p:cNvSpPr>
          <p:nvPr>
            <p:ph type="body" idx="1"/>
          </p:nvPr>
        </p:nvSpPr>
        <p:spPr>
          <a:xfrm>
            <a:off x="694047" y="4378969"/>
            <a:ext cx="5546104" cy="4149403"/>
          </a:xfrm>
          <a:prstGeom prst="rect">
            <a:avLst/>
          </a:prstGeom>
        </p:spPr>
        <p:txBody>
          <a:bodyPr lIns="91425" tIns="91425" rIns="91425" bIns="91425" anchor="t" anchorCtr="0">
            <a:noAutofit/>
          </a:bodyPr>
          <a:lstStyle/>
          <a:p>
            <a:pPr lvl="0">
              <a:spcBef>
                <a:spcPts val="0"/>
              </a:spcBef>
              <a:buNone/>
            </a:pPr>
            <a:endParaRPr/>
          </a:p>
        </p:txBody>
      </p:sp>
      <p:sp>
        <p:nvSpPr>
          <p:cNvPr id="1356" name="Shape 1356"/>
          <p:cNvSpPr>
            <a:spLocks noGrp="1" noRot="1" noChangeAspect="1"/>
          </p:cNvSpPr>
          <p:nvPr>
            <p:ph type="sldImg" idx="2"/>
          </p:nvPr>
        </p:nvSpPr>
        <p:spPr>
          <a:xfrm>
            <a:off x="116205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19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8"/>
        <p:cNvGrpSpPr/>
        <p:nvPr/>
      </p:nvGrpSpPr>
      <p:grpSpPr>
        <a:xfrm>
          <a:off x="0" y="0"/>
          <a:ext cx="0" cy="0"/>
          <a:chOff x="0" y="0"/>
          <a:chExt cx="0" cy="0"/>
        </a:xfrm>
      </p:grpSpPr>
      <p:sp>
        <p:nvSpPr>
          <p:cNvPr id="19" name="Shape 1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23862" y="23018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77" name="Shape 77"/>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80" name="Shape 80"/>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83" name="Shape 83"/>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3"/>
        <p:cNvGrpSpPr/>
        <p:nvPr/>
      </p:nvGrpSpPr>
      <p:grpSpPr>
        <a:xfrm>
          <a:off x="0" y="0"/>
          <a:ext cx="0" cy="0"/>
          <a:chOff x="0" y="0"/>
          <a:chExt cx="0" cy="0"/>
        </a:xfrm>
      </p:grpSpPr>
      <p:sp>
        <p:nvSpPr>
          <p:cNvPr id="94" name="Shape 9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95" name="Shape 9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9" name="Shape 9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0" name="Shape 10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5" name="Shape 10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07" name="Shape 10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12" name="Shape 1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14" name="Shape 1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7" name="Shape 11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20" name="Shape 1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21" name="Shape 1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4" name="Shape 12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34" name="Shape 1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35" name="Shape 1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8" name="Shape 13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23862" y="23018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5" name="Shape 145"/>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48" name="Shape 1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2" name="Shape 152"/>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54" name="Shape 1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8" name="Shape 158"/>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60" name="Shape 16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61" name="Shape 16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8"/>
        <p:cNvGrpSpPr/>
        <p:nvPr/>
      </p:nvGrpSpPr>
      <p:grpSpPr>
        <a:xfrm>
          <a:off x="0" y="0"/>
          <a:ext cx="0" cy="0"/>
          <a:chOff x="0" y="0"/>
          <a:chExt cx="0" cy="0"/>
        </a:xfrm>
      </p:grpSpPr>
      <p:sp>
        <p:nvSpPr>
          <p:cNvPr id="169" name="Shape 169"/>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0" name="Shape 170"/>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75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72" name="Shape 17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73" name="Shape 17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a:t>
            </a:fld>
            <a:endParaRPr lang="en-US" sz="900">
              <a:solidFill>
                <a:srgbClr val="888888"/>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4"/>
        <p:cNvGrpSpPr/>
        <p:nvPr/>
      </p:nvGrpSpPr>
      <p:grpSpPr>
        <a:xfrm>
          <a:off x="0" y="0"/>
          <a:ext cx="0" cy="0"/>
          <a:chOff x="0" y="0"/>
          <a:chExt cx="0" cy="0"/>
        </a:xfrm>
      </p:grpSpPr>
      <p:sp>
        <p:nvSpPr>
          <p:cNvPr id="175" name="Shape 17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76" name="Shape 17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77" name="Shape 17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a:t>
            </a:fld>
            <a:endParaRPr lang="en-US" sz="900">
              <a:solidFill>
                <a:srgbClr val="888888"/>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0" name="Shape 18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82" name="Shape 18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83" name="Shape 18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a:t>
            </a:fld>
            <a:endParaRPr lang="en-US" sz="900">
              <a:solidFill>
                <a:srgbClr val="888888"/>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6" name="Shape 186"/>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90" name="Shape 19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a:t>
            </a:fld>
            <a:endParaRPr lang="en-US" sz="900">
              <a:solidFill>
                <a:srgbClr val="88888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7"/>
        <p:cNvGrpSpPr/>
        <p:nvPr/>
      </p:nvGrpSpPr>
      <p:grpSpPr>
        <a:xfrm>
          <a:off x="0" y="0"/>
          <a:ext cx="0" cy="0"/>
          <a:chOff x="0" y="0"/>
          <a:chExt cx="0" cy="0"/>
        </a:xfrm>
      </p:grpSpPr>
      <p:sp>
        <p:nvSpPr>
          <p:cNvPr id="198" name="Shape 19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99" name="Shape 1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1"/>
        <p:cNvGrpSpPr/>
        <p:nvPr/>
      </p:nvGrpSpPr>
      <p:grpSpPr>
        <a:xfrm>
          <a:off x="0" y="0"/>
          <a:ext cx="0" cy="0"/>
          <a:chOff x="0" y="0"/>
          <a:chExt cx="0" cy="0"/>
        </a:xfrm>
      </p:grpSpPr>
      <p:sp>
        <p:nvSpPr>
          <p:cNvPr id="202" name="Shape 20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3" name="Shape 20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4" name="Shape 20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05" name="Shape 20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9" name="Shape 20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11" name="Shape 21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12" name="Shape 21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8"/>
        <p:cNvGrpSpPr/>
        <p:nvPr/>
      </p:nvGrpSpPr>
      <p:grpSpPr>
        <a:xfrm>
          <a:off x="0" y="0"/>
          <a:ext cx="0" cy="0"/>
          <a:chOff x="0" y="0"/>
          <a:chExt cx="0" cy="0"/>
        </a:xfrm>
      </p:grpSpPr>
      <p:sp>
        <p:nvSpPr>
          <p:cNvPr id="29" name="Shape 29"/>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30" name="Shape 30"/>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ctr"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ctr"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5" name="Shape 21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16" name="Shape 21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17" name="Shape 2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18" name="Shape 21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1" name="Shape 22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24" name="Shape 2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25" name="Shape 2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8" name="Shape 22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31" name="Shape 23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32" name="Shape 2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33" name="Shape 2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34" name="Shape 2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7" name="Shape 2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38" name="Shape 2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39" name="Shape 2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2" name="Shape 24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45" name="Shape 2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46" name="Shape 2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9" name="Shape 24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51" name="Shape 2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52" name="Shape 2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53" name="Shape 2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6" name="Shape 25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58" name="Shape 2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59" name="Shape 2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2" name="Shape 26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64" name="Shape 2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65" name="Shape 2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2"/>
        <p:cNvGrpSpPr/>
        <p:nvPr/>
      </p:nvGrpSpPr>
      <p:grpSpPr>
        <a:xfrm>
          <a:off x="0" y="0"/>
          <a:ext cx="0" cy="0"/>
          <a:chOff x="0" y="0"/>
          <a:chExt cx="0" cy="0"/>
        </a:xfrm>
      </p:grpSpPr>
      <p:sp>
        <p:nvSpPr>
          <p:cNvPr id="273" name="Shape 27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74" name="Shape 2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75" name="Shape 27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76"/>
        <p:cNvGrpSpPr/>
        <p:nvPr/>
      </p:nvGrpSpPr>
      <p:grpSpPr>
        <a:xfrm>
          <a:off x="0" y="0"/>
          <a:ext cx="0" cy="0"/>
          <a:chOff x="0" y="0"/>
          <a:chExt cx="0" cy="0"/>
        </a:xfrm>
      </p:grpSpPr>
      <p:sp>
        <p:nvSpPr>
          <p:cNvPr id="277" name="Shape 27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8" name="Shape 27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9" name="Shape 27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80" name="Shape 28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81" name="Shape 28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23862" y="23018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36" name="Shape 3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4" name="Shape 28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5" name="Shape 28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86" name="Shape 28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87" name="Shape 28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0" name="Shape 29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91" name="Shape 29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92" name="Shape 29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93" name="Shape 29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6" name="Shape 29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99" name="Shape 2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00" name="Shape 30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3" name="Shape 30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07" name="Shape 30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08" name="Shape 30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09" name="Shape 30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2" name="Shape 3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13" name="Shape 3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14" name="Shape 3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7" name="Shape 317"/>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20" name="Shape 3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21" name="Shape 3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4" name="Shape 32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5" name="Shape 32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27" name="Shape 3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28" name="Shape 3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1" name="Shape 331"/>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2" name="Shape 3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33" name="Shape 3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34" name="Shape 3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7" name="Shape 33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Shape 33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39" name="Shape 3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40" name="Shape 3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47"/>
        <p:cNvGrpSpPr/>
        <p:nvPr/>
      </p:nvGrpSpPr>
      <p:grpSpPr>
        <a:xfrm>
          <a:off x="0" y="0"/>
          <a:ext cx="0" cy="0"/>
          <a:chOff x="0" y="0"/>
          <a:chExt cx="0" cy="0"/>
        </a:xfrm>
      </p:grpSpPr>
      <p:sp>
        <p:nvSpPr>
          <p:cNvPr id="348" name="Shape 34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49" name="Shape 34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50" name="Shape 35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1" name="Shape 4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spcBef>
                <a:spcPts val="320"/>
              </a:spcBef>
              <a:spcAft>
                <a:spcPts val="0"/>
              </a:spcAft>
              <a:buClr>
                <a:schemeClr val="dk1"/>
              </a:buClr>
              <a:buFont typeface="Arial"/>
              <a:buNone/>
              <a:defRPr sz="1600" b="0" i="0" u="none" strike="noStrike" cap="none">
                <a:solidFill>
                  <a:schemeClr val="dk1"/>
                </a:solidFill>
                <a:latin typeface="Arial"/>
                <a:ea typeface="Arial"/>
                <a:cs typeface="Arial"/>
                <a:sym typeface="Arial"/>
              </a:defRPr>
            </a:lvl3pPr>
            <a:lvl4pPr marL="1371600" marR="0" lvl="3"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4pPr>
            <a:lvl5pPr marL="1828800" marR="0" lvl="4"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5pPr>
            <a:lvl6pPr marL="2286000" marR="0" lvl="5"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6pPr>
            <a:lvl7pPr marL="2743200" marR="0" lvl="6"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7pPr>
            <a:lvl8pPr marL="3200400" marR="0" lvl="7"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8pPr>
            <a:lvl9pPr marL="3657600" marR="0" lvl="8"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1"/>
        <p:cNvGrpSpPr/>
        <p:nvPr/>
      </p:nvGrpSpPr>
      <p:grpSpPr>
        <a:xfrm>
          <a:off x="0" y="0"/>
          <a:ext cx="0" cy="0"/>
          <a:chOff x="0" y="0"/>
          <a:chExt cx="0" cy="0"/>
        </a:xfrm>
      </p:grpSpPr>
      <p:sp>
        <p:nvSpPr>
          <p:cNvPr id="352" name="Shape 35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3" name="Shape 35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4" name="Shape 3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55" name="Shape 3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56" name="Shape 3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9" name="Shape 35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Shape 36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61" name="Shape 36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62" name="Shape 36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5" name="Shape 36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66" name="Shape 36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67" name="Shape 36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68" name="Shape 36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1" name="Shape 37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2" name="Shape 37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3" name="Shape 37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74" name="Shape 3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75" name="Shape 37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8" name="Shape 37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9" name="Shape 37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0" name="Shape 38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81" name="Shape 38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2" name="Shape 38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83" name="Shape 3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84" name="Shape 3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7" name="Shape 38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88" name="Shape 38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89" name="Shape 38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2" name="Shape 39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Shape 39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94" name="Shape 39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95" name="Shape 39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96" name="Shape 39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9" name="Shape 39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0" name="Shape 40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01" name="Shape 40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02" name="Shape 4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03" name="Shape 40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6" name="Shape 40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7" name="Shape 40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08" name="Shape 40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09" name="Shape 40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2" name="Shape 41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3" name="Shape 4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14" name="Shape 4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15" name="Shape 4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23862" y="23018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47" name="Shape 4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22"/>
        <p:cNvGrpSpPr/>
        <p:nvPr/>
      </p:nvGrpSpPr>
      <p:grpSpPr>
        <a:xfrm>
          <a:off x="0" y="0"/>
          <a:ext cx="0" cy="0"/>
          <a:chOff x="0" y="0"/>
          <a:chExt cx="0" cy="0"/>
        </a:xfrm>
      </p:grpSpPr>
      <p:sp>
        <p:nvSpPr>
          <p:cNvPr id="423" name="Shape 4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24" name="Shape 4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25" name="Shape 4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26"/>
        <p:cNvGrpSpPr/>
        <p:nvPr/>
      </p:nvGrpSpPr>
      <p:grpSpPr>
        <a:xfrm>
          <a:off x="0" y="0"/>
          <a:ext cx="0" cy="0"/>
          <a:chOff x="0" y="0"/>
          <a:chExt cx="0" cy="0"/>
        </a:xfrm>
      </p:grpSpPr>
      <p:sp>
        <p:nvSpPr>
          <p:cNvPr id="427" name="Shape 427"/>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8" name="Shape 42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29" name="Shape 4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30" name="Shape 4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31" name="Shape 43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4" name="Shape 434"/>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5" name="Shape 43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36" name="Shape 4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37" name="Shape 43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0" name="Shape 440"/>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41" name="Shape 4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42" name="Shape 4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43" name="Shape 4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6" name="Shape 446"/>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7" name="Shape 447"/>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Shape 44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49" name="Shape 44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50" name="Shape 45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3" name="Shape 45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4" name="Shape 45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5" name="Shape 45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6" name="Shape 45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7" name="Shape 4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58" name="Shape 4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59" name="Shape 4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2" name="Shape 4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63" name="Shape 4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64" name="Shape 4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1"/>
        <p:cNvGrpSpPr/>
        <p:nvPr/>
      </p:nvGrpSpPr>
      <p:grpSpPr>
        <a:xfrm>
          <a:off x="0" y="0"/>
          <a:ext cx="0" cy="0"/>
          <a:chOff x="0" y="0"/>
          <a:chExt cx="0" cy="0"/>
        </a:xfrm>
      </p:grpSpPr>
      <p:sp>
        <p:nvSpPr>
          <p:cNvPr id="472" name="Shape 47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73" name="Shape 47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74" name="Shape 47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3" name="Shape 13"/>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34290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48006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66294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5" name="Shape 1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6" name="Shape 1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a:pPr algn="r">
                <a:buSzPct val="25000"/>
              </a:pPr>
              <a:t>‹#›</a:t>
            </a:fld>
            <a:endParaRPr lang="en-US"/>
          </a:p>
        </p:txBody>
      </p:sp>
    </p:spTree>
    <p:extLst>
      <p:ext uri="{BB962C8B-B14F-4D97-AF65-F5344CB8AC3E}">
        <p14:creationId xmlns:p14="http://schemas.microsoft.com/office/powerpoint/2010/main" val="40119253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
        <p:cNvGrpSpPr/>
        <p:nvPr/>
      </p:nvGrpSpPr>
      <p:grpSpPr>
        <a:xfrm>
          <a:off x="0" y="0"/>
          <a:ext cx="0" cy="0"/>
          <a:chOff x="0" y="0"/>
          <a:chExt cx="0" cy="0"/>
        </a:xfrm>
      </p:grpSpPr>
      <p:sp>
        <p:nvSpPr>
          <p:cNvPr id="18" name="Shape 1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9" name="Shape 1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None/>
              <a:defRPr sz="1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0" name="Shape 2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a:pPr algn="r">
                <a:buSzPct val="25000"/>
              </a:pPr>
              <a:t>‹#›</a:t>
            </a:fld>
            <a:endParaRPr lang="en-US"/>
          </a:p>
        </p:txBody>
      </p:sp>
    </p:spTree>
    <p:extLst>
      <p:ext uri="{BB962C8B-B14F-4D97-AF65-F5344CB8AC3E}">
        <p14:creationId xmlns:p14="http://schemas.microsoft.com/office/powerpoint/2010/main" val="392856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23862" y="23018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54" name="Shape 5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spcAft>
                <a:spcPts val="0"/>
              </a:spcAft>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spcAft>
                <a:spcPts val="0"/>
              </a:spcAft>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20"/>
              </a:spcBef>
              <a:spcAft>
                <a:spcPts val="0"/>
              </a:spcAft>
              <a:buClr>
                <a:schemeClr val="dk1"/>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63" name="Shape 63"/>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70" name="Shape 70"/>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spcBef>
                <a:spcPts val="560"/>
              </a:spcBef>
              <a:spcAft>
                <a:spcPts val="0"/>
              </a:spcAft>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spcBef>
                <a:spcPts val="480"/>
              </a:spcBef>
              <a:spcAft>
                <a:spcPts val="0"/>
              </a:spcAft>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Arial"/>
              <a:buNone/>
              <a:defRPr sz="1400" b="0" i="0" u="none" strike="noStrike" cap="none">
                <a:solidFill>
                  <a:schemeClr val="dk1"/>
                </a:solidFill>
                <a:latin typeface="Arial"/>
                <a:ea typeface="Arial"/>
                <a:cs typeface="Arial"/>
                <a:sym typeface="Arial"/>
              </a:defRPr>
            </a:lvl1pPr>
            <a:lvl2pPr marL="457200" marR="0" lvl="1" indent="0" algn="l" rtl="0">
              <a:spcBef>
                <a:spcPts val="240"/>
              </a:spcBef>
              <a:spcAft>
                <a:spcPts val="0"/>
              </a:spcAft>
              <a:buClr>
                <a:schemeClr val="dk1"/>
              </a:buClr>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spcAft>
                <a:spcPts val="0"/>
              </a:spcAft>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a:t>
            </a:fld>
            <a:endParaRPr lang="en-US" sz="14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23862" y="230187"/>
            <a:ext cx="8229600" cy="1143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spcBef>
                <a:spcPts val="0"/>
              </a:spcBef>
              <a:spcAft>
                <a:spcPts val="0"/>
              </a:spcAft>
              <a:buNone/>
              <a:defRPr sz="4400" b="0" i="0" u="none" strike="noStrike" cap="none">
                <a:solidFill>
                  <a:schemeClr val="dk2"/>
                </a:solidFill>
                <a:latin typeface="Arial"/>
                <a:ea typeface="Arial"/>
                <a:cs typeface="Arial"/>
                <a:sym typeface="Arial"/>
              </a:defRPr>
            </a:lvl5pPr>
            <a:lvl6pPr marL="457200" marR="0" lvl="5" indent="0" algn="ctr"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a:solidFill>
                <a:schemeClr val="dk1"/>
              </a:solidFill>
              <a:latin typeface="Arial"/>
              <a:ea typeface="Arial"/>
              <a:cs typeface="Arial"/>
              <a:sym typeface="Arial"/>
            </a:endParaRPr>
          </a:p>
        </p:txBody>
      </p:sp>
      <p:pic>
        <p:nvPicPr>
          <p:cNvPr id="15" name="Shape 15"/>
          <p:cNvPicPr preferRelativeResize="0"/>
          <p:nvPr/>
        </p:nvPicPr>
        <p:blipFill rotWithShape="1">
          <a:blip r:embed="rId13">
            <a:alphaModFix/>
          </a:blip>
          <a:srcRect/>
          <a:stretch/>
        </p:blipFill>
        <p:spPr>
          <a:xfrm>
            <a:off x="304800" y="230187"/>
            <a:ext cx="838199" cy="831850"/>
          </a:xfrm>
          <a:prstGeom prst="rect">
            <a:avLst/>
          </a:prstGeom>
          <a:noFill/>
          <a:ln>
            <a:noFill/>
          </a:ln>
        </p:spPr>
      </p:pic>
      <p:pic>
        <p:nvPicPr>
          <p:cNvPr id="16" name="Shape 16"/>
          <p:cNvPicPr preferRelativeResize="0"/>
          <p:nvPr/>
        </p:nvPicPr>
        <p:blipFill rotWithShape="1">
          <a:blip r:embed="rId14">
            <a:alphaModFix/>
          </a:blip>
          <a:srcRect/>
          <a:stretch/>
        </p:blipFill>
        <p:spPr>
          <a:xfrm>
            <a:off x="7926388" y="228600"/>
            <a:ext cx="836612" cy="823913"/>
          </a:xfrm>
          <a:prstGeom prst="rect">
            <a:avLst/>
          </a:prstGeom>
          <a:noFill/>
          <a:ln>
            <a:noFill/>
          </a:ln>
        </p:spPr>
      </p:pic>
      <p:cxnSp>
        <p:nvCxnSpPr>
          <p:cNvPr id="17" name="Shape 17"/>
          <p:cNvCxnSpPr/>
          <p:nvPr/>
        </p:nvCxnSpPr>
        <p:spPr>
          <a:xfrm>
            <a:off x="690562" y="1143000"/>
            <a:ext cx="7696199" cy="0"/>
          </a:xfrm>
          <a:prstGeom prst="straightConnector1">
            <a:avLst/>
          </a:prstGeom>
          <a:noFill/>
          <a:ln w="57150" cap="flat" cmpd="thinThick">
            <a:solidFill>
              <a:srgbClr val="0066F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4" name="Shape 164"/>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9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67" name="Shape 16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Calibri"/>
                <a:ea typeface="Calibri"/>
                <a:cs typeface="Calibri"/>
                <a:sym typeface="Calibri"/>
              </a:rPr>
              <a:t>‹#›</a:t>
            </a:fld>
            <a:endParaRPr lang="en-US"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3" name="Shape 1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95" name="Shape 19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8" name="Shape 26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70" name="Shape 2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271" name="Shape 2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3" name="Shape 34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4" name="Shape 34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45" name="Shape 34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346" name="Shape 34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8" name="Shape 4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9" name="Shape 4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20" name="Shape 4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21" name="Shape 4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7" name="Shape 46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8" name="Shape 4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69" name="Shape 4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0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0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0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000" b="0" i="0" u="none" strike="noStrike" cap="none">
                <a:solidFill>
                  <a:schemeClr val="dk1"/>
                </a:solidFill>
                <a:latin typeface="Arial"/>
                <a:ea typeface="Arial"/>
                <a:cs typeface="Arial"/>
                <a:sym typeface="Arial"/>
              </a:defRPr>
            </a:lvl5pPr>
            <a:lvl6pPr marL="2286000" marR="0" lvl="5" indent="0" algn="l" rtl="0">
              <a:spcBef>
                <a:spcPts val="0"/>
              </a:spcBef>
              <a:buNone/>
              <a:defRPr sz="2000" b="0" i="0" u="none" strike="noStrike" cap="none">
                <a:solidFill>
                  <a:schemeClr val="dk1"/>
                </a:solidFill>
                <a:latin typeface="Arial"/>
                <a:ea typeface="Arial"/>
                <a:cs typeface="Arial"/>
                <a:sym typeface="Arial"/>
              </a:defRPr>
            </a:lvl6pPr>
            <a:lvl7pPr marL="2743200" marR="0" lvl="6" indent="0" algn="l" rtl="0">
              <a:spcBef>
                <a:spcPts val="0"/>
              </a:spcBef>
              <a:buNone/>
              <a:defRPr sz="2000" b="0" i="0" u="none" strike="noStrike" cap="none">
                <a:solidFill>
                  <a:schemeClr val="dk1"/>
                </a:solidFill>
                <a:latin typeface="Arial"/>
                <a:ea typeface="Arial"/>
                <a:cs typeface="Arial"/>
                <a:sym typeface="Arial"/>
              </a:defRPr>
            </a:lvl7pPr>
            <a:lvl8pPr marL="3200400" marR="0" lvl="7" indent="0" algn="l" rtl="0">
              <a:spcBef>
                <a:spcPts val="0"/>
              </a:spcBef>
              <a:buNone/>
              <a:defRPr sz="2000" b="0" i="0" u="none" strike="noStrike" cap="none">
                <a:solidFill>
                  <a:schemeClr val="dk1"/>
                </a:solidFill>
                <a:latin typeface="Arial"/>
                <a:ea typeface="Arial"/>
                <a:cs typeface="Arial"/>
                <a:sym typeface="Arial"/>
              </a:defRPr>
            </a:lvl8pPr>
            <a:lvl9pPr marL="3657600" marR="0" lvl="8" indent="0" algn="l" rtl="0">
              <a:spcBef>
                <a:spcPts val="0"/>
              </a:spcBef>
              <a:buNone/>
              <a:defRPr sz="2000" b="0" i="0" u="none" strike="noStrike" cap="none">
                <a:solidFill>
                  <a:schemeClr val="dk1"/>
                </a:solidFill>
                <a:latin typeface="Arial"/>
                <a:ea typeface="Arial"/>
                <a:cs typeface="Arial"/>
                <a:sym typeface="Arial"/>
              </a:defRPr>
            </a:lvl9pPr>
          </a:lstStyle>
          <a:p>
            <a:endParaRPr/>
          </a:p>
        </p:txBody>
      </p:sp>
      <p:sp>
        <p:nvSpPr>
          <p:cNvPr id="470" name="Shape 47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7" name="Shape 7"/>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34290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48006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66294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 name="Shape 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None/>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10" name="Shape 1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algn="r">
              <a:buClr>
                <a:srgbClr val="000000"/>
              </a:buClr>
              <a:buSzPct val="25000"/>
              <a:buFont typeface="Arial"/>
              <a:buNone/>
            </a:pPr>
            <a:fld id="{00000000-1234-1234-1234-123412341234}" type="slidenum">
              <a:rPr lang="en-US"/>
              <a:pPr algn="r">
                <a:buClr>
                  <a:srgbClr val="000000"/>
                </a:buClr>
                <a:buSzPct val="25000"/>
                <a:buFont typeface="Arial"/>
                <a:buNone/>
              </a:pPr>
              <a:t>‹#›</a:t>
            </a:fld>
            <a:endParaRPr lang="en-US"/>
          </a:p>
        </p:txBody>
      </p:sp>
    </p:spTree>
    <p:extLst>
      <p:ext uri="{BB962C8B-B14F-4D97-AF65-F5344CB8AC3E}">
        <p14:creationId xmlns:p14="http://schemas.microsoft.com/office/powerpoint/2010/main" val="4048552979"/>
      </p:ext>
    </p:extLst>
  </p:cSld>
  <p:clrMap bg1="lt1" tx1="dk1" bg2="dk2" tx2="lt2" accent1="accent1" accent2="accent2" accent3="accent3" accent4="accent4" accent5="accent5" accent6="accent6" hlink="hlink" folHlink="folHlink"/>
  <p:sldLayoutIdLst>
    <p:sldLayoutId id="2147483724" r:id="rId1"/>
    <p:sldLayoutId id="214748372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emc.ncep.noaa.gov/gc_wmb/tdorian/meg/index.html"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hyperlink" Target="http://www.emc.ncep.noaa.gov/gmb/noor/4dGFS/docs/ParallelGFSCaseStudies.pptx" TargetMode="External"/><Relationship Id="rId13" Type="http://schemas.openxmlformats.org/officeDocument/2006/relationships/hyperlink" Target="http://www.emc.ncep.noaa.gov/gmb/noor/4dGFS/docs/CentralRegionMar23.pptx" TargetMode="External"/><Relationship Id="rId18" Type="http://schemas.openxmlformats.org/officeDocument/2006/relationships/hyperlink" Target="http://www.emc.ncep.noaa.gov/gmb/noor/4dGFS/docs/MODETotalWinds.pptx" TargetMode="External"/><Relationship Id="rId26" Type="http://schemas.openxmlformats.org/officeDocument/2006/relationships/hyperlink" Target="http://www.emc.ncep.noaa.gov/gmb/noor/4dGFS/docs/Casezhengox.ppt" TargetMode="External"/><Relationship Id="rId39" Type="http://schemas.openxmlformats.org/officeDocument/2006/relationships/hyperlink" Target="ftp://ftp.emc.ncep.noaa.gov/wd20vxt/SPC_GFS_2016_Eval_Final.pptx" TargetMode="External"/><Relationship Id="rId3" Type="http://schemas.openxmlformats.org/officeDocument/2006/relationships/hyperlink" Target="http://www.emc.ncep.noaa.gov/gmb/noor/4dGFS/docs/MEGGFSxCaseStudies.pptx" TargetMode="External"/><Relationship Id="rId21" Type="http://schemas.openxmlformats.org/officeDocument/2006/relationships/hyperlink" Target="http://www.emc.ncep.noaa.gov/gmb/noor/4dGFS/docs/MODECAPE.pptx" TargetMode="External"/><Relationship Id="rId34" Type="http://schemas.openxmlformats.org/officeDocument/2006/relationships/hyperlink" Target="http://www.emc.ncep.noaa.gov/gmb/noor/4dGFS/docs/megdec17a.pptx" TargetMode="External"/><Relationship Id="rId7" Type="http://schemas.openxmlformats.org/officeDocument/2006/relationships/hyperlink" Target="http://www.emc.ncep.noaa.gov/gmb/noor/4dGFS/docs/WPCstudies226.pptx" TargetMode="External"/><Relationship Id="rId12" Type="http://schemas.openxmlformats.org/officeDocument/2006/relationships/hyperlink" Target="http://www.emc.ncep.noaa.gov/gmb/noor/4dGFS/docs/AtsaniEvaluation.pptx" TargetMode="External"/><Relationship Id="rId17" Type="http://schemas.openxmlformats.org/officeDocument/2006/relationships/hyperlink" Target="http://www.emc.ncep.noaa.gov/gmb/noor/4dGFS/docs/MODEprecip.pptx" TargetMode="External"/><Relationship Id="rId25" Type="http://schemas.openxmlformats.org/officeDocument/2006/relationships/hyperlink" Target="ftp://ftp.emc.ncep.noaa.gov/wd20vxt/GFS_GDAS_ugrade.pptx" TargetMode="External"/><Relationship Id="rId33" Type="http://schemas.openxmlformats.org/officeDocument/2006/relationships/hyperlink" Target="http://www.emc.ncep.noaa.gov/gmb/noor/4dGFS/docs/megnov19.pptx" TargetMode="External"/><Relationship Id="rId38" Type="http://schemas.openxmlformats.org/officeDocument/2006/relationships/hyperlink" Target="ftp://ftp.emc.ncep.noaa.gov/exper/nova/branchmtg/03-03-16_GFS_para_eval_NHC.pptx" TargetMode="External"/><Relationship Id="rId2" Type="http://schemas.openxmlformats.org/officeDocument/2006/relationships/notesSlide" Target="../notesSlides/notesSlide11.xml"/><Relationship Id="rId16" Type="http://schemas.openxmlformats.org/officeDocument/2006/relationships/hyperlink" Target="http://www.emc.ncep.noaa.gov/gmb/noor/4dGFS/docs/CentralRegionCaseJuly6.pptx" TargetMode="External"/><Relationship Id="rId20" Type="http://schemas.openxmlformats.org/officeDocument/2006/relationships/hyperlink" Target="http://www.emc.ncep.noaa.gov/gmb/noor/4dGFS/docs/MODEMeridionalWinds.pptx" TargetMode="External"/><Relationship Id="rId29" Type="http://schemas.openxmlformats.org/officeDocument/2006/relationships/hyperlink" Target="http://www.emc.ncep.noaa.gov/gmb/noor/4dGFS/docs/MEGShort82015.pptx" TargetMode="External"/><Relationship Id="rId41" Type="http://schemas.openxmlformats.org/officeDocument/2006/relationships/hyperlink" Target="http://www.emc.ncep.noaa.gov/gmb/wx24fy/vsdb/pr4devbs12/sandy/" TargetMode="External"/><Relationship Id="rId1" Type="http://schemas.openxmlformats.org/officeDocument/2006/relationships/slideLayout" Target="../slideLayouts/slideLayout1.xml"/><Relationship Id="rId6" Type="http://schemas.openxmlformats.org/officeDocument/2006/relationships/hyperlink" Target="http://www.emc.ncep.noaa.gov/gmb/noor/4dGFS/docs/BlizzardJanuary22232016.pptx" TargetMode="External"/><Relationship Id="rId11" Type="http://schemas.openxmlformats.org/officeDocument/2006/relationships/hyperlink" Target="http://www.emc.ncep.noaa.gov/gmb/noor/4dGFS/docs/GFSXEvaluations.pptx" TargetMode="External"/><Relationship Id="rId24" Type="http://schemas.openxmlformats.org/officeDocument/2006/relationships/hyperlink" Target="ftp://ftp.emc.ncep.noaa.gov/wd20vxt/03-03-16_newGFS-HWRF.pptx" TargetMode="External"/><Relationship Id="rId32" Type="http://schemas.openxmlformats.org/officeDocument/2006/relationships/hyperlink" Target="http://www.emc.ncep.noaa.gov/gmb/noor/4dGFS/docs/megnov12c.pptx" TargetMode="External"/><Relationship Id="rId37" Type="http://schemas.openxmlformats.org/officeDocument/2006/relationships/hyperlink" Target="http://www.emc.ncep.noaa.gov/gmb/noor/4dGFS/docs/clstratosphere.pptx" TargetMode="External"/><Relationship Id="rId40" Type="http://schemas.openxmlformats.org/officeDocument/2006/relationships/hyperlink" Target="http://www.emc.ncep.noaa.gov/gmb/noor/4dGFS/docs/s15gfsx.pptx" TargetMode="External"/><Relationship Id="rId5" Type="http://schemas.openxmlformats.org/officeDocument/2006/relationships/hyperlink" Target="http://www.emc.ncep.noaa.gov/gmb/noor/4dGFS/docs/extracasesMEGa.pptx" TargetMode="External"/><Relationship Id="rId15" Type="http://schemas.openxmlformats.org/officeDocument/2006/relationships/hyperlink" Target="http://www.emc.ncep.noaa.gov/gmb/noor/4dGFS/docs/CentralRegionJune45.pptx" TargetMode="External"/><Relationship Id="rId23" Type="http://schemas.openxmlformats.org/officeDocument/2006/relationships/hyperlink" Target="http://www.emc.ncep.noaa.gov/gmb/noor/4dGFS/docs/GFSDryBias.pdf" TargetMode="External"/><Relationship Id="rId28" Type="http://schemas.openxmlformats.org/officeDocument/2006/relationships/hyperlink" Target="http://www.emc.ncep.noaa.gov/gmb/noor/4dGFS/docs/daverification.pdf" TargetMode="External"/><Relationship Id="rId36" Type="http://schemas.openxmlformats.org/officeDocument/2006/relationships/hyperlink" Target="http://www.emc.ncep.noaa.gov/gmb/noor/4dGFS/docs/etstormtrack.pptx" TargetMode="External"/><Relationship Id="rId10" Type="http://schemas.openxmlformats.org/officeDocument/2006/relationships/hyperlink" Target="http://www.emc.ncep.noaa.gov/gmb/noor/4dGFS/docs/ParallelHeights.pptx" TargetMode="External"/><Relationship Id="rId19" Type="http://schemas.openxmlformats.org/officeDocument/2006/relationships/hyperlink" Target="http://www.emc.ncep.noaa.gov/gmb/noor/4dGFS/docs/MODEZonalWinds.pptx" TargetMode="External"/><Relationship Id="rId31" Type="http://schemas.openxmlformats.org/officeDocument/2006/relationships/hyperlink" Target="http://www.emc.ncep.noaa.gov/gmb/noor/4dGFS/docs/aug16GFS.pptx" TargetMode="External"/><Relationship Id="rId4" Type="http://schemas.openxmlformats.org/officeDocument/2006/relationships/hyperlink" Target="http://www.emc.ncep.noaa.gov/gmb/noor/4dGFS/docs/SouthernRegiona.pptx" TargetMode="External"/><Relationship Id="rId9" Type="http://schemas.openxmlformats.org/officeDocument/2006/relationships/hyperlink" Target="http://www.emc.ncep.noaa.gov/gmb/noor/4dGFS/docs/RetroRunsWRcases.pptx" TargetMode="External"/><Relationship Id="rId14" Type="http://schemas.openxmlformats.org/officeDocument/2006/relationships/hyperlink" Target="http://www.emc.ncep.noaa.gov/gmb/noor/4dGFS/docs/26Mar2015CentralRegion.pptx" TargetMode="External"/><Relationship Id="rId22" Type="http://schemas.openxmlformats.org/officeDocument/2006/relationships/hyperlink" Target="http://www.emc.ncep.noaa.gov/gmb/noor/4dGFS/docs/centralnov17.pptx" TargetMode="External"/><Relationship Id="rId27" Type="http://schemas.openxmlformats.org/officeDocument/2006/relationships/hyperlink" Target="http://www.emc.ncep.noaa.gov/gmb/noor/4dGFS/docs/joaquinsum.pptx" TargetMode="External"/><Relationship Id="rId30" Type="http://schemas.openxmlformats.org/officeDocument/2006/relationships/hyperlink" Target="http://www.emc.ncep.noaa.gov/gmb/noor/4dGFS/docs/t2m.pptx" TargetMode="External"/><Relationship Id="rId35" Type="http://schemas.openxmlformats.org/officeDocument/2006/relationships/hyperlink" Target="http://www.emc.ncep.noaa.gov/gmb/noor/4dGFS/docs/megfeb11a.pptx"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57.xml"/><Relationship Id="rId1" Type="http://schemas.openxmlformats.org/officeDocument/2006/relationships/slideLayout" Target="../slideLayouts/slideLayout38.xml"/><Relationship Id="rId4" Type="http://schemas.openxmlformats.org/officeDocument/2006/relationships/image" Target="../media/image80.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58.xml"/><Relationship Id="rId1" Type="http://schemas.openxmlformats.org/officeDocument/2006/relationships/slideLayout" Target="../slideLayouts/slideLayout38.xml"/><Relationship Id="rId4" Type="http://schemas.openxmlformats.org/officeDocument/2006/relationships/image" Target="../media/image82.gif"/></Relationships>
</file>

<file path=ppt/slides/_rels/slide6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0.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61.xml"/><Relationship Id="rId1" Type="http://schemas.openxmlformats.org/officeDocument/2006/relationships/slideLayout" Target="../slideLayouts/slideLayout49.xml"/><Relationship Id="rId4" Type="http://schemas.openxmlformats.org/officeDocument/2006/relationships/image" Target="../media/image86.gif"/></Relationships>
</file>

<file path=ppt/slides/_rels/slide64.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62.xml"/><Relationship Id="rId1" Type="http://schemas.openxmlformats.org/officeDocument/2006/relationships/slideLayout" Target="../slideLayouts/slideLayout49.xml"/><Relationship Id="rId4" Type="http://schemas.openxmlformats.org/officeDocument/2006/relationships/image" Target="../media/image88.gif"/></Relationships>
</file>

<file path=ppt/slides/_rels/slide6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63.xml"/><Relationship Id="rId1" Type="http://schemas.openxmlformats.org/officeDocument/2006/relationships/slideLayout" Target="../slideLayouts/slideLayout49.xml"/><Relationship Id="rId4" Type="http://schemas.openxmlformats.org/officeDocument/2006/relationships/image" Target="../media/image90.gif"/></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8" Type="http://schemas.openxmlformats.org/officeDocument/2006/relationships/hyperlink" Target="tel:2013110100" TargetMode="External"/><Relationship Id="rId3" Type="http://schemas.openxmlformats.org/officeDocument/2006/relationships/hyperlink" Target="tel:2015070100" TargetMode="External"/><Relationship Id="rId7" Type="http://schemas.openxmlformats.org/officeDocument/2006/relationships/hyperlink" Target="tel:2013120100" TargetMode="External"/><Relationship Id="rId12" Type="http://schemas.openxmlformats.org/officeDocument/2006/relationships/hyperlink" Target="tel:201411010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tel:2013041500" TargetMode="External"/><Relationship Id="rId11" Type="http://schemas.openxmlformats.org/officeDocument/2006/relationships/hyperlink" Target="tel:2014120100" TargetMode="External"/><Relationship Id="rId5" Type="http://schemas.openxmlformats.org/officeDocument/2006/relationships/hyperlink" Target="tel:2015120100" TargetMode="External"/><Relationship Id="rId10" Type="http://schemas.openxmlformats.org/officeDocument/2006/relationships/hyperlink" Target="tel:2014050100" TargetMode="External"/><Relationship Id="rId4" Type="http://schemas.openxmlformats.org/officeDocument/2006/relationships/hyperlink" Target="tel:2015041500" TargetMode="External"/><Relationship Id="rId9" Type="http://schemas.openxmlformats.org/officeDocument/2006/relationships/hyperlink" Target="tel:201406010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emc.ncep.noaa.gov/gmb/wx24fy/vsdb/gfs2016/"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138.png"/><Relationship Id="rId4" Type="http://schemas.openxmlformats.org/officeDocument/2006/relationships/image" Target="../media/image137.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3" Type="http://schemas.openxmlformats.org/officeDocument/2006/relationships/hyperlink" Target="http://www.emc.ncep.noaa.gov/gc_wmb/parthab/Plume_test/GFSx/EMCGEFSplumes.htm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8.xml"/><Relationship Id="rId1" Type="http://schemas.openxmlformats.org/officeDocument/2006/relationships/slideLayout" Target="../slideLayouts/slideLayout13.xml"/><Relationship Id="rId5" Type="http://schemas.openxmlformats.org/officeDocument/2006/relationships/image" Target="../media/image144.png"/><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9.xml"/><Relationship Id="rId1" Type="http://schemas.openxmlformats.org/officeDocument/2006/relationships/slideLayout" Target="../slideLayouts/slideLayout13.xml"/><Relationship Id="rId5" Type="http://schemas.openxmlformats.org/officeDocument/2006/relationships/image" Target="../media/image147.png"/><Relationship Id="rId4" Type="http://schemas.openxmlformats.org/officeDocument/2006/relationships/image" Target="../media/image14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8" Type="http://schemas.openxmlformats.org/officeDocument/2006/relationships/hyperlink" Target="http://www.emc.ncep.noaa.gov/gmb/noor/4dGFS/docs/26Mar2015CentralRegion.pptx" TargetMode="External"/><Relationship Id="rId13" Type="http://schemas.openxmlformats.org/officeDocument/2006/relationships/hyperlink" Target="http://www.emc.ncep.noaa.gov/gmb/noor/4dGFS/docs/WPCstudies226.pptx" TargetMode="External"/><Relationship Id="rId3" Type="http://schemas.openxmlformats.org/officeDocument/2006/relationships/hyperlink" Target="http://www.emc.ncep.noaa.gov/gc_wmb/parthab/Plume_test/GFSx/EMCGEFSplumes.html" TargetMode="External"/><Relationship Id="rId7" Type="http://schemas.openxmlformats.org/officeDocument/2006/relationships/hyperlink" Target="http://www.emc.ncep.noaa.gov/gmb/noor/4dGFS/docs/RetroRunsWRcases.pptx" TargetMode="External"/><Relationship Id="rId12" Type="http://schemas.openxmlformats.org/officeDocument/2006/relationships/hyperlink" Target="http://www.emc.ncep.noaa.gov/gmb/noor/4dGFS/docs/joaquinsum.pptx" TargetMode="External"/><Relationship Id="rId2" Type="http://schemas.openxmlformats.org/officeDocument/2006/relationships/notesSlide" Target="../notesSlides/notesSlide97.xml"/><Relationship Id="rId1" Type="http://schemas.openxmlformats.org/officeDocument/2006/relationships/slideLayout" Target="../slideLayouts/slideLayout12.xml"/><Relationship Id="rId6" Type="http://schemas.openxmlformats.org/officeDocument/2006/relationships/hyperlink" Target="http://www.emc.ncep.noaa.gov/gmb/noor/4dGFS/docs/MEGGFSxCaseStudies.pptx" TargetMode="External"/><Relationship Id="rId11" Type="http://schemas.openxmlformats.org/officeDocument/2006/relationships/hyperlink" Target="http://www.emc.ncep.noaa.gov/gmb/noor/4dGFS/docs/centralnov17.pptx" TargetMode="External"/><Relationship Id="rId5" Type="http://schemas.openxmlformats.org/officeDocument/2006/relationships/hyperlink" Target="http://www.emc.ncep.noaa.gov/gmb/wd20rt/vsdb/pr4devbs12/" TargetMode="External"/><Relationship Id="rId10" Type="http://schemas.openxmlformats.org/officeDocument/2006/relationships/hyperlink" Target="http://www.emc.ncep.noaa.gov/gmb/noor/4dGFS/docs/CentralRegionCaseJuly6.pptx" TargetMode="External"/><Relationship Id="rId4" Type="http://schemas.openxmlformats.org/officeDocument/2006/relationships/hyperlink" Target="http://www.emc.ncep.noaa.gov/gmb/wx24fy/vsdb/gfs2016/" TargetMode="External"/><Relationship Id="rId9" Type="http://schemas.openxmlformats.org/officeDocument/2006/relationships/hyperlink" Target="http://www.emc.ncep.noaa.gov/gmb/noor/4dGFS/docs/CentralRegionJune45.pptx" TargetMode="External"/><Relationship Id="rId14" Type="http://schemas.openxmlformats.org/officeDocument/2006/relationships/hyperlink" Target="http://www.emc.ncep.noaa.gov/gmb/noor/4dGFS/docs/GFSXEvaluations.ppt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idx="4294967295"/>
          </p:nvPr>
        </p:nvSpPr>
        <p:spPr>
          <a:xfrm>
            <a:off x="111125" y="2413217"/>
            <a:ext cx="9032875" cy="3733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rgbClr val="000000"/>
                </a:solidFill>
                <a:latin typeface="Arial"/>
                <a:ea typeface="Arial"/>
                <a:cs typeface="Arial"/>
                <a:sym typeface="Arial"/>
              </a:rPr>
              <a:t/>
            </a:r>
            <a:br>
              <a:rPr lang="en-US" sz="4400" b="0" i="0" u="none" strike="noStrike" cap="none">
                <a:solidFill>
                  <a:srgbClr val="000000"/>
                </a:solidFill>
                <a:latin typeface="Arial"/>
                <a:ea typeface="Arial"/>
                <a:cs typeface="Arial"/>
                <a:sym typeface="Arial"/>
              </a:rPr>
            </a:br>
            <a:r>
              <a:rPr lang="en-US" sz="4400" b="0" i="0" u="none" strike="noStrike" cap="none">
                <a:solidFill>
                  <a:srgbClr val="000000"/>
                </a:solidFill>
                <a:latin typeface="Arial"/>
                <a:ea typeface="Arial"/>
                <a:cs typeface="Arial"/>
                <a:sym typeface="Arial"/>
              </a:rPr>
              <a:t/>
            </a:r>
            <a:br>
              <a:rPr lang="en-US" sz="4400" b="0" i="0" u="none" strike="noStrike" cap="none">
                <a:solidFill>
                  <a:srgbClr val="000000"/>
                </a:solidFill>
                <a:latin typeface="Arial"/>
                <a:ea typeface="Arial"/>
                <a:cs typeface="Arial"/>
                <a:sym typeface="Arial"/>
              </a:rPr>
            </a:br>
            <a:r>
              <a:rPr lang="en-US" sz="4400" b="0" i="0" u="none" strike="noStrike" cap="none">
                <a:solidFill>
                  <a:srgbClr val="000000"/>
                </a:solidFill>
                <a:latin typeface="Arial"/>
                <a:ea typeface="Arial"/>
                <a:cs typeface="Arial"/>
                <a:sym typeface="Arial"/>
              </a:rPr>
              <a:t/>
            </a:r>
            <a:br>
              <a:rPr lang="en-US" sz="4400" b="0" i="0" u="none" strike="noStrike" cap="none">
                <a:solidFill>
                  <a:srgbClr val="000000"/>
                </a:solidFill>
                <a:latin typeface="Arial"/>
                <a:ea typeface="Arial"/>
                <a:cs typeface="Arial"/>
                <a:sym typeface="Arial"/>
              </a:rPr>
            </a:br>
            <a:r>
              <a:rPr lang="en-US" sz="2800" b="1" i="0" u="none" strike="noStrike" cap="none">
                <a:solidFill>
                  <a:srgbClr val="0000FF"/>
                </a:solidFill>
                <a:latin typeface="Arial"/>
                <a:ea typeface="Arial"/>
                <a:cs typeface="Arial"/>
                <a:sym typeface="Arial"/>
              </a:rPr>
              <a:t> </a:t>
            </a:r>
            <a:r>
              <a:rPr lang="en-US" sz="2400" b="1" i="0" u="none" strike="noStrike" cap="none">
                <a:solidFill>
                  <a:srgbClr val="0000FF"/>
                </a:solidFill>
                <a:latin typeface="Arial"/>
                <a:ea typeface="Arial"/>
                <a:cs typeface="Arial"/>
                <a:sym typeface="Arial"/>
              </a:rPr>
              <a:t> </a:t>
            </a:r>
            <a:br>
              <a:rPr lang="en-US" sz="2400" b="1" i="0" u="none" strike="noStrike" cap="none">
                <a:solidFill>
                  <a:srgbClr val="0000FF"/>
                </a:solidFill>
                <a:latin typeface="Arial"/>
                <a:ea typeface="Arial"/>
                <a:cs typeface="Arial"/>
                <a:sym typeface="Arial"/>
              </a:rPr>
            </a:br>
            <a:r>
              <a:rPr lang="en-US" sz="2400" b="1" i="0" u="none" strike="noStrike" cap="none">
                <a:solidFill>
                  <a:srgbClr val="0000FF"/>
                </a:solidFill>
                <a:latin typeface="Arial"/>
                <a:ea typeface="Arial"/>
                <a:cs typeface="Arial"/>
                <a:sym typeface="Arial"/>
              </a:rPr>
              <a:t/>
            </a:r>
            <a:br>
              <a:rPr lang="en-US" sz="2400" b="1" i="0" u="none" strike="noStrike" cap="none">
                <a:solidFill>
                  <a:srgbClr val="0000FF"/>
                </a:solidFill>
                <a:latin typeface="Arial"/>
                <a:ea typeface="Arial"/>
                <a:cs typeface="Arial"/>
                <a:sym typeface="Arial"/>
              </a:rPr>
            </a:br>
            <a:r>
              <a:rPr lang="en-US" sz="2400" b="1" i="0" u="none" strike="noStrike" cap="none">
                <a:solidFill>
                  <a:srgbClr val="0000FF"/>
                </a:solidFill>
                <a:latin typeface="Arial"/>
                <a:ea typeface="Arial"/>
                <a:cs typeface="Arial"/>
                <a:sym typeface="Arial"/>
              </a:rPr>
              <a:t/>
            </a:r>
            <a:br>
              <a:rPr lang="en-US" sz="2400" b="1" i="0" u="none" strike="noStrike" cap="none">
                <a:solidFill>
                  <a:srgbClr val="0000FF"/>
                </a:solidFill>
                <a:latin typeface="Arial"/>
                <a:ea typeface="Arial"/>
                <a:cs typeface="Arial"/>
                <a:sym typeface="Arial"/>
              </a:rPr>
            </a:br>
            <a:r>
              <a:rPr lang="en-US" sz="2400" b="1" i="0" u="none" strike="noStrike" cap="none">
                <a:solidFill>
                  <a:schemeClr val="dk1"/>
                </a:solidFill>
                <a:latin typeface="Arial"/>
                <a:ea typeface="Arial"/>
                <a:cs typeface="Arial"/>
                <a:sym typeface="Arial"/>
              </a:rPr>
              <a:t>Presented by:</a:t>
            </a:r>
            <a:r>
              <a:rPr lang="en-US" sz="1800" b="1" i="0" u="none" strike="noStrike" cap="none">
                <a:solidFill>
                  <a:srgbClr val="FF0000"/>
                </a:solidFill>
                <a:latin typeface="Arial"/>
                <a:ea typeface="Arial"/>
                <a:cs typeface="Arial"/>
                <a:sym typeface="Arial"/>
              </a:rPr>
              <a:t/>
            </a:r>
            <a:br>
              <a:rPr lang="en-US" sz="1800" b="1" i="0" u="none" strike="noStrike" cap="none">
                <a:solidFill>
                  <a:srgbClr val="FF0000"/>
                </a:solidFill>
                <a:latin typeface="Arial"/>
                <a:ea typeface="Arial"/>
                <a:cs typeface="Arial"/>
                <a:sym typeface="Arial"/>
              </a:rPr>
            </a:br>
            <a:r>
              <a:rPr lang="en-US" sz="1800" b="1" i="0" u="none" strike="noStrike" cap="none">
                <a:solidFill>
                  <a:srgbClr val="FF0000"/>
                </a:solidFill>
                <a:latin typeface="Arial"/>
                <a:ea typeface="Arial"/>
                <a:cs typeface="Arial"/>
                <a:sym typeface="Arial"/>
              </a:rPr>
              <a:t/>
            </a:r>
            <a:br>
              <a:rPr lang="en-US" sz="1800" b="1" i="0" u="none" strike="noStrike" cap="none">
                <a:solidFill>
                  <a:srgbClr val="FF0000"/>
                </a:solidFill>
                <a:latin typeface="Arial"/>
                <a:ea typeface="Arial"/>
                <a:cs typeface="Arial"/>
                <a:sym typeface="Arial"/>
              </a:rPr>
            </a:br>
            <a:r>
              <a:rPr lang="en-US" sz="1800" b="1" i="0" u="none" strike="noStrike" cap="none">
                <a:solidFill>
                  <a:srgbClr val="0000FF"/>
                </a:solidFill>
                <a:latin typeface="Arial"/>
                <a:ea typeface="Arial"/>
                <a:cs typeface="Arial"/>
                <a:sym typeface="Arial"/>
              </a:rPr>
              <a:t>Vijay Tallapragada</a:t>
            </a:r>
            <a:br>
              <a:rPr lang="en-US" sz="1800" b="1" i="0" u="none" strike="noStrike" cap="none">
                <a:solidFill>
                  <a:srgbClr val="0000FF"/>
                </a:solidFill>
                <a:latin typeface="Arial"/>
                <a:ea typeface="Arial"/>
                <a:cs typeface="Arial"/>
                <a:sym typeface="Arial"/>
              </a:rPr>
            </a:br>
            <a:r>
              <a:rPr lang="en-US" sz="1800" b="1" i="0" u="none" strike="noStrike" cap="none">
                <a:solidFill>
                  <a:srgbClr val="0000FF"/>
                </a:solidFill>
                <a:latin typeface="Arial"/>
                <a:ea typeface="Arial"/>
                <a:cs typeface="Arial"/>
                <a:sym typeface="Arial"/>
              </a:rPr>
              <a:t>Chief, Global Climate and Weather Modeling Branch</a:t>
            </a:r>
            <a:br>
              <a:rPr lang="en-US" sz="1800" b="1" i="0" u="none" strike="noStrike" cap="none">
                <a:solidFill>
                  <a:srgbClr val="0000FF"/>
                </a:solidFill>
                <a:latin typeface="Arial"/>
                <a:ea typeface="Arial"/>
                <a:cs typeface="Arial"/>
                <a:sym typeface="Arial"/>
              </a:rPr>
            </a:br>
            <a:r>
              <a:rPr lang="en-US" sz="1800" b="1" i="0" u="none" strike="noStrike" cap="none">
                <a:solidFill>
                  <a:srgbClr val="0000FF"/>
                </a:solidFill>
                <a:latin typeface="Arial"/>
                <a:ea typeface="Arial"/>
                <a:cs typeface="Arial"/>
                <a:sym typeface="Arial"/>
              </a:rPr>
              <a:t/>
            </a:r>
            <a:br>
              <a:rPr lang="en-US" sz="1800" b="1" i="0" u="none" strike="noStrike" cap="none">
                <a:solidFill>
                  <a:srgbClr val="0000FF"/>
                </a:solidFill>
                <a:latin typeface="Arial"/>
                <a:ea typeface="Arial"/>
                <a:cs typeface="Arial"/>
                <a:sym typeface="Arial"/>
              </a:rPr>
            </a:br>
            <a:r>
              <a:rPr lang="en-US" sz="1800" b="1" i="0" u="none" strike="noStrike" cap="none">
                <a:solidFill>
                  <a:schemeClr val="dk1"/>
                </a:solidFill>
                <a:latin typeface="Arial"/>
                <a:ea typeface="Arial"/>
                <a:cs typeface="Arial"/>
                <a:sym typeface="Arial"/>
              </a:rPr>
              <a:t>Based on Work Done by EMC DA, Land Surface, Ensembles, Waves and Hurricane Teams and GCWMB</a:t>
            </a:r>
            <a:br>
              <a:rPr lang="en-US" sz="1800" b="1" i="0" u="none" strike="noStrike" cap="none">
                <a:solidFill>
                  <a:schemeClr val="dk1"/>
                </a:solidFill>
                <a:latin typeface="Arial"/>
                <a:ea typeface="Arial"/>
                <a:cs typeface="Arial"/>
                <a:sym typeface="Arial"/>
              </a:rPr>
            </a:br>
            <a:r>
              <a:rPr lang="en-US" sz="2400" b="0" i="0" u="none" strike="noStrike" cap="none">
                <a:solidFill>
                  <a:srgbClr val="0000FF"/>
                </a:solidFill>
                <a:latin typeface="Arial"/>
                <a:ea typeface="Arial"/>
                <a:cs typeface="Arial"/>
                <a:sym typeface="Arial"/>
              </a:rPr>
              <a:t/>
            </a:r>
            <a:br>
              <a:rPr lang="en-US" sz="2400" b="0" i="0" u="none" strike="noStrike" cap="none">
                <a:solidFill>
                  <a:srgbClr val="0000FF"/>
                </a:solidFill>
                <a:latin typeface="Arial"/>
                <a:ea typeface="Arial"/>
                <a:cs typeface="Arial"/>
                <a:sym typeface="Arial"/>
              </a:rPr>
            </a:br>
            <a:endParaRPr lang="en-US" sz="2400" b="0" i="0" u="none" strike="noStrike" cap="none">
              <a:solidFill>
                <a:srgbClr val="0000FF"/>
              </a:solidFill>
              <a:latin typeface="Arial"/>
              <a:ea typeface="Arial"/>
              <a:cs typeface="Arial"/>
              <a:sym typeface="Arial"/>
            </a:endParaRPr>
          </a:p>
        </p:txBody>
      </p:sp>
      <p:pic>
        <p:nvPicPr>
          <p:cNvPr id="480" name="Shape 480"/>
          <p:cNvPicPr preferRelativeResize="0"/>
          <p:nvPr/>
        </p:nvPicPr>
        <p:blipFill rotWithShape="1">
          <a:blip r:embed="rId3">
            <a:alphaModFix/>
          </a:blip>
          <a:srcRect/>
          <a:stretch/>
        </p:blipFill>
        <p:spPr>
          <a:xfrm>
            <a:off x="3581400" y="1588"/>
            <a:ext cx="2087562" cy="1065212"/>
          </a:xfrm>
          <a:prstGeom prst="rect">
            <a:avLst/>
          </a:prstGeom>
          <a:noFill/>
          <a:ln>
            <a:noFill/>
          </a:ln>
        </p:spPr>
      </p:pic>
      <p:sp>
        <p:nvSpPr>
          <p:cNvPr id="481" name="Shape 481"/>
          <p:cNvSpPr txBox="1"/>
          <p:nvPr/>
        </p:nvSpPr>
        <p:spPr>
          <a:xfrm>
            <a:off x="857250" y="1171575"/>
            <a:ext cx="7481888" cy="372409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0" i="1" u="none" strike="noStrike" cap="none">
                <a:solidFill>
                  <a:srgbClr val="000000"/>
                </a:solidFill>
                <a:latin typeface="Arial"/>
                <a:ea typeface="Arial"/>
                <a:cs typeface="Arial"/>
                <a:sym typeface="Arial"/>
              </a:rPr>
              <a:t>EMC CCB (Decisional Brief) </a:t>
            </a:r>
          </a:p>
          <a:p>
            <a:pPr marL="0" marR="0" lvl="0" indent="0" algn="ctr" rtl="0">
              <a:spcBef>
                <a:spcPts val="0"/>
              </a:spcBef>
              <a:spcAft>
                <a:spcPts val="0"/>
              </a:spcAft>
              <a:buSzPct val="25000"/>
              <a:buNone/>
            </a:pPr>
            <a:r>
              <a:rPr lang="en-US" sz="3200" b="0" i="1" u="none" strike="noStrike" cap="none">
                <a:solidFill>
                  <a:srgbClr val="000000"/>
                </a:solidFill>
                <a:latin typeface="Arial"/>
                <a:ea typeface="Arial"/>
                <a:cs typeface="Arial"/>
                <a:sym typeface="Arial"/>
              </a:rPr>
              <a:t>March 8, 2016</a:t>
            </a:r>
          </a:p>
          <a:p>
            <a:pPr marL="0" marR="0" lvl="0" indent="0" algn="ctr" rtl="0">
              <a:spcBef>
                <a:spcPts val="0"/>
              </a:spcBef>
              <a:spcAft>
                <a:spcPts val="0"/>
              </a:spcAft>
              <a:buNone/>
            </a:pPr>
            <a:endParaRPr sz="2800" b="1" i="0" u="none" strike="noStrike" cap="none">
              <a:solidFill>
                <a:srgbClr val="FF0000"/>
              </a:solidFill>
              <a:latin typeface="Arial"/>
              <a:ea typeface="Arial"/>
              <a:cs typeface="Arial"/>
              <a:sym typeface="Arial"/>
            </a:endParaRPr>
          </a:p>
          <a:p>
            <a:pPr marL="0" marR="0" lvl="0" indent="0" algn="ctr" rtl="0">
              <a:spcBef>
                <a:spcPts val="0"/>
              </a:spcBef>
              <a:spcAft>
                <a:spcPts val="0"/>
              </a:spcAft>
              <a:buSzPct val="25000"/>
              <a:buNone/>
            </a:pPr>
            <a:r>
              <a:rPr lang="en-US" sz="4000" b="1" i="0" u="none" strike="noStrike" cap="none">
                <a:solidFill>
                  <a:srgbClr val="0000FF"/>
                </a:solidFill>
                <a:latin typeface="Arial"/>
                <a:ea typeface="Arial"/>
                <a:cs typeface="Arial"/>
                <a:sym typeface="Arial"/>
              </a:rPr>
              <a:t>GDAS/GFS V13.0.0 Upgrades for 2016</a:t>
            </a:r>
          </a:p>
          <a:p>
            <a:pPr marL="0" marR="0" lvl="0" indent="0" algn="ctr" rtl="0">
              <a:spcBef>
                <a:spcPts val="0"/>
              </a:spcBef>
              <a:spcAft>
                <a:spcPts val="0"/>
              </a:spcAft>
              <a:buNone/>
            </a:pPr>
            <a:endParaRPr sz="3200" b="1" i="0" u="none" strike="noStrike" cap="none">
              <a:solidFill>
                <a:srgbClr val="0000FF"/>
              </a:solidFill>
              <a:latin typeface="Arial"/>
              <a:ea typeface="Arial"/>
              <a:cs typeface="Arial"/>
              <a:sym typeface="Arial"/>
            </a:endParaRPr>
          </a:p>
          <a:p>
            <a:pPr marL="0" marR="0" lvl="0" indent="0" algn="ctr" rtl="0">
              <a:spcBef>
                <a:spcPts val="0"/>
              </a:spcBef>
              <a:spcAft>
                <a:spcPts val="0"/>
              </a:spcAft>
              <a:buSzPct val="25000"/>
              <a:buNone/>
            </a:pPr>
            <a:r>
              <a:rPr lang="en-US" sz="3200" b="1" i="0" u="none" strike="noStrike" cap="none">
                <a:solidFill>
                  <a:srgbClr val="0000FF"/>
                </a:solidFill>
                <a:latin typeface="Arial"/>
                <a:ea typeface="Arial"/>
                <a:cs typeface="Arial"/>
                <a:sym typeface="Arial"/>
              </a:rPr>
              <a:t> </a:t>
            </a:r>
          </a:p>
        </p:txBody>
      </p:sp>
      <p:sp>
        <p:nvSpPr>
          <p:cNvPr id="482" name="Shape 482"/>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10</a:t>
            </a:fld>
            <a:endParaRPr lang="en-US" sz="1400">
              <a:solidFill>
                <a:schemeClr val="dk1"/>
              </a:solidFill>
              <a:latin typeface="Arial"/>
              <a:ea typeface="Arial"/>
              <a:cs typeface="Arial"/>
              <a:sym typeface="Arial"/>
            </a:endParaRPr>
          </a:p>
        </p:txBody>
      </p:sp>
      <p:sp>
        <p:nvSpPr>
          <p:cNvPr id="595" name="Shape 595"/>
          <p:cNvSpPr/>
          <p:nvPr/>
        </p:nvSpPr>
        <p:spPr>
          <a:xfrm>
            <a:off x="279400" y="1373187"/>
            <a:ext cx="8864599" cy="1015662"/>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000000"/>
              </a:buClr>
              <a:buSzPct val="100000"/>
              <a:buFont typeface="Arial"/>
              <a:buChar char="•"/>
            </a:pPr>
            <a:r>
              <a:rPr lang="en-US" sz="2000">
                <a:solidFill>
                  <a:srgbClr val="000000"/>
                </a:solidFill>
                <a:latin typeface="Arial"/>
                <a:ea typeface="Arial"/>
                <a:cs typeface="Arial"/>
                <a:sym typeface="Arial"/>
              </a:rPr>
              <a:t>GFS Soundings available on case by case basis, </a:t>
            </a:r>
            <a:r>
              <a:rPr lang="en-US" sz="2000">
                <a:solidFill>
                  <a:srgbClr val="15159B"/>
                </a:solidFill>
                <a:latin typeface="Arial"/>
                <a:ea typeface="Arial"/>
                <a:cs typeface="Arial"/>
                <a:sym typeface="Arial"/>
              </a:rPr>
              <a:t>real-time page for selected cities: </a:t>
            </a:r>
            <a:r>
              <a:rPr lang="en-US" sz="2000" u="sng">
                <a:solidFill>
                  <a:schemeClr val="hlink"/>
                </a:solidFill>
                <a:latin typeface="Arial"/>
                <a:ea typeface="Arial"/>
                <a:cs typeface="Arial"/>
                <a:sym typeface="Arial"/>
                <a:hlinkClick r:id="rId3"/>
              </a:rPr>
              <a:t>http://www.emc.ncep.noaa.gov/gc_wmb/tdorian/meg/index.html</a:t>
            </a:r>
          </a:p>
        </p:txBody>
      </p:sp>
      <p:sp>
        <p:nvSpPr>
          <p:cNvPr id="596" name="Shape 596"/>
          <p:cNvSpPr txBox="1"/>
          <p:nvPr/>
        </p:nvSpPr>
        <p:spPr>
          <a:xfrm>
            <a:off x="423862" y="230187"/>
            <a:ext cx="82296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Comprehensive Evaluation from EMC</a:t>
            </a:r>
          </a:p>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Part 3</a:t>
            </a:r>
          </a:p>
        </p:txBody>
      </p:sp>
      <p:pic>
        <p:nvPicPr>
          <p:cNvPr id="597" name="Shape 597"/>
          <p:cNvPicPr preferRelativeResize="0"/>
          <p:nvPr/>
        </p:nvPicPr>
        <p:blipFill rotWithShape="1">
          <a:blip r:embed="rId4">
            <a:alphaModFix/>
          </a:blip>
          <a:srcRect/>
          <a:stretch/>
        </p:blipFill>
        <p:spPr>
          <a:xfrm>
            <a:off x="4072467" y="2388850"/>
            <a:ext cx="5071532" cy="3697993"/>
          </a:xfrm>
          <a:prstGeom prst="rect">
            <a:avLst/>
          </a:prstGeom>
          <a:noFill/>
          <a:ln>
            <a:noFill/>
          </a:ln>
        </p:spPr>
      </p:pic>
      <p:pic>
        <p:nvPicPr>
          <p:cNvPr id="598" name="Shape 598"/>
          <p:cNvPicPr preferRelativeResize="0"/>
          <p:nvPr/>
        </p:nvPicPr>
        <p:blipFill rotWithShape="1">
          <a:blip r:embed="rId5">
            <a:alphaModFix/>
          </a:blip>
          <a:srcRect/>
          <a:stretch/>
        </p:blipFill>
        <p:spPr>
          <a:xfrm>
            <a:off x="59796" y="2516186"/>
            <a:ext cx="4572000" cy="4246034"/>
          </a:xfrm>
          <a:prstGeom prst="rect">
            <a:avLst/>
          </a:prstGeom>
          <a:noFill/>
          <a:ln>
            <a:noFill/>
          </a:ln>
        </p:spPr>
      </p:pic>
      <p:cxnSp>
        <p:nvCxnSpPr>
          <p:cNvPr id="599" name="Shape 599"/>
          <p:cNvCxnSpPr/>
          <p:nvPr/>
        </p:nvCxnSpPr>
        <p:spPr>
          <a:xfrm>
            <a:off x="2895600" y="4131732"/>
            <a:ext cx="1736196" cy="33866"/>
          </a:xfrm>
          <a:prstGeom prst="straightConnector1">
            <a:avLst/>
          </a:prstGeom>
          <a:noFill/>
          <a:ln w="28575" cap="flat" cmpd="sng">
            <a:solidFill>
              <a:srgbClr val="000000"/>
            </a:solidFill>
            <a:prstDash val="solid"/>
            <a:round/>
            <a:headEnd type="none" w="med" len="med"/>
            <a:tailEnd type="triangle" w="lg" len="lg"/>
          </a:ln>
        </p:spPr>
      </p:cxn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Shape 1352"/>
          <p:cNvSpPr txBox="1"/>
          <p:nvPr/>
        </p:nvSpPr>
        <p:spPr>
          <a:xfrm>
            <a:off x="165568" y="914400"/>
            <a:ext cx="8749830" cy="553997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--keep websites comparing GFS and GFSX up </a:t>
            </a: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until implementation</a:t>
            </a:r>
          </a:p>
          <a:p>
            <a:pPr marL="0" marR="0" lvl="0" indent="0" algn="l" rtl="0">
              <a:spcBef>
                <a:spcPts val="0"/>
              </a:spcBef>
              <a:spcAft>
                <a:spcPts val="0"/>
              </a:spcAft>
              <a:buNone/>
            </a:pPr>
            <a:endParaRPr sz="2800" b="1">
              <a:solidFill>
                <a:srgbClr val="0000FF"/>
              </a:solidFill>
              <a:latin typeface="Calibri"/>
              <a:ea typeface="Calibri"/>
              <a:cs typeface="Calibri"/>
              <a:sym typeface="Calibri"/>
            </a:endParaRP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--start to plan next implementation procedure March 18</a:t>
            </a:r>
          </a:p>
          <a:p>
            <a:pPr marL="0" marR="0" lvl="0" indent="0" algn="l" rtl="0">
              <a:spcBef>
                <a:spcPts val="0"/>
              </a:spcBef>
              <a:spcAft>
                <a:spcPts val="0"/>
              </a:spcAft>
              <a:buNone/>
            </a:pPr>
            <a:endParaRPr sz="2800" b="1">
              <a:solidFill>
                <a:srgbClr val="0000FF"/>
              </a:solidFill>
              <a:latin typeface="Calibri"/>
              <a:ea typeface="Calibri"/>
              <a:cs typeface="Calibri"/>
              <a:sym typeface="Calibri"/>
            </a:endParaRP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real time—experimental GFS in AWIPS</a:t>
            </a: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a:t>
            </a: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retrospective—generate synoptic maps dprog/dt</a:t>
            </a: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(Western Region program?)</a:t>
            </a: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zoomable? Differences, errors?</a:t>
            </a: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precipitation verification maps (Fanglin Yang)</a:t>
            </a:r>
          </a:p>
          <a:p>
            <a:pPr marL="0" marR="0" lvl="0" indent="0" algn="l" rtl="0">
              <a:spcBef>
                <a:spcPts val="0"/>
              </a:spcBef>
              <a:spcAft>
                <a:spcPts val="0"/>
              </a:spcAft>
              <a:buSzPct val="25000"/>
              <a:buNone/>
            </a:pPr>
            <a:r>
              <a:rPr lang="en-US" sz="2800" b="1">
                <a:solidFill>
                  <a:srgbClr val="0000FF"/>
                </a:solidFill>
                <a:latin typeface="Calibri"/>
                <a:ea typeface="Calibri"/>
                <a:cs typeface="Calibri"/>
                <a:sym typeface="Calibri"/>
              </a:rPr>
              <a:t>		enable forecasters (SOOs?) to do case studies</a:t>
            </a:r>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Shape 13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100</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Shape 1358"/>
          <p:cNvSpPr txBox="1"/>
          <p:nvPr/>
        </p:nvSpPr>
        <p:spPr>
          <a:xfrm>
            <a:off x="817456" y="23875"/>
            <a:ext cx="7496923" cy="726352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i="1">
                <a:solidFill>
                  <a:srgbClr val="FF0000"/>
                </a:solidFill>
                <a:latin typeface="Calibri"/>
                <a:ea typeface="Calibri"/>
                <a:cs typeface="Calibri"/>
                <a:sym typeface="Calibri"/>
              </a:rPr>
              <a:t>Future work</a:t>
            </a:r>
          </a:p>
          <a:p>
            <a:pPr marL="0" marR="0" lvl="0" indent="0" algn="ctr" rtl="0">
              <a:spcBef>
                <a:spcPts val="0"/>
              </a:spcBef>
              <a:spcAft>
                <a:spcPts val="0"/>
              </a:spcAft>
              <a:buNone/>
            </a:pPr>
            <a:endParaRPr sz="1000" b="1" i="1">
              <a:solidFill>
                <a:srgbClr val="FF0000"/>
              </a:solidFill>
              <a:latin typeface="Calibri"/>
              <a:ea typeface="Calibri"/>
              <a:cs typeface="Calibri"/>
              <a:sym typeface="Calibri"/>
            </a:endParaRP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Reduce “socialist rain”</a:t>
            </a:r>
          </a:p>
          <a:p>
            <a:pPr marL="0" marR="0" lvl="0" indent="0" algn="ctr" rtl="0">
              <a:spcBef>
                <a:spcPts val="0"/>
              </a:spcBef>
              <a:spcAft>
                <a:spcPts val="0"/>
              </a:spcAft>
              <a:buNone/>
            </a:pPr>
            <a:endParaRPr sz="1000" b="1" i="1">
              <a:solidFill>
                <a:srgbClr val="FF0000"/>
              </a:solidFill>
              <a:latin typeface="Calibri"/>
              <a:ea typeface="Calibri"/>
              <a:cs typeface="Calibri"/>
              <a:sym typeface="Calibri"/>
            </a:endParaRP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Increase amount of moderate rain</a:t>
            </a:r>
          </a:p>
          <a:p>
            <a:pPr marL="0" marR="0" lvl="0" indent="0" algn="ctr" rtl="0">
              <a:spcBef>
                <a:spcPts val="0"/>
              </a:spcBef>
              <a:spcAft>
                <a:spcPts val="0"/>
              </a:spcAft>
              <a:buNone/>
            </a:pPr>
            <a:endParaRPr sz="1000" b="1" i="1">
              <a:solidFill>
                <a:srgbClr val="FF0000"/>
              </a:solidFill>
              <a:latin typeface="Calibri"/>
              <a:ea typeface="Calibri"/>
              <a:cs typeface="Calibri"/>
              <a:sym typeface="Calibri"/>
            </a:endParaRP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Cold bias over snow</a:t>
            </a:r>
          </a:p>
          <a:p>
            <a:pPr marL="0" marR="0" lvl="0" indent="0" algn="ctr" rtl="0">
              <a:spcBef>
                <a:spcPts val="0"/>
              </a:spcBef>
              <a:spcAft>
                <a:spcPts val="0"/>
              </a:spcAft>
              <a:buNone/>
            </a:pPr>
            <a:endParaRPr sz="1000" b="1" i="1">
              <a:solidFill>
                <a:srgbClr val="FF0000"/>
              </a:solidFill>
              <a:latin typeface="Calibri"/>
              <a:ea typeface="Calibri"/>
              <a:cs typeface="Calibri"/>
              <a:sym typeface="Calibri"/>
            </a:endParaRP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Improve upper stratospheric forecasts</a:t>
            </a:r>
          </a:p>
          <a:p>
            <a:pPr marL="0" marR="0" lvl="0" indent="0" algn="ctr" rtl="0">
              <a:spcBef>
                <a:spcPts val="0"/>
              </a:spcBef>
              <a:spcAft>
                <a:spcPts val="0"/>
              </a:spcAft>
              <a:buNone/>
            </a:pPr>
            <a:endParaRPr sz="1000" b="1" i="1">
              <a:solidFill>
                <a:srgbClr val="FF0000"/>
              </a:solidFill>
              <a:latin typeface="Calibri"/>
              <a:ea typeface="Calibri"/>
              <a:cs typeface="Calibri"/>
              <a:sym typeface="Calibri"/>
            </a:endParaRP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Reduce near surface biases, improve</a:t>
            </a: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diurnal cycle</a:t>
            </a:r>
          </a:p>
          <a:p>
            <a:pPr marL="0" marR="0" lvl="0" indent="0" algn="ctr" rtl="0">
              <a:spcBef>
                <a:spcPts val="0"/>
              </a:spcBef>
              <a:spcAft>
                <a:spcPts val="0"/>
              </a:spcAft>
              <a:buNone/>
            </a:pPr>
            <a:endParaRPr sz="1000" b="1" i="1">
              <a:solidFill>
                <a:srgbClr val="FF0000"/>
              </a:solidFill>
              <a:latin typeface="Calibri"/>
              <a:ea typeface="Calibri"/>
              <a:cs typeface="Calibri"/>
              <a:sym typeface="Calibri"/>
            </a:endParaRP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Improve boundary layer</a:t>
            </a:r>
          </a:p>
          <a:p>
            <a:pPr marL="0" marR="0" lvl="0" indent="0" algn="ctr" rtl="0">
              <a:spcBef>
                <a:spcPts val="0"/>
              </a:spcBef>
              <a:spcAft>
                <a:spcPts val="0"/>
              </a:spcAft>
              <a:buNone/>
            </a:pPr>
            <a:endParaRPr sz="1000" b="1" i="1">
              <a:solidFill>
                <a:srgbClr val="FF0000"/>
              </a:solidFill>
              <a:latin typeface="Calibri"/>
              <a:ea typeface="Calibri"/>
              <a:cs typeface="Calibri"/>
              <a:sym typeface="Calibri"/>
            </a:endParaRPr>
          </a:p>
          <a:p>
            <a:pPr marL="0" marR="0" lvl="0" indent="0" algn="ctr" rtl="0">
              <a:spcBef>
                <a:spcPts val="0"/>
              </a:spcBef>
              <a:spcAft>
                <a:spcPts val="0"/>
              </a:spcAft>
              <a:buSzPct val="25000"/>
              <a:buNone/>
            </a:pPr>
            <a:r>
              <a:rPr lang="en-US" sz="3600" b="1" i="1">
                <a:solidFill>
                  <a:srgbClr val="FF0000"/>
                </a:solidFill>
                <a:latin typeface="Calibri"/>
                <a:ea typeface="Calibri"/>
                <a:cs typeface="Calibri"/>
                <a:sym typeface="Calibri"/>
              </a:rPr>
              <a:t>Reduce dry bias in southeast US</a:t>
            </a:r>
          </a:p>
          <a:p>
            <a:pPr marL="0" marR="0" lvl="0" indent="0" algn="ctr" rtl="0">
              <a:spcBef>
                <a:spcPts val="0"/>
              </a:spcBef>
              <a:spcAft>
                <a:spcPts val="0"/>
              </a:spcAft>
              <a:buNone/>
            </a:pPr>
            <a:endParaRPr sz="3600" b="1" i="1">
              <a:solidFill>
                <a:srgbClr val="FF0000"/>
              </a:solidFill>
              <a:latin typeface="Calibri"/>
              <a:ea typeface="Calibri"/>
              <a:cs typeface="Calibri"/>
              <a:sym typeface="Calibri"/>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Shape 13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101</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11</a:t>
            </a:fld>
            <a:endParaRPr lang="en-US" sz="1400">
              <a:solidFill>
                <a:schemeClr val="dk1"/>
              </a:solidFill>
              <a:latin typeface="Arial"/>
              <a:ea typeface="Arial"/>
              <a:cs typeface="Arial"/>
              <a:sym typeface="Arial"/>
            </a:endParaRPr>
          </a:p>
        </p:txBody>
      </p:sp>
      <p:graphicFrame>
        <p:nvGraphicFramePr>
          <p:cNvPr id="605" name="Shape 605"/>
          <p:cNvGraphicFramePr/>
          <p:nvPr>
            <p:extLst>
              <p:ext uri="{D42A27DB-BD31-4B8C-83A1-F6EECF244321}">
                <p14:modId xmlns:p14="http://schemas.microsoft.com/office/powerpoint/2010/main" val="2024138240"/>
              </p:ext>
            </p:extLst>
          </p:nvPr>
        </p:nvGraphicFramePr>
        <p:xfrm>
          <a:off x="4763" y="1234957"/>
          <a:ext cx="9067800" cy="5477740"/>
        </p:xfrm>
        <a:graphic>
          <a:graphicData uri="http://schemas.openxmlformats.org/drawingml/2006/table">
            <a:tbl>
              <a:tblPr firstRow="1" bandRow="1">
                <a:noFill/>
                <a:tableStyleId>{6CB1583B-33A9-428A-A746-DDD4BDC54396}</a:tableStyleId>
              </a:tblPr>
              <a:tblGrid>
                <a:gridCol w="4567225"/>
                <a:gridCol w="4500575"/>
              </a:tblGrid>
              <a:tr h="333825">
                <a:tc>
                  <a:txBody>
                    <a:bodyPr/>
                    <a:lstStyle/>
                    <a:p>
                      <a:pPr marL="0" marR="0" lvl="0" indent="0" algn="l" rtl="0">
                        <a:spcBef>
                          <a:spcPts val="0"/>
                        </a:spcBef>
                        <a:buSzPct val="25000"/>
                        <a:buNone/>
                      </a:pPr>
                      <a:r>
                        <a:rPr lang="en-US" sz="1800" u="none" strike="noStrike" cap="none" dirty="0"/>
                        <a:t>Case Studies</a:t>
                      </a:r>
                    </a:p>
                  </a:txBody>
                  <a:tcPr marL="91450" marR="91450" marT="45725" marB="45725"/>
                </a:tc>
                <a:tc>
                  <a:txBody>
                    <a:bodyPr/>
                    <a:lstStyle/>
                    <a:p>
                      <a:pPr marL="0" marR="0" lvl="0" indent="0" algn="l" rtl="0">
                        <a:spcBef>
                          <a:spcPts val="0"/>
                        </a:spcBef>
                        <a:buSzPct val="25000"/>
                        <a:buNone/>
                      </a:pPr>
                      <a:r>
                        <a:rPr lang="en-US" sz="1800"/>
                        <a:t>Case Studies</a:t>
                      </a:r>
                    </a:p>
                  </a:txBody>
                  <a:tcPr marL="91450" marR="91450" marT="45725" marB="45725"/>
                </a:tc>
              </a:tr>
              <a:tr h="333825">
                <a:tc>
                  <a:txBody>
                    <a:bodyPr/>
                    <a:lstStyle/>
                    <a:p>
                      <a:pPr marL="0" marR="0" lvl="0" indent="0" algn="l" rtl="0">
                        <a:spcBef>
                          <a:spcPts val="0"/>
                        </a:spcBef>
                        <a:buSzPct val="25000"/>
                        <a:buNone/>
                      </a:pPr>
                      <a:r>
                        <a:rPr lang="en-US" sz="1400" b="0" i="0" u="sng">
                          <a:solidFill>
                            <a:schemeClr val="hlink"/>
                          </a:solidFill>
                          <a:latin typeface="Arial"/>
                          <a:ea typeface="Arial"/>
                          <a:cs typeface="Arial"/>
                          <a:sym typeface="Arial"/>
                          <a:hlinkClick r:id="rId3"/>
                        </a:rPr>
                        <a:t>MEG review of case studies proposed by WPC, Western Region and Central Region</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sng" strike="noStrike" cap="none">
                          <a:solidFill>
                            <a:schemeClr val="hlink"/>
                          </a:solidFill>
                          <a:latin typeface="Arial"/>
                          <a:ea typeface="Arial"/>
                          <a:cs typeface="Arial"/>
                          <a:sym typeface="Arial"/>
                          <a:hlinkClick r:id="rId4"/>
                        </a:rPr>
                        <a:t>A case study for Dec. 5-6, 2013 requested by Southern Region</a:t>
                      </a:r>
                    </a:p>
                  </a:txBody>
                  <a:tcPr marL="91450" marR="91450" marT="45725" marB="45725"/>
                </a:tc>
              </a:tr>
              <a:tr h="333825">
                <a:tc>
                  <a:txBody>
                    <a:bodyPr/>
                    <a:lstStyle/>
                    <a:p>
                      <a:pPr marL="0" marR="0" lvl="0" indent="0" algn="l" rtl="0">
                        <a:spcBef>
                          <a:spcPts val="0"/>
                        </a:spcBef>
                        <a:buSzPct val="25000"/>
                        <a:buNone/>
                      </a:pPr>
                      <a:r>
                        <a:rPr lang="en-US" sz="1400" b="0" i="0" u="sng">
                          <a:solidFill>
                            <a:schemeClr val="hlink"/>
                          </a:solidFill>
                          <a:latin typeface="Arial"/>
                          <a:ea typeface="Arial"/>
                          <a:cs typeface="Arial"/>
                          <a:sym typeface="Arial"/>
                          <a:hlinkClick r:id="rId5"/>
                        </a:rPr>
                        <a:t>MEG review of additional case studies</a:t>
                      </a:r>
                    </a:p>
                  </a:txBody>
                  <a:tcPr marL="91450" marR="91450" marT="45725" marB="45725"/>
                </a:tc>
                <a:tc>
                  <a:txBody>
                    <a:bodyPr/>
                    <a:lstStyle/>
                    <a:p>
                      <a:pPr marL="0" marR="0" lvl="0" indent="0" algn="l" rtl="0">
                        <a:spcBef>
                          <a:spcPts val="0"/>
                        </a:spcBef>
                        <a:buSzPct val="25000"/>
                        <a:buNone/>
                      </a:pPr>
                      <a:r>
                        <a:rPr lang="en-US" sz="1400" u="sng">
                          <a:solidFill>
                            <a:schemeClr val="hlink"/>
                          </a:solidFill>
                          <a:hlinkClick r:id="rId6"/>
                        </a:rPr>
                        <a:t>Blizzard of January 22-23, 2016</a:t>
                      </a:r>
                    </a:p>
                  </a:txBody>
                  <a:tcPr marL="91450" marR="91450" marT="45725" marB="45725"/>
                </a:tc>
              </a:tr>
              <a:tr h="333825">
                <a:tc>
                  <a:txBody>
                    <a:bodyPr/>
                    <a:lstStyle/>
                    <a:p>
                      <a:pPr marL="0" marR="0" lvl="0" indent="0" algn="l" rtl="0">
                        <a:spcBef>
                          <a:spcPts val="0"/>
                        </a:spcBef>
                        <a:buSzPct val="25000"/>
                        <a:buNone/>
                      </a:pPr>
                      <a:r>
                        <a:rPr lang="en-US" sz="1400" b="0" i="0" u="sng">
                          <a:solidFill>
                            <a:schemeClr val="hlink"/>
                          </a:solidFill>
                          <a:latin typeface="Arial"/>
                          <a:ea typeface="Arial"/>
                          <a:cs typeface="Arial"/>
                          <a:sym typeface="Arial"/>
                          <a:hlinkClick r:id="rId7"/>
                        </a:rPr>
                        <a:t>Presentation to WPC on case studies</a:t>
                      </a:r>
                    </a:p>
                  </a:txBody>
                  <a:tcPr marL="91450" marR="91450" marT="45725" marB="45725"/>
                </a:tc>
                <a:tc>
                  <a:txBody>
                    <a:bodyPr/>
                    <a:lstStyle/>
                    <a:p>
                      <a:pPr marL="0" marR="0" lvl="0" indent="0" algn="l" rtl="0">
                        <a:spcBef>
                          <a:spcPts val="0"/>
                        </a:spcBef>
                        <a:buSzPct val="25000"/>
                        <a:buNone/>
                      </a:pPr>
                      <a:r>
                        <a:rPr lang="en-US" sz="1400" u="sng">
                          <a:solidFill>
                            <a:schemeClr val="hlink"/>
                          </a:solidFill>
                          <a:latin typeface="Arial"/>
                          <a:ea typeface="Arial"/>
                          <a:cs typeface="Arial"/>
                          <a:sym typeface="Arial"/>
                          <a:hlinkClick r:id="rId8"/>
                        </a:rPr>
                        <a:t>Precipitation cases for WPC</a:t>
                      </a:r>
                    </a:p>
                  </a:txBody>
                  <a:tcPr marL="91450" marR="91450" marT="45725" marB="45725"/>
                </a:tc>
              </a:tr>
              <a:tr h="333825">
                <a:tc>
                  <a:txBody>
                    <a:bodyPr/>
                    <a:lstStyle/>
                    <a:p>
                      <a:pPr marL="0" marR="0" lvl="0" indent="0" algn="l" rtl="0">
                        <a:spcBef>
                          <a:spcPts val="0"/>
                        </a:spcBef>
                        <a:buSzPct val="25000"/>
                        <a:buNone/>
                      </a:pPr>
                      <a:r>
                        <a:rPr lang="en-US" sz="1400" b="0" i="0" u="sng">
                          <a:solidFill>
                            <a:schemeClr val="hlink"/>
                          </a:solidFill>
                          <a:latin typeface="Arial"/>
                          <a:ea typeface="Arial"/>
                          <a:cs typeface="Arial"/>
                          <a:sym typeface="Arial"/>
                          <a:hlinkClick r:id="rId9"/>
                        </a:rPr>
                        <a:t>Western Region/Central region case study</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400" u="sng">
                          <a:solidFill>
                            <a:schemeClr val="hlink"/>
                          </a:solidFill>
                          <a:hlinkClick r:id="rId10"/>
                        </a:rPr>
                        <a:t>Height field evaluation for WPC</a:t>
                      </a:r>
                    </a:p>
                  </a:txBody>
                  <a:tcPr marL="91450" marR="91450" marT="45725" marB="45725"/>
                </a:tc>
              </a:tr>
              <a:tr h="333825">
                <a:tc>
                  <a:txBody>
                    <a:bodyPr/>
                    <a:lstStyle/>
                    <a:p>
                      <a:pPr marL="0" marR="0" lvl="0" indent="0" algn="l" rtl="0">
                        <a:spcBef>
                          <a:spcPts val="0"/>
                        </a:spcBef>
                        <a:buSzPct val="25000"/>
                        <a:buNone/>
                      </a:pPr>
                      <a:r>
                        <a:rPr lang="en-US" sz="1400" b="0" i="0" u="sng">
                          <a:solidFill>
                            <a:schemeClr val="hlink"/>
                          </a:solidFill>
                          <a:latin typeface="Arial"/>
                          <a:ea typeface="Arial"/>
                          <a:cs typeface="Arial"/>
                          <a:sym typeface="Arial"/>
                          <a:hlinkClick r:id="rId11"/>
                        </a:rPr>
                        <a:t>Central Region case study, Alaska case study and Southern Region case study</a:t>
                      </a:r>
                    </a:p>
                  </a:txBody>
                  <a:tcPr marL="91450" marR="91450" marT="45725" marB="45725"/>
                </a:tc>
                <a:tc>
                  <a:txBody>
                    <a:bodyPr/>
                    <a:lstStyle/>
                    <a:p>
                      <a:pPr marL="0" marR="0" lvl="0" indent="0" algn="l" rtl="0">
                        <a:spcBef>
                          <a:spcPts val="0"/>
                        </a:spcBef>
                        <a:buSzPct val="25000"/>
                        <a:buNone/>
                      </a:pPr>
                      <a:r>
                        <a:rPr lang="en-US" sz="1400" u="sng">
                          <a:solidFill>
                            <a:schemeClr val="hlink"/>
                          </a:solidFill>
                          <a:latin typeface="Arial"/>
                          <a:ea typeface="Arial"/>
                          <a:cs typeface="Arial"/>
                          <a:sym typeface="Arial"/>
                          <a:hlinkClick r:id="rId12"/>
                        </a:rPr>
                        <a:t>Operational and experimental GFS forecasts for Atsani</a:t>
                      </a:r>
                      <a:r>
                        <a:rPr lang="en-US" sz="1400" u="none">
                          <a:solidFill>
                            <a:schemeClr val="dk1"/>
                          </a:solidFill>
                          <a:latin typeface="Arial"/>
                          <a:ea typeface="Arial"/>
                          <a:cs typeface="Arial"/>
                          <a:sym typeface="Arial"/>
                        </a:rPr>
                        <a:t> (extratropical transition, Alaska region)</a:t>
                      </a:r>
                    </a:p>
                  </a:txBody>
                  <a:tcPr marL="91450" marR="91450" marT="45725" marB="45725"/>
                </a:tc>
              </a:tr>
              <a:tr h="333825">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a:solidFill>
                            <a:schemeClr val="dk1"/>
                          </a:solidFill>
                          <a:latin typeface="Arial"/>
                          <a:ea typeface="Arial"/>
                          <a:cs typeface="Arial"/>
                          <a:sym typeface="Arial"/>
                        </a:rPr>
                        <a:t>Case studies for Central Region </a:t>
                      </a:r>
                      <a:r>
                        <a:rPr lang="en-US" sz="1400" b="0" i="0" u="sng">
                          <a:solidFill>
                            <a:schemeClr val="hlink"/>
                          </a:solidFill>
                          <a:latin typeface="Arial"/>
                          <a:ea typeface="Arial"/>
                          <a:cs typeface="Arial"/>
                          <a:sym typeface="Arial"/>
                          <a:hlinkClick r:id="rId13"/>
                        </a:rPr>
                        <a:t>March 23, 2015</a:t>
                      </a:r>
                      <a:r>
                        <a:rPr lang="en-US" sz="1400" b="0" i="0">
                          <a:solidFill>
                            <a:schemeClr val="dk1"/>
                          </a:solidFill>
                          <a:latin typeface="Arial"/>
                          <a:ea typeface="Arial"/>
                          <a:cs typeface="Arial"/>
                          <a:sym typeface="Arial"/>
                        </a:rPr>
                        <a:t>; </a:t>
                      </a:r>
                      <a:r>
                        <a:rPr lang="en-US" sz="1400" b="0" i="0" u="sng">
                          <a:solidFill>
                            <a:schemeClr val="hlink"/>
                          </a:solidFill>
                          <a:latin typeface="Arial"/>
                          <a:ea typeface="Arial"/>
                          <a:cs typeface="Arial"/>
                          <a:sym typeface="Arial"/>
                          <a:hlinkClick r:id="rId14"/>
                        </a:rPr>
                        <a:t>April 2, 2015</a:t>
                      </a:r>
                      <a:r>
                        <a:rPr lang="en-US" sz="1400" b="0" i="0" u="none">
                          <a:solidFill>
                            <a:schemeClr val="dk1"/>
                          </a:solidFill>
                          <a:latin typeface="Arial"/>
                          <a:ea typeface="Arial"/>
                          <a:cs typeface="Arial"/>
                          <a:sym typeface="Arial"/>
                        </a:rPr>
                        <a:t>; </a:t>
                      </a:r>
                      <a:r>
                        <a:rPr lang="en-US" sz="1400" b="0" i="0" u="sng">
                          <a:solidFill>
                            <a:schemeClr val="hlink"/>
                          </a:solidFill>
                          <a:latin typeface="Arial"/>
                          <a:ea typeface="Arial"/>
                          <a:cs typeface="Arial"/>
                          <a:sym typeface="Arial"/>
                          <a:hlinkClick r:id="rId15"/>
                        </a:rPr>
                        <a:t>June 4-5, 2015</a:t>
                      </a:r>
                      <a:r>
                        <a:rPr lang="en-US" sz="1400" b="0" i="0" u="none">
                          <a:solidFill>
                            <a:schemeClr val="dk1"/>
                          </a:solidFill>
                          <a:latin typeface="Arial"/>
                          <a:ea typeface="Arial"/>
                          <a:cs typeface="Arial"/>
                          <a:sym typeface="Arial"/>
                        </a:rPr>
                        <a:t>; </a:t>
                      </a:r>
                      <a:r>
                        <a:rPr lang="en-US" sz="1400" b="0" i="0" u="sng">
                          <a:solidFill>
                            <a:schemeClr val="hlink"/>
                          </a:solidFill>
                          <a:latin typeface="Arial"/>
                          <a:ea typeface="Arial"/>
                          <a:cs typeface="Arial"/>
                          <a:sym typeface="Arial"/>
                          <a:hlinkClick r:id="rId16"/>
                        </a:rPr>
                        <a:t>July 6, 2015</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400" u="none">
                          <a:solidFill>
                            <a:schemeClr val="dk1"/>
                          </a:solidFill>
                          <a:latin typeface="Arial"/>
                          <a:ea typeface="Arial"/>
                          <a:cs typeface="Arial"/>
                          <a:sym typeface="Arial"/>
                        </a:rPr>
                        <a:t>MODE evaluations of new GFS: </a:t>
                      </a:r>
                      <a:r>
                        <a:rPr lang="en-US" sz="1400" u="sng">
                          <a:solidFill>
                            <a:schemeClr val="hlink"/>
                          </a:solidFill>
                          <a:latin typeface="Arial"/>
                          <a:ea typeface="Arial"/>
                          <a:cs typeface="Arial"/>
                          <a:sym typeface="Arial"/>
                          <a:hlinkClick r:id="rId17"/>
                        </a:rPr>
                        <a:t>Precip</a:t>
                      </a:r>
                      <a:r>
                        <a:rPr lang="en-US" sz="1400" u="none">
                          <a:solidFill>
                            <a:schemeClr val="dk1"/>
                          </a:solidFill>
                          <a:latin typeface="Arial"/>
                          <a:ea typeface="Arial"/>
                          <a:cs typeface="Arial"/>
                          <a:sym typeface="Arial"/>
                        </a:rPr>
                        <a:t>; </a:t>
                      </a:r>
                      <a:r>
                        <a:rPr lang="en-US" sz="1400" u="sng">
                          <a:solidFill>
                            <a:schemeClr val="hlink"/>
                          </a:solidFill>
                          <a:latin typeface="Arial"/>
                          <a:ea typeface="Arial"/>
                          <a:cs typeface="Arial"/>
                          <a:sym typeface="Arial"/>
                          <a:hlinkClick r:id="rId18"/>
                        </a:rPr>
                        <a:t>Total Winds</a:t>
                      </a:r>
                      <a:r>
                        <a:rPr lang="en-US" sz="1400" u="none">
                          <a:solidFill>
                            <a:schemeClr val="dk1"/>
                          </a:solidFill>
                          <a:latin typeface="Arial"/>
                          <a:ea typeface="Arial"/>
                          <a:cs typeface="Arial"/>
                          <a:sym typeface="Arial"/>
                        </a:rPr>
                        <a:t>; </a:t>
                      </a:r>
                      <a:r>
                        <a:rPr lang="en-US" sz="1400" u="sng">
                          <a:solidFill>
                            <a:schemeClr val="hlink"/>
                          </a:solidFill>
                          <a:latin typeface="Arial"/>
                          <a:ea typeface="Arial"/>
                          <a:cs typeface="Arial"/>
                          <a:sym typeface="Arial"/>
                          <a:hlinkClick r:id="rId19"/>
                        </a:rPr>
                        <a:t>Zonal Winds</a:t>
                      </a:r>
                      <a:r>
                        <a:rPr lang="en-US" sz="1400" u="none">
                          <a:solidFill>
                            <a:schemeClr val="dk1"/>
                          </a:solidFill>
                          <a:latin typeface="Arial"/>
                          <a:ea typeface="Arial"/>
                          <a:cs typeface="Arial"/>
                          <a:sym typeface="Arial"/>
                        </a:rPr>
                        <a:t>; </a:t>
                      </a:r>
                      <a:r>
                        <a:rPr lang="en-US" sz="1400" u="sng">
                          <a:solidFill>
                            <a:schemeClr val="hlink"/>
                          </a:solidFill>
                          <a:latin typeface="Arial"/>
                          <a:ea typeface="Arial"/>
                          <a:cs typeface="Arial"/>
                          <a:sym typeface="Arial"/>
                          <a:hlinkClick r:id="rId20"/>
                        </a:rPr>
                        <a:t>Meridional Winds</a:t>
                      </a:r>
                      <a:r>
                        <a:rPr lang="en-US" sz="1400" u="none">
                          <a:solidFill>
                            <a:schemeClr val="dk1"/>
                          </a:solidFill>
                          <a:latin typeface="Arial"/>
                          <a:ea typeface="Arial"/>
                          <a:cs typeface="Arial"/>
                          <a:sym typeface="Arial"/>
                        </a:rPr>
                        <a:t>; and </a:t>
                      </a:r>
                      <a:r>
                        <a:rPr lang="en-US" sz="1400" u="sng">
                          <a:solidFill>
                            <a:schemeClr val="hlink"/>
                          </a:solidFill>
                          <a:latin typeface="Arial"/>
                          <a:ea typeface="Arial"/>
                          <a:cs typeface="Arial"/>
                          <a:sym typeface="Arial"/>
                          <a:hlinkClick r:id="rId21"/>
                        </a:rPr>
                        <a:t>CAPE</a:t>
                      </a:r>
                    </a:p>
                  </a:txBody>
                  <a:tcPr marL="91450" marR="91450" marT="45725" marB="45725"/>
                </a:tc>
              </a:tr>
              <a:tr h="333825">
                <a:tc>
                  <a:txBody>
                    <a:bodyPr/>
                    <a:lstStyle/>
                    <a:p>
                      <a:pPr marL="0" marR="0" lvl="0" indent="0" algn="l" rtl="0">
                        <a:lnSpc>
                          <a:spcPct val="100000"/>
                        </a:lnSpc>
                        <a:spcBef>
                          <a:spcPts val="0"/>
                        </a:spcBef>
                        <a:spcAft>
                          <a:spcPts val="0"/>
                        </a:spcAft>
                        <a:buClr>
                          <a:schemeClr val="dk1"/>
                        </a:buClr>
                        <a:buSzPct val="25000"/>
                        <a:buFont typeface="Arial"/>
                        <a:buNone/>
                      </a:pPr>
                      <a:r>
                        <a:rPr lang="en-US" sz="1400" b="0" i="0" u="sng">
                          <a:solidFill>
                            <a:schemeClr val="hlink"/>
                          </a:solidFill>
                          <a:latin typeface="Arial"/>
                          <a:ea typeface="Arial"/>
                          <a:cs typeface="Arial"/>
                          <a:sym typeface="Arial"/>
                          <a:hlinkClick r:id="rId22"/>
                        </a:rPr>
                        <a:t>A case study of the Nov. 16-17, 2015 tornado outbreak in Texas and Oklahoma</a:t>
                      </a:r>
                    </a:p>
                  </a:txBody>
                  <a:tcPr marL="91450" marR="91450" marT="45725" marB="45725"/>
                </a:tc>
                <a:tc>
                  <a:txBody>
                    <a:bodyPr/>
                    <a:lstStyle/>
                    <a:p>
                      <a:pPr marL="0" marR="0" lvl="0" indent="0" algn="l" rtl="0">
                        <a:spcBef>
                          <a:spcPts val="0"/>
                        </a:spcBef>
                        <a:buSzPct val="25000"/>
                        <a:buNone/>
                      </a:pPr>
                      <a:r>
                        <a:rPr lang="en-US" sz="1400" u="sng">
                          <a:solidFill>
                            <a:schemeClr val="hlink"/>
                          </a:solidFill>
                          <a:latin typeface="Arial"/>
                          <a:ea typeface="Arial"/>
                          <a:cs typeface="Arial"/>
                          <a:sym typeface="Arial"/>
                          <a:hlinkClick r:id="rId23"/>
                        </a:rPr>
                        <a:t>WPC documentation of dry bias over the southeast US in the GFS and GFSX</a:t>
                      </a:r>
                    </a:p>
                  </a:txBody>
                  <a:tcPr marL="91450" marR="91450" marT="45725" marB="45725"/>
                </a:tc>
              </a:tr>
              <a:tr h="333825">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400" u="none" dirty="0" smtClean="0">
                          <a:solidFill>
                            <a:schemeClr val="dk1"/>
                          </a:solidFill>
                          <a:latin typeface="Arial"/>
                          <a:ea typeface="Arial"/>
                          <a:cs typeface="Arial"/>
                          <a:sym typeface="Arial"/>
                        </a:rPr>
                        <a:t>Evaluation from EMC Teams: </a:t>
                      </a:r>
                      <a:r>
                        <a:rPr lang="en-US" sz="1400" u="sng" dirty="0" smtClean="0">
                          <a:solidFill>
                            <a:schemeClr val="hlink"/>
                          </a:solidFill>
                          <a:latin typeface="Arial"/>
                          <a:ea typeface="Arial"/>
                          <a:cs typeface="Arial"/>
                          <a:sym typeface="Arial"/>
                          <a:hlinkClick r:id="rId24"/>
                        </a:rPr>
                        <a:t>HWRF; </a:t>
                      </a:r>
                      <a:r>
                        <a:rPr lang="en-US" sz="1400" u="none" dirty="0" smtClean="0">
                          <a:solidFill>
                            <a:schemeClr val="dk1"/>
                          </a:solidFill>
                          <a:latin typeface="Arial"/>
                          <a:ea typeface="Arial"/>
                          <a:cs typeface="Arial"/>
                          <a:sym typeface="Arial"/>
                        </a:rPr>
                        <a:t> </a:t>
                      </a:r>
                      <a:r>
                        <a:rPr lang="en-US" sz="1400" u="sng" dirty="0" smtClean="0">
                          <a:solidFill>
                            <a:schemeClr val="hlink"/>
                          </a:solidFill>
                          <a:latin typeface="Arial"/>
                          <a:ea typeface="Arial"/>
                          <a:cs typeface="Arial"/>
                          <a:sym typeface="Arial"/>
                          <a:hlinkClick r:id="rId25"/>
                        </a:rPr>
                        <a:t>Ensemble</a:t>
                      </a:r>
                      <a:r>
                        <a:rPr lang="en-US" sz="1400" u="none" dirty="0" smtClean="0">
                          <a:solidFill>
                            <a:schemeClr val="dk1"/>
                          </a:solidFill>
                          <a:latin typeface="Arial"/>
                          <a:ea typeface="Arial"/>
                          <a:cs typeface="Arial"/>
                          <a:sym typeface="Arial"/>
                        </a:rPr>
                        <a:t>; </a:t>
                      </a:r>
                      <a:r>
                        <a:rPr lang="en-US" sz="1400" u="sng" dirty="0" smtClean="0">
                          <a:solidFill>
                            <a:schemeClr val="hlink"/>
                          </a:solidFill>
                          <a:latin typeface="Arial"/>
                          <a:ea typeface="Arial"/>
                          <a:cs typeface="Arial"/>
                          <a:sym typeface="Arial"/>
                        </a:rPr>
                        <a:t>Wave</a:t>
                      </a:r>
                    </a:p>
                  </a:txBody>
                  <a:tcPr marL="91450" marR="91450" marT="45725" marB="45725"/>
                </a:tc>
                <a:tc>
                  <a:txBody>
                    <a:bodyPr/>
                    <a:lstStyle/>
                    <a:p>
                      <a:pPr marL="0" marR="0" lvl="0" indent="0" algn="l" rtl="0">
                        <a:spcBef>
                          <a:spcPts val="0"/>
                        </a:spcBef>
                        <a:buSzPct val="25000"/>
                        <a:buNone/>
                      </a:pPr>
                      <a:r>
                        <a:rPr lang="en-US" sz="1400" u="sng">
                          <a:solidFill>
                            <a:schemeClr val="hlink"/>
                          </a:solidFill>
                          <a:latin typeface="Arial"/>
                          <a:ea typeface="Arial"/>
                          <a:cs typeface="Arial"/>
                          <a:sym typeface="Arial"/>
                          <a:hlinkClick r:id="rId26"/>
                        </a:rPr>
                        <a:t>Case study of GFS and GFSX cold bias over snowpack</a:t>
                      </a:r>
                    </a:p>
                  </a:txBody>
                  <a:tcPr marL="91450" marR="91450" marT="45725" marB="45725"/>
                </a:tc>
              </a:tr>
              <a:tr h="333825">
                <a:tc>
                  <a:txBody>
                    <a:bodyPr/>
                    <a:lstStyle/>
                    <a:p>
                      <a:pPr marL="0" marR="0" lvl="0" indent="0" algn="l" rtl="0">
                        <a:spcBef>
                          <a:spcPts val="0"/>
                        </a:spcBef>
                        <a:buSzPct val="25000"/>
                        <a:buNone/>
                      </a:pPr>
                      <a:r>
                        <a:rPr lang="en-US" sz="1400" u="sng">
                          <a:solidFill>
                            <a:schemeClr val="hlink"/>
                          </a:solidFill>
                          <a:hlinkClick r:id="rId27"/>
                        </a:rPr>
                        <a:t>Hurricane Joaquin and South Carolina flooding</a:t>
                      </a:r>
                    </a:p>
                  </a:txBody>
                  <a:tcPr marL="91450" marR="91450" marT="45725" marB="45725"/>
                </a:tc>
                <a:tc>
                  <a:txBody>
                    <a:bodyPr/>
                    <a:lstStyle/>
                    <a:p>
                      <a:pPr marL="0" marR="0" lvl="0" indent="0" algn="l" rtl="0">
                        <a:spcBef>
                          <a:spcPts val="0"/>
                        </a:spcBef>
                        <a:buSzPct val="25000"/>
                        <a:buNone/>
                      </a:pPr>
                      <a:r>
                        <a:rPr lang="en-US" sz="1400" u="sng">
                          <a:solidFill>
                            <a:schemeClr val="hlink"/>
                          </a:solidFill>
                          <a:latin typeface="Arial"/>
                          <a:ea typeface="Arial"/>
                          <a:cs typeface="Arial"/>
                          <a:sym typeface="Arial"/>
                          <a:hlinkClick r:id="rId28"/>
                        </a:rPr>
                        <a:t>Verification from Data Assimilation perspective</a:t>
                      </a:r>
                    </a:p>
                  </a:txBody>
                  <a:tcPr marL="91450" marR="91450" marT="45725" marB="45725"/>
                </a:tc>
              </a:tr>
              <a:tr h="333825">
                <a:tc>
                  <a:txBody>
                    <a:bodyPr/>
                    <a:lstStyle/>
                    <a:p>
                      <a:pPr marL="0" marR="0" lvl="0" indent="0" algn="l" rtl="0">
                        <a:spcBef>
                          <a:spcPts val="0"/>
                        </a:spcBef>
                        <a:buSzPct val="25000"/>
                        <a:buNone/>
                      </a:pPr>
                      <a:r>
                        <a:rPr lang="en-US" sz="1400" u="none"/>
                        <a:t>Warm dry bias over Great Plains in summer: </a:t>
                      </a:r>
                      <a:r>
                        <a:rPr lang="en-US" sz="1400" u="sng">
                          <a:solidFill>
                            <a:schemeClr val="hlink"/>
                          </a:solidFill>
                          <a:hlinkClick r:id="rId29"/>
                        </a:rPr>
                        <a:t>Here </a:t>
                      </a:r>
                      <a:r>
                        <a:rPr lang="en-US" sz="1400" u="none"/>
                        <a:t>and </a:t>
                      </a:r>
                      <a:r>
                        <a:rPr lang="en-US" sz="1400" u="sng">
                          <a:solidFill>
                            <a:schemeClr val="hlink"/>
                          </a:solidFill>
                          <a:hlinkClick r:id="rId30"/>
                        </a:rPr>
                        <a:t>Here</a:t>
                      </a:r>
                      <a:r>
                        <a:rPr lang="en-US" sz="1400" u="none"/>
                        <a:t>; Case study: </a:t>
                      </a:r>
                      <a:r>
                        <a:rPr lang="en-US" sz="1400" u="sng">
                          <a:solidFill>
                            <a:schemeClr val="hlink"/>
                          </a:solidFill>
                          <a:hlinkClick r:id="rId31"/>
                        </a:rPr>
                        <a:t>Here</a:t>
                      </a:r>
                    </a:p>
                  </a:txBody>
                  <a:tcPr marL="91450" marR="91450" marT="45725" marB="45725"/>
                </a:tc>
                <a:tc>
                  <a:txBody>
                    <a:bodyPr/>
                    <a:lstStyle/>
                    <a:p>
                      <a:pPr marL="0" marR="0" lvl="0" indent="0" algn="l" rtl="0">
                        <a:spcBef>
                          <a:spcPts val="0"/>
                        </a:spcBef>
                        <a:buSzPct val="25000"/>
                        <a:buNone/>
                      </a:pPr>
                      <a:r>
                        <a:rPr lang="en-US" sz="1400" u="none">
                          <a:solidFill>
                            <a:schemeClr val="dk1"/>
                          </a:solidFill>
                          <a:latin typeface="Arial"/>
                          <a:ea typeface="Arial"/>
                          <a:cs typeface="Arial"/>
                          <a:sym typeface="Arial"/>
                        </a:rPr>
                        <a:t>MEG presentations reviewing the new GFS</a:t>
                      </a:r>
                    </a:p>
                    <a:p>
                      <a:pPr marL="0" marR="0" lvl="0" indent="0" algn="l" rtl="0">
                        <a:spcBef>
                          <a:spcPts val="0"/>
                        </a:spcBef>
                        <a:buSzPct val="25000"/>
                        <a:buNone/>
                      </a:pPr>
                      <a:r>
                        <a:rPr lang="en-US" sz="1400" u="sng">
                          <a:solidFill>
                            <a:schemeClr val="hlink"/>
                          </a:solidFill>
                          <a:latin typeface="Arial"/>
                          <a:ea typeface="Arial"/>
                          <a:cs typeface="Arial"/>
                          <a:sym typeface="Arial"/>
                          <a:hlinkClick r:id="rId32"/>
                        </a:rPr>
                        <a:t>Nov. 12</a:t>
                      </a:r>
                      <a:r>
                        <a:rPr lang="en-US" sz="1400" u="none">
                          <a:solidFill>
                            <a:schemeClr val="dk1"/>
                          </a:solidFill>
                          <a:latin typeface="Arial"/>
                          <a:ea typeface="Arial"/>
                          <a:cs typeface="Arial"/>
                          <a:sym typeface="Arial"/>
                        </a:rPr>
                        <a:t> ; </a:t>
                      </a:r>
                      <a:r>
                        <a:rPr lang="en-US" sz="1400" u="sng">
                          <a:solidFill>
                            <a:schemeClr val="hlink"/>
                          </a:solidFill>
                          <a:latin typeface="Arial"/>
                          <a:ea typeface="Arial"/>
                          <a:cs typeface="Arial"/>
                          <a:sym typeface="Arial"/>
                          <a:hlinkClick r:id="rId33"/>
                        </a:rPr>
                        <a:t>Nov. 19</a:t>
                      </a:r>
                      <a:r>
                        <a:rPr lang="en-US" sz="1400" u="none">
                          <a:solidFill>
                            <a:schemeClr val="dk1"/>
                          </a:solidFill>
                          <a:latin typeface="Arial"/>
                          <a:ea typeface="Arial"/>
                          <a:cs typeface="Arial"/>
                          <a:sym typeface="Arial"/>
                        </a:rPr>
                        <a:t>; </a:t>
                      </a:r>
                      <a:r>
                        <a:rPr lang="en-US" sz="1400" u="sng">
                          <a:solidFill>
                            <a:schemeClr val="hlink"/>
                          </a:solidFill>
                          <a:latin typeface="Arial"/>
                          <a:ea typeface="Arial"/>
                          <a:cs typeface="Arial"/>
                          <a:sym typeface="Arial"/>
                          <a:hlinkClick r:id="rId34"/>
                        </a:rPr>
                        <a:t>Dec. 17</a:t>
                      </a:r>
                      <a:r>
                        <a:rPr lang="en-US" sz="1400" u="none">
                          <a:solidFill>
                            <a:schemeClr val="dk1"/>
                          </a:solidFill>
                          <a:latin typeface="Arial"/>
                          <a:ea typeface="Arial"/>
                          <a:cs typeface="Arial"/>
                          <a:sym typeface="Arial"/>
                        </a:rPr>
                        <a:t>; and </a:t>
                      </a:r>
                      <a:r>
                        <a:rPr lang="en-US" sz="1400" u="sng">
                          <a:solidFill>
                            <a:schemeClr val="hlink"/>
                          </a:solidFill>
                          <a:latin typeface="Arial"/>
                          <a:ea typeface="Arial"/>
                          <a:cs typeface="Arial"/>
                          <a:sym typeface="Arial"/>
                          <a:hlinkClick r:id="rId35"/>
                        </a:rPr>
                        <a:t>Feb. 11</a:t>
                      </a:r>
                    </a:p>
                  </a:txBody>
                  <a:tcPr marL="91450" marR="91450" marT="45725" marB="45725"/>
                </a:tc>
              </a:tr>
              <a:tr h="333825">
                <a:tc>
                  <a:txBody>
                    <a:bodyPr/>
                    <a:lstStyle/>
                    <a:p>
                      <a:pPr marL="0" marR="0" lvl="0" indent="0" algn="l" rtl="0">
                        <a:spcBef>
                          <a:spcPts val="0"/>
                        </a:spcBef>
                        <a:buSzPct val="25000"/>
                        <a:buNone/>
                      </a:pPr>
                      <a:r>
                        <a:rPr lang="en-US" sz="1400" u="sng">
                          <a:solidFill>
                            <a:schemeClr val="hlink"/>
                          </a:solidFill>
                          <a:hlinkClick r:id="rId36"/>
                        </a:rPr>
                        <a:t>Extratropical storm tracks</a:t>
                      </a: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400" u="none" dirty="0" smtClean="0"/>
                        <a:t>Evaluation from the Centers: </a:t>
                      </a:r>
                      <a:r>
                        <a:rPr lang="en-US" sz="1400" u="sng" dirty="0" smtClean="0">
                          <a:solidFill>
                            <a:schemeClr val="hlink"/>
                          </a:solidFill>
                          <a:hlinkClick r:id="rId37"/>
                        </a:rPr>
                        <a:t>CPC</a:t>
                      </a:r>
                      <a:r>
                        <a:rPr lang="en-US" sz="1400" u="none" dirty="0" smtClean="0"/>
                        <a:t>; </a:t>
                      </a:r>
                      <a:r>
                        <a:rPr lang="en-US" sz="1400" u="sng" dirty="0" smtClean="0">
                          <a:solidFill>
                            <a:schemeClr val="hlink"/>
                          </a:solidFill>
                          <a:hlinkClick r:id="rId38"/>
                        </a:rPr>
                        <a:t>NHC</a:t>
                      </a:r>
                      <a:r>
                        <a:rPr lang="en-US" sz="1400" u="none" dirty="0" smtClean="0"/>
                        <a:t>; </a:t>
                      </a:r>
                      <a:r>
                        <a:rPr lang="en-US" sz="1400" u="sng" dirty="0" smtClean="0">
                          <a:solidFill>
                            <a:schemeClr val="hlink"/>
                          </a:solidFill>
                          <a:hlinkClick r:id="rId39"/>
                        </a:rPr>
                        <a:t>SPC</a:t>
                      </a:r>
                      <a:r>
                        <a:rPr lang="en-US" sz="1400" u="none" dirty="0" smtClean="0"/>
                        <a:t>; </a:t>
                      </a:r>
                      <a:r>
                        <a:rPr lang="en-US" sz="1400" u="sng" dirty="0" smtClean="0">
                          <a:solidFill>
                            <a:schemeClr val="hlink"/>
                          </a:solidFill>
                          <a:hlinkClick r:id=""/>
                        </a:rPr>
                        <a:t>OPC</a:t>
                      </a:r>
                      <a:r>
                        <a:rPr lang="en-US" sz="1400" u="none" dirty="0" smtClean="0"/>
                        <a:t>; </a:t>
                      </a:r>
                    </a:p>
                  </a:txBody>
                  <a:tcPr marL="91450" marR="91450" marT="45725" marB="45725"/>
                </a:tc>
              </a:tr>
              <a:tr h="333825">
                <a:tc>
                  <a:txBody>
                    <a:bodyPr/>
                    <a:lstStyle/>
                    <a:p>
                      <a:pPr marL="0" marR="0" lvl="0" indent="0" algn="l" rtl="0">
                        <a:spcBef>
                          <a:spcPts val="0"/>
                        </a:spcBef>
                        <a:buSzPct val="25000"/>
                        <a:buNone/>
                      </a:pPr>
                      <a:r>
                        <a:rPr lang="en-US" sz="1400" u="sng">
                          <a:solidFill>
                            <a:schemeClr val="hlink"/>
                          </a:solidFill>
                          <a:hlinkClick r:id="rId40"/>
                        </a:rPr>
                        <a:t>Comparison of systematic errors in the GFS and GFSX</a:t>
                      </a:r>
                    </a:p>
                  </a:txBody>
                  <a:tcPr marL="91450" marR="91450" marT="45725" marB="45725"/>
                </a:tc>
                <a:tc>
                  <a:txBody>
                    <a:bodyPr/>
                    <a:lstStyle/>
                    <a:p>
                      <a:pPr marL="0" marR="0" lvl="0" indent="0" algn="l" rtl="0">
                        <a:spcBef>
                          <a:spcPts val="0"/>
                        </a:spcBef>
                        <a:buSzPct val="25000"/>
                        <a:buNone/>
                      </a:pPr>
                      <a:r>
                        <a:rPr lang="en-US" sz="1400" u="sng">
                          <a:solidFill>
                            <a:schemeClr val="hlink"/>
                          </a:solidFill>
                          <a:latin typeface="Arial"/>
                          <a:ea typeface="Arial"/>
                          <a:cs typeface="Arial"/>
                          <a:sym typeface="Arial"/>
                          <a:hlinkClick r:id="rId41"/>
                        </a:rPr>
                        <a:t>Forecast tracks for Sandy</a:t>
                      </a:r>
                    </a:p>
                  </a:txBody>
                  <a:tcPr marL="91450" marR="91450" marT="45725" marB="45725"/>
                </a:tc>
              </a:tr>
            </a:tbl>
          </a:graphicData>
        </a:graphic>
      </p:graphicFrame>
      <p:sp>
        <p:nvSpPr>
          <p:cNvPr id="606" name="Shape 606"/>
          <p:cNvSpPr txBox="1"/>
          <p:nvPr/>
        </p:nvSpPr>
        <p:spPr>
          <a:xfrm>
            <a:off x="982133" y="221720"/>
            <a:ext cx="6968065" cy="77076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Comprehensive evaluation Part 4 (Centers, Regions &amp; case studies)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364596" y="2812521"/>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1"/>
                </a:solidFill>
                <a:latin typeface="Arial"/>
                <a:ea typeface="Arial"/>
                <a:cs typeface="Arial"/>
                <a:sym typeface="Arial"/>
              </a:rPr>
              <a:t>Evaluation of Q3FY16 GDAS/GFS Upgrade:</a:t>
            </a:r>
            <a:br>
              <a:rPr lang="en-US" sz="4400" b="0" i="0" u="none" strike="noStrike" cap="none">
                <a:solidFill>
                  <a:schemeClr val="dk1"/>
                </a:solidFill>
                <a:latin typeface="Arial"/>
                <a:ea typeface="Arial"/>
                <a:cs typeface="Arial"/>
                <a:sym typeface="Arial"/>
              </a:rPr>
            </a:br>
            <a:r>
              <a:rPr lang="en-US" sz="4400" b="0" i="0" u="none" strike="noStrike" cap="none">
                <a:solidFill>
                  <a:schemeClr val="dk1"/>
                </a:solidFill>
                <a:latin typeface="Arial"/>
                <a:ea typeface="Arial"/>
                <a:cs typeface="Arial"/>
                <a:sym typeface="Arial"/>
              </a:rPr>
              <a:t> </a:t>
            </a:r>
            <a:br>
              <a:rPr lang="en-US" sz="4400" b="0" i="0" u="none" strike="noStrike" cap="none">
                <a:solidFill>
                  <a:schemeClr val="dk1"/>
                </a:solidFill>
                <a:latin typeface="Arial"/>
                <a:ea typeface="Arial"/>
                <a:cs typeface="Arial"/>
                <a:sym typeface="Arial"/>
              </a:rPr>
            </a:br>
            <a:r>
              <a:rPr lang="en-US" sz="4400" b="0" i="0" u="none" strike="noStrike" cap="none">
                <a:solidFill>
                  <a:schemeClr val="dk1"/>
                </a:solidFill>
                <a:latin typeface="Arial"/>
                <a:ea typeface="Arial"/>
                <a:cs typeface="Arial"/>
                <a:sym typeface="Arial"/>
              </a:rPr>
              <a:t>EMC Perspective</a:t>
            </a:r>
          </a:p>
        </p:txBody>
      </p:sp>
      <p:sp>
        <p:nvSpPr>
          <p:cNvPr id="612" name="Shape 612"/>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12</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1182913" y="0"/>
            <a:ext cx="6894285"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chemeClr val="dk2"/>
                </a:solidFill>
                <a:latin typeface="Arial"/>
                <a:ea typeface="Arial"/>
                <a:cs typeface="Arial"/>
                <a:sym typeface="Arial"/>
              </a:rPr>
              <a:t>Summary of various evaluation metrics</a:t>
            </a:r>
          </a:p>
        </p:txBody>
      </p:sp>
      <p:graphicFrame>
        <p:nvGraphicFramePr>
          <p:cNvPr id="618" name="Shape 618"/>
          <p:cNvGraphicFramePr/>
          <p:nvPr>
            <p:extLst>
              <p:ext uri="{D42A27DB-BD31-4B8C-83A1-F6EECF244321}">
                <p14:modId xmlns:p14="http://schemas.microsoft.com/office/powerpoint/2010/main" val="1982506868"/>
              </p:ext>
            </p:extLst>
          </p:nvPr>
        </p:nvGraphicFramePr>
        <p:xfrm>
          <a:off x="253998" y="1397000"/>
          <a:ext cx="8715825" cy="4856560"/>
        </p:xfrm>
        <a:graphic>
          <a:graphicData uri="http://schemas.openxmlformats.org/drawingml/2006/table">
            <a:tbl>
              <a:tblPr firstRow="1" bandRow="1">
                <a:noFill/>
                <a:tableStyleId>{6CB1583B-33A9-428A-A746-DDD4BDC54396}</a:tableStyleId>
              </a:tblPr>
              <a:tblGrid>
                <a:gridCol w="1879600"/>
                <a:gridCol w="6836225"/>
              </a:tblGrid>
              <a:tr h="370850">
                <a:tc>
                  <a:txBody>
                    <a:bodyPr/>
                    <a:lstStyle/>
                    <a:p>
                      <a:pPr marL="0" marR="0" lvl="0" indent="0" algn="l" rtl="0">
                        <a:spcBef>
                          <a:spcPts val="0"/>
                        </a:spcBef>
                        <a:buSzPct val="25000"/>
                        <a:buNone/>
                      </a:pPr>
                      <a:r>
                        <a:rPr lang="en-US" sz="1800" dirty="0"/>
                        <a:t>Evaluation</a:t>
                      </a:r>
                    </a:p>
                  </a:txBody>
                  <a:tcPr marL="91450" marR="91450" marT="45725" marB="45725"/>
                </a:tc>
                <a:tc>
                  <a:txBody>
                    <a:bodyPr/>
                    <a:lstStyle/>
                    <a:p>
                      <a:pPr marL="0" marR="0" lvl="0" indent="0" algn="l" rtl="0">
                        <a:spcBef>
                          <a:spcPts val="0"/>
                        </a:spcBef>
                        <a:buSzPct val="25000"/>
                        <a:buNone/>
                      </a:pPr>
                      <a:r>
                        <a:rPr lang="en-US" sz="1800"/>
                        <a:t>Remarks</a:t>
                      </a:r>
                    </a:p>
                  </a:txBody>
                  <a:tcPr marL="91450" marR="91450" marT="45725" marB="45725"/>
                </a:tc>
              </a:tr>
              <a:tr h="370850">
                <a:tc>
                  <a:txBody>
                    <a:bodyPr/>
                    <a:lstStyle/>
                    <a:p>
                      <a:pPr marL="0" marR="0" lvl="0" indent="0" algn="l" rtl="0">
                        <a:spcBef>
                          <a:spcPts val="0"/>
                        </a:spcBef>
                        <a:buSzPct val="25000"/>
                        <a:buNone/>
                      </a:pPr>
                      <a:r>
                        <a:rPr lang="en-US" sz="1800"/>
                        <a:t>Analysis increments</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a:t>2016 GFS much smaller increments --analysis and first guess in better agreement</a:t>
                      </a:r>
                    </a:p>
                  </a:txBody>
                  <a:tcPr marL="91450" marR="91450" marT="45725" marB="45725"/>
                </a:tc>
              </a:tr>
              <a:tr h="370850">
                <a:tc>
                  <a:txBody>
                    <a:bodyPr/>
                    <a:lstStyle/>
                    <a:p>
                      <a:pPr marL="0" marR="0" lvl="0" indent="0" algn="l" rtl="0">
                        <a:spcBef>
                          <a:spcPts val="0"/>
                        </a:spcBef>
                        <a:buSzPct val="25000"/>
                        <a:buNone/>
                      </a:pPr>
                      <a:r>
                        <a:rPr lang="en-US" sz="1800"/>
                        <a:t>Score card</a:t>
                      </a:r>
                    </a:p>
                  </a:txBody>
                  <a:tcPr marL="91450" marR="91450" marT="45725" marB="45725"/>
                </a:tc>
                <a:tc>
                  <a:txBody>
                    <a:bodyPr/>
                    <a:lstStyle/>
                    <a:p>
                      <a:pPr marL="0" marR="0" lvl="0" indent="0" algn="l" rtl="0">
                        <a:spcBef>
                          <a:spcPts val="0"/>
                        </a:spcBef>
                        <a:buSzPct val="25000"/>
                        <a:buNone/>
                      </a:pPr>
                      <a:r>
                        <a:rPr lang="en-US" sz="1800" dirty="0"/>
                        <a:t>Significant improvements in many aspects of the evaluation metrics</a:t>
                      </a:r>
                      <a:r>
                        <a:rPr lang="en-US" sz="1800" dirty="0" smtClean="0"/>
                        <a:t>. </a:t>
                      </a:r>
                      <a:r>
                        <a:rPr lang="en-US" sz="1800" i="1" dirty="0" smtClean="0"/>
                        <a:t>Upper </a:t>
                      </a:r>
                      <a:r>
                        <a:rPr lang="en-US" sz="1800" i="1" dirty="0"/>
                        <a:t>Stratospheric biases showed degradation.</a:t>
                      </a:r>
                    </a:p>
                  </a:txBody>
                  <a:tcPr marL="91450" marR="91450" marT="45725" marB="45725"/>
                </a:tc>
              </a:tr>
              <a:tr h="370850">
                <a:tc>
                  <a:txBody>
                    <a:bodyPr/>
                    <a:lstStyle/>
                    <a:p>
                      <a:pPr marL="0" marR="0" lvl="0" indent="0" algn="l" rtl="0">
                        <a:spcBef>
                          <a:spcPts val="0"/>
                        </a:spcBef>
                        <a:buSzPct val="25000"/>
                        <a:buNone/>
                      </a:pPr>
                      <a:r>
                        <a:rPr lang="en-US" sz="1800"/>
                        <a:t>500 hPa ACC</a:t>
                      </a:r>
                    </a:p>
                  </a:txBody>
                  <a:tcPr marL="91450" marR="91450" marT="45725" marB="45725"/>
                </a:tc>
                <a:tc>
                  <a:txBody>
                    <a:bodyPr/>
                    <a:lstStyle/>
                    <a:p>
                      <a:pPr marL="0" marR="0" lvl="0" indent="0" algn="l" rtl="0">
                        <a:spcBef>
                          <a:spcPts val="0"/>
                        </a:spcBef>
                        <a:buSzPct val="25000"/>
                        <a:buNone/>
                      </a:pPr>
                      <a:r>
                        <a:rPr lang="en-US" sz="1800"/>
                        <a:t>0.004 gain in NH; 0.007 gain in SH; statistically significant improvements through 168 hrs</a:t>
                      </a:r>
                    </a:p>
                  </a:txBody>
                  <a:tcPr marL="91450" marR="91450" marT="45725" marB="45725"/>
                </a:tc>
              </a:tr>
              <a:tr h="370850">
                <a:tc>
                  <a:txBody>
                    <a:bodyPr/>
                    <a:lstStyle/>
                    <a:p>
                      <a:pPr marL="0" marR="0" lvl="0" indent="0" algn="l" rtl="0">
                        <a:spcBef>
                          <a:spcPts val="0"/>
                        </a:spcBef>
                        <a:buSzPct val="25000"/>
                        <a:buNone/>
                      </a:pPr>
                      <a:r>
                        <a:rPr lang="en-US" sz="1800"/>
                        <a:t>Surface heights</a:t>
                      </a:r>
                    </a:p>
                  </a:txBody>
                  <a:tcPr marL="91450" marR="91450" marT="45725" marB="45725"/>
                </a:tc>
                <a:tc>
                  <a:txBody>
                    <a:bodyPr/>
                    <a:lstStyle/>
                    <a:p>
                      <a:pPr marL="0" marR="0" lvl="0" indent="0" algn="l" rtl="0">
                        <a:spcBef>
                          <a:spcPts val="0"/>
                        </a:spcBef>
                        <a:buSzPct val="25000"/>
                        <a:buNone/>
                      </a:pPr>
                      <a:r>
                        <a:rPr lang="en-US" sz="1800"/>
                        <a:t>Significant improvements through 192 hrs in both hemispheres</a:t>
                      </a:r>
                    </a:p>
                  </a:txBody>
                  <a:tcPr marL="91450" marR="91450" marT="45725" marB="45725"/>
                </a:tc>
              </a:tr>
              <a:tr h="370850">
                <a:tc>
                  <a:txBody>
                    <a:bodyPr/>
                    <a:lstStyle/>
                    <a:p>
                      <a:pPr marL="0" marR="0" lvl="0" indent="0" algn="l" rtl="0">
                        <a:spcBef>
                          <a:spcPts val="0"/>
                        </a:spcBef>
                        <a:buSzPct val="25000"/>
                        <a:buNone/>
                      </a:pPr>
                      <a:r>
                        <a:rPr lang="en-US" sz="1800"/>
                        <a:t>Winds</a:t>
                      </a:r>
                    </a:p>
                  </a:txBody>
                  <a:tcPr marL="91450" marR="91450" marT="45725" marB="45725"/>
                </a:tc>
                <a:tc>
                  <a:txBody>
                    <a:bodyPr/>
                    <a:lstStyle/>
                    <a:p>
                      <a:pPr marL="0" marR="0" lvl="0" indent="0" algn="l" rtl="0">
                        <a:spcBef>
                          <a:spcPts val="0"/>
                        </a:spcBef>
                        <a:buSzPct val="25000"/>
                        <a:buNone/>
                      </a:pPr>
                      <a:r>
                        <a:rPr lang="en-US" sz="1800"/>
                        <a:t>Significant reduction of RMSE through 240 hrs in both hemispheres and global tropics</a:t>
                      </a:r>
                    </a:p>
                  </a:txBody>
                  <a:tcPr marL="91450" marR="91450" marT="45725" marB="45725"/>
                </a:tc>
              </a:tr>
              <a:tr h="370850">
                <a:tc>
                  <a:txBody>
                    <a:bodyPr/>
                    <a:lstStyle/>
                    <a:p>
                      <a:pPr marL="0" marR="0" lvl="0" indent="0" algn="l" rtl="0">
                        <a:spcBef>
                          <a:spcPts val="0"/>
                        </a:spcBef>
                        <a:buSzPct val="25000"/>
                        <a:buNone/>
                      </a:pPr>
                      <a:r>
                        <a:rPr lang="en-US" sz="1800"/>
                        <a:t>Temperature RMSE</a:t>
                      </a:r>
                    </a:p>
                  </a:txBody>
                  <a:tcPr marL="91450" marR="91450" marT="45725" marB="45725"/>
                </a:tc>
                <a:tc>
                  <a:txBody>
                    <a:bodyPr/>
                    <a:lstStyle/>
                    <a:p>
                      <a:pPr marL="0" marR="0" lvl="0" indent="0" algn="l" rtl="0">
                        <a:spcBef>
                          <a:spcPts val="0"/>
                        </a:spcBef>
                        <a:buSzPct val="25000"/>
                        <a:buNone/>
                      </a:pPr>
                      <a:r>
                        <a:rPr lang="en-US" sz="1800" dirty="0"/>
                        <a:t>Big improvements in Southern Hemisphere. </a:t>
                      </a:r>
                      <a:r>
                        <a:rPr lang="en-US" sz="1800" i="1" dirty="0"/>
                        <a:t>Upper troposphere/ Stratosphere in Northern Hemisphere has increased RMSE</a:t>
                      </a:r>
                      <a:r>
                        <a:rPr lang="en-US" sz="1800" dirty="0"/>
                        <a:t>. 850 </a:t>
                      </a:r>
                      <a:r>
                        <a:rPr lang="en-US" sz="1800" dirty="0" err="1"/>
                        <a:t>hPa</a:t>
                      </a:r>
                      <a:r>
                        <a:rPr lang="en-US" sz="1800" dirty="0"/>
                        <a:t> temperatures significantly improved.</a:t>
                      </a:r>
                    </a:p>
                  </a:txBody>
                  <a:tcPr marL="91450" marR="91450" marT="45725" marB="45725"/>
                </a:tc>
              </a:tr>
              <a:tr h="370850">
                <a:tc>
                  <a:txBody>
                    <a:bodyPr/>
                    <a:lstStyle/>
                    <a:p>
                      <a:pPr marL="0" marR="0" lvl="0" indent="0" algn="l" rtl="0">
                        <a:spcBef>
                          <a:spcPts val="0"/>
                        </a:spcBef>
                        <a:buSzPct val="25000"/>
                        <a:buNone/>
                      </a:pPr>
                      <a:r>
                        <a:rPr lang="en-US" sz="1800"/>
                        <a:t>Temperature fit to obs</a:t>
                      </a:r>
                    </a:p>
                  </a:txBody>
                  <a:tcPr marL="91450" marR="91450" marT="45725" marB="45725"/>
                </a:tc>
                <a:tc>
                  <a:txBody>
                    <a:bodyPr/>
                    <a:lstStyle/>
                    <a:p>
                      <a:pPr marL="0" marR="0" lvl="0" indent="0" algn="l" rtl="0">
                        <a:spcBef>
                          <a:spcPts val="0"/>
                        </a:spcBef>
                        <a:buSzPct val="25000"/>
                        <a:buNone/>
                      </a:pPr>
                      <a:r>
                        <a:rPr lang="en-US" sz="1800" dirty="0"/>
                        <a:t>Better fit to </a:t>
                      </a:r>
                      <a:r>
                        <a:rPr lang="en-US" sz="1800" dirty="0" err="1"/>
                        <a:t>obs</a:t>
                      </a:r>
                      <a:r>
                        <a:rPr lang="en-US" sz="1800" dirty="0"/>
                        <a:t> except in the upper stratosphere. Significant reduction of RMSE in NH, SH and global tropics.</a:t>
                      </a:r>
                    </a:p>
                  </a:txBody>
                  <a:tcPr marL="91450" marR="91450" marT="45725" marB="45725"/>
                </a:tc>
              </a:tr>
            </a:tbl>
          </a:graphicData>
        </a:graphic>
      </p:graphicFrame>
      <p:sp>
        <p:nvSpPr>
          <p:cNvPr id="619" name="Shape 619"/>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13</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1182913" y="0"/>
            <a:ext cx="6894285"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chemeClr val="dk2"/>
                </a:solidFill>
                <a:latin typeface="Arial"/>
                <a:ea typeface="Arial"/>
                <a:cs typeface="Arial"/>
                <a:sym typeface="Arial"/>
              </a:rPr>
              <a:t>Summary of various evaluation metrics</a:t>
            </a:r>
          </a:p>
        </p:txBody>
      </p:sp>
      <p:graphicFrame>
        <p:nvGraphicFramePr>
          <p:cNvPr id="625" name="Shape 625"/>
          <p:cNvGraphicFramePr/>
          <p:nvPr>
            <p:extLst>
              <p:ext uri="{D42A27DB-BD31-4B8C-83A1-F6EECF244321}">
                <p14:modId xmlns:p14="http://schemas.microsoft.com/office/powerpoint/2010/main" val="1754531382"/>
              </p:ext>
            </p:extLst>
          </p:nvPr>
        </p:nvGraphicFramePr>
        <p:xfrm>
          <a:off x="253998" y="1397000"/>
          <a:ext cx="8715825" cy="5400120"/>
        </p:xfrm>
        <a:graphic>
          <a:graphicData uri="http://schemas.openxmlformats.org/drawingml/2006/table">
            <a:tbl>
              <a:tblPr firstRow="1" bandRow="1">
                <a:noFill/>
                <a:tableStyleId>{6CB1583B-33A9-428A-A746-DDD4BDC54396}</a:tableStyleId>
              </a:tblPr>
              <a:tblGrid>
                <a:gridCol w="1879600"/>
                <a:gridCol w="6836225"/>
              </a:tblGrid>
              <a:tr h="370850">
                <a:tc>
                  <a:txBody>
                    <a:bodyPr/>
                    <a:lstStyle/>
                    <a:p>
                      <a:pPr marL="0" marR="0" lvl="0" indent="0" algn="l" rtl="0">
                        <a:spcBef>
                          <a:spcPts val="0"/>
                        </a:spcBef>
                        <a:buSzPct val="25000"/>
                        <a:buNone/>
                      </a:pPr>
                      <a:r>
                        <a:rPr lang="en-US" sz="1800" dirty="0"/>
                        <a:t>Evaluation</a:t>
                      </a:r>
                    </a:p>
                  </a:txBody>
                  <a:tcPr marL="91450" marR="91450" marT="45725" marB="45725"/>
                </a:tc>
                <a:tc>
                  <a:txBody>
                    <a:bodyPr/>
                    <a:lstStyle/>
                    <a:p>
                      <a:pPr marL="0" marR="0" lvl="0" indent="0" algn="l" rtl="0">
                        <a:spcBef>
                          <a:spcPts val="0"/>
                        </a:spcBef>
                        <a:buSzPct val="25000"/>
                        <a:buNone/>
                      </a:pPr>
                      <a:r>
                        <a:rPr lang="en-US" sz="1800"/>
                        <a:t>Remarks</a:t>
                      </a:r>
                    </a:p>
                  </a:txBody>
                  <a:tcPr marL="91450" marR="91450" marT="45725" marB="45725"/>
                </a:tc>
              </a:tr>
              <a:tr h="370850">
                <a:tc>
                  <a:txBody>
                    <a:bodyPr/>
                    <a:lstStyle/>
                    <a:p>
                      <a:pPr marL="0" marR="0" lvl="0" indent="0" algn="l" rtl="0">
                        <a:spcBef>
                          <a:spcPts val="0"/>
                        </a:spcBef>
                        <a:buSzPct val="25000"/>
                        <a:buNone/>
                      </a:pPr>
                      <a:r>
                        <a:rPr lang="en-US" sz="1800"/>
                        <a:t>Vector wind RMSE</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a:t>Better fit to obs, significant reduction of RMSE in NH, SH at 850 and 200 hPa. No significant change in global tropics.</a:t>
                      </a:r>
                    </a:p>
                  </a:txBody>
                  <a:tcPr marL="91450" marR="91450" marT="45725" marB="45725"/>
                </a:tc>
              </a:tr>
              <a:tr h="370850">
                <a:tc>
                  <a:txBody>
                    <a:bodyPr/>
                    <a:lstStyle/>
                    <a:p>
                      <a:pPr marL="0" marR="0" lvl="0" indent="0" algn="l" rtl="0">
                        <a:spcBef>
                          <a:spcPts val="0"/>
                        </a:spcBef>
                        <a:buSzPct val="25000"/>
                        <a:buNone/>
                      </a:pPr>
                      <a:r>
                        <a:rPr lang="en-US" sz="1800"/>
                        <a:t>CONUS Precip</a:t>
                      </a:r>
                    </a:p>
                  </a:txBody>
                  <a:tcPr marL="91450" marR="91450" marT="45725" marB="45725"/>
                </a:tc>
                <a:tc>
                  <a:txBody>
                    <a:bodyPr/>
                    <a:lstStyle/>
                    <a:p>
                      <a:pPr marL="0" marR="0" lvl="0" indent="0" algn="l" rtl="0">
                        <a:spcBef>
                          <a:spcPts val="0"/>
                        </a:spcBef>
                        <a:buSzPct val="25000"/>
                        <a:buNone/>
                      </a:pPr>
                      <a:r>
                        <a:rPr lang="en-US" sz="1800" i="1" dirty="0"/>
                        <a:t>Rain/no rain (Threshold of 0.2 mm/day) worse in GFSX</a:t>
                      </a:r>
                    </a:p>
                    <a:p>
                      <a:pPr marL="0" marR="0" lvl="0" indent="0" algn="l" rtl="0">
                        <a:spcBef>
                          <a:spcPts val="0"/>
                        </a:spcBef>
                        <a:buSzPct val="25000"/>
                        <a:buNone/>
                      </a:pPr>
                      <a:r>
                        <a:rPr lang="en-US" sz="1800" dirty="0"/>
                        <a:t>Thresholds of 2 to 25 mm/day significantly improved</a:t>
                      </a:r>
                    </a:p>
                  </a:txBody>
                  <a:tcPr marL="91450" marR="91450" marT="45725" marB="45725"/>
                </a:tc>
              </a:tr>
              <a:tr h="370850">
                <a:tc>
                  <a:txBody>
                    <a:bodyPr/>
                    <a:lstStyle/>
                    <a:p>
                      <a:pPr marL="0" marR="0" lvl="0" indent="0" algn="l" rtl="0">
                        <a:spcBef>
                          <a:spcPts val="0"/>
                        </a:spcBef>
                        <a:buSzPct val="25000"/>
                        <a:buNone/>
                      </a:pPr>
                      <a:r>
                        <a:rPr lang="en-US" sz="1800"/>
                        <a:t>CONUS Near Surface Fields</a:t>
                      </a:r>
                    </a:p>
                  </a:txBody>
                  <a:tcPr marL="91450" marR="91450" marT="45725" marB="45725"/>
                </a:tc>
                <a:tc>
                  <a:txBody>
                    <a:bodyPr/>
                    <a:lstStyle/>
                    <a:p>
                      <a:pPr marL="0" marR="0" lvl="0" indent="0" algn="l" rtl="0">
                        <a:spcBef>
                          <a:spcPts val="0"/>
                        </a:spcBef>
                        <a:buSzPct val="25000"/>
                        <a:buNone/>
                      </a:pPr>
                      <a:r>
                        <a:rPr lang="en-US" sz="1800"/>
                        <a:t>Significant improvements in T2m, Td2m, Latent Heat, CAPE and Surface Winds</a:t>
                      </a:r>
                    </a:p>
                  </a:txBody>
                  <a:tcPr marL="91450" marR="91450" marT="45725" marB="45725"/>
                </a:tc>
              </a:tr>
              <a:tr h="370850">
                <a:tc>
                  <a:txBody>
                    <a:bodyPr/>
                    <a:lstStyle/>
                    <a:p>
                      <a:pPr marL="0" marR="0" lvl="0" indent="0" algn="l" rtl="0">
                        <a:spcBef>
                          <a:spcPts val="0"/>
                        </a:spcBef>
                        <a:buSzPct val="25000"/>
                        <a:buNone/>
                      </a:pPr>
                      <a:r>
                        <a:rPr lang="en-US" sz="1800"/>
                        <a:t>Hurricane Tracks and cyclogenesis</a:t>
                      </a:r>
                    </a:p>
                  </a:txBody>
                  <a:tcPr marL="91450" marR="91450" marT="45725" marB="45725"/>
                </a:tc>
                <a:tc>
                  <a:txBody>
                    <a:bodyPr/>
                    <a:lstStyle/>
                    <a:p>
                      <a:pPr marL="0" marR="0" lvl="0" indent="0" algn="l" rtl="0">
                        <a:spcBef>
                          <a:spcPts val="0"/>
                        </a:spcBef>
                        <a:buSzPct val="25000"/>
                        <a:buNone/>
                      </a:pPr>
                      <a:r>
                        <a:rPr lang="en-US" sz="1800"/>
                        <a:t>Positive improvements in both NATL and EPAC, for tracks and intensity.  Significant improvement in tropical cyclogenesis forecasts.</a:t>
                      </a:r>
                    </a:p>
                  </a:txBody>
                  <a:tcPr marL="91450" marR="91450" marT="45725" marB="45725"/>
                </a:tc>
              </a:tr>
              <a:tr h="370850">
                <a:tc>
                  <a:txBody>
                    <a:bodyPr/>
                    <a:lstStyle/>
                    <a:p>
                      <a:pPr marL="0" marR="0" lvl="0" indent="0" algn="l" rtl="0">
                        <a:spcBef>
                          <a:spcPts val="0"/>
                        </a:spcBef>
                        <a:buSzPct val="25000"/>
                        <a:buNone/>
                      </a:pPr>
                      <a:r>
                        <a:rPr lang="en-US" sz="1800"/>
                        <a:t>TAFB</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dirty="0"/>
                        <a:t>GFSP seemed to have an advantage at longer lead times for gap wind events</a:t>
                      </a:r>
                    </a:p>
                  </a:txBody>
                  <a:tcPr marL="91450" marR="91450" marT="45725" marB="45725"/>
                </a:tc>
              </a:tr>
              <a:tr h="370850">
                <a:tc>
                  <a:txBody>
                    <a:bodyPr/>
                    <a:lstStyle/>
                    <a:p>
                      <a:pPr marL="0" marR="0" lvl="0" indent="0" algn="l" rtl="0">
                        <a:spcBef>
                          <a:spcPts val="0"/>
                        </a:spcBef>
                        <a:buSzPct val="25000"/>
                        <a:buNone/>
                      </a:pPr>
                      <a:r>
                        <a:rPr lang="en-US" sz="1800"/>
                        <a:t>Extra tropical cyclone tracks</a:t>
                      </a:r>
                    </a:p>
                  </a:txBody>
                  <a:tcPr marL="91450" marR="91450" marT="45725" marB="45725"/>
                </a:tc>
                <a:tc>
                  <a:txBody>
                    <a:bodyPr/>
                    <a:lstStyle/>
                    <a:p>
                      <a:pPr marL="0" marR="0" lvl="0" indent="0" algn="l" rtl="0">
                        <a:spcBef>
                          <a:spcPts val="0"/>
                        </a:spcBef>
                        <a:buSzPct val="25000"/>
                        <a:buNone/>
                      </a:pPr>
                      <a:r>
                        <a:rPr lang="en-US" sz="1800"/>
                        <a:t>7 out 10 times, errors in GFSX are smaller than in GFSO in winter. During summer months, the errors are always smaller in parallel GFS.</a:t>
                      </a:r>
                    </a:p>
                  </a:txBody>
                  <a:tcPr marL="91450" marR="91450" marT="45725" marB="45725"/>
                </a:tc>
              </a:tr>
              <a:tr h="370850">
                <a:tc>
                  <a:txBody>
                    <a:bodyPr/>
                    <a:lstStyle/>
                    <a:p>
                      <a:pPr marL="0" marR="0" lvl="0" indent="0" algn="l" rtl="0">
                        <a:spcBef>
                          <a:spcPts val="0"/>
                        </a:spcBef>
                        <a:buSzPct val="25000"/>
                        <a:buNone/>
                      </a:pPr>
                      <a:r>
                        <a:rPr lang="en-US" sz="1800"/>
                        <a:t>OPC Evaluation</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a:t>Track errors for winter season are a slight improvement shorter term and no significant improvement medium range</a:t>
                      </a:r>
                    </a:p>
                  </a:txBody>
                  <a:tcPr marL="91450" marR="91450" marT="45725" marB="45725"/>
                </a:tc>
              </a:tr>
            </a:tbl>
          </a:graphicData>
        </a:graphic>
      </p:graphicFrame>
      <p:sp>
        <p:nvSpPr>
          <p:cNvPr id="626" name="Shape 626"/>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14</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1182913" y="0"/>
            <a:ext cx="6894285"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chemeClr val="dk2"/>
                </a:solidFill>
                <a:latin typeface="Arial"/>
                <a:ea typeface="Arial"/>
                <a:cs typeface="Arial"/>
                <a:sym typeface="Arial"/>
              </a:rPr>
              <a:t>Summary of various evaluation metrics</a:t>
            </a:r>
          </a:p>
        </p:txBody>
      </p:sp>
      <p:graphicFrame>
        <p:nvGraphicFramePr>
          <p:cNvPr id="632" name="Shape 632"/>
          <p:cNvGraphicFramePr/>
          <p:nvPr>
            <p:extLst>
              <p:ext uri="{D42A27DB-BD31-4B8C-83A1-F6EECF244321}">
                <p14:modId xmlns:p14="http://schemas.microsoft.com/office/powerpoint/2010/main" val="967934166"/>
              </p:ext>
            </p:extLst>
          </p:nvPr>
        </p:nvGraphicFramePr>
        <p:xfrm>
          <a:off x="143188" y="1210603"/>
          <a:ext cx="8715825" cy="5582990"/>
        </p:xfrm>
        <a:graphic>
          <a:graphicData uri="http://schemas.openxmlformats.org/drawingml/2006/table">
            <a:tbl>
              <a:tblPr firstRow="1" bandRow="1">
                <a:noFill/>
                <a:tableStyleId>{6CB1583B-33A9-428A-A746-DDD4BDC54396}</a:tableStyleId>
              </a:tblPr>
              <a:tblGrid>
                <a:gridCol w="1879600"/>
                <a:gridCol w="6836225"/>
              </a:tblGrid>
              <a:tr h="370850">
                <a:tc>
                  <a:txBody>
                    <a:bodyPr/>
                    <a:lstStyle/>
                    <a:p>
                      <a:pPr marL="0" marR="0" lvl="0" indent="0" algn="l" rtl="0">
                        <a:spcBef>
                          <a:spcPts val="0"/>
                        </a:spcBef>
                        <a:buSzPct val="25000"/>
                        <a:buNone/>
                      </a:pPr>
                      <a:r>
                        <a:rPr lang="en-US" sz="1800" dirty="0"/>
                        <a:t>Evaluation</a:t>
                      </a:r>
                    </a:p>
                  </a:txBody>
                  <a:tcPr marL="91450" marR="91450" marT="45725" marB="45725"/>
                </a:tc>
                <a:tc>
                  <a:txBody>
                    <a:bodyPr/>
                    <a:lstStyle/>
                    <a:p>
                      <a:pPr marL="0" marR="0" lvl="0" indent="0" algn="l" rtl="0">
                        <a:spcBef>
                          <a:spcPts val="0"/>
                        </a:spcBef>
                        <a:buSzPct val="25000"/>
                        <a:buNone/>
                      </a:pPr>
                      <a:r>
                        <a:rPr lang="en-US" sz="1800"/>
                        <a:t>Remarks</a:t>
                      </a:r>
                    </a:p>
                  </a:txBody>
                  <a:tcPr marL="91450" marR="91450" marT="45725" marB="45725"/>
                </a:tc>
              </a:tr>
              <a:tr h="370850">
                <a:tc>
                  <a:txBody>
                    <a:bodyPr/>
                    <a:lstStyle/>
                    <a:p>
                      <a:pPr marL="0" marR="0" lvl="0" indent="0" algn="l" rtl="0">
                        <a:spcBef>
                          <a:spcPts val="0"/>
                        </a:spcBef>
                        <a:buSzPct val="25000"/>
                        <a:buNone/>
                      </a:pPr>
                      <a:r>
                        <a:rPr lang="en-US" sz="1800"/>
                        <a:t>MODE verification</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u="sng" dirty="0"/>
                        <a:t>Jet Streams</a:t>
                      </a:r>
                      <a:r>
                        <a:rPr lang="en-US" sz="1800" dirty="0"/>
                        <a:t>: GFSX generally looks “better” and closer to the ECMWF; </a:t>
                      </a:r>
                      <a:r>
                        <a:rPr lang="en-US" sz="1800" u="sng" dirty="0"/>
                        <a:t>QPF</a:t>
                      </a:r>
                      <a:r>
                        <a:rPr lang="en-US" sz="1800" dirty="0"/>
                        <a:t>: GFSX has higher MMI (Median of Maximum Interest) values for all forecast hours except at 60-h; </a:t>
                      </a:r>
                      <a:r>
                        <a:rPr lang="en-US" sz="1800" u="sng" dirty="0"/>
                        <a:t>CAPE</a:t>
                      </a:r>
                      <a:r>
                        <a:rPr lang="en-US" sz="1800" dirty="0"/>
                        <a:t>: GFSX somewhat better than GFS.  </a:t>
                      </a:r>
                      <a:r>
                        <a:rPr lang="en-US" sz="1800" i="1" dirty="0"/>
                        <a:t>Both underestimate compared to RAP analysis</a:t>
                      </a:r>
                    </a:p>
                  </a:txBody>
                  <a:tcPr marL="91450" marR="91450" marT="45725" marB="45725"/>
                </a:tc>
              </a:tr>
              <a:tr h="370850">
                <a:tc>
                  <a:txBody>
                    <a:bodyPr/>
                    <a:lstStyle/>
                    <a:p>
                      <a:pPr marL="0" marR="0" lvl="0" indent="0" algn="l" rtl="0">
                        <a:spcBef>
                          <a:spcPts val="0"/>
                        </a:spcBef>
                        <a:buSzPct val="25000"/>
                        <a:buNone/>
                      </a:pPr>
                      <a:r>
                        <a:rPr lang="en-US" sz="1800"/>
                        <a:t>Case studies from Field</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dirty="0"/>
                        <a:t>GFSX better in 6 cases out of 9, </a:t>
                      </a:r>
                      <a:r>
                        <a:rPr lang="en-US" sz="1800" i="1" dirty="0"/>
                        <a:t>operational GFS better in 3 </a:t>
                      </a:r>
                      <a:r>
                        <a:rPr lang="en-US" sz="1800" dirty="0"/>
                        <a:t>(subjective evaluation)</a:t>
                      </a:r>
                    </a:p>
                  </a:txBody>
                  <a:tcPr marL="91450" marR="91450" marT="45725" marB="45725"/>
                </a:tc>
              </a:tr>
              <a:tr h="370850">
                <a:tc>
                  <a:txBody>
                    <a:bodyPr/>
                    <a:lstStyle/>
                    <a:p>
                      <a:pPr marL="0" marR="0" lvl="0" indent="0" algn="l" rtl="0">
                        <a:spcBef>
                          <a:spcPts val="0"/>
                        </a:spcBef>
                        <a:buSzPct val="25000"/>
                        <a:buNone/>
                      </a:pPr>
                      <a:r>
                        <a:rPr lang="en-US" sz="1800"/>
                        <a:t>Typhoon Astani</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dirty="0"/>
                        <a:t>GFSX better in 7 verification times, </a:t>
                      </a:r>
                      <a:r>
                        <a:rPr lang="en-US" sz="1800" i="1" dirty="0"/>
                        <a:t>operational GFS in 3 verification times</a:t>
                      </a:r>
                      <a:r>
                        <a:rPr lang="en-US" sz="1800" dirty="0"/>
                        <a:t>.</a:t>
                      </a:r>
                    </a:p>
                  </a:txBody>
                  <a:tcPr marL="91450" marR="91450" marT="45725" marB="45725"/>
                </a:tc>
              </a:tr>
              <a:tr h="370850">
                <a:tc>
                  <a:txBody>
                    <a:bodyPr/>
                    <a:lstStyle/>
                    <a:p>
                      <a:pPr marL="0" marR="0" lvl="0" indent="0" algn="l" rtl="0">
                        <a:spcBef>
                          <a:spcPts val="0"/>
                        </a:spcBef>
                        <a:buSzPct val="25000"/>
                        <a:buNone/>
                      </a:pPr>
                      <a:r>
                        <a:rPr lang="en-US" sz="1800"/>
                        <a:t>WPC Case studies</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dirty="0"/>
                        <a:t>Of the 6 precipitation case studies (36 hour forecasts), the GFSX did better for 3 cases, </a:t>
                      </a:r>
                      <a:r>
                        <a:rPr lang="en-US" sz="1800" i="1" dirty="0"/>
                        <a:t>the operational GFS was better for 1 case</a:t>
                      </a:r>
                      <a:r>
                        <a:rPr lang="en-US" sz="1800" dirty="0"/>
                        <a:t>, and both models tied for 2 cases.</a:t>
                      </a:r>
                    </a:p>
                  </a:txBody>
                  <a:tcPr marL="91450" marR="91450" marT="45725" marB="45725"/>
                </a:tc>
              </a:tr>
              <a:tr h="370850">
                <a:tc>
                  <a:txBody>
                    <a:bodyPr/>
                    <a:lstStyle/>
                    <a:p>
                      <a:pPr marL="0" marR="0" lvl="0" indent="0" algn="l" rtl="0">
                        <a:spcBef>
                          <a:spcPts val="0"/>
                        </a:spcBef>
                        <a:buSzPct val="25000"/>
                        <a:buNone/>
                      </a:pPr>
                      <a:r>
                        <a:rPr lang="en-US" sz="1800"/>
                        <a:t>Ensemble Team verification</a:t>
                      </a:r>
                    </a:p>
                  </a:txBody>
                  <a:tcPr marL="91450" marR="91450" marT="45725" marB="45725"/>
                </a:tc>
                <a:tc>
                  <a:txBody>
                    <a:bodyPr/>
                    <a:lstStyle/>
                    <a:p>
                      <a:pPr marL="0" marR="0" lvl="0" indent="0" algn="l" rtl="0">
                        <a:spcBef>
                          <a:spcPts val="0"/>
                        </a:spcBef>
                        <a:buSzPct val="25000"/>
                        <a:buNone/>
                      </a:pPr>
                      <a:r>
                        <a:rPr lang="en-US" sz="1800" dirty="0"/>
                        <a:t>2014 Winter: Good for short forecast (days 1-3); </a:t>
                      </a:r>
                      <a:r>
                        <a:rPr lang="en-US" sz="1800" i="1" dirty="0"/>
                        <a:t>Slight degradation (days 5-10)</a:t>
                      </a:r>
                      <a:r>
                        <a:rPr lang="en-US" sz="1800" dirty="0"/>
                        <a:t>. 2014 Summer: Good for all lead time (out to day 12)</a:t>
                      </a:r>
                    </a:p>
                  </a:txBody>
                  <a:tcPr marL="91450" marR="91450" marT="45725" marB="45725"/>
                </a:tc>
              </a:tr>
              <a:tr h="370850">
                <a:tc>
                  <a:txBody>
                    <a:bodyPr/>
                    <a:lstStyle/>
                    <a:p>
                      <a:pPr marL="0" marR="0" lvl="0" indent="0" algn="l" rtl="0">
                        <a:spcBef>
                          <a:spcPts val="0"/>
                        </a:spcBef>
                        <a:buSzPct val="25000"/>
                        <a:buNone/>
                      </a:pPr>
                      <a:r>
                        <a:rPr lang="en-US" sz="1800"/>
                        <a:t>HWRF Team</a:t>
                      </a:r>
                    </a:p>
                  </a:txBody>
                  <a:tcPr marL="91450" marR="91450" marT="45725" marB="45725"/>
                </a:tc>
                <a:tc>
                  <a:txBody>
                    <a:bodyPr/>
                    <a:lstStyle/>
                    <a:p>
                      <a:pPr marL="0" marR="0" lvl="0" indent="0" algn="l" rtl="0">
                        <a:lnSpc>
                          <a:spcPct val="100000"/>
                        </a:lnSpc>
                        <a:spcBef>
                          <a:spcPts val="0"/>
                        </a:spcBef>
                        <a:spcAft>
                          <a:spcPts val="0"/>
                        </a:spcAft>
                        <a:buClr>
                          <a:srgbClr val="000000"/>
                        </a:buClr>
                        <a:buSzPct val="25000"/>
                        <a:buFont typeface="Arial"/>
                        <a:buNone/>
                      </a:pPr>
                      <a:r>
                        <a:rPr lang="en-US" sz="1800">
                          <a:solidFill>
                            <a:srgbClr val="000000"/>
                          </a:solidFill>
                        </a:rPr>
                        <a:t>New GFS shows improved track and intensity forecasts in the N. Atlantic and neutral impact in the E. Pacific</a:t>
                      </a:r>
                    </a:p>
                  </a:txBody>
                  <a:tcPr marL="91450" marR="91450" marT="45725" marB="45725"/>
                </a:tc>
              </a:tr>
            </a:tbl>
          </a:graphicData>
        </a:graphic>
      </p:graphicFrame>
      <p:sp>
        <p:nvSpPr>
          <p:cNvPr id="633" name="Shape 633"/>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15</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Shape 923"/>
          <p:cNvPicPr preferRelativeResize="0"/>
          <p:nvPr/>
        </p:nvPicPr>
        <p:blipFill rotWithShape="1">
          <a:blip r:embed="rId3">
            <a:alphaModFix/>
          </a:blip>
          <a:srcRect/>
          <a:stretch/>
        </p:blipFill>
        <p:spPr>
          <a:xfrm>
            <a:off x="434379" y="1169582"/>
            <a:ext cx="7922811" cy="5688418"/>
          </a:xfrm>
          <a:prstGeom prst="rect">
            <a:avLst/>
          </a:prstGeom>
          <a:noFill/>
          <a:ln>
            <a:noFill/>
          </a:ln>
        </p:spPr>
      </p:pic>
      <p:sp>
        <p:nvSpPr>
          <p:cNvPr id="924" name="Shape 924"/>
          <p:cNvSpPr txBox="1"/>
          <p:nvPr/>
        </p:nvSpPr>
        <p:spPr>
          <a:xfrm>
            <a:off x="1235148" y="336053"/>
            <a:ext cx="6707372"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a:solidFill>
                  <a:schemeClr val="dk1"/>
                </a:solidFill>
                <a:latin typeface="Arial"/>
                <a:ea typeface="Arial"/>
                <a:cs typeface="Arial"/>
                <a:sym typeface="Arial"/>
              </a:rPr>
              <a:t>2016 GFS much smaller increments --analysis and first guess in better agreement</a:t>
            </a:r>
          </a:p>
        </p:txBody>
      </p:sp>
      <p:sp>
        <p:nvSpPr>
          <p:cNvPr id="925" name="Shape 925"/>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16</a:t>
            </a:fld>
            <a:endParaRPr lang="en-US" sz="1400">
              <a:solidFill>
                <a:schemeClr val="dk1"/>
              </a:solidFill>
              <a:latin typeface="Arial"/>
              <a:ea typeface="Arial"/>
              <a:cs typeface="Arial"/>
              <a:sym typeface="Arial"/>
            </a:endParaRPr>
          </a:p>
        </p:txBody>
      </p:sp>
    </p:spTree>
    <p:extLst>
      <p:ext uri="{BB962C8B-B14F-4D97-AF65-F5344CB8AC3E}">
        <p14:creationId xmlns:p14="http://schemas.microsoft.com/office/powerpoint/2010/main" val="3576836505"/>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457199"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a:solidFill>
                  <a:schemeClr val="dk2"/>
                </a:solidFill>
                <a:latin typeface="Arial"/>
                <a:ea typeface="Arial"/>
                <a:cs typeface="Arial"/>
                <a:sym typeface="Arial"/>
              </a:rPr>
              <a:t>Fit to Obs Evaluation</a:t>
            </a:r>
          </a:p>
        </p:txBody>
      </p:sp>
      <p:graphicFrame>
        <p:nvGraphicFramePr>
          <p:cNvPr id="639" name="Shape 639"/>
          <p:cNvGraphicFramePr/>
          <p:nvPr/>
        </p:nvGraphicFramePr>
        <p:xfrm>
          <a:off x="281063" y="1810061"/>
          <a:ext cx="8581850" cy="2291120"/>
        </p:xfrm>
        <a:graphic>
          <a:graphicData uri="http://schemas.openxmlformats.org/drawingml/2006/table">
            <a:tbl>
              <a:tblPr firstRow="1" bandRow="1">
                <a:noFill/>
                <a:tableStyleId>{6CB1583B-33A9-428A-A746-DDD4BDC54396}</a:tableStyleId>
              </a:tblPr>
              <a:tblGrid>
                <a:gridCol w="1344325"/>
                <a:gridCol w="3160200"/>
                <a:gridCol w="4077325"/>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Analysis fit to radiosondes</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a:t>Forecast fit to radiosondes</a:t>
                      </a:r>
                    </a:p>
                  </a:txBody>
                  <a:tcPr marL="91450" marR="91450" marT="45725" marB="45725"/>
                </a:tc>
              </a:tr>
              <a:tr h="370850">
                <a:tc>
                  <a:txBody>
                    <a:bodyPr/>
                    <a:lstStyle/>
                    <a:p>
                      <a:pPr marL="0" marR="0" lvl="0" indent="0" algn="l" rtl="0">
                        <a:spcBef>
                          <a:spcPts val="0"/>
                        </a:spcBef>
                        <a:buSzPct val="25000"/>
                        <a:buNone/>
                      </a:pPr>
                      <a:r>
                        <a:rPr lang="en-US" sz="1800"/>
                        <a:t>NH</a:t>
                      </a:r>
                    </a:p>
                  </a:txBody>
                  <a:tcPr marL="91450" marR="91450" marT="45725" marB="45725"/>
                </a:tc>
                <a:tc>
                  <a:txBody>
                    <a:bodyPr/>
                    <a:lstStyle/>
                    <a:p>
                      <a:pPr marL="0" marR="0" lvl="0" indent="0" algn="l" rtl="0">
                        <a:spcBef>
                          <a:spcPts val="0"/>
                        </a:spcBef>
                        <a:buSzPct val="25000"/>
                        <a:buNone/>
                      </a:pPr>
                      <a:r>
                        <a:rPr lang="en-US" sz="1800">
                          <a:solidFill>
                            <a:srgbClr val="FF0000"/>
                          </a:solidFill>
                        </a:rPr>
                        <a:t>1000-400, 150-20 hPa</a:t>
                      </a:r>
                    </a:p>
                    <a:p>
                      <a:pPr marL="0" marR="0" lvl="0" indent="0" algn="l" rtl="0">
                        <a:spcBef>
                          <a:spcPts val="0"/>
                        </a:spcBef>
                        <a:buSzPct val="25000"/>
                        <a:buNone/>
                      </a:pPr>
                      <a:r>
                        <a:rPr lang="en-US" sz="1800">
                          <a:solidFill>
                            <a:srgbClr val="009900"/>
                          </a:solidFill>
                        </a:rPr>
                        <a:t>200-300 hPa</a:t>
                      </a:r>
                    </a:p>
                  </a:txBody>
                  <a:tcPr marL="91450" marR="91450" marT="45725" marB="45725"/>
                </a:tc>
                <a:tc>
                  <a:txBody>
                    <a:bodyPr/>
                    <a:lstStyle/>
                    <a:p>
                      <a:pPr marL="0" marR="0" lvl="0" indent="0" algn="l" rtl="0">
                        <a:spcBef>
                          <a:spcPts val="0"/>
                        </a:spcBef>
                        <a:buSzPct val="25000"/>
                        <a:buNone/>
                      </a:pPr>
                      <a:r>
                        <a:rPr lang="en-US" sz="1800">
                          <a:solidFill>
                            <a:srgbClr val="FF0000"/>
                          </a:solidFill>
                        </a:rPr>
                        <a:t>30, 20 hPa</a:t>
                      </a:r>
                    </a:p>
                    <a:p>
                      <a:pPr marL="0" marR="0" lvl="0" indent="0" algn="l" rtl="0">
                        <a:spcBef>
                          <a:spcPts val="0"/>
                        </a:spcBef>
                        <a:buSzPct val="25000"/>
                        <a:buNone/>
                      </a:pPr>
                      <a:r>
                        <a:rPr lang="en-US" sz="1800">
                          <a:solidFill>
                            <a:srgbClr val="009900"/>
                          </a:solidFill>
                        </a:rPr>
                        <a:t>1000-100 hPa</a:t>
                      </a:r>
                    </a:p>
                  </a:txBody>
                  <a:tcPr marL="91450" marR="91450" marT="45725" marB="45725"/>
                </a:tc>
              </a:tr>
              <a:tr h="370850">
                <a:tc>
                  <a:txBody>
                    <a:bodyPr/>
                    <a:lstStyle/>
                    <a:p>
                      <a:pPr marL="0" marR="0" lvl="0" indent="0" algn="l" rtl="0">
                        <a:spcBef>
                          <a:spcPts val="0"/>
                        </a:spcBef>
                        <a:buSzPct val="25000"/>
                        <a:buNone/>
                      </a:pPr>
                      <a:r>
                        <a:rPr lang="en-US" sz="1800"/>
                        <a:t>SH</a:t>
                      </a:r>
                    </a:p>
                  </a:txBody>
                  <a:tcPr marL="91450" marR="91450" marT="45725" marB="45725"/>
                </a:tc>
                <a:tc>
                  <a:txBody>
                    <a:bodyPr/>
                    <a:lstStyle/>
                    <a:p>
                      <a:pPr marL="0" marR="0" lvl="0" indent="0" algn="l" rtl="0">
                        <a:spcBef>
                          <a:spcPts val="0"/>
                        </a:spcBef>
                        <a:buSzPct val="25000"/>
                        <a:buNone/>
                      </a:pPr>
                      <a:r>
                        <a:rPr lang="en-US" sz="1800">
                          <a:solidFill>
                            <a:srgbClr val="FF0000"/>
                          </a:solidFill>
                        </a:rPr>
                        <a:t>925-700, 100-20 hPa</a:t>
                      </a:r>
                    </a:p>
                    <a:p>
                      <a:pPr marL="0" marR="0" lvl="0" indent="0" algn="l" rtl="0">
                        <a:spcBef>
                          <a:spcPts val="0"/>
                        </a:spcBef>
                        <a:buSzPct val="25000"/>
                        <a:buNone/>
                      </a:pPr>
                      <a:r>
                        <a:rPr lang="en-US" sz="1800">
                          <a:solidFill>
                            <a:srgbClr val="009900"/>
                          </a:solidFill>
                        </a:rPr>
                        <a:t>400-200 hPa</a:t>
                      </a:r>
                    </a:p>
                  </a:txBody>
                  <a:tcPr marL="91450" marR="91450" marT="45725" marB="45725"/>
                </a:tc>
                <a:tc>
                  <a:txBody>
                    <a:bodyPr/>
                    <a:lstStyle/>
                    <a:p>
                      <a:pPr marL="0" marR="0" lvl="0" indent="0" algn="l" rtl="0">
                        <a:spcBef>
                          <a:spcPts val="0"/>
                        </a:spcBef>
                        <a:buSzPct val="25000"/>
                        <a:buNone/>
                      </a:pPr>
                      <a:r>
                        <a:rPr lang="en-US" sz="1800">
                          <a:solidFill>
                            <a:srgbClr val="FF0000"/>
                          </a:solidFill>
                        </a:rPr>
                        <a:t>30 hPa</a:t>
                      </a:r>
                    </a:p>
                    <a:p>
                      <a:pPr marL="0" marR="0" lvl="0" indent="0" algn="l" rtl="0">
                        <a:spcBef>
                          <a:spcPts val="0"/>
                        </a:spcBef>
                        <a:buSzPct val="25000"/>
                        <a:buNone/>
                      </a:pPr>
                      <a:r>
                        <a:rPr lang="en-US" sz="1800">
                          <a:solidFill>
                            <a:srgbClr val="009900"/>
                          </a:solidFill>
                        </a:rPr>
                        <a:t>1000-100 hPa</a:t>
                      </a:r>
                    </a:p>
                  </a:txBody>
                  <a:tcPr marL="91450" marR="91450" marT="45725" marB="45725"/>
                </a:tc>
              </a:tr>
              <a:tr h="370850">
                <a:tc>
                  <a:txBody>
                    <a:bodyPr/>
                    <a:lstStyle/>
                    <a:p>
                      <a:pPr marL="0" marR="0" lvl="0" indent="0" algn="l" rtl="0">
                        <a:spcBef>
                          <a:spcPts val="0"/>
                        </a:spcBef>
                        <a:buSzPct val="25000"/>
                        <a:buNone/>
                      </a:pPr>
                      <a:r>
                        <a:rPr lang="en-US" sz="1800"/>
                        <a:t>Tropics</a:t>
                      </a:r>
                    </a:p>
                  </a:txBody>
                  <a:tcPr marL="91450" marR="91450" marT="45725" marB="45725"/>
                </a:tc>
                <a:tc>
                  <a:txBody>
                    <a:bodyPr/>
                    <a:lstStyle/>
                    <a:p>
                      <a:pPr marL="0" marR="0" lvl="0" indent="0" algn="l" rtl="0">
                        <a:spcBef>
                          <a:spcPts val="0"/>
                        </a:spcBef>
                        <a:buSzPct val="25000"/>
                        <a:buNone/>
                      </a:pPr>
                      <a:r>
                        <a:rPr lang="en-US" sz="1800">
                          <a:solidFill>
                            <a:srgbClr val="FF0000"/>
                          </a:solidFill>
                        </a:rPr>
                        <a:t>975-100, 150-20 hPa</a:t>
                      </a:r>
                    </a:p>
                    <a:p>
                      <a:pPr marL="0" marR="0" lvl="0" indent="0" algn="l" rtl="0">
                        <a:spcBef>
                          <a:spcPts val="0"/>
                        </a:spcBef>
                        <a:buSzPct val="25000"/>
                        <a:buNone/>
                      </a:pPr>
                      <a:r>
                        <a:rPr lang="en-US" sz="1800">
                          <a:solidFill>
                            <a:srgbClr val="009900"/>
                          </a:solidFill>
                        </a:rPr>
                        <a:t>250, 300 hPa</a:t>
                      </a:r>
                    </a:p>
                  </a:txBody>
                  <a:tcPr marL="91450" marR="91450" marT="45725" marB="45725"/>
                </a:tc>
                <a:tc>
                  <a:txBody>
                    <a:bodyPr/>
                    <a:lstStyle/>
                    <a:p>
                      <a:pPr marL="0" marR="0" lvl="0" indent="0" algn="l" rtl="0">
                        <a:spcBef>
                          <a:spcPts val="0"/>
                        </a:spcBef>
                        <a:buSzPct val="25000"/>
                        <a:buNone/>
                      </a:pPr>
                      <a:r>
                        <a:rPr lang="en-US" sz="1800">
                          <a:solidFill>
                            <a:srgbClr val="FF0000"/>
                          </a:solidFill>
                        </a:rPr>
                        <a:t>850-400, 200-100, 20 hPa</a:t>
                      </a:r>
                    </a:p>
                    <a:p>
                      <a:pPr marL="0" marR="0" lvl="0" indent="0" algn="l" rtl="0">
                        <a:spcBef>
                          <a:spcPts val="0"/>
                        </a:spcBef>
                        <a:buSzPct val="25000"/>
                        <a:buNone/>
                      </a:pPr>
                      <a:r>
                        <a:rPr lang="en-US" sz="1800">
                          <a:solidFill>
                            <a:srgbClr val="009900"/>
                          </a:solidFill>
                        </a:rPr>
                        <a:t>300, 250, 70, 50 hPa</a:t>
                      </a:r>
                    </a:p>
                  </a:txBody>
                  <a:tcPr marL="91450" marR="91450" marT="45725" marB="45725"/>
                </a:tc>
              </a:tr>
            </a:tbl>
          </a:graphicData>
        </a:graphic>
      </p:graphicFrame>
      <p:sp>
        <p:nvSpPr>
          <p:cNvPr id="640" name="Shape 640"/>
          <p:cNvSpPr/>
          <p:nvPr/>
        </p:nvSpPr>
        <p:spPr>
          <a:xfrm>
            <a:off x="3550632" y="1276475"/>
            <a:ext cx="1810037"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Temperature</a:t>
            </a:r>
          </a:p>
        </p:txBody>
      </p:sp>
      <p:sp>
        <p:nvSpPr>
          <p:cNvPr id="641" name="Shape 641"/>
          <p:cNvSpPr/>
          <p:nvPr/>
        </p:nvSpPr>
        <p:spPr>
          <a:xfrm>
            <a:off x="3913135" y="4098853"/>
            <a:ext cx="898003"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Winds</a:t>
            </a:r>
          </a:p>
        </p:txBody>
      </p:sp>
      <p:graphicFrame>
        <p:nvGraphicFramePr>
          <p:cNvPr id="642" name="Shape 642"/>
          <p:cNvGraphicFramePr/>
          <p:nvPr/>
        </p:nvGraphicFramePr>
        <p:xfrm>
          <a:off x="281062" y="4498964"/>
          <a:ext cx="8581850" cy="2291120"/>
        </p:xfrm>
        <a:graphic>
          <a:graphicData uri="http://schemas.openxmlformats.org/drawingml/2006/table">
            <a:tbl>
              <a:tblPr firstRow="1" bandRow="1">
                <a:noFill/>
                <a:tableStyleId>{6CB1583B-33A9-428A-A746-DDD4BDC54396}</a:tableStyleId>
              </a:tblPr>
              <a:tblGrid>
                <a:gridCol w="1344325"/>
                <a:gridCol w="3160200"/>
                <a:gridCol w="4077325"/>
              </a:tblGrid>
              <a:tr h="370850">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r>
                        <a:rPr lang="en-US" sz="1800"/>
                        <a:t>Analysis fit to radiosondes</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a:t>Forecast fit to radiosondes</a:t>
                      </a:r>
                    </a:p>
                  </a:txBody>
                  <a:tcPr marL="91450" marR="91450" marT="45725" marB="45725"/>
                </a:tc>
              </a:tr>
              <a:tr h="370850">
                <a:tc>
                  <a:txBody>
                    <a:bodyPr/>
                    <a:lstStyle/>
                    <a:p>
                      <a:pPr marL="0" marR="0" lvl="0" indent="0" algn="l" rtl="0">
                        <a:spcBef>
                          <a:spcPts val="0"/>
                        </a:spcBef>
                        <a:buSzPct val="25000"/>
                        <a:buNone/>
                      </a:pPr>
                      <a:r>
                        <a:rPr lang="en-US" sz="1800"/>
                        <a:t>NH</a:t>
                      </a:r>
                    </a:p>
                  </a:txBody>
                  <a:tcPr marL="91450" marR="91450" marT="45725" marB="45725"/>
                </a:tc>
                <a:tc>
                  <a:txBody>
                    <a:bodyPr/>
                    <a:lstStyle/>
                    <a:p>
                      <a:pPr marL="0" marR="0" lvl="0" indent="0" algn="l" rtl="0">
                        <a:spcBef>
                          <a:spcPts val="0"/>
                        </a:spcBef>
                        <a:buSzPct val="25000"/>
                        <a:buNone/>
                      </a:pPr>
                      <a:r>
                        <a:rPr lang="en-US" sz="1800">
                          <a:solidFill>
                            <a:srgbClr val="FF0000"/>
                          </a:solidFill>
                        </a:rPr>
                        <a:t>1000-500, 150-20 hPa</a:t>
                      </a:r>
                    </a:p>
                    <a:p>
                      <a:pPr marL="0" marR="0" lvl="0" indent="0" algn="l" rtl="0">
                        <a:spcBef>
                          <a:spcPts val="0"/>
                        </a:spcBef>
                        <a:buSzPct val="25000"/>
                        <a:buNone/>
                      </a:pPr>
                      <a:r>
                        <a:rPr lang="en-US" sz="1800">
                          <a:solidFill>
                            <a:srgbClr val="009900"/>
                          </a:solidFill>
                        </a:rPr>
                        <a:t>300, 250hPa</a:t>
                      </a:r>
                    </a:p>
                  </a:txBody>
                  <a:tcPr marL="91450" marR="91450" marT="45725" marB="45725"/>
                </a:tc>
                <a:tc>
                  <a:txBody>
                    <a:bodyPr/>
                    <a:lstStyle/>
                    <a:p>
                      <a:pPr marL="0" marR="0" lvl="0" indent="0" algn="l" rtl="0">
                        <a:spcBef>
                          <a:spcPts val="0"/>
                        </a:spcBef>
                        <a:buSzPct val="25000"/>
                        <a:buNone/>
                      </a:pPr>
                      <a:r>
                        <a:rPr lang="en-US" sz="1800">
                          <a:solidFill>
                            <a:srgbClr val="FF0000"/>
                          </a:solidFill>
                        </a:rPr>
                        <a:t>30, 20 hPa</a:t>
                      </a:r>
                    </a:p>
                    <a:p>
                      <a:pPr marL="0" marR="0" lvl="0" indent="0" algn="l" rtl="0">
                        <a:spcBef>
                          <a:spcPts val="0"/>
                        </a:spcBef>
                        <a:buSzPct val="25000"/>
                        <a:buNone/>
                      </a:pPr>
                      <a:r>
                        <a:rPr lang="en-US" sz="1800">
                          <a:solidFill>
                            <a:srgbClr val="009900"/>
                          </a:solidFill>
                        </a:rPr>
                        <a:t>1000-70 hPa</a:t>
                      </a:r>
                    </a:p>
                  </a:txBody>
                  <a:tcPr marL="91450" marR="91450" marT="45725" marB="45725"/>
                </a:tc>
              </a:tr>
              <a:tr h="370850">
                <a:tc>
                  <a:txBody>
                    <a:bodyPr/>
                    <a:lstStyle/>
                    <a:p>
                      <a:pPr marL="0" marR="0" lvl="0" indent="0" algn="l" rtl="0">
                        <a:spcBef>
                          <a:spcPts val="0"/>
                        </a:spcBef>
                        <a:buSzPct val="25000"/>
                        <a:buNone/>
                      </a:pPr>
                      <a:r>
                        <a:rPr lang="en-US" sz="1800"/>
                        <a:t>SH</a:t>
                      </a:r>
                    </a:p>
                  </a:txBody>
                  <a:tcPr marL="91450" marR="91450" marT="45725" marB="45725"/>
                </a:tc>
                <a:tc>
                  <a:txBody>
                    <a:bodyPr/>
                    <a:lstStyle/>
                    <a:p>
                      <a:pPr marL="0" marR="0" lvl="0" indent="0" algn="l" rtl="0">
                        <a:spcBef>
                          <a:spcPts val="0"/>
                        </a:spcBef>
                        <a:buSzPct val="25000"/>
                        <a:buNone/>
                      </a:pPr>
                      <a:r>
                        <a:rPr lang="en-US" sz="1800">
                          <a:solidFill>
                            <a:srgbClr val="FF0000"/>
                          </a:solidFill>
                        </a:rPr>
                        <a:t>1000-400, 150-20 hPa</a:t>
                      </a:r>
                    </a:p>
                    <a:p>
                      <a:pPr marL="0" marR="0" lvl="0" indent="0" algn="l" rtl="0">
                        <a:spcBef>
                          <a:spcPts val="0"/>
                        </a:spcBef>
                        <a:buSzPct val="25000"/>
                        <a:buNone/>
                      </a:pPr>
                      <a:r>
                        <a:rPr lang="en-US" sz="1800">
                          <a:solidFill>
                            <a:srgbClr val="009900"/>
                          </a:solidFill>
                        </a:rPr>
                        <a:t>250 hPa</a:t>
                      </a:r>
                    </a:p>
                  </a:txBody>
                  <a:tcPr marL="91450" marR="91450" marT="45725" marB="45725"/>
                </a:tc>
                <a:tc>
                  <a:txBody>
                    <a:bodyPr/>
                    <a:lstStyle/>
                    <a:p>
                      <a:pPr marL="0" marR="0" lvl="0" indent="0" algn="l" rtl="0">
                        <a:spcBef>
                          <a:spcPts val="0"/>
                        </a:spcBef>
                        <a:buSzPct val="25000"/>
                        <a:buNone/>
                      </a:pPr>
                      <a:r>
                        <a:rPr lang="en-US" sz="1800">
                          <a:solidFill>
                            <a:srgbClr val="009900"/>
                          </a:solidFill>
                        </a:rPr>
                        <a:t>1000-70, 20 hPa</a:t>
                      </a:r>
                    </a:p>
                  </a:txBody>
                  <a:tcPr marL="91450" marR="91450" marT="45725" marB="45725"/>
                </a:tc>
              </a:tr>
              <a:tr h="370850">
                <a:tc>
                  <a:txBody>
                    <a:bodyPr/>
                    <a:lstStyle/>
                    <a:p>
                      <a:pPr marL="0" marR="0" lvl="0" indent="0" algn="l" rtl="0">
                        <a:spcBef>
                          <a:spcPts val="0"/>
                        </a:spcBef>
                        <a:buSzPct val="25000"/>
                        <a:buNone/>
                      </a:pPr>
                      <a:r>
                        <a:rPr lang="en-US" sz="1800"/>
                        <a:t>Tropics</a:t>
                      </a:r>
                    </a:p>
                  </a:txBody>
                  <a:tcPr marL="91450" marR="91450" marT="45725" marB="45725"/>
                </a:tc>
                <a:tc>
                  <a:txBody>
                    <a:bodyPr/>
                    <a:lstStyle/>
                    <a:p>
                      <a:pPr marL="0" marR="0" lvl="0" indent="0" algn="l" rtl="0">
                        <a:spcBef>
                          <a:spcPts val="0"/>
                        </a:spcBef>
                        <a:buSzPct val="25000"/>
                        <a:buNone/>
                      </a:pPr>
                      <a:r>
                        <a:rPr lang="en-US" sz="1800">
                          <a:solidFill>
                            <a:srgbClr val="FF0000"/>
                          </a:solidFill>
                        </a:rPr>
                        <a:t>1000-400; 150-50 hPa</a:t>
                      </a:r>
                    </a:p>
                    <a:p>
                      <a:pPr marL="0" marR="0" lvl="0" indent="0" algn="l" rtl="0">
                        <a:spcBef>
                          <a:spcPts val="0"/>
                        </a:spcBef>
                        <a:buSzPct val="25000"/>
                        <a:buNone/>
                      </a:pPr>
                      <a:r>
                        <a:rPr lang="en-US" sz="1800">
                          <a:solidFill>
                            <a:srgbClr val="009900"/>
                          </a:solidFill>
                        </a:rPr>
                        <a:t>250, 300 hPa</a:t>
                      </a:r>
                    </a:p>
                  </a:txBody>
                  <a:tcPr marL="91450" marR="91450" marT="45725" marB="45725"/>
                </a:tc>
                <a:tc>
                  <a:txBody>
                    <a:bodyPr/>
                    <a:lstStyle/>
                    <a:p>
                      <a:pPr marL="0" marR="0" lvl="0" indent="0" algn="l" rtl="0">
                        <a:spcBef>
                          <a:spcPts val="0"/>
                        </a:spcBef>
                        <a:buSzPct val="25000"/>
                        <a:buNone/>
                      </a:pPr>
                      <a:r>
                        <a:rPr lang="en-US" sz="1800">
                          <a:solidFill>
                            <a:srgbClr val="009900"/>
                          </a:solidFill>
                        </a:rPr>
                        <a:t>1000, 850-250, 150-50 hPa</a:t>
                      </a:r>
                    </a:p>
                  </a:txBody>
                  <a:tcPr marL="91450" marR="91450" marT="45725" marB="45725"/>
                </a:tc>
              </a:tr>
            </a:tbl>
          </a:graphicData>
        </a:graphic>
      </p:graphicFrame>
      <p:sp>
        <p:nvSpPr>
          <p:cNvPr id="643" name="Shape 643"/>
          <p:cNvSpPr txBox="1"/>
          <p:nvPr/>
        </p:nvSpPr>
        <p:spPr>
          <a:xfrm>
            <a:off x="457199" y="1102175"/>
            <a:ext cx="1720342" cy="7078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FF0000"/>
                </a:solidFill>
                <a:latin typeface="Arial"/>
                <a:ea typeface="Arial"/>
                <a:cs typeface="Arial"/>
                <a:sym typeface="Arial"/>
              </a:rPr>
              <a:t>Red: Worse</a:t>
            </a:r>
          </a:p>
          <a:p>
            <a:pPr marL="0" marR="0" lvl="0" indent="0" algn="l" rtl="0">
              <a:spcBef>
                <a:spcPts val="0"/>
              </a:spcBef>
              <a:spcAft>
                <a:spcPts val="0"/>
              </a:spcAft>
              <a:buSzPct val="25000"/>
              <a:buNone/>
            </a:pPr>
            <a:r>
              <a:rPr lang="en-US" sz="2000">
                <a:solidFill>
                  <a:srgbClr val="009900"/>
                </a:solidFill>
                <a:latin typeface="Arial"/>
                <a:ea typeface="Arial"/>
                <a:cs typeface="Arial"/>
                <a:sym typeface="Arial"/>
              </a:rPr>
              <a:t>Green: Better</a:t>
            </a:r>
          </a:p>
        </p:txBody>
      </p:sp>
      <p:sp>
        <p:nvSpPr>
          <p:cNvPr id="644" name="Shape 64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17</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Shape 649"/>
          <p:cNvPicPr preferRelativeResize="0"/>
          <p:nvPr/>
        </p:nvPicPr>
        <p:blipFill rotWithShape="1">
          <a:blip r:embed="rId3">
            <a:alphaModFix/>
          </a:blip>
          <a:srcRect r="16471" b="11970"/>
          <a:stretch/>
        </p:blipFill>
        <p:spPr>
          <a:xfrm>
            <a:off x="1488830" y="1720978"/>
            <a:ext cx="6269459" cy="3548543"/>
          </a:xfrm>
          <a:prstGeom prst="rect">
            <a:avLst/>
          </a:prstGeom>
          <a:noFill/>
          <a:ln>
            <a:noFill/>
          </a:ln>
        </p:spPr>
      </p:pic>
      <p:sp>
        <p:nvSpPr>
          <p:cNvPr id="650" name="Shape 650"/>
          <p:cNvSpPr txBox="1"/>
          <p:nvPr/>
        </p:nvSpPr>
        <p:spPr>
          <a:xfrm>
            <a:off x="1243526" y="5520958"/>
            <a:ext cx="6220264"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dirty="0">
                <a:solidFill>
                  <a:schemeClr val="dk1"/>
                </a:solidFill>
                <a:latin typeface="Arial"/>
                <a:ea typeface="Arial"/>
                <a:cs typeface="Arial"/>
                <a:sym typeface="Arial"/>
              </a:rPr>
              <a:t>34 months</a:t>
            </a:r>
          </a:p>
          <a:p>
            <a:pPr marL="0" marR="0" lvl="0" indent="0" algn="ctr" rtl="0">
              <a:spcBef>
                <a:spcPts val="0"/>
              </a:spcBef>
              <a:spcAft>
                <a:spcPts val="0"/>
              </a:spcAft>
              <a:buSzPct val="25000"/>
              <a:buNone/>
            </a:pPr>
            <a:r>
              <a:rPr lang="en-US" sz="2800" b="1" i="1" dirty="0">
                <a:solidFill>
                  <a:schemeClr val="dk1"/>
                </a:solidFill>
                <a:latin typeface="Arial"/>
                <a:ea typeface="Arial"/>
                <a:cs typeface="Arial"/>
                <a:sym typeface="Arial"/>
              </a:rPr>
              <a:t>Verified against own analyses</a:t>
            </a:r>
          </a:p>
        </p:txBody>
      </p:sp>
      <p:sp>
        <p:nvSpPr>
          <p:cNvPr id="651" name="Shape 651"/>
          <p:cNvSpPr txBox="1"/>
          <p:nvPr/>
        </p:nvSpPr>
        <p:spPr>
          <a:xfrm>
            <a:off x="982133" y="221720"/>
            <a:ext cx="6968065" cy="77076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Score Card for Verification of Q3FY16</a:t>
            </a:r>
          </a:p>
          <a:p>
            <a:pPr marL="0" marR="0" lvl="0" indent="0" algn="ctr" rtl="0">
              <a:spcBef>
                <a:spcPts val="0"/>
              </a:spcBef>
              <a:spcAft>
                <a:spcPts val="0"/>
              </a:spcAft>
              <a:buSzPct val="25000"/>
              <a:buNone/>
            </a:pPr>
            <a:r>
              <a:rPr lang="en-US" sz="2400" b="1" i="1">
                <a:solidFill>
                  <a:schemeClr val="dk2"/>
                </a:solidFill>
                <a:latin typeface="Arial"/>
                <a:ea typeface="Arial"/>
                <a:cs typeface="Arial"/>
                <a:sym typeface="Arial"/>
              </a:rPr>
              <a:t>34 months of retrospectives (2013-2016)</a:t>
            </a:r>
            <a:r>
              <a:rPr lang="en-US" sz="2800" b="1" i="1">
                <a:solidFill>
                  <a:schemeClr val="dk2"/>
                </a:solidFill>
                <a:latin typeface="Arial"/>
                <a:ea typeface="Arial"/>
                <a:cs typeface="Arial"/>
                <a:sym typeface="Arial"/>
              </a:rPr>
              <a:t> </a:t>
            </a:r>
          </a:p>
        </p:txBody>
      </p:sp>
      <p:sp>
        <p:nvSpPr>
          <p:cNvPr id="652" name="Shape 652"/>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18</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19</a:t>
            </a:fld>
            <a:endParaRPr lang="en-US" sz="1400">
              <a:solidFill>
                <a:schemeClr val="dk1"/>
              </a:solidFill>
              <a:latin typeface="Arial"/>
              <a:ea typeface="Arial"/>
              <a:cs typeface="Arial"/>
              <a:sym typeface="Arial"/>
            </a:endParaRPr>
          </a:p>
        </p:txBody>
      </p:sp>
      <p:pic>
        <p:nvPicPr>
          <p:cNvPr id="658" name="Shape 658"/>
          <p:cNvPicPr preferRelativeResize="0"/>
          <p:nvPr/>
        </p:nvPicPr>
        <p:blipFill rotWithShape="1">
          <a:blip r:embed="rId3">
            <a:alphaModFix/>
          </a:blip>
          <a:srcRect/>
          <a:stretch/>
        </p:blipFill>
        <p:spPr>
          <a:xfrm>
            <a:off x="345410" y="1296784"/>
            <a:ext cx="8229600" cy="5561214"/>
          </a:xfrm>
          <a:prstGeom prst="rect">
            <a:avLst/>
          </a:prstGeom>
          <a:noFill/>
          <a:ln>
            <a:noFill/>
          </a:ln>
        </p:spPr>
      </p:pic>
      <p:sp>
        <p:nvSpPr>
          <p:cNvPr id="659" name="Shape 659"/>
          <p:cNvSpPr txBox="1"/>
          <p:nvPr/>
        </p:nvSpPr>
        <p:spPr>
          <a:xfrm>
            <a:off x="982133" y="221720"/>
            <a:ext cx="6968065" cy="77076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Anomaly Correlations &amp; RMSE</a:t>
            </a:r>
          </a:p>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GFSX vs. GFS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133600" y="42863"/>
            <a:ext cx="4648199" cy="58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i="0" u="none" strike="noStrike" cap="none" dirty="0">
                <a:solidFill>
                  <a:srgbClr val="000000"/>
                </a:solidFill>
                <a:latin typeface="Calibri"/>
                <a:ea typeface="Calibri"/>
                <a:cs typeface="Calibri"/>
                <a:sym typeface="Calibri"/>
              </a:rPr>
              <a:t>GDAS/GFS upgrade</a:t>
            </a:r>
          </a:p>
          <a:p>
            <a:pPr marL="0" marR="0" lvl="0" indent="0" algn="ctr" rtl="0">
              <a:spcBef>
                <a:spcPts val="0"/>
              </a:spcBef>
              <a:spcAft>
                <a:spcPts val="0"/>
              </a:spcAft>
              <a:buSzPct val="25000"/>
              <a:buNone/>
            </a:pPr>
            <a:r>
              <a:rPr lang="en-US" sz="1400" b="1" i="0" u="none" strike="noStrike" cap="none" dirty="0">
                <a:solidFill>
                  <a:srgbClr val="000000"/>
                </a:solidFill>
                <a:latin typeface="Calibri"/>
                <a:ea typeface="Calibri"/>
                <a:cs typeface="Calibri"/>
                <a:sym typeface="Calibri"/>
              </a:rPr>
              <a:t>Project Status as of: </a:t>
            </a:r>
            <a:r>
              <a:rPr lang="en-US" sz="1400" b="1" i="0" u="none" strike="noStrike" cap="none" dirty="0" smtClean="0">
                <a:solidFill>
                  <a:srgbClr val="000000"/>
                </a:solidFill>
                <a:latin typeface="Calibri"/>
                <a:ea typeface="Calibri"/>
                <a:cs typeface="Calibri"/>
                <a:sym typeface="Calibri"/>
              </a:rPr>
              <a:t>3/8/2016</a:t>
            </a:r>
            <a:endParaRPr lang="en-US" sz="1400" b="1" i="0" u="none" strike="noStrike" cap="none" dirty="0">
              <a:solidFill>
                <a:srgbClr val="000000"/>
              </a:solidFill>
              <a:latin typeface="Calibri"/>
              <a:ea typeface="Calibri"/>
              <a:cs typeface="Calibri"/>
              <a:sym typeface="Calibri"/>
            </a:endParaRPr>
          </a:p>
        </p:txBody>
      </p:sp>
      <p:cxnSp>
        <p:nvCxnSpPr>
          <p:cNvPr id="489" name="Shape 489"/>
          <p:cNvCxnSpPr/>
          <p:nvPr/>
        </p:nvCxnSpPr>
        <p:spPr>
          <a:xfrm>
            <a:off x="152400" y="2895600"/>
            <a:ext cx="4343400" cy="0"/>
          </a:xfrm>
          <a:prstGeom prst="straightConnector1">
            <a:avLst/>
          </a:prstGeom>
          <a:noFill/>
          <a:ln w="12700" cap="flat" cmpd="sng">
            <a:solidFill>
              <a:schemeClr val="dk1"/>
            </a:solidFill>
            <a:prstDash val="solid"/>
            <a:round/>
            <a:headEnd type="none" w="med" len="med"/>
            <a:tailEnd type="none" w="med" len="med"/>
          </a:ln>
        </p:spPr>
      </p:cxnSp>
      <p:sp>
        <p:nvSpPr>
          <p:cNvPr id="490" name="Shape 490"/>
          <p:cNvSpPr txBox="1"/>
          <p:nvPr/>
        </p:nvSpPr>
        <p:spPr>
          <a:xfrm>
            <a:off x="1828800" y="2936875"/>
            <a:ext cx="1108074"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sng" strike="noStrike" cap="none">
                <a:solidFill>
                  <a:srgbClr val="000000"/>
                </a:solidFill>
                <a:latin typeface="Times New Roman"/>
                <a:ea typeface="Times New Roman"/>
                <a:cs typeface="Times New Roman"/>
                <a:sym typeface="Times New Roman"/>
              </a:rPr>
              <a:t>Issues/Risks</a:t>
            </a:r>
          </a:p>
        </p:txBody>
      </p:sp>
      <p:sp>
        <p:nvSpPr>
          <p:cNvPr id="491" name="Shape 491"/>
          <p:cNvSpPr txBox="1"/>
          <p:nvPr/>
        </p:nvSpPr>
        <p:spPr>
          <a:xfrm>
            <a:off x="6007925" y="301688"/>
            <a:ext cx="1031034" cy="30776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sng" strike="noStrike" cap="none">
                <a:solidFill>
                  <a:srgbClr val="000000"/>
                </a:solidFill>
                <a:latin typeface="Times New Roman"/>
                <a:ea typeface="Times New Roman"/>
                <a:cs typeface="Times New Roman"/>
                <a:sym typeface="Times New Roman"/>
              </a:rPr>
              <a:t>Scheduling</a:t>
            </a:r>
          </a:p>
        </p:txBody>
      </p:sp>
      <p:pic>
        <p:nvPicPr>
          <p:cNvPr id="492" name="Shape 492"/>
          <p:cNvPicPr preferRelativeResize="0"/>
          <p:nvPr/>
        </p:nvPicPr>
        <p:blipFill rotWithShape="1">
          <a:blip r:embed="rId3">
            <a:alphaModFix/>
          </a:blip>
          <a:srcRect/>
          <a:stretch/>
        </p:blipFill>
        <p:spPr>
          <a:xfrm>
            <a:off x="0" y="0"/>
            <a:ext cx="898524" cy="898524"/>
          </a:xfrm>
          <a:prstGeom prst="rect">
            <a:avLst/>
          </a:prstGeom>
          <a:noFill/>
          <a:ln>
            <a:noFill/>
          </a:ln>
        </p:spPr>
      </p:pic>
      <p:sp>
        <p:nvSpPr>
          <p:cNvPr id="493" name="Shape 493"/>
          <p:cNvSpPr txBox="1"/>
          <p:nvPr/>
        </p:nvSpPr>
        <p:spPr>
          <a:xfrm>
            <a:off x="1143000" y="685800"/>
            <a:ext cx="2871788"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sng" strike="noStrike" cap="none">
                <a:solidFill>
                  <a:srgbClr val="000000"/>
                </a:solidFill>
                <a:latin typeface="Times New Roman"/>
                <a:ea typeface="Times New Roman"/>
                <a:cs typeface="Times New Roman"/>
                <a:sym typeface="Times New Roman"/>
              </a:rPr>
              <a:t>Project Information and Highlights</a:t>
            </a:r>
          </a:p>
        </p:txBody>
      </p:sp>
      <p:graphicFrame>
        <p:nvGraphicFramePr>
          <p:cNvPr id="494" name="Shape 494"/>
          <p:cNvGraphicFramePr/>
          <p:nvPr/>
        </p:nvGraphicFramePr>
        <p:xfrm>
          <a:off x="965200" y="6372225"/>
          <a:ext cx="7264400" cy="404825"/>
        </p:xfrm>
        <a:graphic>
          <a:graphicData uri="http://schemas.openxmlformats.org/drawingml/2006/table">
            <a:tbl>
              <a:tblPr>
                <a:noFill/>
                <a:tableStyleId>{09538147-4C58-429B-8F2F-66D856C53D3A}</a:tableStyleId>
              </a:tblPr>
              <a:tblGrid>
                <a:gridCol w="2692400"/>
                <a:gridCol w="3192475"/>
                <a:gridCol w="1379525"/>
              </a:tblGrid>
              <a:tr h="404825">
                <a:tc>
                  <a:txBody>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Management Attention Required</a:t>
                      </a:r>
                    </a:p>
                  </a:txBody>
                  <a:tcPr marL="91425" marR="91425"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Potential Management Attention Needed</a:t>
                      </a:r>
                    </a:p>
                  </a:txBody>
                  <a:tcPr marL="91425" marR="91425"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                On Target</a:t>
                      </a:r>
                    </a:p>
                  </a:txBody>
                  <a:tcPr marL="91425" marR="91425"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r>
            </a:tbl>
          </a:graphicData>
        </a:graphic>
      </p:graphicFrame>
      <p:sp>
        <p:nvSpPr>
          <p:cNvPr id="495" name="Shape 495"/>
          <p:cNvSpPr txBox="1"/>
          <p:nvPr/>
        </p:nvSpPr>
        <p:spPr>
          <a:xfrm>
            <a:off x="1117600" y="6765925"/>
            <a:ext cx="9144000" cy="2444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000" b="0" i="0" u="none" strike="noStrike" cap="none">
              <a:solidFill>
                <a:srgbClr val="000000"/>
              </a:solidFill>
              <a:latin typeface="Arial"/>
              <a:ea typeface="Arial"/>
              <a:cs typeface="Arial"/>
              <a:sym typeface="Arial"/>
            </a:endParaRPr>
          </a:p>
        </p:txBody>
      </p:sp>
      <p:sp>
        <p:nvSpPr>
          <p:cNvPr id="496" name="Shape 496"/>
          <p:cNvSpPr/>
          <p:nvPr/>
        </p:nvSpPr>
        <p:spPr>
          <a:xfrm>
            <a:off x="6962775" y="6391275"/>
            <a:ext cx="334963" cy="333374"/>
          </a:xfrm>
          <a:prstGeom prst="ellipse">
            <a:avLst/>
          </a:prstGeom>
          <a:solidFill>
            <a:srgbClr val="0099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rgbClr val="000000"/>
                </a:solidFill>
                <a:latin typeface="Calibri"/>
                <a:ea typeface="Calibri"/>
                <a:cs typeface="Calibri"/>
                <a:sym typeface="Calibri"/>
              </a:rPr>
              <a:t>G</a:t>
            </a:r>
          </a:p>
        </p:txBody>
      </p:sp>
      <p:sp>
        <p:nvSpPr>
          <p:cNvPr id="497" name="Shape 497"/>
          <p:cNvSpPr/>
          <p:nvPr/>
        </p:nvSpPr>
        <p:spPr>
          <a:xfrm>
            <a:off x="1044575" y="6386512"/>
            <a:ext cx="334963" cy="333374"/>
          </a:xfrm>
          <a:prstGeom prst="ellipse">
            <a:avLst/>
          </a:prstGeom>
          <a:solidFill>
            <a:srgbClr val="FF33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rgbClr val="000000"/>
                </a:solidFill>
                <a:latin typeface="Calibri"/>
                <a:ea typeface="Calibri"/>
                <a:cs typeface="Calibri"/>
                <a:sym typeface="Calibri"/>
              </a:rPr>
              <a:t>R</a:t>
            </a:r>
          </a:p>
        </p:txBody>
      </p:sp>
      <p:sp>
        <p:nvSpPr>
          <p:cNvPr id="498" name="Shape 498"/>
          <p:cNvSpPr/>
          <p:nvPr/>
        </p:nvSpPr>
        <p:spPr>
          <a:xfrm>
            <a:off x="3917950" y="6391275"/>
            <a:ext cx="334963" cy="333374"/>
          </a:xfrm>
          <a:prstGeom prst="ellipse">
            <a:avLst/>
          </a:prstGeom>
          <a:solidFill>
            <a:srgbClr val="FFFF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rgbClr val="000000"/>
                </a:solidFill>
                <a:latin typeface="Calibri"/>
                <a:ea typeface="Calibri"/>
                <a:cs typeface="Calibri"/>
                <a:sym typeface="Calibri"/>
              </a:rPr>
              <a:t>Y</a:t>
            </a:r>
          </a:p>
        </p:txBody>
      </p:sp>
      <p:sp>
        <p:nvSpPr>
          <p:cNvPr id="499" name="Shape 499"/>
          <p:cNvSpPr/>
          <p:nvPr/>
        </p:nvSpPr>
        <p:spPr>
          <a:xfrm>
            <a:off x="152400" y="878940"/>
            <a:ext cx="4343400" cy="25384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100" b="1" i="0" u="sng" strike="noStrike" cap="none">
                <a:solidFill>
                  <a:srgbClr val="000000"/>
                </a:solidFill>
                <a:latin typeface="Times New Roman"/>
                <a:ea typeface="Times New Roman"/>
                <a:cs typeface="Times New Roman"/>
                <a:sym typeface="Times New Roman"/>
              </a:rPr>
              <a:t>Leads</a:t>
            </a:r>
            <a:r>
              <a:rPr lang="en-US" sz="1100" b="1" i="0" u="none" strike="noStrike" cap="none">
                <a:solidFill>
                  <a:srgbClr val="000000"/>
                </a:solidFill>
                <a:latin typeface="Times New Roman"/>
                <a:ea typeface="Times New Roman"/>
                <a:cs typeface="Times New Roman"/>
                <a:sym typeface="Times New Roman"/>
              </a:rPr>
              <a:t>:</a:t>
            </a:r>
          </a:p>
          <a:p>
            <a:pPr marL="342900" marR="0" lvl="0" indent="-342900" algn="l" rtl="0">
              <a:spcBef>
                <a:spcPts val="0"/>
              </a:spcBef>
              <a:spcAft>
                <a:spcPts val="0"/>
              </a:spcAft>
              <a:buSzPct val="25000"/>
              <a:buNone/>
            </a:pPr>
            <a:r>
              <a:rPr lang="en-US" sz="1100" b="0" i="0" u="none" strike="noStrike" cap="none">
                <a:solidFill>
                  <a:srgbClr val="000000"/>
                </a:solidFill>
                <a:latin typeface="Times New Roman"/>
                <a:ea typeface="Times New Roman"/>
                <a:cs typeface="Times New Roman"/>
                <a:sym typeface="Times New Roman"/>
              </a:rPr>
              <a:t>Vijay Tallapragada, EMC, Becky Cosgrove, NCO</a:t>
            </a:r>
          </a:p>
          <a:p>
            <a:pPr marL="342900" marR="0" lvl="0" indent="-342900" algn="l" rtl="0">
              <a:spcBef>
                <a:spcPts val="0"/>
              </a:spcBef>
              <a:spcAft>
                <a:spcPts val="0"/>
              </a:spcAft>
              <a:buSzPct val="25000"/>
              <a:buNone/>
            </a:pPr>
            <a:r>
              <a:rPr lang="en-US" sz="1100" b="1" i="0" u="sng" strike="noStrike" cap="none">
                <a:solidFill>
                  <a:srgbClr val="000000"/>
                </a:solidFill>
                <a:latin typeface="Times New Roman"/>
                <a:ea typeface="Times New Roman"/>
                <a:cs typeface="Times New Roman"/>
                <a:sym typeface="Times New Roman"/>
              </a:rPr>
              <a:t>Scope</a:t>
            </a:r>
            <a:r>
              <a:rPr lang="en-US" sz="1100" b="1" i="0" u="none" strike="noStrike" cap="none">
                <a:solidFill>
                  <a:srgbClr val="000000"/>
                </a:solidFill>
                <a:latin typeface="Times New Roman"/>
                <a:ea typeface="Times New Roman"/>
                <a:cs typeface="Times New Roman"/>
                <a:sym typeface="Times New Roman"/>
              </a:rPr>
              <a:t>:</a:t>
            </a:r>
            <a:r>
              <a:rPr lang="en-US" sz="1100" b="0" i="0" u="none" strike="noStrike" cap="none">
                <a:solidFill>
                  <a:srgbClr val="000000"/>
                </a:solidFill>
                <a:latin typeface="Times New Roman"/>
                <a:ea typeface="Times New Roman"/>
                <a:cs typeface="Times New Roman"/>
                <a:sym typeface="Times New Roman"/>
              </a:rPr>
              <a:t> </a:t>
            </a:r>
          </a:p>
          <a:p>
            <a:pPr marL="228600" marR="0" lvl="0" indent="-228600" algn="l" rtl="0">
              <a:spcBef>
                <a:spcPts val="0"/>
              </a:spcBef>
              <a:spcAft>
                <a:spcPts val="0"/>
              </a:spcAft>
              <a:buClr>
                <a:srgbClr val="000000"/>
              </a:buClr>
              <a:buSzPct val="100000"/>
              <a:buFont typeface="Times New Roman"/>
              <a:buAutoNum type="arabicParenR"/>
            </a:pPr>
            <a:r>
              <a:rPr lang="en-US" sz="1100" b="0" i="0" u="none" strike="noStrike" cap="none">
                <a:solidFill>
                  <a:srgbClr val="000000"/>
                </a:solidFill>
                <a:latin typeface="Times New Roman"/>
                <a:ea typeface="Times New Roman"/>
                <a:cs typeface="Times New Roman"/>
                <a:sym typeface="Times New Roman"/>
              </a:rPr>
              <a:t>Upgrade to 4D hybrid EnVar data assimilation</a:t>
            </a:r>
          </a:p>
          <a:p>
            <a:pPr marL="228600" marR="0" lvl="0" indent="-228600" algn="l" rtl="0">
              <a:spcBef>
                <a:spcPts val="0"/>
              </a:spcBef>
              <a:spcAft>
                <a:spcPts val="0"/>
              </a:spcAft>
              <a:buClr>
                <a:srgbClr val="000000"/>
              </a:buClr>
              <a:buSzPct val="100000"/>
              <a:buFont typeface="Times New Roman"/>
              <a:buAutoNum type="arabicParenR"/>
            </a:pPr>
            <a:r>
              <a:rPr lang="en-US" sz="1100" b="0" i="0" u="none" strike="noStrike" cap="none">
                <a:solidFill>
                  <a:srgbClr val="000000"/>
                </a:solidFill>
                <a:latin typeface="Times New Roman"/>
                <a:ea typeface="Times New Roman"/>
                <a:cs typeface="Times New Roman"/>
                <a:sym typeface="Times New Roman"/>
              </a:rPr>
              <a:t>Produce hourly output out to 120 hrs</a:t>
            </a:r>
          </a:p>
          <a:p>
            <a:pPr marL="228600" marR="0" lvl="0" indent="-228600" algn="l" rtl="0">
              <a:spcBef>
                <a:spcPts val="0"/>
              </a:spcBef>
              <a:spcAft>
                <a:spcPts val="0"/>
              </a:spcAft>
              <a:buClr>
                <a:srgbClr val="000000"/>
              </a:buClr>
              <a:buSzPct val="100000"/>
              <a:buFont typeface="Times New Roman"/>
              <a:buAutoNum type="arabicParenR"/>
            </a:pPr>
            <a:r>
              <a:rPr lang="en-US" sz="1100" b="0" i="0" u="none" strike="noStrike" cap="none">
                <a:solidFill>
                  <a:srgbClr val="000000"/>
                </a:solidFill>
                <a:latin typeface="Times New Roman"/>
                <a:ea typeface="Times New Roman"/>
                <a:cs typeface="Times New Roman"/>
                <a:sym typeface="Times New Roman"/>
              </a:rPr>
              <a:t>Address high bias in 2m temp. during summer*</a:t>
            </a:r>
          </a:p>
          <a:p>
            <a:pPr marL="342900" marR="0" lvl="0" indent="-342900" algn="l" rtl="0">
              <a:spcBef>
                <a:spcPts val="0"/>
              </a:spcBef>
              <a:spcAft>
                <a:spcPts val="0"/>
              </a:spcAft>
              <a:buSzPct val="25000"/>
              <a:buNone/>
            </a:pPr>
            <a:r>
              <a:rPr lang="en-US" sz="1100" b="1" i="0" u="sng" strike="noStrike" cap="none">
                <a:solidFill>
                  <a:srgbClr val="000000"/>
                </a:solidFill>
                <a:latin typeface="Times New Roman"/>
                <a:ea typeface="Times New Roman"/>
                <a:cs typeface="Times New Roman"/>
                <a:sym typeface="Times New Roman"/>
              </a:rPr>
              <a:t>Estimated Benefits</a:t>
            </a:r>
            <a:r>
              <a:rPr lang="en-US" sz="1100" b="1" i="0" u="none" strike="noStrike" cap="none">
                <a:solidFill>
                  <a:srgbClr val="000000"/>
                </a:solidFill>
                <a:latin typeface="Times New Roman"/>
                <a:ea typeface="Times New Roman"/>
                <a:cs typeface="Times New Roman"/>
                <a:sym typeface="Times New Roman"/>
              </a:rPr>
              <a:t>:</a:t>
            </a:r>
          </a:p>
          <a:p>
            <a:pPr marL="228600" marR="0" lvl="0" indent="-228600" algn="l" rtl="0">
              <a:spcBef>
                <a:spcPts val="0"/>
              </a:spcBef>
              <a:spcAft>
                <a:spcPts val="0"/>
              </a:spcAft>
              <a:buClr>
                <a:srgbClr val="000000"/>
              </a:buClr>
              <a:buSzPct val="100000"/>
              <a:buFont typeface="Calibri"/>
              <a:buAutoNum type="arabicParenR"/>
            </a:pPr>
            <a:r>
              <a:rPr lang="en-US" sz="1100" b="0" i="0" u="none" strike="noStrike" cap="none">
                <a:solidFill>
                  <a:srgbClr val="000000"/>
                </a:solidFill>
                <a:latin typeface="Times New Roman"/>
                <a:ea typeface="Times New Roman"/>
                <a:cs typeface="Times New Roman"/>
                <a:sym typeface="Times New Roman"/>
              </a:rPr>
              <a:t>Generally more skillful forecasts</a:t>
            </a:r>
          </a:p>
          <a:p>
            <a:pPr marL="342900" marR="0" lvl="0" indent="-342900" algn="l" rtl="0">
              <a:spcBef>
                <a:spcPts val="0"/>
              </a:spcBef>
              <a:spcAft>
                <a:spcPts val="0"/>
              </a:spcAft>
              <a:buSzPct val="25000"/>
              <a:buNone/>
            </a:pPr>
            <a:r>
              <a:rPr lang="en-US" sz="1100" b="1" i="0" u="sng" strike="noStrike" cap="none">
                <a:solidFill>
                  <a:srgbClr val="000000"/>
                </a:solidFill>
                <a:latin typeface="Times New Roman"/>
                <a:ea typeface="Times New Roman"/>
                <a:cs typeface="Times New Roman"/>
                <a:sym typeface="Times New Roman"/>
              </a:rPr>
              <a:t>Estimated Resources</a:t>
            </a:r>
            <a:r>
              <a:rPr lang="en-US" sz="1100" b="1" i="0" u="none" strike="noStrike" cap="none">
                <a:solidFill>
                  <a:srgbClr val="000000"/>
                </a:solidFill>
                <a:latin typeface="Times New Roman"/>
                <a:ea typeface="Times New Roman"/>
                <a:cs typeface="Times New Roman"/>
                <a:sym typeface="Times New Roman"/>
              </a:rPr>
              <a:t>:</a:t>
            </a:r>
          </a:p>
          <a:p>
            <a:pPr marL="228600" marR="0" lvl="0" indent="-228600" algn="l" rtl="0">
              <a:spcBef>
                <a:spcPts val="0"/>
              </a:spcBef>
              <a:spcAft>
                <a:spcPts val="0"/>
              </a:spcAft>
              <a:buClr>
                <a:srgbClr val="000000"/>
              </a:buClr>
              <a:buSzPct val="100000"/>
              <a:buFont typeface="Calibri"/>
              <a:buAutoNum type="arabicParenR"/>
            </a:pPr>
            <a:r>
              <a:rPr lang="en-US" sz="1100" b="0" i="0" u="none" strike="noStrike" cap="none">
                <a:solidFill>
                  <a:srgbClr val="000000"/>
                </a:solidFill>
                <a:latin typeface="Times New Roman"/>
                <a:ea typeface="Times New Roman"/>
                <a:cs typeface="Times New Roman"/>
                <a:sym typeface="Times New Roman"/>
              </a:rPr>
              <a:t>In the process of determining resources</a:t>
            </a:r>
          </a:p>
        </p:txBody>
      </p:sp>
      <p:sp>
        <p:nvSpPr>
          <p:cNvPr id="500" name="Shape 500"/>
          <p:cNvSpPr/>
          <p:nvPr/>
        </p:nvSpPr>
        <p:spPr>
          <a:xfrm>
            <a:off x="41644" y="3919966"/>
            <a:ext cx="4331526" cy="24622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000" b="1" i="0" u="sng" strike="noStrike" cap="none">
                <a:solidFill>
                  <a:srgbClr val="000000"/>
                </a:solidFill>
                <a:latin typeface="Times New Roman"/>
                <a:ea typeface="Times New Roman"/>
                <a:cs typeface="Times New Roman"/>
                <a:sym typeface="Times New Roman"/>
              </a:rPr>
              <a:t>Issues:</a:t>
            </a:r>
          </a:p>
        </p:txBody>
      </p:sp>
      <p:graphicFrame>
        <p:nvGraphicFramePr>
          <p:cNvPr id="501" name="Shape 501"/>
          <p:cNvGraphicFramePr/>
          <p:nvPr/>
        </p:nvGraphicFramePr>
        <p:xfrm>
          <a:off x="4457700" y="965945"/>
          <a:ext cx="4648200" cy="4883252"/>
        </p:xfrm>
        <a:graphic>
          <a:graphicData uri="http://schemas.openxmlformats.org/drawingml/2006/table">
            <a:tbl>
              <a:tblPr>
                <a:noFill/>
                <a:tableStyleId>{09538147-4C58-429B-8F2F-66D856C53D3A}</a:tableStyleId>
              </a:tblPr>
              <a:tblGrid>
                <a:gridCol w="1943100"/>
                <a:gridCol w="1905000"/>
                <a:gridCol w="800100"/>
              </a:tblGrid>
              <a:tr h="231275">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Milestone (NCEP)</a:t>
                      </a:r>
                    </a:p>
                  </a:txBody>
                  <a:tcPr marL="91425" marR="91425" marT="45725" marB="45725" anchor="ctr">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Date</a:t>
                      </a:r>
                    </a:p>
                  </a:txBody>
                  <a:tcPr marL="91425" marR="91425" marT="45725" marB="45725"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Status</a:t>
                      </a:r>
                    </a:p>
                  </a:txBody>
                  <a:tcPr marL="91425" marR="91425" marT="45725" marB="45725" anchor="ctr">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152400">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Initial coordination with SPA team</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6/1/15</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37750">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Submit frozen codes to NCO to setup real-time and retrospective runs</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8/21/15 → 8/25 →10/29/2015</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85000">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Pre-CCB Briefing to EMC and OD</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1/26/16 -→ 1/29/2016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150900">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Completion of full retrospective runs</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2/1/16  →2/15/2016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317025">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EMC testing complete/external evaluation complete</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10/22/15*→ 2/19//2016 → 2/29/2016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07300">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EMC CCB approval</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10/23/15→ 2/22/2016 → 3/8/2016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rgbClr val="FF0000"/>
                        </a:buClr>
                        <a:buSzPct val="25000"/>
                        <a:buFont typeface="Arial"/>
                        <a:buNone/>
                      </a:pPr>
                      <a:r>
                        <a:rPr lang="en-US" sz="900" b="1" i="0" u="none" strike="noStrike" cap="none">
                          <a:solidFill>
                            <a:srgbClr val="FF0000"/>
                          </a:solidFill>
                          <a:latin typeface="Arial"/>
                          <a:ea typeface="Arial"/>
                          <a:cs typeface="Arial"/>
                          <a:sym typeface="Arial"/>
                        </a:rPr>
                        <a:t>TODAY</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07300">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Management Briefing</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1/15/2016 → 2/25/2016  → 3/10/2016 →3/17</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buSzPct val="25000"/>
                        <a:buNone/>
                      </a:pPr>
                      <a:r>
                        <a:rPr lang="en-US" sz="1000" u="none" strike="noStrike" cap="none">
                          <a:solidFill>
                            <a:srgbClr val="FF0000"/>
                          </a:solidFill>
                        </a:rPr>
                        <a:t>Scheduled</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21025">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Final  GFS and all downstream codes submitted to NCO</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10/27/15 → 1/15/2016  → 1/22/2016 → 1/27/2016 → 2/3/16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21025">
                <a:tc>
                  <a:txBody>
                    <a:bodyPr/>
                    <a:lstStyle/>
                    <a:p>
                      <a:pPr marL="0" marR="0" lvl="0" indent="0" algn="l"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All non-GFS downstream codes submitted to NCO</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800" b="0" i="0" u="none" strike="noStrike" cap="none">
                          <a:solidFill>
                            <a:schemeClr val="dk1"/>
                          </a:solidFill>
                          <a:latin typeface="Arial"/>
                          <a:ea typeface="Arial"/>
                          <a:cs typeface="Arial"/>
                          <a:sym typeface="Arial"/>
                        </a:rPr>
                        <a:t>2/9/2016 →2/19/2016</a:t>
                      </a:r>
                      <a:r>
                        <a:rPr lang="en-US" sz="800" b="0" i="0" u="none" strike="noStrike" cap="none">
                          <a:solidFill>
                            <a:srgbClr val="FF0000"/>
                          </a:solidFill>
                          <a:latin typeface="Arial"/>
                          <a:ea typeface="Arial"/>
                          <a:cs typeface="Arial"/>
                          <a:sym typeface="Arial"/>
                        </a:rPr>
                        <a:t> </a:t>
                      </a:r>
                      <a:r>
                        <a:rPr lang="en-US" sz="800" b="0" i="0" u="none" strike="noStrike" cap="none">
                          <a:solidFill>
                            <a:schemeClr val="dk1"/>
                          </a:solidFill>
                          <a:latin typeface="Arial"/>
                          <a:ea typeface="Arial"/>
                          <a:cs typeface="Arial"/>
                          <a:sym typeface="Arial"/>
                        </a:rPr>
                        <a:t>→3/4</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rgbClr val="FF0000"/>
                        </a:buClr>
                        <a:buSzPct val="25000"/>
                        <a:buFont typeface="Arial"/>
                        <a:buNone/>
                      </a:pPr>
                      <a:r>
                        <a:rPr lang="en-US" sz="800" b="0" i="0" u="none" strike="noStrike" cap="none">
                          <a:solidFill>
                            <a:srgbClr val="FF0000"/>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167650">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Technical Information Notice Issued</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11/30/15→ 2/23/2016 --&gt;4/1</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Calibri"/>
                        <a:buNone/>
                      </a:pPr>
                      <a:endParaRPr sz="900" b="0" i="0" u="none" strike="noStrike" cap="none">
                        <a:solidFill>
                          <a:schemeClr val="dk1"/>
                        </a:solidFill>
                        <a:latin typeface="Arial"/>
                        <a:ea typeface="Arial"/>
                        <a:cs typeface="Arial"/>
                        <a:sym typeface="Arial"/>
                      </a:endParaRP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167650">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SPA begins prep work for 30 day test</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10/28/15 → 1/19/2016 →1/23/2016 → 1/28/16 → 2/4/2016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Complete</a:t>
                      </a: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167650">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24-hr parallel production test</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3/25/2016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Calibri"/>
                        <a:buNone/>
                      </a:pPr>
                      <a:endParaRPr sz="900" b="0" i="0" u="none" strike="noStrike" cap="none">
                        <a:solidFill>
                          <a:schemeClr val="dk1"/>
                        </a:solidFill>
                        <a:latin typeface="Arial"/>
                        <a:ea typeface="Arial"/>
                        <a:cs typeface="Arial"/>
                        <a:sym typeface="Arial"/>
                      </a:endParaRP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69725">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30-day evaluation begins</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12/14/15→ 2/23/2016 →3/25 →3/30 →4/6</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Calibri"/>
                        <a:buNone/>
                      </a:pPr>
                      <a:endParaRPr sz="900" b="1" i="0" u="none" strike="noStrike" cap="none">
                        <a:solidFill>
                          <a:srgbClr val="FF0000"/>
                        </a:solidFill>
                        <a:latin typeface="Arial"/>
                        <a:ea typeface="Arial"/>
                        <a:cs typeface="Arial"/>
                        <a:sym typeface="Arial"/>
                      </a:endParaRP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89575">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30-day evaluation Ends</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1/13/16→ 3/24 → 4/23 →4/28 →5/5</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Calibri"/>
                        <a:buNone/>
                      </a:pPr>
                      <a:endParaRPr sz="900" b="1" i="0" u="none" strike="noStrike" cap="none">
                        <a:solidFill>
                          <a:srgbClr val="FF0000"/>
                        </a:solidFill>
                        <a:latin typeface="Arial"/>
                        <a:ea typeface="Arial"/>
                        <a:cs typeface="Arial"/>
                        <a:sym typeface="Arial"/>
                      </a:endParaRP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182900">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IT testing ends</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1/27/16→ 3/31/16 →4/23 →4/29</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90000"/>
                        </a:lnSpc>
                        <a:spcBef>
                          <a:spcPts val="0"/>
                        </a:spcBef>
                        <a:spcAft>
                          <a:spcPts val="0"/>
                        </a:spcAft>
                        <a:buClr>
                          <a:schemeClr val="dk1"/>
                        </a:buClr>
                        <a:buSzPct val="25000"/>
                        <a:buFont typeface="Calibri"/>
                        <a:buNone/>
                      </a:pPr>
                      <a:endParaRPr sz="900" b="1" i="0" u="none" strike="noStrike" cap="none">
                        <a:solidFill>
                          <a:srgbClr val="FF0000"/>
                        </a:solidFill>
                        <a:latin typeface="Arial"/>
                        <a:ea typeface="Arial"/>
                        <a:cs typeface="Arial"/>
                        <a:sym typeface="Arial"/>
                      </a:endParaRP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59100">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Final Management Briefing</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2/2/16→ 4/18 →4/29 →5/4 → 5/11</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spcBef>
                          <a:spcPts val="0"/>
                        </a:spcBef>
                        <a:buSzPct val="25000"/>
                        <a:buNone/>
                      </a:pPr>
                      <a:endParaRPr sz="1000">
                        <a:solidFill>
                          <a:srgbClr val="FF0000"/>
                        </a:solidFill>
                      </a:endParaRP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273325">
                <a:tc>
                  <a:txBody>
                    <a:bodyPr/>
                    <a:lstStyle/>
                    <a:p>
                      <a:pPr marL="0" marR="0" lvl="0" indent="0" algn="l"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Operational Implementation </a:t>
                      </a:r>
                    </a:p>
                  </a:txBody>
                  <a:tcPr marL="91425" marR="91425"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3300"/>
                        </a:buClr>
                        <a:buSzPct val="25000"/>
                        <a:buFont typeface="Noto Sans Symbols"/>
                        <a:buNone/>
                      </a:pPr>
                      <a:r>
                        <a:rPr lang="en-US" sz="800" b="0" i="0" u="none" strike="noStrike" cap="none">
                          <a:solidFill>
                            <a:schemeClr val="dk1"/>
                          </a:solidFill>
                          <a:latin typeface="Arial"/>
                          <a:ea typeface="Arial"/>
                          <a:cs typeface="Arial"/>
                          <a:sym typeface="Arial"/>
                        </a:rPr>
                        <a:t>2/16/16→ 4/19</a:t>
                      </a:r>
                      <a:r>
                        <a:rPr lang="en-US" sz="800" b="0" i="0" u="none" strike="sngStrike" cap="none">
                          <a:solidFill>
                            <a:schemeClr val="dk1"/>
                          </a:solidFill>
                          <a:latin typeface="Arial"/>
                          <a:ea typeface="Arial"/>
                          <a:cs typeface="Arial"/>
                          <a:sym typeface="Arial"/>
                        </a:rPr>
                        <a:t> </a:t>
                      </a:r>
                      <a:r>
                        <a:rPr lang="en-US" sz="800" b="0" i="0" u="none" strike="noStrike" cap="none">
                          <a:solidFill>
                            <a:schemeClr val="dk1"/>
                          </a:solidFill>
                          <a:latin typeface="Arial"/>
                          <a:ea typeface="Arial"/>
                          <a:cs typeface="Arial"/>
                          <a:sym typeface="Arial"/>
                        </a:rPr>
                        <a:t>→ 5/3 →5/10 →5/17</a:t>
                      </a:r>
                    </a:p>
                  </a:txBody>
                  <a:tcPr marL="91425" marR="91425"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spcBef>
                          <a:spcPts val="0"/>
                        </a:spcBef>
                        <a:buSzPct val="25000"/>
                        <a:buNone/>
                      </a:pPr>
                      <a:endParaRPr sz="1000" b="1">
                        <a:solidFill>
                          <a:srgbClr val="FF0000"/>
                        </a:solidFill>
                      </a:endParaRPr>
                    </a:p>
                  </a:txBody>
                  <a:tcPr marL="91425" marR="91425"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bl>
          </a:graphicData>
        </a:graphic>
      </p:graphicFrame>
      <p:pic>
        <p:nvPicPr>
          <p:cNvPr id="502" name="Shape 502"/>
          <p:cNvPicPr preferRelativeResize="0"/>
          <p:nvPr/>
        </p:nvPicPr>
        <p:blipFill rotWithShape="1">
          <a:blip r:embed="rId4">
            <a:alphaModFix/>
          </a:blip>
          <a:srcRect/>
          <a:stretch/>
        </p:blipFill>
        <p:spPr>
          <a:xfrm>
            <a:off x="7696200" y="0"/>
            <a:ext cx="1447800" cy="827088"/>
          </a:xfrm>
          <a:prstGeom prst="rect">
            <a:avLst/>
          </a:prstGeom>
          <a:solidFill>
            <a:srgbClr val="00B050"/>
          </a:solidFill>
          <a:ln>
            <a:noFill/>
          </a:ln>
        </p:spPr>
      </p:pic>
      <p:sp>
        <p:nvSpPr>
          <p:cNvPr id="503" name="Shape 503"/>
          <p:cNvSpPr/>
          <p:nvPr/>
        </p:nvSpPr>
        <p:spPr>
          <a:xfrm>
            <a:off x="762000" y="685800"/>
            <a:ext cx="334963" cy="333374"/>
          </a:xfrm>
          <a:prstGeom prst="ellipse">
            <a:avLst/>
          </a:prstGeom>
          <a:solidFill>
            <a:srgbClr val="0099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rgbClr val="000000"/>
                </a:solidFill>
                <a:latin typeface="Calibri"/>
                <a:ea typeface="Calibri"/>
                <a:cs typeface="Calibri"/>
                <a:sym typeface="Calibri"/>
              </a:rPr>
              <a:t>G</a:t>
            </a:r>
          </a:p>
        </p:txBody>
      </p:sp>
      <p:sp>
        <p:nvSpPr>
          <p:cNvPr id="504" name="Shape 504"/>
          <p:cNvSpPr/>
          <p:nvPr/>
        </p:nvSpPr>
        <p:spPr>
          <a:xfrm>
            <a:off x="4457700" y="584154"/>
            <a:ext cx="334963" cy="333374"/>
          </a:xfrm>
          <a:prstGeom prst="ellipse">
            <a:avLst/>
          </a:prstGeom>
          <a:solidFill>
            <a:srgbClr val="0099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rgbClr val="000000"/>
                </a:solidFill>
                <a:latin typeface="Calibri"/>
                <a:ea typeface="Calibri"/>
                <a:cs typeface="Calibri"/>
                <a:sym typeface="Calibri"/>
              </a:rPr>
              <a:t>G</a:t>
            </a:r>
          </a:p>
        </p:txBody>
      </p:sp>
      <p:sp>
        <p:nvSpPr>
          <p:cNvPr id="505" name="Shape 505"/>
          <p:cNvSpPr/>
          <p:nvPr/>
        </p:nvSpPr>
        <p:spPr>
          <a:xfrm>
            <a:off x="41644" y="4177767"/>
            <a:ext cx="4331526" cy="40010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SzPct val="25000"/>
              <a:buNone/>
            </a:pPr>
            <a:r>
              <a:rPr lang="en-US" sz="1000" b="1" i="0" u="sng" strike="noStrike" cap="none">
                <a:solidFill>
                  <a:srgbClr val="000000"/>
                </a:solidFill>
                <a:latin typeface="Times New Roman"/>
                <a:ea typeface="Times New Roman"/>
                <a:cs typeface="Times New Roman"/>
                <a:sym typeface="Times New Roman"/>
              </a:rPr>
              <a:t>Mitigation:</a:t>
            </a:r>
          </a:p>
          <a:p>
            <a:pPr marL="342900" marR="0" lvl="0" indent="-342900" algn="l" rtl="0">
              <a:spcBef>
                <a:spcPts val="0"/>
              </a:spcBef>
              <a:spcAft>
                <a:spcPts val="0"/>
              </a:spcAft>
              <a:buSzPct val="25000"/>
              <a:buNone/>
            </a:pPr>
            <a:r>
              <a:rPr lang="en-US" sz="1000" b="0" i="0" u="none" strike="noStrike" cap="none">
                <a:solidFill>
                  <a:srgbClr val="FF0000"/>
                </a:solidFill>
                <a:latin typeface="Times New Roman"/>
                <a:ea typeface="Times New Roman"/>
                <a:cs typeface="Times New Roman"/>
                <a:sym typeface="Times New Roman"/>
              </a:rPr>
              <a:t>            </a:t>
            </a:r>
          </a:p>
        </p:txBody>
      </p:sp>
      <p:sp>
        <p:nvSpPr>
          <p:cNvPr id="506" name="Shape 506"/>
          <p:cNvSpPr/>
          <p:nvPr/>
        </p:nvSpPr>
        <p:spPr>
          <a:xfrm>
            <a:off x="228600" y="2971800"/>
            <a:ext cx="334963" cy="333374"/>
          </a:xfrm>
          <a:prstGeom prst="ellipse">
            <a:avLst/>
          </a:prstGeom>
          <a:solidFill>
            <a:srgbClr val="0099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1600" b="1" i="0" u="none" strike="noStrike" cap="none">
                <a:solidFill>
                  <a:srgbClr val="000000"/>
                </a:solidFill>
                <a:latin typeface="Calibri"/>
                <a:ea typeface="Calibri"/>
                <a:cs typeface="Calibri"/>
                <a:sym typeface="Calibri"/>
              </a:rPr>
              <a:t>G</a:t>
            </a:r>
          </a:p>
        </p:txBody>
      </p:sp>
      <p:sp>
        <p:nvSpPr>
          <p:cNvPr id="507" name="Shape 50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Arial"/>
                <a:ea typeface="Arial"/>
                <a:cs typeface="Arial"/>
                <a:sym typeface="Arial"/>
              </a:rPr>
              <a:t>2</a:t>
            </a:fld>
            <a:endParaRPr lang="en-US" sz="1200" b="0" i="0" u="none" strike="noStrike" cap="none">
              <a:solidFill>
                <a:srgbClr val="888888"/>
              </a:solidFill>
              <a:latin typeface="Arial"/>
              <a:ea typeface="Arial"/>
              <a:cs typeface="Arial"/>
              <a:sym typeface="Arial"/>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20</a:t>
            </a:fld>
            <a:endParaRPr lang="en-US" sz="1400">
              <a:solidFill>
                <a:schemeClr val="dk1"/>
              </a:solidFill>
              <a:latin typeface="Arial"/>
              <a:ea typeface="Arial"/>
              <a:cs typeface="Arial"/>
              <a:sym typeface="Arial"/>
            </a:endParaRPr>
          </a:p>
        </p:txBody>
      </p:sp>
      <p:sp>
        <p:nvSpPr>
          <p:cNvPr id="665" name="Shape 665"/>
          <p:cNvSpPr txBox="1"/>
          <p:nvPr/>
        </p:nvSpPr>
        <p:spPr>
          <a:xfrm>
            <a:off x="982133" y="221720"/>
            <a:ext cx="6968065" cy="77076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Biases</a:t>
            </a:r>
          </a:p>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GFSX vs. GFS</a:t>
            </a:r>
          </a:p>
        </p:txBody>
      </p:sp>
      <p:pic>
        <p:nvPicPr>
          <p:cNvPr id="666" name="Shape 666"/>
          <p:cNvPicPr preferRelativeResize="0"/>
          <p:nvPr/>
        </p:nvPicPr>
        <p:blipFill rotWithShape="1">
          <a:blip r:embed="rId3">
            <a:alphaModFix/>
          </a:blip>
          <a:srcRect/>
          <a:stretch/>
        </p:blipFill>
        <p:spPr>
          <a:xfrm>
            <a:off x="117229" y="1850173"/>
            <a:ext cx="9004350" cy="3909509"/>
          </a:xfrm>
          <a:prstGeom prst="rect">
            <a:avLst/>
          </a:prstGeom>
          <a:noFill/>
          <a:ln>
            <a:noFill/>
          </a:ln>
        </p:spPr>
      </p:pic>
      <p:pic>
        <p:nvPicPr>
          <p:cNvPr id="667" name="Shape 667"/>
          <p:cNvPicPr preferRelativeResize="0"/>
          <p:nvPr/>
        </p:nvPicPr>
        <p:blipFill rotWithShape="1">
          <a:blip r:embed="rId4">
            <a:alphaModFix/>
          </a:blip>
          <a:srcRect/>
          <a:stretch/>
        </p:blipFill>
        <p:spPr>
          <a:xfrm>
            <a:off x="117230" y="1569437"/>
            <a:ext cx="9004350" cy="280735"/>
          </a:xfrm>
          <a:prstGeom prst="rect">
            <a:avLst/>
          </a:prstGeom>
          <a:noFill/>
          <a:ln>
            <a:noFill/>
          </a:ln>
        </p:spPr>
      </p:pic>
      <p:sp>
        <p:nvSpPr>
          <p:cNvPr id="668" name="Shape 668"/>
          <p:cNvSpPr txBox="1"/>
          <p:nvPr/>
        </p:nvSpPr>
        <p:spPr>
          <a:xfrm>
            <a:off x="257908" y="6142892"/>
            <a:ext cx="7888697" cy="7078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solidFill>
                  <a:schemeClr val="dk1"/>
                </a:solidFill>
                <a:latin typeface="Arial"/>
                <a:ea typeface="Arial"/>
                <a:cs typeface="Arial"/>
                <a:sym typeface="Arial"/>
              </a:rPr>
              <a:t>Significant improvements in many aspects of the evaluation metrics.</a:t>
            </a:r>
          </a:p>
          <a:p>
            <a:pPr marL="0" marR="0" lvl="0" indent="0" algn="l" rtl="0">
              <a:spcBef>
                <a:spcPts val="0"/>
              </a:spcBef>
              <a:spcAft>
                <a:spcPts val="0"/>
              </a:spcAft>
              <a:buSzPct val="25000"/>
              <a:buNone/>
            </a:pPr>
            <a:r>
              <a:rPr lang="en-US" sz="2000" i="1" dirty="0">
                <a:solidFill>
                  <a:schemeClr val="dk1"/>
                </a:solidFill>
                <a:latin typeface="Arial"/>
                <a:ea typeface="Arial"/>
                <a:cs typeface="Arial"/>
                <a:sym typeface="Arial"/>
              </a:rPr>
              <a:t>Upper Stratospheric biases showed degradation.</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Shape 673"/>
          <p:cNvPicPr preferRelativeResize="0"/>
          <p:nvPr/>
        </p:nvPicPr>
        <p:blipFill rotWithShape="1">
          <a:blip r:embed="rId3">
            <a:alphaModFix/>
          </a:blip>
          <a:srcRect b="48037"/>
          <a:stretch/>
        </p:blipFill>
        <p:spPr>
          <a:xfrm>
            <a:off x="0" y="0"/>
            <a:ext cx="4572000" cy="3429000"/>
          </a:xfrm>
          <a:prstGeom prst="rect">
            <a:avLst/>
          </a:prstGeom>
          <a:noFill/>
          <a:ln>
            <a:noFill/>
          </a:ln>
        </p:spPr>
      </p:pic>
      <p:sp>
        <p:nvSpPr>
          <p:cNvPr id="674" name="Shape 674"/>
          <p:cNvSpPr txBox="1"/>
          <p:nvPr/>
        </p:nvSpPr>
        <p:spPr>
          <a:xfrm>
            <a:off x="1515533" y="1499299"/>
            <a:ext cx="2635658"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Northern Hemisphere</a:t>
            </a:r>
          </a:p>
        </p:txBody>
      </p:sp>
      <p:pic>
        <p:nvPicPr>
          <p:cNvPr id="675" name="Shape 675"/>
          <p:cNvPicPr preferRelativeResize="0"/>
          <p:nvPr/>
        </p:nvPicPr>
        <p:blipFill rotWithShape="1">
          <a:blip r:embed="rId4">
            <a:alphaModFix/>
          </a:blip>
          <a:srcRect b="38899"/>
          <a:stretch/>
        </p:blipFill>
        <p:spPr>
          <a:xfrm>
            <a:off x="4407876" y="0"/>
            <a:ext cx="4736123" cy="3294185"/>
          </a:xfrm>
          <a:prstGeom prst="rect">
            <a:avLst/>
          </a:prstGeom>
          <a:noFill/>
          <a:ln>
            <a:noFill/>
          </a:ln>
        </p:spPr>
      </p:pic>
      <p:pic>
        <p:nvPicPr>
          <p:cNvPr id="676" name="Shape 676"/>
          <p:cNvPicPr preferRelativeResize="0"/>
          <p:nvPr/>
        </p:nvPicPr>
        <p:blipFill rotWithShape="1">
          <a:blip r:embed="rId5">
            <a:alphaModFix/>
          </a:blip>
          <a:srcRect l="50660" b="51176"/>
          <a:stretch/>
        </p:blipFill>
        <p:spPr>
          <a:xfrm>
            <a:off x="668214" y="3398707"/>
            <a:ext cx="7866185" cy="3352799"/>
          </a:xfrm>
          <a:prstGeom prst="rect">
            <a:avLst/>
          </a:prstGeom>
          <a:noFill/>
          <a:ln>
            <a:noFill/>
          </a:ln>
        </p:spPr>
      </p:pic>
      <p:sp>
        <p:nvSpPr>
          <p:cNvPr id="677" name="Shape 677"/>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21</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Shape 682"/>
          <p:cNvPicPr preferRelativeResize="0"/>
          <p:nvPr/>
        </p:nvPicPr>
        <p:blipFill rotWithShape="1">
          <a:blip r:embed="rId3">
            <a:alphaModFix/>
          </a:blip>
          <a:srcRect l="50283" b="51453"/>
          <a:stretch/>
        </p:blipFill>
        <p:spPr>
          <a:xfrm>
            <a:off x="820616" y="3528646"/>
            <a:ext cx="7901354" cy="3329354"/>
          </a:xfrm>
          <a:prstGeom prst="rect">
            <a:avLst/>
          </a:prstGeom>
          <a:noFill/>
          <a:ln>
            <a:noFill/>
          </a:ln>
        </p:spPr>
      </p:pic>
      <p:pic>
        <p:nvPicPr>
          <p:cNvPr id="683" name="Shape 683"/>
          <p:cNvPicPr preferRelativeResize="0"/>
          <p:nvPr/>
        </p:nvPicPr>
        <p:blipFill rotWithShape="1">
          <a:blip r:embed="rId4">
            <a:alphaModFix/>
          </a:blip>
          <a:srcRect b="38468"/>
          <a:stretch/>
        </p:blipFill>
        <p:spPr>
          <a:xfrm>
            <a:off x="4525107" y="0"/>
            <a:ext cx="4618891" cy="3708749"/>
          </a:xfrm>
          <a:prstGeom prst="rect">
            <a:avLst/>
          </a:prstGeom>
          <a:noFill/>
          <a:ln>
            <a:noFill/>
          </a:ln>
        </p:spPr>
      </p:pic>
      <p:pic>
        <p:nvPicPr>
          <p:cNvPr id="684" name="Shape 684"/>
          <p:cNvPicPr preferRelativeResize="0"/>
          <p:nvPr/>
        </p:nvPicPr>
        <p:blipFill rotWithShape="1">
          <a:blip r:embed="rId5">
            <a:alphaModFix/>
          </a:blip>
          <a:srcRect b="48697"/>
          <a:stretch/>
        </p:blipFill>
        <p:spPr>
          <a:xfrm>
            <a:off x="0" y="-3495"/>
            <a:ext cx="4947137" cy="3712244"/>
          </a:xfrm>
          <a:prstGeom prst="rect">
            <a:avLst/>
          </a:prstGeom>
          <a:noFill/>
          <a:ln>
            <a:noFill/>
          </a:ln>
        </p:spPr>
      </p:pic>
      <p:sp>
        <p:nvSpPr>
          <p:cNvPr id="685" name="Shape 685"/>
          <p:cNvSpPr txBox="1"/>
          <p:nvPr/>
        </p:nvSpPr>
        <p:spPr>
          <a:xfrm>
            <a:off x="1473199" y="1708150"/>
            <a:ext cx="2678937"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Southern Hemisphere</a:t>
            </a:r>
          </a:p>
        </p:txBody>
      </p:sp>
      <p:sp>
        <p:nvSpPr>
          <p:cNvPr id="686" name="Shape 686"/>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22</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Shape 691"/>
          <p:cNvSpPr txBox="1"/>
          <p:nvPr/>
        </p:nvSpPr>
        <p:spPr>
          <a:xfrm>
            <a:off x="4363301" y="1305922"/>
            <a:ext cx="2635799" cy="400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Northern Hemisphere</a:t>
            </a:r>
          </a:p>
        </p:txBody>
      </p:sp>
      <p:sp>
        <p:nvSpPr>
          <p:cNvPr id="692" name="Shape 692"/>
          <p:cNvSpPr txBox="1"/>
          <p:nvPr/>
        </p:nvSpPr>
        <p:spPr>
          <a:xfrm>
            <a:off x="1755718" y="6142566"/>
            <a:ext cx="2679000" cy="400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Southern Hemisphere</a:t>
            </a:r>
          </a:p>
        </p:txBody>
      </p:sp>
      <p:sp>
        <p:nvSpPr>
          <p:cNvPr id="693" name="Shape 693"/>
          <p:cNvSpPr txBox="1"/>
          <p:nvPr/>
        </p:nvSpPr>
        <p:spPr>
          <a:xfrm>
            <a:off x="3251200" y="440266"/>
            <a:ext cx="1965600" cy="400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Surface heights</a:t>
            </a:r>
          </a:p>
        </p:txBody>
      </p:sp>
      <p:sp>
        <p:nvSpPr>
          <p:cNvPr id="694" name="Shape 69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23</a:t>
            </a:fld>
            <a:endParaRPr lang="en-US" sz="1400">
              <a:solidFill>
                <a:schemeClr val="dk1"/>
              </a:solidFill>
              <a:latin typeface="Arial"/>
              <a:ea typeface="Arial"/>
              <a:cs typeface="Arial"/>
              <a:sym typeface="Arial"/>
            </a:endParaRPr>
          </a:p>
        </p:txBody>
      </p:sp>
      <p:pic>
        <p:nvPicPr>
          <p:cNvPr id="695" name="Shape 695"/>
          <p:cNvPicPr preferRelativeResize="0"/>
          <p:nvPr/>
        </p:nvPicPr>
        <p:blipFill rotWithShape="1">
          <a:blip r:embed="rId3">
            <a:alphaModFix/>
          </a:blip>
          <a:srcRect l="49410" b="49390"/>
          <a:stretch/>
        </p:blipFill>
        <p:spPr>
          <a:xfrm>
            <a:off x="33625" y="1170625"/>
            <a:ext cx="4324825" cy="4439550"/>
          </a:xfrm>
          <a:prstGeom prst="rect">
            <a:avLst/>
          </a:prstGeom>
          <a:noFill/>
          <a:ln>
            <a:noFill/>
          </a:ln>
        </p:spPr>
      </p:pic>
      <p:pic>
        <p:nvPicPr>
          <p:cNvPr id="696" name="Shape 696"/>
          <p:cNvPicPr preferRelativeResize="0"/>
          <p:nvPr/>
        </p:nvPicPr>
        <p:blipFill rotWithShape="1">
          <a:blip r:embed="rId4">
            <a:alphaModFix/>
          </a:blip>
          <a:srcRect l="49140" b="49197"/>
          <a:stretch/>
        </p:blipFill>
        <p:spPr>
          <a:xfrm>
            <a:off x="4434650" y="2027224"/>
            <a:ext cx="4709350" cy="4804349"/>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Shape 701"/>
          <p:cNvSpPr txBox="1">
            <a:spLocks noGrp="1"/>
          </p:cNvSpPr>
          <p:nvPr>
            <p:ph type="title"/>
          </p:nvPr>
        </p:nvSpPr>
        <p:spPr>
          <a:xfrm>
            <a:off x="996462" y="230187"/>
            <a:ext cx="6881446"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i="0" u="none" strike="noStrike" cap="none">
                <a:solidFill>
                  <a:schemeClr val="dk2"/>
                </a:solidFill>
                <a:latin typeface="Arial"/>
                <a:ea typeface="Arial"/>
                <a:cs typeface="Arial"/>
                <a:sym typeface="Arial"/>
              </a:rPr>
              <a:t>Assessment of impact of LSM changes</a:t>
            </a:r>
          </a:p>
        </p:txBody>
      </p:sp>
      <p:sp>
        <p:nvSpPr>
          <p:cNvPr id="702" name="Shape 70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285750" marR="0" lvl="0" indent="-285750" algn="l" rtl="0">
              <a:lnSpc>
                <a:spcPct val="80000"/>
              </a:lnSpc>
              <a:spcBef>
                <a:spcPts val="0"/>
              </a:spcBef>
              <a:spcAft>
                <a:spcPts val="0"/>
              </a:spcAft>
              <a:buClr>
                <a:srgbClr val="000000"/>
              </a:buClr>
              <a:buSzPct val="101818"/>
              <a:buFont typeface="Arial"/>
              <a:buChar char="•"/>
            </a:pPr>
            <a:r>
              <a:rPr lang="en-US" sz="2240" b="0" i="0" u="none" strike="noStrike" cap="none" dirty="0">
                <a:solidFill>
                  <a:srgbClr val="000000"/>
                </a:solidFill>
                <a:latin typeface="Arial"/>
                <a:ea typeface="Arial"/>
                <a:cs typeface="Arial"/>
                <a:sym typeface="Arial"/>
              </a:rPr>
              <a:t>2m </a:t>
            </a:r>
            <a:r>
              <a:rPr lang="en-US" sz="2240" b="0" i="0" u="none" strike="noStrike" cap="none" dirty="0" smtClean="0">
                <a:solidFill>
                  <a:srgbClr val="000000"/>
                </a:solidFill>
                <a:latin typeface="Arial"/>
                <a:ea typeface="Arial"/>
                <a:cs typeface="Arial"/>
                <a:sym typeface="Arial"/>
              </a:rPr>
              <a:t>T cooler,  </a:t>
            </a:r>
            <a:r>
              <a:rPr lang="en-US" sz="2240" b="0" i="0" u="none" strike="noStrike" cap="none" dirty="0">
                <a:solidFill>
                  <a:srgbClr val="000000"/>
                </a:solidFill>
                <a:latin typeface="Arial"/>
                <a:ea typeface="Arial"/>
                <a:cs typeface="Arial"/>
                <a:sym typeface="Arial"/>
              </a:rPr>
              <a:t>bias is worse over the Northern Plains and Northeast, 	Better over southern plains and southeast</a:t>
            </a:r>
          </a:p>
          <a:p>
            <a:pPr marL="285750" marR="0" lvl="0" indent="-285750" algn="l" rtl="0">
              <a:lnSpc>
                <a:spcPct val="80000"/>
              </a:lnSpc>
              <a:spcBef>
                <a:spcPts val="0"/>
              </a:spcBef>
              <a:spcAft>
                <a:spcPts val="0"/>
              </a:spcAft>
              <a:buClr>
                <a:srgbClr val="000000"/>
              </a:buClr>
              <a:buSzPct val="101818"/>
              <a:buFont typeface="Arial"/>
              <a:buChar char="•"/>
            </a:pPr>
            <a:r>
              <a:rPr lang="en-US" sz="2240" b="0" i="0" u="none" strike="noStrike" cap="none" dirty="0">
                <a:solidFill>
                  <a:srgbClr val="000000"/>
                </a:solidFill>
                <a:latin typeface="Arial"/>
                <a:ea typeface="Arial"/>
                <a:cs typeface="Arial"/>
                <a:sym typeface="Arial"/>
              </a:rPr>
              <a:t>RMS error improved over northern and southern plains</a:t>
            </a:r>
            <a:r>
              <a:rPr lang="en-US" sz="2240" b="0" i="0" u="none" strike="noStrike" cap="none" dirty="0" smtClean="0">
                <a:solidFill>
                  <a:srgbClr val="000000"/>
                </a:solidFill>
                <a:latin typeface="Arial"/>
                <a:ea typeface="Arial"/>
                <a:cs typeface="Arial"/>
                <a:sym typeface="Arial"/>
              </a:rPr>
              <a:t>, Southeast </a:t>
            </a:r>
            <a:r>
              <a:rPr lang="en-US" sz="2240" b="0" i="0" u="none" strike="noStrike" cap="none" dirty="0">
                <a:solidFill>
                  <a:srgbClr val="000000"/>
                </a:solidFill>
                <a:latin typeface="Arial"/>
                <a:ea typeface="Arial"/>
                <a:cs typeface="Arial"/>
                <a:sym typeface="Arial"/>
              </a:rPr>
              <a:t>and Alaska, worse over northwest</a:t>
            </a:r>
          </a:p>
          <a:p>
            <a:pPr marL="342900" marR="0" lvl="0" indent="-342900" algn="l" rtl="0">
              <a:lnSpc>
                <a:spcPct val="80000"/>
              </a:lnSpc>
              <a:spcBef>
                <a:spcPts val="0"/>
              </a:spcBef>
              <a:spcAft>
                <a:spcPts val="0"/>
              </a:spcAft>
              <a:buClr>
                <a:srgbClr val="000000"/>
              </a:buClr>
              <a:buSzPct val="101818"/>
              <a:buFont typeface="Arial"/>
              <a:buChar char="•"/>
            </a:pPr>
            <a:r>
              <a:rPr lang="en-US" sz="2240" b="0" i="0" u="none" strike="noStrike" cap="none" dirty="0">
                <a:solidFill>
                  <a:srgbClr val="000000"/>
                </a:solidFill>
                <a:latin typeface="Arial"/>
                <a:ea typeface="Arial"/>
                <a:cs typeface="Arial"/>
                <a:sym typeface="Arial"/>
              </a:rPr>
              <a:t>10 m winds decreased, RMS error improved</a:t>
            </a:r>
          </a:p>
          <a:p>
            <a:pPr marL="285750" marR="0" lvl="0" indent="-285750" algn="l" rtl="0">
              <a:lnSpc>
                <a:spcPct val="80000"/>
              </a:lnSpc>
              <a:spcBef>
                <a:spcPts val="0"/>
              </a:spcBef>
              <a:spcAft>
                <a:spcPts val="0"/>
              </a:spcAft>
              <a:buClr>
                <a:schemeClr val="dk1"/>
              </a:buClr>
              <a:buSzPct val="101818"/>
              <a:buFont typeface="Arial"/>
              <a:buNone/>
            </a:pPr>
            <a:endParaRPr sz="2240" b="0" i="0" u="none" strike="noStrike" cap="none" dirty="0">
              <a:solidFill>
                <a:srgbClr val="000000"/>
              </a:solidFill>
              <a:latin typeface="Arial"/>
              <a:ea typeface="Arial"/>
              <a:cs typeface="Arial"/>
              <a:sym typeface="Arial"/>
            </a:endParaRPr>
          </a:p>
          <a:p>
            <a:pPr marL="342900" marR="0" lvl="0" indent="-342900" algn="l" rtl="0">
              <a:lnSpc>
                <a:spcPct val="80000"/>
              </a:lnSpc>
              <a:spcBef>
                <a:spcPts val="448"/>
              </a:spcBef>
              <a:spcAft>
                <a:spcPts val="0"/>
              </a:spcAft>
              <a:buClr>
                <a:srgbClr val="3333CC"/>
              </a:buClr>
              <a:buSzPct val="101818"/>
              <a:buFont typeface="Arial"/>
              <a:buChar char="•"/>
            </a:pPr>
            <a:r>
              <a:rPr lang="en-US" sz="2240" b="1" i="0" u="none" strike="noStrike" cap="none" dirty="0">
                <a:solidFill>
                  <a:srgbClr val="3333CC"/>
                </a:solidFill>
                <a:latin typeface="Arial"/>
                <a:ea typeface="Arial"/>
                <a:cs typeface="Arial"/>
                <a:sym typeface="Arial"/>
              </a:rPr>
              <a:t>The land surface parameter refinements have significantly reduced the warm/dry biases in the summer</a:t>
            </a:r>
          </a:p>
          <a:p>
            <a:pPr marL="342900" marR="0" lvl="0" indent="-342900" algn="l" rtl="0">
              <a:lnSpc>
                <a:spcPct val="80000"/>
              </a:lnSpc>
              <a:spcBef>
                <a:spcPts val="448"/>
              </a:spcBef>
              <a:spcAft>
                <a:spcPts val="0"/>
              </a:spcAft>
              <a:buClr>
                <a:schemeClr val="dk1"/>
              </a:buClr>
              <a:buSzPct val="101818"/>
              <a:buFont typeface="Arial"/>
              <a:buNone/>
            </a:pPr>
            <a:endParaRPr sz="2240" b="1" i="0" u="none" strike="noStrike" cap="none" dirty="0">
              <a:solidFill>
                <a:schemeClr val="dk1"/>
              </a:solidFill>
              <a:latin typeface="Arial"/>
              <a:ea typeface="Arial"/>
              <a:cs typeface="Arial"/>
              <a:sym typeface="Arial"/>
            </a:endParaRPr>
          </a:p>
          <a:p>
            <a:pPr marL="342900" marR="0" lvl="0" indent="-342900" algn="l" rtl="0">
              <a:lnSpc>
                <a:spcPct val="80000"/>
              </a:lnSpc>
              <a:spcBef>
                <a:spcPts val="448"/>
              </a:spcBef>
              <a:spcAft>
                <a:spcPts val="0"/>
              </a:spcAft>
              <a:buClr>
                <a:srgbClr val="3333CC"/>
              </a:buClr>
              <a:buSzPct val="101818"/>
              <a:buFont typeface="Arial"/>
              <a:buChar char="•"/>
            </a:pPr>
            <a:r>
              <a:rPr lang="en-US" sz="2240" b="1" i="0" u="none" strike="noStrike" cap="none" dirty="0">
                <a:solidFill>
                  <a:srgbClr val="3333CC"/>
                </a:solidFill>
                <a:latin typeface="Arial"/>
                <a:ea typeface="Arial"/>
                <a:cs typeface="Arial"/>
                <a:sym typeface="Arial"/>
              </a:rPr>
              <a:t>The change has little impact in the winter. However there are some degradations in the spring/fall. Also it is worst in 00Z (sunset). Some of them will be addressed in the next GFS physics implementation.</a:t>
            </a:r>
          </a:p>
          <a:p>
            <a:pPr marL="342900" marR="0" lvl="0" indent="-342900" algn="l" rtl="0">
              <a:lnSpc>
                <a:spcPct val="80000"/>
              </a:lnSpc>
              <a:spcBef>
                <a:spcPts val="448"/>
              </a:spcBef>
              <a:spcAft>
                <a:spcPts val="0"/>
              </a:spcAft>
              <a:buClr>
                <a:schemeClr val="dk1"/>
              </a:buClr>
              <a:buSzPct val="101818"/>
              <a:buFont typeface="Arial"/>
              <a:buNone/>
            </a:pPr>
            <a:endParaRPr sz="2240" b="0" i="0" u="none" strike="noStrike" cap="none" dirty="0">
              <a:solidFill>
                <a:schemeClr val="dk1"/>
              </a:solidFill>
              <a:latin typeface="Arial"/>
              <a:ea typeface="Arial"/>
              <a:cs typeface="Arial"/>
              <a:sym typeface="Arial"/>
            </a:endParaRPr>
          </a:p>
        </p:txBody>
      </p:sp>
      <p:sp>
        <p:nvSpPr>
          <p:cNvPr id="703" name="Shape 703"/>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24</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Shape 708"/>
          <p:cNvPicPr preferRelativeResize="0"/>
          <p:nvPr/>
        </p:nvPicPr>
        <p:blipFill rotWithShape="1">
          <a:blip r:embed="rId3">
            <a:alphaModFix/>
          </a:blip>
          <a:srcRect/>
          <a:stretch/>
        </p:blipFill>
        <p:spPr>
          <a:xfrm>
            <a:off x="4565571" y="1422320"/>
            <a:ext cx="4572357" cy="2289214"/>
          </a:xfrm>
          <a:prstGeom prst="rect">
            <a:avLst/>
          </a:prstGeom>
          <a:noFill/>
          <a:ln>
            <a:noFill/>
          </a:ln>
        </p:spPr>
      </p:pic>
      <p:pic>
        <p:nvPicPr>
          <p:cNvPr id="709" name="Shape 709"/>
          <p:cNvPicPr preferRelativeResize="0"/>
          <p:nvPr/>
        </p:nvPicPr>
        <p:blipFill rotWithShape="1">
          <a:blip r:embed="rId4">
            <a:alphaModFix/>
          </a:blip>
          <a:srcRect/>
          <a:stretch/>
        </p:blipFill>
        <p:spPr>
          <a:xfrm>
            <a:off x="0" y="3711535"/>
            <a:ext cx="4511636" cy="2289214"/>
          </a:xfrm>
          <a:prstGeom prst="rect">
            <a:avLst/>
          </a:prstGeom>
          <a:noFill/>
          <a:ln>
            <a:noFill/>
          </a:ln>
        </p:spPr>
      </p:pic>
      <p:pic>
        <p:nvPicPr>
          <p:cNvPr id="710" name="Shape 710"/>
          <p:cNvPicPr preferRelativeResize="0"/>
          <p:nvPr/>
        </p:nvPicPr>
        <p:blipFill rotWithShape="1">
          <a:blip r:embed="rId5">
            <a:alphaModFix/>
          </a:blip>
          <a:srcRect/>
          <a:stretch/>
        </p:blipFill>
        <p:spPr>
          <a:xfrm>
            <a:off x="4632364" y="3711535"/>
            <a:ext cx="4505563" cy="2289214"/>
          </a:xfrm>
          <a:prstGeom prst="rect">
            <a:avLst/>
          </a:prstGeom>
          <a:noFill/>
          <a:ln>
            <a:noFill/>
          </a:ln>
        </p:spPr>
      </p:pic>
      <p:pic>
        <p:nvPicPr>
          <p:cNvPr id="711" name="Shape 711"/>
          <p:cNvPicPr preferRelativeResize="0"/>
          <p:nvPr/>
        </p:nvPicPr>
        <p:blipFill rotWithShape="1">
          <a:blip r:embed="rId6">
            <a:alphaModFix/>
          </a:blip>
          <a:srcRect/>
          <a:stretch/>
        </p:blipFill>
        <p:spPr>
          <a:xfrm>
            <a:off x="0" y="1443575"/>
            <a:ext cx="4572357" cy="2289214"/>
          </a:xfrm>
          <a:prstGeom prst="rect">
            <a:avLst/>
          </a:prstGeom>
          <a:noFill/>
          <a:ln>
            <a:noFill/>
          </a:ln>
        </p:spPr>
      </p:pic>
      <p:sp>
        <p:nvSpPr>
          <p:cNvPr id="712" name="Shape 712"/>
          <p:cNvSpPr txBox="1"/>
          <p:nvPr/>
        </p:nvSpPr>
        <p:spPr>
          <a:xfrm>
            <a:off x="1645919" y="857250"/>
            <a:ext cx="1044324"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Atlantic</a:t>
            </a:r>
          </a:p>
        </p:txBody>
      </p:sp>
      <p:sp>
        <p:nvSpPr>
          <p:cNvPr id="713" name="Shape 713"/>
          <p:cNvSpPr txBox="1"/>
          <p:nvPr/>
        </p:nvSpPr>
        <p:spPr>
          <a:xfrm>
            <a:off x="6171119" y="857250"/>
            <a:ext cx="1415195"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East Pacific</a:t>
            </a:r>
          </a:p>
        </p:txBody>
      </p:sp>
      <p:sp>
        <p:nvSpPr>
          <p:cNvPr id="714" name="Shape 714"/>
          <p:cNvSpPr txBox="1"/>
          <p:nvPr/>
        </p:nvSpPr>
        <p:spPr>
          <a:xfrm>
            <a:off x="0" y="857250"/>
            <a:ext cx="1356462"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2012-2016</a:t>
            </a:r>
          </a:p>
        </p:txBody>
      </p:sp>
      <p:sp>
        <p:nvSpPr>
          <p:cNvPr id="715" name="Shape 715"/>
          <p:cNvSpPr txBox="1"/>
          <p:nvPr/>
        </p:nvSpPr>
        <p:spPr>
          <a:xfrm>
            <a:off x="3705646" y="914425"/>
            <a:ext cx="1656992" cy="3000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50" b="1">
                <a:solidFill>
                  <a:srgbClr val="000000"/>
                </a:solidFill>
                <a:latin typeface="Calibri"/>
                <a:ea typeface="Calibri"/>
                <a:cs typeface="Calibri"/>
                <a:sym typeface="Calibri"/>
              </a:rPr>
              <a:t>Track/Intensity Error</a:t>
            </a:r>
          </a:p>
        </p:txBody>
      </p:sp>
      <p:sp>
        <p:nvSpPr>
          <p:cNvPr id="716" name="Shape 716"/>
          <p:cNvSpPr txBox="1"/>
          <p:nvPr/>
        </p:nvSpPr>
        <p:spPr>
          <a:xfrm>
            <a:off x="896353" y="1699459"/>
            <a:ext cx="836195" cy="3000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50">
                <a:solidFill>
                  <a:srgbClr val="000000"/>
                </a:solidFill>
                <a:latin typeface="Calibri"/>
                <a:ea typeface="Calibri"/>
                <a:cs typeface="Calibri"/>
                <a:sym typeface="Calibri"/>
              </a:rPr>
              <a:t>TRACK</a:t>
            </a:r>
          </a:p>
        </p:txBody>
      </p:sp>
      <p:pic>
        <p:nvPicPr>
          <p:cNvPr id="717" name="Shape 717"/>
          <p:cNvPicPr preferRelativeResize="0"/>
          <p:nvPr/>
        </p:nvPicPr>
        <p:blipFill rotWithShape="1">
          <a:blip r:embed="rId7">
            <a:alphaModFix/>
          </a:blip>
          <a:srcRect/>
          <a:stretch/>
        </p:blipFill>
        <p:spPr>
          <a:xfrm>
            <a:off x="5424791" y="1718905"/>
            <a:ext cx="873327" cy="370364"/>
          </a:xfrm>
          <a:prstGeom prst="rect">
            <a:avLst/>
          </a:prstGeom>
          <a:noFill/>
          <a:ln>
            <a:noFill/>
          </a:ln>
        </p:spPr>
      </p:pic>
      <p:sp>
        <p:nvSpPr>
          <p:cNvPr id="718" name="Shape 718"/>
          <p:cNvSpPr txBox="1"/>
          <p:nvPr/>
        </p:nvSpPr>
        <p:spPr>
          <a:xfrm>
            <a:off x="772591" y="4169133"/>
            <a:ext cx="1215521" cy="3000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50">
                <a:solidFill>
                  <a:srgbClr val="000000"/>
                </a:solidFill>
                <a:latin typeface="Calibri"/>
                <a:ea typeface="Calibri"/>
                <a:cs typeface="Calibri"/>
                <a:sym typeface="Calibri"/>
              </a:rPr>
              <a:t>INTENSITY</a:t>
            </a:r>
          </a:p>
        </p:txBody>
      </p:sp>
      <p:sp>
        <p:nvSpPr>
          <p:cNvPr id="719" name="Shape 719"/>
          <p:cNvSpPr txBox="1"/>
          <p:nvPr/>
        </p:nvSpPr>
        <p:spPr>
          <a:xfrm>
            <a:off x="5877426" y="4617117"/>
            <a:ext cx="1353552" cy="3000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50">
                <a:solidFill>
                  <a:srgbClr val="000000"/>
                </a:solidFill>
                <a:latin typeface="Calibri"/>
                <a:ea typeface="Calibri"/>
                <a:cs typeface="Calibri"/>
                <a:sym typeface="Calibri"/>
              </a:rPr>
              <a:t>INTENSITY</a:t>
            </a:r>
          </a:p>
        </p:txBody>
      </p:sp>
      <p:sp>
        <p:nvSpPr>
          <p:cNvPr id="720" name="Shape 720"/>
          <p:cNvSpPr txBox="1"/>
          <p:nvPr/>
        </p:nvSpPr>
        <p:spPr>
          <a:xfrm>
            <a:off x="1244257" y="142848"/>
            <a:ext cx="6776214"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chemeClr val="dk1"/>
                </a:solidFill>
                <a:latin typeface="Arial"/>
                <a:ea typeface="Arial"/>
                <a:cs typeface="Arial"/>
                <a:sym typeface="Arial"/>
              </a:rPr>
              <a:t>Impact on Hurricanes: NHC Evaluation</a:t>
            </a:r>
          </a:p>
        </p:txBody>
      </p:sp>
      <p:sp>
        <p:nvSpPr>
          <p:cNvPr id="721" name="Shape 72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25</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Shape 726"/>
          <p:cNvPicPr preferRelativeResize="0"/>
          <p:nvPr/>
        </p:nvPicPr>
        <p:blipFill rotWithShape="1">
          <a:blip r:embed="rId3">
            <a:alphaModFix/>
          </a:blip>
          <a:srcRect/>
          <a:stretch/>
        </p:blipFill>
        <p:spPr>
          <a:xfrm>
            <a:off x="4504848" y="1592341"/>
            <a:ext cx="4639150" cy="2204203"/>
          </a:xfrm>
          <a:prstGeom prst="rect">
            <a:avLst/>
          </a:prstGeom>
          <a:noFill/>
          <a:ln>
            <a:noFill/>
          </a:ln>
        </p:spPr>
      </p:pic>
      <p:pic>
        <p:nvPicPr>
          <p:cNvPr id="727" name="Shape 727"/>
          <p:cNvPicPr preferRelativeResize="0"/>
          <p:nvPr/>
        </p:nvPicPr>
        <p:blipFill rotWithShape="1">
          <a:blip r:embed="rId4">
            <a:alphaModFix/>
          </a:blip>
          <a:srcRect/>
          <a:stretch/>
        </p:blipFill>
        <p:spPr>
          <a:xfrm>
            <a:off x="-6015" y="1586325"/>
            <a:ext cx="4645223" cy="2204203"/>
          </a:xfrm>
          <a:prstGeom prst="rect">
            <a:avLst/>
          </a:prstGeom>
          <a:noFill/>
          <a:ln>
            <a:noFill/>
          </a:ln>
        </p:spPr>
      </p:pic>
      <p:pic>
        <p:nvPicPr>
          <p:cNvPr id="728" name="Shape 728"/>
          <p:cNvPicPr preferRelativeResize="0"/>
          <p:nvPr/>
        </p:nvPicPr>
        <p:blipFill rotWithShape="1">
          <a:blip r:embed="rId5">
            <a:alphaModFix/>
          </a:blip>
          <a:srcRect/>
          <a:stretch/>
        </p:blipFill>
        <p:spPr>
          <a:xfrm>
            <a:off x="4431982" y="3796546"/>
            <a:ext cx="4712017" cy="2204203"/>
          </a:xfrm>
          <a:prstGeom prst="rect">
            <a:avLst/>
          </a:prstGeom>
          <a:noFill/>
          <a:ln>
            <a:noFill/>
          </a:ln>
        </p:spPr>
      </p:pic>
      <p:pic>
        <p:nvPicPr>
          <p:cNvPr id="729" name="Shape 729"/>
          <p:cNvPicPr preferRelativeResize="0"/>
          <p:nvPr/>
        </p:nvPicPr>
        <p:blipFill rotWithShape="1">
          <a:blip r:embed="rId6">
            <a:alphaModFix/>
          </a:blip>
          <a:srcRect/>
          <a:stretch/>
        </p:blipFill>
        <p:spPr>
          <a:xfrm>
            <a:off x="0" y="3796546"/>
            <a:ext cx="4645223" cy="2204203"/>
          </a:xfrm>
          <a:prstGeom prst="rect">
            <a:avLst/>
          </a:prstGeom>
          <a:noFill/>
          <a:ln>
            <a:noFill/>
          </a:ln>
        </p:spPr>
      </p:pic>
      <p:sp>
        <p:nvSpPr>
          <p:cNvPr id="730" name="Shape 730"/>
          <p:cNvSpPr txBox="1"/>
          <p:nvPr/>
        </p:nvSpPr>
        <p:spPr>
          <a:xfrm>
            <a:off x="1645919" y="857250"/>
            <a:ext cx="1044324"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Atlantic</a:t>
            </a:r>
          </a:p>
        </p:txBody>
      </p:sp>
      <p:sp>
        <p:nvSpPr>
          <p:cNvPr id="731" name="Shape 731"/>
          <p:cNvSpPr txBox="1"/>
          <p:nvPr/>
        </p:nvSpPr>
        <p:spPr>
          <a:xfrm>
            <a:off x="6171119" y="857250"/>
            <a:ext cx="1415195"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East Pacific</a:t>
            </a:r>
          </a:p>
        </p:txBody>
      </p:sp>
      <p:sp>
        <p:nvSpPr>
          <p:cNvPr id="732" name="Shape 732"/>
          <p:cNvSpPr txBox="1"/>
          <p:nvPr/>
        </p:nvSpPr>
        <p:spPr>
          <a:xfrm>
            <a:off x="0" y="857250"/>
            <a:ext cx="1356462"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2012-2016</a:t>
            </a:r>
          </a:p>
        </p:txBody>
      </p:sp>
      <p:sp>
        <p:nvSpPr>
          <p:cNvPr id="733" name="Shape 733"/>
          <p:cNvSpPr txBox="1"/>
          <p:nvPr/>
        </p:nvSpPr>
        <p:spPr>
          <a:xfrm>
            <a:off x="3548310" y="857250"/>
            <a:ext cx="1767342" cy="50783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350" b="1">
                <a:solidFill>
                  <a:srgbClr val="000000"/>
                </a:solidFill>
                <a:latin typeface="Calibri"/>
                <a:ea typeface="Calibri"/>
                <a:cs typeface="Calibri"/>
                <a:sym typeface="Calibri"/>
              </a:rPr>
              <a:t>Track/Intensity Skill</a:t>
            </a:r>
          </a:p>
          <a:p>
            <a:pPr marL="0" marR="0" lvl="0" indent="0" algn="ctr" rtl="0">
              <a:spcBef>
                <a:spcPts val="0"/>
              </a:spcBef>
              <a:spcAft>
                <a:spcPts val="0"/>
              </a:spcAft>
              <a:buSzPct val="25000"/>
              <a:buNone/>
            </a:pPr>
            <a:r>
              <a:rPr lang="en-US" sz="1350" b="1">
                <a:solidFill>
                  <a:srgbClr val="000000"/>
                </a:solidFill>
                <a:latin typeface="Calibri"/>
                <a:ea typeface="Calibri"/>
                <a:cs typeface="Calibri"/>
                <a:sym typeface="Calibri"/>
              </a:rPr>
              <a:t>(with respect to GFS2)</a:t>
            </a:r>
          </a:p>
        </p:txBody>
      </p:sp>
      <p:sp>
        <p:nvSpPr>
          <p:cNvPr id="734" name="Shape 734"/>
          <p:cNvSpPr txBox="1"/>
          <p:nvPr/>
        </p:nvSpPr>
        <p:spPr>
          <a:xfrm>
            <a:off x="896353" y="1699459"/>
            <a:ext cx="836195" cy="3000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50">
                <a:solidFill>
                  <a:srgbClr val="000000"/>
                </a:solidFill>
                <a:latin typeface="Calibri"/>
                <a:ea typeface="Calibri"/>
                <a:cs typeface="Calibri"/>
                <a:sym typeface="Calibri"/>
              </a:rPr>
              <a:t>TRACK</a:t>
            </a:r>
          </a:p>
        </p:txBody>
      </p:sp>
      <p:pic>
        <p:nvPicPr>
          <p:cNvPr id="735" name="Shape 735"/>
          <p:cNvPicPr preferRelativeResize="0"/>
          <p:nvPr/>
        </p:nvPicPr>
        <p:blipFill rotWithShape="1">
          <a:blip r:embed="rId7">
            <a:alphaModFix/>
          </a:blip>
          <a:srcRect/>
          <a:stretch/>
        </p:blipFill>
        <p:spPr>
          <a:xfrm>
            <a:off x="5424791" y="1718905"/>
            <a:ext cx="873327" cy="370364"/>
          </a:xfrm>
          <a:prstGeom prst="rect">
            <a:avLst/>
          </a:prstGeom>
          <a:noFill/>
          <a:ln>
            <a:noFill/>
          </a:ln>
        </p:spPr>
      </p:pic>
      <p:sp>
        <p:nvSpPr>
          <p:cNvPr id="736" name="Shape 736"/>
          <p:cNvSpPr txBox="1"/>
          <p:nvPr/>
        </p:nvSpPr>
        <p:spPr>
          <a:xfrm>
            <a:off x="772591" y="4169133"/>
            <a:ext cx="1215521" cy="3000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50">
                <a:solidFill>
                  <a:srgbClr val="000000"/>
                </a:solidFill>
                <a:latin typeface="Calibri"/>
                <a:ea typeface="Calibri"/>
                <a:cs typeface="Calibri"/>
                <a:sym typeface="Calibri"/>
              </a:rPr>
              <a:t>INTENSITY</a:t>
            </a:r>
          </a:p>
        </p:txBody>
      </p:sp>
      <p:sp>
        <p:nvSpPr>
          <p:cNvPr id="737" name="Shape 737"/>
          <p:cNvSpPr txBox="1"/>
          <p:nvPr/>
        </p:nvSpPr>
        <p:spPr>
          <a:xfrm>
            <a:off x="5470871" y="4446132"/>
            <a:ext cx="1353552" cy="3000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50">
                <a:solidFill>
                  <a:srgbClr val="000000"/>
                </a:solidFill>
                <a:latin typeface="Calibri"/>
                <a:ea typeface="Calibri"/>
                <a:cs typeface="Calibri"/>
                <a:sym typeface="Calibri"/>
              </a:rPr>
              <a:t>INTENSITY</a:t>
            </a:r>
          </a:p>
        </p:txBody>
      </p:sp>
      <p:sp>
        <p:nvSpPr>
          <p:cNvPr id="738" name="Shape 738"/>
          <p:cNvSpPr txBox="1"/>
          <p:nvPr/>
        </p:nvSpPr>
        <p:spPr>
          <a:xfrm>
            <a:off x="1318162" y="106769"/>
            <a:ext cx="6776214"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chemeClr val="dk1"/>
                </a:solidFill>
                <a:latin typeface="Arial"/>
                <a:ea typeface="Arial"/>
                <a:cs typeface="Arial"/>
                <a:sym typeface="Arial"/>
              </a:rPr>
              <a:t>Impact on Hurricanes: NHC Evaluation</a:t>
            </a:r>
          </a:p>
        </p:txBody>
      </p:sp>
      <p:sp>
        <p:nvSpPr>
          <p:cNvPr id="739" name="Shape 739"/>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26</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Shape 744"/>
          <p:cNvPicPr preferRelativeResize="0"/>
          <p:nvPr/>
        </p:nvPicPr>
        <p:blipFill rotWithShape="1">
          <a:blip r:embed="rId3">
            <a:alphaModFix/>
          </a:blip>
          <a:srcRect l="8050" t="14247" r="17611" b="2464"/>
          <a:stretch/>
        </p:blipFill>
        <p:spPr>
          <a:xfrm>
            <a:off x="488514" y="1716849"/>
            <a:ext cx="3823570" cy="4283901"/>
          </a:xfrm>
          <a:prstGeom prst="rect">
            <a:avLst/>
          </a:prstGeom>
          <a:noFill/>
          <a:ln>
            <a:noFill/>
          </a:ln>
        </p:spPr>
      </p:pic>
      <p:pic>
        <p:nvPicPr>
          <p:cNvPr id="745" name="Shape 745"/>
          <p:cNvPicPr preferRelativeResize="0"/>
          <p:nvPr/>
        </p:nvPicPr>
        <p:blipFill rotWithShape="1">
          <a:blip r:embed="rId4">
            <a:alphaModFix/>
          </a:blip>
          <a:srcRect l="7504" t="13881" r="17976" b="2282"/>
          <a:stretch/>
        </p:blipFill>
        <p:spPr>
          <a:xfrm>
            <a:off x="4902178" y="1688665"/>
            <a:ext cx="3832965" cy="4312085"/>
          </a:xfrm>
          <a:prstGeom prst="rect">
            <a:avLst/>
          </a:prstGeom>
          <a:noFill/>
          <a:ln>
            <a:noFill/>
          </a:ln>
        </p:spPr>
      </p:pic>
      <p:sp>
        <p:nvSpPr>
          <p:cNvPr id="746" name="Shape 746"/>
          <p:cNvSpPr txBox="1"/>
          <p:nvPr/>
        </p:nvSpPr>
        <p:spPr>
          <a:xfrm>
            <a:off x="2021700" y="1322278"/>
            <a:ext cx="1235850"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dirty="0">
                <a:solidFill>
                  <a:srgbClr val="000000"/>
                </a:solidFill>
                <a:latin typeface="Calibri"/>
                <a:ea typeface="Calibri"/>
                <a:cs typeface="Calibri"/>
                <a:sym typeface="Calibri"/>
              </a:rPr>
              <a:t>Atlantic</a:t>
            </a:r>
          </a:p>
        </p:txBody>
      </p:sp>
      <p:sp>
        <p:nvSpPr>
          <p:cNvPr id="747" name="Shape 747"/>
          <p:cNvSpPr txBox="1"/>
          <p:nvPr/>
        </p:nvSpPr>
        <p:spPr>
          <a:xfrm>
            <a:off x="6537505" y="1323957"/>
            <a:ext cx="1415195"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East Pacific</a:t>
            </a:r>
          </a:p>
        </p:txBody>
      </p:sp>
      <p:sp>
        <p:nvSpPr>
          <p:cNvPr id="748" name="Shape 748"/>
          <p:cNvSpPr txBox="1"/>
          <p:nvPr/>
        </p:nvSpPr>
        <p:spPr>
          <a:xfrm>
            <a:off x="0" y="857250"/>
            <a:ext cx="1356462"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2012-2016</a:t>
            </a:r>
          </a:p>
        </p:txBody>
      </p:sp>
      <p:sp>
        <p:nvSpPr>
          <p:cNvPr id="749" name="Shape 749"/>
          <p:cNvSpPr txBox="1"/>
          <p:nvPr/>
        </p:nvSpPr>
        <p:spPr>
          <a:xfrm>
            <a:off x="2797635" y="880333"/>
            <a:ext cx="425045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rgbClr val="000000"/>
                </a:solidFill>
                <a:latin typeface="Calibri"/>
                <a:ea typeface="Calibri"/>
                <a:cs typeface="Calibri"/>
                <a:sym typeface="Calibri"/>
              </a:rPr>
              <a:t>Frequency of Superior Performance - Track</a:t>
            </a:r>
          </a:p>
        </p:txBody>
      </p:sp>
      <p:sp>
        <p:nvSpPr>
          <p:cNvPr id="750" name="Shape 750"/>
          <p:cNvSpPr txBox="1"/>
          <p:nvPr/>
        </p:nvSpPr>
        <p:spPr>
          <a:xfrm>
            <a:off x="1318162" y="106769"/>
            <a:ext cx="6776214"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chemeClr val="dk1"/>
                </a:solidFill>
                <a:latin typeface="Arial"/>
                <a:ea typeface="Arial"/>
                <a:cs typeface="Arial"/>
                <a:sym typeface="Arial"/>
              </a:rPr>
              <a:t>Impact on Hurricanes: NHC Evaluation</a:t>
            </a:r>
          </a:p>
        </p:txBody>
      </p:sp>
      <p:sp>
        <p:nvSpPr>
          <p:cNvPr id="751" name="Shape 75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27</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Shape 756"/>
          <p:cNvPicPr preferRelativeResize="0"/>
          <p:nvPr/>
        </p:nvPicPr>
        <p:blipFill rotWithShape="1">
          <a:blip r:embed="rId3">
            <a:alphaModFix/>
          </a:blip>
          <a:srcRect l="7685" t="14064" r="17793" b="2465"/>
          <a:stretch/>
        </p:blipFill>
        <p:spPr>
          <a:xfrm>
            <a:off x="385175" y="1707453"/>
            <a:ext cx="3832965" cy="4293296"/>
          </a:xfrm>
          <a:prstGeom prst="rect">
            <a:avLst/>
          </a:prstGeom>
          <a:noFill/>
          <a:ln>
            <a:noFill/>
          </a:ln>
        </p:spPr>
      </p:pic>
      <p:pic>
        <p:nvPicPr>
          <p:cNvPr id="757" name="Shape 757"/>
          <p:cNvPicPr preferRelativeResize="0"/>
          <p:nvPr/>
        </p:nvPicPr>
        <p:blipFill rotWithShape="1">
          <a:blip r:embed="rId4">
            <a:alphaModFix/>
          </a:blip>
          <a:srcRect l="8051" t="14064" r="17062" b="2465"/>
          <a:stretch/>
        </p:blipFill>
        <p:spPr>
          <a:xfrm>
            <a:off x="4969701" y="1707453"/>
            <a:ext cx="3851754" cy="4293296"/>
          </a:xfrm>
          <a:prstGeom prst="rect">
            <a:avLst/>
          </a:prstGeom>
          <a:noFill/>
          <a:ln>
            <a:noFill/>
          </a:ln>
        </p:spPr>
      </p:pic>
      <p:sp>
        <p:nvSpPr>
          <p:cNvPr id="758" name="Shape 758"/>
          <p:cNvSpPr txBox="1"/>
          <p:nvPr/>
        </p:nvSpPr>
        <p:spPr>
          <a:xfrm>
            <a:off x="2031096" y="1315037"/>
            <a:ext cx="1295034"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dirty="0">
                <a:solidFill>
                  <a:srgbClr val="000000"/>
                </a:solidFill>
                <a:latin typeface="Calibri"/>
                <a:ea typeface="Calibri"/>
                <a:cs typeface="Calibri"/>
                <a:sym typeface="Calibri"/>
              </a:rPr>
              <a:t>Atlantic</a:t>
            </a:r>
          </a:p>
        </p:txBody>
      </p:sp>
      <p:sp>
        <p:nvSpPr>
          <p:cNvPr id="759" name="Shape 759"/>
          <p:cNvSpPr txBox="1"/>
          <p:nvPr/>
        </p:nvSpPr>
        <p:spPr>
          <a:xfrm>
            <a:off x="6593871" y="1315037"/>
            <a:ext cx="1415195"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East Pacific</a:t>
            </a:r>
          </a:p>
        </p:txBody>
      </p:sp>
      <p:sp>
        <p:nvSpPr>
          <p:cNvPr id="760" name="Shape 760"/>
          <p:cNvSpPr txBox="1"/>
          <p:nvPr/>
        </p:nvSpPr>
        <p:spPr>
          <a:xfrm>
            <a:off x="0" y="857250"/>
            <a:ext cx="1356462" cy="4154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100" b="1">
                <a:solidFill>
                  <a:srgbClr val="000000"/>
                </a:solidFill>
                <a:latin typeface="Calibri"/>
                <a:ea typeface="Calibri"/>
                <a:cs typeface="Calibri"/>
                <a:sym typeface="Calibri"/>
              </a:rPr>
              <a:t>2012-2016</a:t>
            </a:r>
          </a:p>
        </p:txBody>
      </p:sp>
      <p:sp>
        <p:nvSpPr>
          <p:cNvPr id="761" name="Shape 761"/>
          <p:cNvSpPr txBox="1"/>
          <p:nvPr/>
        </p:nvSpPr>
        <p:spPr>
          <a:xfrm>
            <a:off x="2531977" y="857250"/>
            <a:ext cx="4586255"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rgbClr val="000000"/>
                </a:solidFill>
                <a:latin typeface="Calibri"/>
                <a:ea typeface="Calibri"/>
                <a:cs typeface="Calibri"/>
                <a:sym typeface="Calibri"/>
              </a:rPr>
              <a:t>Frequency of Superior Performance - Intensity</a:t>
            </a:r>
          </a:p>
        </p:txBody>
      </p:sp>
      <p:sp>
        <p:nvSpPr>
          <p:cNvPr id="762" name="Shape 762"/>
          <p:cNvSpPr txBox="1"/>
          <p:nvPr/>
        </p:nvSpPr>
        <p:spPr>
          <a:xfrm>
            <a:off x="1318162" y="106769"/>
            <a:ext cx="6776214"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chemeClr val="dk1"/>
                </a:solidFill>
                <a:latin typeface="Arial"/>
                <a:ea typeface="Arial"/>
                <a:cs typeface="Arial"/>
                <a:sym typeface="Arial"/>
              </a:rPr>
              <a:t>Impact on Hurricanes: NHC Evaluation</a:t>
            </a:r>
          </a:p>
        </p:txBody>
      </p:sp>
      <p:sp>
        <p:nvSpPr>
          <p:cNvPr id="763" name="Shape 76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28</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aphicFrame>
        <p:nvGraphicFramePr>
          <p:cNvPr id="768" name="Shape 768"/>
          <p:cNvGraphicFramePr/>
          <p:nvPr/>
        </p:nvGraphicFramePr>
        <p:xfrm>
          <a:off x="0" y="1669375"/>
          <a:ext cx="4367450" cy="2558125"/>
        </p:xfrm>
        <a:graphic>
          <a:graphicData uri="http://schemas.openxmlformats.org/drawingml/2006/table">
            <a:tbl>
              <a:tblPr firstRow="1" bandRow="1">
                <a:noFill/>
                <a:tableStyleId>{A8A60C8A-780E-4701-A811-1E36A2FA53B9}</a:tableStyleId>
              </a:tblPr>
              <a:tblGrid>
                <a:gridCol w="914400"/>
                <a:gridCol w="1668550"/>
                <a:gridCol w="1784500"/>
              </a:tblGrid>
              <a:tr h="639525">
                <a:tc>
                  <a:txBody>
                    <a:bodyPr/>
                    <a:lstStyle/>
                    <a:p>
                      <a:pPr marL="3175" marR="0" lvl="0" indent="-3175" algn="ctr" rtl="0">
                        <a:lnSpc>
                          <a:spcPct val="100000"/>
                        </a:lnSpc>
                        <a:spcBef>
                          <a:spcPts val="0"/>
                        </a:spcBef>
                        <a:buSzPct val="25000"/>
                        <a:buNone/>
                      </a:pPr>
                      <a:r>
                        <a:rPr lang="en-US" sz="1800" b="1" u="none" strike="noStrike" cap="none">
                          <a:solidFill>
                            <a:srgbClr val="FF0000"/>
                          </a:solidFill>
                          <a:latin typeface="Calibri"/>
                          <a:ea typeface="Calibri"/>
                          <a:cs typeface="Calibri"/>
                          <a:sym typeface="Calibri"/>
                        </a:rPr>
                        <a:t>AL</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0160" marR="0" lvl="0" indent="-10160" algn="ctr" rtl="0">
                        <a:lnSpc>
                          <a:spcPct val="100000"/>
                        </a:lnSpc>
                        <a:spcBef>
                          <a:spcPts val="0"/>
                        </a:spcBef>
                        <a:buSzPct val="25000"/>
                        <a:buNone/>
                      </a:pPr>
                      <a:r>
                        <a:rPr lang="en-US" sz="1800" b="1" u="none" strike="noStrike" cap="none">
                          <a:latin typeface="Calibri"/>
                          <a:ea typeface="Calibri"/>
                          <a:cs typeface="Calibri"/>
                          <a:sym typeface="Calibri"/>
                        </a:rPr>
                        <a:t>Track</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414655" marR="0" lvl="0" indent="-8255" algn="l" rtl="0">
                        <a:lnSpc>
                          <a:spcPct val="100000"/>
                        </a:lnSpc>
                        <a:spcBef>
                          <a:spcPts val="0"/>
                        </a:spcBef>
                        <a:buSzPct val="25000"/>
                        <a:buNone/>
                      </a:pPr>
                      <a:r>
                        <a:rPr lang="en-US" sz="1800" b="1" u="none" strike="noStrike" cap="none">
                          <a:latin typeface="Calibri"/>
                          <a:ea typeface="Calibri"/>
                          <a:cs typeface="Calibri"/>
                          <a:sym typeface="Calibri"/>
                        </a:rPr>
                        <a:t>Intensity</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r>
              <a:tr h="959300">
                <a:tc>
                  <a:txBody>
                    <a:bodyPr/>
                    <a:lstStyle/>
                    <a:p>
                      <a:pPr marL="149225" marR="0" lvl="0" indent="-9525" algn="l" rtl="0">
                        <a:lnSpc>
                          <a:spcPct val="100000"/>
                        </a:lnSpc>
                        <a:spcBef>
                          <a:spcPts val="0"/>
                        </a:spcBef>
                        <a:buSzPct val="25000"/>
                        <a:buNone/>
                      </a:pPr>
                      <a:r>
                        <a:rPr lang="en-US" sz="1800" b="1" u="none" strike="noStrike" cap="none">
                          <a:latin typeface="Calibri"/>
                          <a:ea typeface="Calibri"/>
                          <a:cs typeface="Calibri"/>
                          <a:sym typeface="Calibri"/>
                        </a:rPr>
                        <a:t>0-48 h</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0795" marR="0" lvl="0" indent="-10795" algn="ctr" rtl="0">
                        <a:lnSpc>
                          <a:spcPct val="100000"/>
                        </a:lnSpc>
                        <a:spcBef>
                          <a:spcPts val="0"/>
                        </a:spcBef>
                        <a:buSzPct val="25000"/>
                        <a:buNone/>
                      </a:pPr>
                      <a:r>
                        <a:rPr lang="en-US" sz="1800" u="none" strike="noStrike" cap="none">
                          <a:solidFill>
                            <a:srgbClr val="FF0000"/>
                          </a:solidFill>
                          <a:latin typeface="Calibri"/>
                          <a:ea typeface="Calibri"/>
                          <a:cs typeface="Calibri"/>
                          <a:sym typeface="Calibri"/>
                        </a:rPr>
                        <a:t>- 3%</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2700" marR="0" lvl="0" indent="0" algn="ctr" rtl="0">
                        <a:lnSpc>
                          <a:spcPct val="100000"/>
                        </a:lnSpc>
                        <a:spcBef>
                          <a:spcPts val="0"/>
                        </a:spcBef>
                        <a:buSzPct val="25000"/>
                        <a:buNone/>
                      </a:pPr>
                      <a:r>
                        <a:rPr lang="en-US" sz="1800" u="none" strike="noStrike" cap="none">
                          <a:solidFill>
                            <a:srgbClr val="00AF50"/>
                          </a:solidFill>
                          <a:latin typeface="Calibri"/>
                          <a:ea typeface="Calibri"/>
                          <a:cs typeface="Calibri"/>
                          <a:sym typeface="Calibri"/>
                        </a:rPr>
                        <a:t>+5%</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r>
              <a:tr h="959300">
                <a:tc>
                  <a:txBody>
                    <a:bodyPr/>
                    <a:lstStyle/>
                    <a:p>
                      <a:pPr marL="77470" marR="0" lvl="0" indent="-1269" algn="l" rtl="0">
                        <a:lnSpc>
                          <a:spcPct val="100000"/>
                        </a:lnSpc>
                        <a:spcBef>
                          <a:spcPts val="0"/>
                        </a:spcBef>
                        <a:buSzPct val="25000"/>
                        <a:buNone/>
                      </a:pPr>
                      <a:r>
                        <a:rPr lang="en-US" sz="1800" b="1" u="none" strike="noStrike" cap="none">
                          <a:latin typeface="Calibri"/>
                          <a:ea typeface="Calibri"/>
                          <a:cs typeface="Calibri"/>
                          <a:sym typeface="Calibri"/>
                        </a:rPr>
                        <a:t>72-120 h</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2065" marR="0" lvl="0" indent="-12065" algn="ctr" rtl="0">
                        <a:lnSpc>
                          <a:spcPct val="100000"/>
                        </a:lnSpc>
                        <a:spcBef>
                          <a:spcPts val="0"/>
                        </a:spcBef>
                        <a:buSzPct val="25000"/>
                        <a:buNone/>
                      </a:pPr>
                      <a:r>
                        <a:rPr lang="en-US" sz="1800" u="none" strike="noStrike" cap="none">
                          <a:solidFill>
                            <a:srgbClr val="00AF50"/>
                          </a:solidFill>
                          <a:latin typeface="Calibri"/>
                          <a:ea typeface="Calibri"/>
                          <a:cs typeface="Calibri"/>
                          <a:sym typeface="Calibri"/>
                        </a:rPr>
                        <a:t>+7%</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494030" marR="0" lvl="0" indent="-11430" algn="l" rtl="0">
                        <a:lnSpc>
                          <a:spcPct val="100000"/>
                        </a:lnSpc>
                        <a:spcBef>
                          <a:spcPts val="0"/>
                        </a:spcBef>
                        <a:buSzPct val="25000"/>
                        <a:buNone/>
                      </a:pPr>
                      <a:r>
                        <a:rPr lang="en-US" sz="1800" u="none" strike="noStrike" cap="none">
                          <a:solidFill>
                            <a:srgbClr val="00AF50"/>
                          </a:solidFill>
                          <a:latin typeface="Calibri"/>
                          <a:ea typeface="Calibri"/>
                          <a:cs typeface="Calibri"/>
                          <a:sym typeface="Calibri"/>
                        </a:rPr>
                        <a:t>+ 11%</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r>
            </a:tbl>
          </a:graphicData>
        </a:graphic>
      </p:graphicFrame>
      <p:graphicFrame>
        <p:nvGraphicFramePr>
          <p:cNvPr id="769" name="Shape 769"/>
          <p:cNvGraphicFramePr/>
          <p:nvPr/>
        </p:nvGraphicFramePr>
        <p:xfrm>
          <a:off x="4608094" y="1663361"/>
          <a:ext cx="4535900" cy="2558125"/>
        </p:xfrm>
        <a:graphic>
          <a:graphicData uri="http://schemas.openxmlformats.org/drawingml/2006/table">
            <a:tbl>
              <a:tblPr firstRow="1" bandRow="1">
                <a:noFill/>
                <a:tableStyleId>{A8A60C8A-780E-4701-A811-1E36A2FA53B9}</a:tableStyleId>
              </a:tblPr>
              <a:tblGrid>
                <a:gridCol w="982050"/>
                <a:gridCol w="1652600"/>
                <a:gridCol w="1901250"/>
              </a:tblGrid>
              <a:tr h="639525">
                <a:tc>
                  <a:txBody>
                    <a:bodyPr/>
                    <a:lstStyle/>
                    <a:p>
                      <a:pPr marL="1905" marR="0" lvl="0" indent="-1905" algn="ctr" rtl="0">
                        <a:lnSpc>
                          <a:spcPct val="100000"/>
                        </a:lnSpc>
                        <a:spcBef>
                          <a:spcPts val="0"/>
                        </a:spcBef>
                        <a:buSzPct val="25000"/>
                        <a:buNone/>
                      </a:pPr>
                      <a:r>
                        <a:rPr lang="en-US" sz="1800" b="1" u="none" strike="noStrike" cap="none">
                          <a:solidFill>
                            <a:srgbClr val="006FC0"/>
                          </a:solidFill>
                          <a:latin typeface="Calibri"/>
                          <a:ea typeface="Calibri"/>
                          <a:cs typeface="Calibri"/>
                          <a:sym typeface="Calibri"/>
                        </a:rPr>
                        <a:t>EP</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0160" marR="0" lvl="0" indent="-10160" algn="ctr" rtl="0">
                        <a:lnSpc>
                          <a:spcPct val="100000"/>
                        </a:lnSpc>
                        <a:spcBef>
                          <a:spcPts val="0"/>
                        </a:spcBef>
                        <a:buSzPct val="25000"/>
                        <a:buNone/>
                      </a:pPr>
                      <a:r>
                        <a:rPr lang="en-US" sz="1800" b="1" u="none" strike="noStrike" cap="none">
                          <a:latin typeface="Calibri"/>
                          <a:ea typeface="Calibri"/>
                          <a:cs typeface="Calibri"/>
                          <a:sym typeface="Calibri"/>
                        </a:rPr>
                        <a:t>Track</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414019" marR="0" lvl="0" indent="-7619" algn="l" rtl="0">
                        <a:lnSpc>
                          <a:spcPct val="100000"/>
                        </a:lnSpc>
                        <a:spcBef>
                          <a:spcPts val="0"/>
                        </a:spcBef>
                        <a:buSzPct val="25000"/>
                        <a:buNone/>
                      </a:pPr>
                      <a:r>
                        <a:rPr lang="en-US" sz="1800" b="1" u="none" strike="noStrike" cap="none">
                          <a:latin typeface="Calibri"/>
                          <a:ea typeface="Calibri"/>
                          <a:cs typeface="Calibri"/>
                          <a:sym typeface="Calibri"/>
                        </a:rPr>
                        <a:t>Intensity</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r>
              <a:tr h="959300">
                <a:tc>
                  <a:txBody>
                    <a:bodyPr/>
                    <a:lstStyle/>
                    <a:p>
                      <a:pPr marL="149225" marR="0" lvl="0" indent="-9525" algn="l" rtl="0">
                        <a:lnSpc>
                          <a:spcPct val="100000"/>
                        </a:lnSpc>
                        <a:spcBef>
                          <a:spcPts val="0"/>
                        </a:spcBef>
                        <a:buSzPct val="25000"/>
                        <a:buNone/>
                      </a:pPr>
                      <a:r>
                        <a:rPr lang="en-US" sz="1800" b="1" u="none" strike="noStrike" cap="none">
                          <a:latin typeface="Calibri"/>
                          <a:ea typeface="Calibri"/>
                          <a:cs typeface="Calibri"/>
                          <a:sym typeface="Calibri"/>
                        </a:rPr>
                        <a:t>0-48 h</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1430" marR="0" lvl="0" indent="-11430" algn="ctr" rtl="0">
                        <a:lnSpc>
                          <a:spcPct val="100000"/>
                        </a:lnSpc>
                        <a:spcBef>
                          <a:spcPts val="0"/>
                        </a:spcBef>
                        <a:buSzPct val="25000"/>
                        <a:buNone/>
                      </a:pPr>
                      <a:r>
                        <a:rPr lang="en-US" sz="1800" u="none" strike="noStrike" cap="none">
                          <a:solidFill>
                            <a:srgbClr val="00AF50"/>
                          </a:solidFill>
                          <a:latin typeface="Calibri"/>
                          <a:ea typeface="Calibri"/>
                          <a:cs typeface="Calibri"/>
                          <a:sym typeface="Calibri"/>
                        </a:rPr>
                        <a:t>+5%</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2065" marR="0" lvl="0" indent="-12065" algn="ctr" rtl="0">
                        <a:lnSpc>
                          <a:spcPct val="100000"/>
                        </a:lnSpc>
                        <a:spcBef>
                          <a:spcPts val="0"/>
                        </a:spcBef>
                        <a:buSzPct val="25000"/>
                        <a:buNone/>
                      </a:pPr>
                      <a:r>
                        <a:rPr lang="en-US" sz="1800" u="none" strike="noStrike" cap="none">
                          <a:solidFill>
                            <a:srgbClr val="00AF50"/>
                          </a:solidFill>
                          <a:latin typeface="Calibri"/>
                          <a:ea typeface="Calibri"/>
                          <a:cs typeface="Calibri"/>
                          <a:sym typeface="Calibri"/>
                        </a:rPr>
                        <a:t>+5%</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r>
              <a:tr h="959300">
                <a:tc>
                  <a:txBody>
                    <a:bodyPr/>
                    <a:lstStyle/>
                    <a:p>
                      <a:pPr marL="77470" marR="0" lvl="0" indent="-1269" algn="l" rtl="0">
                        <a:lnSpc>
                          <a:spcPct val="100000"/>
                        </a:lnSpc>
                        <a:spcBef>
                          <a:spcPts val="0"/>
                        </a:spcBef>
                        <a:buSzPct val="25000"/>
                        <a:buNone/>
                      </a:pPr>
                      <a:r>
                        <a:rPr lang="en-US" sz="1800" b="1" u="none" strike="noStrike" cap="none">
                          <a:latin typeface="Calibri"/>
                          <a:ea typeface="Calibri"/>
                          <a:cs typeface="Calibri"/>
                          <a:sym typeface="Calibri"/>
                        </a:rPr>
                        <a:t>72-120 h</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1430" marR="0" lvl="0" indent="-11430" algn="ctr" rtl="0">
                        <a:lnSpc>
                          <a:spcPct val="100000"/>
                        </a:lnSpc>
                        <a:spcBef>
                          <a:spcPts val="0"/>
                        </a:spcBef>
                        <a:buSzPct val="25000"/>
                        <a:buNone/>
                      </a:pPr>
                      <a:r>
                        <a:rPr lang="en-US" sz="1800" u="none" strike="noStrike" cap="none">
                          <a:solidFill>
                            <a:srgbClr val="00AF50"/>
                          </a:solidFill>
                          <a:latin typeface="Calibri"/>
                          <a:ea typeface="Calibri"/>
                          <a:cs typeface="Calibri"/>
                          <a:sym typeface="Calibri"/>
                        </a:rPr>
                        <a:t>+1%</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c>
                  <a:txBody>
                    <a:bodyPr/>
                    <a:lstStyle/>
                    <a:p>
                      <a:pPr marL="12065" marR="0" lvl="0" indent="-12065" algn="ctr" rtl="0">
                        <a:lnSpc>
                          <a:spcPct val="100000"/>
                        </a:lnSpc>
                        <a:spcBef>
                          <a:spcPts val="0"/>
                        </a:spcBef>
                        <a:buSzPct val="25000"/>
                        <a:buNone/>
                      </a:pPr>
                      <a:r>
                        <a:rPr lang="en-US" sz="1800" u="none" strike="noStrike" cap="none">
                          <a:solidFill>
                            <a:srgbClr val="00AF50"/>
                          </a:solidFill>
                          <a:latin typeface="Calibri"/>
                          <a:ea typeface="Calibri"/>
                          <a:cs typeface="Calibri"/>
                          <a:sym typeface="Calibri"/>
                        </a:rPr>
                        <a:t>+2%</a:t>
                      </a:r>
                    </a:p>
                  </a:txBody>
                  <a:tcPr marL="0" marR="0" marT="0" marB="0">
                    <a:lnL w="12175" cap="flat" cmpd="sng">
                      <a:solidFill>
                        <a:srgbClr val="000000"/>
                      </a:solidFill>
                      <a:prstDash val="solid"/>
                      <a:round/>
                      <a:headEnd type="none" w="med" len="med"/>
                      <a:tailEnd type="none" w="med" len="med"/>
                    </a:lnL>
                    <a:lnR w="12175" cap="flat" cmpd="sng">
                      <a:solidFill>
                        <a:srgbClr val="000000"/>
                      </a:solidFill>
                      <a:prstDash val="solid"/>
                      <a:round/>
                      <a:headEnd type="none" w="med" len="med"/>
                      <a:tailEnd type="none" w="med" len="med"/>
                    </a:lnR>
                    <a:lnT w="12175" cap="flat" cmpd="sng">
                      <a:solidFill>
                        <a:srgbClr val="000000"/>
                      </a:solidFill>
                      <a:prstDash val="solid"/>
                      <a:round/>
                      <a:headEnd type="none" w="med" len="med"/>
                      <a:tailEnd type="none" w="med" len="med"/>
                    </a:lnT>
                    <a:lnB w="12175" cap="flat" cmpd="sng">
                      <a:solidFill>
                        <a:srgbClr val="000000"/>
                      </a:solidFill>
                      <a:prstDash val="solid"/>
                      <a:round/>
                      <a:headEnd type="none" w="med" len="med"/>
                      <a:tailEnd type="none" w="med" len="med"/>
                    </a:lnB>
                  </a:tcPr>
                </a:tc>
              </a:tr>
            </a:tbl>
          </a:graphicData>
        </a:graphic>
      </p:graphicFrame>
      <p:sp>
        <p:nvSpPr>
          <p:cNvPr id="770" name="Shape 770"/>
          <p:cNvSpPr txBox="1"/>
          <p:nvPr/>
        </p:nvSpPr>
        <p:spPr>
          <a:xfrm>
            <a:off x="764006" y="4328360"/>
            <a:ext cx="7928810"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Track and intensity error improvements/degradation of Q3FY16 GFS vs. 2015 GFS for the 2012-2016 retrospective runs, by basin</a:t>
            </a:r>
          </a:p>
        </p:txBody>
      </p:sp>
      <p:sp>
        <p:nvSpPr>
          <p:cNvPr id="771" name="Shape 771"/>
          <p:cNvSpPr txBox="1"/>
          <p:nvPr/>
        </p:nvSpPr>
        <p:spPr>
          <a:xfrm>
            <a:off x="1318162" y="106769"/>
            <a:ext cx="6776214"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chemeClr val="dk1"/>
                </a:solidFill>
                <a:latin typeface="Arial"/>
                <a:ea typeface="Arial"/>
                <a:cs typeface="Arial"/>
                <a:sym typeface="Arial"/>
              </a:rPr>
              <a:t>Impact on Hurricanes: NHC Evaluation</a:t>
            </a:r>
          </a:p>
        </p:txBody>
      </p:sp>
      <p:sp>
        <p:nvSpPr>
          <p:cNvPr id="772" name="Shape 77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29</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423862" y="2301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chemeClr val="dk2"/>
                </a:solidFill>
                <a:latin typeface="Arial"/>
                <a:ea typeface="Arial"/>
                <a:cs typeface="Arial"/>
                <a:sym typeface="Arial"/>
              </a:rPr>
              <a:t>Table of Contents</a:t>
            </a:r>
          </a:p>
        </p:txBody>
      </p:sp>
      <p:sp>
        <p:nvSpPr>
          <p:cNvPr id="513" name="Shape 513"/>
          <p:cNvSpPr txBox="1">
            <a:spLocks noGrp="1"/>
          </p:cNvSpPr>
          <p:nvPr>
            <p:ph type="body" idx="1"/>
          </p:nvPr>
        </p:nvSpPr>
        <p:spPr>
          <a:xfrm>
            <a:off x="533400" y="1373187"/>
            <a:ext cx="8229600" cy="4074941"/>
          </a:xfrm>
          <a:prstGeom prst="rect">
            <a:avLst/>
          </a:prstGeom>
          <a:noFill/>
          <a:ln>
            <a:noFill/>
          </a:ln>
        </p:spPr>
        <p:txBody>
          <a:bodyPr lIns="91425" tIns="45700" rIns="91425" bIns="45700" anchor="t" anchorCtr="0">
            <a:noAutofit/>
          </a:bodyPr>
          <a:lstStyle/>
          <a:p>
            <a:pPr marL="742950" marR="0" lvl="0" indent="-742950" algn="l" rtl="0">
              <a:spcBef>
                <a:spcPts val="0"/>
              </a:spcBef>
              <a:spcAft>
                <a:spcPts val="0"/>
              </a:spcAft>
              <a:buClr>
                <a:schemeClr val="dk1"/>
              </a:buClr>
              <a:buSzPct val="100000"/>
              <a:buFont typeface="Arial"/>
              <a:buAutoNum type="arabicParenR"/>
            </a:pPr>
            <a:r>
              <a:rPr lang="en-US" sz="2800" b="0" i="0" u="none" strike="noStrike" cap="none">
                <a:solidFill>
                  <a:schemeClr val="dk1"/>
                </a:solidFill>
                <a:latin typeface="Arial"/>
                <a:ea typeface="Arial"/>
                <a:cs typeface="Arial"/>
                <a:sym typeface="Arial"/>
              </a:rPr>
              <a:t>The GDAS/GFS is being upgraded to 4D-Hybrid En-VAR System</a:t>
            </a:r>
          </a:p>
          <a:p>
            <a:pPr marL="742950" marR="0" lvl="0" indent="-742950" algn="l" rtl="0">
              <a:spcBef>
                <a:spcPts val="560"/>
              </a:spcBef>
              <a:spcAft>
                <a:spcPts val="0"/>
              </a:spcAft>
              <a:buClr>
                <a:schemeClr val="dk1"/>
              </a:buClr>
              <a:buSzPct val="100000"/>
              <a:buFont typeface="Arial"/>
              <a:buAutoNum type="arabicParenR"/>
            </a:pPr>
            <a:r>
              <a:rPr lang="en-US" sz="2800" b="0" i="0" u="none" strike="noStrike" cap="none">
                <a:solidFill>
                  <a:schemeClr val="dk1"/>
                </a:solidFill>
                <a:latin typeface="Arial"/>
                <a:ea typeface="Arial"/>
                <a:cs typeface="Arial"/>
                <a:sym typeface="Arial"/>
              </a:rPr>
              <a:t>Land surface improvements to address summertime warm/dry biases in surface fields</a:t>
            </a:r>
          </a:p>
          <a:p>
            <a:pPr marL="742950" marR="0" lvl="0" indent="-742950" algn="l" rtl="0">
              <a:spcBef>
                <a:spcPts val="560"/>
              </a:spcBef>
              <a:spcAft>
                <a:spcPts val="0"/>
              </a:spcAft>
              <a:buClr>
                <a:schemeClr val="dk1"/>
              </a:buClr>
              <a:buSzPct val="100000"/>
              <a:buFont typeface="Arial"/>
              <a:buAutoNum type="arabicParenR"/>
            </a:pPr>
            <a:r>
              <a:rPr lang="en-US" sz="2800" b="0" i="0" u="none" strike="noStrike" cap="none">
                <a:solidFill>
                  <a:schemeClr val="dk1"/>
                </a:solidFill>
                <a:latin typeface="Arial"/>
                <a:ea typeface="Arial"/>
                <a:cs typeface="Arial"/>
                <a:sym typeface="Arial"/>
              </a:rPr>
              <a:t>Hourly output fields through 120-hr forecasts</a:t>
            </a:r>
          </a:p>
          <a:p>
            <a:pPr marL="742950" marR="0" lvl="0" indent="-742950" algn="l" rtl="0">
              <a:spcBef>
                <a:spcPts val="560"/>
              </a:spcBef>
              <a:spcAft>
                <a:spcPts val="0"/>
              </a:spcAft>
              <a:buClr>
                <a:schemeClr val="dk1"/>
              </a:buClr>
              <a:buSzPct val="100000"/>
              <a:buFont typeface="Arial"/>
              <a:buAutoNum type="arabicParenR"/>
            </a:pPr>
            <a:r>
              <a:rPr lang="en-US" sz="2800" b="0" i="0" u="none" strike="noStrike" cap="none">
                <a:solidFill>
                  <a:schemeClr val="dk1"/>
                </a:solidFill>
                <a:latin typeface="Arial"/>
                <a:ea typeface="Arial"/>
                <a:cs typeface="Arial"/>
                <a:sym typeface="Arial"/>
              </a:rPr>
              <a:t>Evaluation of GDAS/GFS upgrades based on 34 months of retrospective and real-time experiments</a:t>
            </a:r>
          </a:p>
        </p:txBody>
      </p:sp>
      <p:sp>
        <p:nvSpPr>
          <p:cNvPr id="514" name="Shape 51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txBox="1">
            <a:spLocks noGrp="1"/>
          </p:cNvSpPr>
          <p:nvPr>
            <p:ph type="title"/>
          </p:nvPr>
        </p:nvSpPr>
        <p:spPr>
          <a:xfrm>
            <a:off x="0" y="857250"/>
            <a:ext cx="9144000" cy="123060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2400" b="1" i="0" u="none" strike="noStrike" cap="none">
                <a:solidFill>
                  <a:schemeClr val="dk1"/>
                </a:solidFill>
                <a:latin typeface="Calibri"/>
                <a:ea typeface="Calibri"/>
                <a:cs typeface="Calibri"/>
                <a:sym typeface="Calibri"/>
              </a:rPr>
              <a:t>Verification of TC cyclogenesis in the GFSX – comparison to current and previous version of the GFS (courtesy of Dan Halperin and Bob Hart)</a:t>
            </a:r>
          </a:p>
        </p:txBody>
      </p:sp>
      <p:pic>
        <p:nvPicPr>
          <p:cNvPr id="778" name="Shape 778"/>
          <p:cNvPicPr preferRelativeResize="0"/>
          <p:nvPr/>
        </p:nvPicPr>
        <p:blipFill rotWithShape="1">
          <a:blip r:embed="rId3">
            <a:alphaModFix/>
          </a:blip>
          <a:srcRect/>
          <a:stretch/>
        </p:blipFill>
        <p:spPr>
          <a:xfrm>
            <a:off x="4720364" y="2360660"/>
            <a:ext cx="4244876" cy="3086099"/>
          </a:xfrm>
          <a:prstGeom prst="rect">
            <a:avLst/>
          </a:prstGeom>
          <a:noFill/>
          <a:ln>
            <a:noFill/>
          </a:ln>
        </p:spPr>
      </p:pic>
      <p:pic>
        <p:nvPicPr>
          <p:cNvPr id="779" name="Shape 779"/>
          <p:cNvPicPr preferRelativeResize="0"/>
          <p:nvPr/>
        </p:nvPicPr>
        <p:blipFill rotWithShape="1">
          <a:blip r:embed="rId4">
            <a:alphaModFix/>
          </a:blip>
          <a:srcRect/>
          <a:stretch/>
        </p:blipFill>
        <p:spPr>
          <a:xfrm>
            <a:off x="235743" y="2346374"/>
            <a:ext cx="4247118" cy="3086099"/>
          </a:xfrm>
          <a:prstGeom prst="rect">
            <a:avLst/>
          </a:prstGeom>
          <a:noFill/>
          <a:ln>
            <a:noFill/>
          </a:ln>
        </p:spPr>
      </p:pic>
      <p:sp>
        <p:nvSpPr>
          <p:cNvPr id="780" name="Shape 78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30</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Shape 785"/>
          <p:cNvSpPr txBox="1">
            <a:spLocks noGrp="1"/>
          </p:cNvSpPr>
          <p:nvPr>
            <p:ph type="title"/>
          </p:nvPr>
        </p:nvSpPr>
        <p:spPr>
          <a:xfrm>
            <a:off x="628650" y="365126"/>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3300" b="0" i="0" u="none" strike="noStrike" cap="none">
                <a:solidFill>
                  <a:schemeClr val="dk1"/>
                </a:solidFill>
                <a:latin typeface="Calibri"/>
                <a:ea typeface="Calibri"/>
                <a:cs typeface="Calibri"/>
                <a:sym typeface="Calibri"/>
              </a:rPr>
              <a:t>Comments from NHC and TAFB</a:t>
            </a:r>
          </a:p>
        </p:txBody>
      </p:sp>
      <p:sp>
        <p:nvSpPr>
          <p:cNvPr id="786" name="Shape 786"/>
          <p:cNvSpPr txBox="1">
            <a:spLocks noGrp="1"/>
          </p:cNvSpPr>
          <p:nvPr>
            <p:ph type="body" idx="1"/>
          </p:nvPr>
        </p:nvSpPr>
        <p:spPr>
          <a:xfrm>
            <a:off x="628650" y="1825625"/>
            <a:ext cx="7886700" cy="4351338"/>
          </a:xfrm>
          <a:prstGeom prst="rect">
            <a:avLst/>
          </a:prstGeom>
          <a:noFill/>
          <a:ln>
            <a:noFill/>
          </a:ln>
        </p:spPr>
        <p:txBody>
          <a:bodyPr lIns="91425" tIns="45700" rIns="91425" bIns="45700" anchor="t" anchorCtr="0">
            <a:noAutofit/>
          </a:bodyPr>
          <a:lstStyle/>
          <a:p>
            <a:pPr marL="171450" marR="0" lvl="0" indent="-171450" algn="l" rtl="0">
              <a:lnSpc>
                <a:spcPct val="90000"/>
              </a:lnSpc>
              <a:spcBef>
                <a:spcPts val="0"/>
              </a:spcBef>
              <a:spcAft>
                <a:spcPts val="0"/>
              </a:spcAft>
              <a:buClr>
                <a:schemeClr val="dk1"/>
              </a:buClr>
              <a:buSzPct val="102210"/>
              <a:buFont typeface="Arial"/>
              <a:buChar char="•"/>
            </a:pPr>
            <a:r>
              <a:rPr lang="en-US" sz="1942" b="0" i="0" u="none" strike="noStrike" cap="none">
                <a:solidFill>
                  <a:schemeClr val="dk1"/>
                </a:solidFill>
                <a:latin typeface="Calibri"/>
                <a:ea typeface="Calibri"/>
                <a:cs typeface="Calibri"/>
                <a:sym typeface="Calibri"/>
              </a:rPr>
              <a:t>GFSP has mostly improved TC track and intensity forecasts in comparison to current GFS.</a:t>
            </a:r>
          </a:p>
          <a:p>
            <a:pPr marL="171450" marR="0" lvl="0" indent="-171450" algn="l" rtl="0">
              <a:lnSpc>
                <a:spcPct val="90000"/>
              </a:lnSpc>
              <a:spcBef>
                <a:spcPts val="750"/>
              </a:spcBef>
              <a:spcAft>
                <a:spcPts val="0"/>
              </a:spcAft>
              <a:buClr>
                <a:schemeClr val="dk1"/>
              </a:buClr>
              <a:buSzPct val="102210"/>
              <a:buFont typeface="Arial"/>
              <a:buChar char="•"/>
            </a:pPr>
            <a:r>
              <a:rPr lang="en-US" sz="1942" b="0" i="0" u="none" strike="noStrike" cap="none">
                <a:solidFill>
                  <a:schemeClr val="dk1"/>
                </a:solidFill>
                <a:latin typeface="Calibri"/>
                <a:ea typeface="Calibri"/>
                <a:cs typeface="Calibri"/>
                <a:sym typeface="Calibri"/>
              </a:rPr>
              <a:t>GFSP in general handles gap wind events a little better than the current GFS, especially at longer time ranges.</a:t>
            </a:r>
          </a:p>
          <a:p>
            <a:pPr marL="171450" marR="0" lvl="0" indent="-171450" algn="l" rtl="0">
              <a:lnSpc>
                <a:spcPct val="90000"/>
              </a:lnSpc>
              <a:spcBef>
                <a:spcPts val="750"/>
              </a:spcBef>
              <a:spcAft>
                <a:spcPts val="0"/>
              </a:spcAft>
              <a:buClr>
                <a:schemeClr val="dk1"/>
              </a:buClr>
              <a:buSzPct val="102210"/>
              <a:buFont typeface="Arial"/>
              <a:buChar char="•"/>
            </a:pPr>
            <a:r>
              <a:rPr lang="en-US" sz="1942" b="0" i="0" u="none" strike="noStrike" cap="none">
                <a:solidFill>
                  <a:schemeClr val="dk1"/>
                </a:solidFill>
                <a:latin typeface="Calibri"/>
                <a:ea typeface="Calibri"/>
                <a:cs typeface="Calibri"/>
                <a:sym typeface="Calibri"/>
              </a:rPr>
              <a:t>In comparison to the current GFS, the GFSP has a higher POD for TC genesis in both basins and a lower FAR in the Atlantic, but a higher FAR in the east Pacific – so overall the new GFS is better at predicting genesis.</a:t>
            </a:r>
          </a:p>
          <a:p>
            <a:pPr marL="171450" marR="0" lvl="0" indent="-171450" algn="l" rtl="0">
              <a:lnSpc>
                <a:spcPct val="90000"/>
              </a:lnSpc>
              <a:spcBef>
                <a:spcPts val="750"/>
              </a:spcBef>
              <a:spcAft>
                <a:spcPts val="0"/>
              </a:spcAft>
              <a:buClr>
                <a:schemeClr val="dk1"/>
              </a:buClr>
              <a:buSzPct val="102210"/>
              <a:buFont typeface="Arial"/>
              <a:buChar char="•"/>
            </a:pPr>
            <a:r>
              <a:rPr lang="en-US" sz="1942" b="0" i="0" u="none" strike="noStrike" cap="none">
                <a:solidFill>
                  <a:schemeClr val="dk1"/>
                </a:solidFill>
                <a:latin typeface="Calibri"/>
                <a:ea typeface="Calibri"/>
                <a:cs typeface="Calibri"/>
                <a:sym typeface="Calibri"/>
              </a:rPr>
              <a:t>Based on limited cases with archived operational GFS on 1° grids and the retrospectives (GFSP) on 0.5° degree grids</a:t>
            </a:r>
          </a:p>
          <a:p>
            <a:pPr marL="171450" marR="0" lvl="0" indent="-171450" algn="l" rtl="0">
              <a:lnSpc>
                <a:spcPct val="90000"/>
              </a:lnSpc>
              <a:spcBef>
                <a:spcPts val="750"/>
              </a:spcBef>
              <a:spcAft>
                <a:spcPts val="0"/>
              </a:spcAft>
              <a:buClr>
                <a:schemeClr val="dk1"/>
              </a:buClr>
              <a:buSzPct val="102210"/>
              <a:buFont typeface="Arial"/>
              <a:buChar char="•"/>
            </a:pPr>
            <a:r>
              <a:rPr lang="en-US" sz="1942" b="0" i="0" u="none" strike="noStrike" cap="none">
                <a:solidFill>
                  <a:schemeClr val="dk1"/>
                </a:solidFill>
                <a:latin typeface="Calibri"/>
                <a:ea typeface="Calibri"/>
                <a:cs typeface="Calibri"/>
                <a:sym typeface="Calibri"/>
              </a:rPr>
              <a:t>Results were a mixed bag, but the GFSP seemed to have an advantage at longer lead times</a:t>
            </a:r>
          </a:p>
          <a:p>
            <a:pPr marL="171450" marR="0" lvl="0" indent="-171450" algn="l" rtl="0">
              <a:lnSpc>
                <a:spcPct val="90000"/>
              </a:lnSpc>
              <a:spcBef>
                <a:spcPts val="750"/>
              </a:spcBef>
              <a:spcAft>
                <a:spcPts val="0"/>
              </a:spcAft>
              <a:buClr>
                <a:srgbClr val="000000"/>
              </a:buClr>
              <a:buSzPct val="97368"/>
              <a:buFont typeface="Arial"/>
              <a:buChar char="•"/>
            </a:pPr>
            <a:r>
              <a:rPr lang="en-US" sz="1850" b="0" i="0" u="none" strike="noStrike" cap="none">
                <a:solidFill>
                  <a:srgbClr val="000000"/>
                </a:solidFill>
                <a:latin typeface="Calibri"/>
                <a:ea typeface="Calibri"/>
                <a:cs typeface="Calibri"/>
                <a:sym typeface="Calibri"/>
              </a:rPr>
              <a:t>Since the impact of the GFSP on the HWRF and GFDL hurricane models remains unknown, </a:t>
            </a:r>
            <a:r>
              <a:rPr lang="en-US" sz="1850" b="0" i="0" u="none" strike="noStrike" cap="none">
                <a:solidFill>
                  <a:srgbClr val="FF0000"/>
                </a:solidFill>
                <a:latin typeface="Calibri"/>
                <a:ea typeface="Calibri"/>
                <a:cs typeface="Calibri"/>
                <a:sym typeface="Calibri"/>
              </a:rPr>
              <a:t>NHC cannot endorse this implementation.  However, NHC does not oppose it. </a:t>
            </a:r>
          </a:p>
          <a:p>
            <a:pPr marL="171450" marR="0" lvl="0" indent="-171450" algn="l" rtl="0">
              <a:lnSpc>
                <a:spcPct val="90000"/>
              </a:lnSpc>
              <a:spcBef>
                <a:spcPts val="750"/>
              </a:spcBef>
              <a:spcAft>
                <a:spcPts val="0"/>
              </a:spcAft>
              <a:buClr>
                <a:schemeClr val="dk1"/>
              </a:buClr>
              <a:buSzPct val="102210"/>
              <a:buFont typeface="Arial"/>
              <a:buNone/>
            </a:pPr>
            <a:endParaRPr sz="1942" b="0" i="0" u="none" strike="noStrike" cap="none">
              <a:solidFill>
                <a:schemeClr val="dk1"/>
              </a:solidFill>
              <a:latin typeface="Calibri"/>
              <a:ea typeface="Calibri"/>
              <a:cs typeface="Calibri"/>
              <a:sym typeface="Calibri"/>
            </a:endParaRPr>
          </a:p>
          <a:p>
            <a:pPr marL="0" marR="0" lvl="0" indent="0" algn="l" rtl="0">
              <a:lnSpc>
                <a:spcPct val="90000"/>
              </a:lnSpc>
              <a:spcBef>
                <a:spcPts val="750"/>
              </a:spcBef>
              <a:buClr>
                <a:schemeClr val="dk1"/>
              </a:buClr>
              <a:buSzPct val="25000"/>
              <a:buFont typeface="Arial"/>
              <a:buNone/>
            </a:pPr>
            <a:endParaRPr sz="1942" b="0" i="0" u="none" strike="noStrike" cap="none">
              <a:solidFill>
                <a:schemeClr val="dk1"/>
              </a:solidFill>
              <a:latin typeface="Calibri"/>
              <a:ea typeface="Calibri"/>
              <a:cs typeface="Calibri"/>
              <a:sym typeface="Calibri"/>
            </a:endParaRPr>
          </a:p>
        </p:txBody>
      </p:sp>
      <p:sp>
        <p:nvSpPr>
          <p:cNvPr id="787" name="Shape 78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31</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381662" y="4630967"/>
            <a:ext cx="8762336" cy="533399"/>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US" sz="2160" b="0" i="0" u="none" strike="noStrike" cap="none" dirty="0">
                <a:solidFill>
                  <a:schemeClr val="dk1"/>
                </a:solidFill>
                <a:latin typeface="Calibri"/>
                <a:ea typeface="Calibri"/>
                <a:cs typeface="Calibri"/>
                <a:sym typeface="Calibri"/>
              </a:rPr>
              <a:t>                                              </a:t>
            </a:r>
            <a:br>
              <a:rPr lang="en-US" sz="2160" b="0" i="0" u="none" strike="noStrike" cap="none" dirty="0">
                <a:solidFill>
                  <a:schemeClr val="dk1"/>
                </a:solidFill>
                <a:latin typeface="Calibri"/>
                <a:ea typeface="Calibri"/>
                <a:cs typeface="Calibri"/>
                <a:sym typeface="Calibri"/>
              </a:rPr>
            </a:br>
            <a:r>
              <a:rPr lang="en-US" sz="2160" b="0" i="0" u="none" strike="noStrike" cap="none" dirty="0">
                <a:solidFill>
                  <a:schemeClr val="dk1"/>
                </a:solidFill>
                <a:latin typeface="Calibri"/>
                <a:ea typeface="Calibri"/>
                <a:cs typeface="Calibri"/>
                <a:sym typeface="Calibri"/>
              </a:rPr>
              <a:t/>
            </a:r>
            <a:br>
              <a:rPr lang="en-US" sz="2160" b="0" i="0" u="none" strike="noStrike" cap="none" dirty="0">
                <a:solidFill>
                  <a:schemeClr val="dk1"/>
                </a:solidFill>
                <a:latin typeface="Calibri"/>
                <a:ea typeface="Calibri"/>
                <a:cs typeface="Calibri"/>
                <a:sym typeface="Calibri"/>
              </a:rPr>
            </a:br>
            <a:r>
              <a:rPr lang="en-US" sz="1170" b="0" i="0" u="none" strike="noStrike" cap="none" dirty="0">
                <a:solidFill>
                  <a:schemeClr val="dk1"/>
                </a:solidFill>
                <a:latin typeface="Calibri"/>
                <a:ea typeface="Calibri"/>
                <a:cs typeface="Calibri"/>
                <a:sym typeface="Calibri"/>
              </a:rPr>
              <a:t>                                                                                            GFSO </a:t>
            </a:r>
            <a:r>
              <a:rPr lang="en-US" sz="1170" b="0" i="0" u="none" strike="noStrike" cap="none" dirty="0" smtClean="0">
                <a:solidFill>
                  <a:schemeClr val="dk1"/>
                </a:solidFill>
                <a:latin typeface="Calibri"/>
                <a:ea typeface="Calibri"/>
                <a:cs typeface="Calibri"/>
                <a:sym typeface="Calibri"/>
              </a:rPr>
              <a:t>(blue) </a:t>
            </a:r>
            <a:r>
              <a:rPr lang="en-US" sz="1170" b="0" i="0" u="none" strike="noStrike" cap="none" dirty="0">
                <a:solidFill>
                  <a:schemeClr val="dk1"/>
                </a:solidFill>
                <a:latin typeface="Calibri"/>
                <a:ea typeface="Calibri"/>
                <a:cs typeface="Calibri"/>
                <a:sym typeface="Calibri"/>
              </a:rPr>
              <a:t>– Control GFS;    GFSX </a:t>
            </a:r>
            <a:r>
              <a:rPr lang="en-US" sz="1170" b="0" i="0" u="none" strike="noStrike" cap="none" dirty="0" smtClean="0">
                <a:solidFill>
                  <a:schemeClr val="dk1"/>
                </a:solidFill>
                <a:latin typeface="Calibri"/>
                <a:ea typeface="Calibri"/>
                <a:cs typeface="Calibri"/>
                <a:sym typeface="Calibri"/>
              </a:rPr>
              <a:t>(cyan) </a:t>
            </a:r>
            <a:r>
              <a:rPr lang="en-US" sz="1170" b="0" i="0" u="none" strike="noStrike" cap="none" dirty="0">
                <a:solidFill>
                  <a:schemeClr val="dk1"/>
                </a:solidFill>
                <a:latin typeface="Calibri"/>
                <a:ea typeface="Calibri"/>
                <a:cs typeface="Calibri"/>
                <a:sym typeface="Calibri"/>
              </a:rPr>
              <a:t>– Parallel GFS</a:t>
            </a:r>
            <a:br>
              <a:rPr lang="en-US" sz="1170" b="0" i="0" u="none" strike="noStrike" cap="none" dirty="0">
                <a:solidFill>
                  <a:schemeClr val="dk1"/>
                </a:solidFill>
                <a:latin typeface="Calibri"/>
                <a:ea typeface="Calibri"/>
                <a:cs typeface="Calibri"/>
                <a:sym typeface="Calibri"/>
              </a:rPr>
            </a:br>
            <a:r>
              <a:rPr lang="en-US" sz="2430" b="0" i="0" u="none" strike="noStrike" cap="none" dirty="0">
                <a:solidFill>
                  <a:schemeClr val="dk1"/>
                </a:solidFill>
                <a:latin typeface="Calibri"/>
                <a:ea typeface="Calibri"/>
                <a:cs typeface="Calibri"/>
                <a:sym typeface="Calibri"/>
              </a:rPr>
              <a:t>  7 out 10 times, errors in GFSX are smaller than in GFSO.</a:t>
            </a:r>
          </a:p>
        </p:txBody>
      </p:sp>
      <p:pic>
        <p:nvPicPr>
          <p:cNvPr id="793" name="Shape 793"/>
          <p:cNvPicPr preferRelativeResize="0"/>
          <p:nvPr/>
        </p:nvPicPr>
        <p:blipFill rotWithShape="1">
          <a:blip r:embed="rId3">
            <a:alphaModFix/>
          </a:blip>
          <a:srcRect/>
          <a:stretch/>
        </p:blipFill>
        <p:spPr>
          <a:xfrm>
            <a:off x="731520" y="612775"/>
            <a:ext cx="8001000" cy="4114800"/>
          </a:xfrm>
          <a:prstGeom prst="rect">
            <a:avLst/>
          </a:prstGeom>
          <a:noFill/>
          <a:ln>
            <a:noFill/>
          </a:ln>
        </p:spPr>
      </p:pic>
      <p:graphicFrame>
        <p:nvGraphicFramePr>
          <p:cNvPr id="794" name="Shape 794"/>
          <p:cNvGraphicFramePr/>
          <p:nvPr/>
        </p:nvGraphicFramePr>
        <p:xfrm>
          <a:off x="1295403" y="5257800"/>
          <a:ext cx="6400750" cy="685800"/>
        </p:xfrm>
        <a:graphic>
          <a:graphicData uri="http://schemas.openxmlformats.org/drawingml/2006/table">
            <a:tbl>
              <a:tblPr>
                <a:noFill/>
                <a:tableStyleId>{09538147-4C58-429B-8F2F-66D856C53D3A}</a:tableStyleId>
              </a:tblPr>
              <a:tblGrid>
                <a:gridCol w="593550"/>
                <a:gridCol w="515350"/>
                <a:gridCol w="536750"/>
                <a:gridCol w="537400"/>
                <a:gridCol w="538075"/>
                <a:gridCol w="538075"/>
                <a:gridCol w="538075"/>
                <a:gridCol w="538075"/>
                <a:gridCol w="538075"/>
                <a:gridCol w="538075"/>
                <a:gridCol w="494625"/>
                <a:gridCol w="494625"/>
              </a:tblGrid>
              <a:tr h="342900">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Fcst hr</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0</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24</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36</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48</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60</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72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84</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96</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108</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120</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42900">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Cases</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520</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508</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487</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391</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259</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155</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98</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62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42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29</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22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795" name="Shape 795"/>
          <p:cNvSpPr txBox="1"/>
          <p:nvPr/>
        </p:nvSpPr>
        <p:spPr>
          <a:xfrm>
            <a:off x="6575728" y="6408751"/>
            <a:ext cx="2037736"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Guang Ping Lou</a:t>
            </a:r>
          </a:p>
        </p:txBody>
      </p:sp>
      <p:sp>
        <p:nvSpPr>
          <p:cNvPr id="796" name="Shape 79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32</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Shape 801"/>
          <p:cNvSpPr txBox="1">
            <a:spLocks noGrp="1"/>
          </p:cNvSpPr>
          <p:nvPr>
            <p:ph type="title"/>
          </p:nvPr>
        </p:nvSpPr>
        <p:spPr>
          <a:xfrm>
            <a:off x="1066800" y="4495800"/>
            <a:ext cx="7010400" cy="533399"/>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US" sz="2160" b="0" i="0" u="none" strike="noStrike" cap="none" dirty="0">
                <a:solidFill>
                  <a:schemeClr val="dk1"/>
                </a:solidFill>
                <a:latin typeface="Calibri"/>
                <a:ea typeface="Calibri"/>
                <a:cs typeface="Calibri"/>
                <a:sym typeface="Calibri"/>
              </a:rPr>
              <a:t>                                              </a:t>
            </a:r>
            <a:br>
              <a:rPr lang="en-US" sz="2160" b="0" i="0" u="none" strike="noStrike" cap="none" dirty="0">
                <a:solidFill>
                  <a:schemeClr val="dk1"/>
                </a:solidFill>
                <a:latin typeface="Calibri"/>
                <a:ea typeface="Calibri"/>
                <a:cs typeface="Calibri"/>
                <a:sym typeface="Calibri"/>
              </a:rPr>
            </a:br>
            <a:r>
              <a:rPr lang="en-US" sz="2160" b="0" i="0" u="none" strike="noStrike" cap="none" dirty="0">
                <a:solidFill>
                  <a:schemeClr val="dk1"/>
                </a:solidFill>
                <a:latin typeface="Calibri"/>
                <a:ea typeface="Calibri"/>
                <a:cs typeface="Calibri"/>
                <a:sym typeface="Calibri"/>
              </a:rPr>
              <a:t/>
            </a:r>
            <a:br>
              <a:rPr lang="en-US" sz="2160" b="0" i="0" u="none" strike="noStrike" cap="none" dirty="0">
                <a:solidFill>
                  <a:schemeClr val="dk1"/>
                </a:solidFill>
                <a:latin typeface="Calibri"/>
                <a:ea typeface="Calibri"/>
                <a:cs typeface="Calibri"/>
                <a:sym typeface="Calibri"/>
              </a:rPr>
            </a:br>
            <a:r>
              <a:rPr lang="en-US" sz="1170" b="0" i="0" u="none" strike="noStrike" cap="none" dirty="0">
                <a:solidFill>
                  <a:schemeClr val="dk1"/>
                </a:solidFill>
                <a:latin typeface="Calibri"/>
                <a:ea typeface="Calibri"/>
                <a:cs typeface="Calibri"/>
                <a:sym typeface="Calibri"/>
              </a:rPr>
              <a:t>                                                                                            </a:t>
            </a:r>
            <a:br>
              <a:rPr lang="en-US" sz="1170" b="0" i="0" u="none" strike="noStrike" cap="none" dirty="0">
                <a:solidFill>
                  <a:schemeClr val="dk1"/>
                </a:solidFill>
                <a:latin typeface="Calibri"/>
                <a:ea typeface="Calibri"/>
                <a:cs typeface="Calibri"/>
                <a:sym typeface="Calibri"/>
              </a:rPr>
            </a:br>
            <a:r>
              <a:rPr lang="en-US" sz="1170" b="0" i="0" u="none" strike="noStrike" cap="none" dirty="0">
                <a:solidFill>
                  <a:schemeClr val="dk1"/>
                </a:solidFill>
                <a:latin typeface="Calibri"/>
                <a:ea typeface="Calibri"/>
                <a:cs typeface="Calibri"/>
                <a:sym typeface="Calibri"/>
              </a:rPr>
              <a:t>                                                                        GFSO </a:t>
            </a:r>
            <a:r>
              <a:rPr lang="en-US" sz="1170" b="0" i="0" u="none" strike="noStrike" cap="none" dirty="0" smtClean="0">
                <a:solidFill>
                  <a:schemeClr val="dk1"/>
                </a:solidFill>
                <a:latin typeface="Calibri"/>
                <a:ea typeface="Calibri"/>
                <a:cs typeface="Calibri"/>
                <a:sym typeface="Calibri"/>
              </a:rPr>
              <a:t>(blue) </a:t>
            </a:r>
            <a:r>
              <a:rPr lang="en-US" sz="1170" b="0" i="0" u="none" strike="noStrike" cap="none" dirty="0">
                <a:solidFill>
                  <a:schemeClr val="dk1"/>
                </a:solidFill>
                <a:latin typeface="Calibri"/>
                <a:ea typeface="Calibri"/>
                <a:cs typeface="Calibri"/>
                <a:sym typeface="Calibri"/>
              </a:rPr>
              <a:t>– Operational GFS (Control);    GFSP </a:t>
            </a:r>
            <a:r>
              <a:rPr lang="en-US" sz="1170" b="0" i="0" u="none" strike="noStrike" cap="none" dirty="0" smtClean="0">
                <a:solidFill>
                  <a:schemeClr val="dk1"/>
                </a:solidFill>
                <a:latin typeface="Calibri"/>
                <a:ea typeface="Calibri"/>
                <a:cs typeface="Calibri"/>
                <a:sym typeface="Calibri"/>
              </a:rPr>
              <a:t>(cyan) </a:t>
            </a:r>
            <a:r>
              <a:rPr lang="en-US" sz="1170" b="0" i="0" u="none" strike="noStrike" cap="none" dirty="0">
                <a:solidFill>
                  <a:schemeClr val="dk1"/>
                </a:solidFill>
                <a:latin typeface="Calibri"/>
                <a:ea typeface="Calibri"/>
                <a:cs typeface="Calibri"/>
                <a:sym typeface="Calibri"/>
              </a:rPr>
              <a:t>– Parallel GFS</a:t>
            </a:r>
            <a:br>
              <a:rPr lang="en-US" sz="1170" b="0" i="0" u="none" strike="noStrike" cap="none" dirty="0">
                <a:solidFill>
                  <a:schemeClr val="dk1"/>
                </a:solidFill>
                <a:latin typeface="Calibri"/>
                <a:ea typeface="Calibri"/>
                <a:cs typeface="Calibri"/>
                <a:sym typeface="Calibri"/>
              </a:rPr>
            </a:br>
            <a:r>
              <a:rPr lang="en-US" sz="1170" b="0" i="0" u="none" strike="noStrike" cap="none" dirty="0">
                <a:solidFill>
                  <a:schemeClr val="dk1"/>
                </a:solidFill>
                <a:latin typeface="Calibri"/>
                <a:ea typeface="Calibri"/>
                <a:cs typeface="Calibri"/>
                <a:sym typeface="Calibri"/>
              </a:rPr>
              <a:t>  </a:t>
            </a:r>
            <a:r>
              <a:rPr lang="en-US" b="1" i="0" u="none" strike="noStrike" cap="none" dirty="0">
                <a:solidFill>
                  <a:schemeClr val="dk1"/>
                </a:solidFill>
                <a:latin typeface="Calibri"/>
                <a:ea typeface="Calibri"/>
                <a:cs typeface="Calibri"/>
                <a:sym typeface="Calibri"/>
              </a:rPr>
              <a:t>Errors in GFSX are smaller than in GFSO.</a:t>
            </a:r>
          </a:p>
        </p:txBody>
      </p:sp>
      <p:graphicFrame>
        <p:nvGraphicFramePr>
          <p:cNvPr id="802" name="Shape 802"/>
          <p:cNvGraphicFramePr/>
          <p:nvPr/>
        </p:nvGraphicFramePr>
        <p:xfrm>
          <a:off x="1295403" y="5257800"/>
          <a:ext cx="6400750" cy="685800"/>
        </p:xfrm>
        <a:graphic>
          <a:graphicData uri="http://schemas.openxmlformats.org/drawingml/2006/table">
            <a:tbl>
              <a:tblPr>
                <a:noFill/>
                <a:tableStyleId>{09538147-4C58-429B-8F2F-66D856C53D3A}</a:tableStyleId>
              </a:tblPr>
              <a:tblGrid>
                <a:gridCol w="593550"/>
                <a:gridCol w="515350"/>
                <a:gridCol w="536750"/>
                <a:gridCol w="537400"/>
                <a:gridCol w="538075"/>
                <a:gridCol w="538075"/>
                <a:gridCol w="538075"/>
                <a:gridCol w="538075"/>
                <a:gridCol w="538075"/>
                <a:gridCol w="538075"/>
                <a:gridCol w="494625"/>
                <a:gridCol w="494625"/>
              </a:tblGrid>
              <a:tr h="342900">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Fcst hr</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0</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24</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36</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48</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60</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72</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84</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96</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108</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120</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42900">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Cases</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1093</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1075</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1011</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687</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366</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201</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104</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64</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35</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26</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0" algn="l" rtl="0">
                        <a:lnSpc>
                          <a:spcPct val="115000"/>
                        </a:lnSpc>
                        <a:spcBef>
                          <a:spcPts val="0"/>
                        </a:spcBef>
                        <a:spcAft>
                          <a:spcPts val="0"/>
                        </a:spcAft>
                        <a:buSzPct val="25000"/>
                        <a:buNone/>
                      </a:pPr>
                      <a:r>
                        <a:rPr lang="en-US" sz="1100" u="none" strike="noStrike" cap="none">
                          <a:latin typeface="Calibri"/>
                          <a:ea typeface="Calibri"/>
                          <a:cs typeface="Calibri"/>
                          <a:sym typeface="Calibri"/>
                        </a:rPr>
                        <a:t>   17</a:t>
                      </a:r>
                    </a:p>
                  </a:txBody>
                  <a:tcPr marL="68575" marR="68575"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pic>
        <p:nvPicPr>
          <p:cNvPr id="803" name="Shape 803"/>
          <p:cNvPicPr preferRelativeResize="0"/>
          <p:nvPr/>
        </p:nvPicPr>
        <p:blipFill rotWithShape="1">
          <a:blip r:embed="rId3">
            <a:alphaModFix/>
          </a:blip>
          <a:srcRect/>
          <a:stretch/>
        </p:blipFill>
        <p:spPr>
          <a:xfrm>
            <a:off x="1066800" y="762000"/>
            <a:ext cx="7357110" cy="3660775"/>
          </a:xfrm>
          <a:prstGeom prst="rect">
            <a:avLst/>
          </a:prstGeom>
          <a:noFill/>
          <a:ln>
            <a:noFill/>
          </a:ln>
        </p:spPr>
      </p:pic>
      <p:sp>
        <p:nvSpPr>
          <p:cNvPr id="804" name="Shape 804"/>
          <p:cNvSpPr txBox="1"/>
          <p:nvPr/>
        </p:nvSpPr>
        <p:spPr>
          <a:xfrm>
            <a:off x="6575728" y="6408751"/>
            <a:ext cx="2037736"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Guang Ping Lou</a:t>
            </a:r>
          </a:p>
        </p:txBody>
      </p:sp>
      <p:sp>
        <p:nvSpPr>
          <p:cNvPr id="805" name="Shape 805"/>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33</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aphicFrame>
        <p:nvGraphicFramePr>
          <p:cNvPr id="810" name="Shape 810"/>
          <p:cNvGraphicFramePr/>
          <p:nvPr/>
        </p:nvGraphicFramePr>
        <p:xfrm>
          <a:off x="1524000" y="1725243"/>
          <a:ext cx="6096000" cy="3302080"/>
        </p:xfrm>
        <a:graphic>
          <a:graphicData uri="http://schemas.openxmlformats.org/drawingml/2006/table">
            <a:tbl>
              <a:tblPr firstRow="1" bandRow="1">
                <a:noFill/>
                <a:tableStyleId>{A8A60C8A-780E-4701-A811-1E36A2FA53B9}</a:tableStyleId>
              </a:tblPr>
              <a:tblGrid>
                <a:gridCol w="3048000"/>
                <a:gridCol w="3048000"/>
              </a:tblGrid>
              <a:tr h="370850">
                <a:tc>
                  <a:txBody>
                    <a:bodyPr/>
                    <a:lstStyle/>
                    <a:p>
                      <a:pPr marL="0" marR="0" lvl="0" indent="0" algn="ctr" rtl="0">
                        <a:spcBef>
                          <a:spcPts val="0"/>
                        </a:spcBef>
                        <a:buSzPct val="25000"/>
                        <a:buNone/>
                      </a:pPr>
                      <a:r>
                        <a:rPr lang="en-US" sz="2200" u="none" strike="noStrike" cap="none"/>
                        <a:t>Case</a:t>
                      </a:r>
                    </a:p>
                  </a:txBody>
                  <a:tcPr marL="91450" marR="91450" marT="45725" marB="45725"/>
                </a:tc>
                <a:tc>
                  <a:txBody>
                    <a:bodyPr/>
                    <a:lstStyle/>
                    <a:p>
                      <a:pPr marL="0" marR="0" lvl="0" indent="0" algn="ctr" rtl="0">
                        <a:spcBef>
                          <a:spcPts val="0"/>
                        </a:spcBef>
                        <a:buSzPct val="25000"/>
                        <a:buNone/>
                      </a:pPr>
                      <a:r>
                        <a:rPr lang="en-US" sz="2200" u="none" strike="noStrike" cap="none"/>
                        <a:t>Model Performance</a:t>
                      </a:r>
                    </a:p>
                  </a:txBody>
                  <a:tcPr marL="91450" marR="91450" marT="45725" marB="45725"/>
                </a:tc>
              </a:tr>
              <a:tr h="370850">
                <a:tc>
                  <a:txBody>
                    <a:bodyPr/>
                    <a:lstStyle/>
                    <a:p>
                      <a:pPr marL="0" marR="0" lvl="0" indent="0" algn="ctr" rtl="0">
                        <a:spcBef>
                          <a:spcPts val="0"/>
                        </a:spcBef>
                        <a:buSzPct val="25000"/>
                        <a:buNone/>
                      </a:pPr>
                      <a:r>
                        <a:rPr lang="en-US" sz="2200" u="none" strike="noStrike" cap="none"/>
                        <a:t>CR 1/29-2/2/2015</a:t>
                      </a:r>
                    </a:p>
                  </a:txBody>
                  <a:tcPr marL="91450" marR="91450" marT="45725" marB="45725"/>
                </a:tc>
                <a:tc>
                  <a:txBody>
                    <a:bodyPr/>
                    <a:lstStyle/>
                    <a:p>
                      <a:pPr marL="0" marR="0" lvl="0" indent="0" algn="ctr" rtl="0">
                        <a:spcBef>
                          <a:spcPts val="0"/>
                        </a:spcBef>
                        <a:buSzPct val="25000"/>
                        <a:buNone/>
                      </a:pPr>
                      <a:r>
                        <a:rPr lang="en-US" sz="2200" u="none" strike="noStrike" cap="none"/>
                        <a:t>GFSX somewhat better</a:t>
                      </a:r>
                    </a:p>
                  </a:txBody>
                  <a:tcPr marL="91450" marR="91450" marT="45725" marB="45725"/>
                </a:tc>
              </a:tr>
              <a:tr h="370850">
                <a:tc>
                  <a:txBody>
                    <a:bodyPr/>
                    <a:lstStyle/>
                    <a:p>
                      <a:pPr marL="0" marR="0" lvl="0" indent="0" algn="ctr" rtl="0">
                        <a:spcBef>
                          <a:spcPts val="0"/>
                        </a:spcBef>
                        <a:buSzPct val="25000"/>
                        <a:buNone/>
                      </a:pPr>
                      <a:r>
                        <a:rPr lang="en-US" sz="2200" u="none" strike="noStrike" cap="none"/>
                        <a:t>WR 10/3-10/4/2015</a:t>
                      </a:r>
                    </a:p>
                  </a:txBody>
                  <a:tcPr marL="91450" marR="91450" marT="45725" marB="45725"/>
                </a:tc>
                <a:tc>
                  <a:txBody>
                    <a:bodyPr/>
                    <a:lstStyle/>
                    <a:p>
                      <a:pPr marL="0" marR="0" lvl="0" indent="0" algn="ctr" rtl="0">
                        <a:spcBef>
                          <a:spcPts val="0"/>
                        </a:spcBef>
                        <a:buSzPct val="25000"/>
                        <a:buNone/>
                      </a:pPr>
                      <a:r>
                        <a:rPr lang="en-US" sz="2200" u="none" strike="noStrike" cap="none"/>
                        <a:t>GFSX slightly better</a:t>
                      </a:r>
                    </a:p>
                  </a:txBody>
                  <a:tcPr marL="91450" marR="91450" marT="45725" marB="45725"/>
                </a:tc>
              </a:tr>
              <a:tr h="370850">
                <a:tc>
                  <a:txBody>
                    <a:bodyPr/>
                    <a:lstStyle/>
                    <a:p>
                      <a:pPr marL="0" marR="0" lvl="0" indent="0" algn="ctr" rtl="0">
                        <a:spcBef>
                          <a:spcPts val="0"/>
                        </a:spcBef>
                        <a:buSzPct val="25000"/>
                        <a:buNone/>
                      </a:pPr>
                      <a:r>
                        <a:rPr lang="en-US" sz="2200" u="none" strike="noStrike" cap="none"/>
                        <a:t>WR 11/8-11/10/2014</a:t>
                      </a:r>
                    </a:p>
                  </a:txBody>
                  <a:tcPr marL="91450" marR="91450" marT="45725" marB="45725"/>
                </a:tc>
                <a:tc>
                  <a:txBody>
                    <a:bodyPr/>
                    <a:lstStyle/>
                    <a:p>
                      <a:pPr marL="0" marR="0" lvl="0" indent="0" algn="ctr" rtl="0">
                        <a:spcBef>
                          <a:spcPts val="0"/>
                        </a:spcBef>
                        <a:buSzPct val="25000"/>
                        <a:buNone/>
                      </a:pPr>
                      <a:r>
                        <a:rPr lang="en-US" sz="2200" u="none" strike="noStrike" cap="none"/>
                        <a:t>GFS slightly better</a:t>
                      </a:r>
                    </a:p>
                  </a:txBody>
                  <a:tcPr marL="91450" marR="91450" marT="45725" marB="45725"/>
                </a:tc>
              </a:tr>
              <a:tr h="370850">
                <a:tc>
                  <a:txBody>
                    <a:bodyPr/>
                    <a:lstStyle/>
                    <a:p>
                      <a:pPr marL="0" marR="0" lvl="0" indent="0" algn="ctr" rtl="0">
                        <a:spcBef>
                          <a:spcPts val="0"/>
                        </a:spcBef>
                        <a:buSzPct val="25000"/>
                        <a:buNone/>
                      </a:pPr>
                      <a:r>
                        <a:rPr lang="en-US" sz="2200" u="none" strike="noStrike" cap="none"/>
                        <a:t>WR 11/20-23/2014</a:t>
                      </a:r>
                    </a:p>
                  </a:txBody>
                  <a:tcPr marL="91450" marR="91450" marT="45725" marB="45725"/>
                </a:tc>
                <a:tc>
                  <a:txBody>
                    <a:bodyPr/>
                    <a:lstStyle/>
                    <a:p>
                      <a:pPr marL="0" marR="0" lvl="0" indent="0" algn="ctr" rtl="0">
                        <a:spcBef>
                          <a:spcPts val="0"/>
                        </a:spcBef>
                        <a:buSzPct val="25000"/>
                        <a:buNone/>
                      </a:pPr>
                      <a:r>
                        <a:rPr lang="en-US" sz="2200" u="none" strike="noStrike" cap="none"/>
                        <a:t>GFSX better</a:t>
                      </a:r>
                    </a:p>
                  </a:txBody>
                  <a:tcPr marL="91450" marR="91450" marT="45725" marB="45725"/>
                </a:tc>
              </a:tr>
              <a:tr h="370850">
                <a:tc>
                  <a:txBody>
                    <a:bodyPr/>
                    <a:lstStyle/>
                    <a:p>
                      <a:pPr marL="0" marR="0" lvl="0" indent="0" algn="ctr" rtl="0">
                        <a:spcBef>
                          <a:spcPts val="0"/>
                        </a:spcBef>
                        <a:buSzPct val="25000"/>
                        <a:buNone/>
                      </a:pPr>
                      <a:r>
                        <a:rPr lang="en-US" sz="2200" u="none" strike="noStrike" cap="none"/>
                        <a:t>WR 8/28-8/30/2015</a:t>
                      </a:r>
                    </a:p>
                  </a:txBody>
                  <a:tcPr marL="91450" marR="91450" marT="45725" marB="45725"/>
                </a:tc>
                <a:tc>
                  <a:txBody>
                    <a:bodyPr/>
                    <a:lstStyle/>
                    <a:p>
                      <a:pPr marL="0" marR="0" lvl="0" indent="0" algn="ctr" rtl="0">
                        <a:spcBef>
                          <a:spcPts val="0"/>
                        </a:spcBef>
                        <a:buSzPct val="25000"/>
                        <a:buNone/>
                      </a:pPr>
                      <a:r>
                        <a:rPr lang="en-US" sz="2200" u="none" strike="noStrike" cap="none"/>
                        <a:t>GFSX slightly better</a:t>
                      </a:r>
                    </a:p>
                  </a:txBody>
                  <a:tcPr marL="91450" marR="91450" marT="45725" marB="45725"/>
                </a:tc>
              </a:tr>
              <a:tr h="370850">
                <a:tc>
                  <a:txBody>
                    <a:bodyPr/>
                    <a:lstStyle/>
                    <a:p>
                      <a:pPr marL="0" marR="0" lvl="0" indent="0" algn="l" rtl="0">
                        <a:spcBef>
                          <a:spcPts val="0"/>
                        </a:spcBef>
                        <a:buSzPct val="25000"/>
                        <a:buNone/>
                      </a:pPr>
                      <a:endParaRPr sz="1350"/>
                    </a:p>
                  </a:txBody>
                  <a:tcPr marL="91450" marR="91450" marT="45725" marB="45725"/>
                </a:tc>
                <a:tc>
                  <a:txBody>
                    <a:bodyPr/>
                    <a:lstStyle/>
                    <a:p>
                      <a:pPr marL="0" marR="0" lvl="0" indent="0" algn="l" rtl="0">
                        <a:spcBef>
                          <a:spcPts val="0"/>
                        </a:spcBef>
                        <a:buSzPct val="25000"/>
                        <a:buNone/>
                      </a:pPr>
                      <a:endParaRPr sz="1350"/>
                    </a:p>
                  </a:txBody>
                  <a:tcPr marL="91450" marR="91450" marT="45725" marB="45725"/>
                </a:tc>
              </a:tr>
              <a:tr h="370850">
                <a:tc>
                  <a:txBody>
                    <a:bodyPr/>
                    <a:lstStyle/>
                    <a:p>
                      <a:pPr marL="0" marR="0" lvl="0" indent="0" algn="l" rtl="0">
                        <a:spcBef>
                          <a:spcPts val="0"/>
                        </a:spcBef>
                        <a:buSzPct val="25000"/>
                        <a:buNone/>
                      </a:pPr>
                      <a:endParaRPr sz="1350"/>
                    </a:p>
                  </a:txBody>
                  <a:tcPr marL="91450" marR="91450" marT="45725" marB="45725"/>
                </a:tc>
                <a:tc>
                  <a:txBody>
                    <a:bodyPr/>
                    <a:lstStyle/>
                    <a:p>
                      <a:pPr marL="0" marR="0" lvl="0" indent="0" algn="l" rtl="0">
                        <a:spcBef>
                          <a:spcPts val="0"/>
                        </a:spcBef>
                        <a:buSzPct val="25000"/>
                        <a:buNone/>
                      </a:pPr>
                      <a:endParaRPr sz="1350"/>
                    </a:p>
                  </a:txBody>
                  <a:tcPr marL="91450" marR="91450" marT="45725" marB="45725"/>
                </a:tc>
              </a:tr>
            </a:tbl>
          </a:graphicData>
        </a:graphic>
      </p:graphicFrame>
      <p:graphicFrame>
        <p:nvGraphicFramePr>
          <p:cNvPr id="811" name="Shape 811"/>
          <p:cNvGraphicFramePr/>
          <p:nvPr/>
        </p:nvGraphicFramePr>
        <p:xfrm>
          <a:off x="1536700" y="4696555"/>
          <a:ext cx="6083300" cy="1809750"/>
        </p:xfrm>
        <a:graphic>
          <a:graphicData uri="http://schemas.openxmlformats.org/drawingml/2006/table">
            <a:tbl>
              <a:tblPr>
                <a:noFill/>
                <a:tableStyleId>{09538147-4C58-429B-8F2F-66D856C53D3A}</a:tableStyleId>
              </a:tblPr>
              <a:tblGrid>
                <a:gridCol w="3035300"/>
                <a:gridCol w="3048000"/>
              </a:tblGrid>
              <a:tr h="361950">
                <a:tc>
                  <a:txBody>
                    <a:bodyPr/>
                    <a:lstStyle/>
                    <a:p>
                      <a:pPr marL="0" marR="0" lvl="0" indent="0" algn="ctr" rtl="0">
                        <a:spcBef>
                          <a:spcPts val="0"/>
                        </a:spcBef>
                        <a:buSzPct val="25000"/>
                        <a:buNone/>
                      </a:pPr>
                      <a:r>
                        <a:rPr lang="en-US" sz="2200" b="1" i="0" u="none" strike="noStrike">
                          <a:solidFill>
                            <a:srgbClr val="FFFFFF"/>
                          </a:solidFill>
                          <a:latin typeface="Calibri"/>
                          <a:ea typeface="Calibri"/>
                          <a:cs typeface="Calibri"/>
                          <a:sym typeface="Calibri"/>
                        </a:rPr>
                        <a:t>Case</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4F81BD"/>
                    </a:solidFill>
                  </a:tcPr>
                </a:tc>
                <a:tc>
                  <a:txBody>
                    <a:bodyPr/>
                    <a:lstStyle/>
                    <a:p>
                      <a:pPr marL="0" marR="0" lvl="0" indent="0" algn="ctr" rtl="0">
                        <a:spcBef>
                          <a:spcPts val="0"/>
                        </a:spcBef>
                        <a:buSzPct val="25000"/>
                        <a:buNone/>
                      </a:pPr>
                      <a:r>
                        <a:rPr lang="en-US" sz="2200" b="1" i="0" u="none" strike="noStrike">
                          <a:solidFill>
                            <a:srgbClr val="FFFFFF"/>
                          </a:solidFill>
                          <a:latin typeface="Calibri"/>
                          <a:ea typeface="Calibri"/>
                          <a:cs typeface="Calibri"/>
                          <a:sym typeface="Calibri"/>
                        </a:rPr>
                        <a:t>Model Performance</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4F81BD"/>
                    </a:solidFill>
                  </a:tcPr>
                </a:tc>
              </a:tr>
              <a:tr h="361950">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SR 12/5-12/6/2013</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CE6F1"/>
                    </a:solidFill>
                  </a:tcPr>
                </a:tc>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GFSX did better</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CE6F1"/>
                    </a:solidFill>
                  </a:tcPr>
                </a:tc>
              </a:tr>
              <a:tr h="361950">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CR 3/23/2015</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GFSX did slightly better</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r>
              <a:tr h="361950">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CR 6/4-6/5/2015</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CE6F1"/>
                    </a:solidFill>
                  </a:tcPr>
                </a:tc>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GFS did slightly better</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CE6F1"/>
                    </a:solidFill>
                  </a:tcPr>
                </a:tc>
              </a:tr>
              <a:tr h="361950">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CR 7/6/2015</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2200" b="0" i="0" u="none" strike="noStrike">
                          <a:solidFill>
                            <a:srgbClr val="000000"/>
                          </a:solidFill>
                          <a:latin typeface="Calibri"/>
                          <a:ea typeface="Calibri"/>
                          <a:cs typeface="Calibri"/>
                          <a:sym typeface="Calibri"/>
                        </a:rPr>
                        <a:t>GFS did slightly better</a:t>
                      </a:r>
                    </a:p>
                  </a:txBody>
                  <a:tcPr marL="9525" marR="9525" marT="9525" marB="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tcPr>
                </a:tc>
              </a:tr>
            </a:tbl>
          </a:graphicData>
        </a:graphic>
      </p:graphicFrame>
      <p:sp>
        <p:nvSpPr>
          <p:cNvPr id="812" name="Shape 812"/>
          <p:cNvSpPr txBox="1"/>
          <p:nvPr/>
        </p:nvSpPr>
        <p:spPr>
          <a:xfrm>
            <a:off x="1729740" y="785442"/>
            <a:ext cx="2625090"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dirty="0">
                <a:solidFill>
                  <a:schemeClr val="dk1"/>
                </a:solidFill>
                <a:latin typeface="Arial"/>
                <a:ea typeface="Arial"/>
                <a:cs typeface="Arial"/>
                <a:sym typeface="Arial"/>
              </a:rPr>
              <a:t>GFSX 6/9</a:t>
            </a:r>
          </a:p>
        </p:txBody>
      </p:sp>
      <p:sp>
        <p:nvSpPr>
          <p:cNvPr id="813" name="Shape 813"/>
          <p:cNvSpPr txBox="1"/>
          <p:nvPr/>
        </p:nvSpPr>
        <p:spPr>
          <a:xfrm>
            <a:off x="5138530" y="785443"/>
            <a:ext cx="2481470"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dirty="0">
                <a:solidFill>
                  <a:schemeClr val="dk1"/>
                </a:solidFill>
                <a:latin typeface="Arial"/>
                <a:ea typeface="Arial"/>
                <a:cs typeface="Arial"/>
                <a:sym typeface="Arial"/>
              </a:rPr>
              <a:t>GFS 3/9</a:t>
            </a:r>
          </a:p>
        </p:txBody>
      </p:sp>
      <p:sp>
        <p:nvSpPr>
          <p:cNvPr id="814" name="Shape 814"/>
          <p:cNvSpPr txBox="1"/>
          <p:nvPr/>
        </p:nvSpPr>
        <p:spPr>
          <a:xfrm>
            <a:off x="967504" y="0"/>
            <a:ext cx="7853432"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chemeClr val="dk1"/>
                </a:solidFill>
                <a:latin typeface="Arial"/>
                <a:ea typeface="Arial"/>
                <a:cs typeface="Arial"/>
                <a:sym typeface="Arial"/>
              </a:rPr>
              <a:t>Case Studies from the Field: EMC Evaluation</a:t>
            </a:r>
          </a:p>
        </p:txBody>
      </p:sp>
      <p:sp>
        <p:nvSpPr>
          <p:cNvPr id="815" name="Shape 815"/>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34</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628650" y="365126"/>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3300" b="1" i="0" u="none" strike="noStrike" cap="none">
                <a:solidFill>
                  <a:schemeClr val="dk1"/>
                </a:solidFill>
                <a:latin typeface="Calibri"/>
                <a:ea typeface="Calibri"/>
                <a:cs typeface="Calibri"/>
                <a:sym typeface="Calibri"/>
              </a:rPr>
              <a:t>Typhoon Astani Findings</a:t>
            </a:r>
            <a:br>
              <a:rPr lang="en-US" sz="3300" b="1" i="0" u="none" strike="noStrike" cap="none">
                <a:solidFill>
                  <a:schemeClr val="dk1"/>
                </a:solidFill>
                <a:latin typeface="Calibri"/>
                <a:ea typeface="Calibri"/>
                <a:cs typeface="Calibri"/>
                <a:sym typeface="Calibri"/>
              </a:rPr>
            </a:br>
            <a:r>
              <a:rPr lang="en-US" sz="2000" b="1" i="0" u="none" strike="noStrike" cap="none">
                <a:solidFill>
                  <a:schemeClr val="dk1"/>
                </a:solidFill>
                <a:latin typeface="Calibri"/>
                <a:ea typeface="Calibri"/>
                <a:cs typeface="Calibri"/>
                <a:sym typeface="Calibri"/>
              </a:rPr>
              <a:t>Focus on 12Z 8/20/15 cycle</a:t>
            </a:r>
            <a:br>
              <a:rPr lang="en-US" sz="2000" b="1" i="0" u="none" strike="noStrike" cap="none">
                <a:solidFill>
                  <a:schemeClr val="dk1"/>
                </a:solidFill>
                <a:latin typeface="Calibri"/>
                <a:ea typeface="Calibri"/>
                <a:cs typeface="Calibri"/>
                <a:sym typeface="Calibri"/>
              </a:rPr>
            </a:br>
            <a:r>
              <a:rPr lang="en-US" sz="2000" b="1" i="0" u="none" strike="noStrike" cap="none">
                <a:solidFill>
                  <a:schemeClr val="dk1"/>
                </a:solidFill>
                <a:latin typeface="Calibri"/>
                <a:ea typeface="Calibri"/>
                <a:cs typeface="Calibri"/>
                <a:sym typeface="Calibri"/>
              </a:rPr>
              <a:t>Forecasts 108-192 valid 00Z 8/25/15 – 00Z 8/29/15</a:t>
            </a:r>
          </a:p>
        </p:txBody>
      </p:sp>
      <p:sp>
        <p:nvSpPr>
          <p:cNvPr id="821" name="Shape 821"/>
          <p:cNvSpPr txBox="1">
            <a:spLocks noGrp="1"/>
          </p:cNvSpPr>
          <p:nvPr>
            <p:ph type="body" idx="1"/>
          </p:nvPr>
        </p:nvSpPr>
        <p:spPr>
          <a:xfrm>
            <a:off x="628650" y="1825625"/>
            <a:ext cx="7886700" cy="4351338"/>
          </a:xfrm>
          <a:prstGeom prst="rect">
            <a:avLst/>
          </a:prstGeom>
          <a:noFill/>
          <a:ln>
            <a:noFill/>
          </a:ln>
        </p:spPr>
        <p:txBody>
          <a:bodyPr lIns="91425" tIns="45700" rIns="91425" bIns="45700" anchor="t" anchorCtr="0">
            <a:noAutofit/>
          </a:bodyPr>
          <a:lstStyle/>
          <a:p>
            <a:pPr marL="171450" marR="0" lvl="0" indent="-171450" algn="l" rtl="0">
              <a:lnSpc>
                <a:spcPct val="90000"/>
              </a:lnSpc>
              <a:spcBef>
                <a:spcPts val="0"/>
              </a:spcBef>
              <a:spcAft>
                <a:spcPts val="0"/>
              </a:spcAft>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Starting with 108-h forecasts and going to 204-h, GFS too far to the north and east, then too far to the east, followed by too far to the north (except for 204-h forecast, GFS too far south)</a:t>
            </a:r>
          </a:p>
          <a:p>
            <a:pPr marL="171450" marR="0" lvl="0" indent="-171450" algn="l" rtl="0">
              <a:lnSpc>
                <a:spcPct val="90000"/>
              </a:lnSpc>
              <a:spcBef>
                <a:spcPts val="750"/>
              </a:spcBef>
              <a:spcAft>
                <a:spcPts val="0"/>
              </a:spcAft>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Starting with the 108-h forecasts and going to 204-h, GFSX started off with good position for Atsani, then was too far south and east, then slightly too far north, was too far south for 204-h forecast</a:t>
            </a:r>
          </a:p>
          <a:p>
            <a:pPr marL="171450" marR="0" lvl="0" indent="-171450" algn="l" rtl="0">
              <a:lnSpc>
                <a:spcPct val="90000"/>
              </a:lnSpc>
              <a:spcBef>
                <a:spcPts val="750"/>
              </a:spcBef>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In general, the GFSX was closer to analysis</a:t>
            </a:r>
          </a:p>
        </p:txBody>
      </p:sp>
      <p:graphicFrame>
        <p:nvGraphicFramePr>
          <p:cNvPr id="822" name="Shape 822"/>
          <p:cNvGraphicFramePr/>
          <p:nvPr/>
        </p:nvGraphicFramePr>
        <p:xfrm>
          <a:off x="3222913" y="3810000"/>
          <a:ext cx="2873075" cy="2809880"/>
        </p:xfrm>
        <a:graphic>
          <a:graphicData uri="http://schemas.openxmlformats.org/drawingml/2006/table">
            <a:tbl>
              <a:tblPr>
                <a:noFill/>
                <a:tableStyleId>{A8A60C8A-780E-4701-A811-1E36A2FA53B9}</a:tableStyleId>
              </a:tblPr>
              <a:tblGrid>
                <a:gridCol w="1676400"/>
                <a:gridCol w="609600"/>
                <a:gridCol w="587075"/>
              </a:tblGrid>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Forecasts</a:t>
                      </a:r>
                    </a:p>
                  </a:txBody>
                  <a:tcPr marL="9525" marR="9525" marT="9525" marB="0" anchor="b"/>
                </a:tc>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GFS</a:t>
                      </a:r>
                    </a:p>
                  </a:txBody>
                  <a:tcPr marL="9525" marR="9525" marT="9525" marB="0" anchor="b"/>
                </a:tc>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GFSX</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108</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lnSpc>
                          <a:spcPct val="100000"/>
                        </a:lnSpc>
                        <a:spcBef>
                          <a:spcPts val="0"/>
                        </a:spcBef>
                        <a:spcAft>
                          <a:spcPts val="0"/>
                        </a:spcAft>
                        <a:buClr>
                          <a:schemeClr val="dk1"/>
                        </a:buClr>
                        <a:buSzPct val="25000"/>
                        <a:buFont typeface="Calibri"/>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120</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132</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144</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156</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r>
                        <a:rPr lang="en-US" sz="1800" b="0" i="0">
                          <a:solidFill>
                            <a:schemeClr val="dk1"/>
                          </a:solidFill>
                          <a:latin typeface="Calibri"/>
                          <a:ea typeface="Calibri"/>
                          <a:cs typeface="Calibri"/>
                          <a:sym typeface="Calibri"/>
                        </a:rPr>
                        <a:t>✔</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168</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r>
                        <a:rPr lang="en-US" sz="1800" b="0" i="0">
                          <a:solidFill>
                            <a:schemeClr val="dk1"/>
                          </a:solidFill>
                          <a:latin typeface="Calibri"/>
                          <a:ea typeface="Calibri"/>
                          <a:cs typeface="Calibri"/>
                          <a:sym typeface="Calibri"/>
                        </a:rPr>
                        <a:t>✔</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180</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192</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204</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r>
                        <a:rPr lang="en-US" sz="1800" b="0" i="0">
                          <a:solidFill>
                            <a:schemeClr val="dk1"/>
                          </a:solidFill>
                          <a:latin typeface="Calibri"/>
                          <a:ea typeface="Calibri"/>
                          <a:cs typeface="Calibri"/>
                          <a:sym typeface="Calibri"/>
                        </a:rPr>
                        <a:t>✔</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r>
            </a:tbl>
          </a:graphicData>
        </a:graphic>
      </p:graphicFrame>
      <p:sp>
        <p:nvSpPr>
          <p:cNvPr id="823" name="Shape 823"/>
          <p:cNvSpPr txBox="1"/>
          <p:nvPr/>
        </p:nvSpPr>
        <p:spPr>
          <a:xfrm>
            <a:off x="6400800" y="3581400"/>
            <a:ext cx="2438399" cy="584774"/>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 Extra-tropical transition around 12Z 8/25/15</a:t>
            </a:r>
          </a:p>
        </p:txBody>
      </p:sp>
      <p:sp>
        <p:nvSpPr>
          <p:cNvPr id="824" name="Shape 82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35</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graphicFrame>
        <p:nvGraphicFramePr>
          <p:cNvPr id="829" name="Shape 829"/>
          <p:cNvGraphicFramePr/>
          <p:nvPr/>
        </p:nvGraphicFramePr>
        <p:xfrm>
          <a:off x="228600" y="312598"/>
          <a:ext cx="8686800" cy="5670855"/>
        </p:xfrm>
        <a:graphic>
          <a:graphicData uri="http://schemas.openxmlformats.org/drawingml/2006/table">
            <a:tbl>
              <a:tblPr firstRow="1" bandRow="1">
                <a:noFill/>
                <a:tableStyleId>{A8A60C8A-780E-4701-A811-1E36A2FA53B9}</a:tableStyleId>
              </a:tblPr>
              <a:tblGrid>
                <a:gridCol w="4343400"/>
                <a:gridCol w="4343400"/>
              </a:tblGrid>
              <a:tr h="754200">
                <a:tc>
                  <a:txBody>
                    <a:bodyPr/>
                    <a:lstStyle/>
                    <a:p>
                      <a:pPr marL="0" marR="0" lvl="0" indent="0" algn="l" rtl="0">
                        <a:spcBef>
                          <a:spcPts val="0"/>
                        </a:spcBef>
                        <a:buSzPct val="25000"/>
                        <a:buNone/>
                      </a:pPr>
                      <a:r>
                        <a:rPr lang="en-US" sz="3200">
                          <a:solidFill>
                            <a:schemeClr val="lt2"/>
                          </a:solidFill>
                        </a:rPr>
                        <a:t>WPC Case Studies</a:t>
                      </a:r>
                    </a:p>
                  </a:txBody>
                  <a:tcPr marL="91450" marR="91450" marT="45725" marB="45725"/>
                </a:tc>
                <a:tc>
                  <a:txBody>
                    <a:bodyPr/>
                    <a:lstStyle/>
                    <a:p>
                      <a:pPr marL="0" marR="0" lvl="0" indent="0" algn="l" rtl="0">
                        <a:spcBef>
                          <a:spcPts val="0"/>
                        </a:spcBef>
                        <a:buSzPct val="25000"/>
                        <a:buNone/>
                      </a:pPr>
                      <a:r>
                        <a:rPr lang="en-US" sz="3200">
                          <a:solidFill>
                            <a:schemeClr val="lt2"/>
                          </a:solidFill>
                        </a:rPr>
                        <a:t>Remarks</a:t>
                      </a:r>
                    </a:p>
                  </a:txBody>
                  <a:tcPr marL="91450" marR="91450" marT="45725" marB="45725"/>
                </a:tc>
              </a:tr>
              <a:tr h="756225">
                <a:tc>
                  <a:txBody>
                    <a:bodyPr/>
                    <a:lstStyle/>
                    <a:p>
                      <a:pPr marL="0" marR="0" lvl="0" indent="0" algn="l" rtl="0">
                        <a:spcBef>
                          <a:spcPts val="0"/>
                        </a:spcBef>
                        <a:buSzPct val="25000"/>
                        <a:buNone/>
                      </a:pPr>
                      <a:r>
                        <a:rPr lang="en-US" sz="1350">
                          <a:solidFill>
                            <a:schemeClr val="dk1"/>
                          </a:solidFill>
                        </a:rPr>
                        <a:t>Tornado outbreak over Kansas, Texas Nov. 16-17, 2015</a:t>
                      </a:r>
                    </a:p>
                  </a:txBody>
                  <a:tcPr marL="91450" marR="91450" marT="45725" marB="45725"/>
                </a:tc>
                <a:tc>
                  <a:txBody>
                    <a:bodyPr/>
                    <a:lstStyle/>
                    <a:p>
                      <a:pPr marL="0" marR="0" lvl="0" indent="0" algn="l" rtl="0">
                        <a:spcBef>
                          <a:spcPts val="0"/>
                        </a:spcBef>
                        <a:buSzPct val="25000"/>
                        <a:buNone/>
                      </a:pPr>
                      <a:r>
                        <a:rPr lang="en-US" sz="1350">
                          <a:solidFill>
                            <a:schemeClr val="dk1"/>
                          </a:solidFill>
                        </a:rPr>
                        <a:t>GFSX better in forecast from 000 GMT Nov. 16</a:t>
                      </a:r>
                    </a:p>
                  </a:txBody>
                  <a:tcPr marL="91450" marR="91450" marT="45725" marB="45725"/>
                </a:tc>
              </a:tr>
              <a:tr h="756225">
                <a:tc>
                  <a:txBody>
                    <a:bodyPr/>
                    <a:lstStyle/>
                    <a:p>
                      <a:pPr marL="0" marR="0" lvl="0" indent="0" algn="l" rtl="0">
                        <a:spcBef>
                          <a:spcPts val="0"/>
                        </a:spcBef>
                        <a:buSzPct val="25000"/>
                        <a:buNone/>
                      </a:pPr>
                      <a:r>
                        <a:rPr lang="en-US" sz="1350">
                          <a:solidFill>
                            <a:schemeClr val="dk1"/>
                          </a:solidFill>
                        </a:rPr>
                        <a:t>Sandy Oct .22-30, 2012</a:t>
                      </a:r>
                    </a:p>
                  </a:txBody>
                  <a:tcPr marL="91450" marR="91450" marT="45725" marB="45725"/>
                </a:tc>
                <a:tc>
                  <a:txBody>
                    <a:bodyPr/>
                    <a:lstStyle/>
                    <a:p>
                      <a:pPr marL="0" marR="0" lvl="0" indent="0" algn="l" rtl="0">
                        <a:spcBef>
                          <a:spcPts val="0"/>
                        </a:spcBef>
                        <a:buSzPct val="25000"/>
                        <a:buNone/>
                      </a:pPr>
                      <a:r>
                        <a:rPr lang="en-US" sz="1350">
                          <a:solidFill>
                            <a:schemeClr val="dk1"/>
                          </a:solidFill>
                        </a:rPr>
                        <a:t>GFS, GFSX track errors similar</a:t>
                      </a:r>
                    </a:p>
                  </a:txBody>
                  <a:tcPr marL="91450" marR="91450" marT="45725" marB="45725"/>
                </a:tc>
              </a:tr>
              <a:tr h="710650">
                <a:tc>
                  <a:txBody>
                    <a:bodyPr/>
                    <a:lstStyle/>
                    <a:p>
                      <a:pPr marL="0" marR="0" lvl="0" indent="0" algn="l" rtl="0">
                        <a:spcBef>
                          <a:spcPts val="0"/>
                        </a:spcBef>
                        <a:buSzPct val="25000"/>
                        <a:buNone/>
                      </a:pPr>
                      <a:r>
                        <a:rPr lang="en-US" sz="1350"/>
                        <a:t>Joaquin Sept. 25-Oct. 4, 2015</a:t>
                      </a:r>
                    </a:p>
                  </a:txBody>
                  <a:tcPr marL="91450" marR="91450" marT="45725" marB="45725"/>
                </a:tc>
                <a:tc>
                  <a:txBody>
                    <a:bodyPr/>
                    <a:lstStyle/>
                    <a:p>
                      <a:pPr marL="0" marR="0" lvl="0" indent="0" algn="l" rtl="0">
                        <a:spcBef>
                          <a:spcPts val="0"/>
                        </a:spcBef>
                        <a:buSzPct val="25000"/>
                        <a:buNone/>
                      </a:pPr>
                      <a:r>
                        <a:rPr lang="en-US" sz="1350"/>
                        <a:t>GFSX better track, adopted out to sea track 6 hours before operational GFS</a:t>
                      </a:r>
                    </a:p>
                  </a:txBody>
                  <a:tcPr marL="91450" marR="91450" marT="45725" marB="45725"/>
                </a:tc>
              </a:tr>
              <a:tr h="438125">
                <a:tc>
                  <a:txBody>
                    <a:bodyPr/>
                    <a:lstStyle/>
                    <a:p>
                      <a:pPr marL="0" marR="0" lvl="0" indent="0" algn="l" rtl="0">
                        <a:spcBef>
                          <a:spcPts val="0"/>
                        </a:spcBef>
                        <a:buSzPct val="25000"/>
                        <a:buNone/>
                      </a:pPr>
                      <a:r>
                        <a:rPr lang="en-US" sz="1350"/>
                        <a:t>South Carolina flooding Oct. 3, 4, 2015</a:t>
                      </a:r>
                    </a:p>
                  </a:txBody>
                  <a:tcPr marL="91450" marR="91450" marT="45725" marB="45725"/>
                </a:tc>
                <a:tc>
                  <a:txBody>
                    <a:bodyPr/>
                    <a:lstStyle/>
                    <a:p>
                      <a:pPr marL="0" marR="0" lvl="0" indent="0" algn="l" rtl="0">
                        <a:spcBef>
                          <a:spcPts val="0"/>
                        </a:spcBef>
                        <a:buSzPct val="25000"/>
                        <a:buNone/>
                      </a:pPr>
                      <a:r>
                        <a:rPr lang="en-US" sz="1350"/>
                        <a:t>GFS, GFSX similar</a:t>
                      </a:r>
                    </a:p>
                  </a:txBody>
                  <a:tcPr marL="91450" marR="91450" marT="45725" marB="45725"/>
                </a:tc>
              </a:tr>
              <a:tr h="438125">
                <a:tc>
                  <a:txBody>
                    <a:bodyPr/>
                    <a:lstStyle/>
                    <a:p>
                      <a:pPr marL="0" marR="0" lvl="0" indent="0" algn="l" rtl="0">
                        <a:spcBef>
                          <a:spcPts val="0"/>
                        </a:spcBef>
                        <a:buSzPct val="25000"/>
                        <a:buNone/>
                      </a:pPr>
                      <a:r>
                        <a:rPr lang="en-US" sz="1350"/>
                        <a:t>GFS dry bias in southeast US  autumn 2015, winter 2015-2016</a:t>
                      </a:r>
                    </a:p>
                  </a:txBody>
                  <a:tcPr marL="91450" marR="91450" marT="45725" marB="45725"/>
                </a:tc>
                <a:tc>
                  <a:txBody>
                    <a:bodyPr/>
                    <a:lstStyle/>
                    <a:p>
                      <a:pPr marL="0" marR="0" lvl="0" indent="0" algn="l" rtl="0">
                        <a:spcBef>
                          <a:spcPts val="0"/>
                        </a:spcBef>
                        <a:buSzPct val="25000"/>
                        <a:buNone/>
                      </a:pPr>
                      <a:r>
                        <a:rPr lang="en-US" sz="1350"/>
                        <a:t>GFS, GFSX similar</a:t>
                      </a:r>
                    </a:p>
                  </a:txBody>
                  <a:tcPr marL="91450" marR="91450" marT="45725" marB="45725"/>
                </a:tc>
              </a:tr>
              <a:tr h="438125">
                <a:tc>
                  <a:txBody>
                    <a:bodyPr/>
                    <a:lstStyle/>
                    <a:p>
                      <a:pPr marL="0" marR="0" lvl="0" indent="0" algn="l" rtl="0">
                        <a:spcBef>
                          <a:spcPts val="0"/>
                        </a:spcBef>
                        <a:buSzPct val="25000"/>
                        <a:buNone/>
                      </a:pPr>
                      <a:r>
                        <a:rPr lang="en-US" sz="1350"/>
                        <a:t>GFS cold bias over snow cover</a:t>
                      </a:r>
                    </a:p>
                  </a:txBody>
                  <a:tcPr marL="91450" marR="91450" marT="45725" marB="45725"/>
                </a:tc>
                <a:tc>
                  <a:txBody>
                    <a:bodyPr/>
                    <a:lstStyle/>
                    <a:p>
                      <a:pPr marL="0" marR="0" lvl="0" indent="0" algn="l" rtl="0">
                        <a:spcBef>
                          <a:spcPts val="0"/>
                        </a:spcBef>
                        <a:buSzPct val="25000"/>
                        <a:buNone/>
                      </a:pPr>
                      <a:r>
                        <a:rPr lang="en-US" sz="1350"/>
                        <a:t>GFS, GFSX similar</a:t>
                      </a:r>
                    </a:p>
                  </a:txBody>
                  <a:tcPr marL="91450" marR="91450" marT="45725" marB="45725"/>
                </a:tc>
              </a:tr>
              <a:tr h="438125">
                <a:tc>
                  <a:txBody>
                    <a:bodyPr/>
                    <a:lstStyle/>
                    <a:p>
                      <a:pPr marL="0" marR="0" lvl="0" indent="0" algn="l" rtl="0">
                        <a:spcBef>
                          <a:spcPts val="0"/>
                        </a:spcBef>
                        <a:buSzPct val="25000"/>
                        <a:buNone/>
                      </a:pPr>
                      <a:r>
                        <a:rPr lang="en-US" sz="1350"/>
                        <a:t>Blizzard Jan. 22-23, 2016</a:t>
                      </a:r>
                    </a:p>
                  </a:txBody>
                  <a:tcPr marL="91450" marR="91450" marT="45725" marB="45725"/>
                </a:tc>
                <a:tc>
                  <a:txBody>
                    <a:bodyPr/>
                    <a:lstStyle/>
                    <a:p>
                      <a:pPr marL="0" marR="0" lvl="0" indent="0" algn="l" rtl="0">
                        <a:spcBef>
                          <a:spcPts val="0"/>
                        </a:spcBef>
                        <a:buSzPct val="25000"/>
                        <a:buNone/>
                      </a:pPr>
                      <a:r>
                        <a:rPr lang="en-US" sz="1350"/>
                        <a:t>GFS, GFSX similar</a:t>
                      </a:r>
                    </a:p>
                  </a:txBody>
                  <a:tcPr marL="91450" marR="91450" marT="45725" marB="45725"/>
                </a:tc>
              </a:tr>
              <a:tr h="438125">
                <a:tc>
                  <a:txBody>
                    <a:bodyPr/>
                    <a:lstStyle/>
                    <a:p>
                      <a:pPr marL="0" marR="0" lvl="0" indent="0" algn="l" rtl="0">
                        <a:spcBef>
                          <a:spcPts val="0"/>
                        </a:spcBef>
                        <a:buSzPct val="25000"/>
                        <a:buNone/>
                      </a:pPr>
                      <a:r>
                        <a:rPr lang="en-US" sz="1350"/>
                        <a:t>Warm, dry bias Great Plains 000 GMT Aug. 16</a:t>
                      </a:r>
                    </a:p>
                  </a:txBody>
                  <a:tcPr marL="91450" marR="91450" marT="45725" marB="45725"/>
                </a:tc>
                <a:tc>
                  <a:txBody>
                    <a:bodyPr/>
                    <a:lstStyle/>
                    <a:p>
                      <a:pPr marL="0" marR="0" lvl="0" indent="0" algn="l" rtl="0">
                        <a:spcBef>
                          <a:spcPts val="0"/>
                        </a:spcBef>
                        <a:buSzPct val="25000"/>
                        <a:buNone/>
                      </a:pPr>
                      <a:r>
                        <a:rPr lang="en-US" sz="1350"/>
                        <a:t>GFSX better</a:t>
                      </a:r>
                    </a:p>
                  </a:txBody>
                  <a:tcPr marL="91450" marR="91450" marT="45725" marB="45725"/>
                </a:tc>
              </a:tr>
              <a:tr h="438125">
                <a:tc>
                  <a:txBody>
                    <a:bodyPr/>
                    <a:lstStyle/>
                    <a:p>
                      <a:pPr marL="0" marR="0" lvl="0" indent="0" algn="l" rtl="0">
                        <a:spcBef>
                          <a:spcPts val="0"/>
                        </a:spcBef>
                        <a:buSzPct val="25000"/>
                        <a:buNone/>
                      </a:pPr>
                      <a:r>
                        <a:rPr lang="en-US" sz="1350"/>
                        <a:t>New England blizzard Jan 26-27 2015</a:t>
                      </a:r>
                    </a:p>
                  </a:txBody>
                  <a:tcPr marL="91450" marR="91450" marT="45725" marB="45725"/>
                </a:tc>
                <a:tc>
                  <a:txBody>
                    <a:bodyPr/>
                    <a:lstStyle/>
                    <a:p>
                      <a:pPr marL="0" marR="0" lvl="0" indent="0" algn="l" rtl="0">
                        <a:spcBef>
                          <a:spcPts val="0"/>
                        </a:spcBef>
                        <a:buSzPct val="25000"/>
                        <a:buNone/>
                      </a:pPr>
                      <a:r>
                        <a:rPr lang="en-US" sz="1350"/>
                        <a:t>GFSX better 2.5 day forecast</a:t>
                      </a:r>
                    </a:p>
                  </a:txBody>
                  <a:tcPr marL="91450" marR="91450" marT="45725" marB="45725"/>
                </a:tc>
              </a:tr>
            </a:tbl>
          </a:graphicData>
        </a:graphic>
      </p:graphicFrame>
      <p:sp>
        <p:nvSpPr>
          <p:cNvPr id="830" name="Shape 83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36</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Shape 835"/>
          <p:cNvPicPr preferRelativeResize="0"/>
          <p:nvPr/>
        </p:nvPicPr>
        <p:blipFill rotWithShape="1">
          <a:blip r:embed="rId3">
            <a:alphaModFix/>
          </a:blip>
          <a:srcRect/>
          <a:stretch/>
        </p:blipFill>
        <p:spPr>
          <a:xfrm>
            <a:off x="0" y="609600"/>
            <a:ext cx="3045192" cy="2362198"/>
          </a:xfrm>
          <a:prstGeom prst="rect">
            <a:avLst/>
          </a:prstGeom>
          <a:noFill/>
          <a:ln>
            <a:noFill/>
          </a:ln>
        </p:spPr>
      </p:pic>
      <p:pic>
        <p:nvPicPr>
          <p:cNvPr id="836" name="Shape 836"/>
          <p:cNvPicPr preferRelativeResize="0"/>
          <p:nvPr/>
        </p:nvPicPr>
        <p:blipFill rotWithShape="1">
          <a:blip r:embed="rId4">
            <a:alphaModFix/>
          </a:blip>
          <a:srcRect/>
          <a:stretch/>
        </p:blipFill>
        <p:spPr>
          <a:xfrm>
            <a:off x="2971800" y="762000"/>
            <a:ext cx="3124199" cy="2258350"/>
          </a:xfrm>
          <a:prstGeom prst="rect">
            <a:avLst/>
          </a:prstGeom>
          <a:noFill/>
          <a:ln>
            <a:noFill/>
          </a:ln>
        </p:spPr>
      </p:pic>
      <p:pic>
        <p:nvPicPr>
          <p:cNvPr id="837" name="Shape 837"/>
          <p:cNvPicPr preferRelativeResize="0"/>
          <p:nvPr/>
        </p:nvPicPr>
        <p:blipFill rotWithShape="1">
          <a:blip r:embed="rId5">
            <a:alphaModFix/>
          </a:blip>
          <a:srcRect/>
          <a:stretch/>
        </p:blipFill>
        <p:spPr>
          <a:xfrm>
            <a:off x="6096000" y="771208"/>
            <a:ext cx="3034351" cy="2193403"/>
          </a:xfrm>
          <a:prstGeom prst="rect">
            <a:avLst/>
          </a:prstGeom>
          <a:noFill/>
          <a:ln>
            <a:noFill/>
          </a:ln>
        </p:spPr>
      </p:pic>
      <p:pic>
        <p:nvPicPr>
          <p:cNvPr id="838" name="Shape 838"/>
          <p:cNvPicPr preferRelativeResize="0"/>
          <p:nvPr/>
        </p:nvPicPr>
        <p:blipFill rotWithShape="1">
          <a:blip r:embed="rId6">
            <a:alphaModFix/>
          </a:blip>
          <a:srcRect/>
          <a:stretch/>
        </p:blipFill>
        <p:spPr>
          <a:xfrm>
            <a:off x="762000" y="3581398"/>
            <a:ext cx="3509441" cy="2536825"/>
          </a:xfrm>
          <a:prstGeom prst="rect">
            <a:avLst/>
          </a:prstGeom>
          <a:noFill/>
          <a:ln>
            <a:noFill/>
          </a:ln>
        </p:spPr>
      </p:pic>
      <p:pic>
        <p:nvPicPr>
          <p:cNvPr id="839" name="Shape 839"/>
          <p:cNvPicPr preferRelativeResize="0"/>
          <p:nvPr/>
        </p:nvPicPr>
        <p:blipFill rotWithShape="1">
          <a:blip r:embed="rId7">
            <a:alphaModFix/>
          </a:blip>
          <a:srcRect/>
          <a:stretch/>
        </p:blipFill>
        <p:spPr>
          <a:xfrm>
            <a:off x="4533901" y="3581401"/>
            <a:ext cx="3543300" cy="2561300"/>
          </a:xfrm>
          <a:prstGeom prst="rect">
            <a:avLst/>
          </a:prstGeom>
          <a:noFill/>
          <a:ln>
            <a:noFill/>
          </a:ln>
        </p:spPr>
      </p:pic>
      <p:sp>
        <p:nvSpPr>
          <p:cNvPr id="840" name="Shape 840"/>
          <p:cNvSpPr txBox="1"/>
          <p:nvPr/>
        </p:nvSpPr>
        <p:spPr>
          <a:xfrm>
            <a:off x="329184" y="152400"/>
            <a:ext cx="8485632"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dirty="0">
                <a:solidFill>
                  <a:schemeClr val="dk1"/>
                </a:solidFill>
                <a:latin typeface="Arial"/>
                <a:ea typeface="Arial"/>
                <a:cs typeface="Arial"/>
                <a:sym typeface="Arial"/>
              </a:rPr>
              <a:t>HWRF Evaluation: H16B vs. H215, </a:t>
            </a:r>
            <a:r>
              <a:rPr lang="en-US" sz="2800" dirty="0" smtClean="0">
                <a:solidFill>
                  <a:schemeClr val="dk1"/>
                </a:solidFill>
                <a:latin typeface="Arial"/>
                <a:ea typeface="Arial"/>
                <a:cs typeface="Arial"/>
                <a:sym typeface="Arial"/>
              </a:rPr>
              <a:t>AL (242/578)</a:t>
            </a:r>
            <a:endParaRPr lang="en-US" sz="2800" dirty="0">
              <a:solidFill>
                <a:schemeClr val="dk1"/>
              </a:solidFill>
              <a:latin typeface="Arial"/>
              <a:ea typeface="Arial"/>
              <a:cs typeface="Arial"/>
              <a:sym typeface="Arial"/>
            </a:endParaRPr>
          </a:p>
        </p:txBody>
      </p:sp>
      <p:sp>
        <p:nvSpPr>
          <p:cNvPr id="841" name="Shape 841"/>
          <p:cNvSpPr txBox="1"/>
          <p:nvPr/>
        </p:nvSpPr>
        <p:spPr>
          <a:xfrm>
            <a:off x="457200" y="1447800"/>
            <a:ext cx="12954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Track Error</a:t>
            </a:r>
          </a:p>
        </p:txBody>
      </p:sp>
      <p:sp>
        <p:nvSpPr>
          <p:cNvPr id="842" name="Shape 842"/>
          <p:cNvSpPr txBox="1"/>
          <p:nvPr/>
        </p:nvSpPr>
        <p:spPr>
          <a:xfrm>
            <a:off x="3429000" y="1371600"/>
            <a:ext cx="167639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Intensity Error</a:t>
            </a:r>
          </a:p>
        </p:txBody>
      </p:sp>
      <p:sp>
        <p:nvSpPr>
          <p:cNvPr id="843" name="Shape 843"/>
          <p:cNvSpPr txBox="1"/>
          <p:nvPr/>
        </p:nvSpPr>
        <p:spPr>
          <a:xfrm>
            <a:off x="6629400" y="1371600"/>
            <a:ext cx="14478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Intensity Bias</a:t>
            </a:r>
          </a:p>
        </p:txBody>
      </p:sp>
      <p:sp>
        <p:nvSpPr>
          <p:cNvPr id="844" name="Shape 844"/>
          <p:cNvSpPr txBox="1"/>
          <p:nvPr/>
        </p:nvSpPr>
        <p:spPr>
          <a:xfrm>
            <a:off x="1369055" y="6259285"/>
            <a:ext cx="24003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Track Skill improvement</a:t>
            </a:r>
          </a:p>
        </p:txBody>
      </p:sp>
      <p:sp>
        <p:nvSpPr>
          <p:cNvPr id="845" name="Shape 845"/>
          <p:cNvSpPr txBox="1"/>
          <p:nvPr/>
        </p:nvSpPr>
        <p:spPr>
          <a:xfrm>
            <a:off x="5082073" y="6248400"/>
            <a:ext cx="280034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Intensity Skill improvement</a:t>
            </a:r>
          </a:p>
        </p:txBody>
      </p:sp>
      <p:sp>
        <p:nvSpPr>
          <p:cNvPr id="846" name="Shape 84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37</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4400" y="152400"/>
            <a:ext cx="7239000" cy="523220"/>
          </a:xfrm>
          <a:prstGeom prst="rect">
            <a:avLst/>
          </a:prstGeom>
          <a:noFill/>
        </p:spPr>
        <p:txBody>
          <a:bodyPr wrap="square" rtlCol="0">
            <a:spAutoFit/>
          </a:bodyPr>
          <a:lstStyle/>
          <a:p>
            <a:pPr algn="ctr"/>
            <a:r>
              <a:rPr lang="en-US" sz="2800" dirty="0">
                <a:solidFill>
                  <a:prstClr val="black"/>
                </a:solidFill>
              </a:rPr>
              <a:t>H16B vs. H215, </a:t>
            </a:r>
            <a:r>
              <a:rPr lang="en-US" sz="2800" dirty="0" smtClean="0">
                <a:solidFill>
                  <a:prstClr val="black"/>
                </a:solidFill>
              </a:rPr>
              <a:t>AL (337/578)</a:t>
            </a:r>
            <a:endParaRPr lang="en-US" sz="2800" dirty="0">
              <a:solidFill>
                <a:prstClr val="black"/>
              </a:solidFill>
            </a:endParaRPr>
          </a:p>
        </p:txBody>
      </p:sp>
      <p:sp>
        <p:nvSpPr>
          <p:cNvPr id="11" name="TextBox 10"/>
          <p:cNvSpPr txBox="1"/>
          <p:nvPr/>
        </p:nvSpPr>
        <p:spPr>
          <a:xfrm>
            <a:off x="1369056" y="6259286"/>
            <a:ext cx="2400300" cy="369332"/>
          </a:xfrm>
          <a:prstGeom prst="rect">
            <a:avLst/>
          </a:prstGeom>
          <a:noFill/>
        </p:spPr>
        <p:txBody>
          <a:bodyPr wrap="square" rtlCol="0">
            <a:spAutoFit/>
          </a:bodyPr>
          <a:lstStyle/>
          <a:p>
            <a:r>
              <a:rPr lang="en-US" dirty="0">
                <a:solidFill>
                  <a:prstClr val="black"/>
                </a:solidFill>
              </a:rPr>
              <a:t>Track Skill improvement</a:t>
            </a:r>
          </a:p>
        </p:txBody>
      </p:sp>
      <p:sp>
        <p:nvSpPr>
          <p:cNvPr id="12" name="TextBox 11"/>
          <p:cNvSpPr txBox="1"/>
          <p:nvPr/>
        </p:nvSpPr>
        <p:spPr>
          <a:xfrm>
            <a:off x="5082073" y="6248400"/>
            <a:ext cx="2800350" cy="369332"/>
          </a:xfrm>
          <a:prstGeom prst="rect">
            <a:avLst/>
          </a:prstGeom>
          <a:noFill/>
        </p:spPr>
        <p:txBody>
          <a:bodyPr wrap="square" rtlCol="0">
            <a:spAutoFit/>
          </a:bodyPr>
          <a:lstStyle/>
          <a:p>
            <a:r>
              <a:rPr lang="en-US" dirty="0">
                <a:solidFill>
                  <a:prstClr val="black"/>
                </a:solidFill>
              </a:rPr>
              <a:t>Intensity Skill improvement</a:t>
            </a:r>
          </a:p>
        </p:txBody>
      </p:sp>
      <p:sp>
        <p:nvSpPr>
          <p:cNvPr id="13" name="Slide Number Placeholder 12"/>
          <p:cNvSpPr>
            <a:spLocks noGrp="1"/>
          </p:cNvSpPr>
          <p:nvPr>
            <p:ph type="sldNum" sz="quarter" idx="12"/>
          </p:nvPr>
        </p:nvSpPr>
        <p:spPr/>
        <p:txBody>
          <a:bodyPr/>
          <a:lstStyle/>
          <a:p>
            <a:fld id="{0DC91602-EF53-45D6-BC32-6FABB0DF18F5}" type="slidenum">
              <a:rPr lang="en-US" smtClean="0">
                <a:solidFill>
                  <a:prstClr val="black">
                    <a:tint val="75000"/>
                  </a:prstClr>
                </a:solidFill>
              </a:rPr>
              <a:pPr/>
              <a:t>38</a:t>
            </a:fld>
            <a:endParaRPr lang="en-US">
              <a:solidFill>
                <a:prstClr val="black">
                  <a:tint val="75000"/>
                </a:prstClr>
              </a:solidFill>
            </a:endParaRPr>
          </a:p>
        </p:txBody>
      </p:sp>
      <p:pic>
        <p:nvPicPr>
          <p:cNvPr id="5" name="Picture 2" descr="http://www.emc.ncep.noaa.gov/gc_wmb/vxt/zack/temp1/ALAL1115_H215_H16B/fig_ALAL1115_t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28632"/>
            <a:ext cx="3124200" cy="2423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emc.ncep.noaa.gov/gc_wmb/vxt/zack/temp1/ALAL1115_H215_H16B/fig_ALAL1115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952263"/>
            <a:ext cx="3048000" cy="2203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emc.ncep.noaa.gov/gc_wmb/vxt/zack/temp1/ALAL1115_H215_H16B/fig_ALAL1115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970596"/>
            <a:ext cx="2971799" cy="21481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33400" y="1654183"/>
            <a:ext cx="1295400" cy="369332"/>
          </a:xfrm>
          <a:prstGeom prst="rect">
            <a:avLst/>
          </a:prstGeom>
          <a:noFill/>
        </p:spPr>
        <p:txBody>
          <a:bodyPr wrap="square" rtlCol="0">
            <a:spAutoFit/>
          </a:bodyPr>
          <a:lstStyle/>
          <a:p>
            <a:r>
              <a:rPr lang="en-US" dirty="0">
                <a:solidFill>
                  <a:prstClr val="black"/>
                </a:solidFill>
              </a:rPr>
              <a:t>Track Error</a:t>
            </a:r>
          </a:p>
        </p:txBody>
      </p:sp>
      <p:sp>
        <p:nvSpPr>
          <p:cNvPr id="18" name="TextBox 17"/>
          <p:cNvSpPr txBox="1"/>
          <p:nvPr/>
        </p:nvSpPr>
        <p:spPr>
          <a:xfrm>
            <a:off x="3695700" y="1540030"/>
            <a:ext cx="1676400" cy="369332"/>
          </a:xfrm>
          <a:prstGeom prst="rect">
            <a:avLst/>
          </a:prstGeom>
          <a:noFill/>
        </p:spPr>
        <p:txBody>
          <a:bodyPr wrap="square" rtlCol="0">
            <a:spAutoFit/>
          </a:bodyPr>
          <a:lstStyle/>
          <a:p>
            <a:r>
              <a:rPr lang="en-US" dirty="0">
                <a:solidFill>
                  <a:prstClr val="black"/>
                </a:solidFill>
              </a:rPr>
              <a:t>Intensity Error</a:t>
            </a:r>
          </a:p>
        </p:txBody>
      </p:sp>
      <p:sp>
        <p:nvSpPr>
          <p:cNvPr id="19" name="TextBox 18"/>
          <p:cNvSpPr txBox="1"/>
          <p:nvPr/>
        </p:nvSpPr>
        <p:spPr>
          <a:xfrm>
            <a:off x="7158522" y="1540030"/>
            <a:ext cx="1447801" cy="369332"/>
          </a:xfrm>
          <a:prstGeom prst="rect">
            <a:avLst/>
          </a:prstGeom>
          <a:noFill/>
        </p:spPr>
        <p:txBody>
          <a:bodyPr wrap="square" rtlCol="0">
            <a:spAutoFit/>
          </a:bodyPr>
          <a:lstStyle/>
          <a:p>
            <a:r>
              <a:rPr lang="en-US" dirty="0">
                <a:solidFill>
                  <a:prstClr val="black"/>
                </a:solidFill>
              </a:rPr>
              <a:t>Intensity Bias</a:t>
            </a:r>
          </a:p>
        </p:txBody>
      </p:sp>
      <p:pic>
        <p:nvPicPr>
          <p:cNvPr id="8" name="Picture 8" descr="http://www.emc.ncep.noaa.gov/gc_wmb/vxt/zack/temp1/ALAL1115_H215_H16B/fig_ALAL1115_st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498" y="3429000"/>
            <a:ext cx="3719415" cy="26886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emc.ncep.noaa.gov/gc_wmb/vxt/zack/temp1/ALAL1115_H215_H16B/fig_ALAL1115_si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1" y="3461983"/>
            <a:ext cx="3505199" cy="253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5122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Shape 851"/>
          <p:cNvPicPr preferRelativeResize="0"/>
          <p:nvPr/>
        </p:nvPicPr>
        <p:blipFill rotWithShape="1">
          <a:blip r:embed="rId3">
            <a:alphaModFix/>
          </a:blip>
          <a:srcRect/>
          <a:stretch/>
        </p:blipFill>
        <p:spPr>
          <a:xfrm>
            <a:off x="4419600" y="3429000"/>
            <a:ext cx="3720271" cy="2689224"/>
          </a:xfrm>
          <a:prstGeom prst="rect">
            <a:avLst/>
          </a:prstGeom>
          <a:noFill/>
          <a:ln>
            <a:noFill/>
          </a:ln>
        </p:spPr>
      </p:pic>
      <p:pic>
        <p:nvPicPr>
          <p:cNvPr id="852" name="Shape 852"/>
          <p:cNvPicPr preferRelativeResize="0"/>
          <p:nvPr/>
        </p:nvPicPr>
        <p:blipFill rotWithShape="1">
          <a:blip r:embed="rId4">
            <a:alphaModFix/>
          </a:blip>
          <a:srcRect/>
          <a:stretch/>
        </p:blipFill>
        <p:spPr>
          <a:xfrm>
            <a:off x="457200" y="3505198"/>
            <a:ext cx="3509441" cy="2536825"/>
          </a:xfrm>
          <a:prstGeom prst="rect">
            <a:avLst/>
          </a:prstGeom>
          <a:noFill/>
          <a:ln>
            <a:noFill/>
          </a:ln>
        </p:spPr>
      </p:pic>
      <p:pic>
        <p:nvPicPr>
          <p:cNvPr id="853" name="Shape 853"/>
          <p:cNvPicPr preferRelativeResize="0"/>
          <p:nvPr/>
        </p:nvPicPr>
        <p:blipFill rotWithShape="1">
          <a:blip r:embed="rId5">
            <a:alphaModFix/>
          </a:blip>
          <a:srcRect/>
          <a:stretch/>
        </p:blipFill>
        <p:spPr>
          <a:xfrm>
            <a:off x="45492" y="914400"/>
            <a:ext cx="2850107" cy="2060219"/>
          </a:xfrm>
          <a:prstGeom prst="rect">
            <a:avLst/>
          </a:prstGeom>
          <a:noFill/>
          <a:ln>
            <a:noFill/>
          </a:ln>
        </p:spPr>
      </p:pic>
      <p:pic>
        <p:nvPicPr>
          <p:cNvPr id="854" name="Shape 854"/>
          <p:cNvPicPr preferRelativeResize="0"/>
          <p:nvPr/>
        </p:nvPicPr>
        <p:blipFill rotWithShape="1">
          <a:blip r:embed="rId6">
            <a:alphaModFix/>
          </a:blip>
          <a:srcRect/>
          <a:stretch/>
        </p:blipFill>
        <p:spPr>
          <a:xfrm>
            <a:off x="2895600" y="881516"/>
            <a:ext cx="2895600" cy="2093105"/>
          </a:xfrm>
          <a:prstGeom prst="rect">
            <a:avLst/>
          </a:prstGeom>
          <a:noFill/>
          <a:ln>
            <a:noFill/>
          </a:ln>
        </p:spPr>
      </p:pic>
      <p:pic>
        <p:nvPicPr>
          <p:cNvPr id="855" name="Shape 855"/>
          <p:cNvPicPr preferRelativeResize="0"/>
          <p:nvPr/>
        </p:nvPicPr>
        <p:blipFill rotWithShape="1">
          <a:blip r:embed="rId7">
            <a:alphaModFix/>
          </a:blip>
          <a:srcRect/>
          <a:stretch/>
        </p:blipFill>
        <p:spPr>
          <a:xfrm>
            <a:off x="5791200" y="802335"/>
            <a:ext cx="3114675" cy="2251465"/>
          </a:xfrm>
          <a:prstGeom prst="rect">
            <a:avLst/>
          </a:prstGeom>
          <a:noFill/>
          <a:ln>
            <a:noFill/>
          </a:ln>
        </p:spPr>
      </p:pic>
      <p:sp>
        <p:nvSpPr>
          <p:cNvPr id="856" name="Shape 856"/>
          <p:cNvSpPr txBox="1"/>
          <p:nvPr/>
        </p:nvSpPr>
        <p:spPr>
          <a:xfrm>
            <a:off x="457200" y="152400"/>
            <a:ext cx="8211312" cy="52321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dirty="0">
                <a:solidFill>
                  <a:schemeClr val="dk1"/>
                </a:solidFill>
                <a:latin typeface="Arial"/>
                <a:ea typeface="Arial"/>
                <a:cs typeface="Arial"/>
                <a:sym typeface="Arial"/>
              </a:rPr>
              <a:t>HWRF Evaluation: H16B vs. H215, </a:t>
            </a:r>
            <a:r>
              <a:rPr lang="en-US" sz="2800" dirty="0" smtClean="0">
                <a:solidFill>
                  <a:schemeClr val="dk1"/>
                </a:solidFill>
                <a:latin typeface="Arial"/>
                <a:ea typeface="Arial"/>
                <a:cs typeface="Arial"/>
                <a:sym typeface="Arial"/>
              </a:rPr>
              <a:t>EP (459/942)</a:t>
            </a:r>
            <a:endParaRPr lang="en-US" sz="2800" dirty="0">
              <a:solidFill>
                <a:schemeClr val="dk1"/>
              </a:solidFill>
              <a:latin typeface="Arial"/>
              <a:ea typeface="Arial"/>
              <a:cs typeface="Arial"/>
              <a:sym typeface="Arial"/>
            </a:endParaRPr>
          </a:p>
        </p:txBody>
      </p:sp>
      <p:sp>
        <p:nvSpPr>
          <p:cNvPr id="857" name="Shape 857"/>
          <p:cNvSpPr txBox="1"/>
          <p:nvPr/>
        </p:nvSpPr>
        <p:spPr>
          <a:xfrm>
            <a:off x="1369055" y="6259285"/>
            <a:ext cx="24003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Track Skill improvement</a:t>
            </a:r>
          </a:p>
        </p:txBody>
      </p:sp>
      <p:sp>
        <p:nvSpPr>
          <p:cNvPr id="858" name="Shape 858"/>
          <p:cNvSpPr txBox="1"/>
          <p:nvPr/>
        </p:nvSpPr>
        <p:spPr>
          <a:xfrm>
            <a:off x="5082073" y="6248400"/>
            <a:ext cx="280034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Intensity Skill improvement</a:t>
            </a:r>
          </a:p>
        </p:txBody>
      </p:sp>
      <p:sp>
        <p:nvSpPr>
          <p:cNvPr id="859" name="Shape 859"/>
          <p:cNvSpPr txBox="1"/>
          <p:nvPr/>
        </p:nvSpPr>
        <p:spPr>
          <a:xfrm>
            <a:off x="457200" y="1447800"/>
            <a:ext cx="12954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Track Error</a:t>
            </a:r>
          </a:p>
        </p:txBody>
      </p:sp>
      <p:sp>
        <p:nvSpPr>
          <p:cNvPr id="860" name="Shape 860"/>
          <p:cNvSpPr txBox="1"/>
          <p:nvPr/>
        </p:nvSpPr>
        <p:spPr>
          <a:xfrm>
            <a:off x="3429000" y="1371600"/>
            <a:ext cx="167639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Intensity Error</a:t>
            </a:r>
          </a:p>
        </p:txBody>
      </p:sp>
      <p:sp>
        <p:nvSpPr>
          <p:cNvPr id="861" name="Shape 861"/>
          <p:cNvSpPr txBox="1"/>
          <p:nvPr/>
        </p:nvSpPr>
        <p:spPr>
          <a:xfrm>
            <a:off x="6629400" y="1371600"/>
            <a:ext cx="14478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Intensity Bias</a:t>
            </a:r>
          </a:p>
        </p:txBody>
      </p:sp>
      <p:sp>
        <p:nvSpPr>
          <p:cNvPr id="862" name="Shape 86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900">
                <a:solidFill>
                  <a:srgbClr val="888888"/>
                </a:solidFill>
                <a:latin typeface="Arial"/>
                <a:ea typeface="Arial"/>
                <a:cs typeface="Arial"/>
                <a:sym typeface="Arial"/>
              </a:rPr>
              <a:t>39</a:t>
            </a:fld>
            <a:endParaRPr lang="en-US" sz="900">
              <a:solidFill>
                <a:srgbClr val="888888"/>
              </a:solidFill>
              <a:latin typeface="Arial"/>
              <a:ea typeface="Arial"/>
              <a:cs typeface="Arial"/>
              <a:sym typeface="Aria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1244600" y="274637"/>
            <a:ext cx="6705599" cy="4873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chemeClr val="dk2"/>
                </a:solidFill>
                <a:latin typeface="Arial"/>
                <a:ea typeface="Arial"/>
                <a:cs typeface="Arial"/>
                <a:sym typeface="Arial"/>
              </a:rPr>
              <a:t>Next GFS/GDAS in 2016</a:t>
            </a:r>
            <a:br>
              <a:rPr lang="en-US" sz="3200" b="1" i="0" u="none" strike="noStrike" cap="none">
                <a:solidFill>
                  <a:schemeClr val="dk2"/>
                </a:solidFill>
                <a:latin typeface="Arial"/>
                <a:ea typeface="Arial"/>
                <a:cs typeface="Arial"/>
                <a:sym typeface="Arial"/>
              </a:rPr>
            </a:br>
            <a:r>
              <a:rPr lang="en-US" sz="3200" b="1" i="0" u="none" strike="noStrike" cap="none">
                <a:solidFill>
                  <a:schemeClr val="dk2"/>
                </a:solidFill>
                <a:latin typeface="Arial"/>
                <a:ea typeface="Arial"/>
                <a:cs typeface="Arial"/>
                <a:sym typeface="Arial"/>
              </a:rPr>
              <a:t>The 4D Hybrid En-Var</a:t>
            </a:r>
          </a:p>
        </p:txBody>
      </p:sp>
      <p:sp>
        <p:nvSpPr>
          <p:cNvPr id="521" name="Shape 521"/>
          <p:cNvSpPr txBox="1">
            <a:spLocks noGrp="1"/>
          </p:cNvSpPr>
          <p:nvPr>
            <p:ph type="body" idx="1"/>
          </p:nvPr>
        </p:nvSpPr>
        <p:spPr>
          <a:xfrm>
            <a:off x="118538" y="1243644"/>
            <a:ext cx="4064000" cy="5562600"/>
          </a:xfrm>
          <a:prstGeom prst="rect">
            <a:avLst/>
          </a:prstGeom>
          <a:noFill/>
          <a:ln w="28575" cap="flat" cmpd="sng">
            <a:solidFill>
              <a:srgbClr val="0000FF"/>
            </a:solidFill>
            <a:prstDash val="solid"/>
            <a:round/>
            <a:headEnd type="none" w="med" len="med"/>
            <a:tailEnd type="none" w="med" len="med"/>
          </a:ln>
        </p:spPr>
        <p:txBody>
          <a:bodyPr lIns="91425" tIns="45700" rIns="91425" bIns="45700" anchor="t" anchorCtr="0">
            <a:noAutofit/>
          </a:bodyPr>
          <a:lstStyle/>
          <a:p>
            <a:pPr marL="342900" marR="0" lvl="0" indent="-342900" algn="l" rtl="0">
              <a:lnSpc>
                <a:spcPct val="90000"/>
              </a:lnSpc>
              <a:spcBef>
                <a:spcPts val="0"/>
              </a:spcBef>
              <a:spcAft>
                <a:spcPts val="0"/>
              </a:spcAft>
              <a:buClr>
                <a:schemeClr val="dk1"/>
              </a:buClr>
              <a:buSzPct val="100000"/>
              <a:buFont typeface="Arial"/>
              <a:buChar char="•"/>
            </a:pPr>
            <a:r>
              <a:rPr lang="en-US" sz="2400" b="1" i="0" u="none" strike="noStrike" cap="none">
                <a:solidFill>
                  <a:schemeClr val="dk1"/>
                </a:solidFill>
                <a:latin typeface="Arial"/>
                <a:ea typeface="Arial"/>
                <a:cs typeface="Arial"/>
                <a:sym typeface="Arial"/>
              </a:rPr>
              <a:t>4-D hybrid</a:t>
            </a:r>
          </a:p>
          <a:p>
            <a:pPr marL="342900" marR="0" lvl="0" indent="-342900" algn="l" rtl="0">
              <a:lnSpc>
                <a:spcPct val="90000"/>
              </a:lnSpc>
              <a:spcBef>
                <a:spcPts val="480"/>
              </a:spcBef>
              <a:spcAft>
                <a:spcPts val="0"/>
              </a:spcAft>
              <a:buClr>
                <a:schemeClr val="dk1"/>
              </a:buClr>
              <a:buSzPct val="100000"/>
              <a:buFont typeface="Arial"/>
              <a:buChar char="•"/>
            </a:pPr>
            <a:r>
              <a:rPr lang="en-US" sz="2400" b="1" i="0" u="none" strike="noStrike" cap="none">
                <a:solidFill>
                  <a:schemeClr val="dk1"/>
                </a:solidFill>
                <a:latin typeface="Arial"/>
                <a:ea typeface="Arial"/>
                <a:cs typeface="Arial"/>
                <a:sym typeface="Arial"/>
              </a:rPr>
              <a:t>Improved use of satellite radiances</a:t>
            </a:r>
          </a:p>
          <a:p>
            <a:pPr marL="342900" marR="0" lvl="0" indent="-342900" algn="l" rtl="0">
              <a:lnSpc>
                <a:spcPct val="90000"/>
              </a:lnSpc>
              <a:spcBef>
                <a:spcPts val="480"/>
              </a:spcBef>
              <a:spcAft>
                <a:spcPts val="0"/>
              </a:spcAft>
              <a:buClr>
                <a:schemeClr val="dk1"/>
              </a:buClr>
              <a:buSzPct val="100000"/>
              <a:buFont typeface="Arial"/>
              <a:buChar char="•"/>
            </a:pPr>
            <a:r>
              <a:rPr lang="en-US" sz="2400" b="1" i="0" u="none" strike="noStrike" cap="none">
                <a:solidFill>
                  <a:schemeClr val="dk1"/>
                </a:solidFill>
                <a:latin typeface="Arial"/>
                <a:ea typeface="Arial"/>
                <a:cs typeface="Arial"/>
                <a:sym typeface="Arial"/>
              </a:rPr>
              <a:t>Improved use of satellite winds and aircraft observations</a:t>
            </a:r>
          </a:p>
          <a:p>
            <a:pPr marL="342900" marR="0" lvl="0" indent="-342900" algn="l" rtl="0">
              <a:lnSpc>
                <a:spcPct val="90000"/>
              </a:lnSpc>
              <a:spcBef>
                <a:spcPts val="480"/>
              </a:spcBef>
              <a:spcAft>
                <a:spcPts val="0"/>
              </a:spcAft>
              <a:buClr>
                <a:schemeClr val="dk1"/>
              </a:buClr>
              <a:buSzPct val="100000"/>
              <a:buFont typeface="Arial"/>
              <a:buChar char="•"/>
            </a:pPr>
            <a:r>
              <a:rPr lang="en-US" sz="2400" b="1" i="0" u="none" strike="noStrike" cap="none">
                <a:solidFill>
                  <a:schemeClr val="dk1"/>
                </a:solidFill>
                <a:latin typeface="Arial"/>
                <a:ea typeface="Arial"/>
                <a:cs typeface="Arial"/>
                <a:sym typeface="Arial"/>
              </a:rPr>
              <a:t>Corrections to land surface to reduce summertime warm, dry bias over Great Plains</a:t>
            </a:r>
          </a:p>
          <a:p>
            <a:pPr marL="342900" marR="0" lvl="0" indent="-342900" algn="l" rtl="0">
              <a:lnSpc>
                <a:spcPct val="90000"/>
              </a:lnSpc>
              <a:spcBef>
                <a:spcPts val="480"/>
              </a:spcBef>
              <a:spcAft>
                <a:spcPts val="0"/>
              </a:spcAft>
              <a:buClr>
                <a:schemeClr val="dk1"/>
              </a:buClr>
              <a:buSzPct val="100000"/>
              <a:buFont typeface="Arial"/>
              <a:buChar char="•"/>
            </a:pPr>
            <a:r>
              <a:rPr lang="en-US" sz="2400" b="1" i="0" u="none" strike="noStrike" cap="none">
                <a:solidFill>
                  <a:schemeClr val="dk1"/>
                </a:solidFill>
                <a:latin typeface="Arial"/>
                <a:ea typeface="Arial"/>
                <a:cs typeface="Arial"/>
                <a:sym typeface="Arial"/>
              </a:rPr>
              <a:t>CRTM v2.2.1</a:t>
            </a:r>
          </a:p>
          <a:p>
            <a:pPr marL="342900" marR="0" lvl="0" indent="-342900" algn="l" rtl="0">
              <a:lnSpc>
                <a:spcPct val="90000"/>
              </a:lnSpc>
              <a:spcBef>
                <a:spcPts val="480"/>
              </a:spcBef>
              <a:spcAft>
                <a:spcPts val="0"/>
              </a:spcAft>
              <a:buClr>
                <a:schemeClr val="dk1"/>
              </a:buClr>
              <a:buSzPct val="100000"/>
              <a:buFont typeface="Arial"/>
              <a:buChar char="•"/>
            </a:pPr>
            <a:r>
              <a:rPr lang="en-US" sz="2400" b="1" i="0" u="none" strike="noStrike" cap="none">
                <a:solidFill>
                  <a:schemeClr val="dk1"/>
                </a:solidFill>
                <a:latin typeface="Arial"/>
                <a:ea typeface="Arial"/>
                <a:cs typeface="Arial"/>
                <a:sym typeface="Arial"/>
              </a:rPr>
              <a:t>NCEP_POST v7.0</a:t>
            </a:r>
          </a:p>
          <a:p>
            <a:pPr marL="342900" marR="0" lvl="0" indent="-342900" algn="l" rtl="0">
              <a:lnSpc>
                <a:spcPct val="90000"/>
              </a:lnSpc>
              <a:spcBef>
                <a:spcPts val="480"/>
              </a:spcBef>
              <a:spcAft>
                <a:spcPts val="0"/>
              </a:spcAft>
              <a:buClr>
                <a:schemeClr val="dk1"/>
              </a:buClr>
              <a:buSzPct val="100000"/>
              <a:buFont typeface="Arial"/>
              <a:buChar char="•"/>
            </a:pPr>
            <a:r>
              <a:rPr lang="en-US" sz="2400" b="1" i="0" u="none" strike="noStrike" cap="none">
                <a:solidFill>
                  <a:schemeClr val="dk1"/>
                </a:solidFill>
                <a:latin typeface="Arial"/>
                <a:ea typeface="Arial"/>
                <a:cs typeface="Arial"/>
                <a:sym typeface="Arial"/>
              </a:rPr>
              <a:t>3 years of forecasts produced and evaluated</a:t>
            </a:r>
          </a:p>
        </p:txBody>
      </p:sp>
      <p:grpSp>
        <p:nvGrpSpPr>
          <p:cNvPr id="522" name="Shape 522"/>
          <p:cNvGrpSpPr/>
          <p:nvPr/>
        </p:nvGrpSpPr>
        <p:grpSpPr>
          <a:xfrm>
            <a:off x="4309533" y="1879600"/>
            <a:ext cx="4724399" cy="2636221"/>
            <a:chOff x="1981200" y="1295400"/>
            <a:chExt cx="4724399" cy="2636221"/>
          </a:xfrm>
        </p:grpSpPr>
        <p:sp>
          <p:nvSpPr>
            <p:cNvPr id="523" name="Shape 523"/>
            <p:cNvSpPr/>
            <p:nvPr/>
          </p:nvSpPr>
          <p:spPr>
            <a:xfrm>
              <a:off x="2209800" y="1295400"/>
              <a:ext cx="4186238" cy="541337"/>
            </a:xfrm>
            <a:custGeom>
              <a:avLst/>
              <a:gdLst/>
              <a:ahLst/>
              <a:cxnLst/>
              <a:rect l="0" t="0" r="0" b="0"/>
              <a:pathLst>
                <a:path w="120000" h="120000" extrusionOk="0">
                  <a:moveTo>
                    <a:pt x="0" y="108571"/>
                  </a:moveTo>
                  <a:cubicBezTo>
                    <a:pt x="615" y="109523"/>
                    <a:pt x="1237" y="110250"/>
                    <a:pt x="1846" y="111428"/>
                  </a:cubicBezTo>
                  <a:cubicBezTo>
                    <a:pt x="3207" y="114062"/>
                    <a:pt x="4504" y="120000"/>
                    <a:pt x="5907" y="120000"/>
                  </a:cubicBezTo>
                  <a:cubicBezTo>
                    <a:pt x="22404" y="120000"/>
                    <a:pt x="38892" y="114285"/>
                    <a:pt x="55384" y="111428"/>
                  </a:cubicBezTo>
                  <a:cubicBezTo>
                    <a:pt x="56976" y="107323"/>
                    <a:pt x="57363" y="106079"/>
                    <a:pt x="59446" y="102857"/>
                  </a:cubicBezTo>
                  <a:cubicBezTo>
                    <a:pt x="60061" y="101904"/>
                    <a:pt x="60671" y="100686"/>
                    <a:pt x="61292" y="100000"/>
                  </a:cubicBezTo>
                  <a:cubicBezTo>
                    <a:pt x="62395" y="98780"/>
                    <a:pt x="63507" y="98095"/>
                    <a:pt x="64615" y="97142"/>
                  </a:cubicBezTo>
                  <a:cubicBezTo>
                    <a:pt x="68834" y="88980"/>
                    <a:pt x="64981" y="95631"/>
                    <a:pt x="74215" y="91428"/>
                  </a:cubicBezTo>
                  <a:cubicBezTo>
                    <a:pt x="75694" y="90755"/>
                    <a:pt x="77168" y="89418"/>
                    <a:pt x="78646" y="88571"/>
                  </a:cubicBezTo>
                  <a:cubicBezTo>
                    <a:pt x="84182" y="85397"/>
                    <a:pt x="85614" y="85161"/>
                    <a:pt x="91569" y="82857"/>
                  </a:cubicBezTo>
                  <a:lnTo>
                    <a:pt x="93784" y="80000"/>
                  </a:lnTo>
                  <a:cubicBezTo>
                    <a:pt x="94644" y="78975"/>
                    <a:pt x="95515" y="78463"/>
                    <a:pt x="96369" y="77142"/>
                  </a:cubicBezTo>
                  <a:cubicBezTo>
                    <a:pt x="100758" y="70349"/>
                    <a:pt x="93448" y="78528"/>
                    <a:pt x="98953" y="71428"/>
                  </a:cubicBezTo>
                  <a:cubicBezTo>
                    <a:pt x="99932" y="70166"/>
                    <a:pt x="100923" y="69523"/>
                    <a:pt x="101907" y="68571"/>
                  </a:cubicBezTo>
                  <a:lnTo>
                    <a:pt x="106338" y="57142"/>
                  </a:lnTo>
                  <a:cubicBezTo>
                    <a:pt x="106338" y="57142"/>
                    <a:pt x="108553" y="51428"/>
                    <a:pt x="108553" y="51428"/>
                  </a:cubicBezTo>
                  <a:lnTo>
                    <a:pt x="110769" y="40000"/>
                  </a:lnTo>
                  <a:cubicBezTo>
                    <a:pt x="111138" y="38095"/>
                    <a:pt x="111455" y="35371"/>
                    <a:pt x="111876" y="34285"/>
                  </a:cubicBezTo>
                  <a:lnTo>
                    <a:pt x="112984" y="31428"/>
                  </a:lnTo>
                  <a:lnTo>
                    <a:pt x="115200" y="20000"/>
                  </a:lnTo>
                  <a:cubicBezTo>
                    <a:pt x="115569" y="18095"/>
                    <a:pt x="115886" y="15371"/>
                    <a:pt x="116307" y="14285"/>
                  </a:cubicBezTo>
                  <a:cubicBezTo>
                    <a:pt x="118328" y="9073"/>
                    <a:pt x="118226" y="11006"/>
                    <a:pt x="119630" y="2856"/>
                  </a:cubicBezTo>
                  <a:cubicBezTo>
                    <a:pt x="119770" y="2048"/>
                    <a:pt x="119876" y="952"/>
                    <a:pt x="120000" y="0"/>
                  </a:cubicBezTo>
                </a:path>
              </a:pathLst>
            </a:custGeom>
            <a:noFill/>
            <a:ln w="2857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524" name="Shape 524"/>
            <p:cNvSpPr/>
            <p:nvPr/>
          </p:nvSpPr>
          <p:spPr>
            <a:xfrm>
              <a:off x="2201863" y="1676400"/>
              <a:ext cx="4198937" cy="415925"/>
            </a:xfrm>
            <a:custGeom>
              <a:avLst/>
              <a:gdLst/>
              <a:ahLst/>
              <a:cxnLst/>
              <a:rect l="0" t="0" r="0" b="0"/>
              <a:pathLst>
                <a:path w="120000" h="120000" extrusionOk="0">
                  <a:moveTo>
                    <a:pt x="0" y="96971"/>
                  </a:moveTo>
                  <a:lnTo>
                    <a:pt x="9824" y="102728"/>
                  </a:lnTo>
                  <a:lnTo>
                    <a:pt x="34736" y="108485"/>
                  </a:lnTo>
                  <a:cubicBezTo>
                    <a:pt x="35448" y="108788"/>
                    <a:pt x="36134" y="113081"/>
                    <a:pt x="36842" y="114242"/>
                  </a:cubicBezTo>
                  <a:cubicBezTo>
                    <a:pt x="38475" y="116923"/>
                    <a:pt x="40116" y="118080"/>
                    <a:pt x="41754" y="120000"/>
                  </a:cubicBezTo>
                  <a:lnTo>
                    <a:pt x="70877" y="108485"/>
                  </a:lnTo>
                  <a:cubicBezTo>
                    <a:pt x="72833" y="107378"/>
                    <a:pt x="71866" y="101506"/>
                    <a:pt x="73333" y="85456"/>
                  </a:cubicBezTo>
                  <a:cubicBezTo>
                    <a:pt x="73635" y="82152"/>
                    <a:pt x="75602" y="74709"/>
                    <a:pt x="75789" y="73941"/>
                  </a:cubicBezTo>
                  <a:cubicBezTo>
                    <a:pt x="76140" y="70103"/>
                    <a:pt x="76464" y="65521"/>
                    <a:pt x="76842" y="62427"/>
                  </a:cubicBezTo>
                  <a:cubicBezTo>
                    <a:pt x="78477" y="49009"/>
                    <a:pt x="79771" y="59468"/>
                    <a:pt x="81754" y="62427"/>
                  </a:cubicBezTo>
                  <a:lnTo>
                    <a:pt x="102807" y="50912"/>
                  </a:lnTo>
                  <a:cubicBezTo>
                    <a:pt x="104447" y="49821"/>
                    <a:pt x="106095" y="49151"/>
                    <a:pt x="107719" y="45155"/>
                  </a:cubicBezTo>
                  <a:cubicBezTo>
                    <a:pt x="108450" y="43354"/>
                    <a:pt x="109087" y="34649"/>
                    <a:pt x="109824" y="33640"/>
                  </a:cubicBezTo>
                  <a:lnTo>
                    <a:pt x="114035" y="27883"/>
                  </a:lnTo>
                  <a:cubicBezTo>
                    <a:pt x="114385" y="24045"/>
                    <a:pt x="114702" y="19179"/>
                    <a:pt x="115087" y="16368"/>
                  </a:cubicBezTo>
                  <a:cubicBezTo>
                    <a:pt x="117332" y="0"/>
                    <a:pt x="117399" y="4854"/>
                    <a:pt x="120000" y="4854"/>
                  </a:cubicBezTo>
                </a:path>
              </a:pathLst>
            </a:custGeom>
            <a:noFill/>
            <a:ln w="2857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525" name="Shape 525"/>
            <p:cNvSpPr/>
            <p:nvPr/>
          </p:nvSpPr>
          <p:spPr>
            <a:xfrm>
              <a:off x="2201863" y="2195513"/>
              <a:ext cx="4173536" cy="166686"/>
            </a:xfrm>
            <a:custGeom>
              <a:avLst/>
              <a:gdLst/>
              <a:ahLst/>
              <a:cxnLst/>
              <a:rect l="0" t="0" r="0" b="0"/>
              <a:pathLst>
                <a:path w="120000" h="120000" extrusionOk="0">
                  <a:moveTo>
                    <a:pt x="0" y="0"/>
                  </a:moveTo>
                  <a:cubicBezTo>
                    <a:pt x="740" y="9230"/>
                    <a:pt x="1436" y="21165"/>
                    <a:pt x="2222" y="27692"/>
                  </a:cubicBezTo>
                  <a:cubicBezTo>
                    <a:pt x="2934" y="33611"/>
                    <a:pt x="3693" y="37198"/>
                    <a:pt x="4444" y="36923"/>
                  </a:cubicBezTo>
                  <a:cubicBezTo>
                    <a:pt x="12101" y="34116"/>
                    <a:pt x="19753" y="24615"/>
                    <a:pt x="27407" y="18461"/>
                  </a:cubicBezTo>
                  <a:cubicBezTo>
                    <a:pt x="28395" y="15384"/>
                    <a:pt x="29375" y="9230"/>
                    <a:pt x="30370" y="9230"/>
                  </a:cubicBezTo>
                  <a:cubicBezTo>
                    <a:pt x="35206" y="9230"/>
                    <a:pt x="40001" y="19123"/>
                    <a:pt x="44814" y="27692"/>
                  </a:cubicBezTo>
                  <a:cubicBezTo>
                    <a:pt x="47590" y="50748"/>
                    <a:pt x="44570" y="28085"/>
                    <a:pt x="50370" y="46154"/>
                  </a:cubicBezTo>
                  <a:cubicBezTo>
                    <a:pt x="50875" y="47727"/>
                    <a:pt x="51347" y="53707"/>
                    <a:pt x="51851" y="55384"/>
                  </a:cubicBezTo>
                  <a:cubicBezTo>
                    <a:pt x="53203" y="59876"/>
                    <a:pt x="54567" y="61538"/>
                    <a:pt x="55925" y="64615"/>
                  </a:cubicBezTo>
                  <a:lnTo>
                    <a:pt x="59259" y="92307"/>
                  </a:lnTo>
                  <a:cubicBezTo>
                    <a:pt x="59629" y="95384"/>
                    <a:pt x="59991" y="99178"/>
                    <a:pt x="60370" y="101538"/>
                  </a:cubicBezTo>
                  <a:lnTo>
                    <a:pt x="61851" y="110769"/>
                  </a:lnTo>
                  <a:lnTo>
                    <a:pt x="76666" y="92307"/>
                  </a:lnTo>
                  <a:cubicBezTo>
                    <a:pt x="80087" y="86623"/>
                    <a:pt x="77195" y="89088"/>
                    <a:pt x="79629" y="55384"/>
                  </a:cubicBezTo>
                  <a:cubicBezTo>
                    <a:pt x="80312" y="45933"/>
                    <a:pt x="81851" y="36923"/>
                    <a:pt x="81851" y="36923"/>
                  </a:cubicBezTo>
                  <a:cubicBezTo>
                    <a:pt x="83333" y="40000"/>
                    <a:pt x="84810" y="45110"/>
                    <a:pt x="86296" y="46154"/>
                  </a:cubicBezTo>
                  <a:lnTo>
                    <a:pt x="111481" y="64615"/>
                  </a:lnTo>
                  <a:cubicBezTo>
                    <a:pt x="111975" y="67691"/>
                    <a:pt x="112460" y="71760"/>
                    <a:pt x="112962" y="73845"/>
                  </a:cubicBezTo>
                  <a:cubicBezTo>
                    <a:pt x="113944" y="77924"/>
                    <a:pt x="114952" y="77878"/>
                    <a:pt x="115925" y="83076"/>
                  </a:cubicBezTo>
                  <a:cubicBezTo>
                    <a:pt x="116689" y="87154"/>
                    <a:pt x="117407" y="95384"/>
                    <a:pt x="118148" y="101538"/>
                  </a:cubicBezTo>
                  <a:cubicBezTo>
                    <a:pt x="119521" y="112945"/>
                    <a:pt x="118910" y="106417"/>
                    <a:pt x="120000" y="119999"/>
                  </a:cubicBezTo>
                </a:path>
              </a:pathLst>
            </a:custGeom>
            <a:noFill/>
            <a:ln w="2857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526" name="Shape 526"/>
            <p:cNvSpPr/>
            <p:nvPr/>
          </p:nvSpPr>
          <p:spPr>
            <a:xfrm>
              <a:off x="2214563" y="2443163"/>
              <a:ext cx="4186236" cy="615949"/>
            </a:xfrm>
            <a:custGeom>
              <a:avLst/>
              <a:gdLst/>
              <a:ahLst/>
              <a:cxnLst/>
              <a:rect l="0" t="0" r="0" b="0"/>
              <a:pathLst>
                <a:path w="120000" h="120000" extrusionOk="0">
                  <a:moveTo>
                    <a:pt x="0" y="713"/>
                  </a:moveTo>
                  <a:cubicBezTo>
                    <a:pt x="3775" y="1549"/>
                    <a:pt x="7577" y="0"/>
                    <a:pt x="11327" y="3223"/>
                  </a:cubicBezTo>
                  <a:cubicBezTo>
                    <a:pt x="11697" y="3541"/>
                    <a:pt x="11417" y="8882"/>
                    <a:pt x="11681" y="10753"/>
                  </a:cubicBezTo>
                  <a:cubicBezTo>
                    <a:pt x="12417" y="15975"/>
                    <a:pt x="14759" y="25686"/>
                    <a:pt x="15929" y="25814"/>
                  </a:cubicBezTo>
                  <a:lnTo>
                    <a:pt x="38938" y="28324"/>
                  </a:lnTo>
                  <a:cubicBezTo>
                    <a:pt x="42226" y="30267"/>
                    <a:pt x="42452" y="29248"/>
                    <a:pt x="44955" y="33344"/>
                  </a:cubicBezTo>
                  <a:cubicBezTo>
                    <a:pt x="45903" y="34895"/>
                    <a:pt x="46884" y="35801"/>
                    <a:pt x="47787" y="38364"/>
                  </a:cubicBezTo>
                  <a:cubicBezTo>
                    <a:pt x="48843" y="41358"/>
                    <a:pt x="50607" y="46647"/>
                    <a:pt x="51681" y="48404"/>
                  </a:cubicBezTo>
                  <a:cubicBezTo>
                    <a:pt x="52494" y="49735"/>
                    <a:pt x="53333" y="50078"/>
                    <a:pt x="54159" y="50914"/>
                  </a:cubicBezTo>
                  <a:cubicBezTo>
                    <a:pt x="58855" y="67564"/>
                    <a:pt x="52991" y="47365"/>
                    <a:pt x="56637" y="58445"/>
                  </a:cubicBezTo>
                  <a:cubicBezTo>
                    <a:pt x="57803" y="61988"/>
                    <a:pt x="58172" y="65341"/>
                    <a:pt x="59469" y="65975"/>
                  </a:cubicBezTo>
                  <a:cubicBezTo>
                    <a:pt x="62414" y="67415"/>
                    <a:pt x="65370" y="67385"/>
                    <a:pt x="68318" y="68485"/>
                  </a:cubicBezTo>
                  <a:cubicBezTo>
                    <a:pt x="69854" y="69058"/>
                    <a:pt x="71386" y="70158"/>
                    <a:pt x="72920" y="70995"/>
                  </a:cubicBezTo>
                  <a:lnTo>
                    <a:pt x="75044" y="73505"/>
                  </a:lnTo>
                  <a:cubicBezTo>
                    <a:pt x="75636" y="74268"/>
                    <a:pt x="76216" y="75544"/>
                    <a:pt x="76814" y="76015"/>
                  </a:cubicBezTo>
                  <a:cubicBezTo>
                    <a:pt x="78343" y="77220"/>
                    <a:pt x="79882" y="77689"/>
                    <a:pt x="81415" y="78525"/>
                  </a:cubicBezTo>
                  <a:cubicBezTo>
                    <a:pt x="89208" y="96945"/>
                    <a:pt x="79759" y="75447"/>
                    <a:pt x="103362" y="83546"/>
                  </a:cubicBezTo>
                  <a:cubicBezTo>
                    <a:pt x="103787" y="83691"/>
                    <a:pt x="104036" y="87341"/>
                    <a:pt x="104424" y="88566"/>
                  </a:cubicBezTo>
                  <a:cubicBezTo>
                    <a:pt x="105106" y="90715"/>
                    <a:pt x="105927" y="90651"/>
                    <a:pt x="106548" y="93586"/>
                  </a:cubicBezTo>
                  <a:cubicBezTo>
                    <a:pt x="107256" y="96933"/>
                    <a:pt x="108070" y="99360"/>
                    <a:pt x="108672" y="103626"/>
                  </a:cubicBezTo>
                  <a:cubicBezTo>
                    <a:pt x="109026" y="106136"/>
                    <a:pt x="109299" y="109395"/>
                    <a:pt x="109734" y="111157"/>
                  </a:cubicBezTo>
                  <a:cubicBezTo>
                    <a:pt x="110156" y="112868"/>
                    <a:pt x="110667" y="113239"/>
                    <a:pt x="111150" y="113667"/>
                  </a:cubicBezTo>
                  <a:cubicBezTo>
                    <a:pt x="112560" y="114916"/>
                    <a:pt x="113982" y="115340"/>
                    <a:pt x="115398" y="116177"/>
                  </a:cubicBezTo>
                  <a:cubicBezTo>
                    <a:pt x="118093" y="120000"/>
                    <a:pt x="116566" y="118687"/>
                    <a:pt x="120000" y="118687"/>
                  </a:cubicBezTo>
                </a:path>
              </a:pathLst>
            </a:custGeom>
            <a:noFill/>
            <a:ln w="2857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527" name="Shape 527"/>
            <p:cNvSpPr/>
            <p:nvPr/>
          </p:nvSpPr>
          <p:spPr>
            <a:xfrm>
              <a:off x="2209800" y="2133600"/>
              <a:ext cx="228600" cy="228600"/>
            </a:xfrm>
            <a:prstGeom prst="mathMultiply">
              <a:avLst>
                <a:gd name="adj1" fmla="val 23520"/>
              </a:avLst>
            </a:prstGeom>
            <a:solidFill>
              <a:srgbClr val="C000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FFFFFF"/>
                </a:solidFill>
                <a:latin typeface="Arial"/>
                <a:ea typeface="Arial"/>
                <a:cs typeface="Arial"/>
                <a:sym typeface="Arial"/>
              </a:endParaRPr>
            </a:p>
          </p:txBody>
        </p:sp>
        <p:sp>
          <p:nvSpPr>
            <p:cNvPr id="528" name="Shape 528"/>
            <p:cNvSpPr/>
            <p:nvPr/>
          </p:nvSpPr>
          <p:spPr>
            <a:xfrm>
              <a:off x="3733800" y="1905000"/>
              <a:ext cx="228600" cy="228600"/>
            </a:xfrm>
            <a:prstGeom prst="mathMultiply">
              <a:avLst>
                <a:gd name="adj1" fmla="val 23520"/>
              </a:avLst>
            </a:prstGeom>
            <a:solidFill>
              <a:srgbClr val="C000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FFFFFF"/>
                </a:solidFill>
                <a:latin typeface="Arial"/>
                <a:ea typeface="Arial"/>
                <a:cs typeface="Arial"/>
                <a:sym typeface="Arial"/>
              </a:endParaRPr>
            </a:p>
          </p:txBody>
        </p:sp>
        <p:sp>
          <p:nvSpPr>
            <p:cNvPr id="529" name="Shape 529"/>
            <p:cNvSpPr/>
            <p:nvPr/>
          </p:nvSpPr>
          <p:spPr>
            <a:xfrm>
              <a:off x="4800600" y="2286000"/>
              <a:ext cx="228600" cy="228600"/>
            </a:xfrm>
            <a:prstGeom prst="mathMultiply">
              <a:avLst>
                <a:gd name="adj1" fmla="val 23520"/>
              </a:avLst>
            </a:prstGeom>
            <a:solidFill>
              <a:srgbClr val="C000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FFFFFF"/>
                </a:solidFill>
                <a:latin typeface="Arial"/>
                <a:ea typeface="Arial"/>
                <a:cs typeface="Arial"/>
                <a:sym typeface="Arial"/>
              </a:endParaRPr>
            </a:p>
          </p:txBody>
        </p:sp>
        <p:sp>
          <p:nvSpPr>
            <p:cNvPr id="530" name="Shape 530"/>
            <p:cNvSpPr/>
            <p:nvPr/>
          </p:nvSpPr>
          <p:spPr>
            <a:xfrm>
              <a:off x="6172200" y="2438400"/>
              <a:ext cx="228600" cy="228600"/>
            </a:xfrm>
            <a:prstGeom prst="mathMultiply">
              <a:avLst>
                <a:gd name="adj1" fmla="val 23520"/>
              </a:avLst>
            </a:prstGeom>
            <a:solidFill>
              <a:srgbClr val="C000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FFFFFF"/>
                </a:solidFill>
                <a:latin typeface="Arial"/>
                <a:ea typeface="Arial"/>
                <a:cs typeface="Arial"/>
                <a:sym typeface="Arial"/>
              </a:endParaRPr>
            </a:p>
          </p:txBody>
        </p:sp>
        <p:sp>
          <p:nvSpPr>
            <p:cNvPr id="531" name="Shape 531"/>
            <p:cNvSpPr/>
            <p:nvPr/>
          </p:nvSpPr>
          <p:spPr>
            <a:xfrm>
              <a:off x="2241550" y="2065338"/>
              <a:ext cx="4056062" cy="381000"/>
            </a:xfrm>
            <a:custGeom>
              <a:avLst/>
              <a:gdLst/>
              <a:ahLst/>
              <a:cxnLst/>
              <a:rect l="0" t="0" r="0" b="0"/>
              <a:pathLst>
                <a:path w="120000" h="120000" extrusionOk="0">
                  <a:moveTo>
                    <a:pt x="0" y="31011"/>
                  </a:moveTo>
                  <a:cubicBezTo>
                    <a:pt x="13619" y="15505"/>
                    <a:pt x="27238" y="0"/>
                    <a:pt x="47238" y="14831"/>
                  </a:cubicBezTo>
                  <a:cubicBezTo>
                    <a:pt x="67238" y="29662"/>
                    <a:pt x="120000" y="120000"/>
                    <a:pt x="120000" y="120000"/>
                  </a:cubicBezTo>
                  <a:lnTo>
                    <a:pt x="120000" y="120000"/>
                  </a:lnTo>
                  <a:lnTo>
                    <a:pt x="120000" y="120000"/>
                  </a:lnTo>
                </a:path>
              </a:pathLst>
            </a:custGeom>
            <a:noFill/>
            <a:ln w="38100" cap="flat" cmpd="sng">
              <a:solidFill>
                <a:srgbClr val="FFC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000000"/>
                </a:solidFill>
                <a:latin typeface="Arial"/>
                <a:ea typeface="Arial"/>
                <a:cs typeface="Arial"/>
                <a:sym typeface="Arial"/>
              </a:endParaRPr>
            </a:p>
          </p:txBody>
        </p:sp>
        <p:cxnSp>
          <p:nvCxnSpPr>
            <p:cNvPr id="532" name="Shape 532"/>
            <p:cNvCxnSpPr/>
            <p:nvPr/>
          </p:nvCxnSpPr>
          <p:spPr>
            <a:xfrm>
              <a:off x="2209800" y="3505200"/>
              <a:ext cx="4190999" cy="0"/>
            </a:xfrm>
            <a:prstGeom prst="straightConnector1">
              <a:avLst/>
            </a:prstGeom>
            <a:noFill/>
            <a:ln w="25400" cap="flat" cmpd="sng">
              <a:solidFill>
                <a:srgbClr val="3F3F3F"/>
              </a:solidFill>
              <a:prstDash val="solid"/>
              <a:round/>
              <a:headEnd type="none" w="med" len="med"/>
              <a:tailEnd type="none" w="med" len="med"/>
            </a:ln>
          </p:spPr>
        </p:cxnSp>
        <p:cxnSp>
          <p:nvCxnSpPr>
            <p:cNvPr id="533" name="Shape 533"/>
            <p:cNvCxnSpPr/>
            <p:nvPr/>
          </p:nvCxnSpPr>
          <p:spPr>
            <a:xfrm>
              <a:off x="2209800" y="3429000"/>
              <a:ext cx="0" cy="152399"/>
            </a:xfrm>
            <a:prstGeom prst="straightConnector1">
              <a:avLst/>
            </a:prstGeom>
            <a:noFill/>
            <a:ln w="25400" cap="flat" cmpd="sng">
              <a:solidFill>
                <a:srgbClr val="3F3F3F"/>
              </a:solidFill>
              <a:prstDash val="solid"/>
              <a:round/>
              <a:headEnd type="none" w="med" len="med"/>
              <a:tailEnd type="none" w="med" len="med"/>
            </a:ln>
          </p:spPr>
        </p:cxnSp>
        <p:cxnSp>
          <p:nvCxnSpPr>
            <p:cNvPr id="534" name="Shape 534"/>
            <p:cNvCxnSpPr/>
            <p:nvPr/>
          </p:nvCxnSpPr>
          <p:spPr>
            <a:xfrm>
              <a:off x="4267200" y="3429000"/>
              <a:ext cx="0" cy="152399"/>
            </a:xfrm>
            <a:prstGeom prst="straightConnector1">
              <a:avLst/>
            </a:prstGeom>
            <a:noFill/>
            <a:ln w="25400" cap="flat" cmpd="sng">
              <a:solidFill>
                <a:srgbClr val="3F3F3F"/>
              </a:solidFill>
              <a:prstDash val="solid"/>
              <a:round/>
              <a:headEnd type="none" w="med" len="med"/>
              <a:tailEnd type="none" w="med" len="med"/>
            </a:ln>
          </p:spPr>
        </p:cxnSp>
        <p:cxnSp>
          <p:nvCxnSpPr>
            <p:cNvPr id="535" name="Shape 535"/>
            <p:cNvCxnSpPr/>
            <p:nvPr/>
          </p:nvCxnSpPr>
          <p:spPr>
            <a:xfrm>
              <a:off x="6400800" y="3429000"/>
              <a:ext cx="0" cy="152399"/>
            </a:xfrm>
            <a:prstGeom prst="straightConnector1">
              <a:avLst/>
            </a:prstGeom>
            <a:noFill/>
            <a:ln w="25400" cap="flat" cmpd="sng">
              <a:solidFill>
                <a:srgbClr val="3F3F3F"/>
              </a:solidFill>
              <a:prstDash val="solid"/>
              <a:round/>
              <a:headEnd type="none" w="med" len="med"/>
              <a:tailEnd type="none" w="med" len="med"/>
            </a:ln>
          </p:spPr>
        </p:cxnSp>
        <p:sp>
          <p:nvSpPr>
            <p:cNvPr id="536" name="Shape 536"/>
            <p:cNvSpPr txBox="1"/>
            <p:nvPr/>
          </p:nvSpPr>
          <p:spPr>
            <a:xfrm>
              <a:off x="1981200" y="3593067"/>
              <a:ext cx="457200"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600" b="0" i="0" u="none" strike="noStrike" cap="none">
                  <a:solidFill>
                    <a:srgbClr val="000000"/>
                  </a:solidFill>
                  <a:latin typeface="Times New Roman"/>
                  <a:ea typeface="Times New Roman"/>
                  <a:cs typeface="Times New Roman"/>
                  <a:sym typeface="Times New Roman"/>
                </a:rPr>
                <a:t>t-3</a:t>
              </a:r>
            </a:p>
          </p:txBody>
        </p:sp>
        <p:sp>
          <p:nvSpPr>
            <p:cNvPr id="537" name="Shape 537"/>
            <p:cNvSpPr txBox="1"/>
            <p:nvPr/>
          </p:nvSpPr>
          <p:spPr>
            <a:xfrm>
              <a:off x="4038600" y="3581400"/>
              <a:ext cx="609599"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600" b="0" i="0" u="none" strike="noStrike" cap="none">
                  <a:solidFill>
                    <a:srgbClr val="000000"/>
                  </a:solidFill>
                  <a:latin typeface="Times New Roman"/>
                  <a:ea typeface="Times New Roman"/>
                  <a:cs typeface="Times New Roman"/>
                  <a:sym typeface="Times New Roman"/>
                </a:rPr>
                <a:t>t=0</a:t>
              </a:r>
            </a:p>
          </p:txBody>
        </p:sp>
        <p:sp>
          <p:nvSpPr>
            <p:cNvPr id="538" name="Shape 538"/>
            <p:cNvSpPr txBox="1"/>
            <p:nvPr/>
          </p:nvSpPr>
          <p:spPr>
            <a:xfrm>
              <a:off x="6096000" y="3593067"/>
              <a:ext cx="609599"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Times New Roman"/>
                <a:buNone/>
              </a:pPr>
              <a:r>
                <a:rPr lang="en-US" sz="1600" b="0" i="0" u="none" strike="noStrike" cap="none">
                  <a:solidFill>
                    <a:srgbClr val="000000"/>
                  </a:solidFill>
                  <a:latin typeface="Times New Roman"/>
                  <a:ea typeface="Times New Roman"/>
                  <a:cs typeface="Times New Roman"/>
                  <a:sym typeface="Times New Roman"/>
                </a:rPr>
                <a:t>t+3</a:t>
              </a:r>
            </a:p>
          </p:txBody>
        </p:sp>
        <p:sp>
          <p:nvSpPr>
            <p:cNvPr id="539" name="Shape 539"/>
            <p:cNvSpPr/>
            <p:nvPr/>
          </p:nvSpPr>
          <p:spPr>
            <a:xfrm>
              <a:off x="4114800" y="1981200"/>
              <a:ext cx="228600" cy="304799"/>
            </a:xfrm>
            <a:prstGeom prst="star5">
              <a:avLst>
                <a:gd name="adj" fmla="val 19098"/>
                <a:gd name="hf" fmla="val 105146"/>
                <a:gd name="vf" fmla="val 110557"/>
              </a:avLst>
            </a:prstGeom>
            <a:solidFill>
              <a:srgbClr val="FFC000"/>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b="0" i="0" u="none" strike="noStrike" cap="none">
                <a:solidFill>
                  <a:srgbClr val="FFFFFF"/>
                </a:solidFill>
                <a:latin typeface="Arial"/>
                <a:ea typeface="Arial"/>
                <a:cs typeface="Arial"/>
                <a:sym typeface="Arial"/>
              </a:endParaRPr>
            </a:p>
          </p:txBody>
        </p:sp>
      </p:grpSp>
      <p:sp>
        <p:nvSpPr>
          <p:cNvPr id="540" name="Shape 540"/>
          <p:cNvSpPr/>
          <p:nvPr/>
        </p:nvSpPr>
        <p:spPr>
          <a:xfrm>
            <a:off x="4309532" y="4548630"/>
            <a:ext cx="4538133" cy="2031325"/>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000000"/>
              </a:buClr>
              <a:buSzPct val="100000"/>
              <a:buFont typeface="Arial"/>
              <a:buChar char="•"/>
            </a:pPr>
            <a:r>
              <a:rPr lang="en-US" sz="1800" b="1" i="0" u="none" strike="noStrike" cap="none">
                <a:solidFill>
                  <a:srgbClr val="000000"/>
                </a:solidFill>
                <a:latin typeface="Arial"/>
                <a:ea typeface="Arial"/>
                <a:cs typeface="Arial"/>
                <a:sym typeface="Arial"/>
              </a:rPr>
              <a:t>The ensemble provides an updated estimate of situation dependent background error every hour as it evolves through the assimilation window. This flow dependent statistical estimate is combined with a fixed estimate.</a:t>
            </a:r>
          </a:p>
        </p:txBody>
      </p:sp>
      <p:sp>
        <p:nvSpPr>
          <p:cNvPr id="541" name="Shape 541"/>
          <p:cNvSpPr/>
          <p:nvPr/>
        </p:nvSpPr>
        <p:spPr>
          <a:xfrm>
            <a:off x="5726335" y="1365190"/>
            <a:ext cx="1866217"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i="0" u="none" strike="noStrike" cap="none">
                <a:solidFill>
                  <a:srgbClr val="000000"/>
                </a:solidFill>
                <a:latin typeface="Arial"/>
                <a:ea typeface="Arial"/>
                <a:cs typeface="Arial"/>
                <a:sym typeface="Arial"/>
              </a:rPr>
              <a:t>4D Schematic</a:t>
            </a:r>
          </a:p>
        </p:txBody>
      </p:sp>
      <p:sp>
        <p:nvSpPr>
          <p:cNvPr id="542" name="Shape 542"/>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rgbClr val="000000"/>
                </a:solidFill>
                <a:latin typeface="Arial"/>
                <a:ea typeface="Arial"/>
                <a:cs typeface="Arial"/>
                <a:sym typeface="Arial"/>
              </a:rPr>
              <a:t>4</a:t>
            </a:fld>
            <a:endParaRPr lang="en-US" sz="1400">
              <a:solidFill>
                <a:srgbClr val="000000"/>
              </a:solidFill>
              <a:latin typeface="Arial"/>
              <a:ea typeface="Arial"/>
              <a:cs typeface="Arial"/>
              <a:sym typeface="Arial"/>
            </a:endParaRPr>
          </a:p>
        </p:txBody>
      </p:sp>
      <p:sp>
        <p:nvSpPr>
          <p:cNvPr id="543" name="Shape 543"/>
          <p:cNvSpPr/>
          <p:nvPr/>
        </p:nvSpPr>
        <p:spPr>
          <a:xfrm>
            <a:off x="4241800" y="1226391"/>
            <a:ext cx="4707467" cy="5562600"/>
          </a:xfrm>
          <a:prstGeom prst="rect">
            <a:avLst/>
          </a:prstGeom>
          <a:noFill/>
          <a:ln w="28575" cap="flat" cmpd="sng">
            <a:solidFill>
              <a:srgbClr val="0000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Arial"/>
              <a:ea typeface="Arial"/>
              <a:cs typeface="Arial"/>
              <a:sym typeface="Arial"/>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152400"/>
            <a:ext cx="7239000" cy="523220"/>
          </a:xfrm>
          <a:prstGeom prst="rect">
            <a:avLst/>
          </a:prstGeom>
          <a:noFill/>
        </p:spPr>
        <p:txBody>
          <a:bodyPr wrap="square" rtlCol="0">
            <a:spAutoFit/>
          </a:bodyPr>
          <a:lstStyle/>
          <a:p>
            <a:pPr algn="ctr"/>
            <a:r>
              <a:rPr lang="en-US" sz="2800" dirty="0">
                <a:solidFill>
                  <a:prstClr val="black"/>
                </a:solidFill>
              </a:rPr>
              <a:t>H16B vs. H215, </a:t>
            </a:r>
            <a:r>
              <a:rPr lang="en-US" sz="2800" dirty="0" smtClean="0">
                <a:solidFill>
                  <a:prstClr val="black"/>
                </a:solidFill>
              </a:rPr>
              <a:t>EP (590/942)</a:t>
            </a:r>
            <a:endParaRPr lang="en-US" sz="2800" dirty="0">
              <a:solidFill>
                <a:prstClr val="black"/>
              </a:solidFill>
            </a:endParaRPr>
          </a:p>
        </p:txBody>
      </p:sp>
      <p:sp>
        <p:nvSpPr>
          <p:cNvPr id="8" name="TextBox 7"/>
          <p:cNvSpPr txBox="1"/>
          <p:nvPr/>
        </p:nvSpPr>
        <p:spPr>
          <a:xfrm>
            <a:off x="1369056" y="6259286"/>
            <a:ext cx="2400300" cy="369332"/>
          </a:xfrm>
          <a:prstGeom prst="rect">
            <a:avLst/>
          </a:prstGeom>
          <a:noFill/>
        </p:spPr>
        <p:txBody>
          <a:bodyPr wrap="square" rtlCol="0">
            <a:spAutoFit/>
          </a:bodyPr>
          <a:lstStyle/>
          <a:p>
            <a:r>
              <a:rPr lang="en-US" dirty="0">
                <a:solidFill>
                  <a:prstClr val="black"/>
                </a:solidFill>
              </a:rPr>
              <a:t>Track Skill improvement</a:t>
            </a:r>
          </a:p>
        </p:txBody>
      </p:sp>
      <p:sp>
        <p:nvSpPr>
          <p:cNvPr id="9" name="TextBox 8"/>
          <p:cNvSpPr txBox="1"/>
          <p:nvPr/>
        </p:nvSpPr>
        <p:spPr>
          <a:xfrm>
            <a:off x="5082073" y="6248400"/>
            <a:ext cx="2800350" cy="369332"/>
          </a:xfrm>
          <a:prstGeom prst="rect">
            <a:avLst/>
          </a:prstGeom>
          <a:noFill/>
        </p:spPr>
        <p:txBody>
          <a:bodyPr wrap="square" rtlCol="0">
            <a:spAutoFit/>
          </a:bodyPr>
          <a:lstStyle/>
          <a:p>
            <a:r>
              <a:rPr lang="en-US" dirty="0">
                <a:solidFill>
                  <a:prstClr val="black"/>
                </a:solidFill>
              </a:rPr>
              <a:t>Intensity Skill improvement</a:t>
            </a:r>
          </a:p>
        </p:txBody>
      </p:sp>
      <p:sp>
        <p:nvSpPr>
          <p:cNvPr id="14" name="Slide Number Placeholder 13"/>
          <p:cNvSpPr>
            <a:spLocks noGrp="1"/>
          </p:cNvSpPr>
          <p:nvPr>
            <p:ph type="sldNum" sz="quarter" idx="12"/>
          </p:nvPr>
        </p:nvSpPr>
        <p:spPr/>
        <p:txBody>
          <a:bodyPr/>
          <a:lstStyle/>
          <a:p>
            <a:fld id="{0DC91602-EF53-45D6-BC32-6FABB0DF18F5}" type="slidenum">
              <a:rPr lang="en-US" smtClean="0">
                <a:solidFill>
                  <a:prstClr val="black">
                    <a:tint val="75000"/>
                  </a:prstClr>
                </a:solidFill>
              </a:rPr>
              <a:pPr/>
              <a:t>40</a:t>
            </a:fld>
            <a:endParaRPr lang="en-US">
              <a:solidFill>
                <a:prstClr val="black">
                  <a:tint val="75000"/>
                </a:prstClr>
              </a:solidFill>
            </a:endParaRPr>
          </a:p>
        </p:txBody>
      </p:sp>
      <p:pic>
        <p:nvPicPr>
          <p:cNvPr id="2" name="Picture 2" descr="http://www.emc.ncep.noaa.gov/gc_wmb/vxt/zack/temp1/EPAL1115_H215_H16B/fig_EPAL1115_t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5620"/>
            <a:ext cx="3103728" cy="22435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emc.ncep.noaa.gov/gc_wmb/vxt/zack/temp1/EPAL1115_H215_H16B/fig_EPAL1115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269" y="752926"/>
            <a:ext cx="2996783" cy="21662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emc.ncep.noaa.gov/gc_wmb/vxt/zack/temp1/EPAL1115_H215_H16B/fig_EPAL1115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719" y="737018"/>
            <a:ext cx="3040797" cy="21980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1356" y="1436025"/>
            <a:ext cx="1295400" cy="369332"/>
          </a:xfrm>
          <a:prstGeom prst="rect">
            <a:avLst/>
          </a:prstGeom>
          <a:noFill/>
        </p:spPr>
        <p:txBody>
          <a:bodyPr wrap="square" rtlCol="0">
            <a:spAutoFit/>
          </a:bodyPr>
          <a:lstStyle/>
          <a:p>
            <a:r>
              <a:rPr lang="en-US" dirty="0">
                <a:solidFill>
                  <a:prstClr val="black"/>
                </a:solidFill>
              </a:rPr>
              <a:t>Track Error</a:t>
            </a:r>
          </a:p>
        </p:txBody>
      </p:sp>
      <p:sp>
        <p:nvSpPr>
          <p:cNvPr id="18" name="TextBox 17"/>
          <p:cNvSpPr txBox="1"/>
          <p:nvPr/>
        </p:nvSpPr>
        <p:spPr>
          <a:xfrm>
            <a:off x="4114800" y="2133600"/>
            <a:ext cx="1676400" cy="369332"/>
          </a:xfrm>
          <a:prstGeom prst="rect">
            <a:avLst/>
          </a:prstGeom>
          <a:noFill/>
        </p:spPr>
        <p:txBody>
          <a:bodyPr wrap="square" rtlCol="0">
            <a:spAutoFit/>
          </a:bodyPr>
          <a:lstStyle/>
          <a:p>
            <a:r>
              <a:rPr lang="en-US" dirty="0">
                <a:solidFill>
                  <a:prstClr val="black"/>
                </a:solidFill>
              </a:rPr>
              <a:t>Intensity Error</a:t>
            </a:r>
          </a:p>
        </p:txBody>
      </p:sp>
      <p:sp>
        <p:nvSpPr>
          <p:cNvPr id="19" name="TextBox 18"/>
          <p:cNvSpPr txBox="1"/>
          <p:nvPr/>
        </p:nvSpPr>
        <p:spPr>
          <a:xfrm>
            <a:off x="6934200" y="1251359"/>
            <a:ext cx="1447801" cy="369332"/>
          </a:xfrm>
          <a:prstGeom prst="rect">
            <a:avLst/>
          </a:prstGeom>
          <a:noFill/>
        </p:spPr>
        <p:txBody>
          <a:bodyPr wrap="square" rtlCol="0">
            <a:spAutoFit/>
          </a:bodyPr>
          <a:lstStyle/>
          <a:p>
            <a:r>
              <a:rPr lang="en-US" dirty="0">
                <a:solidFill>
                  <a:prstClr val="black"/>
                </a:solidFill>
              </a:rPr>
              <a:t>Intensity Bias</a:t>
            </a:r>
          </a:p>
        </p:txBody>
      </p:sp>
      <p:pic>
        <p:nvPicPr>
          <p:cNvPr id="5" name="Picture 8" descr="http://www.emc.ncep.noaa.gov/gc_wmb/vxt/zack/temp1/EPAL1115_H215_H16B/fig_EPAL1115_st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94" y="3352800"/>
            <a:ext cx="3613781" cy="26122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www.emc.ncep.noaa.gov/gc_wmb/vxt/zack/temp1/EPAL1115_H215_H16B/fig_EPAL1115_si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27" y="3311857"/>
            <a:ext cx="3509442" cy="253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57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423862" y="2301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1" u="none" strike="noStrike" cap="none">
                <a:solidFill>
                  <a:schemeClr val="dk2"/>
                </a:solidFill>
                <a:latin typeface="Arial"/>
                <a:ea typeface="Arial"/>
                <a:cs typeface="Arial"/>
                <a:sym typeface="Arial"/>
              </a:rPr>
              <a:t>Endorsements from Stakeholders</a:t>
            </a:r>
          </a:p>
        </p:txBody>
      </p:sp>
      <p:graphicFrame>
        <p:nvGraphicFramePr>
          <p:cNvPr id="868" name="Shape 868"/>
          <p:cNvGraphicFramePr/>
          <p:nvPr>
            <p:extLst>
              <p:ext uri="{D42A27DB-BD31-4B8C-83A1-F6EECF244321}">
                <p14:modId xmlns:p14="http://schemas.microsoft.com/office/powerpoint/2010/main" val="4128657456"/>
              </p:ext>
            </p:extLst>
          </p:nvPr>
        </p:nvGraphicFramePr>
        <p:xfrm>
          <a:off x="163830" y="1613974"/>
          <a:ext cx="8843010" cy="4169345"/>
        </p:xfrm>
        <a:graphic>
          <a:graphicData uri="http://schemas.openxmlformats.org/drawingml/2006/table">
            <a:tbl>
              <a:tblPr firstRow="1" bandRow="1">
                <a:tableStyleId>{6CB1583B-33A9-428A-A746-DDD4BDC54396}</a:tableStyleId>
              </a:tblPr>
              <a:tblGrid>
                <a:gridCol w="2280220"/>
                <a:gridCol w="3281395"/>
                <a:gridCol w="3281395"/>
              </a:tblGrid>
              <a:tr h="240125">
                <a:tc>
                  <a:txBody>
                    <a:bodyPr/>
                    <a:lstStyle/>
                    <a:p>
                      <a:pPr marL="0" marR="0" lvl="0" indent="0" algn="l" rtl="0">
                        <a:spcBef>
                          <a:spcPts val="0"/>
                        </a:spcBef>
                        <a:buSzPct val="25000"/>
                        <a:buNone/>
                      </a:pPr>
                      <a:r>
                        <a:rPr lang="en-US" sz="1800" dirty="0"/>
                        <a:t>Region/Center</a:t>
                      </a:r>
                    </a:p>
                  </a:txBody>
                  <a:tcPr marL="83250" marR="83250" marT="45725" marB="45725"/>
                </a:tc>
                <a:tc>
                  <a:txBody>
                    <a:bodyPr/>
                    <a:lstStyle/>
                    <a:p>
                      <a:pPr marL="0" marR="0" lvl="0" indent="0" algn="l" rtl="0">
                        <a:spcBef>
                          <a:spcPts val="0"/>
                        </a:spcBef>
                        <a:buSzPct val="25000"/>
                        <a:buNone/>
                      </a:pPr>
                      <a:r>
                        <a:rPr lang="en-US" sz="1800" dirty="0" smtClean="0"/>
                        <a:t>Recommendation</a:t>
                      </a:r>
                      <a:endParaRPr lang="en-US" sz="1800" dirty="0"/>
                    </a:p>
                  </a:txBody>
                  <a:tcPr marL="83250" marR="83250" marT="45725" marB="45725"/>
                </a:tc>
                <a:tc>
                  <a:txBody>
                    <a:bodyPr/>
                    <a:lstStyle/>
                    <a:p>
                      <a:pPr marL="0" marR="0" lvl="0" indent="0" algn="l" rtl="0">
                        <a:spcBef>
                          <a:spcPts val="0"/>
                        </a:spcBef>
                        <a:buSzPct val="25000"/>
                        <a:buNone/>
                      </a:pPr>
                      <a:r>
                        <a:rPr lang="en-US" sz="1800" dirty="0" smtClean="0"/>
                        <a:t>Remarks</a:t>
                      </a:r>
                      <a:endParaRPr lang="en-US" sz="1800" dirty="0"/>
                    </a:p>
                  </a:txBody>
                  <a:tcPr marL="83250" marR="83250" marT="45725" marB="45725"/>
                </a:tc>
              </a:tr>
              <a:tr h="420225">
                <a:tc>
                  <a:txBody>
                    <a:bodyPr/>
                    <a:lstStyle/>
                    <a:p>
                      <a:pPr marL="0" marR="0" lvl="0" indent="0" algn="l" rtl="0">
                        <a:spcBef>
                          <a:spcPts val="0"/>
                        </a:spcBef>
                        <a:buSzPct val="25000"/>
                        <a:buNone/>
                      </a:pPr>
                      <a:r>
                        <a:rPr lang="en-US" sz="1800"/>
                        <a:t>Western Region</a:t>
                      </a:r>
                      <a:endParaRPr lang="en-US" sz="1800" b="0" i="0">
                        <a:solidFill>
                          <a:schemeClr val="dk1"/>
                        </a:solidFill>
                      </a:endParaRP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Implement</a:t>
                      </a:r>
                      <a:endParaRPr lang="en-US" sz="1800" b="1" i="1" dirty="0">
                        <a:solidFill>
                          <a:schemeClr val="dk1"/>
                        </a:solidFill>
                      </a:endParaRP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Neutral</a:t>
                      </a:r>
                      <a:endParaRPr lang="en-US" sz="1800" b="1" i="1" dirty="0">
                        <a:solidFill>
                          <a:schemeClr val="dk1"/>
                        </a:solidFill>
                      </a:endParaRPr>
                    </a:p>
                  </a:txBody>
                  <a:tcPr marL="83250" marR="83250" marT="45725" marB="45725"/>
                </a:tc>
              </a:tr>
              <a:tr h="243475">
                <a:tc>
                  <a:txBody>
                    <a:bodyPr/>
                    <a:lstStyle/>
                    <a:p>
                      <a:pPr marL="0" marR="0" lvl="0" indent="0" algn="l" rtl="0">
                        <a:spcBef>
                          <a:spcPts val="0"/>
                        </a:spcBef>
                        <a:buSzPct val="25000"/>
                        <a:buNone/>
                      </a:pPr>
                      <a:r>
                        <a:rPr lang="en-US" sz="1800"/>
                        <a:t>Central Region</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a:t>Implement with </a:t>
                      </a:r>
                      <a:r>
                        <a:rPr lang="en-US" sz="1800" dirty="0" smtClean="0"/>
                        <a:t>reservations</a:t>
                      </a:r>
                      <a:endParaRPr lang="en-US" sz="1800" b="1" i="1" dirty="0">
                        <a:solidFill>
                          <a:schemeClr val="dk1"/>
                        </a:solidFill>
                      </a:endParaRP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Little improvement</a:t>
                      </a:r>
                      <a:endParaRPr lang="en-US" sz="1800" b="1" i="1" dirty="0">
                        <a:solidFill>
                          <a:schemeClr val="dk1"/>
                        </a:solidFill>
                      </a:endParaRPr>
                    </a:p>
                  </a:txBody>
                  <a:tcPr marL="83250" marR="83250" marT="45725" marB="45725"/>
                </a:tc>
              </a:tr>
              <a:tr h="243475">
                <a:tc>
                  <a:txBody>
                    <a:bodyPr/>
                    <a:lstStyle/>
                    <a:p>
                      <a:pPr marL="0" marR="0" lvl="0" indent="0" algn="l" rtl="0">
                        <a:spcBef>
                          <a:spcPts val="0"/>
                        </a:spcBef>
                        <a:buSzPct val="25000"/>
                        <a:buNone/>
                      </a:pPr>
                      <a:r>
                        <a:rPr lang="en-US" sz="1800"/>
                        <a:t>Southern Region</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Implement</a:t>
                      </a:r>
                      <a:endParaRPr lang="en-US" sz="1800" b="1" i="1" dirty="0">
                        <a:solidFill>
                          <a:schemeClr val="dk1"/>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
                          <a:srgbClr val="00B050"/>
                        </a:buClr>
                        <a:buSzPct val="25000"/>
                        <a:buFont typeface="Arial"/>
                        <a:buNone/>
                        <a:tabLst/>
                        <a:defRPr/>
                      </a:pPr>
                      <a:r>
                        <a:rPr lang="en-US" sz="1800" dirty="0" smtClean="0"/>
                        <a:t>No striking differences</a:t>
                      </a:r>
                      <a:endParaRPr lang="en-US" sz="1800" b="1" i="1" dirty="0" smtClean="0">
                        <a:solidFill>
                          <a:schemeClr val="dk1"/>
                        </a:solidFill>
                      </a:endParaRPr>
                    </a:p>
                  </a:txBody>
                  <a:tcPr marL="83250" marR="83250" marT="45725" marB="45725"/>
                </a:tc>
              </a:tr>
              <a:tr h="243475">
                <a:tc>
                  <a:txBody>
                    <a:bodyPr/>
                    <a:lstStyle/>
                    <a:p>
                      <a:pPr marL="0" marR="0" lvl="0" indent="0" algn="l" rtl="0">
                        <a:spcBef>
                          <a:spcPts val="0"/>
                        </a:spcBef>
                        <a:buSzPct val="25000"/>
                        <a:buNone/>
                      </a:pPr>
                      <a:r>
                        <a:rPr lang="en-US" sz="1800"/>
                        <a:t>Eastern Region</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Minor improvements</a:t>
                      </a:r>
                      <a:endParaRPr lang="en-US" sz="1800" b="1" i="1" dirty="0">
                        <a:solidFill>
                          <a:srgbClr val="00B050"/>
                        </a:solidFill>
                      </a:endParaRPr>
                    </a:p>
                  </a:txBody>
                  <a:tcPr marL="83250" marR="83250" marT="45725" marB="45725"/>
                </a:tc>
              </a:tr>
              <a:tr h="243475">
                <a:tc>
                  <a:txBody>
                    <a:bodyPr/>
                    <a:lstStyle/>
                    <a:p>
                      <a:pPr marL="0" marR="0" lvl="0" indent="0" algn="l" rtl="0">
                        <a:spcBef>
                          <a:spcPts val="0"/>
                        </a:spcBef>
                        <a:buSzPct val="25000"/>
                        <a:buNone/>
                      </a:pPr>
                      <a:r>
                        <a:rPr lang="en-US" sz="1800"/>
                        <a:t>Pacific Region</a:t>
                      </a:r>
                    </a:p>
                  </a:txBody>
                  <a:tcPr marL="83250" marR="83250" marT="45725" marB="45725"/>
                </a:tc>
                <a:tc>
                  <a:txBody>
                    <a:bodyPr/>
                    <a:lstStyle/>
                    <a:p>
                      <a:pPr marL="0" marR="0" lvl="0" indent="0" algn="l" rtl="0">
                        <a:spcBef>
                          <a:spcPts val="0"/>
                        </a:spcBef>
                        <a:buSzPct val="25000"/>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rtl="0">
                        <a:spcBef>
                          <a:spcPts val="0"/>
                        </a:spcBef>
                        <a:buSzPct val="25000"/>
                        <a:buNone/>
                      </a:pPr>
                      <a:r>
                        <a:rPr lang="en-US" sz="1800" dirty="0" smtClean="0"/>
                        <a:t>Models performed well with Winston</a:t>
                      </a:r>
                      <a:endParaRPr lang="en-US" sz="1800" b="1" i="1" dirty="0">
                        <a:solidFill>
                          <a:srgbClr val="00B050"/>
                        </a:solidFill>
                      </a:endParaRPr>
                    </a:p>
                  </a:txBody>
                  <a:tcPr marL="83250" marR="83250" marT="45725" marB="45725"/>
                </a:tc>
              </a:tr>
              <a:tr h="341775">
                <a:tc>
                  <a:txBody>
                    <a:bodyPr/>
                    <a:lstStyle/>
                    <a:p>
                      <a:pPr marL="0" marR="0" lvl="0" indent="0" algn="l" rtl="0">
                        <a:spcBef>
                          <a:spcPts val="0"/>
                        </a:spcBef>
                        <a:buSzPct val="25000"/>
                        <a:buNone/>
                      </a:pPr>
                      <a:r>
                        <a:rPr lang="en-US" sz="1800"/>
                        <a:t>Alaska Region</a:t>
                      </a:r>
                    </a:p>
                  </a:txBody>
                  <a:tcPr marL="83250" marR="83250" marT="45725" marB="45725"/>
                </a:tc>
                <a:tc>
                  <a:txBody>
                    <a:bodyPr/>
                    <a:lstStyle/>
                    <a:p>
                      <a:pPr marL="0" marR="0" lvl="0" indent="0" algn="l" rtl="0">
                        <a:spcBef>
                          <a:spcPts val="0"/>
                        </a:spcBef>
                        <a:buSzPct val="25000"/>
                        <a:buNone/>
                      </a:pPr>
                      <a:r>
                        <a:rPr lang="en-US" sz="1800" dirty="0" smtClean="0"/>
                        <a:t>Implement</a:t>
                      </a:r>
                      <a:endParaRPr lang="en-US" sz="1800" b="1" i="1" dirty="0">
                        <a:solidFill>
                          <a:schemeClr val="dk1"/>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dirty="0" smtClean="0"/>
                        <a:t>No specific problems</a:t>
                      </a:r>
                      <a:endParaRPr lang="en-US" sz="1800" b="1" i="1" dirty="0" smtClean="0">
                        <a:solidFill>
                          <a:schemeClr val="dk1"/>
                        </a:solidFill>
                      </a:endParaRPr>
                    </a:p>
                  </a:txBody>
                  <a:tcPr marL="83250" marR="83250" marT="45725" marB="45725"/>
                </a:tc>
              </a:tr>
              <a:tr h="243475">
                <a:tc>
                  <a:txBody>
                    <a:bodyPr/>
                    <a:lstStyle/>
                    <a:p>
                      <a:pPr marL="0" marR="0" lvl="0" indent="0" algn="l" rtl="0">
                        <a:spcBef>
                          <a:spcPts val="0"/>
                        </a:spcBef>
                        <a:buSzPct val="25000"/>
                        <a:buNone/>
                      </a:pPr>
                      <a:r>
                        <a:rPr lang="en-US" sz="1800"/>
                        <a:t>WPC</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
                          <a:srgbClr val="00B050"/>
                        </a:buClr>
                        <a:buSzPct val="25000"/>
                        <a:buFont typeface="Arial"/>
                        <a:buNone/>
                        <a:tabLst/>
                        <a:defRPr/>
                      </a:pPr>
                      <a:r>
                        <a:rPr lang="en-US" sz="1800" dirty="0" smtClean="0"/>
                        <a:t>Similar, GFSX slightly better sometimes</a:t>
                      </a:r>
                      <a:endParaRPr lang="en-US" sz="1800" b="1" i="1" dirty="0" smtClean="0">
                        <a:solidFill>
                          <a:srgbClr val="00B050"/>
                        </a:solidFill>
                      </a:endParaRPr>
                    </a:p>
                  </a:txBody>
                  <a:tcPr marL="83250" marR="83250" marT="45725" marB="45725"/>
                </a:tc>
              </a:tr>
              <a:tr h="243475">
                <a:tc>
                  <a:txBody>
                    <a:bodyPr/>
                    <a:lstStyle/>
                    <a:p>
                      <a:pPr marL="0" marR="0" lvl="0" indent="0" algn="l" rtl="0">
                        <a:spcBef>
                          <a:spcPts val="0"/>
                        </a:spcBef>
                        <a:buSzPct val="25000"/>
                        <a:buNone/>
                      </a:pPr>
                      <a:r>
                        <a:rPr lang="en-US" sz="1800"/>
                        <a:t>NHC</a:t>
                      </a:r>
                    </a:p>
                  </a:txBody>
                  <a:tcPr marL="83250" marR="83250" marT="45725" marB="45725"/>
                </a:tc>
                <a:tc>
                  <a:txBody>
                    <a:bodyPr/>
                    <a:lstStyle/>
                    <a:p>
                      <a:pPr marL="0" marR="0" lvl="0" indent="0" algn="l" rtl="0">
                        <a:lnSpc>
                          <a:spcPct val="100000"/>
                        </a:lnSpc>
                        <a:spcBef>
                          <a:spcPts val="0"/>
                        </a:spcBef>
                        <a:spcAft>
                          <a:spcPts val="0"/>
                        </a:spcAft>
                        <a:buClr>
                          <a:schemeClr val="dk1"/>
                        </a:buClr>
                        <a:buSzPct val="25000"/>
                        <a:buFont typeface="Arial"/>
                        <a:buNone/>
                      </a:pPr>
                      <a:r>
                        <a:rPr lang="en-US" sz="1800" dirty="0"/>
                        <a:t>Neither endorse nor </a:t>
                      </a:r>
                      <a:r>
                        <a:rPr lang="en-US" sz="1800" dirty="0" smtClean="0"/>
                        <a:t>oppose</a:t>
                      </a:r>
                      <a:endParaRPr lang="en-US" sz="1800" b="1" i="1" dirty="0">
                        <a:solidFill>
                          <a:srgbClr val="FF0000"/>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800" dirty="0" smtClean="0"/>
                        <a:t>Improved tropical forecasts,                                                        downstream tests incomplete</a:t>
                      </a:r>
                      <a:endParaRPr lang="en-US" sz="1800" b="1" i="1" dirty="0" smtClean="0">
                        <a:solidFill>
                          <a:srgbClr val="FF0000"/>
                        </a:solidFill>
                      </a:endParaRPr>
                    </a:p>
                  </a:txBody>
                  <a:tcPr marL="83250" marR="83250" marT="45725" marB="45725"/>
                </a:tc>
              </a:tr>
            </a:tbl>
          </a:graphicData>
        </a:graphic>
      </p:graphicFrame>
      <p:sp>
        <p:nvSpPr>
          <p:cNvPr id="869" name="Shape 869"/>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rgbClr val="888888"/>
                </a:solidFill>
                <a:latin typeface="Arial"/>
                <a:ea typeface="Arial"/>
                <a:cs typeface="Arial"/>
                <a:sym typeface="Arial"/>
              </a:rPr>
              <a:t>41</a:t>
            </a:fld>
            <a:endParaRPr lang="en-US" sz="1400">
              <a:solidFill>
                <a:srgbClr val="888888"/>
              </a:solidFill>
              <a:latin typeface="Arial"/>
              <a:ea typeface="Arial"/>
              <a:cs typeface="Arial"/>
              <a:sym typeface="Arial"/>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42</a:t>
            </a:fld>
            <a:endParaRPr lang="en-US" sz="1400">
              <a:solidFill>
                <a:schemeClr val="dk1"/>
              </a:solidFill>
              <a:latin typeface="Arial"/>
              <a:ea typeface="Arial"/>
              <a:cs typeface="Arial"/>
              <a:sym typeface="Arial"/>
            </a:endParaRPr>
          </a:p>
        </p:txBody>
      </p:sp>
      <p:graphicFrame>
        <p:nvGraphicFramePr>
          <p:cNvPr id="875" name="Shape 875"/>
          <p:cNvGraphicFramePr/>
          <p:nvPr>
            <p:extLst>
              <p:ext uri="{D42A27DB-BD31-4B8C-83A1-F6EECF244321}">
                <p14:modId xmlns:p14="http://schemas.microsoft.com/office/powerpoint/2010/main" val="2219998087"/>
              </p:ext>
            </p:extLst>
          </p:nvPr>
        </p:nvGraphicFramePr>
        <p:xfrm>
          <a:off x="245466" y="1388347"/>
          <a:ext cx="8612784" cy="4809435"/>
        </p:xfrm>
        <a:graphic>
          <a:graphicData uri="http://schemas.openxmlformats.org/drawingml/2006/table">
            <a:tbl>
              <a:tblPr firstRow="1" bandRow="1">
                <a:tableStyleId>{6CB1583B-33A9-428A-A746-DDD4BDC54396}</a:tableStyleId>
              </a:tblPr>
              <a:tblGrid>
                <a:gridCol w="2153372"/>
                <a:gridCol w="2904682"/>
                <a:gridCol w="3554730"/>
              </a:tblGrid>
              <a:tr h="243475">
                <a:tc>
                  <a:txBody>
                    <a:bodyPr/>
                    <a:lstStyle/>
                    <a:p>
                      <a:pPr marL="0" marR="0" lvl="0" indent="0" algn="l" rtl="0">
                        <a:spcBef>
                          <a:spcPts val="0"/>
                        </a:spcBef>
                        <a:buSzPct val="25000"/>
                        <a:buNone/>
                      </a:pPr>
                      <a:r>
                        <a:rPr lang="en-US" sz="1800" dirty="0"/>
                        <a:t>Region/Center</a:t>
                      </a:r>
                    </a:p>
                  </a:txBody>
                  <a:tcPr marL="83250" marR="83250" marT="45725" marB="45725"/>
                </a:tc>
                <a:tc>
                  <a:txBody>
                    <a:bodyPr/>
                    <a:lstStyle/>
                    <a:p>
                      <a:pPr marL="0" marR="0" lvl="0" indent="0" algn="l" rtl="0">
                        <a:spcBef>
                          <a:spcPts val="0"/>
                        </a:spcBef>
                        <a:buSzPct val="25000"/>
                        <a:buNone/>
                      </a:pPr>
                      <a:r>
                        <a:rPr lang="en-US" sz="1800" dirty="0" smtClean="0"/>
                        <a:t>Recommendation</a:t>
                      </a:r>
                      <a:endParaRPr lang="en-US" sz="1800" dirty="0"/>
                    </a:p>
                  </a:txBody>
                  <a:tcPr marL="83250" marR="83250" marT="45725" marB="45725"/>
                </a:tc>
                <a:tc>
                  <a:txBody>
                    <a:bodyPr/>
                    <a:lstStyle/>
                    <a:p>
                      <a:pPr marL="0" marR="0" lvl="0" indent="0" algn="l" rtl="0">
                        <a:spcBef>
                          <a:spcPts val="0"/>
                        </a:spcBef>
                        <a:buSzPct val="25000"/>
                        <a:buNone/>
                      </a:pPr>
                      <a:r>
                        <a:rPr lang="en-US" sz="1800" dirty="0" smtClean="0"/>
                        <a:t>Remarks</a:t>
                      </a:r>
                      <a:endParaRPr lang="en-US" sz="1800" dirty="0"/>
                    </a:p>
                  </a:txBody>
                  <a:tcPr marL="83250" marR="83250" marT="45725" marB="45725"/>
                </a:tc>
              </a:tr>
              <a:tr h="243475">
                <a:tc>
                  <a:txBody>
                    <a:bodyPr/>
                    <a:lstStyle/>
                    <a:p>
                      <a:pPr marL="0" marR="0" lvl="0" indent="0" algn="l" rtl="0">
                        <a:spcBef>
                          <a:spcPts val="0"/>
                        </a:spcBef>
                        <a:buSzPct val="25000"/>
                        <a:buNone/>
                      </a:pPr>
                      <a:r>
                        <a:rPr lang="en-US" sz="1800"/>
                        <a:t>AWC</a:t>
                      </a:r>
                    </a:p>
                  </a:txBody>
                  <a:tcPr marL="83250" marR="83250" marT="45725" marB="45725"/>
                </a:tc>
                <a:tc>
                  <a:txBody>
                    <a:bodyPr/>
                    <a:lstStyle/>
                    <a:p>
                      <a:pPr marL="0" marR="0" lvl="0" indent="0" algn="l" rtl="0">
                        <a:spcBef>
                          <a:spcPts val="0"/>
                        </a:spcBef>
                        <a:buSzPct val="25000"/>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dirty="0" smtClean="0"/>
                        <a:t>Better winds, temperatures</a:t>
                      </a:r>
                      <a:endParaRPr lang="en-US" sz="1800" b="1" i="1" dirty="0" smtClean="0">
                        <a:solidFill>
                          <a:srgbClr val="00B050"/>
                        </a:solidFill>
                      </a:endParaRPr>
                    </a:p>
                  </a:txBody>
                  <a:tcPr marL="83250" marR="83250" marT="45725" marB="45725"/>
                </a:tc>
              </a:tr>
              <a:tr h="420225">
                <a:tc>
                  <a:txBody>
                    <a:bodyPr/>
                    <a:lstStyle/>
                    <a:p>
                      <a:pPr marL="0" marR="0" lvl="0" indent="0" algn="l" rtl="0">
                        <a:spcBef>
                          <a:spcPts val="0"/>
                        </a:spcBef>
                        <a:buSzPct val="25000"/>
                        <a:buNone/>
                      </a:pPr>
                      <a:r>
                        <a:rPr lang="en-US" sz="1800"/>
                        <a:t>CPC</a:t>
                      </a:r>
                    </a:p>
                  </a:txBody>
                  <a:tcPr marL="83250" marR="83250" marT="45725" marB="45725"/>
                </a:tc>
                <a:tc>
                  <a:txBody>
                    <a:bodyPr/>
                    <a:lstStyle/>
                    <a:p>
                      <a:pPr marL="0" marR="0" lvl="0" indent="0" algn="l" rtl="0">
                        <a:spcBef>
                          <a:spcPts val="0"/>
                        </a:spcBef>
                        <a:buSzPct val="25000"/>
                        <a:buNone/>
                      </a:pPr>
                      <a:r>
                        <a:rPr lang="en-US" sz="1800" dirty="0" smtClean="0"/>
                        <a:t>Implement</a:t>
                      </a:r>
                      <a:endParaRPr lang="en-US" sz="1800" b="1" i="1" dirty="0">
                        <a:solidFill>
                          <a:schemeClr val="dk1"/>
                        </a:solidFill>
                      </a:endParaRPr>
                    </a:p>
                  </a:txBody>
                  <a:tcPr marL="83250" marR="83250" marT="45725" marB="45725"/>
                </a:tc>
                <a:tc>
                  <a:txBody>
                    <a:bodyPr/>
                    <a:lstStyle/>
                    <a:p>
                      <a:pPr marL="0" marR="0" lvl="0" indent="0" algn="l" rtl="0">
                        <a:spcBef>
                          <a:spcPts val="0"/>
                        </a:spcBef>
                        <a:buSzPct val="25000"/>
                        <a:buNone/>
                      </a:pPr>
                      <a:r>
                        <a:rPr lang="en-US" sz="1800" dirty="0" smtClean="0"/>
                        <a:t>Large errors upper stratosphere </a:t>
                      </a:r>
                      <a:endParaRPr lang="en-US" sz="1800" b="1" i="1" dirty="0">
                        <a:solidFill>
                          <a:schemeClr val="dk1"/>
                        </a:solidFill>
                      </a:endParaRPr>
                    </a:p>
                  </a:txBody>
                  <a:tcPr marL="83250" marR="83250" marT="45725" marB="45725"/>
                </a:tc>
              </a:tr>
              <a:tr h="243475">
                <a:tc>
                  <a:txBody>
                    <a:bodyPr/>
                    <a:lstStyle/>
                    <a:p>
                      <a:pPr marL="0" marR="0" lvl="0" indent="0" algn="l" rtl="0">
                        <a:spcBef>
                          <a:spcPts val="0"/>
                        </a:spcBef>
                        <a:buSzPct val="25000"/>
                        <a:buNone/>
                      </a:pPr>
                      <a:r>
                        <a:rPr lang="en-US" sz="1800"/>
                        <a:t>OPC</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
                          <a:srgbClr val="00B050"/>
                        </a:buClr>
                        <a:buSzPct val="25000"/>
                        <a:buFont typeface="Arial"/>
                        <a:buNone/>
                        <a:tabLst/>
                        <a:defRPr/>
                      </a:pPr>
                      <a:r>
                        <a:rPr lang="en-US" sz="1800" dirty="0" smtClean="0"/>
                        <a:t>Extratropical storm tracks better</a:t>
                      </a:r>
                      <a:endParaRPr lang="en-US" sz="1800" b="1" i="1" dirty="0" smtClean="0">
                        <a:solidFill>
                          <a:srgbClr val="00B050"/>
                        </a:solidFill>
                      </a:endParaRPr>
                    </a:p>
                  </a:txBody>
                  <a:tcPr marL="83250" marR="83250" marT="45725" marB="45725"/>
                </a:tc>
              </a:tr>
              <a:tr h="243475">
                <a:tc>
                  <a:txBody>
                    <a:bodyPr/>
                    <a:lstStyle/>
                    <a:p>
                      <a:pPr marL="0" marR="0" lvl="0" indent="0" algn="l" rtl="0">
                        <a:spcBef>
                          <a:spcPts val="0"/>
                        </a:spcBef>
                        <a:buSzPct val="25000"/>
                        <a:buNone/>
                      </a:pPr>
                      <a:r>
                        <a:rPr lang="en-US" sz="1800"/>
                        <a:t>SWPC</a:t>
                      </a:r>
                    </a:p>
                  </a:txBody>
                  <a:tcPr marL="83250" marR="83250" marT="45725" marB="45725"/>
                </a:tc>
                <a:tc>
                  <a:txBody>
                    <a:bodyPr/>
                    <a:lstStyle/>
                    <a:p>
                      <a:pPr marL="0" marR="0" lvl="0" indent="0" algn="l" rtl="0">
                        <a:spcBef>
                          <a:spcPts val="0"/>
                        </a:spcBef>
                        <a:buSzPct val="25000"/>
                        <a:buNone/>
                      </a:pPr>
                      <a:r>
                        <a:rPr lang="en-US" sz="1800" dirty="0" smtClean="0"/>
                        <a:t>Implement</a:t>
                      </a:r>
                      <a:endParaRPr lang="en-US" sz="1800" b="1" i="1" dirty="0"/>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dirty="0" smtClean="0"/>
                        <a:t>Need improvements in upper atmosphere</a:t>
                      </a:r>
                      <a:endParaRPr lang="en-US" sz="1800" b="1" i="1" dirty="0" smtClean="0"/>
                    </a:p>
                  </a:txBody>
                  <a:tcPr marL="83250" marR="83250" marT="45725" marB="45725"/>
                </a:tc>
              </a:tr>
              <a:tr h="243475">
                <a:tc>
                  <a:txBody>
                    <a:bodyPr/>
                    <a:lstStyle/>
                    <a:p>
                      <a:pPr marL="0" marR="0" lvl="0" indent="0" algn="l" rtl="0">
                        <a:spcBef>
                          <a:spcPts val="0"/>
                        </a:spcBef>
                        <a:buSzPct val="25000"/>
                        <a:buNone/>
                      </a:pPr>
                      <a:r>
                        <a:rPr lang="en-US" sz="1800"/>
                        <a:t>MDL</a:t>
                      </a:r>
                    </a:p>
                  </a:txBody>
                  <a:tcPr marL="83250" marR="83250" marT="45725" marB="45725"/>
                </a:tc>
                <a:tc>
                  <a:txBody>
                    <a:bodyPr/>
                    <a:lstStyle/>
                    <a:p>
                      <a:pPr marL="0" marR="0" lvl="0" indent="0" algn="l" rtl="0">
                        <a:spcBef>
                          <a:spcPts val="0"/>
                        </a:spcBef>
                        <a:buSzPct val="25000"/>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dirty="0" smtClean="0"/>
                        <a:t>Redeveloped MOS better</a:t>
                      </a:r>
                      <a:endParaRPr lang="en-US" sz="1800" b="1" i="1" dirty="0" smtClean="0">
                        <a:solidFill>
                          <a:srgbClr val="00B050"/>
                        </a:solidFill>
                      </a:endParaRPr>
                    </a:p>
                  </a:txBody>
                  <a:tcPr marL="83250" marR="83250" marT="45725" marB="45725"/>
                </a:tc>
              </a:tr>
              <a:tr h="243475">
                <a:tc>
                  <a:txBody>
                    <a:bodyPr/>
                    <a:lstStyle/>
                    <a:p>
                      <a:pPr marL="0" marR="0" lvl="0" indent="0" algn="l" rtl="0">
                        <a:spcBef>
                          <a:spcPts val="0"/>
                        </a:spcBef>
                        <a:buSzPct val="25000"/>
                        <a:buNone/>
                      </a:pPr>
                      <a:r>
                        <a:rPr lang="en-US" sz="1800"/>
                        <a:t>NWC</a:t>
                      </a:r>
                    </a:p>
                  </a:txBody>
                  <a:tcPr marL="83250" marR="83250" marT="45725" marB="45725"/>
                </a:tc>
                <a:tc>
                  <a:txBody>
                    <a:bodyPr/>
                    <a:lstStyle/>
                    <a:p>
                      <a:pPr marL="0" marR="0" lvl="0" indent="0" algn="l" rtl="0">
                        <a:spcBef>
                          <a:spcPts val="0"/>
                        </a:spcBef>
                        <a:buSzPct val="25000"/>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dirty="0" smtClean="0"/>
                        <a:t>Hourly files should improve NWC </a:t>
                      </a:r>
                      <a:r>
                        <a:rPr lang="en-US" sz="1800" dirty="0" err="1" smtClean="0"/>
                        <a:t>fcsts</a:t>
                      </a:r>
                      <a:endParaRPr lang="en-US" sz="1800" b="1" i="1" dirty="0" smtClean="0">
                        <a:solidFill>
                          <a:srgbClr val="00B050"/>
                        </a:solidFill>
                      </a:endParaRPr>
                    </a:p>
                  </a:txBody>
                  <a:tcPr marL="83250" marR="83250" marT="45725" marB="45725"/>
                </a:tc>
              </a:tr>
              <a:tr h="243475">
                <a:tc>
                  <a:txBody>
                    <a:bodyPr/>
                    <a:lstStyle/>
                    <a:p>
                      <a:pPr marL="0" marR="0" lvl="0" indent="0" algn="l" rtl="0">
                        <a:spcBef>
                          <a:spcPts val="0"/>
                        </a:spcBef>
                        <a:buSzPct val="25000"/>
                        <a:buNone/>
                      </a:pPr>
                      <a:r>
                        <a:rPr lang="en-US" sz="1800"/>
                        <a:t>SPC</a:t>
                      </a: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Implement</a:t>
                      </a:r>
                      <a:endParaRPr lang="en-US" sz="1800" b="1" i="1" dirty="0">
                        <a:solidFill>
                          <a:srgbClr val="00B050"/>
                        </a:solidFill>
                      </a:endParaRPr>
                    </a:p>
                  </a:txBody>
                  <a:tcPr marL="83250" marR="83250" marT="45725" marB="45725"/>
                </a:tc>
                <a:tc>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Improved in warm season</a:t>
                      </a:r>
                      <a:endParaRPr lang="en-US" sz="1800" b="1" i="1" dirty="0">
                        <a:solidFill>
                          <a:srgbClr val="00B050"/>
                        </a:solidFill>
                      </a:endParaRPr>
                    </a:p>
                  </a:txBody>
                  <a:tcPr marL="83250" marR="83250" marT="45725" marB="45725"/>
                </a:tc>
              </a:tr>
              <a:tr h="243475">
                <a:tc>
                  <a:txBody>
                    <a:bodyPr/>
                    <a:lstStyle/>
                    <a:p>
                      <a:pPr marL="0" marR="0" lvl="0" indent="0" algn="l" rtl="0">
                        <a:spcBef>
                          <a:spcPts val="0"/>
                        </a:spcBef>
                        <a:buSzPct val="25000"/>
                        <a:buNone/>
                      </a:pPr>
                      <a:r>
                        <a:rPr lang="en-US" sz="1800" dirty="0" smtClean="0"/>
                        <a:t>Weather It Is Ltd. (Prof. Barry Lynn)</a:t>
                      </a:r>
                      <a:endParaRPr lang="en-US" sz="1800" dirty="0"/>
                    </a:p>
                  </a:txBody>
                  <a:tcPr marL="83250" marR="83250" marT="45725" marB="45725"/>
                </a:tc>
                <a:tc gridSpan="2">
                  <a:txBody>
                    <a:bodyPr/>
                    <a:lstStyle/>
                    <a:p>
                      <a:pPr marL="0" marR="0" lvl="0" indent="0" algn="l" rtl="0">
                        <a:lnSpc>
                          <a:spcPct val="100000"/>
                        </a:lnSpc>
                        <a:spcBef>
                          <a:spcPts val="0"/>
                        </a:spcBef>
                        <a:spcAft>
                          <a:spcPts val="0"/>
                        </a:spcAft>
                        <a:buClr>
                          <a:srgbClr val="00B050"/>
                        </a:buClr>
                        <a:buSzPct val="25000"/>
                        <a:buFont typeface="Arial"/>
                        <a:buNone/>
                      </a:pPr>
                      <a:r>
                        <a:rPr lang="en-US" sz="1800" dirty="0" smtClean="0"/>
                        <a:t>under situations where the observational network is more dense, </a:t>
                      </a:r>
                      <a:r>
                        <a:rPr lang="en-US" sz="1800" b="0" i="0" u="none" strike="noStrike" cap="none" dirty="0" smtClean="0">
                          <a:solidFill>
                            <a:schemeClr val="dk1"/>
                          </a:solidFill>
                          <a:latin typeface="Arial"/>
                          <a:ea typeface="Arial"/>
                          <a:cs typeface="Arial"/>
                          <a:sym typeface="Arial"/>
                        </a:rPr>
                        <a:t>there</a:t>
                      </a:r>
                      <a:r>
                        <a:rPr lang="en-US" sz="1800" dirty="0" smtClean="0"/>
                        <a:t> has been improvement in the initial state (and lateral boundary conditions) of the GFSX compared to GFS</a:t>
                      </a:r>
                      <a:endParaRPr lang="en-US" sz="1800" b="1" i="1" dirty="0">
                        <a:solidFill>
                          <a:srgbClr val="00B050"/>
                        </a:solidFill>
                      </a:endParaRPr>
                    </a:p>
                  </a:txBody>
                  <a:tcPr marL="83250" marR="83250" marT="45725" marB="45725"/>
                </a:tc>
                <a:tc hMerge="1">
                  <a:txBody>
                    <a:bodyPr/>
                    <a:lstStyle/>
                    <a:p>
                      <a:pPr marL="0" marR="0" lvl="0" indent="0" algn="l" rtl="0">
                        <a:lnSpc>
                          <a:spcPct val="100000"/>
                        </a:lnSpc>
                        <a:spcBef>
                          <a:spcPts val="0"/>
                        </a:spcBef>
                        <a:spcAft>
                          <a:spcPts val="0"/>
                        </a:spcAft>
                        <a:buClr>
                          <a:srgbClr val="00B050"/>
                        </a:buClr>
                        <a:buSzPct val="25000"/>
                        <a:buFont typeface="Arial"/>
                        <a:buNone/>
                      </a:pPr>
                      <a:endParaRPr lang="en-US" sz="1800" b="1" i="1" dirty="0">
                        <a:solidFill>
                          <a:srgbClr val="00B050"/>
                        </a:solidFill>
                      </a:endParaRPr>
                    </a:p>
                  </a:txBody>
                  <a:tcPr marL="83250" marR="83250" marT="45725" marB="45725"/>
                </a:tc>
              </a:tr>
              <a:tr h="243475">
                <a:tc>
                  <a:txBody>
                    <a:bodyPr/>
                    <a:lstStyle/>
                    <a:p>
                      <a:pPr marL="0" marR="0" lvl="0" indent="0" algn="l" rtl="0">
                        <a:spcBef>
                          <a:spcPts val="0"/>
                        </a:spcBef>
                        <a:buSzPct val="25000"/>
                        <a:buNone/>
                      </a:pPr>
                      <a:r>
                        <a:rPr lang="en-US" sz="1800" dirty="0" err="1" smtClean="0"/>
                        <a:t>AccuWeather</a:t>
                      </a:r>
                      <a:endParaRPr lang="en-US" sz="1800" dirty="0"/>
                    </a:p>
                  </a:txBody>
                  <a:tcPr marL="83250" marR="83250" marT="45725" marB="45725"/>
                </a:tc>
                <a:tc gridSpan="2">
                  <a:txBody>
                    <a:bodyPr/>
                    <a:lstStyle/>
                    <a:p>
                      <a:pPr marL="0" marR="0" lvl="0" indent="0" algn="l" rtl="0">
                        <a:lnSpc>
                          <a:spcPct val="100000"/>
                        </a:lnSpc>
                        <a:spcBef>
                          <a:spcPts val="0"/>
                        </a:spcBef>
                        <a:spcAft>
                          <a:spcPts val="0"/>
                        </a:spcAft>
                        <a:buClr>
                          <a:srgbClr val="00B050"/>
                        </a:buClr>
                        <a:buSzPct val="25000"/>
                        <a:buFont typeface="Arial"/>
                        <a:buNone/>
                      </a:pPr>
                      <a:r>
                        <a:rPr lang="en-US" sz="1800" b="0" i="0" u="none" strike="noStrike" cap="none" dirty="0" smtClean="0">
                          <a:solidFill>
                            <a:schemeClr val="dk1"/>
                          </a:solidFill>
                          <a:latin typeface="Arial"/>
                          <a:ea typeface="Arial"/>
                          <a:cs typeface="Arial"/>
                          <a:sym typeface="Arial"/>
                        </a:rPr>
                        <a:t>Hourly output is of significant value for Weather Industry</a:t>
                      </a:r>
                      <a:endParaRPr lang="en-US" sz="1800" b="0" i="0" u="none" strike="noStrike" cap="none" dirty="0">
                        <a:solidFill>
                          <a:schemeClr val="dk1"/>
                        </a:solidFill>
                        <a:latin typeface="Arial"/>
                        <a:ea typeface="Arial"/>
                        <a:cs typeface="Arial"/>
                        <a:sym typeface="Arial"/>
                      </a:endParaRPr>
                    </a:p>
                  </a:txBody>
                  <a:tcPr marL="83250" marR="83250" marT="45725" marB="45725"/>
                </a:tc>
                <a:tc hMerge="1">
                  <a:txBody>
                    <a:bodyPr/>
                    <a:lstStyle/>
                    <a:p>
                      <a:endParaRPr lang="en-US"/>
                    </a:p>
                  </a:txBody>
                  <a:tcPr/>
                </a:tc>
              </a:tr>
            </a:tbl>
          </a:graphicData>
        </a:graphic>
      </p:graphicFrame>
      <p:sp>
        <p:nvSpPr>
          <p:cNvPr id="876" name="Shape 876"/>
          <p:cNvSpPr txBox="1"/>
          <p:nvPr/>
        </p:nvSpPr>
        <p:spPr>
          <a:xfrm>
            <a:off x="576262" y="3825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1">
                <a:solidFill>
                  <a:schemeClr val="dk2"/>
                </a:solidFill>
                <a:latin typeface="Arial"/>
                <a:ea typeface="Arial"/>
                <a:cs typeface="Arial"/>
                <a:sym typeface="Arial"/>
              </a:rPr>
              <a:t>Endorsements from Stakeholders</a:t>
            </a: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txBox="1">
            <a:spLocks noGrp="1"/>
          </p:cNvSpPr>
          <p:nvPr>
            <p:ph type="title"/>
          </p:nvPr>
        </p:nvSpPr>
        <p:spPr>
          <a:xfrm>
            <a:off x="423862" y="2301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i="0" u="none" strike="noStrike" cap="none">
                <a:solidFill>
                  <a:schemeClr val="dk2"/>
                </a:solidFill>
                <a:latin typeface="Arial"/>
                <a:ea typeface="Arial"/>
                <a:cs typeface="Arial"/>
                <a:sym typeface="Arial"/>
              </a:rPr>
              <a:t>EMC/GCWMB Assessment</a:t>
            </a:r>
          </a:p>
        </p:txBody>
      </p:sp>
      <p:sp>
        <p:nvSpPr>
          <p:cNvPr id="882" name="Shape 882"/>
          <p:cNvSpPr txBox="1">
            <a:spLocks noGrp="1"/>
          </p:cNvSpPr>
          <p:nvPr>
            <p:ph type="body" idx="1"/>
          </p:nvPr>
        </p:nvSpPr>
        <p:spPr>
          <a:xfrm>
            <a:off x="423862" y="1373187"/>
            <a:ext cx="8229600" cy="52181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P</a:t>
            </a:r>
            <a:r>
              <a:rPr lang="en-US" sz="2800"/>
              <a:t>ositive</a:t>
            </a:r>
            <a:r>
              <a:rPr lang="en-US" sz="2800" b="0" i="0" u="none" strike="noStrike" cap="none">
                <a:solidFill>
                  <a:schemeClr val="dk1"/>
                </a:solidFill>
                <a:latin typeface="Arial"/>
                <a:ea typeface="Arial"/>
                <a:cs typeface="Arial"/>
                <a:sym typeface="Arial"/>
              </a:rPr>
              <a:t> evaluation (significantly positive improvements in majority of the metrics)</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DA upgrades have been effective in reducing the forecast errors in the short-range, and improving analysis increment for almost all prognostic variables</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Results shown significant improvement in week 1 forecasts verified against own analyses except for heights and temperatures in stratosphere</a:t>
            </a:r>
          </a:p>
          <a:p>
            <a:pPr marL="342900" marR="0" lvl="0" indent="-342900" algn="l" rtl="0">
              <a:spcBef>
                <a:spcPts val="560"/>
              </a:spcBef>
              <a:spcAft>
                <a:spcPts val="0"/>
              </a:spcAft>
              <a:buClr>
                <a:schemeClr val="dk1"/>
              </a:buClr>
              <a:buSzPct val="100000"/>
              <a:buFont typeface="Arial"/>
              <a:buChar char="•"/>
            </a:pPr>
            <a:r>
              <a:rPr lang="en-US" sz="2800" b="0" i="0" u="none" strike="noStrike" cap="none">
                <a:solidFill>
                  <a:schemeClr val="dk1"/>
                </a:solidFill>
                <a:latin typeface="Arial"/>
                <a:ea typeface="Arial"/>
                <a:cs typeface="Arial"/>
                <a:sym typeface="Arial"/>
              </a:rPr>
              <a:t>Rain no rain forecasts worse, but overall conus precipitation improved significantly</a:t>
            </a:r>
          </a:p>
        </p:txBody>
      </p:sp>
      <p:sp>
        <p:nvSpPr>
          <p:cNvPr id="883" name="Shape 883"/>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43</a:t>
            </a:fld>
            <a:endParaRPr lang="en-US" sz="140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Shape 888"/>
          <p:cNvSpPr txBox="1">
            <a:spLocks noGrp="1"/>
          </p:cNvSpPr>
          <p:nvPr>
            <p:ph type="body" idx="1"/>
          </p:nvPr>
        </p:nvSpPr>
        <p:spPr>
          <a:xfrm>
            <a:off x="190498" y="1247775"/>
            <a:ext cx="8734424" cy="5610224"/>
          </a:xfrm>
          <a:prstGeom prst="rect">
            <a:avLst/>
          </a:prstGeom>
          <a:noFill/>
          <a:ln>
            <a:noFill/>
          </a:ln>
        </p:spPr>
        <p:txBody>
          <a:bodyPr lIns="91425" tIns="45700" rIns="91425" bIns="45700" anchor="t" anchorCtr="0">
            <a:noAutofit/>
          </a:bodyPr>
          <a:lstStyle/>
          <a:p>
            <a:pPr marL="342900" marR="0" lvl="0" indent="-342900" algn="just"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2m temperature, dewpoint, 10 m wind forecasts against station obs over CONUS, Alaska improved.</a:t>
            </a:r>
          </a:p>
          <a:p>
            <a:pPr marL="342900" marR="0" lvl="0" indent="-342900" algn="just"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CAPE forecasts over CONUS improved</a:t>
            </a:r>
          </a:p>
          <a:p>
            <a:pPr marL="342900" marR="0" lvl="0" indent="-342900" algn="just"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Forecasts of tropical storm genesis. track and intensity forecasts improved. </a:t>
            </a:r>
          </a:p>
          <a:p>
            <a:pPr marL="342900" marR="0" lvl="0" indent="-342900" algn="just"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Mode verification of CAPE, Jet Streams, QPF and winds shows GFSX slightly better</a:t>
            </a:r>
          </a:p>
          <a:p>
            <a:pPr marL="342900" marR="0" lvl="0" indent="-342900" algn="just"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Synoptic evaluations of GFSX produced no red flags.  GFSX, GFS similar; GFSX slightly better in some cases</a:t>
            </a:r>
          </a:p>
          <a:p>
            <a:pPr marL="342900" marR="0" lvl="0" indent="-342900" algn="just"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Forecasts of heights, temperatures, winds significantly improved </a:t>
            </a:r>
            <a:r>
              <a:rPr lang="en-US" sz="2400" b="0" i="0" u="none" strike="noStrike" cap="none">
                <a:solidFill>
                  <a:srgbClr val="FF0000"/>
                </a:solidFill>
                <a:latin typeface="Arial"/>
                <a:ea typeface="Arial"/>
                <a:cs typeface="Arial"/>
                <a:sym typeface="Arial"/>
              </a:rPr>
              <a:t>except for heights and temperatures in stratosphere.  Large errors in upper stratosphere</a:t>
            </a:r>
          </a:p>
          <a:p>
            <a:pPr marL="342900" marR="0" lvl="0" indent="-342900" algn="just"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CONUS precipitation forecasts improved for thresholds of 2-25 mm/day, </a:t>
            </a:r>
            <a:r>
              <a:rPr lang="en-US" sz="2400" b="0" i="0" u="none" strike="noStrike" cap="none">
                <a:solidFill>
                  <a:srgbClr val="FF0000"/>
                </a:solidFill>
                <a:latin typeface="Arial"/>
                <a:ea typeface="Arial"/>
                <a:cs typeface="Arial"/>
                <a:sym typeface="Arial"/>
              </a:rPr>
              <a:t>worse for thresholds of 0.2 mm/day</a:t>
            </a:r>
          </a:p>
        </p:txBody>
      </p:sp>
      <p:sp>
        <p:nvSpPr>
          <p:cNvPr id="889" name="Shape 889"/>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44</a:t>
            </a:fld>
            <a:endParaRPr lang="en-US" sz="1400">
              <a:solidFill>
                <a:schemeClr val="dk1"/>
              </a:solidFill>
              <a:latin typeface="Arial"/>
              <a:ea typeface="Arial"/>
              <a:cs typeface="Arial"/>
              <a:sym typeface="Arial"/>
            </a:endParaRPr>
          </a:p>
        </p:txBody>
      </p:sp>
      <p:sp>
        <p:nvSpPr>
          <p:cNvPr id="890" name="Shape 890"/>
          <p:cNvSpPr txBox="1">
            <a:spLocks noGrp="1"/>
          </p:cNvSpPr>
          <p:nvPr>
            <p:ph type="title"/>
          </p:nvPr>
        </p:nvSpPr>
        <p:spPr>
          <a:xfrm>
            <a:off x="423862" y="2301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i="0" u="none" strike="noStrike" cap="none">
                <a:solidFill>
                  <a:schemeClr val="dk2"/>
                </a:solidFill>
                <a:latin typeface="Arial"/>
                <a:ea typeface="Arial"/>
                <a:cs typeface="Arial"/>
                <a:sym typeface="Arial"/>
              </a:rPr>
              <a:t>EMC/GCWMB Assessment</a:t>
            </a:r>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Shape 888"/>
          <p:cNvSpPr txBox="1">
            <a:spLocks noGrp="1"/>
          </p:cNvSpPr>
          <p:nvPr>
            <p:ph type="body" idx="1"/>
          </p:nvPr>
        </p:nvSpPr>
        <p:spPr>
          <a:xfrm>
            <a:off x="190498" y="1247775"/>
            <a:ext cx="8734424" cy="5610224"/>
          </a:xfrm>
          <a:prstGeom prst="rect">
            <a:avLst/>
          </a:prstGeom>
          <a:noFill/>
          <a:ln>
            <a:noFill/>
          </a:ln>
        </p:spPr>
        <p:txBody>
          <a:bodyPr lIns="91425" tIns="45700" rIns="91425" bIns="45700" anchor="t" anchorCtr="0">
            <a:noAutofit/>
          </a:bodyPr>
          <a:lstStyle/>
          <a:p>
            <a:pPr lvl="0" indent="-342900" algn="just">
              <a:spcBef>
                <a:spcPts val="0"/>
              </a:spcBef>
            </a:pPr>
            <a:r>
              <a:rPr lang="en-US" sz="2400" dirty="0" smtClean="0"/>
              <a:t>Hourly GFS forecast output at 0.25 deg. resolution </a:t>
            </a:r>
            <a:r>
              <a:rPr lang="en-US" sz="2400" dirty="0"/>
              <a:t>(grib2) </a:t>
            </a:r>
            <a:r>
              <a:rPr lang="en-US" sz="2400" dirty="0" smtClean="0"/>
              <a:t>will be made available through 120 </a:t>
            </a:r>
            <a:r>
              <a:rPr lang="en-US" sz="2400" dirty="0" err="1" smtClean="0"/>
              <a:t>hr</a:t>
            </a:r>
            <a:r>
              <a:rPr lang="en-US" sz="2400" dirty="0" smtClean="0"/>
              <a:t> (ftp only)</a:t>
            </a:r>
          </a:p>
          <a:p>
            <a:pPr lvl="0" indent="-342900" algn="just">
              <a:spcBef>
                <a:spcPts val="0"/>
              </a:spcBef>
            </a:pPr>
            <a:endParaRPr lang="en-US" sz="2400" dirty="0" smtClean="0"/>
          </a:p>
          <a:p>
            <a:pPr lvl="0" indent="-342900" algn="just">
              <a:spcBef>
                <a:spcPts val="0"/>
              </a:spcBef>
            </a:pPr>
            <a:r>
              <a:rPr lang="en-US" sz="2400" dirty="0" smtClean="0"/>
              <a:t>GFS Post </a:t>
            </a:r>
            <a:r>
              <a:rPr lang="en-US" sz="2400" dirty="0"/>
              <a:t>is adding output on 5 more pressure levels in stratosphere </a:t>
            </a:r>
            <a:r>
              <a:rPr lang="en-US" sz="2400" b="1" dirty="0"/>
              <a:t>1, 2, 3, 5, and 7 </a:t>
            </a:r>
            <a:r>
              <a:rPr lang="en-US" sz="2400" b="1" dirty="0" err="1"/>
              <a:t>mb</a:t>
            </a:r>
            <a:r>
              <a:rPr lang="en-US" sz="2400" b="1" dirty="0"/>
              <a:t> </a:t>
            </a:r>
            <a:r>
              <a:rPr lang="en-US" sz="2400" dirty="0" smtClean="0"/>
              <a:t>per </a:t>
            </a:r>
            <a:r>
              <a:rPr lang="en-US" sz="2400" dirty="0"/>
              <a:t>request of CPC. </a:t>
            </a:r>
            <a:endParaRPr lang="en-US" sz="2400" dirty="0" smtClean="0"/>
          </a:p>
          <a:p>
            <a:pPr marL="0" lvl="0" indent="0" algn="just">
              <a:spcBef>
                <a:spcPts val="0"/>
              </a:spcBef>
              <a:buNone/>
            </a:pPr>
            <a:endParaRPr lang="en-US" sz="2400" dirty="0" smtClean="0"/>
          </a:p>
          <a:p>
            <a:pPr marL="0" lvl="0" indent="0" algn="just">
              <a:spcBef>
                <a:spcPts val="0"/>
              </a:spcBef>
              <a:buNone/>
            </a:pPr>
            <a:r>
              <a:rPr lang="en-US" sz="2400" dirty="0" smtClean="0"/>
              <a:t>    Each additional </a:t>
            </a:r>
            <a:r>
              <a:rPr lang="en-US" sz="2400" dirty="0"/>
              <a:t>level has 6 records</a:t>
            </a:r>
            <a:r>
              <a:rPr lang="en-US" sz="2400" dirty="0" smtClean="0"/>
              <a:t>:</a:t>
            </a:r>
          </a:p>
          <a:p>
            <a:pPr indent="-342900" algn="just">
              <a:spcBef>
                <a:spcPts val="0"/>
              </a:spcBef>
            </a:pPr>
            <a:r>
              <a:rPr lang="en-US" sz="2400" dirty="0" smtClean="0"/>
              <a:t>Geopotential Height (HGT); Temperature (TMP); Relative Humidity (RH); </a:t>
            </a:r>
          </a:p>
          <a:p>
            <a:pPr indent="-342900" algn="just">
              <a:spcBef>
                <a:spcPts val="0"/>
              </a:spcBef>
            </a:pPr>
            <a:r>
              <a:rPr lang="en-US" sz="2400" dirty="0" smtClean="0"/>
              <a:t>U- and V Components </a:t>
            </a:r>
            <a:r>
              <a:rPr lang="en-US" sz="2400" dirty="0"/>
              <a:t>of </a:t>
            </a:r>
            <a:r>
              <a:rPr lang="en-US" sz="2400" dirty="0" smtClean="0"/>
              <a:t>Wind (UGRD &amp; VGRD)</a:t>
            </a:r>
          </a:p>
          <a:p>
            <a:pPr indent="-342900" algn="just">
              <a:spcBef>
                <a:spcPts val="0"/>
              </a:spcBef>
            </a:pPr>
            <a:r>
              <a:rPr lang="en-US" sz="2400" dirty="0" smtClean="0"/>
              <a:t>Ozone </a:t>
            </a:r>
            <a:r>
              <a:rPr lang="en-US" sz="2400" dirty="0"/>
              <a:t>Mixing </a:t>
            </a:r>
            <a:r>
              <a:rPr lang="en-US" sz="2400" dirty="0" smtClean="0"/>
              <a:t>Ratio (O3MR)</a:t>
            </a:r>
          </a:p>
          <a:p>
            <a:pPr indent="-342900" algn="just">
              <a:spcBef>
                <a:spcPts val="0"/>
              </a:spcBef>
            </a:pPr>
            <a:endParaRPr lang="en-US" sz="2400" b="0" i="0" u="none" strike="noStrike" cap="none" dirty="0">
              <a:solidFill>
                <a:srgbClr val="FF0000"/>
              </a:solidFill>
              <a:latin typeface="Arial"/>
              <a:ea typeface="Arial"/>
              <a:cs typeface="Arial"/>
              <a:sym typeface="Arial"/>
            </a:endParaRPr>
          </a:p>
          <a:p>
            <a:pPr indent="-342900" algn="just">
              <a:spcBef>
                <a:spcPts val="0"/>
              </a:spcBef>
            </a:pPr>
            <a:r>
              <a:rPr lang="en-US" sz="2400" dirty="0" smtClean="0">
                <a:solidFill>
                  <a:srgbClr val="FF0000"/>
                </a:solidFill>
              </a:rPr>
              <a:t>Two New Products: Icing probability and Icing Severity are also added to Aviation Weather (WAFS)</a:t>
            </a:r>
            <a:endParaRPr lang="en-US" sz="2400" b="0" i="0" u="none" strike="noStrike" cap="none" dirty="0">
              <a:solidFill>
                <a:srgbClr val="FF0000"/>
              </a:solidFill>
              <a:latin typeface="Arial"/>
              <a:ea typeface="Arial"/>
              <a:cs typeface="Arial"/>
              <a:sym typeface="Arial"/>
            </a:endParaRPr>
          </a:p>
        </p:txBody>
      </p:sp>
      <p:sp>
        <p:nvSpPr>
          <p:cNvPr id="889" name="Shape 889"/>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45</a:t>
            </a:fld>
            <a:endParaRPr lang="en-US" sz="1400">
              <a:solidFill>
                <a:schemeClr val="dk1"/>
              </a:solidFill>
              <a:latin typeface="Arial"/>
              <a:ea typeface="Arial"/>
              <a:cs typeface="Arial"/>
              <a:sym typeface="Arial"/>
            </a:endParaRPr>
          </a:p>
        </p:txBody>
      </p:sp>
      <p:sp>
        <p:nvSpPr>
          <p:cNvPr id="890" name="Shape 890"/>
          <p:cNvSpPr txBox="1">
            <a:spLocks noGrp="1"/>
          </p:cNvSpPr>
          <p:nvPr>
            <p:ph type="title"/>
          </p:nvPr>
        </p:nvSpPr>
        <p:spPr>
          <a:xfrm>
            <a:off x="952021" y="0"/>
            <a:ext cx="7211378"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i="0" u="none" strike="noStrike" cap="none" dirty="0" smtClean="0">
                <a:solidFill>
                  <a:schemeClr val="dk2"/>
                </a:solidFill>
                <a:latin typeface="Arial"/>
                <a:ea typeface="Arial"/>
                <a:cs typeface="Arial"/>
                <a:sym typeface="Arial"/>
              </a:rPr>
              <a:t>Hourly Output from GFS through 120 </a:t>
            </a:r>
            <a:r>
              <a:rPr lang="en-US" sz="2800" b="1" i="0" u="none" strike="noStrike" cap="none" dirty="0" err="1" smtClean="0">
                <a:solidFill>
                  <a:schemeClr val="dk2"/>
                </a:solidFill>
                <a:latin typeface="Arial"/>
                <a:ea typeface="Arial"/>
                <a:cs typeface="Arial"/>
                <a:sym typeface="Arial"/>
              </a:rPr>
              <a:t>hrs</a:t>
            </a:r>
            <a:r>
              <a:rPr lang="en-US" sz="2800" b="1" i="0" u="none" strike="noStrike" cap="none" dirty="0" smtClean="0">
                <a:solidFill>
                  <a:schemeClr val="dk2"/>
                </a:solidFill>
                <a:latin typeface="Arial"/>
                <a:ea typeface="Arial"/>
                <a:cs typeface="Arial"/>
                <a:sym typeface="Arial"/>
              </a:rPr>
              <a:t> &amp; Additional Fields</a:t>
            </a:r>
            <a:endParaRPr lang="en-US" sz="2800" b="1" i="0" u="none" strike="noStrike" cap="none"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547539489"/>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Shape 25"/>
          <p:cNvSpPr/>
          <p:nvPr/>
        </p:nvSpPr>
        <p:spPr>
          <a:xfrm>
            <a:off x="2590800" y="1143000"/>
            <a:ext cx="2209799" cy="5333999"/>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26" name="Shape 26"/>
          <p:cNvSpPr/>
          <p:nvPr/>
        </p:nvSpPr>
        <p:spPr>
          <a:xfrm>
            <a:off x="152400" y="1143000"/>
            <a:ext cx="2286000" cy="5333999"/>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27" name="Shape 27"/>
          <p:cNvSpPr/>
          <p:nvPr/>
        </p:nvSpPr>
        <p:spPr>
          <a:xfrm>
            <a:off x="4876800" y="1143000"/>
            <a:ext cx="2057400" cy="5333999"/>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28" name="Shape 28"/>
          <p:cNvSpPr/>
          <p:nvPr/>
        </p:nvSpPr>
        <p:spPr>
          <a:xfrm>
            <a:off x="7010400" y="685800"/>
            <a:ext cx="1978025" cy="5791200"/>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29" name="Shape 29"/>
          <p:cNvSpPr txBox="1">
            <a:spLocks noGrp="1"/>
          </p:cNvSpPr>
          <p:nvPr>
            <p:ph type="title"/>
          </p:nvPr>
        </p:nvSpPr>
        <p:spPr>
          <a:xfrm>
            <a:off x="533400" y="0"/>
            <a:ext cx="8229600" cy="457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New Roman"/>
              <a:buNone/>
            </a:pPr>
            <a:r>
              <a:rPr lang="en-US" sz="2400" b="1" i="0" u="none" strike="noStrike" cap="none" dirty="0">
                <a:solidFill>
                  <a:schemeClr val="dk2"/>
                </a:solidFill>
                <a:latin typeface="Times New Roman"/>
                <a:ea typeface="Times New Roman"/>
                <a:cs typeface="Times New Roman"/>
                <a:sym typeface="Times New Roman"/>
              </a:rPr>
              <a:t>Q3FY16 </a:t>
            </a:r>
            <a:r>
              <a:rPr lang="en-US" sz="2400" b="1" i="0" u="none" strike="noStrike" cap="none" dirty="0" smtClean="0">
                <a:solidFill>
                  <a:schemeClr val="dk2"/>
                </a:solidFill>
                <a:latin typeface="Times New Roman"/>
                <a:ea typeface="Times New Roman"/>
                <a:cs typeface="Times New Roman"/>
                <a:sym typeface="Times New Roman"/>
              </a:rPr>
              <a:t>GFS/GDAS New Vertical </a:t>
            </a:r>
            <a:r>
              <a:rPr lang="en-US" sz="2400" b="1" i="0" u="none" strike="noStrike" cap="none" dirty="0">
                <a:solidFill>
                  <a:schemeClr val="dk2"/>
                </a:solidFill>
                <a:latin typeface="Times New Roman"/>
                <a:ea typeface="Times New Roman"/>
                <a:cs typeface="Times New Roman"/>
                <a:sym typeface="Times New Roman"/>
              </a:rPr>
              <a:t>Structure</a:t>
            </a:r>
            <a:br>
              <a:rPr lang="en-US" sz="2400" b="1" i="0" u="none" strike="noStrike" cap="none" dirty="0">
                <a:solidFill>
                  <a:schemeClr val="dk2"/>
                </a:solidFill>
                <a:latin typeface="Times New Roman"/>
                <a:ea typeface="Times New Roman"/>
                <a:cs typeface="Times New Roman"/>
                <a:sym typeface="Times New Roman"/>
              </a:rPr>
            </a:br>
            <a:r>
              <a:rPr lang="en-US" sz="1200" b="1" i="0" u="none" strike="noStrike" cap="none" dirty="0">
                <a:solidFill>
                  <a:schemeClr val="dk2"/>
                </a:solidFill>
                <a:latin typeface="Arial"/>
                <a:ea typeface="Arial"/>
                <a:cs typeface="Arial"/>
                <a:sym typeface="Arial"/>
              </a:rPr>
              <a:t>https://svnemc.ncep.noaa.gov/projects/gfs/branches/</a:t>
            </a:r>
          </a:p>
        </p:txBody>
      </p:sp>
      <p:sp>
        <p:nvSpPr>
          <p:cNvPr id="30" name="Shape 30"/>
          <p:cNvSpPr txBox="1">
            <a:spLocks noGrp="1"/>
          </p:cNvSpPr>
          <p:nvPr>
            <p:ph type="body" idx="1"/>
          </p:nvPr>
        </p:nvSpPr>
        <p:spPr>
          <a:xfrm>
            <a:off x="152400" y="1219200"/>
            <a:ext cx="2133599" cy="609599"/>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parm|ush|sorc|</a:t>
            </a:r>
          </a:p>
          <a:p>
            <a:pPr marL="342900" marR="0" lvl="0" indent="-342900" algn="ctr" rtl="0">
              <a:lnSpc>
                <a:spcPct val="100000"/>
              </a:lnSpc>
              <a:spcBef>
                <a:spcPts val="280"/>
              </a:spcBef>
              <a:spcAft>
                <a:spcPts val="0"/>
              </a:spcAft>
              <a:buClr>
                <a:srgbClr val="FF0066"/>
              </a:buClr>
              <a:buSzPct val="25000"/>
              <a:buFont typeface="Calibri"/>
              <a:buNone/>
            </a:pPr>
            <a:r>
              <a:rPr lang="en-US" sz="1400" b="1" i="1" u="none" strike="noStrike" cap="none">
                <a:solidFill>
                  <a:srgbClr val="FF0066"/>
                </a:solidFill>
                <a:latin typeface="Calibri"/>
                <a:ea typeface="Calibri"/>
                <a:cs typeface="Calibri"/>
                <a:sym typeface="Calibri"/>
              </a:rPr>
              <a:t>Jobs</a:t>
            </a:r>
            <a:r>
              <a:rPr lang="en-US" sz="1200" b="1" i="0" u="none" strike="noStrike" cap="none">
                <a:solidFill>
                  <a:schemeClr val="dk1"/>
                </a:solidFill>
                <a:latin typeface="Calibri"/>
                <a:ea typeface="Calibri"/>
                <a:cs typeface="Calibri"/>
                <a:sym typeface="Calibri"/>
              </a:rPr>
              <a:t>|scripts|exec</a:t>
            </a:r>
          </a:p>
        </p:txBody>
      </p:sp>
      <p:sp>
        <p:nvSpPr>
          <p:cNvPr id="31" name="Shape 31"/>
          <p:cNvSpPr txBox="1"/>
          <p:nvPr/>
        </p:nvSpPr>
        <p:spPr>
          <a:xfrm>
            <a:off x="152400" y="685800"/>
            <a:ext cx="2286000" cy="457200"/>
          </a:xfrm>
          <a:prstGeom prst="rect">
            <a:avLst/>
          </a:prstGeom>
          <a:solidFill>
            <a:schemeClr val="lt1"/>
          </a:solidFill>
          <a:ln w="38100" cap="flat" cmpd="sng">
            <a:solidFill>
              <a:srgbClr val="9933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gdas.v13.0.0</a:t>
            </a:r>
          </a:p>
        </p:txBody>
      </p:sp>
      <p:sp>
        <p:nvSpPr>
          <p:cNvPr id="32" name="Shape 32"/>
          <p:cNvSpPr txBox="1"/>
          <p:nvPr/>
        </p:nvSpPr>
        <p:spPr>
          <a:xfrm>
            <a:off x="2590800" y="685800"/>
            <a:ext cx="2209799" cy="457200"/>
          </a:xfrm>
          <a:prstGeom prst="rect">
            <a:avLst/>
          </a:prstGeom>
          <a:solidFill>
            <a:schemeClr val="lt1"/>
          </a:solidFill>
          <a:ln w="38100" cap="flat" cmpd="sng">
            <a:solidFill>
              <a:srgbClr val="9933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gfs.v13.0.0</a:t>
            </a:r>
          </a:p>
        </p:txBody>
      </p:sp>
      <p:sp>
        <p:nvSpPr>
          <p:cNvPr id="33" name="Shape 33"/>
          <p:cNvSpPr txBox="1"/>
          <p:nvPr/>
        </p:nvSpPr>
        <p:spPr>
          <a:xfrm>
            <a:off x="4876800" y="685800"/>
            <a:ext cx="2057400" cy="457200"/>
          </a:xfrm>
          <a:prstGeom prst="rect">
            <a:avLst/>
          </a:prstGeom>
          <a:solidFill>
            <a:schemeClr val="lt1"/>
          </a:solidFill>
          <a:ln w="38100" cap="flat" cmpd="sng">
            <a:solidFill>
              <a:srgbClr val="9933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global_shared.v13.0.0</a:t>
            </a:r>
          </a:p>
        </p:txBody>
      </p:sp>
      <p:sp>
        <p:nvSpPr>
          <p:cNvPr id="34" name="Shape 34"/>
          <p:cNvSpPr txBox="1"/>
          <p:nvPr/>
        </p:nvSpPr>
        <p:spPr>
          <a:xfrm>
            <a:off x="7010400" y="762000"/>
            <a:ext cx="1828800" cy="5333999"/>
          </a:xfrm>
          <a:prstGeom prst="rect">
            <a:avLst/>
          </a:prstGeom>
          <a:noFill/>
          <a:ln>
            <a:noFill/>
          </a:ln>
        </p:spPr>
        <p:txBody>
          <a:bodyPr lIns="91425" tIns="45700" rIns="91425" bIns="45700" anchor="t" anchorCtr="0">
            <a:noAutofit/>
          </a:bodyPr>
          <a:lstStyle/>
          <a:p>
            <a:pPr marL="342900" indent="-342900">
              <a:buClr>
                <a:srgbClr val="000000"/>
              </a:buClr>
              <a:buFont typeface="Arial"/>
              <a:buNone/>
            </a:pPr>
            <a:endParaRPr sz="1800" b="1">
              <a:latin typeface="Calibri"/>
              <a:ea typeface="Calibri"/>
              <a:cs typeface="Calibri"/>
              <a:sym typeface="Calibri"/>
            </a:endParaRPr>
          </a:p>
          <a:p>
            <a:pPr marL="342900" indent="-342900">
              <a:spcBef>
                <a:spcPts val="320"/>
              </a:spcBef>
              <a:buClr>
                <a:srgbClr val="000000"/>
              </a:buClr>
              <a:buFont typeface="Arial"/>
              <a:buNone/>
            </a:pPr>
            <a:endParaRPr sz="1600" b="1">
              <a:latin typeface="Calibri"/>
              <a:ea typeface="Calibri"/>
              <a:cs typeface="Calibri"/>
              <a:sym typeface="Calibri"/>
            </a:endParaRPr>
          </a:p>
          <a:p>
            <a:pPr marL="342900" indent="-342900">
              <a:spcBef>
                <a:spcPts val="240"/>
              </a:spcBef>
              <a:buClr>
                <a:srgbClr val="000000"/>
              </a:buClr>
              <a:buSzPct val="25000"/>
              <a:buFont typeface="Calibri"/>
              <a:buNone/>
            </a:pPr>
            <a:r>
              <a:rPr lang="en-US" sz="1200" b="1">
                <a:latin typeface="Calibri"/>
                <a:ea typeface="Calibri"/>
                <a:cs typeface="Calibri"/>
                <a:sym typeface="Calibri"/>
              </a:rPr>
              <a:t>GSI &amp; Enkf (analysis)</a:t>
            </a:r>
          </a:p>
          <a:p>
            <a:pPr marL="342900" indent="-342900">
              <a:spcBef>
                <a:spcPts val="240"/>
              </a:spcBef>
              <a:buClr>
                <a:srgbClr val="000000"/>
              </a:buClr>
              <a:buSzPct val="25000"/>
              <a:buFont typeface="Calibri"/>
              <a:buNone/>
            </a:pPr>
            <a:r>
              <a:rPr lang="en-US" sz="1200" b="1">
                <a:latin typeface="Calibri"/>
                <a:ea typeface="Calibri"/>
                <a:cs typeface="Calibri"/>
                <a:sym typeface="Calibri"/>
              </a:rPr>
              <a:t>GSM (forecast)</a:t>
            </a:r>
          </a:p>
          <a:p>
            <a:pPr marL="342900" indent="-342900">
              <a:spcBef>
                <a:spcPts val="240"/>
              </a:spcBef>
              <a:buClr>
                <a:srgbClr val="000000"/>
              </a:buClr>
              <a:buSzPct val="25000"/>
              <a:buFont typeface="Calibri"/>
              <a:buNone/>
            </a:pPr>
            <a:r>
              <a:rPr lang="en-US" sz="1200" b="1">
                <a:latin typeface="Calibri"/>
                <a:ea typeface="Calibri"/>
                <a:cs typeface="Calibri"/>
                <a:sym typeface="Calibri"/>
              </a:rPr>
              <a:t>ncep_post</a:t>
            </a:r>
          </a:p>
          <a:p>
            <a:pPr marL="342900" indent="-342900">
              <a:spcBef>
                <a:spcPts val="240"/>
              </a:spcBef>
              <a:buClr>
                <a:srgbClr val="000000"/>
              </a:buClr>
              <a:buSzPct val="25000"/>
              <a:buFont typeface="Calibri"/>
              <a:buNone/>
            </a:pPr>
            <a:r>
              <a:rPr lang="en-US" sz="1200" b="1">
                <a:latin typeface="Calibri"/>
                <a:ea typeface="Calibri"/>
                <a:cs typeface="Calibri"/>
                <a:sym typeface="Calibri"/>
              </a:rPr>
              <a:t>emcsfc</a:t>
            </a:r>
          </a:p>
          <a:p>
            <a:pPr marL="342900" indent="-342900">
              <a:spcBef>
                <a:spcPts val="240"/>
              </a:spcBef>
              <a:buClr>
                <a:srgbClr val="000000"/>
              </a:buClr>
              <a:buSzPct val="25000"/>
              <a:buFont typeface="Calibri"/>
              <a:buNone/>
            </a:pPr>
            <a:r>
              <a:rPr lang="en-US" sz="1200" b="1">
                <a:latin typeface="Calibri"/>
                <a:ea typeface="Calibri"/>
                <a:cs typeface="Calibri"/>
                <a:sym typeface="Calibri"/>
              </a:rPr>
              <a:t>tropcy_qc_relo</a:t>
            </a:r>
          </a:p>
          <a:p>
            <a:pPr marL="342900" indent="-342900">
              <a:spcBef>
                <a:spcPts val="240"/>
              </a:spcBef>
              <a:buClr>
                <a:srgbClr val="000000"/>
              </a:buClr>
              <a:buSzPct val="25000"/>
              <a:buFont typeface="Calibri"/>
              <a:buNone/>
            </a:pPr>
            <a:r>
              <a:rPr lang="en-US" sz="1200" b="1">
                <a:latin typeface="Calibri"/>
                <a:ea typeface="Calibri"/>
                <a:cs typeface="Calibri"/>
                <a:sym typeface="Calibri"/>
              </a:rPr>
              <a:t>wafs</a:t>
            </a:r>
          </a:p>
          <a:p>
            <a:pPr marL="342900" indent="-342900">
              <a:spcBef>
                <a:spcPts val="240"/>
              </a:spcBef>
              <a:buClr>
                <a:srgbClr val="000000"/>
              </a:buClr>
              <a:buSzPct val="25000"/>
              <a:buFont typeface="Calibri"/>
              <a:buNone/>
            </a:pPr>
            <a:r>
              <a:rPr lang="en-US" sz="1200" b="1">
                <a:latin typeface="Calibri"/>
                <a:ea typeface="Calibri"/>
                <a:cs typeface="Calibri"/>
                <a:sym typeface="Calibri"/>
              </a:rPr>
              <a:t>gfs_post (downstream)</a:t>
            </a:r>
          </a:p>
          <a:p>
            <a:pPr marL="342900" indent="-342900">
              <a:spcBef>
                <a:spcPts val="240"/>
              </a:spcBef>
              <a:buClr>
                <a:srgbClr val="000000"/>
              </a:buClr>
              <a:buSzPct val="25000"/>
              <a:buFont typeface="Calibri"/>
              <a:buNone/>
            </a:pPr>
            <a:r>
              <a:rPr lang="en-US" sz="1200" b="1">
                <a:latin typeface="Calibri"/>
                <a:ea typeface="Calibri"/>
                <a:cs typeface="Calibri"/>
                <a:sym typeface="Calibri"/>
              </a:rPr>
              <a:t>Gempak (downstream)</a:t>
            </a:r>
          </a:p>
          <a:p>
            <a:pPr marL="342900" indent="-342900">
              <a:spcBef>
                <a:spcPts val="240"/>
              </a:spcBef>
              <a:buClr>
                <a:srgbClr val="000000"/>
              </a:buClr>
              <a:buSzPct val="25000"/>
              <a:buFont typeface="Calibri"/>
              <a:buNone/>
            </a:pPr>
            <a:r>
              <a:rPr lang="en-US" sz="1200" b="1">
                <a:latin typeface="Calibri"/>
                <a:ea typeface="Calibri"/>
                <a:cs typeface="Calibri"/>
                <a:sym typeface="Calibri"/>
              </a:rPr>
              <a:t>smartinit</a:t>
            </a:r>
          </a:p>
          <a:p>
            <a:pPr marL="342900" indent="-342900">
              <a:spcBef>
                <a:spcPts val="240"/>
              </a:spcBef>
              <a:buClr>
                <a:srgbClr val="000000"/>
              </a:buClr>
              <a:buSzPct val="25000"/>
              <a:buFont typeface="Calibri"/>
              <a:buNone/>
            </a:pPr>
            <a:r>
              <a:rPr lang="en-US" sz="1200" b="1">
                <a:latin typeface="Calibri"/>
                <a:ea typeface="Calibri"/>
                <a:cs typeface="Calibri"/>
                <a:sym typeface="Calibri"/>
              </a:rPr>
              <a:t>misc</a:t>
            </a:r>
          </a:p>
          <a:p>
            <a:pPr marL="342900" indent="-342900">
              <a:spcBef>
                <a:spcPts val="320"/>
              </a:spcBef>
              <a:buClr>
                <a:srgbClr val="000000"/>
              </a:buClr>
              <a:buFont typeface="Arial"/>
              <a:buNone/>
            </a:pPr>
            <a:endParaRPr sz="1600" b="1">
              <a:latin typeface="Calibri"/>
              <a:ea typeface="Calibri"/>
              <a:cs typeface="Calibri"/>
              <a:sym typeface="Calibri"/>
            </a:endParaRPr>
          </a:p>
          <a:p>
            <a:pPr marL="342900" indent="-342900">
              <a:spcBef>
                <a:spcPts val="360"/>
              </a:spcBef>
              <a:buClr>
                <a:srgbClr val="000000"/>
              </a:buClr>
              <a:buFont typeface="Arial"/>
              <a:buNone/>
            </a:pPr>
            <a:endParaRPr sz="1800" b="1">
              <a:latin typeface="Calibri"/>
              <a:ea typeface="Calibri"/>
              <a:cs typeface="Calibri"/>
              <a:sym typeface="Calibri"/>
            </a:endParaRPr>
          </a:p>
          <a:p>
            <a:pPr marL="342900" indent="-342900">
              <a:spcBef>
                <a:spcPts val="360"/>
              </a:spcBef>
              <a:buClr>
                <a:srgbClr val="000000"/>
              </a:buClr>
              <a:buFont typeface="Arial"/>
              <a:buNone/>
            </a:pPr>
            <a:endParaRPr sz="1800" b="1">
              <a:latin typeface="Calibri"/>
              <a:ea typeface="Calibri"/>
              <a:cs typeface="Calibri"/>
              <a:sym typeface="Calibri"/>
            </a:endParaRPr>
          </a:p>
          <a:p>
            <a:pPr marL="342900" indent="-342900">
              <a:spcBef>
                <a:spcPts val="240"/>
              </a:spcBef>
              <a:buClr>
                <a:srgbClr val="000000"/>
              </a:buClr>
              <a:buFont typeface="Arial"/>
              <a:buNone/>
            </a:pPr>
            <a:endParaRPr sz="1200" b="1">
              <a:latin typeface="Calibri"/>
              <a:ea typeface="Calibri"/>
              <a:cs typeface="Calibri"/>
              <a:sym typeface="Calibri"/>
            </a:endParaRPr>
          </a:p>
          <a:p>
            <a:pPr marL="342900" indent="-342900">
              <a:spcBef>
                <a:spcPts val="240"/>
              </a:spcBef>
              <a:buClr>
                <a:srgbClr val="000000"/>
              </a:buClr>
              <a:buFont typeface="Arial"/>
              <a:buNone/>
            </a:pPr>
            <a:endParaRPr sz="1200" b="1">
              <a:latin typeface="Calibri"/>
              <a:ea typeface="Calibri"/>
              <a:cs typeface="Calibri"/>
              <a:sym typeface="Calibri"/>
            </a:endParaRPr>
          </a:p>
          <a:p>
            <a:pPr marL="342900" indent="-342900">
              <a:spcBef>
                <a:spcPts val="240"/>
              </a:spcBef>
              <a:buClr>
                <a:srgbClr val="000000"/>
              </a:buClr>
              <a:buFont typeface="Arial"/>
              <a:buNone/>
            </a:pPr>
            <a:endParaRPr sz="1200" b="1">
              <a:latin typeface="Calibri"/>
              <a:ea typeface="Calibri"/>
              <a:cs typeface="Calibri"/>
              <a:sym typeface="Calibri"/>
            </a:endParaRPr>
          </a:p>
          <a:p>
            <a:pPr marL="342900" indent="-342900">
              <a:spcBef>
                <a:spcPts val="240"/>
              </a:spcBef>
              <a:buClr>
                <a:srgbClr val="000000"/>
              </a:buClr>
              <a:buSzPct val="25000"/>
              <a:buFont typeface="Calibri"/>
              <a:buNone/>
            </a:pPr>
            <a:r>
              <a:rPr lang="en-US" sz="1200" b="1">
                <a:latin typeface="Calibri"/>
                <a:ea typeface="Calibri"/>
                <a:cs typeface="Calibri"/>
                <a:sym typeface="Calibri"/>
              </a:rPr>
              <a:t>MinMon (monitoring)</a:t>
            </a:r>
          </a:p>
          <a:p>
            <a:pPr marL="342900" indent="-342900">
              <a:spcBef>
                <a:spcPts val="240"/>
              </a:spcBef>
              <a:buClr>
                <a:srgbClr val="000000"/>
              </a:buClr>
              <a:buSzPct val="25000"/>
              <a:buFont typeface="Calibri"/>
              <a:buNone/>
            </a:pPr>
            <a:r>
              <a:rPr lang="en-US" sz="1200" b="1">
                <a:latin typeface="Calibri"/>
                <a:ea typeface="Calibri"/>
                <a:cs typeface="Calibri"/>
                <a:sym typeface="Calibri"/>
              </a:rPr>
              <a:t>RadMon (monitoring)</a:t>
            </a:r>
          </a:p>
          <a:p>
            <a:endParaRPr sz="1200" b="1">
              <a:latin typeface="Calibri"/>
              <a:ea typeface="Calibri"/>
              <a:cs typeface="Calibri"/>
              <a:sym typeface="Calibri"/>
            </a:endParaRPr>
          </a:p>
        </p:txBody>
      </p:sp>
      <p:sp>
        <p:nvSpPr>
          <p:cNvPr id="35" name="Shape 35"/>
          <p:cNvSpPr txBox="1"/>
          <p:nvPr/>
        </p:nvSpPr>
        <p:spPr>
          <a:xfrm>
            <a:off x="7010400" y="685800"/>
            <a:ext cx="1981199" cy="457200"/>
          </a:xfrm>
          <a:prstGeom prst="rect">
            <a:avLst/>
          </a:prstGeom>
          <a:solidFill>
            <a:schemeClr val="lt1"/>
          </a:solidFill>
          <a:ln w="38100" cap="flat" cmpd="sng">
            <a:solidFill>
              <a:srgbClr val="99CC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Included Packages</a:t>
            </a:r>
          </a:p>
        </p:txBody>
      </p:sp>
      <p:sp>
        <p:nvSpPr>
          <p:cNvPr id="36" name="Shape 36"/>
          <p:cNvSpPr txBox="1"/>
          <p:nvPr/>
        </p:nvSpPr>
        <p:spPr>
          <a:xfrm>
            <a:off x="7010400" y="4495800"/>
            <a:ext cx="1981199" cy="457200"/>
          </a:xfrm>
          <a:prstGeom prst="rect">
            <a:avLst/>
          </a:prstGeom>
          <a:solidFill>
            <a:schemeClr val="lt1"/>
          </a:solidFill>
          <a:ln w="38100" cap="flat" cmpd="sng">
            <a:solidFill>
              <a:srgbClr val="99CC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sz="1200" b="1"/>
              <a:t>Will be included</a:t>
            </a:r>
          </a:p>
        </p:txBody>
      </p:sp>
      <p:sp>
        <p:nvSpPr>
          <p:cNvPr id="37" name="Shape 37"/>
          <p:cNvSpPr txBox="1"/>
          <p:nvPr/>
        </p:nvSpPr>
        <p:spPr>
          <a:xfrm>
            <a:off x="3048000" y="1219200"/>
            <a:ext cx="1600199" cy="457200"/>
          </a:xfrm>
          <a:prstGeom prst="rect">
            <a:avLst/>
          </a:prstGeom>
          <a:noFill/>
          <a:ln>
            <a:noFill/>
          </a:ln>
        </p:spPr>
        <p:txBody>
          <a:bodyPr lIns="91425" tIns="45700" rIns="91425" bIns="45700" anchor="t" anchorCtr="0">
            <a:noAutofit/>
          </a:bodyPr>
          <a:lstStyle/>
          <a:p>
            <a:pPr marL="342900" indent="-342900" algn="ctr">
              <a:buClr>
                <a:srgbClr val="000000"/>
              </a:buClr>
              <a:buSzPct val="25000"/>
              <a:buFont typeface="Calibri"/>
              <a:buNone/>
            </a:pPr>
            <a:r>
              <a:rPr lang="en-US" sz="1200" b="1">
                <a:latin typeface="Calibri"/>
                <a:ea typeface="Calibri"/>
                <a:cs typeface="Calibri"/>
                <a:sym typeface="Calibri"/>
              </a:rPr>
              <a:t>parm|ush|sorc|</a:t>
            </a:r>
          </a:p>
          <a:p>
            <a:pPr marL="342900" indent="-342900" algn="ctr">
              <a:spcBef>
                <a:spcPts val="280"/>
              </a:spcBef>
              <a:buClr>
                <a:srgbClr val="FF0066"/>
              </a:buClr>
              <a:buSzPct val="25000"/>
              <a:buFont typeface="Calibri"/>
              <a:buNone/>
            </a:pPr>
            <a:r>
              <a:rPr lang="en-US" b="1" i="1">
                <a:solidFill>
                  <a:srgbClr val="FF0066"/>
                </a:solidFill>
                <a:latin typeface="Calibri"/>
                <a:ea typeface="Calibri"/>
                <a:cs typeface="Calibri"/>
                <a:sym typeface="Calibri"/>
              </a:rPr>
              <a:t>Jobs</a:t>
            </a:r>
            <a:r>
              <a:rPr lang="en-US" sz="1200" b="1">
                <a:latin typeface="Calibri"/>
                <a:ea typeface="Calibri"/>
                <a:cs typeface="Calibri"/>
                <a:sym typeface="Calibri"/>
              </a:rPr>
              <a:t>|scripts|exec</a:t>
            </a:r>
          </a:p>
        </p:txBody>
      </p:sp>
      <p:sp>
        <p:nvSpPr>
          <p:cNvPr id="38" name="Shape 38"/>
          <p:cNvSpPr txBox="1"/>
          <p:nvPr/>
        </p:nvSpPr>
        <p:spPr>
          <a:xfrm>
            <a:off x="4876800" y="1219200"/>
            <a:ext cx="2057400" cy="609599"/>
          </a:xfrm>
          <a:prstGeom prst="rect">
            <a:avLst/>
          </a:prstGeom>
          <a:noFill/>
          <a:ln>
            <a:noFill/>
          </a:ln>
        </p:spPr>
        <p:txBody>
          <a:bodyPr lIns="91425" tIns="45700" rIns="91425" bIns="45700" anchor="t" anchorCtr="0">
            <a:noAutofit/>
          </a:bodyPr>
          <a:lstStyle/>
          <a:p>
            <a:pPr marL="342900" indent="-342900" algn="ctr">
              <a:buClr>
                <a:srgbClr val="000000"/>
              </a:buClr>
              <a:buSzPct val="25000"/>
              <a:buFont typeface="Calibri"/>
              <a:buNone/>
            </a:pPr>
            <a:r>
              <a:rPr lang="en-US" sz="1200" b="1">
                <a:latin typeface="Calibri"/>
                <a:ea typeface="Calibri"/>
                <a:cs typeface="Calibri"/>
                <a:sym typeface="Calibri"/>
              </a:rPr>
              <a:t>parm|ush|sorc|</a:t>
            </a:r>
          </a:p>
          <a:p>
            <a:pPr marL="342900" indent="-342900" algn="ctr">
              <a:spcBef>
                <a:spcPts val="240"/>
              </a:spcBef>
              <a:buClr>
                <a:srgbClr val="000000"/>
              </a:buClr>
              <a:buSzPct val="25000"/>
              <a:buFont typeface="Calibri"/>
              <a:buNone/>
            </a:pPr>
            <a:r>
              <a:rPr lang="en-US" sz="1200" b="1">
                <a:latin typeface="Calibri"/>
                <a:ea typeface="Calibri"/>
                <a:cs typeface="Calibri"/>
                <a:sym typeface="Calibri"/>
              </a:rPr>
              <a:t>scripts|exec</a:t>
            </a:r>
          </a:p>
        </p:txBody>
      </p:sp>
      <p:sp>
        <p:nvSpPr>
          <p:cNvPr id="39" name="Shape 39"/>
          <p:cNvSpPr txBox="1"/>
          <p:nvPr/>
        </p:nvSpPr>
        <p:spPr>
          <a:xfrm>
            <a:off x="152400" y="1752600"/>
            <a:ext cx="2209799" cy="4190999"/>
          </a:xfrm>
          <a:prstGeom prst="rect">
            <a:avLst/>
          </a:prstGeom>
          <a:noFill/>
          <a:ln>
            <a:noFill/>
          </a:ln>
        </p:spPr>
        <p:txBody>
          <a:bodyPr lIns="91425" tIns="45700" rIns="91425" bIns="45700" anchor="t" anchorCtr="0">
            <a:noAutofit/>
          </a:bodyPr>
          <a:lstStyle/>
          <a:p>
            <a:pPr marL="342900" indent="-342900">
              <a:buClr>
                <a:srgbClr val="000000"/>
              </a:buClr>
              <a:buSzPct val="25000"/>
              <a:buFont typeface="Arial"/>
              <a:buNone/>
            </a:pPr>
            <a:r>
              <a:rPr lang="en-US" sz="800" b="1"/>
              <a:t>JGDAS_TROPCY_QC_RELOC</a:t>
            </a:r>
          </a:p>
          <a:p>
            <a:pPr marL="342900" indent="-342900">
              <a:spcBef>
                <a:spcPts val="160"/>
              </a:spcBef>
              <a:buClr>
                <a:srgbClr val="000000"/>
              </a:buClr>
              <a:buSzPct val="25000"/>
              <a:buFont typeface="Arial"/>
              <a:buNone/>
            </a:pPr>
            <a:r>
              <a:rPr lang="en-US" sz="800" b="1"/>
              <a:t>JGDAS_NCEPPOST</a:t>
            </a:r>
          </a:p>
          <a:p>
            <a:pPr marL="342900" indent="-342900">
              <a:spcBef>
                <a:spcPts val="160"/>
              </a:spcBef>
              <a:buClr>
                <a:srgbClr val="000000"/>
              </a:buClr>
              <a:buSzPct val="25000"/>
              <a:buFont typeface="Arial"/>
              <a:buNone/>
            </a:pPr>
            <a:r>
              <a:rPr lang="en-US" sz="800" b="1"/>
              <a:t>JGDAS_EMCSFC_SFC_PREP</a:t>
            </a:r>
          </a:p>
          <a:p>
            <a:pPr marL="342900" indent="-342900">
              <a:spcBef>
                <a:spcPts val="160"/>
              </a:spcBef>
              <a:buClr>
                <a:srgbClr val="000000"/>
              </a:buClr>
              <a:buSzPct val="25000"/>
              <a:buFont typeface="Arial"/>
              <a:buNone/>
            </a:pPr>
            <a:r>
              <a:rPr lang="en-US" sz="800" b="1"/>
              <a:t>JGDAS_TROPC</a:t>
            </a:r>
          </a:p>
          <a:p>
            <a:pPr marL="342900" indent="-342900">
              <a:spcBef>
                <a:spcPts val="160"/>
              </a:spcBef>
              <a:buClr>
                <a:srgbClr val="000000"/>
              </a:buClr>
              <a:buSzPct val="25000"/>
              <a:buFont typeface="Arial"/>
              <a:buNone/>
            </a:pPr>
            <a:r>
              <a:rPr lang="en-US" sz="800" b="1"/>
              <a:t>JGDAS_MKNAVYBULLS</a:t>
            </a:r>
          </a:p>
          <a:p>
            <a:pPr marL="342900" indent="-342900">
              <a:spcBef>
                <a:spcPts val="160"/>
              </a:spcBef>
              <a:buClr>
                <a:srgbClr val="000000"/>
              </a:buClr>
              <a:buSzPct val="25000"/>
              <a:buFont typeface="Arial"/>
              <a:buNone/>
            </a:pPr>
            <a:r>
              <a:rPr lang="en-US" sz="800" b="1"/>
              <a:t>JGDAS_GEMPAK_META</a:t>
            </a:r>
          </a:p>
          <a:p>
            <a:pPr marL="342900" indent="-342900">
              <a:spcBef>
                <a:spcPts val="160"/>
              </a:spcBef>
              <a:buClr>
                <a:srgbClr val="000000"/>
              </a:buClr>
              <a:buSzPct val="25000"/>
              <a:buFont typeface="Arial"/>
              <a:buNone/>
            </a:pPr>
            <a:r>
              <a:rPr lang="en-US" sz="800" b="1"/>
              <a:t>JGDAS_BULLS</a:t>
            </a:r>
          </a:p>
          <a:p>
            <a:pPr marL="342900" indent="-342900">
              <a:spcBef>
                <a:spcPts val="160"/>
              </a:spcBef>
              <a:buClr>
                <a:srgbClr val="000000"/>
              </a:buClr>
              <a:buSzPct val="25000"/>
              <a:buFont typeface="Arial"/>
              <a:buNone/>
            </a:pPr>
            <a:r>
              <a:rPr lang="en-US" sz="800" b="1"/>
              <a:t>JGDAS_GEMPAK_NCDC</a:t>
            </a:r>
          </a:p>
          <a:p>
            <a:pPr marL="342900" indent="-342900">
              <a:spcBef>
                <a:spcPts val="160"/>
              </a:spcBef>
              <a:buClr>
                <a:srgbClr val="000000"/>
              </a:buClr>
              <a:buSzPct val="25000"/>
              <a:buFont typeface="Arial"/>
              <a:buNone/>
            </a:pPr>
            <a:r>
              <a:rPr lang="en-US" sz="800" b="1"/>
              <a:t>JGDAS_GEMPAK</a:t>
            </a:r>
          </a:p>
          <a:p>
            <a:pPr marL="342900" indent="-342900">
              <a:spcBef>
                <a:spcPts val="160"/>
              </a:spcBef>
              <a:buClr>
                <a:srgbClr val="000000"/>
              </a:buClr>
              <a:buSzPct val="25000"/>
              <a:buFont typeface="Arial"/>
              <a:buNone/>
            </a:pPr>
            <a:r>
              <a:rPr lang="en-US" sz="800" b="1"/>
              <a:t>JGDAS_ENKF_INFLATE_RECENTER</a:t>
            </a:r>
          </a:p>
          <a:p>
            <a:pPr marL="342900" indent="-342900">
              <a:spcBef>
                <a:spcPts val="160"/>
              </a:spcBef>
              <a:buClr>
                <a:srgbClr val="000000"/>
              </a:buClr>
              <a:buSzPct val="25000"/>
              <a:buFont typeface="Arial"/>
              <a:buNone/>
            </a:pPr>
            <a:r>
              <a:rPr lang="en-US" sz="800" b="1"/>
              <a:t>JGDAS_ANALYSIS_HIGH</a:t>
            </a:r>
          </a:p>
          <a:p>
            <a:pPr marL="342900" indent="-342900">
              <a:spcBef>
                <a:spcPts val="160"/>
              </a:spcBef>
              <a:buClr>
                <a:srgbClr val="000000"/>
              </a:buClr>
              <a:buSzPct val="25000"/>
              <a:buFont typeface="Arial"/>
              <a:buNone/>
            </a:pPr>
            <a:r>
              <a:rPr lang="en-US" sz="800" b="1"/>
              <a:t>JGDAS_ENKF_SELECT_OBS</a:t>
            </a:r>
          </a:p>
          <a:p>
            <a:pPr marL="342900" indent="-342900">
              <a:spcBef>
                <a:spcPts val="160"/>
              </a:spcBef>
              <a:buClr>
                <a:srgbClr val="000000"/>
              </a:buClr>
              <a:buSzPct val="25000"/>
              <a:buFont typeface="Arial"/>
              <a:buNone/>
            </a:pPr>
            <a:r>
              <a:rPr lang="en-US" sz="800" b="1"/>
              <a:t>JGDAS_ENKF_UPDATE</a:t>
            </a:r>
          </a:p>
          <a:p>
            <a:pPr marL="342900" indent="-342900">
              <a:spcBef>
                <a:spcPts val="160"/>
              </a:spcBef>
              <a:buClr>
                <a:srgbClr val="000000"/>
              </a:buClr>
              <a:buSzPct val="25000"/>
              <a:buFont typeface="Arial"/>
              <a:buNone/>
            </a:pPr>
            <a:r>
              <a:rPr lang="en-US" sz="800" b="1"/>
              <a:t>JGDAS_ENKF_POST</a:t>
            </a:r>
          </a:p>
          <a:p>
            <a:pPr marL="342900" indent="-342900">
              <a:spcBef>
                <a:spcPts val="160"/>
              </a:spcBef>
              <a:buClr>
                <a:srgbClr val="000000"/>
              </a:buClr>
              <a:buSzPct val="25000"/>
              <a:buFont typeface="Arial"/>
              <a:buNone/>
            </a:pPr>
            <a:r>
              <a:rPr lang="en-US" sz="800" b="1"/>
              <a:t>JGDAS_ENKF_INNOVATE_OBS</a:t>
            </a:r>
          </a:p>
          <a:p>
            <a:pPr marL="342900" indent="-342900">
              <a:spcBef>
                <a:spcPts val="160"/>
              </a:spcBef>
              <a:buClr>
                <a:srgbClr val="000000"/>
              </a:buClr>
              <a:buSzPct val="25000"/>
              <a:buFont typeface="Arial"/>
              <a:buNone/>
            </a:pPr>
            <a:r>
              <a:rPr lang="en-US" sz="800" b="1"/>
              <a:t>JGDAS_ENKF_FCST</a:t>
            </a:r>
          </a:p>
          <a:p>
            <a:pPr marL="342900" indent="-342900">
              <a:spcBef>
                <a:spcPts val="160"/>
              </a:spcBef>
              <a:buClr>
                <a:srgbClr val="000000"/>
              </a:buClr>
              <a:buSzPct val="25000"/>
              <a:buFont typeface="Arial"/>
              <a:buNone/>
            </a:pPr>
            <a:r>
              <a:rPr lang="en-US" sz="800" b="1"/>
              <a:t>JGDAS_FORECAST_HIGH</a:t>
            </a:r>
          </a:p>
        </p:txBody>
      </p:sp>
      <p:sp>
        <p:nvSpPr>
          <p:cNvPr id="40" name="Shape 40"/>
          <p:cNvSpPr txBox="1"/>
          <p:nvPr/>
        </p:nvSpPr>
        <p:spPr>
          <a:xfrm>
            <a:off x="2590800" y="1752600"/>
            <a:ext cx="2286000" cy="4190999"/>
          </a:xfrm>
          <a:prstGeom prst="rect">
            <a:avLst/>
          </a:prstGeom>
          <a:noFill/>
          <a:ln>
            <a:noFill/>
          </a:ln>
        </p:spPr>
        <p:txBody>
          <a:bodyPr lIns="91425" tIns="45700" rIns="91425" bIns="45700" anchor="t" anchorCtr="0">
            <a:noAutofit/>
          </a:bodyPr>
          <a:lstStyle/>
          <a:p>
            <a:pPr marL="342900" indent="-342900">
              <a:buClr>
                <a:srgbClr val="000000"/>
              </a:buClr>
              <a:buSzPct val="25000"/>
              <a:buFont typeface="Arial"/>
              <a:buNone/>
            </a:pPr>
            <a:r>
              <a:rPr lang="en-US" sz="800" b="1"/>
              <a:t>JGFS_PRDGEN_MANAGER</a:t>
            </a:r>
          </a:p>
          <a:p>
            <a:pPr marL="342900" indent="-342900">
              <a:spcBef>
                <a:spcPts val="160"/>
              </a:spcBef>
              <a:buClr>
                <a:srgbClr val="000000"/>
              </a:buClr>
              <a:buSzPct val="25000"/>
              <a:buFont typeface="Arial"/>
              <a:buNone/>
            </a:pPr>
            <a:r>
              <a:rPr lang="en-US" sz="800" b="1"/>
              <a:t>JGFS_POST_MANAGER</a:t>
            </a:r>
          </a:p>
          <a:p>
            <a:pPr marL="342900" indent="-342900">
              <a:spcBef>
                <a:spcPts val="160"/>
              </a:spcBef>
              <a:buClr>
                <a:srgbClr val="000000"/>
              </a:buClr>
              <a:buSzPct val="25000"/>
              <a:buFont typeface="Arial"/>
              <a:buNone/>
            </a:pPr>
            <a:r>
              <a:rPr lang="en-US" sz="800" b="1"/>
              <a:t>JCPC_GET_GFS_6HR</a:t>
            </a:r>
          </a:p>
          <a:p>
            <a:pPr marL="342900" indent="-342900">
              <a:spcBef>
                <a:spcPts val="160"/>
              </a:spcBef>
              <a:buClr>
                <a:srgbClr val="000000"/>
              </a:buClr>
              <a:buSzPct val="25000"/>
              <a:buFont typeface="Arial"/>
              <a:buNone/>
            </a:pPr>
            <a:r>
              <a:rPr lang="en-US" sz="800" b="1"/>
              <a:t>JGFS_NPOESS_PGRB2_0P5DEG</a:t>
            </a:r>
          </a:p>
          <a:p>
            <a:pPr marL="342900" indent="-342900">
              <a:spcBef>
                <a:spcPts val="160"/>
              </a:spcBef>
              <a:buClr>
                <a:srgbClr val="000000"/>
              </a:buClr>
              <a:buSzPct val="25000"/>
              <a:buFont typeface="Arial"/>
              <a:buNone/>
            </a:pPr>
            <a:r>
              <a:rPr lang="en-US" sz="800" b="1"/>
              <a:t>JGFS_CYCLONE_TRACKER</a:t>
            </a:r>
          </a:p>
          <a:p>
            <a:pPr marL="342900" indent="-342900">
              <a:spcBef>
                <a:spcPts val="160"/>
              </a:spcBef>
              <a:buClr>
                <a:srgbClr val="000000"/>
              </a:buClr>
              <a:buSzPct val="25000"/>
              <a:buFont typeface="Arial"/>
              <a:buNone/>
            </a:pPr>
            <a:r>
              <a:rPr lang="en-US" sz="800" b="1"/>
              <a:t>JGFS_FBWIND</a:t>
            </a:r>
          </a:p>
          <a:p>
            <a:pPr marL="342900" indent="-342900">
              <a:spcBef>
                <a:spcPts val="160"/>
              </a:spcBef>
              <a:buClr>
                <a:srgbClr val="000000"/>
              </a:buClr>
              <a:buSzPct val="25000"/>
              <a:buFont typeface="Arial"/>
              <a:buNone/>
            </a:pPr>
            <a:r>
              <a:rPr lang="en-US" sz="800" b="1"/>
              <a:t>JGFS_AWIPS_G2</a:t>
            </a:r>
          </a:p>
          <a:p>
            <a:pPr marL="342900" indent="-342900">
              <a:spcBef>
                <a:spcPts val="160"/>
              </a:spcBef>
              <a:buClr>
                <a:srgbClr val="000000"/>
              </a:buClr>
              <a:buSzPct val="25000"/>
              <a:buFont typeface="Arial"/>
              <a:buNone/>
            </a:pPr>
            <a:r>
              <a:rPr lang="en-US" sz="800" b="1"/>
              <a:t>JGFS_PGRB2</a:t>
            </a:r>
          </a:p>
          <a:p>
            <a:pPr marL="342900" indent="-342900">
              <a:spcBef>
                <a:spcPts val="160"/>
              </a:spcBef>
              <a:buClr>
                <a:srgbClr val="000000"/>
              </a:buClr>
              <a:buSzPct val="25000"/>
              <a:buFont typeface="Arial"/>
              <a:buNone/>
            </a:pPr>
            <a:r>
              <a:rPr lang="en-US" sz="800" b="1"/>
              <a:t>JGFS_AWIPS_20KM</a:t>
            </a:r>
          </a:p>
          <a:p>
            <a:pPr marL="342900" indent="-342900">
              <a:spcBef>
                <a:spcPts val="160"/>
              </a:spcBef>
              <a:buClr>
                <a:srgbClr val="000000"/>
              </a:buClr>
              <a:buSzPct val="25000"/>
              <a:buFont typeface="Arial"/>
              <a:buNone/>
            </a:pPr>
            <a:r>
              <a:rPr lang="en-US" sz="800" b="1"/>
              <a:t>JGFS_AWIPS_1P0DEG</a:t>
            </a:r>
          </a:p>
          <a:p>
            <a:pPr marL="342900" indent="-342900">
              <a:spcBef>
                <a:spcPts val="160"/>
              </a:spcBef>
              <a:buClr>
                <a:srgbClr val="000000"/>
              </a:buClr>
              <a:buSzPct val="25000"/>
              <a:buFont typeface="Arial"/>
              <a:buNone/>
            </a:pPr>
            <a:r>
              <a:rPr lang="en-US" sz="800" b="1"/>
              <a:t>JGFS_TROPCY_QC_RELOC</a:t>
            </a:r>
          </a:p>
          <a:p>
            <a:pPr marL="342900" indent="-342900">
              <a:spcBef>
                <a:spcPts val="160"/>
              </a:spcBef>
              <a:buClr>
                <a:srgbClr val="000000"/>
              </a:buClr>
              <a:buSzPct val="25000"/>
              <a:buFont typeface="Arial"/>
              <a:buNone/>
            </a:pPr>
            <a:r>
              <a:rPr lang="en-US" sz="800" b="1"/>
              <a:t>JGFS_PGRB2_SPEC_POST</a:t>
            </a:r>
          </a:p>
          <a:p>
            <a:pPr marL="342900" indent="-342900">
              <a:spcBef>
                <a:spcPts val="160"/>
              </a:spcBef>
              <a:buClr>
                <a:srgbClr val="000000"/>
              </a:buClr>
              <a:buSzPct val="25000"/>
              <a:buFont typeface="Arial"/>
              <a:buNone/>
            </a:pPr>
            <a:r>
              <a:rPr lang="en-US" sz="800" b="1"/>
              <a:t>JGFS_SMINIT</a:t>
            </a:r>
          </a:p>
          <a:p>
            <a:pPr marL="342900" indent="-342900">
              <a:spcBef>
                <a:spcPts val="160"/>
              </a:spcBef>
              <a:buClr>
                <a:srgbClr val="000000"/>
              </a:buClr>
              <a:buSzPct val="25000"/>
              <a:buFont typeface="Arial"/>
              <a:buNone/>
            </a:pPr>
            <a:r>
              <a:rPr lang="en-US" sz="800" b="1"/>
              <a:t>JGFS_NCEPPOST</a:t>
            </a:r>
          </a:p>
          <a:p>
            <a:pPr marL="342900" indent="-342900">
              <a:spcBef>
                <a:spcPts val="160"/>
              </a:spcBef>
              <a:buClr>
                <a:srgbClr val="000000"/>
              </a:buClr>
              <a:buSzPct val="25000"/>
              <a:buFont typeface="Arial"/>
              <a:buNone/>
            </a:pPr>
            <a:r>
              <a:rPr lang="en-US" sz="800" b="1"/>
              <a:t>JGFS_EMCSFC_SFC_PREP</a:t>
            </a:r>
          </a:p>
          <a:p>
            <a:pPr marL="342900" indent="-342900">
              <a:spcBef>
                <a:spcPts val="160"/>
              </a:spcBef>
              <a:buClr>
                <a:srgbClr val="000000"/>
              </a:buClr>
              <a:buSzPct val="25000"/>
              <a:buFont typeface="Arial"/>
              <a:buNone/>
            </a:pPr>
            <a:r>
              <a:rPr lang="en-US" sz="800" b="1"/>
              <a:t>JGFS_WAFS_GRIB2</a:t>
            </a:r>
          </a:p>
          <a:p>
            <a:pPr marL="342900" indent="-342900">
              <a:spcBef>
                <a:spcPts val="160"/>
              </a:spcBef>
              <a:buClr>
                <a:srgbClr val="000000"/>
              </a:buClr>
              <a:buSzPct val="25000"/>
              <a:buFont typeface="Arial"/>
              <a:buNone/>
            </a:pPr>
            <a:r>
              <a:rPr lang="en-US" sz="800" b="1"/>
              <a:t>JGFS_WAFS</a:t>
            </a:r>
          </a:p>
          <a:p>
            <a:pPr marL="342900" indent="-342900">
              <a:spcBef>
                <a:spcPts val="160"/>
              </a:spcBef>
              <a:buClr>
                <a:srgbClr val="000000"/>
              </a:buClr>
              <a:buSzPct val="25000"/>
              <a:buFont typeface="Arial"/>
              <a:buNone/>
            </a:pPr>
            <a:r>
              <a:rPr lang="en-US" sz="800" b="1"/>
              <a:t>JGFS_WAFS_BLENDING</a:t>
            </a:r>
          </a:p>
          <a:p>
            <a:pPr marL="342900" indent="-342900">
              <a:spcBef>
                <a:spcPts val="160"/>
              </a:spcBef>
              <a:buClr>
                <a:srgbClr val="000000"/>
              </a:buClr>
              <a:buSzPct val="25000"/>
              <a:buFont typeface="Arial"/>
              <a:buNone/>
            </a:pPr>
            <a:r>
              <a:rPr lang="en-US" sz="800" b="1"/>
              <a:t>JGFS_WAFS_GCIP</a:t>
            </a:r>
          </a:p>
          <a:p>
            <a:pPr marL="342900" indent="-342900">
              <a:spcBef>
                <a:spcPts val="160"/>
              </a:spcBef>
              <a:buClr>
                <a:srgbClr val="000000"/>
              </a:buClr>
              <a:buSzPct val="25000"/>
              <a:buFont typeface="Arial"/>
              <a:buNone/>
            </a:pPr>
            <a:r>
              <a:rPr lang="en-US" sz="800" b="1"/>
              <a:t>JGFS_PGRB2_SPEC_GEMPAK</a:t>
            </a:r>
          </a:p>
          <a:p>
            <a:pPr marL="342900" indent="-342900">
              <a:spcBef>
                <a:spcPts val="160"/>
              </a:spcBef>
              <a:buClr>
                <a:srgbClr val="000000"/>
              </a:buClr>
              <a:buSzPct val="25000"/>
              <a:buFont typeface="Arial"/>
              <a:buNone/>
            </a:pPr>
            <a:r>
              <a:rPr lang="en-US" sz="800" b="1"/>
              <a:t>JGFS_GEMPAK_UPAPGIF</a:t>
            </a:r>
          </a:p>
          <a:p>
            <a:pPr marL="342900" indent="-342900">
              <a:spcBef>
                <a:spcPts val="160"/>
              </a:spcBef>
              <a:buClr>
                <a:srgbClr val="000000"/>
              </a:buClr>
              <a:buSzPct val="25000"/>
              <a:buFont typeface="Arial"/>
              <a:buNone/>
            </a:pPr>
            <a:r>
              <a:rPr lang="en-US" sz="800" b="1"/>
              <a:t>JGFS_GEMPAK_NCDC</a:t>
            </a:r>
          </a:p>
          <a:p>
            <a:pPr marL="342900" indent="-342900">
              <a:spcBef>
                <a:spcPts val="160"/>
              </a:spcBef>
              <a:buClr>
                <a:srgbClr val="000000"/>
              </a:buClr>
              <a:buSzPct val="25000"/>
              <a:buFont typeface="Arial"/>
              <a:buNone/>
            </a:pPr>
            <a:r>
              <a:rPr lang="en-US" sz="800" b="1"/>
              <a:t>JGFS_POSTSND</a:t>
            </a:r>
          </a:p>
          <a:p>
            <a:pPr marL="342900" indent="-342900">
              <a:spcBef>
                <a:spcPts val="160"/>
              </a:spcBef>
              <a:buClr>
                <a:srgbClr val="000000"/>
              </a:buClr>
              <a:buSzPct val="25000"/>
              <a:buFont typeface="Arial"/>
              <a:buNone/>
            </a:pPr>
            <a:r>
              <a:rPr lang="en-US" sz="800" b="1"/>
              <a:t>JGFS_GEMPAK_META</a:t>
            </a:r>
          </a:p>
          <a:p>
            <a:pPr marL="342900" indent="-342900">
              <a:spcBef>
                <a:spcPts val="160"/>
              </a:spcBef>
              <a:buClr>
                <a:srgbClr val="000000"/>
              </a:buClr>
              <a:buSzPct val="25000"/>
              <a:buFont typeface="Arial"/>
              <a:buNone/>
            </a:pPr>
            <a:r>
              <a:rPr lang="en-US" sz="800" b="1"/>
              <a:t>JGFS_FAX</a:t>
            </a:r>
          </a:p>
          <a:p>
            <a:pPr marL="342900" indent="-342900">
              <a:spcBef>
                <a:spcPts val="160"/>
              </a:spcBef>
              <a:buClr>
                <a:srgbClr val="000000"/>
              </a:buClr>
              <a:buSzPct val="25000"/>
              <a:buFont typeface="Arial"/>
              <a:buNone/>
            </a:pPr>
            <a:r>
              <a:rPr lang="en-US" sz="800" b="1"/>
              <a:t>JGFS_ANALYSIS</a:t>
            </a:r>
          </a:p>
          <a:p>
            <a:pPr marL="342900" indent="-342900">
              <a:spcBef>
                <a:spcPts val="160"/>
              </a:spcBef>
              <a:buClr>
                <a:srgbClr val="000000"/>
              </a:buClr>
              <a:buSzPct val="25000"/>
              <a:buFont typeface="Arial"/>
              <a:buNone/>
            </a:pPr>
            <a:r>
              <a:rPr lang="en-US" sz="800" b="1"/>
              <a:t>JGFS_FORECAST_LOW</a:t>
            </a:r>
          </a:p>
          <a:p>
            <a:pPr marL="342900" indent="-342900">
              <a:spcBef>
                <a:spcPts val="160"/>
              </a:spcBef>
              <a:buClr>
                <a:srgbClr val="000000"/>
              </a:buClr>
              <a:buSzPct val="25000"/>
              <a:buFont typeface="Arial"/>
              <a:buNone/>
            </a:pPr>
            <a:r>
              <a:rPr lang="en-US" sz="800" b="1"/>
              <a:t>JGFS_FAX_WAFS</a:t>
            </a:r>
          </a:p>
          <a:p>
            <a:pPr marL="342900" indent="-342900">
              <a:spcBef>
                <a:spcPts val="160"/>
              </a:spcBef>
              <a:buClr>
                <a:srgbClr val="000000"/>
              </a:buClr>
              <a:buSzPct val="25000"/>
              <a:buFont typeface="Arial"/>
              <a:buNone/>
            </a:pPr>
            <a:r>
              <a:rPr lang="en-US" sz="800" b="1"/>
              <a:t>JGFS_GEMPAK</a:t>
            </a:r>
          </a:p>
          <a:p>
            <a:pPr marL="342900" indent="-342900">
              <a:spcBef>
                <a:spcPts val="160"/>
              </a:spcBef>
              <a:buClr>
                <a:srgbClr val="000000"/>
              </a:buClr>
              <a:buSzPct val="25000"/>
              <a:buFont typeface="Arial"/>
              <a:buNone/>
            </a:pPr>
            <a:r>
              <a:rPr lang="en-US" sz="800" b="1"/>
              <a:t>JGFS_FORECAST_HIGH</a:t>
            </a:r>
          </a:p>
        </p:txBody>
      </p:sp>
      <p:sp>
        <p:nvSpPr>
          <p:cNvPr id="41" name="Shape 41"/>
          <p:cNvSpPr txBox="1"/>
          <p:nvPr/>
        </p:nvSpPr>
        <p:spPr>
          <a:xfrm>
            <a:off x="4876800" y="1752600"/>
            <a:ext cx="2057400" cy="4190999"/>
          </a:xfrm>
          <a:prstGeom prst="rect">
            <a:avLst/>
          </a:prstGeom>
          <a:noFill/>
          <a:ln>
            <a:noFill/>
          </a:ln>
        </p:spPr>
        <p:txBody>
          <a:bodyPr lIns="91425" tIns="45700" rIns="91425" bIns="45700" anchor="t" anchorCtr="0">
            <a:noAutofit/>
          </a:bodyPr>
          <a:lstStyle/>
          <a:p>
            <a:pPr marL="342900" indent="-342900" algn="ctr">
              <a:buClr>
                <a:srgbClr val="000000"/>
              </a:buClr>
              <a:buSzPct val="25000"/>
              <a:buFont typeface="Arial"/>
              <a:buNone/>
            </a:pPr>
            <a:r>
              <a:rPr lang="en-US" sz="1000" b="1"/>
              <a:t>No jobs</a:t>
            </a:r>
          </a:p>
        </p:txBody>
      </p:sp>
      <p:cxnSp>
        <p:nvCxnSpPr>
          <p:cNvPr id="42" name="Shape 42"/>
          <p:cNvCxnSpPr/>
          <p:nvPr/>
        </p:nvCxnSpPr>
        <p:spPr>
          <a:xfrm rot="10800000">
            <a:off x="8610600" y="15240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43" name="Shape 43"/>
          <p:cNvCxnSpPr/>
          <p:nvPr/>
        </p:nvCxnSpPr>
        <p:spPr>
          <a:xfrm rot="10800000">
            <a:off x="8610600" y="1752600"/>
            <a:ext cx="304799" cy="0"/>
          </a:xfrm>
          <a:prstGeom prst="straightConnector1">
            <a:avLst/>
          </a:prstGeom>
          <a:noFill/>
          <a:ln w="38100" cap="flat" cmpd="sng">
            <a:solidFill>
              <a:srgbClr val="9933FF"/>
            </a:solidFill>
            <a:prstDash val="solid"/>
            <a:miter/>
            <a:headEnd type="none" w="med" len="med"/>
            <a:tailEnd type="triangle" w="lg" len="lg"/>
          </a:ln>
        </p:spPr>
      </p:cxnSp>
      <p:cxnSp>
        <p:nvCxnSpPr>
          <p:cNvPr id="44" name="Shape 44"/>
          <p:cNvCxnSpPr/>
          <p:nvPr/>
        </p:nvCxnSpPr>
        <p:spPr>
          <a:xfrm rot="10800000">
            <a:off x="8610600" y="1981200"/>
            <a:ext cx="304799" cy="0"/>
          </a:xfrm>
          <a:prstGeom prst="straightConnector1">
            <a:avLst/>
          </a:prstGeom>
          <a:noFill/>
          <a:ln w="38100" cap="flat" cmpd="sng">
            <a:solidFill>
              <a:srgbClr val="0066CC"/>
            </a:solidFill>
            <a:prstDash val="solid"/>
            <a:miter/>
            <a:headEnd type="none" w="med" len="med"/>
            <a:tailEnd type="triangle" w="lg" len="lg"/>
          </a:ln>
        </p:spPr>
      </p:cxnSp>
      <p:cxnSp>
        <p:nvCxnSpPr>
          <p:cNvPr id="45" name="Shape 45"/>
          <p:cNvCxnSpPr/>
          <p:nvPr/>
        </p:nvCxnSpPr>
        <p:spPr>
          <a:xfrm rot="10800000">
            <a:off x="8610600" y="2209800"/>
            <a:ext cx="304799" cy="0"/>
          </a:xfrm>
          <a:prstGeom prst="straightConnector1">
            <a:avLst/>
          </a:prstGeom>
          <a:noFill/>
          <a:ln w="38100" cap="flat" cmpd="sng">
            <a:solidFill>
              <a:srgbClr val="00CC99"/>
            </a:solidFill>
            <a:prstDash val="solid"/>
            <a:miter/>
            <a:headEnd type="none" w="med" len="med"/>
            <a:tailEnd type="triangle" w="lg" len="lg"/>
          </a:ln>
        </p:spPr>
      </p:cxnSp>
      <p:cxnSp>
        <p:nvCxnSpPr>
          <p:cNvPr id="46" name="Shape 46"/>
          <p:cNvCxnSpPr/>
          <p:nvPr/>
        </p:nvCxnSpPr>
        <p:spPr>
          <a:xfrm rot="10800000">
            <a:off x="8610600" y="24384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47" name="Shape 47"/>
          <p:cNvCxnSpPr/>
          <p:nvPr/>
        </p:nvCxnSpPr>
        <p:spPr>
          <a:xfrm rot="10800000">
            <a:off x="8610600" y="25908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48" name="Shape 48"/>
          <p:cNvCxnSpPr/>
          <p:nvPr/>
        </p:nvCxnSpPr>
        <p:spPr>
          <a:xfrm rot="10800000">
            <a:off x="8610600" y="28194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49" name="Shape 49"/>
          <p:cNvCxnSpPr/>
          <p:nvPr/>
        </p:nvCxnSpPr>
        <p:spPr>
          <a:xfrm rot="10800000">
            <a:off x="8610600" y="30480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50" name="Shape 50"/>
          <p:cNvCxnSpPr/>
          <p:nvPr/>
        </p:nvCxnSpPr>
        <p:spPr>
          <a:xfrm rot="10800000">
            <a:off x="8610600" y="3505200"/>
            <a:ext cx="304799" cy="0"/>
          </a:xfrm>
          <a:prstGeom prst="straightConnector1">
            <a:avLst/>
          </a:prstGeom>
          <a:noFill/>
          <a:ln w="38100" cap="flat" cmpd="sng">
            <a:solidFill>
              <a:srgbClr val="333399"/>
            </a:solidFill>
            <a:prstDash val="solid"/>
            <a:miter/>
            <a:headEnd type="none" w="med" len="med"/>
            <a:tailEnd type="triangle" w="lg" len="lg"/>
          </a:ln>
        </p:spPr>
      </p:cxnSp>
      <p:cxnSp>
        <p:nvCxnSpPr>
          <p:cNvPr id="51" name="Shape 51"/>
          <p:cNvCxnSpPr/>
          <p:nvPr/>
        </p:nvCxnSpPr>
        <p:spPr>
          <a:xfrm rot="10800000">
            <a:off x="2057400" y="28956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52" name="Shape 52"/>
          <p:cNvCxnSpPr/>
          <p:nvPr/>
        </p:nvCxnSpPr>
        <p:spPr>
          <a:xfrm rot="10800000">
            <a:off x="2057400" y="30480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53" name="Shape 53"/>
          <p:cNvCxnSpPr/>
          <p:nvPr/>
        </p:nvCxnSpPr>
        <p:spPr>
          <a:xfrm rot="10800000">
            <a:off x="2057400" y="25908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54" name="Shape 54"/>
          <p:cNvCxnSpPr/>
          <p:nvPr/>
        </p:nvCxnSpPr>
        <p:spPr>
          <a:xfrm rot="10800000">
            <a:off x="4419600" y="52578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55" name="Shape 55"/>
          <p:cNvCxnSpPr/>
          <p:nvPr/>
        </p:nvCxnSpPr>
        <p:spPr>
          <a:xfrm rot="10800000">
            <a:off x="4419600" y="59436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56" name="Shape 56"/>
          <p:cNvCxnSpPr/>
          <p:nvPr/>
        </p:nvCxnSpPr>
        <p:spPr>
          <a:xfrm rot="10800000">
            <a:off x="4419600" y="49530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57" name="Shape 57"/>
          <p:cNvCxnSpPr/>
          <p:nvPr/>
        </p:nvCxnSpPr>
        <p:spPr>
          <a:xfrm rot="10800000">
            <a:off x="4419600" y="3733800"/>
            <a:ext cx="304799" cy="0"/>
          </a:xfrm>
          <a:prstGeom prst="straightConnector1">
            <a:avLst/>
          </a:prstGeom>
          <a:noFill/>
          <a:ln w="38100" cap="flat" cmpd="sng">
            <a:solidFill>
              <a:srgbClr val="0066CC"/>
            </a:solidFill>
            <a:prstDash val="solid"/>
            <a:miter/>
            <a:headEnd type="none" w="med" len="med"/>
            <a:tailEnd type="triangle" w="lg" len="lg"/>
          </a:ln>
        </p:spPr>
      </p:cxnSp>
      <p:cxnSp>
        <p:nvCxnSpPr>
          <p:cNvPr id="58" name="Shape 58"/>
          <p:cNvCxnSpPr/>
          <p:nvPr/>
        </p:nvCxnSpPr>
        <p:spPr>
          <a:xfrm rot="10800000">
            <a:off x="2057400" y="1981200"/>
            <a:ext cx="304799" cy="0"/>
          </a:xfrm>
          <a:prstGeom prst="straightConnector1">
            <a:avLst/>
          </a:prstGeom>
          <a:noFill/>
          <a:ln w="38100" cap="flat" cmpd="sng">
            <a:solidFill>
              <a:srgbClr val="0066CC"/>
            </a:solidFill>
            <a:prstDash val="solid"/>
            <a:miter/>
            <a:headEnd type="none" w="med" len="med"/>
            <a:tailEnd type="triangle" w="lg" len="lg"/>
          </a:ln>
        </p:spPr>
      </p:cxnSp>
      <p:cxnSp>
        <p:nvCxnSpPr>
          <p:cNvPr id="59" name="Shape 59"/>
          <p:cNvCxnSpPr/>
          <p:nvPr/>
        </p:nvCxnSpPr>
        <p:spPr>
          <a:xfrm rot="10800000">
            <a:off x="2057400" y="18288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60" name="Shape 60"/>
          <p:cNvCxnSpPr/>
          <p:nvPr/>
        </p:nvCxnSpPr>
        <p:spPr>
          <a:xfrm rot="10800000">
            <a:off x="4419600" y="32766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61" name="Shape 61"/>
          <p:cNvCxnSpPr/>
          <p:nvPr/>
        </p:nvCxnSpPr>
        <p:spPr>
          <a:xfrm rot="10800000">
            <a:off x="2057400" y="2133600"/>
            <a:ext cx="304799" cy="0"/>
          </a:xfrm>
          <a:prstGeom prst="straightConnector1">
            <a:avLst/>
          </a:prstGeom>
          <a:noFill/>
          <a:ln w="38100" cap="flat" cmpd="sng">
            <a:solidFill>
              <a:srgbClr val="00CC99"/>
            </a:solidFill>
            <a:prstDash val="solid"/>
            <a:miter/>
            <a:headEnd type="none" w="med" len="med"/>
            <a:tailEnd type="triangle" w="lg" len="lg"/>
          </a:ln>
        </p:spPr>
      </p:cxnSp>
      <p:cxnSp>
        <p:nvCxnSpPr>
          <p:cNvPr id="62" name="Shape 62"/>
          <p:cNvCxnSpPr/>
          <p:nvPr/>
        </p:nvCxnSpPr>
        <p:spPr>
          <a:xfrm rot="10800000">
            <a:off x="4419600" y="3886200"/>
            <a:ext cx="304799" cy="0"/>
          </a:xfrm>
          <a:prstGeom prst="straightConnector1">
            <a:avLst/>
          </a:prstGeom>
          <a:noFill/>
          <a:ln w="38100" cap="flat" cmpd="sng">
            <a:solidFill>
              <a:srgbClr val="00CC99"/>
            </a:solidFill>
            <a:prstDash val="solid"/>
            <a:miter/>
            <a:headEnd type="none" w="med" len="med"/>
            <a:tailEnd type="triangle" w="lg" len="lg"/>
          </a:ln>
        </p:spPr>
      </p:cxnSp>
      <p:cxnSp>
        <p:nvCxnSpPr>
          <p:cNvPr id="63" name="Shape 63"/>
          <p:cNvCxnSpPr/>
          <p:nvPr/>
        </p:nvCxnSpPr>
        <p:spPr>
          <a:xfrm rot="10800000">
            <a:off x="4419600" y="54864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64" name="Shape 64"/>
          <p:cNvCxnSpPr/>
          <p:nvPr/>
        </p:nvCxnSpPr>
        <p:spPr>
          <a:xfrm rot="10800000">
            <a:off x="2057400" y="32766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65" name="Shape 65"/>
          <p:cNvCxnSpPr/>
          <p:nvPr/>
        </p:nvCxnSpPr>
        <p:spPr>
          <a:xfrm rot="10800000">
            <a:off x="2057400" y="34290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66" name="Shape 66"/>
          <p:cNvCxnSpPr/>
          <p:nvPr/>
        </p:nvCxnSpPr>
        <p:spPr>
          <a:xfrm rot="10800000">
            <a:off x="2057400" y="35814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67" name="Shape 67"/>
          <p:cNvCxnSpPr/>
          <p:nvPr/>
        </p:nvCxnSpPr>
        <p:spPr>
          <a:xfrm rot="10800000">
            <a:off x="2057400" y="37338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68" name="Shape 68"/>
          <p:cNvCxnSpPr/>
          <p:nvPr/>
        </p:nvCxnSpPr>
        <p:spPr>
          <a:xfrm rot="10800000">
            <a:off x="2057400" y="38862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69" name="Shape 69"/>
          <p:cNvCxnSpPr/>
          <p:nvPr/>
        </p:nvCxnSpPr>
        <p:spPr>
          <a:xfrm rot="10800000">
            <a:off x="2057400" y="40386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70" name="Shape 70"/>
          <p:cNvCxnSpPr/>
          <p:nvPr/>
        </p:nvCxnSpPr>
        <p:spPr>
          <a:xfrm rot="10800000">
            <a:off x="2057400" y="4191000"/>
            <a:ext cx="304799" cy="0"/>
          </a:xfrm>
          <a:prstGeom prst="straightConnector1">
            <a:avLst/>
          </a:prstGeom>
          <a:noFill/>
          <a:ln w="38100" cap="flat" cmpd="sng">
            <a:solidFill>
              <a:srgbClr val="9933FF"/>
            </a:solidFill>
            <a:prstDash val="solid"/>
            <a:miter/>
            <a:headEnd type="none" w="med" len="med"/>
            <a:tailEnd type="triangle" w="lg" len="lg"/>
          </a:ln>
        </p:spPr>
      </p:cxnSp>
      <p:cxnSp>
        <p:nvCxnSpPr>
          <p:cNvPr id="71" name="Shape 71"/>
          <p:cNvCxnSpPr/>
          <p:nvPr/>
        </p:nvCxnSpPr>
        <p:spPr>
          <a:xfrm rot="10800000">
            <a:off x="4419600" y="5638800"/>
            <a:ext cx="304799" cy="0"/>
          </a:xfrm>
          <a:prstGeom prst="straightConnector1">
            <a:avLst/>
          </a:prstGeom>
          <a:noFill/>
          <a:ln w="38100" cap="flat" cmpd="sng">
            <a:solidFill>
              <a:srgbClr val="9933FF"/>
            </a:solidFill>
            <a:prstDash val="solid"/>
            <a:miter/>
            <a:headEnd type="none" w="med" len="med"/>
            <a:tailEnd type="triangle" w="lg" len="lg"/>
          </a:ln>
        </p:spPr>
      </p:cxnSp>
      <p:cxnSp>
        <p:nvCxnSpPr>
          <p:cNvPr id="72" name="Shape 72"/>
          <p:cNvCxnSpPr/>
          <p:nvPr/>
        </p:nvCxnSpPr>
        <p:spPr>
          <a:xfrm rot="10800000">
            <a:off x="4419600" y="6096000"/>
            <a:ext cx="304799" cy="0"/>
          </a:xfrm>
          <a:prstGeom prst="straightConnector1">
            <a:avLst/>
          </a:prstGeom>
          <a:noFill/>
          <a:ln w="38100" cap="flat" cmpd="sng">
            <a:solidFill>
              <a:srgbClr val="9933FF"/>
            </a:solidFill>
            <a:prstDash val="solid"/>
            <a:miter/>
            <a:headEnd type="none" w="med" len="med"/>
            <a:tailEnd type="triangle" w="lg" len="lg"/>
          </a:ln>
        </p:spPr>
      </p:cxnSp>
      <p:cxnSp>
        <p:nvCxnSpPr>
          <p:cNvPr id="73" name="Shape 73"/>
          <p:cNvCxnSpPr/>
          <p:nvPr/>
        </p:nvCxnSpPr>
        <p:spPr>
          <a:xfrm rot="10800000">
            <a:off x="2057400" y="2743200"/>
            <a:ext cx="304799" cy="0"/>
          </a:xfrm>
          <a:prstGeom prst="straightConnector1">
            <a:avLst/>
          </a:prstGeom>
          <a:noFill/>
          <a:ln w="38100" cap="flat" cmpd="sng">
            <a:solidFill>
              <a:srgbClr val="333399"/>
            </a:solidFill>
            <a:prstDash val="solid"/>
            <a:miter/>
            <a:headEnd type="none" w="med" len="med"/>
            <a:tailEnd type="triangle" w="lg" len="lg"/>
          </a:ln>
        </p:spPr>
      </p:cxnSp>
      <p:cxnSp>
        <p:nvCxnSpPr>
          <p:cNvPr id="74" name="Shape 74"/>
          <p:cNvCxnSpPr/>
          <p:nvPr/>
        </p:nvCxnSpPr>
        <p:spPr>
          <a:xfrm rot="10800000">
            <a:off x="2057400" y="22860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75" name="Shape 75"/>
          <p:cNvCxnSpPr/>
          <p:nvPr/>
        </p:nvCxnSpPr>
        <p:spPr>
          <a:xfrm rot="10800000">
            <a:off x="4419600" y="48006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76" name="Shape 76"/>
          <p:cNvCxnSpPr/>
          <p:nvPr/>
        </p:nvCxnSpPr>
        <p:spPr>
          <a:xfrm rot="10800000">
            <a:off x="4419600" y="4648200"/>
            <a:ext cx="304799" cy="0"/>
          </a:xfrm>
          <a:prstGeom prst="straightConnector1">
            <a:avLst/>
          </a:prstGeom>
          <a:noFill/>
          <a:ln w="38100" cap="flat" cmpd="sng">
            <a:solidFill>
              <a:srgbClr val="666699"/>
            </a:solidFill>
            <a:prstDash val="solid"/>
            <a:miter/>
            <a:headEnd type="none" w="med" len="med"/>
            <a:tailEnd type="triangle" w="lg" len="lg"/>
          </a:ln>
        </p:spPr>
      </p:cxnSp>
      <p:cxnSp>
        <p:nvCxnSpPr>
          <p:cNvPr id="77" name="Shape 77"/>
          <p:cNvCxnSpPr/>
          <p:nvPr/>
        </p:nvCxnSpPr>
        <p:spPr>
          <a:xfrm rot="10800000">
            <a:off x="8610600" y="3276600"/>
            <a:ext cx="304799" cy="0"/>
          </a:xfrm>
          <a:prstGeom prst="straightConnector1">
            <a:avLst/>
          </a:prstGeom>
          <a:noFill/>
          <a:ln w="38100" cap="flat" cmpd="sng">
            <a:solidFill>
              <a:srgbClr val="FF99FF"/>
            </a:solidFill>
            <a:prstDash val="solid"/>
            <a:miter/>
            <a:headEnd type="none" w="med" len="med"/>
            <a:tailEnd type="triangle" w="lg" len="lg"/>
          </a:ln>
        </p:spPr>
      </p:cxnSp>
      <p:cxnSp>
        <p:nvCxnSpPr>
          <p:cNvPr id="78" name="Shape 78"/>
          <p:cNvCxnSpPr/>
          <p:nvPr/>
        </p:nvCxnSpPr>
        <p:spPr>
          <a:xfrm rot="10800000">
            <a:off x="4419600" y="3581400"/>
            <a:ext cx="304799" cy="0"/>
          </a:xfrm>
          <a:prstGeom prst="straightConnector1">
            <a:avLst/>
          </a:prstGeom>
          <a:noFill/>
          <a:ln w="38100" cap="flat" cmpd="sng">
            <a:solidFill>
              <a:srgbClr val="FF99FF"/>
            </a:solidFill>
            <a:prstDash val="solid"/>
            <a:miter/>
            <a:headEnd type="none" w="med" len="med"/>
            <a:tailEnd type="triangle" w="lg" len="lg"/>
          </a:ln>
        </p:spPr>
      </p:cxnSp>
      <p:cxnSp>
        <p:nvCxnSpPr>
          <p:cNvPr id="79" name="Shape 79"/>
          <p:cNvCxnSpPr/>
          <p:nvPr/>
        </p:nvCxnSpPr>
        <p:spPr>
          <a:xfrm rot="10800000">
            <a:off x="4419600" y="40386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80" name="Shape 80"/>
          <p:cNvCxnSpPr/>
          <p:nvPr/>
        </p:nvCxnSpPr>
        <p:spPr>
          <a:xfrm rot="10800000">
            <a:off x="4419600" y="41910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81" name="Shape 81"/>
          <p:cNvCxnSpPr/>
          <p:nvPr/>
        </p:nvCxnSpPr>
        <p:spPr>
          <a:xfrm rot="10800000">
            <a:off x="4419600" y="43434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82" name="Shape 82"/>
          <p:cNvCxnSpPr/>
          <p:nvPr/>
        </p:nvCxnSpPr>
        <p:spPr>
          <a:xfrm rot="10800000">
            <a:off x="4419600" y="44958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83" name="Shape 83"/>
          <p:cNvCxnSpPr/>
          <p:nvPr/>
        </p:nvCxnSpPr>
        <p:spPr>
          <a:xfrm rot="10800000">
            <a:off x="4419600" y="34290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84" name="Shape 84"/>
          <p:cNvCxnSpPr/>
          <p:nvPr/>
        </p:nvCxnSpPr>
        <p:spPr>
          <a:xfrm rot="10800000">
            <a:off x="4419600" y="28956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85" name="Shape 85"/>
          <p:cNvCxnSpPr/>
          <p:nvPr/>
        </p:nvCxnSpPr>
        <p:spPr>
          <a:xfrm rot="10800000">
            <a:off x="4419600" y="51054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86" name="Shape 86"/>
          <p:cNvCxnSpPr/>
          <p:nvPr/>
        </p:nvCxnSpPr>
        <p:spPr>
          <a:xfrm rot="10800000">
            <a:off x="4419600" y="18288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87" name="Shape 87"/>
          <p:cNvCxnSpPr/>
          <p:nvPr/>
        </p:nvCxnSpPr>
        <p:spPr>
          <a:xfrm rot="10800000">
            <a:off x="4419600" y="19812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88" name="Shape 88"/>
          <p:cNvCxnSpPr/>
          <p:nvPr/>
        </p:nvCxnSpPr>
        <p:spPr>
          <a:xfrm rot="10800000">
            <a:off x="4419600" y="25908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89" name="Shape 89"/>
          <p:cNvCxnSpPr/>
          <p:nvPr/>
        </p:nvCxnSpPr>
        <p:spPr>
          <a:xfrm rot="10800000">
            <a:off x="4419600" y="27432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0" name="Shape 90"/>
          <p:cNvCxnSpPr/>
          <p:nvPr/>
        </p:nvCxnSpPr>
        <p:spPr>
          <a:xfrm rot="10800000">
            <a:off x="4419600" y="30480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1" name="Shape 91"/>
          <p:cNvCxnSpPr/>
          <p:nvPr/>
        </p:nvCxnSpPr>
        <p:spPr>
          <a:xfrm rot="10800000">
            <a:off x="4419600" y="32004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2" name="Shape 92"/>
          <p:cNvCxnSpPr/>
          <p:nvPr/>
        </p:nvCxnSpPr>
        <p:spPr>
          <a:xfrm rot="10800000">
            <a:off x="4419600" y="53340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3" name="Shape 93"/>
          <p:cNvCxnSpPr/>
          <p:nvPr/>
        </p:nvCxnSpPr>
        <p:spPr>
          <a:xfrm rot="10800000">
            <a:off x="4419600" y="57912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4" name="Shape 94"/>
          <p:cNvCxnSpPr/>
          <p:nvPr/>
        </p:nvCxnSpPr>
        <p:spPr>
          <a:xfrm rot="10800000">
            <a:off x="4419600" y="24384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95" name="Shape 95"/>
          <p:cNvCxnSpPr/>
          <p:nvPr/>
        </p:nvCxnSpPr>
        <p:spPr>
          <a:xfrm rot="10800000">
            <a:off x="4419600" y="22860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6" name="Shape 96"/>
          <p:cNvCxnSpPr/>
          <p:nvPr/>
        </p:nvCxnSpPr>
        <p:spPr>
          <a:xfrm rot="10800000">
            <a:off x="4419600" y="21336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7" name="Shape 97"/>
          <p:cNvCxnSpPr/>
          <p:nvPr/>
        </p:nvCxnSpPr>
        <p:spPr>
          <a:xfrm rot="10800000">
            <a:off x="2057400" y="24384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98" name="Shape 98"/>
          <p:cNvCxnSpPr/>
          <p:nvPr/>
        </p:nvCxnSpPr>
        <p:spPr>
          <a:xfrm rot="10800000">
            <a:off x="2057400" y="3200400"/>
            <a:ext cx="304799" cy="0"/>
          </a:xfrm>
          <a:prstGeom prst="straightConnector1">
            <a:avLst/>
          </a:prstGeom>
          <a:noFill/>
          <a:ln w="38100" cap="flat" cmpd="sng">
            <a:solidFill>
              <a:srgbClr val="808000"/>
            </a:solidFill>
            <a:prstDash val="solid"/>
            <a:miter/>
            <a:headEnd type="none" w="med" len="med"/>
            <a:tailEnd type="triangle" w="lg" len="lg"/>
          </a:ln>
        </p:spPr>
      </p:cxnSp>
      <p:sp>
        <p:nvSpPr>
          <p:cNvPr id="2" name="TextBox 1"/>
          <p:cNvSpPr txBox="1"/>
          <p:nvPr/>
        </p:nvSpPr>
        <p:spPr>
          <a:xfrm>
            <a:off x="1934097" y="6513609"/>
            <a:ext cx="5275803" cy="307777"/>
          </a:xfrm>
          <a:prstGeom prst="rect">
            <a:avLst/>
          </a:prstGeom>
          <a:noFill/>
        </p:spPr>
        <p:txBody>
          <a:bodyPr wrap="none" rtlCol="0">
            <a:spAutoFit/>
          </a:bodyPr>
          <a:lstStyle/>
          <a:p>
            <a:r>
              <a:rPr lang="en-US" b="1" dirty="0" smtClean="0">
                <a:solidFill>
                  <a:schemeClr val="accent2"/>
                </a:solidFill>
              </a:rPr>
              <a:t>Unification of EMC parallels with NCO Operational structure</a:t>
            </a:r>
            <a:endParaRPr lang="en-US" b="1" dirty="0">
              <a:solidFill>
                <a:schemeClr val="accent2"/>
              </a:solidFill>
            </a:endParaRPr>
          </a:p>
        </p:txBody>
      </p:sp>
    </p:spTree>
    <p:extLst>
      <p:ext uri="{BB962C8B-B14F-4D97-AF65-F5344CB8AC3E}">
        <p14:creationId xmlns:p14="http://schemas.microsoft.com/office/powerpoint/2010/main" val="2999783779"/>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Shape 103"/>
          <p:cNvSpPr/>
          <p:nvPr/>
        </p:nvSpPr>
        <p:spPr>
          <a:xfrm>
            <a:off x="2438400" y="1143000"/>
            <a:ext cx="2209799" cy="5333999"/>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104" name="Shape 104"/>
          <p:cNvSpPr/>
          <p:nvPr/>
        </p:nvSpPr>
        <p:spPr>
          <a:xfrm>
            <a:off x="152400" y="1143000"/>
            <a:ext cx="2133599" cy="5333999"/>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105" name="Shape 105"/>
          <p:cNvSpPr/>
          <p:nvPr/>
        </p:nvSpPr>
        <p:spPr>
          <a:xfrm>
            <a:off x="4800600" y="1143000"/>
            <a:ext cx="2133599" cy="5333999"/>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106" name="Shape 106"/>
          <p:cNvSpPr/>
          <p:nvPr/>
        </p:nvSpPr>
        <p:spPr>
          <a:xfrm>
            <a:off x="7010400" y="685800"/>
            <a:ext cx="1978025" cy="5791200"/>
          </a:xfrm>
          <a:prstGeom prst="rect">
            <a:avLst/>
          </a:prstGeom>
          <a:solidFill>
            <a:schemeClr val="accent1">
              <a:alpha val="0"/>
            </a:schemeClr>
          </a:solidFill>
          <a:ln w="28575" cap="flat" cmpd="sng">
            <a:solidFill>
              <a:srgbClr val="0000FF"/>
            </a:solidFill>
            <a:prstDash val="solid"/>
            <a:miter/>
            <a:headEnd type="none" w="med" len="med"/>
            <a:tailEnd type="none" w="med" len="med"/>
          </a:ln>
        </p:spPr>
        <p:txBody>
          <a:bodyPr lIns="91425" tIns="45700" rIns="91425" bIns="45700" anchor="ctr" anchorCtr="0">
            <a:noAutofit/>
          </a:bodyPr>
          <a:lstStyle/>
          <a:p>
            <a:endParaRPr sz="1800"/>
          </a:p>
        </p:txBody>
      </p:sp>
      <p:sp>
        <p:nvSpPr>
          <p:cNvPr id="107" name="Shape 107"/>
          <p:cNvSpPr txBox="1">
            <a:spLocks noGrp="1"/>
          </p:cNvSpPr>
          <p:nvPr>
            <p:ph type="title"/>
          </p:nvPr>
        </p:nvSpPr>
        <p:spPr>
          <a:xfrm>
            <a:off x="533400" y="0"/>
            <a:ext cx="8229600" cy="457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New Roman"/>
              <a:buNone/>
            </a:pPr>
            <a:r>
              <a:rPr lang="en-US" sz="2400" b="1" i="0" u="none" strike="noStrike" cap="none" dirty="0">
                <a:solidFill>
                  <a:schemeClr val="dk2"/>
                </a:solidFill>
                <a:latin typeface="Times New Roman"/>
                <a:ea typeface="Times New Roman"/>
                <a:cs typeface="Times New Roman"/>
                <a:sym typeface="Times New Roman"/>
              </a:rPr>
              <a:t>Q3FY16 </a:t>
            </a:r>
            <a:r>
              <a:rPr lang="en-US" sz="2400" b="1" i="0" u="none" strike="noStrike" cap="none" dirty="0" smtClean="0">
                <a:solidFill>
                  <a:schemeClr val="dk2"/>
                </a:solidFill>
                <a:latin typeface="Times New Roman"/>
                <a:ea typeface="Times New Roman"/>
                <a:cs typeface="Times New Roman"/>
                <a:sym typeface="Times New Roman"/>
              </a:rPr>
              <a:t>GFS/GDAS New Vertical </a:t>
            </a:r>
            <a:r>
              <a:rPr lang="en-US" sz="2400" b="1" i="0" u="none" strike="noStrike" cap="none" dirty="0">
                <a:solidFill>
                  <a:schemeClr val="dk2"/>
                </a:solidFill>
                <a:latin typeface="Times New Roman"/>
                <a:ea typeface="Times New Roman"/>
                <a:cs typeface="Times New Roman"/>
                <a:sym typeface="Times New Roman"/>
              </a:rPr>
              <a:t>Structure</a:t>
            </a:r>
            <a:br>
              <a:rPr lang="en-US" sz="2400" b="1" i="0" u="none" strike="noStrike" cap="none" dirty="0">
                <a:solidFill>
                  <a:schemeClr val="dk2"/>
                </a:solidFill>
                <a:latin typeface="Times New Roman"/>
                <a:ea typeface="Times New Roman"/>
                <a:cs typeface="Times New Roman"/>
                <a:sym typeface="Times New Roman"/>
              </a:rPr>
            </a:br>
            <a:r>
              <a:rPr lang="en-US" sz="1200" b="1" i="0" u="none" strike="noStrike" cap="none" dirty="0">
                <a:solidFill>
                  <a:schemeClr val="dk2"/>
                </a:solidFill>
                <a:latin typeface="Arial"/>
                <a:ea typeface="Arial"/>
                <a:cs typeface="Arial"/>
                <a:sym typeface="Arial"/>
              </a:rPr>
              <a:t>https://svnemc.ncep.noaa.gov/projects/gfs/branches/</a:t>
            </a:r>
          </a:p>
        </p:txBody>
      </p:sp>
      <p:sp>
        <p:nvSpPr>
          <p:cNvPr id="108" name="Shape 108"/>
          <p:cNvSpPr txBox="1">
            <a:spLocks noGrp="1"/>
          </p:cNvSpPr>
          <p:nvPr>
            <p:ph type="body" idx="1"/>
          </p:nvPr>
        </p:nvSpPr>
        <p:spPr>
          <a:xfrm>
            <a:off x="152400" y="1219200"/>
            <a:ext cx="2133599" cy="609599"/>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parm|ush|</a:t>
            </a:r>
            <a:r>
              <a:rPr lang="en-US" sz="1400" b="1" i="1" u="none" strike="noStrike" cap="none">
                <a:solidFill>
                  <a:srgbClr val="FF0066"/>
                </a:solidFill>
                <a:latin typeface="Calibri"/>
                <a:ea typeface="Calibri"/>
                <a:cs typeface="Calibri"/>
                <a:sym typeface="Calibri"/>
              </a:rPr>
              <a:t>sorc</a:t>
            </a:r>
            <a:r>
              <a:rPr lang="en-US" sz="1200" b="1" i="0" u="none" strike="noStrike" cap="none">
                <a:solidFill>
                  <a:schemeClr val="dk1"/>
                </a:solidFill>
                <a:latin typeface="Calibri"/>
                <a:ea typeface="Calibri"/>
                <a:cs typeface="Calibri"/>
                <a:sym typeface="Calibri"/>
              </a:rPr>
              <a:t>|</a:t>
            </a:r>
          </a:p>
          <a:p>
            <a:pPr marL="342900" marR="0" lvl="0" indent="-342900" algn="ctr" rtl="0">
              <a:lnSpc>
                <a:spcPct val="100000"/>
              </a:lnSpc>
              <a:spcBef>
                <a:spcPts val="24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Jobs|scripts|exec</a:t>
            </a:r>
          </a:p>
        </p:txBody>
      </p:sp>
      <p:sp>
        <p:nvSpPr>
          <p:cNvPr id="109" name="Shape 109"/>
          <p:cNvSpPr txBox="1"/>
          <p:nvPr/>
        </p:nvSpPr>
        <p:spPr>
          <a:xfrm>
            <a:off x="152400" y="685800"/>
            <a:ext cx="2133599" cy="457200"/>
          </a:xfrm>
          <a:prstGeom prst="rect">
            <a:avLst/>
          </a:prstGeom>
          <a:solidFill>
            <a:schemeClr val="lt1"/>
          </a:solidFill>
          <a:ln w="38100" cap="flat" cmpd="sng">
            <a:solidFill>
              <a:srgbClr val="9933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gdas.v13.0.0</a:t>
            </a:r>
          </a:p>
        </p:txBody>
      </p:sp>
      <p:sp>
        <p:nvSpPr>
          <p:cNvPr id="110" name="Shape 110"/>
          <p:cNvSpPr txBox="1"/>
          <p:nvPr/>
        </p:nvSpPr>
        <p:spPr>
          <a:xfrm>
            <a:off x="2438400" y="685800"/>
            <a:ext cx="2209799" cy="457200"/>
          </a:xfrm>
          <a:prstGeom prst="rect">
            <a:avLst/>
          </a:prstGeom>
          <a:solidFill>
            <a:schemeClr val="lt1"/>
          </a:solidFill>
          <a:ln w="38100" cap="flat" cmpd="sng">
            <a:solidFill>
              <a:srgbClr val="9933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gfs.v13.0.0</a:t>
            </a:r>
          </a:p>
        </p:txBody>
      </p:sp>
      <p:sp>
        <p:nvSpPr>
          <p:cNvPr id="111" name="Shape 111"/>
          <p:cNvSpPr txBox="1"/>
          <p:nvPr/>
        </p:nvSpPr>
        <p:spPr>
          <a:xfrm>
            <a:off x="4800600" y="685800"/>
            <a:ext cx="2133599" cy="457200"/>
          </a:xfrm>
          <a:prstGeom prst="rect">
            <a:avLst/>
          </a:prstGeom>
          <a:solidFill>
            <a:schemeClr val="lt1"/>
          </a:solidFill>
          <a:ln w="38100" cap="flat" cmpd="sng">
            <a:solidFill>
              <a:srgbClr val="9933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global_shared.v13.0.0</a:t>
            </a:r>
          </a:p>
        </p:txBody>
      </p:sp>
      <p:sp>
        <p:nvSpPr>
          <p:cNvPr id="112" name="Shape 112"/>
          <p:cNvSpPr txBox="1"/>
          <p:nvPr/>
        </p:nvSpPr>
        <p:spPr>
          <a:xfrm>
            <a:off x="7010400" y="762000"/>
            <a:ext cx="1828800" cy="5333999"/>
          </a:xfrm>
          <a:prstGeom prst="rect">
            <a:avLst/>
          </a:prstGeom>
          <a:noFill/>
          <a:ln>
            <a:noFill/>
          </a:ln>
        </p:spPr>
        <p:txBody>
          <a:bodyPr lIns="91425" tIns="45700" rIns="91425" bIns="45700" anchor="t" anchorCtr="0">
            <a:noAutofit/>
          </a:bodyPr>
          <a:lstStyle/>
          <a:p>
            <a:pPr marL="342900" indent="-342900">
              <a:buClr>
                <a:srgbClr val="000000"/>
              </a:buClr>
              <a:buFont typeface="Arial"/>
              <a:buNone/>
            </a:pPr>
            <a:endParaRPr sz="1800" b="1">
              <a:latin typeface="Calibri"/>
              <a:ea typeface="Calibri"/>
              <a:cs typeface="Calibri"/>
              <a:sym typeface="Calibri"/>
            </a:endParaRPr>
          </a:p>
          <a:p>
            <a:pPr marL="342900" indent="-342900">
              <a:spcBef>
                <a:spcPts val="320"/>
              </a:spcBef>
              <a:buClr>
                <a:srgbClr val="000000"/>
              </a:buClr>
              <a:buFont typeface="Arial"/>
              <a:buNone/>
            </a:pPr>
            <a:endParaRPr sz="1600" b="1">
              <a:latin typeface="Calibri"/>
              <a:ea typeface="Calibri"/>
              <a:cs typeface="Calibri"/>
              <a:sym typeface="Calibri"/>
            </a:endParaRPr>
          </a:p>
          <a:p>
            <a:pPr marL="342900" indent="-342900">
              <a:spcBef>
                <a:spcPts val="240"/>
              </a:spcBef>
              <a:buClr>
                <a:srgbClr val="000000"/>
              </a:buClr>
              <a:buSzPct val="25000"/>
              <a:buFont typeface="Calibri"/>
              <a:buNone/>
            </a:pPr>
            <a:r>
              <a:rPr lang="en-US" sz="1200" b="1">
                <a:latin typeface="Calibri"/>
                <a:ea typeface="Calibri"/>
                <a:cs typeface="Calibri"/>
                <a:sym typeface="Calibri"/>
              </a:rPr>
              <a:t>GSI &amp; Enkf (analysis)</a:t>
            </a:r>
          </a:p>
          <a:p>
            <a:pPr marL="342900" indent="-342900">
              <a:spcBef>
                <a:spcPts val="240"/>
              </a:spcBef>
              <a:buClr>
                <a:srgbClr val="000000"/>
              </a:buClr>
              <a:buSzPct val="25000"/>
              <a:buFont typeface="Calibri"/>
              <a:buNone/>
            </a:pPr>
            <a:r>
              <a:rPr lang="en-US" sz="1200" b="1">
                <a:latin typeface="Calibri"/>
                <a:ea typeface="Calibri"/>
                <a:cs typeface="Calibri"/>
                <a:sym typeface="Calibri"/>
              </a:rPr>
              <a:t>GSM (forecast)</a:t>
            </a:r>
          </a:p>
          <a:p>
            <a:pPr marL="342900" indent="-342900">
              <a:spcBef>
                <a:spcPts val="240"/>
              </a:spcBef>
              <a:buClr>
                <a:srgbClr val="000000"/>
              </a:buClr>
              <a:buSzPct val="25000"/>
              <a:buFont typeface="Calibri"/>
              <a:buNone/>
            </a:pPr>
            <a:r>
              <a:rPr lang="en-US" sz="1200" b="1">
                <a:latin typeface="Calibri"/>
                <a:ea typeface="Calibri"/>
                <a:cs typeface="Calibri"/>
                <a:sym typeface="Calibri"/>
              </a:rPr>
              <a:t>ncep_post</a:t>
            </a:r>
          </a:p>
          <a:p>
            <a:pPr marL="342900" indent="-342900">
              <a:spcBef>
                <a:spcPts val="240"/>
              </a:spcBef>
              <a:buClr>
                <a:srgbClr val="000000"/>
              </a:buClr>
              <a:buSzPct val="25000"/>
              <a:buFont typeface="Calibri"/>
              <a:buNone/>
            </a:pPr>
            <a:r>
              <a:rPr lang="en-US" sz="1200" b="1">
                <a:latin typeface="Calibri"/>
                <a:ea typeface="Calibri"/>
                <a:cs typeface="Calibri"/>
                <a:sym typeface="Calibri"/>
              </a:rPr>
              <a:t>emcsfc</a:t>
            </a:r>
          </a:p>
          <a:p>
            <a:pPr marL="342900" indent="-342900">
              <a:spcBef>
                <a:spcPts val="240"/>
              </a:spcBef>
              <a:buClr>
                <a:srgbClr val="000000"/>
              </a:buClr>
              <a:buSzPct val="25000"/>
              <a:buFont typeface="Calibri"/>
              <a:buNone/>
            </a:pPr>
            <a:r>
              <a:rPr lang="en-US" sz="1200" b="1">
                <a:latin typeface="Calibri"/>
                <a:ea typeface="Calibri"/>
                <a:cs typeface="Calibri"/>
                <a:sym typeface="Calibri"/>
              </a:rPr>
              <a:t>tropcy_qc_relo</a:t>
            </a:r>
          </a:p>
          <a:p>
            <a:pPr marL="342900" indent="-342900">
              <a:spcBef>
                <a:spcPts val="240"/>
              </a:spcBef>
              <a:buClr>
                <a:srgbClr val="000000"/>
              </a:buClr>
              <a:buSzPct val="25000"/>
              <a:buFont typeface="Calibri"/>
              <a:buNone/>
            </a:pPr>
            <a:r>
              <a:rPr lang="en-US" sz="1200" b="1">
                <a:latin typeface="Calibri"/>
                <a:ea typeface="Calibri"/>
                <a:cs typeface="Calibri"/>
                <a:sym typeface="Calibri"/>
              </a:rPr>
              <a:t>wafs</a:t>
            </a:r>
          </a:p>
          <a:p>
            <a:pPr marL="342900" indent="-342900">
              <a:spcBef>
                <a:spcPts val="240"/>
              </a:spcBef>
              <a:buClr>
                <a:srgbClr val="000000"/>
              </a:buClr>
              <a:buSzPct val="25000"/>
              <a:buFont typeface="Calibri"/>
              <a:buNone/>
            </a:pPr>
            <a:r>
              <a:rPr lang="en-US" sz="1200" b="1">
                <a:latin typeface="Calibri"/>
                <a:ea typeface="Calibri"/>
                <a:cs typeface="Calibri"/>
                <a:sym typeface="Calibri"/>
              </a:rPr>
              <a:t>gfs_post (downstream)</a:t>
            </a:r>
          </a:p>
          <a:p>
            <a:pPr marL="342900" indent="-342900">
              <a:spcBef>
                <a:spcPts val="240"/>
              </a:spcBef>
              <a:buClr>
                <a:srgbClr val="000000"/>
              </a:buClr>
              <a:buSzPct val="25000"/>
              <a:buFont typeface="Calibri"/>
              <a:buNone/>
            </a:pPr>
            <a:r>
              <a:rPr lang="en-US" sz="1200" b="1">
                <a:latin typeface="Calibri"/>
                <a:ea typeface="Calibri"/>
                <a:cs typeface="Calibri"/>
                <a:sym typeface="Calibri"/>
              </a:rPr>
              <a:t>Gempak (downstream)</a:t>
            </a:r>
          </a:p>
          <a:p>
            <a:pPr marL="342900" indent="-342900">
              <a:spcBef>
                <a:spcPts val="240"/>
              </a:spcBef>
              <a:buClr>
                <a:srgbClr val="000000"/>
              </a:buClr>
              <a:buSzPct val="25000"/>
              <a:buFont typeface="Calibri"/>
              <a:buNone/>
            </a:pPr>
            <a:r>
              <a:rPr lang="en-US" sz="1200" b="1">
                <a:latin typeface="Calibri"/>
                <a:ea typeface="Calibri"/>
                <a:cs typeface="Calibri"/>
                <a:sym typeface="Calibri"/>
              </a:rPr>
              <a:t>smartinit</a:t>
            </a:r>
          </a:p>
          <a:p>
            <a:pPr marL="342900" indent="-342900">
              <a:spcBef>
                <a:spcPts val="240"/>
              </a:spcBef>
              <a:buClr>
                <a:srgbClr val="000000"/>
              </a:buClr>
              <a:buSzPct val="25000"/>
              <a:buFont typeface="Calibri"/>
              <a:buNone/>
            </a:pPr>
            <a:r>
              <a:rPr lang="en-US" sz="1200" b="1">
                <a:latin typeface="Calibri"/>
                <a:ea typeface="Calibri"/>
                <a:cs typeface="Calibri"/>
                <a:sym typeface="Calibri"/>
              </a:rPr>
              <a:t>misc</a:t>
            </a:r>
          </a:p>
          <a:p>
            <a:pPr marL="342900" indent="-342900">
              <a:spcBef>
                <a:spcPts val="320"/>
              </a:spcBef>
              <a:buClr>
                <a:srgbClr val="000000"/>
              </a:buClr>
              <a:buFont typeface="Arial"/>
              <a:buNone/>
            </a:pPr>
            <a:endParaRPr sz="1600" b="1">
              <a:latin typeface="Calibri"/>
              <a:ea typeface="Calibri"/>
              <a:cs typeface="Calibri"/>
              <a:sym typeface="Calibri"/>
            </a:endParaRPr>
          </a:p>
          <a:p>
            <a:pPr marL="342900" indent="-342900">
              <a:spcBef>
                <a:spcPts val="360"/>
              </a:spcBef>
              <a:buClr>
                <a:srgbClr val="000000"/>
              </a:buClr>
              <a:buFont typeface="Arial"/>
              <a:buNone/>
            </a:pPr>
            <a:endParaRPr sz="1800" b="1">
              <a:latin typeface="Calibri"/>
              <a:ea typeface="Calibri"/>
              <a:cs typeface="Calibri"/>
              <a:sym typeface="Calibri"/>
            </a:endParaRPr>
          </a:p>
          <a:p>
            <a:pPr marL="342900" indent="-342900">
              <a:spcBef>
                <a:spcPts val="360"/>
              </a:spcBef>
              <a:buClr>
                <a:srgbClr val="000000"/>
              </a:buClr>
              <a:buFont typeface="Arial"/>
              <a:buNone/>
            </a:pPr>
            <a:endParaRPr sz="1800" b="1">
              <a:latin typeface="Calibri"/>
              <a:ea typeface="Calibri"/>
              <a:cs typeface="Calibri"/>
              <a:sym typeface="Calibri"/>
            </a:endParaRPr>
          </a:p>
          <a:p>
            <a:pPr marL="342900" indent="-342900">
              <a:spcBef>
                <a:spcPts val="240"/>
              </a:spcBef>
              <a:buClr>
                <a:srgbClr val="000000"/>
              </a:buClr>
              <a:buFont typeface="Arial"/>
              <a:buNone/>
            </a:pPr>
            <a:endParaRPr sz="1200" b="1">
              <a:latin typeface="Calibri"/>
              <a:ea typeface="Calibri"/>
              <a:cs typeface="Calibri"/>
              <a:sym typeface="Calibri"/>
            </a:endParaRPr>
          </a:p>
          <a:p>
            <a:pPr marL="342900" indent="-342900">
              <a:spcBef>
                <a:spcPts val="240"/>
              </a:spcBef>
              <a:buClr>
                <a:srgbClr val="000000"/>
              </a:buClr>
              <a:buFont typeface="Arial"/>
              <a:buNone/>
            </a:pPr>
            <a:endParaRPr sz="1200" b="1">
              <a:latin typeface="Calibri"/>
              <a:ea typeface="Calibri"/>
              <a:cs typeface="Calibri"/>
              <a:sym typeface="Calibri"/>
            </a:endParaRPr>
          </a:p>
          <a:p>
            <a:pPr marL="342900" indent="-342900">
              <a:spcBef>
                <a:spcPts val="240"/>
              </a:spcBef>
              <a:buClr>
                <a:srgbClr val="000000"/>
              </a:buClr>
              <a:buFont typeface="Arial"/>
              <a:buNone/>
            </a:pPr>
            <a:endParaRPr sz="1200" b="1">
              <a:latin typeface="Calibri"/>
              <a:ea typeface="Calibri"/>
              <a:cs typeface="Calibri"/>
              <a:sym typeface="Calibri"/>
            </a:endParaRPr>
          </a:p>
          <a:p>
            <a:pPr marL="342900" indent="-342900">
              <a:spcBef>
                <a:spcPts val="240"/>
              </a:spcBef>
              <a:buClr>
                <a:srgbClr val="000000"/>
              </a:buClr>
              <a:buSzPct val="25000"/>
              <a:buFont typeface="Calibri"/>
              <a:buNone/>
            </a:pPr>
            <a:r>
              <a:rPr lang="en-US" sz="1200" b="1">
                <a:latin typeface="Calibri"/>
                <a:ea typeface="Calibri"/>
                <a:cs typeface="Calibri"/>
                <a:sym typeface="Calibri"/>
              </a:rPr>
              <a:t>MinMon (monitoring)</a:t>
            </a:r>
          </a:p>
          <a:p>
            <a:pPr marL="342900" indent="-342900">
              <a:spcBef>
                <a:spcPts val="240"/>
              </a:spcBef>
              <a:buClr>
                <a:srgbClr val="000000"/>
              </a:buClr>
              <a:buSzPct val="25000"/>
              <a:buFont typeface="Calibri"/>
              <a:buNone/>
            </a:pPr>
            <a:r>
              <a:rPr lang="en-US" sz="1200" b="1">
                <a:latin typeface="Calibri"/>
                <a:ea typeface="Calibri"/>
                <a:cs typeface="Calibri"/>
                <a:sym typeface="Calibri"/>
              </a:rPr>
              <a:t>RadMon (monitoring)</a:t>
            </a:r>
          </a:p>
          <a:p>
            <a:endParaRPr sz="1200" b="1">
              <a:latin typeface="Calibri"/>
              <a:ea typeface="Calibri"/>
              <a:cs typeface="Calibri"/>
              <a:sym typeface="Calibri"/>
            </a:endParaRPr>
          </a:p>
        </p:txBody>
      </p:sp>
      <p:sp>
        <p:nvSpPr>
          <p:cNvPr id="113" name="Shape 113"/>
          <p:cNvSpPr txBox="1"/>
          <p:nvPr/>
        </p:nvSpPr>
        <p:spPr>
          <a:xfrm>
            <a:off x="7010400" y="685800"/>
            <a:ext cx="1981199" cy="457200"/>
          </a:xfrm>
          <a:prstGeom prst="rect">
            <a:avLst/>
          </a:prstGeom>
          <a:solidFill>
            <a:schemeClr val="lt1"/>
          </a:solidFill>
          <a:ln w="38100" cap="flat" cmpd="sng">
            <a:solidFill>
              <a:srgbClr val="99CC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b="1"/>
              <a:t>Included Packages</a:t>
            </a:r>
          </a:p>
        </p:txBody>
      </p:sp>
      <p:sp>
        <p:nvSpPr>
          <p:cNvPr id="114" name="Shape 114"/>
          <p:cNvSpPr txBox="1"/>
          <p:nvPr/>
        </p:nvSpPr>
        <p:spPr>
          <a:xfrm>
            <a:off x="7010400" y="4495800"/>
            <a:ext cx="1981199" cy="457200"/>
          </a:xfrm>
          <a:prstGeom prst="rect">
            <a:avLst/>
          </a:prstGeom>
          <a:solidFill>
            <a:schemeClr val="lt1"/>
          </a:solidFill>
          <a:ln w="38100" cap="flat" cmpd="sng">
            <a:solidFill>
              <a:srgbClr val="99CC00"/>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sz="1200" b="1"/>
              <a:t>Will be included</a:t>
            </a:r>
          </a:p>
        </p:txBody>
      </p:sp>
      <p:sp>
        <p:nvSpPr>
          <p:cNvPr id="115" name="Shape 115"/>
          <p:cNvSpPr txBox="1"/>
          <p:nvPr/>
        </p:nvSpPr>
        <p:spPr>
          <a:xfrm>
            <a:off x="2895600" y="1219200"/>
            <a:ext cx="1600199" cy="457200"/>
          </a:xfrm>
          <a:prstGeom prst="rect">
            <a:avLst/>
          </a:prstGeom>
          <a:noFill/>
          <a:ln>
            <a:noFill/>
          </a:ln>
        </p:spPr>
        <p:txBody>
          <a:bodyPr lIns="91425" tIns="45700" rIns="91425" bIns="45700" anchor="t" anchorCtr="0">
            <a:noAutofit/>
          </a:bodyPr>
          <a:lstStyle/>
          <a:p>
            <a:pPr marL="342900" indent="-342900" algn="ctr">
              <a:buClr>
                <a:srgbClr val="000000"/>
              </a:buClr>
              <a:buSzPct val="25000"/>
              <a:buFont typeface="Calibri"/>
              <a:buNone/>
            </a:pPr>
            <a:r>
              <a:rPr lang="en-US" sz="1200" b="1">
                <a:latin typeface="Calibri"/>
                <a:ea typeface="Calibri"/>
                <a:cs typeface="Calibri"/>
                <a:sym typeface="Calibri"/>
              </a:rPr>
              <a:t>parm|ush|</a:t>
            </a:r>
            <a:r>
              <a:rPr lang="en-US" b="1" i="1">
                <a:solidFill>
                  <a:srgbClr val="FF0066"/>
                </a:solidFill>
                <a:latin typeface="Calibri"/>
                <a:ea typeface="Calibri"/>
                <a:cs typeface="Calibri"/>
                <a:sym typeface="Calibri"/>
              </a:rPr>
              <a:t>sorc</a:t>
            </a:r>
            <a:r>
              <a:rPr lang="en-US" sz="1200" b="1">
                <a:latin typeface="Calibri"/>
                <a:ea typeface="Calibri"/>
                <a:cs typeface="Calibri"/>
                <a:sym typeface="Calibri"/>
              </a:rPr>
              <a:t>|</a:t>
            </a:r>
          </a:p>
          <a:p>
            <a:pPr marL="342900" indent="-342900" algn="ctr">
              <a:spcBef>
                <a:spcPts val="240"/>
              </a:spcBef>
              <a:buClr>
                <a:srgbClr val="000000"/>
              </a:buClr>
              <a:buSzPct val="25000"/>
              <a:buFont typeface="Calibri"/>
              <a:buNone/>
            </a:pPr>
            <a:r>
              <a:rPr lang="en-US" sz="1200" b="1">
                <a:latin typeface="Calibri"/>
                <a:ea typeface="Calibri"/>
                <a:cs typeface="Calibri"/>
                <a:sym typeface="Calibri"/>
              </a:rPr>
              <a:t>Jobs|scripts|exec</a:t>
            </a:r>
          </a:p>
        </p:txBody>
      </p:sp>
      <p:sp>
        <p:nvSpPr>
          <p:cNvPr id="116" name="Shape 116"/>
          <p:cNvSpPr txBox="1"/>
          <p:nvPr/>
        </p:nvSpPr>
        <p:spPr>
          <a:xfrm>
            <a:off x="5029200" y="1219200"/>
            <a:ext cx="1600199" cy="609599"/>
          </a:xfrm>
          <a:prstGeom prst="rect">
            <a:avLst/>
          </a:prstGeom>
          <a:noFill/>
          <a:ln>
            <a:noFill/>
          </a:ln>
        </p:spPr>
        <p:txBody>
          <a:bodyPr lIns="91425" tIns="45700" rIns="91425" bIns="45700" anchor="t" anchorCtr="0">
            <a:noAutofit/>
          </a:bodyPr>
          <a:lstStyle/>
          <a:p>
            <a:pPr marL="342900" indent="-342900" algn="ctr">
              <a:buClr>
                <a:srgbClr val="000000"/>
              </a:buClr>
              <a:buSzPct val="25000"/>
              <a:buFont typeface="Calibri"/>
              <a:buNone/>
            </a:pPr>
            <a:r>
              <a:rPr lang="en-US" sz="1200" b="1">
                <a:latin typeface="Calibri"/>
                <a:ea typeface="Calibri"/>
                <a:cs typeface="Calibri"/>
                <a:sym typeface="Calibri"/>
              </a:rPr>
              <a:t>parm|ush|</a:t>
            </a:r>
            <a:r>
              <a:rPr lang="en-US" b="1" i="1">
                <a:solidFill>
                  <a:srgbClr val="FF0066"/>
                </a:solidFill>
                <a:latin typeface="Calibri"/>
                <a:ea typeface="Calibri"/>
                <a:cs typeface="Calibri"/>
                <a:sym typeface="Calibri"/>
              </a:rPr>
              <a:t>sorc</a:t>
            </a:r>
            <a:r>
              <a:rPr lang="en-US" sz="1200" b="1">
                <a:latin typeface="Calibri"/>
                <a:ea typeface="Calibri"/>
                <a:cs typeface="Calibri"/>
                <a:sym typeface="Calibri"/>
              </a:rPr>
              <a:t>|</a:t>
            </a:r>
          </a:p>
          <a:p>
            <a:pPr marL="342900" indent="-342900" algn="ctr">
              <a:spcBef>
                <a:spcPts val="240"/>
              </a:spcBef>
              <a:buClr>
                <a:srgbClr val="000000"/>
              </a:buClr>
              <a:buSzPct val="25000"/>
              <a:buFont typeface="Calibri"/>
              <a:buNone/>
            </a:pPr>
            <a:r>
              <a:rPr lang="en-US" sz="1200" b="1">
                <a:latin typeface="Calibri"/>
                <a:ea typeface="Calibri"/>
                <a:cs typeface="Calibri"/>
                <a:sym typeface="Calibri"/>
              </a:rPr>
              <a:t>scripts|exec</a:t>
            </a:r>
          </a:p>
        </p:txBody>
      </p:sp>
      <p:sp>
        <p:nvSpPr>
          <p:cNvPr id="117" name="Shape 117"/>
          <p:cNvSpPr txBox="1"/>
          <p:nvPr/>
        </p:nvSpPr>
        <p:spPr>
          <a:xfrm>
            <a:off x="76200" y="1752600"/>
            <a:ext cx="2362200" cy="4190999"/>
          </a:xfrm>
          <a:prstGeom prst="rect">
            <a:avLst/>
          </a:prstGeom>
          <a:noFill/>
          <a:ln>
            <a:noFill/>
          </a:ln>
        </p:spPr>
        <p:txBody>
          <a:bodyPr lIns="91425" tIns="45700" rIns="91425" bIns="45700" anchor="t" anchorCtr="0">
            <a:noAutofit/>
          </a:bodyPr>
          <a:lstStyle/>
          <a:p>
            <a:pPr marL="342900" indent="-342900">
              <a:buClr>
                <a:srgbClr val="000000"/>
              </a:buClr>
              <a:buSzPct val="25000"/>
              <a:buFont typeface="Arial"/>
              <a:buNone/>
            </a:pPr>
            <a:r>
              <a:rPr lang="en-US" sz="1000" b="1"/>
              <a:t>Getsigensmeanp</a:t>
            </a:r>
          </a:p>
          <a:p>
            <a:pPr marL="342900" indent="-342900">
              <a:spcBef>
                <a:spcPts val="200"/>
              </a:spcBef>
              <a:buClr>
                <a:srgbClr val="000000"/>
              </a:buClr>
              <a:buSzPct val="25000"/>
              <a:buFont typeface="Arial"/>
              <a:buNone/>
            </a:pPr>
            <a:r>
              <a:rPr lang="en-US" sz="1000" b="1"/>
              <a:t>   _smooth_ncep.fd</a:t>
            </a:r>
          </a:p>
          <a:p>
            <a:pPr marL="342900" indent="-342900">
              <a:spcBef>
                <a:spcPts val="200"/>
              </a:spcBef>
              <a:buClr>
                <a:srgbClr val="000000"/>
              </a:buClr>
              <a:buSzPct val="25000"/>
              <a:buFont typeface="Arial"/>
              <a:buNone/>
            </a:pPr>
            <a:r>
              <a:rPr lang="en-US" sz="1000" b="1"/>
              <a:t>recentersigp.fd</a:t>
            </a:r>
          </a:p>
          <a:p>
            <a:pPr marL="342900" indent="-342900">
              <a:spcBef>
                <a:spcPts val="200"/>
              </a:spcBef>
              <a:buClr>
                <a:srgbClr val="000000"/>
              </a:buClr>
              <a:buSzPct val="25000"/>
              <a:buFont typeface="Arial"/>
              <a:buNone/>
            </a:pPr>
            <a:r>
              <a:rPr lang="en-US" sz="1000" b="1"/>
              <a:t>Adderrspec</a:t>
            </a:r>
          </a:p>
          <a:p>
            <a:pPr marL="342900" indent="-342900">
              <a:spcBef>
                <a:spcPts val="200"/>
              </a:spcBef>
              <a:buClr>
                <a:srgbClr val="000000"/>
              </a:buClr>
              <a:buSzPct val="25000"/>
              <a:buFont typeface="Arial"/>
              <a:buNone/>
            </a:pPr>
            <a:r>
              <a:rPr lang="en-US" sz="1000" b="1"/>
              <a:t>   _nmcmeth_spec.fd</a:t>
            </a:r>
          </a:p>
          <a:p>
            <a:pPr marL="342900" indent="-342900">
              <a:spcBef>
                <a:spcPts val="200"/>
              </a:spcBef>
              <a:buClr>
                <a:srgbClr val="000000"/>
              </a:buClr>
              <a:buSzPct val="25000"/>
              <a:buFont typeface="Arial"/>
              <a:buNone/>
            </a:pPr>
            <a:r>
              <a:rPr lang="en-US" sz="1000" b="1"/>
              <a:t>getsfcensmeanp.fd</a:t>
            </a:r>
          </a:p>
          <a:p>
            <a:pPr marL="342900" indent="-342900">
              <a:spcBef>
                <a:spcPts val="200"/>
              </a:spcBef>
              <a:buClr>
                <a:srgbClr val="000000"/>
              </a:buClr>
              <a:buSzPct val="25000"/>
              <a:buFont typeface="Arial"/>
              <a:buNone/>
            </a:pPr>
            <a:r>
              <a:rPr lang="en-US" sz="1000" b="1"/>
              <a:t>enkf_update.fd</a:t>
            </a:r>
          </a:p>
          <a:p>
            <a:pPr marL="342900" indent="-342900">
              <a:spcBef>
                <a:spcPts val="200"/>
              </a:spcBef>
              <a:buClr>
                <a:srgbClr val="000000"/>
              </a:buClr>
              <a:buSzPct val="25000"/>
              <a:buFont typeface="Arial"/>
              <a:buNone/>
            </a:pPr>
            <a:r>
              <a:rPr lang="en-US" sz="1000" b="1"/>
              <a:t>build_enkf.sh</a:t>
            </a:r>
          </a:p>
          <a:p>
            <a:pPr marL="342900" indent="-342900">
              <a:spcBef>
                <a:spcPts val="200"/>
              </a:spcBef>
              <a:buClr>
                <a:srgbClr val="000000"/>
              </a:buClr>
              <a:buSzPct val="25000"/>
              <a:buFont typeface="Arial"/>
              <a:buNone/>
            </a:pPr>
            <a:r>
              <a:rPr lang="en-US" sz="1000" b="1"/>
              <a:t>gdas_trpsfcmv.fd</a:t>
            </a:r>
          </a:p>
          <a:p>
            <a:pPr marL="342900" indent="-342900">
              <a:spcBef>
                <a:spcPts val="200"/>
              </a:spcBef>
              <a:buClr>
                <a:srgbClr val="000000"/>
              </a:buClr>
              <a:buSzPct val="25000"/>
              <a:buFont typeface="Arial"/>
              <a:buNone/>
            </a:pPr>
            <a:r>
              <a:rPr lang="en-US" sz="1000" b="1"/>
              <a:t>gridbull.fd</a:t>
            </a:r>
          </a:p>
          <a:p>
            <a:pPr marL="342900" indent="-342900">
              <a:spcBef>
                <a:spcPts val="200"/>
              </a:spcBef>
              <a:buClr>
                <a:srgbClr val="000000"/>
              </a:buClr>
              <a:buSzPct val="25000"/>
              <a:buFont typeface="Arial"/>
              <a:buNone/>
            </a:pPr>
            <a:r>
              <a:rPr lang="en-US" sz="1000" b="1"/>
              <a:t>navybull.fd</a:t>
            </a:r>
          </a:p>
          <a:p>
            <a:pPr marL="342900" indent="-342900">
              <a:spcBef>
                <a:spcPts val="200"/>
              </a:spcBef>
              <a:buClr>
                <a:srgbClr val="000000"/>
              </a:buClr>
              <a:buSzPct val="25000"/>
              <a:buFont typeface="Arial"/>
              <a:buNone/>
            </a:pPr>
            <a:r>
              <a:rPr lang="en-US" sz="1000" b="1"/>
              <a:t>build_gdas_gridbull.sh</a:t>
            </a:r>
          </a:p>
          <a:p>
            <a:pPr>
              <a:buSzPct val="25000"/>
            </a:pPr>
            <a:r>
              <a:rPr lang="en-US" sz="1000" b="1"/>
              <a:t>build_gdas_navybull.sh</a:t>
            </a:r>
          </a:p>
          <a:p>
            <a:pPr>
              <a:buSzPct val="25000"/>
            </a:pPr>
            <a:r>
              <a:rPr lang="en-US" sz="1000" b="1"/>
              <a:t>build_gdas_trpsfcmv.sh</a:t>
            </a:r>
          </a:p>
        </p:txBody>
      </p:sp>
      <p:sp>
        <p:nvSpPr>
          <p:cNvPr id="118" name="Shape 118"/>
          <p:cNvSpPr txBox="1"/>
          <p:nvPr/>
        </p:nvSpPr>
        <p:spPr>
          <a:xfrm>
            <a:off x="2438400" y="1752600"/>
            <a:ext cx="2286000" cy="4190999"/>
          </a:xfrm>
          <a:prstGeom prst="rect">
            <a:avLst/>
          </a:prstGeom>
          <a:noFill/>
          <a:ln>
            <a:noFill/>
          </a:ln>
        </p:spPr>
        <p:txBody>
          <a:bodyPr lIns="91425" tIns="45700" rIns="91425" bIns="45700" anchor="t" anchorCtr="0">
            <a:noAutofit/>
          </a:bodyPr>
          <a:lstStyle/>
          <a:p>
            <a:pPr marL="342900" indent="-342900">
              <a:buClr>
                <a:srgbClr val="000000"/>
              </a:buClr>
              <a:buSzPct val="25000"/>
              <a:buFont typeface="Arial"/>
              <a:buNone/>
            </a:pPr>
            <a:r>
              <a:rPr lang="en-US" sz="1000" b="1"/>
              <a:t>awc_wafavn.fd</a:t>
            </a:r>
          </a:p>
          <a:p>
            <a:pPr marL="342900" indent="-342900">
              <a:spcBef>
                <a:spcPts val="200"/>
              </a:spcBef>
              <a:buClr>
                <a:srgbClr val="000000"/>
              </a:buClr>
              <a:buSzPct val="25000"/>
              <a:buFont typeface="Arial"/>
              <a:buNone/>
            </a:pPr>
            <a:r>
              <a:rPr lang="en-US" sz="1000" b="1"/>
              <a:t>gcip.fd</a:t>
            </a:r>
          </a:p>
          <a:p>
            <a:pPr marL="342900" indent="-342900">
              <a:spcBef>
                <a:spcPts val="200"/>
              </a:spcBef>
              <a:buClr>
                <a:srgbClr val="000000"/>
              </a:buClr>
              <a:buSzPct val="25000"/>
              <a:buFont typeface="Arial"/>
              <a:buNone/>
            </a:pPr>
            <a:r>
              <a:rPr lang="en-US" sz="1000" b="1"/>
              <a:t>wafs_blending.fd</a:t>
            </a:r>
          </a:p>
          <a:p>
            <a:pPr marL="342900" indent="-342900">
              <a:spcBef>
                <a:spcPts val="200"/>
              </a:spcBef>
              <a:buClr>
                <a:srgbClr val="000000"/>
              </a:buClr>
              <a:buSzPct val="25000"/>
              <a:buFont typeface="Arial"/>
              <a:buNone/>
            </a:pPr>
            <a:r>
              <a:rPr lang="en-US" sz="1000" b="1"/>
              <a:t>build_wafs_wcoss.sh</a:t>
            </a:r>
          </a:p>
          <a:p>
            <a:pPr>
              <a:spcBef>
                <a:spcPts val="200"/>
              </a:spcBef>
              <a:buClr>
                <a:srgbClr val="000000"/>
              </a:buClr>
              <a:buSzPct val="110000"/>
              <a:buFont typeface="Arial"/>
              <a:buNone/>
            </a:pPr>
            <a:r>
              <a:rPr lang="en-US" sz="1000" b="1"/>
              <a:t>cnvgrib2_wafs.fd</a:t>
            </a:r>
          </a:p>
          <a:p>
            <a:pPr marL="342900" indent="-342900">
              <a:spcBef>
                <a:spcPts val="200"/>
              </a:spcBef>
              <a:buClr>
                <a:srgbClr val="000000"/>
              </a:buClr>
              <a:buSzPct val="25000"/>
              <a:buFont typeface="Arial"/>
              <a:buNone/>
            </a:pPr>
            <a:r>
              <a:rPr lang="en-US" sz="1000" b="1"/>
              <a:t>gfs_bufr.fd</a:t>
            </a:r>
          </a:p>
          <a:p>
            <a:pPr marL="342900" indent="-342900">
              <a:spcBef>
                <a:spcPts val="200"/>
              </a:spcBef>
              <a:buClr>
                <a:srgbClr val="000000"/>
              </a:buClr>
              <a:buSzPct val="25000"/>
              <a:buFont typeface="Arial"/>
              <a:buNone/>
            </a:pPr>
            <a:r>
              <a:rPr lang="en-US" sz="1000" b="1"/>
              <a:t>tocsbufr.fd</a:t>
            </a:r>
          </a:p>
          <a:p>
            <a:pPr marL="342900" indent="-342900">
              <a:spcBef>
                <a:spcPts val="200"/>
              </a:spcBef>
              <a:buClr>
                <a:srgbClr val="000000"/>
              </a:buClr>
              <a:buSzPct val="25000"/>
              <a:buFont typeface="Arial"/>
              <a:buNone/>
            </a:pPr>
            <a:r>
              <a:rPr lang="en-US" sz="1000" b="1"/>
              <a:t>smartprecip.fd</a:t>
            </a:r>
          </a:p>
          <a:p>
            <a:pPr marL="342900" indent="-342900">
              <a:spcBef>
                <a:spcPts val="200"/>
              </a:spcBef>
              <a:buClr>
                <a:srgbClr val="000000"/>
              </a:buClr>
              <a:buSzPct val="25000"/>
              <a:buFont typeface="Arial"/>
              <a:buNone/>
            </a:pPr>
            <a:r>
              <a:rPr lang="en-US" sz="1000" b="1"/>
              <a:t>smartinit.fd</a:t>
            </a:r>
          </a:p>
          <a:p>
            <a:pPr marL="342900" indent="-342900">
              <a:spcBef>
                <a:spcPts val="200"/>
              </a:spcBef>
              <a:buClr>
                <a:srgbClr val="000000"/>
              </a:buClr>
              <a:buSzPct val="25000"/>
              <a:buFont typeface="Arial"/>
              <a:buNone/>
            </a:pPr>
            <a:r>
              <a:rPr lang="en-US" sz="1000" b="1"/>
              <a:t>overpdtg2.fd</a:t>
            </a:r>
          </a:p>
          <a:p>
            <a:pPr marL="342900" indent="-342900">
              <a:spcBef>
                <a:spcPts val="200"/>
              </a:spcBef>
              <a:buClr>
                <a:srgbClr val="000000"/>
              </a:buClr>
              <a:buSzPct val="25000"/>
              <a:buFont typeface="Arial"/>
              <a:buNone/>
            </a:pPr>
            <a:r>
              <a:rPr lang="en-US" sz="1000" b="1"/>
              <a:t>gfs_flux.fd</a:t>
            </a:r>
          </a:p>
          <a:p>
            <a:pPr marL="342900" indent="-342900">
              <a:spcBef>
                <a:spcPts val="200"/>
              </a:spcBef>
              <a:buClr>
                <a:srgbClr val="000000"/>
              </a:buClr>
              <a:buSzPct val="25000"/>
              <a:buFont typeface="Arial"/>
              <a:buNone/>
            </a:pPr>
            <a:r>
              <a:rPr lang="en-US" sz="1000" b="1"/>
              <a:t>build_smartinit_wcoss.sh</a:t>
            </a:r>
          </a:p>
          <a:p>
            <a:pPr marL="342900" indent="-342900">
              <a:spcBef>
                <a:spcPts val="200"/>
              </a:spcBef>
              <a:buClr>
                <a:srgbClr val="000000"/>
              </a:buClr>
              <a:buSzPct val="25000"/>
              <a:buFont typeface="Arial"/>
              <a:buNone/>
            </a:pPr>
            <a:r>
              <a:rPr lang="en-US" sz="1000" b="1"/>
              <a:t>build_tocsbufr</a:t>
            </a:r>
          </a:p>
          <a:p>
            <a:pPr marL="342900" indent="-342900">
              <a:spcBef>
                <a:spcPts val="200"/>
              </a:spcBef>
              <a:buClr>
                <a:srgbClr val="000000"/>
              </a:buClr>
              <a:buSzPct val="25000"/>
              <a:buFont typeface="Arial"/>
              <a:buNone/>
            </a:pPr>
            <a:r>
              <a:rPr lang="en-US" sz="1000" b="1"/>
              <a:t>   _gfs_flux_wcoss.sh</a:t>
            </a:r>
          </a:p>
          <a:p>
            <a:pPr marL="342900" indent="-342900">
              <a:spcBef>
                <a:spcPts val="200"/>
              </a:spcBef>
              <a:buClr>
                <a:srgbClr val="000000"/>
              </a:buClr>
              <a:buSzPct val="25000"/>
              <a:buFont typeface="Arial"/>
              <a:buNone/>
            </a:pPr>
            <a:r>
              <a:rPr lang="en-US" sz="1000" b="1"/>
              <a:t>wintemv.fd</a:t>
            </a:r>
          </a:p>
          <a:p>
            <a:pPr marL="342900" indent="-342900">
              <a:spcBef>
                <a:spcPts val="200"/>
              </a:spcBef>
              <a:buClr>
                <a:srgbClr val="000000"/>
              </a:buClr>
              <a:buSzPct val="25000"/>
              <a:buFont typeface="Arial"/>
              <a:buNone/>
            </a:pPr>
            <a:r>
              <a:rPr lang="en-US" sz="1000" b="1"/>
              <a:t>makewafs.fd</a:t>
            </a:r>
          </a:p>
          <a:p>
            <a:pPr marL="342900" indent="-342900">
              <a:spcBef>
                <a:spcPts val="200"/>
              </a:spcBef>
              <a:buClr>
                <a:srgbClr val="000000"/>
              </a:buClr>
              <a:buSzPct val="25000"/>
              <a:buFont typeface="Arial"/>
              <a:buNone/>
            </a:pPr>
            <a:r>
              <a:rPr lang="en-US" sz="1000" b="1"/>
              <a:t>fbwndgfs.fd</a:t>
            </a:r>
          </a:p>
          <a:p>
            <a:pPr indent="-69850">
              <a:spcBef>
                <a:spcPts val="200"/>
              </a:spcBef>
              <a:buClr>
                <a:srgbClr val="000000"/>
              </a:buClr>
              <a:buSzPct val="110000"/>
              <a:buFont typeface="Arial"/>
              <a:buNone/>
            </a:pPr>
            <a:r>
              <a:rPr lang="en-US" sz="1000" b="1"/>
              <a:t>build_gfs_wintemv.sh</a:t>
            </a:r>
          </a:p>
          <a:p>
            <a:pPr indent="-69850">
              <a:spcBef>
                <a:spcPts val="200"/>
              </a:spcBef>
              <a:buClr>
                <a:srgbClr val="000000"/>
              </a:buClr>
              <a:buSzPct val="110000"/>
              <a:buFont typeface="Arial"/>
              <a:buNone/>
            </a:pPr>
            <a:r>
              <a:rPr lang="en-US" sz="1000" b="1"/>
              <a:t>build_gfs_overpdtg2.sh</a:t>
            </a:r>
          </a:p>
          <a:p>
            <a:pPr indent="-69850">
              <a:spcBef>
                <a:spcPts val="200"/>
              </a:spcBef>
              <a:buClr>
                <a:srgbClr val="000000"/>
              </a:buClr>
              <a:buSzPct val="110000"/>
              <a:buFont typeface="Arial"/>
              <a:buNone/>
            </a:pPr>
            <a:r>
              <a:rPr lang="en-US" sz="1000" b="1"/>
              <a:t>build_gfs_fbwndgfs.sh</a:t>
            </a:r>
          </a:p>
          <a:p>
            <a:pPr marL="342900" indent="-342900">
              <a:spcBef>
                <a:spcPts val="200"/>
              </a:spcBef>
              <a:buClr>
                <a:srgbClr val="000000"/>
              </a:buClr>
              <a:buFont typeface="Arial"/>
              <a:buNone/>
            </a:pPr>
            <a:endParaRPr sz="1000" b="1"/>
          </a:p>
        </p:txBody>
      </p:sp>
      <p:sp>
        <p:nvSpPr>
          <p:cNvPr id="119" name="Shape 119"/>
          <p:cNvSpPr txBox="1"/>
          <p:nvPr/>
        </p:nvSpPr>
        <p:spPr>
          <a:xfrm>
            <a:off x="4800600" y="1752600"/>
            <a:ext cx="2133599" cy="4190999"/>
          </a:xfrm>
          <a:prstGeom prst="rect">
            <a:avLst/>
          </a:prstGeom>
          <a:noFill/>
          <a:ln>
            <a:noFill/>
          </a:ln>
        </p:spPr>
        <p:txBody>
          <a:bodyPr lIns="91425" tIns="45700" rIns="91425" bIns="45700" anchor="t" anchorCtr="0">
            <a:noAutofit/>
          </a:bodyPr>
          <a:lstStyle/>
          <a:p>
            <a:pPr marL="342900" indent="-342900">
              <a:buClr>
                <a:srgbClr val="000000"/>
              </a:buClr>
              <a:buSzPct val="25000"/>
              <a:buFont typeface="Arial"/>
              <a:buNone/>
            </a:pPr>
            <a:r>
              <a:rPr lang="en-US" sz="1000" b="1"/>
              <a:t>ncep_post.fd</a:t>
            </a:r>
          </a:p>
          <a:p>
            <a:pPr marL="342900" indent="-342900">
              <a:spcBef>
                <a:spcPts val="200"/>
              </a:spcBef>
              <a:buClr>
                <a:srgbClr val="000000"/>
              </a:buClr>
              <a:buSzPct val="25000"/>
              <a:buFont typeface="Arial"/>
              <a:buNone/>
            </a:pPr>
            <a:r>
              <a:rPr lang="en-US" sz="1000" b="1"/>
              <a:t>supvit.fd</a:t>
            </a:r>
          </a:p>
          <a:p>
            <a:pPr marL="342900" indent="-342900">
              <a:spcBef>
                <a:spcPts val="200"/>
              </a:spcBef>
              <a:buClr>
                <a:srgbClr val="000000"/>
              </a:buClr>
              <a:buSzPct val="25000"/>
              <a:buFont typeface="Arial"/>
              <a:buNone/>
            </a:pPr>
            <a:r>
              <a:rPr lang="en-US" sz="1000" b="1"/>
              <a:t>tave.fd</a:t>
            </a:r>
          </a:p>
          <a:p>
            <a:pPr marL="342900" indent="-342900">
              <a:spcBef>
                <a:spcPts val="200"/>
              </a:spcBef>
              <a:buClr>
                <a:srgbClr val="000000"/>
              </a:buClr>
              <a:buSzPct val="25000"/>
              <a:buFont typeface="Arial"/>
              <a:buNone/>
            </a:pPr>
            <a:r>
              <a:rPr lang="en-US" sz="1000" b="1"/>
              <a:t>gettrk.fd</a:t>
            </a:r>
          </a:p>
          <a:p>
            <a:pPr marL="342900" indent="-342900">
              <a:spcBef>
                <a:spcPts val="200"/>
              </a:spcBef>
              <a:buClr>
                <a:srgbClr val="000000"/>
              </a:buClr>
              <a:buSzPct val="25000"/>
              <a:buFont typeface="Arial"/>
              <a:buNone/>
            </a:pPr>
            <a:r>
              <a:rPr lang="en-US" sz="1000" b="1"/>
              <a:t>syndat_getjtbul.fd</a:t>
            </a:r>
          </a:p>
          <a:p>
            <a:pPr marL="342900" indent="-342900">
              <a:spcBef>
                <a:spcPts val="200"/>
              </a:spcBef>
              <a:buClr>
                <a:srgbClr val="000000"/>
              </a:buClr>
              <a:buSzPct val="25000"/>
              <a:buFont typeface="Arial"/>
              <a:buNone/>
            </a:pPr>
            <a:r>
              <a:rPr lang="en-US" sz="1000" b="1"/>
              <a:t>syndat_maksynrc.fd</a:t>
            </a:r>
          </a:p>
          <a:p>
            <a:pPr marL="342900" indent="-342900">
              <a:spcBef>
                <a:spcPts val="200"/>
              </a:spcBef>
              <a:buClr>
                <a:srgbClr val="000000"/>
              </a:buClr>
              <a:buSzPct val="25000"/>
              <a:buFont typeface="Arial"/>
              <a:buNone/>
            </a:pPr>
            <a:r>
              <a:rPr lang="en-US" sz="1000" b="1"/>
              <a:t>vint.fd</a:t>
            </a:r>
          </a:p>
          <a:p>
            <a:pPr marL="342900" indent="-342900">
              <a:spcBef>
                <a:spcPts val="200"/>
              </a:spcBef>
              <a:buClr>
                <a:srgbClr val="000000"/>
              </a:buClr>
              <a:buSzPct val="25000"/>
              <a:buFont typeface="Arial"/>
              <a:buNone/>
            </a:pPr>
            <a:r>
              <a:rPr lang="en-US" sz="1000" b="1"/>
              <a:t>gsi.fd</a:t>
            </a:r>
          </a:p>
          <a:p>
            <a:pPr marL="342900" indent="-342900">
              <a:spcBef>
                <a:spcPts val="200"/>
              </a:spcBef>
              <a:buClr>
                <a:srgbClr val="000000"/>
              </a:buClr>
              <a:buSzPct val="25000"/>
              <a:buFont typeface="Arial"/>
              <a:buNone/>
            </a:pPr>
            <a:r>
              <a:rPr lang="en-US" sz="1000" b="1"/>
              <a:t>emcsfc_ice_blend.fd</a:t>
            </a:r>
          </a:p>
          <a:p>
            <a:pPr marL="342900" indent="-342900">
              <a:spcBef>
                <a:spcPts val="200"/>
              </a:spcBef>
              <a:buClr>
                <a:srgbClr val="000000"/>
              </a:buClr>
              <a:buSzPct val="25000"/>
              <a:buFont typeface="Arial"/>
              <a:buNone/>
            </a:pPr>
            <a:r>
              <a:rPr lang="en-US" sz="1000" b="1"/>
              <a:t>relocate_mv_nvortex.fd</a:t>
            </a:r>
          </a:p>
          <a:p>
            <a:pPr marL="342900" indent="-342900">
              <a:spcBef>
                <a:spcPts val="200"/>
              </a:spcBef>
              <a:buClr>
                <a:srgbClr val="000000"/>
              </a:buClr>
              <a:buSzPct val="25000"/>
              <a:buFont typeface="Arial"/>
              <a:buNone/>
            </a:pPr>
            <a:r>
              <a:rPr lang="en-US" sz="1000" b="1"/>
              <a:t>emcsfc_snow2mdl.fd</a:t>
            </a:r>
          </a:p>
          <a:p>
            <a:pPr marL="342900" indent="-342900">
              <a:spcBef>
                <a:spcPts val="200"/>
              </a:spcBef>
              <a:buClr>
                <a:srgbClr val="000000"/>
              </a:buClr>
              <a:buSzPct val="25000"/>
              <a:buFont typeface="Arial"/>
              <a:buNone/>
            </a:pPr>
            <a:r>
              <a:rPr lang="en-US" sz="1000" b="1"/>
              <a:t>syndat_qctropcy.fd</a:t>
            </a:r>
          </a:p>
          <a:p>
            <a:pPr marL="342900" indent="-342900">
              <a:spcBef>
                <a:spcPts val="200"/>
              </a:spcBef>
              <a:buClr>
                <a:srgbClr val="000000"/>
              </a:buClr>
              <a:buSzPct val="25000"/>
              <a:buFont typeface="Arial"/>
              <a:buNone/>
            </a:pPr>
            <a:r>
              <a:rPr lang="en-US" sz="1000" b="1"/>
              <a:t>build_ncep_post.sh</a:t>
            </a:r>
          </a:p>
          <a:p>
            <a:pPr marL="342900" indent="-342900">
              <a:spcBef>
                <a:spcPts val="200"/>
              </a:spcBef>
              <a:buClr>
                <a:srgbClr val="000000"/>
              </a:buClr>
              <a:buSzPct val="25000"/>
              <a:buFont typeface="Arial"/>
              <a:buNone/>
            </a:pPr>
            <a:r>
              <a:rPr lang="en-US" sz="1000" b="1"/>
              <a:t>build_emcsfc.sh</a:t>
            </a:r>
          </a:p>
          <a:p>
            <a:pPr marL="342900" indent="-342900">
              <a:spcBef>
                <a:spcPts val="200"/>
              </a:spcBef>
              <a:buClr>
                <a:srgbClr val="000000"/>
              </a:buClr>
              <a:buSzPct val="25000"/>
              <a:buFont typeface="Arial"/>
              <a:buNone/>
            </a:pPr>
            <a:r>
              <a:rPr lang="en-US" sz="1000" b="1"/>
              <a:t>build_tropcy.sh</a:t>
            </a:r>
          </a:p>
          <a:p>
            <a:pPr marL="342900" indent="-342900">
              <a:spcBef>
                <a:spcPts val="200"/>
              </a:spcBef>
              <a:buClr>
                <a:srgbClr val="000000"/>
              </a:buClr>
              <a:buSzPct val="25000"/>
              <a:buFont typeface="Arial"/>
              <a:buNone/>
            </a:pPr>
            <a:r>
              <a:rPr lang="en-US" sz="1000" b="1"/>
              <a:t>build_gsi.sh</a:t>
            </a:r>
          </a:p>
          <a:p>
            <a:pPr marL="342900" indent="-342900">
              <a:spcBef>
                <a:spcPts val="200"/>
              </a:spcBef>
              <a:buClr>
                <a:srgbClr val="000000"/>
              </a:buClr>
              <a:buSzPct val="25000"/>
              <a:buFont typeface="Arial"/>
              <a:buNone/>
            </a:pPr>
            <a:r>
              <a:rPr lang="en-US" sz="1000" b="1"/>
              <a:t>global_sfchdr.fd</a:t>
            </a:r>
          </a:p>
          <a:p>
            <a:pPr marL="342900" indent="-342900">
              <a:spcBef>
                <a:spcPts val="200"/>
              </a:spcBef>
              <a:buClr>
                <a:srgbClr val="000000"/>
              </a:buClr>
              <a:buSzPct val="25000"/>
              <a:buFont typeface="Arial"/>
              <a:buNone/>
            </a:pPr>
            <a:r>
              <a:rPr lang="en-US" sz="1000" b="1"/>
              <a:t>global_chgres.fd</a:t>
            </a:r>
          </a:p>
          <a:p>
            <a:pPr marL="342900" indent="-342900">
              <a:spcBef>
                <a:spcPts val="200"/>
              </a:spcBef>
              <a:buClr>
                <a:srgbClr val="000000"/>
              </a:buClr>
              <a:buSzPct val="25000"/>
              <a:buFont typeface="Arial"/>
              <a:buNone/>
            </a:pPr>
            <a:r>
              <a:rPr lang="en-US" sz="1000" b="1"/>
              <a:t>global_sighdr.fd</a:t>
            </a:r>
          </a:p>
          <a:p>
            <a:pPr marL="342900" indent="-342900">
              <a:spcBef>
                <a:spcPts val="200"/>
              </a:spcBef>
              <a:buClr>
                <a:srgbClr val="000000"/>
              </a:buClr>
              <a:buSzPct val="25000"/>
              <a:buFont typeface="Arial"/>
              <a:buNone/>
            </a:pPr>
            <a:r>
              <a:rPr lang="en-US" sz="1000" b="1"/>
              <a:t>global_cycle.fd</a:t>
            </a:r>
          </a:p>
          <a:p>
            <a:pPr marL="342900" indent="-342900">
              <a:spcBef>
                <a:spcPts val="200"/>
              </a:spcBef>
              <a:buClr>
                <a:srgbClr val="000000"/>
              </a:buClr>
              <a:buSzPct val="25000"/>
              <a:buFont typeface="Arial"/>
              <a:buNone/>
            </a:pPr>
            <a:r>
              <a:rPr lang="en-US" sz="1000" b="1"/>
              <a:t>global_fcst.fd</a:t>
            </a:r>
          </a:p>
          <a:p>
            <a:pPr marL="342900" indent="-342900">
              <a:spcBef>
                <a:spcPts val="200"/>
              </a:spcBef>
              <a:buClr>
                <a:srgbClr val="000000"/>
              </a:buClr>
              <a:buSzPct val="25000"/>
              <a:buFont typeface="Arial"/>
              <a:buNone/>
            </a:pPr>
            <a:r>
              <a:rPr lang="en-US" sz="1000" b="1"/>
              <a:t>build_gsm_wcoss.sh</a:t>
            </a:r>
          </a:p>
        </p:txBody>
      </p:sp>
      <p:cxnSp>
        <p:nvCxnSpPr>
          <p:cNvPr id="120" name="Shape 120"/>
          <p:cNvCxnSpPr/>
          <p:nvPr/>
        </p:nvCxnSpPr>
        <p:spPr>
          <a:xfrm rot="10800000">
            <a:off x="8610600" y="15240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121" name="Shape 121"/>
          <p:cNvCxnSpPr/>
          <p:nvPr/>
        </p:nvCxnSpPr>
        <p:spPr>
          <a:xfrm rot="10800000">
            <a:off x="8610600" y="1752600"/>
            <a:ext cx="304799" cy="0"/>
          </a:xfrm>
          <a:prstGeom prst="straightConnector1">
            <a:avLst/>
          </a:prstGeom>
          <a:noFill/>
          <a:ln w="38100" cap="flat" cmpd="sng">
            <a:solidFill>
              <a:srgbClr val="9933FF"/>
            </a:solidFill>
            <a:prstDash val="solid"/>
            <a:miter/>
            <a:headEnd type="none" w="med" len="med"/>
            <a:tailEnd type="triangle" w="lg" len="lg"/>
          </a:ln>
        </p:spPr>
      </p:cxnSp>
      <p:cxnSp>
        <p:nvCxnSpPr>
          <p:cNvPr id="122" name="Shape 122"/>
          <p:cNvCxnSpPr/>
          <p:nvPr/>
        </p:nvCxnSpPr>
        <p:spPr>
          <a:xfrm rot="10800000">
            <a:off x="8610600" y="1981200"/>
            <a:ext cx="304799" cy="0"/>
          </a:xfrm>
          <a:prstGeom prst="straightConnector1">
            <a:avLst/>
          </a:prstGeom>
          <a:noFill/>
          <a:ln w="38100" cap="flat" cmpd="sng">
            <a:solidFill>
              <a:srgbClr val="0066CC"/>
            </a:solidFill>
            <a:prstDash val="solid"/>
            <a:miter/>
            <a:headEnd type="none" w="med" len="med"/>
            <a:tailEnd type="triangle" w="lg" len="lg"/>
          </a:ln>
        </p:spPr>
      </p:cxnSp>
      <p:cxnSp>
        <p:nvCxnSpPr>
          <p:cNvPr id="123" name="Shape 123"/>
          <p:cNvCxnSpPr/>
          <p:nvPr/>
        </p:nvCxnSpPr>
        <p:spPr>
          <a:xfrm rot="10800000">
            <a:off x="8610600" y="2209800"/>
            <a:ext cx="304799" cy="0"/>
          </a:xfrm>
          <a:prstGeom prst="straightConnector1">
            <a:avLst/>
          </a:prstGeom>
          <a:noFill/>
          <a:ln w="38100" cap="flat" cmpd="sng">
            <a:solidFill>
              <a:srgbClr val="00CC99"/>
            </a:solidFill>
            <a:prstDash val="solid"/>
            <a:miter/>
            <a:headEnd type="none" w="med" len="med"/>
            <a:tailEnd type="triangle" w="lg" len="lg"/>
          </a:ln>
        </p:spPr>
      </p:cxnSp>
      <p:cxnSp>
        <p:nvCxnSpPr>
          <p:cNvPr id="124" name="Shape 124"/>
          <p:cNvCxnSpPr/>
          <p:nvPr/>
        </p:nvCxnSpPr>
        <p:spPr>
          <a:xfrm rot="10800000">
            <a:off x="8610600" y="23622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25" name="Shape 125"/>
          <p:cNvCxnSpPr/>
          <p:nvPr/>
        </p:nvCxnSpPr>
        <p:spPr>
          <a:xfrm rot="10800000">
            <a:off x="8610600" y="25908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126" name="Shape 126"/>
          <p:cNvCxnSpPr/>
          <p:nvPr/>
        </p:nvCxnSpPr>
        <p:spPr>
          <a:xfrm rot="10800000">
            <a:off x="8610600" y="2743200"/>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27" name="Shape 127"/>
          <p:cNvCxnSpPr/>
          <p:nvPr/>
        </p:nvCxnSpPr>
        <p:spPr>
          <a:xfrm rot="10800000">
            <a:off x="8610600" y="2971800"/>
            <a:ext cx="304800" cy="0"/>
          </a:xfrm>
          <a:prstGeom prst="straightConnector1">
            <a:avLst/>
          </a:prstGeom>
          <a:noFill/>
          <a:ln w="38100" cap="flat" cmpd="sng">
            <a:solidFill>
              <a:srgbClr val="666699"/>
            </a:solidFill>
            <a:prstDash val="solid"/>
            <a:miter/>
            <a:headEnd type="none" w="med" len="med"/>
            <a:tailEnd type="triangle" w="lg" len="lg"/>
          </a:ln>
        </p:spPr>
      </p:cxnSp>
      <p:cxnSp>
        <p:nvCxnSpPr>
          <p:cNvPr id="128" name="Shape 128"/>
          <p:cNvCxnSpPr/>
          <p:nvPr/>
        </p:nvCxnSpPr>
        <p:spPr>
          <a:xfrm rot="10800000">
            <a:off x="8610600" y="3352800"/>
            <a:ext cx="304800" cy="0"/>
          </a:xfrm>
          <a:prstGeom prst="straightConnector1">
            <a:avLst/>
          </a:prstGeom>
          <a:noFill/>
          <a:ln w="38100" cap="flat" cmpd="sng">
            <a:solidFill>
              <a:srgbClr val="333399"/>
            </a:solidFill>
            <a:prstDash val="solid"/>
            <a:miter/>
            <a:headEnd type="none" w="med" len="med"/>
            <a:tailEnd type="triangle" w="lg" len="lg"/>
          </a:ln>
        </p:spPr>
      </p:cxnSp>
      <p:cxnSp>
        <p:nvCxnSpPr>
          <p:cNvPr id="129" name="Shape 129"/>
          <p:cNvCxnSpPr/>
          <p:nvPr/>
        </p:nvCxnSpPr>
        <p:spPr>
          <a:xfrm rot="10800000">
            <a:off x="1905000" y="22098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130" name="Shape 130"/>
          <p:cNvCxnSpPr/>
          <p:nvPr/>
        </p:nvCxnSpPr>
        <p:spPr>
          <a:xfrm rot="10800000">
            <a:off x="1905000" y="19050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131" name="Shape 131"/>
          <p:cNvCxnSpPr/>
          <p:nvPr/>
        </p:nvCxnSpPr>
        <p:spPr>
          <a:xfrm rot="10800000">
            <a:off x="1905000" y="24384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132" name="Shape 132"/>
          <p:cNvCxnSpPr/>
          <p:nvPr/>
        </p:nvCxnSpPr>
        <p:spPr>
          <a:xfrm rot="10800000">
            <a:off x="1905000" y="27432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133" name="Shape 133"/>
          <p:cNvCxnSpPr/>
          <p:nvPr/>
        </p:nvCxnSpPr>
        <p:spPr>
          <a:xfrm rot="10800000">
            <a:off x="1905000" y="29718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134" name="Shape 134"/>
          <p:cNvCxnSpPr/>
          <p:nvPr/>
        </p:nvCxnSpPr>
        <p:spPr>
          <a:xfrm rot="10800000">
            <a:off x="1905000" y="3200400"/>
            <a:ext cx="304799" cy="0"/>
          </a:xfrm>
          <a:prstGeom prst="straightConnector1">
            <a:avLst/>
          </a:prstGeom>
          <a:noFill/>
          <a:ln w="38100" cap="flat" cmpd="sng">
            <a:solidFill>
              <a:srgbClr val="808000"/>
            </a:solidFill>
            <a:prstDash val="solid"/>
            <a:miter/>
            <a:headEnd type="none" w="med" len="med"/>
            <a:tailEnd type="triangle" w="lg" len="lg"/>
          </a:ln>
        </p:spPr>
      </p:cxnSp>
      <p:cxnSp>
        <p:nvCxnSpPr>
          <p:cNvPr id="135" name="Shape 135"/>
          <p:cNvCxnSpPr/>
          <p:nvPr/>
        </p:nvCxnSpPr>
        <p:spPr>
          <a:xfrm rot="10800000">
            <a:off x="6553200" y="1905000"/>
            <a:ext cx="304799" cy="0"/>
          </a:xfrm>
          <a:prstGeom prst="straightConnector1">
            <a:avLst/>
          </a:prstGeom>
          <a:noFill/>
          <a:ln w="38100" cap="flat" cmpd="sng">
            <a:solidFill>
              <a:srgbClr val="0066CC"/>
            </a:solidFill>
            <a:prstDash val="solid"/>
            <a:miter/>
            <a:headEnd type="none" w="med" len="med"/>
            <a:tailEnd type="triangle" w="lg" len="lg"/>
          </a:ln>
        </p:spPr>
      </p:cxnSp>
      <p:cxnSp>
        <p:nvCxnSpPr>
          <p:cNvPr id="136" name="Shape 136"/>
          <p:cNvCxnSpPr/>
          <p:nvPr/>
        </p:nvCxnSpPr>
        <p:spPr>
          <a:xfrm rot="10800000">
            <a:off x="6553200" y="20574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37" name="Shape 137"/>
          <p:cNvCxnSpPr/>
          <p:nvPr/>
        </p:nvCxnSpPr>
        <p:spPr>
          <a:xfrm rot="10800000">
            <a:off x="6553200" y="22098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38" name="Shape 138"/>
          <p:cNvCxnSpPr/>
          <p:nvPr/>
        </p:nvCxnSpPr>
        <p:spPr>
          <a:xfrm rot="10800000">
            <a:off x="6553200" y="23622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39" name="Shape 139"/>
          <p:cNvCxnSpPr/>
          <p:nvPr/>
        </p:nvCxnSpPr>
        <p:spPr>
          <a:xfrm rot="10800000">
            <a:off x="6553200" y="25908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40" name="Shape 140"/>
          <p:cNvCxnSpPr/>
          <p:nvPr/>
        </p:nvCxnSpPr>
        <p:spPr>
          <a:xfrm rot="10800000">
            <a:off x="6553200" y="28194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41" name="Shape 141"/>
          <p:cNvCxnSpPr/>
          <p:nvPr/>
        </p:nvCxnSpPr>
        <p:spPr>
          <a:xfrm rot="10800000">
            <a:off x="6553200" y="29718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42" name="Shape 142"/>
          <p:cNvCxnSpPr/>
          <p:nvPr/>
        </p:nvCxnSpPr>
        <p:spPr>
          <a:xfrm rot="10800000">
            <a:off x="6553200" y="3124200"/>
            <a:ext cx="304800" cy="0"/>
          </a:xfrm>
          <a:prstGeom prst="straightConnector1">
            <a:avLst/>
          </a:prstGeom>
          <a:noFill/>
          <a:ln w="38100" cap="flat" cmpd="sng">
            <a:solidFill>
              <a:srgbClr val="808000"/>
            </a:solidFill>
            <a:prstDash val="solid"/>
            <a:miter/>
            <a:headEnd type="none" w="med" len="med"/>
            <a:tailEnd type="triangle" w="lg" len="lg"/>
          </a:ln>
        </p:spPr>
      </p:cxnSp>
      <p:cxnSp>
        <p:nvCxnSpPr>
          <p:cNvPr id="143" name="Shape 143"/>
          <p:cNvCxnSpPr/>
          <p:nvPr/>
        </p:nvCxnSpPr>
        <p:spPr>
          <a:xfrm rot="10800000">
            <a:off x="6553200" y="3336525"/>
            <a:ext cx="304800" cy="0"/>
          </a:xfrm>
          <a:prstGeom prst="straightConnector1">
            <a:avLst/>
          </a:prstGeom>
          <a:noFill/>
          <a:ln w="38100" cap="flat" cmpd="sng">
            <a:solidFill>
              <a:srgbClr val="00CC99"/>
            </a:solidFill>
            <a:prstDash val="solid"/>
            <a:miter/>
            <a:headEnd type="none" w="med" len="med"/>
            <a:tailEnd type="triangle" w="lg" len="lg"/>
          </a:ln>
        </p:spPr>
      </p:cxnSp>
      <p:cxnSp>
        <p:nvCxnSpPr>
          <p:cNvPr id="144" name="Shape 144"/>
          <p:cNvCxnSpPr/>
          <p:nvPr/>
        </p:nvCxnSpPr>
        <p:spPr>
          <a:xfrm rot="10800000">
            <a:off x="6553200" y="35052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45" name="Shape 145"/>
          <p:cNvCxnSpPr/>
          <p:nvPr/>
        </p:nvCxnSpPr>
        <p:spPr>
          <a:xfrm rot="10800000">
            <a:off x="6553200" y="3733800"/>
            <a:ext cx="304799" cy="0"/>
          </a:xfrm>
          <a:prstGeom prst="straightConnector1">
            <a:avLst/>
          </a:prstGeom>
          <a:noFill/>
          <a:ln w="38100" cap="flat" cmpd="sng">
            <a:solidFill>
              <a:srgbClr val="00CC99"/>
            </a:solidFill>
            <a:prstDash val="solid"/>
            <a:miter/>
            <a:headEnd type="none" w="med" len="med"/>
            <a:tailEnd type="triangle" w="lg" len="lg"/>
          </a:ln>
        </p:spPr>
      </p:cxnSp>
      <p:cxnSp>
        <p:nvCxnSpPr>
          <p:cNvPr id="146" name="Shape 146"/>
          <p:cNvCxnSpPr/>
          <p:nvPr/>
        </p:nvCxnSpPr>
        <p:spPr>
          <a:xfrm rot="10800000">
            <a:off x="6553200" y="3886200"/>
            <a:ext cx="304799" cy="0"/>
          </a:xfrm>
          <a:prstGeom prst="straightConnector1">
            <a:avLst/>
          </a:prstGeom>
          <a:noFill/>
          <a:ln w="38100" cap="flat" cmpd="sng">
            <a:solidFill>
              <a:srgbClr val="FF9900"/>
            </a:solidFill>
            <a:prstDash val="solid"/>
            <a:miter/>
            <a:headEnd type="none" w="med" len="med"/>
            <a:tailEnd type="triangle" w="lg" len="lg"/>
          </a:ln>
        </p:spPr>
      </p:cxnSp>
      <p:cxnSp>
        <p:nvCxnSpPr>
          <p:cNvPr id="147" name="Shape 147"/>
          <p:cNvCxnSpPr/>
          <p:nvPr/>
        </p:nvCxnSpPr>
        <p:spPr>
          <a:xfrm rot="10800000">
            <a:off x="6553200" y="4081525"/>
            <a:ext cx="304800" cy="0"/>
          </a:xfrm>
          <a:prstGeom prst="straightConnector1">
            <a:avLst/>
          </a:prstGeom>
          <a:noFill/>
          <a:ln w="38100" cap="flat" cmpd="sng">
            <a:solidFill>
              <a:srgbClr val="0066CC"/>
            </a:solidFill>
            <a:prstDash val="solid"/>
            <a:miter/>
            <a:headEnd type="none" w="med" len="med"/>
            <a:tailEnd type="triangle" w="lg" len="lg"/>
          </a:ln>
        </p:spPr>
      </p:cxnSp>
      <p:cxnSp>
        <p:nvCxnSpPr>
          <p:cNvPr id="148" name="Shape 148"/>
          <p:cNvCxnSpPr/>
          <p:nvPr/>
        </p:nvCxnSpPr>
        <p:spPr>
          <a:xfrm rot="10800000">
            <a:off x="6553200" y="4251950"/>
            <a:ext cx="304800" cy="0"/>
          </a:xfrm>
          <a:prstGeom prst="straightConnector1">
            <a:avLst/>
          </a:prstGeom>
          <a:noFill/>
          <a:ln w="38100" cap="flat" cmpd="sng">
            <a:solidFill>
              <a:srgbClr val="00CC99"/>
            </a:solidFill>
            <a:prstDash val="solid"/>
            <a:miter/>
            <a:headEnd type="none" w="med" len="med"/>
            <a:tailEnd type="triangle" w="lg" len="lg"/>
          </a:ln>
        </p:spPr>
      </p:cxnSp>
      <p:cxnSp>
        <p:nvCxnSpPr>
          <p:cNvPr id="149" name="Shape 149"/>
          <p:cNvCxnSpPr/>
          <p:nvPr/>
        </p:nvCxnSpPr>
        <p:spPr>
          <a:xfrm rot="10800000">
            <a:off x="6553200" y="4418500"/>
            <a:ext cx="304800" cy="0"/>
          </a:xfrm>
          <a:prstGeom prst="straightConnector1">
            <a:avLst/>
          </a:prstGeom>
          <a:noFill/>
          <a:ln w="38100" cap="flat" cmpd="sng">
            <a:solidFill>
              <a:srgbClr val="FF9900"/>
            </a:solidFill>
            <a:prstDash val="solid"/>
            <a:miter/>
            <a:headEnd type="none" w="med" len="med"/>
            <a:tailEnd type="triangle" w="lg" len="lg"/>
          </a:ln>
        </p:spPr>
      </p:cxnSp>
      <p:cxnSp>
        <p:nvCxnSpPr>
          <p:cNvPr id="150" name="Shape 150"/>
          <p:cNvCxnSpPr/>
          <p:nvPr/>
        </p:nvCxnSpPr>
        <p:spPr>
          <a:xfrm rot="10800000">
            <a:off x="6553200" y="4572000"/>
            <a:ext cx="304800" cy="0"/>
          </a:xfrm>
          <a:prstGeom prst="straightConnector1">
            <a:avLst/>
          </a:prstGeom>
          <a:noFill/>
          <a:ln w="38100" cap="flat" cmpd="sng">
            <a:solidFill>
              <a:srgbClr val="808000"/>
            </a:solidFill>
            <a:prstDash val="solid"/>
            <a:miter/>
            <a:headEnd type="none" w="med" len="med"/>
            <a:tailEnd type="triangle" w="lg" len="lg"/>
          </a:ln>
        </p:spPr>
      </p:cxnSp>
      <p:cxnSp>
        <p:nvCxnSpPr>
          <p:cNvPr id="151" name="Shape 151"/>
          <p:cNvCxnSpPr/>
          <p:nvPr/>
        </p:nvCxnSpPr>
        <p:spPr>
          <a:xfrm rot="10800000">
            <a:off x="6553200" y="4762200"/>
            <a:ext cx="304800" cy="0"/>
          </a:xfrm>
          <a:prstGeom prst="straightConnector1">
            <a:avLst/>
          </a:prstGeom>
          <a:noFill/>
          <a:ln w="38100" cap="flat" cmpd="sng">
            <a:solidFill>
              <a:srgbClr val="9933FF"/>
            </a:solidFill>
            <a:prstDash val="solid"/>
            <a:miter/>
            <a:headEnd type="none" w="med" len="med"/>
            <a:tailEnd type="triangle" w="lg" len="lg"/>
          </a:ln>
        </p:spPr>
      </p:cxnSp>
      <p:cxnSp>
        <p:nvCxnSpPr>
          <p:cNvPr id="152" name="Shape 152"/>
          <p:cNvCxnSpPr/>
          <p:nvPr/>
        </p:nvCxnSpPr>
        <p:spPr>
          <a:xfrm rot="10800000">
            <a:off x="6553200" y="4953000"/>
            <a:ext cx="304800" cy="0"/>
          </a:xfrm>
          <a:prstGeom prst="straightConnector1">
            <a:avLst/>
          </a:prstGeom>
          <a:noFill/>
          <a:ln w="38100" cap="flat" cmpd="sng">
            <a:solidFill>
              <a:srgbClr val="9933FF"/>
            </a:solidFill>
            <a:prstDash val="solid"/>
            <a:miter/>
            <a:headEnd type="none" w="med" len="med"/>
            <a:tailEnd type="triangle" w="lg" len="lg"/>
          </a:ln>
        </p:spPr>
      </p:cxnSp>
      <p:cxnSp>
        <p:nvCxnSpPr>
          <p:cNvPr id="153" name="Shape 153"/>
          <p:cNvCxnSpPr/>
          <p:nvPr/>
        </p:nvCxnSpPr>
        <p:spPr>
          <a:xfrm rot="10800000">
            <a:off x="6553200" y="5135850"/>
            <a:ext cx="304800" cy="0"/>
          </a:xfrm>
          <a:prstGeom prst="straightConnector1">
            <a:avLst/>
          </a:prstGeom>
          <a:noFill/>
          <a:ln w="38100" cap="flat" cmpd="sng">
            <a:solidFill>
              <a:srgbClr val="9933FF"/>
            </a:solidFill>
            <a:prstDash val="solid"/>
            <a:miter/>
            <a:headEnd type="none" w="med" len="med"/>
            <a:tailEnd type="triangle" w="lg" len="lg"/>
          </a:ln>
        </p:spPr>
      </p:cxnSp>
      <p:cxnSp>
        <p:nvCxnSpPr>
          <p:cNvPr id="154" name="Shape 154"/>
          <p:cNvCxnSpPr/>
          <p:nvPr/>
        </p:nvCxnSpPr>
        <p:spPr>
          <a:xfrm rot="10800000">
            <a:off x="6553200" y="5333400"/>
            <a:ext cx="304800" cy="0"/>
          </a:xfrm>
          <a:prstGeom prst="straightConnector1">
            <a:avLst/>
          </a:prstGeom>
          <a:noFill/>
          <a:ln w="38100" cap="flat" cmpd="sng">
            <a:solidFill>
              <a:srgbClr val="9933FF"/>
            </a:solidFill>
            <a:prstDash val="solid"/>
            <a:miter/>
            <a:headEnd type="none" w="med" len="med"/>
            <a:tailEnd type="triangle" w="lg" len="lg"/>
          </a:ln>
        </p:spPr>
      </p:cxnSp>
      <p:cxnSp>
        <p:nvCxnSpPr>
          <p:cNvPr id="155" name="Shape 155"/>
          <p:cNvCxnSpPr/>
          <p:nvPr/>
        </p:nvCxnSpPr>
        <p:spPr>
          <a:xfrm rot="10800000">
            <a:off x="6553200" y="5500475"/>
            <a:ext cx="304800" cy="0"/>
          </a:xfrm>
          <a:prstGeom prst="straightConnector1">
            <a:avLst/>
          </a:prstGeom>
          <a:noFill/>
          <a:ln w="38100" cap="flat" cmpd="sng">
            <a:solidFill>
              <a:srgbClr val="9933FF"/>
            </a:solidFill>
            <a:prstDash val="solid"/>
            <a:miter/>
            <a:headEnd type="none" w="med" len="med"/>
            <a:tailEnd type="triangle" w="lg" len="lg"/>
          </a:ln>
        </p:spPr>
      </p:cxnSp>
      <p:cxnSp>
        <p:nvCxnSpPr>
          <p:cNvPr id="156" name="Shape 156"/>
          <p:cNvCxnSpPr/>
          <p:nvPr/>
        </p:nvCxnSpPr>
        <p:spPr>
          <a:xfrm rot="10800000">
            <a:off x="6553200" y="5670375"/>
            <a:ext cx="304800" cy="0"/>
          </a:xfrm>
          <a:prstGeom prst="straightConnector1">
            <a:avLst/>
          </a:prstGeom>
          <a:noFill/>
          <a:ln w="38100" cap="flat" cmpd="sng">
            <a:solidFill>
              <a:srgbClr val="9933FF"/>
            </a:solidFill>
            <a:prstDash val="solid"/>
            <a:miter/>
            <a:headEnd type="none" w="med" len="med"/>
            <a:tailEnd type="triangle" w="lg" len="lg"/>
          </a:ln>
        </p:spPr>
      </p:cxnSp>
      <p:cxnSp>
        <p:nvCxnSpPr>
          <p:cNvPr id="157" name="Shape 157"/>
          <p:cNvCxnSpPr/>
          <p:nvPr/>
        </p:nvCxnSpPr>
        <p:spPr>
          <a:xfrm rot="10800000">
            <a:off x="4267200" y="19050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158" name="Shape 158"/>
          <p:cNvCxnSpPr/>
          <p:nvPr/>
        </p:nvCxnSpPr>
        <p:spPr>
          <a:xfrm rot="10800000">
            <a:off x="4267200" y="20574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159" name="Shape 159"/>
          <p:cNvCxnSpPr/>
          <p:nvPr/>
        </p:nvCxnSpPr>
        <p:spPr>
          <a:xfrm rot="10800000">
            <a:off x="4267200" y="22098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160" name="Shape 160"/>
          <p:cNvCxnSpPr/>
          <p:nvPr/>
        </p:nvCxnSpPr>
        <p:spPr>
          <a:xfrm rot="10800000">
            <a:off x="4267200" y="2438400"/>
            <a:ext cx="304799" cy="0"/>
          </a:xfrm>
          <a:prstGeom prst="straightConnector1">
            <a:avLst/>
          </a:prstGeom>
          <a:noFill/>
          <a:ln w="38100" cap="flat" cmpd="sng">
            <a:solidFill>
              <a:srgbClr val="FF0066"/>
            </a:solidFill>
            <a:prstDash val="solid"/>
            <a:miter/>
            <a:headEnd type="none" w="med" len="med"/>
            <a:tailEnd type="triangle" w="lg" len="lg"/>
          </a:ln>
        </p:spPr>
      </p:cxnSp>
      <p:cxnSp>
        <p:nvCxnSpPr>
          <p:cNvPr id="161" name="Shape 161"/>
          <p:cNvCxnSpPr/>
          <p:nvPr/>
        </p:nvCxnSpPr>
        <p:spPr>
          <a:xfrm rot="10800000">
            <a:off x="4267200" y="28194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162" name="Shape 162"/>
          <p:cNvCxnSpPr/>
          <p:nvPr/>
        </p:nvCxnSpPr>
        <p:spPr>
          <a:xfrm rot="10800000">
            <a:off x="4267200" y="37338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163" name="Shape 163"/>
          <p:cNvCxnSpPr/>
          <p:nvPr/>
        </p:nvCxnSpPr>
        <p:spPr>
          <a:xfrm rot="10800000">
            <a:off x="4267200" y="29718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164" name="Shape 164"/>
          <p:cNvCxnSpPr/>
          <p:nvPr/>
        </p:nvCxnSpPr>
        <p:spPr>
          <a:xfrm rot="10800000">
            <a:off x="8610600" y="3200400"/>
            <a:ext cx="304800" cy="0"/>
          </a:xfrm>
          <a:prstGeom prst="straightConnector1">
            <a:avLst/>
          </a:prstGeom>
          <a:noFill/>
          <a:ln w="38100" cap="flat" cmpd="sng">
            <a:solidFill>
              <a:srgbClr val="FF99FF"/>
            </a:solidFill>
            <a:prstDash val="solid"/>
            <a:miter/>
            <a:headEnd type="none" w="med" len="med"/>
            <a:tailEnd type="triangle" w="lg" len="lg"/>
          </a:ln>
        </p:spPr>
      </p:cxnSp>
      <p:cxnSp>
        <p:nvCxnSpPr>
          <p:cNvPr id="165" name="Shape 165"/>
          <p:cNvCxnSpPr/>
          <p:nvPr/>
        </p:nvCxnSpPr>
        <p:spPr>
          <a:xfrm rot="10800000">
            <a:off x="4267200" y="3200400"/>
            <a:ext cx="304799" cy="0"/>
          </a:xfrm>
          <a:prstGeom prst="straightConnector1">
            <a:avLst/>
          </a:prstGeom>
          <a:noFill/>
          <a:ln w="38100" cap="flat" cmpd="sng">
            <a:solidFill>
              <a:srgbClr val="FF99FF"/>
            </a:solidFill>
            <a:prstDash val="solid"/>
            <a:miter/>
            <a:headEnd type="none" w="med" len="med"/>
            <a:tailEnd type="triangle" w="lg" len="lg"/>
          </a:ln>
        </p:spPr>
      </p:cxnSp>
      <p:cxnSp>
        <p:nvCxnSpPr>
          <p:cNvPr id="166" name="Shape 166"/>
          <p:cNvCxnSpPr/>
          <p:nvPr/>
        </p:nvCxnSpPr>
        <p:spPr>
          <a:xfrm rot="10800000">
            <a:off x="4267200" y="3352800"/>
            <a:ext cx="304799" cy="0"/>
          </a:xfrm>
          <a:prstGeom prst="straightConnector1">
            <a:avLst/>
          </a:prstGeom>
          <a:noFill/>
          <a:ln w="38100" cap="flat" cmpd="sng">
            <a:solidFill>
              <a:srgbClr val="FF99FF"/>
            </a:solidFill>
            <a:prstDash val="solid"/>
            <a:miter/>
            <a:headEnd type="none" w="med" len="med"/>
            <a:tailEnd type="triangle" w="lg" len="lg"/>
          </a:ln>
        </p:spPr>
      </p:cxnSp>
      <p:cxnSp>
        <p:nvCxnSpPr>
          <p:cNvPr id="167" name="Shape 167"/>
          <p:cNvCxnSpPr/>
          <p:nvPr/>
        </p:nvCxnSpPr>
        <p:spPr>
          <a:xfrm rot="10800000">
            <a:off x="4267200" y="35052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168" name="Shape 168"/>
          <p:cNvCxnSpPr/>
          <p:nvPr/>
        </p:nvCxnSpPr>
        <p:spPr>
          <a:xfrm rot="10800000">
            <a:off x="4267200" y="3886200"/>
            <a:ext cx="304799" cy="0"/>
          </a:xfrm>
          <a:prstGeom prst="straightConnector1">
            <a:avLst/>
          </a:prstGeom>
          <a:noFill/>
          <a:ln w="38100" cap="flat" cmpd="sng">
            <a:solidFill>
              <a:srgbClr val="FF99FF"/>
            </a:solidFill>
            <a:prstDash val="solid"/>
            <a:miter/>
            <a:headEnd type="none" w="med" len="med"/>
            <a:tailEnd type="triangle" w="lg" len="lg"/>
          </a:ln>
        </p:spPr>
      </p:cxnSp>
      <p:cxnSp>
        <p:nvCxnSpPr>
          <p:cNvPr id="169" name="Shape 169"/>
          <p:cNvCxnSpPr/>
          <p:nvPr/>
        </p:nvCxnSpPr>
        <p:spPr>
          <a:xfrm rot="10800000">
            <a:off x="4267200" y="4038600"/>
            <a:ext cx="304799" cy="0"/>
          </a:xfrm>
          <a:prstGeom prst="straightConnector1">
            <a:avLst/>
          </a:prstGeom>
          <a:noFill/>
          <a:ln w="38100" cap="flat" cmpd="sng">
            <a:solidFill>
              <a:srgbClr val="A50021"/>
            </a:solidFill>
            <a:prstDash val="solid"/>
            <a:miter/>
            <a:headEnd type="none" w="med" len="med"/>
            <a:tailEnd type="triangle" w="lg" len="lg"/>
          </a:ln>
        </p:spPr>
      </p:cxnSp>
      <p:cxnSp>
        <p:nvCxnSpPr>
          <p:cNvPr id="170" name="Shape 170"/>
          <p:cNvCxnSpPr/>
          <p:nvPr/>
        </p:nvCxnSpPr>
        <p:spPr>
          <a:xfrm rot="10800000">
            <a:off x="4267200" y="2590800"/>
            <a:ext cx="304800" cy="0"/>
          </a:xfrm>
          <a:prstGeom prst="straightConnector1">
            <a:avLst/>
          </a:prstGeom>
          <a:noFill/>
          <a:ln w="38100" cap="flat" cmpd="sng">
            <a:solidFill>
              <a:srgbClr val="FF0066"/>
            </a:solidFill>
            <a:prstDash val="solid"/>
            <a:miter/>
            <a:headEnd type="none" w="med" len="med"/>
            <a:tailEnd type="triangle" w="lg" len="lg"/>
          </a:ln>
        </p:spPr>
      </p:cxnSp>
      <p:cxnSp>
        <p:nvCxnSpPr>
          <p:cNvPr id="171" name="Shape 171"/>
          <p:cNvCxnSpPr/>
          <p:nvPr/>
        </p:nvCxnSpPr>
        <p:spPr>
          <a:xfrm rot="10800000">
            <a:off x="4267200" y="4552525"/>
            <a:ext cx="304800" cy="0"/>
          </a:xfrm>
          <a:prstGeom prst="straightConnector1">
            <a:avLst/>
          </a:prstGeom>
          <a:noFill/>
          <a:ln w="38100" cap="flat" cmpd="sng">
            <a:solidFill>
              <a:srgbClr val="FF0066"/>
            </a:solidFill>
            <a:prstDash val="solid"/>
            <a:miter/>
            <a:headEnd type="none" w="med" len="med"/>
            <a:tailEnd type="triangle" w="lg" len="lg"/>
          </a:ln>
        </p:spPr>
      </p:cxnSp>
      <p:cxnSp>
        <p:nvCxnSpPr>
          <p:cNvPr id="172" name="Shape 172"/>
          <p:cNvCxnSpPr/>
          <p:nvPr/>
        </p:nvCxnSpPr>
        <p:spPr>
          <a:xfrm rot="10800000">
            <a:off x="4267200" y="5089950"/>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73" name="Shape 173"/>
          <p:cNvCxnSpPr/>
          <p:nvPr/>
        </p:nvCxnSpPr>
        <p:spPr>
          <a:xfrm rot="10800000">
            <a:off x="4267200" y="4800600"/>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74" name="Shape 174"/>
          <p:cNvCxnSpPr/>
          <p:nvPr/>
        </p:nvCxnSpPr>
        <p:spPr>
          <a:xfrm rot="10800000">
            <a:off x="4267200" y="5262375"/>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75" name="Shape 175"/>
          <p:cNvCxnSpPr/>
          <p:nvPr/>
        </p:nvCxnSpPr>
        <p:spPr>
          <a:xfrm rot="10800000">
            <a:off x="4267200" y="4338825"/>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76" name="Shape 176"/>
          <p:cNvCxnSpPr/>
          <p:nvPr/>
        </p:nvCxnSpPr>
        <p:spPr>
          <a:xfrm rot="10800000">
            <a:off x="4267200" y="4917525"/>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77" name="Shape 177"/>
          <p:cNvCxnSpPr/>
          <p:nvPr/>
        </p:nvCxnSpPr>
        <p:spPr>
          <a:xfrm rot="10800000">
            <a:off x="1905000" y="4038600"/>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78" name="Shape 178"/>
          <p:cNvCxnSpPr/>
          <p:nvPr/>
        </p:nvCxnSpPr>
        <p:spPr>
          <a:xfrm rot="10800000">
            <a:off x="1905000" y="3833912"/>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79" name="Shape 179"/>
          <p:cNvCxnSpPr/>
          <p:nvPr/>
        </p:nvCxnSpPr>
        <p:spPr>
          <a:xfrm rot="10800000">
            <a:off x="1905000" y="3629250"/>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80" name="Shape 180"/>
          <p:cNvCxnSpPr/>
          <p:nvPr/>
        </p:nvCxnSpPr>
        <p:spPr>
          <a:xfrm rot="10800000">
            <a:off x="1905000" y="3521687"/>
            <a:ext cx="304800" cy="0"/>
          </a:xfrm>
          <a:prstGeom prst="straightConnector1">
            <a:avLst/>
          </a:prstGeom>
          <a:noFill/>
          <a:ln w="38100" cap="flat" cmpd="sng">
            <a:solidFill>
              <a:srgbClr val="A50021"/>
            </a:solidFill>
            <a:prstDash val="solid"/>
            <a:miter/>
            <a:headEnd type="none" w="med" len="med"/>
            <a:tailEnd type="triangle" w="lg" len="lg"/>
          </a:ln>
        </p:spPr>
      </p:cxnSp>
      <p:cxnSp>
        <p:nvCxnSpPr>
          <p:cNvPr id="181" name="Shape 181"/>
          <p:cNvCxnSpPr/>
          <p:nvPr/>
        </p:nvCxnSpPr>
        <p:spPr>
          <a:xfrm rot="10800000">
            <a:off x="1905000" y="3336525"/>
            <a:ext cx="304800" cy="0"/>
          </a:xfrm>
          <a:prstGeom prst="straightConnector1">
            <a:avLst/>
          </a:prstGeom>
          <a:noFill/>
          <a:ln w="38100" cap="flat" cmpd="sng">
            <a:solidFill>
              <a:srgbClr val="FF9900"/>
            </a:solidFill>
            <a:prstDash val="solid"/>
            <a:miter/>
            <a:headEnd type="none" w="med" len="med"/>
            <a:tailEnd type="triangle" w="lg" len="lg"/>
          </a:ln>
        </p:spPr>
      </p:cxnSp>
      <p:cxnSp>
        <p:nvCxnSpPr>
          <p:cNvPr id="182" name="Shape 182"/>
          <p:cNvCxnSpPr/>
          <p:nvPr/>
        </p:nvCxnSpPr>
        <p:spPr>
          <a:xfrm rot="10800000">
            <a:off x="1905000" y="4186100"/>
            <a:ext cx="304800" cy="0"/>
          </a:xfrm>
          <a:prstGeom prst="straightConnector1">
            <a:avLst/>
          </a:prstGeom>
          <a:noFill/>
          <a:ln w="38100" cap="flat" cmpd="sng">
            <a:solidFill>
              <a:srgbClr val="FF9900"/>
            </a:solidFill>
            <a:prstDash val="solid"/>
            <a:miter/>
            <a:headEnd type="none" w="med" len="med"/>
            <a:tailEnd type="triangle" w="lg" len="lg"/>
          </a:ln>
        </p:spPr>
      </p:cxnSp>
      <p:sp>
        <p:nvSpPr>
          <p:cNvPr id="82" name="TextBox 81"/>
          <p:cNvSpPr txBox="1"/>
          <p:nvPr/>
        </p:nvSpPr>
        <p:spPr>
          <a:xfrm>
            <a:off x="1934097" y="6513609"/>
            <a:ext cx="5275803" cy="307777"/>
          </a:xfrm>
          <a:prstGeom prst="rect">
            <a:avLst/>
          </a:prstGeom>
          <a:noFill/>
        </p:spPr>
        <p:txBody>
          <a:bodyPr wrap="none" rtlCol="0">
            <a:spAutoFit/>
          </a:bodyPr>
          <a:lstStyle/>
          <a:p>
            <a:r>
              <a:rPr lang="en-US" b="1" dirty="0" smtClean="0">
                <a:solidFill>
                  <a:schemeClr val="accent2"/>
                </a:solidFill>
              </a:rPr>
              <a:t>Unification of EMC parallels with NCO Operational structure</a:t>
            </a:r>
            <a:endParaRPr lang="en-US" b="1" dirty="0">
              <a:solidFill>
                <a:schemeClr val="accent2"/>
              </a:solidFill>
            </a:endParaRPr>
          </a:p>
        </p:txBody>
      </p:sp>
    </p:spTree>
    <p:extLst>
      <p:ext uri="{BB962C8B-B14F-4D97-AF65-F5344CB8AC3E}">
        <p14:creationId xmlns:p14="http://schemas.microsoft.com/office/powerpoint/2010/main" val="40602446"/>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Shape 903"/>
          <p:cNvSpPr txBox="1">
            <a:spLocks noGrp="1"/>
          </p:cNvSpPr>
          <p:nvPr>
            <p:ph type="title"/>
          </p:nvPr>
        </p:nvSpPr>
        <p:spPr>
          <a:xfrm>
            <a:off x="535845" y="1383241"/>
            <a:ext cx="8229600" cy="533929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GCWMB requests EMC Director to approve implementation of Q3FY16 GDAS/GFS upgrade package.</a:t>
            </a:r>
            <a:br>
              <a:rPr lang="en-US" sz="4400" b="0" i="0" u="none" strike="noStrike" cap="none">
                <a:solidFill>
                  <a:schemeClr val="dk2"/>
                </a:solidFill>
                <a:latin typeface="Arial"/>
                <a:ea typeface="Arial"/>
                <a:cs typeface="Arial"/>
                <a:sym typeface="Arial"/>
              </a:rPr>
            </a:br>
            <a:r>
              <a:rPr lang="en-US" sz="4400" b="0" i="0" u="none" strike="noStrike" cap="none">
                <a:solidFill>
                  <a:schemeClr val="dk2"/>
                </a:solidFill>
                <a:latin typeface="Arial"/>
                <a:ea typeface="Arial"/>
                <a:cs typeface="Arial"/>
                <a:sym typeface="Arial"/>
              </a:rPr>
              <a:t/>
            </a:r>
            <a:br>
              <a:rPr lang="en-US" sz="4400" b="0" i="0" u="none" strike="noStrike" cap="none">
                <a:solidFill>
                  <a:schemeClr val="dk2"/>
                </a:solidFill>
                <a:latin typeface="Arial"/>
                <a:ea typeface="Arial"/>
                <a:cs typeface="Arial"/>
                <a:sym typeface="Arial"/>
              </a:rPr>
            </a:br>
            <a:r>
              <a:rPr lang="en-US" sz="4400" b="0" i="0" u="none" strike="noStrike" cap="none">
                <a:solidFill>
                  <a:schemeClr val="dk2"/>
                </a:solidFill>
                <a:latin typeface="Arial"/>
                <a:ea typeface="Arial"/>
                <a:cs typeface="Arial"/>
                <a:sym typeface="Arial"/>
              </a:rPr>
              <a:t/>
            </a:r>
            <a:br>
              <a:rPr lang="en-US" sz="4400" b="0" i="0" u="none" strike="noStrike" cap="none">
                <a:solidFill>
                  <a:schemeClr val="dk2"/>
                </a:solidFill>
                <a:latin typeface="Arial"/>
                <a:ea typeface="Arial"/>
                <a:cs typeface="Arial"/>
                <a:sym typeface="Arial"/>
              </a:rPr>
            </a:br>
            <a:r>
              <a:rPr lang="en-US" sz="1400" b="0" i="0" u="none" strike="noStrike" cap="none">
                <a:solidFill>
                  <a:schemeClr val="dk2"/>
                </a:solidFill>
                <a:latin typeface="Arial"/>
                <a:ea typeface="Arial"/>
                <a:cs typeface="Arial"/>
                <a:sym typeface="Arial"/>
              </a:rPr>
              <a:t>Special acknowledgements:</a:t>
            </a:r>
            <a:br>
              <a:rPr lang="en-US" sz="1400" b="0" i="0" u="none" strike="noStrike" cap="none">
                <a:solidFill>
                  <a:schemeClr val="dk2"/>
                </a:solidFill>
                <a:latin typeface="Arial"/>
                <a:ea typeface="Arial"/>
                <a:cs typeface="Arial"/>
                <a:sym typeface="Arial"/>
              </a:rPr>
            </a:br>
            <a:r>
              <a:rPr lang="en-US" sz="1400" b="0" i="0" u="none" strike="noStrike" cap="none">
                <a:solidFill>
                  <a:schemeClr val="dk2"/>
                </a:solidFill>
                <a:latin typeface="Arial"/>
                <a:ea typeface="Arial"/>
                <a:cs typeface="Arial"/>
                <a:sym typeface="Arial"/>
              </a:rPr>
              <a:t/>
            </a:r>
            <a:br>
              <a:rPr lang="en-US" sz="1400" b="0" i="0" u="none" strike="noStrike" cap="none">
                <a:solidFill>
                  <a:schemeClr val="dk2"/>
                </a:solidFill>
                <a:latin typeface="Arial"/>
                <a:ea typeface="Arial"/>
                <a:cs typeface="Arial"/>
                <a:sym typeface="Arial"/>
              </a:rPr>
            </a:br>
            <a:r>
              <a:rPr lang="en-US" sz="1400" b="0" i="0" u="none" strike="noStrike" cap="none">
                <a:solidFill>
                  <a:schemeClr val="dk2"/>
                </a:solidFill>
                <a:latin typeface="Arial"/>
                <a:ea typeface="Arial"/>
                <a:cs typeface="Arial"/>
                <a:sym typeface="Arial"/>
              </a:rPr>
              <a:t>John Derber, Russ Treadon, Glenn White, Fanglin Yang, Tracey Dorian, Partha Bhattacharjee, Lin Gan, Boi Vuong, Qingfu Liu, Guangping Liu, Diane Stokes, Dennis Keyser, Yali Mao, Eugene Mirvis, George Gayno, Zhan Zhang, Lin Zhu, Cathy Thomas, Ed Safford, Rahul Mahajan, Jeff Whitaker, </a:t>
            </a:r>
            <a:br>
              <a:rPr lang="en-US" sz="1400" b="0" i="0" u="none" strike="noStrike" cap="none">
                <a:solidFill>
                  <a:schemeClr val="dk2"/>
                </a:solidFill>
                <a:latin typeface="Arial"/>
                <a:ea typeface="Arial"/>
                <a:cs typeface="Arial"/>
                <a:sym typeface="Arial"/>
              </a:rPr>
            </a:br>
            <a:r>
              <a:rPr lang="en-US" sz="1400" b="0" i="0" u="none" strike="noStrike" cap="none">
                <a:solidFill>
                  <a:schemeClr val="dk2"/>
                </a:solidFill>
                <a:latin typeface="Arial"/>
                <a:ea typeface="Arial"/>
                <a:cs typeface="Arial"/>
                <a:sym typeface="Arial"/>
              </a:rPr>
              <a:t>Yuejian Zhu, Steven Earle, Jen Yang &amp; Becky Cosgrove</a:t>
            </a:r>
          </a:p>
        </p:txBody>
      </p:sp>
      <p:sp>
        <p:nvSpPr>
          <p:cNvPr id="904" name="Shape 90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rgbClr val="000000"/>
                </a:solidFill>
                <a:latin typeface="Arial"/>
                <a:ea typeface="Arial"/>
                <a:cs typeface="Arial"/>
                <a:sym typeface="Arial"/>
              </a:rPr>
              <a:t>48</a:t>
            </a:fld>
            <a:endParaRPr lang="en-US" sz="140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Shape 895"/>
          <p:cNvSpPr txBox="1">
            <a:spLocks noGrp="1"/>
          </p:cNvSpPr>
          <p:nvPr>
            <p:ph type="title"/>
          </p:nvPr>
        </p:nvSpPr>
        <p:spPr>
          <a:xfrm>
            <a:off x="423862" y="23018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Next Steps</a:t>
            </a:r>
          </a:p>
        </p:txBody>
      </p:sp>
      <p:sp>
        <p:nvSpPr>
          <p:cNvPr id="896" name="Shape 896"/>
          <p:cNvSpPr txBox="1">
            <a:spLocks noGrp="1"/>
          </p:cNvSpPr>
          <p:nvPr>
            <p:ph type="body" idx="1"/>
          </p:nvPr>
        </p:nvSpPr>
        <p:spPr>
          <a:xfrm>
            <a:off x="495300" y="142875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Code Hand-off to NCO: </a:t>
            </a:r>
            <a:r>
              <a:rPr lang="en-US" sz="2400" b="0" i="0" u="none" strike="noStrike" cap="none">
                <a:solidFill>
                  <a:srgbClr val="FF0000"/>
                </a:solidFill>
                <a:latin typeface="Arial"/>
                <a:ea typeface="Arial"/>
                <a:cs typeface="Arial"/>
                <a:sym typeface="Arial"/>
              </a:rPr>
              <a:t>Completed</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All non-GFS downstream codes submitted to NCO: </a:t>
            </a:r>
            <a:r>
              <a:rPr lang="en-US" sz="2400" b="0" i="0" u="none" strike="noStrike" cap="none">
                <a:solidFill>
                  <a:srgbClr val="FF0000"/>
                </a:solidFill>
                <a:latin typeface="Arial"/>
                <a:ea typeface="Arial"/>
                <a:cs typeface="Arial"/>
                <a:sym typeface="Arial"/>
              </a:rPr>
              <a:t>Completed</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Collect Evaluation Reports from the field: </a:t>
            </a:r>
            <a:r>
              <a:rPr lang="en-US" sz="2400" b="0" i="0" u="none" strike="noStrike" cap="none">
                <a:solidFill>
                  <a:srgbClr val="FF0000"/>
                </a:solidFill>
                <a:latin typeface="Arial"/>
                <a:ea typeface="Arial"/>
                <a:cs typeface="Arial"/>
                <a:sym typeface="Arial"/>
              </a:rPr>
              <a:t>Completed</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Final EMC CCB:  Today (</a:t>
            </a:r>
            <a:r>
              <a:rPr lang="en-US" sz="2400" b="0" i="0" u="none" strike="noStrike" cap="none">
                <a:solidFill>
                  <a:srgbClr val="FF0000"/>
                </a:solidFill>
                <a:latin typeface="Arial"/>
                <a:ea typeface="Arial"/>
                <a:cs typeface="Arial"/>
                <a:sym typeface="Arial"/>
              </a:rPr>
              <a:t>Completed</a:t>
            </a:r>
            <a:r>
              <a:rPr lang="en-US" sz="2400" b="0" i="0" u="none" strike="noStrike" cap="none">
                <a:solidFill>
                  <a:schemeClr val="dk1"/>
                </a:solidFill>
                <a:latin typeface="Arial"/>
                <a:ea typeface="Arial"/>
                <a:cs typeface="Arial"/>
                <a:sym typeface="Arial"/>
              </a:rPr>
              <a:t>) </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OD Briefing: 3/17/16 (</a:t>
            </a:r>
            <a:r>
              <a:rPr lang="en-US" sz="2400" b="0" i="0" u="none" strike="noStrike" cap="none">
                <a:solidFill>
                  <a:srgbClr val="009900"/>
                </a:solidFill>
                <a:latin typeface="Arial"/>
                <a:ea typeface="Arial"/>
                <a:cs typeface="Arial"/>
                <a:sym typeface="Arial"/>
              </a:rPr>
              <a:t>Scheduled</a:t>
            </a:r>
            <a:r>
              <a:rPr lang="en-US" sz="2400" b="0" i="0" u="none" strike="noStrike" cap="none">
                <a:solidFill>
                  <a:schemeClr val="dk1"/>
                </a:solidFill>
                <a:latin typeface="Arial"/>
                <a:ea typeface="Arial"/>
                <a:cs typeface="Arial"/>
                <a:sym typeface="Arial"/>
              </a:rPr>
              <a:t>)</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TIN: 4/1/2016 (</a:t>
            </a:r>
            <a:r>
              <a:rPr lang="en-US" sz="2400" b="0" i="0" u="none" strike="noStrike" cap="none">
                <a:solidFill>
                  <a:srgbClr val="009900"/>
                </a:solidFill>
                <a:latin typeface="Arial"/>
                <a:ea typeface="Arial"/>
                <a:cs typeface="Arial"/>
                <a:sym typeface="Arial"/>
              </a:rPr>
              <a:t>on track</a:t>
            </a:r>
            <a:r>
              <a:rPr lang="en-US" sz="2400" b="0" i="0" u="none" strike="noStrike" cap="none">
                <a:solidFill>
                  <a:schemeClr val="dk1"/>
                </a:solidFill>
                <a:latin typeface="Arial"/>
                <a:ea typeface="Arial"/>
                <a:cs typeface="Arial"/>
                <a:sym typeface="Arial"/>
              </a:rPr>
              <a:t>)</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30-day evaluation: 4/06 – 5/5</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Final OD Briefing by NCO: 5/11</a:t>
            </a:r>
          </a:p>
          <a:p>
            <a:pPr marL="342900" marR="0" lvl="0" indent="-342900" algn="l" rtl="0">
              <a:spcBef>
                <a:spcPts val="48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Implementation: 5/17</a:t>
            </a:r>
          </a:p>
        </p:txBody>
      </p:sp>
      <p:sp>
        <p:nvSpPr>
          <p:cNvPr id="897" name="Shape 897"/>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49</a:t>
            </a:fld>
            <a:endParaRPr lang="en-US" sz="140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rgbClr val="000000"/>
                </a:solidFill>
                <a:latin typeface="Arial"/>
                <a:ea typeface="Arial"/>
                <a:cs typeface="Arial"/>
                <a:sym typeface="Arial"/>
              </a:rPr>
              <a:t>5</a:t>
            </a:fld>
            <a:endParaRPr lang="en-US" sz="1400">
              <a:solidFill>
                <a:srgbClr val="000000"/>
              </a:solidFill>
              <a:latin typeface="Arial"/>
              <a:ea typeface="Arial"/>
              <a:cs typeface="Arial"/>
              <a:sym typeface="Arial"/>
            </a:endParaRPr>
          </a:p>
        </p:txBody>
      </p:sp>
      <p:sp>
        <p:nvSpPr>
          <p:cNvPr id="549" name="Shape 549"/>
          <p:cNvSpPr txBox="1">
            <a:spLocks noGrp="1"/>
          </p:cNvSpPr>
          <p:nvPr>
            <p:ph type="title"/>
          </p:nvPr>
        </p:nvSpPr>
        <p:spPr>
          <a:xfrm>
            <a:off x="1244600" y="274637"/>
            <a:ext cx="6705599" cy="4873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chemeClr val="dk2"/>
                </a:solidFill>
                <a:latin typeface="Arial"/>
                <a:ea typeface="Arial"/>
                <a:cs typeface="Arial"/>
                <a:sym typeface="Arial"/>
              </a:rPr>
              <a:t>DA and Model Changes</a:t>
            </a:r>
          </a:p>
        </p:txBody>
      </p:sp>
      <p:sp>
        <p:nvSpPr>
          <p:cNvPr id="550" name="Shape 550"/>
          <p:cNvSpPr/>
          <p:nvPr/>
        </p:nvSpPr>
        <p:spPr>
          <a:xfrm>
            <a:off x="93134" y="1170057"/>
            <a:ext cx="4631265"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1">
                <a:solidFill>
                  <a:srgbClr val="000000"/>
                </a:solidFill>
                <a:latin typeface="Arial"/>
                <a:ea typeface="Arial"/>
                <a:cs typeface="Arial"/>
                <a:sym typeface="Arial"/>
              </a:rPr>
              <a:t>DA Changes: Theoretical and Observational</a:t>
            </a:r>
          </a:p>
        </p:txBody>
      </p:sp>
      <p:sp>
        <p:nvSpPr>
          <p:cNvPr id="551" name="Shape 551"/>
          <p:cNvSpPr txBox="1"/>
          <p:nvPr/>
        </p:nvSpPr>
        <p:spPr>
          <a:xfrm>
            <a:off x="93134" y="1949980"/>
            <a:ext cx="4631265" cy="4864628"/>
          </a:xfrm>
          <a:prstGeom prst="rect">
            <a:avLst/>
          </a:prstGeom>
          <a:noFill/>
          <a:ln w="28575" cap="flat" cmpd="sng">
            <a:solidFill>
              <a:srgbClr val="0000FF"/>
            </a:solidFill>
            <a:prstDash val="solid"/>
            <a:miter/>
            <a:headEnd type="none" w="med" len="med"/>
            <a:tailEnd type="none" w="med" len="med"/>
          </a:ln>
        </p:spPr>
        <p:txBody>
          <a:bodyPr lIns="91425" tIns="45700" rIns="91425" bIns="45700" anchor="t" anchorCtr="0">
            <a:noAutofit/>
          </a:bodyPr>
          <a:lstStyle/>
          <a:p>
            <a:pPr marL="342900" marR="0" lvl="0" indent="-342900" algn="l" rtl="0">
              <a:spcBef>
                <a:spcPts val="0"/>
              </a:spcBef>
              <a:spcAft>
                <a:spcPts val="0"/>
              </a:spcAft>
              <a:buClr>
                <a:srgbClr val="000000"/>
              </a:buClr>
              <a:buSzPct val="100000"/>
              <a:buFont typeface="Arial"/>
              <a:buChar char="•"/>
            </a:pPr>
            <a:r>
              <a:rPr lang="en-US" sz="1600">
                <a:solidFill>
                  <a:srgbClr val="000000"/>
                </a:solidFill>
                <a:latin typeface="Arial"/>
                <a:ea typeface="Arial"/>
                <a:cs typeface="Arial"/>
                <a:sym typeface="Arial"/>
              </a:rPr>
              <a:t>3D to 4D ensemble covariances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Increase in ensemble contribution from 75% to 87.5%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Reduction of horizontal localization length scales in the troposphere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Removal of additive inflation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Code optimization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Limit moisture perturbations for improved minimization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Inclusion of ozone cross-covariances</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Removal of time component for data selection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4D thinning of AMVs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Aircraft temperature bias correction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All sky microwave radiances </a:t>
            </a:r>
          </a:p>
          <a:p>
            <a:pPr marL="342900" marR="0" lvl="0" indent="-342900" algn="l" rtl="0">
              <a:spcBef>
                <a:spcPts val="320"/>
              </a:spcBef>
              <a:spcAft>
                <a:spcPts val="0"/>
              </a:spcAft>
              <a:buClr>
                <a:srgbClr val="000000"/>
              </a:buClr>
              <a:buSzPct val="100000"/>
              <a:buFont typeface="Arial"/>
              <a:buChar char="•"/>
            </a:pPr>
            <a:r>
              <a:rPr lang="en-US" sz="1600">
                <a:solidFill>
                  <a:srgbClr val="000000"/>
                </a:solidFill>
                <a:latin typeface="Arial"/>
                <a:ea typeface="Arial"/>
                <a:cs typeface="Arial"/>
                <a:sym typeface="Arial"/>
              </a:rPr>
              <a:t>CRTM upgrade</a:t>
            </a:r>
          </a:p>
        </p:txBody>
      </p:sp>
      <p:sp>
        <p:nvSpPr>
          <p:cNvPr id="552" name="Shape 552"/>
          <p:cNvSpPr/>
          <p:nvPr/>
        </p:nvSpPr>
        <p:spPr>
          <a:xfrm>
            <a:off x="5174285" y="1488086"/>
            <a:ext cx="3494426" cy="7078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000" b="1">
                <a:solidFill>
                  <a:srgbClr val="000000"/>
                </a:solidFill>
                <a:latin typeface="Arial"/>
                <a:ea typeface="Arial"/>
                <a:cs typeface="Arial"/>
                <a:sym typeface="Arial"/>
              </a:rPr>
              <a:t>Forecast Model and Product Changes</a:t>
            </a:r>
          </a:p>
        </p:txBody>
      </p:sp>
      <p:sp>
        <p:nvSpPr>
          <p:cNvPr id="553" name="Shape 553"/>
          <p:cNvSpPr txBox="1"/>
          <p:nvPr/>
        </p:nvSpPr>
        <p:spPr>
          <a:xfrm>
            <a:off x="4817532" y="2195972"/>
            <a:ext cx="4207934" cy="2951119"/>
          </a:xfrm>
          <a:prstGeom prst="rect">
            <a:avLst/>
          </a:prstGeom>
          <a:noFill/>
          <a:ln w="28575" cap="flat" cmpd="sng">
            <a:solidFill>
              <a:srgbClr val="0000FF"/>
            </a:solidFill>
            <a:prstDash val="solid"/>
            <a:miter/>
            <a:headEnd type="none" w="med" len="med"/>
            <a:tailEnd type="none" w="med" len="med"/>
          </a:ln>
        </p:spPr>
        <p:txBody>
          <a:bodyPr lIns="91425" tIns="45700" rIns="91425" bIns="45700" anchor="t" anchorCtr="0">
            <a:noAutofit/>
          </a:bodyPr>
          <a:lstStyle/>
          <a:p>
            <a:pPr marL="342900" marR="0" lvl="0" indent="-342900" algn="l" rtl="0">
              <a:spcBef>
                <a:spcPts val="320"/>
              </a:spcBef>
              <a:spcAft>
                <a:spcPts val="0"/>
              </a:spcAft>
              <a:buClr>
                <a:srgbClr val="000000"/>
              </a:buClr>
              <a:buSzPct val="100000"/>
              <a:buFont typeface="Arial"/>
              <a:buChar char="•"/>
            </a:pPr>
            <a:r>
              <a:rPr lang="en-US" sz="1600" dirty="0" smtClean="0">
                <a:solidFill>
                  <a:srgbClr val="000000"/>
                </a:solidFill>
                <a:latin typeface="Arial"/>
                <a:ea typeface="Arial"/>
                <a:cs typeface="Arial"/>
                <a:sym typeface="Arial"/>
              </a:rPr>
              <a:t>Convective </a:t>
            </a:r>
            <a:r>
              <a:rPr lang="en-US" sz="1600" dirty="0">
                <a:solidFill>
                  <a:srgbClr val="000000"/>
                </a:solidFill>
                <a:latin typeface="Arial"/>
                <a:ea typeface="Arial"/>
                <a:cs typeface="Arial"/>
                <a:sym typeface="Arial"/>
              </a:rPr>
              <a:t>gravity wave upgrade, </a:t>
            </a:r>
          </a:p>
          <a:p>
            <a:pPr marL="342900" marR="0" lvl="0" indent="-342900" algn="l" rtl="0">
              <a:spcBef>
                <a:spcPts val="320"/>
              </a:spcBef>
              <a:spcAft>
                <a:spcPts val="0"/>
              </a:spcAft>
              <a:buClr>
                <a:srgbClr val="000000"/>
              </a:buClr>
              <a:buSzPct val="100000"/>
              <a:buFont typeface="Arial"/>
              <a:buChar char="•"/>
            </a:pPr>
            <a:r>
              <a:rPr lang="en-US" sz="1600" dirty="0">
                <a:solidFill>
                  <a:srgbClr val="000000"/>
                </a:solidFill>
                <a:latin typeface="Arial"/>
                <a:ea typeface="Arial"/>
                <a:cs typeface="Arial"/>
                <a:sym typeface="Arial"/>
              </a:rPr>
              <a:t>Tracer adjustment upgrade</a:t>
            </a:r>
          </a:p>
          <a:p>
            <a:pPr marL="342900" marR="0" lvl="0" indent="-342900" algn="l" rtl="0">
              <a:spcBef>
                <a:spcPts val="320"/>
              </a:spcBef>
              <a:spcAft>
                <a:spcPts val="0"/>
              </a:spcAft>
              <a:buClr>
                <a:srgbClr val="FF0000"/>
              </a:buClr>
              <a:buSzPct val="100000"/>
              <a:buFont typeface="Arial"/>
              <a:buChar char="•"/>
            </a:pPr>
            <a:r>
              <a:rPr lang="en-US" sz="1600" b="1" i="1" dirty="0">
                <a:solidFill>
                  <a:srgbClr val="FF0000"/>
                </a:solidFill>
                <a:latin typeface="Arial"/>
                <a:ea typeface="Arial"/>
                <a:cs typeface="Arial"/>
                <a:sym typeface="Arial"/>
              </a:rPr>
              <a:t>Corrections to land surface to reduce summertime warm, dry bias over Great Plains</a:t>
            </a:r>
          </a:p>
          <a:p>
            <a:pPr marL="342900" marR="0" lvl="0" indent="-342900" algn="l" rtl="0">
              <a:spcBef>
                <a:spcPts val="320"/>
              </a:spcBef>
              <a:spcAft>
                <a:spcPts val="0"/>
              </a:spcAft>
              <a:buClr>
                <a:srgbClr val="000000"/>
              </a:buClr>
              <a:buSzPct val="100000"/>
              <a:buFont typeface="Arial"/>
              <a:buChar char="•"/>
            </a:pPr>
            <a:r>
              <a:rPr lang="en-US" sz="1600" dirty="0">
                <a:solidFill>
                  <a:srgbClr val="000000"/>
                </a:solidFill>
                <a:latin typeface="Arial"/>
                <a:ea typeface="Arial"/>
                <a:cs typeface="Arial"/>
                <a:sym typeface="Arial"/>
              </a:rPr>
              <a:t>Improved icing probability products and new icing severity product</a:t>
            </a:r>
          </a:p>
          <a:p>
            <a:pPr marL="342900" marR="0" lvl="0" indent="-342900" algn="l" rtl="0">
              <a:spcBef>
                <a:spcPts val="400"/>
              </a:spcBef>
              <a:spcAft>
                <a:spcPts val="0"/>
              </a:spcAft>
              <a:buClr>
                <a:srgbClr val="FF0000"/>
              </a:buClr>
              <a:buSzPct val="100000"/>
              <a:buFont typeface="Arial"/>
              <a:buChar char="•"/>
            </a:pPr>
            <a:r>
              <a:rPr lang="en-US" sz="2000" b="1" i="1" dirty="0">
                <a:solidFill>
                  <a:srgbClr val="FF0000"/>
                </a:solidFill>
                <a:latin typeface="Arial"/>
                <a:ea typeface="Arial"/>
                <a:cs typeface="Arial"/>
                <a:sym typeface="Arial"/>
              </a:rPr>
              <a:t>Hourly output through 120-hr </a:t>
            </a:r>
            <a:r>
              <a:rPr lang="en-US" sz="2000" b="1" i="1" dirty="0" smtClean="0">
                <a:solidFill>
                  <a:srgbClr val="FF0000"/>
                </a:solidFill>
                <a:latin typeface="Arial"/>
                <a:ea typeface="Arial"/>
                <a:cs typeface="Arial"/>
                <a:sym typeface="Arial"/>
              </a:rPr>
              <a:t>forecast</a:t>
            </a:r>
          </a:p>
          <a:p>
            <a:pPr marL="342900" marR="0" lvl="0" indent="-342900" algn="l" rtl="0">
              <a:spcBef>
                <a:spcPts val="400"/>
              </a:spcBef>
              <a:spcAft>
                <a:spcPts val="0"/>
              </a:spcAft>
              <a:buClr>
                <a:srgbClr val="FF0000"/>
              </a:buClr>
              <a:buSzPct val="100000"/>
              <a:buFont typeface="Arial"/>
              <a:buChar char="•"/>
            </a:pPr>
            <a:r>
              <a:rPr lang="en-US" sz="2000" b="1" i="1" dirty="0" smtClean="0">
                <a:solidFill>
                  <a:srgbClr val="FF0000"/>
                </a:solidFill>
              </a:rPr>
              <a:t>5 more levels above 10 </a:t>
            </a:r>
            <a:r>
              <a:rPr lang="en-US" sz="2000" b="1" i="1" dirty="0" err="1" smtClean="0">
                <a:solidFill>
                  <a:srgbClr val="FF0000"/>
                </a:solidFill>
              </a:rPr>
              <a:t>hPa</a:t>
            </a:r>
            <a:endParaRPr lang="en-US" sz="2000" b="1" i="1" dirty="0">
              <a:solidFill>
                <a:srgbClr val="FF0000"/>
              </a:solidFill>
              <a:latin typeface="Arial"/>
              <a:ea typeface="Arial"/>
              <a:cs typeface="Arial"/>
              <a:sym typeface="Arial"/>
            </a:endParaRPr>
          </a:p>
        </p:txBody>
      </p:sp>
      <p:pic>
        <p:nvPicPr>
          <p:cNvPr id="554" name="Shape 554"/>
          <p:cNvPicPr preferRelativeResize="0"/>
          <p:nvPr/>
        </p:nvPicPr>
        <p:blipFill rotWithShape="1">
          <a:blip r:embed="rId3">
            <a:alphaModFix/>
          </a:blip>
          <a:srcRect/>
          <a:stretch/>
        </p:blipFill>
        <p:spPr>
          <a:xfrm>
            <a:off x="3729073" y="5233875"/>
            <a:ext cx="5414926" cy="138600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a:solidFill>
                  <a:schemeClr val="dk2"/>
                </a:solidFill>
                <a:latin typeface="Arial"/>
                <a:ea typeface="Arial"/>
                <a:cs typeface="Arial"/>
                <a:sym typeface="Arial"/>
              </a:rPr>
              <a:t>Backup Slides</a:t>
            </a:r>
          </a:p>
        </p:txBody>
      </p:sp>
      <p:sp>
        <p:nvSpPr>
          <p:cNvPr id="910" name="Shape 910"/>
          <p:cNvSpPr txBox="1">
            <a:spLocks noGrp="1"/>
          </p:cNvSpPr>
          <p:nvPr>
            <p:ph type="subTitle" idx="1"/>
          </p:nvPr>
        </p:nvSpPr>
        <p:spPr>
          <a:xfrm>
            <a:off x="1371600" y="3886200"/>
            <a:ext cx="6400799" cy="1752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endParaRPr sz="3200" b="0" i="0" u="none" strike="noStrike" cap="none">
              <a:solidFill>
                <a:schemeClr val="dk1"/>
              </a:solidFill>
              <a:latin typeface="Arial"/>
              <a:ea typeface="Arial"/>
              <a:cs typeface="Arial"/>
              <a:sym typeface="Arial"/>
            </a:endParaRPr>
          </a:p>
        </p:txBody>
      </p:sp>
      <p:sp>
        <p:nvSpPr>
          <p:cNvPr id="911" name="Shape 911"/>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50</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Shape 916"/>
          <p:cNvSpPr txBox="1">
            <a:spLocks noGrp="1"/>
          </p:cNvSpPr>
          <p:nvPr>
            <p:ph type="title"/>
          </p:nvPr>
        </p:nvSpPr>
        <p:spPr>
          <a:xfrm>
            <a:off x="457199"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0" i="0" u="none" strike="noStrike" cap="none">
                <a:solidFill>
                  <a:schemeClr val="dk2"/>
                </a:solidFill>
                <a:latin typeface="Arial"/>
                <a:ea typeface="Arial"/>
                <a:cs typeface="Arial"/>
                <a:sym typeface="Arial"/>
              </a:rPr>
              <a:t>Fit to Obs Evaluation with aircraft Obs</a:t>
            </a:r>
          </a:p>
        </p:txBody>
      </p:sp>
      <p:sp>
        <p:nvSpPr>
          <p:cNvPr id="917" name="Shape 917"/>
          <p:cNvSpPr txBox="1"/>
          <p:nvPr/>
        </p:nvSpPr>
        <p:spPr>
          <a:xfrm>
            <a:off x="0" y="1740108"/>
            <a:ext cx="8874177" cy="28623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GFSX analyzed temperatures fit aircraft obs better all 3 layers</a:t>
            </a: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          forecast temperatures fit aircraft obs better in upper and lower layers</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GFSX analyzed and forecast winds fit aircraft obs better in all 3 layers</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GFSX analyzed temperatures fit ACARS obs better in all 3 layers</a:t>
            </a: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          forecast temperatures fit ACARS obs better in lower layer</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GFSX analyzed and forecast winds fit ACARS obs better in all 3 layers</a:t>
            </a:r>
          </a:p>
        </p:txBody>
      </p:sp>
      <p:sp>
        <p:nvSpPr>
          <p:cNvPr id="918" name="Shape 918"/>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51</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p:nvPr/>
        </p:nvSpPr>
        <p:spPr>
          <a:xfrm>
            <a:off x="5286167" y="4615301"/>
            <a:ext cx="2706189" cy="7078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Northern Hemisphere </a:t>
            </a: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Winds RMSE</a:t>
            </a:r>
          </a:p>
        </p:txBody>
      </p:sp>
      <p:pic>
        <p:nvPicPr>
          <p:cNvPr id="931" name="Shape 931"/>
          <p:cNvPicPr preferRelativeResize="0"/>
          <p:nvPr/>
        </p:nvPicPr>
        <p:blipFill rotWithShape="1">
          <a:blip r:embed="rId3">
            <a:alphaModFix/>
          </a:blip>
          <a:srcRect b="23641"/>
          <a:stretch/>
        </p:blipFill>
        <p:spPr>
          <a:xfrm>
            <a:off x="12583" y="0"/>
            <a:ext cx="4576981" cy="3437466"/>
          </a:xfrm>
          <a:prstGeom prst="rect">
            <a:avLst/>
          </a:prstGeom>
          <a:noFill/>
          <a:ln>
            <a:noFill/>
          </a:ln>
        </p:spPr>
      </p:pic>
      <p:pic>
        <p:nvPicPr>
          <p:cNvPr id="932" name="Shape 932"/>
          <p:cNvPicPr preferRelativeResize="0"/>
          <p:nvPr/>
        </p:nvPicPr>
        <p:blipFill rotWithShape="1">
          <a:blip r:embed="rId4">
            <a:alphaModFix/>
          </a:blip>
          <a:srcRect/>
          <a:stretch/>
        </p:blipFill>
        <p:spPr>
          <a:xfrm>
            <a:off x="4572000" y="0"/>
            <a:ext cx="4572000" cy="3912433"/>
          </a:xfrm>
          <a:prstGeom prst="rect">
            <a:avLst/>
          </a:prstGeom>
          <a:noFill/>
          <a:ln>
            <a:noFill/>
          </a:ln>
        </p:spPr>
      </p:pic>
      <p:pic>
        <p:nvPicPr>
          <p:cNvPr id="933" name="Shape 933"/>
          <p:cNvPicPr preferRelativeResize="0"/>
          <p:nvPr/>
        </p:nvPicPr>
        <p:blipFill rotWithShape="1">
          <a:blip r:embed="rId5">
            <a:alphaModFix/>
          </a:blip>
          <a:srcRect/>
          <a:stretch/>
        </p:blipFill>
        <p:spPr>
          <a:xfrm>
            <a:off x="0" y="3437466"/>
            <a:ext cx="4572000" cy="3420532"/>
          </a:xfrm>
          <a:prstGeom prst="rect">
            <a:avLst/>
          </a:prstGeom>
          <a:noFill/>
          <a:ln>
            <a:noFill/>
          </a:ln>
        </p:spPr>
      </p:pic>
      <p:sp>
        <p:nvSpPr>
          <p:cNvPr id="934" name="Shape 9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52</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Shape 939"/>
          <p:cNvSpPr txBox="1"/>
          <p:nvPr/>
        </p:nvSpPr>
        <p:spPr>
          <a:xfrm>
            <a:off x="5286167" y="4615301"/>
            <a:ext cx="2749470" cy="7078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Southern Hemisphere </a:t>
            </a: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Winds RMSE</a:t>
            </a:r>
          </a:p>
        </p:txBody>
      </p:sp>
      <p:pic>
        <p:nvPicPr>
          <p:cNvPr id="940" name="Shape 940"/>
          <p:cNvPicPr preferRelativeResize="0"/>
          <p:nvPr/>
        </p:nvPicPr>
        <p:blipFill rotWithShape="1">
          <a:blip r:embed="rId3">
            <a:alphaModFix/>
          </a:blip>
          <a:srcRect b="24045"/>
          <a:stretch/>
        </p:blipFill>
        <p:spPr>
          <a:xfrm>
            <a:off x="0" y="0"/>
            <a:ext cx="4648200" cy="3486151"/>
          </a:xfrm>
          <a:prstGeom prst="rect">
            <a:avLst/>
          </a:prstGeom>
          <a:noFill/>
          <a:ln>
            <a:noFill/>
          </a:ln>
        </p:spPr>
      </p:pic>
      <p:pic>
        <p:nvPicPr>
          <p:cNvPr id="941" name="Shape 941"/>
          <p:cNvPicPr preferRelativeResize="0"/>
          <p:nvPr/>
        </p:nvPicPr>
        <p:blipFill rotWithShape="1">
          <a:blip r:embed="rId4">
            <a:alphaModFix/>
          </a:blip>
          <a:srcRect/>
          <a:stretch/>
        </p:blipFill>
        <p:spPr>
          <a:xfrm>
            <a:off x="4572000" y="-8390"/>
            <a:ext cx="4577593" cy="3606029"/>
          </a:xfrm>
          <a:prstGeom prst="rect">
            <a:avLst/>
          </a:prstGeom>
          <a:noFill/>
          <a:ln>
            <a:noFill/>
          </a:ln>
        </p:spPr>
      </p:pic>
      <p:pic>
        <p:nvPicPr>
          <p:cNvPr id="942" name="Shape 942"/>
          <p:cNvPicPr preferRelativeResize="0"/>
          <p:nvPr/>
        </p:nvPicPr>
        <p:blipFill rotWithShape="1">
          <a:blip r:embed="rId5">
            <a:alphaModFix/>
          </a:blip>
          <a:srcRect/>
          <a:stretch/>
        </p:blipFill>
        <p:spPr>
          <a:xfrm>
            <a:off x="0" y="3494541"/>
            <a:ext cx="4572000" cy="3363457"/>
          </a:xfrm>
          <a:prstGeom prst="rect">
            <a:avLst/>
          </a:prstGeom>
          <a:noFill/>
          <a:ln>
            <a:noFill/>
          </a:ln>
        </p:spPr>
      </p:pic>
      <p:sp>
        <p:nvSpPr>
          <p:cNvPr id="943" name="Shape 9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53</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p:nvPr/>
        </p:nvSpPr>
        <p:spPr>
          <a:xfrm>
            <a:off x="5286167" y="4615301"/>
            <a:ext cx="1824858" cy="70788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Global Tropics</a:t>
            </a: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Winds RMSE</a:t>
            </a:r>
          </a:p>
        </p:txBody>
      </p:sp>
      <p:pic>
        <p:nvPicPr>
          <p:cNvPr id="949" name="Shape 949"/>
          <p:cNvPicPr preferRelativeResize="0"/>
          <p:nvPr/>
        </p:nvPicPr>
        <p:blipFill rotWithShape="1">
          <a:blip r:embed="rId3">
            <a:alphaModFix/>
          </a:blip>
          <a:srcRect/>
          <a:stretch/>
        </p:blipFill>
        <p:spPr>
          <a:xfrm>
            <a:off x="4572000" y="-14680"/>
            <a:ext cx="4572000" cy="3435214"/>
          </a:xfrm>
          <a:prstGeom prst="rect">
            <a:avLst/>
          </a:prstGeom>
          <a:noFill/>
          <a:ln>
            <a:noFill/>
          </a:ln>
        </p:spPr>
      </p:pic>
      <p:pic>
        <p:nvPicPr>
          <p:cNvPr id="950" name="Shape 950"/>
          <p:cNvPicPr preferRelativeResize="0"/>
          <p:nvPr/>
        </p:nvPicPr>
        <p:blipFill rotWithShape="1">
          <a:blip r:embed="rId4">
            <a:alphaModFix/>
          </a:blip>
          <a:srcRect/>
          <a:stretch/>
        </p:blipFill>
        <p:spPr>
          <a:xfrm>
            <a:off x="0" y="3420532"/>
            <a:ext cx="4572000" cy="3437466"/>
          </a:xfrm>
          <a:prstGeom prst="rect">
            <a:avLst/>
          </a:prstGeom>
          <a:noFill/>
          <a:ln>
            <a:noFill/>
          </a:ln>
        </p:spPr>
      </p:pic>
      <p:pic>
        <p:nvPicPr>
          <p:cNvPr id="951" name="Shape 951"/>
          <p:cNvPicPr preferRelativeResize="0"/>
          <p:nvPr/>
        </p:nvPicPr>
        <p:blipFill rotWithShape="1">
          <a:blip r:embed="rId5">
            <a:alphaModFix/>
          </a:blip>
          <a:srcRect b="24340"/>
          <a:stretch/>
        </p:blipFill>
        <p:spPr>
          <a:xfrm>
            <a:off x="0" y="0"/>
            <a:ext cx="4749799" cy="3562350"/>
          </a:xfrm>
          <a:prstGeom prst="rect">
            <a:avLst/>
          </a:prstGeom>
          <a:noFill/>
          <a:ln>
            <a:noFill/>
          </a:ln>
        </p:spPr>
      </p:pic>
      <p:sp>
        <p:nvSpPr>
          <p:cNvPr id="952" name="Shape 9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54</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Shape 957"/>
          <p:cNvSpPr txBox="1"/>
          <p:nvPr/>
        </p:nvSpPr>
        <p:spPr>
          <a:xfrm>
            <a:off x="4455564" y="3841578"/>
            <a:ext cx="4688434" cy="28623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Temperature RMSE</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Big improvements in Southern Hemisphere</a:t>
            </a: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Upper troposphere/Stratosphere in Northern Hemisphere has increased RMSE</a:t>
            </a:r>
          </a:p>
          <a:p>
            <a:pPr marL="0" marR="0" lvl="0" indent="0" algn="l" rtl="0">
              <a:spcBef>
                <a:spcPts val="0"/>
              </a:spcBef>
              <a:spcAft>
                <a:spcPts val="0"/>
              </a:spcAft>
              <a:buNone/>
            </a:pPr>
            <a:endParaRPr sz="2000">
              <a:solidFill>
                <a:schemeClr val="dk1"/>
              </a:solidFill>
              <a:latin typeface="Arial"/>
              <a:ea typeface="Arial"/>
              <a:cs typeface="Arial"/>
              <a:sym typeface="Arial"/>
            </a:endParaRPr>
          </a:p>
        </p:txBody>
      </p:sp>
      <p:pic>
        <p:nvPicPr>
          <p:cNvPr id="958" name="Shape 958"/>
          <p:cNvPicPr preferRelativeResize="0"/>
          <p:nvPr/>
        </p:nvPicPr>
        <p:blipFill rotWithShape="1">
          <a:blip r:embed="rId3">
            <a:alphaModFix/>
          </a:blip>
          <a:srcRect b="23974"/>
          <a:stretch/>
        </p:blipFill>
        <p:spPr>
          <a:xfrm>
            <a:off x="-23769" y="0"/>
            <a:ext cx="4544968" cy="3399889"/>
          </a:xfrm>
          <a:prstGeom prst="rect">
            <a:avLst/>
          </a:prstGeom>
          <a:noFill/>
          <a:ln>
            <a:noFill/>
          </a:ln>
        </p:spPr>
      </p:pic>
      <p:pic>
        <p:nvPicPr>
          <p:cNvPr id="959" name="Shape 959"/>
          <p:cNvPicPr preferRelativeResize="0"/>
          <p:nvPr/>
        </p:nvPicPr>
        <p:blipFill rotWithShape="1">
          <a:blip r:embed="rId4">
            <a:alphaModFix/>
          </a:blip>
          <a:srcRect b="23848"/>
          <a:stretch/>
        </p:blipFill>
        <p:spPr>
          <a:xfrm>
            <a:off x="4521198" y="0"/>
            <a:ext cx="4622800" cy="3467100"/>
          </a:xfrm>
          <a:prstGeom prst="rect">
            <a:avLst/>
          </a:prstGeom>
          <a:noFill/>
          <a:ln>
            <a:noFill/>
          </a:ln>
        </p:spPr>
      </p:pic>
      <p:pic>
        <p:nvPicPr>
          <p:cNvPr id="960" name="Shape 960"/>
          <p:cNvPicPr preferRelativeResize="0"/>
          <p:nvPr/>
        </p:nvPicPr>
        <p:blipFill rotWithShape="1">
          <a:blip r:embed="rId5">
            <a:alphaModFix/>
          </a:blip>
          <a:srcRect b="23259"/>
          <a:stretch/>
        </p:blipFill>
        <p:spPr>
          <a:xfrm>
            <a:off x="0" y="3467101"/>
            <a:ext cx="4521199" cy="3390900"/>
          </a:xfrm>
          <a:prstGeom prst="rect">
            <a:avLst/>
          </a:prstGeom>
          <a:noFill/>
          <a:ln>
            <a:noFill/>
          </a:ln>
        </p:spPr>
      </p:pic>
      <p:sp>
        <p:nvSpPr>
          <p:cNvPr id="961" name="Shape 96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55</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Shape 966"/>
          <p:cNvPicPr preferRelativeResize="0"/>
          <p:nvPr/>
        </p:nvPicPr>
        <p:blipFill rotWithShape="1">
          <a:blip r:embed="rId3">
            <a:alphaModFix/>
          </a:blip>
          <a:srcRect/>
          <a:stretch/>
        </p:blipFill>
        <p:spPr>
          <a:xfrm>
            <a:off x="-28661" y="0"/>
            <a:ext cx="4524462" cy="6858000"/>
          </a:xfrm>
          <a:prstGeom prst="rect">
            <a:avLst/>
          </a:prstGeom>
          <a:noFill/>
          <a:ln>
            <a:noFill/>
          </a:ln>
        </p:spPr>
      </p:pic>
      <p:pic>
        <p:nvPicPr>
          <p:cNvPr id="967" name="Shape 967"/>
          <p:cNvPicPr preferRelativeResize="0"/>
          <p:nvPr/>
        </p:nvPicPr>
        <p:blipFill rotWithShape="1">
          <a:blip r:embed="rId4">
            <a:alphaModFix/>
          </a:blip>
          <a:srcRect/>
          <a:stretch/>
        </p:blipFill>
        <p:spPr>
          <a:xfrm>
            <a:off x="4572000" y="-6991"/>
            <a:ext cx="4572000" cy="6864990"/>
          </a:xfrm>
          <a:prstGeom prst="rect">
            <a:avLst/>
          </a:prstGeom>
          <a:noFill/>
          <a:ln>
            <a:noFill/>
          </a:ln>
        </p:spPr>
      </p:pic>
      <p:pic>
        <p:nvPicPr>
          <p:cNvPr id="968" name="Shape 968"/>
          <p:cNvPicPr preferRelativeResize="0"/>
          <p:nvPr/>
        </p:nvPicPr>
        <p:blipFill rotWithShape="1">
          <a:blip r:embed="rId5">
            <a:alphaModFix/>
          </a:blip>
          <a:srcRect/>
          <a:stretch/>
        </p:blipFill>
        <p:spPr>
          <a:xfrm>
            <a:off x="2282853" y="50142"/>
            <a:ext cx="4578291" cy="6750718"/>
          </a:xfrm>
          <a:prstGeom prst="rect">
            <a:avLst/>
          </a:prstGeom>
          <a:noFill/>
          <a:ln>
            <a:noFill/>
          </a:ln>
        </p:spPr>
      </p:pic>
      <p:sp>
        <p:nvSpPr>
          <p:cNvPr id="969" name="Shape 969"/>
          <p:cNvSpPr txBox="1"/>
          <p:nvPr/>
        </p:nvSpPr>
        <p:spPr>
          <a:xfrm>
            <a:off x="902676" y="1512276"/>
            <a:ext cx="556563"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NH</a:t>
            </a:r>
          </a:p>
        </p:txBody>
      </p:sp>
      <p:sp>
        <p:nvSpPr>
          <p:cNvPr id="970" name="Shape 970"/>
          <p:cNvSpPr txBox="1"/>
          <p:nvPr/>
        </p:nvSpPr>
        <p:spPr>
          <a:xfrm>
            <a:off x="7913077" y="1512276"/>
            <a:ext cx="542135"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SH</a:t>
            </a:r>
          </a:p>
        </p:txBody>
      </p:sp>
      <p:sp>
        <p:nvSpPr>
          <p:cNvPr id="971" name="Shape 971"/>
          <p:cNvSpPr txBox="1"/>
          <p:nvPr/>
        </p:nvSpPr>
        <p:spPr>
          <a:xfrm>
            <a:off x="4935414" y="2133600"/>
            <a:ext cx="1016753"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Tropics</a:t>
            </a:r>
          </a:p>
        </p:txBody>
      </p:sp>
      <p:sp>
        <p:nvSpPr>
          <p:cNvPr id="972" name="Shape 9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56</a:t>
            </a:fld>
            <a:endParaRPr lang="en-US" sz="1200">
              <a:solidFill>
                <a:srgbClr val="888888"/>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8"/>
                                        </p:tgtEl>
                                        <p:attrNameLst>
                                          <p:attrName>style.visibility</p:attrName>
                                        </p:attrNameLst>
                                      </p:cBhvr>
                                      <p:to>
                                        <p:strVal val="visible"/>
                                      </p:to>
                                    </p:set>
                                    <p:anim calcmode="lin" valueType="num">
                                      <p:cBhvr additive="base">
                                        <p:cTn id="7" dur="500"/>
                                        <p:tgtEl>
                                          <p:spTgt spid="9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Shape 97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78" name="Shape 9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57</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983" name="Shape 983"/>
          <p:cNvPicPr preferRelativeResize="0"/>
          <p:nvPr/>
        </p:nvPicPr>
        <p:blipFill rotWithShape="1">
          <a:blip r:embed="rId3">
            <a:alphaModFix/>
          </a:blip>
          <a:srcRect/>
          <a:stretch/>
        </p:blipFill>
        <p:spPr>
          <a:xfrm>
            <a:off x="0" y="1397"/>
            <a:ext cx="9144000" cy="6856601"/>
          </a:xfrm>
          <a:prstGeom prst="rect">
            <a:avLst/>
          </a:prstGeom>
          <a:noFill/>
          <a:ln>
            <a:noFill/>
          </a:ln>
        </p:spPr>
      </p:pic>
      <p:sp>
        <p:nvSpPr>
          <p:cNvPr id="984" name="Shape 98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58</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Shape 989"/>
          <p:cNvPicPr preferRelativeResize="0"/>
          <p:nvPr/>
        </p:nvPicPr>
        <p:blipFill rotWithShape="1">
          <a:blip r:embed="rId3">
            <a:alphaModFix/>
          </a:blip>
          <a:srcRect/>
          <a:stretch/>
        </p:blipFill>
        <p:spPr>
          <a:xfrm>
            <a:off x="0" y="0"/>
            <a:ext cx="4514850" cy="6858000"/>
          </a:xfrm>
          <a:prstGeom prst="rect">
            <a:avLst/>
          </a:prstGeom>
          <a:noFill/>
          <a:ln>
            <a:noFill/>
          </a:ln>
        </p:spPr>
      </p:pic>
      <p:pic>
        <p:nvPicPr>
          <p:cNvPr id="990" name="Shape 990"/>
          <p:cNvPicPr preferRelativeResize="0"/>
          <p:nvPr/>
        </p:nvPicPr>
        <p:blipFill rotWithShape="1">
          <a:blip r:embed="rId4">
            <a:alphaModFix/>
          </a:blip>
          <a:srcRect/>
          <a:stretch/>
        </p:blipFill>
        <p:spPr>
          <a:xfrm>
            <a:off x="4636141" y="6990"/>
            <a:ext cx="4514850" cy="6851009"/>
          </a:xfrm>
          <a:prstGeom prst="rect">
            <a:avLst/>
          </a:prstGeom>
          <a:noFill/>
          <a:ln>
            <a:noFill/>
          </a:ln>
        </p:spPr>
      </p:pic>
      <p:sp>
        <p:nvSpPr>
          <p:cNvPr id="991" name="Shape 99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59</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p:nvPr/>
        </p:nvSpPr>
        <p:spPr>
          <a:xfrm>
            <a:off x="1265549" y="1451728"/>
            <a:ext cx="18473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p:txBody>
      </p:sp>
      <p:sp>
        <p:nvSpPr>
          <p:cNvPr id="560" name="Shape 560"/>
          <p:cNvSpPr/>
          <p:nvPr/>
        </p:nvSpPr>
        <p:spPr>
          <a:xfrm>
            <a:off x="503497" y="4621896"/>
            <a:ext cx="8125428" cy="1815881"/>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00B050"/>
              </a:buClr>
              <a:buSzPct val="100000"/>
              <a:buFont typeface="Arial"/>
              <a:buChar char="•"/>
            </a:pPr>
            <a:r>
              <a:rPr lang="en-US" sz="2800" b="1">
                <a:solidFill>
                  <a:srgbClr val="00B050"/>
                </a:solidFill>
                <a:latin typeface="Times New Roman"/>
                <a:ea typeface="Times New Roman"/>
                <a:cs typeface="Times New Roman"/>
                <a:sym typeface="Times New Roman"/>
              </a:rPr>
              <a:t>rsmin for grassland from 45 to 20</a:t>
            </a:r>
          </a:p>
          <a:p>
            <a:pPr marL="285750" marR="0" lvl="0" indent="-285750" algn="l" rtl="0">
              <a:spcBef>
                <a:spcPts val="0"/>
              </a:spcBef>
              <a:spcAft>
                <a:spcPts val="0"/>
              </a:spcAft>
              <a:buClr>
                <a:srgbClr val="00B050"/>
              </a:buClr>
              <a:buSzPct val="100000"/>
              <a:buFont typeface="Arial"/>
              <a:buChar char="•"/>
            </a:pPr>
            <a:r>
              <a:rPr lang="en-US" sz="2800" b="1">
                <a:solidFill>
                  <a:srgbClr val="00B050"/>
                </a:solidFill>
                <a:latin typeface="Times New Roman"/>
                <a:ea typeface="Times New Roman"/>
                <a:cs typeface="Times New Roman"/>
                <a:sym typeface="Times New Roman"/>
              </a:rPr>
              <a:t>rsmin for cropland from 45 to 20</a:t>
            </a:r>
          </a:p>
          <a:p>
            <a:pPr marL="285750" marR="0" lvl="0" indent="-285750" algn="l" rtl="0">
              <a:spcBef>
                <a:spcPts val="0"/>
              </a:spcBef>
              <a:spcAft>
                <a:spcPts val="0"/>
              </a:spcAft>
              <a:buClr>
                <a:srgbClr val="00B050"/>
              </a:buClr>
              <a:buSzPct val="100000"/>
              <a:buFont typeface="Arial"/>
              <a:buChar char="•"/>
            </a:pPr>
            <a:r>
              <a:rPr lang="en-US" sz="2800" b="1">
                <a:solidFill>
                  <a:srgbClr val="00B050"/>
                </a:solidFill>
                <a:latin typeface="Times New Roman"/>
                <a:ea typeface="Times New Roman"/>
                <a:cs typeface="Times New Roman"/>
                <a:sym typeface="Times New Roman"/>
              </a:rPr>
              <a:t>roughness length for cropland from 3.5cm to 12.5cm (</a:t>
            </a:r>
            <a:r>
              <a:rPr lang="en-US" sz="2800" b="1">
                <a:solidFill>
                  <a:srgbClr val="002060"/>
                </a:solidFill>
                <a:latin typeface="Times New Roman"/>
                <a:ea typeface="Times New Roman"/>
                <a:cs typeface="Times New Roman"/>
                <a:sym typeface="Times New Roman"/>
              </a:rPr>
              <a:t>used to address too strong surface winds</a:t>
            </a:r>
            <a:r>
              <a:rPr lang="en-US" sz="2800" b="1">
                <a:solidFill>
                  <a:srgbClr val="00B050"/>
                </a:solidFill>
                <a:latin typeface="Times New Roman"/>
                <a:ea typeface="Times New Roman"/>
                <a:cs typeface="Times New Roman"/>
                <a:sym typeface="Times New Roman"/>
              </a:rPr>
              <a:t>) </a:t>
            </a:r>
          </a:p>
        </p:txBody>
      </p:sp>
      <p:sp>
        <p:nvSpPr>
          <p:cNvPr id="561" name="Shape 561"/>
          <p:cNvSpPr txBox="1"/>
          <p:nvPr/>
        </p:nvSpPr>
        <p:spPr>
          <a:xfrm>
            <a:off x="138895" y="1220974"/>
            <a:ext cx="8762035" cy="224676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000000"/>
                </a:solidFill>
                <a:latin typeface="Times New Roman"/>
                <a:ea typeface="Times New Roman"/>
                <a:cs typeface="Times New Roman"/>
                <a:sym typeface="Times New Roman"/>
              </a:rPr>
              <a:t>GFS showed too little evaporation and too much sensible heat flux, hence Bowen ratio is too high. The factors include:</a:t>
            </a:r>
          </a:p>
          <a:p>
            <a:pPr marL="0" marR="0" lvl="0" indent="0" algn="l" rtl="0">
              <a:spcBef>
                <a:spcPts val="0"/>
              </a:spcBef>
              <a:spcAft>
                <a:spcPts val="0"/>
              </a:spcAft>
              <a:buNone/>
            </a:pPr>
            <a:endParaRPr sz="2000">
              <a:solidFill>
                <a:srgbClr val="000000"/>
              </a:solidFill>
              <a:latin typeface="Times New Roman"/>
              <a:ea typeface="Times New Roman"/>
              <a:cs typeface="Times New Roman"/>
              <a:sym typeface="Times New Roman"/>
            </a:endParaRPr>
          </a:p>
          <a:p>
            <a:pPr marL="0" marR="0" lvl="0" indent="0" algn="l" rtl="0">
              <a:spcBef>
                <a:spcPts val="0"/>
              </a:spcBef>
              <a:spcAft>
                <a:spcPts val="0"/>
              </a:spcAft>
              <a:buClr>
                <a:srgbClr val="000000"/>
              </a:buClr>
              <a:buSzPct val="100000"/>
              <a:buFont typeface="Arial"/>
              <a:buChar char="•"/>
            </a:pPr>
            <a:r>
              <a:rPr lang="en-US" sz="2000">
                <a:solidFill>
                  <a:srgbClr val="000000"/>
                </a:solidFill>
                <a:latin typeface="Times New Roman"/>
                <a:ea typeface="Times New Roman"/>
                <a:cs typeface="Times New Roman"/>
                <a:sym typeface="Times New Roman"/>
              </a:rPr>
              <a:t>Thermal roughness and momentum roughness</a:t>
            </a:r>
          </a:p>
          <a:p>
            <a:pPr marL="0" marR="0" lvl="0" indent="0" algn="l" rtl="0">
              <a:spcBef>
                <a:spcPts val="0"/>
              </a:spcBef>
              <a:spcAft>
                <a:spcPts val="0"/>
              </a:spcAft>
              <a:buClr>
                <a:srgbClr val="000000"/>
              </a:buClr>
              <a:buSzPct val="100000"/>
              <a:buFont typeface="Arial"/>
              <a:buChar char="•"/>
            </a:pPr>
            <a:r>
              <a:rPr lang="en-US" sz="2000">
                <a:solidFill>
                  <a:srgbClr val="000000"/>
                </a:solidFill>
                <a:latin typeface="Times New Roman"/>
                <a:ea typeface="Times New Roman"/>
                <a:cs typeface="Times New Roman"/>
                <a:sym typeface="Times New Roman"/>
              </a:rPr>
              <a:t>Canopy resistance</a:t>
            </a:r>
          </a:p>
          <a:p>
            <a:pPr marL="0" marR="0" lvl="0" indent="0" algn="l" rtl="0">
              <a:spcBef>
                <a:spcPts val="0"/>
              </a:spcBef>
              <a:spcAft>
                <a:spcPts val="0"/>
              </a:spcAft>
              <a:buClr>
                <a:srgbClr val="000000"/>
              </a:buClr>
              <a:buSzPct val="100000"/>
              <a:buFont typeface="Arial"/>
              <a:buChar char="•"/>
            </a:pPr>
            <a:r>
              <a:rPr lang="en-US" sz="2000">
                <a:solidFill>
                  <a:srgbClr val="000000"/>
                </a:solidFill>
                <a:latin typeface="Times New Roman"/>
                <a:ea typeface="Times New Roman"/>
                <a:cs typeface="Times New Roman"/>
                <a:sym typeface="Times New Roman"/>
              </a:rPr>
              <a:t>Soil moisture</a:t>
            </a:r>
          </a:p>
          <a:p>
            <a:pPr marL="0" marR="0" lvl="0" indent="0" algn="l" rtl="0">
              <a:spcBef>
                <a:spcPts val="0"/>
              </a:spcBef>
              <a:spcAft>
                <a:spcPts val="0"/>
              </a:spcAft>
              <a:buClr>
                <a:srgbClr val="000000"/>
              </a:buClr>
              <a:buSzPct val="100000"/>
              <a:buFont typeface="Arial"/>
              <a:buChar char="•"/>
            </a:pPr>
            <a:r>
              <a:rPr lang="en-US" sz="2000">
                <a:solidFill>
                  <a:srgbClr val="000000"/>
                </a:solidFill>
                <a:latin typeface="Times New Roman"/>
                <a:ea typeface="Times New Roman"/>
                <a:cs typeface="Times New Roman"/>
                <a:sym typeface="Times New Roman"/>
              </a:rPr>
              <a:t>……..</a:t>
            </a:r>
          </a:p>
        </p:txBody>
      </p:sp>
      <p:sp>
        <p:nvSpPr>
          <p:cNvPr id="562" name="Shape 562"/>
          <p:cNvSpPr txBox="1"/>
          <p:nvPr/>
        </p:nvSpPr>
        <p:spPr>
          <a:xfrm>
            <a:off x="138895" y="3629321"/>
            <a:ext cx="8854632"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a:solidFill>
                  <a:srgbClr val="000000"/>
                </a:solidFill>
                <a:latin typeface="Times New Roman"/>
                <a:ea typeface="Times New Roman"/>
                <a:cs typeface="Times New Roman"/>
                <a:sym typeface="Times New Roman"/>
              </a:rPr>
              <a:t>We proposed the following parameter refinements in Q3FY16 GFS</a:t>
            </a:r>
            <a:r>
              <a:rPr lang="en-US" sz="2400">
                <a:solidFill>
                  <a:srgbClr val="000000"/>
                </a:solidFill>
                <a:latin typeface="Times New Roman"/>
                <a:ea typeface="Times New Roman"/>
                <a:cs typeface="Times New Roman"/>
                <a:sym typeface="Times New Roman"/>
              </a:rPr>
              <a:t>:</a:t>
            </a:r>
          </a:p>
        </p:txBody>
      </p:sp>
      <p:sp>
        <p:nvSpPr>
          <p:cNvPr id="563" name="Shape 563"/>
          <p:cNvSpPr txBox="1"/>
          <p:nvPr/>
        </p:nvSpPr>
        <p:spPr>
          <a:xfrm>
            <a:off x="1244600" y="274637"/>
            <a:ext cx="6705599" cy="4873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a:solidFill>
                  <a:srgbClr val="000000"/>
                </a:solidFill>
                <a:latin typeface="Arial"/>
                <a:ea typeface="Arial"/>
                <a:cs typeface="Arial"/>
                <a:sym typeface="Arial"/>
              </a:rPr>
              <a:t>Addressing Summer-time Warm/Dry Biases</a:t>
            </a:r>
          </a:p>
        </p:txBody>
      </p:sp>
      <p:sp>
        <p:nvSpPr>
          <p:cNvPr id="564" name="Shape 564"/>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6</a:t>
            </a:fld>
            <a:endParaRPr lang="en-US" sz="1400">
              <a:solidFill>
                <a:schemeClr val="dk1"/>
              </a:solidFill>
              <a:latin typeface="Arial"/>
              <a:ea typeface="Arial"/>
              <a:cs typeface="Arial"/>
              <a:sym typeface="Arial"/>
            </a:endParaRP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Shape 996"/>
          <p:cNvPicPr preferRelativeResize="0"/>
          <p:nvPr/>
        </p:nvPicPr>
        <p:blipFill rotWithShape="1">
          <a:blip r:embed="rId3">
            <a:alphaModFix/>
          </a:blip>
          <a:srcRect/>
          <a:stretch/>
        </p:blipFill>
        <p:spPr>
          <a:xfrm>
            <a:off x="0" y="0"/>
            <a:ext cx="4514850" cy="6830037"/>
          </a:xfrm>
          <a:prstGeom prst="rect">
            <a:avLst/>
          </a:prstGeom>
          <a:noFill/>
          <a:ln>
            <a:noFill/>
          </a:ln>
        </p:spPr>
      </p:pic>
      <p:pic>
        <p:nvPicPr>
          <p:cNvPr id="997" name="Shape 997"/>
          <p:cNvPicPr preferRelativeResize="0"/>
          <p:nvPr/>
        </p:nvPicPr>
        <p:blipFill rotWithShape="1">
          <a:blip r:embed="rId4">
            <a:alphaModFix/>
          </a:blip>
          <a:srcRect/>
          <a:stretch/>
        </p:blipFill>
        <p:spPr>
          <a:xfrm>
            <a:off x="4572000" y="0"/>
            <a:ext cx="4599263" cy="6858000"/>
          </a:xfrm>
          <a:prstGeom prst="rect">
            <a:avLst/>
          </a:prstGeom>
          <a:noFill/>
          <a:ln>
            <a:noFill/>
          </a:ln>
        </p:spPr>
      </p:pic>
      <p:sp>
        <p:nvSpPr>
          <p:cNvPr id="998" name="Shape 99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60</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Shape 1003"/>
          <p:cNvPicPr preferRelativeResize="0"/>
          <p:nvPr/>
        </p:nvPicPr>
        <p:blipFill rotWithShape="1">
          <a:blip r:embed="rId3">
            <a:alphaModFix/>
          </a:blip>
          <a:srcRect/>
          <a:stretch/>
        </p:blipFill>
        <p:spPr>
          <a:xfrm>
            <a:off x="0" y="4193"/>
            <a:ext cx="9144000" cy="6853805"/>
          </a:xfrm>
          <a:prstGeom prst="rect">
            <a:avLst/>
          </a:prstGeom>
          <a:noFill/>
          <a:ln>
            <a:noFill/>
          </a:ln>
        </p:spPr>
      </p:pic>
      <p:sp>
        <p:nvSpPr>
          <p:cNvPr id="1004" name="Shape 100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61</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pic>
        <p:nvPicPr>
          <p:cNvPr id="1009" name="Shape 1009"/>
          <p:cNvPicPr preferRelativeResize="0"/>
          <p:nvPr/>
        </p:nvPicPr>
        <p:blipFill rotWithShape="1">
          <a:blip r:embed="rId3">
            <a:alphaModFix/>
          </a:blip>
          <a:srcRect/>
          <a:stretch/>
        </p:blipFill>
        <p:spPr>
          <a:xfrm>
            <a:off x="0" y="13283"/>
            <a:ext cx="9144000" cy="6844717"/>
          </a:xfrm>
          <a:prstGeom prst="rect">
            <a:avLst/>
          </a:prstGeom>
          <a:noFill/>
          <a:ln>
            <a:noFill/>
          </a:ln>
        </p:spPr>
      </p:pic>
      <p:sp>
        <p:nvSpPr>
          <p:cNvPr id="1010" name="Shape 10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62</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Shape 1015"/>
          <p:cNvPicPr preferRelativeResize="0"/>
          <p:nvPr/>
        </p:nvPicPr>
        <p:blipFill rotWithShape="1">
          <a:blip r:embed="rId3">
            <a:alphaModFix/>
          </a:blip>
          <a:srcRect/>
          <a:stretch/>
        </p:blipFill>
        <p:spPr>
          <a:xfrm>
            <a:off x="0" y="0"/>
            <a:ext cx="4572000" cy="6858000"/>
          </a:xfrm>
          <a:prstGeom prst="rect">
            <a:avLst/>
          </a:prstGeom>
          <a:noFill/>
          <a:ln>
            <a:noFill/>
          </a:ln>
        </p:spPr>
      </p:pic>
      <p:pic>
        <p:nvPicPr>
          <p:cNvPr id="1016" name="Shape 1016"/>
          <p:cNvPicPr preferRelativeResize="0"/>
          <p:nvPr/>
        </p:nvPicPr>
        <p:blipFill rotWithShape="1">
          <a:blip r:embed="rId4">
            <a:alphaModFix/>
          </a:blip>
          <a:srcRect/>
          <a:stretch/>
        </p:blipFill>
        <p:spPr>
          <a:xfrm>
            <a:off x="4572000" y="0"/>
            <a:ext cx="4514850" cy="6858000"/>
          </a:xfrm>
          <a:prstGeom prst="rect">
            <a:avLst/>
          </a:prstGeom>
          <a:noFill/>
          <a:ln>
            <a:noFill/>
          </a:ln>
        </p:spPr>
      </p:pic>
      <p:sp>
        <p:nvSpPr>
          <p:cNvPr id="1017" name="Shape 101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63</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Shape 1022"/>
          <p:cNvPicPr preferRelativeResize="0"/>
          <p:nvPr/>
        </p:nvPicPr>
        <p:blipFill rotWithShape="1">
          <a:blip r:embed="rId3">
            <a:alphaModFix/>
          </a:blip>
          <a:srcRect/>
          <a:stretch/>
        </p:blipFill>
        <p:spPr>
          <a:xfrm>
            <a:off x="0" y="0"/>
            <a:ext cx="4514850" cy="6858000"/>
          </a:xfrm>
          <a:prstGeom prst="rect">
            <a:avLst/>
          </a:prstGeom>
          <a:noFill/>
          <a:ln>
            <a:noFill/>
          </a:ln>
        </p:spPr>
      </p:pic>
      <p:pic>
        <p:nvPicPr>
          <p:cNvPr id="1023" name="Shape 1023"/>
          <p:cNvPicPr preferRelativeResize="0"/>
          <p:nvPr/>
        </p:nvPicPr>
        <p:blipFill rotWithShape="1">
          <a:blip r:embed="rId4">
            <a:alphaModFix/>
          </a:blip>
          <a:srcRect/>
          <a:stretch/>
        </p:blipFill>
        <p:spPr>
          <a:xfrm>
            <a:off x="4629150" y="6291"/>
            <a:ext cx="4514850" cy="6851707"/>
          </a:xfrm>
          <a:prstGeom prst="rect">
            <a:avLst/>
          </a:prstGeom>
          <a:noFill/>
          <a:ln>
            <a:noFill/>
          </a:ln>
        </p:spPr>
      </p:pic>
      <p:sp>
        <p:nvSpPr>
          <p:cNvPr id="1024" name="Shape 10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64</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Shape 1029"/>
          <p:cNvPicPr preferRelativeResize="0"/>
          <p:nvPr/>
        </p:nvPicPr>
        <p:blipFill rotWithShape="1">
          <a:blip r:embed="rId3">
            <a:alphaModFix/>
          </a:blip>
          <a:srcRect/>
          <a:stretch/>
        </p:blipFill>
        <p:spPr>
          <a:xfrm>
            <a:off x="4596292" y="0"/>
            <a:ext cx="4514850" cy="6858000"/>
          </a:xfrm>
          <a:prstGeom prst="rect">
            <a:avLst/>
          </a:prstGeom>
          <a:noFill/>
          <a:ln>
            <a:noFill/>
          </a:ln>
        </p:spPr>
      </p:pic>
      <p:pic>
        <p:nvPicPr>
          <p:cNvPr id="1030" name="Shape 1030"/>
          <p:cNvPicPr preferRelativeResize="0"/>
          <p:nvPr/>
        </p:nvPicPr>
        <p:blipFill rotWithShape="1">
          <a:blip r:embed="rId4">
            <a:alphaModFix/>
          </a:blip>
          <a:srcRect/>
          <a:stretch/>
        </p:blipFill>
        <p:spPr>
          <a:xfrm>
            <a:off x="0" y="0"/>
            <a:ext cx="4514850" cy="6887361"/>
          </a:xfrm>
          <a:prstGeom prst="rect">
            <a:avLst/>
          </a:prstGeom>
          <a:noFill/>
          <a:ln>
            <a:noFill/>
          </a:ln>
        </p:spPr>
      </p:pic>
      <p:sp>
        <p:nvSpPr>
          <p:cNvPr id="1031" name="Shape 103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65</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Shape 1036"/>
          <p:cNvSpPr txBox="1"/>
          <p:nvPr/>
        </p:nvSpPr>
        <p:spPr>
          <a:xfrm>
            <a:off x="368501" y="4394201"/>
            <a:ext cx="3919662"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CONUS Precip ETS (00Z &amp; 12Z)</a:t>
            </a:r>
          </a:p>
        </p:txBody>
      </p:sp>
      <p:pic>
        <p:nvPicPr>
          <p:cNvPr id="1037" name="Shape 1037"/>
          <p:cNvPicPr preferRelativeResize="0"/>
          <p:nvPr/>
        </p:nvPicPr>
        <p:blipFill rotWithShape="1">
          <a:blip r:embed="rId3">
            <a:alphaModFix/>
          </a:blip>
          <a:srcRect b="24617"/>
          <a:stretch/>
        </p:blipFill>
        <p:spPr>
          <a:xfrm>
            <a:off x="0" y="0"/>
            <a:ext cx="4836827" cy="3627620"/>
          </a:xfrm>
          <a:prstGeom prst="rect">
            <a:avLst/>
          </a:prstGeom>
          <a:noFill/>
          <a:ln>
            <a:noFill/>
          </a:ln>
        </p:spPr>
      </p:pic>
      <p:pic>
        <p:nvPicPr>
          <p:cNvPr id="1038" name="Shape 1038"/>
          <p:cNvPicPr preferRelativeResize="0"/>
          <p:nvPr/>
        </p:nvPicPr>
        <p:blipFill rotWithShape="1">
          <a:blip r:embed="rId4">
            <a:alphaModFix/>
          </a:blip>
          <a:srcRect b="23945"/>
          <a:stretch/>
        </p:blipFill>
        <p:spPr>
          <a:xfrm>
            <a:off x="4288164" y="3216122"/>
            <a:ext cx="4855836" cy="3641876"/>
          </a:xfrm>
          <a:prstGeom prst="rect">
            <a:avLst/>
          </a:prstGeom>
          <a:noFill/>
          <a:ln>
            <a:noFill/>
          </a:ln>
        </p:spPr>
      </p:pic>
      <p:sp>
        <p:nvSpPr>
          <p:cNvPr id="1039" name="Shape 10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66</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Shape 104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045" name="Shape 104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67</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Shape 1050"/>
          <p:cNvSpPr txBox="1"/>
          <p:nvPr/>
        </p:nvSpPr>
        <p:spPr>
          <a:xfrm>
            <a:off x="83070" y="381000"/>
            <a:ext cx="9141604" cy="557075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200" b="1" i="1">
                <a:solidFill>
                  <a:srgbClr val="0000FF"/>
                </a:solidFill>
                <a:latin typeface="Calibri"/>
                <a:ea typeface="Calibri"/>
                <a:cs typeface="Calibri"/>
                <a:sym typeface="Calibri"/>
              </a:rPr>
              <a:t>Equitable threat and bias scores for May 2013-February 2016 for CONUS</a:t>
            </a:r>
          </a:p>
          <a:p>
            <a:pPr marL="0" marR="0" lvl="0" indent="0" algn="ctr" rtl="0">
              <a:spcBef>
                <a:spcPts val="0"/>
              </a:spcBef>
              <a:spcAft>
                <a:spcPts val="0"/>
              </a:spcAft>
              <a:buNone/>
            </a:pPr>
            <a:endParaRPr sz="2200" b="1" i="1">
              <a:solidFill>
                <a:srgbClr val="0000FF"/>
              </a:solidFill>
              <a:latin typeface="Calibri"/>
              <a:ea typeface="Calibri"/>
              <a:cs typeface="Calibri"/>
              <a:sym typeface="Calibri"/>
            </a:endParaRPr>
          </a:p>
          <a:p>
            <a:pPr marL="0" marR="0" lvl="0" indent="0" algn="ctr" rtl="0">
              <a:spcBef>
                <a:spcPts val="0"/>
              </a:spcBef>
              <a:spcAft>
                <a:spcPts val="0"/>
              </a:spcAft>
              <a:buSzPct val="25000"/>
              <a:buNone/>
            </a:pPr>
            <a:r>
              <a:rPr lang="en-US" sz="2200" b="1" i="1">
                <a:solidFill>
                  <a:srgbClr val="0000FF"/>
                </a:solidFill>
                <a:latin typeface="Calibri"/>
                <a:ea typeface="Calibri"/>
                <a:cs typeface="Calibri"/>
                <a:sym typeface="Calibri"/>
              </a:rPr>
              <a:t>14 forecast lengths 00-24 hr to 156-180 hr for 00Z and 12Z forecasts</a:t>
            </a:r>
          </a:p>
          <a:p>
            <a:pPr marL="0" marR="0" lvl="0" indent="0" algn="ctr" rtl="0">
              <a:spcBef>
                <a:spcPts val="0"/>
              </a:spcBef>
              <a:spcAft>
                <a:spcPts val="0"/>
              </a:spcAft>
              <a:buNone/>
            </a:pPr>
            <a:endParaRPr sz="2200" b="1" i="1">
              <a:solidFill>
                <a:srgbClr val="0000FF"/>
              </a:solidFill>
              <a:latin typeface="Calibri"/>
              <a:ea typeface="Calibri"/>
              <a:cs typeface="Calibri"/>
              <a:sym typeface="Calibri"/>
            </a:endParaRPr>
          </a:p>
          <a:p>
            <a:pPr marL="0" marR="0" lvl="0" indent="0" algn="ctr" rtl="0">
              <a:spcBef>
                <a:spcPts val="0"/>
              </a:spcBef>
              <a:spcAft>
                <a:spcPts val="0"/>
              </a:spcAft>
              <a:buSzPct val="25000"/>
              <a:buNone/>
            </a:pPr>
            <a:r>
              <a:rPr lang="en-US" sz="2200" b="1" i="1">
                <a:solidFill>
                  <a:srgbClr val="0000FF"/>
                </a:solidFill>
                <a:latin typeface="Calibri"/>
                <a:ea typeface="Calibri"/>
                <a:cs typeface="Calibri"/>
                <a:sym typeface="Calibri"/>
              </a:rPr>
              <a:t>Nine Thresholds of 0.2 mm/day to 75 mm/day</a:t>
            </a:r>
          </a:p>
          <a:p>
            <a:pPr marL="0" marR="0" lvl="0" indent="0" algn="l" rtl="0">
              <a:spcBef>
                <a:spcPts val="0"/>
              </a:spcBef>
              <a:spcAft>
                <a:spcPts val="0"/>
              </a:spcAft>
              <a:buNone/>
            </a:pPr>
            <a:endParaRPr sz="1800" b="1" i="1">
              <a:solidFill>
                <a:srgbClr val="0000FF"/>
              </a:solidFill>
              <a:latin typeface="Calibri"/>
              <a:ea typeface="Calibri"/>
              <a:cs typeface="Calibri"/>
              <a:sym typeface="Calibri"/>
            </a:endParaRPr>
          </a:p>
          <a:p>
            <a:pPr marL="0" marR="0" lvl="0" indent="0" algn="l" rtl="0">
              <a:spcBef>
                <a:spcPts val="0"/>
              </a:spcBef>
              <a:spcAft>
                <a:spcPts val="0"/>
              </a:spcAft>
              <a:buSzPct val="25000"/>
              <a:buNone/>
            </a:pPr>
            <a:r>
              <a:rPr lang="en-US" sz="1800" b="1" i="1">
                <a:solidFill>
                  <a:srgbClr val="0000FF"/>
                </a:solidFill>
                <a:latin typeface="Calibri"/>
                <a:ea typeface="Calibri"/>
                <a:cs typeface="Calibri"/>
                <a:sym typeface="Calibri"/>
              </a:rPr>
              <a:t>GFSX forecasts for thresholds of 0.2 mm/day significantly worse for 0-24 to 84-108 h forecasts</a:t>
            </a:r>
          </a:p>
          <a:p>
            <a:pPr marL="0" marR="0" lvl="0" indent="0" algn="l" rtl="0">
              <a:spcBef>
                <a:spcPts val="0"/>
              </a:spcBef>
              <a:spcAft>
                <a:spcPts val="0"/>
              </a:spcAft>
              <a:buSzPct val="25000"/>
              <a:buNone/>
            </a:pPr>
            <a:r>
              <a:rPr lang="en-US" sz="1800" b="1" i="1">
                <a:solidFill>
                  <a:srgbClr val="0000FF"/>
                </a:solidFill>
                <a:latin typeface="Calibri"/>
                <a:ea typeface="Calibri"/>
                <a:cs typeface="Calibri"/>
                <a:sym typeface="Calibri"/>
              </a:rPr>
              <a:t>	Worse wet bias for thresholds of 0.2 mm/day</a:t>
            </a:r>
          </a:p>
          <a:p>
            <a:pPr marL="0" marR="0" lvl="0" indent="0" algn="l" rtl="0">
              <a:spcBef>
                <a:spcPts val="0"/>
              </a:spcBef>
              <a:spcAft>
                <a:spcPts val="0"/>
              </a:spcAft>
              <a:buNone/>
            </a:pPr>
            <a:endParaRPr sz="1800" b="1" i="1">
              <a:solidFill>
                <a:srgbClr val="0000FF"/>
              </a:solidFill>
              <a:latin typeface="Calibri"/>
              <a:ea typeface="Calibri"/>
              <a:cs typeface="Calibri"/>
              <a:sym typeface="Calibri"/>
            </a:endParaRPr>
          </a:p>
          <a:p>
            <a:pPr marL="0" marR="0" lvl="0" indent="0" algn="l" rtl="0">
              <a:spcBef>
                <a:spcPts val="0"/>
              </a:spcBef>
              <a:spcAft>
                <a:spcPts val="0"/>
              </a:spcAft>
              <a:buSzPct val="25000"/>
              <a:buNone/>
            </a:pPr>
            <a:r>
              <a:rPr lang="en-US" sz="1800" b="1" i="1">
                <a:solidFill>
                  <a:srgbClr val="0000FF"/>
                </a:solidFill>
                <a:latin typeface="Calibri"/>
                <a:ea typeface="Calibri"/>
                <a:cs typeface="Calibri"/>
                <a:sym typeface="Calibri"/>
              </a:rPr>
              <a:t>GFSX forecasts for thresholds of 2, 5, 10 mm/day significantly better for 35/42 fcst lengths</a:t>
            </a:r>
          </a:p>
          <a:p>
            <a:pPr marL="0" marR="0" lvl="0" indent="0" algn="l" rtl="0">
              <a:spcBef>
                <a:spcPts val="0"/>
              </a:spcBef>
              <a:spcAft>
                <a:spcPts val="0"/>
              </a:spcAft>
              <a:buSzPct val="25000"/>
              <a:buNone/>
            </a:pPr>
            <a:r>
              <a:rPr lang="en-US" sz="1800" b="1" i="1">
                <a:solidFill>
                  <a:srgbClr val="0000FF"/>
                </a:solidFill>
                <a:latin typeface="Calibri"/>
                <a:ea typeface="Calibri"/>
                <a:cs typeface="Calibri"/>
                <a:sym typeface="Calibri"/>
              </a:rPr>
              <a:t>	          for thresholds of 15 mm/day significantly better 7/14 fcst lengths</a:t>
            </a:r>
          </a:p>
          <a:p>
            <a:pPr marL="0" marR="0" lvl="0" indent="0" algn="l" rtl="0">
              <a:spcBef>
                <a:spcPts val="0"/>
              </a:spcBef>
              <a:spcAft>
                <a:spcPts val="0"/>
              </a:spcAft>
              <a:buSzPct val="25000"/>
              <a:buNone/>
            </a:pPr>
            <a:r>
              <a:rPr lang="en-US" sz="1800" b="1" i="1">
                <a:solidFill>
                  <a:srgbClr val="0000FF"/>
                </a:solidFill>
                <a:latin typeface="Calibri"/>
                <a:ea typeface="Calibri"/>
                <a:cs typeface="Calibri"/>
                <a:sym typeface="Calibri"/>
              </a:rPr>
              <a:t>	          for thresholds of 25 mm/day significantly better 3/14 fcst lengths</a:t>
            </a:r>
          </a:p>
          <a:p>
            <a:pPr marL="0" marR="0" lvl="0" indent="0" algn="l" rtl="0">
              <a:spcBef>
                <a:spcPts val="0"/>
              </a:spcBef>
              <a:spcAft>
                <a:spcPts val="0"/>
              </a:spcAft>
              <a:buSzPct val="25000"/>
              <a:buNone/>
            </a:pPr>
            <a:r>
              <a:rPr lang="en-US" sz="1800" b="1" i="1">
                <a:solidFill>
                  <a:srgbClr val="0000FF"/>
                </a:solidFill>
                <a:latin typeface="Calibri"/>
                <a:ea typeface="Calibri"/>
                <a:cs typeface="Calibri"/>
                <a:sym typeface="Calibri"/>
              </a:rPr>
              <a:t>	Slight tendency for less of dry bias 15-35 mm/day</a:t>
            </a:r>
          </a:p>
          <a:p>
            <a:pPr marL="0" marR="0" lvl="0" indent="0" algn="l" rtl="0">
              <a:spcBef>
                <a:spcPts val="0"/>
              </a:spcBef>
              <a:spcAft>
                <a:spcPts val="0"/>
              </a:spcAft>
              <a:buNone/>
            </a:pPr>
            <a:endParaRPr sz="1800">
              <a:solidFill>
                <a:srgbClr val="0000FF"/>
              </a:solidFill>
              <a:latin typeface="Calibri"/>
              <a:ea typeface="Calibri"/>
              <a:cs typeface="Calibri"/>
              <a:sym typeface="Calibri"/>
            </a:endParaRPr>
          </a:p>
          <a:p>
            <a:pPr marL="0" marR="0" lvl="0" indent="0" algn="ctr" rtl="0">
              <a:spcBef>
                <a:spcPts val="0"/>
              </a:spcBef>
              <a:spcAft>
                <a:spcPts val="0"/>
              </a:spcAft>
              <a:buSzPct val="25000"/>
              <a:buNone/>
            </a:pPr>
            <a:r>
              <a:rPr lang="en-US" sz="2800" b="1" i="1">
                <a:solidFill>
                  <a:srgbClr val="0000FF"/>
                </a:solidFill>
                <a:latin typeface="Calibri"/>
                <a:ea typeface="Calibri"/>
                <a:cs typeface="Calibri"/>
                <a:sym typeface="Calibri"/>
              </a:rPr>
              <a:t>Rain/no rain (Threshold of 0.2 mm/day) worse in GFSX</a:t>
            </a:r>
          </a:p>
          <a:p>
            <a:pPr marL="0" marR="0" lvl="0" indent="0" algn="ctr" rtl="0">
              <a:spcBef>
                <a:spcPts val="0"/>
              </a:spcBef>
              <a:spcAft>
                <a:spcPts val="0"/>
              </a:spcAft>
              <a:buNone/>
            </a:pPr>
            <a:endParaRPr sz="2800" b="1" i="1">
              <a:solidFill>
                <a:srgbClr val="0000FF"/>
              </a:solidFill>
              <a:latin typeface="Calibri"/>
              <a:ea typeface="Calibri"/>
              <a:cs typeface="Calibri"/>
              <a:sym typeface="Calibri"/>
            </a:endParaRPr>
          </a:p>
          <a:p>
            <a:pPr marL="0" marR="0" lvl="0" indent="0" algn="ctr" rtl="0">
              <a:spcBef>
                <a:spcPts val="0"/>
              </a:spcBef>
              <a:spcAft>
                <a:spcPts val="0"/>
              </a:spcAft>
              <a:buSzPct val="25000"/>
              <a:buNone/>
            </a:pPr>
            <a:r>
              <a:rPr lang="en-US" sz="2800" b="1" i="1">
                <a:solidFill>
                  <a:srgbClr val="0000FF"/>
                </a:solidFill>
                <a:latin typeface="Calibri"/>
                <a:ea typeface="Calibri"/>
                <a:cs typeface="Calibri"/>
                <a:sym typeface="Calibri"/>
              </a:rPr>
              <a:t>Thresholds of 2 to 25 mm/day significantly improved</a:t>
            </a:r>
          </a:p>
        </p:txBody>
      </p:sp>
      <p:sp>
        <p:nvSpPr>
          <p:cNvPr id="1051" name="Shape 105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68</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p:nvPr/>
        </p:nvSpPr>
        <p:spPr>
          <a:xfrm>
            <a:off x="501708" y="990600"/>
            <a:ext cx="8685967" cy="529375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1" i="1">
                <a:solidFill>
                  <a:srgbClr val="0000FF"/>
                </a:solidFill>
                <a:latin typeface="Calibri"/>
                <a:ea typeface="Calibri"/>
                <a:cs typeface="Calibri"/>
                <a:sym typeface="Calibri"/>
              </a:rPr>
              <a:t>Verification  of near surface fields </a:t>
            </a:r>
          </a:p>
          <a:p>
            <a:pPr marL="0" marR="0" lvl="0" indent="0" algn="ctr" rtl="0">
              <a:spcBef>
                <a:spcPts val="0"/>
              </a:spcBef>
              <a:spcAft>
                <a:spcPts val="0"/>
              </a:spcAft>
              <a:buSzPct val="25000"/>
              <a:buNone/>
            </a:pPr>
            <a:r>
              <a:rPr lang="en-US" sz="4000" b="1" i="1">
                <a:solidFill>
                  <a:srgbClr val="0000FF"/>
                </a:solidFill>
                <a:latin typeface="Calibri"/>
                <a:ea typeface="Calibri"/>
                <a:cs typeface="Calibri"/>
                <a:sym typeface="Calibri"/>
              </a:rPr>
              <a:t>against surface observations</a:t>
            </a:r>
          </a:p>
          <a:p>
            <a:pPr marL="0" marR="0" lvl="0" indent="0" algn="ctr" rtl="0">
              <a:spcBef>
                <a:spcPts val="0"/>
              </a:spcBef>
              <a:spcAft>
                <a:spcPts val="0"/>
              </a:spcAft>
              <a:buNone/>
            </a:pPr>
            <a:endParaRPr sz="4000" b="1" i="1">
              <a:solidFill>
                <a:srgbClr val="0000FF"/>
              </a:solidFill>
              <a:latin typeface="Calibri"/>
              <a:ea typeface="Calibri"/>
              <a:cs typeface="Calibri"/>
              <a:sym typeface="Calibri"/>
            </a:endParaRPr>
          </a:p>
          <a:p>
            <a:pPr marL="0" marR="0" lvl="0" indent="0" algn="ctr" rtl="0">
              <a:spcBef>
                <a:spcPts val="0"/>
              </a:spcBef>
              <a:spcAft>
                <a:spcPts val="0"/>
              </a:spcAft>
              <a:buSzPct val="25000"/>
              <a:buNone/>
            </a:pPr>
            <a:r>
              <a:rPr lang="en-US" sz="4000" b="1" i="1">
                <a:solidFill>
                  <a:srgbClr val="0000FF"/>
                </a:solidFill>
                <a:latin typeface="Calibri"/>
                <a:ea typeface="Calibri"/>
                <a:cs typeface="Calibri"/>
                <a:sym typeface="Calibri"/>
              </a:rPr>
              <a:t>CONUS (six regions, also west and east) </a:t>
            </a:r>
          </a:p>
          <a:p>
            <a:pPr marL="0" marR="0" lvl="0" indent="0" algn="ctr" rtl="0">
              <a:spcBef>
                <a:spcPts val="0"/>
              </a:spcBef>
              <a:spcAft>
                <a:spcPts val="0"/>
              </a:spcAft>
              <a:buSzPct val="25000"/>
              <a:buNone/>
            </a:pPr>
            <a:r>
              <a:rPr lang="en-US" sz="4000" b="1" i="1">
                <a:solidFill>
                  <a:srgbClr val="0000FF"/>
                </a:solidFill>
                <a:latin typeface="Calibri"/>
                <a:ea typeface="Calibri"/>
                <a:cs typeface="Calibri"/>
                <a:sym typeface="Calibri"/>
              </a:rPr>
              <a:t>and Alaska</a:t>
            </a:r>
          </a:p>
          <a:p>
            <a:pPr marL="0" marR="0" lvl="0" indent="0" algn="ctr" rtl="0">
              <a:spcBef>
                <a:spcPts val="0"/>
              </a:spcBef>
              <a:spcAft>
                <a:spcPts val="0"/>
              </a:spcAft>
              <a:buNone/>
            </a:pPr>
            <a:endParaRPr sz="4000" b="1" i="1">
              <a:solidFill>
                <a:srgbClr val="0000FF"/>
              </a:solidFill>
              <a:latin typeface="Calibri"/>
              <a:ea typeface="Calibri"/>
              <a:cs typeface="Calibri"/>
              <a:sym typeface="Calibri"/>
            </a:endParaRPr>
          </a:p>
          <a:p>
            <a:pPr marL="0" marR="0" lvl="0" indent="0" algn="ctr" rtl="0">
              <a:spcBef>
                <a:spcPts val="0"/>
              </a:spcBef>
              <a:spcAft>
                <a:spcPts val="0"/>
              </a:spcAft>
              <a:buSzPct val="25000"/>
              <a:buNone/>
            </a:pPr>
            <a:r>
              <a:rPr lang="en-US" sz="4000" b="1" i="1">
                <a:solidFill>
                  <a:srgbClr val="0000FF"/>
                </a:solidFill>
                <a:latin typeface="Calibri"/>
                <a:ea typeface="Calibri"/>
                <a:cs typeface="Calibri"/>
                <a:sym typeface="Calibri"/>
              </a:rPr>
              <a:t>Two years 0 and 12Z forecasts</a:t>
            </a:r>
          </a:p>
          <a:p>
            <a:pPr marL="0" marR="0" lvl="0" indent="0" algn="ctr" rtl="0">
              <a:spcBef>
                <a:spcPts val="0"/>
              </a:spcBef>
              <a:spcAft>
                <a:spcPts val="0"/>
              </a:spcAft>
              <a:buSzPct val="25000"/>
              <a:buNone/>
            </a:pPr>
            <a:r>
              <a:rPr lang="en-US" sz="4000" b="1" i="1">
                <a:solidFill>
                  <a:srgbClr val="0000FF"/>
                </a:solidFill>
                <a:latin typeface="Calibri"/>
                <a:ea typeface="Calibri"/>
                <a:cs typeface="Calibri"/>
                <a:sym typeface="Calibri"/>
              </a:rPr>
              <a:t>One year 6 and 18Z forecasts</a:t>
            </a:r>
          </a:p>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057" name="Shape 10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69</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1219200" y="230187"/>
            <a:ext cx="6722534" cy="828144"/>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a:solidFill>
                  <a:schemeClr val="dk2"/>
                </a:solidFill>
                <a:latin typeface="Arial"/>
                <a:ea typeface="Arial"/>
                <a:cs typeface="Arial"/>
                <a:sym typeface="Arial"/>
              </a:rPr>
              <a:t>New Model Upgrade Evaluation Strategy</a:t>
            </a:r>
          </a:p>
        </p:txBody>
      </p:sp>
      <p:sp>
        <p:nvSpPr>
          <p:cNvPr id="570" name="Shape 570"/>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rgbClr val="000000"/>
                </a:solidFill>
                <a:latin typeface="Arial"/>
                <a:ea typeface="Arial"/>
                <a:cs typeface="Arial"/>
                <a:sym typeface="Arial"/>
              </a:rPr>
              <a:t>7</a:t>
            </a:fld>
            <a:endParaRPr lang="en-US" sz="1400">
              <a:solidFill>
                <a:srgbClr val="000000"/>
              </a:solidFill>
              <a:latin typeface="Arial"/>
              <a:ea typeface="Arial"/>
              <a:cs typeface="Arial"/>
              <a:sym typeface="Arial"/>
            </a:endParaRPr>
          </a:p>
        </p:txBody>
      </p:sp>
      <p:sp>
        <p:nvSpPr>
          <p:cNvPr id="571" name="Shape 571"/>
          <p:cNvSpPr/>
          <p:nvPr/>
        </p:nvSpPr>
        <p:spPr>
          <a:xfrm flipH="1">
            <a:off x="186375" y="1277546"/>
            <a:ext cx="4546500" cy="5509201"/>
          </a:xfrm>
          <a:prstGeom prst="rect">
            <a:avLst/>
          </a:prstGeom>
          <a:noFill/>
          <a:ln w="28575" cap="flat" cmpd="sng">
            <a:solidFill>
              <a:srgbClr val="003399"/>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SzPct val="25000"/>
              <a:buNone/>
            </a:pPr>
            <a:r>
              <a:rPr lang="en-US" sz="1400" b="1" dirty="0">
                <a:solidFill>
                  <a:srgbClr val="000000"/>
                </a:solidFill>
                <a:latin typeface="Arial"/>
                <a:ea typeface="Arial"/>
                <a:cs typeface="Arial"/>
                <a:sym typeface="Arial"/>
              </a:rPr>
              <a:t>GCWMB real time (pr4devb)</a:t>
            </a:r>
          </a:p>
          <a:p>
            <a:pPr marL="0" marR="0" lvl="0" indent="0" algn="l" rtl="0">
              <a:spcBef>
                <a:spcPts val="0"/>
              </a:spcBef>
              <a:spcAft>
                <a:spcPts val="0"/>
              </a:spcAft>
              <a:buSzPct val="25000"/>
              <a:buNone/>
            </a:pPr>
            <a:r>
              <a:rPr lang="en-US" sz="1400" dirty="0">
                <a:solidFill>
                  <a:srgbClr val="000000"/>
                </a:solidFill>
                <a:latin typeface="Arial"/>
                <a:ea typeface="Arial"/>
                <a:cs typeface="Arial"/>
                <a:sym typeface="Arial"/>
              </a:rPr>
              <a:t>period:  </a:t>
            </a:r>
            <a:r>
              <a:rPr lang="en-US" sz="1400" u="sng" dirty="0">
                <a:solidFill>
                  <a:schemeClr val="hlink"/>
                </a:solidFill>
                <a:latin typeface="Arial"/>
                <a:ea typeface="Arial"/>
                <a:cs typeface="Arial"/>
                <a:sym typeface="Arial"/>
                <a:hlinkClick r:id="rId3"/>
              </a:rPr>
              <a:t>2015070100</a:t>
            </a:r>
            <a:r>
              <a:rPr lang="en-US" sz="1400" dirty="0">
                <a:solidFill>
                  <a:srgbClr val="000000"/>
                </a:solidFill>
                <a:latin typeface="Arial"/>
                <a:ea typeface="Arial"/>
                <a:cs typeface="Arial"/>
                <a:sym typeface="Arial"/>
              </a:rPr>
              <a:t> - real time</a:t>
            </a:r>
          </a:p>
          <a:p>
            <a:pPr marL="0" marR="0" lvl="0" indent="0" algn="l" rtl="0">
              <a:spcBef>
                <a:spcPts val="0"/>
              </a:spcBef>
              <a:spcAft>
                <a:spcPts val="0"/>
              </a:spcAft>
              <a:buNone/>
            </a:pPr>
            <a:endParaRPr sz="1100" dirty="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400" b="1" dirty="0">
                <a:solidFill>
                  <a:srgbClr val="000000"/>
                </a:solidFill>
                <a:latin typeface="Arial"/>
                <a:ea typeface="Arial"/>
                <a:cs typeface="Arial"/>
                <a:sym typeface="Arial"/>
              </a:rPr>
              <a:t>GCWMB 2015 summer retrospective (pr4devbs15)  --- </a:t>
            </a:r>
            <a:r>
              <a:rPr lang="en-US" sz="1400" b="1" dirty="0">
                <a:solidFill>
                  <a:srgbClr val="FF0000"/>
                </a:solidFill>
                <a:latin typeface="Arial"/>
                <a:ea typeface="Arial"/>
                <a:cs typeface="Arial"/>
                <a:sym typeface="Arial"/>
              </a:rPr>
              <a:t>Completed</a:t>
            </a:r>
            <a:r>
              <a:rPr lang="en-US" sz="1400" dirty="0">
                <a:solidFill>
                  <a:srgbClr val="000000"/>
                </a:solidFill>
                <a:latin typeface="Arial"/>
                <a:ea typeface="Arial"/>
                <a:cs typeface="Arial"/>
                <a:sym typeface="Arial"/>
              </a:rPr>
              <a:t/>
            </a: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period:  </a:t>
            </a:r>
            <a:r>
              <a:rPr lang="en-US" sz="1400" u="sng" dirty="0">
                <a:solidFill>
                  <a:schemeClr val="hlink"/>
                </a:solidFill>
                <a:latin typeface="Arial"/>
                <a:ea typeface="Arial"/>
                <a:cs typeface="Arial"/>
                <a:sym typeface="Arial"/>
                <a:hlinkClick r:id="rId4"/>
              </a:rPr>
              <a:t>2015041500</a:t>
            </a:r>
            <a:r>
              <a:rPr lang="en-US" sz="1400" dirty="0">
                <a:solidFill>
                  <a:srgbClr val="000000"/>
                </a:solidFill>
                <a:latin typeface="Arial"/>
                <a:ea typeface="Arial"/>
                <a:cs typeface="Arial"/>
                <a:sym typeface="Arial"/>
              </a:rPr>
              <a:t> - </a:t>
            </a:r>
            <a:r>
              <a:rPr lang="en-US" sz="1400" u="sng" dirty="0">
                <a:solidFill>
                  <a:schemeClr val="hlink"/>
                </a:solidFill>
                <a:latin typeface="Arial"/>
                <a:ea typeface="Arial"/>
                <a:cs typeface="Arial"/>
                <a:sym typeface="Arial"/>
                <a:hlinkClick r:id="rId5"/>
              </a:rPr>
              <a:t>2015120100</a:t>
            </a:r>
            <a:r>
              <a:rPr lang="en-US" sz="1400" dirty="0">
                <a:solidFill>
                  <a:srgbClr val="000000"/>
                </a:solidFill>
                <a:latin typeface="Arial"/>
                <a:ea typeface="Arial"/>
                <a:cs typeface="Arial"/>
                <a:sym typeface="Arial"/>
              </a:rPr>
              <a:t> (230 days)</a:t>
            </a:r>
          </a:p>
          <a:p>
            <a:pPr marL="0" marR="0" lvl="0" indent="0" algn="l" rtl="0">
              <a:spcBef>
                <a:spcPts val="0"/>
              </a:spcBef>
              <a:spcAft>
                <a:spcPts val="0"/>
              </a:spcAft>
              <a:buNone/>
            </a:pPr>
            <a:endParaRPr sz="1100" dirty="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400" b="1" dirty="0">
                <a:solidFill>
                  <a:srgbClr val="000000"/>
                </a:solidFill>
                <a:latin typeface="Arial"/>
                <a:ea typeface="Arial"/>
                <a:cs typeface="Arial"/>
                <a:sym typeface="Arial"/>
              </a:rPr>
              <a:t>GCWMB 2013 summer retrospective (pr4devbs13)</a:t>
            </a:r>
          </a:p>
          <a:p>
            <a:pPr marL="0" marR="0" lvl="0" indent="0" algn="l" rtl="0">
              <a:spcBef>
                <a:spcPts val="0"/>
              </a:spcBef>
              <a:spcAft>
                <a:spcPts val="0"/>
              </a:spcAft>
              <a:buNone/>
            </a:pPr>
            <a:r>
              <a:rPr lang="en-US" dirty="0"/>
              <a:t>---</a:t>
            </a:r>
            <a:r>
              <a:rPr lang="en-US" b="1" dirty="0">
                <a:solidFill>
                  <a:srgbClr val="FF0000"/>
                </a:solidFill>
              </a:rPr>
              <a:t>Completed</a:t>
            </a:r>
            <a:r>
              <a:rPr lang="en-US" sz="1400" dirty="0">
                <a:solidFill>
                  <a:srgbClr val="000000"/>
                </a:solidFill>
                <a:latin typeface="Arial"/>
                <a:ea typeface="Arial"/>
                <a:cs typeface="Arial"/>
                <a:sym typeface="Arial"/>
              </a:rPr>
              <a:t/>
            </a: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period:  </a:t>
            </a:r>
            <a:r>
              <a:rPr lang="en-US" sz="1400" u="sng" dirty="0">
                <a:solidFill>
                  <a:schemeClr val="hlink"/>
                </a:solidFill>
                <a:latin typeface="Arial"/>
                <a:ea typeface="Arial"/>
                <a:cs typeface="Arial"/>
                <a:sym typeface="Arial"/>
                <a:hlinkClick r:id="rId6"/>
              </a:rPr>
              <a:t>2013041500</a:t>
            </a:r>
            <a:r>
              <a:rPr lang="en-US" sz="1400" dirty="0">
                <a:solidFill>
                  <a:srgbClr val="000000"/>
                </a:solidFill>
                <a:latin typeface="Arial"/>
                <a:ea typeface="Arial"/>
                <a:cs typeface="Arial"/>
                <a:sym typeface="Arial"/>
              </a:rPr>
              <a:t> - </a:t>
            </a:r>
            <a:r>
              <a:rPr lang="en-US" sz="1400" u="sng" dirty="0">
                <a:solidFill>
                  <a:schemeClr val="hlink"/>
                </a:solidFill>
                <a:latin typeface="Arial"/>
                <a:ea typeface="Arial"/>
                <a:cs typeface="Arial"/>
                <a:sym typeface="Arial"/>
                <a:hlinkClick r:id="rId7"/>
              </a:rPr>
              <a:t>2013120100</a:t>
            </a:r>
            <a:r>
              <a:rPr lang="en-US" sz="1400" dirty="0">
                <a:solidFill>
                  <a:srgbClr val="000000"/>
                </a:solidFill>
                <a:latin typeface="Arial"/>
                <a:ea typeface="Arial"/>
                <a:cs typeface="Arial"/>
                <a:sym typeface="Arial"/>
              </a:rPr>
              <a:t> (230 days)</a:t>
            </a:r>
          </a:p>
          <a:p>
            <a:pPr marL="0" marR="0" lvl="0" indent="0" algn="l" rtl="0">
              <a:spcBef>
                <a:spcPts val="0"/>
              </a:spcBef>
              <a:spcAft>
                <a:spcPts val="0"/>
              </a:spcAft>
              <a:buNone/>
            </a:pPr>
            <a:endParaRPr sz="1100" dirty="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400" b="1" u="sng" dirty="0">
                <a:solidFill>
                  <a:srgbClr val="000000"/>
                </a:solidFill>
                <a:latin typeface="Arial"/>
                <a:ea typeface="Arial"/>
                <a:cs typeface="Arial"/>
                <a:sym typeface="Arial"/>
              </a:rPr>
              <a:t>NCO</a:t>
            </a:r>
            <a:r>
              <a:rPr lang="en-US" sz="1400" b="1" dirty="0">
                <a:solidFill>
                  <a:srgbClr val="000000"/>
                </a:solidFill>
                <a:latin typeface="Arial"/>
                <a:ea typeface="Arial"/>
                <a:cs typeface="Arial"/>
                <a:sym typeface="Arial"/>
              </a:rPr>
              <a:t> 2013-2014 winter retrospective</a:t>
            </a:r>
          </a:p>
          <a:p>
            <a:pPr marL="0" marR="0" lvl="0" indent="0" algn="l" rtl="0">
              <a:spcBef>
                <a:spcPts val="0"/>
              </a:spcBef>
              <a:spcAft>
                <a:spcPts val="0"/>
              </a:spcAft>
              <a:buSzPct val="25000"/>
              <a:buNone/>
            </a:pPr>
            <a:r>
              <a:rPr lang="en-US" sz="1400" b="1" dirty="0">
                <a:solidFill>
                  <a:srgbClr val="000000"/>
                </a:solidFill>
                <a:latin typeface="Arial"/>
                <a:ea typeface="Arial"/>
                <a:cs typeface="Arial"/>
                <a:sym typeface="Arial"/>
              </a:rPr>
              <a:t>(pr4devbw13) --- </a:t>
            </a:r>
            <a:r>
              <a:rPr lang="en-US" sz="1400" b="1" dirty="0">
                <a:solidFill>
                  <a:srgbClr val="FF0000"/>
                </a:solidFill>
                <a:latin typeface="Arial"/>
                <a:ea typeface="Arial"/>
                <a:cs typeface="Arial"/>
                <a:sym typeface="Arial"/>
              </a:rPr>
              <a:t>Completed</a:t>
            </a:r>
            <a:r>
              <a:rPr lang="en-US" sz="1400" dirty="0">
                <a:solidFill>
                  <a:srgbClr val="000000"/>
                </a:solidFill>
                <a:latin typeface="Arial"/>
                <a:ea typeface="Arial"/>
                <a:cs typeface="Arial"/>
                <a:sym typeface="Arial"/>
              </a:rPr>
              <a:t/>
            </a: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period:  </a:t>
            </a:r>
            <a:r>
              <a:rPr lang="en-US" sz="1400" u="sng" dirty="0">
                <a:solidFill>
                  <a:schemeClr val="hlink"/>
                </a:solidFill>
                <a:latin typeface="Arial"/>
                <a:ea typeface="Arial"/>
                <a:cs typeface="Arial"/>
                <a:sym typeface="Arial"/>
                <a:hlinkClick r:id="rId8"/>
              </a:rPr>
              <a:t>2013110100</a:t>
            </a:r>
            <a:r>
              <a:rPr lang="en-US" sz="1400" dirty="0">
                <a:solidFill>
                  <a:srgbClr val="000000"/>
                </a:solidFill>
                <a:latin typeface="Arial"/>
                <a:ea typeface="Arial"/>
                <a:cs typeface="Arial"/>
                <a:sym typeface="Arial"/>
              </a:rPr>
              <a:t> - </a:t>
            </a:r>
            <a:r>
              <a:rPr lang="en-US" sz="1400" u="sng" dirty="0">
                <a:solidFill>
                  <a:schemeClr val="hlink"/>
                </a:solidFill>
                <a:latin typeface="Arial"/>
                <a:ea typeface="Arial"/>
                <a:cs typeface="Arial"/>
                <a:sym typeface="Arial"/>
                <a:hlinkClick r:id="rId9"/>
              </a:rPr>
              <a:t>2014060100</a:t>
            </a:r>
            <a:r>
              <a:rPr lang="en-US" sz="1400" dirty="0">
                <a:solidFill>
                  <a:srgbClr val="000000"/>
                </a:solidFill>
                <a:latin typeface="Arial"/>
                <a:ea typeface="Arial"/>
                <a:cs typeface="Arial"/>
                <a:sym typeface="Arial"/>
              </a:rPr>
              <a:t> (212 days)</a:t>
            </a:r>
          </a:p>
          <a:p>
            <a:pPr marL="0" marR="0" lvl="0" indent="0" algn="l" rtl="0">
              <a:spcBef>
                <a:spcPts val="0"/>
              </a:spcBef>
              <a:spcAft>
                <a:spcPts val="0"/>
              </a:spcAft>
              <a:buNone/>
            </a:pPr>
            <a:endParaRPr sz="1100" dirty="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400" b="1" u="sng" dirty="0">
                <a:solidFill>
                  <a:srgbClr val="000000"/>
                </a:solidFill>
                <a:latin typeface="Arial"/>
                <a:ea typeface="Arial"/>
                <a:cs typeface="Arial"/>
                <a:sym typeface="Arial"/>
              </a:rPr>
              <a:t>NCO</a:t>
            </a:r>
            <a:r>
              <a:rPr lang="en-US" sz="1400" b="1" dirty="0">
                <a:solidFill>
                  <a:srgbClr val="000000"/>
                </a:solidFill>
                <a:latin typeface="Arial"/>
                <a:ea typeface="Arial"/>
                <a:cs typeface="Arial"/>
                <a:sym typeface="Arial"/>
              </a:rPr>
              <a:t> 2014 summer retrospective</a:t>
            </a:r>
          </a:p>
          <a:p>
            <a:pPr marL="0" marR="0" lvl="0" indent="0" algn="l" rtl="0">
              <a:spcBef>
                <a:spcPts val="0"/>
              </a:spcBef>
              <a:spcAft>
                <a:spcPts val="0"/>
              </a:spcAft>
              <a:buSzPct val="25000"/>
              <a:buNone/>
            </a:pPr>
            <a:r>
              <a:rPr lang="en-US" sz="1400" b="1" dirty="0">
                <a:solidFill>
                  <a:srgbClr val="000000"/>
                </a:solidFill>
                <a:latin typeface="Arial"/>
                <a:ea typeface="Arial"/>
                <a:cs typeface="Arial"/>
                <a:sym typeface="Arial"/>
              </a:rPr>
              <a:t>(pr4devbs14)---</a:t>
            </a:r>
            <a:r>
              <a:rPr lang="en-US" sz="1400" b="1" dirty="0">
                <a:solidFill>
                  <a:srgbClr val="FF0000"/>
                </a:solidFill>
                <a:latin typeface="Arial"/>
                <a:ea typeface="Arial"/>
                <a:cs typeface="Arial"/>
                <a:sym typeface="Arial"/>
              </a:rPr>
              <a:t>Completed</a:t>
            </a:r>
            <a:r>
              <a:rPr lang="en-US" sz="1400" dirty="0">
                <a:solidFill>
                  <a:srgbClr val="FF0000"/>
                </a:solidFill>
                <a:latin typeface="Arial"/>
                <a:ea typeface="Arial"/>
                <a:cs typeface="Arial"/>
                <a:sym typeface="Arial"/>
              </a:rPr>
              <a:t/>
            </a:r>
            <a:br>
              <a:rPr lang="en-US" sz="1400" dirty="0">
                <a:solidFill>
                  <a:srgbClr val="FF0000"/>
                </a:solidFill>
                <a:latin typeface="Arial"/>
                <a:ea typeface="Arial"/>
                <a:cs typeface="Arial"/>
                <a:sym typeface="Arial"/>
              </a:rPr>
            </a:br>
            <a:r>
              <a:rPr lang="en-US" sz="1400" dirty="0">
                <a:solidFill>
                  <a:srgbClr val="000000"/>
                </a:solidFill>
                <a:latin typeface="Arial"/>
                <a:ea typeface="Arial"/>
                <a:cs typeface="Arial"/>
                <a:sym typeface="Arial"/>
              </a:rPr>
              <a:t>period:  </a:t>
            </a:r>
            <a:r>
              <a:rPr lang="en-US" sz="1400" u="sng" dirty="0">
                <a:solidFill>
                  <a:schemeClr val="hlink"/>
                </a:solidFill>
                <a:latin typeface="Arial"/>
                <a:ea typeface="Arial"/>
                <a:cs typeface="Arial"/>
                <a:sym typeface="Arial"/>
                <a:hlinkClick r:id="rId10"/>
              </a:rPr>
              <a:t>2014050100</a:t>
            </a:r>
            <a:r>
              <a:rPr lang="en-US" sz="1400" dirty="0">
                <a:solidFill>
                  <a:srgbClr val="000000"/>
                </a:solidFill>
                <a:latin typeface="Arial"/>
                <a:ea typeface="Arial"/>
                <a:cs typeface="Arial"/>
                <a:sym typeface="Arial"/>
              </a:rPr>
              <a:t> - </a:t>
            </a:r>
            <a:r>
              <a:rPr lang="en-US" sz="1400" u="sng" dirty="0">
                <a:solidFill>
                  <a:schemeClr val="hlink"/>
                </a:solidFill>
                <a:latin typeface="Arial"/>
                <a:ea typeface="Arial"/>
                <a:cs typeface="Arial"/>
                <a:sym typeface="Arial"/>
                <a:hlinkClick r:id="rId11"/>
              </a:rPr>
              <a:t>2014120100</a:t>
            </a:r>
            <a:r>
              <a:rPr lang="en-US" sz="1400" dirty="0">
                <a:solidFill>
                  <a:srgbClr val="000000"/>
                </a:solidFill>
                <a:latin typeface="Arial"/>
                <a:ea typeface="Arial"/>
                <a:cs typeface="Arial"/>
                <a:sym typeface="Arial"/>
              </a:rPr>
              <a:t> (214 days)</a:t>
            </a:r>
          </a:p>
          <a:p>
            <a:pPr marL="0" marR="0" lvl="0" indent="0" algn="l" rtl="0">
              <a:spcBef>
                <a:spcPts val="0"/>
              </a:spcBef>
              <a:spcAft>
                <a:spcPts val="0"/>
              </a:spcAft>
              <a:buNone/>
            </a:pPr>
            <a:endParaRPr sz="1100" dirty="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400" b="1" dirty="0">
                <a:solidFill>
                  <a:srgbClr val="000000"/>
                </a:solidFill>
                <a:latin typeface="Arial"/>
                <a:ea typeface="Arial"/>
                <a:cs typeface="Arial"/>
                <a:sym typeface="Arial"/>
              </a:rPr>
              <a:t>GCWMB 2014-2015 winter retrospective (pr4devbw14</a:t>
            </a:r>
            <a:r>
              <a:rPr lang="en-US" sz="1400" dirty="0">
                <a:solidFill>
                  <a:srgbClr val="000000"/>
                </a:solidFill>
                <a:latin typeface="Arial"/>
                <a:ea typeface="Arial"/>
                <a:cs typeface="Arial"/>
                <a:sym typeface="Arial"/>
              </a:rPr>
              <a:t>) </a:t>
            </a:r>
            <a:r>
              <a:rPr lang="en-US" sz="1400" b="1" dirty="0">
                <a:solidFill>
                  <a:srgbClr val="000000"/>
                </a:solidFill>
                <a:latin typeface="Arial"/>
                <a:ea typeface="Arial"/>
                <a:cs typeface="Arial"/>
                <a:sym typeface="Arial"/>
              </a:rPr>
              <a:t>--- </a:t>
            </a:r>
            <a:r>
              <a:rPr lang="en-US" sz="1400" b="1" dirty="0">
                <a:solidFill>
                  <a:srgbClr val="FF0000"/>
                </a:solidFill>
                <a:latin typeface="Arial"/>
                <a:ea typeface="Arial"/>
                <a:cs typeface="Arial"/>
                <a:sym typeface="Arial"/>
              </a:rPr>
              <a:t>Completed</a:t>
            </a:r>
            <a:r>
              <a:rPr lang="en-US" sz="1400" dirty="0">
                <a:solidFill>
                  <a:srgbClr val="000000"/>
                </a:solidFill>
                <a:latin typeface="Arial"/>
                <a:ea typeface="Arial"/>
                <a:cs typeface="Arial"/>
                <a:sym typeface="Arial"/>
              </a:rPr>
              <a:t/>
            </a:r>
            <a:br>
              <a:rPr lang="en-US" sz="1400" dirty="0">
                <a:solidFill>
                  <a:srgbClr val="000000"/>
                </a:solidFill>
                <a:latin typeface="Arial"/>
                <a:ea typeface="Arial"/>
                <a:cs typeface="Arial"/>
                <a:sym typeface="Arial"/>
              </a:rPr>
            </a:br>
            <a:r>
              <a:rPr lang="en-US" sz="1400" dirty="0">
                <a:solidFill>
                  <a:srgbClr val="000000"/>
                </a:solidFill>
                <a:latin typeface="Arial"/>
                <a:ea typeface="Arial"/>
                <a:cs typeface="Arial"/>
                <a:sym typeface="Arial"/>
              </a:rPr>
              <a:t>period:  </a:t>
            </a:r>
            <a:r>
              <a:rPr lang="en-US" sz="1400" u="sng" dirty="0">
                <a:solidFill>
                  <a:schemeClr val="hlink"/>
                </a:solidFill>
                <a:latin typeface="Arial"/>
                <a:ea typeface="Arial"/>
                <a:cs typeface="Arial"/>
                <a:sym typeface="Arial"/>
                <a:hlinkClick r:id="rId12"/>
              </a:rPr>
              <a:t>2014110100</a:t>
            </a:r>
            <a:r>
              <a:rPr lang="en-US" sz="1400" dirty="0">
                <a:solidFill>
                  <a:srgbClr val="000000"/>
                </a:solidFill>
                <a:latin typeface="Arial"/>
                <a:ea typeface="Arial"/>
                <a:cs typeface="Arial"/>
                <a:sym typeface="Arial"/>
              </a:rPr>
              <a:t> - </a:t>
            </a:r>
            <a:r>
              <a:rPr lang="en-US" sz="1400" u="sng" dirty="0">
                <a:solidFill>
                  <a:schemeClr val="hlink"/>
                </a:solidFill>
                <a:latin typeface="Arial"/>
                <a:ea typeface="Arial"/>
                <a:cs typeface="Arial"/>
                <a:sym typeface="Arial"/>
                <a:hlinkClick r:id="rId3"/>
              </a:rPr>
              <a:t>2015070100</a:t>
            </a:r>
            <a:r>
              <a:rPr lang="en-US" sz="1400" dirty="0">
                <a:solidFill>
                  <a:srgbClr val="000000"/>
                </a:solidFill>
                <a:latin typeface="Arial"/>
                <a:ea typeface="Arial"/>
                <a:cs typeface="Arial"/>
                <a:sym typeface="Arial"/>
              </a:rPr>
              <a:t> (242 days)</a:t>
            </a:r>
          </a:p>
          <a:p>
            <a:pPr marL="0" marR="0" lvl="0" indent="0" algn="l" rtl="0">
              <a:spcBef>
                <a:spcPts val="0"/>
              </a:spcBef>
              <a:spcAft>
                <a:spcPts val="0"/>
              </a:spcAft>
              <a:buNone/>
            </a:pPr>
            <a:endParaRPr sz="1100" dirty="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400" b="1" dirty="0">
                <a:solidFill>
                  <a:srgbClr val="000000"/>
                </a:solidFill>
                <a:latin typeface="Arial"/>
                <a:ea typeface="Arial"/>
                <a:cs typeface="Arial"/>
                <a:sym typeface="Arial"/>
              </a:rPr>
              <a:t>GCWMB Special retrospective for H. Sandy</a:t>
            </a:r>
          </a:p>
          <a:p>
            <a:pPr marL="0" marR="0" lvl="0" indent="0" algn="l" rtl="0">
              <a:spcBef>
                <a:spcPts val="0"/>
              </a:spcBef>
              <a:spcAft>
                <a:spcPts val="0"/>
              </a:spcAft>
              <a:buSzPct val="25000"/>
              <a:buNone/>
            </a:pPr>
            <a:r>
              <a:rPr lang="en-US" sz="1400" dirty="0">
                <a:solidFill>
                  <a:srgbClr val="000000"/>
                </a:solidFill>
                <a:latin typeface="Arial"/>
                <a:ea typeface="Arial"/>
                <a:cs typeface="Arial"/>
                <a:sym typeface="Arial"/>
              </a:rPr>
              <a:t>period: </a:t>
            </a:r>
            <a:r>
              <a:rPr lang="en-US" sz="1400" u="sng" dirty="0">
                <a:solidFill>
                  <a:schemeClr val="hlink"/>
                </a:solidFill>
                <a:latin typeface="Arial"/>
                <a:ea typeface="Arial"/>
                <a:cs typeface="Arial"/>
                <a:sym typeface="Arial"/>
                <a:hlinkClick r:id="rId12"/>
              </a:rPr>
              <a:t>2012101700</a:t>
            </a:r>
            <a:r>
              <a:rPr lang="en-US" sz="1400" dirty="0">
                <a:solidFill>
                  <a:srgbClr val="000000"/>
                </a:solidFill>
                <a:latin typeface="Arial"/>
                <a:ea typeface="Arial"/>
                <a:cs typeface="Arial"/>
                <a:sym typeface="Arial"/>
              </a:rPr>
              <a:t> - </a:t>
            </a:r>
            <a:r>
              <a:rPr lang="en-US" sz="1400" u="sng" dirty="0">
                <a:solidFill>
                  <a:schemeClr val="hlink"/>
                </a:solidFill>
                <a:latin typeface="Arial"/>
                <a:ea typeface="Arial"/>
                <a:cs typeface="Arial"/>
                <a:sym typeface="Arial"/>
                <a:hlinkClick r:id="rId3"/>
              </a:rPr>
              <a:t>201213100</a:t>
            </a:r>
            <a:r>
              <a:rPr lang="en-US" sz="1400" dirty="0">
                <a:solidFill>
                  <a:srgbClr val="000000"/>
                </a:solidFill>
                <a:latin typeface="Arial"/>
                <a:ea typeface="Arial"/>
                <a:cs typeface="Arial"/>
                <a:sym typeface="Arial"/>
              </a:rPr>
              <a:t> (15 days) </a:t>
            </a:r>
            <a:r>
              <a:rPr lang="en-US" sz="1400" b="1" dirty="0">
                <a:solidFill>
                  <a:srgbClr val="000000"/>
                </a:solidFill>
                <a:latin typeface="Arial"/>
                <a:ea typeface="Arial"/>
                <a:cs typeface="Arial"/>
                <a:sym typeface="Arial"/>
              </a:rPr>
              <a:t>--- </a:t>
            </a:r>
            <a:r>
              <a:rPr lang="en-US" sz="1400" b="1" dirty="0">
                <a:solidFill>
                  <a:srgbClr val="FF0000"/>
                </a:solidFill>
                <a:latin typeface="Arial"/>
                <a:ea typeface="Arial"/>
                <a:cs typeface="Arial"/>
                <a:sym typeface="Arial"/>
              </a:rPr>
              <a:t>Completed</a:t>
            </a:r>
          </a:p>
        </p:txBody>
      </p:sp>
      <p:sp>
        <p:nvSpPr>
          <p:cNvPr id="572" name="Shape 572"/>
          <p:cNvSpPr txBox="1"/>
          <p:nvPr/>
        </p:nvSpPr>
        <p:spPr>
          <a:xfrm>
            <a:off x="4817530" y="1277546"/>
            <a:ext cx="4106336" cy="5509201"/>
          </a:xfrm>
          <a:prstGeom prst="rect">
            <a:avLst/>
          </a:prstGeom>
          <a:noFill/>
          <a:ln w="28575" cap="flat" cmpd="sng">
            <a:solidFill>
              <a:srgbClr val="0000FF"/>
            </a:solidFill>
            <a:prstDash val="solid"/>
            <a:miter/>
            <a:headEnd type="none" w="med" len="med"/>
            <a:tailEnd type="none" w="med" len="med"/>
          </a:ln>
        </p:spPr>
        <p:txBody>
          <a:bodyPr lIns="91425" tIns="45700" rIns="91425" bIns="45700" anchor="t" anchorCtr="0">
            <a:noAutofit/>
          </a:bodyPr>
          <a:lstStyle/>
          <a:p>
            <a:pPr marL="342900" marR="0" lvl="0" indent="-342900" algn="l" rtl="0">
              <a:spcBef>
                <a:spcPts val="0"/>
              </a:spcBef>
              <a:spcAft>
                <a:spcPts val="0"/>
              </a:spcAft>
              <a:buClr>
                <a:schemeClr val="dk1"/>
              </a:buClr>
              <a:buFont typeface="Arial"/>
              <a:buNone/>
            </a:pPr>
            <a:endParaRPr sz="1800" b="1" dirty="0">
              <a:solidFill>
                <a:srgbClr val="000000"/>
              </a:solidFill>
              <a:latin typeface="Arial"/>
              <a:ea typeface="Arial"/>
              <a:cs typeface="Arial"/>
              <a:sym typeface="Arial"/>
            </a:endParaRPr>
          </a:p>
          <a:p>
            <a:pPr marL="342900" marR="0" lvl="0" indent="-342900" algn="l" rtl="0">
              <a:spcBef>
                <a:spcPts val="360"/>
              </a:spcBef>
              <a:spcAft>
                <a:spcPts val="0"/>
              </a:spcAft>
              <a:buClr>
                <a:schemeClr val="dk1"/>
              </a:buClr>
              <a:buFont typeface="Arial"/>
              <a:buNone/>
            </a:pPr>
            <a:endParaRPr sz="1800" b="1" dirty="0">
              <a:solidFill>
                <a:srgbClr val="000000"/>
              </a:solidFill>
              <a:latin typeface="Arial"/>
              <a:ea typeface="Arial"/>
              <a:cs typeface="Arial"/>
              <a:sym typeface="Arial"/>
            </a:endParaRPr>
          </a:p>
          <a:p>
            <a:pPr marL="342900" marR="0" lvl="0" indent="-342900" algn="l" rtl="0">
              <a:spcBef>
                <a:spcPts val="360"/>
              </a:spcBef>
              <a:spcAft>
                <a:spcPts val="0"/>
              </a:spcAft>
              <a:buClr>
                <a:schemeClr val="dk1"/>
              </a:buClr>
              <a:buFont typeface="Arial"/>
              <a:buNone/>
            </a:pPr>
            <a:endParaRPr sz="1800" b="1" dirty="0">
              <a:solidFill>
                <a:srgbClr val="000000"/>
              </a:solidFill>
              <a:latin typeface="Arial"/>
              <a:ea typeface="Arial"/>
              <a:cs typeface="Arial"/>
              <a:sym typeface="Arial"/>
            </a:endParaRPr>
          </a:p>
          <a:p>
            <a:pPr marL="342900" marR="0" lvl="0" indent="-342900" algn="l" rtl="0">
              <a:spcBef>
                <a:spcPts val="360"/>
              </a:spcBef>
              <a:spcAft>
                <a:spcPts val="0"/>
              </a:spcAft>
              <a:buClr>
                <a:schemeClr val="dk1"/>
              </a:buClr>
              <a:buFont typeface="Arial"/>
              <a:buNone/>
            </a:pPr>
            <a:endParaRPr sz="1800" b="1" dirty="0">
              <a:solidFill>
                <a:srgbClr val="000000"/>
              </a:solidFill>
              <a:latin typeface="Arial"/>
              <a:ea typeface="Arial"/>
              <a:cs typeface="Arial"/>
              <a:sym typeface="Arial"/>
            </a:endParaRPr>
          </a:p>
          <a:p>
            <a:pPr marL="342900" marR="0" lvl="0" indent="-342900" algn="l" rtl="0">
              <a:spcBef>
                <a:spcPts val="360"/>
              </a:spcBef>
              <a:spcAft>
                <a:spcPts val="0"/>
              </a:spcAft>
              <a:buClr>
                <a:srgbClr val="000000"/>
              </a:buClr>
              <a:buSzPct val="100000"/>
              <a:buFont typeface="Arial"/>
              <a:buChar char="•"/>
            </a:pPr>
            <a:r>
              <a:rPr lang="en-US" sz="1800" b="1" dirty="0">
                <a:solidFill>
                  <a:srgbClr val="000000"/>
                </a:solidFill>
                <a:latin typeface="Arial"/>
                <a:ea typeface="Arial"/>
                <a:cs typeface="Arial"/>
                <a:sym typeface="Arial"/>
              </a:rPr>
              <a:t>Involve field in real-time and retrospective evaluation of science upgrades --- </a:t>
            </a:r>
            <a:r>
              <a:rPr lang="en-US" sz="1800" b="1" dirty="0">
                <a:solidFill>
                  <a:srgbClr val="FF0000"/>
                </a:solidFill>
                <a:latin typeface="Arial"/>
                <a:ea typeface="Arial"/>
                <a:cs typeface="Arial"/>
                <a:sym typeface="Arial"/>
              </a:rPr>
              <a:t>Completed</a:t>
            </a:r>
          </a:p>
          <a:p>
            <a:pPr marL="342900" marR="0" lvl="0" indent="-342900" algn="l" rtl="0">
              <a:spcBef>
                <a:spcPts val="360"/>
              </a:spcBef>
              <a:spcAft>
                <a:spcPts val="0"/>
              </a:spcAft>
              <a:buClr>
                <a:srgbClr val="000000"/>
              </a:buClr>
              <a:buSzPct val="100000"/>
              <a:buFont typeface="Arial"/>
              <a:buChar char="•"/>
            </a:pPr>
            <a:r>
              <a:rPr lang="en-US" sz="1800" b="1" dirty="0">
                <a:solidFill>
                  <a:srgbClr val="000000"/>
                </a:solidFill>
                <a:latin typeface="Arial"/>
                <a:ea typeface="Arial"/>
                <a:cs typeface="Arial"/>
                <a:sym typeface="Arial"/>
              </a:rPr>
              <a:t>Identify case studies and provide data for extended evaluation period beyond last 30-day parallel --- </a:t>
            </a:r>
            <a:r>
              <a:rPr lang="en-US" sz="1800" b="1" dirty="0">
                <a:solidFill>
                  <a:srgbClr val="FF0000"/>
                </a:solidFill>
                <a:latin typeface="Arial"/>
                <a:ea typeface="Arial"/>
                <a:cs typeface="Arial"/>
                <a:sym typeface="Arial"/>
              </a:rPr>
              <a:t>Completed</a:t>
            </a:r>
          </a:p>
          <a:p>
            <a:pPr marL="342900" marR="0" lvl="0" indent="-342900" algn="l" rtl="0">
              <a:spcBef>
                <a:spcPts val="360"/>
              </a:spcBef>
              <a:spcAft>
                <a:spcPts val="0"/>
              </a:spcAft>
              <a:buClr>
                <a:srgbClr val="000000"/>
              </a:buClr>
              <a:buSzPct val="100000"/>
              <a:buFont typeface="Arial"/>
              <a:buChar char="•"/>
            </a:pPr>
            <a:r>
              <a:rPr lang="en-US" sz="1800" b="1" dirty="0">
                <a:solidFill>
                  <a:schemeClr val="accent2"/>
                </a:solidFill>
                <a:latin typeface="Arial"/>
                <a:ea typeface="Arial"/>
                <a:cs typeface="Arial"/>
                <a:sym typeface="Arial"/>
              </a:rPr>
              <a:t>NCO 30-day parallel is only for IT evaluation</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Shape 1062"/>
          <p:cNvPicPr preferRelativeResize="0"/>
          <p:nvPr/>
        </p:nvPicPr>
        <p:blipFill rotWithShape="1">
          <a:blip r:embed="rId3">
            <a:alphaModFix/>
          </a:blip>
          <a:srcRect/>
          <a:stretch/>
        </p:blipFill>
        <p:spPr>
          <a:xfrm>
            <a:off x="-17477" y="0"/>
            <a:ext cx="4589477" cy="3420532"/>
          </a:xfrm>
          <a:prstGeom prst="rect">
            <a:avLst/>
          </a:prstGeom>
          <a:noFill/>
          <a:ln>
            <a:noFill/>
          </a:ln>
        </p:spPr>
      </p:pic>
      <p:pic>
        <p:nvPicPr>
          <p:cNvPr id="1063" name="Shape 1063"/>
          <p:cNvPicPr preferRelativeResize="0"/>
          <p:nvPr/>
        </p:nvPicPr>
        <p:blipFill rotWithShape="1">
          <a:blip r:embed="rId4">
            <a:alphaModFix/>
          </a:blip>
          <a:srcRect/>
          <a:stretch/>
        </p:blipFill>
        <p:spPr>
          <a:xfrm>
            <a:off x="4571998" y="0"/>
            <a:ext cx="4577594" cy="3420532"/>
          </a:xfrm>
          <a:prstGeom prst="rect">
            <a:avLst/>
          </a:prstGeom>
          <a:noFill/>
          <a:ln>
            <a:noFill/>
          </a:ln>
        </p:spPr>
      </p:pic>
      <p:pic>
        <p:nvPicPr>
          <p:cNvPr id="1064" name="Shape 1064"/>
          <p:cNvPicPr preferRelativeResize="0"/>
          <p:nvPr/>
        </p:nvPicPr>
        <p:blipFill rotWithShape="1">
          <a:blip r:embed="rId5">
            <a:alphaModFix/>
          </a:blip>
          <a:srcRect/>
          <a:stretch/>
        </p:blipFill>
        <p:spPr>
          <a:xfrm>
            <a:off x="76200" y="3448496"/>
            <a:ext cx="4572000" cy="3412221"/>
          </a:xfrm>
          <a:prstGeom prst="rect">
            <a:avLst/>
          </a:prstGeom>
          <a:noFill/>
          <a:ln>
            <a:noFill/>
          </a:ln>
        </p:spPr>
      </p:pic>
      <p:pic>
        <p:nvPicPr>
          <p:cNvPr id="1065" name="Shape 1065"/>
          <p:cNvPicPr preferRelativeResize="0"/>
          <p:nvPr/>
        </p:nvPicPr>
        <p:blipFill rotWithShape="1">
          <a:blip r:embed="rId6">
            <a:alphaModFix/>
          </a:blip>
          <a:srcRect/>
          <a:stretch/>
        </p:blipFill>
        <p:spPr>
          <a:xfrm>
            <a:off x="4648200" y="3420532"/>
            <a:ext cx="4572000" cy="3440185"/>
          </a:xfrm>
          <a:prstGeom prst="rect">
            <a:avLst/>
          </a:prstGeom>
          <a:noFill/>
          <a:ln>
            <a:noFill/>
          </a:ln>
        </p:spPr>
      </p:pic>
      <p:sp>
        <p:nvSpPr>
          <p:cNvPr id="1066" name="Shape 1066"/>
          <p:cNvSpPr txBox="1"/>
          <p:nvPr/>
        </p:nvSpPr>
        <p:spPr>
          <a:xfrm>
            <a:off x="2286077" y="3248441"/>
            <a:ext cx="6669646" cy="400109"/>
          </a:xfrm>
          <a:prstGeom prst="rect">
            <a:avLst/>
          </a:prstGeom>
          <a:solidFill>
            <a:srgbClr val="FFFF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Surface Temperature, CONUS West and East, 00Z Cycle</a:t>
            </a:r>
          </a:p>
        </p:txBody>
      </p:sp>
      <p:sp>
        <p:nvSpPr>
          <p:cNvPr id="1067" name="Shape 10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70</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Shape 1072"/>
          <p:cNvPicPr preferRelativeResize="0"/>
          <p:nvPr/>
        </p:nvPicPr>
        <p:blipFill rotWithShape="1">
          <a:blip r:embed="rId3">
            <a:alphaModFix/>
          </a:blip>
          <a:srcRect/>
          <a:stretch/>
        </p:blipFill>
        <p:spPr>
          <a:xfrm>
            <a:off x="0" y="0"/>
            <a:ext cx="4572000" cy="3429000"/>
          </a:xfrm>
          <a:prstGeom prst="rect">
            <a:avLst/>
          </a:prstGeom>
          <a:noFill/>
          <a:ln>
            <a:noFill/>
          </a:ln>
        </p:spPr>
      </p:pic>
      <p:pic>
        <p:nvPicPr>
          <p:cNvPr id="1073" name="Shape 1073"/>
          <p:cNvPicPr preferRelativeResize="0"/>
          <p:nvPr/>
        </p:nvPicPr>
        <p:blipFill rotWithShape="1">
          <a:blip r:embed="rId4">
            <a:alphaModFix/>
          </a:blip>
          <a:srcRect/>
          <a:stretch/>
        </p:blipFill>
        <p:spPr>
          <a:xfrm>
            <a:off x="4548930" y="0"/>
            <a:ext cx="4572000" cy="3429000"/>
          </a:xfrm>
          <a:prstGeom prst="rect">
            <a:avLst/>
          </a:prstGeom>
          <a:noFill/>
          <a:ln>
            <a:noFill/>
          </a:ln>
        </p:spPr>
      </p:pic>
      <p:pic>
        <p:nvPicPr>
          <p:cNvPr id="1074" name="Shape 1074"/>
          <p:cNvPicPr preferRelativeResize="0"/>
          <p:nvPr/>
        </p:nvPicPr>
        <p:blipFill rotWithShape="1">
          <a:blip r:embed="rId5">
            <a:alphaModFix/>
          </a:blip>
          <a:srcRect/>
          <a:stretch/>
        </p:blipFill>
        <p:spPr>
          <a:xfrm>
            <a:off x="-22371" y="3419132"/>
            <a:ext cx="4572000" cy="3438868"/>
          </a:xfrm>
          <a:prstGeom prst="rect">
            <a:avLst/>
          </a:prstGeom>
          <a:noFill/>
          <a:ln>
            <a:noFill/>
          </a:ln>
        </p:spPr>
      </p:pic>
      <p:pic>
        <p:nvPicPr>
          <p:cNvPr id="1075" name="Shape 1075"/>
          <p:cNvPicPr preferRelativeResize="0"/>
          <p:nvPr/>
        </p:nvPicPr>
        <p:blipFill rotWithShape="1">
          <a:blip r:embed="rId6">
            <a:alphaModFix/>
          </a:blip>
          <a:srcRect/>
          <a:stretch/>
        </p:blipFill>
        <p:spPr>
          <a:xfrm>
            <a:off x="4549628" y="3420532"/>
            <a:ext cx="4572000" cy="3437466"/>
          </a:xfrm>
          <a:prstGeom prst="rect">
            <a:avLst/>
          </a:prstGeom>
          <a:noFill/>
          <a:ln>
            <a:noFill/>
          </a:ln>
        </p:spPr>
      </p:pic>
      <p:sp>
        <p:nvSpPr>
          <p:cNvPr id="1076" name="Shape 1076"/>
          <p:cNvSpPr txBox="1"/>
          <p:nvPr/>
        </p:nvSpPr>
        <p:spPr>
          <a:xfrm>
            <a:off x="1252333" y="3228946"/>
            <a:ext cx="7697171" cy="400109"/>
          </a:xfrm>
          <a:prstGeom prst="rect">
            <a:avLst/>
          </a:prstGeom>
          <a:solidFill>
            <a:srgbClr val="FFFF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Surface Temperature, N. Plains and Mid-West, S. Plains 00Z Cycle</a:t>
            </a:r>
          </a:p>
        </p:txBody>
      </p:sp>
      <p:sp>
        <p:nvSpPr>
          <p:cNvPr id="1077" name="Shape 10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71</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pic>
        <p:nvPicPr>
          <p:cNvPr id="1082" name="Shape 1082"/>
          <p:cNvPicPr preferRelativeResize="0"/>
          <p:nvPr/>
        </p:nvPicPr>
        <p:blipFill rotWithShape="1">
          <a:blip r:embed="rId3">
            <a:alphaModFix/>
          </a:blip>
          <a:srcRect/>
          <a:stretch/>
        </p:blipFill>
        <p:spPr>
          <a:xfrm>
            <a:off x="0" y="17477"/>
            <a:ext cx="4580466" cy="3426596"/>
          </a:xfrm>
          <a:prstGeom prst="rect">
            <a:avLst/>
          </a:prstGeom>
          <a:noFill/>
          <a:ln>
            <a:noFill/>
          </a:ln>
        </p:spPr>
      </p:pic>
      <p:pic>
        <p:nvPicPr>
          <p:cNvPr id="1083" name="Shape 1083"/>
          <p:cNvPicPr preferRelativeResize="0"/>
          <p:nvPr/>
        </p:nvPicPr>
        <p:blipFill rotWithShape="1">
          <a:blip r:embed="rId4">
            <a:alphaModFix/>
          </a:blip>
          <a:srcRect/>
          <a:stretch/>
        </p:blipFill>
        <p:spPr>
          <a:xfrm>
            <a:off x="4580467" y="2096"/>
            <a:ext cx="4563531" cy="3441975"/>
          </a:xfrm>
          <a:prstGeom prst="rect">
            <a:avLst/>
          </a:prstGeom>
          <a:noFill/>
          <a:ln>
            <a:noFill/>
          </a:ln>
        </p:spPr>
      </p:pic>
      <p:pic>
        <p:nvPicPr>
          <p:cNvPr id="1084" name="Shape 1084"/>
          <p:cNvPicPr preferRelativeResize="0"/>
          <p:nvPr/>
        </p:nvPicPr>
        <p:blipFill rotWithShape="1">
          <a:blip r:embed="rId5">
            <a:alphaModFix/>
          </a:blip>
          <a:srcRect/>
          <a:stretch/>
        </p:blipFill>
        <p:spPr>
          <a:xfrm>
            <a:off x="0" y="3429000"/>
            <a:ext cx="4572000" cy="3429000"/>
          </a:xfrm>
          <a:prstGeom prst="rect">
            <a:avLst/>
          </a:prstGeom>
          <a:noFill/>
          <a:ln>
            <a:noFill/>
          </a:ln>
        </p:spPr>
      </p:pic>
      <p:pic>
        <p:nvPicPr>
          <p:cNvPr id="1085" name="Shape 1085"/>
          <p:cNvPicPr preferRelativeResize="0"/>
          <p:nvPr/>
        </p:nvPicPr>
        <p:blipFill rotWithShape="1">
          <a:blip r:embed="rId6">
            <a:alphaModFix/>
          </a:blip>
          <a:srcRect/>
          <a:stretch/>
        </p:blipFill>
        <p:spPr>
          <a:xfrm>
            <a:off x="4583287" y="3437467"/>
            <a:ext cx="4560710" cy="3420532"/>
          </a:xfrm>
          <a:prstGeom prst="rect">
            <a:avLst/>
          </a:prstGeom>
          <a:noFill/>
          <a:ln>
            <a:noFill/>
          </a:ln>
        </p:spPr>
      </p:pic>
      <p:sp>
        <p:nvSpPr>
          <p:cNvPr id="1086" name="Shape 1086"/>
          <p:cNvSpPr txBox="1"/>
          <p:nvPr/>
        </p:nvSpPr>
        <p:spPr>
          <a:xfrm>
            <a:off x="1249717" y="3144278"/>
            <a:ext cx="7096301" cy="400109"/>
          </a:xfrm>
          <a:prstGeom prst="rect">
            <a:avLst/>
          </a:prstGeom>
          <a:solidFill>
            <a:srgbClr val="FFFF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Surface Temperature, N. Plains and Mid-West, All four cycles</a:t>
            </a:r>
          </a:p>
        </p:txBody>
      </p:sp>
      <p:sp>
        <p:nvSpPr>
          <p:cNvPr id="1087" name="Shape 108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72</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pic>
        <p:nvPicPr>
          <p:cNvPr id="1092" name="Shape 1092"/>
          <p:cNvPicPr preferRelativeResize="0"/>
          <p:nvPr/>
        </p:nvPicPr>
        <p:blipFill rotWithShape="1">
          <a:blip r:embed="rId3">
            <a:alphaModFix/>
          </a:blip>
          <a:srcRect/>
          <a:stretch/>
        </p:blipFill>
        <p:spPr>
          <a:xfrm>
            <a:off x="0" y="0"/>
            <a:ext cx="4572000" cy="6858000"/>
          </a:xfrm>
          <a:prstGeom prst="rect">
            <a:avLst/>
          </a:prstGeom>
          <a:noFill/>
          <a:ln>
            <a:noFill/>
          </a:ln>
        </p:spPr>
      </p:pic>
      <p:pic>
        <p:nvPicPr>
          <p:cNvPr id="1093" name="Shape 1093"/>
          <p:cNvPicPr preferRelativeResize="0"/>
          <p:nvPr/>
        </p:nvPicPr>
        <p:blipFill rotWithShape="1">
          <a:blip r:embed="rId4">
            <a:alphaModFix/>
          </a:blip>
          <a:srcRect/>
          <a:stretch/>
        </p:blipFill>
        <p:spPr>
          <a:xfrm>
            <a:off x="4572000" y="-17317"/>
            <a:ext cx="4572000" cy="6875317"/>
          </a:xfrm>
          <a:prstGeom prst="rect">
            <a:avLst/>
          </a:prstGeom>
          <a:noFill/>
          <a:ln>
            <a:noFill/>
          </a:ln>
        </p:spPr>
      </p:pic>
      <p:sp>
        <p:nvSpPr>
          <p:cNvPr id="1094" name="Shape 109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73</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Shape 1099"/>
          <p:cNvPicPr preferRelativeResize="0"/>
          <p:nvPr/>
        </p:nvPicPr>
        <p:blipFill rotWithShape="1">
          <a:blip r:embed="rId3">
            <a:alphaModFix/>
          </a:blip>
          <a:srcRect/>
          <a:stretch/>
        </p:blipFill>
        <p:spPr>
          <a:xfrm>
            <a:off x="-3463" y="0"/>
            <a:ext cx="4575464" cy="6858000"/>
          </a:xfrm>
          <a:prstGeom prst="rect">
            <a:avLst/>
          </a:prstGeom>
          <a:noFill/>
          <a:ln>
            <a:noFill/>
          </a:ln>
        </p:spPr>
      </p:pic>
      <p:pic>
        <p:nvPicPr>
          <p:cNvPr id="1100" name="Shape 1100"/>
          <p:cNvPicPr preferRelativeResize="0"/>
          <p:nvPr/>
        </p:nvPicPr>
        <p:blipFill rotWithShape="1">
          <a:blip r:embed="rId4">
            <a:alphaModFix/>
          </a:blip>
          <a:srcRect/>
          <a:stretch/>
        </p:blipFill>
        <p:spPr>
          <a:xfrm>
            <a:off x="4572000" y="0"/>
            <a:ext cx="4572000" cy="6858000"/>
          </a:xfrm>
          <a:prstGeom prst="rect">
            <a:avLst/>
          </a:prstGeom>
          <a:noFill/>
          <a:ln>
            <a:noFill/>
          </a:ln>
        </p:spPr>
      </p:pic>
      <p:sp>
        <p:nvSpPr>
          <p:cNvPr id="1101" name="Shape 110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74</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1106" name="Shape 1106"/>
          <p:cNvPicPr preferRelativeResize="0"/>
          <p:nvPr/>
        </p:nvPicPr>
        <p:blipFill rotWithShape="1">
          <a:blip r:embed="rId3">
            <a:alphaModFix/>
          </a:blip>
          <a:srcRect/>
          <a:stretch/>
        </p:blipFill>
        <p:spPr>
          <a:xfrm>
            <a:off x="4549726" y="2046849"/>
            <a:ext cx="4343400" cy="3257550"/>
          </a:xfrm>
          <a:prstGeom prst="rect">
            <a:avLst/>
          </a:prstGeom>
          <a:noFill/>
          <a:ln>
            <a:noFill/>
          </a:ln>
        </p:spPr>
      </p:pic>
      <p:pic>
        <p:nvPicPr>
          <p:cNvPr id="1107" name="Shape 1107"/>
          <p:cNvPicPr preferRelativeResize="0"/>
          <p:nvPr/>
        </p:nvPicPr>
        <p:blipFill rotWithShape="1">
          <a:blip r:embed="rId4">
            <a:alphaModFix/>
          </a:blip>
          <a:srcRect/>
          <a:stretch/>
        </p:blipFill>
        <p:spPr>
          <a:xfrm>
            <a:off x="24617" y="2057400"/>
            <a:ext cx="4495800" cy="3371850"/>
          </a:xfrm>
          <a:prstGeom prst="rect">
            <a:avLst/>
          </a:prstGeom>
          <a:noFill/>
          <a:ln>
            <a:noFill/>
          </a:ln>
        </p:spPr>
      </p:pic>
      <p:sp>
        <p:nvSpPr>
          <p:cNvPr id="1108" name="Shape 110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75</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Shape 1113"/>
          <p:cNvSpPr txBox="1">
            <a:spLocks noGrp="1"/>
          </p:cNvSpPr>
          <p:nvPr>
            <p:ph type="ctrTitle"/>
          </p:nvPr>
        </p:nvSpPr>
        <p:spPr>
          <a:xfrm>
            <a:off x="944192" y="170000"/>
            <a:ext cx="6858000" cy="453521"/>
          </a:xfrm>
          <a:prstGeom prst="rect">
            <a:avLst/>
          </a:prstGeom>
          <a:noFill/>
          <a:ln>
            <a:noFill/>
          </a:ln>
        </p:spPr>
        <p:txBody>
          <a:bodyPr lIns="91425" tIns="45700" rIns="91425" bIns="45700" anchor="ctr" anchorCtr="0">
            <a:noAutofit/>
          </a:bodyPr>
          <a:lstStyle/>
          <a:p>
            <a:pPr marL="0" marR="0" lvl="0" indent="0" algn="ctr" rtl="0">
              <a:spcBef>
                <a:spcPts val="0"/>
              </a:spcBef>
              <a:buClr>
                <a:srgbClr val="0070C0"/>
              </a:buClr>
              <a:buSzPct val="25000"/>
              <a:buFont typeface="Times New Roman"/>
              <a:buNone/>
            </a:pPr>
            <a:r>
              <a:rPr lang="en-US" sz="1979" b="1" i="0" u="none" strike="noStrike" cap="none">
                <a:solidFill>
                  <a:srgbClr val="0070C0"/>
                </a:solidFill>
                <a:latin typeface="Times New Roman"/>
                <a:ea typeface="Times New Roman"/>
                <a:cs typeface="Times New Roman"/>
                <a:sym typeface="Times New Roman"/>
              </a:rPr>
              <a:t>Significantly improve the biases brought up in the EMC MEG meeting</a:t>
            </a:r>
          </a:p>
        </p:txBody>
      </p:sp>
      <p:sp>
        <p:nvSpPr>
          <p:cNvPr id="1114" name="Shape 1114"/>
          <p:cNvSpPr txBox="1"/>
          <p:nvPr/>
        </p:nvSpPr>
        <p:spPr>
          <a:xfrm>
            <a:off x="1265549" y="1451728"/>
            <a:ext cx="184730"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p:txBody>
      </p:sp>
      <p:pic>
        <p:nvPicPr>
          <p:cNvPr id="1115" name="Shape 1115"/>
          <p:cNvPicPr preferRelativeResize="0"/>
          <p:nvPr/>
        </p:nvPicPr>
        <p:blipFill rotWithShape="1">
          <a:blip r:embed="rId3">
            <a:alphaModFix/>
          </a:blip>
          <a:srcRect/>
          <a:stretch/>
        </p:blipFill>
        <p:spPr>
          <a:xfrm>
            <a:off x="14286" y="796947"/>
            <a:ext cx="4607718" cy="2982567"/>
          </a:xfrm>
          <a:prstGeom prst="rect">
            <a:avLst/>
          </a:prstGeom>
          <a:noFill/>
          <a:ln>
            <a:noFill/>
          </a:ln>
        </p:spPr>
      </p:pic>
      <p:pic>
        <p:nvPicPr>
          <p:cNvPr id="1116" name="Shape 1116"/>
          <p:cNvPicPr preferRelativeResize="0"/>
          <p:nvPr/>
        </p:nvPicPr>
        <p:blipFill rotWithShape="1">
          <a:blip r:embed="rId4">
            <a:alphaModFix/>
          </a:blip>
          <a:srcRect/>
          <a:stretch/>
        </p:blipFill>
        <p:spPr>
          <a:xfrm>
            <a:off x="4572000" y="860969"/>
            <a:ext cx="4572000" cy="2982567"/>
          </a:xfrm>
          <a:prstGeom prst="rect">
            <a:avLst/>
          </a:prstGeom>
          <a:noFill/>
          <a:ln>
            <a:noFill/>
          </a:ln>
        </p:spPr>
      </p:pic>
      <p:pic>
        <p:nvPicPr>
          <p:cNvPr id="1117" name="Shape 1117"/>
          <p:cNvPicPr preferRelativeResize="0"/>
          <p:nvPr/>
        </p:nvPicPr>
        <p:blipFill rotWithShape="1">
          <a:blip r:embed="rId5">
            <a:alphaModFix/>
          </a:blip>
          <a:srcRect/>
          <a:stretch/>
        </p:blipFill>
        <p:spPr>
          <a:xfrm>
            <a:off x="14286" y="3888919"/>
            <a:ext cx="4593430" cy="2834309"/>
          </a:xfrm>
          <a:prstGeom prst="rect">
            <a:avLst/>
          </a:prstGeom>
          <a:noFill/>
          <a:ln>
            <a:noFill/>
          </a:ln>
        </p:spPr>
      </p:pic>
      <p:pic>
        <p:nvPicPr>
          <p:cNvPr id="1118" name="Shape 1118"/>
          <p:cNvPicPr preferRelativeResize="0"/>
          <p:nvPr/>
        </p:nvPicPr>
        <p:blipFill rotWithShape="1">
          <a:blip r:embed="rId6">
            <a:alphaModFix/>
          </a:blip>
          <a:srcRect/>
          <a:stretch/>
        </p:blipFill>
        <p:spPr>
          <a:xfrm>
            <a:off x="4539696" y="3912878"/>
            <a:ext cx="4604302" cy="2834309"/>
          </a:xfrm>
          <a:prstGeom prst="rect">
            <a:avLst/>
          </a:prstGeom>
          <a:noFill/>
          <a:ln>
            <a:noFill/>
          </a:ln>
        </p:spPr>
      </p:pic>
      <p:sp>
        <p:nvSpPr>
          <p:cNvPr id="1119" name="Shape 1119"/>
          <p:cNvSpPr txBox="1"/>
          <p:nvPr/>
        </p:nvSpPr>
        <p:spPr>
          <a:xfrm>
            <a:off x="3779353" y="2723322"/>
            <a:ext cx="79264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u="sng">
                <a:solidFill>
                  <a:srgbClr val="FF0000"/>
                </a:solidFill>
                <a:latin typeface="Arial"/>
                <a:ea typeface="Arial"/>
                <a:cs typeface="Arial"/>
                <a:sym typeface="Arial"/>
              </a:rPr>
              <a:t>T2m</a:t>
            </a:r>
          </a:p>
        </p:txBody>
      </p:sp>
      <p:sp>
        <p:nvSpPr>
          <p:cNvPr id="1120" name="Shape 1120"/>
          <p:cNvSpPr txBox="1"/>
          <p:nvPr/>
        </p:nvSpPr>
        <p:spPr>
          <a:xfrm>
            <a:off x="3779353" y="5681669"/>
            <a:ext cx="835508"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u="sng">
                <a:solidFill>
                  <a:srgbClr val="FF0000"/>
                </a:solidFill>
                <a:latin typeface="Arial"/>
                <a:ea typeface="Arial"/>
                <a:cs typeface="Arial"/>
                <a:sym typeface="Arial"/>
              </a:rPr>
              <a:t>Latent heat</a:t>
            </a:r>
          </a:p>
        </p:txBody>
      </p:sp>
      <p:sp>
        <p:nvSpPr>
          <p:cNvPr id="1121" name="Shape 1121"/>
          <p:cNvSpPr txBox="1"/>
          <p:nvPr/>
        </p:nvSpPr>
        <p:spPr>
          <a:xfrm>
            <a:off x="8207238" y="2995856"/>
            <a:ext cx="936762"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u="sng">
                <a:solidFill>
                  <a:srgbClr val="FF0000"/>
                </a:solidFill>
                <a:latin typeface="Arial"/>
                <a:ea typeface="Arial"/>
                <a:cs typeface="Arial"/>
                <a:sym typeface="Arial"/>
              </a:rPr>
              <a:t>Td2m</a:t>
            </a:r>
          </a:p>
        </p:txBody>
      </p:sp>
      <p:sp>
        <p:nvSpPr>
          <p:cNvPr id="1122" name="Shape 1122"/>
          <p:cNvSpPr txBox="1"/>
          <p:nvPr/>
        </p:nvSpPr>
        <p:spPr>
          <a:xfrm>
            <a:off x="4942233" y="5774635"/>
            <a:ext cx="925166"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u="sng">
                <a:solidFill>
                  <a:srgbClr val="FF0000"/>
                </a:solidFill>
                <a:latin typeface="Arial"/>
                <a:ea typeface="Arial"/>
                <a:cs typeface="Arial"/>
                <a:sym typeface="Arial"/>
              </a:rPr>
              <a:t>CAPE</a:t>
            </a:r>
          </a:p>
        </p:txBody>
      </p:sp>
      <p:sp>
        <p:nvSpPr>
          <p:cNvPr id="1123" name="Shape 11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76</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Shape 1128"/>
          <p:cNvPicPr preferRelativeResize="0"/>
          <p:nvPr/>
        </p:nvPicPr>
        <p:blipFill rotWithShape="1">
          <a:blip r:embed="rId3">
            <a:alphaModFix/>
          </a:blip>
          <a:srcRect/>
          <a:stretch/>
        </p:blipFill>
        <p:spPr>
          <a:xfrm>
            <a:off x="9087" y="0"/>
            <a:ext cx="4546133" cy="3464653"/>
          </a:xfrm>
          <a:prstGeom prst="rect">
            <a:avLst/>
          </a:prstGeom>
          <a:noFill/>
          <a:ln>
            <a:noFill/>
          </a:ln>
        </p:spPr>
      </p:pic>
      <p:pic>
        <p:nvPicPr>
          <p:cNvPr id="1129" name="Shape 1129"/>
          <p:cNvPicPr preferRelativeResize="0"/>
          <p:nvPr/>
        </p:nvPicPr>
        <p:blipFill rotWithShape="1">
          <a:blip r:embed="rId4">
            <a:alphaModFix/>
          </a:blip>
          <a:srcRect/>
          <a:stretch/>
        </p:blipFill>
        <p:spPr>
          <a:xfrm>
            <a:off x="4572000" y="0"/>
            <a:ext cx="4572000" cy="3405930"/>
          </a:xfrm>
          <a:prstGeom prst="rect">
            <a:avLst/>
          </a:prstGeom>
          <a:noFill/>
          <a:ln>
            <a:noFill/>
          </a:ln>
        </p:spPr>
      </p:pic>
      <p:sp>
        <p:nvSpPr>
          <p:cNvPr id="1130" name="Shape 1130"/>
          <p:cNvSpPr txBox="1"/>
          <p:nvPr/>
        </p:nvSpPr>
        <p:spPr>
          <a:xfrm>
            <a:off x="2294466" y="3248441"/>
            <a:ext cx="5764911" cy="400109"/>
          </a:xfrm>
          <a:prstGeom prst="rect">
            <a:avLst/>
          </a:prstGeom>
          <a:solidFill>
            <a:srgbClr val="FFFF00"/>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Surface wind, CONUS West and East, 00Z Cycle</a:t>
            </a:r>
          </a:p>
        </p:txBody>
      </p:sp>
      <p:pic>
        <p:nvPicPr>
          <p:cNvPr id="1131" name="Shape 1131"/>
          <p:cNvPicPr preferRelativeResize="0"/>
          <p:nvPr/>
        </p:nvPicPr>
        <p:blipFill rotWithShape="1">
          <a:blip r:embed="rId5">
            <a:alphaModFix/>
          </a:blip>
          <a:srcRect/>
          <a:stretch/>
        </p:blipFill>
        <p:spPr>
          <a:xfrm>
            <a:off x="0" y="3582098"/>
            <a:ext cx="4555222" cy="3275900"/>
          </a:xfrm>
          <a:prstGeom prst="rect">
            <a:avLst/>
          </a:prstGeom>
          <a:noFill/>
          <a:ln>
            <a:noFill/>
          </a:ln>
        </p:spPr>
      </p:pic>
      <p:pic>
        <p:nvPicPr>
          <p:cNvPr id="1132" name="Shape 1132"/>
          <p:cNvPicPr preferRelativeResize="0"/>
          <p:nvPr/>
        </p:nvPicPr>
        <p:blipFill rotWithShape="1">
          <a:blip r:embed="rId6">
            <a:alphaModFix/>
          </a:blip>
          <a:srcRect/>
          <a:stretch/>
        </p:blipFill>
        <p:spPr>
          <a:xfrm>
            <a:off x="4555221" y="3582098"/>
            <a:ext cx="4588777" cy="3275900"/>
          </a:xfrm>
          <a:prstGeom prst="rect">
            <a:avLst/>
          </a:prstGeom>
          <a:noFill/>
          <a:ln>
            <a:noFill/>
          </a:ln>
        </p:spPr>
      </p:pic>
      <p:sp>
        <p:nvSpPr>
          <p:cNvPr id="1133" name="Shape 11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77</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Shape 113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Preliminary assessment of impact of LSM changes</a:t>
            </a:r>
          </a:p>
        </p:txBody>
      </p:sp>
      <p:sp>
        <p:nvSpPr>
          <p:cNvPr id="1139" name="Shape 113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285750" marR="0" lvl="0" indent="-285750" algn="l" rtl="0">
              <a:lnSpc>
                <a:spcPct val="80000"/>
              </a:lnSpc>
              <a:spcBef>
                <a:spcPts val="0"/>
              </a:spcBef>
              <a:spcAft>
                <a:spcPts val="0"/>
              </a:spcAft>
              <a:buClr>
                <a:srgbClr val="000000"/>
              </a:buClr>
              <a:buSzPct val="99200"/>
              <a:buFont typeface="Arial"/>
              <a:buChar char="•"/>
            </a:pPr>
            <a:r>
              <a:rPr lang="en-US" sz="2480" b="0" i="0" u="none" strike="noStrike" cap="none">
                <a:solidFill>
                  <a:srgbClr val="000000"/>
                </a:solidFill>
                <a:latin typeface="Calibri"/>
                <a:ea typeface="Calibri"/>
                <a:cs typeface="Calibri"/>
                <a:sym typeface="Calibri"/>
              </a:rPr>
              <a:t>2m T  bias is worse over the Northern Plains and Northeast, </a:t>
            </a:r>
          </a:p>
          <a:p>
            <a:pPr marL="0" marR="0" lvl="0" indent="0" algn="l" rtl="0">
              <a:lnSpc>
                <a:spcPct val="80000"/>
              </a:lnSpc>
              <a:spcBef>
                <a:spcPts val="0"/>
              </a:spcBef>
              <a:spcAft>
                <a:spcPts val="0"/>
              </a:spcAft>
              <a:buClr>
                <a:srgbClr val="000000"/>
              </a:buClr>
              <a:buSzPct val="25000"/>
              <a:buFont typeface="Arial"/>
              <a:buNone/>
            </a:pPr>
            <a:r>
              <a:rPr lang="en-US" sz="2480" b="0" i="0" u="none" strike="noStrike" cap="none">
                <a:solidFill>
                  <a:srgbClr val="000000"/>
                </a:solidFill>
                <a:latin typeface="Calibri"/>
                <a:ea typeface="Calibri"/>
                <a:cs typeface="Calibri"/>
                <a:sym typeface="Calibri"/>
              </a:rPr>
              <a:t>	Better over southern plains and southeast</a:t>
            </a:r>
          </a:p>
          <a:p>
            <a:pPr marL="285750" marR="0" lvl="0" indent="-285750" algn="l" rtl="0">
              <a:lnSpc>
                <a:spcPct val="80000"/>
              </a:lnSpc>
              <a:spcBef>
                <a:spcPts val="0"/>
              </a:spcBef>
              <a:spcAft>
                <a:spcPts val="0"/>
              </a:spcAft>
              <a:buClr>
                <a:srgbClr val="000000"/>
              </a:buClr>
              <a:buSzPct val="99200"/>
              <a:buFont typeface="Arial"/>
              <a:buChar char="•"/>
            </a:pPr>
            <a:r>
              <a:rPr lang="en-US" sz="2480" b="0" i="0" u="none" strike="noStrike" cap="none">
                <a:solidFill>
                  <a:srgbClr val="000000"/>
                </a:solidFill>
                <a:latin typeface="Calibri"/>
                <a:ea typeface="Calibri"/>
                <a:cs typeface="Calibri"/>
                <a:sym typeface="Calibri"/>
              </a:rPr>
              <a:t>RMS error improved over northern and southern plains,</a:t>
            </a:r>
          </a:p>
          <a:p>
            <a:pPr marL="0" marR="0" lvl="0" indent="0" algn="l" rtl="0">
              <a:lnSpc>
                <a:spcPct val="80000"/>
              </a:lnSpc>
              <a:spcBef>
                <a:spcPts val="0"/>
              </a:spcBef>
              <a:spcAft>
                <a:spcPts val="0"/>
              </a:spcAft>
              <a:buClr>
                <a:srgbClr val="000000"/>
              </a:buClr>
              <a:buSzPct val="25000"/>
              <a:buFont typeface="Arial"/>
              <a:buNone/>
            </a:pPr>
            <a:r>
              <a:rPr lang="en-US" sz="2480" b="0" i="0" u="none" strike="noStrike" cap="none">
                <a:solidFill>
                  <a:srgbClr val="000000"/>
                </a:solidFill>
                <a:latin typeface="Calibri"/>
                <a:ea typeface="Calibri"/>
                <a:cs typeface="Calibri"/>
                <a:sym typeface="Calibri"/>
              </a:rPr>
              <a:t>	Southeast and Alaska, worse over northwest</a:t>
            </a:r>
          </a:p>
          <a:p>
            <a:pPr marL="342900" marR="0" lvl="0" indent="-342900" algn="l" rtl="0">
              <a:lnSpc>
                <a:spcPct val="80000"/>
              </a:lnSpc>
              <a:spcBef>
                <a:spcPts val="0"/>
              </a:spcBef>
              <a:spcAft>
                <a:spcPts val="0"/>
              </a:spcAft>
              <a:buClr>
                <a:srgbClr val="000000"/>
              </a:buClr>
              <a:buSzPct val="99200"/>
              <a:buFont typeface="Arial"/>
              <a:buChar char="•"/>
            </a:pPr>
            <a:r>
              <a:rPr lang="en-US" sz="2480" b="0" i="0" u="none" strike="noStrike" cap="none">
                <a:solidFill>
                  <a:srgbClr val="000000"/>
                </a:solidFill>
                <a:latin typeface="Calibri"/>
                <a:ea typeface="Calibri"/>
                <a:cs typeface="Calibri"/>
                <a:sym typeface="Calibri"/>
              </a:rPr>
              <a:t>10 m winds decreased, RMS error improved</a:t>
            </a:r>
          </a:p>
          <a:p>
            <a:pPr marL="285750" marR="0" lvl="0" indent="-285750" algn="l" rtl="0">
              <a:lnSpc>
                <a:spcPct val="80000"/>
              </a:lnSpc>
              <a:spcBef>
                <a:spcPts val="0"/>
              </a:spcBef>
              <a:spcAft>
                <a:spcPts val="0"/>
              </a:spcAft>
              <a:buClr>
                <a:schemeClr val="dk1"/>
              </a:buClr>
              <a:buSzPct val="99200"/>
              <a:buFont typeface="Arial"/>
              <a:buNone/>
            </a:pPr>
            <a:endParaRPr sz="2480" b="0" i="0" u="none" strike="noStrike" cap="none">
              <a:solidFill>
                <a:srgbClr val="000000"/>
              </a:solidFill>
              <a:latin typeface="Calibri"/>
              <a:ea typeface="Calibri"/>
              <a:cs typeface="Calibri"/>
              <a:sym typeface="Calibri"/>
            </a:endParaRPr>
          </a:p>
          <a:p>
            <a:pPr marL="342900" marR="0" lvl="0" indent="-342900" algn="l" rtl="0">
              <a:lnSpc>
                <a:spcPct val="80000"/>
              </a:lnSpc>
              <a:spcBef>
                <a:spcPts val="496"/>
              </a:spcBef>
              <a:spcAft>
                <a:spcPts val="0"/>
              </a:spcAft>
              <a:buClr>
                <a:srgbClr val="3333CC"/>
              </a:buClr>
              <a:buSzPct val="99200"/>
              <a:buFont typeface="Arial"/>
              <a:buChar char="•"/>
            </a:pPr>
            <a:r>
              <a:rPr lang="en-US" sz="2480" b="1" i="0" u="none" strike="noStrike" cap="none">
                <a:solidFill>
                  <a:srgbClr val="3333CC"/>
                </a:solidFill>
                <a:latin typeface="Calibri"/>
                <a:ea typeface="Calibri"/>
                <a:cs typeface="Calibri"/>
                <a:sym typeface="Calibri"/>
              </a:rPr>
              <a:t>The land surface parameter refinements have significantly reduced the warm/dry biases in the summer</a:t>
            </a:r>
          </a:p>
          <a:p>
            <a:pPr marL="342900" marR="0" lvl="0" indent="-342900" algn="l" rtl="0">
              <a:lnSpc>
                <a:spcPct val="80000"/>
              </a:lnSpc>
              <a:spcBef>
                <a:spcPts val="496"/>
              </a:spcBef>
              <a:spcAft>
                <a:spcPts val="0"/>
              </a:spcAft>
              <a:buClr>
                <a:schemeClr val="dk1"/>
              </a:buClr>
              <a:buSzPct val="99200"/>
              <a:buFont typeface="Arial"/>
              <a:buNone/>
            </a:pPr>
            <a:endParaRPr sz="2480" b="1" i="0" u="none" strike="noStrike" cap="none">
              <a:solidFill>
                <a:schemeClr val="dk1"/>
              </a:solidFill>
              <a:latin typeface="Calibri"/>
              <a:ea typeface="Calibri"/>
              <a:cs typeface="Calibri"/>
              <a:sym typeface="Calibri"/>
            </a:endParaRPr>
          </a:p>
          <a:p>
            <a:pPr marL="342900" marR="0" lvl="0" indent="-342900" algn="l" rtl="0">
              <a:lnSpc>
                <a:spcPct val="80000"/>
              </a:lnSpc>
              <a:spcBef>
                <a:spcPts val="496"/>
              </a:spcBef>
              <a:spcAft>
                <a:spcPts val="0"/>
              </a:spcAft>
              <a:buClr>
                <a:srgbClr val="3333CC"/>
              </a:buClr>
              <a:buSzPct val="99200"/>
              <a:buFont typeface="Arial"/>
              <a:buChar char="•"/>
            </a:pPr>
            <a:r>
              <a:rPr lang="en-US" sz="2480" b="1" i="0" u="none" strike="noStrike" cap="none">
                <a:solidFill>
                  <a:srgbClr val="3333CC"/>
                </a:solidFill>
                <a:latin typeface="Calibri"/>
                <a:ea typeface="Calibri"/>
                <a:cs typeface="Calibri"/>
                <a:sym typeface="Calibri"/>
              </a:rPr>
              <a:t>The change has little impact in the winter. However there are some degradations in the spring/fall. Also it is worst in 00Z (sunset). Some of them will be addressed in the next GFS physics implementation.</a:t>
            </a:r>
          </a:p>
          <a:p>
            <a:pPr marL="342900" marR="0" lvl="0" indent="-342900" algn="l" rtl="0">
              <a:lnSpc>
                <a:spcPct val="80000"/>
              </a:lnSpc>
              <a:spcBef>
                <a:spcPts val="496"/>
              </a:spcBef>
              <a:buClr>
                <a:schemeClr val="dk1"/>
              </a:buClr>
              <a:buSzPct val="99200"/>
              <a:buFont typeface="Arial"/>
              <a:buNone/>
            </a:pPr>
            <a:endParaRPr sz="2480" b="0" i="0" u="none" strike="noStrike" cap="none">
              <a:solidFill>
                <a:schemeClr val="dk1"/>
              </a:solidFill>
              <a:latin typeface="Calibri"/>
              <a:ea typeface="Calibri"/>
              <a:cs typeface="Calibri"/>
              <a:sym typeface="Calibri"/>
            </a:endParaRPr>
          </a:p>
        </p:txBody>
      </p:sp>
      <p:sp>
        <p:nvSpPr>
          <p:cNvPr id="1140" name="Shape 11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78</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Shape 1145"/>
          <p:cNvSpPr txBox="1">
            <a:spLocks noGrp="1"/>
          </p:cNvSpPr>
          <p:nvPr>
            <p:ph type="ctrTitle"/>
          </p:nvPr>
        </p:nvSpPr>
        <p:spPr>
          <a:xfrm>
            <a:off x="685800" y="166714"/>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CPC Evaluation of GFSX</a:t>
            </a:r>
            <a:br>
              <a:rPr lang="en-US" sz="4400" b="1" i="0" u="none" strike="noStrike" cap="none">
                <a:solidFill>
                  <a:schemeClr val="dk1"/>
                </a:solidFill>
                <a:latin typeface="Calibri"/>
                <a:ea typeface="Calibri"/>
                <a:cs typeface="Calibri"/>
                <a:sym typeface="Calibri"/>
              </a:rPr>
            </a:br>
            <a:r>
              <a:rPr lang="en-US" sz="4000" b="1" i="1" u="none" strike="noStrike" cap="none">
                <a:solidFill>
                  <a:srgbClr val="0000FF"/>
                </a:solidFill>
                <a:latin typeface="Calibri"/>
                <a:ea typeface="Calibri"/>
                <a:cs typeface="Calibri"/>
                <a:sym typeface="Calibri"/>
              </a:rPr>
              <a:t>- D+8 &amp; Week 2; - Stratosphere</a:t>
            </a:r>
          </a:p>
        </p:txBody>
      </p:sp>
      <p:sp>
        <p:nvSpPr>
          <p:cNvPr id="1146" name="Shape 1146"/>
          <p:cNvSpPr txBox="1">
            <a:spLocks noGrp="1"/>
          </p:cNvSpPr>
          <p:nvPr>
            <p:ph type="subTitle" idx="1"/>
          </p:nvPr>
        </p:nvSpPr>
        <p:spPr>
          <a:xfrm>
            <a:off x="1371600" y="1636738"/>
            <a:ext cx="6400799" cy="5218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C00000"/>
              </a:buClr>
              <a:buSzPct val="25000"/>
              <a:buFont typeface="Arial"/>
              <a:buNone/>
            </a:pPr>
            <a:r>
              <a:rPr lang="en-US" sz="2960" b="0" i="1" u="none" strike="noStrike" cap="none">
                <a:solidFill>
                  <a:srgbClr val="C00000"/>
                </a:solidFill>
                <a:latin typeface="Calibri"/>
                <a:ea typeface="Calibri"/>
                <a:cs typeface="Calibri"/>
                <a:sym typeface="Calibri"/>
              </a:rPr>
              <a:t>Craig Long &amp; Jae-Kyung Schemm</a:t>
            </a:r>
          </a:p>
        </p:txBody>
      </p:sp>
      <p:sp>
        <p:nvSpPr>
          <p:cNvPr id="1147" name="Shape 1147"/>
          <p:cNvSpPr txBox="1"/>
          <p:nvPr/>
        </p:nvSpPr>
        <p:spPr>
          <a:xfrm>
            <a:off x="419100" y="2158583"/>
            <a:ext cx="8305799" cy="4711163"/>
          </a:xfrm>
          <a:prstGeom prst="rect">
            <a:avLst/>
          </a:prstGeom>
          <a:noFill/>
          <a:ln>
            <a:noFill/>
          </a:ln>
        </p:spPr>
        <p:txBody>
          <a:bodyPr lIns="90000" tIns="46800" rIns="90000" bIns="46800" anchor="t" anchorCtr="0">
            <a:noAutofit/>
          </a:bodyPr>
          <a:lstStyle/>
          <a:p>
            <a:pPr marL="342900" marR="0" lvl="0" indent="-342900" algn="l" rtl="0">
              <a:lnSpc>
                <a:spcPct val="100000"/>
              </a:lnSpc>
              <a:spcBef>
                <a:spcPts val="0"/>
              </a:spcBef>
              <a:spcAft>
                <a:spcPts val="0"/>
              </a:spcAft>
              <a:buClr>
                <a:srgbClr val="333399"/>
              </a:buClr>
              <a:buSzPct val="120000"/>
              <a:buFont typeface="Arial"/>
              <a:buChar char="•"/>
            </a:pPr>
            <a:r>
              <a:rPr lang="en-US" sz="2000">
                <a:solidFill>
                  <a:schemeClr val="dk1"/>
                </a:solidFill>
                <a:latin typeface="Calibri"/>
                <a:ea typeface="Calibri"/>
                <a:cs typeface="Calibri"/>
                <a:sym typeface="Calibri"/>
              </a:rPr>
              <a:t>500 hPa height and 850 hPa temperature AC scores and RMS error were compared for NH  extra-tropics and the PNA sector for period Jun 1, 2013 – Nov 30, 2015.</a:t>
            </a:r>
          </a:p>
          <a:p>
            <a:pPr marL="342900" marR="0" lvl="0" indent="-342900" algn="l" rtl="0">
              <a:lnSpc>
                <a:spcPct val="100000"/>
              </a:lnSpc>
              <a:spcBef>
                <a:spcPts val="0"/>
              </a:spcBef>
              <a:spcAft>
                <a:spcPts val="0"/>
              </a:spcAft>
              <a:buClr>
                <a:srgbClr val="333399"/>
              </a:buClr>
              <a:buSzPct val="120000"/>
              <a:buFont typeface="Arial"/>
              <a:buChar char="•"/>
            </a:pPr>
            <a:r>
              <a:rPr lang="en-US" sz="2000">
                <a:solidFill>
                  <a:schemeClr val="dk1"/>
                </a:solidFill>
                <a:latin typeface="Calibri"/>
                <a:ea typeface="Calibri"/>
                <a:cs typeface="Calibri"/>
                <a:sym typeface="Calibri"/>
              </a:rPr>
              <a:t>The skill comparisons show </a:t>
            </a:r>
            <a:r>
              <a:rPr lang="en-US" sz="2000">
                <a:solidFill>
                  <a:srgbClr val="C00000"/>
                </a:solidFill>
                <a:latin typeface="Calibri"/>
                <a:ea typeface="Calibri"/>
                <a:cs typeface="Calibri"/>
                <a:sym typeface="Calibri"/>
              </a:rPr>
              <a:t>no significant changes </a:t>
            </a:r>
            <a:r>
              <a:rPr lang="en-US" sz="2000">
                <a:solidFill>
                  <a:schemeClr val="dk1"/>
                </a:solidFill>
                <a:latin typeface="Calibri"/>
                <a:ea typeface="Calibri"/>
                <a:cs typeface="Calibri"/>
                <a:sym typeface="Calibri"/>
              </a:rPr>
              <a:t>in forecast performance at all leads to 15 days over the operational GFS during the test period except </a:t>
            </a:r>
            <a:r>
              <a:rPr lang="en-US" sz="2000">
                <a:solidFill>
                  <a:srgbClr val="C00000"/>
                </a:solidFill>
                <a:latin typeface="Calibri"/>
                <a:ea typeface="Calibri"/>
                <a:cs typeface="Calibri"/>
                <a:sym typeface="Calibri"/>
              </a:rPr>
              <a:t>slight degradation </a:t>
            </a:r>
            <a:r>
              <a:rPr lang="en-US" sz="2000">
                <a:solidFill>
                  <a:schemeClr val="dk1"/>
                </a:solidFill>
                <a:latin typeface="Calibri"/>
                <a:ea typeface="Calibri"/>
                <a:cs typeface="Calibri"/>
                <a:sym typeface="Calibri"/>
              </a:rPr>
              <a:t>at longer leads during boreal summer season over the NH and PNA sector.</a:t>
            </a:r>
          </a:p>
          <a:p>
            <a:pPr marL="342900" marR="0" lvl="0" indent="-342900" algn="l" rtl="0">
              <a:lnSpc>
                <a:spcPct val="100000"/>
              </a:lnSpc>
              <a:spcBef>
                <a:spcPts val="0"/>
              </a:spcBef>
              <a:spcAft>
                <a:spcPts val="0"/>
              </a:spcAft>
              <a:buClr>
                <a:srgbClr val="333399"/>
              </a:buClr>
              <a:buSzPct val="120000"/>
              <a:buFont typeface="Arial"/>
              <a:buChar char="•"/>
            </a:pPr>
            <a:r>
              <a:rPr lang="en-US" sz="2000">
                <a:solidFill>
                  <a:schemeClr val="dk1"/>
                </a:solidFill>
                <a:latin typeface="Calibri"/>
                <a:ea typeface="Calibri"/>
                <a:cs typeface="Calibri"/>
                <a:sym typeface="Calibri"/>
              </a:rPr>
              <a:t>There is </a:t>
            </a:r>
            <a:r>
              <a:rPr lang="en-US" sz="2000">
                <a:solidFill>
                  <a:srgbClr val="C00000"/>
                </a:solidFill>
                <a:latin typeface="Calibri"/>
                <a:ea typeface="Calibri"/>
                <a:cs typeface="Calibri"/>
                <a:sym typeface="Calibri"/>
              </a:rPr>
              <a:t>no negative </a:t>
            </a:r>
            <a:r>
              <a:rPr lang="en-US" sz="2000">
                <a:solidFill>
                  <a:schemeClr val="dk1"/>
                </a:solidFill>
                <a:latin typeface="Calibri"/>
                <a:ea typeface="Calibri"/>
                <a:cs typeface="Calibri"/>
                <a:sym typeface="Calibri"/>
              </a:rPr>
              <a:t>impact in D+8 and Week 2 forecasts from this upgrade.</a:t>
            </a:r>
          </a:p>
          <a:p>
            <a:pPr marL="342900" marR="0" lvl="0" indent="-342900" algn="l" rtl="0">
              <a:lnSpc>
                <a:spcPct val="100000"/>
              </a:lnSpc>
              <a:spcBef>
                <a:spcPts val="0"/>
              </a:spcBef>
              <a:spcAft>
                <a:spcPts val="0"/>
              </a:spcAft>
              <a:buClr>
                <a:srgbClr val="333399"/>
              </a:buClr>
              <a:buSzPct val="120000"/>
              <a:buFont typeface="Arial"/>
              <a:buChar char="•"/>
            </a:pPr>
            <a:r>
              <a:rPr lang="en-US" sz="2000">
                <a:solidFill>
                  <a:schemeClr val="dk1"/>
                </a:solidFill>
                <a:latin typeface="Calibri"/>
                <a:ea typeface="Calibri"/>
                <a:cs typeface="Calibri"/>
                <a:sym typeface="Calibri"/>
              </a:rPr>
              <a:t>Comparisons of GFSX analyses with MLS show GFSX temps to be about 1 deg colder from 200 to 10 mb.  GFSX then become warmer between 10 and 1mb by as much as 4-6 degrees,</a:t>
            </a:r>
          </a:p>
          <a:p>
            <a:pPr marL="342900" marR="0" lvl="0" indent="-342900" algn="l" rtl="0">
              <a:lnSpc>
                <a:spcPct val="100000"/>
              </a:lnSpc>
              <a:spcBef>
                <a:spcPts val="0"/>
              </a:spcBef>
              <a:spcAft>
                <a:spcPts val="0"/>
              </a:spcAft>
              <a:buClr>
                <a:srgbClr val="333399"/>
              </a:buClr>
              <a:buSzPct val="120000"/>
              <a:buFont typeface="Arial"/>
              <a:buChar char="•"/>
            </a:pPr>
            <a:r>
              <a:rPr lang="en-US" sz="2000">
                <a:solidFill>
                  <a:schemeClr val="dk1"/>
                </a:solidFill>
                <a:latin typeface="Calibri"/>
                <a:ea typeface="Calibri"/>
                <a:cs typeface="Calibri"/>
                <a:sym typeface="Calibri"/>
              </a:rPr>
              <a:t>Comparison of GFSX f120 with Anl show that f120 is 5-10 deg warm in winter hemisphere temp gradient latitudes above 10mb and about 5 deg cooler in summer hemisphere above 10mb.</a:t>
            </a:r>
          </a:p>
        </p:txBody>
      </p:sp>
      <p:sp>
        <p:nvSpPr>
          <p:cNvPr id="1148" name="Shape 11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79</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8</a:t>
            </a:fld>
            <a:endParaRPr lang="en-US" sz="1400">
              <a:solidFill>
                <a:schemeClr val="dk1"/>
              </a:solidFill>
              <a:latin typeface="Arial"/>
              <a:ea typeface="Arial"/>
              <a:cs typeface="Arial"/>
              <a:sym typeface="Arial"/>
            </a:endParaRPr>
          </a:p>
        </p:txBody>
      </p:sp>
      <p:sp>
        <p:nvSpPr>
          <p:cNvPr id="578" name="Shape 578"/>
          <p:cNvSpPr/>
          <p:nvPr/>
        </p:nvSpPr>
        <p:spPr>
          <a:xfrm>
            <a:off x="0" y="1275658"/>
            <a:ext cx="9144000" cy="707886"/>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000000"/>
              </a:buClr>
              <a:buSzPct val="100000"/>
              <a:buFont typeface="Arial"/>
              <a:buChar char="•"/>
            </a:pPr>
            <a:r>
              <a:rPr lang="en-US" sz="2000">
                <a:solidFill>
                  <a:srgbClr val="000000"/>
                </a:solidFill>
                <a:latin typeface="Arial"/>
                <a:ea typeface="Arial"/>
                <a:cs typeface="Arial"/>
                <a:sym typeface="Arial"/>
              </a:rPr>
              <a:t>Retrospectives—Standard verification page against own analyses, GFS2015  vs. GFS2016: </a:t>
            </a:r>
            <a:r>
              <a:rPr lang="en-US" sz="2000" u="sng">
                <a:solidFill>
                  <a:schemeClr val="hlink"/>
                </a:solidFill>
                <a:latin typeface="Arial"/>
                <a:ea typeface="Arial"/>
                <a:cs typeface="Arial"/>
                <a:sym typeface="Arial"/>
                <a:hlinkClick r:id="rId3"/>
              </a:rPr>
              <a:t>http://www.emc.ncep.noaa.gov/gmb/wx24fy/vsdb/gfs2016/</a:t>
            </a:r>
          </a:p>
        </p:txBody>
      </p:sp>
      <p:sp>
        <p:nvSpPr>
          <p:cNvPr id="579" name="Shape 579"/>
          <p:cNvSpPr txBox="1"/>
          <p:nvPr/>
        </p:nvSpPr>
        <p:spPr>
          <a:xfrm>
            <a:off x="423862" y="230187"/>
            <a:ext cx="82296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Comprehensive Evaluation from EMC</a:t>
            </a:r>
          </a:p>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Part 1</a:t>
            </a:r>
          </a:p>
        </p:txBody>
      </p:sp>
      <p:pic>
        <p:nvPicPr>
          <p:cNvPr id="580" name="Shape 580"/>
          <p:cNvPicPr preferRelativeResize="0"/>
          <p:nvPr/>
        </p:nvPicPr>
        <p:blipFill rotWithShape="1">
          <a:blip r:embed="rId4">
            <a:alphaModFix/>
          </a:blip>
          <a:srcRect/>
          <a:stretch/>
        </p:blipFill>
        <p:spPr>
          <a:xfrm>
            <a:off x="3446462" y="2249893"/>
            <a:ext cx="5486399" cy="4369981"/>
          </a:xfrm>
          <a:prstGeom prst="rect">
            <a:avLst/>
          </a:prstGeom>
          <a:noFill/>
          <a:ln>
            <a:noFill/>
          </a:ln>
        </p:spPr>
      </p:pic>
      <p:pic>
        <p:nvPicPr>
          <p:cNvPr id="581" name="Shape 581"/>
          <p:cNvPicPr preferRelativeResize="0"/>
          <p:nvPr/>
        </p:nvPicPr>
        <p:blipFill rotWithShape="1">
          <a:blip r:embed="rId5">
            <a:alphaModFix/>
          </a:blip>
          <a:srcRect/>
          <a:stretch/>
        </p:blipFill>
        <p:spPr>
          <a:xfrm>
            <a:off x="188913" y="3234908"/>
            <a:ext cx="3257550" cy="2133599"/>
          </a:xfrm>
          <a:prstGeom prst="rect">
            <a:avLst/>
          </a:prstGeom>
          <a:noFill/>
          <a:ln>
            <a:noFill/>
          </a:ln>
        </p:spPr>
      </p:pic>
      <p:sp>
        <p:nvSpPr>
          <p:cNvPr id="2" name="Oval 1"/>
          <p:cNvSpPr/>
          <p:nvPr/>
        </p:nvSpPr>
        <p:spPr>
          <a:xfrm>
            <a:off x="834390" y="4754880"/>
            <a:ext cx="1954530" cy="708660"/>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pic>
        <p:nvPicPr>
          <p:cNvPr id="1153" name="Shape 1153"/>
          <p:cNvPicPr preferRelativeResize="0"/>
          <p:nvPr/>
        </p:nvPicPr>
        <p:blipFill rotWithShape="1">
          <a:blip r:embed="rId3">
            <a:alphaModFix/>
          </a:blip>
          <a:srcRect/>
          <a:stretch/>
        </p:blipFill>
        <p:spPr>
          <a:xfrm>
            <a:off x="3004816" y="1447800"/>
            <a:ext cx="3017519" cy="2011680"/>
          </a:xfrm>
          <a:prstGeom prst="rect">
            <a:avLst/>
          </a:prstGeom>
          <a:noFill/>
          <a:ln>
            <a:noFill/>
          </a:ln>
        </p:spPr>
      </p:pic>
      <p:pic>
        <p:nvPicPr>
          <p:cNvPr id="1154" name="Shape 1154"/>
          <p:cNvPicPr preferRelativeResize="0"/>
          <p:nvPr/>
        </p:nvPicPr>
        <p:blipFill rotWithShape="1">
          <a:blip r:embed="rId4">
            <a:alphaModFix/>
          </a:blip>
          <a:srcRect/>
          <a:stretch/>
        </p:blipFill>
        <p:spPr>
          <a:xfrm>
            <a:off x="6050280" y="1455750"/>
            <a:ext cx="3017519" cy="2011680"/>
          </a:xfrm>
          <a:prstGeom prst="rect">
            <a:avLst/>
          </a:prstGeom>
          <a:noFill/>
          <a:ln>
            <a:noFill/>
          </a:ln>
        </p:spPr>
      </p:pic>
      <p:pic>
        <p:nvPicPr>
          <p:cNvPr id="1155" name="Shape 1155"/>
          <p:cNvPicPr preferRelativeResize="0"/>
          <p:nvPr/>
        </p:nvPicPr>
        <p:blipFill rotWithShape="1">
          <a:blip r:embed="rId5">
            <a:alphaModFix/>
          </a:blip>
          <a:srcRect/>
          <a:stretch/>
        </p:blipFill>
        <p:spPr>
          <a:xfrm>
            <a:off x="6050280" y="3459480"/>
            <a:ext cx="3017519" cy="2011680"/>
          </a:xfrm>
          <a:prstGeom prst="rect">
            <a:avLst/>
          </a:prstGeom>
          <a:noFill/>
          <a:ln>
            <a:noFill/>
          </a:ln>
        </p:spPr>
      </p:pic>
      <p:pic>
        <p:nvPicPr>
          <p:cNvPr id="1156" name="Shape 1156"/>
          <p:cNvPicPr preferRelativeResize="0"/>
          <p:nvPr/>
        </p:nvPicPr>
        <p:blipFill rotWithShape="1">
          <a:blip r:embed="rId6">
            <a:alphaModFix/>
          </a:blip>
          <a:srcRect/>
          <a:stretch/>
        </p:blipFill>
        <p:spPr>
          <a:xfrm>
            <a:off x="3004816" y="3459480"/>
            <a:ext cx="3017519" cy="2011680"/>
          </a:xfrm>
          <a:prstGeom prst="rect">
            <a:avLst/>
          </a:prstGeom>
          <a:noFill/>
          <a:ln>
            <a:noFill/>
          </a:ln>
        </p:spPr>
      </p:pic>
      <p:sp>
        <p:nvSpPr>
          <p:cNvPr id="1157" name="Shape 1157"/>
          <p:cNvSpPr txBox="1"/>
          <p:nvPr/>
        </p:nvSpPr>
        <p:spPr>
          <a:xfrm>
            <a:off x="1066800" y="87867"/>
            <a:ext cx="7263848"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rgbClr val="000000"/>
                </a:solidFill>
                <a:latin typeface="Arial"/>
                <a:ea typeface="Arial"/>
                <a:cs typeface="Arial"/>
                <a:sym typeface="Arial"/>
              </a:rPr>
              <a:t>GFSX Temperature Analysis and 120hr Forecast Err : 2014</a:t>
            </a:r>
          </a:p>
        </p:txBody>
      </p:sp>
      <p:sp>
        <p:nvSpPr>
          <p:cNvPr id="1158" name="Shape 1158"/>
          <p:cNvSpPr txBox="1"/>
          <p:nvPr/>
        </p:nvSpPr>
        <p:spPr>
          <a:xfrm>
            <a:off x="2971800" y="950196"/>
            <a:ext cx="1223412"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i="1">
                <a:solidFill>
                  <a:srgbClr val="000000"/>
                </a:solidFill>
                <a:latin typeface="Arial"/>
                <a:ea typeface="Arial"/>
                <a:cs typeface="Arial"/>
                <a:sym typeface="Arial"/>
              </a:rPr>
              <a:t>10 mb</a:t>
            </a:r>
          </a:p>
        </p:txBody>
      </p:sp>
      <p:sp>
        <p:nvSpPr>
          <p:cNvPr id="1159" name="Shape 1159"/>
          <p:cNvSpPr txBox="1"/>
          <p:nvPr/>
        </p:nvSpPr>
        <p:spPr>
          <a:xfrm>
            <a:off x="2621956" y="3275981"/>
            <a:ext cx="1223412"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i="1">
                <a:solidFill>
                  <a:srgbClr val="000000"/>
                </a:solidFill>
                <a:latin typeface="Arial"/>
                <a:ea typeface="Arial"/>
                <a:cs typeface="Arial"/>
                <a:sym typeface="Arial"/>
              </a:rPr>
              <a:t>50 mb</a:t>
            </a:r>
          </a:p>
        </p:txBody>
      </p:sp>
      <p:sp>
        <p:nvSpPr>
          <p:cNvPr id="1160" name="Shape 1160"/>
          <p:cNvSpPr txBox="1"/>
          <p:nvPr/>
        </p:nvSpPr>
        <p:spPr>
          <a:xfrm>
            <a:off x="5489137" y="1371600"/>
            <a:ext cx="51488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Anl</a:t>
            </a:r>
          </a:p>
        </p:txBody>
      </p:sp>
      <p:sp>
        <p:nvSpPr>
          <p:cNvPr id="1161" name="Shape 1161"/>
          <p:cNvSpPr txBox="1"/>
          <p:nvPr/>
        </p:nvSpPr>
        <p:spPr>
          <a:xfrm>
            <a:off x="8552914" y="1371600"/>
            <a:ext cx="595035"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f120</a:t>
            </a:r>
          </a:p>
        </p:txBody>
      </p:sp>
      <p:sp>
        <p:nvSpPr>
          <p:cNvPr id="1162" name="Shape 1162"/>
          <p:cNvSpPr txBox="1"/>
          <p:nvPr/>
        </p:nvSpPr>
        <p:spPr>
          <a:xfrm>
            <a:off x="5504914" y="3352800"/>
            <a:ext cx="51488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Anl</a:t>
            </a:r>
          </a:p>
        </p:txBody>
      </p:sp>
      <p:sp>
        <p:nvSpPr>
          <p:cNvPr id="1163" name="Shape 1163"/>
          <p:cNvSpPr txBox="1"/>
          <p:nvPr/>
        </p:nvSpPr>
        <p:spPr>
          <a:xfrm>
            <a:off x="8568692" y="3352800"/>
            <a:ext cx="595035"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f120</a:t>
            </a:r>
          </a:p>
        </p:txBody>
      </p:sp>
      <p:sp>
        <p:nvSpPr>
          <p:cNvPr id="1164" name="Shape 1164"/>
          <p:cNvSpPr txBox="1"/>
          <p:nvPr/>
        </p:nvSpPr>
        <p:spPr>
          <a:xfrm>
            <a:off x="106680" y="1540876"/>
            <a:ext cx="2898137" cy="353943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rgbClr val="000000"/>
                </a:solidFill>
                <a:latin typeface="Arial"/>
                <a:ea typeface="Arial"/>
                <a:cs typeface="Arial"/>
                <a:sym typeface="Arial"/>
              </a:rPr>
              <a:t>-Temperature analyses and forecasts in stratosphere are quite good in the lower stratosphere at all latitudes and seasons.</a:t>
            </a:r>
          </a:p>
          <a:p>
            <a:pPr marL="0" marR="0" lvl="0" indent="0" algn="l" rtl="0">
              <a:spcBef>
                <a:spcPts val="0"/>
              </a:spcBef>
              <a:spcAft>
                <a:spcPts val="0"/>
              </a:spcAft>
              <a:buNone/>
            </a:pPr>
            <a:endParaRPr sz="160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600">
                <a:solidFill>
                  <a:srgbClr val="000000"/>
                </a:solidFill>
                <a:latin typeface="Arial"/>
                <a:ea typeface="Arial"/>
                <a:cs typeface="Arial"/>
                <a:sym typeface="Arial"/>
              </a:rPr>
              <a:t>-Based upon comparisons with MLS temperatures (see slide 4-8)</a:t>
            </a:r>
          </a:p>
          <a:p>
            <a:pPr marL="0" marR="0" lvl="0" indent="0" algn="l" rtl="0">
              <a:spcBef>
                <a:spcPts val="0"/>
              </a:spcBef>
              <a:spcAft>
                <a:spcPts val="0"/>
              </a:spcAft>
              <a:buNone/>
            </a:pPr>
            <a:endParaRPr sz="160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600">
                <a:solidFill>
                  <a:srgbClr val="000000"/>
                </a:solidFill>
                <a:latin typeface="Arial"/>
                <a:ea typeface="Arial"/>
                <a:cs typeface="Arial"/>
                <a:sym typeface="Arial"/>
              </a:rPr>
              <a:t>-But forecast errors begin to increase in middle stratosphere and become seasonally dependent.</a:t>
            </a:r>
          </a:p>
        </p:txBody>
      </p:sp>
      <p:sp>
        <p:nvSpPr>
          <p:cNvPr id="1165" name="Shape 1165"/>
          <p:cNvSpPr txBox="1"/>
          <p:nvPr/>
        </p:nvSpPr>
        <p:spPr>
          <a:xfrm>
            <a:off x="3862660" y="5410200"/>
            <a:ext cx="1301830"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Day of Year</a:t>
            </a:r>
          </a:p>
        </p:txBody>
      </p:sp>
      <p:sp>
        <p:nvSpPr>
          <p:cNvPr id="1166" name="Shape 1166"/>
          <p:cNvSpPr txBox="1"/>
          <p:nvPr/>
        </p:nvSpPr>
        <p:spPr>
          <a:xfrm rot="-5400000">
            <a:off x="2615841" y="4296042"/>
            <a:ext cx="982961"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Latitude</a:t>
            </a:r>
          </a:p>
        </p:txBody>
      </p:sp>
      <p:sp>
        <p:nvSpPr>
          <p:cNvPr id="1167" name="Shape 1167"/>
          <p:cNvSpPr txBox="1"/>
          <p:nvPr/>
        </p:nvSpPr>
        <p:spPr>
          <a:xfrm>
            <a:off x="6260123" y="5811669"/>
            <a:ext cx="2124298"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000000"/>
                </a:solidFill>
                <a:latin typeface="Calibri"/>
                <a:ea typeface="Calibri"/>
                <a:cs typeface="Calibri"/>
                <a:sym typeface="Calibri"/>
              </a:rPr>
              <a:t>Craig Long, CPC</a:t>
            </a:r>
          </a:p>
        </p:txBody>
      </p:sp>
      <p:sp>
        <p:nvSpPr>
          <p:cNvPr id="1168" name="Shape 116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80</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pic>
        <p:nvPicPr>
          <p:cNvPr id="1173" name="Shape 1173"/>
          <p:cNvPicPr preferRelativeResize="0"/>
          <p:nvPr/>
        </p:nvPicPr>
        <p:blipFill rotWithShape="1">
          <a:blip r:embed="rId3">
            <a:alphaModFix/>
          </a:blip>
          <a:srcRect/>
          <a:stretch/>
        </p:blipFill>
        <p:spPr>
          <a:xfrm>
            <a:off x="6085839" y="536968"/>
            <a:ext cx="3017519" cy="2011680"/>
          </a:xfrm>
          <a:prstGeom prst="rect">
            <a:avLst/>
          </a:prstGeom>
          <a:noFill/>
          <a:ln>
            <a:noFill/>
          </a:ln>
        </p:spPr>
      </p:pic>
      <p:pic>
        <p:nvPicPr>
          <p:cNvPr id="1174" name="Shape 1174"/>
          <p:cNvPicPr preferRelativeResize="0"/>
          <p:nvPr/>
        </p:nvPicPr>
        <p:blipFill rotWithShape="1">
          <a:blip r:embed="rId4">
            <a:alphaModFix/>
          </a:blip>
          <a:srcRect/>
          <a:stretch/>
        </p:blipFill>
        <p:spPr>
          <a:xfrm>
            <a:off x="6085839" y="2525250"/>
            <a:ext cx="3017519" cy="2011680"/>
          </a:xfrm>
          <a:prstGeom prst="rect">
            <a:avLst/>
          </a:prstGeom>
          <a:noFill/>
          <a:ln>
            <a:noFill/>
          </a:ln>
        </p:spPr>
      </p:pic>
      <p:pic>
        <p:nvPicPr>
          <p:cNvPr id="1175" name="Shape 1175"/>
          <p:cNvPicPr preferRelativeResize="0"/>
          <p:nvPr/>
        </p:nvPicPr>
        <p:blipFill rotWithShape="1">
          <a:blip r:embed="rId5">
            <a:alphaModFix/>
          </a:blip>
          <a:srcRect/>
          <a:stretch/>
        </p:blipFill>
        <p:spPr>
          <a:xfrm>
            <a:off x="6085839" y="4541519"/>
            <a:ext cx="3017519" cy="2011680"/>
          </a:xfrm>
          <a:prstGeom prst="rect">
            <a:avLst/>
          </a:prstGeom>
          <a:noFill/>
          <a:ln>
            <a:noFill/>
          </a:ln>
        </p:spPr>
      </p:pic>
      <p:pic>
        <p:nvPicPr>
          <p:cNvPr id="1176" name="Shape 1176"/>
          <p:cNvPicPr preferRelativeResize="0"/>
          <p:nvPr/>
        </p:nvPicPr>
        <p:blipFill rotWithShape="1">
          <a:blip r:embed="rId6">
            <a:alphaModFix/>
          </a:blip>
          <a:srcRect/>
          <a:stretch/>
        </p:blipFill>
        <p:spPr>
          <a:xfrm>
            <a:off x="2961640" y="502002"/>
            <a:ext cx="3017519" cy="2011680"/>
          </a:xfrm>
          <a:prstGeom prst="rect">
            <a:avLst/>
          </a:prstGeom>
          <a:noFill/>
          <a:ln>
            <a:noFill/>
          </a:ln>
        </p:spPr>
      </p:pic>
      <p:pic>
        <p:nvPicPr>
          <p:cNvPr id="1177" name="Shape 1177"/>
          <p:cNvPicPr preferRelativeResize="0"/>
          <p:nvPr/>
        </p:nvPicPr>
        <p:blipFill rotWithShape="1">
          <a:blip r:embed="rId7">
            <a:alphaModFix/>
          </a:blip>
          <a:srcRect/>
          <a:stretch/>
        </p:blipFill>
        <p:spPr>
          <a:xfrm>
            <a:off x="2961640" y="2515150"/>
            <a:ext cx="3017519" cy="2011680"/>
          </a:xfrm>
          <a:prstGeom prst="rect">
            <a:avLst/>
          </a:prstGeom>
          <a:noFill/>
          <a:ln>
            <a:noFill/>
          </a:ln>
        </p:spPr>
      </p:pic>
      <p:pic>
        <p:nvPicPr>
          <p:cNvPr id="1178" name="Shape 1178"/>
          <p:cNvPicPr preferRelativeResize="0"/>
          <p:nvPr/>
        </p:nvPicPr>
        <p:blipFill rotWithShape="1">
          <a:blip r:embed="rId8">
            <a:alphaModFix/>
          </a:blip>
          <a:srcRect/>
          <a:stretch/>
        </p:blipFill>
        <p:spPr>
          <a:xfrm>
            <a:off x="2961640" y="4527748"/>
            <a:ext cx="3017519" cy="2011680"/>
          </a:xfrm>
          <a:prstGeom prst="rect">
            <a:avLst/>
          </a:prstGeom>
          <a:noFill/>
          <a:ln>
            <a:noFill/>
          </a:ln>
        </p:spPr>
      </p:pic>
      <p:sp>
        <p:nvSpPr>
          <p:cNvPr id="1179" name="Shape 1179"/>
          <p:cNvSpPr txBox="1"/>
          <p:nvPr/>
        </p:nvSpPr>
        <p:spPr>
          <a:xfrm>
            <a:off x="1066800" y="87867"/>
            <a:ext cx="7449796"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1">
                <a:solidFill>
                  <a:srgbClr val="000000"/>
                </a:solidFill>
                <a:latin typeface="Arial"/>
                <a:ea typeface="Arial"/>
                <a:cs typeface="Arial"/>
                <a:sym typeface="Arial"/>
              </a:rPr>
              <a:t>GFSX Temperature Analysis and 120hr Forecast Err : 2014</a:t>
            </a:r>
          </a:p>
        </p:txBody>
      </p:sp>
      <p:sp>
        <p:nvSpPr>
          <p:cNvPr id="1180" name="Shape 1180"/>
          <p:cNvSpPr txBox="1"/>
          <p:nvPr/>
        </p:nvSpPr>
        <p:spPr>
          <a:xfrm>
            <a:off x="2917435" y="423445"/>
            <a:ext cx="663963"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1 mb</a:t>
            </a:r>
          </a:p>
        </p:txBody>
      </p:sp>
      <p:sp>
        <p:nvSpPr>
          <p:cNvPr id="1181" name="Shape 1181"/>
          <p:cNvSpPr txBox="1"/>
          <p:nvPr/>
        </p:nvSpPr>
        <p:spPr>
          <a:xfrm>
            <a:off x="2945509" y="2438400"/>
            <a:ext cx="663963"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2 mb</a:t>
            </a:r>
          </a:p>
        </p:txBody>
      </p:sp>
      <p:sp>
        <p:nvSpPr>
          <p:cNvPr id="1182" name="Shape 1182"/>
          <p:cNvSpPr txBox="1"/>
          <p:nvPr/>
        </p:nvSpPr>
        <p:spPr>
          <a:xfrm>
            <a:off x="2917435" y="4462046"/>
            <a:ext cx="663963"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5 mb</a:t>
            </a:r>
          </a:p>
        </p:txBody>
      </p:sp>
      <p:sp>
        <p:nvSpPr>
          <p:cNvPr id="1183" name="Shape 1183"/>
          <p:cNvSpPr txBox="1"/>
          <p:nvPr/>
        </p:nvSpPr>
        <p:spPr>
          <a:xfrm>
            <a:off x="5489137" y="457200"/>
            <a:ext cx="51488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Anl</a:t>
            </a:r>
          </a:p>
        </p:txBody>
      </p:sp>
      <p:sp>
        <p:nvSpPr>
          <p:cNvPr id="1184" name="Shape 1184"/>
          <p:cNvSpPr txBox="1"/>
          <p:nvPr/>
        </p:nvSpPr>
        <p:spPr>
          <a:xfrm>
            <a:off x="8552914" y="457200"/>
            <a:ext cx="595035"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f120</a:t>
            </a:r>
          </a:p>
        </p:txBody>
      </p:sp>
      <p:sp>
        <p:nvSpPr>
          <p:cNvPr id="1185" name="Shape 1185"/>
          <p:cNvSpPr txBox="1"/>
          <p:nvPr/>
        </p:nvSpPr>
        <p:spPr>
          <a:xfrm>
            <a:off x="5489137" y="4495800"/>
            <a:ext cx="51488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Anl</a:t>
            </a:r>
          </a:p>
        </p:txBody>
      </p:sp>
      <p:sp>
        <p:nvSpPr>
          <p:cNvPr id="1186" name="Shape 1186"/>
          <p:cNvSpPr txBox="1"/>
          <p:nvPr/>
        </p:nvSpPr>
        <p:spPr>
          <a:xfrm>
            <a:off x="8552914" y="4495800"/>
            <a:ext cx="595035"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f120</a:t>
            </a:r>
          </a:p>
        </p:txBody>
      </p:sp>
      <p:sp>
        <p:nvSpPr>
          <p:cNvPr id="1187" name="Shape 1187"/>
          <p:cNvSpPr txBox="1"/>
          <p:nvPr/>
        </p:nvSpPr>
        <p:spPr>
          <a:xfrm>
            <a:off x="5489137" y="2438400"/>
            <a:ext cx="514884"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Anl</a:t>
            </a:r>
          </a:p>
        </p:txBody>
      </p:sp>
      <p:sp>
        <p:nvSpPr>
          <p:cNvPr id="1188" name="Shape 1188"/>
          <p:cNvSpPr txBox="1"/>
          <p:nvPr/>
        </p:nvSpPr>
        <p:spPr>
          <a:xfrm>
            <a:off x="8552914" y="2438400"/>
            <a:ext cx="595035"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f120</a:t>
            </a:r>
          </a:p>
        </p:txBody>
      </p:sp>
      <p:sp>
        <p:nvSpPr>
          <p:cNvPr id="1189" name="Shape 1189"/>
          <p:cNvSpPr txBox="1"/>
          <p:nvPr/>
        </p:nvSpPr>
        <p:spPr>
          <a:xfrm>
            <a:off x="106680" y="1524000"/>
            <a:ext cx="2898137" cy="427809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rgbClr val="000000"/>
                </a:solidFill>
                <a:latin typeface="Arial"/>
                <a:ea typeface="Arial"/>
                <a:cs typeface="Arial"/>
                <a:sym typeface="Arial"/>
              </a:rPr>
              <a:t>-In upper stratosphere forecast errors are seasonal in each hemisphere’s extratropics being greatest + in winter months  and greatest – errors in summer months. This means that the gradient across the polar vortex is decreased with fcst time.  And summertime fcst temperatures are to cold by 5-10 degrees.</a:t>
            </a:r>
          </a:p>
          <a:p>
            <a:pPr marL="0" marR="0" lvl="0" indent="0" algn="l" rtl="0">
              <a:spcBef>
                <a:spcPts val="0"/>
              </a:spcBef>
              <a:spcAft>
                <a:spcPts val="0"/>
              </a:spcAft>
              <a:buNone/>
            </a:pPr>
            <a:endParaRPr sz="160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1600">
                <a:solidFill>
                  <a:srgbClr val="000000"/>
                </a:solidFill>
                <a:latin typeface="Arial"/>
                <a:ea typeface="Arial"/>
                <a:cs typeface="Arial"/>
                <a:sym typeface="Arial"/>
              </a:rPr>
              <a:t>-The decrease in temperature gradient will affect zonal wind speed and PV barrier strength.</a:t>
            </a:r>
          </a:p>
        </p:txBody>
      </p:sp>
      <p:sp>
        <p:nvSpPr>
          <p:cNvPr id="1190" name="Shape 1190"/>
          <p:cNvSpPr txBox="1"/>
          <p:nvPr/>
        </p:nvSpPr>
        <p:spPr>
          <a:xfrm>
            <a:off x="4015060" y="6465562"/>
            <a:ext cx="1301830"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Day of Year</a:t>
            </a:r>
          </a:p>
        </p:txBody>
      </p:sp>
      <p:sp>
        <p:nvSpPr>
          <p:cNvPr id="1191" name="Shape 1191"/>
          <p:cNvSpPr txBox="1"/>
          <p:nvPr/>
        </p:nvSpPr>
        <p:spPr>
          <a:xfrm rot="-5400000">
            <a:off x="2573397" y="5351403"/>
            <a:ext cx="982961" cy="33855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1" i="1">
                <a:solidFill>
                  <a:srgbClr val="000000"/>
                </a:solidFill>
                <a:latin typeface="Arial"/>
                <a:ea typeface="Arial"/>
                <a:cs typeface="Arial"/>
                <a:sym typeface="Arial"/>
              </a:rPr>
              <a:t>Latitude</a:t>
            </a:r>
          </a:p>
        </p:txBody>
      </p:sp>
      <p:sp>
        <p:nvSpPr>
          <p:cNvPr id="1192" name="Shape 1192"/>
          <p:cNvSpPr txBox="1"/>
          <p:nvPr/>
        </p:nvSpPr>
        <p:spPr>
          <a:xfrm>
            <a:off x="852858" y="6031469"/>
            <a:ext cx="2302170"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000000"/>
                </a:solidFill>
                <a:latin typeface="Calibri"/>
                <a:ea typeface="Calibri"/>
                <a:cs typeface="Calibri"/>
                <a:sym typeface="Calibri"/>
              </a:rPr>
              <a:t>Craig Long, CPC</a:t>
            </a:r>
          </a:p>
        </p:txBody>
      </p:sp>
      <p:sp>
        <p:nvSpPr>
          <p:cNvPr id="1193" name="Shape 119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81</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274637"/>
            <a:ext cx="8229600" cy="731519"/>
          </a:xfrm>
          <a:prstGeom prst="rect">
            <a:avLst/>
          </a:prstGeom>
          <a:no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US" sz="3200" b="0" i="0" u="none" strike="noStrike" cap="none">
                <a:solidFill>
                  <a:schemeClr val="dk1"/>
                </a:solidFill>
                <a:latin typeface="Arial"/>
                <a:ea typeface="Arial"/>
                <a:cs typeface="Arial"/>
                <a:sym typeface="Arial"/>
              </a:rPr>
              <a:t>Overall Evaluation - Stratosphere</a:t>
            </a:r>
          </a:p>
        </p:txBody>
      </p:sp>
      <p:sp>
        <p:nvSpPr>
          <p:cNvPr id="1199" name="Shape 1199"/>
          <p:cNvSpPr txBox="1">
            <a:spLocks noGrp="1"/>
          </p:cNvSpPr>
          <p:nvPr>
            <p:ph type="body" idx="1"/>
          </p:nvPr>
        </p:nvSpPr>
        <p:spPr>
          <a:xfrm>
            <a:off x="457200" y="1066800"/>
            <a:ext cx="8229600" cy="5410200"/>
          </a:xfrm>
          <a:prstGeom prst="rect">
            <a:avLst/>
          </a:prstGeom>
          <a:noFill/>
          <a:ln>
            <a:noFill/>
          </a:ln>
        </p:spPr>
        <p:txBody>
          <a:bodyPr lIns="91425" tIns="45700" rIns="91425" bIns="45700" anchor="t" anchorCtr="0">
            <a:noAutofit/>
          </a:bodyPr>
          <a:lstStyle/>
          <a:p>
            <a:pPr marL="742950" marR="0" lvl="1" indent="-285750" algn="l" rtl="0">
              <a:spcBef>
                <a:spcPts val="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342900" marR="0" lvl="0" indent="-342900" algn="l" rtl="0">
              <a:spcBef>
                <a:spcPts val="400"/>
              </a:spcBef>
              <a:spcAft>
                <a:spcPts val="0"/>
              </a:spcAft>
              <a:buClr>
                <a:schemeClr val="dk1"/>
              </a:buClr>
              <a:buSzPct val="100000"/>
              <a:buFont typeface="Arial"/>
              <a:buChar char="•"/>
            </a:pPr>
            <a:r>
              <a:rPr lang="en-US" sz="2000" b="1" i="0" u="none" strike="noStrike" cap="none">
                <a:solidFill>
                  <a:schemeClr val="dk1"/>
                </a:solidFill>
                <a:latin typeface="Arial"/>
                <a:ea typeface="Arial"/>
                <a:cs typeface="Arial"/>
                <a:sym typeface="Arial"/>
              </a:rPr>
              <a:t>Recommendations:</a:t>
            </a:r>
          </a:p>
          <a:p>
            <a:pPr marL="742950" marR="0" lvl="1" indent="-28575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Not a show stopper since there is not adverse effects to the troposphere,         </a:t>
            </a:r>
            <a:r>
              <a:rPr lang="en-US" sz="1600" b="0" i="0" u="sng" strike="noStrike" cap="none">
                <a:solidFill>
                  <a:srgbClr val="FF0000"/>
                </a:solidFill>
                <a:latin typeface="Arial"/>
                <a:ea typeface="Arial"/>
                <a:cs typeface="Arial"/>
                <a:sym typeface="Arial"/>
              </a:rPr>
              <a:t>but</a:t>
            </a:r>
            <a:r>
              <a:rPr lang="en-US" sz="1600" b="0" i="0" u="none" strike="noStrike" cap="none">
                <a:solidFill>
                  <a:schemeClr val="dk1"/>
                </a:solidFill>
                <a:latin typeface="Arial"/>
                <a:ea typeface="Arial"/>
                <a:cs typeface="Arial"/>
                <a:sym typeface="Arial"/>
              </a:rPr>
              <a:t> large temperature forecast errors need to be examined for a cause.</a:t>
            </a:r>
          </a:p>
          <a:p>
            <a:pPr marL="742950" marR="0" lvl="1" indent="-285750" algn="l" rtl="0">
              <a:spcBef>
                <a:spcPts val="32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742950" marR="0" lvl="1" indent="-28575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These results hopefully will improve when the GFS model top is lifted and more levels are added to the upper stratosphere/lower mesosphere (USLM).</a:t>
            </a:r>
          </a:p>
          <a:p>
            <a:pPr marL="742950" marR="0" lvl="1" indent="-285750" algn="l" rtl="0">
              <a:spcBef>
                <a:spcPts val="32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742950" marR="0" lvl="1" indent="-285750" algn="l" rtl="0">
              <a:spcBef>
                <a:spcPts val="32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Currently the top AMSU channel 14 is </a:t>
            </a:r>
            <a:r>
              <a:rPr lang="en-US" sz="1600" b="0" i="0" u="sng" strike="noStrike" cap="none">
                <a:solidFill>
                  <a:srgbClr val="FF0000"/>
                </a:solidFill>
                <a:latin typeface="Arial"/>
                <a:ea typeface="Arial"/>
                <a:cs typeface="Arial"/>
                <a:sym typeface="Arial"/>
              </a:rPr>
              <a:t>not</a:t>
            </a:r>
            <a:r>
              <a:rPr lang="en-US" sz="1600" b="0" i="0" u="none" strike="noStrike" cap="none">
                <a:solidFill>
                  <a:schemeClr val="dk1"/>
                </a:solidFill>
                <a:latin typeface="Arial"/>
                <a:ea typeface="Arial"/>
                <a:cs typeface="Arial"/>
                <a:sym typeface="Arial"/>
              </a:rPr>
              <a:t> assimilated because there are not enough model levels in the USLM for the foreward model to generate a good guess.</a:t>
            </a:r>
          </a:p>
          <a:p>
            <a:pPr marL="742950" marR="0" lvl="1" indent="-285750" algn="l" rtl="0">
              <a:spcBef>
                <a:spcPts val="320"/>
              </a:spcBef>
              <a:spcAft>
                <a:spcPts val="0"/>
              </a:spcAft>
              <a:buClr>
                <a:schemeClr val="dk1"/>
              </a:buClr>
              <a:buSzPct val="100000"/>
              <a:buFont typeface="Arial"/>
              <a:buNone/>
            </a:pPr>
            <a:endParaRPr sz="1600" b="0" i="0" u="none" strike="noStrike" cap="none">
              <a:solidFill>
                <a:schemeClr val="dk1"/>
              </a:solidFill>
              <a:latin typeface="Arial"/>
              <a:ea typeface="Arial"/>
              <a:cs typeface="Arial"/>
              <a:sym typeface="Arial"/>
            </a:endParaRPr>
          </a:p>
          <a:p>
            <a:pPr marL="742950" marR="0" lvl="1" indent="-285750" algn="l" rtl="0">
              <a:spcBef>
                <a:spcPts val="320"/>
              </a:spcBef>
              <a:buClr>
                <a:schemeClr val="dk1"/>
              </a:buClr>
              <a:buSzPct val="100000"/>
              <a:buFont typeface="Arial"/>
              <a:buChar char="–"/>
            </a:pPr>
            <a:r>
              <a:rPr lang="en-US" sz="1600" b="0" i="0" u="none" strike="noStrike" cap="none">
                <a:solidFill>
                  <a:schemeClr val="dk1"/>
                </a:solidFill>
                <a:latin typeface="Arial"/>
                <a:ea typeface="Arial"/>
                <a:cs typeface="Arial"/>
                <a:sym typeface="Arial"/>
              </a:rPr>
              <a:t>Adding more levels will allow the usage of AMSU channel 14 (unbias corrected) and should improve the temperature analysis in the USLM. </a:t>
            </a:r>
          </a:p>
        </p:txBody>
      </p:sp>
      <p:sp>
        <p:nvSpPr>
          <p:cNvPr id="1200" name="Shape 120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82</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Shape 1205"/>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6" name="Shape 1206"/>
          <p:cNvPicPr preferRelativeResize="0"/>
          <p:nvPr/>
        </p:nvPicPr>
        <p:blipFill rotWithShape="1">
          <a:blip r:embed="rId3">
            <a:alphaModFix/>
          </a:blip>
          <a:srcRect/>
          <a:stretch/>
        </p:blipFill>
        <p:spPr>
          <a:xfrm>
            <a:off x="0" y="7937"/>
            <a:ext cx="4572000" cy="3421063"/>
          </a:xfrm>
          <a:prstGeom prst="rect">
            <a:avLst/>
          </a:prstGeom>
          <a:noFill/>
          <a:ln>
            <a:noFill/>
          </a:ln>
        </p:spPr>
      </p:pic>
      <p:pic>
        <p:nvPicPr>
          <p:cNvPr id="1207" name="Shape 1207"/>
          <p:cNvPicPr preferRelativeResize="0"/>
          <p:nvPr/>
        </p:nvPicPr>
        <p:blipFill rotWithShape="1">
          <a:blip r:embed="rId4">
            <a:alphaModFix/>
          </a:blip>
          <a:srcRect/>
          <a:stretch/>
        </p:blipFill>
        <p:spPr>
          <a:xfrm>
            <a:off x="4572000" y="0"/>
            <a:ext cx="4583129" cy="3429002"/>
          </a:xfrm>
          <a:prstGeom prst="rect">
            <a:avLst/>
          </a:prstGeom>
          <a:noFill/>
          <a:ln>
            <a:noFill/>
          </a:ln>
        </p:spPr>
      </p:pic>
      <p:pic>
        <p:nvPicPr>
          <p:cNvPr id="1208" name="Shape 1208"/>
          <p:cNvPicPr preferRelativeResize="0"/>
          <p:nvPr/>
        </p:nvPicPr>
        <p:blipFill rotWithShape="1">
          <a:blip r:embed="rId5">
            <a:alphaModFix/>
          </a:blip>
          <a:srcRect/>
          <a:stretch/>
        </p:blipFill>
        <p:spPr>
          <a:xfrm>
            <a:off x="0" y="3429000"/>
            <a:ext cx="4572000" cy="3437466"/>
          </a:xfrm>
          <a:prstGeom prst="rect">
            <a:avLst/>
          </a:prstGeom>
          <a:noFill/>
          <a:ln>
            <a:noFill/>
          </a:ln>
        </p:spPr>
      </p:pic>
      <p:pic>
        <p:nvPicPr>
          <p:cNvPr id="1209" name="Shape 1209"/>
          <p:cNvPicPr preferRelativeResize="0"/>
          <p:nvPr/>
        </p:nvPicPr>
        <p:blipFill rotWithShape="1">
          <a:blip r:embed="rId6">
            <a:alphaModFix/>
          </a:blip>
          <a:srcRect/>
          <a:stretch/>
        </p:blipFill>
        <p:spPr>
          <a:xfrm>
            <a:off x="4572000" y="3429000"/>
            <a:ext cx="4597684" cy="3437466"/>
          </a:xfrm>
          <a:prstGeom prst="rect">
            <a:avLst/>
          </a:prstGeom>
          <a:noFill/>
          <a:ln>
            <a:noFill/>
          </a:ln>
        </p:spPr>
      </p:pic>
      <p:sp>
        <p:nvSpPr>
          <p:cNvPr id="1210" name="Shape 1210"/>
          <p:cNvSpPr txBox="1"/>
          <p:nvPr/>
        </p:nvSpPr>
        <p:spPr>
          <a:xfrm>
            <a:off x="1100666" y="1354666"/>
            <a:ext cx="1339084"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N. Atlantic</a:t>
            </a:r>
          </a:p>
        </p:txBody>
      </p:sp>
      <p:sp>
        <p:nvSpPr>
          <p:cNvPr id="1211" name="Shape 1211"/>
          <p:cNvSpPr txBox="1"/>
          <p:nvPr/>
        </p:nvSpPr>
        <p:spPr>
          <a:xfrm>
            <a:off x="838200" y="4487332"/>
            <a:ext cx="1253868"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E. Pacific</a:t>
            </a:r>
          </a:p>
        </p:txBody>
      </p:sp>
      <p:sp>
        <p:nvSpPr>
          <p:cNvPr id="1212" name="Shape 121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83</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pic>
        <p:nvPicPr>
          <p:cNvPr id="1217" name="Shape 1217"/>
          <p:cNvPicPr preferRelativeResize="0"/>
          <p:nvPr/>
        </p:nvPicPr>
        <p:blipFill rotWithShape="1">
          <a:blip r:embed="rId3">
            <a:alphaModFix/>
          </a:blip>
          <a:srcRect/>
          <a:stretch/>
        </p:blipFill>
        <p:spPr>
          <a:xfrm>
            <a:off x="99602" y="1346200"/>
            <a:ext cx="4589124" cy="3429000"/>
          </a:xfrm>
          <a:prstGeom prst="rect">
            <a:avLst/>
          </a:prstGeom>
          <a:noFill/>
          <a:ln>
            <a:noFill/>
          </a:ln>
        </p:spPr>
      </p:pic>
      <p:pic>
        <p:nvPicPr>
          <p:cNvPr id="1218" name="Shape 1218"/>
          <p:cNvPicPr preferRelativeResize="0"/>
          <p:nvPr/>
        </p:nvPicPr>
        <p:blipFill rotWithShape="1">
          <a:blip r:embed="rId4">
            <a:alphaModFix/>
          </a:blip>
          <a:srcRect/>
          <a:stretch/>
        </p:blipFill>
        <p:spPr>
          <a:xfrm>
            <a:off x="4699000" y="1349624"/>
            <a:ext cx="4445000" cy="3425576"/>
          </a:xfrm>
          <a:prstGeom prst="rect">
            <a:avLst/>
          </a:prstGeom>
          <a:noFill/>
          <a:ln>
            <a:noFill/>
          </a:ln>
        </p:spPr>
      </p:pic>
      <p:sp>
        <p:nvSpPr>
          <p:cNvPr id="1219" name="Shape 1219"/>
          <p:cNvSpPr txBox="1"/>
          <p:nvPr/>
        </p:nvSpPr>
        <p:spPr>
          <a:xfrm>
            <a:off x="1318270" y="2585478"/>
            <a:ext cx="1310229"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W. Pacific</a:t>
            </a:r>
          </a:p>
        </p:txBody>
      </p:sp>
      <p:sp>
        <p:nvSpPr>
          <p:cNvPr id="1220" name="Shape 12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84</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Shape 12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Mode Verification: GFS vs. GFSX</a:t>
            </a:r>
          </a:p>
        </p:txBody>
      </p:sp>
      <p:sp>
        <p:nvSpPr>
          <p:cNvPr id="1226" name="Shape 1226"/>
          <p:cNvSpPr txBox="1">
            <a:spLocks noGrp="1"/>
          </p:cNvSpPr>
          <p:nvPr>
            <p:ph type="body" idx="1"/>
          </p:nvPr>
        </p:nvSpPr>
        <p:spPr>
          <a:xfrm>
            <a:off x="457200" y="1600200"/>
            <a:ext cx="8305799"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0" i="0" u="sng" strike="noStrike" cap="none">
                <a:solidFill>
                  <a:schemeClr val="dk1"/>
                </a:solidFill>
                <a:latin typeface="Calibri"/>
                <a:ea typeface="Calibri"/>
                <a:cs typeface="Calibri"/>
                <a:sym typeface="Calibri"/>
              </a:rPr>
              <a:t>Jet Streams</a:t>
            </a:r>
            <a:r>
              <a:rPr lang="en-US" sz="2000" b="0" i="0" u="none" strike="noStrike" cap="none">
                <a:solidFill>
                  <a:schemeClr val="dk1"/>
                </a:solidFill>
                <a:latin typeface="Calibri"/>
                <a:ea typeface="Calibri"/>
                <a:cs typeface="Calibri"/>
                <a:sym typeface="Calibri"/>
              </a:rPr>
              <a:t>: </a:t>
            </a:r>
            <a:r>
              <a:rPr lang="en-US" sz="2000" b="0" i="0" u="none" strike="noStrike" cap="none">
                <a:solidFill>
                  <a:srgbClr val="FF0000"/>
                </a:solidFill>
                <a:latin typeface="Calibri"/>
                <a:ea typeface="Calibri"/>
                <a:cs typeface="Calibri"/>
                <a:sym typeface="Calibri"/>
              </a:rPr>
              <a:t>Overall models forecast jets well but present possible systematic biases according to MODE &amp; GFSX generally looks “better” and closer to the ECMWF</a:t>
            </a:r>
          </a:p>
          <a:p>
            <a:pPr marL="342900" marR="0" lvl="0" indent="-342900" algn="l" rtl="0">
              <a:spcBef>
                <a:spcPts val="400"/>
              </a:spcBef>
              <a:spcAft>
                <a:spcPts val="0"/>
              </a:spcAft>
              <a:buClr>
                <a:schemeClr val="dk1"/>
              </a:buClr>
              <a:buSzPct val="100000"/>
              <a:buFont typeface="Arial"/>
              <a:buChar char="•"/>
            </a:pPr>
            <a:r>
              <a:rPr lang="en-US" sz="2000" b="0" i="0" u="sng" strike="noStrike" cap="none">
                <a:solidFill>
                  <a:schemeClr val="dk1"/>
                </a:solidFill>
                <a:latin typeface="Calibri"/>
                <a:ea typeface="Calibri"/>
                <a:cs typeface="Calibri"/>
                <a:sym typeface="Calibri"/>
              </a:rPr>
              <a:t>QPF</a:t>
            </a:r>
            <a:r>
              <a:rPr lang="en-US" sz="2000" b="0" i="0" u="none" strike="noStrike" cap="none">
                <a:solidFill>
                  <a:schemeClr val="dk1"/>
                </a:solidFill>
                <a:latin typeface="Calibri"/>
                <a:ea typeface="Calibri"/>
                <a:cs typeface="Calibri"/>
                <a:sym typeface="Calibri"/>
              </a:rPr>
              <a:t>:</a:t>
            </a:r>
            <a:r>
              <a:rPr lang="en-US" sz="2000" b="0" i="0" u="none" strike="noStrike" cap="none">
                <a:solidFill>
                  <a:srgbClr val="FF0000"/>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GFSX has higher MMI (Median of Maximum Interest) values for all forecast hours except at 60-h where it is lower than GFS  and statistically significant; GFSX generally forecasts more objects than GFS and observations</a:t>
            </a:r>
          </a:p>
          <a:p>
            <a:pPr marL="342900" marR="0" lvl="0" indent="-342900" algn="l" rtl="0">
              <a:spcBef>
                <a:spcPts val="400"/>
              </a:spcBef>
              <a:spcAft>
                <a:spcPts val="0"/>
              </a:spcAft>
              <a:buClr>
                <a:schemeClr val="dk1"/>
              </a:buClr>
              <a:buSzPct val="100000"/>
              <a:buFont typeface="Arial"/>
              <a:buChar char="•"/>
            </a:pPr>
            <a:r>
              <a:rPr lang="en-US" sz="2000" b="0" i="0" u="sng" strike="noStrike" cap="none">
                <a:solidFill>
                  <a:schemeClr val="dk1"/>
                </a:solidFill>
                <a:latin typeface="Calibri"/>
                <a:ea typeface="Calibri"/>
                <a:cs typeface="Calibri"/>
                <a:sym typeface="Calibri"/>
              </a:rPr>
              <a:t>Total winds at 250mb:</a:t>
            </a:r>
            <a:r>
              <a:rPr lang="en-US" sz="2000" b="0" i="0" u="none" strike="noStrike" cap="none">
                <a:solidFill>
                  <a:schemeClr val="dk1"/>
                </a:solidFill>
                <a:latin typeface="Calibri"/>
                <a:ea typeface="Calibri"/>
                <a:cs typeface="Calibri"/>
                <a:sym typeface="Calibri"/>
              </a:rPr>
              <a:t> GFSX did seem a little bit better than the operational GFS based on the MODE statistics.  Will look at meridional winds (which already show bigger differences between the GFS and GFSX) and then zonal winds.</a:t>
            </a:r>
          </a:p>
          <a:p>
            <a:pPr marL="0" marR="0" lvl="0" indent="0" algn="l" rtl="0">
              <a:spcBef>
                <a:spcPts val="400"/>
              </a:spcBef>
              <a:spcAft>
                <a:spcPts val="0"/>
              </a:spcAft>
              <a:buClr>
                <a:schemeClr val="dk1"/>
              </a:buClr>
              <a:buSzPct val="25000"/>
              <a:buFont typeface="Arial"/>
              <a:buNone/>
            </a:pPr>
            <a:r>
              <a:rPr lang="en-US" sz="2000" b="0" i="0" u="none" strike="noStrike" cap="none">
                <a:solidFill>
                  <a:schemeClr val="dk1"/>
                </a:solidFill>
                <a:latin typeface="Calibri"/>
                <a:ea typeface="Calibri"/>
                <a:cs typeface="Calibri"/>
                <a:sym typeface="Calibri"/>
              </a:rPr>
              <a:t/>
            </a:r>
            <a:br>
              <a:rPr lang="en-US" sz="2000" b="0" i="0" u="none" strike="noStrike" cap="none">
                <a:solidFill>
                  <a:schemeClr val="dk1"/>
                </a:solidFill>
                <a:latin typeface="Calibri"/>
                <a:ea typeface="Calibri"/>
                <a:cs typeface="Calibri"/>
                <a:sym typeface="Calibri"/>
              </a:rPr>
            </a:br>
            <a:endParaRPr lang="en-US" sz="2000" b="0" i="0" u="none" strike="noStrike" cap="none">
              <a:solidFill>
                <a:schemeClr val="dk1"/>
              </a:solidFill>
              <a:latin typeface="Calibri"/>
              <a:ea typeface="Calibri"/>
              <a:cs typeface="Calibri"/>
              <a:sym typeface="Calibri"/>
            </a:endParaRPr>
          </a:p>
          <a:p>
            <a:pPr marL="342900" marR="0" lvl="0" indent="-342900" algn="l" rtl="0">
              <a:spcBef>
                <a:spcPts val="4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spcBef>
                <a:spcPts val="400"/>
              </a:spcBef>
              <a:buClr>
                <a:schemeClr val="dk1"/>
              </a:buClr>
              <a:buSzPct val="100000"/>
              <a:buFont typeface="Arial"/>
              <a:buNone/>
            </a:pPr>
            <a:endParaRPr sz="2000" b="0" i="0" u="none" strike="noStrike" cap="none">
              <a:solidFill>
                <a:srgbClr val="FF0000"/>
              </a:solidFill>
              <a:latin typeface="Calibri"/>
              <a:ea typeface="Calibri"/>
              <a:cs typeface="Calibri"/>
              <a:sym typeface="Calibri"/>
            </a:endParaRPr>
          </a:p>
        </p:txBody>
      </p:sp>
      <p:sp>
        <p:nvSpPr>
          <p:cNvPr id="1227" name="Shape 12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85</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Shape 123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Blizzard of January 2016</a:t>
            </a:r>
          </a:p>
        </p:txBody>
      </p:sp>
      <p:sp>
        <p:nvSpPr>
          <p:cNvPr id="1233" name="Shape 123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High predictability of the 22–24 January 2016 blizzard that affected the East Coast: Medium-range models had a signal for a significant low along the East Coast about a week in advance of the storm</a:t>
            </a:r>
          </a:p>
          <a:p>
            <a:pPr marL="342900" marR="0" lvl="0" indent="-342900" algn="l" rtl="0">
              <a:spcBef>
                <a:spcPts val="480"/>
              </a:spcBef>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Forecasts for the Mid-Atlantic were good. GFS, GFSX, and EC shifted the northern extent of the precipitation shield southward as the event neared, which caused uncertainty in the NYC area</a:t>
            </a:r>
          </a:p>
        </p:txBody>
      </p:sp>
      <p:sp>
        <p:nvSpPr>
          <p:cNvPr id="1234" name="Shape 12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86</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Shape 1239"/>
          <p:cNvSpPr txBox="1">
            <a:spLocks noGrp="1"/>
          </p:cNvSpPr>
          <p:nvPr>
            <p:ph type="title"/>
          </p:nvPr>
        </p:nvSpPr>
        <p:spPr>
          <a:xfrm>
            <a:off x="629177" y="2154766"/>
            <a:ext cx="8514821" cy="1362075"/>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4000" b="1" i="0" u="none" strike="noStrike" cap="none">
                <a:solidFill>
                  <a:schemeClr val="dk1"/>
                </a:solidFill>
                <a:latin typeface="Calibri"/>
                <a:ea typeface="Calibri"/>
                <a:cs typeface="Calibri"/>
                <a:sym typeface="Calibri"/>
              </a:rPr>
              <a:t>DOWNSTREAM MODEL EVALUATION: GEFS &amp; HWRF</a:t>
            </a:r>
          </a:p>
        </p:txBody>
      </p:sp>
      <p:sp>
        <p:nvSpPr>
          <p:cNvPr id="1240" name="Shape 124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87</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Shape 1245"/>
          <p:cNvPicPr preferRelativeResize="0"/>
          <p:nvPr/>
        </p:nvPicPr>
        <p:blipFill rotWithShape="1">
          <a:blip r:embed="rId3">
            <a:alphaModFix/>
          </a:blip>
          <a:srcRect/>
          <a:stretch/>
        </p:blipFill>
        <p:spPr>
          <a:xfrm>
            <a:off x="0" y="0"/>
            <a:ext cx="4458034" cy="3444844"/>
          </a:xfrm>
          <a:prstGeom prst="rect">
            <a:avLst/>
          </a:prstGeom>
          <a:noFill/>
          <a:ln>
            <a:noFill/>
          </a:ln>
        </p:spPr>
      </p:pic>
      <p:sp>
        <p:nvSpPr>
          <p:cNvPr id="1246" name="Shape 1246"/>
          <p:cNvSpPr txBox="1"/>
          <p:nvPr/>
        </p:nvSpPr>
        <p:spPr>
          <a:xfrm>
            <a:off x="195240" y="3434771"/>
            <a:ext cx="4376760" cy="181588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GEFSv11 with different initial analysis/perturbation</a:t>
            </a: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PROD (black) – GEFSv10 – older production</a:t>
            </a:r>
          </a:p>
          <a:p>
            <a:pPr marL="0" marR="0" lvl="0" indent="0" algn="l" rtl="0">
              <a:spcBef>
                <a:spcPts val="0"/>
              </a:spcBef>
              <a:spcAft>
                <a:spcPts val="0"/>
              </a:spcAft>
              <a:buSzPct val="25000"/>
              <a:buNone/>
            </a:pPr>
            <a:r>
              <a:rPr lang="en-US" sz="1600">
                <a:solidFill>
                  <a:srgbClr val="FF0000"/>
                </a:solidFill>
                <a:latin typeface="Arial"/>
                <a:ea typeface="Arial"/>
                <a:cs typeface="Arial"/>
                <a:sym typeface="Arial"/>
              </a:rPr>
              <a:t>PARA (red) – GEFSv11 operation</a:t>
            </a:r>
          </a:p>
          <a:p>
            <a:pPr marL="0" marR="0" lvl="0" indent="0" algn="l" rtl="0">
              <a:spcBef>
                <a:spcPts val="0"/>
              </a:spcBef>
              <a:spcAft>
                <a:spcPts val="0"/>
              </a:spcAft>
              <a:buSzPct val="25000"/>
              <a:buNone/>
            </a:pPr>
            <a:r>
              <a:rPr lang="en-US" sz="1600">
                <a:solidFill>
                  <a:srgbClr val="00FF00"/>
                </a:solidFill>
                <a:latin typeface="Arial"/>
                <a:ea typeface="Arial"/>
                <a:cs typeface="Arial"/>
                <a:sym typeface="Arial"/>
              </a:rPr>
              <a:t>PR4DEVB (green) – Testing</a:t>
            </a:r>
          </a:p>
          <a:p>
            <a:pPr marL="0" marR="0" lvl="0" indent="0" algn="l" rtl="0">
              <a:spcBef>
                <a:spcPts val="0"/>
              </a:spcBef>
              <a:spcAft>
                <a:spcPts val="0"/>
              </a:spcAft>
              <a:buNone/>
            </a:pPr>
            <a:endParaRPr sz="1600">
              <a:solidFill>
                <a:schemeClr val="dk1"/>
              </a:solidFill>
              <a:latin typeface="Arial"/>
              <a:ea typeface="Arial"/>
              <a:cs typeface="Arial"/>
              <a:sym typeface="Arial"/>
            </a:endParaRPr>
          </a:p>
        </p:txBody>
      </p:sp>
      <p:pic>
        <p:nvPicPr>
          <p:cNvPr id="1247" name="Shape 1247"/>
          <p:cNvPicPr preferRelativeResize="0"/>
          <p:nvPr/>
        </p:nvPicPr>
        <p:blipFill rotWithShape="1">
          <a:blip r:embed="rId4">
            <a:alphaModFix/>
          </a:blip>
          <a:srcRect/>
          <a:stretch/>
        </p:blipFill>
        <p:spPr>
          <a:xfrm>
            <a:off x="4572000" y="21616"/>
            <a:ext cx="4430059" cy="3423226"/>
          </a:xfrm>
          <a:prstGeom prst="rect">
            <a:avLst/>
          </a:prstGeom>
          <a:noFill/>
          <a:ln>
            <a:noFill/>
          </a:ln>
        </p:spPr>
      </p:pic>
      <p:pic>
        <p:nvPicPr>
          <p:cNvPr id="1248" name="Shape 1248"/>
          <p:cNvPicPr preferRelativeResize="0"/>
          <p:nvPr/>
        </p:nvPicPr>
        <p:blipFill rotWithShape="1">
          <a:blip r:embed="rId5">
            <a:alphaModFix/>
          </a:blip>
          <a:srcRect/>
          <a:stretch/>
        </p:blipFill>
        <p:spPr>
          <a:xfrm>
            <a:off x="4572000" y="3434771"/>
            <a:ext cx="4430059" cy="3423226"/>
          </a:xfrm>
          <a:prstGeom prst="rect">
            <a:avLst/>
          </a:prstGeom>
          <a:noFill/>
          <a:ln>
            <a:noFill/>
          </a:ln>
        </p:spPr>
      </p:pic>
      <p:sp>
        <p:nvSpPr>
          <p:cNvPr id="1249" name="Shape 1249"/>
          <p:cNvSpPr txBox="1"/>
          <p:nvPr/>
        </p:nvSpPr>
        <p:spPr>
          <a:xfrm>
            <a:off x="2725092" y="2254313"/>
            <a:ext cx="562911"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ACC</a:t>
            </a:r>
          </a:p>
        </p:txBody>
      </p:sp>
      <p:sp>
        <p:nvSpPr>
          <p:cNvPr id="1250" name="Shape 1250"/>
          <p:cNvSpPr txBox="1"/>
          <p:nvPr/>
        </p:nvSpPr>
        <p:spPr>
          <a:xfrm>
            <a:off x="7451002" y="2426328"/>
            <a:ext cx="724877"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RMSE</a:t>
            </a:r>
          </a:p>
        </p:txBody>
      </p:sp>
      <p:sp>
        <p:nvSpPr>
          <p:cNvPr id="1251" name="Shape 1251"/>
          <p:cNvSpPr txBox="1"/>
          <p:nvPr/>
        </p:nvSpPr>
        <p:spPr>
          <a:xfrm>
            <a:off x="6013096" y="5885498"/>
            <a:ext cx="657551"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CRPS</a:t>
            </a:r>
          </a:p>
        </p:txBody>
      </p:sp>
      <p:sp>
        <p:nvSpPr>
          <p:cNvPr id="1252" name="Shape 1252"/>
          <p:cNvSpPr txBox="1"/>
          <p:nvPr/>
        </p:nvSpPr>
        <p:spPr>
          <a:xfrm>
            <a:off x="274100" y="5146385"/>
            <a:ext cx="4485522" cy="13234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2014 Winter </a:t>
            </a:r>
          </a:p>
          <a:p>
            <a:pPr marL="457200" marR="0" lvl="1"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Good for short forecast (days 1-3)</a:t>
            </a:r>
          </a:p>
          <a:p>
            <a:pPr marL="457200" marR="0" lvl="1"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Slightly degradation (days 5-10)</a:t>
            </a:r>
          </a:p>
          <a:p>
            <a:pPr marL="0" marR="0" lvl="0" indent="0" algn="l" rtl="0">
              <a:spcBef>
                <a:spcPts val="0"/>
              </a:spcBef>
              <a:spcAft>
                <a:spcPts val="0"/>
              </a:spcAft>
              <a:buNone/>
            </a:pPr>
            <a:endParaRPr sz="2000">
              <a:solidFill>
                <a:schemeClr val="dk1"/>
              </a:solidFill>
              <a:latin typeface="Arial"/>
              <a:ea typeface="Arial"/>
              <a:cs typeface="Arial"/>
              <a:sym typeface="Arial"/>
            </a:endParaRPr>
          </a:p>
        </p:txBody>
      </p:sp>
      <p:sp>
        <p:nvSpPr>
          <p:cNvPr id="1253" name="Shape 12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88</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pic>
        <p:nvPicPr>
          <p:cNvPr id="1258" name="Shape 1258"/>
          <p:cNvPicPr preferRelativeResize="0"/>
          <p:nvPr/>
        </p:nvPicPr>
        <p:blipFill rotWithShape="1">
          <a:blip r:embed="rId3">
            <a:alphaModFix/>
          </a:blip>
          <a:srcRect/>
          <a:stretch/>
        </p:blipFill>
        <p:spPr>
          <a:xfrm>
            <a:off x="0" y="155359"/>
            <a:ext cx="4421006" cy="3416231"/>
          </a:xfrm>
          <a:prstGeom prst="rect">
            <a:avLst/>
          </a:prstGeom>
          <a:noFill/>
          <a:ln>
            <a:noFill/>
          </a:ln>
        </p:spPr>
      </p:pic>
      <p:sp>
        <p:nvSpPr>
          <p:cNvPr id="1259" name="Shape 1259"/>
          <p:cNvSpPr txBox="1"/>
          <p:nvPr/>
        </p:nvSpPr>
        <p:spPr>
          <a:xfrm>
            <a:off x="96947" y="3571592"/>
            <a:ext cx="4488988" cy="13234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GEFSv11 with different initial analysis/perturbation</a:t>
            </a:r>
          </a:p>
          <a:p>
            <a:pPr marL="0" marR="0" lvl="0" indent="0" algn="l" rtl="0">
              <a:spcBef>
                <a:spcPts val="0"/>
              </a:spcBef>
              <a:spcAft>
                <a:spcPts val="0"/>
              </a:spcAft>
              <a:buSzPct val="25000"/>
              <a:buNone/>
            </a:pPr>
            <a:r>
              <a:rPr lang="en-US" sz="1600">
                <a:solidFill>
                  <a:schemeClr val="dk1"/>
                </a:solidFill>
                <a:latin typeface="Arial"/>
                <a:ea typeface="Arial"/>
                <a:cs typeface="Arial"/>
                <a:sym typeface="Arial"/>
              </a:rPr>
              <a:t>PROD (black) – GEFSv10 – older production</a:t>
            </a:r>
          </a:p>
          <a:p>
            <a:pPr marL="0" marR="0" lvl="0" indent="0" algn="l" rtl="0">
              <a:spcBef>
                <a:spcPts val="0"/>
              </a:spcBef>
              <a:spcAft>
                <a:spcPts val="0"/>
              </a:spcAft>
              <a:buSzPct val="25000"/>
              <a:buNone/>
            </a:pPr>
            <a:r>
              <a:rPr lang="en-US" sz="1600">
                <a:solidFill>
                  <a:srgbClr val="FF0000"/>
                </a:solidFill>
                <a:latin typeface="Arial"/>
                <a:ea typeface="Arial"/>
                <a:cs typeface="Arial"/>
                <a:sym typeface="Arial"/>
              </a:rPr>
              <a:t>PARA (red) – GEFSv11 operation</a:t>
            </a:r>
          </a:p>
          <a:p>
            <a:pPr marL="0" marR="0" lvl="0" indent="0" algn="l" rtl="0">
              <a:spcBef>
                <a:spcPts val="0"/>
              </a:spcBef>
              <a:spcAft>
                <a:spcPts val="0"/>
              </a:spcAft>
              <a:buSzPct val="25000"/>
              <a:buNone/>
            </a:pPr>
            <a:r>
              <a:rPr lang="en-US" sz="1600">
                <a:solidFill>
                  <a:srgbClr val="00FF00"/>
                </a:solidFill>
                <a:latin typeface="Arial"/>
                <a:ea typeface="Arial"/>
                <a:cs typeface="Arial"/>
                <a:sym typeface="Arial"/>
              </a:rPr>
              <a:t>PR4DEVB (green) – Testing</a:t>
            </a:r>
          </a:p>
        </p:txBody>
      </p:sp>
      <p:pic>
        <p:nvPicPr>
          <p:cNvPr id="1260" name="Shape 1260"/>
          <p:cNvPicPr preferRelativeResize="0"/>
          <p:nvPr/>
        </p:nvPicPr>
        <p:blipFill rotWithShape="1">
          <a:blip r:embed="rId4">
            <a:alphaModFix/>
          </a:blip>
          <a:srcRect/>
          <a:stretch/>
        </p:blipFill>
        <p:spPr>
          <a:xfrm>
            <a:off x="4521939" y="0"/>
            <a:ext cx="4463106" cy="3448763"/>
          </a:xfrm>
          <a:prstGeom prst="rect">
            <a:avLst/>
          </a:prstGeom>
          <a:noFill/>
          <a:ln>
            <a:noFill/>
          </a:ln>
        </p:spPr>
      </p:pic>
      <p:pic>
        <p:nvPicPr>
          <p:cNvPr id="1261" name="Shape 1261"/>
          <p:cNvPicPr preferRelativeResize="0"/>
          <p:nvPr/>
        </p:nvPicPr>
        <p:blipFill rotWithShape="1">
          <a:blip r:embed="rId5">
            <a:alphaModFix/>
          </a:blip>
          <a:srcRect/>
          <a:stretch/>
        </p:blipFill>
        <p:spPr>
          <a:xfrm>
            <a:off x="4590107" y="3448764"/>
            <a:ext cx="4411952" cy="3409236"/>
          </a:xfrm>
          <a:prstGeom prst="rect">
            <a:avLst/>
          </a:prstGeom>
          <a:noFill/>
          <a:ln>
            <a:noFill/>
          </a:ln>
        </p:spPr>
      </p:pic>
      <p:sp>
        <p:nvSpPr>
          <p:cNvPr id="1262" name="Shape 1262"/>
          <p:cNvSpPr txBox="1"/>
          <p:nvPr/>
        </p:nvSpPr>
        <p:spPr>
          <a:xfrm>
            <a:off x="2725092" y="2254313"/>
            <a:ext cx="562911"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ACC</a:t>
            </a:r>
          </a:p>
        </p:txBody>
      </p:sp>
      <p:sp>
        <p:nvSpPr>
          <p:cNvPr id="1263" name="Shape 1263"/>
          <p:cNvSpPr txBox="1"/>
          <p:nvPr/>
        </p:nvSpPr>
        <p:spPr>
          <a:xfrm>
            <a:off x="7451002" y="2426328"/>
            <a:ext cx="724877"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RMSE</a:t>
            </a:r>
          </a:p>
        </p:txBody>
      </p:sp>
      <p:sp>
        <p:nvSpPr>
          <p:cNvPr id="1264" name="Shape 1264"/>
          <p:cNvSpPr txBox="1"/>
          <p:nvPr/>
        </p:nvSpPr>
        <p:spPr>
          <a:xfrm>
            <a:off x="6013096" y="5885498"/>
            <a:ext cx="657551"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CRPS</a:t>
            </a:r>
          </a:p>
        </p:txBody>
      </p:sp>
      <p:sp>
        <p:nvSpPr>
          <p:cNvPr id="1265" name="Shape 1265"/>
          <p:cNvSpPr txBox="1"/>
          <p:nvPr/>
        </p:nvSpPr>
        <p:spPr>
          <a:xfrm>
            <a:off x="96947" y="4953739"/>
            <a:ext cx="4830168" cy="19389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chemeClr val="dk1"/>
                </a:solidFill>
                <a:latin typeface="Arial"/>
                <a:ea typeface="Arial"/>
                <a:cs typeface="Arial"/>
                <a:sym typeface="Arial"/>
              </a:rPr>
              <a:t>2014 Summer</a:t>
            </a:r>
          </a:p>
          <a:p>
            <a:pPr marL="0" marR="0" lvl="1"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Good for all lead time (out to day 12)</a:t>
            </a:r>
          </a:p>
          <a:p>
            <a:pPr marL="0" marR="0" lvl="1" indent="0" algn="l" rtl="0">
              <a:spcBef>
                <a:spcPts val="0"/>
              </a:spcBef>
              <a:spcAft>
                <a:spcPts val="0"/>
              </a:spcAft>
              <a:buNone/>
            </a:pPr>
            <a:endParaRPr sz="2000" b="0" i="0" u="none" strike="noStrike" cap="none">
              <a:solidFill>
                <a:schemeClr val="dk1"/>
              </a:solidFill>
              <a:latin typeface="Arial"/>
              <a:ea typeface="Arial"/>
              <a:cs typeface="Arial"/>
              <a:sym typeface="Arial"/>
            </a:endParaRPr>
          </a:p>
          <a:p>
            <a:pPr marL="0" marR="0" lvl="1"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Overall:</a:t>
            </a:r>
          </a:p>
          <a:p>
            <a:pPr marL="457200" marR="0" lvl="1"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initial spread is smaller than before</a:t>
            </a:r>
          </a:p>
          <a:p>
            <a:pPr marL="457200" marR="0" lvl="1" indent="0" algn="l" rtl="0">
              <a:spcBef>
                <a:spcPts val="0"/>
              </a:spcBef>
              <a:spcAft>
                <a:spcPts val="0"/>
              </a:spcAft>
              <a:buSzPct val="25000"/>
              <a:buNone/>
            </a:pPr>
            <a:r>
              <a:rPr lang="en-US" sz="2000" b="0" i="0" u="none" strike="noStrike" cap="none">
                <a:solidFill>
                  <a:schemeClr val="dk1"/>
                </a:solidFill>
                <a:latin typeface="Arial"/>
                <a:ea typeface="Arial"/>
                <a:cs typeface="Arial"/>
                <a:sym typeface="Arial"/>
              </a:rPr>
              <a:t>Growth of spread is similar to current</a:t>
            </a:r>
          </a:p>
        </p:txBody>
      </p:sp>
      <p:sp>
        <p:nvSpPr>
          <p:cNvPr id="1266" name="Shape 12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89</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sldNum" idx="12"/>
          </p:nvPr>
        </p:nvSpPr>
        <p:spPr>
          <a:xfrm>
            <a:off x="7010400" y="6619875"/>
            <a:ext cx="2133599" cy="47624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400">
                <a:solidFill>
                  <a:schemeClr val="dk1"/>
                </a:solidFill>
                <a:latin typeface="Arial"/>
                <a:ea typeface="Arial"/>
                <a:cs typeface="Arial"/>
                <a:sym typeface="Arial"/>
              </a:rPr>
              <a:t>9</a:t>
            </a:fld>
            <a:endParaRPr lang="en-US" sz="1400">
              <a:solidFill>
                <a:schemeClr val="dk1"/>
              </a:solidFill>
              <a:latin typeface="Arial"/>
              <a:ea typeface="Arial"/>
              <a:cs typeface="Arial"/>
              <a:sym typeface="Arial"/>
            </a:endParaRPr>
          </a:p>
        </p:txBody>
      </p:sp>
      <p:sp>
        <p:nvSpPr>
          <p:cNvPr id="587" name="Shape 587"/>
          <p:cNvSpPr/>
          <p:nvPr/>
        </p:nvSpPr>
        <p:spPr>
          <a:xfrm>
            <a:off x="93133" y="1232862"/>
            <a:ext cx="9144000" cy="1015662"/>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000000"/>
              </a:buClr>
              <a:buSzPct val="100000"/>
              <a:buFont typeface="Arial"/>
              <a:buChar char="•"/>
            </a:pPr>
            <a:r>
              <a:rPr lang="en-US" sz="2000">
                <a:solidFill>
                  <a:srgbClr val="000000"/>
                </a:solidFill>
                <a:latin typeface="Arial"/>
                <a:ea typeface="Arial"/>
                <a:cs typeface="Arial"/>
                <a:sym typeface="Arial"/>
              </a:rPr>
              <a:t>Real time plots of near surface variables at representative stations: </a:t>
            </a:r>
            <a:r>
              <a:rPr lang="en-US" sz="2000" u="sng">
                <a:solidFill>
                  <a:schemeClr val="hlink"/>
                </a:solidFill>
                <a:latin typeface="Arial"/>
                <a:ea typeface="Arial"/>
                <a:cs typeface="Arial"/>
                <a:sym typeface="Arial"/>
                <a:hlinkClick r:id="rId3"/>
              </a:rPr>
              <a:t>http://www.emc.ncep.noaa.gov/gc_wmb/parthab/Plume_test/GFSx/EMCGEFSplumes.html</a:t>
            </a:r>
          </a:p>
        </p:txBody>
      </p:sp>
      <p:sp>
        <p:nvSpPr>
          <p:cNvPr id="588" name="Shape 588"/>
          <p:cNvSpPr txBox="1"/>
          <p:nvPr/>
        </p:nvSpPr>
        <p:spPr>
          <a:xfrm>
            <a:off x="423862" y="230187"/>
            <a:ext cx="82296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Comprehensive Evaluation from EMC</a:t>
            </a:r>
          </a:p>
          <a:p>
            <a:pPr marL="0" marR="0" lvl="0" indent="0" algn="ctr" rtl="0">
              <a:spcBef>
                <a:spcPts val="0"/>
              </a:spcBef>
              <a:spcAft>
                <a:spcPts val="0"/>
              </a:spcAft>
              <a:buSzPct val="25000"/>
              <a:buNone/>
            </a:pPr>
            <a:r>
              <a:rPr lang="en-US" sz="2800" b="1" i="1">
                <a:solidFill>
                  <a:schemeClr val="dk2"/>
                </a:solidFill>
                <a:latin typeface="Arial"/>
                <a:ea typeface="Arial"/>
                <a:cs typeface="Arial"/>
                <a:sym typeface="Arial"/>
              </a:rPr>
              <a:t>Part 2</a:t>
            </a:r>
          </a:p>
        </p:txBody>
      </p:sp>
      <p:pic>
        <p:nvPicPr>
          <p:cNvPr id="589" name="Shape 589"/>
          <p:cNvPicPr preferRelativeResize="0"/>
          <p:nvPr/>
        </p:nvPicPr>
        <p:blipFill rotWithShape="1">
          <a:blip r:embed="rId4">
            <a:alphaModFix/>
          </a:blip>
          <a:srcRect/>
          <a:stretch/>
        </p:blipFill>
        <p:spPr>
          <a:xfrm>
            <a:off x="753533" y="2247233"/>
            <a:ext cx="7323667" cy="4373935"/>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Shape 1271"/>
          <p:cNvSpPr txBox="1"/>
          <p:nvPr/>
        </p:nvSpPr>
        <p:spPr>
          <a:xfrm>
            <a:off x="4410964" y="4114800"/>
            <a:ext cx="4199635" cy="25545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00B050"/>
                </a:solidFill>
                <a:latin typeface="Arial"/>
                <a:ea typeface="Arial"/>
                <a:cs typeface="Arial"/>
                <a:sym typeface="Arial"/>
              </a:rPr>
              <a:t>H16A</a:t>
            </a:r>
            <a:r>
              <a:rPr lang="en-US" sz="2000">
                <a:solidFill>
                  <a:srgbClr val="000000"/>
                </a:solidFill>
                <a:latin typeface="Arial"/>
                <a:ea typeface="Arial"/>
                <a:cs typeface="Arial"/>
                <a:sym typeface="Arial"/>
              </a:rPr>
              <a:t>, FY16 HWRF, Current GFS</a:t>
            </a:r>
          </a:p>
          <a:p>
            <a:pPr marL="0" marR="0" lvl="0" indent="0" algn="l" rtl="0">
              <a:spcBef>
                <a:spcPts val="0"/>
              </a:spcBef>
              <a:spcAft>
                <a:spcPts val="0"/>
              </a:spcAft>
              <a:buSzPct val="25000"/>
              <a:buNone/>
            </a:pPr>
            <a:r>
              <a:rPr lang="en-US" sz="2000">
                <a:solidFill>
                  <a:srgbClr val="0000FF"/>
                </a:solidFill>
                <a:latin typeface="Arial"/>
                <a:ea typeface="Arial"/>
                <a:cs typeface="Arial"/>
                <a:sym typeface="Arial"/>
              </a:rPr>
              <a:t>H16B</a:t>
            </a:r>
            <a:r>
              <a:rPr lang="en-US" sz="2000">
                <a:solidFill>
                  <a:srgbClr val="000000"/>
                </a:solidFill>
                <a:latin typeface="Arial"/>
                <a:ea typeface="Arial"/>
                <a:cs typeface="Arial"/>
                <a:sym typeface="Arial"/>
              </a:rPr>
              <a:t>, FY15 HWRF, new GFS</a:t>
            </a:r>
          </a:p>
          <a:p>
            <a:pPr marL="0" marR="0" lvl="0" indent="0" algn="l" rtl="0">
              <a:spcBef>
                <a:spcPts val="0"/>
              </a:spcBef>
              <a:spcAft>
                <a:spcPts val="0"/>
              </a:spcAft>
              <a:buSzPct val="25000"/>
              <a:buNone/>
            </a:pPr>
            <a:r>
              <a:rPr lang="en-US" sz="2000">
                <a:solidFill>
                  <a:srgbClr val="FF0000"/>
                </a:solidFill>
                <a:latin typeface="Arial"/>
                <a:ea typeface="Arial"/>
                <a:cs typeface="Arial"/>
                <a:sym typeface="Arial"/>
              </a:rPr>
              <a:t>H16C</a:t>
            </a:r>
            <a:r>
              <a:rPr lang="en-US" sz="2000">
                <a:solidFill>
                  <a:srgbClr val="000000"/>
                </a:solidFill>
                <a:latin typeface="Arial"/>
                <a:ea typeface="Arial"/>
                <a:cs typeface="Arial"/>
                <a:sym typeface="Arial"/>
              </a:rPr>
              <a:t>, FY16 HWRF, new GFS</a:t>
            </a:r>
          </a:p>
          <a:p>
            <a:pPr marL="0" marR="0" lvl="0" indent="0" algn="l" rtl="0">
              <a:spcBef>
                <a:spcPts val="0"/>
              </a:spcBef>
              <a:spcAft>
                <a:spcPts val="0"/>
              </a:spcAft>
              <a:buSzPct val="25000"/>
              <a:buNone/>
            </a:pPr>
            <a:r>
              <a:rPr lang="en-US" sz="2000">
                <a:solidFill>
                  <a:srgbClr val="00B0F0"/>
                </a:solidFill>
                <a:latin typeface="Arial"/>
                <a:ea typeface="Arial"/>
                <a:cs typeface="Arial"/>
                <a:sym typeface="Arial"/>
              </a:rPr>
              <a:t>H215</a:t>
            </a:r>
            <a:r>
              <a:rPr lang="en-US" sz="2000">
                <a:solidFill>
                  <a:srgbClr val="000000"/>
                </a:solidFill>
                <a:latin typeface="Arial"/>
                <a:ea typeface="Arial"/>
                <a:cs typeface="Arial"/>
                <a:sym typeface="Arial"/>
              </a:rPr>
              <a:t>, FY15 HWRF, current GFS</a:t>
            </a: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2000">
                <a:solidFill>
                  <a:srgbClr val="000000"/>
                </a:solidFill>
                <a:latin typeface="Arial"/>
                <a:ea typeface="Arial"/>
                <a:cs typeface="Arial"/>
                <a:sym typeface="Arial"/>
              </a:rPr>
              <a:t>New GFS (blue/red) shows improved track and intensity forecasts in the N. Atlantic</a:t>
            </a:r>
          </a:p>
        </p:txBody>
      </p:sp>
      <p:sp>
        <p:nvSpPr>
          <p:cNvPr id="1272" name="Shape 1272"/>
          <p:cNvSpPr txBox="1"/>
          <p:nvPr/>
        </p:nvSpPr>
        <p:spPr>
          <a:xfrm>
            <a:off x="1066800" y="152400"/>
            <a:ext cx="6934199"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000000"/>
                </a:solidFill>
                <a:latin typeface="Arial"/>
                <a:ea typeface="Arial"/>
                <a:cs typeface="Arial"/>
                <a:sym typeface="Arial"/>
              </a:rPr>
              <a:t>2015 HWRF with new GFS, ATL</a:t>
            </a:r>
          </a:p>
        </p:txBody>
      </p:sp>
      <p:pic>
        <p:nvPicPr>
          <p:cNvPr id="1273" name="Shape 1273"/>
          <p:cNvPicPr preferRelativeResize="0"/>
          <p:nvPr/>
        </p:nvPicPr>
        <p:blipFill rotWithShape="1">
          <a:blip r:embed="rId3">
            <a:alphaModFix/>
          </a:blip>
          <a:srcRect/>
          <a:stretch/>
        </p:blipFill>
        <p:spPr>
          <a:xfrm>
            <a:off x="294503" y="700333"/>
            <a:ext cx="3806824" cy="2953008"/>
          </a:xfrm>
          <a:prstGeom prst="rect">
            <a:avLst/>
          </a:prstGeom>
          <a:noFill/>
          <a:ln>
            <a:noFill/>
          </a:ln>
        </p:spPr>
      </p:pic>
      <p:pic>
        <p:nvPicPr>
          <p:cNvPr id="1274" name="Shape 1274"/>
          <p:cNvPicPr preferRelativeResize="0"/>
          <p:nvPr/>
        </p:nvPicPr>
        <p:blipFill rotWithShape="1">
          <a:blip r:embed="rId4">
            <a:alphaModFix/>
          </a:blip>
          <a:srcRect/>
          <a:stretch/>
        </p:blipFill>
        <p:spPr>
          <a:xfrm>
            <a:off x="4568910" y="870325"/>
            <a:ext cx="3850024" cy="2783018"/>
          </a:xfrm>
          <a:prstGeom prst="rect">
            <a:avLst/>
          </a:prstGeom>
          <a:noFill/>
          <a:ln>
            <a:noFill/>
          </a:ln>
        </p:spPr>
      </p:pic>
      <p:pic>
        <p:nvPicPr>
          <p:cNvPr id="1275" name="Shape 1275"/>
          <p:cNvPicPr preferRelativeResize="0"/>
          <p:nvPr/>
        </p:nvPicPr>
        <p:blipFill rotWithShape="1">
          <a:blip r:embed="rId5">
            <a:alphaModFix/>
          </a:blip>
          <a:srcRect/>
          <a:stretch/>
        </p:blipFill>
        <p:spPr>
          <a:xfrm>
            <a:off x="294502" y="3886201"/>
            <a:ext cx="3806824" cy="2751789"/>
          </a:xfrm>
          <a:prstGeom prst="rect">
            <a:avLst/>
          </a:prstGeom>
          <a:noFill/>
          <a:ln>
            <a:noFill/>
          </a:ln>
        </p:spPr>
      </p:pic>
      <p:sp>
        <p:nvSpPr>
          <p:cNvPr id="1276" name="Shape 127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90</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Shape 1281"/>
          <p:cNvPicPr preferRelativeResize="0"/>
          <p:nvPr/>
        </p:nvPicPr>
        <p:blipFill rotWithShape="1">
          <a:blip r:embed="rId3">
            <a:alphaModFix/>
          </a:blip>
          <a:srcRect/>
          <a:stretch/>
        </p:blipFill>
        <p:spPr>
          <a:xfrm>
            <a:off x="124682" y="675620"/>
            <a:ext cx="4218717" cy="3049530"/>
          </a:xfrm>
          <a:prstGeom prst="rect">
            <a:avLst/>
          </a:prstGeom>
          <a:noFill/>
          <a:ln>
            <a:noFill/>
          </a:ln>
        </p:spPr>
      </p:pic>
      <p:pic>
        <p:nvPicPr>
          <p:cNvPr id="1282" name="Shape 1282"/>
          <p:cNvPicPr preferRelativeResize="0"/>
          <p:nvPr/>
        </p:nvPicPr>
        <p:blipFill rotWithShape="1">
          <a:blip r:embed="rId4">
            <a:alphaModFix/>
          </a:blip>
          <a:srcRect/>
          <a:stretch/>
        </p:blipFill>
        <p:spPr>
          <a:xfrm>
            <a:off x="4708203" y="779572"/>
            <a:ext cx="4054795" cy="2931037"/>
          </a:xfrm>
          <a:prstGeom prst="rect">
            <a:avLst/>
          </a:prstGeom>
          <a:noFill/>
          <a:ln>
            <a:noFill/>
          </a:ln>
        </p:spPr>
      </p:pic>
      <p:pic>
        <p:nvPicPr>
          <p:cNvPr id="1283" name="Shape 1283"/>
          <p:cNvPicPr preferRelativeResize="0"/>
          <p:nvPr/>
        </p:nvPicPr>
        <p:blipFill rotWithShape="1">
          <a:blip r:embed="rId5">
            <a:alphaModFix/>
          </a:blip>
          <a:srcRect/>
          <a:stretch/>
        </p:blipFill>
        <p:spPr>
          <a:xfrm>
            <a:off x="116443" y="3790987"/>
            <a:ext cx="4074555" cy="2945321"/>
          </a:xfrm>
          <a:prstGeom prst="rect">
            <a:avLst/>
          </a:prstGeom>
          <a:noFill/>
          <a:ln>
            <a:noFill/>
          </a:ln>
        </p:spPr>
      </p:pic>
      <p:sp>
        <p:nvSpPr>
          <p:cNvPr id="1284" name="Shape 1284"/>
          <p:cNvSpPr txBox="1"/>
          <p:nvPr/>
        </p:nvSpPr>
        <p:spPr>
          <a:xfrm>
            <a:off x="4410964" y="4114800"/>
            <a:ext cx="4199635" cy="25545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a:solidFill>
                  <a:srgbClr val="00B050"/>
                </a:solidFill>
                <a:latin typeface="Arial"/>
                <a:ea typeface="Arial"/>
                <a:cs typeface="Arial"/>
                <a:sym typeface="Arial"/>
              </a:rPr>
              <a:t>H16A</a:t>
            </a:r>
            <a:r>
              <a:rPr lang="en-US" sz="2000">
                <a:solidFill>
                  <a:srgbClr val="000000"/>
                </a:solidFill>
                <a:latin typeface="Arial"/>
                <a:ea typeface="Arial"/>
                <a:cs typeface="Arial"/>
                <a:sym typeface="Arial"/>
              </a:rPr>
              <a:t>, FY16 HWRF, Current GFS</a:t>
            </a:r>
          </a:p>
          <a:p>
            <a:pPr marL="0" marR="0" lvl="0" indent="0" algn="l" rtl="0">
              <a:spcBef>
                <a:spcPts val="0"/>
              </a:spcBef>
              <a:spcAft>
                <a:spcPts val="0"/>
              </a:spcAft>
              <a:buSzPct val="25000"/>
              <a:buNone/>
            </a:pPr>
            <a:r>
              <a:rPr lang="en-US" sz="2000">
                <a:solidFill>
                  <a:srgbClr val="0000FF"/>
                </a:solidFill>
                <a:latin typeface="Arial"/>
                <a:ea typeface="Arial"/>
                <a:cs typeface="Arial"/>
                <a:sym typeface="Arial"/>
              </a:rPr>
              <a:t>H16B</a:t>
            </a:r>
            <a:r>
              <a:rPr lang="en-US" sz="2000">
                <a:solidFill>
                  <a:srgbClr val="000000"/>
                </a:solidFill>
                <a:latin typeface="Arial"/>
                <a:ea typeface="Arial"/>
                <a:cs typeface="Arial"/>
                <a:sym typeface="Arial"/>
              </a:rPr>
              <a:t>, FY15 HWRF, new GFS</a:t>
            </a:r>
          </a:p>
          <a:p>
            <a:pPr marL="0" marR="0" lvl="0" indent="0" algn="l" rtl="0">
              <a:spcBef>
                <a:spcPts val="0"/>
              </a:spcBef>
              <a:spcAft>
                <a:spcPts val="0"/>
              </a:spcAft>
              <a:buSzPct val="25000"/>
              <a:buNone/>
            </a:pPr>
            <a:r>
              <a:rPr lang="en-US" sz="2000">
                <a:solidFill>
                  <a:srgbClr val="FF0000"/>
                </a:solidFill>
                <a:latin typeface="Arial"/>
                <a:ea typeface="Arial"/>
                <a:cs typeface="Arial"/>
                <a:sym typeface="Arial"/>
              </a:rPr>
              <a:t>H16C</a:t>
            </a:r>
            <a:r>
              <a:rPr lang="en-US" sz="2000">
                <a:solidFill>
                  <a:srgbClr val="000000"/>
                </a:solidFill>
                <a:latin typeface="Arial"/>
                <a:ea typeface="Arial"/>
                <a:cs typeface="Arial"/>
                <a:sym typeface="Arial"/>
              </a:rPr>
              <a:t>, FY16 HWRF, new GFS</a:t>
            </a:r>
          </a:p>
          <a:p>
            <a:pPr marL="0" marR="0" lvl="0" indent="0" algn="l" rtl="0">
              <a:spcBef>
                <a:spcPts val="0"/>
              </a:spcBef>
              <a:spcAft>
                <a:spcPts val="0"/>
              </a:spcAft>
              <a:buSzPct val="25000"/>
              <a:buNone/>
            </a:pPr>
            <a:r>
              <a:rPr lang="en-US" sz="2000">
                <a:solidFill>
                  <a:srgbClr val="00B0F0"/>
                </a:solidFill>
                <a:latin typeface="Arial"/>
                <a:ea typeface="Arial"/>
                <a:cs typeface="Arial"/>
                <a:sym typeface="Arial"/>
              </a:rPr>
              <a:t>H215</a:t>
            </a:r>
            <a:r>
              <a:rPr lang="en-US" sz="2000">
                <a:solidFill>
                  <a:srgbClr val="000000"/>
                </a:solidFill>
                <a:latin typeface="Arial"/>
                <a:ea typeface="Arial"/>
                <a:cs typeface="Arial"/>
                <a:sym typeface="Arial"/>
              </a:rPr>
              <a:t>, FY15 HWRF, current GFS</a:t>
            </a: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SzPct val="25000"/>
              <a:buNone/>
            </a:pPr>
            <a:r>
              <a:rPr lang="en-US" sz="2000">
                <a:solidFill>
                  <a:srgbClr val="000000"/>
                </a:solidFill>
                <a:latin typeface="Arial"/>
                <a:ea typeface="Arial"/>
                <a:cs typeface="Arial"/>
                <a:sym typeface="Arial"/>
              </a:rPr>
              <a:t>New GFS (blue/red) shows neutral impact on track and intensity forecasts in the E. Pacific</a:t>
            </a:r>
          </a:p>
        </p:txBody>
      </p:sp>
      <p:sp>
        <p:nvSpPr>
          <p:cNvPr id="1285" name="Shape 1285"/>
          <p:cNvSpPr txBox="1"/>
          <p:nvPr/>
        </p:nvSpPr>
        <p:spPr>
          <a:xfrm>
            <a:off x="1066800" y="152400"/>
            <a:ext cx="6934199"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a:solidFill>
                  <a:srgbClr val="000000"/>
                </a:solidFill>
                <a:latin typeface="Arial"/>
                <a:ea typeface="Arial"/>
                <a:cs typeface="Arial"/>
                <a:sym typeface="Arial"/>
              </a:rPr>
              <a:t>2015 HWRF with new GFS, EPAC</a:t>
            </a:r>
          </a:p>
        </p:txBody>
      </p:sp>
      <p:sp>
        <p:nvSpPr>
          <p:cNvPr id="1286" name="Shape 128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91</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Shape 12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Extratropical Tracks</a:t>
            </a:r>
          </a:p>
        </p:txBody>
      </p:sp>
      <p:sp>
        <p:nvSpPr>
          <p:cNvPr id="1292" name="Shape 129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For the winter, Nov.1 2013 - April 30 2014, position error is smaller in GFSX than in GFS control seven out of ten forecast hours (0 - 120hr in 12hr interval). </a:t>
            </a:r>
          </a:p>
          <a:p>
            <a:pPr marL="342900" marR="0" lvl="0" indent="-342900" algn="l" rtl="0">
              <a:spcBef>
                <a:spcPts val="640"/>
              </a:spcBef>
              <a:buClr>
                <a:schemeClr val="dk1"/>
              </a:buClr>
              <a:buSzPct val="100000"/>
              <a:buFont typeface="Arial"/>
              <a:buChar char="•"/>
            </a:pPr>
            <a:r>
              <a:rPr lang="en-US" sz="3200" b="0" i="0" u="none" strike="noStrike" cap="none">
                <a:solidFill>
                  <a:schemeClr val="dk1"/>
                </a:solidFill>
                <a:latin typeface="Calibri"/>
                <a:ea typeface="Calibri"/>
                <a:cs typeface="Calibri"/>
                <a:sym typeface="Calibri"/>
              </a:rPr>
              <a:t>For the summer, April 1 2015 - Oct. 31 2015, GFSX errors are always smaller than GFS control's. </a:t>
            </a:r>
          </a:p>
        </p:txBody>
      </p:sp>
      <p:sp>
        <p:nvSpPr>
          <p:cNvPr id="1293" name="Shape 129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92</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Shape 12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Sounding and Height Case Studies</a:t>
            </a:r>
          </a:p>
        </p:txBody>
      </p:sp>
      <p:sp>
        <p:nvSpPr>
          <p:cNvPr id="1299" name="Shape 129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For sounding case studies, GFSX looked better than operational GFS for North Platte, NE, looked the same for Aberdeen, SD, and looked much better near the surface for Omaha, NE for Aug. 16, showing reduction in</a:t>
            </a:r>
          </a:p>
          <a:p>
            <a:pPr marL="0" marR="0" lvl="0" indent="0" algn="l" rtl="0">
              <a:spcBef>
                <a:spcPts val="400"/>
              </a:spcBef>
              <a:spcAft>
                <a:spcPts val="0"/>
              </a:spcAft>
              <a:buClr>
                <a:schemeClr val="dk1"/>
              </a:buClr>
              <a:buSzPct val="25000"/>
              <a:buFont typeface="Arial"/>
              <a:buNone/>
            </a:pPr>
            <a:r>
              <a:rPr lang="en-US" sz="2000" b="0" i="0" u="none" strike="noStrike" cap="none">
                <a:solidFill>
                  <a:schemeClr val="dk1"/>
                </a:solidFill>
                <a:latin typeface="Calibri"/>
                <a:ea typeface="Calibri"/>
                <a:cs typeface="Calibri"/>
                <a:sym typeface="Calibri"/>
              </a:rPr>
              <a:t>      warm dry bias</a:t>
            </a:r>
          </a:p>
          <a:p>
            <a:pPr marL="342900" marR="0" lvl="0" indent="-342900" algn="l" rtl="0">
              <a:spcBef>
                <a:spcPts val="400"/>
              </a:spcBef>
              <a:spcAft>
                <a:spcPts val="0"/>
              </a:spcAft>
              <a:buClr>
                <a:schemeClr val="dk1"/>
              </a:buClr>
              <a:buSzPct val="100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spcBef>
                <a:spcPts val="400"/>
              </a:spcBef>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For the spaghetti plots of a height contour, of 5 cases requested by WPC, GFSX did better for 3 cases, did the same for 1 case, and did worse for 1 case.  The case the GFSX did worse on was the 180-h forecast from 00Z 12/7/14 valid on 12Z 12/14/14.</a:t>
            </a:r>
          </a:p>
        </p:txBody>
      </p:sp>
      <p:sp>
        <p:nvSpPr>
          <p:cNvPr id="1300" name="Shape 130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93</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Shape 1305"/>
          <p:cNvSpPr txBox="1"/>
          <p:nvPr/>
        </p:nvSpPr>
        <p:spPr>
          <a:xfrm>
            <a:off x="838200" y="0"/>
            <a:ext cx="7023204"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1">
                <a:solidFill>
                  <a:srgbClr val="000000"/>
                </a:solidFill>
                <a:latin typeface="Calibri"/>
                <a:ea typeface="Calibri"/>
                <a:cs typeface="Calibri"/>
                <a:sym typeface="Calibri"/>
              </a:rPr>
              <a:t>12h GFS FCST vs OBS for Omaha, NE</a:t>
            </a:r>
          </a:p>
        </p:txBody>
      </p:sp>
      <p:pic>
        <p:nvPicPr>
          <p:cNvPr id="1306" name="Shape 1306"/>
          <p:cNvPicPr preferRelativeResize="0"/>
          <p:nvPr/>
        </p:nvPicPr>
        <p:blipFill rotWithShape="1">
          <a:blip r:embed="rId3">
            <a:alphaModFix/>
          </a:blip>
          <a:srcRect t="6562" b="5555"/>
          <a:stretch/>
        </p:blipFill>
        <p:spPr>
          <a:xfrm>
            <a:off x="0" y="685800"/>
            <a:ext cx="9144000" cy="6172199"/>
          </a:xfrm>
          <a:prstGeom prst="rect">
            <a:avLst/>
          </a:prstGeom>
          <a:noFill/>
          <a:ln>
            <a:noFill/>
          </a:ln>
        </p:spPr>
      </p:pic>
      <p:sp>
        <p:nvSpPr>
          <p:cNvPr id="1307" name="Shape 1307"/>
          <p:cNvSpPr txBox="1"/>
          <p:nvPr/>
        </p:nvSpPr>
        <p:spPr>
          <a:xfrm>
            <a:off x="7076068" y="685800"/>
            <a:ext cx="823686"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000000"/>
                </a:solidFill>
                <a:latin typeface="Calibri"/>
                <a:ea typeface="Calibri"/>
                <a:cs typeface="Calibri"/>
                <a:sym typeface="Calibri"/>
              </a:rPr>
              <a:t>GFS</a:t>
            </a:r>
          </a:p>
        </p:txBody>
      </p:sp>
      <p:sp>
        <p:nvSpPr>
          <p:cNvPr id="1308" name="Shape 1308"/>
          <p:cNvSpPr txBox="1"/>
          <p:nvPr/>
        </p:nvSpPr>
        <p:spPr>
          <a:xfrm>
            <a:off x="7519827" y="6400800"/>
            <a:ext cx="101457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000000"/>
                </a:solidFill>
                <a:latin typeface="Calibri"/>
                <a:ea typeface="Calibri"/>
                <a:cs typeface="Calibri"/>
                <a:sym typeface="Calibri"/>
              </a:rPr>
              <a:t>T. Dorian</a:t>
            </a:r>
          </a:p>
        </p:txBody>
      </p:sp>
      <p:sp>
        <p:nvSpPr>
          <p:cNvPr id="1309" name="Shape 130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94</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Shape 1314"/>
          <p:cNvPicPr preferRelativeResize="0"/>
          <p:nvPr/>
        </p:nvPicPr>
        <p:blipFill rotWithShape="1">
          <a:blip r:embed="rId3">
            <a:alphaModFix/>
          </a:blip>
          <a:srcRect t="17340" b="17339"/>
          <a:stretch/>
        </p:blipFill>
        <p:spPr>
          <a:xfrm>
            <a:off x="-34635" y="609600"/>
            <a:ext cx="9178635" cy="6248399"/>
          </a:xfrm>
          <a:prstGeom prst="rect">
            <a:avLst/>
          </a:prstGeom>
          <a:noFill/>
          <a:ln>
            <a:noFill/>
          </a:ln>
        </p:spPr>
      </p:pic>
      <p:sp>
        <p:nvSpPr>
          <p:cNvPr id="1315" name="Shape 1315"/>
          <p:cNvSpPr txBox="1"/>
          <p:nvPr/>
        </p:nvSpPr>
        <p:spPr>
          <a:xfrm>
            <a:off x="7108845" y="228600"/>
            <a:ext cx="1153714"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1">
                <a:solidFill>
                  <a:srgbClr val="000000"/>
                </a:solidFill>
                <a:latin typeface="Calibri"/>
                <a:ea typeface="Calibri"/>
                <a:cs typeface="Calibri"/>
                <a:sym typeface="Calibri"/>
              </a:rPr>
              <a:t>GFSX</a:t>
            </a:r>
          </a:p>
        </p:txBody>
      </p:sp>
      <p:sp>
        <p:nvSpPr>
          <p:cNvPr id="1316" name="Shape 1316"/>
          <p:cNvSpPr txBox="1"/>
          <p:nvPr/>
        </p:nvSpPr>
        <p:spPr>
          <a:xfrm>
            <a:off x="7519827" y="6400800"/>
            <a:ext cx="101457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000000"/>
                </a:solidFill>
                <a:latin typeface="Calibri"/>
                <a:ea typeface="Calibri"/>
                <a:cs typeface="Calibri"/>
                <a:sym typeface="Calibri"/>
              </a:rPr>
              <a:t>T. Dorian</a:t>
            </a:r>
          </a:p>
        </p:txBody>
      </p:sp>
      <p:sp>
        <p:nvSpPr>
          <p:cNvPr id="1317" name="Shape 131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95</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Shape 13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Super Typhoon Atsani Findings</a:t>
            </a:r>
          </a:p>
        </p:txBody>
      </p:sp>
      <p:sp>
        <p:nvSpPr>
          <p:cNvPr id="1323" name="Shape 132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GFS too far to the north and east, then too far to the east, followed by too far to the north (except for 204-h forecast, GFS too far south)</a:t>
            </a:r>
          </a:p>
          <a:p>
            <a:pPr marL="342900" marR="0" lvl="0" indent="-342900" algn="l" rtl="0">
              <a:spcBef>
                <a:spcPts val="36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GFSX  started off with good position for Atsani, then was too far south and east, then slightly too far north, then too far south for 204-h forecast</a:t>
            </a:r>
          </a:p>
          <a:p>
            <a:pPr marL="342900" marR="0" lvl="0" indent="-342900" algn="l" rtl="0">
              <a:spcBef>
                <a:spcPts val="36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In general, the GFSX was closer to analysis</a:t>
            </a:r>
          </a:p>
        </p:txBody>
      </p:sp>
      <p:graphicFrame>
        <p:nvGraphicFramePr>
          <p:cNvPr id="1324" name="Shape 1324"/>
          <p:cNvGraphicFramePr/>
          <p:nvPr/>
        </p:nvGraphicFramePr>
        <p:xfrm>
          <a:off x="2971800" y="3429000"/>
          <a:ext cx="3000000" cy="3000000"/>
        </p:xfrm>
        <a:graphic>
          <a:graphicData uri="http://schemas.openxmlformats.org/drawingml/2006/table">
            <a:tbl>
              <a:tblPr>
                <a:noFill/>
                <a:tableStyleId>{A8A60C8A-780E-4701-A811-1E36A2FA53B9}</a:tableStyleId>
              </a:tblPr>
              <a:tblGrid>
                <a:gridCol w="1676400"/>
                <a:gridCol w="609600"/>
                <a:gridCol w="587075"/>
              </a:tblGrid>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Forecast Lead Time</a:t>
                      </a:r>
                    </a:p>
                  </a:txBody>
                  <a:tcPr marL="9525" marR="9525" marT="9525" marB="0" anchor="b"/>
                </a:tc>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GFS</a:t>
                      </a:r>
                    </a:p>
                  </a:txBody>
                  <a:tcPr marL="9525" marR="9525" marT="9525" marB="0" anchor="b"/>
                </a:tc>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GFSX</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108</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lnSpc>
                          <a:spcPct val="100000"/>
                        </a:lnSpc>
                        <a:spcBef>
                          <a:spcPts val="0"/>
                        </a:spcBef>
                        <a:spcAft>
                          <a:spcPts val="0"/>
                        </a:spcAft>
                        <a:buClr>
                          <a:schemeClr val="dk1"/>
                        </a:buClr>
                        <a:buSzPct val="25000"/>
                        <a:buFont typeface="Calibri"/>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120</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132</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144</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156</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r>
                        <a:rPr lang="en-US" sz="1800" b="0" i="0">
                          <a:solidFill>
                            <a:schemeClr val="dk1"/>
                          </a:solidFill>
                          <a:latin typeface="Calibri"/>
                          <a:ea typeface="Calibri"/>
                          <a:cs typeface="Calibri"/>
                          <a:sym typeface="Calibri"/>
                        </a:rPr>
                        <a:t>✔</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168</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r>
                        <a:rPr lang="en-US" sz="1800" b="0" i="0">
                          <a:solidFill>
                            <a:schemeClr val="dk1"/>
                          </a:solidFill>
                          <a:latin typeface="Calibri"/>
                          <a:ea typeface="Calibri"/>
                          <a:cs typeface="Calibri"/>
                          <a:sym typeface="Calibri"/>
                        </a:rPr>
                        <a:t>✔</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180</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192</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c>
                  <a:txBody>
                    <a:bodyPr/>
                    <a:lstStyle/>
                    <a:p>
                      <a:pPr marL="0" marR="0" lvl="0" indent="0" algn="ctr" rtl="0">
                        <a:spcBef>
                          <a:spcPts val="0"/>
                        </a:spcBef>
                        <a:buSzPct val="25000"/>
                        <a:buNone/>
                      </a:pPr>
                      <a:r>
                        <a:rPr lang="en-US" sz="1800" b="0" i="0">
                          <a:solidFill>
                            <a:schemeClr val="dk1"/>
                          </a:solidFill>
                          <a:latin typeface="Calibri"/>
                          <a:ea typeface="Calibri"/>
                          <a:cs typeface="Calibri"/>
                          <a:sym typeface="Calibri"/>
                        </a:rPr>
                        <a:t>✔</a:t>
                      </a:r>
                      <a:r>
                        <a:rPr lang="en-US" sz="1200" b="1" u="none" strike="noStrike">
                          <a:latin typeface="Times New Roman"/>
                          <a:ea typeface="Times New Roman"/>
                          <a:cs typeface="Times New Roman"/>
                          <a:sym typeface="Times New Roman"/>
                        </a:rPr>
                        <a:t> </a:t>
                      </a:r>
                    </a:p>
                  </a:txBody>
                  <a:tcPr marL="9525" marR="9525" marT="9525" marB="0" anchor="b"/>
                </a:tc>
              </a:tr>
              <a:tr h="255275">
                <a:tc>
                  <a:txBody>
                    <a:bodyPr/>
                    <a:lstStyle/>
                    <a:p>
                      <a:pPr marL="0" marR="0" lvl="0" indent="0" algn="ctr" rtl="0">
                        <a:spcBef>
                          <a:spcPts val="0"/>
                        </a:spcBef>
                        <a:buSzPct val="25000"/>
                        <a:buNone/>
                      </a:pPr>
                      <a:r>
                        <a:rPr lang="en-US" sz="1400" b="1" u="none" strike="noStrike">
                          <a:latin typeface="Times New Roman"/>
                          <a:ea typeface="Times New Roman"/>
                          <a:cs typeface="Times New Roman"/>
                          <a:sym typeface="Times New Roman"/>
                        </a:rPr>
                        <a:t>204</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r>
                        <a:rPr lang="en-US" sz="1800" b="0" i="0">
                          <a:solidFill>
                            <a:schemeClr val="dk1"/>
                          </a:solidFill>
                          <a:latin typeface="Calibri"/>
                          <a:ea typeface="Calibri"/>
                          <a:cs typeface="Calibri"/>
                          <a:sym typeface="Calibri"/>
                        </a:rPr>
                        <a:t>✔</a:t>
                      </a:r>
                    </a:p>
                  </a:txBody>
                  <a:tcPr marL="9525" marR="9525" marT="9525" marB="0" anchor="b"/>
                </a:tc>
                <a:tc>
                  <a:txBody>
                    <a:bodyPr/>
                    <a:lstStyle/>
                    <a:p>
                      <a:pPr marL="0" marR="0" lvl="0" indent="0" algn="ctr" rtl="0">
                        <a:spcBef>
                          <a:spcPts val="0"/>
                        </a:spcBef>
                        <a:buSzPct val="25000"/>
                        <a:buNone/>
                      </a:pPr>
                      <a:r>
                        <a:rPr lang="en-US" sz="1200" b="1" u="none" strike="noStrike">
                          <a:latin typeface="Times New Roman"/>
                          <a:ea typeface="Times New Roman"/>
                          <a:cs typeface="Times New Roman"/>
                          <a:sym typeface="Times New Roman"/>
                        </a:rPr>
                        <a:t> </a:t>
                      </a:r>
                    </a:p>
                  </a:txBody>
                  <a:tcPr marL="9525" marR="9525" marT="9525" marB="0" anchor="b"/>
                </a:tc>
              </a:tr>
            </a:tbl>
          </a:graphicData>
        </a:graphic>
      </p:graphicFrame>
      <p:sp>
        <p:nvSpPr>
          <p:cNvPr id="1325" name="Shape 13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96</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Shape 1330"/>
          <p:cNvSpPr txBox="1">
            <a:spLocks noGrp="1"/>
          </p:cNvSpPr>
          <p:nvPr>
            <p:ph type="title"/>
          </p:nvPr>
        </p:nvSpPr>
        <p:spPr>
          <a:xfrm>
            <a:off x="457200" y="274637"/>
            <a:ext cx="8229600" cy="8683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2880" b="0" i="0" u="none" strike="noStrike" cap="none">
                <a:solidFill>
                  <a:schemeClr val="dk1"/>
                </a:solidFill>
                <a:latin typeface="Calibri"/>
                <a:ea typeface="Calibri"/>
                <a:cs typeface="Calibri"/>
                <a:sym typeface="Calibri"/>
              </a:rPr>
              <a:t>Compute / runtime changes </a:t>
            </a:r>
            <a:br>
              <a:rPr lang="en-US" sz="2880" b="0" i="0" u="none" strike="noStrike" cap="none">
                <a:solidFill>
                  <a:schemeClr val="dk1"/>
                </a:solidFill>
                <a:latin typeface="Calibri"/>
                <a:ea typeface="Calibri"/>
                <a:cs typeface="Calibri"/>
                <a:sym typeface="Calibri"/>
              </a:rPr>
            </a:br>
            <a:r>
              <a:rPr lang="en-US" sz="2880" b="0" i="0" u="none" strike="noStrike" cap="none">
                <a:solidFill>
                  <a:schemeClr val="dk1"/>
                </a:solidFill>
                <a:latin typeface="Calibri"/>
                <a:ea typeface="Calibri"/>
                <a:cs typeface="Calibri"/>
                <a:sym typeface="Calibri"/>
              </a:rPr>
              <a:t>GFS/GDAS Forecasts for hourly output through 120 h</a:t>
            </a:r>
          </a:p>
        </p:txBody>
      </p:sp>
      <p:graphicFrame>
        <p:nvGraphicFramePr>
          <p:cNvPr id="1331" name="Shape 1331"/>
          <p:cNvGraphicFramePr/>
          <p:nvPr/>
        </p:nvGraphicFramePr>
        <p:xfrm>
          <a:off x="640079" y="1300479"/>
          <a:ext cx="3000000" cy="3000000"/>
        </p:xfrm>
        <a:graphic>
          <a:graphicData uri="http://schemas.openxmlformats.org/drawingml/2006/table">
            <a:tbl>
              <a:tblPr firstRow="1" bandRow="1">
                <a:noFill/>
                <a:tableStyleId>{A8A60C8A-780E-4701-A811-1E36A2FA53B9}</a:tableStyleId>
              </a:tblPr>
              <a:tblGrid>
                <a:gridCol w="2025575"/>
                <a:gridCol w="1663275"/>
                <a:gridCol w="1233675"/>
                <a:gridCol w="1730550"/>
                <a:gridCol w="1317450"/>
              </a:tblGrid>
              <a:tr h="966600">
                <a:tc rowSpan="2">
                  <a:txBody>
                    <a:bodyPr/>
                    <a:lstStyle/>
                    <a:p>
                      <a:pPr marL="0" marR="0" lvl="0" indent="0" algn="ctr" rtl="0">
                        <a:spcBef>
                          <a:spcPts val="0"/>
                        </a:spcBef>
                        <a:buSzPct val="25000"/>
                        <a:buNone/>
                      </a:pPr>
                      <a:r>
                        <a:rPr lang="en-US" sz="1800"/>
                        <a:t>Job Step</a:t>
                      </a:r>
                    </a:p>
                  </a:txBody>
                  <a:tcPr marL="91450" marR="91450" marT="45725" marB="45725" anchor="ctr"/>
                </a:tc>
                <a:tc gridSpan="2">
                  <a:txBody>
                    <a:bodyPr/>
                    <a:lstStyle/>
                    <a:p>
                      <a:pPr marL="0" marR="0" lvl="0" indent="0" algn="l" rtl="0">
                        <a:spcBef>
                          <a:spcPts val="0"/>
                        </a:spcBef>
                        <a:buSzPct val="25000"/>
                        <a:buNone/>
                      </a:pPr>
                      <a:r>
                        <a:rPr lang="en-US" sz="1800"/>
                        <a:t>Current phase 1 production,</a:t>
                      </a:r>
                    </a:p>
                    <a:p>
                      <a:pPr marL="0" marR="0" lvl="0" indent="0" algn="l" rtl="0">
                        <a:spcBef>
                          <a:spcPts val="0"/>
                        </a:spcBef>
                        <a:buSzPct val="25000"/>
                        <a:buNone/>
                      </a:pPr>
                      <a:r>
                        <a:rPr lang="en-US" sz="1800"/>
                        <a:t>(slow bacio)</a:t>
                      </a:r>
                    </a:p>
                  </a:txBody>
                  <a:tcPr marL="91450" marR="91450" marT="45725" marB="45725"/>
                </a:tc>
                <a:tc hMerge="1">
                  <a:txBody>
                    <a:bodyPr/>
                    <a:lstStyle/>
                    <a:p>
                      <a:endParaRPr lang="en-US"/>
                    </a:p>
                  </a:txBody>
                  <a:tcPr/>
                </a:tc>
                <a:tc gridSpan="2">
                  <a:txBody>
                    <a:bodyPr/>
                    <a:lstStyle/>
                    <a:p>
                      <a:pPr marL="0" marR="0" lvl="0" indent="0" algn="l" rtl="0">
                        <a:spcBef>
                          <a:spcPts val="0"/>
                        </a:spcBef>
                        <a:buSzPct val="25000"/>
                        <a:buNone/>
                      </a:pPr>
                      <a:r>
                        <a:rPr lang="en-US" sz="1800"/>
                        <a:t>Proposed phase 2 production,</a:t>
                      </a:r>
                    </a:p>
                    <a:p>
                      <a:pPr marL="0" marR="0" lvl="0" indent="0" algn="l" rtl="0">
                        <a:spcBef>
                          <a:spcPts val="0"/>
                        </a:spcBef>
                        <a:buSzPct val="25000"/>
                        <a:buNone/>
                      </a:pPr>
                      <a:r>
                        <a:rPr lang="en-US" sz="1800"/>
                        <a:t>(fast bacio)</a:t>
                      </a:r>
                    </a:p>
                  </a:txBody>
                  <a:tcPr marL="91450" marR="91450" marT="45725" marB="45725"/>
                </a:tc>
                <a:tc hMerge="1">
                  <a:txBody>
                    <a:bodyPr/>
                    <a:lstStyle/>
                    <a:p>
                      <a:endParaRPr lang="en-US"/>
                    </a:p>
                  </a:txBody>
                  <a:tcPr/>
                </a:tc>
              </a:tr>
              <a:tr h="471725">
                <a:tc vMerge="1">
                  <a:txBody>
                    <a:bodyPr/>
                    <a:lstStyle/>
                    <a:p>
                      <a:endParaRPr lang="en-US"/>
                    </a:p>
                  </a:txBody>
                  <a:tcPr/>
                </a:tc>
                <a:tc>
                  <a:txBody>
                    <a:bodyPr/>
                    <a:lstStyle/>
                    <a:p>
                      <a:pPr marL="0" marR="0" lvl="0" indent="0" algn="l" rtl="0">
                        <a:spcBef>
                          <a:spcPts val="0"/>
                        </a:spcBef>
                        <a:buSzPct val="25000"/>
                        <a:buNone/>
                      </a:pPr>
                      <a:r>
                        <a:rPr lang="en-US" sz="1400"/>
                        <a:t>Nodes</a:t>
                      </a:r>
                    </a:p>
                    <a:p>
                      <a:pPr marL="0" marR="0" lvl="0" indent="0" algn="l" rtl="0">
                        <a:spcBef>
                          <a:spcPts val="0"/>
                        </a:spcBef>
                        <a:buSzPct val="25000"/>
                        <a:buNone/>
                      </a:pPr>
                      <a:r>
                        <a:rPr lang="en-US" sz="1400"/>
                        <a:t>/Tasks</a:t>
                      </a:r>
                    </a:p>
                  </a:txBody>
                  <a:tcPr marL="91450" marR="91450" marT="45725" marB="45725"/>
                </a:tc>
                <a:tc>
                  <a:txBody>
                    <a:bodyPr/>
                    <a:lstStyle/>
                    <a:p>
                      <a:pPr marL="0" marR="0" lvl="0" indent="0" algn="l" rtl="0">
                        <a:spcBef>
                          <a:spcPts val="0"/>
                        </a:spcBef>
                        <a:buSzPct val="25000"/>
                        <a:buNone/>
                      </a:pPr>
                      <a:r>
                        <a:rPr lang="en-US" sz="1400"/>
                        <a:t>Runtime (min)</a:t>
                      </a:r>
                    </a:p>
                  </a:txBody>
                  <a:tcPr marL="91450" marR="91450" marT="45725" marB="45725"/>
                </a:tc>
                <a:tc>
                  <a:txBody>
                    <a:bodyPr/>
                    <a:lstStyle/>
                    <a:p>
                      <a:pPr marL="0" marR="0" lvl="0" indent="0" algn="l" rtl="0">
                        <a:spcBef>
                          <a:spcPts val="0"/>
                        </a:spcBef>
                        <a:buSzPct val="25000"/>
                        <a:buNone/>
                      </a:pPr>
                      <a:r>
                        <a:rPr lang="en-US" sz="1400"/>
                        <a:t>Nodes</a:t>
                      </a:r>
                    </a:p>
                    <a:p>
                      <a:pPr marL="0" marR="0" lvl="0" indent="0" algn="l" rtl="0">
                        <a:spcBef>
                          <a:spcPts val="0"/>
                        </a:spcBef>
                        <a:buSzPct val="25000"/>
                        <a:buNone/>
                      </a:pPr>
                      <a:r>
                        <a:rPr lang="en-US" sz="1400"/>
                        <a:t>/Tasks</a:t>
                      </a:r>
                    </a:p>
                  </a:txBody>
                  <a:tcPr marL="91450" marR="91450" marT="45725" marB="45725"/>
                </a:tc>
                <a:tc>
                  <a:txBody>
                    <a:bodyPr/>
                    <a:lstStyle/>
                    <a:p>
                      <a:pPr marL="0" marR="0" lvl="0" indent="0" algn="l" rtl="0">
                        <a:spcBef>
                          <a:spcPts val="0"/>
                        </a:spcBef>
                        <a:buSzPct val="25000"/>
                        <a:buNone/>
                      </a:pPr>
                      <a:r>
                        <a:rPr lang="en-US" sz="1400"/>
                        <a:t>Runtime (min)</a:t>
                      </a:r>
                    </a:p>
                  </a:txBody>
                  <a:tcPr marL="91450" marR="91450" marT="45725" marB="45725"/>
                </a:tc>
              </a:tr>
              <a:tr h="860225">
                <a:tc>
                  <a:txBody>
                    <a:bodyPr/>
                    <a:lstStyle/>
                    <a:p>
                      <a:pPr marL="0" marR="0" lvl="0" indent="0" algn="l" rtl="0">
                        <a:spcBef>
                          <a:spcPts val="0"/>
                        </a:spcBef>
                        <a:buSzPct val="25000"/>
                        <a:buNone/>
                      </a:pPr>
                      <a:r>
                        <a:rPr lang="en-US" sz="1400" b="1"/>
                        <a:t>gfs_fcst_high</a:t>
                      </a:r>
                    </a:p>
                    <a:p>
                      <a:pPr marL="0" marR="0" lvl="0" indent="0" algn="l" rtl="0">
                        <a:spcBef>
                          <a:spcPts val="0"/>
                        </a:spcBef>
                        <a:buSzPct val="25000"/>
                        <a:buNone/>
                      </a:pPr>
                      <a:r>
                        <a:rPr lang="en-US" sz="1400"/>
                        <a:t>(hourly output for the first </a:t>
                      </a:r>
                      <a:r>
                        <a:rPr lang="en-US" sz="1400" b="1"/>
                        <a:t>12</a:t>
                      </a:r>
                      <a:r>
                        <a:rPr lang="en-US" sz="1400"/>
                        <a:t> hours, then 3 hourly up to 240 hours)</a:t>
                      </a:r>
                    </a:p>
                  </a:txBody>
                  <a:tcPr marL="91450" marR="91450" marT="45725" marB="45725" anchor="ctr"/>
                </a:tc>
                <a:tc>
                  <a:txBody>
                    <a:bodyPr/>
                    <a:lstStyle/>
                    <a:p>
                      <a:pPr marL="0" marR="0" lvl="0" indent="0" algn="l" rtl="0">
                        <a:spcBef>
                          <a:spcPts val="0"/>
                        </a:spcBef>
                        <a:buSzPct val="25000"/>
                        <a:buNone/>
                      </a:pPr>
                      <a:r>
                        <a:rPr lang="en-US" sz="1400"/>
                        <a:t>432/108</a:t>
                      </a:r>
                    </a:p>
                  </a:txBody>
                  <a:tcPr marL="91450" marR="91450" marT="45725" marB="45725" anchor="ctr"/>
                </a:tc>
                <a:tc>
                  <a:txBody>
                    <a:bodyPr/>
                    <a:lstStyle/>
                    <a:p>
                      <a:pPr marL="0" marR="0" lvl="0" indent="0" algn="l" rtl="0">
                        <a:spcBef>
                          <a:spcPts val="0"/>
                        </a:spcBef>
                        <a:buSzPct val="25000"/>
                        <a:buNone/>
                      </a:pPr>
                      <a:r>
                        <a:rPr lang="en-US" sz="1400"/>
                        <a:t>83.0</a:t>
                      </a:r>
                    </a:p>
                  </a:txBody>
                  <a:tcPr marL="91450" marR="91450" marT="45725" marB="45725" anchor="ctr"/>
                </a:tc>
                <a:tc>
                  <a:txBody>
                    <a:bodyPr/>
                    <a:lstStyle/>
                    <a:p>
                      <a:pPr marL="0" marR="0" lvl="0" indent="0" algn="l" rtl="0">
                        <a:spcBef>
                          <a:spcPts val="0"/>
                        </a:spcBef>
                        <a:buSzPct val="25000"/>
                        <a:buNone/>
                      </a:pPr>
                      <a:r>
                        <a:rPr lang="en-US" sz="1400"/>
                        <a:t>390/65</a:t>
                      </a:r>
                    </a:p>
                  </a:txBody>
                  <a:tcPr marL="91450" marR="91450" marT="45725" marB="45725" anchor="ctr"/>
                </a:tc>
                <a:tc>
                  <a:txBody>
                    <a:bodyPr/>
                    <a:lstStyle/>
                    <a:p>
                      <a:pPr marL="0" marR="0" lvl="0" indent="0" algn="l" rtl="0">
                        <a:spcBef>
                          <a:spcPts val="0"/>
                        </a:spcBef>
                        <a:buSzPct val="25000"/>
                        <a:buNone/>
                      </a:pPr>
                      <a:r>
                        <a:rPr lang="en-US" sz="1400"/>
                        <a:t>82.2</a:t>
                      </a:r>
                    </a:p>
                  </a:txBody>
                  <a:tcPr marL="91450" marR="91450" marT="45725" marB="45725" anchor="ctr"/>
                </a:tc>
              </a:tr>
              <a:tr h="860225">
                <a:tc>
                  <a:txBody>
                    <a:bodyPr/>
                    <a:lstStyle/>
                    <a:p>
                      <a:pPr marL="0" marR="0" lvl="0" indent="0" algn="l" rtl="0">
                        <a:spcBef>
                          <a:spcPts val="0"/>
                        </a:spcBef>
                        <a:buSzPct val="25000"/>
                        <a:buNone/>
                      </a:pPr>
                      <a:r>
                        <a:rPr lang="en-US" sz="1400" b="1">
                          <a:solidFill>
                            <a:srgbClr val="C00000"/>
                          </a:solidFill>
                        </a:rPr>
                        <a:t>gfs_fcst_high</a:t>
                      </a:r>
                    </a:p>
                    <a:p>
                      <a:pPr marL="0" marR="0" lvl="0" indent="0" algn="l" rtl="0">
                        <a:spcBef>
                          <a:spcPts val="0"/>
                        </a:spcBef>
                        <a:buSzPct val="25000"/>
                        <a:buNone/>
                      </a:pPr>
                      <a:r>
                        <a:rPr lang="en-US" sz="1400">
                          <a:solidFill>
                            <a:srgbClr val="C00000"/>
                          </a:solidFill>
                        </a:rPr>
                        <a:t>(hourly output for the first </a:t>
                      </a:r>
                      <a:r>
                        <a:rPr lang="en-US" sz="1400" b="1">
                          <a:solidFill>
                            <a:srgbClr val="C00000"/>
                          </a:solidFill>
                        </a:rPr>
                        <a:t>120</a:t>
                      </a:r>
                      <a:r>
                        <a:rPr lang="en-US" sz="1400">
                          <a:solidFill>
                            <a:srgbClr val="C00000"/>
                          </a:solidFill>
                        </a:rPr>
                        <a:t> hours, then 3 hourly up to 240 hours)</a:t>
                      </a:r>
                    </a:p>
                  </a:txBody>
                  <a:tcPr marL="91450" marR="91450" marT="45725" marB="45725" anchor="ctr"/>
                </a:tc>
                <a:tc>
                  <a:txBody>
                    <a:bodyPr/>
                    <a:lstStyle/>
                    <a:p>
                      <a:pPr marL="0" marR="0" lvl="0" indent="0" algn="l" rtl="0">
                        <a:spcBef>
                          <a:spcPts val="0"/>
                        </a:spcBef>
                        <a:buSzPct val="25000"/>
                        <a:buNone/>
                      </a:pPr>
                      <a:endParaRPr sz="1400">
                        <a:solidFill>
                          <a:srgbClr val="C00000"/>
                        </a:solidFill>
                      </a:endParaRPr>
                    </a:p>
                  </a:txBody>
                  <a:tcPr marL="91450" marR="91450" marT="45725" marB="45725" anchor="ctr"/>
                </a:tc>
                <a:tc>
                  <a:txBody>
                    <a:bodyPr/>
                    <a:lstStyle/>
                    <a:p>
                      <a:pPr marL="0" marR="0" lvl="0" indent="0" algn="l" rtl="0">
                        <a:spcBef>
                          <a:spcPts val="0"/>
                        </a:spcBef>
                        <a:buSzPct val="25000"/>
                        <a:buNone/>
                      </a:pPr>
                      <a:endParaRPr sz="1400">
                        <a:solidFill>
                          <a:srgbClr val="C00000"/>
                        </a:solidFill>
                      </a:endParaRPr>
                    </a:p>
                  </a:txBody>
                  <a:tcPr marL="91450" marR="91450" marT="45725" marB="45725" anchor="ctr"/>
                </a:tc>
                <a:tc>
                  <a:txBody>
                    <a:bodyPr/>
                    <a:lstStyle/>
                    <a:p>
                      <a:pPr marL="0" marR="0" lvl="0" indent="0" algn="l" rtl="0">
                        <a:spcBef>
                          <a:spcPts val="0"/>
                        </a:spcBef>
                        <a:buSzPct val="25000"/>
                        <a:buNone/>
                      </a:pPr>
                      <a:r>
                        <a:rPr lang="en-US" sz="1400" b="1">
                          <a:solidFill>
                            <a:srgbClr val="C00000"/>
                          </a:solidFill>
                        </a:rPr>
                        <a:t>540/90</a:t>
                      </a:r>
                    </a:p>
                  </a:txBody>
                  <a:tcPr marL="91450" marR="91450" marT="45725" marB="45725" anchor="ctr"/>
                </a:tc>
                <a:tc>
                  <a:txBody>
                    <a:bodyPr/>
                    <a:lstStyle/>
                    <a:p>
                      <a:pPr marL="0" marR="0" lvl="0" indent="0" algn="l" rtl="0">
                        <a:spcBef>
                          <a:spcPts val="0"/>
                        </a:spcBef>
                        <a:buSzPct val="25000"/>
                        <a:buNone/>
                      </a:pPr>
                      <a:r>
                        <a:rPr lang="en-US" sz="1400" b="1">
                          <a:solidFill>
                            <a:srgbClr val="C00000"/>
                          </a:solidFill>
                        </a:rPr>
                        <a:t>81.2</a:t>
                      </a:r>
                    </a:p>
                  </a:txBody>
                  <a:tcPr marL="91450" marR="91450" marT="45725" marB="45725" anchor="ctr"/>
                </a:tc>
              </a:tr>
              <a:tr h="665975">
                <a:tc>
                  <a:txBody>
                    <a:bodyPr/>
                    <a:lstStyle/>
                    <a:p>
                      <a:pPr marL="0" marR="0" lvl="0" indent="0" algn="l" rtl="0">
                        <a:spcBef>
                          <a:spcPts val="0"/>
                        </a:spcBef>
                        <a:buSzPct val="25000"/>
                        <a:buNone/>
                      </a:pPr>
                      <a:r>
                        <a:rPr lang="en-US" sz="1400" b="1"/>
                        <a:t>gfs_fcst_low</a:t>
                      </a:r>
                    </a:p>
                    <a:p>
                      <a:pPr marL="0" marR="0" lvl="0" indent="0" algn="l" rtl="0">
                        <a:spcBef>
                          <a:spcPts val="0"/>
                        </a:spcBef>
                        <a:buSzPct val="25000"/>
                        <a:buNone/>
                      </a:pPr>
                      <a:r>
                        <a:rPr lang="en-US" sz="1400"/>
                        <a:t>(12 hourly output, from 240 to 384 hours)</a:t>
                      </a:r>
                    </a:p>
                  </a:txBody>
                  <a:tcPr marL="91450" marR="91450" marT="45725" marB="45725" anchor="ctr"/>
                </a:tc>
                <a:tc>
                  <a:txBody>
                    <a:bodyPr/>
                    <a:lstStyle/>
                    <a:p>
                      <a:pPr marL="0" marR="0" lvl="0" indent="0" algn="l" rtl="0">
                        <a:spcBef>
                          <a:spcPts val="0"/>
                        </a:spcBef>
                        <a:buSzPct val="25000"/>
                        <a:buNone/>
                      </a:pPr>
                      <a:r>
                        <a:rPr lang="en-US" sz="1400"/>
                        <a:t>216/27</a:t>
                      </a:r>
                    </a:p>
                  </a:txBody>
                  <a:tcPr marL="91450" marR="91450" marT="45725" marB="45725" anchor="ctr"/>
                </a:tc>
                <a:tc>
                  <a:txBody>
                    <a:bodyPr/>
                    <a:lstStyle/>
                    <a:p>
                      <a:pPr marL="0" marR="0" lvl="0" indent="0" algn="l" rtl="0">
                        <a:spcBef>
                          <a:spcPts val="0"/>
                        </a:spcBef>
                        <a:buSzPct val="25000"/>
                        <a:buNone/>
                      </a:pPr>
                      <a:r>
                        <a:rPr lang="en-US" sz="1400"/>
                        <a:t>15.0</a:t>
                      </a:r>
                    </a:p>
                  </a:txBody>
                  <a:tcPr marL="91450" marR="91450" marT="45725" marB="45725" anchor="ctr"/>
                </a:tc>
                <a:tc>
                  <a:txBody>
                    <a:bodyPr/>
                    <a:lstStyle/>
                    <a:p>
                      <a:pPr marL="0" marR="0" lvl="0" indent="0" algn="l" rtl="0">
                        <a:spcBef>
                          <a:spcPts val="0"/>
                        </a:spcBef>
                        <a:buSzPct val="25000"/>
                        <a:buNone/>
                      </a:pPr>
                      <a:r>
                        <a:rPr lang="en-US" sz="1400"/>
                        <a:t>216/18</a:t>
                      </a:r>
                    </a:p>
                  </a:txBody>
                  <a:tcPr marL="91450" marR="91450" marT="45725" marB="45725" anchor="ctr"/>
                </a:tc>
                <a:tc>
                  <a:txBody>
                    <a:bodyPr/>
                    <a:lstStyle/>
                    <a:p>
                      <a:pPr marL="0" marR="0" lvl="0" indent="0" algn="l" rtl="0">
                        <a:spcBef>
                          <a:spcPts val="0"/>
                        </a:spcBef>
                        <a:buSzPct val="25000"/>
                        <a:buNone/>
                      </a:pPr>
                      <a:r>
                        <a:rPr lang="en-US" sz="1400"/>
                        <a:t>14.5</a:t>
                      </a:r>
                    </a:p>
                  </a:txBody>
                  <a:tcPr marL="91450" marR="91450" marT="45725" marB="45725" anchor="ctr"/>
                </a:tc>
              </a:tr>
              <a:tr h="665975">
                <a:tc>
                  <a:txBody>
                    <a:bodyPr/>
                    <a:lstStyle/>
                    <a:p>
                      <a:pPr marL="0" marR="0" lvl="0" indent="0" algn="l" rtl="0">
                        <a:spcBef>
                          <a:spcPts val="0"/>
                        </a:spcBef>
                        <a:buSzPct val="25000"/>
                        <a:buNone/>
                      </a:pPr>
                      <a:r>
                        <a:rPr lang="en-US" sz="1400"/>
                        <a:t>gdas_fcst_high</a:t>
                      </a:r>
                    </a:p>
                    <a:p>
                      <a:pPr marL="0" marR="0" lvl="0" indent="0" algn="l" rtl="0">
                        <a:spcBef>
                          <a:spcPts val="0"/>
                        </a:spcBef>
                        <a:buSzPct val="25000"/>
                        <a:buNone/>
                      </a:pPr>
                      <a:r>
                        <a:rPr lang="en-US" sz="1400"/>
                        <a:t>(hourly output up to 9 hours)</a:t>
                      </a:r>
                    </a:p>
                  </a:txBody>
                  <a:tcPr marL="91450" marR="91450" marT="45725" marB="45725" anchor="ct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a:t>432/108</a:t>
                      </a:r>
                    </a:p>
                    <a:p>
                      <a:pPr marL="0" marR="0" lvl="0" indent="0" algn="l" rtl="0">
                        <a:spcBef>
                          <a:spcPts val="0"/>
                        </a:spcBef>
                        <a:buSzPct val="25000"/>
                        <a:buNone/>
                      </a:pPr>
                      <a:endParaRPr sz="1400"/>
                    </a:p>
                  </a:txBody>
                  <a:tcPr marL="91450" marR="91450" marT="45725" marB="45725" anchor="ctr"/>
                </a:tc>
                <a:tc>
                  <a:txBody>
                    <a:bodyPr/>
                    <a:lstStyle/>
                    <a:p>
                      <a:pPr marL="0" marR="0" lvl="0" indent="0" algn="l" rtl="0">
                        <a:spcBef>
                          <a:spcPts val="0"/>
                        </a:spcBef>
                        <a:buSzPct val="25000"/>
                        <a:buNone/>
                      </a:pPr>
                      <a:r>
                        <a:rPr lang="en-US" sz="1400"/>
                        <a:t>10.5</a:t>
                      </a:r>
                    </a:p>
                  </a:txBody>
                  <a:tcPr marL="91450" marR="91450" marT="45725" marB="45725" anchor="ctr"/>
                </a:tc>
                <a:tc>
                  <a:txBody>
                    <a:bodyPr/>
                    <a:lstStyle/>
                    <a:p>
                      <a:pPr marL="0" marR="0" lvl="0" indent="0" algn="l" rtl="0">
                        <a:spcBef>
                          <a:spcPts val="0"/>
                        </a:spcBef>
                        <a:buSzPct val="25000"/>
                        <a:buNone/>
                      </a:pPr>
                      <a:r>
                        <a:rPr lang="en-US" sz="1400"/>
                        <a:t>258/43</a:t>
                      </a:r>
                    </a:p>
                  </a:txBody>
                  <a:tcPr marL="91450" marR="91450" marT="45725" marB="45725" anchor="ctr"/>
                </a:tc>
                <a:tc>
                  <a:txBody>
                    <a:bodyPr/>
                    <a:lstStyle/>
                    <a:p>
                      <a:pPr marL="0" marR="0" lvl="0" indent="0" algn="l" rtl="0">
                        <a:spcBef>
                          <a:spcPts val="0"/>
                        </a:spcBef>
                        <a:buSzPct val="25000"/>
                        <a:buNone/>
                      </a:pPr>
                      <a:r>
                        <a:rPr lang="en-US" sz="1400"/>
                        <a:t>8.5</a:t>
                      </a:r>
                    </a:p>
                  </a:txBody>
                  <a:tcPr marL="91450" marR="91450" marT="45725" marB="45725" anchor="ctr"/>
                </a:tc>
              </a:tr>
            </a:tbl>
          </a:graphicData>
        </a:graphic>
      </p:graphicFrame>
      <p:sp>
        <p:nvSpPr>
          <p:cNvPr id="1332" name="Shape 13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97</a:t>
            </a:fld>
            <a:endParaRPr lang="en-US" sz="1200">
              <a:solidFill>
                <a:srgbClr val="888888"/>
              </a:solidFill>
              <a:latin typeface="Arial"/>
              <a:ea typeface="Arial"/>
              <a:cs typeface="Arial"/>
              <a:sym typeface="Arial"/>
            </a:endParaRPr>
          </a:p>
        </p:txBody>
      </p:sp>
      <p:sp>
        <p:nvSpPr>
          <p:cNvPr id="1333" name="Shape 1333"/>
          <p:cNvSpPr txBox="1"/>
          <p:nvPr/>
        </p:nvSpPr>
        <p:spPr>
          <a:xfrm>
            <a:off x="685800" y="6291589"/>
            <a:ext cx="7848599"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a:solidFill>
                  <a:srgbClr val="C00000"/>
                </a:solidFill>
                <a:latin typeface="Arial"/>
                <a:ea typeface="Arial"/>
                <a:cs typeface="Arial"/>
                <a:sym typeface="Arial"/>
              </a:rPr>
              <a:t>Current operation takes 48*6GB=288GB for the first 120 hours of forecast.  Additional  73*6GB=438GB disk is required for storing hourly output up to 120 hours.</a:t>
            </a:r>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Shape 1338"/>
          <p:cNvSpPr txBox="1"/>
          <p:nvPr/>
        </p:nvSpPr>
        <p:spPr>
          <a:xfrm>
            <a:off x="262466" y="558800"/>
            <a:ext cx="8686800" cy="6201697"/>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rgbClr val="000000"/>
                </a:solidFill>
                <a:latin typeface="Arial"/>
                <a:ea typeface="Arial"/>
                <a:cs typeface="Arial"/>
                <a:sym typeface="Arial"/>
              </a:rPr>
              <a:t>Evaluation plans for Q3FY16 GDAS/GFS</a:t>
            </a:r>
          </a:p>
          <a:p>
            <a:pPr marL="0" marR="0" lvl="0" indent="0" algn="ctr" rtl="0">
              <a:spcBef>
                <a:spcPts val="0"/>
              </a:spcBef>
              <a:spcAft>
                <a:spcPts val="0"/>
              </a:spcAft>
              <a:buNone/>
            </a:pPr>
            <a:endParaRPr sz="1600" b="1" i="1">
              <a:solidFill>
                <a:srgbClr val="000000"/>
              </a:solidFill>
              <a:latin typeface="Arial"/>
              <a:ea typeface="Arial"/>
              <a:cs typeface="Arial"/>
              <a:sym typeface="Arial"/>
            </a:endParaRP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Hurricane tracks days 6 and 7 (done)</a:t>
            </a:r>
            <a:r>
              <a:rPr lang="en-US" sz="1600">
                <a:solidFill>
                  <a:srgbClr val="FF0000"/>
                </a:solidFill>
                <a:latin typeface="Arial"/>
                <a:ea typeface="Arial"/>
                <a:cs typeface="Arial"/>
                <a:sym typeface="Arial"/>
              </a:rPr>
              <a:t> </a:t>
            </a:r>
            <a:r>
              <a:rPr lang="en-US" sz="1600">
                <a:solidFill>
                  <a:srgbClr val="000000"/>
                </a:solidFill>
                <a:latin typeface="Arial"/>
                <a:ea typeface="Arial"/>
                <a:cs typeface="Arial"/>
                <a:sym typeface="Arial"/>
              </a:rPr>
              <a:t>with statistical significance</a:t>
            </a:r>
          </a:p>
          <a:p>
            <a:pPr marL="285750" marR="0" lvl="0" indent="-285750" algn="l" rtl="0">
              <a:spcBef>
                <a:spcPts val="600"/>
              </a:spcBef>
              <a:spcAft>
                <a:spcPts val="0"/>
              </a:spcAft>
              <a:buClr>
                <a:srgbClr val="000000"/>
              </a:buClr>
              <a:buSzPct val="100000"/>
              <a:buFont typeface="Arial"/>
              <a:buChar char="•"/>
            </a:pPr>
            <a:r>
              <a:rPr lang="en-US" sz="1600" b="1" i="1">
                <a:solidFill>
                  <a:srgbClr val="000000"/>
                </a:solidFill>
                <a:latin typeface="Arial"/>
                <a:ea typeface="Arial"/>
                <a:cs typeface="Arial"/>
                <a:sym typeface="Arial"/>
              </a:rPr>
              <a:t>Data to NHC for assessing forecasts of tropical cyclone genesis and other evaluation </a:t>
            </a:r>
            <a:r>
              <a:rPr lang="en-US" sz="1600" b="1">
                <a:solidFill>
                  <a:srgbClr val="000000"/>
                </a:solidFill>
                <a:latin typeface="Arial"/>
                <a:ea typeface="Arial"/>
                <a:cs typeface="Arial"/>
                <a:sym typeface="Arial"/>
              </a:rPr>
              <a:t>--- </a:t>
            </a:r>
            <a:r>
              <a:rPr lang="en-US" sz="1600" b="1">
                <a:solidFill>
                  <a:srgbClr val="FF0000"/>
                </a:solidFill>
                <a:latin typeface="Arial"/>
                <a:ea typeface="Arial"/>
                <a:cs typeface="Arial"/>
                <a:sym typeface="Arial"/>
              </a:rPr>
              <a:t>Completed</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EMC producing Gempak files from real time parallel</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MAG evaluation page activated</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Western Region using side by side maps for N. America, N. Pac, WPC also using Gempak files</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Files for hourly output data developed (evaluated by CPC and NWC)</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Data from real time parallel on paraNOMADS (NCO) (problem with availability time)</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Synoptic maps and daily precip verification for real time parallel available on EMC web pages</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g2o (near surface verification) for all 4 cycles (done)</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Precip, jet stream, CAPE MODE verification</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Worked with Western, Central, Alaska, Southern, Eastern and Pacific Regions </a:t>
            </a:r>
            <a:r>
              <a:rPr lang="en-US" sz="1600" b="1">
                <a:solidFill>
                  <a:srgbClr val="000000"/>
                </a:solidFill>
                <a:latin typeface="Arial"/>
                <a:ea typeface="Arial"/>
                <a:cs typeface="Arial"/>
                <a:sym typeface="Arial"/>
              </a:rPr>
              <a:t>--- </a:t>
            </a:r>
            <a:r>
              <a:rPr lang="en-US" sz="1600" b="1">
                <a:solidFill>
                  <a:srgbClr val="FF0000"/>
                </a:solidFill>
                <a:latin typeface="Arial"/>
                <a:ea typeface="Arial"/>
                <a:cs typeface="Arial"/>
                <a:sym typeface="Arial"/>
              </a:rPr>
              <a:t>Completed</a:t>
            </a:r>
          </a:p>
          <a:p>
            <a:pPr marL="285750" marR="0" lvl="0" indent="-285750" algn="l" rtl="0">
              <a:spcBef>
                <a:spcPts val="600"/>
              </a:spcBef>
              <a:spcAft>
                <a:spcPts val="0"/>
              </a:spcAft>
              <a:buClr>
                <a:srgbClr val="000000"/>
              </a:buClr>
              <a:buSzPct val="100000"/>
              <a:buFont typeface="Arial"/>
              <a:buChar char="•"/>
            </a:pPr>
            <a:r>
              <a:rPr lang="en-US" sz="1600">
                <a:solidFill>
                  <a:srgbClr val="000000"/>
                </a:solidFill>
                <a:latin typeface="Arial"/>
                <a:ea typeface="Arial"/>
                <a:cs typeface="Arial"/>
                <a:sym typeface="Arial"/>
              </a:rPr>
              <a:t>Worked with WPC, NHC, NCO, CPC, SPC, AWC, OPC, SWPC, MDL, NWS, Academia  and private industry </a:t>
            </a:r>
            <a:r>
              <a:rPr lang="en-US" sz="1600" b="1">
                <a:solidFill>
                  <a:srgbClr val="000000"/>
                </a:solidFill>
                <a:latin typeface="Arial"/>
                <a:ea typeface="Arial"/>
                <a:cs typeface="Arial"/>
                <a:sym typeface="Arial"/>
              </a:rPr>
              <a:t>--- </a:t>
            </a:r>
            <a:r>
              <a:rPr lang="en-US" sz="1600" b="1">
                <a:solidFill>
                  <a:srgbClr val="FF0000"/>
                </a:solidFill>
                <a:latin typeface="Arial"/>
                <a:ea typeface="Arial"/>
                <a:cs typeface="Arial"/>
                <a:sym typeface="Arial"/>
              </a:rPr>
              <a:t>Completed</a:t>
            </a:r>
          </a:p>
          <a:p>
            <a:pPr marL="0" marR="0" lvl="0" indent="0" algn="l" rtl="0">
              <a:spcBef>
                <a:spcPts val="600"/>
              </a:spcBef>
              <a:spcAft>
                <a:spcPts val="0"/>
              </a:spcAft>
              <a:buSzPct val="25000"/>
              <a:buNone/>
            </a:pPr>
            <a:r>
              <a:rPr lang="en-US" sz="1600">
                <a:solidFill>
                  <a:srgbClr val="FF0000"/>
                </a:solidFill>
                <a:latin typeface="Arial"/>
                <a:ea typeface="Arial"/>
                <a:cs typeface="Arial"/>
                <a:sym typeface="Arial"/>
              </a:rPr>
              <a:t>Continuity objective score-needs long term development</a:t>
            </a:r>
          </a:p>
        </p:txBody>
      </p:sp>
      <p:sp>
        <p:nvSpPr>
          <p:cNvPr id="1339" name="Shape 13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98</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Shape 1345"/>
          <p:cNvSpPr txBox="1"/>
          <p:nvPr/>
        </p:nvSpPr>
        <p:spPr>
          <a:xfrm>
            <a:off x="0" y="702381"/>
            <a:ext cx="9144000" cy="63709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60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ct val="100000"/>
              <a:buFont typeface="Arial"/>
              <a:buChar char="•"/>
            </a:pPr>
            <a:r>
              <a:rPr lang="en-US" sz="1400">
                <a:solidFill>
                  <a:srgbClr val="000000"/>
                </a:solidFill>
                <a:latin typeface="Arial"/>
                <a:ea typeface="Arial"/>
                <a:cs typeface="Arial"/>
                <a:sym typeface="Arial"/>
              </a:rPr>
              <a:t>GFS Soundings—available on case by case basis, </a:t>
            </a:r>
            <a:r>
              <a:rPr lang="en-US" sz="1400">
                <a:solidFill>
                  <a:srgbClr val="15159B"/>
                </a:solidFill>
                <a:latin typeface="Arial"/>
                <a:ea typeface="Arial"/>
                <a:cs typeface="Arial"/>
                <a:sym typeface="Arial"/>
              </a:rPr>
              <a:t>real-time web page for selected cities</a:t>
            </a:r>
          </a:p>
          <a:p>
            <a:pPr marL="285750" marR="0" lvl="0" indent="-285750" algn="l" rtl="0">
              <a:spcBef>
                <a:spcPts val="0"/>
              </a:spcBef>
              <a:spcAft>
                <a:spcPts val="0"/>
              </a:spcAft>
              <a:buClr>
                <a:schemeClr val="dk1"/>
              </a:buClr>
              <a:buFont typeface="Arial"/>
              <a:buNone/>
            </a:pPr>
            <a:endParaRPr sz="1400">
              <a:solidFill>
                <a:srgbClr val="15159B"/>
              </a:solidFill>
              <a:latin typeface="Arial"/>
              <a:ea typeface="Arial"/>
              <a:cs typeface="Arial"/>
              <a:sym typeface="Arial"/>
            </a:endParaRPr>
          </a:p>
          <a:p>
            <a:pPr marL="285750" marR="0" lvl="0" indent="-285750" algn="l" rtl="0">
              <a:spcBef>
                <a:spcPts val="0"/>
              </a:spcBef>
              <a:spcAft>
                <a:spcPts val="0"/>
              </a:spcAft>
              <a:buClr>
                <a:srgbClr val="000000"/>
              </a:buClr>
              <a:buSzPct val="100000"/>
              <a:buFont typeface="Arial"/>
              <a:buChar char="•"/>
            </a:pPr>
            <a:r>
              <a:rPr lang="en-US" sz="1400">
                <a:solidFill>
                  <a:srgbClr val="000000"/>
                </a:solidFill>
                <a:latin typeface="Arial"/>
                <a:ea typeface="Arial"/>
                <a:cs typeface="Arial"/>
                <a:sym typeface="Arial"/>
              </a:rPr>
              <a:t>Real time plots of near surface variables at representative stations –available  for GFS, GEFS</a:t>
            </a:r>
          </a:p>
          <a:p>
            <a:pPr marL="0" marR="0" lvl="0" indent="0" algn="l" rtl="0">
              <a:spcBef>
                <a:spcPts val="0"/>
              </a:spcBef>
              <a:spcAft>
                <a:spcPts val="0"/>
              </a:spcAft>
              <a:buSzPct val="25000"/>
              <a:buNone/>
            </a:pPr>
            <a:r>
              <a:rPr lang="en-US" sz="1400" u="sng">
                <a:solidFill>
                  <a:schemeClr val="hlink"/>
                </a:solidFill>
                <a:latin typeface="Arial"/>
                <a:ea typeface="Arial"/>
                <a:cs typeface="Arial"/>
                <a:sym typeface="Arial"/>
                <a:hlinkClick r:id="rId3"/>
              </a:rPr>
              <a:t>http://www.emc.ncep.noaa.gov/gc_wmb/parthab/Plume_test/GFSx/EMCGEFSplumes.html</a:t>
            </a:r>
          </a:p>
          <a:p>
            <a:pPr marL="0" marR="0" lvl="0" indent="0" algn="l" rtl="0">
              <a:spcBef>
                <a:spcPts val="0"/>
              </a:spcBef>
              <a:spcAft>
                <a:spcPts val="0"/>
              </a:spcAft>
              <a:buNone/>
            </a:pPr>
            <a:endParaRPr sz="1400">
              <a:solidFill>
                <a:srgbClr val="000000"/>
              </a:solidFill>
              <a:latin typeface="Arial"/>
              <a:ea typeface="Arial"/>
              <a:cs typeface="Arial"/>
              <a:sym typeface="Arial"/>
            </a:endParaRPr>
          </a:p>
          <a:p>
            <a:pPr marL="285750" marR="0" lvl="0" indent="-285750" algn="l" rtl="0">
              <a:spcBef>
                <a:spcPts val="0"/>
              </a:spcBef>
              <a:spcAft>
                <a:spcPts val="0"/>
              </a:spcAft>
              <a:buClr>
                <a:srgbClr val="000000"/>
              </a:buClr>
              <a:buSzPct val="100000"/>
              <a:buFont typeface="Arial"/>
              <a:buChar char="•"/>
            </a:pPr>
            <a:r>
              <a:rPr lang="en-US" sz="1400">
                <a:solidFill>
                  <a:srgbClr val="000000"/>
                </a:solidFill>
                <a:latin typeface="Arial"/>
                <a:ea typeface="Arial"/>
                <a:cs typeface="Arial"/>
                <a:sym typeface="Arial"/>
              </a:rPr>
              <a:t>Retrospectives—Standard verification page—against own analyses, GFS2015  vs. GFS2016</a:t>
            </a:r>
          </a:p>
          <a:p>
            <a:pPr marL="0" marR="0" lvl="0" indent="0" algn="l" rtl="0">
              <a:spcBef>
                <a:spcPts val="0"/>
              </a:spcBef>
              <a:spcAft>
                <a:spcPts val="0"/>
              </a:spcAft>
              <a:buSzPct val="25000"/>
              <a:buNone/>
            </a:pPr>
            <a:r>
              <a:rPr lang="en-US" sz="1400" u="sng">
                <a:solidFill>
                  <a:schemeClr val="hlink"/>
                </a:solidFill>
                <a:latin typeface="Arial"/>
                <a:ea typeface="Arial"/>
                <a:cs typeface="Arial"/>
                <a:sym typeface="Arial"/>
                <a:hlinkClick r:id="rId4"/>
              </a:rPr>
              <a:t>http://www.emc.ncep.noaa.gov/gmb/wx24fy/vsdb/gfs2016/</a:t>
            </a:r>
          </a:p>
          <a:p>
            <a:pPr marL="0" marR="0" lvl="0" indent="0" algn="l" rtl="0">
              <a:spcBef>
                <a:spcPts val="0"/>
              </a:spcBef>
              <a:spcAft>
                <a:spcPts val="0"/>
              </a:spcAft>
              <a:buNone/>
            </a:pPr>
            <a:endParaRPr sz="1400">
              <a:solidFill>
                <a:srgbClr val="000000"/>
              </a:solidFill>
              <a:latin typeface="Arial"/>
              <a:ea typeface="Arial"/>
              <a:cs typeface="Arial"/>
              <a:sym typeface="Arial"/>
            </a:endParaRPr>
          </a:p>
          <a:p>
            <a:pPr marL="285750" marR="0" lvl="0" indent="-285750" algn="l" rtl="0">
              <a:spcBef>
                <a:spcPts val="0"/>
              </a:spcBef>
              <a:spcAft>
                <a:spcPts val="0"/>
              </a:spcAft>
              <a:buClr>
                <a:srgbClr val="00B050"/>
              </a:buClr>
              <a:buSzPct val="100000"/>
              <a:buFont typeface="Arial"/>
              <a:buChar char="•"/>
            </a:pPr>
            <a:r>
              <a:rPr lang="en-US" sz="1400" b="1" i="1">
                <a:solidFill>
                  <a:srgbClr val="00B050"/>
                </a:solidFill>
                <a:latin typeface="Arial"/>
                <a:ea typeface="Arial"/>
                <a:cs typeface="Arial"/>
                <a:sym typeface="Arial"/>
              </a:rPr>
              <a:t>Case studies— Hurricane Sandy: </a:t>
            </a:r>
            <a:r>
              <a:rPr lang="en-US" sz="1400" b="1" i="1" u="sng">
                <a:solidFill>
                  <a:schemeClr val="hlink"/>
                </a:solidFill>
                <a:latin typeface="Arial"/>
                <a:ea typeface="Arial"/>
                <a:cs typeface="Arial"/>
                <a:sym typeface="Arial"/>
                <a:hlinkClick r:id="rId5"/>
              </a:rPr>
              <a:t>http://www.emc.ncep.noaa.gov/gmb/wd20rt/vsdb/pr4devbs12/</a:t>
            </a:r>
          </a:p>
          <a:p>
            <a:pPr marL="285750" marR="0" lvl="0" indent="-285750" algn="l" rtl="0">
              <a:spcBef>
                <a:spcPts val="0"/>
              </a:spcBef>
              <a:spcAft>
                <a:spcPts val="0"/>
              </a:spcAft>
              <a:buClr>
                <a:schemeClr val="dk1"/>
              </a:buClr>
              <a:buFont typeface="Arial"/>
              <a:buNone/>
            </a:pPr>
            <a:endParaRPr sz="1400">
              <a:solidFill>
                <a:srgbClr val="000000"/>
              </a:solidFill>
              <a:latin typeface="Arial"/>
              <a:ea typeface="Arial"/>
              <a:cs typeface="Arial"/>
              <a:sym typeface="Arial"/>
            </a:endParaRPr>
          </a:p>
          <a:p>
            <a:pPr marL="285750" marR="0" lvl="0" indent="-285750" algn="l" rtl="0">
              <a:spcBef>
                <a:spcPts val="0"/>
              </a:spcBef>
              <a:spcAft>
                <a:spcPts val="0"/>
              </a:spcAft>
              <a:buClr>
                <a:srgbClr val="00B050"/>
              </a:buClr>
              <a:buSzPct val="100000"/>
              <a:buFont typeface="Arial"/>
              <a:buChar char="•"/>
            </a:pPr>
            <a:r>
              <a:rPr lang="en-US" sz="1400" b="1" i="1">
                <a:solidFill>
                  <a:srgbClr val="00B050"/>
                </a:solidFill>
                <a:latin typeface="Arial"/>
                <a:ea typeface="Arial"/>
                <a:cs typeface="Arial"/>
                <a:sym typeface="Arial"/>
              </a:rPr>
              <a:t>Case studies from Centers and Regions</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6"/>
              </a:rPr>
              <a:t>http://www.emc.ncep.noaa.gov/gmb/noor/4dGFS/docs/MEGGFSxCaseStudies.pptx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7"/>
              </a:rPr>
              <a:t>http://www.emc.ncep.noaa.gov/gmb/noor/4dGFS/docs/RetroRunsWRcases.pptx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8"/>
              </a:rPr>
              <a:t>http://www.emc.ncep.noaa.gov/gmb/noor/4dGFS/docs/26Mar2015CentralRegion.pptx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9"/>
              </a:rPr>
              <a:t>http://www.emc.ncep.noaa.gov/gmb/noor/4dGFS/docs/CentralRegionJune45.pptx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10"/>
              </a:rPr>
              <a:t>http://www.emc.ncep.noaa.gov/gmb/noor/4dGFS/docs/CentralRegionCaseJuly6.pptx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11"/>
              </a:rPr>
              <a:t>http://www.emc.ncep.noaa.gov/gmb/noor/4dGFS/docs/centralnov17.pptx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12"/>
              </a:rPr>
              <a:t>http://www.emc.ncep.noaa.gov/gmb/noor/4dGFS/docs/joaquinsum.pptx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13"/>
              </a:rPr>
              <a:t>http://www.emc.ncep.noaa.gov/gmb/noor/4dGFS/docs/WPCstudies226.pptx</a:t>
            </a:r>
          </a:p>
          <a:p>
            <a:pPr marL="0" marR="0" lvl="0" indent="0" algn="l" rtl="0">
              <a:spcBef>
                <a:spcPts val="0"/>
              </a:spcBef>
              <a:spcAft>
                <a:spcPts val="0"/>
              </a:spcAft>
              <a:buSzPct val="25000"/>
              <a:buNone/>
            </a:pPr>
            <a:r>
              <a:rPr lang="en-US" sz="1400" b="1" i="1" u="sng">
                <a:solidFill>
                  <a:schemeClr val="hlink"/>
                </a:solidFill>
                <a:latin typeface="Arial"/>
                <a:ea typeface="Arial"/>
                <a:cs typeface="Arial"/>
                <a:sym typeface="Arial"/>
                <a:hlinkClick r:id="rId14"/>
              </a:rPr>
              <a:t>http://www.emc.ncep.noaa.gov/gmb/noor/4dGFS/docs/GFSXEvaluations.pptx</a:t>
            </a:r>
          </a:p>
          <a:p>
            <a:pPr marL="285750" marR="0" lvl="0" indent="-285750" algn="l" rtl="0">
              <a:spcBef>
                <a:spcPts val="0"/>
              </a:spcBef>
              <a:spcAft>
                <a:spcPts val="0"/>
              </a:spcAft>
              <a:buClr>
                <a:schemeClr val="dk1"/>
              </a:buClr>
              <a:buFont typeface="Arial"/>
              <a:buNone/>
            </a:pPr>
            <a:endParaRPr sz="1400" b="1" i="1">
              <a:solidFill>
                <a:srgbClr val="00B050"/>
              </a:solidFill>
              <a:latin typeface="Arial"/>
              <a:ea typeface="Arial"/>
              <a:cs typeface="Arial"/>
              <a:sym typeface="Arial"/>
            </a:endParaRPr>
          </a:p>
          <a:p>
            <a:pPr marL="285750" marR="0" lvl="0" indent="-285750" algn="l" rtl="0">
              <a:spcBef>
                <a:spcPts val="0"/>
              </a:spcBef>
              <a:spcAft>
                <a:spcPts val="0"/>
              </a:spcAft>
              <a:buClr>
                <a:srgbClr val="00B050"/>
              </a:buClr>
              <a:buSzPct val="100000"/>
              <a:buFont typeface="Arial"/>
              <a:buChar char="•"/>
            </a:pPr>
            <a:r>
              <a:rPr lang="en-US" sz="1400" b="1" i="1">
                <a:solidFill>
                  <a:srgbClr val="00B050"/>
                </a:solidFill>
                <a:latin typeface="Arial"/>
                <a:ea typeface="Arial"/>
                <a:cs typeface="Arial"/>
                <a:sym typeface="Arial"/>
              </a:rPr>
              <a:t>EMC could plot basic maps and place online, could make data for cases available</a:t>
            </a:r>
          </a:p>
          <a:p>
            <a:pPr marL="285750" marR="0" lvl="0" indent="-285750" algn="l" rtl="0">
              <a:spcBef>
                <a:spcPts val="0"/>
              </a:spcBef>
              <a:spcAft>
                <a:spcPts val="0"/>
              </a:spcAft>
              <a:buClr>
                <a:schemeClr val="dk1"/>
              </a:buClr>
              <a:buFont typeface="Arial"/>
              <a:buNone/>
            </a:pPr>
            <a:endParaRPr sz="1400" b="1" i="1">
              <a:solidFill>
                <a:srgbClr val="00B050"/>
              </a:solidFill>
              <a:latin typeface="Arial"/>
              <a:ea typeface="Arial"/>
              <a:cs typeface="Arial"/>
              <a:sym typeface="Arial"/>
            </a:endParaRPr>
          </a:p>
          <a:p>
            <a:pPr marL="285750" marR="0" lvl="0" indent="-285750" algn="l" rtl="0">
              <a:spcBef>
                <a:spcPts val="0"/>
              </a:spcBef>
              <a:spcAft>
                <a:spcPts val="0"/>
              </a:spcAft>
              <a:buClr>
                <a:srgbClr val="00B050"/>
              </a:buClr>
              <a:buSzPct val="100000"/>
              <a:buFont typeface="Arial"/>
              <a:buChar char="•"/>
            </a:pPr>
            <a:r>
              <a:rPr lang="en-US" sz="1400" b="1" i="1">
                <a:solidFill>
                  <a:srgbClr val="00B050"/>
                </a:solidFill>
                <a:latin typeface="Arial"/>
                <a:ea typeface="Arial"/>
                <a:cs typeface="Arial"/>
                <a:sym typeface="Arial"/>
              </a:rPr>
              <a:t>Examine time-means, systematic errors</a:t>
            </a:r>
          </a:p>
          <a:p>
            <a:pPr marL="285750" marR="0" lvl="0" indent="-285750" algn="l" rtl="0">
              <a:spcBef>
                <a:spcPts val="0"/>
              </a:spcBef>
              <a:spcAft>
                <a:spcPts val="0"/>
              </a:spcAft>
              <a:buClr>
                <a:schemeClr val="dk1"/>
              </a:buClr>
              <a:buFont typeface="Arial"/>
              <a:buNone/>
            </a:pPr>
            <a:endParaRPr sz="1400" b="1" i="1">
              <a:solidFill>
                <a:srgbClr val="00B050"/>
              </a:solidFill>
              <a:latin typeface="Arial"/>
              <a:ea typeface="Arial"/>
              <a:cs typeface="Arial"/>
              <a:sym typeface="Arial"/>
            </a:endParaRPr>
          </a:p>
          <a:p>
            <a:pPr marL="285750" marR="0" lvl="0" indent="-285750" algn="l" rtl="0">
              <a:spcBef>
                <a:spcPts val="0"/>
              </a:spcBef>
              <a:spcAft>
                <a:spcPts val="0"/>
              </a:spcAft>
              <a:buClr>
                <a:srgbClr val="00B050"/>
              </a:buClr>
              <a:buSzPct val="100000"/>
              <a:buFont typeface="Arial"/>
              <a:buChar char="•"/>
            </a:pPr>
            <a:r>
              <a:rPr lang="en-US" sz="1400" b="1" i="1">
                <a:solidFill>
                  <a:srgbClr val="00B050"/>
                </a:solidFill>
                <a:latin typeface="Arial"/>
                <a:ea typeface="Arial"/>
                <a:cs typeface="Arial"/>
                <a:sym typeface="Arial"/>
              </a:rPr>
              <a:t>Synoptic assessment of PBL structure and other fields by MEG; Revisit MEG cases</a:t>
            </a:r>
          </a:p>
          <a:p>
            <a:pPr marL="0" marR="0" lvl="0" indent="0" algn="l" rtl="0">
              <a:spcBef>
                <a:spcPts val="0"/>
              </a:spcBef>
              <a:spcAft>
                <a:spcPts val="0"/>
              </a:spcAft>
              <a:buSzPct val="25000"/>
              <a:buNone/>
            </a:pPr>
            <a:r>
              <a:rPr lang="en-US" sz="1400" b="1" i="1">
                <a:solidFill>
                  <a:srgbClr val="00B050"/>
                </a:solidFill>
                <a:latin typeface="Arial"/>
                <a:ea typeface="Arial"/>
                <a:cs typeface="Arial"/>
                <a:sym typeface="Arial"/>
              </a:rPr>
              <a:t>http://www.emc.ncep.noaa.gov/gmb/noor/4dGFS/docs/extracasesMEGa.pptx</a:t>
            </a:r>
          </a:p>
        </p:txBody>
      </p:sp>
      <p:sp>
        <p:nvSpPr>
          <p:cNvPr id="1346" name="Shape 1346"/>
          <p:cNvSpPr txBox="1"/>
          <p:nvPr/>
        </p:nvSpPr>
        <p:spPr>
          <a:xfrm>
            <a:off x="423862" y="230187"/>
            <a:ext cx="82296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a:solidFill>
                  <a:schemeClr val="dk2"/>
                </a:solidFill>
                <a:latin typeface="Calibri"/>
                <a:ea typeface="Calibri"/>
                <a:cs typeface="Calibri"/>
                <a:sym typeface="Calibri"/>
              </a:rPr>
              <a:t>Evaluation plans for Q3FY16 GDAS/GFS</a:t>
            </a:r>
          </a:p>
        </p:txBody>
      </p:sp>
      <p:sp>
        <p:nvSpPr>
          <p:cNvPr id="1347" name="Shape 13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Arial"/>
                <a:ea typeface="Arial"/>
                <a:cs typeface="Arial"/>
                <a:sym typeface="Arial"/>
              </a:rPr>
              <a:t>99</a:t>
            </a:fld>
            <a:endParaRPr lang="en-US" sz="1200">
              <a:solidFill>
                <a:srgbClr val="888888"/>
              </a:solidFill>
              <a:latin typeface="Arial"/>
              <a:ea typeface="Arial"/>
              <a:cs typeface="Arial"/>
              <a:sym typeface="Arial"/>
            </a:endParaRPr>
          </a:p>
        </p:txBody>
      </p:sp>
    </p:spTree>
  </p:cSld>
  <p:clrMapOvr>
    <a:masterClrMapping/>
  </p:clrMapOvr>
  <p:transition spd="slow">
    <p:cut/>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5300</Words>
  <Application>Microsoft Office PowerPoint</Application>
  <PresentationFormat>On-screen Show (4:3)</PresentationFormat>
  <Paragraphs>1204</Paragraphs>
  <Slides>101</Slides>
  <Notes>99</Notes>
  <HiddenSlides>0</HiddenSlides>
  <MMClips>0</MMClips>
  <ScaleCrop>false</ScaleCrop>
  <HeadingPairs>
    <vt:vector size="4" baseType="variant">
      <vt:variant>
        <vt:lpstr>Theme</vt:lpstr>
      </vt:variant>
      <vt:variant>
        <vt:i4>9</vt:i4>
      </vt:variant>
      <vt:variant>
        <vt:lpstr>Slide Titles</vt:lpstr>
      </vt:variant>
      <vt:variant>
        <vt:i4>101</vt:i4>
      </vt:variant>
    </vt:vector>
  </HeadingPairs>
  <TitlesOfParts>
    <vt:vector size="110" baseType="lpstr">
      <vt:lpstr>Default Design</vt:lpstr>
      <vt:lpstr>1_Office Theme</vt:lpstr>
      <vt:lpstr>3_Office Theme</vt:lpstr>
      <vt:lpstr>5_Office Theme</vt:lpstr>
      <vt:lpstr>2_Office Theme</vt:lpstr>
      <vt:lpstr>4_Office Theme</vt:lpstr>
      <vt:lpstr>6_Office Theme</vt:lpstr>
      <vt:lpstr>7_Office Theme</vt:lpstr>
      <vt:lpstr>1_Default Design</vt:lpstr>
      <vt:lpstr>        Presented by:  Vijay Tallapragada Chief, Global Climate and Weather Modeling Branch  Based on Work Done by EMC DA, Land Surface, Ensembles, Waves and Hurricane Teams and GCWMB  </vt:lpstr>
      <vt:lpstr>PowerPoint Presentation</vt:lpstr>
      <vt:lpstr>Table of Contents</vt:lpstr>
      <vt:lpstr>Next GFS/GDAS in 2016 The 4D Hybrid En-Var</vt:lpstr>
      <vt:lpstr>DA and Model Changes</vt:lpstr>
      <vt:lpstr>PowerPoint Presentation</vt:lpstr>
      <vt:lpstr>New Model Upgrade Evaluation Strategy</vt:lpstr>
      <vt:lpstr>PowerPoint Presentation</vt:lpstr>
      <vt:lpstr>PowerPoint Presentation</vt:lpstr>
      <vt:lpstr>PowerPoint Presentation</vt:lpstr>
      <vt:lpstr>PowerPoint Presentation</vt:lpstr>
      <vt:lpstr>Evaluation of Q3FY16 GDAS/GFS Upgrade:   EMC Perspective</vt:lpstr>
      <vt:lpstr>Summary of various evaluation metrics</vt:lpstr>
      <vt:lpstr>Summary of various evaluation metrics</vt:lpstr>
      <vt:lpstr>Summary of various evaluation metrics</vt:lpstr>
      <vt:lpstr>PowerPoint Presentation</vt:lpstr>
      <vt:lpstr>Fit to Obs Evaluation</vt:lpstr>
      <vt:lpstr>PowerPoint Presentation</vt:lpstr>
      <vt:lpstr>PowerPoint Presentation</vt:lpstr>
      <vt:lpstr>PowerPoint Presentation</vt:lpstr>
      <vt:lpstr>PowerPoint Presentation</vt:lpstr>
      <vt:lpstr>PowerPoint Presentation</vt:lpstr>
      <vt:lpstr>PowerPoint Presentation</vt:lpstr>
      <vt:lpstr>Assessment of impact of LSM changes</vt:lpstr>
      <vt:lpstr>PowerPoint Presentation</vt:lpstr>
      <vt:lpstr>PowerPoint Presentation</vt:lpstr>
      <vt:lpstr>PowerPoint Presentation</vt:lpstr>
      <vt:lpstr>PowerPoint Presentation</vt:lpstr>
      <vt:lpstr>PowerPoint Presentation</vt:lpstr>
      <vt:lpstr>Verification of TC cyclogenesis in the GFSX – comparison to current and previous version of the GFS (courtesy of Dan Halperin and Bob Hart)</vt:lpstr>
      <vt:lpstr>Comments from NHC and TAFB</vt:lpstr>
      <vt:lpstr>                                                                                                                                            GFSO (blue) – Control GFS;    GFSX (cyan) – Parallel GFS   7 out 10 times, errors in GFSX are smaller than in GFSO.</vt:lpstr>
      <vt:lpstr>                                                                                                                                                                                                                     GFSO (blue) – Operational GFS (Control);    GFSP (cyan) – Parallel GFS   Errors in GFSX are smaller than in GFSO.</vt:lpstr>
      <vt:lpstr>PowerPoint Presentation</vt:lpstr>
      <vt:lpstr>Typhoon Astani Findings Focus on 12Z 8/20/15 cycle Forecasts 108-192 valid 00Z 8/25/15 – 00Z 8/29/15</vt:lpstr>
      <vt:lpstr>PowerPoint Presentation</vt:lpstr>
      <vt:lpstr>PowerPoint Presentation</vt:lpstr>
      <vt:lpstr>PowerPoint Presentation</vt:lpstr>
      <vt:lpstr>PowerPoint Presentation</vt:lpstr>
      <vt:lpstr>PowerPoint Presentation</vt:lpstr>
      <vt:lpstr>Endorsements from Stakeholders</vt:lpstr>
      <vt:lpstr>PowerPoint Presentation</vt:lpstr>
      <vt:lpstr>EMC/GCWMB Assessment</vt:lpstr>
      <vt:lpstr>EMC/GCWMB Assessment</vt:lpstr>
      <vt:lpstr>Hourly Output from GFS through 120 hrs &amp; Additional Fields</vt:lpstr>
      <vt:lpstr>Q3FY16 GFS/GDAS New Vertical Structure https://svnemc.ncep.noaa.gov/projects/gfs/branches/</vt:lpstr>
      <vt:lpstr>Q3FY16 GFS/GDAS New Vertical Structure https://svnemc.ncep.noaa.gov/projects/gfs/branches/</vt:lpstr>
      <vt:lpstr>GCWMB requests EMC Director to approve implementation of Q3FY16 GDAS/GFS upgrade package.   Special acknowledgements:  John Derber, Russ Treadon, Glenn White, Fanglin Yang, Tracey Dorian, Partha Bhattacharjee, Lin Gan, Boi Vuong, Qingfu Liu, Guangping Liu, Diane Stokes, Dennis Keyser, Yali Mao, Eugene Mirvis, George Gayno, Zhan Zhang, Lin Zhu, Cathy Thomas, Ed Safford, Rahul Mahajan, Jeff Whitaker,  Yuejian Zhu, Steven Earle, Jen Yang &amp; Becky Cosgrove</vt:lpstr>
      <vt:lpstr>Next Steps</vt:lpstr>
      <vt:lpstr>Backup Slides</vt:lpstr>
      <vt:lpstr>Fit to Obs Evaluation with aircraft Obs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Significantly improve the biases brought up in the EMC MEG meeting</vt:lpstr>
      <vt:lpstr>PowerPoint Presentation</vt:lpstr>
      <vt:lpstr>Preliminary assessment of impact of LSM changes</vt:lpstr>
      <vt:lpstr>CPC Evaluation of GFSX - D+8 &amp; Week 2; - Stratosphere</vt:lpstr>
      <vt:lpstr>PowerPoint Presentation</vt:lpstr>
      <vt:lpstr>PowerPoint Presentation</vt:lpstr>
      <vt:lpstr>Overall Evaluation - Stratosphere</vt:lpstr>
      <vt:lpstr>PowerPoint Presentation</vt:lpstr>
      <vt:lpstr>PowerPoint Presentation</vt:lpstr>
      <vt:lpstr>Mode Verification: GFS vs. GFSX</vt:lpstr>
      <vt:lpstr>Blizzard of January 2016</vt:lpstr>
      <vt:lpstr>DOWNSTREAM MODEL EVALUATION: GEFS &amp; HWRF</vt:lpstr>
      <vt:lpstr>PowerPoint Presentation</vt:lpstr>
      <vt:lpstr>PowerPoint Presentation</vt:lpstr>
      <vt:lpstr>PowerPoint Presentation</vt:lpstr>
      <vt:lpstr>PowerPoint Presentation</vt:lpstr>
      <vt:lpstr>Extratropical Tracks</vt:lpstr>
      <vt:lpstr>Sounding and Height Case Studies</vt:lpstr>
      <vt:lpstr>PowerPoint Presentation</vt:lpstr>
      <vt:lpstr>PowerPoint Presentation</vt:lpstr>
      <vt:lpstr>Super Typhoon Atsani Findings</vt:lpstr>
      <vt:lpstr>Compute / runtime changes  GFS/GDAS Forecasts for hourly output through 120 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Vijay Tallapragada Chief, Global Climate and Weather Modeling Branch  Based on Work Done by EMC DA, Land Surface, Ensembles, Waves and Hurricane Teams and GCWMB</dc:title>
  <dc:creator>Vijay Tallapragada</dc:creator>
  <cp:lastModifiedBy>Vijay T. Tallapragada</cp:lastModifiedBy>
  <cp:revision>5</cp:revision>
  <dcterms:modified xsi:type="dcterms:W3CDTF">2016-03-08T15:02:33Z</dcterms:modified>
</cp:coreProperties>
</file>