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25" r:id="rId2"/>
    <p:sldId id="329" r:id="rId3"/>
    <p:sldId id="513" r:id="rId4"/>
    <p:sldId id="300" r:id="rId5"/>
    <p:sldId id="301" r:id="rId6"/>
    <p:sldId id="514" r:id="rId7"/>
    <p:sldId id="515" r:id="rId8"/>
    <p:sldId id="516" r:id="rId9"/>
    <p:sldId id="517" r:id="rId10"/>
    <p:sldId id="518" r:id="rId11"/>
    <p:sldId id="522" r:id="rId12"/>
    <p:sldId id="443" r:id="rId13"/>
    <p:sldId id="520" r:id="rId14"/>
    <p:sldId id="521" r:id="rId15"/>
    <p:sldId id="523" r:id="rId16"/>
    <p:sldId id="524" r:id="rId17"/>
    <p:sldId id="526" r:id="rId18"/>
    <p:sldId id="536" r:id="rId19"/>
    <p:sldId id="537" r:id="rId20"/>
    <p:sldId id="565" r:id="rId21"/>
    <p:sldId id="564" r:id="rId22"/>
    <p:sldId id="535" r:id="rId23"/>
    <p:sldId id="566" r:id="rId24"/>
    <p:sldId id="567" r:id="rId25"/>
    <p:sldId id="568" r:id="rId26"/>
    <p:sldId id="543" r:id="rId27"/>
    <p:sldId id="544" r:id="rId28"/>
    <p:sldId id="545" r:id="rId29"/>
    <p:sldId id="569" r:id="rId30"/>
    <p:sldId id="570" r:id="rId31"/>
    <p:sldId id="551" r:id="rId32"/>
    <p:sldId id="571" r:id="rId33"/>
    <p:sldId id="572" r:id="rId34"/>
    <p:sldId id="548" r:id="rId35"/>
    <p:sldId id="573" r:id="rId36"/>
    <p:sldId id="574" r:id="rId37"/>
    <p:sldId id="546" r:id="rId38"/>
    <p:sldId id="554" r:id="rId39"/>
    <p:sldId id="456" r:id="rId40"/>
    <p:sldId id="486" r:id="rId41"/>
    <p:sldId id="457" r:id="rId42"/>
    <p:sldId id="487" r:id="rId43"/>
    <p:sldId id="458" r:id="rId44"/>
    <p:sldId id="48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Y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7B9"/>
    <a:srgbClr val="CC0066"/>
    <a:srgbClr val="FF0000"/>
    <a:srgbClr val="008000"/>
    <a:srgbClr val="003300"/>
    <a:srgbClr val="800000"/>
    <a:srgbClr val="808080"/>
    <a:srgbClr val="CCFF99"/>
    <a:srgbClr val="FFCC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2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anglin.yang\Documents\GFS\GFS_annualscore\gfs_track_2000_201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fanglin.yang\Documents\GFS\GFS_annualscore\gfs_track_2000_201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fanglin.yang\Documents\GFS\GFS_annualscore\gfs_track_2000_2015.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fanglin.yang\Documents\GFS\GFS_annualscore\gfs_track_2000_20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fanglin.yang\Documents\GFS\GFS_annualscore\gfs_track_2000_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816593809891"/>
          <c:y val="0.13148667239472006"/>
          <c:w val="0.75974516648034529"/>
          <c:h val="0.72005943042548537"/>
        </c:manualLayout>
      </c:layout>
      <c:lineChart>
        <c:grouping val="standard"/>
        <c:varyColors val="0"/>
        <c:ser>
          <c:idx val="0"/>
          <c:order val="0"/>
          <c:tx>
            <c:v>0</c:v>
          </c:tx>
          <c:spPr>
            <a:ln w="38100"/>
          </c:spPr>
          <c:marker>
            <c:spPr>
              <a:ln w="38100"/>
            </c:spPr>
          </c:marker>
          <c:cat>
            <c:numRef>
              <c:f>gfs_track_2000_2014!$B$3:$B$17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gfs_track_2000_2014!$C$3:$C$17</c:f>
              <c:numCache>
                <c:formatCode>General</c:formatCode>
                <c:ptCount val="15"/>
                <c:pt idx="0">
                  <c:v>16</c:v>
                </c:pt>
                <c:pt idx="1">
                  <c:v>16.600000000000001</c:v>
                </c:pt>
                <c:pt idx="2">
                  <c:v>17</c:v>
                </c:pt>
                <c:pt idx="3">
                  <c:v>14.7</c:v>
                </c:pt>
                <c:pt idx="4">
                  <c:v>15.6</c:v>
                </c:pt>
                <c:pt idx="5">
                  <c:v>16.399999999999999</c:v>
                </c:pt>
                <c:pt idx="6">
                  <c:v>18.600000000000001</c:v>
                </c:pt>
                <c:pt idx="7">
                  <c:v>15.5</c:v>
                </c:pt>
                <c:pt idx="8">
                  <c:v>20.3</c:v>
                </c:pt>
                <c:pt idx="9">
                  <c:v>12.7</c:v>
                </c:pt>
                <c:pt idx="10">
                  <c:v>12</c:v>
                </c:pt>
                <c:pt idx="11">
                  <c:v>11</c:v>
                </c:pt>
                <c:pt idx="12">
                  <c:v>12.7</c:v>
                </c:pt>
                <c:pt idx="13">
                  <c:v>12.1</c:v>
                </c:pt>
                <c:pt idx="14">
                  <c:v>8.9</c:v>
                </c:pt>
              </c:numCache>
            </c:numRef>
          </c:val>
          <c:smooth val="0"/>
        </c:ser>
        <c:ser>
          <c:idx val="2"/>
          <c:order val="1"/>
          <c:tx>
            <c:v>24</c:v>
          </c:tx>
          <c:spPr>
            <a:ln w="38100"/>
          </c:spPr>
          <c:marker>
            <c:spPr>
              <a:ln w="38100"/>
            </c:spPr>
          </c:marker>
          <c:cat>
            <c:numRef>
              <c:f>gfs_track_2000_2014!$B$3:$B$17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gfs_track_2000_2014!$E$3:$E$17</c:f>
              <c:numCache>
                <c:formatCode>General</c:formatCode>
                <c:ptCount val="15"/>
                <c:pt idx="0">
                  <c:v>59.1</c:v>
                </c:pt>
                <c:pt idx="1">
                  <c:v>75.7</c:v>
                </c:pt>
                <c:pt idx="2">
                  <c:v>65.599999999999994</c:v>
                </c:pt>
                <c:pt idx="3">
                  <c:v>60.4</c:v>
                </c:pt>
                <c:pt idx="4">
                  <c:v>61.6</c:v>
                </c:pt>
                <c:pt idx="5">
                  <c:v>61</c:v>
                </c:pt>
                <c:pt idx="6">
                  <c:v>70.400000000000006</c:v>
                </c:pt>
                <c:pt idx="7">
                  <c:v>58.7</c:v>
                </c:pt>
                <c:pt idx="8">
                  <c:v>53.5</c:v>
                </c:pt>
                <c:pt idx="9">
                  <c:v>50.5</c:v>
                </c:pt>
                <c:pt idx="10">
                  <c:v>47</c:v>
                </c:pt>
                <c:pt idx="11">
                  <c:v>36.9</c:v>
                </c:pt>
                <c:pt idx="12">
                  <c:v>47.2</c:v>
                </c:pt>
                <c:pt idx="13">
                  <c:v>38.6</c:v>
                </c:pt>
                <c:pt idx="14">
                  <c:v>46.3</c:v>
                </c:pt>
              </c:numCache>
            </c:numRef>
          </c:val>
          <c:smooth val="0"/>
        </c:ser>
        <c:ser>
          <c:idx val="4"/>
          <c:order val="2"/>
          <c:tx>
            <c:v>48</c:v>
          </c:tx>
          <c:spPr>
            <a:ln w="38100"/>
          </c:spPr>
          <c:marker>
            <c:spPr>
              <a:ln w="38100"/>
            </c:spPr>
          </c:marker>
          <c:cat>
            <c:numRef>
              <c:f>gfs_track_2000_2014!$B$3:$B$17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gfs_track_2000_2014!$G$3:$G$17</c:f>
              <c:numCache>
                <c:formatCode>General</c:formatCode>
                <c:ptCount val="15"/>
                <c:pt idx="0">
                  <c:v>108.5</c:v>
                </c:pt>
                <c:pt idx="1">
                  <c:v>142.4</c:v>
                </c:pt>
                <c:pt idx="2">
                  <c:v>109.9</c:v>
                </c:pt>
                <c:pt idx="3">
                  <c:v>102</c:v>
                </c:pt>
                <c:pt idx="4">
                  <c:v>106.3</c:v>
                </c:pt>
                <c:pt idx="5">
                  <c:v>88.6</c:v>
                </c:pt>
                <c:pt idx="6">
                  <c:v>100.6</c:v>
                </c:pt>
                <c:pt idx="7">
                  <c:v>96.1</c:v>
                </c:pt>
                <c:pt idx="8">
                  <c:v>77.400000000000006</c:v>
                </c:pt>
                <c:pt idx="9">
                  <c:v>82.4</c:v>
                </c:pt>
                <c:pt idx="10">
                  <c:v>76.099999999999994</c:v>
                </c:pt>
                <c:pt idx="11">
                  <c:v>62.4</c:v>
                </c:pt>
                <c:pt idx="12">
                  <c:v>88.6</c:v>
                </c:pt>
                <c:pt idx="13">
                  <c:v>59.2</c:v>
                </c:pt>
                <c:pt idx="14">
                  <c:v>78.099999999999994</c:v>
                </c:pt>
              </c:numCache>
            </c:numRef>
          </c:val>
          <c:smooth val="0"/>
        </c:ser>
        <c:ser>
          <c:idx val="5"/>
          <c:order val="3"/>
          <c:tx>
            <c:v>72</c:v>
          </c:tx>
          <c:spPr>
            <a:ln w="38100"/>
          </c:spPr>
          <c:marker>
            <c:spPr>
              <a:ln w="38100"/>
            </c:spPr>
          </c:marker>
          <c:cat>
            <c:numRef>
              <c:f>gfs_track_2000_2014!$B$3:$B$17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gfs_track_2000_2014!$H$3:$H$17</c:f>
              <c:numCache>
                <c:formatCode>General</c:formatCode>
                <c:ptCount val="15"/>
                <c:pt idx="0">
                  <c:v>164.4</c:v>
                </c:pt>
                <c:pt idx="1">
                  <c:v>219.6</c:v>
                </c:pt>
                <c:pt idx="2">
                  <c:v>148.69999999999999</c:v>
                </c:pt>
                <c:pt idx="3">
                  <c:v>153</c:v>
                </c:pt>
                <c:pt idx="4">
                  <c:v>167</c:v>
                </c:pt>
                <c:pt idx="5">
                  <c:v>136.6</c:v>
                </c:pt>
                <c:pt idx="6">
                  <c:v>129.69999999999999</c:v>
                </c:pt>
                <c:pt idx="7">
                  <c:v>140</c:v>
                </c:pt>
                <c:pt idx="8">
                  <c:v>113.6</c:v>
                </c:pt>
                <c:pt idx="9">
                  <c:v>123.5</c:v>
                </c:pt>
                <c:pt idx="10">
                  <c:v>119.1</c:v>
                </c:pt>
                <c:pt idx="11">
                  <c:v>88.4</c:v>
                </c:pt>
                <c:pt idx="12">
                  <c:v>147.69999999999999</c:v>
                </c:pt>
                <c:pt idx="13">
                  <c:v>100.9</c:v>
                </c:pt>
                <c:pt idx="14">
                  <c:v>122.5</c:v>
                </c:pt>
              </c:numCache>
            </c:numRef>
          </c:val>
          <c:smooth val="0"/>
        </c:ser>
        <c:ser>
          <c:idx val="6"/>
          <c:order val="4"/>
          <c:tx>
            <c:v>96</c:v>
          </c:tx>
          <c:spPr>
            <a:ln w="38100"/>
          </c:spPr>
          <c:marker>
            <c:spPr>
              <a:ln w="38100"/>
            </c:spPr>
          </c:marker>
          <c:cat>
            <c:numRef>
              <c:f>gfs_track_2000_2014!$B$3:$B$17</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gfs_track_2000_2014!$I$3:$I$17</c:f>
              <c:numCache>
                <c:formatCode>General</c:formatCode>
                <c:ptCount val="15"/>
                <c:pt idx="0">
                  <c:v>206.4</c:v>
                </c:pt>
                <c:pt idx="1">
                  <c:v>315.8</c:v>
                </c:pt>
                <c:pt idx="2">
                  <c:v>188.2</c:v>
                </c:pt>
                <c:pt idx="3">
                  <c:v>203.3</c:v>
                </c:pt>
                <c:pt idx="4">
                  <c:v>252.4</c:v>
                </c:pt>
                <c:pt idx="5">
                  <c:v>193.2</c:v>
                </c:pt>
                <c:pt idx="6">
                  <c:v>149.80000000000001</c:v>
                </c:pt>
                <c:pt idx="7">
                  <c:v>177</c:v>
                </c:pt>
                <c:pt idx="8">
                  <c:v>175.4</c:v>
                </c:pt>
                <c:pt idx="9">
                  <c:v>171.2</c:v>
                </c:pt>
                <c:pt idx="10">
                  <c:v>169.4</c:v>
                </c:pt>
                <c:pt idx="11">
                  <c:v>142.80000000000001</c:v>
                </c:pt>
                <c:pt idx="12">
                  <c:v>239.3</c:v>
                </c:pt>
                <c:pt idx="13">
                  <c:v>160</c:v>
                </c:pt>
                <c:pt idx="14">
                  <c:v>169.8</c:v>
                </c:pt>
              </c:numCache>
            </c:numRef>
          </c:val>
          <c:smooth val="0"/>
        </c:ser>
        <c:dLbls>
          <c:showLegendKey val="0"/>
          <c:showVal val="0"/>
          <c:showCatName val="0"/>
          <c:showSerName val="0"/>
          <c:showPercent val="0"/>
          <c:showBubbleSize val="0"/>
        </c:dLbls>
        <c:marker val="1"/>
        <c:smooth val="0"/>
        <c:axId val="33487104"/>
        <c:axId val="33370496"/>
      </c:lineChart>
      <c:catAx>
        <c:axId val="33487104"/>
        <c:scaling>
          <c:orientation val="minMax"/>
        </c:scaling>
        <c:delete val="0"/>
        <c:axPos val="b"/>
        <c:numFmt formatCode="General" sourceLinked="1"/>
        <c:majorTickMark val="out"/>
        <c:minorTickMark val="none"/>
        <c:tickLblPos val="nextTo"/>
        <c:txPr>
          <a:bodyPr rot="2760000"/>
          <a:lstStyle/>
          <a:p>
            <a:pPr>
              <a:defRPr sz="1600" b="1"/>
            </a:pPr>
            <a:endParaRPr lang="en-US"/>
          </a:p>
        </c:txPr>
        <c:crossAx val="33370496"/>
        <c:crosses val="autoZero"/>
        <c:auto val="1"/>
        <c:lblAlgn val="ctr"/>
        <c:lblOffset val="100"/>
        <c:tickLblSkip val="1"/>
        <c:noMultiLvlLbl val="0"/>
      </c:catAx>
      <c:valAx>
        <c:axId val="33370496"/>
        <c:scaling>
          <c:orientation val="minMax"/>
          <c:max val="300"/>
        </c:scaling>
        <c:delete val="0"/>
        <c:axPos val="l"/>
        <c:majorGridlines/>
        <c:numFmt formatCode="General" sourceLinked="1"/>
        <c:majorTickMark val="out"/>
        <c:minorTickMark val="none"/>
        <c:tickLblPos val="nextTo"/>
        <c:txPr>
          <a:bodyPr/>
          <a:lstStyle/>
          <a:p>
            <a:pPr>
              <a:defRPr sz="1600" b="1"/>
            </a:pPr>
            <a:endParaRPr lang="en-US"/>
          </a:p>
        </c:txPr>
        <c:crossAx val="33487104"/>
        <c:crosses val="autoZero"/>
        <c:crossBetween val="between"/>
      </c:valAx>
    </c:plotArea>
    <c:legend>
      <c:legendPos val="r"/>
      <c:layout>
        <c:manualLayout>
          <c:xMode val="edge"/>
          <c:yMode val="edge"/>
          <c:x val="0.87128953894977501"/>
          <c:y val="0.18247660308766928"/>
          <c:w val="0.10795572575775886"/>
          <c:h val="0.3768803816544033"/>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816593809891"/>
          <c:y val="0.13148667239472006"/>
          <c:w val="0.75974516648034529"/>
          <c:h val="0.72005943042548537"/>
        </c:manualLayout>
      </c:layout>
      <c:lineChart>
        <c:grouping val="standard"/>
        <c:varyColors val="0"/>
        <c:ser>
          <c:idx val="0"/>
          <c:order val="0"/>
          <c:tx>
            <c:v>0</c:v>
          </c:tx>
          <c:spPr>
            <a:ln w="38100"/>
          </c:spPr>
          <c:marker>
            <c:spPr>
              <a:ln w="38100"/>
            </c:spPr>
          </c:marker>
          <c:cat>
            <c:numRef>
              <c:f>gfs_track_2000_2014!$B$40:$B$54</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gfs_track_2000_2014!$C$40:$C$54</c:f>
              <c:numCache>
                <c:formatCode>General</c:formatCode>
                <c:ptCount val="15"/>
                <c:pt idx="0">
                  <c:v>23</c:v>
                </c:pt>
                <c:pt idx="1">
                  <c:v>17.8</c:v>
                </c:pt>
                <c:pt idx="2">
                  <c:v>28.5</c:v>
                </c:pt>
                <c:pt idx="3">
                  <c:v>33.299999999999997</c:v>
                </c:pt>
                <c:pt idx="4">
                  <c:v>23.8</c:v>
                </c:pt>
                <c:pt idx="5">
                  <c:v>21.9</c:v>
                </c:pt>
                <c:pt idx="6">
                  <c:v>25.6</c:v>
                </c:pt>
                <c:pt idx="7">
                  <c:v>24.1</c:v>
                </c:pt>
                <c:pt idx="8">
                  <c:v>20.9</c:v>
                </c:pt>
                <c:pt idx="9">
                  <c:v>18.7</c:v>
                </c:pt>
                <c:pt idx="10">
                  <c:v>12.2</c:v>
                </c:pt>
                <c:pt idx="11">
                  <c:v>9</c:v>
                </c:pt>
                <c:pt idx="12">
                  <c:v>7.9</c:v>
                </c:pt>
                <c:pt idx="13">
                  <c:v>13.8</c:v>
                </c:pt>
                <c:pt idx="14">
                  <c:v>8</c:v>
                </c:pt>
              </c:numCache>
            </c:numRef>
          </c:val>
          <c:smooth val="0"/>
        </c:ser>
        <c:ser>
          <c:idx val="2"/>
          <c:order val="1"/>
          <c:tx>
            <c:v>24</c:v>
          </c:tx>
          <c:spPr>
            <a:ln w="38100"/>
          </c:spPr>
          <c:marker>
            <c:spPr>
              <a:ln w="38100"/>
            </c:spPr>
          </c:marker>
          <c:cat>
            <c:numRef>
              <c:f>gfs_track_2000_2014!$B$40:$B$54</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gfs_track_2000_2014!$E$40:$E$54</c:f>
              <c:numCache>
                <c:formatCode>General</c:formatCode>
                <c:ptCount val="15"/>
                <c:pt idx="0">
                  <c:v>27.2</c:v>
                </c:pt>
                <c:pt idx="1">
                  <c:v>21</c:v>
                </c:pt>
                <c:pt idx="2">
                  <c:v>33.299999999999997</c:v>
                </c:pt>
                <c:pt idx="3">
                  <c:v>37.200000000000003</c:v>
                </c:pt>
                <c:pt idx="4">
                  <c:v>28.1</c:v>
                </c:pt>
                <c:pt idx="5">
                  <c:v>25.7</c:v>
                </c:pt>
                <c:pt idx="6">
                  <c:v>32.6</c:v>
                </c:pt>
                <c:pt idx="7">
                  <c:v>25.9</c:v>
                </c:pt>
                <c:pt idx="8">
                  <c:v>24.6</c:v>
                </c:pt>
                <c:pt idx="9">
                  <c:v>20.100000000000001</c:v>
                </c:pt>
                <c:pt idx="10">
                  <c:v>13</c:v>
                </c:pt>
                <c:pt idx="11">
                  <c:v>11.3</c:v>
                </c:pt>
                <c:pt idx="12">
                  <c:v>8.8000000000000007</c:v>
                </c:pt>
                <c:pt idx="13">
                  <c:v>17.8</c:v>
                </c:pt>
                <c:pt idx="14">
                  <c:v>11.7</c:v>
                </c:pt>
              </c:numCache>
            </c:numRef>
          </c:val>
          <c:smooth val="0"/>
        </c:ser>
        <c:ser>
          <c:idx val="4"/>
          <c:order val="2"/>
          <c:tx>
            <c:v>48</c:v>
          </c:tx>
          <c:spPr>
            <a:ln w="38100"/>
          </c:spPr>
          <c:marker>
            <c:spPr>
              <a:ln w="38100"/>
            </c:spPr>
          </c:marker>
          <c:cat>
            <c:numRef>
              <c:f>gfs_track_2000_2014!$B$40:$B$54</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gfs_track_2000_2014!$G$40:$G$54</c:f>
              <c:numCache>
                <c:formatCode>General</c:formatCode>
                <c:ptCount val="15"/>
                <c:pt idx="0">
                  <c:v>29.6</c:v>
                </c:pt>
                <c:pt idx="1">
                  <c:v>24</c:v>
                </c:pt>
                <c:pt idx="2">
                  <c:v>38.299999999999997</c:v>
                </c:pt>
                <c:pt idx="3">
                  <c:v>41</c:v>
                </c:pt>
                <c:pt idx="4">
                  <c:v>33.6</c:v>
                </c:pt>
                <c:pt idx="5">
                  <c:v>28</c:v>
                </c:pt>
                <c:pt idx="6">
                  <c:v>36.5</c:v>
                </c:pt>
                <c:pt idx="7">
                  <c:v>28.1</c:v>
                </c:pt>
                <c:pt idx="8">
                  <c:v>29.1</c:v>
                </c:pt>
                <c:pt idx="9">
                  <c:v>21.7</c:v>
                </c:pt>
                <c:pt idx="10">
                  <c:v>14</c:v>
                </c:pt>
                <c:pt idx="11">
                  <c:v>13.1</c:v>
                </c:pt>
                <c:pt idx="12">
                  <c:v>9.6</c:v>
                </c:pt>
                <c:pt idx="13">
                  <c:v>21.1</c:v>
                </c:pt>
                <c:pt idx="14">
                  <c:v>14.6</c:v>
                </c:pt>
              </c:numCache>
            </c:numRef>
          </c:val>
          <c:smooth val="0"/>
        </c:ser>
        <c:ser>
          <c:idx val="5"/>
          <c:order val="3"/>
          <c:tx>
            <c:v>72</c:v>
          </c:tx>
          <c:spPr>
            <a:ln w="38100"/>
          </c:spPr>
          <c:marker>
            <c:spPr>
              <a:ln w="38100"/>
            </c:spPr>
          </c:marker>
          <c:cat>
            <c:numRef>
              <c:f>gfs_track_2000_2014!$B$40:$B$54</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gfs_track_2000_2014!$H$40:$H$54</c:f>
              <c:numCache>
                <c:formatCode>General</c:formatCode>
                <c:ptCount val="15"/>
                <c:pt idx="0">
                  <c:v>32.1</c:v>
                </c:pt>
                <c:pt idx="1">
                  <c:v>25.8</c:v>
                </c:pt>
                <c:pt idx="2">
                  <c:v>43.8</c:v>
                </c:pt>
                <c:pt idx="3">
                  <c:v>43.2</c:v>
                </c:pt>
                <c:pt idx="4">
                  <c:v>36.9</c:v>
                </c:pt>
                <c:pt idx="5">
                  <c:v>27.3</c:v>
                </c:pt>
                <c:pt idx="6">
                  <c:v>42.8</c:v>
                </c:pt>
                <c:pt idx="7">
                  <c:v>27.2</c:v>
                </c:pt>
                <c:pt idx="8">
                  <c:v>32.200000000000003</c:v>
                </c:pt>
                <c:pt idx="9">
                  <c:v>22.3</c:v>
                </c:pt>
                <c:pt idx="10">
                  <c:v>14.7</c:v>
                </c:pt>
                <c:pt idx="11">
                  <c:v>14.3</c:v>
                </c:pt>
                <c:pt idx="12">
                  <c:v>11.4</c:v>
                </c:pt>
                <c:pt idx="13">
                  <c:v>23.5</c:v>
                </c:pt>
                <c:pt idx="14">
                  <c:v>16.399999999999999</c:v>
                </c:pt>
              </c:numCache>
            </c:numRef>
          </c:val>
          <c:smooth val="0"/>
        </c:ser>
        <c:ser>
          <c:idx val="6"/>
          <c:order val="4"/>
          <c:tx>
            <c:v>96</c:v>
          </c:tx>
          <c:spPr>
            <a:ln w="38100"/>
          </c:spPr>
          <c:marker>
            <c:spPr>
              <a:ln w="38100"/>
            </c:spPr>
          </c:marker>
          <c:cat>
            <c:numRef>
              <c:f>gfs_track_2000_2014!$B$40:$B$54</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gfs_track_2000_2014!$I$40:$I$54</c:f>
              <c:numCache>
                <c:formatCode>General</c:formatCode>
                <c:ptCount val="15"/>
                <c:pt idx="0">
                  <c:v>32.5</c:v>
                </c:pt>
                <c:pt idx="1">
                  <c:v>26.5</c:v>
                </c:pt>
                <c:pt idx="2">
                  <c:v>47.9</c:v>
                </c:pt>
                <c:pt idx="3">
                  <c:v>45.3</c:v>
                </c:pt>
                <c:pt idx="4">
                  <c:v>35</c:v>
                </c:pt>
                <c:pt idx="5">
                  <c:v>29.5</c:v>
                </c:pt>
                <c:pt idx="6">
                  <c:v>41.1</c:v>
                </c:pt>
                <c:pt idx="7">
                  <c:v>26.8</c:v>
                </c:pt>
                <c:pt idx="8">
                  <c:v>31.8</c:v>
                </c:pt>
                <c:pt idx="9">
                  <c:v>24.1</c:v>
                </c:pt>
                <c:pt idx="10">
                  <c:v>15.1</c:v>
                </c:pt>
                <c:pt idx="11">
                  <c:v>14.8</c:v>
                </c:pt>
                <c:pt idx="12">
                  <c:v>12.7</c:v>
                </c:pt>
                <c:pt idx="13">
                  <c:v>21.6</c:v>
                </c:pt>
                <c:pt idx="14">
                  <c:v>14</c:v>
                </c:pt>
              </c:numCache>
            </c:numRef>
          </c:val>
          <c:smooth val="0"/>
        </c:ser>
        <c:dLbls>
          <c:showLegendKey val="0"/>
          <c:showVal val="0"/>
          <c:showCatName val="0"/>
          <c:showSerName val="0"/>
          <c:showPercent val="0"/>
          <c:showBubbleSize val="0"/>
        </c:dLbls>
        <c:marker val="1"/>
        <c:smooth val="0"/>
        <c:axId val="35148544"/>
        <c:axId val="35150464"/>
      </c:lineChart>
      <c:catAx>
        <c:axId val="35148544"/>
        <c:scaling>
          <c:orientation val="minMax"/>
        </c:scaling>
        <c:delete val="0"/>
        <c:axPos val="b"/>
        <c:numFmt formatCode="General" sourceLinked="1"/>
        <c:majorTickMark val="out"/>
        <c:minorTickMark val="none"/>
        <c:tickLblPos val="nextTo"/>
        <c:txPr>
          <a:bodyPr rot="2820000"/>
          <a:lstStyle/>
          <a:p>
            <a:pPr>
              <a:defRPr sz="1600" b="1"/>
            </a:pPr>
            <a:endParaRPr lang="en-US"/>
          </a:p>
        </c:txPr>
        <c:crossAx val="35150464"/>
        <c:crosses val="autoZero"/>
        <c:auto val="1"/>
        <c:lblAlgn val="ctr"/>
        <c:lblOffset val="100"/>
        <c:tickLblSkip val="1"/>
        <c:noMultiLvlLbl val="0"/>
      </c:catAx>
      <c:valAx>
        <c:axId val="35150464"/>
        <c:scaling>
          <c:orientation val="minMax"/>
          <c:max val="55"/>
          <c:min val="5"/>
        </c:scaling>
        <c:delete val="0"/>
        <c:axPos val="l"/>
        <c:majorGridlines/>
        <c:numFmt formatCode="General" sourceLinked="1"/>
        <c:majorTickMark val="out"/>
        <c:minorTickMark val="none"/>
        <c:tickLblPos val="nextTo"/>
        <c:txPr>
          <a:bodyPr/>
          <a:lstStyle/>
          <a:p>
            <a:pPr>
              <a:defRPr sz="1600" b="1"/>
            </a:pPr>
            <a:endParaRPr lang="en-US"/>
          </a:p>
        </c:txPr>
        <c:crossAx val="35148544"/>
        <c:crosses val="autoZero"/>
        <c:crossBetween val="between"/>
        <c:majorUnit val="10"/>
        <c:minorUnit val="5"/>
      </c:valAx>
    </c:plotArea>
    <c:legend>
      <c:legendPos val="r"/>
      <c:layout>
        <c:manualLayout>
          <c:xMode val="edge"/>
          <c:yMode val="edge"/>
          <c:x val="0.8829447771543335"/>
          <c:y val="0.18247660308766928"/>
          <c:w val="0.10950631587577965"/>
          <c:h val="0.35062469478133979"/>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816593809891"/>
          <c:y val="0.13148667239472006"/>
          <c:w val="0.75974516648034529"/>
          <c:h val="0.72005943042548537"/>
        </c:manualLayout>
      </c:layout>
      <c:lineChart>
        <c:grouping val="standard"/>
        <c:varyColors val="0"/>
        <c:ser>
          <c:idx val="0"/>
          <c:order val="0"/>
          <c:tx>
            <c:strRef>
              <c:f>gfs_track_2000_2014!$C$91</c:f>
              <c:strCache>
                <c:ptCount val="1"/>
                <c:pt idx="0">
                  <c:v>0</c:v>
                </c:pt>
              </c:strCache>
            </c:strRef>
          </c:tx>
          <c:spPr>
            <a:ln w="38100"/>
          </c:spPr>
          <c:marker>
            <c:spPr>
              <a:ln w="38100"/>
            </c:spPr>
          </c:marker>
          <c:cat>
            <c:numRef>
              <c:f>gfs_track_2000_2014!$B$92:$B$106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gfs_track_2000_2014!$C$92:$C$106</c:f>
              <c:numCache>
                <c:formatCode>General</c:formatCode>
                <c:ptCount val="15"/>
                <c:pt idx="0">
                  <c:v>17.899999999999999</c:v>
                </c:pt>
                <c:pt idx="1">
                  <c:v>17.8</c:v>
                </c:pt>
                <c:pt idx="2">
                  <c:v>20.399999999999999</c:v>
                </c:pt>
                <c:pt idx="3">
                  <c:v>18.399999999999999</c:v>
                </c:pt>
                <c:pt idx="4">
                  <c:v>19</c:v>
                </c:pt>
                <c:pt idx="5">
                  <c:v>20.5</c:v>
                </c:pt>
                <c:pt idx="6">
                  <c:v>17.7</c:v>
                </c:pt>
                <c:pt idx="7">
                  <c:v>17</c:v>
                </c:pt>
                <c:pt idx="8">
                  <c:v>15.3</c:v>
                </c:pt>
                <c:pt idx="9">
                  <c:v>14.1</c:v>
                </c:pt>
                <c:pt idx="10">
                  <c:v>9.9</c:v>
                </c:pt>
                <c:pt idx="11">
                  <c:v>12</c:v>
                </c:pt>
                <c:pt idx="12">
                  <c:v>12.5</c:v>
                </c:pt>
                <c:pt idx="13">
                  <c:v>11.2</c:v>
                </c:pt>
                <c:pt idx="14">
                  <c:v>10</c:v>
                </c:pt>
              </c:numCache>
            </c:numRef>
          </c:val>
          <c:smooth val="0"/>
        </c:ser>
        <c:ser>
          <c:idx val="2"/>
          <c:order val="1"/>
          <c:tx>
            <c:strRef>
              <c:f>gfs_track_2000_2014!$E$91</c:f>
              <c:strCache>
                <c:ptCount val="1"/>
                <c:pt idx="0">
                  <c:v>24</c:v>
                </c:pt>
              </c:strCache>
            </c:strRef>
          </c:tx>
          <c:spPr>
            <a:ln w="38100"/>
          </c:spPr>
          <c:marker>
            <c:spPr>
              <a:ln w="38100"/>
            </c:spPr>
          </c:marker>
          <c:cat>
            <c:numRef>
              <c:f>gfs_track_2000_2014!$B$92:$B$106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gfs_track_2000_2014!$E$92:$E$106</c:f>
              <c:numCache>
                <c:formatCode>General</c:formatCode>
                <c:ptCount val="15"/>
                <c:pt idx="0">
                  <c:v>69.2</c:v>
                </c:pt>
                <c:pt idx="1">
                  <c:v>64</c:v>
                </c:pt>
                <c:pt idx="2">
                  <c:v>76.599999999999994</c:v>
                </c:pt>
                <c:pt idx="3">
                  <c:v>68.099999999999994</c:v>
                </c:pt>
                <c:pt idx="4">
                  <c:v>64.5</c:v>
                </c:pt>
                <c:pt idx="5">
                  <c:v>72.400000000000006</c:v>
                </c:pt>
                <c:pt idx="6">
                  <c:v>66.400000000000006</c:v>
                </c:pt>
                <c:pt idx="7">
                  <c:v>60.5</c:v>
                </c:pt>
                <c:pt idx="8">
                  <c:v>73.2</c:v>
                </c:pt>
                <c:pt idx="9">
                  <c:v>60</c:v>
                </c:pt>
                <c:pt idx="10">
                  <c:v>48.6</c:v>
                </c:pt>
                <c:pt idx="11">
                  <c:v>39.799999999999997</c:v>
                </c:pt>
                <c:pt idx="12">
                  <c:v>47</c:v>
                </c:pt>
                <c:pt idx="13">
                  <c:v>37.5</c:v>
                </c:pt>
                <c:pt idx="14">
                  <c:v>40.200000000000003</c:v>
                </c:pt>
              </c:numCache>
            </c:numRef>
          </c:val>
          <c:smooth val="0"/>
        </c:ser>
        <c:ser>
          <c:idx val="4"/>
          <c:order val="2"/>
          <c:tx>
            <c:strRef>
              <c:f>gfs_track_2000_2014!$G$91</c:f>
              <c:strCache>
                <c:ptCount val="1"/>
                <c:pt idx="0">
                  <c:v>48</c:v>
                </c:pt>
              </c:strCache>
            </c:strRef>
          </c:tx>
          <c:spPr>
            <a:ln w="38100"/>
          </c:spPr>
          <c:marker>
            <c:spPr>
              <a:ln w="38100"/>
            </c:spPr>
          </c:marker>
          <c:cat>
            <c:numRef>
              <c:f>gfs_track_2000_2014!$B$92:$B$106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gfs_track_2000_2014!$G$92:$G$106</c:f>
              <c:numCache>
                <c:formatCode>General</c:formatCode>
                <c:ptCount val="15"/>
                <c:pt idx="0">
                  <c:v>114.3</c:v>
                </c:pt>
                <c:pt idx="1">
                  <c:v>91.3</c:v>
                </c:pt>
                <c:pt idx="2">
                  <c:v>135.4</c:v>
                </c:pt>
                <c:pt idx="3">
                  <c:v>123.4</c:v>
                </c:pt>
                <c:pt idx="4">
                  <c:v>107.6</c:v>
                </c:pt>
                <c:pt idx="5">
                  <c:v>124.7</c:v>
                </c:pt>
                <c:pt idx="6">
                  <c:v>107.9</c:v>
                </c:pt>
                <c:pt idx="7">
                  <c:v>103.3</c:v>
                </c:pt>
                <c:pt idx="8">
                  <c:v>111.3</c:v>
                </c:pt>
                <c:pt idx="9">
                  <c:v>98.7</c:v>
                </c:pt>
                <c:pt idx="10">
                  <c:v>89</c:v>
                </c:pt>
                <c:pt idx="11">
                  <c:v>68.5</c:v>
                </c:pt>
                <c:pt idx="12">
                  <c:v>75.2</c:v>
                </c:pt>
                <c:pt idx="13">
                  <c:v>59.3</c:v>
                </c:pt>
                <c:pt idx="14">
                  <c:v>65.7</c:v>
                </c:pt>
              </c:numCache>
            </c:numRef>
          </c:val>
          <c:smooth val="0"/>
        </c:ser>
        <c:ser>
          <c:idx val="5"/>
          <c:order val="3"/>
          <c:tx>
            <c:strRef>
              <c:f>gfs_track_2000_2014!$H$91</c:f>
              <c:strCache>
                <c:ptCount val="1"/>
                <c:pt idx="0">
                  <c:v>72</c:v>
                </c:pt>
              </c:strCache>
            </c:strRef>
          </c:tx>
          <c:spPr>
            <a:ln w="38100"/>
          </c:spPr>
          <c:marker>
            <c:spPr>
              <a:ln w="38100"/>
            </c:spPr>
          </c:marker>
          <c:cat>
            <c:numRef>
              <c:f>gfs_track_2000_2014!$B$92:$B$106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gfs_track_2000_2014!$H$92:$H$106</c:f>
              <c:numCache>
                <c:formatCode>General</c:formatCode>
                <c:ptCount val="15"/>
                <c:pt idx="0">
                  <c:v>140.1</c:v>
                </c:pt>
                <c:pt idx="1">
                  <c:v>124.6</c:v>
                </c:pt>
                <c:pt idx="2">
                  <c:v>188.6</c:v>
                </c:pt>
                <c:pt idx="3">
                  <c:v>201</c:v>
                </c:pt>
                <c:pt idx="4">
                  <c:v>167.5</c:v>
                </c:pt>
                <c:pt idx="5">
                  <c:v>185.2</c:v>
                </c:pt>
                <c:pt idx="6">
                  <c:v>153.1</c:v>
                </c:pt>
                <c:pt idx="7">
                  <c:v>166</c:v>
                </c:pt>
                <c:pt idx="8">
                  <c:v>142.1</c:v>
                </c:pt>
                <c:pt idx="9">
                  <c:v>154.30000000000001</c:v>
                </c:pt>
                <c:pt idx="10">
                  <c:v>142.6</c:v>
                </c:pt>
                <c:pt idx="11">
                  <c:v>99.2</c:v>
                </c:pt>
                <c:pt idx="12">
                  <c:v>107.9</c:v>
                </c:pt>
                <c:pt idx="13">
                  <c:v>90.3</c:v>
                </c:pt>
                <c:pt idx="14">
                  <c:v>95.5</c:v>
                </c:pt>
              </c:numCache>
            </c:numRef>
          </c:val>
          <c:smooth val="0"/>
        </c:ser>
        <c:ser>
          <c:idx val="6"/>
          <c:order val="4"/>
          <c:tx>
            <c:strRef>
              <c:f>gfs_track_2000_2014!$I$91</c:f>
              <c:strCache>
                <c:ptCount val="1"/>
                <c:pt idx="0">
                  <c:v>96</c:v>
                </c:pt>
              </c:strCache>
            </c:strRef>
          </c:tx>
          <c:spPr>
            <a:ln w="38100"/>
          </c:spPr>
          <c:marker>
            <c:spPr>
              <a:ln w="38100"/>
            </c:spPr>
          </c:marker>
          <c:cat>
            <c:numRef>
              <c:f>gfs_track_2000_2014!$B$92:$B$106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gfs_track_2000_2014!$I$92:$I$106</c:f>
              <c:numCache>
                <c:formatCode>General</c:formatCode>
                <c:ptCount val="15"/>
                <c:pt idx="0">
                  <c:v>157.80000000000001</c:v>
                </c:pt>
                <c:pt idx="1">
                  <c:v>159.19999999999999</c:v>
                </c:pt>
                <c:pt idx="2">
                  <c:v>272.2</c:v>
                </c:pt>
                <c:pt idx="3">
                  <c:v>303.8</c:v>
                </c:pt>
                <c:pt idx="4">
                  <c:v>227.7</c:v>
                </c:pt>
                <c:pt idx="5">
                  <c:v>228.2</c:v>
                </c:pt>
                <c:pt idx="6">
                  <c:v>171.4</c:v>
                </c:pt>
                <c:pt idx="7">
                  <c:v>272.60000000000002</c:v>
                </c:pt>
                <c:pt idx="8">
                  <c:v>182.2</c:v>
                </c:pt>
                <c:pt idx="9">
                  <c:v>200.7</c:v>
                </c:pt>
                <c:pt idx="10">
                  <c:v>191.7</c:v>
                </c:pt>
                <c:pt idx="11">
                  <c:v>127.9</c:v>
                </c:pt>
                <c:pt idx="12">
                  <c:v>143.9</c:v>
                </c:pt>
                <c:pt idx="13">
                  <c:v>139.1</c:v>
                </c:pt>
                <c:pt idx="14">
                  <c:v>126.7</c:v>
                </c:pt>
              </c:numCache>
            </c:numRef>
          </c:val>
          <c:smooth val="0"/>
        </c:ser>
        <c:dLbls>
          <c:showLegendKey val="0"/>
          <c:showVal val="0"/>
          <c:showCatName val="0"/>
          <c:showSerName val="0"/>
          <c:showPercent val="0"/>
          <c:showBubbleSize val="0"/>
        </c:dLbls>
        <c:marker val="1"/>
        <c:smooth val="0"/>
        <c:axId val="35478912"/>
        <c:axId val="35481088"/>
      </c:lineChart>
      <c:catAx>
        <c:axId val="35478912"/>
        <c:scaling>
          <c:orientation val="minMax"/>
        </c:scaling>
        <c:delete val="0"/>
        <c:axPos val="b"/>
        <c:numFmt formatCode="General" sourceLinked="1"/>
        <c:majorTickMark val="out"/>
        <c:minorTickMark val="none"/>
        <c:tickLblPos val="nextTo"/>
        <c:txPr>
          <a:bodyPr rot="2460000"/>
          <a:lstStyle/>
          <a:p>
            <a:pPr>
              <a:defRPr sz="1600" b="1"/>
            </a:pPr>
            <a:endParaRPr lang="en-US"/>
          </a:p>
        </c:txPr>
        <c:crossAx val="35481088"/>
        <c:crosses val="autoZero"/>
        <c:auto val="1"/>
        <c:lblAlgn val="ctr"/>
        <c:lblOffset val="100"/>
        <c:tickLblSkip val="1"/>
        <c:noMultiLvlLbl val="0"/>
      </c:catAx>
      <c:valAx>
        <c:axId val="35481088"/>
        <c:scaling>
          <c:orientation val="minMax"/>
          <c:max val="300"/>
        </c:scaling>
        <c:delete val="0"/>
        <c:axPos val="l"/>
        <c:majorGridlines/>
        <c:numFmt formatCode="General" sourceLinked="1"/>
        <c:majorTickMark val="out"/>
        <c:minorTickMark val="none"/>
        <c:tickLblPos val="nextTo"/>
        <c:txPr>
          <a:bodyPr/>
          <a:lstStyle/>
          <a:p>
            <a:pPr>
              <a:defRPr sz="1600" b="1"/>
            </a:pPr>
            <a:endParaRPr lang="en-US"/>
          </a:p>
        </c:txPr>
        <c:crossAx val="35478912"/>
        <c:crosses val="autoZero"/>
        <c:crossBetween val="between"/>
      </c:valAx>
    </c:plotArea>
    <c:legend>
      <c:legendPos val="r"/>
      <c:layout>
        <c:manualLayout>
          <c:xMode val="edge"/>
          <c:yMode val="edge"/>
          <c:x val="0.86829946865206309"/>
          <c:y val="0.22689293914332936"/>
          <c:w val="0.11975803182736894"/>
          <c:h val="0.2879875005350526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816593809891"/>
          <c:y val="0.13148667239472006"/>
          <c:w val="0.75974516648034529"/>
          <c:h val="0.72005943042548537"/>
        </c:manualLayout>
      </c:layout>
      <c:lineChart>
        <c:grouping val="standard"/>
        <c:varyColors val="0"/>
        <c:ser>
          <c:idx val="0"/>
          <c:order val="0"/>
          <c:tx>
            <c:v>0</c:v>
          </c:tx>
          <c:spPr>
            <a:ln w="38100"/>
          </c:spPr>
          <c:marker>
            <c:spPr>
              <a:ln w="38100"/>
            </c:spPr>
          </c:marker>
          <c:cat>
            <c:numRef>
              <c:f>gfs_track_2000_2014!$B$126:$B$140</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gfs_track_2000_2014!$C$126:$C$140</c:f>
              <c:numCache>
                <c:formatCode>General</c:formatCode>
                <c:ptCount val="15"/>
                <c:pt idx="0">
                  <c:v>27.2</c:v>
                </c:pt>
                <c:pt idx="1">
                  <c:v>27.6</c:v>
                </c:pt>
                <c:pt idx="2">
                  <c:v>21.3</c:v>
                </c:pt>
                <c:pt idx="3">
                  <c:v>27.2</c:v>
                </c:pt>
                <c:pt idx="4">
                  <c:v>24.9</c:v>
                </c:pt>
                <c:pt idx="5">
                  <c:v>29.2</c:v>
                </c:pt>
                <c:pt idx="6">
                  <c:v>18.8</c:v>
                </c:pt>
                <c:pt idx="7">
                  <c:v>25.8</c:v>
                </c:pt>
                <c:pt idx="8">
                  <c:v>27.8</c:v>
                </c:pt>
                <c:pt idx="9">
                  <c:v>23.2</c:v>
                </c:pt>
                <c:pt idx="10">
                  <c:v>22.6</c:v>
                </c:pt>
                <c:pt idx="11">
                  <c:v>11.8</c:v>
                </c:pt>
                <c:pt idx="12">
                  <c:v>10.7</c:v>
                </c:pt>
                <c:pt idx="13">
                  <c:v>12.8</c:v>
                </c:pt>
                <c:pt idx="14">
                  <c:v>11.3</c:v>
                </c:pt>
              </c:numCache>
            </c:numRef>
          </c:val>
          <c:smooth val="0"/>
        </c:ser>
        <c:ser>
          <c:idx val="2"/>
          <c:order val="1"/>
          <c:tx>
            <c:v>24</c:v>
          </c:tx>
          <c:spPr>
            <a:ln w="38100"/>
          </c:spPr>
          <c:marker>
            <c:spPr>
              <a:ln w="38100"/>
            </c:spPr>
          </c:marker>
          <c:cat>
            <c:numRef>
              <c:f>gfs_track_2000_2014!$B$126:$B$140</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gfs_track_2000_2014!$E$126:$E$140</c:f>
              <c:numCache>
                <c:formatCode>General</c:formatCode>
                <c:ptCount val="15"/>
                <c:pt idx="0">
                  <c:v>30.8</c:v>
                </c:pt>
                <c:pt idx="1">
                  <c:v>32.1</c:v>
                </c:pt>
                <c:pt idx="2">
                  <c:v>24.1</c:v>
                </c:pt>
                <c:pt idx="3">
                  <c:v>32.6</c:v>
                </c:pt>
                <c:pt idx="4">
                  <c:v>28.6</c:v>
                </c:pt>
                <c:pt idx="5">
                  <c:v>34.6</c:v>
                </c:pt>
                <c:pt idx="6">
                  <c:v>21.5</c:v>
                </c:pt>
                <c:pt idx="7">
                  <c:v>30.5</c:v>
                </c:pt>
                <c:pt idx="8">
                  <c:v>30.8</c:v>
                </c:pt>
                <c:pt idx="9">
                  <c:v>28.2</c:v>
                </c:pt>
                <c:pt idx="10">
                  <c:v>25</c:v>
                </c:pt>
                <c:pt idx="11">
                  <c:v>14.8</c:v>
                </c:pt>
                <c:pt idx="12">
                  <c:v>15.9</c:v>
                </c:pt>
                <c:pt idx="13">
                  <c:v>17.2</c:v>
                </c:pt>
                <c:pt idx="14">
                  <c:v>17</c:v>
                </c:pt>
              </c:numCache>
            </c:numRef>
          </c:val>
          <c:smooth val="0"/>
        </c:ser>
        <c:ser>
          <c:idx val="4"/>
          <c:order val="2"/>
          <c:tx>
            <c:v>48</c:v>
          </c:tx>
          <c:spPr>
            <a:ln w="38100"/>
          </c:spPr>
          <c:marker>
            <c:spPr>
              <a:ln w="38100"/>
            </c:spPr>
          </c:marker>
          <c:cat>
            <c:numRef>
              <c:f>gfs_track_2000_2014!$B$126:$B$140</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gfs_track_2000_2014!$G$126:$G$140</c:f>
              <c:numCache>
                <c:formatCode>General</c:formatCode>
                <c:ptCount val="15"/>
                <c:pt idx="0">
                  <c:v>32.799999999999997</c:v>
                </c:pt>
                <c:pt idx="1">
                  <c:v>33</c:v>
                </c:pt>
                <c:pt idx="2">
                  <c:v>22.5</c:v>
                </c:pt>
                <c:pt idx="3">
                  <c:v>36.799999999999997</c:v>
                </c:pt>
                <c:pt idx="4">
                  <c:v>28.7</c:v>
                </c:pt>
                <c:pt idx="5">
                  <c:v>35.200000000000003</c:v>
                </c:pt>
                <c:pt idx="6">
                  <c:v>23.2</c:v>
                </c:pt>
                <c:pt idx="7">
                  <c:v>34.799999999999997</c:v>
                </c:pt>
                <c:pt idx="8">
                  <c:v>31.7</c:v>
                </c:pt>
                <c:pt idx="9">
                  <c:v>33</c:v>
                </c:pt>
                <c:pt idx="10">
                  <c:v>25.7</c:v>
                </c:pt>
                <c:pt idx="11">
                  <c:v>16.7</c:v>
                </c:pt>
                <c:pt idx="12">
                  <c:v>16.3</c:v>
                </c:pt>
                <c:pt idx="13">
                  <c:v>19.7</c:v>
                </c:pt>
                <c:pt idx="14">
                  <c:v>19.5</c:v>
                </c:pt>
              </c:numCache>
            </c:numRef>
          </c:val>
          <c:smooth val="0"/>
        </c:ser>
        <c:ser>
          <c:idx val="5"/>
          <c:order val="3"/>
          <c:tx>
            <c:v>72</c:v>
          </c:tx>
          <c:spPr>
            <a:ln w="38100"/>
          </c:spPr>
          <c:marker>
            <c:spPr>
              <a:ln w="38100"/>
            </c:spPr>
          </c:marker>
          <c:cat>
            <c:numRef>
              <c:f>gfs_track_2000_2014!$B$126:$B$140</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gfs_track_2000_2014!$H$126:$H$140</c:f>
              <c:numCache>
                <c:formatCode>General</c:formatCode>
                <c:ptCount val="15"/>
                <c:pt idx="0">
                  <c:v>33.200000000000003</c:v>
                </c:pt>
                <c:pt idx="1">
                  <c:v>26.5</c:v>
                </c:pt>
                <c:pt idx="2">
                  <c:v>18.600000000000001</c:v>
                </c:pt>
                <c:pt idx="3">
                  <c:v>38</c:v>
                </c:pt>
                <c:pt idx="4">
                  <c:v>27.8</c:v>
                </c:pt>
                <c:pt idx="5">
                  <c:v>35.5</c:v>
                </c:pt>
                <c:pt idx="6">
                  <c:v>22.2</c:v>
                </c:pt>
                <c:pt idx="7">
                  <c:v>37.6</c:v>
                </c:pt>
                <c:pt idx="8">
                  <c:v>30.2</c:v>
                </c:pt>
                <c:pt idx="9">
                  <c:v>32.700000000000003</c:v>
                </c:pt>
                <c:pt idx="10">
                  <c:v>22.3</c:v>
                </c:pt>
                <c:pt idx="11">
                  <c:v>16.5</c:v>
                </c:pt>
                <c:pt idx="12">
                  <c:v>16</c:v>
                </c:pt>
                <c:pt idx="13">
                  <c:v>19.5</c:v>
                </c:pt>
                <c:pt idx="14">
                  <c:v>18.3</c:v>
                </c:pt>
              </c:numCache>
            </c:numRef>
          </c:val>
          <c:smooth val="0"/>
        </c:ser>
        <c:ser>
          <c:idx val="6"/>
          <c:order val="4"/>
          <c:tx>
            <c:v>96</c:v>
          </c:tx>
          <c:spPr>
            <a:ln w="38100"/>
          </c:spPr>
          <c:marker>
            <c:spPr>
              <a:ln w="38100"/>
            </c:spPr>
          </c:marker>
          <c:cat>
            <c:numRef>
              <c:f>gfs_track_2000_2014!$B$126:$B$140</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gfs_track_2000_2014!$I$126:$I$140</c:f>
              <c:numCache>
                <c:formatCode>General</c:formatCode>
                <c:ptCount val="15"/>
                <c:pt idx="0">
                  <c:v>24.6</c:v>
                </c:pt>
                <c:pt idx="1">
                  <c:v>15.8</c:v>
                </c:pt>
                <c:pt idx="2">
                  <c:v>12.4</c:v>
                </c:pt>
                <c:pt idx="3">
                  <c:v>33.6</c:v>
                </c:pt>
                <c:pt idx="4">
                  <c:v>26.5</c:v>
                </c:pt>
                <c:pt idx="5">
                  <c:v>30.8</c:v>
                </c:pt>
                <c:pt idx="6">
                  <c:v>22.1</c:v>
                </c:pt>
                <c:pt idx="7">
                  <c:v>42.2</c:v>
                </c:pt>
                <c:pt idx="8">
                  <c:v>23.3</c:v>
                </c:pt>
                <c:pt idx="9">
                  <c:v>31.4</c:v>
                </c:pt>
                <c:pt idx="10">
                  <c:v>21.5</c:v>
                </c:pt>
                <c:pt idx="11">
                  <c:v>14.7</c:v>
                </c:pt>
                <c:pt idx="12">
                  <c:v>15.5</c:v>
                </c:pt>
                <c:pt idx="13">
                  <c:v>16.899999999999999</c:v>
                </c:pt>
                <c:pt idx="14">
                  <c:v>16.899999999999999</c:v>
                </c:pt>
              </c:numCache>
            </c:numRef>
          </c:val>
          <c:smooth val="0"/>
        </c:ser>
        <c:dLbls>
          <c:showLegendKey val="0"/>
          <c:showVal val="0"/>
          <c:showCatName val="0"/>
          <c:showSerName val="0"/>
          <c:showPercent val="0"/>
          <c:showBubbleSize val="0"/>
        </c:dLbls>
        <c:marker val="1"/>
        <c:smooth val="0"/>
        <c:axId val="35519488"/>
        <c:axId val="35517568"/>
      </c:lineChart>
      <c:catAx>
        <c:axId val="35519488"/>
        <c:scaling>
          <c:orientation val="minMax"/>
        </c:scaling>
        <c:delete val="0"/>
        <c:axPos val="b"/>
        <c:numFmt formatCode="General" sourceLinked="1"/>
        <c:majorTickMark val="out"/>
        <c:minorTickMark val="none"/>
        <c:tickLblPos val="nextTo"/>
        <c:txPr>
          <a:bodyPr rot="2700000"/>
          <a:lstStyle/>
          <a:p>
            <a:pPr>
              <a:defRPr sz="1600" b="1"/>
            </a:pPr>
            <a:endParaRPr lang="en-US"/>
          </a:p>
        </c:txPr>
        <c:crossAx val="35517568"/>
        <c:crosses val="autoZero"/>
        <c:auto val="1"/>
        <c:lblAlgn val="ctr"/>
        <c:lblOffset val="100"/>
        <c:tickLblSkip val="1"/>
        <c:noMultiLvlLbl val="0"/>
      </c:catAx>
      <c:valAx>
        <c:axId val="35517568"/>
        <c:scaling>
          <c:orientation val="minMax"/>
          <c:max val="45"/>
          <c:min val="5"/>
        </c:scaling>
        <c:delete val="0"/>
        <c:axPos val="l"/>
        <c:majorGridlines/>
        <c:numFmt formatCode="General" sourceLinked="1"/>
        <c:majorTickMark val="out"/>
        <c:minorTickMark val="none"/>
        <c:tickLblPos val="nextTo"/>
        <c:txPr>
          <a:bodyPr/>
          <a:lstStyle/>
          <a:p>
            <a:pPr>
              <a:defRPr sz="1600" b="1"/>
            </a:pPr>
            <a:endParaRPr lang="en-US"/>
          </a:p>
        </c:txPr>
        <c:crossAx val="35519488"/>
        <c:crosses val="autoZero"/>
        <c:crossBetween val="between"/>
        <c:majorUnit val="10"/>
        <c:minorUnit val="5"/>
      </c:valAx>
    </c:plotArea>
    <c:legend>
      <c:legendPos val="r"/>
      <c:layout>
        <c:manualLayout>
          <c:xMode val="edge"/>
          <c:yMode val="edge"/>
          <c:x val="0.8829447771543335"/>
          <c:y val="0.18247660308766928"/>
          <c:w val="7.9718661087982132E-2"/>
          <c:h val="0.4095837505682696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1816593809891"/>
          <c:y val="0.13148667239472006"/>
          <c:w val="0.75974516648034529"/>
          <c:h val="0.72005943042548537"/>
        </c:manualLayout>
      </c:layout>
      <c:lineChart>
        <c:grouping val="standard"/>
        <c:varyColors val="0"/>
        <c:ser>
          <c:idx val="0"/>
          <c:order val="0"/>
          <c:tx>
            <c:v>0</c:v>
          </c:tx>
          <c:spPr>
            <a:ln w="38100"/>
          </c:spPr>
          <c:marker>
            <c:spPr>
              <a:ln w="38100"/>
            </c:spPr>
          </c:marker>
          <c:cat>
            <c:numRef>
              <c:f>gfs_track_2000_2014!$B$177:$B$181</c:f>
              <c:numCache>
                <c:formatCode>General</c:formatCode>
                <c:ptCount val="5"/>
                <c:pt idx="0">
                  <c:v>2011</c:v>
                </c:pt>
                <c:pt idx="1">
                  <c:v>2012</c:v>
                </c:pt>
                <c:pt idx="2">
                  <c:v>2013</c:v>
                </c:pt>
                <c:pt idx="3">
                  <c:v>2014</c:v>
                </c:pt>
                <c:pt idx="4">
                  <c:v>2015</c:v>
                </c:pt>
              </c:numCache>
            </c:numRef>
          </c:cat>
          <c:val>
            <c:numRef>
              <c:f>gfs_track_2000_2014!$C$177:$C$181</c:f>
              <c:numCache>
                <c:formatCode>General</c:formatCode>
                <c:ptCount val="5"/>
                <c:pt idx="0">
                  <c:v>17</c:v>
                </c:pt>
                <c:pt idx="1">
                  <c:v>15</c:v>
                </c:pt>
                <c:pt idx="2">
                  <c:v>13.5</c:v>
                </c:pt>
                <c:pt idx="3">
                  <c:v>13.4</c:v>
                </c:pt>
                <c:pt idx="4">
                  <c:v>13.2</c:v>
                </c:pt>
              </c:numCache>
            </c:numRef>
          </c:val>
          <c:smooth val="0"/>
        </c:ser>
        <c:ser>
          <c:idx val="2"/>
          <c:order val="1"/>
          <c:tx>
            <c:v>24</c:v>
          </c:tx>
          <c:spPr>
            <a:ln w="38100"/>
          </c:spPr>
          <c:marker>
            <c:spPr>
              <a:ln w="38100"/>
            </c:spPr>
          </c:marker>
          <c:cat>
            <c:numRef>
              <c:f>gfs_track_2000_2014!$B$177:$B$181</c:f>
              <c:numCache>
                <c:formatCode>General</c:formatCode>
                <c:ptCount val="5"/>
                <c:pt idx="0">
                  <c:v>2011</c:v>
                </c:pt>
                <c:pt idx="1">
                  <c:v>2012</c:v>
                </c:pt>
                <c:pt idx="2">
                  <c:v>2013</c:v>
                </c:pt>
                <c:pt idx="3">
                  <c:v>2014</c:v>
                </c:pt>
                <c:pt idx="4">
                  <c:v>2015</c:v>
                </c:pt>
              </c:numCache>
            </c:numRef>
          </c:cat>
          <c:val>
            <c:numRef>
              <c:f>gfs_track_2000_2014!$E$177:$E$181</c:f>
              <c:numCache>
                <c:formatCode>General</c:formatCode>
                <c:ptCount val="5"/>
                <c:pt idx="0">
                  <c:v>52.7</c:v>
                </c:pt>
                <c:pt idx="1">
                  <c:v>41.7</c:v>
                </c:pt>
                <c:pt idx="2">
                  <c:v>45</c:v>
                </c:pt>
                <c:pt idx="3">
                  <c:v>44.4</c:v>
                </c:pt>
                <c:pt idx="4">
                  <c:v>39.299999999999997</c:v>
                </c:pt>
              </c:numCache>
            </c:numRef>
          </c:val>
          <c:smooth val="0"/>
        </c:ser>
        <c:ser>
          <c:idx val="4"/>
          <c:order val="2"/>
          <c:tx>
            <c:v>48</c:v>
          </c:tx>
          <c:spPr>
            <a:ln w="38100"/>
          </c:spPr>
          <c:marker>
            <c:spPr>
              <a:ln w="38100"/>
            </c:spPr>
          </c:marker>
          <c:cat>
            <c:numRef>
              <c:f>gfs_track_2000_2014!$B$177:$B$181</c:f>
              <c:numCache>
                <c:formatCode>General</c:formatCode>
                <c:ptCount val="5"/>
                <c:pt idx="0">
                  <c:v>2011</c:v>
                </c:pt>
                <c:pt idx="1">
                  <c:v>2012</c:v>
                </c:pt>
                <c:pt idx="2">
                  <c:v>2013</c:v>
                </c:pt>
                <c:pt idx="3">
                  <c:v>2014</c:v>
                </c:pt>
                <c:pt idx="4">
                  <c:v>2015</c:v>
                </c:pt>
              </c:numCache>
            </c:numRef>
          </c:cat>
          <c:val>
            <c:numRef>
              <c:f>gfs_track_2000_2014!$G$177:$G$181</c:f>
              <c:numCache>
                <c:formatCode>General</c:formatCode>
                <c:ptCount val="5"/>
                <c:pt idx="0">
                  <c:v>92.4</c:v>
                </c:pt>
                <c:pt idx="1">
                  <c:v>74</c:v>
                </c:pt>
                <c:pt idx="2">
                  <c:v>79.2</c:v>
                </c:pt>
                <c:pt idx="3">
                  <c:v>73.8</c:v>
                </c:pt>
                <c:pt idx="4">
                  <c:v>70.099999999999994</c:v>
                </c:pt>
              </c:numCache>
            </c:numRef>
          </c:val>
          <c:smooth val="0"/>
        </c:ser>
        <c:ser>
          <c:idx val="5"/>
          <c:order val="3"/>
          <c:tx>
            <c:v>72</c:v>
          </c:tx>
          <c:spPr>
            <a:ln w="38100"/>
          </c:spPr>
          <c:marker>
            <c:spPr>
              <a:ln w="38100"/>
            </c:spPr>
          </c:marker>
          <c:cat>
            <c:numRef>
              <c:f>gfs_track_2000_2014!$B$177:$B$181</c:f>
              <c:numCache>
                <c:formatCode>General</c:formatCode>
                <c:ptCount val="5"/>
                <c:pt idx="0">
                  <c:v>2011</c:v>
                </c:pt>
                <c:pt idx="1">
                  <c:v>2012</c:v>
                </c:pt>
                <c:pt idx="2">
                  <c:v>2013</c:v>
                </c:pt>
                <c:pt idx="3">
                  <c:v>2014</c:v>
                </c:pt>
                <c:pt idx="4">
                  <c:v>2015</c:v>
                </c:pt>
              </c:numCache>
            </c:numRef>
          </c:cat>
          <c:val>
            <c:numRef>
              <c:f>gfs_track_2000_2014!$H$177:$H$181</c:f>
              <c:numCache>
                <c:formatCode>General</c:formatCode>
                <c:ptCount val="5"/>
                <c:pt idx="0">
                  <c:v>147.80000000000001</c:v>
                </c:pt>
                <c:pt idx="1">
                  <c:v>119.2</c:v>
                </c:pt>
                <c:pt idx="2">
                  <c:v>114.5</c:v>
                </c:pt>
                <c:pt idx="3">
                  <c:v>118.3</c:v>
                </c:pt>
                <c:pt idx="4">
                  <c:v>103.8</c:v>
                </c:pt>
              </c:numCache>
            </c:numRef>
          </c:val>
          <c:smooth val="0"/>
        </c:ser>
        <c:ser>
          <c:idx val="6"/>
          <c:order val="4"/>
          <c:tx>
            <c:v>96</c:v>
          </c:tx>
          <c:spPr>
            <a:ln w="38100"/>
          </c:spPr>
          <c:marker>
            <c:spPr>
              <a:ln w="38100"/>
            </c:spPr>
          </c:marker>
          <c:cat>
            <c:numRef>
              <c:f>gfs_track_2000_2014!$B$177:$B$181</c:f>
              <c:numCache>
                <c:formatCode>General</c:formatCode>
                <c:ptCount val="5"/>
                <c:pt idx="0">
                  <c:v>2011</c:v>
                </c:pt>
                <c:pt idx="1">
                  <c:v>2012</c:v>
                </c:pt>
                <c:pt idx="2">
                  <c:v>2013</c:v>
                </c:pt>
                <c:pt idx="3">
                  <c:v>2014</c:v>
                </c:pt>
                <c:pt idx="4">
                  <c:v>2015</c:v>
                </c:pt>
              </c:numCache>
            </c:numRef>
          </c:cat>
          <c:val>
            <c:numRef>
              <c:f>gfs_track_2000_2014!$I$177:$I$181</c:f>
              <c:numCache>
                <c:formatCode>General</c:formatCode>
                <c:ptCount val="5"/>
                <c:pt idx="0">
                  <c:v>214.6</c:v>
                </c:pt>
                <c:pt idx="1">
                  <c:v>175.6</c:v>
                </c:pt>
                <c:pt idx="2">
                  <c:v>160.69999999999999</c:v>
                </c:pt>
                <c:pt idx="3">
                  <c:v>164.3</c:v>
                </c:pt>
                <c:pt idx="4">
                  <c:v>149.4</c:v>
                </c:pt>
              </c:numCache>
            </c:numRef>
          </c:val>
          <c:smooth val="0"/>
        </c:ser>
        <c:ser>
          <c:idx val="7"/>
          <c:order val="5"/>
          <c:tx>
            <c:v>120</c:v>
          </c:tx>
          <c:spPr>
            <a:ln w="38100"/>
          </c:spPr>
          <c:marker>
            <c:spPr>
              <a:ln w="38100"/>
            </c:spPr>
          </c:marker>
          <c:cat>
            <c:numRef>
              <c:f>gfs_track_2000_2014!$B$177:$B$181</c:f>
              <c:numCache>
                <c:formatCode>General</c:formatCode>
                <c:ptCount val="5"/>
                <c:pt idx="0">
                  <c:v>2011</c:v>
                </c:pt>
                <c:pt idx="1">
                  <c:v>2012</c:v>
                </c:pt>
                <c:pt idx="2">
                  <c:v>2013</c:v>
                </c:pt>
                <c:pt idx="3">
                  <c:v>2014</c:v>
                </c:pt>
                <c:pt idx="4">
                  <c:v>2015</c:v>
                </c:pt>
              </c:numCache>
            </c:numRef>
          </c:cat>
          <c:val>
            <c:numRef>
              <c:f>gfs_track_2000_2014!$J$177:$J$181</c:f>
              <c:numCache>
                <c:formatCode>General</c:formatCode>
                <c:ptCount val="5"/>
                <c:pt idx="0">
                  <c:v>291.5</c:v>
                </c:pt>
                <c:pt idx="1">
                  <c:v>243.9</c:v>
                </c:pt>
                <c:pt idx="2">
                  <c:v>221.8</c:v>
                </c:pt>
                <c:pt idx="3">
                  <c:v>238.8</c:v>
                </c:pt>
                <c:pt idx="4">
                  <c:v>221.9</c:v>
                </c:pt>
              </c:numCache>
            </c:numRef>
          </c:val>
          <c:smooth val="0"/>
        </c:ser>
        <c:dLbls>
          <c:showLegendKey val="0"/>
          <c:showVal val="0"/>
          <c:showCatName val="0"/>
          <c:showSerName val="0"/>
          <c:showPercent val="0"/>
          <c:showBubbleSize val="0"/>
        </c:dLbls>
        <c:marker val="1"/>
        <c:smooth val="0"/>
        <c:axId val="35116544"/>
        <c:axId val="35118464"/>
      </c:lineChart>
      <c:catAx>
        <c:axId val="35116544"/>
        <c:scaling>
          <c:orientation val="minMax"/>
        </c:scaling>
        <c:delete val="0"/>
        <c:axPos val="b"/>
        <c:numFmt formatCode="General" sourceLinked="1"/>
        <c:majorTickMark val="out"/>
        <c:minorTickMark val="none"/>
        <c:tickLblPos val="nextTo"/>
        <c:txPr>
          <a:bodyPr/>
          <a:lstStyle/>
          <a:p>
            <a:pPr>
              <a:defRPr sz="1600" b="1"/>
            </a:pPr>
            <a:endParaRPr lang="en-US"/>
          </a:p>
        </c:txPr>
        <c:crossAx val="35118464"/>
        <c:crosses val="autoZero"/>
        <c:auto val="1"/>
        <c:lblAlgn val="ctr"/>
        <c:lblOffset val="100"/>
        <c:tickLblSkip val="1"/>
        <c:noMultiLvlLbl val="0"/>
      </c:catAx>
      <c:valAx>
        <c:axId val="35118464"/>
        <c:scaling>
          <c:orientation val="minMax"/>
          <c:max val="300"/>
        </c:scaling>
        <c:delete val="0"/>
        <c:axPos val="l"/>
        <c:majorGridlines/>
        <c:numFmt formatCode="General" sourceLinked="1"/>
        <c:majorTickMark val="out"/>
        <c:minorTickMark val="none"/>
        <c:tickLblPos val="nextTo"/>
        <c:txPr>
          <a:bodyPr/>
          <a:lstStyle/>
          <a:p>
            <a:pPr>
              <a:defRPr sz="1600" b="1"/>
            </a:pPr>
            <a:endParaRPr lang="en-US"/>
          </a:p>
        </c:txPr>
        <c:crossAx val="35116544"/>
        <c:crosses val="autoZero"/>
        <c:crossBetween val="between"/>
      </c:valAx>
    </c:plotArea>
    <c:legend>
      <c:legendPos val="r"/>
      <c:layout>
        <c:manualLayout>
          <c:xMode val="edge"/>
          <c:yMode val="edge"/>
          <c:x val="0.86829946865206309"/>
          <c:y val="0.22689293914332936"/>
          <c:w val="7.9718661087982132E-2"/>
          <c:h val="0.4095837505682696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0.17997</cdr:x>
      <cdr:y>0.05141</cdr:y>
    </cdr:from>
    <cdr:to>
      <cdr:x>0.72883</cdr:x>
      <cdr:y>0.13091</cdr:y>
    </cdr:to>
    <cdr:sp macro="" textlink="">
      <cdr:nvSpPr>
        <cdr:cNvPr id="2" name="TextBox 1"/>
        <cdr:cNvSpPr txBox="1"/>
      </cdr:nvSpPr>
      <cdr:spPr>
        <a:xfrm xmlns:a="http://schemas.openxmlformats.org/drawingml/2006/main">
          <a:off x="1560692" y="323418"/>
          <a:ext cx="4759543" cy="5000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a:solidFill>
                <a:srgbClr val="002060"/>
              </a:solidFill>
            </a:rPr>
            <a:t>GFS Hurricane Track Errors (nm) -- Atlantic</a:t>
          </a:r>
        </a:p>
      </cdr:txBody>
    </cdr:sp>
  </cdr:relSizeAnchor>
  <cdr:relSizeAnchor xmlns:cdr="http://schemas.openxmlformats.org/drawingml/2006/chartDrawing">
    <cdr:from>
      <cdr:x>0.87872</cdr:x>
      <cdr:y>0.1388</cdr:y>
    </cdr:from>
    <cdr:to>
      <cdr:x>0.98416</cdr:x>
      <cdr:y>0.19085</cdr:y>
    </cdr:to>
    <cdr:sp macro="" textlink="">
      <cdr:nvSpPr>
        <cdr:cNvPr id="4" name="TextBox 2"/>
        <cdr:cNvSpPr txBox="1"/>
      </cdr:nvSpPr>
      <cdr:spPr>
        <a:xfrm xmlns:a="http://schemas.openxmlformats.org/drawingml/2006/main">
          <a:off x="7620000" y="873124"/>
          <a:ext cx="914400" cy="3274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t>Fcst Hour</a:t>
          </a:r>
        </a:p>
      </cdr:txBody>
    </cdr:sp>
  </cdr:relSizeAnchor>
</c:userShapes>
</file>

<file path=ppt/drawings/drawing2.xml><?xml version="1.0" encoding="utf-8"?>
<c:userShapes xmlns:c="http://schemas.openxmlformats.org/drawingml/2006/chart">
  <cdr:relSizeAnchor xmlns:cdr="http://schemas.openxmlformats.org/drawingml/2006/chartDrawing">
    <cdr:from>
      <cdr:x>0.17997</cdr:x>
      <cdr:y>0.05141</cdr:y>
    </cdr:from>
    <cdr:to>
      <cdr:x>0.75172</cdr:x>
      <cdr:y>0.13091</cdr:y>
    </cdr:to>
    <cdr:sp macro="" textlink="">
      <cdr:nvSpPr>
        <cdr:cNvPr id="2" name="TextBox 1"/>
        <cdr:cNvSpPr txBox="1"/>
      </cdr:nvSpPr>
      <cdr:spPr>
        <a:xfrm xmlns:a="http://schemas.openxmlformats.org/drawingml/2006/main">
          <a:off x="1560648" y="323393"/>
          <a:ext cx="4958023" cy="5000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rgbClr val="002060"/>
              </a:solidFill>
            </a:rPr>
            <a:t>GFS Hurricane Intensity Errors</a:t>
          </a:r>
          <a:r>
            <a:rPr lang="en-US" sz="2000" b="1" baseline="0" dirty="0">
              <a:solidFill>
                <a:srgbClr val="002060"/>
              </a:solidFill>
            </a:rPr>
            <a:t> (</a:t>
          </a:r>
          <a:r>
            <a:rPr lang="en-US" sz="2000" b="1" baseline="0" dirty="0" err="1">
              <a:solidFill>
                <a:srgbClr val="002060"/>
              </a:solidFill>
            </a:rPr>
            <a:t>kts</a:t>
          </a:r>
          <a:r>
            <a:rPr lang="en-US" sz="2000" b="1" baseline="0" dirty="0">
              <a:solidFill>
                <a:srgbClr val="002060"/>
              </a:solidFill>
            </a:rPr>
            <a:t>)</a:t>
          </a:r>
          <a:r>
            <a:rPr lang="en-US" sz="2000" b="1" dirty="0">
              <a:solidFill>
                <a:srgbClr val="002060"/>
              </a:solidFill>
            </a:rPr>
            <a:t>-- Atlantic</a:t>
          </a:r>
        </a:p>
      </cdr:txBody>
    </cdr:sp>
  </cdr:relSizeAnchor>
  <cdr:relSizeAnchor xmlns:cdr="http://schemas.openxmlformats.org/drawingml/2006/chartDrawing">
    <cdr:from>
      <cdr:x>0.87872</cdr:x>
      <cdr:y>0.1388</cdr:y>
    </cdr:from>
    <cdr:to>
      <cdr:x>0.98416</cdr:x>
      <cdr:y>0.19085</cdr:y>
    </cdr:to>
    <cdr:sp macro="" textlink="">
      <cdr:nvSpPr>
        <cdr:cNvPr id="3" name="TextBox 2"/>
        <cdr:cNvSpPr txBox="1"/>
      </cdr:nvSpPr>
      <cdr:spPr>
        <a:xfrm xmlns:a="http://schemas.openxmlformats.org/drawingml/2006/main">
          <a:off x="7620000" y="873124"/>
          <a:ext cx="914400" cy="3274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t>Fcst Hour</a:t>
          </a:r>
        </a:p>
      </cdr:txBody>
    </cdr:sp>
  </cdr:relSizeAnchor>
</c:userShapes>
</file>

<file path=ppt/drawings/drawing3.xml><?xml version="1.0" encoding="utf-8"?>
<c:userShapes xmlns:c="http://schemas.openxmlformats.org/drawingml/2006/chart">
  <cdr:relSizeAnchor xmlns:cdr="http://schemas.openxmlformats.org/drawingml/2006/chartDrawing">
    <cdr:from>
      <cdr:x>0.17997</cdr:x>
      <cdr:y>0.05141</cdr:y>
    </cdr:from>
    <cdr:to>
      <cdr:x>0.79062</cdr:x>
      <cdr:y>0.13091</cdr:y>
    </cdr:to>
    <cdr:sp macro="" textlink="">
      <cdr:nvSpPr>
        <cdr:cNvPr id="2" name="TextBox 1"/>
        <cdr:cNvSpPr txBox="1"/>
      </cdr:nvSpPr>
      <cdr:spPr>
        <a:xfrm xmlns:a="http://schemas.openxmlformats.org/drawingml/2006/main">
          <a:off x="1560648" y="323393"/>
          <a:ext cx="5295367" cy="5000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a:solidFill>
                <a:srgbClr val="002060"/>
              </a:solidFill>
            </a:rPr>
            <a:t>GFS Hurricane Track Errors (nm) -- Eastern Pacific</a:t>
          </a:r>
        </a:p>
      </cdr:txBody>
    </cdr:sp>
  </cdr:relSizeAnchor>
  <cdr:relSizeAnchor xmlns:cdr="http://schemas.openxmlformats.org/drawingml/2006/chartDrawing">
    <cdr:from>
      <cdr:x>0.87414</cdr:x>
      <cdr:y>0.18297</cdr:y>
    </cdr:from>
    <cdr:to>
      <cdr:x>0.97959</cdr:x>
      <cdr:y>0.22871</cdr:y>
    </cdr:to>
    <cdr:sp macro="" textlink="">
      <cdr:nvSpPr>
        <cdr:cNvPr id="3" name="TextBox 2"/>
        <cdr:cNvSpPr txBox="1"/>
      </cdr:nvSpPr>
      <cdr:spPr>
        <a:xfrm xmlns:a="http://schemas.openxmlformats.org/drawingml/2006/main">
          <a:off x="7580313" y="1150938"/>
          <a:ext cx="914400" cy="2877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t>Fcst Hour</a:t>
          </a:r>
        </a:p>
      </cdr:txBody>
    </cdr:sp>
  </cdr:relSizeAnchor>
</c:userShapes>
</file>

<file path=ppt/drawings/drawing4.xml><?xml version="1.0" encoding="utf-8"?>
<c:userShapes xmlns:c="http://schemas.openxmlformats.org/drawingml/2006/chart">
  <cdr:relSizeAnchor xmlns:cdr="http://schemas.openxmlformats.org/drawingml/2006/chartDrawing">
    <cdr:from>
      <cdr:x>0.17997</cdr:x>
      <cdr:y>0.05141</cdr:y>
    </cdr:from>
    <cdr:to>
      <cdr:x>0.83295</cdr:x>
      <cdr:y>0.13091</cdr:y>
    </cdr:to>
    <cdr:sp macro="" textlink="">
      <cdr:nvSpPr>
        <cdr:cNvPr id="2" name="TextBox 1"/>
        <cdr:cNvSpPr txBox="1"/>
      </cdr:nvSpPr>
      <cdr:spPr>
        <a:xfrm xmlns:a="http://schemas.openxmlformats.org/drawingml/2006/main">
          <a:off x="1560649" y="323393"/>
          <a:ext cx="5662476" cy="5000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a:solidFill>
                <a:srgbClr val="002060"/>
              </a:solidFill>
            </a:rPr>
            <a:t>GFS Hurricane Intensity Errors</a:t>
          </a:r>
          <a:r>
            <a:rPr lang="en-US" sz="2000" b="1" baseline="0">
              <a:solidFill>
                <a:srgbClr val="002060"/>
              </a:solidFill>
            </a:rPr>
            <a:t> (kts)</a:t>
          </a:r>
          <a:r>
            <a:rPr lang="en-US" sz="2000" b="1">
              <a:solidFill>
                <a:srgbClr val="002060"/>
              </a:solidFill>
            </a:rPr>
            <a:t>-- Eastern Pacific</a:t>
          </a:r>
        </a:p>
      </cdr:txBody>
    </cdr:sp>
  </cdr:relSizeAnchor>
  <cdr:relSizeAnchor xmlns:cdr="http://schemas.openxmlformats.org/drawingml/2006/chartDrawing">
    <cdr:from>
      <cdr:x>0.87872</cdr:x>
      <cdr:y>0.1388</cdr:y>
    </cdr:from>
    <cdr:to>
      <cdr:x>0.98416</cdr:x>
      <cdr:y>0.19085</cdr:y>
    </cdr:to>
    <cdr:sp macro="" textlink="">
      <cdr:nvSpPr>
        <cdr:cNvPr id="3" name="TextBox 2"/>
        <cdr:cNvSpPr txBox="1"/>
      </cdr:nvSpPr>
      <cdr:spPr>
        <a:xfrm xmlns:a="http://schemas.openxmlformats.org/drawingml/2006/main">
          <a:off x="7620000" y="873124"/>
          <a:ext cx="914400" cy="3274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t>Fcst Hour</a:t>
          </a:r>
        </a:p>
      </cdr:txBody>
    </cdr:sp>
  </cdr:relSizeAnchor>
</c:userShapes>
</file>

<file path=ppt/drawings/drawing5.xml><?xml version="1.0" encoding="utf-8"?>
<c:userShapes xmlns:c="http://schemas.openxmlformats.org/drawingml/2006/chart">
  <cdr:relSizeAnchor xmlns:cdr="http://schemas.openxmlformats.org/drawingml/2006/chartDrawing">
    <cdr:from>
      <cdr:x>0.17997</cdr:x>
      <cdr:y>0.05141</cdr:y>
    </cdr:from>
    <cdr:to>
      <cdr:x>0.79062</cdr:x>
      <cdr:y>0.13091</cdr:y>
    </cdr:to>
    <cdr:sp macro="" textlink="">
      <cdr:nvSpPr>
        <cdr:cNvPr id="2" name="TextBox 1"/>
        <cdr:cNvSpPr txBox="1"/>
      </cdr:nvSpPr>
      <cdr:spPr>
        <a:xfrm xmlns:a="http://schemas.openxmlformats.org/drawingml/2006/main">
          <a:off x="1560648" y="323393"/>
          <a:ext cx="5295367" cy="5000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a:solidFill>
                <a:srgbClr val="002060"/>
              </a:solidFill>
            </a:rPr>
            <a:t>GFS Typhoon</a:t>
          </a:r>
          <a:r>
            <a:rPr lang="en-US" sz="2000" b="1" baseline="0">
              <a:solidFill>
                <a:srgbClr val="002060"/>
              </a:solidFill>
            </a:rPr>
            <a:t> </a:t>
          </a:r>
          <a:r>
            <a:rPr lang="en-US" sz="2000" b="1">
              <a:solidFill>
                <a:srgbClr val="002060"/>
              </a:solidFill>
            </a:rPr>
            <a:t>Track Errors (nm) -- Western Pacific</a:t>
          </a:r>
        </a:p>
      </cdr:txBody>
    </cdr:sp>
  </cdr:relSizeAnchor>
  <cdr:relSizeAnchor xmlns:cdr="http://schemas.openxmlformats.org/drawingml/2006/chartDrawing">
    <cdr:from>
      <cdr:x>0.87414</cdr:x>
      <cdr:y>0.18297</cdr:y>
    </cdr:from>
    <cdr:to>
      <cdr:x>0.97959</cdr:x>
      <cdr:y>0.22871</cdr:y>
    </cdr:to>
    <cdr:sp macro="" textlink="">
      <cdr:nvSpPr>
        <cdr:cNvPr id="3" name="TextBox 2"/>
        <cdr:cNvSpPr txBox="1"/>
      </cdr:nvSpPr>
      <cdr:spPr>
        <a:xfrm xmlns:a="http://schemas.openxmlformats.org/drawingml/2006/main">
          <a:off x="7580313" y="1150938"/>
          <a:ext cx="914400" cy="2877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a:t>Fcst Hour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682D62B-7E9A-4A74-B7E5-F11582969692}" type="datetimeFigureOut">
              <a:rPr lang="en-US"/>
              <a:pPr>
                <a:defRPr/>
              </a:pPr>
              <a:t>5/5/2016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8E678D1-F787-4EF6-9936-5055852B3C78}" type="slidenum">
              <a:rPr lang="en-US"/>
              <a:pPr>
                <a:defRPr/>
              </a:pPr>
              <a:t>‹#›</a:t>
            </a:fld>
            <a:endParaRPr lang="en-US"/>
          </a:p>
        </p:txBody>
      </p:sp>
    </p:spTree>
    <p:extLst>
      <p:ext uri="{BB962C8B-B14F-4D97-AF65-F5344CB8AC3E}">
        <p14:creationId xmlns:p14="http://schemas.microsoft.com/office/powerpoint/2010/main" val="3510419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E678D1-F787-4EF6-9936-5055852B3C78}" type="slidenum">
              <a:rPr lang="en-US" smtClean="0"/>
              <a:pPr>
                <a:defRPr/>
              </a:pPr>
              <a:t>13</a:t>
            </a:fld>
            <a:endParaRPr lang="en-US"/>
          </a:p>
        </p:txBody>
      </p:sp>
    </p:spTree>
    <p:extLst>
      <p:ext uri="{BB962C8B-B14F-4D97-AF65-F5344CB8AC3E}">
        <p14:creationId xmlns:p14="http://schemas.microsoft.com/office/powerpoint/2010/main" val="40129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93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921" name="Shape 9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10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Shape 945"/>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946" name="Shape 9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419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477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766" name="Shape 7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95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775" name="Shape 7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349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799" name="Shape 7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30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6420" y="4342780"/>
            <a:ext cx="5485158" cy="4115110"/>
          </a:xfrm>
          <a:prstGeom prst="rect">
            <a:avLst/>
          </a:prstGeom>
        </p:spPr>
        <p:txBody>
          <a:bodyPr lIns="90556" tIns="90556" rIns="90556" bIns="90556" anchor="t" anchorCtr="0">
            <a:noAutofit/>
          </a:bodyPr>
          <a:lstStyle/>
          <a:p>
            <a:pPr>
              <a:spcBef>
                <a:spcPts val="0"/>
              </a:spcBef>
            </a:pPr>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47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71761C-F68D-4F84-B4DE-1A94C3023BA8}" type="datetime1">
              <a:rPr lang="en-US"/>
              <a:pPr>
                <a:defRPr/>
              </a:pPr>
              <a:t>5/5/2016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5BB403-F77F-42F9-B5D9-7257981135F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BD0E4B-7A9C-4FEB-BF87-481C8A83AA8F}" type="datetime1">
              <a:rPr lang="en-US"/>
              <a:pPr>
                <a:defRPr/>
              </a:pPr>
              <a:t>5/5/2016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A8001D-F1A7-4499-850F-CD4C8746424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7C6FC8-C22B-4535-BC7C-A131CB506EDC}" type="datetime1">
              <a:rPr lang="en-US"/>
              <a:pPr>
                <a:defRPr/>
              </a:pPr>
              <a:t>5/5/2016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F68E3-DAB6-47BE-AB4C-B03136A4349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476649-B123-4267-B2B4-17D8608AB5C7}" type="datetime1">
              <a:rPr lang="en-US"/>
              <a:pPr>
                <a:defRPr/>
              </a:pPr>
              <a:t>5/5/2016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EDBB5-10BB-4BA6-9ACB-D2C2FCA6E1D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DA1E79-F2B4-472A-8A80-0C39B31CBDF0}" type="datetime1">
              <a:rPr lang="en-US"/>
              <a:pPr>
                <a:defRPr/>
              </a:pPr>
              <a:t>5/5/2016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A31A20-7989-4983-8DBF-D1F1AD59CBA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7D0501-F996-40CB-BE0B-CC233A73DB51}" type="datetime1">
              <a:rPr lang="en-US"/>
              <a:pPr>
                <a:defRPr/>
              </a:pPr>
              <a:t>5/5/2016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B1768F-04DD-41A3-8AA5-3D70806A23F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D84B69-BA28-4464-9A58-983A1D2E2F02}" type="datetime1">
              <a:rPr lang="en-US"/>
              <a:pPr>
                <a:defRPr/>
              </a:pPr>
              <a:t>5/5/2016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3504A4-D555-4C71-A726-71B1D260A30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FE2D87-B002-4316-BC3B-089B08BB96B4}" type="datetime1">
              <a:rPr lang="en-US"/>
              <a:pPr>
                <a:defRPr/>
              </a:pPr>
              <a:t>5/5/2016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BDE9BE-3E34-49E4-BDF0-58F9A80954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714851-660A-4968-B19A-1D9FF461D60F}" type="datetime1">
              <a:rPr lang="en-US"/>
              <a:pPr>
                <a:defRPr/>
              </a:pPr>
              <a:t>5/5/2016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2BB8F5-CDEE-4A25-9440-8B2889642D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15033F-81C7-419E-A34E-CD6F6DBA2448}" type="datetime1">
              <a:rPr lang="en-US"/>
              <a:pPr>
                <a:defRPr/>
              </a:pPr>
              <a:t>5/5/2016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E9A313-3ECF-48E6-8D19-D5BE396E281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8F2E80-12EB-41F5-B18D-335CEA5D5655}" type="datetime1">
              <a:rPr lang="en-US"/>
              <a:pPr>
                <a:defRPr/>
              </a:pPr>
              <a:t>5/5/2016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99E0DA-B49C-4982-A219-A5112F6CBB6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C4E6C9A-4586-400D-808F-BE99EE23133B}" type="datetime1">
              <a:rPr lang="en-US"/>
              <a:pPr>
                <a:defRPr/>
              </a:pPr>
              <a:t>5/5/2016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A1952E8-D335-41EE-887F-AF725E8A4A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mc.ncep.noaa.gov/gmb/STATS/html/model_changes.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emc.ncep.noaa.gov/gmb/wx24fy/vsdb/gfs2015/" TargetMode="External"/><Relationship Id="rId2" Type="http://schemas.openxmlformats.org/officeDocument/2006/relationships/hyperlink" Target="http://www.emc.ncep.noaa.gov/gmb/wx24fy/vsdb/gfs2016/" TargetMode="External"/><Relationship Id="rId1" Type="http://schemas.openxmlformats.org/officeDocument/2006/relationships/slideLayout" Target="../slideLayouts/slideLayout7.xml"/><Relationship Id="rId4" Type="http://schemas.openxmlformats.org/officeDocument/2006/relationships/hyperlink" Target="http://www.emc.ncep.noaa.gov/gmb/STATS_vsdb/"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tel:2013110100" TargetMode="External"/><Relationship Id="rId3" Type="http://schemas.openxmlformats.org/officeDocument/2006/relationships/hyperlink" Target="tel:2015070100" TargetMode="External"/><Relationship Id="rId7" Type="http://schemas.openxmlformats.org/officeDocument/2006/relationships/hyperlink" Target="tel:2013120100" TargetMode="External"/><Relationship Id="rId12" Type="http://schemas.openxmlformats.org/officeDocument/2006/relationships/hyperlink" Target="tel:201411010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tel:2013041500" TargetMode="External"/><Relationship Id="rId11" Type="http://schemas.openxmlformats.org/officeDocument/2006/relationships/hyperlink" Target="tel:2014120100" TargetMode="External"/><Relationship Id="rId5" Type="http://schemas.openxmlformats.org/officeDocument/2006/relationships/hyperlink" Target="tel:2015120100" TargetMode="External"/><Relationship Id="rId10" Type="http://schemas.openxmlformats.org/officeDocument/2006/relationships/hyperlink" Target="tel:2014050100" TargetMode="External"/><Relationship Id="rId4" Type="http://schemas.openxmlformats.org/officeDocument/2006/relationships/hyperlink" Target="tel:2015041500" TargetMode="External"/><Relationship Id="rId9" Type="http://schemas.openxmlformats.org/officeDocument/2006/relationships/hyperlink" Target="tel:201406010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Saffir%E2%80%93Simpson_hurricane_wind_scale" TargetMode="External"/><Relationship Id="rId2" Type="http://schemas.openxmlformats.org/officeDocument/2006/relationships/hyperlink" Target="http://en.wikipedia.org/wiki/Pascal_(unit)" TargetMode="Externa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Saffir%E2%80%93Simpson_hurricane_wind_scale" TargetMode="External"/><Relationship Id="rId2" Type="http://schemas.openxmlformats.org/officeDocument/2006/relationships/hyperlink" Target="http://en.wikipedia.org/wiki/Pascal_(unit)" TargetMode="Externa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4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09600" y="1295400"/>
            <a:ext cx="8077200" cy="1600200"/>
          </a:xfrm>
        </p:spPr>
        <p:txBody>
          <a:bodyPr/>
          <a:lstStyle/>
          <a:p>
            <a:r>
              <a:rPr lang="en-US" sz="3600" b="1" dirty="0"/>
              <a:t>Evaluation of Hurricane Forecast Skills of NCEP GFS Retrospective Experiments for the FY2016 Implementation</a:t>
            </a:r>
          </a:p>
        </p:txBody>
      </p:sp>
      <p:sp>
        <p:nvSpPr>
          <p:cNvPr id="2051" name="Rectangle 3"/>
          <p:cNvSpPr>
            <a:spLocks noGrp="1" noChangeArrowheads="1"/>
          </p:cNvSpPr>
          <p:nvPr>
            <p:ph type="subTitle" idx="1"/>
          </p:nvPr>
        </p:nvSpPr>
        <p:spPr>
          <a:xfrm>
            <a:off x="381000" y="3352800"/>
            <a:ext cx="7772400" cy="1524000"/>
          </a:xfrm>
        </p:spPr>
        <p:txBody>
          <a:bodyPr rtlCol="0">
            <a:normAutofit lnSpcReduction="10000"/>
          </a:bodyPr>
          <a:lstStyle/>
          <a:p>
            <a:pPr eaLnBrk="1" fontAlgn="auto" hangingPunct="1">
              <a:spcAft>
                <a:spcPts val="0"/>
              </a:spcAft>
              <a:buFont typeface="Arial" pitchFamily="34" charset="0"/>
              <a:buNone/>
              <a:defRPr/>
            </a:pPr>
            <a:r>
              <a:rPr lang="en-US" sz="2800" b="1" dirty="0" err="1" smtClean="0">
                <a:solidFill>
                  <a:srgbClr val="0000FF"/>
                </a:solidFill>
              </a:rPr>
              <a:t>Fanglin</a:t>
            </a:r>
            <a:r>
              <a:rPr lang="en-US" sz="2800" b="1" dirty="0" smtClean="0">
                <a:solidFill>
                  <a:srgbClr val="0000FF"/>
                </a:solidFill>
              </a:rPr>
              <a:t> Yang</a:t>
            </a:r>
          </a:p>
          <a:p>
            <a:pPr eaLnBrk="1" fontAlgn="auto" hangingPunct="1">
              <a:spcAft>
                <a:spcPts val="0"/>
              </a:spcAft>
              <a:buFont typeface="Arial" pitchFamily="34" charset="0"/>
              <a:buNone/>
              <a:defRPr/>
            </a:pPr>
            <a:endParaRPr lang="en-US" sz="2400" dirty="0" smtClean="0">
              <a:solidFill>
                <a:srgbClr val="0000FF"/>
              </a:solidFill>
            </a:endParaRPr>
          </a:p>
          <a:p>
            <a:pPr eaLnBrk="1" fontAlgn="auto" hangingPunct="1">
              <a:spcAft>
                <a:spcPts val="0"/>
              </a:spcAft>
              <a:buFont typeface="Arial" pitchFamily="34" charset="0"/>
              <a:buNone/>
              <a:defRPr/>
            </a:pPr>
            <a:r>
              <a:rPr lang="en-US" sz="1800" dirty="0" smtClean="0">
                <a:solidFill>
                  <a:schemeClr val="bg2">
                    <a:lumMod val="10000"/>
                  </a:schemeClr>
                </a:solidFill>
              </a:rPr>
              <a:t>IMSG - Environmental Modeling Center</a:t>
            </a:r>
          </a:p>
          <a:p>
            <a:pPr eaLnBrk="1" fontAlgn="auto" hangingPunct="1">
              <a:spcAft>
                <a:spcPts val="0"/>
              </a:spcAft>
              <a:buFont typeface="Arial" pitchFamily="34" charset="0"/>
              <a:buNone/>
              <a:defRPr/>
            </a:pPr>
            <a:r>
              <a:rPr lang="en-US" sz="1800" dirty="0" smtClean="0">
                <a:solidFill>
                  <a:schemeClr val="bg2">
                    <a:lumMod val="10000"/>
                  </a:schemeClr>
                </a:solidFill>
              </a:rPr>
              <a:t> National Centers for Environmental Prediction</a:t>
            </a:r>
          </a:p>
          <a:p>
            <a:pPr eaLnBrk="1" fontAlgn="auto" hangingPunct="1">
              <a:spcAft>
                <a:spcPts val="0"/>
              </a:spcAft>
              <a:buFont typeface="Arial" pitchFamily="34" charset="0"/>
              <a:buNone/>
              <a:defRPr/>
            </a:pPr>
            <a:endParaRPr lang="en-US" sz="2000" dirty="0" smtClean="0"/>
          </a:p>
        </p:txBody>
      </p:sp>
      <p:pic>
        <p:nvPicPr>
          <p:cNvPr id="15364" name="Picture 7"/>
          <p:cNvPicPr>
            <a:picLocks noChangeAspect="1" noChangeArrowheads="1"/>
          </p:cNvPicPr>
          <p:nvPr/>
        </p:nvPicPr>
        <p:blipFill>
          <a:blip r:embed="rId2"/>
          <a:srcRect/>
          <a:stretch>
            <a:fillRect/>
          </a:stretch>
        </p:blipFill>
        <p:spPr bwMode="auto">
          <a:xfrm>
            <a:off x="7696200" y="0"/>
            <a:ext cx="1447800" cy="762000"/>
          </a:xfrm>
          <a:prstGeom prst="rect">
            <a:avLst/>
          </a:prstGeom>
          <a:noFill/>
          <a:ln w="9525">
            <a:noFill/>
            <a:miter lim="800000"/>
            <a:headEnd/>
            <a:tailEnd/>
          </a:ln>
        </p:spPr>
      </p:pic>
      <p:pic>
        <p:nvPicPr>
          <p:cNvPr id="15365" name="Picture 4"/>
          <p:cNvPicPr>
            <a:picLocks noChangeAspect="1" noChangeArrowheads="1"/>
          </p:cNvPicPr>
          <p:nvPr/>
        </p:nvPicPr>
        <p:blipFill>
          <a:blip r:embed="rId3"/>
          <a:srcRect/>
          <a:stretch>
            <a:fillRect/>
          </a:stretch>
        </p:blipFill>
        <p:spPr bwMode="auto">
          <a:xfrm>
            <a:off x="0" y="0"/>
            <a:ext cx="1219200" cy="742950"/>
          </a:xfrm>
          <a:prstGeom prst="rect">
            <a:avLst/>
          </a:prstGeom>
          <a:noFill/>
          <a:ln w="9525">
            <a:noFill/>
            <a:miter lim="800000"/>
            <a:headEnd/>
            <a:tailEnd/>
          </a:ln>
        </p:spPr>
      </p:pic>
      <p:pic>
        <p:nvPicPr>
          <p:cNvPr id="15366" name="Picture 6"/>
          <p:cNvPicPr>
            <a:picLocks noChangeAspect="1" noChangeArrowheads="1"/>
          </p:cNvPicPr>
          <p:nvPr/>
        </p:nvPicPr>
        <p:blipFill>
          <a:blip r:embed="rId4"/>
          <a:srcRect/>
          <a:stretch>
            <a:fillRect/>
          </a:stretch>
        </p:blipFill>
        <p:spPr bwMode="auto">
          <a:xfrm>
            <a:off x="1295400" y="0"/>
            <a:ext cx="6324600" cy="762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67D5B843-E9FB-408F-8050-CE65170F46A6}" type="slidenum">
              <a:rPr lang="en-US"/>
              <a:pPr>
                <a:defRPr/>
              </a:pPr>
              <a:t>1</a:t>
            </a:fld>
            <a:endParaRPr lang="en-US"/>
          </a:p>
        </p:txBody>
      </p:sp>
      <p:sp>
        <p:nvSpPr>
          <p:cNvPr id="15368" name="TextBox 6"/>
          <p:cNvSpPr txBox="1">
            <a:spLocks noChangeArrowheads="1"/>
          </p:cNvSpPr>
          <p:nvPr/>
        </p:nvSpPr>
        <p:spPr bwMode="auto">
          <a:xfrm>
            <a:off x="381000" y="6120825"/>
            <a:ext cx="8610600" cy="584775"/>
          </a:xfrm>
          <a:prstGeom prst="rect">
            <a:avLst/>
          </a:prstGeom>
          <a:noFill/>
          <a:ln w="9525">
            <a:noFill/>
            <a:miter lim="800000"/>
            <a:headEnd/>
            <a:tailEnd/>
          </a:ln>
        </p:spPr>
        <p:txBody>
          <a:bodyPr wrap="square">
            <a:spAutoFit/>
          </a:bodyPr>
          <a:lstStyle/>
          <a:p>
            <a:r>
              <a:rPr lang="en-US" sz="1600" b="1" dirty="0">
                <a:latin typeface="Calibri" pitchFamily="34" charset="0"/>
              </a:rPr>
              <a:t>Acknowledgments </a:t>
            </a:r>
            <a:r>
              <a:rPr lang="en-US" sz="1600" dirty="0">
                <a:latin typeface="Calibri" pitchFamily="34" charset="0"/>
              </a:rPr>
              <a:t>:  All NCEP EMC Global Climate and Weather Modeling Branch members are acknowledged for their contributions to the development </a:t>
            </a:r>
            <a:r>
              <a:rPr lang="en-US" sz="1600" dirty="0" smtClean="0">
                <a:latin typeface="Calibri" pitchFamily="34" charset="0"/>
              </a:rPr>
              <a:t>of </a:t>
            </a:r>
            <a:r>
              <a:rPr lang="en-US" sz="1600" dirty="0">
                <a:latin typeface="Calibri" pitchFamily="34" charset="0"/>
              </a:rPr>
              <a:t>the Global Forecast Systems. </a:t>
            </a:r>
            <a:r>
              <a:rPr lang="en-US" sz="1600" dirty="0" smtClean="0">
                <a:latin typeface="Calibri" pitchFamily="34" charset="0"/>
              </a:rPr>
              <a:t> </a:t>
            </a:r>
            <a:endParaRPr lang="en-US" sz="1600" dirty="0">
              <a:latin typeface="Calibri" pitchFamily="34" charset="0"/>
            </a:endParaRPr>
          </a:p>
        </p:txBody>
      </p:sp>
      <p:sp>
        <p:nvSpPr>
          <p:cNvPr id="2" name="TextBox 1"/>
          <p:cNvSpPr txBox="1"/>
          <p:nvPr/>
        </p:nvSpPr>
        <p:spPr>
          <a:xfrm>
            <a:off x="2971800" y="5181600"/>
            <a:ext cx="2570319" cy="584775"/>
          </a:xfrm>
          <a:prstGeom prst="rect">
            <a:avLst/>
          </a:prstGeom>
          <a:noFill/>
        </p:spPr>
        <p:txBody>
          <a:bodyPr wrap="none" rtlCol="0">
            <a:spAutoFit/>
          </a:bodyPr>
          <a:lstStyle/>
          <a:p>
            <a:pPr algn="ctr"/>
            <a:r>
              <a:rPr lang="en-US" sz="1600" i="1" dirty="0" smtClean="0"/>
              <a:t>NCEP EMC MEG Meeting</a:t>
            </a:r>
          </a:p>
          <a:p>
            <a:pPr algn="ctr"/>
            <a:r>
              <a:rPr lang="en-US" sz="1600" i="1" dirty="0" smtClean="0"/>
              <a:t>May 5, 2016</a:t>
            </a:r>
            <a:endParaRPr lang="en-US" sz="16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V="1">
            <a:off x="2667000" y="3505200"/>
            <a:ext cx="1371600" cy="2558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0" y="6063734"/>
            <a:ext cx="6635150" cy="369332"/>
          </a:xfrm>
          <a:prstGeom prst="rect">
            <a:avLst/>
          </a:prstGeom>
          <a:noFill/>
        </p:spPr>
        <p:txBody>
          <a:bodyPr wrap="none" rtlCol="0">
            <a:spAutoFit/>
          </a:bodyPr>
          <a:lstStyle/>
          <a:p>
            <a:r>
              <a:rPr lang="en-US" b="1" dirty="0" smtClean="0"/>
              <a:t>72-hr forecast error reduced from 150 to 100 nm in 5 years.</a:t>
            </a:r>
            <a:endParaRPr lang="en-US" b="1" dirty="0"/>
          </a:p>
        </p:txBody>
      </p:sp>
      <p:graphicFrame>
        <p:nvGraphicFramePr>
          <p:cNvPr id="5" name="Chart 4"/>
          <p:cNvGraphicFramePr>
            <a:graphicFrameLocks noGrp="1"/>
          </p:cNvGraphicFramePr>
          <p:nvPr>
            <p:extLst>
              <p:ext uri="{D42A27DB-BD31-4B8C-83A1-F6EECF244321}">
                <p14:modId xmlns:p14="http://schemas.microsoft.com/office/powerpoint/2010/main" val="1507077104"/>
              </p:ext>
            </p:extLst>
          </p:nvPr>
        </p:nvGraphicFramePr>
        <p:xfrm>
          <a:off x="244337" y="286785"/>
          <a:ext cx="8655326" cy="5428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380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1"/>
            <a:ext cx="8077200" cy="609600"/>
          </a:xfrm>
        </p:spPr>
        <p:txBody>
          <a:bodyPr/>
          <a:lstStyle/>
          <a:p>
            <a:pPr eaLnBrk="1" hangingPunct="1"/>
            <a:r>
              <a:rPr lang="en-US" b="1" dirty="0" smtClean="0">
                <a:solidFill>
                  <a:schemeClr val="bg1">
                    <a:lumMod val="65000"/>
                  </a:schemeClr>
                </a:solidFill>
              </a:rPr>
              <a:t>Outline</a:t>
            </a:r>
          </a:p>
        </p:txBody>
      </p:sp>
      <p:sp>
        <p:nvSpPr>
          <p:cNvPr id="16386" name="Content Placeholder 2"/>
          <p:cNvSpPr>
            <a:spLocks noGrp="1"/>
          </p:cNvSpPr>
          <p:nvPr>
            <p:ph idx="1"/>
          </p:nvPr>
        </p:nvSpPr>
        <p:spPr>
          <a:xfrm>
            <a:off x="457200" y="1371600"/>
            <a:ext cx="8382000" cy="5257800"/>
          </a:xfrm>
        </p:spPr>
        <p:txBody>
          <a:bodyPr/>
          <a:lstStyle/>
          <a:p>
            <a:pPr marL="514350" indent="-514350" eaLnBrk="1" hangingPunct="1">
              <a:buFont typeface="Calibri" pitchFamily="34" charset="0"/>
              <a:buAutoNum type="arabicPeriod"/>
            </a:pPr>
            <a:r>
              <a:rPr lang="en-US" sz="2400" b="1" dirty="0" smtClean="0">
                <a:solidFill>
                  <a:schemeClr val="bg1">
                    <a:lumMod val="65000"/>
                  </a:schemeClr>
                </a:solidFill>
              </a:rPr>
              <a:t>GFS Forecast Skill of Hurricane </a:t>
            </a:r>
            <a:r>
              <a:rPr lang="en-US" sz="2400" b="1" dirty="0">
                <a:solidFill>
                  <a:schemeClr val="bg1">
                    <a:lumMod val="65000"/>
                  </a:schemeClr>
                </a:solidFill>
              </a:rPr>
              <a:t>Track and </a:t>
            </a:r>
            <a:r>
              <a:rPr lang="en-US" sz="2400" b="1" dirty="0" smtClean="0">
                <a:solidFill>
                  <a:schemeClr val="bg1">
                    <a:lumMod val="65000"/>
                  </a:schemeClr>
                </a:solidFill>
              </a:rPr>
              <a:t>Intensity in the Past 15 Years</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t>Review of 2015 Performance </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solidFill>
                  <a:schemeClr val="bg1">
                    <a:lumMod val="65000"/>
                  </a:schemeClr>
                </a:solidFill>
              </a:rPr>
              <a:t>Upcoming GFS Upgrade in May 2016</a:t>
            </a:r>
            <a:endParaRPr lang="en-US" sz="2400" b="1" dirty="0">
              <a:solidFill>
                <a:schemeClr val="bg1">
                  <a:lumMod val="65000"/>
                </a:schemeClr>
              </a:solidFill>
            </a:endParaRPr>
          </a:p>
          <a:p>
            <a:pPr marL="514350" indent="-514350" eaLnBrk="1" hangingPunct="1">
              <a:buFont typeface="Calibri" pitchFamily="34" charset="0"/>
              <a:buAutoNum type="arabicPeriod"/>
            </a:pPr>
            <a:endParaRPr lang="en-US" sz="2400" b="1" dirty="0" smtClean="0">
              <a:solidFill>
                <a:schemeClr val="bg1">
                  <a:lumMod val="65000"/>
                </a:schemeClr>
              </a:solidFill>
            </a:endParaRPr>
          </a:p>
          <a:p>
            <a:pPr marL="514350" indent="-514350" eaLnBrk="1" hangingPunct="1">
              <a:buFont typeface="Calibri" pitchFamily="34" charset="0"/>
              <a:buAutoNum type="arabicPeriod"/>
            </a:pPr>
            <a:r>
              <a:rPr lang="en-US" sz="2400" b="1" dirty="0" smtClean="0">
                <a:solidFill>
                  <a:schemeClr val="bg1">
                    <a:lumMod val="65000"/>
                  </a:schemeClr>
                </a:solidFill>
              </a:rPr>
              <a:t>Evaluation of GFS Retrospective Experiments: 2012-2015</a:t>
            </a:r>
          </a:p>
          <a:p>
            <a:pPr marL="514350" indent="-514350" eaLnBrk="1" hangingPunct="1">
              <a:buFont typeface="Calibri" pitchFamily="34" charset="0"/>
              <a:buAutoNum type="arabicPeriod"/>
            </a:pPr>
            <a:endParaRPr lang="en-US" sz="2400" b="1" dirty="0">
              <a:solidFill>
                <a:schemeClr val="bg1">
                  <a:lumMod val="65000"/>
                </a:schemeClr>
              </a:solidFill>
            </a:endParaRPr>
          </a:p>
          <a:p>
            <a:pPr marL="514350" indent="-514350" eaLnBrk="1" hangingPunct="1">
              <a:buFont typeface="Calibri" pitchFamily="34" charset="0"/>
              <a:buAutoNum type="arabicPeriod"/>
            </a:pPr>
            <a:r>
              <a:rPr lang="en-US" sz="2400" b="1" dirty="0">
                <a:solidFill>
                  <a:schemeClr val="bg1">
                    <a:lumMod val="65000"/>
                  </a:schemeClr>
                </a:solidFill>
              </a:rPr>
              <a:t>Hurricane Sandy and Hurricane Joaquin</a:t>
            </a:r>
          </a:p>
          <a:p>
            <a:pPr marL="514350" indent="-514350" eaLnBrk="1" hangingPunct="1">
              <a:buFont typeface="Calibri" pitchFamily="34" charset="0"/>
              <a:buAutoNum type="arabicPeriod"/>
            </a:pPr>
            <a:endParaRPr lang="en-US" sz="2400" b="1" dirty="0" smtClean="0">
              <a:solidFill>
                <a:schemeClr val="bg1">
                  <a:lumMod val="65000"/>
                </a:schemeClr>
              </a:solidFill>
            </a:endParaRPr>
          </a:p>
          <a:p>
            <a:pPr marL="514350" indent="-514350" eaLnBrk="1" hangingPunct="1">
              <a:buFont typeface="Calibri" pitchFamily="34" charset="0"/>
              <a:buAutoNum type="arabicPeriod"/>
            </a:pPr>
            <a:endParaRPr lang="en-US" sz="2400" b="1"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27DF326C-E2AE-437D-A9F3-A2DBBC0A9AA1}" type="slidenum">
              <a:rPr lang="en-US"/>
              <a:pPr>
                <a:defRPr/>
              </a:pPr>
              <a:t>11</a:t>
            </a:fld>
            <a:endParaRPr lang="en-US" dirty="0"/>
          </a:p>
        </p:txBody>
      </p:sp>
    </p:spTree>
    <p:extLst>
      <p:ext uri="{BB962C8B-B14F-4D97-AF65-F5344CB8AC3E}">
        <p14:creationId xmlns:p14="http://schemas.microsoft.com/office/powerpoint/2010/main" val="4008125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www.emc.ncep.noaa.gov/gmb/STATS_vsdb/annual/2015/track/tracks_al.t.gif"/>
          <p:cNvPicPr>
            <a:picLocks noChangeAspect="1" noChangeArrowheads="1"/>
          </p:cNvPicPr>
          <p:nvPr/>
        </p:nvPicPr>
        <p:blipFill rotWithShape="1">
          <a:blip r:embed="rId2">
            <a:extLst>
              <a:ext uri="{28A0092B-C50C-407E-A947-70E740481C1C}">
                <a14:useLocalDpi xmlns:a14="http://schemas.microsoft.com/office/drawing/2010/main" val="0"/>
              </a:ext>
            </a:extLst>
          </a:blip>
          <a:srcRect l="5564" t="7923" r="25247" b="44252"/>
          <a:stretch/>
        </p:blipFill>
        <p:spPr bwMode="auto">
          <a:xfrm>
            <a:off x="399472" y="1143000"/>
            <a:ext cx="8040253" cy="4509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6547" y="267332"/>
            <a:ext cx="7546105" cy="461665"/>
          </a:xfrm>
          <a:prstGeom prst="rect">
            <a:avLst/>
          </a:prstGeom>
          <a:noFill/>
        </p:spPr>
        <p:txBody>
          <a:bodyPr wrap="none" rtlCol="0">
            <a:spAutoFit/>
          </a:bodyPr>
          <a:lstStyle/>
          <a:p>
            <a:r>
              <a:rPr lang="en-US" sz="2400" b="1" dirty="0" smtClean="0"/>
              <a:t>2015 Atlantic – Track Errors   (00Z and 12Z Cycles)</a:t>
            </a:r>
            <a:endParaRPr lang="en-US" sz="2400" b="1" dirty="0"/>
          </a:p>
        </p:txBody>
      </p:sp>
      <p:sp>
        <p:nvSpPr>
          <p:cNvPr id="7" name="TextBox 6"/>
          <p:cNvSpPr txBox="1"/>
          <p:nvPr/>
        </p:nvSpPr>
        <p:spPr>
          <a:xfrm>
            <a:off x="1645345" y="5858676"/>
            <a:ext cx="6258958" cy="369332"/>
          </a:xfrm>
          <a:prstGeom prst="rect">
            <a:avLst/>
          </a:prstGeom>
          <a:noFill/>
        </p:spPr>
        <p:txBody>
          <a:bodyPr wrap="none" rtlCol="0">
            <a:spAutoFit/>
          </a:bodyPr>
          <a:lstStyle/>
          <a:p>
            <a:r>
              <a:rPr lang="en-US" b="1" dirty="0" smtClean="0"/>
              <a:t>GFS (AVNO) tied with UKM;   ECMWF had the best skill.</a:t>
            </a:r>
            <a:endParaRPr lang="en-US" b="1" dirty="0"/>
          </a:p>
        </p:txBody>
      </p:sp>
      <p:sp>
        <p:nvSpPr>
          <p:cNvPr id="2" name="TextBox 1"/>
          <p:cNvSpPr txBox="1"/>
          <p:nvPr/>
        </p:nvSpPr>
        <p:spPr>
          <a:xfrm>
            <a:off x="6858000" y="4131416"/>
            <a:ext cx="1056700" cy="369332"/>
          </a:xfrm>
          <a:prstGeom prst="rect">
            <a:avLst/>
          </a:prstGeom>
          <a:noFill/>
        </p:spPr>
        <p:txBody>
          <a:bodyPr wrap="none" rtlCol="0">
            <a:spAutoFit/>
          </a:bodyPr>
          <a:lstStyle/>
          <a:p>
            <a:r>
              <a:rPr lang="en-US" dirty="0" smtClean="0">
                <a:solidFill>
                  <a:srgbClr val="0070C0"/>
                </a:solidFill>
              </a:rPr>
              <a:t>ECMWF</a:t>
            </a:r>
            <a:endParaRPr lang="en-US" dirty="0">
              <a:solidFill>
                <a:srgbClr val="0070C0"/>
              </a:solidFill>
            </a:endParaRPr>
          </a:p>
        </p:txBody>
      </p:sp>
      <p:sp>
        <p:nvSpPr>
          <p:cNvPr id="3" name="TextBox 2"/>
          <p:cNvSpPr txBox="1"/>
          <p:nvPr/>
        </p:nvSpPr>
        <p:spPr>
          <a:xfrm>
            <a:off x="7611992" y="2939200"/>
            <a:ext cx="659155" cy="369332"/>
          </a:xfrm>
          <a:prstGeom prst="rect">
            <a:avLst/>
          </a:prstGeom>
          <a:noFill/>
        </p:spPr>
        <p:txBody>
          <a:bodyPr wrap="none" rtlCol="0">
            <a:spAutoFit/>
          </a:bodyPr>
          <a:lstStyle/>
          <a:p>
            <a:r>
              <a:rPr lang="en-US" dirty="0" smtClean="0">
                <a:solidFill>
                  <a:srgbClr val="FF0000"/>
                </a:solidFill>
              </a:rPr>
              <a:t>GFS</a:t>
            </a:r>
            <a:endParaRPr lang="en-US" dirty="0">
              <a:solidFill>
                <a:srgbClr val="FF0000"/>
              </a:solidFill>
            </a:endParaRPr>
          </a:p>
        </p:txBody>
      </p:sp>
      <p:sp>
        <p:nvSpPr>
          <p:cNvPr id="4" name="TextBox 3"/>
          <p:cNvSpPr txBox="1"/>
          <p:nvPr/>
        </p:nvSpPr>
        <p:spPr>
          <a:xfrm>
            <a:off x="8113967" y="2071646"/>
            <a:ext cx="697627" cy="369332"/>
          </a:xfrm>
          <a:prstGeom prst="rect">
            <a:avLst/>
          </a:prstGeom>
          <a:noFill/>
        </p:spPr>
        <p:txBody>
          <a:bodyPr wrap="none" rtlCol="0">
            <a:spAutoFit/>
          </a:bodyPr>
          <a:lstStyle/>
          <a:p>
            <a:r>
              <a:rPr lang="en-US" dirty="0" smtClean="0">
                <a:solidFill>
                  <a:srgbClr val="CC0066"/>
                </a:solidFill>
              </a:rPr>
              <a:t>UKM</a:t>
            </a:r>
            <a:endParaRPr lang="en-US" dirty="0">
              <a:solidFill>
                <a:srgbClr val="CC0066"/>
              </a:solidFill>
            </a:endParaRPr>
          </a:p>
        </p:txBody>
      </p:sp>
      <p:sp>
        <p:nvSpPr>
          <p:cNvPr id="5" name="TextBox 4"/>
          <p:cNvSpPr txBox="1"/>
          <p:nvPr/>
        </p:nvSpPr>
        <p:spPr>
          <a:xfrm>
            <a:off x="6707958" y="2532965"/>
            <a:ext cx="877163" cy="369332"/>
          </a:xfrm>
          <a:prstGeom prst="rect">
            <a:avLst/>
          </a:prstGeom>
          <a:noFill/>
        </p:spPr>
        <p:txBody>
          <a:bodyPr wrap="none" rtlCol="0">
            <a:spAutoFit/>
          </a:bodyPr>
          <a:lstStyle/>
          <a:p>
            <a:r>
              <a:rPr lang="en-US" dirty="0" smtClean="0">
                <a:solidFill>
                  <a:srgbClr val="00B050"/>
                </a:solidFill>
              </a:rPr>
              <a:t>HWRF</a:t>
            </a:r>
            <a:endParaRPr lang="en-US" dirty="0">
              <a:solidFill>
                <a:srgbClr val="00B050"/>
              </a:solidFill>
            </a:endParaRPr>
          </a:p>
        </p:txBody>
      </p:sp>
      <p:sp>
        <p:nvSpPr>
          <p:cNvPr id="8" name="TextBox 7"/>
          <p:cNvSpPr txBox="1"/>
          <p:nvPr/>
        </p:nvSpPr>
        <p:spPr>
          <a:xfrm>
            <a:off x="6858000" y="1567934"/>
            <a:ext cx="800219" cy="369332"/>
          </a:xfrm>
          <a:prstGeom prst="rect">
            <a:avLst/>
          </a:prstGeom>
          <a:noFill/>
        </p:spPr>
        <p:txBody>
          <a:bodyPr wrap="none" rtlCol="0">
            <a:spAutoFit/>
          </a:bodyPr>
          <a:lstStyle/>
          <a:p>
            <a:r>
              <a:rPr lang="en-US" dirty="0" smtClean="0">
                <a:solidFill>
                  <a:srgbClr val="1407B9"/>
                </a:solidFill>
              </a:rPr>
              <a:t>GFDL</a:t>
            </a:r>
            <a:endParaRPr lang="en-US" dirty="0">
              <a:solidFill>
                <a:srgbClr val="1407B9"/>
              </a:solidFill>
            </a:endParaRPr>
          </a:p>
        </p:txBody>
      </p:sp>
      <p:sp>
        <p:nvSpPr>
          <p:cNvPr id="9" name="TextBox 8"/>
          <p:cNvSpPr txBox="1"/>
          <p:nvPr/>
        </p:nvSpPr>
        <p:spPr>
          <a:xfrm>
            <a:off x="4064373" y="3625334"/>
            <a:ext cx="710451" cy="369332"/>
          </a:xfrm>
          <a:prstGeom prst="rect">
            <a:avLst/>
          </a:prstGeom>
          <a:noFill/>
        </p:spPr>
        <p:txBody>
          <a:bodyPr wrap="none" rtlCol="0">
            <a:spAutoFit/>
          </a:bodyPr>
          <a:lstStyle/>
          <a:p>
            <a:r>
              <a:rPr lang="en-US" dirty="0" smtClean="0">
                <a:solidFill>
                  <a:srgbClr val="FFC000"/>
                </a:solidFill>
              </a:rPr>
              <a:t>CMC</a:t>
            </a:r>
            <a:endParaRPr lang="en-US" dirty="0">
              <a:solidFill>
                <a:srgbClr val="FFC000"/>
              </a:solidFill>
            </a:endParaRPr>
          </a:p>
        </p:txBody>
      </p:sp>
      <p:sp>
        <p:nvSpPr>
          <p:cNvPr id="11" name="TextBox 10"/>
          <p:cNvSpPr txBox="1"/>
          <p:nvPr/>
        </p:nvSpPr>
        <p:spPr>
          <a:xfrm>
            <a:off x="1645345" y="3854417"/>
            <a:ext cx="1524000" cy="646331"/>
          </a:xfrm>
          <a:prstGeom prst="rect">
            <a:avLst/>
          </a:prstGeom>
          <a:noFill/>
        </p:spPr>
        <p:txBody>
          <a:bodyPr wrap="square" rtlCol="0">
            <a:spAutoFit/>
          </a:bodyPr>
          <a:lstStyle/>
          <a:p>
            <a:r>
              <a:rPr lang="en-US" sz="1200" b="1" dirty="0" smtClean="0">
                <a:solidFill>
                  <a:srgbClr val="FF0000"/>
                </a:solidFill>
              </a:rPr>
              <a:t>ECMWF has larger initial error than GFS !</a:t>
            </a:r>
            <a:endParaRPr lang="en-US" sz="1200" b="1" dirty="0">
              <a:solidFill>
                <a:srgbClr val="FF0000"/>
              </a:solidFill>
            </a:endParaRPr>
          </a:p>
        </p:txBody>
      </p:sp>
      <p:cxnSp>
        <p:nvCxnSpPr>
          <p:cNvPr id="12" name="Straight Arrow Connector 11"/>
          <p:cNvCxnSpPr/>
          <p:nvPr/>
        </p:nvCxnSpPr>
        <p:spPr>
          <a:xfrm flipH="1">
            <a:off x="1645345" y="4419600"/>
            <a:ext cx="259655"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798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67332"/>
            <a:ext cx="8636339" cy="461665"/>
          </a:xfrm>
          <a:prstGeom prst="rect">
            <a:avLst/>
          </a:prstGeom>
          <a:noFill/>
        </p:spPr>
        <p:txBody>
          <a:bodyPr wrap="none" rtlCol="0">
            <a:spAutoFit/>
          </a:bodyPr>
          <a:lstStyle/>
          <a:p>
            <a:r>
              <a:rPr lang="en-US" sz="2400" b="1" dirty="0" smtClean="0"/>
              <a:t>2015 Eastern Pacific – Track Errors   (00Z and 12Z Cycles)</a:t>
            </a:r>
            <a:endParaRPr lang="en-US" sz="2400" b="1" dirty="0"/>
          </a:p>
        </p:txBody>
      </p:sp>
      <p:sp>
        <p:nvSpPr>
          <p:cNvPr id="7" name="TextBox 6"/>
          <p:cNvSpPr txBox="1"/>
          <p:nvPr/>
        </p:nvSpPr>
        <p:spPr>
          <a:xfrm>
            <a:off x="1858640" y="6032066"/>
            <a:ext cx="5745997" cy="369332"/>
          </a:xfrm>
          <a:prstGeom prst="rect">
            <a:avLst/>
          </a:prstGeom>
          <a:noFill/>
        </p:spPr>
        <p:txBody>
          <a:bodyPr wrap="none" rtlCol="0">
            <a:spAutoFit/>
          </a:bodyPr>
          <a:lstStyle/>
          <a:p>
            <a:r>
              <a:rPr lang="en-US" b="1" dirty="0" smtClean="0"/>
              <a:t>GFS (AVNO), HWRF and ECMWF had similar skills.</a:t>
            </a:r>
            <a:endParaRPr lang="en-US" b="1" dirty="0"/>
          </a:p>
        </p:txBody>
      </p:sp>
      <p:pic>
        <p:nvPicPr>
          <p:cNvPr id="5" name="Picture 2" descr="http://www.emc.ncep.noaa.gov/gmb/STATS_vsdb/annual/2015/track/tracks_ep.t.gif"/>
          <p:cNvPicPr>
            <a:picLocks noChangeAspect="1" noChangeArrowheads="1"/>
          </p:cNvPicPr>
          <p:nvPr/>
        </p:nvPicPr>
        <p:blipFill rotWithShape="1">
          <a:blip r:embed="rId3">
            <a:extLst>
              <a:ext uri="{28A0092B-C50C-407E-A947-70E740481C1C}">
                <a14:useLocalDpi xmlns:a14="http://schemas.microsoft.com/office/drawing/2010/main" val="0"/>
              </a:ext>
            </a:extLst>
          </a:blip>
          <a:srcRect l="10557" t="25296" r="25565" b="43567"/>
          <a:stretch/>
        </p:blipFill>
        <p:spPr bwMode="auto">
          <a:xfrm>
            <a:off x="1068779" y="1295400"/>
            <a:ext cx="738942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34146" name="Picture 2" descr="http://www.emc.ncep.noaa.gov/gmb/STATS_vsdb/annual/2015/track/tracks_ep.t.gif"/>
          <p:cNvPicPr>
            <a:picLocks noChangeAspect="1" noChangeArrowheads="1"/>
          </p:cNvPicPr>
          <p:nvPr/>
        </p:nvPicPr>
        <p:blipFill rotWithShape="1">
          <a:blip r:embed="rId3">
            <a:extLst>
              <a:ext uri="{28A0092B-C50C-407E-A947-70E740481C1C}">
                <a14:useLocalDpi xmlns:a14="http://schemas.microsoft.com/office/drawing/2010/main" val="0"/>
              </a:ext>
            </a:extLst>
          </a:blip>
          <a:srcRect l="15671" t="9637" r="70983" b="74221"/>
          <a:stretch/>
        </p:blipFill>
        <p:spPr bwMode="auto">
          <a:xfrm>
            <a:off x="1888328" y="1460662"/>
            <a:ext cx="1543792" cy="18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4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67332"/>
            <a:ext cx="8802281" cy="461665"/>
          </a:xfrm>
          <a:prstGeom prst="rect">
            <a:avLst/>
          </a:prstGeom>
          <a:noFill/>
        </p:spPr>
        <p:txBody>
          <a:bodyPr wrap="none" rtlCol="0">
            <a:spAutoFit/>
          </a:bodyPr>
          <a:lstStyle/>
          <a:p>
            <a:r>
              <a:rPr lang="en-US" sz="2400" b="1" dirty="0" smtClean="0"/>
              <a:t>2015 Western Pacific – Track Errors   (00Z and 12Z Cycles)</a:t>
            </a:r>
            <a:endParaRPr lang="en-US" sz="2400" b="1" dirty="0"/>
          </a:p>
        </p:txBody>
      </p:sp>
      <p:sp>
        <p:nvSpPr>
          <p:cNvPr id="7" name="TextBox 6"/>
          <p:cNvSpPr txBox="1"/>
          <p:nvPr/>
        </p:nvSpPr>
        <p:spPr>
          <a:xfrm>
            <a:off x="1858640" y="6032066"/>
            <a:ext cx="4745723" cy="369332"/>
          </a:xfrm>
          <a:prstGeom prst="rect">
            <a:avLst/>
          </a:prstGeom>
          <a:noFill/>
        </p:spPr>
        <p:txBody>
          <a:bodyPr wrap="none" rtlCol="0">
            <a:spAutoFit/>
          </a:bodyPr>
          <a:lstStyle/>
          <a:p>
            <a:r>
              <a:rPr lang="en-US" b="1" dirty="0" smtClean="0"/>
              <a:t>GFS (AVNO) and HWRF had similar skills.</a:t>
            </a:r>
            <a:endParaRPr lang="en-US" b="1" dirty="0"/>
          </a:p>
        </p:txBody>
      </p:sp>
      <p:pic>
        <p:nvPicPr>
          <p:cNvPr id="135170" name="Picture 2" descr="http://www.emc.ncep.noaa.gov/gmb/STATS_vsdb/annual/2015/track/tracks_wp.t.gif"/>
          <p:cNvPicPr>
            <a:picLocks noChangeAspect="1" noChangeArrowheads="1"/>
          </p:cNvPicPr>
          <p:nvPr/>
        </p:nvPicPr>
        <p:blipFill rotWithShape="1">
          <a:blip r:embed="rId2">
            <a:extLst>
              <a:ext uri="{28A0092B-C50C-407E-A947-70E740481C1C}">
                <a14:useLocalDpi xmlns:a14="http://schemas.microsoft.com/office/drawing/2010/main" val="0"/>
              </a:ext>
            </a:extLst>
          </a:blip>
          <a:srcRect l="5506" t="7877" r="25482" b="44085"/>
          <a:stretch/>
        </p:blipFill>
        <p:spPr bwMode="auto">
          <a:xfrm>
            <a:off x="457200" y="1258783"/>
            <a:ext cx="7848600" cy="452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1"/>
            <a:ext cx="8077200" cy="609600"/>
          </a:xfrm>
        </p:spPr>
        <p:txBody>
          <a:bodyPr/>
          <a:lstStyle/>
          <a:p>
            <a:pPr eaLnBrk="1" hangingPunct="1"/>
            <a:r>
              <a:rPr lang="en-US" b="1" dirty="0" smtClean="0">
                <a:solidFill>
                  <a:schemeClr val="bg1">
                    <a:lumMod val="65000"/>
                  </a:schemeClr>
                </a:solidFill>
              </a:rPr>
              <a:t>Outline</a:t>
            </a:r>
          </a:p>
        </p:txBody>
      </p:sp>
      <p:sp>
        <p:nvSpPr>
          <p:cNvPr id="16386" name="Content Placeholder 2"/>
          <p:cNvSpPr>
            <a:spLocks noGrp="1"/>
          </p:cNvSpPr>
          <p:nvPr>
            <p:ph idx="1"/>
          </p:nvPr>
        </p:nvSpPr>
        <p:spPr>
          <a:xfrm>
            <a:off x="457200" y="1295400"/>
            <a:ext cx="8382000" cy="5334000"/>
          </a:xfrm>
        </p:spPr>
        <p:txBody>
          <a:bodyPr/>
          <a:lstStyle/>
          <a:p>
            <a:pPr marL="514350" indent="-514350" eaLnBrk="1" hangingPunct="1">
              <a:buFont typeface="Calibri" pitchFamily="34" charset="0"/>
              <a:buAutoNum type="arabicPeriod"/>
            </a:pPr>
            <a:r>
              <a:rPr lang="en-US" sz="2400" b="1" dirty="0" smtClean="0">
                <a:solidFill>
                  <a:schemeClr val="bg1">
                    <a:lumMod val="65000"/>
                  </a:schemeClr>
                </a:solidFill>
              </a:rPr>
              <a:t>GFS Forecast Skill of Hurricane </a:t>
            </a:r>
            <a:r>
              <a:rPr lang="en-US" sz="2400" b="1" dirty="0">
                <a:solidFill>
                  <a:schemeClr val="bg1">
                    <a:lumMod val="65000"/>
                  </a:schemeClr>
                </a:solidFill>
              </a:rPr>
              <a:t>Track and </a:t>
            </a:r>
            <a:r>
              <a:rPr lang="en-US" sz="2400" b="1" dirty="0" smtClean="0">
                <a:solidFill>
                  <a:schemeClr val="bg1">
                    <a:lumMod val="65000"/>
                  </a:schemeClr>
                </a:solidFill>
              </a:rPr>
              <a:t>Intensity in the Past 15 Years</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solidFill>
                  <a:schemeClr val="bg1">
                    <a:lumMod val="65000"/>
                  </a:schemeClr>
                </a:solidFill>
              </a:rPr>
              <a:t>Review of 2015 Performance </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t>Upcoming GFS Upgrade in May 2016  (</a:t>
            </a:r>
            <a:r>
              <a:rPr lang="en-US" sz="2400" b="1" dirty="0" smtClean="0">
                <a:solidFill>
                  <a:srgbClr val="FF0000"/>
                </a:solidFill>
              </a:rPr>
              <a:t>05/11/2016</a:t>
            </a:r>
            <a:r>
              <a:rPr lang="en-US" sz="2400" b="1" dirty="0" smtClean="0"/>
              <a:t>)</a:t>
            </a:r>
            <a:endParaRPr lang="en-US" sz="2400" b="1" dirty="0"/>
          </a:p>
          <a:p>
            <a:pPr marL="514350" indent="-514350" eaLnBrk="1" hangingPunct="1">
              <a:buFont typeface="Calibri" pitchFamily="34" charset="0"/>
              <a:buAutoNum type="arabicPeriod"/>
            </a:pPr>
            <a:endParaRPr lang="en-US" sz="2400" b="1" dirty="0" smtClean="0">
              <a:solidFill>
                <a:schemeClr val="bg1">
                  <a:lumMod val="65000"/>
                </a:schemeClr>
              </a:solidFill>
            </a:endParaRPr>
          </a:p>
          <a:p>
            <a:pPr marL="514350" indent="-514350" eaLnBrk="1" hangingPunct="1">
              <a:buFont typeface="Calibri" pitchFamily="34" charset="0"/>
              <a:buAutoNum type="arabicPeriod"/>
            </a:pPr>
            <a:r>
              <a:rPr lang="en-US" sz="2400" b="1" dirty="0" smtClean="0">
                <a:solidFill>
                  <a:schemeClr val="bg1">
                    <a:lumMod val="65000"/>
                  </a:schemeClr>
                </a:solidFill>
              </a:rPr>
              <a:t>Evaluation of GFS Retrospective Experiments: 2012-2015</a:t>
            </a:r>
          </a:p>
          <a:p>
            <a:pPr marL="514350" indent="-514350" eaLnBrk="1" hangingPunct="1">
              <a:buFont typeface="Calibri" pitchFamily="34" charset="0"/>
              <a:buAutoNum type="arabicPeriod"/>
            </a:pPr>
            <a:endParaRPr lang="en-US" sz="2400" b="1" dirty="0">
              <a:solidFill>
                <a:schemeClr val="bg1">
                  <a:lumMod val="65000"/>
                </a:schemeClr>
              </a:solidFill>
            </a:endParaRPr>
          </a:p>
          <a:p>
            <a:pPr marL="514350" indent="-514350" eaLnBrk="1" hangingPunct="1">
              <a:buFont typeface="Calibri" pitchFamily="34" charset="0"/>
              <a:buAutoNum type="arabicPeriod"/>
            </a:pPr>
            <a:r>
              <a:rPr lang="en-US" sz="2400" b="1" dirty="0">
                <a:solidFill>
                  <a:schemeClr val="bg1">
                    <a:lumMod val="65000"/>
                  </a:schemeClr>
                </a:solidFill>
              </a:rPr>
              <a:t>Hurricane Sandy and Hurricane Joaquin</a:t>
            </a:r>
          </a:p>
          <a:p>
            <a:pPr marL="514350" indent="-514350" eaLnBrk="1" hangingPunct="1">
              <a:buFont typeface="Calibri" pitchFamily="34" charset="0"/>
              <a:buAutoNum type="arabicPeriod"/>
            </a:pPr>
            <a:endParaRPr lang="en-US" sz="2400" b="1" dirty="0" smtClean="0">
              <a:solidFill>
                <a:schemeClr val="bg1">
                  <a:lumMod val="65000"/>
                </a:schemeClr>
              </a:solidFill>
            </a:endParaRPr>
          </a:p>
          <a:p>
            <a:pPr marL="514350" indent="-514350" eaLnBrk="1" hangingPunct="1">
              <a:buFont typeface="Calibri" pitchFamily="34" charset="0"/>
              <a:buAutoNum type="arabicPeriod"/>
            </a:pPr>
            <a:endParaRPr lang="en-US" sz="2400" b="1"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27DF326C-E2AE-437D-A9F3-A2DBBC0A9AA1}" type="slidenum">
              <a:rPr lang="en-US"/>
              <a:pPr>
                <a:defRPr/>
              </a:pPr>
              <a:t>15</a:t>
            </a:fld>
            <a:endParaRPr lang="en-US" dirty="0"/>
          </a:p>
        </p:txBody>
      </p:sp>
    </p:spTree>
    <p:extLst>
      <p:ext uri="{BB962C8B-B14F-4D97-AF65-F5344CB8AC3E}">
        <p14:creationId xmlns:p14="http://schemas.microsoft.com/office/powerpoint/2010/main" val="1548895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3" name="Shape 513"/>
          <p:cNvSpPr txBox="1">
            <a:spLocks noGrp="1"/>
          </p:cNvSpPr>
          <p:nvPr>
            <p:ph type="body" idx="1"/>
          </p:nvPr>
        </p:nvSpPr>
        <p:spPr>
          <a:xfrm>
            <a:off x="90311" y="1373187"/>
            <a:ext cx="8929511" cy="4799013"/>
          </a:xfrm>
          <a:prstGeom prst="rect">
            <a:avLst/>
          </a:prstGeom>
          <a:noFill/>
          <a:ln>
            <a:noFill/>
          </a:ln>
        </p:spPr>
        <p:txBody>
          <a:bodyPr lIns="91425" tIns="45700" rIns="91425" bIns="45700" anchor="t" anchorCtr="0">
            <a:noAutofit/>
          </a:bodyPr>
          <a:lstStyle/>
          <a:p>
            <a:pPr marL="742950" marR="0" lvl="0" indent="-742950" algn="l" rtl="0">
              <a:spcBef>
                <a:spcPts val="0"/>
              </a:spcBef>
              <a:spcAft>
                <a:spcPts val="0"/>
              </a:spcAft>
              <a:buClr>
                <a:schemeClr val="dk1"/>
              </a:buClr>
              <a:buSzPct val="100000"/>
              <a:buFont typeface="Arial"/>
              <a:buAutoNum type="arabicParenR"/>
            </a:pPr>
            <a:r>
              <a:rPr lang="en-US" sz="2400" b="1" i="0" u="none" strike="noStrike" cap="none" dirty="0">
                <a:solidFill>
                  <a:schemeClr val="dk1"/>
                </a:solidFill>
                <a:latin typeface="Arial"/>
                <a:ea typeface="Arial"/>
                <a:cs typeface="Arial"/>
                <a:sym typeface="Arial"/>
              </a:rPr>
              <a:t>The GDAS/GFS is being upgraded to </a:t>
            </a:r>
            <a:r>
              <a:rPr lang="en-US" sz="2400" b="1" i="0" u="none" strike="noStrike" cap="none" dirty="0">
                <a:solidFill>
                  <a:srgbClr val="FF0000"/>
                </a:solidFill>
                <a:latin typeface="Arial"/>
                <a:ea typeface="Arial"/>
                <a:cs typeface="Arial"/>
                <a:sym typeface="Arial"/>
              </a:rPr>
              <a:t>4D-Hybrid </a:t>
            </a:r>
            <a:r>
              <a:rPr lang="en-US" sz="2400" b="1" i="0" u="none" strike="noStrike" cap="none" dirty="0" err="1">
                <a:solidFill>
                  <a:srgbClr val="FF0000"/>
                </a:solidFill>
                <a:latin typeface="Arial"/>
                <a:ea typeface="Arial"/>
                <a:cs typeface="Arial"/>
                <a:sym typeface="Arial"/>
              </a:rPr>
              <a:t>En</a:t>
            </a:r>
            <a:r>
              <a:rPr lang="en-US" sz="2400" b="1" i="0" u="none" strike="noStrike" cap="none" dirty="0">
                <a:solidFill>
                  <a:srgbClr val="FF0000"/>
                </a:solidFill>
                <a:latin typeface="Arial"/>
                <a:ea typeface="Arial"/>
                <a:cs typeface="Arial"/>
                <a:sym typeface="Arial"/>
              </a:rPr>
              <a:t>-VAR </a:t>
            </a:r>
            <a:r>
              <a:rPr lang="en-US" sz="2400" b="1" i="0" u="none" strike="noStrike" cap="none" dirty="0" smtClean="0">
                <a:solidFill>
                  <a:schemeClr val="dk1"/>
                </a:solidFill>
                <a:latin typeface="Arial"/>
                <a:ea typeface="Arial"/>
                <a:cs typeface="Arial"/>
                <a:sym typeface="Arial"/>
              </a:rPr>
              <a:t>System</a:t>
            </a:r>
          </a:p>
          <a:p>
            <a:pPr marL="1143000" lvl="1" indent="-742950">
              <a:spcBef>
                <a:spcPts val="0"/>
              </a:spcBef>
            </a:pPr>
            <a:r>
              <a:rPr lang="en-US" sz="2400" b="1" i="1" dirty="0" smtClean="0"/>
              <a:t>Research supported by Sandy Supplemental transitioning to operations</a:t>
            </a:r>
          </a:p>
          <a:p>
            <a:pPr marL="400050" lvl="1" indent="0">
              <a:spcBef>
                <a:spcPts val="0"/>
              </a:spcBef>
              <a:buNone/>
            </a:pPr>
            <a:endParaRPr lang="en-US" sz="2400" b="1" i="1" u="none" strike="noStrike" cap="none" dirty="0">
              <a:solidFill>
                <a:schemeClr val="dk1"/>
              </a:solidFill>
              <a:sym typeface="Arial"/>
            </a:endParaRPr>
          </a:p>
          <a:p>
            <a:pPr marL="742950" marR="0" lvl="0" indent="-742950" algn="l" rtl="0">
              <a:spcBef>
                <a:spcPts val="560"/>
              </a:spcBef>
              <a:spcAft>
                <a:spcPts val="0"/>
              </a:spcAft>
              <a:buClr>
                <a:schemeClr val="dk1"/>
              </a:buClr>
              <a:buSzPct val="100000"/>
              <a:buFont typeface="Arial"/>
              <a:buAutoNum type="arabicParenR"/>
            </a:pPr>
            <a:r>
              <a:rPr lang="en-US" sz="2400" b="1" i="0" u="none" strike="noStrike" cap="none" dirty="0">
                <a:solidFill>
                  <a:schemeClr val="dk1"/>
                </a:solidFill>
                <a:latin typeface="Arial"/>
                <a:ea typeface="Arial"/>
                <a:cs typeface="Arial"/>
                <a:sym typeface="Arial"/>
              </a:rPr>
              <a:t>Land surface improvements to address summertime warm/dry biases in surface </a:t>
            </a:r>
            <a:r>
              <a:rPr lang="en-US" sz="2400" b="1" i="0" u="none" strike="noStrike" cap="none" dirty="0" smtClean="0">
                <a:solidFill>
                  <a:schemeClr val="dk1"/>
                </a:solidFill>
                <a:latin typeface="Arial"/>
                <a:ea typeface="Arial"/>
                <a:cs typeface="Arial"/>
                <a:sym typeface="Arial"/>
              </a:rPr>
              <a:t>fields</a:t>
            </a:r>
          </a:p>
          <a:p>
            <a:pPr marL="742950" marR="0" lvl="0" indent="-742950" algn="l" rtl="0">
              <a:spcBef>
                <a:spcPts val="560"/>
              </a:spcBef>
              <a:spcAft>
                <a:spcPts val="0"/>
              </a:spcAft>
              <a:buClr>
                <a:schemeClr val="dk1"/>
              </a:buClr>
              <a:buSzPct val="100000"/>
              <a:buFont typeface="Arial"/>
              <a:buAutoNum type="arabicParenR"/>
            </a:pPr>
            <a:endParaRPr lang="en-US" sz="2400" b="1" i="0" u="none" strike="noStrike" cap="none" dirty="0">
              <a:solidFill>
                <a:schemeClr val="dk1"/>
              </a:solidFill>
              <a:latin typeface="Arial"/>
              <a:ea typeface="Arial"/>
              <a:cs typeface="Arial"/>
              <a:sym typeface="Arial"/>
            </a:endParaRPr>
          </a:p>
          <a:p>
            <a:pPr marL="742950" marR="0" lvl="0" indent="-742950" algn="l" rtl="0">
              <a:spcBef>
                <a:spcPts val="560"/>
              </a:spcBef>
              <a:spcAft>
                <a:spcPts val="0"/>
              </a:spcAft>
              <a:buClr>
                <a:schemeClr val="dk1"/>
              </a:buClr>
              <a:buSzPct val="100000"/>
              <a:buFont typeface="Arial"/>
              <a:buAutoNum type="arabicParenR"/>
            </a:pPr>
            <a:r>
              <a:rPr lang="en-US" sz="2400" b="1" i="0" u="none" strike="noStrike" cap="none" dirty="0">
                <a:solidFill>
                  <a:schemeClr val="dk1"/>
                </a:solidFill>
                <a:latin typeface="Arial"/>
                <a:ea typeface="Arial"/>
                <a:cs typeface="Arial"/>
                <a:sym typeface="Arial"/>
              </a:rPr>
              <a:t>Hourly output fields through 120-hr </a:t>
            </a:r>
            <a:r>
              <a:rPr lang="en-US" sz="2400" b="1" i="0" u="none" strike="noStrike" cap="none" dirty="0" smtClean="0">
                <a:solidFill>
                  <a:schemeClr val="dk1"/>
                </a:solidFill>
                <a:latin typeface="Arial"/>
                <a:ea typeface="Arial"/>
                <a:cs typeface="Arial"/>
                <a:sym typeface="Arial"/>
              </a:rPr>
              <a:t>forecasts</a:t>
            </a:r>
          </a:p>
          <a:p>
            <a:pPr marL="742950" marR="0" lvl="0" indent="-742950" algn="l" rtl="0">
              <a:spcBef>
                <a:spcPts val="560"/>
              </a:spcBef>
              <a:spcAft>
                <a:spcPts val="0"/>
              </a:spcAft>
              <a:buClr>
                <a:schemeClr val="dk1"/>
              </a:buClr>
              <a:buSzPct val="100000"/>
              <a:buFont typeface="Arial"/>
              <a:buAutoNum type="arabicParenR"/>
            </a:pPr>
            <a:endParaRPr lang="en-US" sz="2400" b="1" dirty="0">
              <a:solidFill>
                <a:schemeClr val="dk1"/>
              </a:solidFill>
              <a:latin typeface="Arial"/>
              <a:ea typeface="Arial"/>
              <a:cs typeface="Arial"/>
              <a:sym typeface="Arial"/>
            </a:endParaRPr>
          </a:p>
          <a:p>
            <a:pPr marL="742950" marR="0" lvl="0" indent="-742950" algn="l" rtl="0">
              <a:spcBef>
                <a:spcPts val="560"/>
              </a:spcBef>
              <a:spcAft>
                <a:spcPts val="0"/>
              </a:spcAft>
              <a:buClr>
                <a:schemeClr val="dk1"/>
              </a:buClr>
              <a:buSzPct val="100000"/>
              <a:buFont typeface="Arial"/>
              <a:buAutoNum type="arabicParenR"/>
            </a:pPr>
            <a:r>
              <a:rPr lang="en-US" sz="2400" b="1" i="0" u="none" strike="noStrike" cap="none" dirty="0" smtClean="0">
                <a:solidFill>
                  <a:schemeClr val="dk1"/>
                </a:solidFill>
                <a:latin typeface="Arial"/>
                <a:ea typeface="Arial"/>
                <a:cs typeface="Arial"/>
                <a:sym typeface="Arial"/>
              </a:rPr>
              <a:t>36 months of retrospective runs for evaluation</a:t>
            </a:r>
          </a:p>
          <a:p>
            <a:pPr marL="0" marR="0" lvl="0" indent="0" algn="l" rtl="0">
              <a:spcBef>
                <a:spcPts val="560"/>
              </a:spcBef>
              <a:spcAft>
                <a:spcPts val="0"/>
              </a:spcAft>
              <a:buClr>
                <a:schemeClr val="dk1"/>
              </a:buClr>
              <a:buSzPct val="100000"/>
              <a:buNone/>
            </a:pPr>
            <a:endParaRPr lang="en-US" sz="2400" b="1" i="0" u="none" strike="noStrike" cap="none" dirty="0">
              <a:solidFill>
                <a:schemeClr val="dk1"/>
              </a:solidFill>
              <a:latin typeface="Arial"/>
              <a:ea typeface="Arial"/>
              <a:cs typeface="Arial"/>
              <a:sym typeface="Arial"/>
            </a:endParaRPr>
          </a:p>
        </p:txBody>
      </p:sp>
      <p:sp>
        <p:nvSpPr>
          <p:cNvPr id="514" name="Shape 514"/>
          <p:cNvSpPr txBox="1">
            <a:spLocks noGrp="1"/>
          </p:cNvSpPr>
          <p:nvPr>
            <p:ph type="sldNum" idx="12"/>
          </p:nvPr>
        </p:nvSpPr>
        <p:spPr>
          <a:xfrm>
            <a:off x="7010400" y="661987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rgbClr val="000000"/>
                </a:solidFill>
                <a:latin typeface="Arial"/>
                <a:ea typeface="Arial"/>
                <a:cs typeface="Arial"/>
                <a:sym typeface="Arial"/>
              </a:rPr>
              <a:t>16</a:t>
            </a:fld>
            <a:endParaRPr lang="en-US" sz="1400" b="0" i="0" u="none" strike="noStrike" cap="none">
              <a:solidFill>
                <a:srgbClr val="000000"/>
              </a:solidFill>
              <a:latin typeface="Arial"/>
              <a:ea typeface="Arial"/>
              <a:cs typeface="Arial"/>
              <a:sym typeface="Arial"/>
            </a:endParaRPr>
          </a:p>
        </p:txBody>
      </p:sp>
      <p:sp>
        <p:nvSpPr>
          <p:cNvPr id="2" name="TextBox 1"/>
          <p:cNvSpPr txBox="1"/>
          <p:nvPr/>
        </p:nvSpPr>
        <p:spPr>
          <a:xfrm>
            <a:off x="1676400" y="304799"/>
            <a:ext cx="5149167" cy="584775"/>
          </a:xfrm>
          <a:prstGeom prst="rect">
            <a:avLst/>
          </a:prstGeom>
          <a:noFill/>
        </p:spPr>
        <p:txBody>
          <a:bodyPr wrap="none" rtlCol="0">
            <a:spAutoFit/>
          </a:bodyPr>
          <a:lstStyle/>
          <a:p>
            <a:r>
              <a:rPr lang="en-US" sz="3200" b="1" dirty="0" smtClean="0">
                <a:solidFill>
                  <a:srgbClr val="1407B9"/>
                </a:solidFill>
              </a:rPr>
              <a:t>Implementation Overview</a:t>
            </a:r>
            <a:endParaRPr lang="en-US" sz="3200" b="1" dirty="0">
              <a:solidFill>
                <a:srgbClr val="1407B9"/>
              </a:solidFill>
            </a:endParaRPr>
          </a:p>
        </p:txBody>
      </p:sp>
    </p:spTree>
    <p:extLst>
      <p:ext uri="{BB962C8B-B14F-4D97-AF65-F5344CB8AC3E}">
        <p14:creationId xmlns:p14="http://schemas.microsoft.com/office/powerpoint/2010/main" val="139264051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152400"/>
            <a:ext cx="7543800" cy="838200"/>
          </a:xfrm>
        </p:spPr>
        <p:txBody>
          <a:bodyPr/>
          <a:lstStyle/>
          <a:p>
            <a:r>
              <a:rPr lang="en-US" altLang="en-US" sz="3200" b="1" dirty="0" smtClean="0">
                <a:solidFill>
                  <a:srgbClr val="1407B9"/>
                </a:solidFill>
              </a:rPr>
              <a:t>Data </a:t>
            </a:r>
            <a:r>
              <a:rPr lang="en-US" altLang="en-US" sz="3200" b="1" dirty="0">
                <a:solidFill>
                  <a:srgbClr val="1407B9"/>
                </a:solidFill>
              </a:rPr>
              <a:t>Assimilation Upgrades</a:t>
            </a:r>
          </a:p>
        </p:txBody>
      </p:sp>
      <p:sp>
        <p:nvSpPr>
          <p:cNvPr id="3075" name="Content Placeholder 2"/>
          <p:cNvSpPr>
            <a:spLocks noGrp="1"/>
          </p:cNvSpPr>
          <p:nvPr>
            <p:ph idx="1"/>
          </p:nvPr>
        </p:nvSpPr>
        <p:spPr>
          <a:xfrm>
            <a:off x="838200" y="1295400"/>
            <a:ext cx="7620000" cy="4343400"/>
          </a:xfrm>
        </p:spPr>
        <p:txBody>
          <a:bodyPr/>
          <a:lstStyle/>
          <a:p>
            <a:r>
              <a:rPr lang="en-US" altLang="en-US" b="1" dirty="0" smtClean="0"/>
              <a:t>Use 4D </a:t>
            </a:r>
            <a:r>
              <a:rPr lang="en-US" altLang="en-US" b="1" dirty="0" err="1" smtClean="0"/>
              <a:t>covariances</a:t>
            </a:r>
            <a:r>
              <a:rPr lang="en-US" altLang="en-US" b="1" dirty="0" smtClean="0"/>
              <a:t> instead of 3D</a:t>
            </a:r>
          </a:p>
          <a:p>
            <a:r>
              <a:rPr lang="en-US" altLang="en-US" b="1" dirty="0" smtClean="0"/>
              <a:t>Multivariate Ozone update</a:t>
            </a:r>
          </a:p>
          <a:p>
            <a:r>
              <a:rPr lang="en-US" altLang="en-US" b="1" dirty="0" smtClean="0"/>
              <a:t>Assimilate all-sky (clear and cloudy) radiances</a:t>
            </a:r>
          </a:p>
          <a:p>
            <a:r>
              <a:rPr lang="en-US" altLang="en-US" b="1" dirty="0" smtClean="0"/>
              <a:t>Bias correct aircraft data</a:t>
            </a:r>
          </a:p>
          <a:p>
            <a:r>
              <a:rPr lang="en-US" altLang="en-US" b="1" dirty="0" smtClean="0"/>
              <a:t>And other upgrades (e.g. CRTM, Data selection/thinning, AMV winds, etc.)</a:t>
            </a:r>
          </a:p>
        </p:txBody>
      </p:sp>
      <p:sp>
        <p:nvSpPr>
          <p:cNvPr id="2" name="Slide Number Placeholder 1"/>
          <p:cNvSpPr>
            <a:spLocks noGrp="1"/>
          </p:cNvSpPr>
          <p:nvPr>
            <p:ph type="sldNum" idx="12"/>
          </p:nvPr>
        </p:nvSpPr>
        <p:spPr>
          <a:xfrm>
            <a:off x="6553200" y="6018672"/>
            <a:ext cx="2133600" cy="365125"/>
          </a:xfrm>
        </p:spPr>
        <p:txBody>
          <a:bodyPr/>
          <a:lstStyle/>
          <a:p>
            <a:pPr marL="0" marR="0" lvl="0" indent="0" algn="r" rtl="0">
              <a:spcBef>
                <a:spcPts val="0"/>
              </a:spcBef>
              <a:spcAft>
                <a:spcPts val="0"/>
              </a:spcAft>
              <a:buSzPct val="25000"/>
              <a:buNone/>
            </a:pPr>
            <a:fld id="{00000000-1234-1234-1234-123412341234}" type="slidenum">
              <a:rPr lang="en-US" sz="1400" b="0" i="0" u="none" strike="noStrike" cap="none" smtClean="0">
                <a:solidFill>
                  <a:schemeClr val="dk1"/>
                </a:solidFill>
                <a:latin typeface="Arial"/>
                <a:ea typeface="Arial"/>
                <a:cs typeface="Arial"/>
                <a:sym typeface="Arial"/>
              </a:rPr>
              <a:t>17</a:t>
            </a:fld>
            <a:endParaRPr lang="en-US"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1190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pic>
        <p:nvPicPr>
          <p:cNvPr id="923" name="Shape 923"/>
          <p:cNvPicPr preferRelativeResize="0"/>
          <p:nvPr/>
        </p:nvPicPr>
        <p:blipFill rotWithShape="1">
          <a:blip r:embed="rId3">
            <a:alphaModFix/>
          </a:blip>
          <a:srcRect/>
          <a:stretch/>
        </p:blipFill>
        <p:spPr>
          <a:xfrm>
            <a:off x="434379" y="1169582"/>
            <a:ext cx="7922811" cy="5688418"/>
          </a:xfrm>
          <a:prstGeom prst="rect">
            <a:avLst/>
          </a:prstGeom>
          <a:noFill/>
          <a:ln>
            <a:noFill/>
          </a:ln>
        </p:spPr>
      </p:pic>
      <p:sp>
        <p:nvSpPr>
          <p:cNvPr id="924" name="Shape 924"/>
          <p:cNvSpPr txBox="1"/>
          <p:nvPr/>
        </p:nvSpPr>
        <p:spPr>
          <a:xfrm>
            <a:off x="1235148" y="152400"/>
            <a:ext cx="6707372" cy="89153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smtClean="0">
                <a:solidFill>
                  <a:srgbClr val="FF0000"/>
                </a:solidFill>
              </a:rPr>
              <a:t>GFSX much </a:t>
            </a:r>
            <a:r>
              <a:rPr lang="en-US" sz="2400" b="1" dirty="0">
                <a:solidFill>
                  <a:srgbClr val="FF0000"/>
                </a:solidFill>
              </a:rPr>
              <a:t>smaller increments </a:t>
            </a:r>
            <a:endParaRPr lang="en-US" sz="2400" b="1" dirty="0" smtClean="0">
              <a:solidFill>
                <a:srgbClr val="FF0000"/>
              </a:solidFill>
            </a:endParaRPr>
          </a:p>
          <a:p>
            <a:pPr marL="0" marR="0" lvl="0" indent="0" algn="ctr" rtl="0">
              <a:spcBef>
                <a:spcPts val="0"/>
              </a:spcBef>
              <a:spcAft>
                <a:spcPts val="0"/>
              </a:spcAft>
              <a:buSzPct val="25000"/>
              <a:buNone/>
            </a:pPr>
            <a:r>
              <a:rPr lang="en-US" sz="2400" b="1" dirty="0">
                <a:solidFill>
                  <a:srgbClr val="FF0000"/>
                </a:solidFill>
              </a:rPr>
              <a:t>A</a:t>
            </a:r>
            <a:r>
              <a:rPr lang="en-US" sz="2400" b="1" dirty="0" smtClean="0">
                <a:solidFill>
                  <a:srgbClr val="FF0000"/>
                </a:solidFill>
              </a:rPr>
              <a:t>nalysis </a:t>
            </a:r>
            <a:r>
              <a:rPr lang="en-US" sz="2400" b="1" dirty="0">
                <a:solidFill>
                  <a:srgbClr val="FF0000"/>
                </a:solidFill>
              </a:rPr>
              <a:t>and first guess in better agreement</a:t>
            </a:r>
          </a:p>
        </p:txBody>
      </p:sp>
      <p:sp>
        <p:nvSpPr>
          <p:cNvPr id="925" name="Shape 925"/>
          <p:cNvSpPr txBox="1">
            <a:spLocks noGrp="1"/>
          </p:cNvSpPr>
          <p:nvPr>
            <p:ph type="sldNum" idx="12"/>
          </p:nvPr>
        </p:nvSpPr>
        <p:spPr>
          <a:xfrm>
            <a:off x="7010400" y="661987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18</a:t>
            </a:fld>
            <a:endParaRPr lang="en-US" sz="1400">
              <a:solidFill>
                <a:schemeClr val="dk1"/>
              </a:solidFill>
              <a:latin typeface="Arial"/>
              <a:ea typeface="Arial"/>
              <a:cs typeface="Arial"/>
              <a:sym typeface="Arial"/>
            </a:endParaRPr>
          </a:p>
        </p:txBody>
      </p:sp>
      <p:sp>
        <p:nvSpPr>
          <p:cNvPr id="2" name="TextBox 1"/>
          <p:cNvSpPr txBox="1"/>
          <p:nvPr/>
        </p:nvSpPr>
        <p:spPr>
          <a:xfrm>
            <a:off x="4871605" y="4168199"/>
            <a:ext cx="4172807" cy="2246769"/>
          </a:xfrm>
          <a:prstGeom prst="rect">
            <a:avLst/>
          </a:prstGeom>
          <a:noFill/>
        </p:spPr>
        <p:txBody>
          <a:bodyPr wrap="square" rtlCol="0">
            <a:spAutoFit/>
          </a:bodyPr>
          <a:lstStyle/>
          <a:p>
            <a:r>
              <a:rPr lang="en-US" b="1" dirty="0" smtClean="0"/>
              <a:t>DA Impact Highlights:</a:t>
            </a:r>
          </a:p>
          <a:p>
            <a:endParaRPr lang="en-US" b="1" dirty="0"/>
          </a:p>
          <a:p>
            <a:pPr marL="285750" indent="-285750">
              <a:buFont typeface="Arial" panose="020B0604020202020204" pitchFamily="34" charset="0"/>
              <a:buChar char="•"/>
            </a:pPr>
            <a:r>
              <a:rPr lang="en-US" sz="1600" b="1" dirty="0" smtClean="0"/>
              <a:t>Better Fit-to-</a:t>
            </a:r>
            <a:r>
              <a:rPr lang="en-US" sz="1600" b="1" dirty="0" err="1" smtClean="0"/>
              <a:t>obs</a:t>
            </a:r>
            <a:r>
              <a:rPr lang="en-US" sz="1600" b="1" dirty="0" smtClean="0"/>
              <a:t> for Temperature and Winds at various levels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smtClean="0"/>
              <a:t>Improved minimization</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smtClean="0"/>
              <a:t>Significant improvement in the short-range forecasts for several variables</a:t>
            </a:r>
            <a:endParaRPr lang="en-US" sz="1600" b="1" dirty="0"/>
          </a:p>
        </p:txBody>
      </p:sp>
    </p:spTree>
    <p:extLst>
      <p:ext uri="{BB962C8B-B14F-4D97-AF65-F5344CB8AC3E}">
        <p14:creationId xmlns:p14="http://schemas.microsoft.com/office/powerpoint/2010/main" val="454518524"/>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990600"/>
            <a:ext cx="8686800" cy="5618147"/>
          </a:xfrm>
          <a:prstGeom prst="rect">
            <a:avLst/>
          </a:prstGeom>
        </p:spPr>
      </p:pic>
      <p:sp>
        <p:nvSpPr>
          <p:cNvPr id="952" name="Shape 952"/>
          <p:cNvSpPr txBox="1">
            <a:spLocks noGrp="1"/>
          </p:cNvSpPr>
          <p:nvPr>
            <p:ph type="sldNum" idx="12"/>
          </p:nvPr>
        </p:nvSpPr>
        <p:spPr>
          <a:xfrm>
            <a:off x="7001256" y="6381751"/>
            <a:ext cx="2078891" cy="476249"/>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19</a:t>
            </a:fld>
            <a:endParaRPr lang="en-US" sz="1200" dirty="0">
              <a:solidFill>
                <a:srgbClr val="888888"/>
              </a:solidFill>
              <a:latin typeface="Arial"/>
              <a:ea typeface="Arial"/>
              <a:cs typeface="Arial"/>
              <a:sym typeface="Arial"/>
            </a:endParaRPr>
          </a:p>
        </p:txBody>
      </p:sp>
      <p:sp>
        <p:nvSpPr>
          <p:cNvPr id="8" name="TextBox 7"/>
          <p:cNvSpPr txBox="1"/>
          <p:nvPr/>
        </p:nvSpPr>
        <p:spPr>
          <a:xfrm>
            <a:off x="3268301" y="4876800"/>
            <a:ext cx="829681" cy="646331"/>
          </a:xfrm>
          <a:prstGeom prst="rect">
            <a:avLst/>
          </a:prstGeom>
          <a:noFill/>
        </p:spPr>
        <p:txBody>
          <a:bodyPr wrap="square" rtlCol="0">
            <a:spAutoFit/>
          </a:bodyPr>
          <a:lstStyle/>
          <a:p>
            <a:r>
              <a:rPr lang="en-US" dirty="0" smtClean="0"/>
              <a:t>850 </a:t>
            </a:r>
            <a:r>
              <a:rPr lang="en-US" dirty="0" err="1" smtClean="0"/>
              <a:t>hPa</a:t>
            </a:r>
            <a:endParaRPr lang="en-US" dirty="0"/>
          </a:p>
        </p:txBody>
      </p:sp>
      <p:sp>
        <p:nvSpPr>
          <p:cNvPr id="9" name="TextBox 8"/>
          <p:cNvSpPr txBox="1"/>
          <p:nvPr/>
        </p:nvSpPr>
        <p:spPr>
          <a:xfrm>
            <a:off x="7010400" y="1981200"/>
            <a:ext cx="829681" cy="646331"/>
          </a:xfrm>
          <a:prstGeom prst="rect">
            <a:avLst/>
          </a:prstGeom>
          <a:noFill/>
        </p:spPr>
        <p:txBody>
          <a:bodyPr wrap="square" rtlCol="0">
            <a:spAutoFit/>
          </a:bodyPr>
          <a:lstStyle/>
          <a:p>
            <a:r>
              <a:rPr lang="en-US" dirty="0" smtClean="0"/>
              <a:t>200 </a:t>
            </a:r>
            <a:r>
              <a:rPr lang="en-US" dirty="0" err="1" smtClean="0"/>
              <a:t>hPa</a:t>
            </a:r>
            <a:endParaRPr lang="en-US" dirty="0"/>
          </a:p>
        </p:txBody>
      </p:sp>
      <p:sp>
        <p:nvSpPr>
          <p:cNvPr id="10" name="Shape 665"/>
          <p:cNvSpPr txBox="1"/>
          <p:nvPr/>
        </p:nvSpPr>
        <p:spPr>
          <a:xfrm>
            <a:off x="982133" y="221720"/>
            <a:ext cx="6789397" cy="77076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smtClean="0">
                <a:solidFill>
                  <a:schemeClr val="dk2"/>
                </a:solidFill>
              </a:rPr>
              <a:t>RMSE for Winds: Global Tropics</a:t>
            </a:r>
          </a:p>
        </p:txBody>
      </p:sp>
    </p:spTree>
    <p:extLst>
      <p:ext uri="{BB962C8B-B14F-4D97-AF65-F5344CB8AC3E}">
        <p14:creationId xmlns:p14="http://schemas.microsoft.com/office/powerpoint/2010/main" val="19146711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1"/>
            <a:ext cx="8077200" cy="609600"/>
          </a:xfrm>
        </p:spPr>
        <p:txBody>
          <a:bodyPr/>
          <a:lstStyle/>
          <a:p>
            <a:pPr eaLnBrk="1" hangingPunct="1"/>
            <a:r>
              <a:rPr lang="en-US" b="1" dirty="0" smtClean="0"/>
              <a:t>Outline</a:t>
            </a:r>
          </a:p>
        </p:txBody>
      </p:sp>
      <p:sp>
        <p:nvSpPr>
          <p:cNvPr id="16386" name="Content Placeholder 2"/>
          <p:cNvSpPr>
            <a:spLocks noGrp="1"/>
          </p:cNvSpPr>
          <p:nvPr>
            <p:ph idx="1"/>
          </p:nvPr>
        </p:nvSpPr>
        <p:spPr>
          <a:xfrm>
            <a:off x="457200" y="1600200"/>
            <a:ext cx="8382000" cy="5029200"/>
          </a:xfrm>
        </p:spPr>
        <p:txBody>
          <a:bodyPr/>
          <a:lstStyle/>
          <a:p>
            <a:pPr marL="514350" indent="-514350" eaLnBrk="1" hangingPunct="1">
              <a:buFont typeface="Calibri" pitchFamily="34" charset="0"/>
              <a:buAutoNum type="arabicPeriod"/>
            </a:pPr>
            <a:r>
              <a:rPr lang="en-US" sz="2400" b="1" dirty="0" smtClean="0"/>
              <a:t>GFS Forecast Skill of Hurricane </a:t>
            </a:r>
            <a:r>
              <a:rPr lang="en-US" sz="2400" b="1" dirty="0"/>
              <a:t>Track and </a:t>
            </a:r>
            <a:r>
              <a:rPr lang="en-US" sz="2400" b="1" dirty="0" smtClean="0"/>
              <a:t>Intensity in the Past 15 Years</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t>Review of 2015 Performance </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t>Upcoming GFS Upgrade in May 2016</a:t>
            </a:r>
            <a:endParaRPr lang="en-US" sz="2400" b="1" dirty="0"/>
          </a:p>
          <a:p>
            <a:pPr marL="514350" indent="-514350" eaLnBrk="1" hangingPunct="1">
              <a:buFont typeface="Calibri" pitchFamily="34" charset="0"/>
              <a:buAutoNum type="arabicPeriod"/>
            </a:pPr>
            <a:endParaRPr lang="en-US" sz="2400" b="1" dirty="0" smtClean="0"/>
          </a:p>
          <a:p>
            <a:pPr marL="514350" indent="-514350" eaLnBrk="1" hangingPunct="1">
              <a:buFont typeface="Calibri" pitchFamily="34" charset="0"/>
              <a:buAutoNum type="arabicPeriod"/>
            </a:pPr>
            <a:r>
              <a:rPr lang="en-US" sz="2400" b="1" dirty="0" smtClean="0"/>
              <a:t>Evaluation of GFS Retrospective Experiments: 2012-2015</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a:t>Hurricane Sandy and Hurricane Joaquin</a:t>
            </a:r>
          </a:p>
          <a:p>
            <a:pPr marL="514350" indent="-514350" eaLnBrk="1" hangingPunct="1">
              <a:buFont typeface="Calibri" pitchFamily="34" charset="0"/>
              <a:buAutoNum type="arabicPeriod"/>
            </a:pPr>
            <a:endParaRPr lang="en-US" sz="2400" b="1" dirty="0" smtClean="0"/>
          </a:p>
          <a:p>
            <a:pPr marL="514350" indent="-514350" eaLnBrk="1" hangingPunct="1">
              <a:buFont typeface="Calibri" pitchFamily="34" charset="0"/>
              <a:buAutoNum type="arabicPeriod"/>
            </a:pPr>
            <a:endParaRPr lang="en-US" sz="2400" b="1" dirty="0"/>
          </a:p>
        </p:txBody>
      </p:sp>
      <p:sp>
        <p:nvSpPr>
          <p:cNvPr id="4" name="Slide Number Placeholder 3"/>
          <p:cNvSpPr>
            <a:spLocks noGrp="1"/>
          </p:cNvSpPr>
          <p:nvPr>
            <p:ph type="sldNum" sz="quarter" idx="12"/>
          </p:nvPr>
        </p:nvSpPr>
        <p:spPr/>
        <p:txBody>
          <a:bodyPr/>
          <a:lstStyle/>
          <a:p>
            <a:pPr>
              <a:defRPr/>
            </a:pPr>
            <a:fld id="{27DF326C-E2AE-437D-A9F3-A2DBBC0A9AA1}"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Shape 549"/>
          <p:cNvSpPr txBox="1">
            <a:spLocks noGrp="1"/>
          </p:cNvSpPr>
          <p:nvPr>
            <p:ph type="title"/>
          </p:nvPr>
        </p:nvSpPr>
        <p:spPr>
          <a:xfrm>
            <a:off x="1120978" y="85332"/>
            <a:ext cx="6835367" cy="90526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dirty="0">
                <a:solidFill>
                  <a:srgbClr val="1407B9"/>
                </a:solidFill>
              </a:rPr>
              <a:t>Forecast Model and Product Changes</a:t>
            </a:r>
          </a:p>
        </p:txBody>
      </p:sp>
      <p:sp>
        <p:nvSpPr>
          <p:cNvPr id="3" name="Text Placeholder 2"/>
          <p:cNvSpPr>
            <a:spLocks noGrp="1"/>
          </p:cNvSpPr>
          <p:nvPr>
            <p:ph type="body" idx="1"/>
          </p:nvPr>
        </p:nvSpPr>
        <p:spPr>
          <a:xfrm>
            <a:off x="246493" y="1066800"/>
            <a:ext cx="8752652" cy="5391543"/>
          </a:xfrm>
        </p:spPr>
        <p:txBody>
          <a:bodyPr/>
          <a:lstStyle/>
          <a:p>
            <a:pPr lvl="0" indent="-342900">
              <a:spcBef>
                <a:spcPts val="320"/>
              </a:spcBef>
              <a:buClr>
                <a:srgbClr val="000000"/>
              </a:buClr>
            </a:pPr>
            <a:r>
              <a:rPr lang="en-US" sz="2400" dirty="0">
                <a:solidFill>
                  <a:schemeClr val="tx1"/>
                </a:solidFill>
                <a:latin typeface="+mj-lt"/>
              </a:rPr>
              <a:t>Convective gravity wave </a:t>
            </a:r>
            <a:r>
              <a:rPr lang="en-US" sz="2400" dirty="0" smtClean="0">
                <a:solidFill>
                  <a:schemeClr val="tx1"/>
                </a:solidFill>
                <a:latin typeface="+mj-lt"/>
              </a:rPr>
              <a:t>upgrade </a:t>
            </a:r>
            <a:endParaRPr lang="en-US" sz="2400" dirty="0">
              <a:solidFill>
                <a:schemeClr val="tx1"/>
              </a:solidFill>
              <a:latin typeface="+mj-lt"/>
            </a:endParaRPr>
          </a:p>
          <a:p>
            <a:pPr lvl="0" indent="-342900">
              <a:spcBef>
                <a:spcPts val="320"/>
              </a:spcBef>
              <a:buClr>
                <a:srgbClr val="000000"/>
              </a:buClr>
            </a:pPr>
            <a:r>
              <a:rPr lang="en-US" sz="2400" dirty="0">
                <a:solidFill>
                  <a:schemeClr val="tx1"/>
                </a:solidFill>
                <a:latin typeface="+mj-lt"/>
              </a:rPr>
              <a:t>Tracer adjustment </a:t>
            </a:r>
            <a:r>
              <a:rPr lang="en-US" sz="2400" dirty="0" smtClean="0">
                <a:solidFill>
                  <a:schemeClr val="tx1"/>
                </a:solidFill>
                <a:latin typeface="+mj-lt"/>
              </a:rPr>
              <a:t>upgrade</a:t>
            </a:r>
          </a:p>
          <a:p>
            <a:pPr lvl="0" indent="-342900">
              <a:spcBef>
                <a:spcPts val="320"/>
              </a:spcBef>
              <a:buClr>
                <a:srgbClr val="000000"/>
              </a:buClr>
            </a:pPr>
            <a:r>
              <a:rPr lang="en-US" sz="2400" b="1" i="1" dirty="0" smtClean="0">
                <a:solidFill>
                  <a:srgbClr val="FF0000"/>
                </a:solidFill>
                <a:latin typeface="+mj-lt"/>
              </a:rPr>
              <a:t>Corrections </a:t>
            </a:r>
            <a:r>
              <a:rPr lang="en-US" sz="2400" b="1" i="1" dirty="0">
                <a:solidFill>
                  <a:srgbClr val="FF0000"/>
                </a:solidFill>
                <a:latin typeface="+mj-lt"/>
              </a:rPr>
              <a:t>to land surface to reduce summertime warm, dry bias over Great </a:t>
            </a:r>
            <a:r>
              <a:rPr lang="en-US" sz="2400" b="1" i="1" dirty="0" smtClean="0">
                <a:solidFill>
                  <a:srgbClr val="FF0000"/>
                </a:solidFill>
                <a:latin typeface="+mj-lt"/>
              </a:rPr>
              <a:t>Plains</a:t>
            </a:r>
          </a:p>
          <a:p>
            <a:pPr marL="800100" lvl="2" indent="0">
              <a:spcBef>
                <a:spcPts val="0"/>
              </a:spcBef>
              <a:buSzPct val="25000"/>
              <a:buNone/>
            </a:pPr>
            <a:r>
              <a:rPr lang="en-US" sz="1600" dirty="0">
                <a:solidFill>
                  <a:srgbClr val="000000"/>
                </a:solidFill>
                <a:latin typeface="+mj-lt"/>
                <a:ea typeface="Times New Roman"/>
                <a:cs typeface="Times New Roman"/>
                <a:sym typeface="Times New Roman"/>
              </a:rPr>
              <a:t>GFS showed too little evaporation and too much sensible heat flux, hence Bowen ratio is too high. </a:t>
            </a:r>
            <a:r>
              <a:rPr lang="en-US" sz="1600" dirty="0" smtClean="0">
                <a:solidFill>
                  <a:srgbClr val="000000"/>
                </a:solidFill>
                <a:latin typeface="+mj-lt"/>
                <a:ea typeface="Times New Roman"/>
                <a:cs typeface="Times New Roman"/>
                <a:sym typeface="Times New Roman"/>
              </a:rPr>
              <a:t>Upgraded LSM includes</a:t>
            </a:r>
            <a:endParaRPr lang="en-US" sz="1600" dirty="0">
              <a:solidFill>
                <a:srgbClr val="000000"/>
              </a:solidFill>
              <a:latin typeface="+mj-lt"/>
              <a:ea typeface="Times New Roman"/>
              <a:cs typeface="Times New Roman"/>
              <a:sym typeface="Times New Roman"/>
            </a:endParaRPr>
          </a:p>
          <a:p>
            <a:pPr marL="685800" lvl="1" indent="-285750">
              <a:buClr>
                <a:srgbClr val="00B050"/>
              </a:buClr>
            </a:pPr>
            <a:r>
              <a:rPr lang="en-US" sz="2000" b="1" dirty="0" err="1" smtClean="0">
                <a:solidFill>
                  <a:schemeClr val="tx1"/>
                </a:solidFill>
                <a:latin typeface="+mj-lt"/>
                <a:ea typeface="Times New Roman"/>
                <a:cs typeface="Times New Roman"/>
                <a:sym typeface="Times New Roman"/>
              </a:rPr>
              <a:t>rsmin</a:t>
            </a:r>
            <a:r>
              <a:rPr lang="en-US" sz="2000" b="1" dirty="0" smtClean="0">
                <a:solidFill>
                  <a:schemeClr val="tx1"/>
                </a:solidFill>
                <a:latin typeface="+mj-lt"/>
                <a:ea typeface="Times New Roman"/>
                <a:cs typeface="Times New Roman"/>
                <a:sym typeface="Times New Roman"/>
              </a:rPr>
              <a:t> </a:t>
            </a:r>
            <a:r>
              <a:rPr lang="en-US" sz="2000" b="1" dirty="0">
                <a:solidFill>
                  <a:schemeClr val="tx1"/>
                </a:solidFill>
                <a:latin typeface="+mj-lt"/>
                <a:ea typeface="Times New Roman"/>
                <a:cs typeface="Times New Roman"/>
                <a:sym typeface="Times New Roman"/>
              </a:rPr>
              <a:t>for grassland from 45 to 20</a:t>
            </a:r>
          </a:p>
          <a:p>
            <a:pPr marL="685800" lvl="1" indent="-285750">
              <a:buClr>
                <a:srgbClr val="00B050"/>
              </a:buClr>
            </a:pPr>
            <a:r>
              <a:rPr lang="en-US" sz="2000" b="1" dirty="0" err="1">
                <a:solidFill>
                  <a:schemeClr val="tx1"/>
                </a:solidFill>
                <a:latin typeface="+mj-lt"/>
                <a:ea typeface="Times New Roman"/>
                <a:cs typeface="Times New Roman"/>
                <a:sym typeface="Times New Roman"/>
              </a:rPr>
              <a:t>rsmin</a:t>
            </a:r>
            <a:r>
              <a:rPr lang="en-US" sz="2000" b="1" dirty="0">
                <a:solidFill>
                  <a:schemeClr val="tx1"/>
                </a:solidFill>
                <a:latin typeface="+mj-lt"/>
                <a:ea typeface="Times New Roman"/>
                <a:cs typeface="Times New Roman"/>
                <a:sym typeface="Times New Roman"/>
              </a:rPr>
              <a:t> for cropland from 45 to 20</a:t>
            </a:r>
          </a:p>
          <a:p>
            <a:pPr marL="685800" lvl="1" indent="-285750">
              <a:buClr>
                <a:srgbClr val="00B050"/>
              </a:buClr>
            </a:pPr>
            <a:r>
              <a:rPr lang="en-US" sz="2000" b="1" dirty="0">
                <a:solidFill>
                  <a:schemeClr val="tx1"/>
                </a:solidFill>
                <a:latin typeface="+mj-lt"/>
                <a:ea typeface="Times New Roman"/>
                <a:cs typeface="Times New Roman"/>
                <a:sym typeface="Times New Roman"/>
              </a:rPr>
              <a:t>roughness length for cropland from 3.5cm to 12.5cm (used to address too strong surface winds) </a:t>
            </a:r>
          </a:p>
          <a:p>
            <a:pPr lvl="0" indent="-342900">
              <a:spcBef>
                <a:spcPts val="320"/>
              </a:spcBef>
              <a:buClr>
                <a:srgbClr val="000000"/>
              </a:buClr>
            </a:pPr>
            <a:r>
              <a:rPr lang="en-US" sz="2400" dirty="0" smtClean="0">
                <a:solidFill>
                  <a:schemeClr val="tx1"/>
                </a:solidFill>
                <a:latin typeface="+mj-lt"/>
              </a:rPr>
              <a:t>Improved </a:t>
            </a:r>
            <a:r>
              <a:rPr lang="en-US" sz="2400" dirty="0">
                <a:solidFill>
                  <a:schemeClr val="tx1"/>
                </a:solidFill>
                <a:latin typeface="+mj-lt"/>
              </a:rPr>
              <a:t>icing probability products and new icing severity </a:t>
            </a:r>
            <a:r>
              <a:rPr lang="en-US" sz="2400" dirty="0" smtClean="0">
                <a:solidFill>
                  <a:schemeClr val="tx1"/>
                </a:solidFill>
                <a:latin typeface="+mj-lt"/>
              </a:rPr>
              <a:t>product</a:t>
            </a:r>
          </a:p>
          <a:p>
            <a:pPr lvl="0" indent="-342900">
              <a:spcBef>
                <a:spcPts val="320"/>
              </a:spcBef>
              <a:buClr>
                <a:srgbClr val="000000"/>
              </a:buClr>
            </a:pPr>
            <a:r>
              <a:rPr lang="en-US" sz="2400" b="1" i="1" dirty="0" smtClean="0">
                <a:latin typeface="+mj-lt"/>
              </a:rPr>
              <a:t>5 </a:t>
            </a:r>
            <a:r>
              <a:rPr lang="en-US" sz="2400" b="1" i="1" dirty="0">
                <a:latin typeface="+mj-lt"/>
              </a:rPr>
              <a:t>more levels above 10 </a:t>
            </a:r>
            <a:r>
              <a:rPr lang="en-US" sz="2400" b="1" i="1" dirty="0" err="1" smtClean="0">
                <a:latin typeface="+mj-lt"/>
              </a:rPr>
              <a:t>hPa</a:t>
            </a:r>
            <a:endParaRPr lang="en-US" sz="2400" b="1" i="1" dirty="0" smtClean="0">
              <a:latin typeface="+mj-lt"/>
            </a:endParaRPr>
          </a:p>
          <a:p>
            <a:pPr indent="-342900">
              <a:spcBef>
                <a:spcPts val="320"/>
              </a:spcBef>
              <a:buClr>
                <a:srgbClr val="000000"/>
              </a:buClr>
            </a:pPr>
            <a:r>
              <a:rPr lang="en-US" sz="2400" b="1" i="1" dirty="0"/>
              <a:t>Hourly output through 120-hr </a:t>
            </a:r>
            <a:r>
              <a:rPr lang="en-US" sz="2400" b="1" i="1" dirty="0" smtClean="0"/>
              <a:t>forecast</a:t>
            </a:r>
            <a:endParaRPr lang="en-US" sz="2400" b="1" i="1" dirty="0"/>
          </a:p>
        </p:txBody>
      </p:sp>
      <p:sp>
        <p:nvSpPr>
          <p:cNvPr id="548" name="Shape 548"/>
          <p:cNvSpPr txBox="1">
            <a:spLocks noGrp="1"/>
          </p:cNvSpPr>
          <p:nvPr>
            <p:ph type="sldNum" idx="12"/>
          </p:nvPr>
        </p:nvSpPr>
        <p:spPr>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20</a:t>
            </a:fld>
            <a:endParaRPr lang="en-US" sz="1400">
              <a:solidFill>
                <a:srgbClr val="000000"/>
              </a:solidFill>
              <a:latin typeface="Arial"/>
              <a:ea typeface="Arial"/>
              <a:cs typeface="Arial"/>
              <a:sym typeface="Arial"/>
            </a:endParaRPr>
          </a:p>
        </p:txBody>
      </p:sp>
      <p:sp>
        <p:nvSpPr>
          <p:cNvPr id="6" name="TextBox 5"/>
          <p:cNvSpPr txBox="1"/>
          <p:nvPr/>
        </p:nvSpPr>
        <p:spPr>
          <a:xfrm>
            <a:off x="36616" y="6525874"/>
            <a:ext cx="4195379" cy="307777"/>
          </a:xfrm>
          <a:prstGeom prst="rect">
            <a:avLst/>
          </a:prstGeom>
          <a:noFill/>
        </p:spPr>
        <p:txBody>
          <a:bodyPr wrap="none" rtlCol="0">
            <a:spAutoFit/>
          </a:bodyPr>
          <a:lstStyle/>
          <a:p>
            <a:r>
              <a:rPr lang="en-US" sz="1400" b="1" dirty="0" smtClean="0">
                <a:solidFill>
                  <a:srgbClr val="1407B9"/>
                </a:solidFill>
              </a:rPr>
              <a:t>Credit:  Slide from GFS Implementation Review</a:t>
            </a:r>
            <a:endParaRPr lang="en-US" sz="1400" b="1" dirty="0">
              <a:solidFill>
                <a:srgbClr val="1407B9"/>
              </a:solidFill>
            </a:endParaRPr>
          </a:p>
        </p:txBody>
      </p:sp>
    </p:spTree>
    <p:extLst>
      <p:ext uri="{BB962C8B-B14F-4D97-AF65-F5344CB8AC3E}">
        <p14:creationId xmlns:p14="http://schemas.microsoft.com/office/powerpoint/2010/main" val="270510026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4193" y="170000"/>
            <a:ext cx="6858000" cy="453522"/>
          </a:xfrm>
        </p:spPr>
        <p:txBody>
          <a:bodyPr>
            <a:normAutofit fontScale="90000"/>
          </a:bodyPr>
          <a:lstStyle/>
          <a:p>
            <a:r>
              <a:rPr lang="en-US" sz="2200" b="1" dirty="0" smtClean="0">
                <a:solidFill>
                  <a:srgbClr val="0070C0"/>
                </a:solidFill>
                <a:latin typeface="Times New Roman" panose="02020603050405020304" pitchFamily="18" charset="0"/>
                <a:cs typeface="Times New Roman" panose="02020603050405020304" pitchFamily="18" charset="0"/>
              </a:rPr>
              <a:t>Significantly improve the biases brought up in the EMC MEG meeting</a:t>
            </a:r>
            <a:endParaRPr lang="en-US" sz="22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65549" y="1451728"/>
            <a:ext cx="184731" cy="338554"/>
          </a:xfrm>
          <a:prstGeom prst="rect">
            <a:avLst/>
          </a:prstGeom>
          <a:noFill/>
        </p:spPr>
        <p:txBody>
          <a:bodyPr wrap="none" rtlCol="0">
            <a:spAutoFit/>
          </a:bodyPr>
          <a:lstStyle/>
          <a:p>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6" y="796948"/>
            <a:ext cx="4607719" cy="29825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60969"/>
            <a:ext cx="4572000" cy="29825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 y="3888919"/>
            <a:ext cx="4593431" cy="28343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9697" y="3912878"/>
            <a:ext cx="4604303" cy="2834309"/>
          </a:xfrm>
          <a:prstGeom prst="rect">
            <a:avLst/>
          </a:prstGeom>
        </p:spPr>
      </p:pic>
      <p:sp>
        <p:nvSpPr>
          <p:cNvPr id="15" name="TextBox 14"/>
          <p:cNvSpPr txBox="1"/>
          <p:nvPr/>
        </p:nvSpPr>
        <p:spPr>
          <a:xfrm>
            <a:off x="3779354" y="2723322"/>
            <a:ext cx="792645" cy="338554"/>
          </a:xfrm>
          <a:prstGeom prst="rect">
            <a:avLst/>
          </a:prstGeom>
          <a:noFill/>
        </p:spPr>
        <p:txBody>
          <a:bodyPr wrap="square" rtlCol="0">
            <a:spAutoFit/>
          </a:bodyPr>
          <a:lstStyle/>
          <a:p>
            <a:r>
              <a:rPr lang="en-US" sz="1600" b="1" u="sng" dirty="0" smtClean="0">
                <a:solidFill>
                  <a:srgbClr val="FF0000"/>
                </a:solidFill>
              </a:rPr>
              <a:t>T2m</a:t>
            </a:r>
            <a:endParaRPr lang="en-US" sz="1600" b="1" u="sng" dirty="0">
              <a:solidFill>
                <a:srgbClr val="FF0000"/>
              </a:solidFill>
            </a:endParaRPr>
          </a:p>
        </p:txBody>
      </p:sp>
      <p:sp>
        <p:nvSpPr>
          <p:cNvPr id="16" name="TextBox 15"/>
          <p:cNvSpPr txBox="1"/>
          <p:nvPr/>
        </p:nvSpPr>
        <p:spPr>
          <a:xfrm>
            <a:off x="3779354" y="5681670"/>
            <a:ext cx="835508" cy="584775"/>
          </a:xfrm>
          <a:prstGeom prst="rect">
            <a:avLst/>
          </a:prstGeom>
          <a:noFill/>
        </p:spPr>
        <p:txBody>
          <a:bodyPr wrap="square" rtlCol="0">
            <a:spAutoFit/>
          </a:bodyPr>
          <a:lstStyle/>
          <a:p>
            <a:r>
              <a:rPr lang="en-US" sz="1600" b="1" u="sng" dirty="0" smtClean="0">
                <a:solidFill>
                  <a:srgbClr val="FF0000"/>
                </a:solidFill>
              </a:rPr>
              <a:t>Latent heat</a:t>
            </a:r>
            <a:endParaRPr lang="en-US" sz="1600" b="1" u="sng" dirty="0">
              <a:solidFill>
                <a:srgbClr val="FF0000"/>
              </a:solidFill>
            </a:endParaRPr>
          </a:p>
        </p:txBody>
      </p:sp>
      <p:sp>
        <p:nvSpPr>
          <p:cNvPr id="17" name="TextBox 16"/>
          <p:cNvSpPr txBox="1"/>
          <p:nvPr/>
        </p:nvSpPr>
        <p:spPr>
          <a:xfrm>
            <a:off x="8207238" y="2995856"/>
            <a:ext cx="936762" cy="338554"/>
          </a:xfrm>
          <a:prstGeom prst="rect">
            <a:avLst/>
          </a:prstGeom>
          <a:noFill/>
        </p:spPr>
        <p:txBody>
          <a:bodyPr wrap="square" rtlCol="0">
            <a:spAutoFit/>
          </a:bodyPr>
          <a:lstStyle/>
          <a:p>
            <a:r>
              <a:rPr lang="en-US" sz="1600" b="1" u="sng" dirty="0" smtClean="0">
                <a:solidFill>
                  <a:srgbClr val="FF0000"/>
                </a:solidFill>
              </a:rPr>
              <a:t>Td2m</a:t>
            </a:r>
            <a:endParaRPr lang="en-US" sz="1600" b="1" u="sng" dirty="0">
              <a:solidFill>
                <a:srgbClr val="FF0000"/>
              </a:solidFill>
            </a:endParaRPr>
          </a:p>
        </p:txBody>
      </p:sp>
      <p:sp>
        <p:nvSpPr>
          <p:cNvPr id="18" name="TextBox 17"/>
          <p:cNvSpPr txBox="1"/>
          <p:nvPr/>
        </p:nvSpPr>
        <p:spPr>
          <a:xfrm>
            <a:off x="4942234" y="5774635"/>
            <a:ext cx="925166" cy="338554"/>
          </a:xfrm>
          <a:prstGeom prst="rect">
            <a:avLst/>
          </a:prstGeom>
          <a:noFill/>
        </p:spPr>
        <p:txBody>
          <a:bodyPr wrap="square" rtlCol="0">
            <a:spAutoFit/>
          </a:bodyPr>
          <a:lstStyle/>
          <a:p>
            <a:r>
              <a:rPr lang="en-US" sz="1600" b="1" u="sng" dirty="0" smtClean="0">
                <a:solidFill>
                  <a:srgbClr val="FF0000"/>
                </a:solidFill>
              </a:rPr>
              <a:t>CAPE</a:t>
            </a:r>
            <a:endParaRPr lang="en-US" sz="1600" b="1" u="sng" dirty="0">
              <a:solidFill>
                <a:srgbClr val="FF0000"/>
              </a:solidFill>
            </a:endParaRPr>
          </a:p>
        </p:txBody>
      </p:sp>
      <p:sp>
        <p:nvSpPr>
          <p:cNvPr id="8" name="TextBox 7"/>
          <p:cNvSpPr txBox="1"/>
          <p:nvPr/>
        </p:nvSpPr>
        <p:spPr>
          <a:xfrm>
            <a:off x="6172027" y="390972"/>
            <a:ext cx="2861681" cy="400110"/>
          </a:xfrm>
          <a:prstGeom prst="rect">
            <a:avLst/>
          </a:prstGeom>
          <a:noFill/>
        </p:spPr>
        <p:txBody>
          <a:bodyPr wrap="none" rtlCol="0">
            <a:spAutoFit/>
          </a:bodyPr>
          <a:lstStyle/>
          <a:p>
            <a:r>
              <a:rPr lang="en-US" dirty="0" smtClean="0"/>
              <a:t>EMC land surface team</a:t>
            </a:r>
            <a:endParaRPr lang="en-US" dirty="0"/>
          </a:p>
        </p:txBody>
      </p:sp>
      <p:sp>
        <p:nvSpPr>
          <p:cNvPr id="9" name="Slide Number Placeholder 8"/>
          <p:cNvSpPr>
            <a:spLocks noGrp="1"/>
          </p:cNvSpPr>
          <p:nvPr>
            <p:ph type="sldNum" sz="quarter" idx="12"/>
          </p:nvPr>
        </p:nvSpPr>
        <p:spPr/>
        <p:txBody>
          <a:bodyPr/>
          <a:lstStyle/>
          <a:p>
            <a:fld id="{365D935C-43EB-4678-9710-9D36D7841EC4}"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12542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1"/>
            <a:ext cx="8077200" cy="609600"/>
          </a:xfrm>
        </p:spPr>
        <p:txBody>
          <a:bodyPr/>
          <a:lstStyle/>
          <a:p>
            <a:pPr eaLnBrk="1" hangingPunct="1"/>
            <a:r>
              <a:rPr lang="en-US" b="1" dirty="0" smtClean="0">
                <a:solidFill>
                  <a:schemeClr val="bg1">
                    <a:lumMod val="65000"/>
                  </a:schemeClr>
                </a:solidFill>
              </a:rPr>
              <a:t>Outline</a:t>
            </a:r>
          </a:p>
        </p:txBody>
      </p:sp>
      <p:sp>
        <p:nvSpPr>
          <p:cNvPr id="16386" name="Content Placeholder 2"/>
          <p:cNvSpPr>
            <a:spLocks noGrp="1"/>
          </p:cNvSpPr>
          <p:nvPr>
            <p:ph idx="1"/>
          </p:nvPr>
        </p:nvSpPr>
        <p:spPr>
          <a:xfrm>
            <a:off x="457200" y="1066800"/>
            <a:ext cx="8382000" cy="5562600"/>
          </a:xfrm>
        </p:spPr>
        <p:txBody>
          <a:bodyPr/>
          <a:lstStyle/>
          <a:p>
            <a:pPr marL="514350" indent="-514350" eaLnBrk="1" hangingPunct="1">
              <a:buFont typeface="Calibri" pitchFamily="34" charset="0"/>
              <a:buAutoNum type="arabicPeriod"/>
            </a:pPr>
            <a:r>
              <a:rPr lang="en-US" sz="2400" b="1" dirty="0" smtClean="0">
                <a:solidFill>
                  <a:schemeClr val="bg1">
                    <a:lumMod val="65000"/>
                  </a:schemeClr>
                </a:solidFill>
              </a:rPr>
              <a:t>GFS Forecast Skill of Hurricane </a:t>
            </a:r>
            <a:r>
              <a:rPr lang="en-US" sz="2400" b="1" dirty="0">
                <a:solidFill>
                  <a:schemeClr val="bg1">
                    <a:lumMod val="65000"/>
                  </a:schemeClr>
                </a:solidFill>
              </a:rPr>
              <a:t>Track and </a:t>
            </a:r>
            <a:r>
              <a:rPr lang="en-US" sz="2400" b="1" dirty="0" smtClean="0">
                <a:solidFill>
                  <a:schemeClr val="bg1">
                    <a:lumMod val="65000"/>
                  </a:schemeClr>
                </a:solidFill>
              </a:rPr>
              <a:t>Intensity in the Past 15 Years</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solidFill>
                  <a:schemeClr val="bg1">
                    <a:lumMod val="65000"/>
                  </a:schemeClr>
                </a:solidFill>
              </a:rPr>
              <a:t>Review of 2015 Performance </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solidFill>
                  <a:schemeClr val="bg1">
                    <a:lumMod val="75000"/>
                  </a:schemeClr>
                </a:solidFill>
              </a:rPr>
              <a:t>Upcoming GFS Upgrade in May 2016  (05/11/2016)</a:t>
            </a:r>
            <a:endParaRPr lang="en-US" sz="2400" b="1" dirty="0">
              <a:solidFill>
                <a:schemeClr val="bg1">
                  <a:lumMod val="75000"/>
                </a:schemeClr>
              </a:solidFill>
            </a:endParaRPr>
          </a:p>
          <a:p>
            <a:pPr marL="514350" indent="-514350" eaLnBrk="1" hangingPunct="1">
              <a:buFont typeface="Calibri" pitchFamily="34" charset="0"/>
              <a:buAutoNum type="arabicPeriod"/>
            </a:pPr>
            <a:endParaRPr lang="en-US" sz="2400" b="1" dirty="0" smtClean="0">
              <a:solidFill>
                <a:schemeClr val="bg1">
                  <a:lumMod val="65000"/>
                </a:schemeClr>
              </a:solidFill>
            </a:endParaRPr>
          </a:p>
          <a:p>
            <a:pPr marL="514350" indent="-514350" eaLnBrk="1" hangingPunct="1">
              <a:buFont typeface="Calibri" pitchFamily="34" charset="0"/>
              <a:buAutoNum type="arabicPeriod"/>
            </a:pPr>
            <a:r>
              <a:rPr lang="en-US" sz="2400" b="1" dirty="0" smtClean="0"/>
              <a:t>Evaluation of GFS Retrospective Experiments: 2012-2015</a:t>
            </a:r>
          </a:p>
          <a:p>
            <a:pPr marL="0" indent="0" eaLnBrk="1" hangingPunct="1">
              <a:buNone/>
            </a:pPr>
            <a:r>
              <a:rPr lang="en-US" sz="2400" b="1" dirty="0"/>
              <a:t>	</a:t>
            </a:r>
            <a:r>
              <a:rPr lang="en-US" sz="2400" b="1" dirty="0" smtClean="0">
                <a:solidFill>
                  <a:srgbClr val="1407B9"/>
                </a:solidFill>
              </a:rPr>
              <a:t>verification extended from 5 days to 7 days</a:t>
            </a:r>
          </a:p>
          <a:p>
            <a:pPr marL="0" indent="0" eaLnBrk="1" hangingPunct="1">
              <a:buNone/>
            </a:pPr>
            <a:endParaRPr lang="en-US" sz="2400" b="1" dirty="0">
              <a:solidFill>
                <a:srgbClr val="1407B9"/>
              </a:solidFill>
            </a:endParaRPr>
          </a:p>
          <a:p>
            <a:pPr marL="0" indent="0" eaLnBrk="1" hangingPunct="1">
              <a:buNone/>
            </a:pPr>
            <a:r>
              <a:rPr lang="en-US" sz="2400" b="1" dirty="0" smtClean="0">
                <a:solidFill>
                  <a:schemeClr val="bg1">
                    <a:lumMod val="65000"/>
                  </a:schemeClr>
                </a:solidFill>
              </a:rPr>
              <a:t>5.  Hurricane </a:t>
            </a:r>
            <a:r>
              <a:rPr lang="en-US" sz="2400" b="1" dirty="0">
                <a:solidFill>
                  <a:schemeClr val="bg1">
                    <a:lumMod val="65000"/>
                  </a:schemeClr>
                </a:solidFill>
              </a:rPr>
              <a:t>Sandy and Hurricane Joaquin</a:t>
            </a:r>
          </a:p>
          <a:p>
            <a:pPr marL="0" indent="0" eaLnBrk="1" hangingPunct="1">
              <a:buNone/>
            </a:pPr>
            <a:endParaRPr lang="en-US" sz="2400" b="1" dirty="0" smtClean="0">
              <a:solidFill>
                <a:srgbClr val="1407B9"/>
              </a:solidFill>
            </a:endParaRPr>
          </a:p>
          <a:p>
            <a:pPr marL="0" indent="0" eaLnBrk="1" hangingPunct="1">
              <a:buNone/>
            </a:pPr>
            <a:endParaRPr lang="en-US" sz="2400" b="1"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27DF326C-E2AE-437D-A9F3-A2DBBC0A9AA1}" type="slidenum">
              <a:rPr lang="en-US"/>
              <a:pPr>
                <a:defRPr/>
              </a:pPr>
              <a:t>22</a:t>
            </a:fld>
            <a:endParaRPr lang="en-US" dirty="0"/>
          </a:p>
        </p:txBody>
      </p:sp>
    </p:spTree>
    <p:extLst>
      <p:ext uri="{BB962C8B-B14F-4D97-AF65-F5344CB8AC3E}">
        <p14:creationId xmlns:p14="http://schemas.microsoft.com/office/powerpoint/2010/main" val="1146554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emc.ncep.noaa.gov/gmb/wx24fy/vsdb/gfs2016/track/tracks_al.t.gif"/>
          <p:cNvPicPr>
            <a:picLocks noChangeAspect="1" noChangeArrowheads="1"/>
          </p:cNvPicPr>
          <p:nvPr/>
        </p:nvPicPr>
        <p:blipFill rotWithShape="1">
          <a:blip r:embed="rId2">
            <a:extLst>
              <a:ext uri="{28A0092B-C50C-407E-A947-70E740481C1C}">
                <a14:useLocalDpi xmlns:a14="http://schemas.microsoft.com/office/drawing/2010/main" val="0"/>
              </a:ext>
            </a:extLst>
          </a:blip>
          <a:srcRect b="37681"/>
          <a:stretch/>
        </p:blipFill>
        <p:spPr bwMode="auto">
          <a:xfrm>
            <a:off x="1" y="-9294"/>
            <a:ext cx="4548146" cy="6029094"/>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http://www.emc.ncep.noaa.gov/gmb/wx24fy/vsdb/gfs2016/track/tracks_al.i.gif"/>
          <p:cNvPicPr>
            <a:picLocks noChangeAspect="1" noChangeArrowheads="1"/>
          </p:cNvPicPr>
          <p:nvPr/>
        </p:nvPicPr>
        <p:blipFill rotWithShape="1">
          <a:blip r:embed="rId3">
            <a:extLst>
              <a:ext uri="{28A0092B-C50C-407E-A947-70E740481C1C}">
                <a14:useLocalDpi xmlns:a14="http://schemas.microsoft.com/office/drawing/2010/main" val="0"/>
              </a:ext>
            </a:extLst>
          </a:blip>
          <a:srcRect b="37377"/>
          <a:stretch/>
        </p:blipFill>
        <p:spPr bwMode="auto">
          <a:xfrm>
            <a:off x="4548147" y="-9294"/>
            <a:ext cx="4595853" cy="60290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65D935C-43EB-4678-9710-9D36D7841EC4}" type="slidenum">
              <a:rPr lang="en-US" smtClean="0">
                <a:solidFill>
                  <a:prstClr val="black">
                    <a:tint val="75000"/>
                  </a:prstClr>
                </a:solidFill>
              </a:rPr>
              <a:pPr/>
              <a:t>23</a:t>
            </a:fld>
            <a:endParaRPr lang="en-US">
              <a:solidFill>
                <a:prstClr val="black">
                  <a:tint val="75000"/>
                </a:prstClr>
              </a:solidFill>
            </a:endParaRPr>
          </a:p>
        </p:txBody>
      </p:sp>
      <p:sp>
        <p:nvSpPr>
          <p:cNvPr id="3" name="TextBox 2"/>
          <p:cNvSpPr txBox="1"/>
          <p:nvPr/>
        </p:nvSpPr>
        <p:spPr>
          <a:xfrm>
            <a:off x="1258154" y="6096000"/>
            <a:ext cx="6819046" cy="646331"/>
          </a:xfrm>
          <a:prstGeom prst="rect">
            <a:avLst/>
          </a:prstGeom>
          <a:noFill/>
        </p:spPr>
        <p:txBody>
          <a:bodyPr wrap="none" rtlCol="0">
            <a:spAutoFit/>
          </a:bodyPr>
          <a:lstStyle/>
          <a:p>
            <a:r>
              <a:rPr lang="en-US" dirty="0" smtClean="0"/>
              <a:t>GFS2:  T1534 GFS implemented in January 2015 (3D </a:t>
            </a:r>
            <a:r>
              <a:rPr lang="en-US" dirty="0" err="1" smtClean="0"/>
              <a:t>En-Var</a:t>
            </a:r>
            <a:r>
              <a:rPr lang="en-US" dirty="0" smtClean="0"/>
              <a:t>)</a:t>
            </a:r>
          </a:p>
          <a:p>
            <a:r>
              <a:rPr lang="en-US" dirty="0" smtClean="0"/>
              <a:t>GFSX:   T1534 GFS to be implemented in May 2016 (4D </a:t>
            </a:r>
            <a:r>
              <a:rPr lang="en-US" dirty="0" err="1" smtClean="0"/>
              <a:t>En-Var</a:t>
            </a:r>
            <a:r>
              <a:rPr lang="en-US" dirty="0" smtClean="0"/>
              <a:t>)</a:t>
            </a:r>
            <a:endParaRPr lang="en-US" dirty="0"/>
          </a:p>
        </p:txBody>
      </p:sp>
    </p:spTree>
    <p:extLst>
      <p:ext uri="{BB962C8B-B14F-4D97-AF65-F5344CB8AC3E}">
        <p14:creationId xmlns:p14="http://schemas.microsoft.com/office/powerpoint/2010/main" val="1303650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5D935C-43EB-4678-9710-9D36D7841EC4}" type="slidenum">
              <a:rPr lang="en-US" smtClean="0">
                <a:solidFill>
                  <a:prstClr val="black">
                    <a:tint val="75000"/>
                  </a:prstClr>
                </a:solidFill>
              </a:rPr>
              <a:pPr/>
              <a:t>24</a:t>
            </a:fld>
            <a:endParaRPr lang="en-US">
              <a:solidFill>
                <a:prstClr val="black">
                  <a:tint val="75000"/>
                </a:prstClr>
              </a:solidFill>
            </a:endParaRPr>
          </a:p>
        </p:txBody>
      </p:sp>
      <p:pic>
        <p:nvPicPr>
          <p:cNvPr id="1026" name="Picture 2" descr="http://www.emc.ncep.noaa.gov/gmb/wx24fy/vsdb/gfs2016/track/tracks_ep.t.gif"/>
          <p:cNvPicPr>
            <a:picLocks noChangeAspect="1" noChangeArrowheads="1"/>
          </p:cNvPicPr>
          <p:nvPr/>
        </p:nvPicPr>
        <p:blipFill rotWithShape="1">
          <a:blip r:embed="rId2">
            <a:extLst>
              <a:ext uri="{28A0092B-C50C-407E-A947-70E740481C1C}">
                <a14:useLocalDpi xmlns:a14="http://schemas.microsoft.com/office/drawing/2010/main" val="0"/>
              </a:ext>
            </a:extLst>
          </a:blip>
          <a:srcRect b="37180"/>
          <a:stretch/>
        </p:blipFill>
        <p:spPr bwMode="auto">
          <a:xfrm>
            <a:off x="304800" y="228600"/>
            <a:ext cx="4419600" cy="6172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6400800"/>
            <a:ext cx="3108543" cy="307777"/>
          </a:xfrm>
          <a:prstGeom prst="rect">
            <a:avLst/>
          </a:prstGeom>
          <a:noFill/>
        </p:spPr>
        <p:txBody>
          <a:bodyPr wrap="none" rtlCol="0">
            <a:spAutoFit/>
          </a:bodyPr>
          <a:lstStyle/>
          <a:p>
            <a:r>
              <a:rPr lang="en-US" sz="1400" b="1" dirty="0" smtClean="0">
                <a:solidFill>
                  <a:srgbClr val="FF0000"/>
                </a:solidFill>
              </a:rPr>
              <a:t>Small but significant improvement</a:t>
            </a:r>
            <a:endParaRPr lang="en-US" sz="1400" b="1" dirty="0">
              <a:solidFill>
                <a:srgbClr val="FF0000"/>
              </a:solidFill>
            </a:endParaRPr>
          </a:p>
        </p:txBody>
      </p:sp>
      <p:cxnSp>
        <p:nvCxnSpPr>
          <p:cNvPr id="5" name="Straight Arrow Connector 4"/>
          <p:cNvCxnSpPr/>
          <p:nvPr/>
        </p:nvCxnSpPr>
        <p:spPr>
          <a:xfrm flipV="1">
            <a:off x="1828800" y="6248400"/>
            <a:ext cx="0" cy="306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2" descr="http://www.emc.ncep.noaa.gov/gmb/wx24fy/vsdb/gfs2016/track/tracks_ep.i.gif"/>
          <p:cNvPicPr>
            <a:picLocks noChangeAspect="1" noChangeArrowheads="1"/>
          </p:cNvPicPr>
          <p:nvPr/>
        </p:nvPicPr>
        <p:blipFill rotWithShape="1">
          <a:blip r:embed="rId3">
            <a:extLst>
              <a:ext uri="{28A0092B-C50C-407E-A947-70E740481C1C}">
                <a14:useLocalDpi xmlns:a14="http://schemas.microsoft.com/office/drawing/2010/main" val="0"/>
              </a:ext>
            </a:extLst>
          </a:blip>
          <a:srcRect b="37591"/>
          <a:stretch/>
        </p:blipFill>
        <p:spPr bwMode="auto">
          <a:xfrm>
            <a:off x="4746171" y="228600"/>
            <a:ext cx="424815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38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5D935C-43EB-4678-9710-9D36D7841EC4}" type="slidenum">
              <a:rPr lang="en-US" smtClean="0">
                <a:solidFill>
                  <a:prstClr val="black">
                    <a:tint val="75000"/>
                  </a:prstClr>
                </a:solidFill>
              </a:rPr>
              <a:pPr/>
              <a:t>25</a:t>
            </a:fld>
            <a:endParaRPr lang="en-US">
              <a:solidFill>
                <a:prstClr val="black">
                  <a:tint val="75000"/>
                </a:prstClr>
              </a:solidFill>
            </a:endParaRPr>
          </a:p>
        </p:txBody>
      </p:sp>
      <p:pic>
        <p:nvPicPr>
          <p:cNvPr id="2050" name="Picture 2" descr="http://www.emc.ncep.noaa.gov/gmb/wx24fy/vsdb/gfs2016/track/tracks_wp.t.gif"/>
          <p:cNvPicPr>
            <a:picLocks noChangeAspect="1" noChangeArrowheads="1"/>
          </p:cNvPicPr>
          <p:nvPr/>
        </p:nvPicPr>
        <p:blipFill rotWithShape="1">
          <a:blip r:embed="rId2">
            <a:extLst>
              <a:ext uri="{28A0092B-C50C-407E-A947-70E740481C1C}">
                <a14:useLocalDpi xmlns:a14="http://schemas.microsoft.com/office/drawing/2010/main" val="0"/>
              </a:ext>
            </a:extLst>
          </a:blip>
          <a:srcRect b="37521"/>
          <a:stretch/>
        </p:blipFill>
        <p:spPr bwMode="auto">
          <a:xfrm>
            <a:off x="152606" y="242970"/>
            <a:ext cx="4419394" cy="62340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c.ncep.noaa.gov/gmb/wx24fy/vsdb/gfs2016/track/tracks_wp.i.gif"/>
          <p:cNvPicPr>
            <a:picLocks noChangeAspect="1" noChangeArrowheads="1"/>
          </p:cNvPicPr>
          <p:nvPr/>
        </p:nvPicPr>
        <p:blipFill rotWithShape="1">
          <a:blip r:embed="rId3">
            <a:extLst>
              <a:ext uri="{28A0092B-C50C-407E-A947-70E740481C1C}">
                <a14:useLocalDpi xmlns:a14="http://schemas.microsoft.com/office/drawing/2010/main" val="0"/>
              </a:ext>
            </a:extLst>
          </a:blip>
          <a:srcRect b="38051"/>
          <a:stretch/>
        </p:blipFill>
        <p:spPr bwMode="auto">
          <a:xfrm>
            <a:off x="4572000" y="304800"/>
            <a:ext cx="440055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17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graphicFrame>
        <p:nvGraphicFramePr>
          <p:cNvPr id="768" name="Shape 768"/>
          <p:cNvGraphicFramePr/>
          <p:nvPr>
            <p:extLst>
              <p:ext uri="{D42A27DB-BD31-4B8C-83A1-F6EECF244321}">
                <p14:modId xmlns:p14="http://schemas.microsoft.com/office/powerpoint/2010/main" val="2198840003"/>
              </p:ext>
            </p:extLst>
          </p:nvPr>
        </p:nvGraphicFramePr>
        <p:xfrm>
          <a:off x="228600" y="1669375"/>
          <a:ext cx="4138850" cy="2558125"/>
        </p:xfrm>
        <a:graphic>
          <a:graphicData uri="http://schemas.openxmlformats.org/drawingml/2006/table">
            <a:tbl>
              <a:tblPr firstRow="1" bandRow="1">
                <a:noFill/>
              </a:tblPr>
              <a:tblGrid>
                <a:gridCol w="1219200"/>
                <a:gridCol w="1228554"/>
                <a:gridCol w="1691096"/>
              </a:tblGrid>
              <a:tr h="639525">
                <a:tc>
                  <a:txBody>
                    <a:bodyPr/>
                    <a:lstStyle/>
                    <a:p>
                      <a:pPr marL="3175" marR="0" lvl="0" indent="-3175" algn="ctr" rtl="0">
                        <a:lnSpc>
                          <a:spcPct val="100000"/>
                        </a:lnSpc>
                        <a:spcBef>
                          <a:spcPts val="0"/>
                        </a:spcBef>
                        <a:buSzPct val="25000"/>
                        <a:buNone/>
                      </a:pPr>
                      <a:r>
                        <a:rPr lang="en-US" sz="2400" b="1" u="none" strike="noStrike" cap="none" dirty="0">
                          <a:solidFill>
                            <a:srgbClr val="FF0000"/>
                          </a:solidFill>
                          <a:latin typeface="Calibri"/>
                          <a:ea typeface="Calibri"/>
                          <a:cs typeface="Calibri"/>
                          <a:sym typeface="Calibri"/>
                        </a:rPr>
                        <a:t>AL</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0160" marR="0" lvl="0" indent="-10160" algn="ctr" rtl="0">
                        <a:lnSpc>
                          <a:spcPct val="100000"/>
                        </a:lnSpc>
                        <a:spcBef>
                          <a:spcPts val="0"/>
                        </a:spcBef>
                        <a:buSzPct val="25000"/>
                        <a:buNone/>
                      </a:pPr>
                      <a:r>
                        <a:rPr lang="en-US" sz="2400" b="1" u="none" strike="noStrike" cap="none">
                          <a:latin typeface="Calibri"/>
                          <a:ea typeface="Calibri"/>
                          <a:cs typeface="Calibri"/>
                          <a:sym typeface="Calibri"/>
                        </a:rPr>
                        <a:t>Track</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414655" marR="0" lvl="0" indent="-8255" algn="l" rtl="0">
                        <a:lnSpc>
                          <a:spcPct val="100000"/>
                        </a:lnSpc>
                        <a:spcBef>
                          <a:spcPts val="0"/>
                        </a:spcBef>
                        <a:buSzPct val="25000"/>
                        <a:buNone/>
                      </a:pPr>
                      <a:r>
                        <a:rPr lang="en-US" sz="2400" b="1" u="none" strike="noStrike" cap="none">
                          <a:latin typeface="Calibri"/>
                          <a:ea typeface="Calibri"/>
                          <a:cs typeface="Calibri"/>
                          <a:sym typeface="Calibri"/>
                        </a:rPr>
                        <a:t>Intensity</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r>
              <a:tr h="959300">
                <a:tc>
                  <a:txBody>
                    <a:bodyPr/>
                    <a:lstStyle/>
                    <a:p>
                      <a:pPr marL="149225" marR="0" lvl="0" indent="-9525" algn="l" rtl="0">
                        <a:lnSpc>
                          <a:spcPct val="100000"/>
                        </a:lnSpc>
                        <a:spcBef>
                          <a:spcPts val="0"/>
                        </a:spcBef>
                        <a:buSzPct val="25000"/>
                        <a:buNone/>
                      </a:pPr>
                      <a:r>
                        <a:rPr lang="en-US" sz="2400" b="1" u="none" strike="noStrike" cap="none">
                          <a:latin typeface="Calibri"/>
                          <a:ea typeface="Calibri"/>
                          <a:cs typeface="Calibri"/>
                          <a:sym typeface="Calibri"/>
                        </a:rPr>
                        <a:t>0-48 h</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0795" marR="0" lvl="0" indent="-10795" algn="ctr" rtl="0">
                        <a:lnSpc>
                          <a:spcPct val="100000"/>
                        </a:lnSpc>
                        <a:spcBef>
                          <a:spcPts val="0"/>
                        </a:spcBef>
                        <a:buSzPct val="25000"/>
                        <a:buNone/>
                      </a:pPr>
                      <a:r>
                        <a:rPr lang="en-US" sz="2400" b="1" u="none" strike="noStrike" cap="none">
                          <a:solidFill>
                            <a:srgbClr val="FF0000"/>
                          </a:solidFill>
                          <a:latin typeface="Calibri"/>
                          <a:ea typeface="Calibri"/>
                          <a:cs typeface="Calibri"/>
                          <a:sym typeface="Calibri"/>
                        </a:rPr>
                        <a:t>- 3%</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2700" marR="0" lvl="0" indent="0" algn="ctr" rtl="0">
                        <a:lnSpc>
                          <a:spcPct val="100000"/>
                        </a:lnSpc>
                        <a:spcBef>
                          <a:spcPts val="0"/>
                        </a:spcBef>
                        <a:buSzPct val="25000"/>
                        <a:buNone/>
                      </a:pPr>
                      <a:r>
                        <a:rPr lang="en-US" sz="2400" b="1" u="none" strike="noStrike" cap="none">
                          <a:solidFill>
                            <a:srgbClr val="00AF50"/>
                          </a:solidFill>
                          <a:latin typeface="Calibri"/>
                          <a:ea typeface="Calibri"/>
                          <a:cs typeface="Calibri"/>
                          <a:sym typeface="Calibri"/>
                        </a:rPr>
                        <a:t>+5%</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r>
              <a:tr h="959300">
                <a:tc>
                  <a:txBody>
                    <a:bodyPr/>
                    <a:lstStyle/>
                    <a:p>
                      <a:pPr marL="77470" marR="0" lvl="0" indent="-1269" algn="l" rtl="0">
                        <a:lnSpc>
                          <a:spcPct val="100000"/>
                        </a:lnSpc>
                        <a:spcBef>
                          <a:spcPts val="0"/>
                        </a:spcBef>
                        <a:buSzPct val="25000"/>
                        <a:buNone/>
                      </a:pPr>
                      <a:r>
                        <a:rPr lang="en-US" sz="2400" b="1" u="none" strike="noStrike" cap="none">
                          <a:latin typeface="Calibri"/>
                          <a:ea typeface="Calibri"/>
                          <a:cs typeface="Calibri"/>
                          <a:sym typeface="Calibri"/>
                        </a:rPr>
                        <a:t>72-120 h</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2065" marR="0" lvl="0" indent="-12065" algn="ctr" rtl="0">
                        <a:lnSpc>
                          <a:spcPct val="100000"/>
                        </a:lnSpc>
                        <a:spcBef>
                          <a:spcPts val="0"/>
                        </a:spcBef>
                        <a:buSzPct val="25000"/>
                        <a:buNone/>
                      </a:pPr>
                      <a:r>
                        <a:rPr lang="en-US" sz="2400" b="1" u="none" strike="noStrike" cap="none" dirty="0">
                          <a:solidFill>
                            <a:srgbClr val="00AF50"/>
                          </a:solidFill>
                          <a:latin typeface="Calibri"/>
                          <a:ea typeface="Calibri"/>
                          <a:cs typeface="Calibri"/>
                          <a:sym typeface="Calibri"/>
                        </a:rPr>
                        <a:t>+7%</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494030" marR="0" lvl="0" indent="-11430" algn="l" rtl="0">
                        <a:lnSpc>
                          <a:spcPct val="100000"/>
                        </a:lnSpc>
                        <a:spcBef>
                          <a:spcPts val="0"/>
                        </a:spcBef>
                        <a:buSzPct val="25000"/>
                        <a:buNone/>
                      </a:pPr>
                      <a:r>
                        <a:rPr lang="en-US" sz="2400" b="1" u="none" strike="noStrike" cap="none" dirty="0">
                          <a:solidFill>
                            <a:srgbClr val="00AF50"/>
                          </a:solidFill>
                          <a:latin typeface="Calibri"/>
                          <a:ea typeface="Calibri"/>
                          <a:cs typeface="Calibri"/>
                          <a:sym typeface="Calibri"/>
                        </a:rPr>
                        <a:t>+ 11%</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r>
            </a:tbl>
          </a:graphicData>
        </a:graphic>
      </p:graphicFrame>
      <p:graphicFrame>
        <p:nvGraphicFramePr>
          <p:cNvPr id="769" name="Shape 769"/>
          <p:cNvGraphicFramePr/>
          <p:nvPr>
            <p:extLst>
              <p:ext uri="{D42A27DB-BD31-4B8C-83A1-F6EECF244321}">
                <p14:modId xmlns:p14="http://schemas.microsoft.com/office/powerpoint/2010/main" val="3227520529"/>
              </p:ext>
            </p:extLst>
          </p:nvPr>
        </p:nvGraphicFramePr>
        <p:xfrm>
          <a:off x="4608094" y="1663361"/>
          <a:ext cx="4307306" cy="2558125"/>
        </p:xfrm>
        <a:graphic>
          <a:graphicData uri="http://schemas.openxmlformats.org/drawingml/2006/table">
            <a:tbl>
              <a:tblPr firstRow="1" bandRow="1">
                <a:noFill/>
              </a:tblPr>
              <a:tblGrid>
                <a:gridCol w="1183106"/>
                <a:gridCol w="1318767"/>
                <a:gridCol w="1805433"/>
              </a:tblGrid>
              <a:tr h="639525">
                <a:tc>
                  <a:txBody>
                    <a:bodyPr/>
                    <a:lstStyle/>
                    <a:p>
                      <a:pPr marL="1905" marR="0" lvl="0" indent="-1905" algn="ctr" rtl="0">
                        <a:lnSpc>
                          <a:spcPct val="100000"/>
                        </a:lnSpc>
                        <a:spcBef>
                          <a:spcPts val="0"/>
                        </a:spcBef>
                        <a:buSzPct val="25000"/>
                        <a:buNone/>
                      </a:pPr>
                      <a:r>
                        <a:rPr lang="en-US" sz="2400" b="1" u="none" strike="noStrike" cap="none" dirty="0">
                          <a:solidFill>
                            <a:srgbClr val="006FC0"/>
                          </a:solidFill>
                          <a:latin typeface="Calibri"/>
                          <a:ea typeface="Calibri"/>
                          <a:cs typeface="Calibri"/>
                          <a:sym typeface="Calibri"/>
                        </a:rPr>
                        <a:t>EP</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0160" marR="0" lvl="0" indent="-10160" algn="ctr" rtl="0">
                        <a:lnSpc>
                          <a:spcPct val="100000"/>
                        </a:lnSpc>
                        <a:spcBef>
                          <a:spcPts val="0"/>
                        </a:spcBef>
                        <a:buSzPct val="25000"/>
                        <a:buNone/>
                      </a:pPr>
                      <a:r>
                        <a:rPr lang="en-US" sz="2400" b="1" u="none" strike="noStrike" cap="none">
                          <a:latin typeface="Calibri"/>
                          <a:ea typeface="Calibri"/>
                          <a:cs typeface="Calibri"/>
                          <a:sym typeface="Calibri"/>
                        </a:rPr>
                        <a:t>Track</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414019" marR="0" lvl="0" indent="-7619" algn="l" rtl="0">
                        <a:lnSpc>
                          <a:spcPct val="100000"/>
                        </a:lnSpc>
                        <a:spcBef>
                          <a:spcPts val="0"/>
                        </a:spcBef>
                        <a:buSzPct val="25000"/>
                        <a:buNone/>
                      </a:pPr>
                      <a:r>
                        <a:rPr lang="en-US" sz="2400" b="1" u="none" strike="noStrike" cap="none">
                          <a:latin typeface="Calibri"/>
                          <a:ea typeface="Calibri"/>
                          <a:cs typeface="Calibri"/>
                          <a:sym typeface="Calibri"/>
                        </a:rPr>
                        <a:t>Intensity</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r>
              <a:tr h="959300">
                <a:tc>
                  <a:txBody>
                    <a:bodyPr/>
                    <a:lstStyle/>
                    <a:p>
                      <a:pPr marL="149225" marR="0" lvl="0" indent="-9525" algn="l" rtl="0">
                        <a:lnSpc>
                          <a:spcPct val="100000"/>
                        </a:lnSpc>
                        <a:spcBef>
                          <a:spcPts val="0"/>
                        </a:spcBef>
                        <a:buSzPct val="25000"/>
                        <a:buNone/>
                      </a:pPr>
                      <a:r>
                        <a:rPr lang="en-US" sz="2400" b="1" u="none" strike="noStrike" cap="none">
                          <a:latin typeface="Calibri"/>
                          <a:ea typeface="Calibri"/>
                          <a:cs typeface="Calibri"/>
                          <a:sym typeface="Calibri"/>
                        </a:rPr>
                        <a:t>0-48 h</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1430" marR="0" lvl="0" indent="-11430" algn="ctr" rtl="0">
                        <a:lnSpc>
                          <a:spcPct val="100000"/>
                        </a:lnSpc>
                        <a:spcBef>
                          <a:spcPts val="0"/>
                        </a:spcBef>
                        <a:buSzPct val="25000"/>
                        <a:buNone/>
                      </a:pPr>
                      <a:r>
                        <a:rPr lang="en-US" sz="2400" b="1" u="none" strike="noStrike" cap="none" dirty="0">
                          <a:solidFill>
                            <a:srgbClr val="00AF50"/>
                          </a:solidFill>
                          <a:latin typeface="Calibri"/>
                          <a:ea typeface="Calibri"/>
                          <a:cs typeface="Calibri"/>
                          <a:sym typeface="Calibri"/>
                        </a:rPr>
                        <a:t>+5%</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2065" marR="0" lvl="0" indent="-12065" algn="ctr" rtl="0">
                        <a:lnSpc>
                          <a:spcPct val="100000"/>
                        </a:lnSpc>
                        <a:spcBef>
                          <a:spcPts val="0"/>
                        </a:spcBef>
                        <a:buSzPct val="25000"/>
                        <a:buNone/>
                      </a:pPr>
                      <a:r>
                        <a:rPr lang="en-US" sz="2400" b="1" u="none" strike="noStrike" cap="none" dirty="0">
                          <a:solidFill>
                            <a:srgbClr val="00AF50"/>
                          </a:solidFill>
                          <a:latin typeface="Calibri"/>
                          <a:ea typeface="Calibri"/>
                          <a:cs typeface="Calibri"/>
                          <a:sym typeface="Calibri"/>
                        </a:rPr>
                        <a:t>+5%</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r>
              <a:tr h="959300">
                <a:tc>
                  <a:txBody>
                    <a:bodyPr/>
                    <a:lstStyle/>
                    <a:p>
                      <a:pPr marL="77470" marR="0" lvl="0" indent="-1269" algn="l" rtl="0">
                        <a:lnSpc>
                          <a:spcPct val="100000"/>
                        </a:lnSpc>
                        <a:spcBef>
                          <a:spcPts val="0"/>
                        </a:spcBef>
                        <a:buSzPct val="25000"/>
                        <a:buNone/>
                      </a:pPr>
                      <a:r>
                        <a:rPr lang="en-US" sz="2400" b="1" u="none" strike="noStrike" cap="none">
                          <a:latin typeface="Calibri"/>
                          <a:ea typeface="Calibri"/>
                          <a:cs typeface="Calibri"/>
                          <a:sym typeface="Calibri"/>
                        </a:rPr>
                        <a:t>72-120 h</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1430" marR="0" lvl="0" indent="-11430" algn="ctr" rtl="0">
                        <a:lnSpc>
                          <a:spcPct val="100000"/>
                        </a:lnSpc>
                        <a:spcBef>
                          <a:spcPts val="0"/>
                        </a:spcBef>
                        <a:buSzPct val="25000"/>
                        <a:buNone/>
                      </a:pPr>
                      <a:r>
                        <a:rPr lang="en-US" sz="2400" b="1" u="none" strike="noStrike" cap="none" dirty="0">
                          <a:solidFill>
                            <a:srgbClr val="00AF50"/>
                          </a:solidFill>
                          <a:latin typeface="Calibri"/>
                          <a:ea typeface="Calibri"/>
                          <a:cs typeface="Calibri"/>
                          <a:sym typeface="Calibri"/>
                        </a:rPr>
                        <a:t>+1%</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c>
                  <a:txBody>
                    <a:bodyPr/>
                    <a:lstStyle/>
                    <a:p>
                      <a:pPr marL="12065" marR="0" lvl="0" indent="-12065" algn="ctr" rtl="0">
                        <a:lnSpc>
                          <a:spcPct val="100000"/>
                        </a:lnSpc>
                        <a:spcBef>
                          <a:spcPts val="0"/>
                        </a:spcBef>
                        <a:buSzPct val="25000"/>
                        <a:buNone/>
                      </a:pPr>
                      <a:r>
                        <a:rPr lang="en-US" sz="2400" b="1" u="none" strike="noStrike" cap="none" dirty="0">
                          <a:solidFill>
                            <a:srgbClr val="00AF50"/>
                          </a:solidFill>
                          <a:latin typeface="Calibri"/>
                          <a:ea typeface="Calibri"/>
                          <a:cs typeface="Calibri"/>
                          <a:sym typeface="Calibri"/>
                        </a:rPr>
                        <a:t>+2%</a:t>
                      </a:r>
                    </a:p>
                  </a:txBody>
                  <a:tcPr marL="0" marR="0" marT="0" marB="0">
                    <a:lnL w="12175" cap="flat" cmpd="sng">
                      <a:solidFill>
                        <a:srgbClr val="000000"/>
                      </a:solidFill>
                      <a:prstDash val="solid"/>
                      <a:round/>
                      <a:headEnd type="none" w="med" len="med"/>
                      <a:tailEnd type="none" w="med" len="med"/>
                    </a:lnL>
                    <a:lnR w="12175" cap="flat" cmpd="sng">
                      <a:solidFill>
                        <a:srgbClr val="000000"/>
                      </a:solidFill>
                      <a:prstDash val="solid"/>
                      <a:round/>
                      <a:headEnd type="none" w="med" len="med"/>
                      <a:tailEnd type="none" w="med" len="med"/>
                    </a:lnR>
                    <a:lnT w="12175" cap="flat" cmpd="sng">
                      <a:solidFill>
                        <a:srgbClr val="000000"/>
                      </a:solidFill>
                      <a:prstDash val="solid"/>
                      <a:round/>
                      <a:headEnd type="none" w="med" len="med"/>
                      <a:tailEnd type="none" w="med" len="med"/>
                    </a:lnT>
                    <a:lnB w="12175" cap="flat" cmpd="sng">
                      <a:solidFill>
                        <a:srgbClr val="000000"/>
                      </a:solidFill>
                      <a:prstDash val="solid"/>
                      <a:round/>
                      <a:headEnd type="none" w="med" len="med"/>
                      <a:tailEnd type="none" w="med" len="med"/>
                    </a:lnB>
                  </a:tcPr>
                </a:tc>
              </a:tr>
            </a:tbl>
          </a:graphicData>
        </a:graphic>
      </p:graphicFrame>
      <p:sp>
        <p:nvSpPr>
          <p:cNvPr id="770" name="Shape 770"/>
          <p:cNvSpPr txBox="1"/>
          <p:nvPr/>
        </p:nvSpPr>
        <p:spPr>
          <a:xfrm>
            <a:off x="642902" y="4976711"/>
            <a:ext cx="7928810" cy="127168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chemeClr val="dk1"/>
                </a:solidFill>
                <a:latin typeface="Arial"/>
                <a:ea typeface="Arial"/>
                <a:cs typeface="Arial"/>
                <a:sym typeface="Arial"/>
              </a:rPr>
              <a:t>Track and intensity error improvements/degradation of Q3FY16 GFS vs. 2015 GFS for the 2012-2016 retrospective runs, by basin</a:t>
            </a:r>
          </a:p>
        </p:txBody>
      </p:sp>
      <p:sp>
        <p:nvSpPr>
          <p:cNvPr id="771" name="Shape 771"/>
          <p:cNvSpPr txBox="1"/>
          <p:nvPr/>
        </p:nvSpPr>
        <p:spPr>
          <a:xfrm>
            <a:off x="1219200" y="368378"/>
            <a:ext cx="6776214"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chemeClr val="dk1"/>
                </a:solidFill>
                <a:latin typeface="Arial"/>
                <a:ea typeface="Arial"/>
                <a:cs typeface="Arial"/>
                <a:sym typeface="Arial"/>
              </a:rPr>
              <a:t>Impact on Hurricanes: NHC Evaluation</a:t>
            </a:r>
          </a:p>
        </p:txBody>
      </p:sp>
      <p:sp>
        <p:nvSpPr>
          <p:cNvPr id="772" name="Shape 77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900">
                <a:solidFill>
                  <a:srgbClr val="888888"/>
                </a:solidFill>
                <a:latin typeface="Arial"/>
                <a:ea typeface="Arial"/>
                <a:cs typeface="Arial"/>
                <a:sym typeface="Arial"/>
              </a:rPr>
              <a:t>26</a:t>
            </a:fld>
            <a:endParaRPr lang="en-US" sz="900">
              <a:solidFill>
                <a:srgbClr val="888888"/>
              </a:solidFill>
              <a:latin typeface="Arial"/>
              <a:ea typeface="Arial"/>
              <a:cs typeface="Arial"/>
              <a:sym typeface="Arial"/>
            </a:endParaRPr>
          </a:p>
        </p:txBody>
      </p:sp>
    </p:spTree>
    <p:extLst>
      <p:ext uri="{BB962C8B-B14F-4D97-AF65-F5344CB8AC3E}">
        <p14:creationId xmlns:p14="http://schemas.microsoft.com/office/powerpoint/2010/main" val="3787069996"/>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txBox="1">
            <a:spLocks noGrp="1"/>
          </p:cNvSpPr>
          <p:nvPr>
            <p:ph type="title"/>
          </p:nvPr>
        </p:nvSpPr>
        <p:spPr>
          <a:xfrm>
            <a:off x="948464" y="457200"/>
            <a:ext cx="7543800" cy="1230609"/>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dk1"/>
              </a:buClr>
              <a:buSzPct val="25000"/>
              <a:buFont typeface="Calibri"/>
              <a:buNone/>
            </a:pPr>
            <a:r>
              <a:rPr lang="en-US" sz="2400" b="1" i="0" u="none" strike="noStrike" cap="none" dirty="0">
                <a:solidFill>
                  <a:schemeClr val="dk1"/>
                </a:solidFill>
                <a:latin typeface="Calibri"/>
                <a:ea typeface="Calibri"/>
                <a:cs typeface="Calibri"/>
                <a:sym typeface="Calibri"/>
              </a:rPr>
              <a:t>Verification of TC cyclogenesis in the GFSX – comparison to current and previous version of the GFS </a:t>
            </a:r>
            <a:r>
              <a:rPr lang="en-US" sz="2400" b="1" i="0" u="none" strike="noStrike" cap="none" dirty="0" smtClean="0">
                <a:solidFill>
                  <a:schemeClr val="dk1"/>
                </a:solidFill>
                <a:latin typeface="Calibri"/>
                <a:ea typeface="Calibri"/>
                <a:cs typeface="Calibri"/>
                <a:sym typeface="Calibri"/>
              </a:rPr>
              <a:t/>
            </a:r>
            <a:br>
              <a:rPr lang="en-US" sz="2400" b="1" i="0" u="none" strike="noStrike" cap="none" dirty="0" smtClean="0">
                <a:solidFill>
                  <a:schemeClr val="dk1"/>
                </a:solidFill>
                <a:latin typeface="Calibri"/>
                <a:ea typeface="Calibri"/>
                <a:cs typeface="Calibri"/>
                <a:sym typeface="Calibri"/>
              </a:rPr>
            </a:br>
            <a:r>
              <a:rPr lang="en-US" sz="2400" b="1" i="0" u="none" strike="noStrike" cap="none" dirty="0" smtClean="0">
                <a:solidFill>
                  <a:schemeClr val="dk1"/>
                </a:solidFill>
                <a:latin typeface="Calibri"/>
                <a:ea typeface="Calibri"/>
                <a:cs typeface="Calibri"/>
                <a:sym typeface="Calibri"/>
              </a:rPr>
              <a:t>(</a:t>
            </a:r>
            <a:r>
              <a:rPr lang="en-US" sz="2400" b="1" i="0" u="none" strike="noStrike" cap="none" dirty="0">
                <a:solidFill>
                  <a:schemeClr val="dk1"/>
                </a:solidFill>
                <a:latin typeface="Calibri"/>
                <a:ea typeface="Calibri"/>
                <a:cs typeface="Calibri"/>
                <a:sym typeface="Calibri"/>
              </a:rPr>
              <a:t>courtesy of Dan </a:t>
            </a:r>
            <a:r>
              <a:rPr lang="en-US" sz="2400" b="1" i="0" u="none" strike="noStrike" cap="none" dirty="0" err="1">
                <a:solidFill>
                  <a:schemeClr val="dk1"/>
                </a:solidFill>
                <a:latin typeface="Calibri"/>
                <a:ea typeface="Calibri"/>
                <a:cs typeface="Calibri"/>
                <a:sym typeface="Calibri"/>
              </a:rPr>
              <a:t>Halperin</a:t>
            </a:r>
            <a:r>
              <a:rPr lang="en-US" sz="2400" b="1" i="0" u="none" strike="noStrike" cap="none" dirty="0">
                <a:solidFill>
                  <a:schemeClr val="dk1"/>
                </a:solidFill>
                <a:latin typeface="Calibri"/>
                <a:ea typeface="Calibri"/>
                <a:cs typeface="Calibri"/>
                <a:sym typeface="Calibri"/>
              </a:rPr>
              <a:t> and Bob Hart)</a:t>
            </a:r>
          </a:p>
        </p:txBody>
      </p:sp>
      <p:pic>
        <p:nvPicPr>
          <p:cNvPr id="778" name="Shape 778"/>
          <p:cNvPicPr preferRelativeResize="0"/>
          <p:nvPr/>
        </p:nvPicPr>
        <p:blipFill rotWithShape="1">
          <a:blip r:embed="rId3">
            <a:alphaModFix/>
          </a:blip>
          <a:srcRect/>
          <a:stretch/>
        </p:blipFill>
        <p:spPr>
          <a:xfrm>
            <a:off x="4720364" y="2028896"/>
            <a:ext cx="4244876" cy="3749626"/>
          </a:xfrm>
          <a:prstGeom prst="rect">
            <a:avLst/>
          </a:prstGeom>
          <a:noFill/>
          <a:ln>
            <a:noFill/>
          </a:ln>
        </p:spPr>
      </p:pic>
      <p:pic>
        <p:nvPicPr>
          <p:cNvPr id="779" name="Shape 779"/>
          <p:cNvPicPr preferRelativeResize="0"/>
          <p:nvPr/>
        </p:nvPicPr>
        <p:blipFill rotWithShape="1">
          <a:blip r:embed="rId4">
            <a:alphaModFix/>
          </a:blip>
          <a:srcRect/>
          <a:stretch/>
        </p:blipFill>
        <p:spPr>
          <a:xfrm>
            <a:off x="235743" y="2028896"/>
            <a:ext cx="4247118" cy="3749626"/>
          </a:xfrm>
          <a:prstGeom prst="rect">
            <a:avLst/>
          </a:prstGeom>
          <a:noFill/>
          <a:ln>
            <a:noFill/>
          </a:ln>
        </p:spPr>
      </p:pic>
      <p:sp>
        <p:nvSpPr>
          <p:cNvPr id="780" name="Shape 78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900">
                <a:solidFill>
                  <a:srgbClr val="888888"/>
                </a:solidFill>
                <a:latin typeface="Arial"/>
                <a:ea typeface="Arial"/>
                <a:cs typeface="Arial"/>
                <a:sym typeface="Arial"/>
              </a:rPr>
              <a:t>27</a:t>
            </a:fld>
            <a:endParaRPr lang="en-US" sz="900">
              <a:solidFill>
                <a:srgbClr val="888888"/>
              </a:solidFill>
              <a:latin typeface="Arial"/>
              <a:ea typeface="Arial"/>
              <a:cs typeface="Arial"/>
              <a:sym typeface="Arial"/>
            </a:endParaRPr>
          </a:p>
        </p:txBody>
      </p:sp>
      <p:sp>
        <p:nvSpPr>
          <p:cNvPr id="2" name="TextBox 1"/>
          <p:cNvSpPr txBox="1"/>
          <p:nvPr/>
        </p:nvSpPr>
        <p:spPr>
          <a:xfrm>
            <a:off x="356157" y="6061459"/>
            <a:ext cx="4215641" cy="369332"/>
          </a:xfrm>
          <a:prstGeom prst="rect">
            <a:avLst/>
          </a:prstGeom>
          <a:noFill/>
        </p:spPr>
        <p:txBody>
          <a:bodyPr wrap="none" rtlCol="0">
            <a:spAutoFit/>
          </a:bodyPr>
          <a:lstStyle/>
          <a:p>
            <a:r>
              <a:rPr lang="en-US" b="1" dirty="0" smtClean="0">
                <a:solidFill>
                  <a:srgbClr val="1407B9"/>
                </a:solidFill>
              </a:rPr>
              <a:t>Increased POD, reduced False Alarm</a:t>
            </a:r>
            <a:endParaRPr lang="en-US" b="1" dirty="0">
              <a:solidFill>
                <a:srgbClr val="1407B9"/>
              </a:solidFill>
            </a:endParaRPr>
          </a:p>
        </p:txBody>
      </p:sp>
      <p:sp>
        <p:nvSpPr>
          <p:cNvPr id="7" name="TextBox 6"/>
          <p:cNvSpPr txBox="1"/>
          <p:nvPr/>
        </p:nvSpPr>
        <p:spPr>
          <a:xfrm>
            <a:off x="4759835" y="6019800"/>
            <a:ext cx="4395178" cy="369332"/>
          </a:xfrm>
          <a:prstGeom prst="rect">
            <a:avLst/>
          </a:prstGeom>
          <a:noFill/>
        </p:spPr>
        <p:txBody>
          <a:bodyPr wrap="none" rtlCol="0">
            <a:spAutoFit/>
          </a:bodyPr>
          <a:lstStyle/>
          <a:p>
            <a:r>
              <a:rPr lang="en-US" b="1" dirty="0" smtClean="0">
                <a:solidFill>
                  <a:srgbClr val="1407B9"/>
                </a:solidFill>
              </a:rPr>
              <a:t>Increased POD, </a:t>
            </a:r>
            <a:r>
              <a:rPr lang="en-US" b="1" dirty="0" smtClean="0">
                <a:solidFill>
                  <a:srgbClr val="CC0066"/>
                </a:solidFill>
              </a:rPr>
              <a:t>increased False Alarm</a:t>
            </a:r>
            <a:endParaRPr lang="en-US" b="1" dirty="0">
              <a:solidFill>
                <a:srgbClr val="CC0066"/>
              </a:solidFill>
            </a:endParaRPr>
          </a:p>
        </p:txBody>
      </p:sp>
    </p:spTree>
    <p:extLst>
      <p:ext uri="{BB962C8B-B14F-4D97-AF65-F5344CB8AC3E}">
        <p14:creationId xmlns:p14="http://schemas.microsoft.com/office/powerpoint/2010/main" val="304341961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1066800" y="4495800"/>
            <a:ext cx="7010400" cy="53339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libri"/>
              <a:buNone/>
            </a:pPr>
            <a:r>
              <a:rPr lang="en-US" sz="2160" b="0" i="0" u="none" strike="noStrike" cap="none" dirty="0">
                <a:solidFill>
                  <a:schemeClr val="dk1"/>
                </a:solidFill>
                <a:latin typeface="Calibri"/>
                <a:ea typeface="Calibri"/>
                <a:cs typeface="Calibri"/>
                <a:sym typeface="Calibri"/>
              </a:rPr>
              <a:t>                                              </a:t>
            </a:r>
            <a:br>
              <a:rPr lang="en-US" sz="2160" b="0" i="0" u="none" strike="noStrike" cap="none" dirty="0">
                <a:solidFill>
                  <a:schemeClr val="dk1"/>
                </a:solidFill>
                <a:latin typeface="Calibri"/>
                <a:ea typeface="Calibri"/>
                <a:cs typeface="Calibri"/>
                <a:sym typeface="Calibri"/>
              </a:rPr>
            </a:br>
            <a:r>
              <a:rPr lang="en-US" sz="2160" b="0" i="0" u="none" strike="noStrike" cap="none" dirty="0">
                <a:solidFill>
                  <a:schemeClr val="dk1"/>
                </a:solidFill>
                <a:latin typeface="Calibri"/>
                <a:ea typeface="Calibri"/>
                <a:cs typeface="Calibri"/>
                <a:sym typeface="Calibri"/>
              </a:rPr>
              <a:t/>
            </a:r>
            <a:br>
              <a:rPr lang="en-US" sz="2160" b="0" i="0" u="none" strike="noStrike" cap="none" dirty="0">
                <a:solidFill>
                  <a:schemeClr val="dk1"/>
                </a:solidFill>
                <a:latin typeface="Calibri"/>
                <a:ea typeface="Calibri"/>
                <a:cs typeface="Calibri"/>
                <a:sym typeface="Calibri"/>
              </a:rPr>
            </a:br>
            <a:r>
              <a:rPr lang="en-US" sz="1170" b="0" i="0" u="none" strike="noStrike" cap="none" dirty="0">
                <a:solidFill>
                  <a:schemeClr val="dk1"/>
                </a:solidFill>
                <a:latin typeface="Calibri"/>
                <a:ea typeface="Calibri"/>
                <a:cs typeface="Calibri"/>
                <a:sym typeface="Calibri"/>
              </a:rPr>
              <a:t>                                                                                            </a:t>
            </a:r>
            <a:br>
              <a:rPr lang="en-US" sz="1170" b="0" i="0" u="none" strike="noStrike" cap="none" dirty="0">
                <a:solidFill>
                  <a:schemeClr val="dk1"/>
                </a:solidFill>
                <a:latin typeface="Calibri"/>
                <a:ea typeface="Calibri"/>
                <a:cs typeface="Calibri"/>
                <a:sym typeface="Calibri"/>
              </a:rPr>
            </a:br>
            <a:r>
              <a:rPr lang="en-US" sz="1170" b="0" i="0" u="none" strike="noStrike" cap="none" dirty="0">
                <a:solidFill>
                  <a:schemeClr val="dk1"/>
                </a:solidFill>
                <a:latin typeface="Calibri"/>
                <a:ea typeface="Calibri"/>
                <a:cs typeface="Calibri"/>
                <a:sym typeface="Calibri"/>
              </a:rPr>
              <a:t>                                                                        GFSO </a:t>
            </a:r>
            <a:r>
              <a:rPr lang="en-US" sz="1170" b="0" i="0" u="none" strike="noStrike" cap="none" dirty="0" smtClean="0">
                <a:solidFill>
                  <a:schemeClr val="dk1"/>
                </a:solidFill>
                <a:latin typeface="Calibri"/>
                <a:ea typeface="Calibri"/>
                <a:cs typeface="Calibri"/>
                <a:sym typeface="Calibri"/>
              </a:rPr>
              <a:t>(blue) </a:t>
            </a:r>
            <a:r>
              <a:rPr lang="en-US" sz="1170" b="0" i="0" u="none" strike="noStrike" cap="none" dirty="0">
                <a:solidFill>
                  <a:schemeClr val="dk1"/>
                </a:solidFill>
                <a:latin typeface="Calibri"/>
                <a:ea typeface="Calibri"/>
                <a:cs typeface="Calibri"/>
                <a:sym typeface="Calibri"/>
              </a:rPr>
              <a:t>– Operational GFS (Control);    GFSP </a:t>
            </a:r>
            <a:r>
              <a:rPr lang="en-US" sz="1170" b="0" i="0" u="none" strike="noStrike" cap="none" dirty="0" smtClean="0">
                <a:solidFill>
                  <a:schemeClr val="dk1"/>
                </a:solidFill>
                <a:latin typeface="Calibri"/>
                <a:ea typeface="Calibri"/>
                <a:cs typeface="Calibri"/>
                <a:sym typeface="Calibri"/>
              </a:rPr>
              <a:t>(cyan) </a:t>
            </a:r>
            <a:r>
              <a:rPr lang="en-US" sz="1170" b="0" i="0" u="none" strike="noStrike" cap="none" dirty="0">
                <a:solidFill>
                  <a:schemeClr val="dk1"/>
                </a:solidFill>
                <a:latin typeface="Calibri"/>
                <a:ea typeface="Calibri"/>
                <a:cs typeface="Calibri"/>
                <a:sym typeface="Calibri"/>
              </a:rPr>
              <a:t>– Parallel GFS</a:t>
            </a:r>
            <a:br>
              <a:rPr lang="en-US" sz="1170" b="0" i="0" u="none" strike="noStrike" cap="none" dirty="0">
                <a:solidFill>
                  <a:schemeClr val="dk1"/>
                </a:solidFill>
                <a:latin typeface="Calibri"/>
                <a:ea typeface="Calibri"/>
                <a:cs typeface="Calibri"/>
                <a:sym typeface="Calibri"/>
              </a:rPr>
            </a:br>
            <a:r>
              <a:rPr lang="en-US" sz="2800" b="0" i="0" u="none" strike="noStrike" cap="none" dirty="0">
                <a:solidFill>
                  <a:srgbClr val="FF0000"/>
                </a:solidFill>
                <a:latin typeface="Calibri"/>
                <a:ea typeface="Calibri"/>
                <a:cs typeface="Calibri"/>
                <a:sym typeface="Calibri"/>
              </a:rPr>
              <a:t>  </a:t>
            </a:r>
            <a:r>
              <a:rPr lang="en-US" sz="2800" b="1" i="0" u="none" strike="noStrike" cap="none" dirty="0">
                <a:solidFill>
                  <a:srgbClr val="FF0000"/>
                </a:solidFill>
                <a:latin typeface="Calibri"/>
                <a:ea typeface="Calibri"/>
                <a:cs typeface="Calibri"/>
                <a:sym typeface="Calibri"/>
              </a:rPr>
              <a:t>Errors in GFSX are smaller than </a:t>
            </a:r>
            <a:r>
              <a:rPr lang="en-US" sz="2800" b="1" i="0" u="none" strike="noStrike" cap="none" dirty="0" smtClean="0">
                <a:solidFill>
                  <a:srgbClr val="FF0000"/>
                </a:solidFill>
                <a:latin typeface="Calibri"/>
                <a:ea typeface="Calibri"/>
                <a:cs typeface="Calibri"/>
                <a:sym typeface="Calibri"/>
              </a:rPr>
              <a:t>that in </a:t>
            </a:r>
            <a:r>
              <a:rPr lang="en-US" sz="2800" b="1" i="0" u="none" strike="noStrike" cap="none" dirty="0">
                <a:solidFill>
                  <a:srgbClr val="FF0000"/>
                </a:solidFill>
                <a:latin typeface="Calibri"/>
                <a:ea typeface="Calibri"/>
                <a:cs typeface="Calibri"/>
                <a:sym typeface="Calibri"/>
              </a:rPr>
              <a:t>GFSO.</a:t>
            </a:r>
          </a:p>
        </p:txBody>
      </p:sp>
      <p:graphicFrame>
        <p:nvGraphicFramePr>
          <p:cNvPr id="802" name="Shape 802"/>
          <p:cNvGraphicFramePr/>
          <p:nvPr/>
        </p:nvGraphicFramePr>
        <p:xfrm>
          <a:off x="1295403" y="5257800"/>
          <a:ext cx="6400750" cy="685800"/>
        </p:xfrm>
        <a:graphic>
          <a:graphicData uri="http://schemas.openxmlformats.org/drawingml/2006/table">
            <a:tbl>
              <a:tblPr>
                <a:noFill/>
              </a:tblPr>
              <a:tblGrid>
                <a:gridCol w="593550"/>
                <a:gridCol w="515350"/>
                <a:gridCol w="536750"/>
                <a:gridCol w="537400"/>
                <a:gridCol w="538075"/>
                <a:gridCol w="538075"/>
                <a:gridCol w="538075"/>
                <a:gridCol w="538075"/>
                <a:gridCol w="538075"/>
                <a:gridCol w="538075"/>
                <a:gridCol w="494625"/>
                <a:gridCol w="494625"/>
              </a:tblGrid>
              <a:tr h="342900">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Fcst hr</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12</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24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36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48</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60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72</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84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96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108</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120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2900">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Cases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1093</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1075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1011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687</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366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201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104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64</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35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26</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1100" u="none" strike="noStrike" cap="none">
                          <a:latin typeface="Calibri"/>
                          <a:ea typeface="Calibri"/>
                          <a:cs typeface="Calibri"/>
                          <a:sym typeface="Calibri"/>
                        </a:rPr>
                        <a:t>   17</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pic>
        <p:nvPicPr>
          <p:cNvPr id="803" name="Shape 803"/>
          <p:cNvPicPr preferRelativeResize="0"/>
          <p:nvPr/>
        </p:nvPicPr>
        <p:blipFill rotWithShape="1">
          <a:blip r:embed="rId3">
            <a:alphaModFix/>
          </a:blip>
          <a:srcRect/>
          <a:stretch/>
        </p:blipFill>
        <p:spPr>
          <a:xfrm>
            <a:off x="1066800" y="304800"/>
            <a:ext cx="7357110" cy="4117975"/>
          </a:xfrm>
          <a:prstGeom prst="rect">
            <a:avLst/>
          </a:prstGeom>
          <a:noFill/>
          <a:ln>
            <a:noFill/>
          </a:ln>
        </p:spPr>
      </p:pic>
      <p:sp>
        <p:nvSpPr>
          <p:cNvPr id="804" name="Shape 804"/>
          <p:cNvSpPr txBox="1"/>
          <p:nvPr/>
        </p:nvSpPr>
        <p:spPr>
          <a:xfrm>
            <a:off x="6575728" y="6408751"/>
            <a:ext cx="2037736"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chemeClr val="dk1"/>
                </a:solidFill>
                <a:latin typeface="Arial"/>
                <a:ea typeface="Arial"/>
                <a:cs typeface="Arial"/>
                <a:sym typeface="Arial"/>
              </a:rPr>
              <a:t>Guang Ping Lou</a:t>
            </a:r>
          </a:p>
        </p:txBody>
      </p:sp>
      <p:sp>
        <p:nvSpPr>
          <p:cNvPr id="805" name="Shape 805"/>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900">
                <a:solidFill>
                  <a:srgbClr val="888888"/>
                </a:solidFill>
                <a:latin typeface="Arial"/>
                <a:ea typeface="Arial"/>
                <a:cs typeface="Arial"/>
                <a:sym typeface="Arial"/>
              </a:rPr>
              <a:t>28</a:t>
            </a:fld>
            <a:endParaRPr lang="en-US" sz="900">
              <a:solidFill>
                <a:srgbClr val="888888"/>
              </a:solidFill>
              <a:latin typeface="Arial"/>
              <a:ea typeface="Arial"/>
              <a:cs typeface="Arial"/>
              <a:sym typeface="Arial"/>
            </a:endParaRPr>
          </a:p>
        </p:txBody>
      </p:sp>
      <p:sp>
        <p:nvSpPr>
          <p:cNvPr id="2" name="TextBox 1"/>
          <p:cNvSpPr txBox="1"/>
          <p:nvPr/>
        </p:nvSpPr>
        <p:spPr>
          <a:xfrm>
            <a:off x="7362038" y="1186934"/>
            <a:ext cx="697627" cy="646331"/>
          </a:xfrm>
          <a:prstGeom prst="rect">
            <a:avLst/>
          </a:prstGeom>
          <a:noFill/>
        </p:spPr>
        <p:txBody>
          <a:bodyPr wrap="none" rtlCol="0">
            <a:spAutoFit/>
          </a:bodyPr>
          <a:lstStyle/>
          <a:p>
            <a:r>
              <a:rPr lang="en-US" b="1" dirty="0" smtClean="0">
                <a:solidFill>
                  <a:srgbClr val="1407B9"/>
                </a:solidFill>
              </a:rPr>
              <a:t>Ops </a:t>
            </a:r>
          </a:p>
          <a:p>
            <a:r>
              <a:rPr lang="en-US" b="1" dirty="0" smtClean="0">
                <a:solidFill>
                  <a:srgbClr val="1407B9"/>
                </a:solidFill>
              </a:rPr>
              <a:t>GFS</a:t>
            </a:r>
            <a:endParaRPr lang="en-US" b="1" dirty="0">
              <a:solidFill>
                <a:srgbClr val="1407B9"/>
              </a:solidFill>
            </a:endParaRPr>
          </a:p>
        </p:txBody>
      </p:sp>
      <p:sp>
        <p:nvSpPr>
          <p:cNvPr id="3" name="TextBox 2"/>
          <p:cNvSpPr txBox="1"/>
          <p:nvPr/>
        </p:nvSpPr>
        <p:spPr>
          <a:xfrm>
            <a:off x="6270009" y="1140767"/>
            <a:ext cx="813043" cy="369332"/>
          </a:xfrm>
          <a:prstGeom prst="rect">
            <a:avLst/>
          </a:prstGeom>
          <a:noFill/>
        </p:spPr>
        <p:txBody>
          <a:bodyPr wrap="none" rtlCol="0">
            <a:spAutoFit/>
          </a:bodyPr>
          <a:lstStyle/>
          <a:p>
            <a:r>
              <a:rPr lang="en-US" b="1" dirty="0" smtClean="0">
                <a:solidFill>
                  <a:schemeClr val="tx2">
                    <a:lumMod val="40000"/>
                    <a:lumOff val="60000"/>
                  </a:schemeClr>
                </a:solidFill>
              </a:rPr>
              <a:t>GFSX</a:t>
            </a:r>
            <a:endParaRPr lang="en-US" b="1" dirty="0">
              <a:solidFill>
                <a:schemeClr val="tx2">
                  <a:lumMod val="40000"/>
                  <a:lumOff val="60000"/>
                </a:schemeClr>
              </a:solidFill>
            </a:endParaRPr>
          </a:p>
        </p:txBody>
      </p:sp>
    </p:spTree>
    <p:extLst>
      <p:ext uri="{BB962C8B-B14F-4D97-AF65-F5344CB8AC3E}">
        <p14:creationId xmlns:p14="http://schemas.microsoft.com/office/powerpoint/2010/main" val="1594873922"/>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1"/>
            <a:ext cx="8077200" cy="609600"/>
          </a:xfrm>
        </p:spPr>
        <p:txBody>
          <a:bodyPr/>
          <a:lstStyle/>
          <a:p>
            <a:pPr eaLnBrk="1" hangingPunct="1"/>
            <a:r>
              <a:rPr lang="en-US" b="1" dirty="0" smtClean="0">
                <a:solidFill>
                  <a:schemeClr val="bg1">
                    <a:lumMod val="65000"/>
                  </a:schemeClr>
                </a:solidFill>
              </a:rPr>
              <a:t>Outline</a:t>
            </a:r>
          </a:p>
        </p:txBody>
      </p:sp>
      <p:sp>
        <p:nvSpPr>
          <p:cNvPr id="16386" name="Content Placeholder 2"/>
          <p:cNvSpPr>
            <a:spLocks noGrp="1"/>
          </p:cNvSpPr>
          <p:nvPr>
            <p:ph idx="1"/>
          </p:nvPr>
        </p:nvSpPr>
        <p:spPr>
          <a:xfrm>
            <a:off x="457200" y="1066800"/>
            <a:ext cx="8382000" cy="5562600"/>
          </a:xfrm>
        </p:spPr>
        <p:txBody>
          <a:bodyPr/>
          <a:lstStyle/>
          <a:p>
            <a:pPr marL="514350" indent="-514350" eaLnBrk="1" hangingPunct="1">
              <a:buFont typeface="Calibri" pitchFamily="34" charset="0"/>
              <a:buAutoNum type="arabicPeriod"/>
            </a:pPr>
            <a:r>
              <a:rPr lang="en-US" sz="2400" b="1" dirty="0" smtClean="0">
                <a:solidFill>
                  <a:schemeClr val="bg1">
                    <a:lumMod val="65000"/>
                  </a:schemeClr>
                </a:solidFill>
              </a:rPr>
              <a:t>GFS Forecast Skill of Hurricane </a:t>
            </a:r>
            <a:r>
              <a:rPr lang="en-US" sz="2400" b="1" dirty="0">
                <a:solidFill>
                  <a:schemeClr val="bg1">
                    <a:lumMod val="65000"/>
                  </a:schemeClr>
                </a:solidFill>
              </a:rPr>
              <a:t>Track and </a:t>
            </a:r>
            <a:r>
              <a:rPr lang="en-US" sz="2400" b="1" dirty="0" smtClean="0">
                <a:solidFill>
                  <a:schemeClr val="bg1">
                    <a:lumMod val="65000"/>
                  </a:schemeClr>
                </a:solidFill>
              </a:rPr>
              <a:t>Intensity in the Past 15 Years</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solidFill>
                  <a:schemeClr val="bg1">
                    <a:lumMod val="65000"/>
                  </a:schemeClr>
                </a:solidFill>
              </a:rPr>
              <a:t>Review of 2015 Performance </a:t>
            </a:r>
          </a:p>
          <a:p>
            <a:pPr marL="514350" indent="-514350" eaLnBrk="1" hangingPunct="1">
              <a:buFont typeface="Calibri" pitchFamily="34" charset="0"/>
              <a:buAutoNum type="arabicPeriod"/>
            </a:pPr>
            <a:endParaRPr lang="en-US" sz="2400" b="1" dirty="0"/>
          </a:p>
          <a:p>
            <a:pPr marL="514350" indent="-514350" eaLnBrk="1" hangingPunct="1">
              <a:buFont typeface="Calibri" pitchFamily="34" charset="0"/>
              <a:buAutoNum type="arabicPeriod"/>
            </a:pPr>
            <a:r>
              <a:rPr lang="en-US" sz="2400" b="1" dirty="0" smtClean="0">
                <a:solidFill>
                  <a:schemeClr val="bg1">
                    <a:lumMod val="75000"/>
                  </a:schemeClr>
                </a:solidFill>
              </a:rPr>
              <a:t>Upcoming GFS Upgrade in May 2016  (05/11/2016)</a:t>
            </a:r>
            <a:endParaRPr lang="en-US" sz="2400" b="1" dirty="0">
              <a:solidFill>
                <a:schemeClr val="bg1">
                  <a:lumMod val="75000"/>
                </a:schemeClr>
              </a:solidFill>
            </a:endParaRPr>
          </a:p>
          <a:p>
            <a:pPr marL="514350" indent="-514350" eaLnBrk="1" hangingPunct="1">
              <a:buFont typeface="Calibri" pitchFamily="34" charset="0"/>
              <a:buAutoNum type="arabicPeriod"/>
            </a:pPr>
            <a:endParaRPr lang="en-US" sz="2400" b="1" dirty="0" smtClean="0">
              <a:solidFill>
                <a:schemeClr val="bg1">
                  <a:lumMod val="65000"/>
                </a:schemeClr>
              </a:solidFill>
            </a:endParaRPr>
          </a:p>
          <a:p>
            <a:pPr marL="514350" indent="-514350" eaLnBrk="1" hangingPunct="1">
              <a:buFont typeface="Calibri" pitchFamily="34" charset="0"/>
              <a:buAutoNum type="arabicPeriod"/>
            </a:pPr>
            <a:r>
              <a:rPr lang="en-US" sz="2400" b="1" dirty="0" smtClean="0">
                <a:solidFill>
                  <a:schemeClr val="bg1">
                    <a:lumMod val="65000"/>
                  </a:schemeClr>
                </a:solidFill>
              </a:rPr>
              <a:t>Evaluation of GFS Retrospective Experiments: 2012-2015</a:t>
            </a:r>
          </a:p>
          <a:p>
            <a:pPr marL="514350" indent="-514350" eaLnBrk="1" hangingPunct="1">
              <a:buFont typeface="Calibri" pitchFamily="34" charset="0"/>
              <a:buAutoNum type="arabicPeriod"/>
            </a:pPr>
            <a:endParaRPr lang="en-US" sz="2400" b="1" dirty="0">
              <a:solidFill>
                <a:schemeClr val="bg1">
                  <a:lumMod val="65000"/>
                </a:schemeClr>
              </a:solidFill>
            </a:endParaRPr>
          </a:p>
          <a:p>
            <a:pPr marL="514350" indent="-514350" eaLnBrk="1" hangingPunct="1">
              <a:buFont typeface="Calibri" pitchFamily="34" charset="0"/>
              <a:buAutoNum type="arabicPeriod"/>
            </a:pPr>
            <a:r>
              <a:rPr lang="en-US" sz="2400" b="1" dirty="0" smtClean="0"/>
              <a:t>Hurricane Sandy and Hurricane Joaquin</a:t>
            </a:r>
            <a:endParaRPr lang="en-US" sz="2400" b="1" dirty="0"/>
          </a:p>
        </p:txBody>
      </p:sp>
      <p:sp>
        <p:nvSpPr>
          <p:cNvPr id="4" name="Slide Number Placeholder 3"/>
          <p:cNvSpPr>
            <a:spLocks noGrp="1"/>
          </p:cNvSpPr>
          <p:nvPr>
            <p:ph type="sldNum" sz="quarter" idx="12"/>
          </p:nvPr>
        </p:nvSpPr>
        <p:spPr/>
        <p:txBody>
          <a:bodyPr/>
          <a:lstStyle/>
          <a:p>
            <a:pPr>
              <a:defRPr/>
            </a:pPr>
            <a:fld id="{27DF326C-E2AE-437D-A9F3-A2DBBC0A9AA1}" type="slidenum">
              <a:rPr lang="en-US"/>
              <a:pPr>
                <a:defRPr/>
              </a:pPr>
              <a:t>29</a:t>
            </a:fld>
            <a:endParaRPr lang="en-US" dirty="0"/>
          </a:p>
        </p:txBody>
      </p:sp>
    </p:spTree>
    <p:extLst>
      <p:ext uri="{BB962C8B-B14F-4D97-AF65-F5344CB8AC3E}">
        <p14:creationId xmlns:p14="http://schemas.microsoft.com/office/powerpoint/2010/main" val="2883692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381000" y="0"/>
            <a:ext cx="8229600" cy="304800"/>
          </a:xfrm>
        </p:spPr>
        <p:txBody>
          <a:bodyPr/>
          <a:lstStyle/>
          <a:p>
            <a:r>
              <a:rPr lang="en-US" sz="2400" b="1" smtClean="0">
                <a:solidFill>
                  <a:srgbClr val="000066"/>
                </a:solidFill>
              </a:rPr>
              <a:t>Change History of GFS Configurations</a:t>
            </a:r>
          </a:p>
        </p:txBody>
      </p:sp>
      <p:graphicFrame>
        <p:nvGraphicFramePr>
          <p:cNvPr id="22632" name="Group 104"/>
          <p:cNvGraphicFramePr>
            <a:graphicFrameLocks noGrp="1"/>
          </p:cNvGraphicFramePr>
          <p:nvPr>
            <p:ph idx="4294967295"/>
            <p:extLst>
              <p:ext uri="{D42A27DB-BD31-4B8C-83A1-F6EECF244321}">
                <p14:modId xmlns:p14="http://schemas.microsoft.com/office/powerpoint/2010/main" val="838452910"/>
              </p:ext>
            </p:extLst>
          </p:nvPr>
        </p:nvGraphicFramePr>
        <p:xfrm>
          <a:off x="304800" y="457200"/>
          <a:ext cx="8610600" cy="5710877"/>
        </p:xfrm>
        <a:graphic>
          <a:graphicData uri="http://schemas.openxmlformats.org/drawingml/2006/table">
            <a:tbl>
              <a:tblPr/>
              <a:tblGrid>
                <a:gridCol w="1052490"/>
                <a:gridCol w="166710"/>
                <a:gridCol w="547670"/>
                <a:gridCol w="1357330"/>
                <a:gridCol w="1600200"/>
                <a:gridCol w="3886200"/>
              </a:tblGrid>
              <a:tr h="369888">
                <a:tc gridSpan="2">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 Mon/Year</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Levels</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Truncations</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Z-cor/dyncore</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Major components upgrade</a:t>
                      </a:r>
                    </a:p>
                  </a:txBody>
                  <a:tcPr horzOverflow="overflow">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noFill/>
                  </a:tcPr>
                </a:tc>
              </a:tr>
              <a:tr h="371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Aug  1980</a:t>
                      </a:r>
                    </a:p>
                  </a:txBody>
                  <a:tcPr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9BBB59">
                        <a:alpha val="20000"/>
                      </a:srgb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Arial" charset="0"/>
                        </a:rPr>
                        <a:t>12</a:t>
                      </a:r>
                    </a:p>
                  </a:txBody>
                  <a:tcPr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Arial" charset="0"/>
                        </a:rPr>
                        <a:t>R30 (375km)</a:t>
                      </a:r>
                    </a:p>
                  </a:txBody>
                  <a:tcPr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first global spectral model, rhomboidal </a:t>
                      </a:r>
                    </a:p>
                  </a:txBody>
                  <a:tcPr horzOverflow="overflow">
                    <a:lnL>
                      <a:noFill/>
                    </a:lnL>
                    <a:lnR>
                      <a:noFill/>
                    </a:lnR>
                    <a:lnT w="12700" cap="flat" cmpd="sng" algn="ctr">
                      <a:solidFill>
                        <a:srgbClr val="9BBB59"/>
                      </a:solidFill>
                      <a:prstDash val="solid"/>
                      <a:round/>
                      <a:headEnd type="none" w="med" len="med"/>
                      <a:tailEnd type="none" w="med" len="med"/>
                    </a:lnT>
                    <a:lnB>
                      <a:noFill/>
                    </a:lnB>
                    <a:lnTlToBr>
                      <a:noFill/>
                    </a:lnTlToBr>
                    <a:lnBlToTr>
                      <a:noFill/>
                    </a:lnBlToTr>
                    <a:solidFill>
                      <a:srgbClr val="9BBB59">
                        <a:alpha val="20000"/>
                      </a:srgbClr>
                    </a:solidFill>
                  </a:tcPr>
                </a:tc>
              </a:tr>
              <a:tr h="3698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Oct 1983</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12</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cs typeface="Arial" charset="0"/>
                        </a:rPr>
                        <a:t>R40 (300km)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horzOverflow="overflow">
                    <a:lnL>
                      <a:noFill/>
                    </a:lnL>
                    <a:lnR>
                      <a:noFill/>
                    </a:lnR>
                    <a:lnT>
                      <a:noFill/>
                    </a:lnT>
                    <a:lnB>
                      <a:noFill/>
                    </a:lnB>
                    <a:lnTlToBr>
                      <a:noFill/>
                    </a:lnTlToBr>
                    <a:lnBlToTr>
                      <a:noFill/>
                    </a:lnBlToTr>
                    <a:noFill/>
                  </a:tcPr>
                </a:tc>
              </a:tr>
              <a:tr h="3730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Apr  1985</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Times New Roman" pitchFamily="18" charset="0"/>
                          <a:cs typeface="Arial" charset="0"/>
                        </a:rPr>
                        <a:t>18</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cs typeface="Arial" charset="0"/>
                        </a:rPr>
                        <a:t>R40 (300km)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GFDL Physics</a:t>
                      </a:r>
                    </a:p>
                  </a:txBody>
                  <a:tcPr horzOverflow="overflow">
                    <a:lnL>
                      <a:noFill/>
                    </a:lnL>
                    <a:lnR>
                      <a:noFill/>
                    </a:lnR>
                    <a:lnT>
                      <a:noFill/>
                    </a:lnT>
                    <a:lnB>
                      <a:noFill/>
                    </a:lnB>
                    <a:lnTlToBr>
                      <a:noFill/>
                    </a:lnTlToBr>
                    <a:lnBlToTr>
                      <a:noFill/>
                    </a:lnBlToTr>
                    <a:noFill/>
                  </a:tcPr>
                </a:tc>
              </a:tr>
              <a:tr h="3698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Aug 1987</a:t>
                      </a:r>
                    </a:p>
                  </a:txBody>
                  <a:tcPr horzOverflow="overflow">
                    <a:lnL>
                      <a:noFill/>
                    </a:lnL>
                    <a:lnR>
                      <a:noFill/>
                    </a:lnR>
                    <a:lnT>
                      <a:noFill/>
                    </a:lnT>
                    <a:lnB>
                      <a:noFill/>
                    </a:lnB>
                    <a:lnTlToBr>
                      <a:noFill/>
                    </a:lnTlToBr>
                    <a:lnBlToTr>
                      <a:noFill/>
                    </a:lnBlToTr>
                    <a:solidFill>
                      <a:srgbClr val="9BBB59">
                        <a:alpha val="20000"/>
                      </a:srgb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Times New Roman" pitchFamily="18" charset="0"/>
                          <a:cs typeface="Arial" charset="0"/>
                        </a:rPr>
                        <a:t>18</a:t>
                      </a:r>
                    </a:p>
                  </a:txBody>
                  <a:tcPr horzOverflow="overflow">
                    <a:lnL>
                      <a:noFill/>
                    </a:lnL>
                    <a:lnR>
                      <a:noFill/>
                    </a:lnR>
                    <a:lnT>
                      <a:noFill/>
                    </a:lnT>
                    <a:lnB>
                      <a:noFill/>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Times New Roman" pitchFamily="18" charset="0"/>
                          <a:cs typeface="Arial" charset="0"/>
                        </a:rPr>
                        <a:t>T80 (150km)</a:t>
                      </a:r>
                    </a:p>
                  </a:txBody>
                  <a:tcPr horzOverflow="overflow">
                    <a:lnL>
                      <a:noFill/>
                    </a:lnL>
                    <a:lnR>
                      <a:noFill/>
                    </a:lnR>
                    <a:lnT>
                      <a:noFill/>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First triangular truncation; diurnal cycle</a:t>
                      </a:r>
                    </a:p>
                  </a:txBody>
                  <a:tcPr horzOverflow="overflow">
                    <a:lnL>
                      <a:noFill/>
                    </a:lnL>
                    <a:lnR>
                      <a:noFill/>
                    </a:lnR>
                    <a:lnT>
                      <a:noFill/>
                    </a:lnT>
                    <a:lnB>
                      <a:noFill/>
                    </a:lnB>
                    <a:lnTlToBr>
                      <a:noFill/>
                    </a:lnTlToBr>
                    <a:lnBlToTr>
                      <a:noFill/>
                    </a:lnBlToTr>
                    <a:solidFill>
                      <a:srgbClr val="9BBB59">
                        <a:alpha val="20000"/>
                      </a:srgbClr>
                    </a:solidFill>
                  </a:tcPr>
                </a:tc>
              </a:tr>
              <a:tr h="371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Mar 1991</a:t>
                      </a:r>
                    </a:p>
                  </a:txBody>
                  <a:tcPr horzOverflow="overflow">
                    <a:lnL>
                      <a:noFill/>
                    </a:lnL>
                    <a:lnR>
                      <a:noFill/>
                    </a:lnR>
                    <a:lnT>
                      <a:noFill/>
                    </a:lnT>
                    <a:lnB>
                      <a:noFill/>
                    </a:lnB>
                    <a:lnTlToBr>
                      <a:noFill/>
                    </a:lnTlToBr>
                    <a:lnBlToTr>
                      <a:noFill/>
                    </a:lnBlToTr>
                    <a:solidFill>
                      <a:srgbClr val="9BBB59">
                        <a:alpha val="20000"/>
                      </a:srgb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Times New Roman" pitchFamily="18" charset="0"/>
                          <a:cs typeface="Arial" charset="0"/>
                        </a:rPr>
                        <a:t>18</a:t>
                      </a:r>
                    </a:p>
                  </a:txBody>
                  <a:tcPr horzOverflow="overflow">
                    <a:lnL>
                      <a:noFill/>
                    </a:lnL>
                    <a:lnR>
                      <a:noFill/>
                    </a:lnR>
                    <a:lnT>
                      <a:noFill/>
                    </a:lnT>
                    <a:lnB>
                      <a:noFill/>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00"/>
                          </a:solidFill>
                          <a:effectLst/>
                          <a:latin typeface="Times New Roman" pitchFamily="18" charset="0"/>
                          <a:cs typeface="Arial" charset="0"/>
                        </a:rPr>
                        <a:t>T126 (105km)</a:t>
                      </a:r>
                    </a:p>
                  </a:txBody>
                  <a:tcPr horzOverflow="overflow">
                    <a:lnL>
                      <a:noFill/>
                    </a:lnL>
                    <a:lnR>
                      <a:noFill/>
                    </a:lnR>
                    <a:lnT>
                      <a:noFill/>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horzOverflow="overflow">
                    <a:lnL>
                      <a:noFill/>
                    </a:lnL>
                    <a:lnR>
                      <a:noFill/>
                    </a:lnR>
                    <a:lnT>
                      <a:noFill/>
                    </a:lnT>
                    <a:lnB>
                      <a:noFill/>
                    </a:lnB>
                    <a:lnTlToBr>
                      <a:noFill/>
                    </a:lnTlToBr>
                    <a:lnBlToTr>
                      <a:noFill/>
                    </a:lnBlToTr>
                    <a:solidFill>
                      <a:srgbClr val="9BBB59">
                        <a:alpha val="20000"/>
                      </a:srgbClr>
                    </a:solidFill>
                  </a:tcPr>
                </a:tc>
              </a:tr>
              <a:tr h="371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Aug  1993</a:t>
                      </a:r>
                    </a:p>
                  </a:txBody>
                  <a:tcPr horzOverflow="overflow">
                    <a:lnL>
                      <a:noFill/>
                    </a:lnL>
                    <a:lnR>
                      <a:noFill/>
                    </a:lnR>
                    <a:lnT>
                      <a:noFill/>
                    </a:lnT>
                    <a:lnB>
                      <a:noFill/>
                    </a:lnB>
                    <a:lnTlToBr>
                      <a:noFill/>
                    </a:lnTlToBr>
                    <a:lnBlToTr>
                      <a:noFill/>
                    </a:lnBlToTr>
                    <a:solidFill>
                      <a:srgbClr val="9BBB59">
                        <a:alpha val="20000"/>
                      </a:srgb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600"/>
                          </a:solidFill>
                          <a:effectLst/>
                          <a:latin typeface="Times New Roman" pitchFamily="18" charset="0"/>
                          <a:cs typeface="Arial" charset="0"/>
                        </a:rPr>
                        <a:t>28</a:t>
                      </a:r>
                    </a:p>
                  </a:txBody>
                  <a:tcPr horzOverflow="overflow">
                    <a:lnL>
                      <a:noFill/>
                    </a:lnL>
                    <a:lnR>
                      <a:noFill/>
                    </a:lnR>
                    <a:lnT>
                      <a:noFill/>
                    </a:lnT>
                    <a:lnB>
                      <a:noFill/>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6600"/>
                          </a:solidFill>
                          <a:effectLst/>
                          <a:latin typeface="Times New Roman" pitchFamily="18" charset="0"/>
                          <a:cs typeface="Arial" charset="0"/>
                        </a:rPr>
                        <a:t>T126 (105km)</a:t>
                      </a:r>
                    </a:p>
                  </a:txBody>
                  <a:tcPr horzOverflow="overflow">
                    <a:lnL>
                      <a:noFill/>
                    </a:lnL>
                    <a:lnR>
                      <a:noFill/>
                    </a:lnR>
                    <a:lnT>
                      <a:noFill/>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Arakawa-Schubert convection</a:t>
                      </a:r>
                      <a:endParaRPr kumimoji="0" lang="en-US" sz="2800" b="1" i="0" u="none" strike="noStrike" cap="none" normalizeH="0" baseline="0" smtClean="0">
                        <a:ln>
                          <a:noFill/>
                        </a:ln>
                        <a:solidFill>
                          <a:schemeClr val="tx1"/>
                        </a:solidFill>
                        <a:effectLst/>
                        <a:latin typeface="Calibri" pitchFamily="34" charset="0"/>
                        <a:cs typeface="Arial" charset="0"/>
                      </a:endParaRPr>
                    </a:p>
                  </a:txBody>
                  <a:tcPr horzOverflow="overflow">
                    <a:lnL>
                      <a:noFill/>
                    </a:lnL>
                    <a:lnR>
                      <a:noFill/>
                    </a:lnR>
                    <a:lnT>
                      <a:noFill/>
                    </a:lnT>
                    <a:lnB>
                      <a:noFill/>
                    </a:lnB>
                    <a:lnTlToBr>
                      <a:noFill/>
                    </a:lnTlToBr>
                    <a:lnBlToTr>
                      <a:noFill/>
                    </a:lnBlToTr>
                    <a:solidFill>
                      <a:srgbClr val="9BBB59">
                        <a:alpha val="20000"/>
                      </a:srgbClr>
                    </a:solidFill>
                  </a:tcPr>
                </a:tc>
              </a:tr>
              <a:tr h="3698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Jun  1998</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600"/>
                          </a:solidFill>
                          <a:effectLst/>
                          <a:latin typeface="Times New Roman" pitchFamily="18" charset="0"/>
                          <a:cs typeface="Arial" charset="0"/>
                        </a:rPr>
                        <a:t>42</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T170 (80km)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Prognostic ozone; SW from GFDL to NASA</a:t>
                      </a:r>
                    </a:p>
                  </a:txBody>
                  <a:tcPr horzOverflow="overflow">
                    <a:lnL>
                      <a:noFill/>
                    </a:lnL>
                    <a:lnR>
                      <a:noFill/>
                    </a:lnR>
                    <a:lnT>
                      <a:noFill/>
                    </a:lnT>
                    <a:lnB>
                      <a:noFill/>
                    </a:lnB>
                    <a:lnTlToBr>
                      <a:noFill/>
                    </a:lnTlToBr>
                    <a:lnBlToTr>
                      <a:noFill/>
                    </a:lnBlToTr>
                    <a:noFill/>
                  </a:tcPr>
                </a:tc>
              </a:tr>
              <a:tr h="3698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Oct  1998</a:t>
                      </a:r>
                    </a:p>
                  </a:txBody>
                  <a:tcPr horzOverflow="overflow">
                    <a:lnL>
                      <a:noFill/>
                    </a:lnL>
                    <a:lnR>
                      <a:noFill/>
                    </a:lnR>
                    <a:lnT>
                      <a:noFill/>
                    </a:lnT>
                    <a:lnB>
                      <a:noFill/>
                    </a:lnB>
                    <a:lnTlToBr>
                      <a:noFill/>
                    </a:lnTlToBr>
                    <a:lnBlToTr>
                      <a:noFill/>
                    </a:lnBlToTr>
                    <a:solidFill>
                      <a:srgbClr val="9BBB59">
                        <a:alpha val="20000"/>
                      </a:srgb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6600"/>
                          </a:solidFill>
                          <a:effectLst/>
                          <a:latin typeface="Times New Roman" pitchFamily="18" charset="0"/>
                          <a:cs typeface="Arial" charset="0"/>
                        </a:rPr>
                        <a:t>28</a:t>
                      </a:r>
                    </a:p>
                  </a:txBody>
                  <a:tcPr horzOverflow="overflow">
                    <a:lnL>
                      <a:noFill/>
                    </a:lnL>
                    <a:lnR>
                      <a:noFill/>
                    </a:lnR>
                    <a:lnT>
                      <a:noFill/>
                    </a:lnT>
                    <a:lnB>
                      <a:noFill/>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T170 (80km)</a:t>
                      </a:r>
                    </a:p>
                  </a:txBody>
                  <a:tcPr horzOverflow="overflow">
                    <a:lnL>
                      <a:noFill/>
                    </a:lnL>
                    <a:lnR>
                      <a:noFill/>
                    </a:lnR>
                    <a:lnT>
                      <a:noFill/>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the restoration</a:t>
                      </a:r>
                    </a:p>
                  </a:txBody>
                  <a:tcPr horzOverflow="overflow">
                    <a:lnL>
                      <a:noFill/>
                    </a:lnL>
                    <a:lnR>
                      <a:noFill/>
                    </a:lnR>
                    <a:lnT>
                      <a:noFill/>
                    </a:lnT>
                    <a:lnB>
                      <a:noFill/>
                    </a:lnB>
                    <a:lnTlToBr>
                      <a:noFill/>
                    </a:lnTlToBr>
                    <a:lnBlToTr>
                      <a:noFill/>
                    </a:lnBlToTr>
                    <a:solidFill>
                      <a:srgbClr val="9BBB59">
                        <a:alpha val="20000"/>
                      </a:srgbClr>
                    </a:solidFill>
                  </a:tcPr>
                </a:tc>
              </a:tr>
              <a:tr h="3730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Jan  2000</a:t>
                      </a:r>
                    </a:p>
                  </a:txBody>
                  <a:tcPr horzOverflow="overflow">
                    <a:lnL>
                      <a:noFill/>
                    </a:lnL>
                    <a:lnR>
                      <a:noFill/>
                    </a:lnR>
                    <a:lnT>
                      <a:noFill/>
                    </a:lnT>
                    <a:lnB>
                      <a:noFill/>
                    </a:lnB>
                    <a:lnTlToBr>
                      <a:noFill/>
                    </a:lnTlToBr>
                    <a:lnBlToTr>
                      <a:noFill/>
                    </a:lnBlToTr>
                    <a:solidFill>
                      <a:srgbClr val="FFC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42</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T170 (80km)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first on IBM</a:t>
                      </a:r>
                    </a:p>
                  </a:txBody>
                  <a:tcPr horzOverflow="overflow">
                    <a:lnL>
                      <a:noFill/>
                    </a:lnL>
                    <a:lnR>
                      <a:noFill/>
                    </a:lnR>
                    <a:lnT>
                      <a:noFill/>
                    </a:lnT>
                    <a:lnB>
                      <a:noFill/>
                    </a:lnB>
                    <a:lnTlToBr>
                      <a:noFill/>
                    </a:lnTlToBr>
                    <a:lnBlToTr>
                      <a:noFill/>
                    </a:lnBlToTr>
                    <a:noFill/>
                  </a:tcPr>
                </a:tc>
              </a:tr>
              <a:tr h="3698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Oct  2002</a:t>
                      </a:r>
                    </a:p>
                  </a:txBody>
                  <a:tcPr horzOverflow="overflow">
                    <a:lnL>
                      <a:noFill/>
                    </a:lnL>
                    <a:lnR>
                      <a:noFill/>
                    </a:lnR>
                    <a:lnT>
                      <a:noFill/>
                    </a:lnT>
                    <a:lnB>
                      <a:noFill/>
                    </a:lnB>
                    <a:lnTlToBr>
                      <a:noFill/>
                    </a:lnTlToBr>
                    <a:lnBlToTr>
                      <a:noFill/>
                    </a:lnBlToTr>
                    <a:solidFill>
                      <a:srgbClr val="FFC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Arial" charset="0"/>
                        </a:rPr>
                        <a:t>64</a:t>
                      </a:r>
                    </a:p>
                  </a:txBody>
                  <a:tcPr horzOverflow="overflow">
                    <a:lnL>
                      <a:noFill/>
                    </a:lnL>
                    <a:lnR>
                      <a:noFill/>
                    </a:lnR>
                    <a:lnT>
                      <a:noFill/>
                    </a:lnT>
                    <a:lnB>
                      <a:noFill/>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folHlink"/>
                          </a:solidFill>
                          <a:effectLst/>
                          <a:latin typeface="Times New Roman" pitchFamily="18" charset="0"/>
                          <a:cs typeface="Arial" charset="0"/>
                        </a:rPr>
                        <a:t>T254 (55km)</a:t>
                      </a:r>
                    </a:p>
                  </a:txBody>
                  <a:tcPr horzOverflow="overflow">
                    <a:lnL>
                      <a:noFill/>
                    </a:lnL>
                    <a:lnR>
                      <a:noFill/>
                    </a:lnR>
                    <a:lnT>
                      <a:noFill/>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RRTM LW; </a:t>
                      </a:r>
                    </a:p>
                  </a:txBody>
                  <a:tcPr horzOverflow="overflow">
                    <a:lnL>
                      <a:noFill/>
                    </a:lnL>
                    <a:lnR>
                      <a:noFill/>
                    </a:lnR>
                    <a:lnT>
                      <a:noFill/>
                    </a:lnT>
                    <a:lnB>
                      <a:noFill/>
                    </a:lnB>
                    <a:lnTlToBr>
                      <a:noFill/>
                    </a:lnTlToBr>
                    <a:lnBlToTr>
                      <a:noFill/>
                    </a:lnBlToTr>
                    <a:solidFill>
                      <a:srgbClr val="9BBB59">
                        <a:alpha val="20000"/>
                      </a:srgbClr>
                    </a:solidFill>
                  </a:tcPr>
                </a:tc>
              </a:tr>
              <a:tr h="371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May  2005</a:t>
                      </a:r>
                    </a:p>
                  </a:txBody>
                  <a:tcPr horzOverflow="overflow">
                    <a:lnL>
                      <a:noFill/>
                    </a:lnL>
                    <a:lnR>
                      <a:noFill/>
                    </a:lnR>
                    <a:lnT>
                      <a:noFill/>
                    </a:lnT>
                    <a:lnB>
                      <a:noFill/>
                    </a:lnB>
                    <a:lnTlToBr>
                      <a:noFill/>
                    </a:lnTlToBr>
                    <a:lnBlToTr>
                      <a:noFill/>
                    </a:lnBlToTr>
                    <a:solidFill>
                      <a:srgbClr val="FFC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Arial" charset="0"/>
                        </a:rPr>
                        <a:t>64</a:t>
                      </a:r>
                    </a:p>
                  </a:txBody>
                  <a:tcPr horzOverflow="overflow">
                    <a:lnL>
                      <a:noFill/>
                    </a:lnL>
                    <a:lnR>
                      <a:noFill/>
                    </a:lnR>
                    <a:lnT>
                      <a:noFill/>
                    </a:lnT>
                    <a:lnB>
                      <a:noFill/>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Arial" charset="0"/>
                        </a:rPr>
                        <a:t>T382 (35km)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charset="0"/>
                        </a:rPr>
                        <a:t>Sigma  Eulerian</a:t>
                      </a:r>
                    </a:p>
                  </a:txBody>
                  <a:tcPr horzOverflow="overflow">
                    <a:lnL>
                      <a:noFill/>
                    </a:lnL>
                    <a:lnR>
                      <a:noFill/>
                    </a:lnR>
                    <a:lnT>
                      <a:noFill/>
                    </a:lnT>
                    <a:lnB>
                      <a:noFill/>
                    </a:lnB>
                    <a:lnTlToBr>
                      <a:noFill/>
                    </a:lnTlToBr>
                    <a:lnBlToTr>
                      <a:noFill/>
                    </a:lnBlToTr>
                    <a:solidFill>
                      <a:srgbClr val="DCE6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2L OSU to 4L NOAH LSM; high-res to 180hr</a:t>
                      </a:r>
                    </a:p>
                  </a:txBody>
                  <a:tcPr horzOverflow="overflow">
                    <a:lnL>
                      <a:noFill/>
                    </a:lnL>
                    <a:lnR>
                      <a:noFill/>
                    </a:lnR>
                    <a:lnT>
                      <a:noFill/>
                    </a:lnT>
                    <a:lnB>
                      <a:noFill/>
                    </a:lnB>
                    <a:lnTlToBr>
                      <a:noFill/>
                    </a:lnTlToBr>
                    <a:lnBlToTr>
                      <a:noFill/>
                    </a:lnBlToTr>
                    <a:noFill/>
                  </a:tcPr>
                </a:tc>
              </a:tr>
              <a:tr h="3698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May  2007</a:t>
                      </a:r>
                    </a:p>
                  </a:txBody>
                  <a:tcPr horzOverflow="overflow">
                    <a:lnL>
                      <a:noFill/>
                    </a:lnL>
                    <a:lnR>
                      <a:noFill/>
                    </a:lnR>
                    <a:lnT>
                      <a:noFill/>
                    </a:lnT>
                    <a:lnB>
                      <a:noFill/>
                    </a:lnB>
                    <a:lnTlToBr>
                      <a:noFill/>
                    </a:lnTlToBr>
                    <a:lnBlToTr>
                      <a:noFill/>
                    </a:lnBlToTr>
                    <a:solidFill>
                      <a:srgbClr val="FFC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Arial" charset="0"/>
                        </a:rPr>
                        <a:t>64</a:t>
                      </a:r>
                    </a:p>
                  </a:txBody>
                  <a:tcPr horzOverflow="overflow">
                    <a:lnL>
                      <a:noFill/>
                    </a:lnL>
                    <a:lnR>
                      <a:noFill/>
                    </a:lnR>
                    <a:lnT>
                      <a:noFill/>
                    </a:lnT>
                    <a:lnB>
                      <a:noFill/>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Arial" charset="0"/>
                        </a:rPr>
                        <a:t>T382 (35km)</a:t>
                      </a:r>
                    </a:p>
                  </a:txBody>
                  <a:tcPr horzOverflow="overflow">
                    <a:lnL>
                      <a:noFill/>
                    </a:lnL>
                    <a:lnR>
                      <a:noFill/>
                    </a:lnR>
                    <a:lnT>
                      <a:noFill/>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Times New Roman" pitchFamily="18" charset="0"/>
                          <a:cs typeface="Arial" charset="0"/>
                        </a:rPr>
                        <a:t>Hybrid  Eulerian</a:t>
                      </a:r>
                    </a:p>
                  </a:txBody>
                  <a:tcPr horzOverflow="overflow">
                    <a:lnL>
                      <a:noFill/>
                    </a:lnL>
                    <a:lnR>
                      <a:noFill/>
                    </a:lnR>
                    <a:lnT>
                      <a:noFill/>
                    </a:lnT>
                    <a:lnB>
                      <a:noFill/>
                    </a:lnB>
                    <a:lnTlToBr>
                      <a:noFill/>
                    </a:lnTlToBr>
                    <a:lnBlToTr>
                      <a:noFill/>
                    </a:lnBlToTr>
                    <a:solidFill>
                      <a:srgbClr val="FDEADA">
                        <a:alpha val="2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SSI to GSI</a:t>
                      </a:r>
                    </a:p>
                  </a:txBody>
                  <a:tcPr horzOverflow="overflow">
                    <a:lnL>
                      <a:noFill/>
                    </a:lnL>
                    <a:lnR>
                      <a:noFill/>
                    </a:lnR>
                    <a:lnT>
                      <a:noFill/>
                    </a:lnT>
                    <a:lnB>
                      <a:noFill/>
                    </a:lnB>
                    <a:lnTlToBr>
                      <a:noFill/>
                    </a:lnTlToBr>
                    <a:lnBlToTr>
                      <a:noFill/>
                    </a:lnBlToTr>
                    <a:solidFill>
                      <a:srgbClr val="9BBB59">
                        <a:alpha val="20000"/>
                      </a:srgbClr>
                    </a:solidFill>
                  </a:tcPr>
                </a:tc>
              </a:tr>
              <a:tr h="37147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Jul 2010</a:t>
                      </a:r>
                    </a:p>
                  </a:txBody>
                  <a:tcPr horzOverflow="overflow">
                    <a:lnL>
                      <a:noFill/>
                    </a:lnL>
                    <a:lnR>
                      <a:noFill/>
                    </a:lnR>
                    <a:lnT>
                      <a:noFill/>
                    </a:lnT>
                    <a:lnB>
                      <a:noFill/>
                    </a:lnB>
                    <a:lnTlToBr>
                      <a:noFill/>
                    </a:lnTlToBr>
                    <a:lnBlToTr>
                      <a:noFill/>
                    </a:lnBlToTr>
                    <a:solidFill>
                      <a:srgbClr val="FFC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Arial" charset="0"/>
                        </a:rPr>
                        <a:t>64</a:t>
                      </a:r>
                    </a:p>
                  </a:txBody>
                  <a:tcPr horzOverflow="overflow">
                    <a:lnL>
                      <a:noFill/>
                    </a:lnL>
                    <a:lnR>
                      <a:noFill/>
                    </a:lnR>
                    <a:lnT>
                      <a:noFill/>
                    </a:lnT>
                    <a:lnB>
                      <a:noFill/>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663300"/>
                          </a:solidFill>
                          <a:effectLst/>
                          <a:latin typeface="Times New Roman" pitchFamily="18" charset="0"/>
                          <a:cs typeface="Arial" charset="0"/>
                        </a:rPr>
                        <a:t>T574 (23km)</a:t>
                      </a:r>
                    </a:p>
                  </a:txBody>
                  <a:tcPr horzOverflow="overflow">
                    <a:lnL>
                      <a:noFill/>
                    </a:lnL>
                    <a:lnR>
                      <a:noFill/>
                    </a:lnR>
                    <a:lnT>
                      <a:noFill/>
                    </a:lnT>
                    <a:lnB>
                      <a:noFill/>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Times New Roman" pitchFamily="18" charset="0"/>
                          <a:cs typeface="Arial" charset="0"/>
                        </a:rPr>
                        <a:t>Hybrid  Eulerian</a:t>
                      </a:r>
                    </a:p>
                  </a:txBody>
                  <a:tcPr horzOverflow="overflow">
                    <a:lnL>
                      <a:noFill/>
                    </a:lnL>
                    <a:lnR>
                      <a:noFill/>
                    </a:lnR>
                    <a:lnT>
                      <a:noFill/>
                    </a:lnT>
                    <a:lnB>
                      <a:noFill/>
                    </a:lnB>
                    <a:lnTlToBr>
                      <a:noFill/>
                    </a:lnTlToBr>
                    <a:lnBlToTr>
                      <a:noFill/>
                    </a:lnBlToTr>
                    <a:solidFill>
                      <a:srgbClr val="FDEADA">
                        <a:alpha val="2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charset="0"/>
                        </a:rPr>
                        <a:t>RRTM SW; New shallow cnvtion; TVD tracer</a:t>
                      </a:r>
                    </a:p>
                  </a:txBody>
                  <a:tcPr horzOverflow="overflow">
                    <a:lnL>
                      <a:noFill/>
                    </a:lnL>
                    <a:lnR>
                      <a:noFill/>
                    </a:lnR>
                    <a:lnT>
                      <a:noFill/>
                    </a:lnT>
                    <a:lnB>
                      <a:noFill/>
                    </a:lnB>
                    <a:lnTlToBr>
                      <a:noFill/>
                    </a:lnTlToBr>
                    <a:lnBlToTr>
                      <a:noFill/>
                    </a:lnBlToTr>
                    <a:solidFill>
                      <a:srgbClr val="9BBB59">
                        <a:alpha val="20000"/>
                      </a:srgbClr>
                    </a:solidFill>
                  </a:tcPr>
                </a:tc>
              </a:tr>
              <a:tr h="36988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Jan 2015</a:t>
                      </a:r>
                    </a:p>
                  </a:txBody>
                  <a:tcPr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FFC000"/>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Arial" charset="0"/>
                        </a:rPr>
                        <a:t>64</a:t>
                      </a:r>
                    </a:p>
                  </a:txBody>
                  <a:tcPr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Arial" charset="0"/>
                        </a:rPr>
                        <a:t>T1534 (13km)</a:t>
                      </a:r>
                    </a:p>
                  </a:txBody>
                  <a:tcPr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800000"/>
                          </a:solidFill>
                          <a:effectLst/>
                          <a:latin typeface="Times New Roman" pitchFamily="18" charset="0"/>
                          <a:cs typeface="Arial" charset="0"/>
                        </a:rPr>
                        <a:t>Hybrid Semi-Lag</a:t>
                      </a:r>
                    </a:p>
                  </a:txBody>
                  <a:tcPr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SLG;  Hybrid EDMF; </a:t>
                      </a:r>
                      <a:r>
                        <a:rPr kumimoji="0" lang="en-US" sz="1400" b="1" i="0" u="none" strike="noStrike" cap="none" normalizeH="0" baseline="0" dirty="0" err="1" smtClean="0">
                          <a:ln>
                            <a:noFill/>
                          </a:ln>
                          <a:solidFill>
                            <a:schemeClr val="tx1"/>
                          </a:solidFill>
                          <a:effectLst/>
                          <a:latin typeface="Times New Roman" pitchFamily="18" charset="0"/>
                          <a:cs typeface="Arial" charset="0"/>
                        </a:rPr>
                        <a:t>McICA</a:t>
                      </a:r>
                      <a:r>
                        <a:rPr kumimoji="0" lang="en-US" sz="1400" b="1" i="0" u="none" strike="noStrike" cap="none" normalizeH="0" baseline="0" dirty="0" smtClean="0">
                          <a:ln>
                            <a:noFill/>
                          </a:ln>
                          <a:solidFill>
                            <a:schemeClr val="tx1"/>
                          </a:solidFill>
                          <a:effectLst/>
                          <a:latin typeface="Times New Roman" pitchFamily="18" charset="0"/>
                          <a:cs typeface="Arial" charset="0"/>
                        </a:rPr>
                        <a:t> </a:t>
                      </a:r>
                      <a:r>
                        <a:rPr kumimoji="0" lang="en-US" sz="1400" b="1" i="0" u="none" strike="noStrike" cap="none" normalizeH="0" baseline="0" dirty="0" err="1" smtClean="0">
                          <a:ln>
                            <a:noFill/>
                          </a:ln>
                          <a:solidFill>
                            <a:schemeClr val="tx1"/>
                          </a:solidFill>
                          <a:effectLst/>
                          <a:latin typeface="Times New Roman" pitchFamily="18" charset="0"/>
                          <a:cs typeface="Arial" charset="0"/>
                        </a:rPr>
                        <a:t>etc</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a:noFill/>
                    </a:lnL>
                    <a:lnR>
                      <a:noFill/>
                    </a:lnR>
                    <a:lnT>
                      <a:noFill/>
                    </a:lnT>
                    <a:lnB w="12700" cap="flat" cmpd="sng" algn="ctr">
                      <a:solidFill>
                        <a:srgbClr val="9BBB59"/>
                      </a:solidFill>
                      <a:prstDash val="solid"/>
                      <a:round/>
                      <a:headEnd type="none" w="med" len="med"/>
                      <a:tailEnd type="none" w="med" len="med"/>
                    </a:lnB>
                    <a:lnTlToBr>
                      <a:noFill/>
                    </a:lnTlToBr>
                    <a:lnBlToTr>
                      <a:noFill/>
                    </a:lnBlToTr>
                    <a:solidFill>
                      <a:srgbClr val="9BBB59">
                        <a:alpha val="20000"/>
                      </a:srgbClr>
                    </a:solidFill>
                  </a:tcPr>
                </a:tc>
              </a:tr>
            </a:tbl>
          </a:graphicData>
        </a:graphic>
      </p:graphicFrame>
      <p:sp>
        <p:nvSpPr>
          <p:cNvPr id="5" name="Slide Number Placeholder 4"/>
          <p:cNvSpPr txBox="1">
            <a:spLocks noGrp="1"/>
          </p:cNvSpPr>
          <p:nvPr/>
        </p:nvSpPr>
        <p:spPr>
          <a:xfrm>
            <a:off x="6553200" y="6492875"/>
            <a:ext cx="2133600" cy="365125"/>
          </a:xfrm>
          <a:prstGeom prst="rect">
            <a:avLst/>
          </a:prstGeom>
          <a:noFill/>
        </p:spPr>
        <p:txBody>
          <a:bodyPr anchor="ctr"/>
          <a:lstStyle/>
          <a:p>
            <a:pPr algn="r" fontAlgn="auto">
              <a:spcBef>
                <a:spcPts val="0"/>
              </a:spcBef>
              <a:spcAft>
                <a:spcPts val="0"/>
              </a:spcAft>
              <a:defRPr/>
            </a:pPr>
            <a:fld id="{B7743B4D-A51B-4904-AF08-9BCD887457CD}" type="slidenum">
              <a:rPr lang="en-US" sz="1200">
                <a:solidFill>
                  <a:schemeClr val="tx1">
                    <a:tint val="75000"/>
                  </a:schemeClr>
                </a:solidFill>
                <a:latin typeface="+mn-lt"/>
                <a:cs typeface="+mn-cs"/>
              </a:rPr>
              <a:pPr algn="r" fontAlgn="auto">
                <a:spcBef>
                  <a:spcPts val="0"/>
                </a:spcBef>
                <a:spcAft>
                  <a:spcPts val="0"/>
                </a:spcAft>
                <a:defRPr/>
              </a:pPr>
              <a:t>3</a:t>
            </a:fld>
            <a:endParaRPr lang="en-US" sz="1200">
              <a:solidFill>
                <a:schemeClr val="tx1">
                  <a:tint val="75000"/>
                </a:schemeClr>
              </a:solidFill>
              <a:latin typeface="+mn-lt"/>
              <a:cs typeface="+mn-cs"/>
            </a:endParaRPr>
          </a:p>
        </p:txBody>
      </p:sp>
      <p:sp>
        <p:nvSpPr>
          <p:cNvPr id="24658" name="Rectangle 49"/>
          <p:cNvSpPr>
            <a:spLocks noChangeArrowheads="1"/>
          </p:cNvSpPr>
          <p:nvPr/>
        </p:nvSpPr>
        <p:spPr bwMode="auto">
          <a:xfrm>
            <a:off x="76200" y="6507163"/>
            <a:ext cx="8839200" cy="274637"/>
          </a:xfrm>
          <a:prstGeom prst="rect">
            <a:avLst/>
          </a:prstGeom>
          <a:noFill/>
          <a:ln w="9525">
            <a:noFill/>
            <a:miter lim="800000"/>
            <a:headEnd/>
            <a:tailEnd/>
          </a:ln>
        </p:spPr>
        <p:txBody>
          <a:bodyPr>
            <a:spAutoFit/>
          </a:bodyPr>
          <a:lstStyle/>
          <a:p>
            <a:r>
              <a:rPr lang="en-US" sz="1200" dirty="0"/>
              <a:t>Source </a:t>
            </a:r>
            <a:r>
              <a:rPr lang="en-US" sz="1200" dirty="0">
                <a:hlinkClick r:id="rId2"/>
              </a:rPr>
              <a:t>http://</a:t>
            </a:r>
            <a:r>
              <a:rPr lang="en-US" sz="1200" dirty="0" smtClean="0">
                <a:hlinkClick r:id="rId2"/>
              </a:rPr>
              <a:t>www.emc.ncep.noaa.gov/gmb/STATS/html/model_changes.html</a:t>
            </a:r>
            <a:endParaRPr lang="en-US" sz="1200" dirty="0"/>
          </a:p>
        </p:txBody>
      </p:sp>
      <p:sp>
        <p:nvSpPr>
          <p:cNvPr id="24659" name="Text Box 105"/>
          <p:cNvSpPr txBox="1">
            <a:spLocks noChangeArrowheads="1"/>
          </p:cNvSpPr>
          <p:nvPr/>
        </p:nvSpPr>
        <p:spPr bwMode="auto">
          <a:xfrm>
            <a:off x="61935" y="6248400"/>
            <a:ext cx="9386865" cy="276999"/>
          </a:xfrm>
          <a:prstGeom prst="rect">
            <a:avLst/>
          </a:prstGeom>
          <a:noFill/>
          <a:ln w="9525">
            <a:noFill/>
            <a:miter lim="800000"/>
            <a:headEnd/>
            <a:tailEnd/>
          </a:ln>
        </p:spPr>
        <p:txBody>
          <a:bodyPr wrap="none">
            <a:spAutoFit/>
          </a:bodyPr>
          <a:lstStyle/>
          <a:p>
            <a:r>
              <a:rPr lang="en-US" sz="1200" dirty="0"/>
              <a:t>Vertical layers double every ~11 </a:t>
            </a:r>
            <a:r>
              <a:rPr lang="en-US" sz="1200" dirty="0" err="1" smtClean="0"/>
              <a:t>yrs</a:t>
            </a:r>
            <a:r>
              <a:rPr lang="en-US" sz="1200" dirty="0" smtClean="0"/>
              <a:t>; </a:t>
            </a:r>
            <a:r>
              <a:rPr lang="en-US" sz="1200" dirty="0"/>
              <a:t>change of horizontal resolution is </a:t>
            </a:r>
            <a:r>
              <a:rPr lang="en-US" sz="1200" dirty="0" smtClean="0"/>
              <a:t>rapid (~30 times in 35 years);  </a:t>
            </a:r>
            <a:r>
              <a:rPr lang="en-US" sz="1200" dirty="0"/>
              <a:t>sigma-Eulerian </a:t>
            </a:r>
            <a:r>
              <a:rPr lang="en-US" sz="1200" dirty="0" smtClean="0"/>
              <a:t>used </a:t>
            </a:r>
            <a:r>
              <a:rPr lang="en-US" sz="1200" dirty="0"/>
              <a:t>for 27 </a:t>
            </a:r>
            <a:r>
              <a:rPr lang="en-US" sz="1200" dirty="0" err="1" smtClean="0"/>
              <a:t>yrs</a:t>
            </a:r>
            <a:r>
              <a:rPr lang="en-US" sz="1200" dirty="0" smtClean="0"/>
              <a:t>!</a:t>
            </a:r>
            <a:endParaRPr lang="en-US" sz="1200" dirty="0"/>
          </a:p>
        </p:txBody>
      </p:sp>
    </p:spTree>
    <p:extLst>
      <p:ext uri="{BB962C8B-B14F-4D97-AF65-F5344CB8AC3E}">
        <p14:creationId xmlns:p14="http://schemas.microsoft.com/office/powerpoint/2010/main" val="2431494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lstStyle/>
          <a:p>
            <a:r>
              <a:rPr lang="en-US" sz="3600" b="1" dirty="0" smtClean="0"/>
              <a:t>Hurricane Sandy</a:t>
            </a:r>
            <a:endParaRPr lang="en-US" sz="3600" b="1" dirty="0"/>
          </a:p>
        </p:txBody>
      </p:sp>
      <p:sp>
        <p:nvSpPr>
          <p:cNvPr id="4" name="Slide Number Placeholder 3"/>
          <p:cNvSpPr>
            <a:spLocks noGrp="1"/>
          </p:cNvSpPr>
          <p:nvPr>
            <p:ph type="sldNum" sz="quarter" idx="12"/>
          </p:nvPr>
        </p:nvSpPr>
        <p:spPr/>
        <p:txBody>
          <a:bodyPr/>
          <a:lstStyle/>
          <a:p>
            <a:pPr>
              <a:defRPr/>
            </a:pPr>
            <a:fld id="{8DDEDBB5-10BB-4BA6-9ACB-D2C2FCA6E1D6}" type="slidenum">
              <a:rPr lang="en-US" smtClean="0"/>
              <a:pPr>
                <a:defRPr/>
              </a:pPr>
              <a:t>30</a:t>
            </a:fld>
            <a:endParaRPr lang="en-US" dirty="0"/>
          </a:p>
        </p:txBody>
      </p:sp>
      <p:pic>
        <p:nvPicPr>
          <p:cNvPr id="136194" name="Picture 2" descr="http://www.emc.ncep.noaa.gov/gmb/wx24fy/vsdb/pr4devbs12/track/tracks_Sandy.t.gif"/>
          <p:cNvPicPr>
            <a:picLocks noChangeAspect="1" noChangeArrowheads="1"/>
          </p:cNvPicPr>
          <p:nvPr/>
        </p:nvPicPr>
        <p:blipFill rotWithShape="1">
          <a:blip r:embed="rId2">
            <a:extLst>
              <a:ext uri="{28A0092B-C50C-407E-A947-70E740481C1C}">
                <a14:useLocalDpi xmlns:a14="http://schemas.microsoft.com/office/drawing/2010/main" val="0"/>
              </a:ext>
            </a:extLst>
          </a:blip>
          <a:srcRect b="32426"/>
          <a:stretch/>
        </p:blipFill>
        <p:spPr bwMode="auto">
          <a:xfrm>
            <a:off x="1219200" y="914400"/>
            <a:ext cx="6457950" cy="46481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62112" y="5824294"/>
            <a:ext cx="7466531" cy="923330"/>
          </a:xfrm>
          <a:prstGeom prst="rect">
            <a:avLst/>
          </a:prstGeom>
          <a:noFill/>
        </p:spPr>
        <p:txBody>
          <a:bodyPr wrap="none" rtlCol="0">
            <a:spAutoFit/>
          </a:bodyPr>
          <a:lstStyle/>
          <a:p>
            <a:r>
              <a:rPr lang="en-US" dirty="0" smtClean="0"/>
              <a:t>GFS2:  T1534 GFS implemented in January 2015 (3D </a:t>
            </a:r>
            <a:r>
              <a:rPr lang="en-US" dirty="0" err="1" smtClean="0"/>
              <a:t>En-Var</a:t>
            </a:r>
            <a:r>
              <a:rPr lang="en-US" dirty="0" smtClean="0"/>
              <a:t>)</a:t>
            </a:r>
          </a:p>
          <a:p>
            <a:r>
              <a:rPr lang="en-US" dirty="0" smtClean="0"/>
              <a:t>GFSX:   T1534 GFS to be implemented in May 2016 (4D </a:t>
            </a:r>
            <a:r>
              <a:rPr lang="en-US" dirty="0" err="1" smtClean="0"/>
              <a:t>En-Var</a:t>
            </a:r>
            <a:r>
              <a:rPr lang="en-US" dirty="0" smtClean="0"/>
              <a:t>)</a:t>
            </a:r>
          </a:p>
          <a:p>
            <a:r>
              <a:rPr lang="en-US" dirty="0" smtClean="0"/>
              <a:t>AVNO:   2012 operational GFS (T574 Eulerian GFS, 3D </a:t>
            </a:r>
            <a:r>
              <a:rPr lang="en-US" dirty="0" err="1" smtClean="0"/>
              <a:t>En-Var</a:t>
            </a:r>
            <a:r>
              <a:rPr lang="en-US" dirty="0" smtClean="0"/>
              <a:t>, ~23km)</a:t>
            </a:r>
            <a:endParaRPr lang="en-US" dirty="0"/>
          </a:p>
        </p:txBody>
      </p:sp>
    </p:spTree>
    <p:extLst>
      <p:ext uri="{BB962C8B-B14F-4D97-AF65-F5344CB8AC3E}">
        <p14:creationId xmlns:p14="http://schemas.microsoft.com/office/powerpoint/2010/main" val="2014459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2286000"/>
          </a:xfrm>
        </p:spPr>
        <p:txBody>
          <a:bodyPr/>
          <a:lstStyle/>
          <a:p>
            <a:r>
              <a:rPr lang="en-US" sz="2400" b="1" dirty="0" smtClean="0">
                <a:solidFill>
                  <a:srgbClr val="FF0000"/>
                </a:solidFill>
              </a:rPr>
              <a:t>Hurricane Sandy: </a:t>
            </a:r>
            <a:r>
              <a:rPr lang="en-US" sz="2400" dirty="0" smtClean="0"/>
              <a:t>Mean </a:t>
            </a:r>
            <a:r>
              <a:rPr lang="en-US" sz="2400" dirty="0"/>
              <a:t>track indicates GFSX has much a better forecast than </a:t>
            </a:r>
            <a:r>
              <a:rPr lang="en-US" sz="2400" dirty="0" smtClean="0"/>
              <a:t>2012 operational GFS and the current operational GFS2015 at </a:t>
            </a:r>
            <a:r>
              <a:rPr lang="en-US" sz="2400" dirty="0"/>
              <a:t>the 7-day lead </a:t>
            </a:r>
            <a:r>
              <a:rPr lang="en-US" sz="2400" dirty="0" smtClean="0"/>
              <a:t>time. </a:t>
            </a:r>
          </a:p>
          <a:p>
            <a:r>
              <a:rPr lang="en-US" sz="2400" dirty="0" smtClean="0"/>
              <a:t>Overall,  </a:t>
            </a:r>
            <a:r>
              <a:rPr lang="en-US" sz="2400" b="1" dirty="0">
                <a:solidFill>
                  <a:srgbClr val="1407B9"/>
                </a:solidFill>
              </a:rPr>
              <a:t>GFSX's performance is similar to GFS2015</a:t>
            </a:r>
            <a:r>
              <a:rPr lang="en-US" sz="2400" dirty="0"/>
              <a:t>.   </a:t>
            </a:r>
            <a:endParaRPr lang="en-US" sz="2400" dirty="0" smtClean="0"/>
          </a:p>
          <a:p>
            <a:r>
              <a:rPr lang="en-US" sz="2400" dirty="0" smtClean="0"/>
              <a:t>One </a:t>
            </a:r>
            <a:r>
              <a:rPr lang="en-US" sz="2400" dirty="0"/>
              <a:t>case (2012102412) showed GFSX is </a:t>
            </a:r>
            <a:r>
              <a:rPr lang="en-US" sz="2400" dirty="0" smtClean="0"/>
              <a:t>worse.</a:t>
            </a:r>
            <a:endParaRPr lang="en-US" sz="2400" dirty="0"/>
          </a:p>
        </p:txBody>
      </p:sp>
      <p:sp>
        <p:nvSpPr>
          <p:cNvPr id="4" name="Slide Number Placeholder 3"/>
          <p:cNvSpPr>
            <a:spLocks noGrp="1"/>
          </p:cNvSpPr>
          <p:nvPr>
            <p:ph type="sldNum" sz="quarter" idx="12"/>
          </p:nvPr>
        </p:nvSpPr>
        <p:spPr/>
        <p:txBody>
          <a:bodyPr/>
          <a:lstStyle/>
          <a:p>
            <a:pPr>
              <a:defRPr/>
            </a:pPr>
            <a:fld id="{8DDEDBB5-10BB-4BA6-9ACB-D2C2FCA6E1D6}" type="slidenum">
              <a:rPr lang="en-US" smtClean="0"/>
              <a:pPr>
                <a:defRPr/>
              </a:pPr>
              <a:t>31</a:t>
            </a:fld>
            <a:endParaRPr lang="en-US" dirty="0"/>
          </a:p>
        </p:txBody>
      </p:sp>
      <p:pic>
        <p:nvPicPr>
          <p:cNvPr id="137218" name="Picture 2" descr="http://www.emc.ncep.noaa.gov/gmb/wx24fy/vsdb/pr4devbs12/sandy/al182012.2012102212.gif"/>
          <p:cNvPicPr>
            <a:picLocks noChangeAspect="1" noChangeArrowheads="1"/>
          </p:cNvPicPr>
          <p:nvPr/>
        </p:nvPicPr>
        <p:blipFill rotWithShape="1">
          <a:blip r:embed="rId2">
            <a:extLst>
              <a:ext uri="{28A0092B-C50C-407E-A947-70E740481C1C}">
                <a14:useLocalDpi xmlns:a14="http://schemas.microsoft.com/office/drawing/2010/main" val="0"/>
              </a:ext>
            </a:extLst>
          </a:blip>
          <a:srcRect l="32634" r="21045"/>
          <a:stretch/>
        </p:blipFill>
        <p:spPr bwMode="auto">
          <a:xfrm>
            <a:off x="152400" y="2743200"/>
            <a:ext cx="32004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137220" name="Picture 4" descr="http://www.emc.ncep.noaa.gov/gmb/wx24fy/vsdb/pr4devbs12/sandy/al182012.2012102306.gif"/>
          <p:cNvPicPr>
            <a:picLocks noChangeAspect="1" noChangeArrowheads="1"/>
          </p:cNvPicPr>
          <p:nvPr/>
        </p:nvPicPr>
        <p:blipFill rotWithShape="1">
          <a:blip r:embed="rId3">
            <a:extLst>
              <a:ext uri="{28A0092B-C50C-407E-A947-70E740481C1C}">
                <a14:useLocalDpi xmlns:a14="http://schemas.microsoft.com/office/drawing/2010/main" val="0"/>
              </a:ext>
            </a:extLst>
          </a:blip>
          <a:srcRect l="30580" r="18231"/>
          <a:stretch/>
        </p:blipFill>
        <p:spPr bwMode="auto">
          <a:xfrm>
            <a:off x="3276600" y="2667000"/>
            <a:ext cx="30480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7222" name="Picture 6" descr="http://www.emc.ncep.noaa.gov/gmb/wx24fy/vsdb/pr4devbs12/sandy/al182012.2012102412.gif"/>
          <p:cNvPicPr>
            <a:picLocks noChangeAspect="1" noChangeArrowheads="1"/>
          </p:cNvPicPr>
          <p:nvPr/>
        </p:nvPicPr>
        <p:blipFill rotWithShape="1">
          <a:blip r:embed="rId4">
            <a:extLst>
              <a:ext uri="{28A0092B-C50C-407E-A947-70E740481C1C}">
                <a14:useLocalDpi xmlns:a14="http://schemas.microsoft.com/office/drawing/2010/main" val="0"/>
              </a:ext>
            </a:extLst>
          </a:blip>
          <a:srcRect l="20426" r="7972"/>
          <a:stretch/>
        </p:blipFill>
        <p:spPr bwMode="auto">
          <a:xfrm>
            <a:off x="6248400" y="2590800"/>
            <a:ext cx="2885704"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5410200"/>
            <a:ext cx="1219199" cy="646331"/>
          </a:xfrm>
          <a:prstGeom prst="rect">
            <a:avLst/>
          </a:prstGeom>
          <a:solidFill>
            <a:srgbClr val="FFFF00"/>
          </a:solidFill>
        </p:spPr>
        <p:txBody>
          <a:bodyPr wrap="square" rtlCol="0">
            <a:spAutoFit/>
          </a:bodyPr>
          <a:lstStyle/>
          <a:p>
            <a:r>
              <a:rPr lang="en-US" b="1" dirty="0" smtClean="0">
                <a:solidFill>
                  <a:srgbClr val="FF0000"/>
                </a:solidFill>
              </a:rPr>
              <a:t>7 day in advance!</a:t>
            </a:r>
            <a:endParaRPr lang="en-US" b="1" dirty="0">
              <a:solidFill>
                <a:srgbClr val="FF0000"/>
              </a:solidFill>
            </a:endParaRPr>
          </a:p>
        </p:txBody>
      </p:sp>
      <p:sp>
        <p:nvSpPr>
          <p:cNvPr id="6" name="TextBox 5"/>
          <p:cNvSpPr txBox="1"/>
          <p:nvPr/>
        </p:nvSpPr>
        <p:spPr>
          <a:xfrm>
            <a:off x="7620000" y="4610100"/>
            <a:ext cx="974958" cy="646331"/>
          </a:xfrm>
          <a:prstGeom prst="rect">
            <a:avLst/>
          </a:prstGeom>
          <a:noFill/>
        </p:spPr>
        <p:txBody>
          <a:bodyPr wrap="square" rtlCol="0">
            <a:spAutoFit/>
          </a:bodyPr>
          <a:lstStyle/>
          <a:p>
            <a:r>
              <a:rPr lang="en-US" dirty="0" smtClean="0"/>
              <a:t>GFSX worse</a:t>
            </a:r>
            <a:endParaRPr lang="en-US" dirty="0"/>
          </a:p>
        </p:txBody>
      </p:sp>
      <p:sp>
        <p:nvSpPr>
          <p:cNvPr id="7" name="TextBox 6"/>
          <p:cNvSpPr txBox="1"/>
          <p:nvPr/>
        </p:nvSpPr>
        <p:spPr>
          <a:xfrm>
            <a:off x="4953000" y="4611469"/>
            <a:ext cx="1066800" cy="646331"/>
          </a:xfrm>
          <a:prstGeom prst="rect">
            <a:avLst/>
          </a:prstGeom>
          <a:noFill/>
        </p:spPr>
        <p:txBody>
          <a:bodyPr wrap="square" rtlCol="0">
            <a:spAutoFit/>
          </a:bodyPr>
          <a:lstStyle/>
          <a:p>
            <a:r>
              <a:rPr lang="en-US" dirty="0" smtClean="0"/>
              <a:t>GFSX better</a:t>
            </a:r>
            <a:endParaRPr lang="en-US" dirty="0"/>
          </a:p>
        </p:txBody>
      </p:sp>
      <p:sp>
        <p:nvSpPr>
          <p:cNvPr id="11" name="TextBox 10"/>
          <p:cNvSpPr txBox="1"/>
          <p:nvPr/>
        </p:nvSpPr>
        <p:spPr>
          <a:xfrm>
            <a:off x="2133600" y="4495800"/>
            <a:ext cx="1066800" cy="646331"/>
          </a:xfrm>
          <a:prstGeom prst="rect">
            <a:avLst/>
          </a:prstGeom>
          <a:noFill/>
        </p:spPr>
        <p:txBody>
          <a:bodyPr wrap="square" rtlCol="0">
            <a:spAutoFit/>
          </a:bodyPr>
          <a:lstStyle/>
          <a:p>
            <a:r>
              <a:rPr lang="en-US" dirty="0" smtClean="0"/>
              <a:t>GFSX better</a:t>
            </a:r>
            <a:endParaRPr lang="en-US" dirty="0"/>
          </a:p>
        </p:txBody>
      </p:sp>
      <p:sp>
        <p:nvSpPr>
          <p:cNvPr id="8" name="TextBox 7"/>
          <p:cNvSpPr txBox="1"/>
          <p:nvPr/>
        </p:nvSpPr>
        <p:spPr>
          <a:xfrm>
            <a:off x="1472957" y="3352800"/>
            <a:ext cx="813043" cy="369332"/>
          </a:xfrm>
          <a:prstGeom prst="rect">
            <a:avLst/>
          </a:prstGeom>
          <a:noFill/>
        </p:spPr>
        <p:txBody>
          <a:bodyPr wrap="none" rtlCol="0">
            <a:spAutoFit/>
          </a:bodyPr>
          <a:lstStyle/>
          <a:p>
            <a:r>
              <a:rPr lang="en-US" b="1" dirty="0" smtClean="0">
                <a:solidFill>
                  <a:srgbClr val="FF0000"/>
                </a:solidFill>
              </a:rPr>
              <a:t>GFSX</a:t>
            </a:r>
            <a:endParaRPr lang="en-US" b="1" dirty="0">
              <a:solidFill>
                <a:srgbClr val="FF0000"/>
              </a:solidFill>
            </a:endParaRPr>
          </a:p>
        </p:txBody>
      </p:sp>
    </p:spTree>
    <p:extLst>
      <p:ext uri="{BB962C8B-B14F-4D97-AF65-F5344CB8AC3E}">
        <p14:creationId xmlns:p14="http://schemas.microsoft.com/office/powerpoint/2010/main" val="89681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www.emc.ncep.noaa.gov/gmb/wx24fy/vsdb/pr4devbs12/sandy/al182012.AVNO_all.gif"/>
          <p:cNvPicPr>
            <a:picLocks noChangeAspect="1" noChangeArrowheads="1"/>
          </p:cNvPicPr>
          <p:nvPr/>
        </p:nvPicPr>
        <p:blipFill rotWithShape="1">
          <a:blip r:embed="rId2">
            <a:extLst>
              <a:ext uri="{28A0092B-C50C-407E-A947-70E740481C1C}">
                <a14:useLocalDpi xmlns:a14="http://schemas.microsoft.com/office/drawing/2010/main" val="0"/>
              </a:ext>
            </a:extLst>
          </a:blip>
          <a:srcRect l="30820" t="2194" r="20238"/>
          <a:stretch/>
        </p:blipFill>
        <p:spPr bwMode="auto">
          <a:xfrm>
            <a:off x="76200" y="122711"/>
            <a:ext cx="2999095" cy="53636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562600"/>
            <a:ext cx="2492990" cy="369332"/>
          </a:xfrm>
          <a:prstGeom prst="rect">
            <a:avLst/>
          </a:prstGeom>
          <a:noFill/>
        </p:spPr>
        <p:txBody>
          <a:bodyPr wrap="none" rtlCol="0">
            <a:spAutoFit/>
          </a:bodyPr>
          <a:lstStyle/>
          <a:p>
            <a:r>
              <a:rPr lang="en-US" dirty="0" smtClean="0"/>
              <a:t>2012 Operational GFS</a:t>
            </a:r>
            <a:endParaRPr lang="en-US" dirty="0"/>
          </a:p>
        </p:txBody>
      </p:sp>
      <p:pic>
        <p:nvPicPr>
          <p:cNvPr id="138244" name="Picture 4" descr="http://www.emc.ncep.noaa.gov/gmb/wx24fy/vsdb/pr4devbs12/sandy/al182012.GFS2015_all.gif"/>
          <p:cNvPicPr>
            <a:picLocks noChangeAspect="1" noChangeArrowheads="1"/>
          </p:cNvPicPr>
          <p:nvPr/>
        </p:nvPicPr>
        <p:blipFill rotWithShape="1">
          <a:blip r:embed="rId3">
            <a:extLst>
              <a:ext uri="{28A0092B-C50C-407E-A947-70E740481C1C}">
                <a14:useLocalDpi xmlns:a14="http://schemas.microsoft.com/office/drawing/2010/main" val="0"/>
              </a:ext>
            </a:extLst>
          </a:blip>
          <a:srcRect l="29829" t="2443" r="18668"/>
          <a:stretch/>
        </p:blipFill>
        <p:spPr bwMode="auto">
          <a:xfrm>
            <a:off x="3124200" y="152401"/>
            <a:ext cx="2819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24200" y="5562600"/>
            <a:ext cx="3108543" cy="369332"/>
          </a:xfrm>
          <a:prstGeom prst="rect">
            <a:avLst/>
          </a:prstGeom>
          <a:noFill/>
        </p:spPr>
        <p:txBody>
          <a:bodyPr wrap="none" rtlCol="0">
            <a:spAutoFit/>
          </a:bodyPr>
          <a:lstStyle/>
          <a:p>
            <a:r>
              <a:rPr lang="en-US" dirty="0" smtClean="0"/>
              <a:t>Current Operational SL-GFS</a:t>
            </a:r>
          </a:p>
        </p:txBody>
      </p:sp>
      <p:pic>
        <p:nvPicPr>
          <p:cNvPr id="138246" name="Picture 6" descr="http://www.emc.ncep.noaa.gov/gmb/wx24fy/vsdb/pr4devbs12/sandy/al182012.GFSX_all.gif"/>
          <p:cNvPicPr>
            <a:picLocks noChangeAspect="1" noChangeArrowheads="1"/>
          </p:cNvPicPr>
          <p:nvPr/>
        </p:nvPicPr>
        <p:blipFill rotWithShape="1">
          <a:blip r:embed="rId4">
            <a:extLst>
              <a:ext uri="{28A0092B-C50C-407E-A947-70E740481C1C}">
                <a14:useLocalDpi xmlns:a14="http://schemas.microsoft.com/office/drawing/2010/main" val="0"/>
              </a:ext>
            </a:extLst>
          </a:blip>
          <a:srcRect l="30457" t="2110" r="18735" b="1820"/>
          <a:stretch/>
        </p:blipFill>
        <p:spPr bwMode="auto">
          <a:xfrm>
            <a:off x="6019800" y="76200"/>
            <a:ext cx="3124200" cy="533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39000" y="5606534"/>
            <a:ext cx="813043" cy="369332"/>
          </a:xfrm>
          <a:prstGeom prst="rect">
            <a:avLst/>
          </a:prstGeom>
          <a:noFill/>
        </p:spPr>
        <p:txBody>
          <a:bodyPr wrap="none" rtlCol="0">
            <a:spAutoFit/>
          </a:bodyPr>
          <a:lstStyle/>
          <a:p>
            <a:r>
              <a:rPr lang="en-US" dirty="0" smtClean="0"/>
              <a:t>GFSX</a:t>
            </a:r>
            <a:endParaRPr lang="en-US" dirty="0"/>
          </a:p>
        </p:txBody>
      </p:sp>
      <p:sp>
        <p:nvSpPr>
          <p:cNvPr id="2" name="TextBox 1"/>
          <p:cNvSpPr txBox="1"/>
          <p:nvPr/>
        </p:nvSpPr>
        <p:spPr>
          <a:xfrm>
            <a:off x="1282113" y="6016831"/>
            <a:ext cx="5404043" cy="646331"/>
          </a:xfrm>
          <a:prstGeom prst="rect">
            <a:avLst/>
          </a:prstGeom>
          <a:noFill/>
        </p:spPr>
        <p:txBody>
          <a:bodyPr wrap="none" rtlCol="0">
            <a:spAutoFit/>
          </a:bodyPr>
          <a:lstStyle/>
          <a:p>
            <a:r>
              <a:rPr lang="en-US" dirty="0" smtClean="0"/>
              <a:t>No significant difference</a:t>
            </a:r>
          </a:p>
          <a:p>
            <a:r>
              <a:rPr lang="en-US" dirty="0" smtClean="0"/>
              <a:t>GFSX has slightly better cycle-to-cycle consistency</a:t>
            </a:r>
            <a:endParaRPr lang="en-US" dirty="0"/>
          </a:p>
        </p:txBody>
      </p:sp>
    </p:spTree>
    <p:extLst>
      <p:ext uri="{BB962C8B-B14F-4D97-AF65-F5344CB8AC3E}">
        <p14:creationId xmlns:p14="http://schemas.microsoft.com/office/powerpoint/2010/main" val="2726997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mc.ncep.noaa.gov/gmb/wd20rt/vsdb/pr4devbs15/track/tracks_Joaquin.t.gif"/>
          <p:cNvPicPr>
            <a:picLocks noChangeAspect="1" noChangeArrowheads="1"/>
          </p:cNvPicPr>
          <p:nvPr/>
        </p:nvPicPr>
        <p:blipFill rotWithShape="1">
          <a:blip r:embed="rId2">
            <a:extLst>
              <a:ext uri="{28A0092B-C50C-407E-A947-70E740481C1C}">
                <a14:useLocalDpi xmlns:a14="http://schemas.microsoft.com/office/drawing/2010/main" val="0"/>
              </a:ext>
            </a:extLst>
          </a:blip>
          <a:srcRect b="37502"/>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33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0"/>
            <a:ext cx="4237057" cy="646331"/>
          </a:xfrm>
          <a:prstGeom prst="rect">
            <a:avLst/>
          </a:prstGeom>
          <a:noFill/>
        </p:spPr>
        <p:txBody>
          <a:bodyPr wrap="none" rtlCol="0">
            <a:spAutoFit/>
          </a:bodyPr>
          <a:lstStyle/>
          <a:p>
            <a:r>
              <a:rPr lang="en-US" sz="3600" b="1" dirty="0" smtClean="0"/>
              <a:t>Hurricane Joaquin</a:t>
            </a:r>
            <a:endParaRPr lang="en-US" sz="3600" b="1" dirty="0"/>
          </a:p>
        </p:txBody>
      </p:sp>
      <p:sp>
        <p:nvSpPr>
          <p:cNvPr id="7" name="TextBox 6"/>
          <p:cNvSpPr txBox="1"/>
          <p:nvPr/>
        </p:nvSpPr>
        <p:spPr>
          <a:xfrm>
            <a:off x="3528949" y="3161690"/>
            <a:ext cx="697627" cy="646331"/>
          </a:xfrm>
          <a:prstGeom prst="rect">
            <a:avLst/>
          </a:prstGeom>
          <a:noFill/>
        </p:spPr>
        <p:txBody>
          <a:bodyPr wrap="none" rtlCol="0">
            <a:spAutoFit/>
          </a:bodyPr>
          <a:lstStyle/>
          <a:p>
            <a:r>
              <a:rPr lang="en-US" b="1" dirty="0" smtClean="0"/>
              <a:t>Ops </a:t>
            </a:r>
          </a:p>
          <a:p>
            <a:r>
              <a:rPr lang="en-US" b="1" dirty="0" smtClean="0"/>
              <a:t>GFS</a:t>
            </a:r>
            <a:endParaRPr lang="en-US" b="1" dirty="0"/>
          </a:p>
        </p:txBody>
      </p:sp>
      <p:pic>
        <p:nvPicPr>
          <p:cNvPr id="1026" name="Picture 2" descr="http://www.emc.ncep.noaa.gov/gmb/wx24fy/vsdb/gfs2016/track/joaquin/al112015.2015100100.gif"/>
          <p:cNvPicPr>
            <a:picLocks noChangeAspect="1" noChangeArrowheads="1"/>
          </p:cNvPicPr>
          <p:nvPr/>
        </p:nvPicPr>
        <p:blipFill rotWithShape="1">
          <a:blip r:embed="rId2">
            <a:extLst>
              <a:ext uri="{28A0092B-C50C-407E-A947-70E740481C1C}">
                <a14:useLocalDpi xmlns:a14="http://schemas.microsoft.com/office/drawing/2010/main" val="0"/>
              </a:ext>
            </a:extLst>
          </a:blip>
          <a:srcRect l="10493" t="1811"/>
          <a:stretch/>
        </p:blipFill>
        <p:spPr bwMode="auto">
          <a:xfrm>
            <a:off x="2981150" y="643187"/>
            <a:ext cx="3267250" cy="5300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mc.ncep.noaa.gov/gmb/wx24fy/vsdb/gfs2016/track/joaquin/al112015.2015093000.gif"/>
          <p:cNvPicPr>
            <a:picLocks noChangeAspect="1" noChangeArrowheads="1"/>
          </p:cNvPicPr>
          <p:nvPr/>
        </p:nvPicPr>
        <p:blipFill rotWithShape="1">
          <a:blip r:embed="rId3">
            <a:extLst>
              <a:ext uri="{28A0092B-C50C-407E-A947-70E740481C1C}">
                <a14:useLocalDpi xmlns:a14="http://schemas.microsoft.com/office/drawing/2010/main" val="0"/>
              </a:ext>
            </a:extLst>
          </a:blip>
          <a:srcRect t="7349" b="6243"/>
          <a:stretch/>
        </p:blipFill>
        <p:spPr bwMode="auto">
          <a:xfrm>
            <a:off x="54114" y="643187"/>
            <a:ext cx="2765286" cy="5300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mc.ncep.noaa.gov/gmb/wx24fy/vsdb/gfs2016/track/joaquin/al112015.2015100200.gif"/>
          <p:cNvPicPr>
            <a:picLocks noChangeAspect="1" noChangeArrowheads="1"/>
          </p:cNvPicPr>
          <p:nvPr/>
        </p:nvPicPr>
        <p:blipFill rotWithShape="1">
          <a:blip r:embed="rId4">
            <a:extLst>
              <a:ext uri="{28A0092B-C50C-407E-A947-70E740481C1C}">
                <a14:useLocalDpi xmlns:a14="http://schemas.microsoft.com/office/drawing/2010/main" val="0"/>
              </a:ext>
            </a:extLst>
          </a:blip>
          <a:srcRect l="15135" r="3848"/>
          <a:stretch/>
        </p:blipFill>
        <p:spPr bwMode="auto">
          <a:xfrm>
            <a:off x="6248400" y="533399"/>
            <a:ext cx="2706806" cy="54102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0" y="4387334"/>
            <a:ext cx="1467068" cy="369332"/>
          </a:xfrm>
          <a:prstGeom prst="rect">
            <a:avLst/>
          </a:prstGeom>
          <a:noFill/>
        </p:spPr>
        <p:txBody>
          <a:bodyPr wrap="none" rtlCol="0">
            <a:spAutoFit/>
          </a:bodyPr>
          <a:lstStyle/>
          <a:p>
            <a:r>
              <a:rPr lang="en-US" b="1" dirty="0" smtClean="0"/>
              <a:t>2015093000</a:t>
            </a:r>
            <a:endParaRPr lang="en-US" b="1" dirty="0"/>
          </a:p>
        </p:txBody>
      </p:sp>
      <p:sp>
        <p:nvSpPr>
          <p:cNvPr id="14" name="TextBox 13"/>
          <p:cNvSpPr txBox="1"/>
          <p:nvPr/>
        </p:nvSpPr>
        <p:spPr>
          <a:xfrm>
            <a:off x="4226576" y="4355068"/>
            <a:ext cx="1467068" cy="369332"/>
          </a:xfrm>
          <a:prstGeom prst="rect">
            <a:avLst/>
          </a:prstGeom>
          <a:noFill/>
        </p:spPr>
        <p:txBody>
          <a:bodyPr wrap="none" rtlCol="0">
            <a:spAutoFit/>
          </a:bodyPr>
          <a:lstStyle/>
          <a:p>
            <a:r>
              <a:rPr lang="en-US" b="1" dirty="0" smtClean="0"/>
              <a:t>2015100100</a:t>
            </a:r>
            <a:endParaRPr lang="en-US" b="1" dirty="0"/>
          </a:p>
        </p:txBody>
      </p:sp>
      <p:sp>
        <p:nvSpPr>
          <p:cNvPr id="15" name="TextBox 14"/>
          <p:cNvSpPr txBox="1"/>
          <p:nvPr/>
        </p:nvSpPr>
        <p:spPr>
          <a:xfrm>
            <a:off x="7162800" y="4387334"/>
            <a:ext cx="1467068" cy="369332"/>
          </a:xfrm>
          <a:prstGeom prst="rect">
            <a:avLst/>
          </a:prstGeom>
          <a:noFill/>
        </p:spPr>
        <p:txBody>
          <a:bodyPr wrap="none" rtlCol="0">
            <a:spAutoFit/>
          </a:bodyPr>
          <a:lstStyle/>
          <a:p>
            <a:r>
              <a:rPr lang="en-US" b="1" dirty="0" smtClean="0"/>
              <a:t>2015100200</a:t>
            </a:r>
            <a:endParaRPr lang="en-US" b="1" dirty="0"/>
          </a:p>
        </p:txBody>
      </p:sp>
      <p:sp>
        <p:nvSpPr>
          <p:cNvPr id="11" name="TextBox 10"/>
          <p:cNvSpPr txBox="1"/>
          <p:nvPr/>
        </p:nvSpPr>
        <p:spPr>
          <a:xfrm>
            <a:off x="1712532" y="2480846"/>
            <a:ext cx="583814" cy="307777"/>
          </a:xfrm>
          <a:prstGeom prst="rect">
            <a:avLst/>
          </a:prstGeom>
          <a:noFill/>
        </p:spPr>
        <p:txBody>
          <a:bodyPr wrap="none" rtlCol="0">
            <a:spAutoFit/>
          </a:bodyPr>
          <a:lstStyle/>
          <a:p>
            <a:r>
              <a:rPr lang="en-US" sz="1400" dirty="0" smtClean="0">
                <a:solidFill>
                  <a:srgbClr val="FF0000"/>
                </a:solidFill>
              </a:rPr>
              <a:t>ECM</a:t>
            </a:r>
            <a:endParaRPr lang="en-US" sz="1400" dirty="0">
              <a:solidFill>
                <a:srgbClr val="FF0000"/>
              </a:solidFill>
            </a:endParaRPr>
          </a:p>
        </p:txBody>
      </p:sp>
      <p:sp>
        <p:nvSpPr>
          <p:cNvPr id="17" name="TextBox 16"/>
          <p:cNvSpPr txBox="1"/>
          <p:nvPr/>
        </p:nvSpPr>
        <p:spPr>
          <a:xfrm>
            <a:off x="5469496" y="2463197"/>
            <a:ext cx="583814" cy="307777"/>
          </a:xfrm>
          <a:prstGeom prst="rect">
            <a:avLst/>
          </a:prstGeom>
          <a:noFill/>
        </p:spPr>
        <p:txBody>
          <a:bodyPr wrap="none" rtlCol="0">
            <a:spAutoFit/>
          </a:bodyPr>
          <a:lstStyle/>
          <a:p>
            <a:r>
              <a:rPr lang="en-US" sz="1400" dirty="0" smtClean="0">
                <a:solidFill>
                  <a:srgbClr val="FF0000"/>
                </a:solidFill>
              </a:rPr>
              <a:t>ECM</a:t>
            </a:r>
            <a:endParaRPr lang="en-US" sz="1400" dirty="0">
              <a:solidFill>
                <a:srgbClr val="FF0000"/>
              </a:solidFill>
            </a:endParaRPr>
          </a:p>
        </p:txBody>
      </p:sp>
      <p:sp>
        <p:nvSpPr>
          <p:cNvPr id="18" name="TextBox 17"/>
          <p:cNvSpPr txBox="1"/>
          <p:nvPr/>
        </p:nvSpPr>
        <p:spPr>
          <a:xfrm>
            <a:off x="8560186" y="2819400"/>
            <a:ext cx="583814" cy="307777"/>
          </a:xfrm>
          <a:prstGeom prst="rect">
            <a:avLst/>
          </a:prstGeom>
          <a:noFill/>
        </p:spPr>
        <p:txBody>
          <a:bodyPr wrap="none" rtlCol="0">
            <a:spAutoFit/>
          </a:bodyPr>
          <a:lstStyle/>
          <a:p>
            <a:r>
              <a:rPr lang="en-US" sz="1400" dirty="0" smtClean="0">
                <a:solidFill>
                  <a:srgbClr val="FF0000"/>
                </a:solidFill>
              </a:rPr>
              <a:t>ECM</a:t>
            </a:r>
            <a:endParaRPr lang="en-US" sz="1400" dirty="0">
              <a:solidFill>
                <a:srgbClr val="FF0000"/>
              </a:solidFill>
            </a:endParaRPr>
          </a:p>
        </p:txBody>
      </p:sp>
      <p:sp>
        <p:nvSpPr>
          <p:cNvPr id="12" name="TextBox 11"/>
          <p:cNvSpPr txBox="1"/>
          <p:nvPr/>
        </p:nvSpPr>
        <p:spPr>
          <a:xfrm>
            <a:off x="4854616" y="2265599"/>
            <a:ext cx="673582" cy="307777"/>
          </a:xfrm>
          <a:prstGeom prst="rect">
            <a:avLst/>
          </a:prstGeom>
          <a:noFill/>
        </p:spPr>
        <p:txBody>
          <a:bodyPr wrap="none" rtlCol="0">
            <a:spAutoFit/>
          </a:bodyPr>
          <a:lstStyle/>
          <a:p>
            <a:r>
              <a:rPr lang="en-US" sz="1400" b="1" dirty="0" smtClean="0">
                <a:solidFill>
                  <a:srgbClr val="CC0066"/>
                </a:solidFill>
              </a:rPr>
              <a:t>GFSX</a:t>
            </a:r>
            <a:endParaRPr lang="en-US" sz="1400" b="1" dirty="0">
              <a:solidFill>
                <a:srgbClr val="CC0066"/>
              </a:solidFill>
            </a:endParaRPr>
          </a:p>
        </p:txBody>
      </p:sp>
      <p:sp>
        <p:nvSpPr>
          <p:cNvPr id="20" name="TextBox 19"/>
          <p:cNvSpPr txBox="1"/>
          <p:nvPr/>
        </p:nvSpPr>
        <p:spPr>
          <a:xfrm>
            <a:off x="7937018" y="1957822"/>
            <a:ext cx="673582" cy="307777"/>
          </a:xfrm>
          <a:prstGeom prst="rect">
            <a:avLst/>
          </a:prstGeom>
          <a:noFill/>
        </p:spPr>
        <p:txBody>
          <a:bodyPr wrap="none" rtlCol="0">
            <a:spAutoFit/>
          </a:bodyPr>
          <a:lstStyle/>
          <a:p>
            <a:r>
              <a:rPr lang="en-US" sz="1400" b="1" dirty="0" smtClean="0">
                <a:solidFill>
                  <a:srgbClr val="CC0066"/>
                </a:solidFill>
              </a:rPr>
              <a:t>GFSX</a:t>
            </a:r>
            <a:endParaRPr lang="en-US" sz="1400" b="1" dirty="0">
              <a:solidFill>
                <a:srgbClr val="CC0066"/>
              </a:solidFill>
            </a:endParaRPr>
          </a:p>
        </p:txBody>
      </p:sp>
      <p:sp>
        <p:nvSpPr>
          <p:cNvPr id="13" name="TextBox 12"/>
          <p:cNvSpPr txBox="1"/>
          <p:nvPr/>
        </p:nvSpPr>
        <p:spPr>
          <a:xfrm>
            <a:off x="4267200" y="1902023"/>
            <a:ext cx="690702" cy="307777"/>
          </a:xfrm>
          <a:prstGeom prst="rect">
            <a:avLst/>
          </a:prstGeom>
          <a:noFill/>
        </p:spPr>
        <p:txBody>
          <a:bodyPr wrap="none" rtlCol="0">
            <a:spAutoFit/>
          </a:bodyPr>
          <a:lstStyle/>
          <a:p>
            <a:r>
              <a:rPr lang="en-US" sz="1400" b="1" dirty="0" smtClean="0">
                <a:solidFill>
                  <a:srgbClr val="1407B9"/>
                </a:solidFill>
              </a:rPr>
              <a:t>AVNO</a:t>
            </a:r>
            <a:endParaRPr lang="en-US" sz="1400" b="1" dirty="0">
              <a:solidFill>
                <a:srgbClr val="1407B9"/>
              </a:solidFill>
            </a:endParaRPr>
          </a:p>
        </p:txBody>
      </p:sp>
      <p:sp>
        <p:nvSpPr>
          <p:cNvPr id="22" name="TextBox 21"/>
          <p:cNvSpPr txBox="1"/>
          <p:nvPr/>
        </p:nvSpPr>
        <p:spPr>
          <a:xfrm>
            <a:off x="7386498" y="2511623"/>
            <a:ext cx="690702" cy="307777"/>
          </a:xfrm>
          <a:prstGeom prst="rect">
            <a:avLst/>
          </a:prstGeom>
          <a:noFill/>
        </p:spPr>
        <p:txBody>
          <a:bodyPr wrap="none" rtlCol="0">
            <a:spAutoFit/>
          </a:bodyPr>
          <a:lstStyle/>
          <a:p>
            <a:r>
              <a:rPr lang="en-US" sz="1400" b="1" dirty="0" smtClean="0">
                <a:solidFill>
                  <a:srgbClr val="1407B9"/>
                </a:solidFill>
              </a:rPr>
              <a:t>AVNO</a:t>
            </a:r>
            <a:endParaRPr lang="en-US" sz="1400" b="1" dirty="0">
              <a:solidFill>
                <a:srgbClr val="1407B9"/>
              </a:solidFill>
            </a:endParaRPr>
          </a:p>
        </p:txBody>
      </p:sp>
      <p:sp>
        <p:nvSpPr>
          <p:cNvPr id="16" name="TextBox 15"/>
          <p:cNvSpPr txBox="1"/>
          <p:nvPr/>
        </p:nvSpPr>
        <p:spPr>
          <a:xfrm>
            <a:off x="306227" y="6246125"/>
            <a:ext cx="8545866" cy="369332"/>
          </a:xfrm>
          <a:prstGeom prst="rect">
            <a:avLst/>
          </a:prstGeom>
          <a:noFill/>
        </p:spPr>
        <p:txBody>
          <a:bodyPr wrap="none" rtlCol="0">
            <a:spAutoFit/>
          </a:bodyPr>
          <a:lstStyle/>
          <a:p>
            <a:r>
              <a:rPr lang="en-US" b="1" dirty="0" smtClean="0"/>
              <a:t>GFSX performed much better than AVNO starting from the 2015100100 cycle</a:t>
            </a:r>
            <a:endParaRPr lang="en-US" b="1" dirty="0"/>
          </a:p>
        </p:txBody>
      </p:sp>
    </p:spTree>
    <p:extLst>
      <p:ext uri="{BB962C8B-B14F-4D97-AF65-F5344CB8AC3E}">
        <p14:creationId xmlns:p14="http://schemas.microsoft.com/office/powerpoint/2010/main" val="118890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93680"/>
            <a:ext cx="8534400" cy="3416320"/>
          </a:xfrm>
          <a:prstGeom prst="rect">
            <a:avLst/>
          </a:prstGeom>
        </p:spPr>
        <p:txBody>
          <a:bodyPr wrap="square">
            <a:spAutoFit/>
          </a:bodyPr>
          <a:lstStyle/>
          <a:p>
            <a:r>
              <a:rPr lang="en-US" dirty="0"/>
              <a:t>The European Center Model (ECMWF) fairly </a:t>
            </a:r>
            <a:r>
              <a:rPr lang="en-US" dirty="0" smtClean="0"/>
              <a:t>quickly </a:t>
            </a:r>
            <a:r>
              <a:rPr lang="en-US" dirty="0"/>
              <a:t>figured out that the storm would not make landfall, while NCEP’s Global Forecast System (GFS) was slower to capture the decreasing threat. </a:t>
            </a:r>
            <a:r>
              <a:rPr lang="en-US" dirty="0" smtClean="0"/>
              <a:t>…</a:t>
            </a:r>
          </a:p>
          <a:p>
            <a:r>
              <a:rPr lang="en-US" dirty="0" smtClean="0"/>
              <a:t>The </a:t>
            </a:r>
            <a:r>
              <a:rPr lang="en-US" dirty="0"/>
              <a:t>GFS parallel </a:t>
            </a:r>
            <a:r>
              <a:rPr lang="en-US" dirty="0" smtClean="0"/>
              <a:t>… was </a:t>
            </a:r>
            <a:r>
              <a:rPr lang="en-US" dirty="0"/>
              <a:t>very slightly better than the operational GFS</a:t>
            </a:r>
            <a:r>
              <a:rPr lang="en-US" dirty="0" smtClean="0"/>
              <a:t>.</a:t>
            </a:r>
            <a:r>
              <a:rPr lang="en-US" dirty="0"/>
              <a:t> </a:t>
            </a:r>
            <a:r>
              <a:rPr lang="en-US" dirty="0" smtClean="0"/>
              <a:t>…The </a:t>
            </a:r>
            <a:r>
              <a:rPr lang="en-US" dirty="0"/>
              <a:t>00z 1 October cycle (Fig. 6) still saw the GFS and GFS turn Joaquin too far to the west after the initial southwest motion. </a:t>
            </a:r>
            <a:r>
              <a:rPr lang="en-US" dirty="0" smtClean="0"/>
              <a:t>…</a:t>
            </a:r>
          </a:p>
          <a:p>
            <a:r>
              <a:rPr lang="en-US" dirty="0" smtClean="0"/>
              <a:t>The </a:t>
            </a:r>
            <a:r>
              <a:rPr lang="en-US" dirty="0"/>
              <a:t>GFS simulation of Joaquin was therefore possibly influenced by the large upper low over the southeast, and the model still made a landfall, although dramatically further north than previous cycles.  </a:t>
            </a:r>
            <a:endParaRPr lang="en-US" dirty="0" smtClean="0"/>
          </a:p>
          <a:p>
            <a:r>
              <a:rPr lang="en-US" b="1" dirty="0" smtClean="0">
                <a:solidFill>
                  <a:srgbClr val="FF0000"/>
                </a:solidFill>
              </a:rPr>
              <a:t>The </a:t>
            </a:r>
            <a:r>
              <a:rPr lang="en-US" b="1" dirty="0">
                <a:solidFill>
                  <a:srgbClr val="FF0000"/>
                </a:solidFill>
              </a:rPr>
              <a:t>GFSX, however, did not show landfall, although its track was still too far to the west. </a:t>
            </a:r>
            <a:r>
              <a:rPr lang="en-US" b="1" dirty="0" smtClean="0">
                <a:solidFill>
                  <a:srgbClr val="FF0000"/>
                </a:solidFill>
              </a:rPr>
              <a:t>..</a:t>
            </a:r>
            <a:r>
              <a:rPr lang="en-US" b="1" dirty="0">
                <a:solidFill>
                  <a:srgbClr val="FF0000"/>
                </a:solidFill>
              </a:rPr>
              <a:t> The GFSX parallel was 6 hours faster than the operational GFS in dismissing the east coast threat</a:t>
            </a:r>
            <a:r>
              <a:rPr lang="en-US" dirty="0"/>
              <a:t>. </a:t>
            </a:r>
          </a:p>
        </p:txBody>
      </p:sp>
      <p:sp>
        <p:nvSpPr>
          <p:cNvPr id="5" name="Content Placeholder 2"/>
          <p:cNvSpPr txBox="1">
            <a:spLocks/>
          </p:cNvSpPr>
          <p:nvPr/>
        </p:nvSpPr>
        <p:spPr>
          <a:xfrm>
            <a:off x="3028950" y="3962400"/>
            <a:ext cx="3086100" cy="1676400"/>
          </a:xfrm>
          <a:prstGeom prst="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oAutofit/>
          </a:bodyPr>
          <a:lstStyle/>
          <a:p>
            <a:pPr marL="0" marR="0">
              <a:spcBef>
                <a:spcPts val="0"/>
              </a:spcBef>
              <a:spcAft>
                <a:spcPts val="0"/>
              </a:spcAft>
            </a:pPr>
            <a:r>
              <a:rPr lang="en-US" sz="1800" b="1" kern="1200" dirty="0">
                <a:solidFill>
                  <a:srgbClr val="000000"/>
                </a:solidFill>
                <a:effectLst/>
                <a:ea typeface="MS Mincho"/>
                <a:cs typeface="Times New Roman"/>
              </a:rPr>
              <a:t>ECMWF</a:t>
            </a:r>
            <a:r>
              <a:rPr lang="en-US" sz="1800" kern="1200" dirty="0">
                <a:solidFill>
                  <a:srgbClr val="000000"/>
                </a:solidFill>
                <a:effectLst/>
                <a:ea typeface="MS Mincho"/>
                <a:cs typeface="Times New Roman"/>
              </a:rPr>
              <a:t>	       00Z Sep 29</a:t>
            </a:r>
            <a:endParaRPr lang="en-US" sz="1000" dirty="0">
              <a:effectLst/>
              <a:latin typeface="Times"/>
              <a:ea typeface="MS Mincho"/>
              <a:cs typeface="Times New Roman"/>
            </a:endParaRPr>
          </a:p>
          <a:p>
            <a:pPr marL="0" marR="0">
              <a:spcBef>
                <a:spcPts val="0"/>
              </a:spcBef>
              <a:spcAft>
                <a:spcPts val="0"/>
              </a:spcAft>
            </a:pPr>
            <a:r>
              <a:rPr lang="en-US" sz="1800" b="1" kern="1200" dirty="0">
                <a:solidFill>
                  <a:srgbClr val="000000"/>
                </a:solidFill>
                <a:effectLst/>
                <a:ea typeface="MS Mincho"/>
                <a:cs typeface="Times New Roman"/>
              </a:rPr>
              <a:t>GFSX               </a:t>
            </a:r>
            <a:r>
              <a:rPr lang="en-US" sz="1800" kern="1200" dirty="0">
                <a:solidFill>
                  <a:srgbClr val="000000"/>
                </a:solidFill>
                <a:effectLst/>
                <a:ea typeface="MS Mincho"/>
                <a:cs typeface="Times New Roman"/>
              </a:rPr>
              <a:t>00Z Oct 1</a:t>
            </a:r>
            <a:endParaRPr lang="en-US" sz="1000" dirty="0">
              <a:effectLst/>
              <a:latin typeface="Times"/>
              <a:ea typeface="MS Mincho"/>
              <a:cs typeface="Times New Roman"/>
            </a:endParaRPr>
          </a:p>
          <a:p>
            <a:pPr marL="0" marR="0">
              <a:spcBef>
                <a:spcPts val="0"/>
              </a:spcBef>
              <a:spcAft>
                <a:spcPts val="0"/>
              </a:spcAft>
            </a:pPr>
            <a:r>
              <a:rPr lang="en-US" sz="1800" b="1" kern="1200" dirty="0">
                <a:solidFill>
                  <a:srgbClr val="000000"/>
                </a:solidFill>
                <a:effectLst/>
                <a:ea typeface="MS Mincho"/>
                <a:cs typeface="Times New Roman"/>
              </a:rPr>
              <a:t>UKMET</a:t>
            </a:r>
            <a:r>
              <a:rPr lang="en-US" sz="1800" kern="1200" dirty="0">
                <a:solidFill>
                  <a:srgbClr val="000000"/>
                </a:solidFill>
                <a:effectLst/>
                <a:ea typeface="MS Mincho"/>
                <a:cs typeface="Times New Roman"/>
              </a:rPr>
              <a:t>	       00Z Oct 1</a:t>
            </a:r>
            <a:endParaRPr lang="en-US" sz="1000" dirty="0">
              <a:effectLst/>
              <a:latin typeface="Times"/>
              <a:ea typeface="MS Mincho"/>
              <a:cs typeface="Times New Roman"/>
            </a:endParaRPr>
          </a:p>
          <a:p>
            <a:pPr marL="0" marR="0">
              <a:spcBef>
                <a:spcPts val="0"/>
              </a:spcBef>
              <a:spcAft>
                <a:spcPts val="0"/>
              </a:spcAft>
            </a:pPr>
            <a:r>
              <a:rPr lang="en-US" sz="1800" b="1" kern="1200" dirty="0">
                <a:solidFill>
                  <a:srgbClr val="000000"/>
                </a:solidFill>
                <a:effectLst/>
                <a:ea typeface="MS Mincho"/>
                <a:cs typeface="Times New Roman"/>
              </a:rPr>
              <a:t>GFS   </a:t>
            </a:r>
            <a:r>
              <a:rPr lang="en-US" sz="1800" kern="1200" dirty="0">
                <a:solidFill>
                  <a:srgbClr val="000000"/>
                </a:solidFill>
                <a:effectLst/>
                <a:ea typeface="MS Mincho"/>
                <a:cs typeface="Times New Roman"/>
              </a:rPr>
              <a:t>  	       06Z Oct 1</a:t>
            </a:r>
            <a:endParaRPr lang="en-US" sz="1000" dirty="0">
              <a:effectLst/>
              <a:latin typeface="Times"/>
              <a:ea typeface="MS Mincho"/>
              <a:cs typeface="Times New Roman"/>
            </a:endParaRPr>
          </a:p>
          <a:p>
            <a:pPr marL="0" marR="0">
              <a:spcBef>
                <a:spcPts val="0"/>
              </a:spcBef>
              <a:spcAft>
                <a:spcPts val="0"/>
              </a:spcAft>
            </a:pPr>
            <a:r>
              <a:rPr lang="en-US" sz="1800" kern="1200" dirty="0">
                <a:solidFill>
                  <a:srgbClr val="000000"/>
                </a:solidFill>
                <a:effectLst/>
                <a:ea typeface="MS Mincho"/>
                <a:cs typeface="Times New Roman"/>
              </a:rPr>
              <a:t>HWRF	       12Z Oct </a:t>
            </a:r>
            <a:r>
              <a:rPr lang="en-US" sz="1800" kern="1200" dirty="0" smtClean="0">
                <a:solidFill>
                  <a:srgbClr val="000000"/>
                </a:solidFill>
                <a:effectLst/>
                <a:ea typeface="MS Mincho"/>
                <a:cs typeface="Times New Roman"/>
              </a:rPr>
              <a:t>1</a:t>
            </a:r>
            <a:endParaRPr lang="en-US" sz="1000" dirty="0">
              <a:effectLst/>
              <a:latin typeface="Times"/>
              <a:ea typeface="MS Mincho"/>
              <a:cs typeface="Times New Roman"/>
            </a:endParaRPr>
          </a:p>
        </p:txBody>
      </p:sp>
      <p:sp>
        <p:nvSpPr>
          <p:cNvPr id="6" name="Rectangle 5"/>
          <p:cNvSpPr/>
          <p:nvPr/>
        </p:nvSpPr>
        <p:spPr>
          <a:xfrm>
            <a:off x="76200" y="5782270"/>
            <a:ext cx="8839200" cy="923330"/>
          </a:xfrm>
          <a:prstGeom prst="rect">
            <a:avLst/>
          </a:prstGeom>
        </p:spPr>
        <p:txBody>
          <a:bodyPr wrap="square">
            <a:spAutoFit/>
          </a:bodyPr>
          <a:lstStyle/>
          <a:p>
            <a:r>
              <a:rPr lang="en-US" dirty="0"/>
              <a:t>Table 1.   Lists of the first cycles for which various forecast models first indicated that Joaquin would not make landfall along the east coast and kept the storm offshore in all subsequent cycles</a:t>
            </a:r>
          </a:p>
        </p:txBody>
      </p:sp>
      <p:sp>
        <p:nvSpPr>
          <p:cNvPr id="2" name="TextBox 1"/>
          <p:cNvSpPr txBox="1"/>
          <p:nvPr/>
        </p:nvSpPr>
        <p:spPr>
          <a:xfrm>
            <a:off x="63335" y="0"/>
            <a:ext cx="2518703" cy="369332"/>
          </a:xfrm>
          <a:prstGeom prst="rect">
            <a:avLst/>
          </a:prstGeom>
          <a:noFill/>
        </p:spPr>
        <p:txBody>
          <a:bodyPr wrap="none" rtlCol="0">
            <a:spAutoFit/>
          </a:bodyPr>
          <a:lstStyle/>
          <a:p>
            <a:r>
              <a:rPr lang="en-US" b="1" dirty="0" smtClean="0">
                <a:solidFill>
                  <a:srgbClr val="1407B9"/>
                </a:solidFill>
              </a:rPr>
              <a:t>Credit: Tracey Dorian</a:t>
            </a:r>
            <a:endParaRPr lang="en-US" b="1" dirty="0">
              <a:solidFill>
                <a:srgbClr val="1407B9"/>
              </a:solidFill>
            </a:endParaRPr>
          </a:p>
        </p:txBody>
      </p:sp>
    </p:spTree>
    <p:extLst>
      <p:ext uri="{BB962C8B-B14F-4D97-AF65-F5344CB8AC3E}">
        <p14:creationId xmlns:p14="http://schemas.microsoft.com/office/powerpoint/2010/main" val="4239556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2BB8F5-CDEE-4A25-9440-8B2889642D01}" type="slidenum">
              <a:rPr lang="en-US" smtClean="0"/>
              <a:pPr>
                <a:defRPr/>
              </a:pPr>
              <a:t>36</a:t>
            </a:fld>
            <a:endParaRPr lang="en-US" dirty="0"/>
          </a:p>
        </p:txBody>
      </p:sp>
      <p:sp>
        <p:nvSpPr>
          <p:cNvPr id="3" name="TextBox 2"/>
          <p:cNvSpPr txBox="1"/>
          <p:nvPr/>
        </p:nvSpPr>
        <p:spPr>
          <a:xfrm>
            <a:off x="3276600" y="857003"/>
            <a:ext cx="2157322" cy="830997"/>
          </a:xfrm>
          <a:prstGeom prst="rect">
            <a:avLst/>
          </a:prstGeom>
          <a:noFill/>
        </p:spPr>
        <p:txBody>
          <a:bodyPr wrap="none" rtlCol="0">
            <a:spAutoFit/>
          </a:bodyPr>
          <a:lstStyle/>
          <a:p>
            <a:r>
              <a:rPr lang="en-US" sz="4800" b="1" dirty="0" smtClean="0">
                <a:latin typeface="Forte" panose="03060902040502070203" pitchFamily="66" charset="0"/>
              </a:rPr>
              <a:t>Thanks </a:t>
            </a:r>
            <a:endParaRPr lang="en-US" sz="4800" b="1" dirty="0">
              <a:latin typeface="Forte" panose="03060902040502070203" pitchFamily="66" charset="0"/>
            </a:endParaRPr>
          </a:p>
        </p:txBody>
      </p:sp>
      <p:sp>
        <p:nvSpPr>
          <p:cNvPr id="4" name="Rectangle 3"/>
          <p:cNvSpPr/>
          <p:nvPr/>
        </p:nvSpPr>
        <p:spPr>
          <a:xfrm>
            <a:off x="1219200" y="3752166"/>
            <a:ext cx="7010400" cy="1477328"/>
          </a:xfrm>
          <a:prstGeom prst="rect">
            <a:avLst/>
          </a:prstGeom>
        </p:spPr>
        <p:txBody>
          <a:bodyPr wrap="square">
            <a:spAutoFit/>
          </a:bodyPr>
          <a:lstStyle/>
          <a:p>
            <a:r>
              <a:rPr lang="en-US" dirty="0">
                <a:hlinkClick r:id="rId2"/>
              </a:rPr>
              <a:t>http://www.emc.ncep.noaa.gov/gmb/wx24fy/vsdb/gfs2016</a:t>
            </a:r>
            <a:r>
              <a:rPr lang="en-US" dirty="0" smtClean="0">
                <a:hlinkClick r:id="rId2"/>
              </a:rPr>
              <a:t>/</a:t>
            </a:r>
            <a:endParaRPr lang="en-US" dirty="0" smtClean="0"/>
          </a:p>
          <a:p>
            <a:endParaRPr lang="en-US" dirty="0" smtClean="0"/>
          </a:p>
          <a:p>
            <a:r>
              <a:rPr lang="en-US" dirty="0">
                <a:hlinkClick r:id="rId3"/>
              </a:rPr>
              <a:t>http://www.emc.ncep.noaa.gov/gmb/wx24fy/vsdb/gfs2015</a:t>
            </a:r>
            <a:r>
              <a:rPr lang="en-US" dirty="0" smtClean="0">
                <a:hlinkClick r:id="rId3"/>
              </a:rPr>
              <a:t>/</a:t>
            </a:r>
            <a:endParaRPr lang="en-US" dirty="0" smtClean="0"/>
          </a:p>
          <a:p>
            <a:endParaRPr lang="en-US" dirty="0"/>
          </a:p>
          <a:p>
            <a:r>
              <a:rPr lang="en-US" dirty="0">
                <a:hlinkClick r:id="rId4"/>
              </a:rPr>
              <a:t>http://www.emc.ncep.noaa.gov/gmb/STATS_vsdb</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74902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9800"/>
            <a:ext cx="8229600" cy="1143000"/>
          </a:xfrm>
        </p:spPr>
        <p:txBody>
          <a:bodyPr/>
          <a:lstStyle/>
          <a:p>
            <a:r>
              <a:rPr lang="en-US" dirty="0" smtClean="0"/>
              <a:t>Extra slides</a:t>
            </a:r>
            <a:endParaRPr lang="en-US" dirty="0"/>
          </a:p>
        </p:txBody>
      </p:sp>
      <p:sp>
        <p:nvSpPr>
          <p:cNvPr id="4" name="Slide Number Placeholder 3"/>
          <p:cNvSpPr>
            <a:spLocks noGrp="1"/>
          </p:cNvSpPr>
          <p:nvPr>
            <p:ph type="sldNum" sz="quarter" idx="12"/>
          </p:nvPr>
        </p:nvSpPr>
        <p:spPr/>
        <p:txBody>
          <a:bodyPr/>
          <a:lstStyle/>
          <a:p>
            <a:pPr>
              <a:defRPr/>
            </a:pPr>
            <a:fld id="{8DDEDBB5-10BB-4BA6-9ACB-D2C2FCA6E1D6}" type="slidenum">
              <a:rPr lang="en-US" smtClean="0"/>
              <a:pPr>
                <a:defRPr/>
              </a:pPr>
              <a:t>37</a:t>
            </a:fld>
            <a:endParaRPr lang="en-US" dirty="0"/>
          </a:p>
        </p:txBody>
      </p:sp>
    </p:spTree>
    <p:extLst>
      <p:ext uri="{BB962C8B-B14F-4D97-AF65-F5344CB8AC3E}">
        <p14:creationId xmlns:p14="http://schemas.microsoft.com/office/powerpoint/2010/main" val="2968934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990600" y="76200"/>
            <a:ext cx="6722534" cy="1125146"/>
          </a:xfrm>
          <a:prstGeom prst="rect">
            <a:avLst/>
          </a:prstGeom>
          <a:noFill/>
          <a:ln>
            <a:noFill/>
          </a:ln>
        </p:spPr>
        <p:txBody>
          <a:bodyPr lIns="91425" tIns="45700" rIns="91425" bIns="45700" anchor="ctr" anchorCtr="0">
            <a:noAutofit/>
          </a:bodyPr>
          <a:lstStyle/>
          <a:p>
            <a:pPr>
              <a:buSzPct val="25000"/>
            </a:pPr>
            <a:r>
              <a:rPr lang="en-US" sz="2800" b="1" dirty="0" smtClean="0">
                <a:solidFill>
                  <a:srgbClr val="1407B9"/>
                </a:solidFill>
              </a:rPr>
              <a:t>Retrospective Forecast Experiments</a:t>
            </a:r>
            <a:br>
              <a:rPr lang="en-US" sz="2800" b="1" dirty="0" smtClean="0">
                <a:solidFill>
                  <a:srgbClr val="1407B9"/>
                </a:solidFill>
              </a:rPr>
            </a:br>
            <a:r>
              <a:rPr lang="en-US" sz="2800" b="1" dirty="0" smtClean="0">
                <a:solidFill>
                  <a:srgbClr val="1407B9"/>
                </a:solidFill>
              </a:rPr>
              <a:t>36 months from 2012 to 2016</a:t>
            </a:r>
            <a:endParaRPr lang="en-US" sz="2800" b="1" dirty="0">
              <a:solidFill>
                <a:srgbClr val="1407B9"/>
              </a:solidFill>
            </a:endParaRPr>
          </a:p>
        </p:txBody>
      </p:sp>
      <p:sp>
        <p:nvSpPr>
          <p:cNvPr id="570" name="Shape 570"/>
          <p:cNvSpPr txBox="1">
            <a:spLocks noGrp="1"/>
          </p:cNvSpPr>
          <p:nvPr>
            <p:ph type="sldNum" idx="12"/>
          </p:nvPr>
        </p:nvSpPr>
        <p:spPr>
          <a:xfrm>
            <a:off x="7010400" y="661987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rgbClr val="000000"/>
                </a:solidFill>
                <a:latin typeface="Arial"/>
                <a:ea typeface="Arial"/>
                <a:cs typeface="Arial"/>
                <a:sym typeface="Arial"/>
              </a:rPr>
              <a:t>38</a:t>
            </a:fld>
            <a:endParaRPr lang="en-US" sz="1400">
              <a:solidFill>
                <a:srgbClr val="000000"/>
              </a:solidFill>
              <a:latin typeface="Arial"/>
              <a:ea typeface="Arial"/>
              <a:cs typeface="Arial"/>
              <a:sym typeface="Arial"/>
            </a:endParaRPr>
          </a:p>
        </p:txBody>
      </p:sp>
      <p:sp>
        <p:nvSpPr>
          <p:cNvPr id="571" name="Shape 571"/>
          <p:cNvSpPr/>
          <p:nvPr/>
        </p:nvSpPr>
        <p:spPr>
          <a:xfrm flipH="1">
            <a:off x="685802" y="1371600"/>
            <a:ext cx="8305798" cy="5105400"/>
          </a:xfrm>
          <a:prstGeom prst="rect">
            <a:avLst/>
          </a:prstGeom>
          <a:noFill/>
          <a:ln w="28575" cap="flat" cmpd="sng">
            <a:solidFill>
              <a:schemeClr val="bg1"/>
            </a:solidFill>
            <a:prstDash val="solid"/>
            <a:miter/>
            <a:headEnd type="none" w="med" len="med"/>
            <a:tailEnd type="none" w="med" len="med"/>
          </a:ln>
        </p:spPr>
        <p:txBody>
          <a:bodyPr lIns="91425" tIns="0" rIns="91425" bIns="0" anchor="ctr" anchorCtr="0">
            <a:noAutofit/>
          </a:bodyPr>
          <a:lstStyle/>
          <a:p>
            <a:pPr marL="0" marR="0" lvl="0" indent="0" algn="l" rtl="0">
              <a:spcBef>
                <a:spcPts val="0"/>
              </a:spcBef>
              <a:spcAft>
                <a:spcPts val="0"/>
              </a:spcAft>
              <a:buSzPct val="25000"/>
              <a:buNone/>
            </a:pPr>
            <a:r>
              <a:rPr lang="en-US" b="1" dirty="0" smtClean="0">
                <a:solidFill>
                  <a:srgbClr val="000000"/>
                </a:solidFill>
                <a:latin typeface="Arial"/>
                <a:ea typeface="Arial"/>
                <a:cs typeface="Arial"/>
                <a:sym typeface="Arial"/>
              </a:rPr>
              <a:t>GCWMB </a:t>
            </a:r>
            <a:r>
              <a:rPr lang="en-US" b="1" dirty="0">
                <a:solidFill>
                  <a:srgbClr val="000000"/>
                </a:solidFill>
                <a:latin typeface="Arial"/>
                <a:ea typeface="Arial"/>
                <a:cs typeface="Arial"/>
                <a:sym typeface="Arial"/>
              </a:rPr>
              <a:t>real time (</a:t>
            </a:r>
            <a:r>
              <a:rPr lang="en-US" b="1" dirty="0" smtClean="0">
                <a:solidFill>
                  <a:srgbClr val="000000"/>
                </a:solidFill>
                <a:latin typeface="Arial"/>
                <a:ea typeface="Arial"/>
                <a:cs typeface="Arial"/>
                <a:sym typeface="Arial"/>
              </a:rPr>
              <a:t>pr4devb):   </a:t>
            </a:r>
            <a:r>
              <a:rPr lang="en-US" dirty="0" smtClean="0">
                <a:solidFill>
                  <a:srgbClr val="000000"/>
                </a:solidFill>
                <a:latin typeface="Arial"/>
                <a:ea typeface="Arial"/>
                <a:cs typeface="Arial"/>
                <a:sym typeface="Arial"/>
              </a:rPr>
              <a:t>period</a:t>
            </a:r>
            <a:r>
              <a:rPr lang="en-US" dirty="0">
                <a:solidFill>
                  <a:srgbClr val="000000"/>
                </a:solidFill>
                <a:latin typeface="Arial"/>
                <a:ea typeface="Arial"/>
                <a:cs typeface="Arial"/>
                <a:sym typeface="Arial"/>
              </a:rPr>
              <a:t>:  </a:t>
            </a:r>
            <a:r>
              <a:rPr lang="en-US" u="sng" dirty="0">
                <a:solidFill>
                  <a:schemeClr val="hlink"/>
                </a:solidFill>
                <a:latin typeface="Arial"/>
                <a:ea typeface="Arial"/>
                <a:cs typeface="Arial"/>
                <a:sym typeface="Arial"/>
                <a:hlinkClick r:id="rId3"/>
              </a:rPr>
              <a:t>2015070100</a:t>
            </a:r>
            <a:r>
              <a:rPr lang="en-US" dirty="0">
                <a:solidFill>
                  <a:srgbClr val="000000"/>
                </a:solidFill>
                <a:latin typeface="Arial"/>
                <a:ea typeface="Arial"/>
                <a:cs typeface="Arial"/>
                <a:sym typeface="Arial"/>
              </a:rPr>
              <a:t> - real time</a:t>
            </a:r>
          </a:p>
          <a:p>
            <a:pPr marL="0" marR="0" lvl="0" indent="0" algn="l" rtl="0">
              <a:spcBef>
                <a:spcPts val="0"/>
              </a:spcBef>
              <a:spcAft>
                <a:spcPts val="0"/>
              </a:spcAft>
              <a:buNone/>
            </a:pPr>
            <a:endParaRPr dirty="0">
              <a:solidFill>
                <a:srgbClr val="000000"/>
              </a:solidFill>
              <a:latin typeface="Arial"/>
              <a:ea typeface="Arial"/>
              <a:cs typeface="Arial"/>
              <a:sym typeface="Arial"/>
            </a:endParaRPr>
          </a:p>
          <a:p>
            <a:pPr marL="0" marR="0" lvl="0" indent="0" algn="l" rtl="0">
              <a:spcBef>
                <a:spcPts val="0"/>
              </a:spcBef>
              <a:spcAft>
                <a:spcPts val="0"/>
              </a:spcAft>
              <a:buSzPct val="25000"/>
              <a:buNone/>
            </a:pPr>
            <a:r>
              <a:rPr lang="en-US" b="1" dirty="0">
                <a:solidFill>
                  <a:srgbClr val="000000"/>
                </a:solidFill>
                <a:latin typeface="Arial"/>
                <a:ea typeface="Arial"/>
                <a:cs typeface="Arial"/>
                <a:sym typeface="Arial"/>
              </a:rPr>
              <a:t>GCWMB 2015 summer retrospective (pr4devbs15</a:t>
            </a:r>
            <a:r>
              <a:rPr lang="en-US" b="1" dirty="0" smtClean="0">
                <a:solidFill>
                  <a:srgbClr val="000000"/>
                </a:solidFill>
                <a:latin typeface="Arial"/>
                <a:ea typeface="Arial"/>
                <a:cs typeface="Arial"/>
                <a:sym typeface="Arial"/>
              </a:rPr>
              <a:t>)</a:t>
            </a:r>
            <a:r>
              <a:rPr lang="en-US" dirty="0">
                <a:solidFill>
                  <a:srgbClr val="000000"/>
                </a:solidFill>
                <a:latin typeface="Arial"/>
                <a:ea typeface="Arial"/>
                <a:cs typeface="Arial"/>
                <a:sym typeface="Arial"/>
              </a:rPr>
              <a:t/>
            </a: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period:  </a:t>
            </a:r>
            <a:r>
              <a:rPr lang="en-US" u="sng" dirty="0">
                <a:solidFill>
                  <a:schemeClr val="hlink"/>
                </a:solidFill>
                <a:latin typeface="Arial"/>
                <a:ea typeface="Arial"/>
                <a:cs typeface="Arial"/>
                <a:sym typeface="Arial"/>
                <a:hlinkClick r:id="rId4"/>
              </a:rPr>
              <a:t>2015041500</a:t>
            </a:r>
            <a:r>
              <a:rPr lang="en-US" dirty="0">
                <a:solidFill>
                  <a:srgbClr val="000000"/>
                </a:solidFill>
                <a:latin typeface="Arial"/>
                <a:ea typeface="Arial"/>
                <a:cs typeface="Arial"/>
                <a:sym typeface="Arial"/>
              </a:rPr>
              <a:t> - </a:t>
            </a:r>
            <a:r>
              <a:rPr lang="en-US" u="sng" dirty="0">
                <a:solidFill>
                  <a:schemeClr val="hlink"/>
                </a:solidFill>
                <a:latin typeface="Arial"/>
                <a:ea typeface="Arial"/>
                <a:cs typeface="Arial"/>
                <a:sym typeface="Arial"/>
                <a:hlinkClick r:id="rId5"/>
              </a:rPr>
              <a:t>2015120100</a:t>
            </a:r>
            <a:r>
              <a:rPr lang="en-US" dirty="0">
                <a:solidFill>
                  <a:srgbClr val="000000"/>
                </a:solidFill>
                <a:latin typeface="Arial"/>
                <a:ea typeface="Arial"/>
                <a:cs typeface="Arial"/>
                <a:sym typeface="Arial"/>
              </a:rPr>
              <a:t> (230 days)</a:t>
            </a:r>
          </a:p>
          <a:p>
            <a:pPr marL="0" marR="0" lvl="0" indent="0" algn="l" rtl="0">
              <a:spcBef>
                <a:spcPts val="0"/>
              </a:spcBef>
              <a:spcAft>
                <a:spcPts val="0"/>
              </a:spcAft>
              <a:buNone/>
            </a:pPr>
            <a:endParaRPr dirty="0">
              <a:solidFill>
                <a:srgbClr val="000000"/>
              </a:solidFill>
              <a:latin typeface="Arial"/>
              <a:ea typeface="Arial"/>
              <a:cs typeface="Arial"/>
              <a:sym typeface="Arial"/>
            </a:endParaRPr>
          </a:p>
          <a:p>
            <a:pPr marL="0" marR="0" lvl="0" indent="0" algn="l" rtl="0">
              <a:spcBef>
                <a:spcPts val="0"/>
              </a:spcBef>
              <a:spcAft>
                <a:spcPts val="0"/>
              </a:spcAft>
              <a:buSzPct val="25000"/>
              <a:buNone/>
            </a:pPr>
            <a:r>
              <a:rPr lang="en-US" b="1" dirty="0">
                <a:solidFill>
                  <a:srgbClr val="000000"/>
                </a:solidFill>
                <a:latin typeface="Arial"/>
                <a:ea typeface="Arial"/>
                <a:cs typeface="Arial"/>
                <a:sym typeface="Arial"/>
              </a:rPr>
              <a:t>GCWMB 2013 summer retrospective (pr4devbs13)</a:t>
            </a:r>
          </a:p>
          <a:p>
            <a:pPr marL="0" marR="0" lvl="0" indent="0" algn="l" rtl="0">
              <a:spcBef>
                <a:spcPts val="0"/>
              </a:spcBef>
              <a:spcAft>
                <a:spcPts val="0"/>
              </a:spcAft>
              <a:buNone/>
            </a:pPr>
            <a:r>
              <a:rPr lang="en-US" dirty="0" smtClean="0">
                <a:solidFill>
                  <a:srgbClr val="000000"/>
                </a:solidFill>
                <a:latin typeface="Arial"/>
                <a:ea typeface="Arial"/>
                <a:cs typeface="Arial"/>
                <a:sym typeface="Arial"/>
              </a:rPr>
              <a:t>period</a:t>
            </a:r>
            <a:r>
              <a:rPr lang="en-US" dirty="0">
                <a:solidFill>
                  <a:srgbClr val="000000"/>
                </a:solidFill>
                <a:latin typeface="Arial"/>
                <a:ea typeface="Arial"/>
                <a:cs typeface="Arial"/>
                <a:sym typeface="Arial"/>
              </a:rPr>
              <a:t>:  </a:t>
            </a:r>
            <a:r>
              <a:rPr lang="en-US" u="sng" dirty="0">
                <a:solidFill>
                  <a:schemeClr val="hlink"/>
                </a:solidFill>
                <a:latin typeface="Arial"/>
                <a:ea typeface="Arial"/>
                <a:cs typeface="Arial"/>
                <a:sym typeface="Arial"/>
                <a:hlinkClick r:id="rId6"/>
              </a:rPr>
              <a:t>2013041500</a:t>
            </a:r>
            <a:r>
              <a:rPr lang="en-US" dirty="0">
                <a:solidFill>
                  <a:srgbClr val="000000"/>
                </a:solidFill>
                <a:latin typeface="Arial"/>
                <a:ea typeface="Arial"/>
                <a:cs typeface="Arial"/>
                <a:sym typeface="Arial"/>
              </a:rPr>
              <a:t> - </a:t>
            </a:r>
            <a:r>
              <a:rPr lang="en-US" u="sng" dirty="0">
                <a:solidFill>
                  <a:schemeClr val="hlink"/>
                </a:solidFill>
                <a:latin typeface="Arial"/>
                <a:ea typeface="Arial"/>
                <a:cs typeface="Arial"/>
                <a:sym typeface="Arial"/>
                <a:hlinkClick r:id="rId7"/>
              </a:rPr>
              <a:t>2013120100</a:t>
            </a:r>
            <a:r>
              <a:rPr lang="en-US" dirty="0">
                <a:solidFill>
                  <a:srgbClr val="000000"/>
                </a:solidFill>
                <a:latin typeface="Arial"/>
                <a:ea typeface="Arial"/>
                <a:cs typeface="Arial"/>
                <a:sym typeface="Arial"/>
              </a:rPr>
              <a:t> (230 days)</a:t>
            </a:r>
          </a:p>
          <a:p>
            <a:pPr marL="0" marR="0" lvl="0" indent="0" algn="l" rtl="0">
              <a:spcBef>
                <a:spcPts val="0"/>
              </a:spcBef>
              <a:spcAft>
                <a:spcPts val="0"/>
              </a:spcAft>
              <a:buNone/>
            </a:pPr>
            <a:endParaRPr dirty="0">
              <a:solidFill>
                <a:srgbClr val="000000"/>
              </a:solidFill>
              <a:latin typeface="Arial"/>
              <a:ea typeface="Arial"/>
              <a:cs typeface="Arial"/>
              <a:sym typeface="Arial"/>
            </a:endParaRPr>
          </a:p>
          <a:p>
            <a:pPr marL="0" marR="0" lvl="0" indent="0" algn="l" rtl="0">
              <a:spcBef>
                <a:spcPts val="0"/>
              </a:spcBef>
              <a:spcAft>
                <a:spcPts val="0"/>
              </a:spcAft>
              <a:buSzPct val="25000"/>
              <a:buNone/>
            </a:pPr>
            <a:r>
              <a:rPr lang="en-US" b="1" u="sng" dirty="0">
                <a:solidFill>
                  <a:srgbClr val="000000"/>
                </a:solidFill>
                <a:latin typeface="Arial"/>
                <a:ea typeface="Arial"/>
                <a:cs typeface="Arial"/>
                <a:sym typeface="Arial"/>
              </a:rPr>
              <a:t>NCO</a:t>
            </a:r>
            <a:r>
              <a:rPr lang="en-US" b="1" dirty="0">
                <a:solidFill>
                  <a:srgbClr val="000000"/>
                </a:solidFill>
                <a:latin typeface="Arial"/>
                <a:ea typeface="Arial"/>
                <a:cs typeface="Arial"/>
                <a:sym typeface="Arial"/>
              </a:rPr>
              <a:t> 2013-2014 winter </a:t>
            </a:r>
            <a:r>
              <a:rPr lang="en-US" b="1" dirty="0" smtClean="0">
                <a:solidFill>
                  <a:srgbClr val="000000"/>
                </a:solidFill>
                <a:latin typeface="Arial"/>
                <a:ea typeface="Arial"/>
                <a:cs typeface="Arial"/>
                <a:sym typeface="Arial"/>
              </a:rPr>
              <a:t>retrospective  (pr4devbw13)</a:t>
            </a:r>
            <a:r>
              <a:rPr lang="en-US" dirty="0">
                <a:solidFill>
                  <a:srgbClr val="000000"/>
                </a:solidFill>
                <a:latin typeface="Arial"/>
                <a:ea typeface="Arial"/>
                <a:cs typeface="Arial"/>
                <a:sym typeface="Arial"/>
              </a:rPr>
              <a:t/>
            </a: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period:  </a:t>
            </a:r>
            <a:r>
              <a:rPr lang="en-US" u="sng" dirty="0">
                <a:solidFill>
                  <a:schemeClr val="hlink"/>
                </a:solidFill>
                <a:latin typeface="Arial"/>
                <a:ea typeface="Arial"/>
                <a:cs typeface="Arial"/>
                <a:sym typeface="Arial"/>
                <a:hlinkClick r:id="rId8"/>
              </a:rPr>
              <a:t>2013110100</a:t>
            </a:r>
            <a:r>
              <a:rPr lang="en-US" dirty="0">
                <a:solidFill>
                  <a:srgbClr val="000000"/>
                </a:solidFill>
                <a:latin typeface="Arial"/>
                <a:ea typeface="Arial"/>
                <a:cs typeface="Arial"/>
                <a:sym typeface="Arial"/>
              </a:rPr>
              <a:t> - </a:t>
            </a:r>
            <a:r>
              <a:rPr lang="en-US" u="sng" dirty="0">
                <a:solidFill>
                  <a:schemeClr val="hlink"/>
                </a:solidFill>
                <a:latin typeface="Arial"/>
                <a:ea typeface="Arial"/>
                <a:cs typeface="Arial"/>
                <a:sym typeface="Arial"/>
                <a:hlinkClick r:id="rId9"/>
              </a:rPr>
              <a:t>2014060100</a:t>
            </a:r>
            <a:r>
              <a:rPr lang="en-US" dirty="0">
                <a:solidFill>
                  <a:srgbClr val="000000"/>
                </a:solidFill>
                <a:latin typeface="Arial"/>
                <a:ea typeface="Arial"/>
                <a:cs typeface="Arial"/>
                <a:sym typeface="Arial"/>
              </a:rPr>
              <a:t> (212 days)</a:t>
            </a:r>
          </a:p>
          <a:p>
            <a:pPr marL="0" marR="0" lvl="0" indent="0" algn="l" rtl="0">
              <a:spcBef>
                <a:spcPts val="0"/>
              </a:spcBef>
              <a:spcAft>
                <a:spcPts val="0"/>
              </a:spcAft>
              <a:buNone/>
            </a:pPr>
            <a:endParaRPr dirty="0">
              <a:solidFill>
                <a:srgbClr val="000000"/>
              </a:solidFill>
              <a:latin typeface="Arial"/>
              <a:ea typeface="Arial"/>
              <a:cs typeface="Arial"/>
              <a:sym typeface="Arial"/>
            </a:endParaRPr>
          </a:p>
          <a:p>
            <a:pPr marL="0" marR="0" lvl="0" indent="0" algn="l" rtl="0">
              <a:spcBef>
                <a:spcPts val="0"/>
              </a:spcBef>
              <a:spcAft>
                <a:spcPts val="0"/>
              </a:spcAft>
              <a:buSzPct val="25000"/>
              <a:buNone/>
            </a:pPr>
            <a:r>
              <a:rPr lang="en-US" b="1" u="sng" dirty="0">
                <a:solidFill>
                  <a:srgbClr val="000000"/>
                </a:solidFill>
                <a:latin typeface="Arial"/>
                <a:ea typeface="Arial"/>
                <a:cs typeface="Arial"/>
                <a:sym typeface="Arial"/>
              </a:rPr>
              <a:t>NCO</a:t>
            </a:r>
            <a:r>
              <a:rPr lang="en-US" b="1" dirty="0">
                <a:solidFill>
                  <a:srgbClr val="000000"/>
                </a:solidFill>
                <a:latin typeface="Arial"/>
                <a:ea typeface="Arial"/>
                <a:cs typeface="Arial"/>
                <a:sym typeface="Arial"/>
              </a:rPr>
              <a:t> 2014 summer </a:t>
            </a:r>
            <a:r>
              <a:rPr lang="en-US" b="1" dirty="0" smtClean="0">
                <a:solidFill>
                  <a:srgbClr val="000000"/>
                </a:solidFill>
                <a:latin typeface="Arial"/>
                <a:ea typeface="Arial"/>
                <a:cs typeface="Arial"/>
                <a:sym typeface="Arial"/>
              </a:rPr>
              <a:t>retrospective   (pr4devbs14)</a:t>
            </a:r>
            <a:r>
              <a:rPr lang="en-US" dirty="0">
                <a:solidFill>
                  <a:srgbClr val="FF0000"/>
                </a:solidFill>
                <a:latin typeface="Arial"/>
                <a:ea typeface="Arial"/>
                <a:cs typeface="Arial"/>
                <a:sym typeface="Arial"/>
              </a:rPr>
              <a:t/>
            </a:r>
            <a:br>
              <a:rPr lang="en-US" dirty="0">
                <a:solidFill>
                  <a:srgbClr val="FF0000"/>
                </a:solidFill>
                <a:latin typeface="Arial"/>
                <a:ea typeface="Arial"/>
                <a:cs typeface="Arial"/>
                <a:sym typeface="Arial"/>
              </a:rPr>
            </a:br>
            <a:r>
              <a:rPr lang="en-US" dirty="0">
                <a:solidFill>
                  <a:srgbClr val="000000"/>
                </a:solidFill>
                <a:latin typeface="Arial"/>
                <a:ea typeface="Arial"/>
                <a:cs typeface="Arial"/>
                <a:sym typeface="Arial"/>
              </a:rPr>
              <a:t>period:  </a:t>
            </a:r>
            <a:r>
              <a:rPr lang="en-US" u="sng" dirty="0">
                <a:solidFill>
                  <a:schemeClr val="hlink"/>
                </a:solidFill>
                <a:latin typeface="Arial"/>
                <a:ea typeface="Arial"/>
                <a:cs typeface="Arial"/>
                <a:sym typeface="Arial"/>
                <a:hlinkClick r:id="rId10"/>
              </a:rPr>
              <a:t>2014050100</a:t>
            </a:r>
            <a:r>
              <a:rPr lang="en-US" dirty="0">
                <a:solidFill>
                  <a:srgbClr val="000000"/>
                </a:solidFill>
                <a:latin typeface="Arial"/>
                <a:ea typeface="Arial"/>
                <a:cs typeface="Arial"/>
                <a:sym typeface="Arial"/>
              </a:rPr>
              <a:t> - </a:t>
            </a:r>
            <a:r>
              <a:rPr lang="en-US" u="sng" dirty="0">
                <a:solidFill>
                  <a:schemeClr val="hlink"/>
                </a:solidFill>
                <a:latin typeface="Arial"/>
                <a:ea typeface="Arial"/>
                <a:cs typeface="Arial"/>
                <a:sym typeface="Arial"/>
                <a:hlinkClick r:id="rId11"/>
              </a:rPr>
              <a:t>2014120100</a:t>
            </a:r>
            <a:r>
              <a:rPr lang="en-US" dirty="0">
                <a:solidFill>
                  <a:srgbClr val="000000"/>
                </a:solidFill>
                <a:latin typeface="Arial"/>
                <a:ea typeface="Arial"/>
                <a:cs typeface="Arial"/>
                <a:sym typeface="Arial"/>
              </a:rPr>
              <a:t> (214 days)</a:t>
            </a:r>
          </a:p>
          <a:p>
            <a:pPr marL="0" marR="0" lvl="0" indent="0" algn="l" rtl="0">
              <a:spcBef>
                <a:spcPts val="0"/>
              </a:spcBef>
              <a:spcAft>
                <a:spcPts val="0"/>
              </a:spcAft>
              <a:buNone/>
            </a:pPr>
            <a:endParaRPr dirty="0">
              <a:solidFill>
                <a:srgbClr val="000000"/>
              </a:solidFill>
              <a:latin typeface="Arial"/>
              <a:ea typeface="Arial"/>
              <a:cs typeface="Arial"/>
              <a:sym typeface="Arial"/>
            </a:endParaRPr>
          </a:p>
          <a:p>
            <a:pPr marL="0" marR="0" lvl="0" indent="0" algn="l" rtl="0">
              <a:spcBef>
                <a:spcPts val="0"/>
              </a:spcBef>
              <a:spcAft>
                <a:spcPts val="0"/>
              </a:spcAft>
              <a:buSzPct val="25000"/>
              <a:buNone/>
            </a:pPr>
            <a:r>
              <a:rPr lang="en-US" b="1" dirty="0">
                <a:solidFill>
                  <a:srgbClr val="000000"/>
                </a:solidFill>
                <a:latin typeface="Arial"/>
                <a:ea typeface="Arial"/>
                <a:cs typeface="Arial"/>
                <a:sym typeface="Arial"/>
              </a:rPr>
              <a:t>GCWMB 2014-2015 winter retrospective (pr4devbw14</a:t>
            </a:r>
            <a:r>
              <a:rPr lang="en-US" dirty="0" smtClean="0">
                <a:solidFill>
                  <a:srgbClr val="000000"/>
                </a:solidFill>
                <a:latin typeface="Arial"/>
                <a:ea typeface="Arial"/>
                <a:cs typeface="Arial"/>
                <a:sym typeface="Arial"/>
              </a:rPr>
              <a:t>)</a:t>
            </a:r>
            <a:r>
              <a:rPr lang="en-US" dirty="0">
                <a:solidFill>
                  <a:srgbClr val="000000"/>
                </a:solidFill>
                <a:latin typeface="Arial"/>
                <a:ea typeface="Arial"/>
                <a:cs typeface="Arial"/>
                <a:sym typeface="Arial"/>
              </a:rPr>
              <a:t/>
            </a:r>
            <a:br>
              <a:rPr lang="en-US" dirty="0">
                <a:solidFill>
                  <a:srgbClr val="000000"/>
                </a:solidFill>
                <a:latin typeface="Arial"/>
                <a:ea typeface="Arial"/>
                <a:cs typeface="Arial"/>
                <a:sym typeface="Arial"/>
              </a:rPr>
            </a:br>
            <a:r>
              <a:rPr lang="en-US" dirty="0">
                <a:solidFill>
                  <a:srgbClr val="000000"/>
                </a:solidFill>
                <a:latin typeface="Arial"/>
                <a:ea typeface="Arial"/>
                <a:cs typeface="Arial"/>
                <a:sym typeface="Arial"/>
              </a:rPr>
              <a:t>period:  </a:t>
            </a:r>
            <a:r>
              <a:rPr lang="en-US" u="sng" dirty="0">
                <a:solidFill>
                  <a:schemeClr val="hlink"/>
                </a:solidFill>
                <a:latin typeface="Arial"/>
                <a:ea typeface="Arial"/>
                <a:cs typeface="Arial"/>
                <a:sym typeface="Arial"/>
                <a:hlinkClick r:id="rId12"/>
              </a:rPr>
              <a:t>2014110100</a:t>
            </a:r>
            <a:r>
              <a:rPr lang="en-US" dirty="0">
                <a:solidFill>
                  <a:srgbClr val="000000"/>
                </a:solidFill>
                <a:latin typeface="Arial"/>
                <a:ea typeface="Arial"/>
                <a:cs typeface="Arial"/>
                <a:sym typeface="Arial"/>
              </a:rPr>
              <a:t> - </a:t>
            </a:r>
            <a:r>
              <a:rPr lang="en-US" u="sng" dirty="0">
                <a:solidFill>
                  <a:schemeClr val="hlink"/>
                </a:solidFill>
                <a:latin typeface="Arial"/>
                <a:ea typeface="Arial"/>
                <a:cs typeface="Arial"/>
                <a:sym typeface="Arial"/>
                <a:hlinkClick r:id="rId3"/>
              </a:rPr>
              <a:t>2015070100</a:t>
            </a:r>
            <a:r>
              <a:rPr lang="en-US" dirty="0">
                <a:solidFill>
                  <a:srgbClr val="000000"/>
                </a:solidFill>
                <a:latin typeface="Arial"/>
                <a:ea typeface="Arial"/>
                <a:cs typeface="Arial"/>
                <a:sym typeface="Arial"/>
              </a:rPr>
              <a:t> (242 days)</a:t>
            </a:r>
          </a:p>
          <a:p>
            <a:pPr marL="0" marR="0" lvl="0" indent="0" algn="l" rtl="0">
              <a:spcBef>
                <a:spcPts val="0"/>
              </a:spcBef>
              <a:spcAft>
                <a:spcPts val="0"/>
              </a:spcAft>
              <a:buNone/>
            </a:pPr>
            <a:endParaRPr dirty="0">
              <a:solidFill>
                <a:srgbClr val="000000"/>
              </a:solidFill>
              <a:latin typeface="Arial"/>
              <a:ea typeface="Arial"/>
              <a:cs typeface="Arial"/>
              <a:sym typeface="Arial"/>
            </a:endParaRPr>
          </a:p>
          <a:p>
            <a:pPr marL="0" marR="0" lvl="0" indent="0" algn="l" rtl="0">
              <a:spcBef>
                <a:spcPts val="0"/>
              </a:spcBef>
              <a:spcAft>
                <a:spcPts val="0"/>
              </a:spcAft>
              <a:buSzPct val="25000"/>
              <a:buNone/>
            </a:pPr>
            <a:r>
              <a:rPr lang="en-US" b="1" dirty="0">
                <a:solidFill>
                  <a:srgbClr val="000000"/>
                </a:solidFill>
                <a:latin typeface="Arial"/>
                <a:ea typeface="Arial"/>
                <a:cs typeface="Arial"/>
                <a:sym typeface="Arial"/>
              </a:rPr>
              <a:t>GCWMB Special retrospective for </a:t>
            </a:r>
            <a:r>
              <a:rPr lang="en-US" b="1" dirty="0" smtClean="0">
                <a:solidFill>
                  <a:srgbClr val="000000"/>
                </a:solidFill>
                <a:latin typeface="Arial"/>
                <a:ea typeface="Arial"/>
                <a:cs typeface="Arial"/>
                <a:sym typeface="Arial"/>
              </a:rPr>
              <a:t>Hurricane  </a:t>
            </a:r>
            <a:r>
              <a:rPr lang="en-US" b="1" dirty="0">
                <a:solidFill>
                  <a:srgbClr val="000000"/>
                </a:solidFill>
                <a:latin typeface="Arial"/>
                <a:ea typeface="Arial"/>
                <a:cs typeface="Arial"/>
                <a:sym typeface="Arial"/>
              </a:rPr>
              <a:t>Sandy</a:t>
            </a:r>
          </a:p>
          <a:p>
            <a:pPr marL="0" marR="0" lvl="0" indent="0" algn="l" rtl="0">
              <a:spcBef>
                <a:spcPts val="0"/>
              </a:spcBef>
              <a:spcAft>
                <a:spcPts val="0"/>
              </a:spcAft>
              <a:buSzPct val="25000"/>
              <a:buNone/>
            </a:pPr>
            <a:r>
              <a:rPr lang="en-US" dirty="0">
                <a:solidFill>
                  <a:srgbClr val="000000"/>
                </a:solidFill>
                <a:latin typeface="Arial"/>
                <a:ea typeface="Arial"/>
                <a:cs typeface="Arial"/>
                <a:sym typeface="Arial"/>
              </a:rPr>
              <a:t>period: </a:t>
            </a:r>
            <a:r>
              <a:rPr lang="en-US" u="sng" dirty="0">
                <a:solidFill>
                  <a:schemeClr val="hlink"/>
                </a:solidFill>
                <a:latin typeface="Arial"/>
                <a:ea typeface="Arial"/>
                <a:cs typeface="Arial"/>
                <a:sym typeface="Arial"/>
                <a:hlinkClick r:id="rId12"/>
              </a:rPr>
              <a:t>2012101700</a:t>
            </a:r>
            <a:r>
              <a:rPr lang="en-US" dirty="0">
                <a:solidFill>
                  <a:srgbClr val="000000"/>
                </a:solidFill>
                <a:latin typeface="Arial"/>
                <a:ea typeface="Arial"/>
                <a:cs typeface="Arial"/>
                <a:sym typeface="Arial"/>
              </a:rPr>
              <a:t> - </a:t>
            </a:r>
            <a:r>
              <a:rPr lang="en-US" u="sng" dirty="0">
                <a:solidFill>
                  <a:schemeClr val="hlink"/>
                </a:solidFill>
                <a:latin typeface="Arial"/>
                <a:ea typeface="Arial"/>
                <a:cs typeface="Arial"/>
                <a:sym typeface="Arial"/>
                <a:hlinkClick r:id="rId3"/>
              </a:rPr>
              <a:t>201213100</a:t>
            </a:r>
            <a:r>
              <a:rPr lang="en-US" dirty="0">
                <a:solidFill>
                  <a:srgbClr val="000000"/>
                </a:solidFill>
                <a:latin typeface="Arial"/>
                <a:ea typeface="Arial"/>
                <a:cs typeface="Arial"/>
                <a:sym typeface="Arial"/>
              </a:rPr>
              <a:t> (15 days</a:t>
            </a:r>
            <a:r>
              <a:rPr lang="en-US" dirty="0" smtClean="0">
                <a:solidFill>
                  <a:srgbClr val="000000"/>
                </a:solidFill>
                <a:latin typeface="Arial"/>
                <a:ea typeface="Arial"/>
                <a:cs typeface="Arial"/>
                <a:sym typeface="Arial"/>
              </a:rPr>
              <a:t>)</a:t>
            </a:r>
            <a:endParaRPr lang="en-US"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789230971"/>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8"/>
          <p:cNvSpPr>
            <a:spLocks noGrp="1"/>
          </p:cNvSpPr>
          <p:nvPr>
            <p:ph type="title"/>
          </p:nvPr>
        </p:nvSpPr>
        <p:spPr>
          <a:xfrm>
            <a:off x="304800" y="152400"/>
            <a:ext cx="8229600" cy="609600"/>
          </a:xfrm>
        </p:spPr>
        <p:txBody>
          <a:bodyPr/>
          <a:lstStyle/>
          <a:p>
            <a:pPr eaLnBrk="1" hangingPunct="1"/>
            <a:r>
              <a:rPr lang="en-US" sz="2800" b="1" dirty="0" smtClean="0">
                <a:solidFill>
                  <a:srgbClr val="FF0000"/>
                </a:solidFill>
              </a:rPr>
              <a:t>2014 Atlantic Hurricanes</a:t>
            </a:r>
            <a:endParaRPr lang="en-US" sz="2800" b="1" dirty="0" smtClean="0"/>
          </a:p>
        </p:txBody>
      </p:sp>
      <p:sp>
        <p:nvSpPr>
          <p:cNvPr id="104450" name="Rectangle 13"/>
          <p:cNvSpPr>
            <a:spLocks noChangeArrowheads="1"/>
          </p:cNvSpPr>
          <p:nvPr/>
        </p:nvSpPr>
        <p:spPr bwMode="auto">
          <a:xfrm>
            <a:off x="1600200" y="6324600"/>
            <a:ext cx="1981376" cy="369332"/>
          </a:xfrm>
          <a:prstGeom prst="rect">
            <a:avLst/>
          </a:prstGeom>
          <a:noFill/>
          <a:ln w="9525">
            <a:noFill/>
            <a:miter lim="800000"/>
            <a:headEnd/>
            <a:tailEnd/>
          </a:ln>
        </p:spPr>
        <p:txBody>
          <a:bodyPr wrap="none">
            <a:spAutoFit/>
          </a:bodyPr>
          <a:lstStyle/>
          <a:p>
            <a:r>
              <a:rPr lang="en-US" dirty="0" smtClean="0">
                <a:latin typeface="Calibri" pitchFamily="34" charset="0"/>
              </a:rPr>
              <a:t>www.nhc.noaa.gov</a:t>
            </a:r>
            <a:endParaRPr lang="en-US" dirty="0">
              <a:latin typeface="Calibri" pitchFamily="34" charset="0"/>
            </a:endParaRPr>
          </a:p>
        </p:txBody>
      </p:sp>
      <p:sp>
        <p:nvSpPr>
          <p:cNvPr id="7" name="Slide Number Placeholder 6"/>
          <p:cNvSpPr>
            <a:spLocks noGrp="1"/>
          </p:cNvSpPr>
          <p:nvPr>
            <p:ph type="sldNum" sz="quarter" idx="12"/>
          </p:nvPr>
        </p:nvSpPr>
        <p:spPr>
          <a:xfrm>
            <a:off x="6934200" y="6403891"/>
            <a:ext cx="2133600" cy="365125"/>
          </a:xfrm>
        </p:spPr>
        <p:txBody>
          <a:bodyPr/>
          <a:lstStyle/>
          <a:p>
            <a:pPr>
              <a:defRPr/>
            </a:pPr>
            <a:fld id="{EF25D9A4-595B-4ED9-9D0D-49D07895192D}" type="slidenum">
              <a:rPr lang="en-US"/>
              <a:pPr>
                <a:defRPr/>
              </a:pPr>
              <a:t>39</a:t>
            </a:fld>
            <a:endParaRPr lang="en-US" dirty="0"/>
          </a:p>
        </p:txBody>
      </p:sp>
      <p:sp>
        <p:nvSpPr>
          <p:cNvPr id="104453" name="Rectangle 10"/>
          <p:cNvSpPr>
            <a:spLocks noChangeArrowheads="1"/>
          </p:cNvSpPr>
          <p:nvPr/>
        </p:nvSpPr>
        <p:spPr bwMode="auto">
          <a:xfrm>
            <a:off x="4966855" y="6031468"/>
            <a:ext cx="3962400" cy="738664"/>
          </a:xfrm>
          <a:prstGeom prst="rect">
            <a:avLst/>
          </a:prstGeom>
          <a:noFill/>
          <a:ln w="9525">
            <a:noFill/>
            <a:miter lim="800000"/>
            <a:headEnd/>
            <a:tailEnd/>
          </a:ln>
        </p:spPr>
        <p:txBody>
          <a:bodyPr wrap="square">
            <a:spAutoFit/>
          </a:bodyPr>
          <a:lstStyle/>
          <a:p>
            <a:r>
              <a:rPr lang="en-US" sz="1400" b="1" dirty="0">
                <a:solidFill>
                  <a:srgbClr val="FF0000"/>
                </a:solidFill>
              </a:rPr>
              <a:t>NOAA’s Atlantic Hurricane Season Outlook </a:t>
            </a:r>
            <a:r>
              <a:rPr lang="en-US" sz="1400" b="1" dirty="0" smtClean="0"/>
              <a:t>(08/07/2014): 7-12 named storms, 3-6 hurricanes, 0-2 major hurricanes</a:t>
            </a:r>
            <a:endParaRPr lang="en-US" sz="1400" b="1" dirty="0"/>
          </a:p>
        </p:txBody>
      </p:sp>
      <p:graphicFrame>
        <p:nvGraphicFramePr>
          <p:cNvPr id="12" name="Table 11"/>
          <p:cNvGraphicFramePr>
            <a:graphicFrameLocks noGrp="1"/>
          </p:cNvGraphicFramePr>
          <p:nvPr>
            <p:extLst>
              <p:ext uri="{D42A27DB-BD31-4B8C-83A1-F6EECF244321}">
                <p14:modId xmlns:p14="http://schemas.microsoft.com/office/powerpoint/2010/main" val="4187717042"/>
              </p:ext>
            </p:extLst>
          </p:nvPr>
        </p:nvGraphicFramePr>
        <p:xfrm>
          <a:off x="5105400" y="914400"/>
          <a:ext cx="3810000" cy="4212811"/>
        </p:xfrm>
        <a:graphic>
          <a:graphicData uri="http://schemas.openxmlformats.org/drawingml/2006/table">
            <a:tbl>
              <a:tblPr/>
              <a:tblGrid>
                <a:gridCol w="1905000"/>
                <a:gridCol w="1905000"/>
              </a:tblGrid>
              <a:tr h="346006">
                <a:tc>
                  <a:txBody>
                    <a:bodyPr/>
                    <a:lstStyle/>
                    <a:p>
                      <a:r>
                        <a:rPr lang="en-US" sz="1400" b="1" dirty="0"/>
                        <a:t>First system formed</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July 1, 2014</a:t>
                      </a:r>
                      <a:endParaRPr lang="en-US" sz="1400" b="1" dirty="0"/>
                    </a:p>
                  </a:txBody>
                  <a:tcPr marL="90311" marR="90311" marT="45156" marB="45156" anchor="ctr">
                    <a:lnL>
                      <a:noFill/>
                    </a:lnL>
                    <a:lnR>
                      <a:noFill/>
                    </a:lnR>
                    <a:lnT>
                      <a:noFill/>
                    </a:lnT>
                    <a:lnB>
                      <a:noFill/>
                    </a:lnB>
                    <a:solidFill>
                      <a:schemeClr val="accent1">
                        <a:lumMod val="20000"/>
                        <a:lumOff val="80000"/>
                      </a:schemeClr>
                    </a:solidFill>
                  </a:tcPr>
                </a:tc>
              </a:tr>
              <a:tr h="495222">
                <a:tc>
                  <a:txBody>
                    <a:bodyPr/>
                    <a:lstStyle/>
                    <a:p>
                      <a:r>
                        <a:rPr lang="en-US" sz="1400" b="1" dirty="0"/>
                        <a:t>Last system dissipated</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October 28, 2014</a:t>
                      </a:r>
                      <a:endParaRPr lang="en-US" sz="1400" b="1" dirty="0"/>
                    </a:p>
                  </a:txBody>
                  <a:tcPr marL="90311" marR="90311" marT="45156" marB="45156" anchor="ctr">
                    <a:lnL>
                      <a:noFill/>
                    </a:lnL>
                    <a:lnR>
                      <a:noFill/>
                    </a:lnR>
                    <a:lnT>
                      <a:noFill/>
                    </a:lnT>
                    <a:lnB>
                      <a:noFill/>
                    </a:lnB>
                    <a:solidFill>
                      <a:schemeClr val="accent1">
                        <a:lumMod val="20000"/>
                        <a:lumOff val="80000"/>
                      </a:schemeClr>
                    </a:solidFill>
                  </a:tcPr>
                </a:tc>
              </a:tr>
              <a:tr h="865016">
                <a:tc>
                  <a:txBody>
                    <a:bodyPr/>
                    <a:lstStyle/>
                    <a:p>
                      <a:r>
                        <a:rPr lang="en-US" sz="1400" b="1" dirty="0"/>
                        <a:t>Strongest storm</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Gonzalo – 940 </a:t>
                      </a:r>
                      <a:r>
                        <a:rPr lang="en-US" sz="1400" b="1" dirty="0" err="1" smtClean="0">
                          <a:hlinkClick r:id="rId2" tooltip="Pascal (unit)"/>
                        </a:rPr>
                        <a:t>hPa</a:t>
                      </a:r>
                      <a:r>
                        <a:rPr lang="en-US" sz="1400" b="1" dirty="0" smtClean="0"/>
                        <a:t> , </a:t>
                      </a:r>
                      <a:r>
                        <a:rPr lang="en-US" sz="1400" b="1" baseline="0" dirty="0" smtClean="0"/>
                        <a:t> </a:t>
                      </a:r>
                      <a:r>
                        <a:rPr lang="en-US" sz="1400" b="1" dirty="0" smtClean="0"/>
                        <a:t>145 mph</a:t>
                      </a:r>
                      <a:endParaRPr lang="en-US" sz="1400" b="1" dirty="0"/>
                    </a:p>
                  </a:txBody>
                  <a:tcPr marL="90311" marR="90311" marT="45156" marB="45156" anchor="ctr">
                    <a:lnL>
                      <a:noFill/>
                    </a:lnL>
                    <a:lnR>
                      <a:noFill/>
                    </a:lnR>
                    <a:lnT>
                      <a:noFill/>
                    </a:lnT>
                    <a:lnB>
                      <a:noFill/>
                    </a:lnB>
                    <a:solidFill>
                      <a:schemeClr val="accent1">
                        <a:lumMod val="20000"/>
                        <a:lumOff val="80000"/>
                      </a:schemeClr>
                    </a:solidFill>
                  </a:tcPr>
                </a:tc>
              </a:tr>
              <a:tr h="346006">
                <a:tc>
                  <a:txBody>
                    <a:bodyPr/>
                    <a:lstStyle/>
                    <a:p>
                      <a:r>
                        <a:rPr lang="en-US" sz="1400" b="1" dirty="0"/>
                        <a:t>Total depressions</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9</a:t>
                      </a:r>
                      <a:endParaRPr lang="en-US" sz="1400" b="1" dirty="0"/>
                    </a:p>
                  </a:txBody>
                  <a:tcPr marL="90311" marR="90311" marT="45156" marB="45156" anchor="ctr">
                    <a:lnL>
                      <a:noFill/>
                    </a:lnL>
                    <a:lnR>
                      <a:noFill/>
                    </a:lnR>
                    <a:lnT>
                      <a:noFill/>
                    </a:lnT>
                    <a:lnB>
                      <a:noFill/>
                    </a:lnB>
                    <a:solidFill>
                      <a:schemeClr val="accent1">
                        <a:lumMod val="20000"/>
                        <a:lumOff val="80000"/>
                      </a:schemeClr>
                    </a:solidFill>
                  </a:tcPr>
                </a:tc>
              </a:tr>
              <a:tr h="346006">
                <a:tc>
                  <a:txBody>
                    <a:bodyPr/>
                    <a:lstStyle/>
                    <a:p>
                      <a:r>
                        <a:rPr lang="en-US" sz="1400" b="1" dirty="0"/>
                        <a:t>Total storms</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8</a:t>
                      </a:r>
                      <a:endParaRPr lang="en-US" sz="1400" b="1" dirty="0"/>
                    </a:p>
                  </a:txBody>
                  <a:tcPr marL="90311" marR="90311" marT="45156" marB="45156" anchor="ctr">
                    <a:lnL>
                      <a:noFill/>
                    </a:lnL>
                    <a:lnR>
                      <a:noFill/>
                    </a:lnR>
                    <a:lnT>
                      <a:noFill/>
                    </a:lnT>
                    <a:lnB>
                      <a:noFill/>
                    </a:lnB>
                    <a:solidFill>
                      <a:schemeClr val="accent1">
                        <a:lumMod val="20000"/>
                        <a:lumOff val="80000"/>
                      </a:schemeClr>
                    </a:solidFill>
                  </a:tcPr>
                </a:tc>
              </a:tr>
              <a:tr h="346006">
                <a:tc>
                  <a:txBody>
                    <a:bodyPr/>
                    <a:lstStyle/>
                    <a:p>
                      <a:r>
                        <a:rPr lang="en-US" sz="1400" b="1" dirty="0"/>
                        <a:t>Hurricanes</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6</a:t>
                      </a:r>
                      <a:endParaRPr lang="en-US" sz="1400" b="1" dirty="0"/>
                    </a:p>
                  </a:txBody>
                  <a:tcPr marL="90311" marR="90311" marT="45156" marB="45156" anchor="ctr">
                    <a:lnL>
                      <a:noFill/>
                    </a:lnL>
                    <a:lnR>
                      <a:noFill/>
                    </a:lnR>
                    <a:lnT>
                      <a:noFill/>
                    </a:lnT>
                    <a:lnB>
                      <a:noFill/>
                    </a:lnB>
                    <a:solidFill>
                      <a:schemeClr val="accent1">
                        <a:lumMod val="20000"/>
                        <a:lumOff val="80000"/>
                      </a:schemeClr>
                    </a:solidFill>
                  </a:tcPr>
                </a:tc>
              </a:tr>
              <a:tr h="495222">
                <a:tc>
                  <a:txBody>
                    <a:bodyPr/>
                    <a:lstStyle/>
                    <a:p>
                      <a:r>
                        <a:rPr lang="en-US" sz="1400" b="1" dirty="0"/>
                        <a:t>Major hurricanes (</a:t>
                      </a:r>
                      <a:r>
                        <a:rPr lang="en-US" sz="1400" b="1" dirty="0">
                          <a:hlinkClick r:id="rId3" tooltip="Saffir–Simpson hurricane wind scale"/>
                        </a:rPr>
                        <a:t>Cat. 3+</a:t>
                      </a:r>
                      <a:r>
                        <a:rPr lang="en-US" sz="1400" b="1" dirty="0"/>
                        <a:t>)</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solidFill>
                            <a:srgbClr val="FF0000"/>
                          </a:solidFill>
                        </a:rPr>
                        <a:t>2</a:t>
                      </a:r>
                      <a:endParaRPr lang="en-US" sz="1400" b="1" dirty="0">
                        <a:solidFill>
                          <a:srgbClr val="FF0000"/>
                        </a:solidFill>
                      </a:endParaRPr>
                    </a:p>
                  </a:txBody>
                  <a:tcPr marL="90311" marR="90311" marT="45156" marB="45156" anchor="ctr">
                    <a:lnL>
                      <a:noFill/>
                    </a:lnL>
                    <a:lnR>
                      <a:noFill/>
                    </a:lnR>
                    <a:lnT>
                      <a:noFill/>
                    </a:lnT>
                    <a:lnB>
                      <a:noFill/>
                    </a:lnB>
                    <a:solidFill>
                      <a:schemeClr val="accent1">
                        <a:lumMod val="20000"/>
                        <a:lumOff val="80000"/>
                      </a:schemeClr>
                    </a:solidFill>
                  </a:tcPr>
                </a:tc>
              </a:tr>
              <a:tr h="346006">
                <a:tc>
                  <a:txBody>
                    <a:bodyPr/>
                    <a:lstStyle/>
                    <a:p>
                      <a:r>
                        <a:rPr lang="en-US" sz="1400" b="1" dirty="0"/>
                        <a:t>Total fatalities</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19 </a:t>
                      </a:r>
                      <a:r>
                        <a:rPr lang="en-US" sz="1400" b="1" dirty="0"/>
                        <a:t>total</a:t>
                      </a:r>
                    </a:p>
                  </a:txBody>
                  <a:tcPr marL="90311" marR="90311" marT="45156" marB="45156" anchor="ctr">
                    <a:lnL>
                      <a:noFill/>
                    </a:lnL>
                    <a:lnR>
                      <a:noFill/>
                    </a:lnR>
                    <a:lnT>
                      <a:noFill/>
                    </a:lnT>
                    <a:lnB>
                      <a:noFill/>
                    </a:lnB>
                    <a:solidFill>
                      <a:schemeClr val="accent1">
                        <a:lumMod val="20000"/>
                        <a:lumOff val="80000"/>
                      </a:schemeClr>
                    </a:solidFill>
                  </a:tcPr>
                </a:tc>
              </a:tr>
              <a:tr h="605511">
                <a:tc>
                  <a:txBody>
                    <a:bodyPr/>
                    <a:lstStyle/>
                    <a:p>
                      <a:r>
                        <a:rPr lang="en-US" sz="1400" b="1"/>
                        <a:t>Total damage</a:t>
                      </a:r>
                    </a:p>
                  </a:txBody>
                  <a:tcPr marL="90311" marR="90311" marT="45156" marB="45156" anchor="ctr">
                    <a:lnL>
                      <a:noFill/>
                    </a:lnL>
                    <a:lnR>
                      <a:noFill/>
                    </a:lnR>
                    <a:lnT>
                      <a:noFill/>
                    </a:lnT>
                    <a:lnB>
                      <a:noFill/>
                    </a:lnB>
                    <a:solidFill>
                      <a:schemeClr val="accent1">
                        <a:lumMod val="20000"/>
                        <a:lumOff val="80000"/>
                      </a:schemeClr>
                    </a:solidFill>
                  </a:tcPr>
                </a:tc>
                <a:tc>
                  <a:txBody>
                    <a:bodyPr/>
                    <a:lstStyle/>
                    <a:p>
                      <a:r>
                        <a:rPr lang="en-US" sz="1400" b="1" dirty="0" smtClean="0"/>
                        <a:t>~ $262 million </a:t>
                      </a:r>
                      <a:endParaRPr lang="en-US" sz="1400" b="1" dirty="0"/>
                    </a:p>
                  </a:txBody>
                  <a:tcPr marL="90311" marR="90311" marT="45156" marB="45156" anchor="ctr">
                    <a:lnL>
                      <a:noFill/>
                    </a:lnL>
                    <a:lnR>
                      <a:noFill/>
                    </a:lnR>
                    <a:lnT>
                      <a:noFill/>
                    </a:lnT>
                    <a:lnB>
                      <a:noFill/>
                    </a:lnB>
                    <a:solidFill>
                      <a:schemeClr val="accent1">
                        <a:lumMod val="20000"/>
                        <a:lumOff val="80000"/>
                      </a:schemeClr>
                    </a:solidFill>
                  </a:tcPr>
                </a:tc>
              </a:tr>
            </a:tbl>
          </a:graphicData>
        </a:graphic>
      </p:graphicFrame>
      <p:sp>
        <p:nvSpPr>
          <p:cNvPr id="104473" name="Rectangle 7"/>
          <p:cNvSpPr>
            <a:spLocks noChangeArrowheads="1"/>
          </p:cNvSpPr>
          <p:nvPr/>
        </p:nvSpPr>
        <p:spPr bwMode="auto">
          <a:xfrm>
            <a:off x="5562600" y="5105400"/>
            <a:ext cx="2438400" cy="304800"/>
          </a:xfrm>
          <a:prstGeom prst="rect">
            <a:avLst/>
          </a:prstGeom>
          <a:noFill/>
          <a:ln w="9525">
            <a:noFill/>
            <a:miter lim="800000"/>
            <a:headEnd/>
            <a:tailEnd/>
          </a:ln>
        </p:spPr>
        <p:txBody>
          <a:bodyPr>
            <a:spAutoFit/>
          </a:bodyPr>
          <a:lstStyle/>
          <a:p>
            <a:r>
              <a:rPr lang="en-US" sz="1400" b="1">
                <a:latin typeface="Calibri" pitchFamily="34" charset="0"/>
              </a:rPr>
              <a:t>http://www.wikipedia.org</a:t>
            </a:r>
          </a:p>
        </p:txBody>
      </p:sp>
      <p:pic>
        <p:nvPicPr>
          <p:cNvPr id="129028" name="Picture 4" descr="http://www.nhc.noaa.gov/tafb_latest/tws_atl_lates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 y="731837"/>
            <a:ext cx="4495800" cy="5668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5574268"/>
            <a:ext cx="4288482" cy="369332"/>
          </a:xfrm>
          <a:prstGeom prst="rect">
            <a:avLst/>
          </a:prstGeom>
          <a:noFill/>
        </p:spPr>
        <p:txBody>
          <a:bodyPr wrap="none" rtlCol="0">
            <a:spAutoFit/>
          </a:bodyPr>
          <a:lstStyle/>
          <a:p>
            <a:r>
              <a:rPr lang="en-US" dirty="0" smtClean="0"/>
              <a:t>A quiet year. One landfall storm over US</a:t>
            </a:r>
            <a:endParaRPr lang="en-US" dirty="0"/>
          </a:p>
        </p:txBody>
      </p:sp>
    </p:spTree>
    <p:extLst>
      <p:ext uri="{BB962C8B-B14F-4D97-AF65-F5344CB8AC3E}">
        <p14:creationId xmlns:p14="http://schemas.microsoft.com/office/powerpoint/2010/main" val="1277867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a:lstStyle/>
          <a:p>
            <a:pPr>
              <a:defRPr/>
            </a:pPr>
            <a:fld id="{A267667F-F043-4E7D-B315-80906D0E8E18}" type="slidenum">
              <a:rPr lang="en-US"/>
              <a:pPr>
                <a:defRPr/>
              </a:pPr>
              <a:t>4</a:t>
            </a:fld>
            <a:endParaRPr lang="en-US"/>
          </a:p>
        </p:txBody>
      </p:sp>
      <p:sp>
        <p:nvSpPr>
          <p:cNvPr id="19459" name="Rectangle 1026"/>
          <p:cNvSpPr>
            <a:spLocks noChangeArrowheads="1"/>
          </p:cNvSpPr>
          <p:nvPr/>
        </p:nvSpPr>
        <p:spPr bwMode="auto">
          <a:xfrm>
            <a:off x="838200" y="152400"/>
            <a:ext cx="7162800" cy="381000"/>
          </a:xfrm>
          <a:prstGeom prst="rect">
            <a:avLst/>
          </a:prstGeom>
          <a:noFill/>
          <a:ln w="9525">
            <a:noFill/>
            <a:miter lim="800000"/>
            <a:headEnd/>
            <a:tailEnd/>
          </a:ln>
        </p:spPr>
        <p:txBody>
          <a:bodyPr wrap="none" anchor="ctr"/>
          <a:lstStyle/>
          <a:p>
            <a:pPr algn="ctr"/>
            <a:r>
              <a:rPr lang="en-US" sz="2400" b="1" dirty="0">
                <a:latin typeface="Calibri" pitchFamily="34" charset="0"/>
              </a:rPr>
              <a:t>Major GFS Changes </a:t>
            </a:r>
            <a:r>
              <a:rPr lang="en-US" sz="2400" b="1" dirty="0" smtClean="0">
                <a:latin typeface="Calibri" pitchFamily="34" charset="0"/>
              </a:rPr>
              <a:t>Since 2000</a:t>
            </a:r>
            <a:endParaRPr lang="en-US" sz="2400" b="1" dirty="0">
              <a:latin typeface="Calibri" pitchFamily="34" charset="0"/>
            </a:endParaRPr>
          </a:p>
        </p:txBody>
      </p:sp>
      <p:sp>
        <p:nvSpPr>
          <p:cNvPr id="19460" name="Rectangle 1027"/>
          <p:cNvSpPr>
            <a:spLocks noChangeArrowheads="1"/>
          </p:cNvSpPr>
          <p:nvPr/>
        </p:nvSpPr>
        <p:spPr bwMode="auto">
          <a:xfrm>
            <a:off x="304800" y="762000"/>
            <a:ext cx="8534400" cy="287338"/>
          </a:xfrm>
          <a:prstGeom prst="rect">
            <a:avLst/>
          </a:prstGeom>
          <a:noFill/>
          <a:ln w="9525">
            <a:noFill/>
            <a:miter lim="800000"/>
            <a:headEnd/>
            <a:tailEnd/>
          </a:ln>
        </p:spPr>
        <p:txBody>
          <a:bodyPr>
            <a:spAutoFit/>
          </a:bodyPr>
          <a:lstStyle/>
          <a:p>
            <a:pPr>
              <a:lnSpc>
                <a:spcPct val="80000"/>
              </a:lnSpc>
              <a:spcBef>
                <a:spcPct val="50000"/>
              </a:spcBef>
              <a:buFontTx/>
              <a:buChar char="•"/>
            </a:pPr>
            <a:endParaRPr lang="en-US" sz="1600">
              <a:solidFill>
                <a:schemeClr val="bg1"/>
              </a:solidFill>
              <a:latin typeface="Calibri" pitchFamily="34" charset="0"/>
            </a:endParaRPr>
          </a:p>
        </p:txBody>
      </p:sp>
      <p:sp>
        <p:nvSpPr>
          <p:cNvPr id="19461" name="Rectangle 1028"/>
          <p:cNvSpPr>
            <a:spLocks noChangeArrowheads="1"/>
          </p:cNvSpPr>
          <p:nvPr/>
        </p:nvSpPr>
        <p:spPr bwMode="auto">
          <a:xfrm>
            <a:off x="381000" y="762000"/>
            <a:ext cx="8534400" cy="5706177"/>
          </a:xfrm>
          <a:prstGeom prst="rect">
            <a:avLst/>
          </a:prstGeom>
          <a:noFill/>
          <a:ln w="9525">
            <a:noFill/>
            <a:miter lim="800000"/>
            <a:headEnd/>
            <a:tailEnd/>
          </a:ln>
        </p:spPr>
        <p:txBody>
          <a:bodyPr>
            <a:spAutoFit/>
          </a:bodyPr>
          <a:lstStyle/>
          <a:p>
            <a:pPr marL="112713" indent="-112713">
              <a:lnSpc>
                <a:spcPct val="80000"/>
              </a:lnSpc>
              <a:spcBef>
                <a:spcPct val="50000"/>
              </a:spcBef>
              <a:buFontTx/>
              <a:buChar char="•"/>
            </a:pPr>
            <a:r>
              <a:rPr lang="en-US" sz="1600" b="1" dirty="0" smtClean="0">
                <a:latin typeface="Calibri" pitchFamily="34" charset="0"/>
              </a:rPr>
              <a:t>2/2000</a:t>
            </a:r>
            <a:r>
              <a:rPr lang="en-US" sz="1600" dirty="0" smtClean="0">
                <a:latin typeface="Calibri" pitchFamily="34" charset="0"/>
              </a:rPr>
              <a:t>:   </a:t>
            </a:r>
            <a:r>
              <a:rPr lang="en-US" sz="1600" b="1" dirty="0" smtClean="0">
                <a:latin typeface="Calibri" pitchFamily="34" charset="0"/>
              </a:rPr>
              <a:t>Resolution </a:t>
            </a:r>
            <a:r>
              <a:rPr lang="en-US" sz="1600" b="1" dirty="0">
                <a:latin typeface="Calibri" pitchFamily="34" charset="0"/>
              </a:rPr>
              <a:t>change: T126L28 </a:t>
            </a:r>
            <a:r>
              <a:rPr lang="en-US" sz="1600" b="1" dirty="0">
                <a:latin typeface="Calibri" pitchFamily="34" charset="0"/>
                <a:sym typeface="Wingdings" pitchFamily="2" charset="2"/>
              </a:rPr>
              <a:t></a:t>
            </a:r>
            <a:r>
              <a:rPr lang="en-US" sz="1600" b="1" dirty="0">
                <a:latin typeface="Calibri" pitchFamily="34" charset="0"/>
              </a:rPr>
              <a:t> T170L42   (100 km </a:t>
            </a:r>
            <a:r>
              <a:rPr lang="en-US" sz="1600" b="1" dirty="0">
                <a:latin typeface="Calibri" pitchFamily="34" charset="0"/>
                <a:sym typeface="Wingdings" pitchFamily="2" charset="2"/>
              </a:rPr>
              <a:t> 70 km)</a:t>
            </a:r>
          </a:p>
          <a:p>
            <a:pPr lvl="2" indent="166688">
              <a:lnSpc>
                <a:spcPct val="80000"/>
              </a:lnSpc>
              <a:spcBef>
                <a:spcPct val="50000"/>
              </a:spcBef>
              <a:buFontTx/>
              <a:buChar char="•"/>
            </a:pPr>
            <a:r>
              <a:rPr lang="en-US" sz="1600" b="1" dirty="0">
                <a:latin typeface="Calibri" pitchFamily="34" charset="0"/>
                <a:sym typeface="Wingdings" pitchFamily="2" charset="2"/>
              </a:rPr>
              <a:t>7/2000 </a:t>
            </a:r>
            <a:r>
              <a:rPr lang="en-US" sz="1600" b="1" dirty="0" smtClean="0">
                <a:latin typeface="Calibri" pitchFamily="34" charset="0"/>
                <a:sym typeface="Wingdings" pitchFamily="2" charset="2"/>
              </a:rPr>
              <a:t>--</a:t>
            </a:r>
            <a:r>
              <a:rPr lang="en-US" sz="1600" b="1" dirty="0" smtClean="0">
                <a:solidFill>
                  <a:srgbClr val="FF0000"/>
                </a:solidFill>
                <a:latin typeface="Calibri" pitchFamily="34" charset="0"/>
                <a:sym typeface="Wingdings" pitchFamily="2" charset="2"/>
              </a:rPr>
              <a:t>hurricane relocation</a:t>
            </a:r>
          </a:p>
          <a:p>
            <a:pPr lvl="2">
              <a:lnSpc>
                <a:spcPct val="80000"/>
              </a:lnSpc>
              <a:spcBef>
                <a:spcPct val="50000"/>
              </a:spcBef>
            </a:pPr>
            <a:endParaRPr lang="en-US" sz="1600" b="1" dirty="0">
              <a:latin typeface="Calibri" pitchFamily="34" charset="0"/>
              <a:sym typeface="Wingdings" pitchFamily="2" charset="2"/>
            </a:endParaRPr>
          </a:p>
          <a:p>
            <a:pPr marL="112713" indent="-112713">
              <a:lnSpc>
                <a:spcPct val="80000"/>
              </a:lnSpc>
              <a:spcBef>
                <a:spcPct val="50000"/>
              </a:spcBef>
              <a:buFontTx/>
              <a:buChar char="•"/>
            </a:pPr>
            <a:r>
              <a:rPr lang="en-US" sz="1600" b="1" dirty="0" smtClean="0">
                <a:latin typeface="Calibri" pitchFamily="34" charset="0"/>
              </a:rPr>
              <a:t>5/2001</a:t>
            </a:r>
            <a:r>
              <a:rPr lang="en-US" sz="1600" dirty="0" smtClean="0">
                <a:latin typeface="Calibri" pitchFamily="34" charset="0"/>
              </a:rPr>
              <a:t>:   </a:t>
            </a:r>
            <a:r>
              <a:rPr lang="en-US" sz="1600" b="1" dirty="0" smtClean="0">
                <a:latin typeface="Calibri" pitchFamily="34" charset="0"/>
              </a:rPr>
              <a:t>Major </a:t>
            </a:r>
            <a:r>
              <a:rPr lang="en-US" sz="1600" b="1" dirty="0">
                <a:latin typeface="Calibri" pitchFamily="34" charset="0"/>
              </a:rPr>
              <a:t>physics upgrade (prognostic cloud water, cumulus momentum transport)</a:t>
            </a:r>
          </a:p>
          <a:p>
            <a:pPr marL="973138" lvl="1">
              <a:lnSpc>
                <a:spcPct val="80000"/>
              </a:lnSpc>
              <a:spcBef>
                <a:spcPct val="50000"/>
              </a:spcBef>
              <a:buFontTx/>
              <a:buChar char="–"/>
            </a:pPr>
            <a:r>
              <a:rPr lang="en-US" sz="1400" dirty="0">
                <a:latin typeface="Calibri" pitchFamily="34" charset="0"/>
              </a:rPr>
              <a:t>Improved QC for AMSU </a:t>
            </a:r>
            <a:r>
              <a:rPr lang="en-US" sz="1400" dirty="0" smtClean="0">
                <a:latin typeface="Calibri" pitchFamily="34" charset="0"/>
              </a:rPr>
              <a:t>radiances</a:t>
            </a:r>
          </a:p>
          <a:p>
            <a:pPr marL="973138" lvl="1">
              <a:lnSpc>
                <a:spcPct val="80000"/>
              </a:lnSpc>
              <a:spcBef>
                <a:spcPct val="50000"/>
              </a:spcBef>
            </a:pPr>
            <a:endParaRPr lang="en-US" sz="1600" dirty="0" smtClean="0">
              <a:latin typeface="Calibri" pitchFamily="34" charset="0"/>
            </a:endParaRPr>
          </a:p>
          <a:p>
            <a:pPr marL="112713" indent="-112713">
              <a:lnSpc>
                <a:spcPct val="80000"/>
              </a:lnSpc>
              <a:spcBef>
                <a:spcPct val="50000"/>
              </a:spcBef>
              <a:buFontTx/>
              <a:buChar char="•"/>
            </a:pPr>
            <a:r>
              <a:rPr lang="en-US" sz="1600" b="1" dirty="0" smtClean="0">
                <a:latin typeface="Calibri" pitchFamily="34" charset="0"/>
              </a:rPr>
              <a:t>11/2002</a:t>
            </a:r>
            <a:r>
              <a:rPr lang="en-US" sz="1600" dirty="0" smtClean="0">
                <a:latin typeface="Calibri" pitchFamily="34" charset="0"/>
              </a:rPr>
              <a:t>:  </a:t>
            </a:r>
            <a:r>
              <a:rPr lang="en-US" sz="1600" b="1" dirty="0" smtClean="0">
                <a:latin typeface="Calibri" pitchFamily="34" charset="0"/>
              </a:rPr>
              <a:t>Resolution change:  T170L42 </a:t>
            </a:r>
            <a:r>
              <a:rPr lang="en-US" sz="1600" b="1" dirty="0" smtClean="0">
                <a:latin typeface="Calibri" pitchFamily="34" charset="0"/>
                <a:sym typeface="Wingdings" pitchFamily="2" charset="2"/>
              </a:rPr>
              <a:t></a:t>
            </a:r>
            <a:r>
              <a:rPr lang="en-US" sz="1600" b="1" dirty="0" smtClean="0">
                <a:latin typeface="Calibri" pitchFamily="34" charset="0"/>
              </a:rPr>
              <a:t> T254L64    (70 km  </a:t>
            </a:r>
            <a:r>
              <a:rPr lang="en-US" sz="1600" b="1" dirty="0" smtClean="0">
                <a:latin typeface="Calibri" pitchFamily="34" charset="0"/>
                <a:sym typeface="Wingdings" pitchFamily="2" charset="2"/>
              </a:rPr>
              <a:t> 55 km)</a:t>
            </a:r>
          </a:p>
          <a:p>
            <a:pPr lvl="2">
              <a:lnSpc>
                <a:spcPct val="80000"/>
              </a:lnSpc>
              <a:spcBef>
                <a:spcPct val="50000"/>
              </a:spcBef>
              <a:buFontTx/>
              <a:buChar char="•"/>
            </a:pPr>
            <a:r>
              <a:rPr lang="en-US" sz="1400" dirty="0" smtClean="0">
                <a:latin typeface="Calibri" pitchFamily="34" charset="0"/>
                <a:sym typeface="Wingdings" pitchFamily="2" charset="2"/>
              </a:rPr>
              <a:t> 2003: NOAA-17 </a:t>
            </a:r>
            <a:r>
              <a:rPr lang="en-US" sz="1400" dirty="0">
                <a:latin typeface="Calibri" pitchFamily="34" charset="0"/>
                <a:sym typeface="Wingdings" pitchFamily="2" charset="2"/>
              </a:rPr>
              <a:t>radiances, NOAA-16 AMSU restored, </a:t>
            </a:r>
            <a:r>
              <a:rPr lang="en-US" sz="1400" dirty="0" err="1">
                <a:latin typeface="Calibri" pitchFamily="34" charset="0"/>
                <a:sym typeface="Wingdings" pitchFamily="2" charset="2"/>
              </a:rPr>
              <a:t>Quikscat</a:t>
            </a:r>
            <a:r>
              <a:rPr lang="en-US" sz="1400" dirty="0">
                <a:latin typeface="Calibri" pitchFamily="34" charset="0"/>
                <a:sym typeface="Wingdings" pitchFamily="2" charset="2"/>
              </a:rPr>
              <a:t> 0.5 degree data</a:t>
            </a:r>
          </a:p>
          <a:p>
            <a:pPr lvl="2">
              <a:lnSpc>
                <a:spcPct val="80000"/>
              </a:lnSpc>
              <a:spcBef>
                <a:spcPct val="50000"/>
              </a:spcBef>
              <a:buFontTx/>
              <a:buChar char="•"/>
            </a:pPr>
            <a:r>
              <a:rPr lang="en-US" sz="1400" dirty="0" smtClean="0">
                <a:latin typeface="Calibri" pitchFamily="34" charset="0"/>
                <a:sym typeface="Wingdings" pitchFamily="2" charset="2"/>
              </a:rPr>
              <a:t> 2004: RRTM </a:t>
            </a:r>
            <a:r>
              <a:rPr lang="en-US" sz="1400" dirty="0">
                <a:latin typeface="Calibri" pitchFamily="34" charset="0"/>
                <a:sym typeface="Wingdings" pitchFamily="2" charset="2"/>
              </a:rPr>
              <a:t>longwave and trace </a:t>
            </a:r>
            <a:r>
              <a:rPr lang="en-US" sz="1400" dirty="0" smtClean="0">
                <a:latin typeface="Calibri" pitchFamily="34" charset="0"/>
                <a:sym typeface="Wingdings" pitchFamily="2" charset="2"/>
              </a:rPr>
              <a:t>gases; </a:t>
            </a:r>
            <a:r>
              <a:rPr lang="en-US" sz="1400" b="1" dirty="0" smtClean="0">
                <a:latin typeface="Calibri" pitchFamily="34" charset="0"/>
                <a:sym typeface="Wingdings" pitchFamily="2" charset="2"/>
              </a:rPr>
              <a:t>mountain </a:t>
            </a:r>
            <a:r>
              <a:rPr lang="en-US" sz="1400" b="1" dirty="0">
                <a:latin typeface="Calibri" pitchFamily="34" charset="0"/>
                <a:sym typeface="Wingdings" pitchFamily="2" charset="2"/>
              </a:rPr>
              <a:t>blocking </a:t>
            </a:r>
            <a:r>
              <a:rPr lang="en-US" sz="1400" b="1" dirty="0" smtClean="0">
                <a:latin typeface="Calibri" pitchFamily="34" charset="0"/>
                <a:sym typeface="Wingdings" pitchFamily="2" charset="2"/>
              </a:rPr>
              <a:t>added</a:t>
            </a:r>
          </a:p>
          <a:p>
            <a:pPr lvl="2">
              <a:lnSpc>
                <a:spcPct val="80000"/>
              </a:lnSpc>
              <a:spcBef>
                <a:spcPct val="50000"/>
              </a:spcBef>
            </a:pPr>
            <a:endParaRPr lang="en-US" sz="1400" b="1" dirty="0">
              <a:latin typeface="Calibri" pitchFamily="34" charset="0"/>
              <a:sym typeface="Wingdings" pitchFamily="2" charset="2"/>
            </a:endParaRPr>
          </a:p>
          <a:p>
            <a:pPr marL="112713" indent="-112713">
              <a:lnSpc>
                <a:spcPct val="80000"/>
              </a:lnSpc>
              <a:spcBef>
                <a:spcPct val="50000"/>
              </a:spcBef>
              <a:buFontTx/>
              <a:buChar char="•"/>
            </a:pPr>
            <a:r>
              <a:rPr lang="en-US" sz="1600" b="1" dirty="0" smtClean="0">
                <a:latin typeface="Calibri" pitchFamily="34" charset="0"/>
                <a:sym typeface="Wingdings" pitchFamily="2" charset="2"/>
              </a:rPr>
              <a:t>5/2005</a:t>
            </a:r>
            <a:r>
              <a:rPr lang="en-US" sz="1600" dirty="0" smtClean="0">
                <a:latin typeface="Calibri" pitchFamily="34" charset="0"/>
                <a:sym typeface="Wingdings" pitchFamily="2" charset="2"/>
              </a:rPr>
              <a:t>:    </a:t>
            </a:r>
            <a:r>
              <a:rPr lang="en-US" sz="1600" b="1" dirty="0" smtClean="0">
                <a:latin typeface="Calibri" pitchFamily="34" charset="0"/>
                <a:sym typeface="Wingdings" pitchFamily="2" charset="2"/>
              </a:rPr>
              <a:t>Resolution </a:t>
            </a:r>
            <a:r>
              <a:rPr lang="en-US" sz="1600" b="1" dirty="0">
                <a:latin typeface="Calibri" pitchFamily="34" charset="0"/>
                <a:sym typeface="Wingdings" pitchFamily="2" charset="2"/>
              </a:rPr>
              <a:t>change: </a:t>
            </a:r>
            <a:r>
              <a:rPr lang="en-US" sz="1600" b="1" dirty="0">
                <a:latin typeface="Calibri" pitchFamily="34" charset="0"/>
              </a:rPr>
              <a:t>T254L64 </a:t>
            </a:r>
            <a:r>
              <a:rPr lang="en-US" sz="1600" b="1" dirty="0">
                <a:latin typeface="Calibri" pitchFamily="34" charset="0"/>
                <a:sym typeface="Wingdings" pitchFamily="2" charset="2"/>
              </a:rPr>
              <a:t></a:t>
            </a:r>
            <a:r>
              <a:rPr lang="en-US" sz="1600" b="1" dirty="0">
                <a:latin typeface="Calibri" pitchFamily="34" charset="0"/>
              </a:rPr>
              <a:t> T382L64    (</a:t>
            </a:r>
            <a:r>
              <a:rPr lang="en-US" sz="1600" b="1" dirty="0">
                <a:latin typeface="Calibri" pitchFamily="34" charset="0"/>
                <a:sym typeface="Wingdings" pitchFamily="2" charset="2"/>
              </a:rPr>
              <a:t> 55 km  38 km )</a:t>
            </a:r>
          </a:p>
          <a:p>
            <a:pPr marL="973138" lvl="1">
              <a:lnSpc>
                <a:spcPct val="80000"/>
              </a:lnSpc>
              <a:spcBef>
                <a:spcPct val="50000"/>
              </a:spcBef>
              <a:buFontTx/>
              <a:buChar char="–"/>
            </a:pPr>
            <a:r>
              <a:rPr lang="en-US" sz="1600" b="1" dirty="0">
                <a:latin typeface="Calibri" pitchFamily="34" charset="0"/>
                <a:sym typeface="Wingdings" pitchFamily="2" charset="2"/>
              </a:rPr>
              <a:t>2-L OSU LSM    4-L NOHA </a:t>
            </a:r>
            <a:r>
              <a:rPr lang="en-US" sz="1600" b="1" dirty="0" smtClean="0">
                <a:latin typeface="Calibri" pitchFamily="34" charset="0"/>
                <a:sym typeface="Wingdings" pitchFamily="2" charset="2"/>
              </a:rPr>
              <a:t>LSM</a:t>
            </a:r>
          </a:p>
          <a:p>
            <a:pPr marL="973138" lvl="1">
              <a:lnSpc>
                <a:spcPct val="80000"/>
              </a:lnSpc>
              <a:spcBef>
                <a:spcPct val="50000"/>
              </a:spcBef>
              <a:buFontTx/>
              <a:buChar char="–"/>
            </a:pPr>
            <a:endParaRPr lang="en-US" sz="1600" b="1" dirty="0">
              <a:latin typeface="Calibri" pitchFamily="34" charset="0"/>
              <a:sym typeface="Wingdings" pitchFamily="2" charset="2"/>
            </a:endParaRPr>
          </a:p>
          <a:p>
            <a:pPr marL="112713" indent="-112713">
              <a:spcBef>
                <a:spcPct val="20000"/>
              </a:spcBef>
              <a:buFontTx/>
              <a:buChar char="•"/>
            </a:pPr>
            <a:r>
              <a:rPr lang="en-US" sz="1600" b="1" dirty="0" smtClean="0">
                <a:latin typeface="Calibri" pitchFamily="34" charset="0"/>
                <a:sym typeface="Wingdings" pitchFamily="2" charset="2"/>
              </a:rPr>
              <a:t>8/2006:    NRL </a:t>
            </a:r>
            <a:r>
              <a:rPr lang="en-US" sz="1600" b="1" dirty="0">
                <a:latin typeface="Calibri" pitchFamily="34" charset="0"/>
                <a:sym typeface="Wingdings" pitchFamily="2" charset="2"/>
              </a:rPr>
              <a:t>ozone physics</a:t>
            </a:r>
          </a:p>
          <a:p>
            <a:pPr marL="973138" lvl="1">
              <a:spcBef>
                <a:spcPct val="20000"/>
              </a:spcBef>
              <a:buFontTx/>
              <a:buChar char="–"/>
            </a:pPr>
            <a:r>
              <a:rPr lang="en-US" sz="1600" dirty="0">
                <a:latin typeface="Calibri" pitchFamily="34" charset="0"/>
                <a:sym typeface="Wingdings" pitchFamily="2" charset="2"/>
              </a:rPr>
              <a:t>Upgrade snow </a:t>
            </a:r>
            <a:r>
              <a:rPr lang="en-US" sz="1400" dirty="0" smtClean="0">
                <a:latin typeface="Calibri" pitchFamily="34" charset="0"/>
                <a:sym typeface="Wingdings" pitchFamily="2" charset="2"/>
              </a:rPr>
              <a:t>analysis</a:t>
            </a:r>
          </a:p>
          <a:p>
            <a:pPr marL="973138" lvl="1">
              <a:spcBef>
                <a:spcPct val="20000"/>
              </a:spcBef>
              <a:buFontTx/>
              <a:buChar char="–"/>
            </a:pPr>
            <a:endParaRPr lang="en-US" sz="1400" dirty="0">
              <a:latin typeface="Calibri" pitchFamily="34" charset="0"/>
              <a:sym typeface="Wingdings" pitchFamily="2" charset="2"/>
            </a:endParaRPr>
          </a:p>
          <a:p>
            <a:pPr marL="112713" indent="-112713">
              <a:spcBef>
                <a:spcPct val="20000"/>
              </a:spcBef>
              <a:buFontTx/>
              <a:buChar char="•"/>
            </a:pPr>
            <a:r>
              <a:rPr lang="en-US" b="1" dirty="0" smtClean="0">
                <a:latin typeface="Calibri" pitchFamily="34" charset="0"/>
                <a:sym typeface="Wingdings" pitchFamily="2" charset="2"/>
              </a:rPr>
              <a:t>5/2007:  </a:t>
            </a:r>
            <a:r>
              <a:rPr lang="en-US" sz="1600" b="1" dirty="0" smtClean="0">
                <a:solidFill>
                  <a:srgbClr val="FF0000"/>
                </a:solidFill>
                <a:latin typeface="Calibri" pitchFamily="34" charset="0"/>
                <a:sym typeface="Wingdings" pitchFamily="2" charset="2"/>
              </a:rPr>
              <a:t>SSI </a:t>
            </a:r>
            <a:r>
              <a:rPr lang="en-US" sz="1400" b="1" dirty="0">
                <a:solidFill>
                  <a:srgbClr val="FF0000"/>
                </a:solidFill>
                <a:latin typeface="Calibri" pitchFamily="34" charset="0"/>
                <a:sym typeface="Wingdings" pitchFamily="2" charset="2"/>
              </a:rPr>
              <a:t>(Spectral Statistical Interpolation)</a:t>
            </a:r>
            <a:r>
              <a:rPr lang="en-US" sz="1600" b="1" dirty="0">
                <a:solidFill>
                  <a:srgbClr val="FF0000"/>
                </a:solidFill>
                <a:latin typeface="Calibri" pitchFamily="34" charset="0"/>
                <a:sym typeface="Wingdings" pitchFamily="2" charset="2"/>
              </a:rPr>
              <a:t>  GSI </a:t>
            </a:r>
            <a:r>
              <a:rPr lang="en-US" sz="1400" b="1" dirty="0">
                <a:solidFill>
                  <a:srgbClr val="FF0000"/>
                </a:solidFill>
                <a:latin typeface="Calibri" pitchFamily="34" charset="0"/>
                <a:sym typeface="Wingdings" pitchFamily="2" charset="2"/>
              </a:rPr>
              <a:t>( </a:t>
            </a:r>
            <a:r>
              <a:rPr lang="en-US" sz="1400" b="1" dirty="0" err="1">
                <a:solidFill>
                  <a:srgbClr val="FF0000"/>
                </a:solidFill>
                <a:latin typeface="Calibri" pitchFamily="34" charset="0"/>
                <a:sym typeface="Wingdings" pitchFamily="2" charset="2"/>
              </a:rPr>
              <a:t>Gridpoint</a:t>
            </a:r>
            <a:r>
              <a:rPr lang="en-US" sz="1400" b="1" dirty="0">
                <a:solidFill>
                  <a:srgbClr val="FF0000"/>
                </a:solidFill>
                <a:latin typeface="Calibri" pitchFamily="34" charset="0"/>
                <a:sym typeface="Wingdings" pitchFamily="2" charset="2"/>
              </a:rPr>
              <a:t> Statistical Interpolation)</a:t>
            </a:r>
            <a:r>
              <a:rPr lang="en-US" sz="1400" b="1" dirty="0">
                <a:latin typeface="Calibri" pitchFamily="34" charset="0"/>
                <a:sym typeface="Wingdings" pitchFamily="2" charset="2"/>
              </a:rPr>
              <a:t>. </a:t>
            </a:r>
          </a:p>
          <a:p>
            <a:pPr marL="973138" lvl="1">
              <a:spcBef>
                <a:spcPct val="20000"/>
              </a:spcBef>
              <a:buFontTx/>
              <a:buChar char="–"/>
            </a:pPr>
            <a:r>
              <a:rPr lang="en-US" sz="1600" b="1" dirty="0">
                <a:solidFill>
                  <a:srgbClr val="FF0000"/>
                </a:solidFill>
                <a:latin typeface="Calibri" pitchFamily="34" charset="0"/>
                <a:sym typeface="Wingdings" pitchFamily="2" charset="2"/>
              </a:rPr>
              <a:t>Vertical coordinate changed from sigma to hybrid sigma-pressure</a:t>
            </a:r>
            <a:endParaRPr lang="en-US" sz="1400" b="1" dirty="0">
              <a:solidFill>
                <a:srgbClr val="FF0000"/>
              </a:solidFill>
              <a:latin typeface="Calibri" pitchFamily="34" charset="0"/>
              <a:sym typeface="Wingdings" pitchFamily="2" charset="2"/>
            </a:endParaRPr>
          </a:p>
          <a:p>
            <a:pPr marL="973138" lvl="1">
              <a:spcBef>
                <a:spcPct val="20000"/>
              </a:spcBef>
              <a:buFontTx/>
              <a:buChar char="–"/>
            </a:pPr>
            <a:r>
              <a:rPr lang="en-US" sz="1400" dirty="0">
                <a:latin typeface="Calibri" pitchFamily="34" charset="0"/>
                <a:sym typeface="Wingdings" pitchFamily="2" charset="2"/>
              </a:rPr>
              <a:t>New observations (COSMIC, full resolution AIRS, METOP HIRS, AMSU-A and MHS</a:t>
            </a:r>
            <a:r>
              <a:rPr lang="en-US" sz="1400" dirty="0" smtClean="0">
                <a:latin typeface="Calibri" pitchFamily="34" charset="0"/>
                <a:sym typeface="Wingdings" pitchFamily="2" charset="2"/>
              </a:rPr>
              <a:t>)</a:t>
            </a:r>
            <a:endParaRPr lang="en-US" sz="1400" dirty="0">
              <a:latin typeface="Calibri"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381000" y="76200"/>
            <a:ext cx="8229600" cy="4953000"/>
          </a:xfrm>
          <a:prstGeom prst="rect">
            <a:avLst/>
          </a:prstGeom>
        </p:spPr>
      </p:pic>
      <p:sp>
        <p:nvSpPr>
          <p:cNvPr id="6" name="TextBox 5"/>
          <p:cNvSpPr txBox="1"/>
          <p:nvPr/>
        </p:nvSpPr>
        <p:spPr>
          <a:xfrm>
            <a:off x="6737786" y="2778594"/>
            <a:ext cx="697627" cy="369332"/>
          </a:xfrm>
          <a:prstGeom prst="rect">
            <a:avLst/>
          </a:prstGeom>
          <a:noFill/>
        </p:spPr>
        <p:txBody>
          <a:bodyPr wrap="none" rtlCol="0">
            <a:spAutoFit/>
          </a:bodyPr>
          <a:lstStyle/>
          <a:p>
            <a:r>
              <a:rPr lang="en-US" dirty="0" smtClean="0">
                <a:solidFill>
                  <a:srgbClr val="CC0066"/>
                </a:solidFill>
              </a:rPr>
              <a:t>UKM</a:t>
            </a:r>
            <a:endParaRPr lang="en-US" dirty="0">
              <a:solidFill>
                <a:srgbClr val="CC0066"/>
              </a:solidFill>
            </a:endParaRPr>
          </a:p>
        </p:txBody>
      </p:sp>
      <p:sp>
        <p:nvSpPr>
          <p:cNvPr id="7" name="TextBox 6"/>
          <p:cNvSpPr txBox="1"/>
          <p:nvPr/>
        </p:nvSpPr>
        <p:spPr>
          <a:xfrm>
            <a:off x="6996831" y="2222251"/>
            <a:ext cx="877163" cy="369332"/>
          </a:xfrm>
          <a:prstGeom prst="rect">
            <a:avLst/>
          </a:prstGeom>
          <a:noFill/>
        </p:spPr>
        <p:txBody>
          <a:bodyPr wrap="none" rtlCol="0">
            <a:spAutoFit/>
          </a:bodyPr>
          <a:lstStyle/>
          <a:p>
            <a:r>
              <a:rPr lang="en-US" dirty="0" smtClean="0">
                <a:solidFill>
                  <a:srgbClr val="008000"/>
                </a:solidFill>
              </a:rPr>
              <a:t>HWRF</a:t>
            </a:r>
            <a:endParaRPr lang="en-US" dirty="0">
              <a:solidFill>
                <a:srgbClr val="008000"/>
              </a:solidFill>
            </a:endParaRPr>
          </a:p>
        </p:txBody>
      </p:sp>
      <p:sp>
        <p:nvSpPr>
          <p:cNvPr id="8" name="TextBox 7"/>
          <p:cNvSpPr txBox="1"/>
          <p:nvPr/>
        </p:nvSpPr>
        <p:spPr>
          <a:xfrm>
            <a:off x="6018127" y="1383268"/>
            <a:ext cx="800219" cy="369332"/>
          </a:xfrm>
          <a:prstGeom prst="rect">
            <a:avLst/>
          </a:prstGeom>
          <a:noFill/>
        </p:spPr>
        <p:txBody>
          <a:bodyPr wrap="none" rtlCol="0">
            <a:spAutoFit/>
          </a:bodyPr>
          <a:lstStyle/>
          <a:p>
            <a:r>
              <a:rPr lang="en-US" dirty="0" smtClean="0">
                <a:solidFill>
                  <a:srgbClr val="1407B9"/>
                </a:solidFill>
              </a:rPr>
              <a:t>GFDL</a:t>
            </a:r>
            <a:endParaRPr lang="en-US" dirty="0">
              <a:solidFill>
                <a:srgbClr val="1407B9"/>
              </a:solidFill>
            </a:endParaRPr>
          </a:p>
        </p:txBody>
      </p:sp>
      <p:sp>
        <p:nvSpPr>
          <p:cNvPr id="9" name="TextBox 8"/>
          <p:cNvSpPr txBox="1"/>
          <p:nvPr/>
        </p:nvSpPr>
        <p:spPr>
          <a:xfrm>
            <a:off x="2667000" y="3345849"/>
            <a:ext cx="710451" cy="369332"/>
          </a:xfrm>
          <a:prstGeom prst="rect">
            <a:avLst/>
          </a:prstGeom>
          <a:noFill/>
        </p:spPr>
        <p:txBody>
          <a:bodyPr wrap="none" rtlCol="0">
            <a:spAutoFit/>
          </a:bodyPr>
          <a:lstStyle/>
          <a:p>
            <a:r>
              <a:rPr lang="en-US" b="1" dirty="0" smtClean="0">
                <a:solidFill>
                  <a:srgbClr val="FFC000"/>
                </a:solidFill>
              </a:rPr>
              <a:t>CMC</a:t>
            </a:r>
            <a:endParaRPr lang="en-US" b="1" dirty="0">
              <a:solidFill>
                <a:srgbClr val="FFC000"/>
              </a:solidFill>
            </a:endParaRPr>
          </a:p>
        </p:txBody>
      </p:sp>
      <p:sp>
        <p:nvSpPr>
          <p:cNvPr id="10" name="TextBox 9"/>
          <p:cNvSpPr txBox="1"/>
          <p:nvPr/>
        </p:nvSpPr>
        <p:spPr>
          <a:xfrm>
            <a:off x="5029200" y="1840468"/>
            <a:ext cx="659155" cy="369332"/>
          </a:xfrm>
          <a:prstGeom prst="rect">
            <a:avLst/>
          </a:prstGeom>
          <a:noFill/>
        </p:spPr>
        <p:txBody>
          <a:bodyPr wrap="none" rtlCol="0">
            <a:spAutoFit/>
          </a:bodyPr>
          <a:lstStyle/>
          <a:p>
            <a:r>
              <a:rPr lang="en-US" dirty="0" smtClean="0">
                <a:solidFill>
                  <a:srgbClr val="FF0000"/>
                </a:solidFill>
              </a:rPr>
              <a:t>GFS</a:t>
            </a:r>
            <a:endParaRPr lang="en-US" dirty="0">
              <a:solidFill>
                <a:srgbClr val="FF0000"/>
              </a:solidFill>
            </a:endParaRPr>
          </a:p>
        </p:txBody>
      </p:sp>
      <p:cxnSp>
        <p:nvCxnSpPr>
          <p:cNvPr id="12" name="Straight Arrow Connector 11"/>
          <p:cNvCxnSpPr>
            <a:stCxn id="10" idx="3"/>
          </p:cNvCxnSpPr>
          <p:nvPr/>
        </p:nvCxnSpPr>
        <p:spPr>
          <a:xfrm flipV="1">
            <a:off x="5688355" y="1916668"/>
            <a:ext cx="1550645" cy="1084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02077" y="2209800"/>
            <a:ext cx="1056700" cy="369332"/>
          </a:xfrm>
          <a:prstGeom prst="rect">
            <a:avLst/>
          </a:prstGeom>
          <a:noFill/>
        </p:spPr>
        <p:txBody>
          <a:bodyPr wrap="none" rtlCol="0">
            <a:spAutoFit/>
          </a:bodyPr>
          <a:lstStyle/>
          <a:p>
            <a:r>
              <a:rPr lang="en-US" dirty="0" smtClean="0">
                <a:solidFill>
                  <a:srgbClr val="0070C0"/>
                </a:solidFill>
              </a:rPr>
              <a:t>ECMWF</a:t>
            </a:r>
            <a:endParaRPr lang="en-US" dirty="0">
              <a:solidFill>
                <a:srgbClr val="0070C0"/>
              </a:solidFill>
            </a:endParaRPr>
          </a:p>
        </p:txBody>
      </p:sp>
      <p:cxnSp>
        <p:nvCxnSpPr>
          <p:cNvPr id="16" name="Straight Arrow Connector 15"/>
          <p:cNvCxnSpPr>
            <a:stCxn id="14" idx="3"/>
          </p:cNvCxnSpPr>
          <p:nvPr/>
        </p:nvCxnSpPr>
        <p:spPr>
          <a:xfrm flipV="1">
            <a:off x="5358777" y="2328139"/>
            <a:ext cx="1203107" cy="66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9033" y="5054930"/>
            <a:ext cx="8534402"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HWRF and UKM had better track forecasts.  ECMWF had smaller errors than GFS for day1-2  forecasts, and larger error for day-5 forecast. </a:t>
            </a:r>
          </a:p>
          <a:p>
            <a:pPr marL="285750" indent="-285750">
              <a:buFont typeface="Arial" panose="020B0604020202020204" pitchFamily="34" charset="0"/>
              <a:buChar char="•"/>
            </a:pPr>
            <a:r>
              <a:rPr lang="en-US" b="1" dirty="0" smtClean="0"/>
              <a:t>Among all global NWP models, GFS had the smallest initial track error (because of the use of hurricane relocation ?)</a:t>
            </a:r>
          </a:p>
          <a:p>
            <a:pPr marL="285750" indent="-285750">
              <a:buFont typeface="Arial" panose="020B0604020202020204" pitchFamily="34" charset="0"/>
              <a:buChar char="•"/>
            </a:pPr>
            <a:r>
              <a:rPr lang="en-US" b="1" dirty="0" smtClean="0"/>
              <a:t>Note: OFCL are based on guidance of  “early” models</a:t>
            </a:r>
          </a:p>
        </p:txBody>
      </p:sp>
      <p:cxnSp>
        <p:nvCxnSpPr>
          <p:cNvPr id="20" name="Straight Arrow Connector 19"/>
          <p:cNvCxnSpPr/>
          <p:nvPr/>
        </p:nvCxnSpPr>
        <p:spPr>
          <a:xfrm flipH="1" flipV="1">
            <a:off x="2438400" y="4038600"/>
            <a:ext cx="3979836" cy="17549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44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ChangeArrowheads="1"/>
          </p:cNvSpPr>
          <p:nvPr/>
        </p:nvSpPr>
        <p:spPr bwMode="auto">
          <a:xfrm>
            <a:off x="6172200" y="6400800"/>
            <a:ext cx="2438400" cy="307975"/>
          </a:xfrm>
          <a:prstGeom prst="rect">
            <a:avLst/>
          </a:prstGeom>
          <a:noFill/>
          <a:ln w="9525">
            <a:noFill/>
            <a:miter lim="800000"/>
            <a:headEnd/>
            <a:tailEnd/>
          </a:ln>
        </p:spPr>
        <p:txBody>
          <a:bodyPr>
            <a:spAutoFit/>
          </a:bodyPr>
          <a:lstStyle/>
          <a:p>
            <a:r>
              <a:rPr lang="en-US" sz="1400" b="1">
                <a:latin typeface="Calibri" pitchFamily="34" charset="0"/>
              </a:rPr>
              <a:t>http://www.wikipedia.org</a:t>
            </a:r>
          </a:p>
        </p:txBody>
      </p:sp>
      <p:sp>
        <p:nvSpPr>
          <p:cNvPr id="106498" name="Title 8"/>
          <p:cNvSpPr>
            <a:spLocks noGrp="1"/>
          </p:cNvSpPr>
          <p:nvPr>
            <p:ph type="title"/>
          </p:nvPr>
        </p:nvSpPr>
        <p:spPr>
          <a:xfrm>
            <a:off x="457200" y="76200"/>
            <a:ext cx="8229600" cy="609600"/>
          </a:xfrm>
        </p:spPr>
        <p:txBody>
          <a:bodyPr/>
          <a:lstStyle/>
          <a:p>
            <a:pPr eaLnBrk="1" hangingPunct="1"/>
            <a:r>
              <a:rPr lang="en-US" sz="3200" b="1" dirty="0" smtClean="0">
                <a:solidFill>
                  <a:srgbClr val="FF0000"/>
                </a:solidFill>
              </a:rPr>
              <a:t>2014 Eastern Pacific Hurricanes</a:t>
            </a:r>
            <a:endParaRPr lang="en-US" sz="3200" dirty="0" smtClean="0"/>
          </a:p>
        </p:txBody>
      </p:sp>
      <p:sp>
        <p:nvSpPr>
          <p:cNvPr id="106499" name="Rectangle 13"/>
          <p:cNvSpPr>
            <a:spLocks noChangeArrowheads="1"/>
          </p:cNvSpPr>
          <p:nvPr/>
        </p:nvSpPr>
        <p:spPr bwMode="auto">
          <a:xfrm>
            <a:off x="1600200" y="6411913"/>
            <a:ext cx="2071688" cy="369887"/>
          </a:xfrm>
          <a:prstGeom prst="rect">
            <a:avLst/>
          </a:prstGeom>
          <a:noFill/>
          <a:ln w="9525">
            <a:noFill/>
            <a:miter lim="800000"/>
            <a:headEnd/>
            <a:tailEnd/>
          </a:ln>
        </p:spPr>
        <p:txBody>
          <a:bodyPr wrap="none">
            <a:spAutoFit/>
          </a:bodyPr>
          <a:lstStyle/>
          <a:p>
            <a:r>
              <a:rPr lang="en-US">
                <a:latin typeface="Calibri" pitchFamily="34" charset="0"/>
              </a:rPr>
              <a:t>www.nhc.noaa.gov/</a:t>
            </a:r>
          </a:p>
        </p:txBody>
      </p:sp>
      <p:sp>
        <p:nvSpPr>
          <p:cNvPr id="7" name="Slide Number Placeholder 6"/>
          <p:cNvSpPr>
            <a:spLocks noGrp="1"/>
          </p:cNvSpPr>
          <p:nvPr>
            <p:ph type="sldNum" sz="quarter" idx="12"/>
          </p:nvPr>
        </p:nvSpPr>
        <p:spPr/>
        <p:txBody>
          <a:bodyPr/>
          <a:lstStyle/>
          <a:p>
            <a:pPr>
              <a:defRPr/>
            </a:pPr>
            <a:fld id="{F2169DD7-316A-4E1D-96BB-A31E1823B09B}" type="slidenum">
              <a:rPr lang="en-US"/>
              <a:pPr>
                <a:defRPr/>
              </a:pPr>
              <a:t>41</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78553666"/>
              </p:ext>
            </p:extLst>
          </p:nvPr>
        </p:nvGraphicFramePr>
        <p:xfrm>
          <a:off x="5181600" y="884238"/>
          <a:ext cx="3657600" cy="5740400"/>
        </p:xfrm>
        <a:graphic>
          <a:graphicData uri="http://schemas.openxmlformats.org/drawingml/2006/table">
            <a:tbl>
              <a:tblPr/>
              <a:tblGrid>
                <a:gridCol w="1828800"/>
                <a:gridCol w="1828800"/>
              </a:tblGrid>
              <a:tr h="675640">
                <a:tc>
                  <a:txBody>
                    <a:bodyPr/>
                    <a:lstStyle/>
                    <a:p>
                      <a:r>
                        <a:rPr lang="en-US" b="1" dirty="0"/>
                        <a:t>First system formed</a:t>
                      </a:r>
                    </a:p>
                  </a:txBody>
                  <a:tcPr anchor="ctr">
                    <a:lnL>
                      <a:noFill/>
                    </a:lnL>
                    <a:lnR>
                      <a:noFill/>
                    </a:lnR>
                    <a:lnT>
                      <a:noFill/>
                    </a:lnT>
                    <a:lnB>
                      <a:noFill/>
                    </a:lnB>
                    <a:solidFill>
                      <a:schemeClr val="tx2">
                        <a:lumMod val="20000"/>
                        <a:lumOff val="80000"/>
                      </a:schemeClr>
                    </a:solidFill>
                  </a:tcPr>
                </a:tc>
                <a:tc>
                  <a:txBody>
                    <a:bodyPr/>
                    <a:lstStyle/>
                    <a:p>
                      <a:r>
                        <a:rPr lang="en-US" b="1" dirty="0" smtClean="0"/>
                        <a:t>May 22, 2014</a:t>
                      </a:r>
                      <a:endParaRPr lang="en-US" b="1" dirty="0"/>
                    </a:p>
                  </a:txBody>
                  <a:tcPr anchor="ctr">
                    <a:lnL>
                      <a:noFill/>
                    </a:lnL>
                    <a:lnR>
                      <a:noFill/>
                    </a:lnR>
                    <a:lnT>
                      <a:noFill/>
                    </a:lnT>
                    <a:lnB>
                      <a:noFill/>
                    </a:lnB>
                    <a:solidFill>
                      <a:schemeClr val="tx2">
                        <a:lumMod val="20000"/>
                        <a:lumOff val="80000"/>
                      </a:schemeClr>
                    </a:solidFill>
                  </a:tcPr>
                </a:tc>
              </a:tr>
              <a:tr h="675640">
                <a:tc>
                  <a:txBody>
                    <a:bodyPr/>
                    <a:lstStyle/>
                    <a:p>
                      <a:r>
                        <a:rPr lang="en-US" b="1"/>
                        <a:t>Last system dissipated</a:t>
                      </a:r>
                    </a:p>
                  </a:txBody>
                  <a:tcPr anchor="ctr">
                    <a:lnL>
                      <a:noFill/>
                    </a:lnL>
                    <a:lnR>
                      <a:noFill/>
                    </a:lnR>
                    <a:lnT>
                      <a:noFill/>
                    </a:lnT>
                    <a:lnB>
                      <a:noFill/>
                    </a:lnB>
                    <a:solidFill>
                      <a:schemeClr val="tx2">
                        <a:lumMod val="20000"/>
                        <a:lumOff val="80000"/>
                      </a:schemeClr>
                    </a:solidFill>
                  </a:tcPr>
                </a:tc>
                <a:tc>
                  <a:txBody>
                    <a:bodyPr/>
                    <a:lstStyle/>
                    <a:p>
                      <a:r>
                        <a:rPr lang="en-US" b="1" dirty="0"/>
                        <a:t>November </a:t>
                      </a:r>
                      <a:r>
                        <a:rPr lang="en-US" b="1" dirty="0" smtClean="0"/>
                        <a:t>5, 2014</a:t>
                      </a:r>
                      <a:endParaRPr lang="en-US" b="1" dirty="0"/>
                    </a:p>
                  </a:txBody>
                  <a:tcPr anchor="ctr">
                    <a:lnL>
                      <a:noFill/>
                    </a:lnL>
                    <a:lnR>
                      <a:noFill/>
                    </a:lnR>
                    <a:lnT>
                      <a:noFill/>
                    </a:lnT>
                    <a:lnB>
                      <a:noFill/>
                    </a:lnB>
                    <a:solidFill>
                      <a:schemeClr val="tx2">
                        <a:lumMod val="20000"/>
                        <a:lumOff val="80000"/>
                      </a:schemeClr>
                    </a:solidFill>
                  </a:tcPr>
                </a:tc>
              </a:tr>
              <a:tr h="675640">
                <a:tc>
                  <a:txBody>
                    <a:bodyPr/>
                    <a:lstStyle/>
                    <a:p>
                      <a:r>
                        <a:rPr lang="en-US" b="1"/>
                        <a:t>Strongest storm</a:t>
                      </a:r>
                    </a:p>
                  </a:txBody>
                  <a:tcPr anchor="ctr">
                    <a:lnL>
                      <a:noFill/>
                    </a:lnL>
                    <a:lnR>
                      <a:noFill/>
                    </a:lnR>
                    <a:lnT>
                      <a:noFill/>
                    </a:lnT>
                    <a:lnB>
                      <a:noFill/>
                    </a:lnB>
                    <a:solidFill>
                      <a:schemeClr val="tx2">
                        <a:lumMod val="20000"/>
                        <a:lumOff val="80000"/>
                      </a:schemeClr>
                    </a:solidFill>
                  </a:tcPr>
                </a:tc>
                <a:tc>
                  <a:txBody>
                    <a:bodyPr/>
                    <a:lstStyle/>
                    <a:p>
                      <a:r>
                        <a:rPr lang="en-US" b="1" dirty="0" smtClean="0"/>
                        <a:t>Marie</a:t>
                      </a:r>
                      <a:r>
                        <a:rPr lang="en-US" b="1" dirty="0"/>
                        <a:t> – </a:t>
                      </a:r>
                      <a:r>
                        <a:rPr lang="en-US" b="1" dirty="0" smtClean="0"/>
                        <a:t>918</a:t>
                      </a:r>
                      <a:r>
                        <a:rPr lang="en-US" b="1" baseline="0" dirty="0" smtClean="0"/>
                        <a:t> </a:t>
                      </a:r>
                      <a:r>
                        <a:rPr lang="en-US" b="1" dirty="0" err="1" smtClean="0">
                          <a:hlinkClick r:id="rId2" tooltip="Pascal (unit)"/>
                        </a:rPr>
                        <a:t>hPa</a:t>
                      </a:r>
                      <a:r>
                        <a:rPr lang="en-US" b="1" dirty="0" smtClean="0"/>
                        <a:t>,</a:t>
                      </a:r>
                      <a:r>
                        <a:rPr lang="en-US" b="1" baseline="0" dirty="0" smtClean="0"/>
                        <a:t> </a:t>
                      </a:r>
                      <a:r>
                        <a:rPr lang="en-US" b="1" dirty="0" smtClean="0"/>
                        <a:t>160 mph</a:t>
                      </a:r>
                      <a:endParaRPr lang="en-US" b="1" dirty="0"/>
                    </a:p>
                  </a:txBody>
                  <a:tcPr anchor="ctr">
                    <a:lnL>
                      <a:noFill/>
                    </a:lnL>
                    <a:lnR>
                      <a:noFill/>
                    </a:lnR>
                    <a:lnT>
                      <a:noFill/>
                    </a:lnT>
                    <a:lnB>
                      <a:noFill/>
                    </a:lnB>
                    <a:solidFill>
                      <a:schemeClr val="tx2">
                        <a:lumMod val="20000"/>
                        <a:lumOff val="80000"/>
                      </a:schemeClr>
                    </a:solidFill>
                  </a:tcPr>
                </a:tc>
              </a:tr>
              <a:tr h="675640">
                <a:tc>
                  <a:txBody>
                    <a:bodyPr/>
                    <a:lstStyle/>
                    <a:p>
                      <a:r>
                        <a:rPr lang="en-US" b="1"/>
                        <a:t>Total depressions</a:t>
                      </a:r>
                    </a:p>
                  </a:txBody>
                  <a:tcPr anchor="ctr">
                    <a:lnL>
                      <a:noFill/>
                    </a:lnL>
                    <a:lnR>
                      <a:noFill/>
                    </a:lnR>
                    <a:lnT>
                      <a:noFill/>
                    </a:lnT>
                    <a:lnB>
                      <a:noFill/>
                    </a:lnB>
                    <a:solidFill>
                      <a:schemeClr val="tx2">
                        <a:lumMod val="20000"/>
                        <a:lumOff val="80000"/>
                      </a:schemeClr>
                    </a:solidFill>
                  </a:tcPr>
                </a:tc>
                <a:tc>
                  <a:txBody>
                    <a:bodyPr/>
                    <a:lstStyle/>
                    <a:p>
                      <a:r>
                        <a:rPr lang="en-US" b="1" dirty="0" smtClean="0"/>
                        <a:t>23</a:t>
                      </a:r>
                      <a:endParaRPr lang="en-US" b="1" dirty="0"/>
                    </a:p>
                  </a:txBody>
                  <a:tcPr anchor="ctr">
                    <a:lnL>
                      <a:noFill/>
                    </a:lnL>
                    <a:lnR>
                      <a:noFill/>
                    </a:lnR>
                    <a:lnT>
                      <a:noFill/>
                    </a:lnT>
                    <a:lnB>
                      <a:noFill/>
                    </a:lnB>
                    <a:solidFill>
                      <a:schemeClr val="tx2">
                        <a:lumMod val="20000"/>
                        <a:lumOff val="80000"/>
                      </a:schemeClr>
                    </a:solidFill>
                  </a:tcPr>
                </a:tc>
              </a:tr>
              <a:tr h="386080">
                <a:tc>
                  <a:txBody>
                    <a:bodyPr/>
                    <a:lstStyle/>
                    <a:p>
                      <a:r>
                        <a:rPr lang="en-US" b="1"/>
                        <a:t>Total storms</a:t>
                      </a:r>
                    </a:p>
                  </a:txBody>
                  <a:tcPr anchor="ctr">
                    <a:lnL>
                      <a:noFill/>
                    </a:lnL>
                    <a:lnR>
                      <a:noFill/>
                    </a:lnR>
                    <a:lnT>
                      <a:noFill/>
                    </a:lnT>
                    <a:lnB>
                      <a:noFill/>
                    </a:lnB>
                    <a:solidFill>
                      <a:schemeClr val="tx2">
                        <a:lumMod val="20000"/>
                        <a:lumOff val="80000"/>
                      </a:schemeClr>
                    </a:solidFill>
                  </a:tcPr>
                </a:tc>
                <a:tc>
                  <a:txBody>
                    <a:bodyPr/>
                    <a:lstStyle/>
                    <a:p>
                      <a:r>
                        <a:rPr lang="en-US" b="1" dirty="0" smtClean="0"/>
                        <a:t>22</a:t>
                      </a:r>
                      <a:endParaRPr lang="en-US" b="1" dirty="0"/>
                    </a:p>
                  </a:txBody>
                  <a:tcPr anchor="ctr">
                    <a:lnL>
                      <a:noFill/>
                    </a:lnL>
                    <a:lnR>
                      <a:noFill/>
                    </a:lnR>
                    <a:lnT>
                      <a:noFill/>
                    </a:lnT>
                    <a:lnB>
                      <a:noFill/>
                    </a:lnB>
                    <a:solidFill>
                      <a:schemeClr val="tx2">
                        <a:lumMod val="20000"/>
                        <a:lumOff val="80000"/>
                      </a:schemeClr>
                    </a:solidFill>
                  </a:tcPr>
                </a:tc>
              </a:tr>
              <a:tr h="386080">
                <a:tc>
                  <a:txBody>
                    <a:bodyPr/>
                    <a:lstStyle/>
                    <a:p>
                      <a:r>
                        <a:rPr lang="en-US" b="1"/>
                        <a:t>Hurricanes</a:t>
                      </a:r>
                    </a:p>
                  </a:txBody>
                  <a:tcPr anchor="ctr">
                    <a:lnL>
                      <a:noFill/>
                    </a:lnL>
                    <a:lnR>
                      <a:noFill/>
                    </a:lnR>
                    <a:lnT>
                      <a:noFill/>
                    </a:lnT>
                    <a:lnB>
                      <a:noFill/>
                    </a:lnB>
                    <a:solidFill>
                      <a:schemeClr val="tx2">
                        <a:lumMod val="20000"/>
                        <a:lumOff val="80000"/>
                      </a:schemeClr>
                    </a:solidFill>
                  </a:tcPr>
                </a:tc>
                <a:tc>
                  <a:txBody>
                    <a:bodyPr/>
                    <a:lstStyle/>
                    <a:p>
                      <a:r>
                        <a:rPr lang="en-US" b="1" dirty="0" smtClean="0">
                          <a:solidFill>
                            <a:srgbClr val="FF0000"/>
                          </a:solidFill>
                        </a:rPr>
                        <a:t>16  (record high</a:t>
                      </a:r>
                      <a:r>
                        <a:rPr lang="en-US" b="1" dirty="0" smtClean="0"/>
                        <a:t>, tied with 1990 and 1992)</a:t>
                      </a:r>
                      <a:endParaRPr lang="en-US" b="1" dirty="0"/>
                    </a:p>
                  </a:txBody>
                  <a:tcPr anchor="ctr">
                    <a:lnL>
                      <a:noFill/>
                    </a:lnL>
                    <a:lnR>
                      <a:noFill/>
                    </a:lnR>
                    <a:lnT>
                      <a:noFill/>
                    </a:lnT>
                    <a:lnB>
                      <a:noFill/>
                    </a:lnB>
                    <a:solidFill>
                      <a:schemeClr val="tx2">
                        <a:lumMod val="20000"/>
                        <a:lumOff val="80000"/>
                      </a:schemeClr>
                    </a:solidFill>
                  </a:tcPr>
                </a:tc>
              </a:tr>
              <a:tr h="965200">
                <a:tc>
                  <a:txBody>
                    <a:bodyPr/>
                    <a:lstStyle/>
                    <a:p>
                      <a:r>
                        <a:rPr lang="en-US" b="1"/>
                        <a:t>Major hurricanes (</a:t>
                      </a:r>
                      <a:r>
                        <a:rPr lang="en-US" b="1">
                          <a:hlinkClick r:id="rId3" tooltip="Saffir–Simpson hurricane wind scale"/>
                        </a:rPr>
                        <a:t>Cat. 3+</a:t>
                      </a:r>
                      <a:r>
                        <a:rPr lang="en-US" b="1"/>
                        <a:t>)</a:t>
                      </a:r>
                    </a:p>
                  </a:txBody>
                  <a:tcPr anchor="ctr">
                    <a:lnL>
                      <a:noFill/>
                    </a:lnL>
                    <a:lnR>
                      <a:noFill/>
                    </a:lnR>
                    <a:lnT>
                      <a:noFill/>
                    </a:lnT>
                    <a:lnB>
                      <a:noFill/>
                    </a:lnB>
                    <a:solidFill>
                      <a:schemeClr val="tx2">
                        <a:lumMod val="20000"/>
                        <a:lumOff val="80000"/>
                      </a:schemeClr>
                    </a:solidFill>
                  </a:tcPr>
                </a:tc>
                <a:tc>
                  <a:txBody>
                    <a:bodyPr/>
                    <a:lstStyle/>
                    <a:p>
                      <a:r>
                        <a:rPr lang="en-US" b="1" dirty="0" smtClean="0">
                          <a:solidFill>
                            <a:srgbClr val="FF0000"/>
                          </a:solidFill>
                        </a:rPr>
                        <a:t>9</a:t>
                      </a:r>
                      <a:endParaRPr lang="en-US" b="1" dirty="0">
                        <a:solidFill>
                          <a:srgbClr val="FF0000"/>
                        </a:solidFill>
                      </a:endParaRPr>
                    </a:p>
                  </a:txBody>
                  <a:tcPr anchor="ctr">
                    <a:lnL>
                      <a:noFill/>
                    </a:lnL>
                    <a:lnR>
                      <a:noFill/>
                    </a:lnR>
                    <a:lnT>
                      <a:noFill/>
                    </a:lnT>
                    <a:lnB>
                      <a:noFill/>
                    </a:lnB>
                    <a:solidFill>
                      <a:schemeClr val="tx2">
                        <a:lumMod val="20000"/>
                        <a:lumOff val="80000"/>
                      </a:schemeClr>
                    </a:solidFill>
                  </a:tcPr>
                </a:tc>
              </a:tr>
              <a:tr h="386080">
                <a:tc>
                  <a:txBody>
                    <a:bodyPr/>
                    <a:lstStyle/>
                    <a:p>
                      <a:r>
                        <a:rPr lang="en-US" b="1"/>
                        <a:t>Total fatalities</a:t>
                      </a:r>
                    </a:p>
                  </a:txBody>
                  <a:tcPr anchor="ctr">
                    <a:lnL>
                      <a:noFill/>
                    </a:lnL>
                    <a:lnR>
                      <a:noFill/>
                    </a:lnR>
                    <a:lnT>
                      <a:noFill/>
                    </a:lnT>
                    <a:lnB>
                      <a:noFill/>
                    </a:lnB>
                    <a:solidFill>
                      <a:schemeClr val="tx2">
                        <a:lumMod val="20000"/>
                        <a:lumOff val="80000"/>
                      </a:schemeClr>
                    </a:solidFill>
                  </a:tcPr>
                </a:tc>
                <a:tc>
                  <a:txBody>
                    <a:bodyPr/>
                    <a:lstStyle/>
                    <a:p>
                      <a:r>
                        <a:rPr lang="en-US" b="1" dirty="0" smtClean="0"/>
                        <a:t>42</a:t>
                      </a:r>
                      <a:endParaRPr lang="en-US" b="1" dirty="0"/>
                    </a:p>
                  </a:txBody>
                  <a:tcPr anchor="ctr">
                    <a:lnL>
                      <a:noFill/>
                    </a:lnL>
                    <a:lnR>
                      <a:noFill/>
                    </a:lnR>
                    <a:lnT>
                      <a:noFill/>
                    </a:lnT>
                    <a:lnB>
                      <a:noFill/>
                    </a:lnB>
                    <a:solidFill>
                      <a:schemeClr val="tx2">
                        <a:lumMod val="20000"/>
                        <a:lumOff val="80000"/>
                      </a:schemeClr>
                    </a:solidFill>
                  </a:tcPr>
                </a:tc>
              </a:tr>
              <a:tr h="386080">
                <a:tc>
                  <a:txBody>
                    <a:bodyPr/>
                    <a:lstStyle/>
                    <a:p>
                      <a:r>
                        <a:rPr lang="en-US" b="1"/>
                        <a:t>Total damage</a:t>
                      </a:r>
                    </a:p>
                  </a:txBody>
                  <a:tcPr anchor="ctr">
                    <a:lnL>
                      <a:noFill/>
                    </a:lnL>
                    <a:lnR>
                      <a:noFill/>
                    </a:lnR>
                    <a:lnT>
                      <a:noFill/>
                    </a:lnT>
                    <a:lnB>
                      <a:noFill/>
                    </a:lnB>
                    <a:solidFill>
                      <a:schemeClr val="tx2">
                        <a:lumMod val="20000"/>
                        <a:lumOff val="80000"/>
                      </a:schemeClr>
                    </a:solidFill>
                  </a:tcPr>
                </a:tc>
                <a:tc>
                  <a:txBody>
                    <a:bodyPr/>
                    <a:lstStyle/>
                    <a:p>
                      <a:r>
                        <a:rPr lang="en-US" b="1" dirty="0" smtClean="0"/>
                        <a:t>$1.24 billion</a:t>
                      </a:r>
                      <a:r>
                        <a:rPr lang="en-US" b="1" baseline="0" dirty="0" smtClean="0"/>
                        <a:t> </a:t>
                      </a:r>
                      <a:endParaRPr lang="en-US" b="1" dirty="0"/>
                    </a:p>
                  </a:txBody>
                  <a:tcPr anchor="ctr">
                    <a:lnL>
                      <a:noFill/>
                    </a:lnL>
                    <a:lnR>
                      <a:noFill/>
                    </a:lnR>
                    <a:lnT>
                      <a:noFill/>
                    </a:lnT>
                    <a:lnB>
                      <a:noFill/>
                    </a:lnB>
                    <a:solidFill>
                      <a:schemeClr val="tx2">
                        <a:lumMod val="20000"/>
                        <a:lumOff val="80000"/>
                      </a:schemeClr>
                    </a:solidFill>
                  </a:tcPr>
                </a:tc>
              </a:tr>
            </a:tbl>
          </a:graphicData>
        </a:graphic>
      </p:graphicFrame>
      <p:pic>
        <p:nvPicPr>
          <p:cNvPr id="130050" name="Picture 2" descr="http://www.nhc.noaa.gov/tafb_latest/tws_pac_latest.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41" b="7694"/>
          <a:stretch/>
        </p:blipFill>
        <p:spPr bwMode="auto">
          <a:xfrm>
            <a:off x="152400" y="533400"/>
            <a:ext cx="4876800" cy="602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78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963" t="-1281" r="3963" b="51281"/>
          <a:stretch/>
        </p:blipFill>
        <p:spPr>
          <a:xfrm>
            <a:off x="304798" y="310633"/>
            <a:ext cx="8534402" cy="4997957"/>
          </a:xfrm>
          <a:prstGeom prst="rect">
            <a:avLst/>
          </a:prstGeom>
        </p:spPr>
      </p:pic>
      <p:sp>
        <p:nvSpPr>
          <p:cNvPr id="6" name="TextBox 5"/>
          <p:cNvSpPr txBox="1"/>
          <p:nvPr/>
        </p:nvSpPr>
        <p:spPr>
          <a:xfrm>
            <a:off x="5925093" y="2775442"/>
            <a:ext cx="697627" cy="369332"/>
          </a:xfrm>
          <a:prstGeom prst="rect">
            <a:avLst/>
          </a:prstGeom>
          <a:noFill/>
        </p:spPr>
        <p:txBody>
          <a:bodyPr wrap="none" rtlCol="0">
            <a:spAutoFit/>
          </a:bodyPr>
          <a:lstStyle/>
          <a:p>
            <a:r>
              <a:rPr lang="en-US" dirty="0" smtClean="0">
                <a:solidFill>
                  <a:srgbClr val="CC0066"/>
                </a:solidFill>
              </a:rPr>
              <a:t>UKM</a:t>
            </a:r>
            <a:endParaRPr lang="en-US" dirty="0">
              <a:solidFill>
                <a:srgbClr val="CC0066"/>
              </a:solidFill>
            </a:endParaRPr>
          </a:p>
        </p:txBody>
      </p:sp>
      <p:sp>
        <p:nvSpPr>
          <p:cNvPr id="7" name="TextBox 6"/>
          <p:cNvSpPr txBox="1"/>
          <p:nvPr/>
        </p:nvSpPr>
        <p:spPr>
          <a:xfrm>
            <a:off x="7602960" y="2512805"/>
            <a:ext cx="877163" cy="369332"/>
          </a:xfrm>
          <a:prstGeom prst="rect">
            <a:avLst/>
          </a:prstGeom>
          <a:noFill/>
        </p:spPr>
        <p:txBody>
          <a:bodyPr wrap="none" rtlCol="0">
            <a:spAutoFit/>
          </a:bodyPr>
          <a:lstStyle/>
          <a:p>
            <a:r>
              <a:rPr lang="en-US" dirty="0" smtClean="0">
                <a:solidFill>
                  <a:srgbClr val="008000"/>
                </a:solidFill>
              </a:rPr>
              <a:t>HWRF</a:t>
            </a:r>
            <a:endParaRPr lang="en-US" dirty="0">
              <a:solidFill>
                <a:srgbClr val="008000"/>
              </a:solidFill>
            </a:endParaRPr>
          </a:p>
        </p:txBody>
      </p:sp>
      <p:sp>
        <p:nvSpPr>
          <p:cNvPr id="8" name="TextBox 7"/>
          <p:cNvSpPr txBox="1"/>
          <p:nvPr/>
        </p:nvSpPr>
        <p:spPr>
          <a:xfrm>
            <a:off x="6818346" y="1383268"/>
            <a:ext cx="800219" cy="369332"/>
          </a:xfrm>
          <a:prstGeom prst="rect">
            <a:avLst/>
          </a:prstGeom>
          <a:noFill/>
        </p:spPr>
        <p:txBody>
          <a:bodyPr wrap="none" rtlCol="0">
            <a:spAutoFit/>
          </a:bodyPr>
          <a:lstStyle/>
          <a:p>
            <a:r>
              <a:rPr lang="en-US" dirty="0" smtClean="0">
                <a:solidFill>
                  <a:srgbClr val="1407B9"/>
                </a:solidFill>
              </a:rPr>
              <a:t>GFDL</a:t>
            </a:r>
            <a:endParaRPr lang="en-US" dirty="0">
              <a:solidFill>
                <a:srgbClr val="1407B9"/>
              </a:solidFill>
            </a:endParaRPr>
          </a:p>
        </p:txBody>
      </p:sp>
      <p:sp>
        <p:nvSpPr>
          <p:cNvPr id="9" name="TextBox 8"/>
          <p:cNvSpPr txBox="1"/>
          <p:nvPr/>
        </p:nvSpPr>
        <p:spPr>
          <a:xfrm>
            <a:off x="4216773" y="3149308"/>
            <a:ext cx="710451" cy="369332"/>
          </a:xfrm>
          <a:prstGeom prst="rect">
            <a:avLst/>
          </a:prstGeom>
          <a:noFill/>
        </p:spPr>
        <p:txBody>
          <a:bodyPr wrap="none" rtlCol="0">
            <a:spAutoFit/>
          </a:bodyPr>
          <a:lstStyle/>
          <a:p>
            <a:r>
              <a:rPr lang="en-US" b="1" dirty="0" smtClean="0">
                <a:solidFill>
                  <a:srgbClr val="FFC000"/>
                </a:solidFill>
              </a:rPr>
              <a:t>CMC</a:t>
            </a:r>
            <a:endParaRPr lang="en-US" b="1" dirty="0">
              <a:solidFill>
                <a:srgbClr val="FFC000"/>
              </a:solidFill>
            </a:endParaRPr>
          </a:p>
        </p:txBody>
      </p:sp>
      <p:sp>
        <p:nvSpPr>
          <p:cNvPr id="10" name="TextBox 9"/>
          <p:cNvSpPr txBox="1"/>
          <p:nvPr/>
        </p:nvSpPr>
        <p:spPr>
          <a:xfrm>
            <a:off x="5029200" y="1840468"/>
            <a:ext cx="659155" cy="369332"/>
          </a:xfrm>
          <a:prstGeom prst="rect">
            <a:avLst/>
          </a:prstGeom>
          <a:noFill/>
        </p:spPr>
        <p:txBody>
          <a:bodyPr wrap="none" rtlCol="0">
            <a:spAutoFit/>
          </a:bodyPr>
          <a:lstStyle/>
          <a:p>
            <a:r>
              <a:rPr lang="en-US" dirty="0" smtClean="0">
                <a:solidFill>
                  <a:srgbClr val="FF0000"/>
                </a:solidFill>
              </a:rPr>
              <a:t>GFS</a:t>
            </a:r>
            <a:endParaRPr lang="en-US" dirty="0">
              <a:solidFill>
                <a:srgbClr val="FF0000"/>
              </a:solidFill>
            </a:endParaRPr>
          </a:p>
        </p:txBody>
      </p:sp>
      <p:cxnSp>
        <p:nvCxnSpPr>
          <p:cNvPr id="12" name="Straight Arrow Connector 11"/>
          <p:cNvCxnSpPr>
            <a:stCxn id="10" idx="3"/>
          </p:cNvCxnSpPr>
          <p:nvPr/>
        </p:nvCxnSpPr>
        <p:spPr>
          <a:xfrm>
            <a:off x="5688355" y="2025134"/>
            <a:ext cx="2174183" cy="337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27643" y="3625334"/>
            <a:ext cx="1056700" cy="369332"/>
          </a:xfrm>
          <a:prstGeom prst="rect">
            <a:avLst/>
          </a:prstGeom>
          <a:noFill/>
        </p:spPr>
        <p:txBody>
          <a:bodyPr wrap="none" rtlCol="0">
            <a:spAutoFit/>
          </a:bodyPr>
          <a:lstStyle/>
          <a:p>
            <a:r>
              <a:rPr lang="en-US" dirty="0" smtClean="0">
                <a:solidFill>
                  <a:srgbClr val="0070C0"/>
                </a:solidFill>
              </a:rPr>
              <a:t>ECMWF</a:t>
            </a:r>
            <a:endParaRPr lang="en-US" dirty="0">
              <a:solidFill>
                <a:srgbClr val="0070C0"/>
              </a:solidFill>
            </a:endParaRPr>
          </a:p>
        </p:txBody>
      </p:sp>
      <p:cxnSp>
        <p:nvCxnSpPr>
          <p:cNvPr id="16" name="Straight Arrow Connector 15"/>
          <p:cNvCxnSpPr/>
          <p:nvPr/>
        </p:nvCxnSpPr>
        <p:spPr>
          <a:xfrm>
            <a:off x="7550913" y="1567934"/>
            <a:ext cx="9292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000" y="5486400"/>
            <a:ext cx="797522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ECMWF had the smallest track errors.</a:t>
            </a:r>
          </a:p>
          <a:p>
            <a:pPr marL="285750" indent="-285750">
              <a:buFont typeface="Arial" panose="020B0604020202020204" pitchFamily="34" charset="0"/>
              <a:buChar char="•"/>
            </a:pPr>
            <a:r>
              <a:rPr lang="en-US" b="1" dirty="0" smtClean="0"/>
              <a:t>GFS was slightly worse than HWRF, but better than GFDL and UKM. </a:t>
            </a:r>
          </a:p>
          <a:p>
            <a:pPr marL="285750" indent="-285750">
              <a:buFont typeface="Arial" panose="020B0604020202020204" pitchFamily="34" charset="0"/>
              <a:buChar char="•"/>
            </a:pPr>
            <a:r>
              <a:rPr lang="en-US" b="1" dirty="0" smtClean="0"/>
              <a:t>CMC had the largest track error.</a:t>
            </a:r>
          </a:p>
        </p:txBody>
      </p:sp>
    </p:spTree>
    <p:extLst>
      <p:ext uri="{BB962C8B-B14F-4D97-AF65-F5344CB8AC3E}">
        <p14:creationId xmlns:p14="http://schemas.microsoft.com/office/powerpoint/2010/main" val="3278646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ChangeArrowheads="1"/>
          </p:cNvSpPr>
          <p:nvPr/>
        </p:nvSpPr>
        <p:spPr bwMode="auto">
          <a:xfrm>
            <a:off x="1295400" y="6473825"/>
            <a:ext cx="2438400" cy="307975"/>
          </a:xfrm>
          <a:prstGeom prst="rect">
            <a:avLst/>
          </a:prstGeom>
          <a:noFill/>
          <a:ln w="9525">
            <a:noFill/>
            <a:miter lim="800000"/>
            <a:headEnd/>
            <a:tailEnd/>
          </a:ln>
        </p:spPr>
        <p:txBody>
          <a:bodyPr>
            <a:spAutoFit/>
          </a:bodyPr>
          <a:lstStyle/>
          <a:p>
            <a:r>
              <a:rPr lang="en-US" sz="1400" b="1" dirty="0">
                <a:latin typeface="Calibri" pitchFamily="34" charset="0"/>
              </a:rPr>
              <a:t>http://www.wikipedia.org</a:t>
            </a:r>
          </a:p>
        </p:txBody>
      </p:sp>
      <p:sp>
        <p:nvSpPr>
          <p:cNvPr id="106498" name="Title 8"/>
          <p:cNvSpPr>
            <a:spLocks noGrp="1"/>
          </p:cNvSpPr>
          <p:nvPr>
            <p:ph type="title"/>
          </p:nvPr>
        </p:nvSpPr>
        <p:spPr>
          <a:xfrm>
            <a:off x="457200" y="76200"/>
            <a:ext cx="8229600" cy="609600"/>
          </a:xfrm>
        </p:spPr>
        <p:txBody>
          <a:bodyPr/>
          <a:lstStyle/>
          <a:p>
            <a:pPr eaLnBrk="1" hangingPunct="1"/>
            <a:r>
              <a:rPr lang="en-US" sz="3200" b="1" dirty="0" smtClean="0">
                <a:solidFill>
                  <a:srgbClr val="FF0000"/>
                </a:solidFill>
              </a:rPr>
              <a:t>2014 Western Pacific Typhoons</a:t>
            </a:r>
            <a:endParaRPr lang="en-US" sz="3200" dirty="0" smtClean="0"/>
          </a:p>
        </p:txBody>
      </p:sp>
      <p:sp>
        <p:nvSpPr>
          <p:cNvPr id="7" name="Slide Number Placeholder 6"/>
          <p:cNvSpPr>
            <a:spLocks noGrp="1"/>
          </p:cNvSpPr>
          <p:nvPr>
            <p:ph type="sldNum" sz="quarter" idx="12"/>
          </p:nvPr>
        </p:nvSpPr>
        <p:spPr/>
        <p:txBody>
          <a:bodyPr/>
          <a:lstStyle/>
          <a:p>
            <a:pPr>
              <a:defRPr/>
            </a:pPr>
            <a:fld id="{F2169DD7-316A-4E1D-96BB-A31E1823B09B}" type="slidenum">
              <a:rPr lang="en-US"/>
              <a:pPr>
                <a:defRPr/>
              </a:pPr>
              <a:t>43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973755703"/>
              </p:ext>
            </p:extLst>
          </p:nvPr>
        </p:nvGraphicFramePr>
        <p:xfrm>
          <a:off x="5181600" y="884238"/>
          <a:ext cx="3657600" cy="5516559"/>
        </p:xfrm>
        <a:graphic>
          <a:graphicData uri="http://schemas.openxmlformats.org/drawingml/2006/table">
            <a:tbl>
              <a:tblPr/>
              <a:tblGrid>
                <a:gridCol w="1828800"/>
                <a:gridCol w="1828800"/>
              </a:tblGrid>
              <a:tr h="649294">
                <a:tc>
                  <a:txBody>
                    <a:bodyPr/>
                    <a:lstStyle/>
                    <a:p>
                      <a:r>
                        <a:rPr lang="en-US" b="1" dirty="0"/>
                        <a:t>First system formed</a:t>
                      </a:r>
                    </a:p>
                  </a:txBody>
                  <a:tcPr anchor="ctr">
                    <a:lnL>
                      <a:noFill/>
                    </a:lnL>
                    <a:lnR>
                      <a:noFill/>
                    </a:lnR>
                    <a:lnT>
                      <a:noFill/>
                    </a:lnT>
                    <a:lnB>
                      <a:noFill/>
                    </a:lnB>
                    <a:solidFill>
                      <a:schemeClr val="tx2">
                        <a:lumMod val="20000"/>
                        <a:lumOff val="80000"/>
                      </a:schemeClr>
                    </a:solidFill>
                  </a:tcPr>
                </a:tc>
                <a:tc>
                  <a:txBody>
                    <a:bodyPr/>
                    <a:lstStyle/>
                    <a:p>
                      <a:r>
                        <a:rPr lang="en-US" b="1" dirty="0" smtClean="0"/>
                        <a:t>January 10, 2014</a:t>
                      </a:r>
                      <a:endParaRPr lang="en-US" b="1" dirty="0"/>
                    </a:p>
                  </a:txBody>
                  <a:tcPr anchor="ctr">
                    <a:lnL>
                      <a:noFill/>
                    </a:lnL>
                    <a:lnR>
                      <a:noFill/>
                    </a:lnR>
                    <a:lnT>
                      <a:noFill/>
                    </a:lnT>
                    <a:lnB>
                      <a:noFill/>
                    </a:lnB>
                    <a:solidFill>
                      <a:schemeClr val="tx2">
                        <a:lumMod val="20000"/>
                        <a:lumOff val="80000"/>
                      </a:schemeClr>
                    </a:solidFill>
                  </a:tcPr>
                </a:tc>
              </a:tr>
              <a:tr h="649294">
                <a:tc>
                  <a:txBody>
                    <a:bodyPr/>
                    <a:lstStyle/>
                    <a:p>
                      <a:r>
                        <a:rPr lang="en-US" b="1"/>
                        <a:t>Last system dissipated</a:t>
                      </a:r>
                    </a:p>
                  </a:txBody>
                  <a:tcPr anchor="ctr">
                    <a:lnL>
                      <a:noFill/>
                    </a:lnL>
                    <a:lnR>
                      <a:noFill/>
                    </a:lnR>
                    <a:lnT>
                      <a:noFill/>
                    </a:lnT>
                    <a:lnB>
                      <a:noFill/>
                    </a:lnB>
                    <a:solidFill>
                      <a:schemeClr val="tx2">
                        <a:lumMod val="20000"/>
                        <a:lumOff val="80000"/>
                      </a:schemeClr>
                    </a:solidFill>
                  </a:tcPr>
                </a:tc>
                <a:tc>
                  <a:txBody>
                    <a:bodyPr/>
                    <a:lstStyle/>
                    <a:p>
                      <a:r>
                        <a:rPr lang="en-US" b="1" dirty="0" smtClean="0"/>
                        <a:t>January 1, 2015</a:t>
                      </a:r>
                      <a:endParaRPr lang="en-US" b="1" dirty="0"/>
                    </a:p>
                  </a:txBody>
                  <a:tcPr anchor="ctr">
                    <a:lnL>
                      <a:noFill/>
                    </a:lnL>
                    <a:lnR>
                      <a:noFill/>
                    </a:lnR>
                    <a:lnT>
                      <a:noFill/>
                    </a:lnT>
                    <a:lnB>
                      <a:noFill/>
                    </a:lnB>
                    <a:solidFill>
                      <a:schemeClr val="tx2">
                        <a:lumMod val="20000"/>
                        <a:lumOff val="80000"/>
                      </a:schemeClr>
                    </a:solidFill>
                  </a:tcPr>
                </a:tc>
              </a:tr>
              <a:tr h="649294">
                <a:tc>
                  <a:txBody>
                    <a:bodyPr/>
                    <a:lstStyle/>
                    <a:p>
                      <a:r>
                        <a:rPr lang="en-US" b="1"/>
                        <a:t>Strongest storm</a:t>
                      </a:r>
                    </a:p>
                  </a:txBody>
                  <a:tcPr anchor="ctr">
                    <a:lnL>
                      <a:noFill/>
                    </a:lnL>
                    <a:lnR>
                      <a:noFill/>
                    </a:lnR>
                    <a:lnT>
                      <a:noFill/>
                    </a:lnT>
                    <a:lnB>
                      <a:noFill/>
                    </a:lnB>
                    <a:solidFill>
                      <a:schemeClr val="tx2">
                        <a:lumMod val="20000"/>
                        <a:lumOff val="80000"/>
                      </a:schemeClr>
                    </a:solidFill>
                  </a:tcPr>
                </a:tc>
                <a:tc>
                  <a:txBody>
                    <a:bodyPr/>
                    <a:lstStyle/>
                    <a:p>
                      <a:r>
                        <a:rPr lang="en-US" b="1" dirty="0" err="1" smtClean="0">
                          <a:solidFill>
                            <a:srgbClr val="FF0000"/>
                          </a:solidFill>
                        </a:rPr>
                        <a:t>Vongfong</a:t>
                      </a:r>
                      <a:r>
                        <a:rPr lang="en-US" b="1" dirty="0" smtClean="0"/>
                        <a:t>: </a:t>
                      </a:r>
                      <a:r>
                        <a:rPr lang="en-US" b="1" dirty="0"/>
                        <a:t> </a:t>
                      </a:r>
                      <a:r>
                        <a:rPr lang="en-US" b="1" dirty="0" smtClean="0"/>
                        <a:t>900</a:t>
                      </a:r>
                      <a:r>
                        <a:rPr lang="en-US" b="1" baseline="0" dirty="0" smtClean="0"/>
                        <a:t> </a:t>
                      </a:r>
                      <a:r>
                        <a:rPr lang="en-US" b="1" baseline="0" dirty="0" err="1" smtClean="0"/>
                        <a:t>hPa</a:t>
                      </a:r>
                      <a:r>
                        <a:rPr lang="en-US" b="1" dirty="0" smtClean="0"/>
                        <a:t>,</a:t>
                      </a:r>
                      <a:r>
                        <a:rPr lang="en-US" b="1" baseline="0" dirty="0" smtClean="0"/>
                        <a:t> </a:t>
                      </a:r>
                      <a:r>
                        <a:rPr lang="en-US" b="1" dirty="0" smtClean="0"/>
                        <a:t>130 mph</a:t>
                      </a:r>
                      <a:endParaRPr lang="en-US" b="1" dirty="0"/>
                    </a:p>
                  </a:txBody>
                  <a:tcPr anchor="ctr">
                    <a:lnL>
                      <a:noFill/>
                    </a:lnL>
                    <a:lnR>
                      <a:noFill/>
                    </a:lnR>
                    <a:lnT>
                      <a:noFill/>
                    </a:lnT>
                    <a:lnB>
                      <a:noFill/>
                    </a:lnB>
                    <a:solidFill>
                      <a:schemeClr val="tx2">
                        <a:lumMod val="20000"/>
                        <a:lumOff val="80000"/>
                      </a:schemeClr>
                    </a:solidFill>
                  </a:tcPr>
                </a:tc>
              </a:tr>
              <a:tr h="649294">
                <a:tc>
                  <a:txBody>
                    <a:bodyPr/>
                    <a:lstStyle/>
                    <a:p>
                      <a:r>
                        <a:rPr lang="en-US" b="1"/>
                        <a:t>Total depressions</a:t>
                      </a:r>
                    </a:p>
                  </a:txBody>
                  <a:tcPr anchor="ctr">
                    <a:lnL>
                      <a:noFill/>
                    </a:lnL>
                    <a:lnR>
                      <a:noFill/>
                    </a:lnR>
                    <a:lnT>
                      <a:noFill/>
                    </a:lnT>
                    <a:lnB>
                      <a:noFill/>
                    </a:lnB>
                    <a:solidFill>
                      <a:schemeClr val="tx2">
                        <a:lumMod val="20000"/>
                        <a:lumOff val="80000"/>
                      </a:schemeClr>
                    </a:solidFill>
                  </a:tcPr>
                </a:tc>
                <a:tc>
                  <a:txBody>
                    <a:bodyPr/>
                    <a:lstStyle/>
                    <a:p>
                      <a:r>
                        <a:rPr lang="en-US" b="1" dirty="0" smtClean="0"/>
                        <a:t>30</a:t>
                      </a:r>
                      <a:endParaRPr lang="en-US" b="1" dirty="0"/>
                    </a:p>
                  </a:txBody>
                  <a:tcPr anchor="ctr">
                    <a:lnL>
                      <a:noFill/>
                    </a:lnL>
                    <a:lnR>
                      <a:noFill/>
                    </a:lnR>
                    <a:lnT>
                      <a:noFill/>
                    </a:lnT>
                    <a:lnB>
                      <a:noFill/>
                    </a:lnB>
                    <a:solidFill>
                      <a:schemeClr val="tx2">
                        <a:lumMod val="20000"/>
                        <a:lumOff val="80000"/>
                      </a:schemeClr>
                    </a:solidFill>
                  </a:tcPr>
                </a:tc>
              </a:tr>
              <a:tr h="371025">
                <a:tc>
                  <a:txBody>
                    <a:bodyPr/>
                    <a:lstStyle/>
                    <a:p>
                      <a:r>
                        <a:rPr lang="en-US" b="1"/>
                        <a:t>Total storms</a:t>
                      </a:r>
                    </a:p>
                  </a:txBody>
                  <a:tcPr anchor="ctr">
                    <a:lnL>
                      <a:noFill/>
                    </a:lnL>
                    <a:lnR>
                      <a:noFill/>
                    </a:lnR>
                    <a:lnT>
                      <a:noFill/>
                    </a:lnT>
                    <a:lnB>
                      <a:noFill/>
                    </a:lnB>
                    <a:solidFill>
                      <a:schemeClr val="tx2">
                        <a:lumMod val="20000"/>
                        <a:lumOff val="80000"/>
                      </a:schemeClr>
                    </a:solidFill>
                  </a:tcPr>
                </a:tc>
                <a:tc>
                  <a:txBody>
                    <a:bodyPr/>
                    <a:lstStyle/>
                    <a:p>
                      <a:r>
                        <a:rPr lang="en-US" b="1" dirty="0" smtClean="0"/>
                        <a:t>23</a:t>
                      </a:r>
                      <a:endParaRPr lang="en-US" b="1" dirty="0"/>
                    </a:p>
                  </a:txBody>
                  <a:tcPr anchor="ctr">
                    <a:lnL>
                      <a:noFill/>
                    </a:lnL>
                    <a:lnR>
                      <a:noFill/>
                    </a:lnR>
                    <a:lnT>
                      <a:noFill/>
                    </a:lnT>
                    <a:lnB>
                      <a:noFill/>
                    </a:lnB>
                    <a:solidFill>
                      <a:schemeClr val="tx2">
                        <a:lumMod val="20000"/>
                        <a:lumOff val="80000"/>
                      </a:schemeClr>
                    </a:solidFill>
                  </a:tcPr>
                </a:tc>
              </a:tr>
              <a:tr h="878744">
                <a:tc>
                  <a:txBody>
                    <a:bodyPr/>
                    <a:lstStyle/>
                    <a:p>
                      <a:r>
                        <a:rPr lang="en-US" b="1" dirty="0" smtClean="0"/>
                        <a:t>Typhoons</a:t>
                      </a:r>
                      <a:endParaRPr lang="en-US" b="1" dirty="0"/>
                    </a:p>
                  </a:txBody>
                  <a:tcPr anchor="ctr">
                    <a:lnL>
                      <a:noFill/>
                    </a:lnL>
                    <a:lnR>
                      <a:noFill/>
                    </a:lnR>
                    <a:lnT>
                      <a:noFill/>
                    </a:lnT>
                    <a:lnB>
                      <a:noFill/>
                    </a:lnB>
                    <a:solidFill>
                      <a:schemeClr val="tx2">
                        <a:lumMod val="20000"/>
                        <a:lumOff val="80000"/>
                      </a:schemeClr>
                    </a:solidFill>
                  </a:tcPr>
                </a:tc>
                <a:tc>
                  <a:txBody>
                    <a:bodyPr/>
                    <a:lstStyle/>
                    <a:p>
                      <a:r>
                        <a:rPr lang="en-US" b="1" dirty="0" smtClean="0">
                          <a:solidFill>
                            <a:srgbClr val="FF0000"/>
                          </a:solidFill>
                        </a:rPr>
                        <a:t>11</a:t>
                      </a:r>
                      <a:endParaRPr lang="en-US" b="1" dirty="0"/>
                    </a:p>
                  </a:txBody>
                  <a:tcPr anchor="ctr">
                    <a:lnL>
                      <a:noFill/>
                    </a:lnL>
                    <a:lnR>
                      <a:noFill/>
                    </a:lnR>
                    <a:lnT>
                      <a:noFill/>
                    </a:lnT>
                    <a:lnB>
                      <a:noFill/>
                    </a:lnB>
                    <a:solidFill>
                      <a:schemeClr val="tx2">
                        <a:lumMod val="20000"/>
                        <a:lumOff val="80000"/>
                      </a:schemeClr>
                    </a:solidFill>
                  </a:tcPr>
                </a:tc>
              </a:tr>
              <a:tr h="927564">
                <a:tc>
                  <a:txBody>
                    <a:bodyPr/>
                    <a:lstStyle/>
                    <a:p>
                      <a:r>
                        <a:rPr lang="en-US" b="1" dirty="0" smtClean="0"/>
                        <a:t>Supper Typhoons</a:t>
                      </a:r>
                      <a:endParaRPr lang="en-US" b="1" dirty="0"/>
                    </a:p>
                  </a:txBody>
                  <a:tcPr anchor="ctr">
                    <a:lnL>
                      <a:noFill/>
                    </a:lnL>
                    <a:lnR>
                      <a:noFill/>
                    </a:lnR>
                    <a:lnT>
                      <a:noFill/>
                    </a:lnT>
                    <a:lnB>
                      <a:noFill/>
                    </a:lnB>
                    <a:solidFill>
                      <a:schemeClr val="tx2">
                        <a:lumMod val="20000"/>
                        <a:lumOff val="80000"/>
                      </a:schemeClr>
                    </a:solidFill>
                  </a:tcPr>
                </a:tc>
                <a:tc>
                  <a:txBody>
                    <a:bodyPr/>
                    <a:lstStyle/>
                    <a:p>
                      <a:r>
                        <a:rPr lang="en-US" b="1" dirty="0" smtClean="0">
                          <a:solidFill>
                            <a:srgbClr val="FF0000"/>
                          </a:solidFill>
                        </a:rPr>
                        <a:t>8</a:t>
                      </a:r>
                      <a:endParaRPr lang="en-US" b="1" dirty="0">
                        <a:solidFill>
                          <a:srgbClr val="FF0000"/>
                        </a:solidFill>
                      </a:endParaRPr>
                    </a:p>
                  </a:txBody>
                  <a:tcPr anchor="ctr">
                    <a:lnL>
                      <a:noFill/>
                    </a:lnL>
                    <a:lnR>
                      <a:noFill/>
                    </a:lnR>
                    <a:lnT>
                      <a:noFill/>
                    </a:lnT>
                    <a:lnB>
                      <a:noFill/>
                    </a:lnB>
                    <a:solidFill>
                      <a:schemeClr val="tx2">
                        <a:lumMod val="20000"/>
                        <a:lumOff val="80000"/>
                      </a:schemeClr>
                    </a:solidFill>
                  </a:tcPr>
                </a:tc>
              </a:tr>
              <a:tr h="371025">
                <a:tc>
                  <a:txBody>
                    <a:bodyPr/>
                    <a:lstStyle/>
                    <a:p>
                      <a:r>
                        <a:rPr lang="en-US" b="1"/>
                        <a:t>Total fatalities</a:t>
                      </a:r>
                    </a:p>
                  </a:txBody>
                  <a:tcPr anchor="ctr">
                    <a:lnL>
                      <a:noFill/>
                    </a:lnL>
                    <a:lnR>
                      <a:noFill/>
                    </a:lnR>
                    <a:lnT>
                      <a:noFill/>
                    </a:lnT>
                    <a:lnB>
                      <a:noFill/>
                    </a:lnB>
                    <a:solidFill>
                      <a:schemeClr val="tx2">
                        <a:lumMod val="20000"/>
                        <a:lumOff val="80000"/>
                      </a:schemeClr>
                    </a:solidFill>
                  </a:tcPr>
                </a:tc>
                <a:tc>
                  <a:txBody>
                    <a:bodyPr/>
                    <a:lstStyle/>
                    <a:p>
                      <a:r>
                        <a:rPr lang="en-US" b="1" dirty="0" smtClean="0"/>
                        <a:t>538</a:t>
                      </a:r>
                      <a:endParaRPr lang="en-US" b="1" dirty="0"/>
                    </a:p>
                  </a:txBody>
                  <a:tcPr anchor="ctr">
                    <a:lnL>
                      <a:noFill/>
                    </a:lnL>
                    <a:lnR>
                      <a:noFill/>
                    </a:lnR>
                    <a:lnT>
                      <a:noFill/>
                    </a:lnT>
                    <a:lnB>
                      <a:noFill/>
                    </a:lnB>
                    <a:solidFill>
                      <a:schemeClr val="tx2">
                        <a:lumMod val="20000"/>
                        <a:lumOff val="80000"/>
                      </a:schemeClr>
                    </a:solidFill>
                  </a:tcPr>
                </a:tc>
              </a:tr>
              <a:tr h="371025">
                <a:tc>
                  <a:txBody>
                    <a:bodyPr/>
                    <a:lstStyle/>
                    <a:p>
                      <a:r>
                        <a:rPr lang="en-US" b="1"/>
                        <a:t>Total damage</a:t>
                      </a:r>
                    </a:p>
                  </a:txBody>
                  <a:tcPr anchor="ctr">
                    <a:lnL>
                      <a:noFill/>
                    </a:lnL>
                    <a:lnR>
                      <a:noFill/>
                    </a:lnR>
                    <a:lnT>
                      <a:noFill/>
                    </a:lnT>
                    <a:lnB>
                      <a:noFill/>
                    </a:lnB>
                    <a:solidFill>
                      <a:schemeClr val="tx2">
                        <a:lumMod val="20000"/>
                        <a:lumOff val="80000"/>
                      </a:schemeClr>
                    </a:solidFill>
                  </a:tcPr>
                </a:tc>
                <a:tc>
                  <a:txBody>
                    <a:bodyPr/>
                    <a:lstStyle/>
                    <a:p>
                      <a:r>
                        <a:rPr lang="en-US" b="1" dirty="0" smtClean="0"/>
                        <a:t>$8.4  billion</a:t>
                      </a:r>
                      <a:r>
                        <a:rPr lang="en-US" b="1" baseline="0" dirty="0" smtClean="0"/>
                        <a:t> </a:t>
                      </a:r>
                      <a:endParaRPr lang="en-US" b="1" dirty="0"/>
                    </a:p>
                  </a:txBody>
                  <a:tcPr anchor="ctr">
                    <a:lnL>
                      <a:noFill/>
                    </a:lnL>
                    <a:lnR>
                      <a:noFill/>
                    </a:lnR>
                    <a:lnT>
                      <a:noFill/>
                    </a:lnT>
                    <a:lnB>
                      <a:noFill/>
                    </a:lnB>
                    <a:solidFill>
                      <a:schemeClr val="tx2">
                        <a:lumMod val="20000"/>
                        <a:lumOff val="80000"/>
                      </a:schemeClr>
                    </a:solidFill>
                  </a:tcPr>
                </a:tc>
              </a:tr>
            </a:tbl>
          </a:graphicData>
        </a:graphic>
      </p:graphicFrame>
      <p:pic>
        <p:nvPicPr>
          <p:cNvPr id="131074" name="Picture 2" descr="http://upload.wikimedia.org/wikipedia/commons/thumb/4/4a/2014_Pacific_typhoon_season_summary.png/1024px-2014_Pacific_typhoon_season_summ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4419600"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48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1386"/>
          <a:stretch/>
        </p:blipFill>
        <p:spPr>
          <a:xfrm>
            <a:off x="353290" y="381000"/>
            <a:ext cx="8368217" cy="5257800"/>
          </a:xfrm>
          <a:prstGeom prst="rect">
            <a:avLst/>
          </a:prstGeom>
        </p:spPr>
      </p:pic>
      <p:sp>
        <p:nvSpPr>
          <p:cNvPr id="5" name="TextBox 4"/>
          <p:cNvSpPr txBox="1"/>
          <p:nvPr/>
        </p:nvSpPr>
        <p:spPr>
          <a:xfrm>
            <a:off x="1447800" y="6248400"/>
            <a:ext cx="4865434" cy="369332"/>
          </a:xfrm>
          <a:prstGeom prst="rect">
            <a:avLst/>
          </a:prstGeom>
          <a:noFill/>
        </p:spPr>
        <p:txBody>
          <a:bodyPr wrap="none" rtlCol="0">
            <a:spAutoFit/>
          </a:bodyPr>
          <a:lstStyle/>
          <a:p>
            <a:r>
              <a:rPr lang="en-US" dirty="0" smtClean="0"/>
              <a:t>JTWC are based on guidance of early models</a:t>
            </a:r>
            <a:endParaRPr lang="en-US" dirty="0"/>
          </a:p>
        </p:txBody>
      </p:sp>
    </p:spTree>
    <p:extLst>
      <p:ext uri="{BB962C8B-B14F-4D97-AF65-F5344CB8AC3E}">
        <p14:creationId xmlns:p14="http://schemas.microsoft.com/office/powerpoint/2010/main" val="3758236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pPr>
              <a:defRPr/>
            </a:pPr>
            <a:fld id="{87A6307F-B9EA-49B8-95AA-225413749392}" type="slidenum">
              <a:rPr lang="en-US"/>
              <a:pPr>
                <a:defRPr/>
              </a:pPr>
              <a:t>5</a:t>
            </a:fld>
            <a:endParaRPr lang="en-US"/>
          </a:p>
        </p:txBody>
      </p:sp>
      <p:sp>
        <p:nvSpPr>
          <p:cNvPr id="20483" name="Rectangle 1027"/>
          <p:cNvSpPr>
            <a:spLocks noChangeArrowheads="1"/>
          </p:cNvSpPr>
          <p:nvPr/>
        </p:nvSpPr>
        <p:spPr bwMode="auto">
          <a:xfrm>
            <a:off x="304800" y="762000"/>
            <a:ext cx="8534400" cy="287338"/>
          </a:xfrm>
          <a:prstGeom prst="rect">
            <a:avLst/>
          </a:prstGeom>
          <a:noFill/>
          <a:ln w="9525">
            <a:noFill/>
            <a:miter lim="800000"/>
            <a:headEnd/>
            <a:tailEnd/>
          </a:ln>
        </p:spPr>
        <p:txBody>
          <a:bodyPr>
            <a:spAutoFit/>
          </a:bodyPr>
          <a:lstStyle/>
          <a:p>
            <a:pPr>
              <a:lnSpc>
                <a:spcPct val="80000"/>
              </a:lnSpc>
              <a:spcBef>
                <a:spcPct val="50000"/>
              </a:spcBef>
              <a:buFontTx/>
              <a:buChar char="•"/>
            </a:pPr>
            <a:endParaRPr lang="en-US" sz="1600">
              <a:solidFill>
                <a:schemeClr val="bg1"/>
              </a:solidFill>
              <a:latin typeface="Calibri" pitchFamily="34" charset="0"/>
            </a:endParaRPr>
          </a:p>
        </p:txBody>
      </p:sp>
      <p:sp>
        <p:nvSpPr>
          <p:cNvPr id="20484" name="Rectangle 1028"/>
          <p:cNvSpPr>
            <a:spLocks noChangeArrowheads="1"/>
          </p:cNvSpPr>
          <p:nvPr/>
        </p:nvSpPr>
        <p:spPr bwMode="auto">
          <a:xfrm>
            <a:off x="381000" y="601075"/>
            <a:ext cx="8305800" cy="6223242"/>
          </a:xfrm>
          <a:prstGeom prst="rect">
            <a:avLst/>
          </a:prstGeom>
          <a:noFill/>
          <a:ln w="9525">
            <a:noFill/>
            <a:miter lim="800000"/>
            <a:headEnd/>
            <a:tailEnd/>
          </a:ln>
        </p:spPr>
        <p:txBody>
          <a:bodyPr>
            <a:spAutoFit/>
          </a:bodyPr>
          <a:lstStyle/>
          <a:p>
            <a:pPr marL="119063" indent="-119063">
              <a:spcBef>
                <a:spcPct val="20000"/>
              </a:spcBef>
              <a:buFont typeface="Arial" panose="020B0604020202020204" pitchFamily="34" charset="0"/>
              <a:buChar char="•"/>
            </a:pPr>
            <a:r>
              <a:rPr lang="en-US" b="1" dirty="0" smtClean="0">
                <a:latin typeface="+mj-lt"/>
                <a:sym typeface="Wingdings" pitchFamily="2" charset="2"/>
              </a:rPr>
              <a:t>2/2009</a:t>
            </a:r>
            <a:r>
              <a:rPr lang="en-US" dirty="0" smtClean="0">
                <a:latin typeface="+mj-lt"/>
                <a:sym typeface="Wingdings" pitchFamily="2" charset="2"/>
              </a:rPr>
              <a:t>:   </a:t>
            </a:r>
            <a:r>
              <a:rPr lang="en-US" sz="1400" b="1" dirty="0" smtClean="0">
                <a:latin typeface="+mj-lt"/>
                <a:sym typeface="Wingdings" pitchFamily="2" charset="2"/>
              </a:rPr>
              <a:t>Flow-dependent </a:t>
            </a:r>
            <a:r>
              <a:rPr lang="en-US" sz="1400" b="1" dirty="0">
                <a:latin typeface="+mj-lt"/>
                <a:sym typeface="Wingdings" pitchFamily="2" charset="2"/>
              </a:rPr>
              <a:t>weighting of background error </a:t>
            </a:r>
            <a:r>
              <a:rPr lang="en-US" sz="1400" b="1" dirty="0" smtClean="0">
                <a:latin typeface="+mj-lt"/>
                <a:sym typeface="Wingdings" pitchFamily="2" charset="2"/>
              </a:rPr>
              <a:t>variances; </a:t>
            </a:r>
            <a:r>
              <a:rPr lang="en-US" sz="1400" b="1" dirty="0" err="1" smtClean="0">
                <a:latin typeface="+mj-lt"/>
                <a:sym typeface="Wingdings" pitchFamily="2" charset="2"/>
              </a:rPr>
              <a:t>Variational</a:t>
            </a:r>
            <a:r>
              <a:rPr lang="en-US" sz="1400" b="1" dirty="0" smtClean="0">
                <a:latin typeface="+mj-lt"/>
                <a:sym typeface="Wingdings" pitchFamily="2" charset="2"/>
              </a:rPr>
              <a:t> </a:t>
            </a:r>
            <a:r>
              <a:rPr lang="en-US" sz="1400" b="1" dirty="0">
                <a:latin typeface="+mj-lt"/>
                <a:sym typeface="Wingdings" pitchFamily="2" charset="2"/>
              </a:rPr>
              <a:t>Quality </a:t>
            </a:r>
            <a:r>
              <a:rPr lang="en-US" sz="1400" b="1" dirty="0" smtClean="0">
                <a:latin typeface="+mj-lt"/>
                <a:sym typeface="Wingdings" pitchFamily="2" charset="2"/>
              </a:rPr>
              <a:t>Control; </a:t>
            </a:r>
          </a:p>
          <a:p>
            <a:pPr>
              <a:spcBef>
                <a:spcPct val="20000"/>
              </a:spcBef>
            </a:pPr>
            <a:r>
              <a:rPr lang="en-US" sz="1400" b="1" dirty="0">
                <a:latin typeface="+mj-lt"/>
                <a:sym typeface="Wingdings" pitchFamily="2" charset="2"/>
              </a:rPr>
              <a:t>	</a:t>
            </a:r>
            <a:r>
              <a:rPr lang="en-US" sz="1400" dirty="0" smtClean="0">
                <a:latin typeface="+mj-lt"/>
                <a:sym typeface="Wingdings" pitchFamily="2" charset="2"/>
              </a:rPr>
              <a:t>METOP </a:t>
            </a:r>
            <a:r>
              <a:rPr lang="en-US" sz="1400" dirty="0">
                <a:latin typeface="+mj-lt"/>
                <a:sym typeface="Wingdings" pitchFamily="2" charset="2"/>
              </a:rPr>
              <a:t>IASI observations </a:t>
            </a:r>
            <a:r>
              <a:rPr lang="en-US" sz="1400" dirty="0" smtClean="0">
                <a:latin typeface="+mj-lt"/>
                <a:sym typeface="Wingdings" pitchFamily="2" charset="2"/>
              </a:rPr>
              <a:t>added; Updated </a:t>
            </a:r>
            <a:r>
              <a:rPr lang="en-US" sz="1400" dirty="0">
                <a:latin typeface="+mj-lt"/>
                <a:sym typeface="Wingdings" pitchFamily="2" charset="2"/>
              </a:rPr>
              <a:t>Community Radiative Transfer Model </a:t>
            </a:r>
            <a:r>
              <a:rPr lang="en-US" sz="1400" dirty="0" smtClean="0">
                <a:latin typeface="+mj-lt"/>
                <a:sym typeface="Wingdings" pitchFamily="2" charset="2"/>
              </a:rPr>
              <a:t>coefficients</a:t>
            </a:r>
          </a:p>
          <a:p>
            <a:pPr>
              <a:spcBef>
                <a:spcPct val="20000"/>
              </a:spcBef>
            </a:pPr>
            <a:endParaRPr lang="en-US" dirty="0">
              <a:latin typeface="+mj-lt"/>
              <a:sym typeface="Wingdings" pitchFamily="2" charset="2"/>
            </a:endParaRPr>
          </a:p>
          <a:p>
            <a:pPr marL="119063" indent="-119063">
              <a:spcBef>
                <a:spcPct val="20000"/>
              </a:spcBef>
              <a:buFont typeface="Arial" panose="020B0604020202020204" pitchFamily="34" charset="0"/>
              <a:buChar char="•"/>
            </a:pPr>
            <a:r>
              <a:rPr lang="en-US" b="1" dirty="0" smtClean="0">
                <a:latin typeface="+mj-lt"/>
                <a:sym typeface="Wingdings" pitchFamily="2" charset="2"/>
              </a:rPr>
              <a:t>7/2010</a:t>
            </a:r>
            <a:r>
              <a:rPr lang="en-US" dirty="0" smtClean="0">
                <a:latin typeface="+mj-lt"/>
                <a:sym typeface="Wingdings" pitchFamily="2" charset="2"/>
              </a:rPr>
              <a:t>:  </a:t>
            </a:r>
            <a:r>
              <a:rPr lang="en-US" b="1" dirty="0" smtClean="0">
                <a:latin typeface="+mj-lt"/>
                <a:sym typeface="Wingdings" pitchFamily="2" charset="2"/>
              </a:rPr>
              <a:t>Resolution </a:t>
            </a:r>
            <a:r>
              <a:rPr lang="en-US" b="1" dirty="0">
                <a:latin typeface="+mj-lt"/>
                <a:sym typeface="Wingdings" pitchFamily="2" charset="2"/>
              </a:rPr>
              <a:t>Change: </a:t>
            </a:r>
            <a:r>
              <a:rPr lang="en-US" b="1" dirty="0">
                <a:latin typeface="+mj-lt"/>
              </a:rPr>
              <a:t>T382L64 </a:t>
            </a:r>
            <a:r>
              <a:rPr lang="en-US" b="1" dirty="0">
                <a:latin typeface="+mj-lt"/>
                <a:sym typeface="Wingdings" pitchFamily="2" charset="2"/>
              </a:rPr>
              <a:t></a:t>
            </a:r>
            <a:r>
              <a:rPr lang="en-US" b="1" dirty="0">
                <a:latin typeface="+mj-lt"/>
              </a:rPr>
              <a:t> T574L64    (</a:t>
            </a:r>
            <a:r>
              <a:rPr lang="en-US" b="1" dirty="0">
                <a:latin typeface="+mj-lt"/>
                <a:sym typeface="Wingdings" pitchFamily="2" charset="2"/>
              </a:rPr>
              <a:t> 38 km  23 km )</a:t>
            </a:r>
          </a:p>
          <a:p>
            <a:pPr marL="744538" lvl="1" indent="-177800">
              <a:spcBef>
                <a:spcPct val="20000"/>
              </a:spcBef>
              <a:buFontTx/>
              <a:buChar char="–"/>
            </a:pPr>
            <a:r>
              <a:rPr lang="en-US" sz="1600" b="1" dirty="0">
                <a:solidFill>
                  <a:srgbClr val="FF0000"/>
                </a:solidFill>
                <a:latin typeface="+mj-lt"/>
              </a:rPr>
              <a:t>Major radiation package upgrade (RRTM2</a:t>
            </a:r>
            <a:r>
              <a:rPr lang="en-US" sz="1600" b="1" dirty="0">
                <a:solidFill>
                  <a:srgbClr val="FF0000"/>
                </a:solidFill>
                <a:latin typeface="+mj-lt"/>
                <a:sym typeface="Wingdings" pitchFamily="2" charset="2"/>
              </a:rPr>
              <a:t> , aerosol, surface albedo  </a:t>
            </a:r>
            <a:r>
              <a:rPr lang="en-US" sz="1600" b="1" dirty="0" err="1">
                <a:solidFill>
                  <a:srgbClr val="FF0000"/>
                </a:solidFill>
                <a:latin typeface="+mj-lt"/>
                <a:sym typeface="Wingdings" pitchFamily="2" charset="2"/>
              </a:rPr>
              <a:t>etc</a:t>
            </a:r>
            <a:r>
              <a:rPr lang="en-US" sz="1600" b="1" dirty="0">
                <a:solidFill>
                  <a:srgbClr val="FF0000"/>
                </a:solidFill>
                <a:latin typeface="+mj-lt"/>
                <a:sym typeface="Wingdings" pitchFamily="2" charset="2"/>
              </a:rPr>
              <a:t>)</a:t>
            </a:r>
          </a:p>
          <a:p>
            <a:pPr marL="744538" lvl="1" indent="-177800">
              <a:spcBef>
                <a:spcPct val="20000"/>
              </a:spcBef>
              <a:buFontTx/>
              <a:buChar char="–"/>
            </a:pPr>
            <a:r>
              <a:rPr lang="en-US" sz="1600" b="1" dirty="0">
                <a:solidFill>
                  <a:srgbClr val="FF0000"/>
                </a:solidFill>
                <a:latin typeface="+mj-lt"/>
              </a:rPr>
              <a:t>New mass flux shallow convection scheme; revised deep convection and PBL scheme</a:t>
            </a:r>
          </a:p>
          <a:p>
            <a:pPr marL="744538" lvl="1" indent="-177800">
              <a:spcBef>
                <a:spcPct val="20000"/>
              </a:spcBef>
              <a:buFontTx/>
              <a:buChar char="–"/>
            </a:pPr>
            <a:r>
              <a:rPr lang="en-US" sz="1600" b="1" dirty="0">
                <a:solidFill>
                  <a:srgbClr val="FF0000"/>
                </a:solidFill>
                <a:latin typeface="+mj-lt"/>
              </a:rPr>
              <a:t>Positive-definite tracer transport scheme to remove negative water </a:t>
            </a:r>
            <a:r>
              <a:rPr lang="en-US" sz="1600" b="1" dirty="0" smtClean="0">
                <a:solidFill>
                  <a:srgbClr val="FF0000"/>
                </a:solidFill>
                <a:latin typeface="+mj-lt"/>
              </a:rPr>
              <a:t>vapor</a:t>
            </a:r>
          </a:p>
          <a:p>
            <a:pPr marL="566738" lvl="1">
              <a:spcBef>
                <a:spcPct val="20000"/>
              </a:spcBef>
            </a:pPr>
            <a:endParaRPr lang="en-US" dirty="0">
              <a:solidFill>
                <a:srgbClr val="FF0000"/>
              </a:solidFill>
              <a:latin typeface="+mj-lt"/>
            </a:endParaRPr>
          </a:p>
          <a:p>
            <a:pPr marL="119063" indent="-119063">
              <a:spcBef>
                <a:spcPct val="20000"/>
              </a:spcBef>
              <a:buFont typeface="Arial" panose="020B0604020202020204" pitchFamily="34" charset="0"/>
              <a:buChar char="•"/>
            </a:pPr>
            <a:r>
              <a:rPr lang="en-US" b="1" dirty="0" smtClean="0">
                <a:latin typeface="+mj-lt"/>
                <a:sym typeface="Wingdings" pitchFamily="2" charset="2"/>
              </a:rPr>
              <a:t>5/22/2012:   </a:t>
            </a:r>
            <a:r>
              <a:rPr lang="en-US" b="1" dirty="0" smtClean="0">
                <a:solidFill>
                  <a:srgbClr val="FF0000"/>
                </a:solidFill>
                <a:latin typeface="+mj-lt"/>
                <a:sym typeface="Wingdings" pitchFamily="2" charset="2"/>
              </a:rPr>
              <a:t>GSI</a:t>
            </a:r>
            <a:r>
              <a:rPr lang="en-US" dirty="0" smtClean="0">
                <a:solidFill>
                  <a:srgbClr val="FF0000"/>
                </a:solidFill>
                <a:latin typeface="+mj-lt"/>
                <a:sym typeface="Wingdings" pitchFamily="2" charset="2"/>
              </a:rPr>
              <a:t> </a:t>
            </a:r>
            <a:r>
              <a:rPr lang="en-US" b="1" dirty="0">
                <a:solidFill>
                  <a:srgbClr val="FF0000"/>
                </a:solidFill>
                <a:latin typeface="+mj-lt"/>
                <a:sym typeface="Wingdings" pitchFamily="2" charset="2"/>
              </a:rPr>
              <a:t>H</a:t>
            </a:r>
            <a:r>
              <a:rPr lang="en-US" b="1" dirty="0">
                <a:solidFill>
                  <a:srgbClr val="FF0000"/>
                </a:solidFill>
                <a:latin typeface="+mj-lt"/>
              </a:rPr>
              <a:t>ybrid EnKF-3DVAR </a:t>
            </a:r>
            <a:r>
              <a:rPr lang="en-US" dirty="0">
                <a:latin typeface="+mj-lt"/>
                <a:sym typeface="Wingdings" pitchFamily="2" charset="2"/>
              </a:rPr>
              <a:t>:  </a:t>
            </a:r>
            <a:r>
              <a:rPr lang="en-US" sz="1600" dirty="0" smtClean="0">
                <a:latin typeface="+mj-lt"/>
              </a:rPr>
              <a:t>lower </a:t>
            </a:r>
            <a:r>
              <a:rPr lang="en-US" sz="1600" dirty="0">
                <a:latin typeface="+mj-lt"/>
              </a:rPr>
              <a:t>resolution (T254) Ensemble </a:t>
            </a:r>
            <a:r>
              <a:rPr lang="en-US" sz="1600" dirty="0" err="1">
                <a:latin typeface="+mj-lt"/>
              </a:rPr>
              <a:t>Kalman</a:t>
            </a:r>
            <a:r>
              <a:rPr lang="en-US" sz="1600" dirty="0">
                <a:latin typeface="+mj-lt"/>
              </a:rPr>
              <a:t> Filter.</a:t>
            </a:r>
          </a:p>
          <a:p>
            <a:pPr marL="566738" lvl="1">
              <a:spcBef>
                <a:spcPct val="20000"/>
              </a:spcBef>
            </a:pPr>
            <a:endParaRPr lang="en-US" dirty="0">
              <a:latin typeface="+mj-lt"/>
            </a:endParaRPr>
          </a:p>
          <a:p>
            <a:pPr marL="119063" indent="-119063" defTabSz="627063">
              <a:spcBef>
                <a:spcPct val="20000"/>
              </a:spcBef>
              <a:buFont typeface="Arial" panose="020B0604020202020204" pitchFamily="34" charset="0"/>
              <a:buChar char="•"/>
            </a:pPr>
            <a:r>
              <a:rPr lang="en-US" b="1" dirty="0" smtClean="0">
                <a:latin typeface="+mj-lt"/>
                <a:sym typeface="Wingdings" pitchFamily="2" charset="2"/>
              </a:rPr>
              <a:t>1/2015:  </a:t>
            </a:r>
            <a:r>
              <a:rPr lang="en-US" b="1" dirty="0" smtClean="0">
                <a:solidFill>
                  <a:srgbClr val="FF0000"/>
                </a:solidFill>
                <a:latin typeface="+mj-lt"/>
              </a:rPr>
              <a:t>Upgrade </a:t>
            </a:r>
            <a:r>
              <a:rPr lang="en-US" b="1" dirty="0">
                <a:solidFill>
                  <a:srgbClr val="FF0000"/>
                </a:solidFill>
                <a:latin typeface="+mj-lt"/>
              </a:rPr>
              <a:t>to T1534 Semi-</a:t>
            </a:r>
            <a:r>
              <a:rPr lang="en-US" b="1" dirty="0" err="1">
                <a:solidFill>
                  <a:srgbClr val="FF0000"/>
                </a:solidFill>
                <a:latin typeface="+mj-lt"/>
              </a:rPr>
              <a:t>Lagrangian</a:t>
            </a:r>
            <a:r>
              <a:rPr lang="en-US" b="1" dirty="0">
                <a:solidFill>
                  <a:srgbClr val="FF0000"/>
                </a:solidFill>
                <a:latin typeface="+mj-lt"/>
              </a:rPr>
              <a:t> (~13km) </a:t>
            </a:r>
            <a:endParaRPr lang="en-US" dirty="0">
              <a:solidFill>
                <a:srgbClr val="FF0000"/>
              </a:solidFill>
              <a:latin typeface="+mj-lt"/>
            </a:endParaRPr>
          </a:p>
          <a:p>
            <a:pPr lvl="2" defTabSz="627063">
              <a:spcBef>
                <a:spcPct val="20000"/>
              </a:spcBef>
              <a:buFontTx/>
              <a:buChar char="•"/>
            </a:pPr>
            <a:r>
              <a:rPr lang="en-US" dirty="0" smtClean="0">
                <a:latin typeface="+mj-lt"/>
              </a:rPr>
              <a:t> </a:t>
            </a:r>
            <a:r>
              <a:rPr lang="en-US" sz="1600" dirty="0" smtClean="0">
                <a:latin typeface="+mj-lt"/>
              </a:rPr>
              <a:t>Use </a:t>
            </a:r>
            <a:r>
              <a:rPr lang="en-US" sz="1600" dirty="0">
                <a:latin typeface="+mj-lt"/>
              </a:rPr>
              <a:t>high resolution daily RGT SST  and daily sea ice analysis; </a:t>
            </a:r>
            <a:r>
              <a:rPr lang="en-US" sz="1600" dirty="0" smtClean="0">
                <a:latin typeface="+mj-lt"/>
              </a:rPr>
              <a:t>Use </a:t>
            </a:r>
            <a:r>
              <a:rPr lang="en-US" sz="1600" dirty="0" err="1">
                <a:latin typeface="+mj-lt"/>
              </a:rPr>
              <a:t>McICA</a:t>
            </a:r>
            <a:r>
              <a:rPr lang="en-US" sz="1600" dirty="0">
                <a:latin typeface="+mj-lt"/>
              </a:rPr>
              <a:t> radiation approximation;  Reduced drag coefficient at high wind speeds; Hybrid EDMF PBL scheme and TKE dissipative </a:t>
            </a:r>
            <a:r>
              <a:rPr lang="en-US" sz="1600" dirty="0" smtClean="0">
                <a:latin typeface="+mj-lt"/>
              </a:rPr>
              <a:t>heating; </a:t>
            </a:r>
            <a:r>
              <a:rPr lang="en-US" sz="1600" dirty="0">
                <a:latin typeface="+mj-lt"/>
              </a:rPr>
              <a:t>Divergence damping in the stratosphere to reduce noise; </a:t>
            </a:r>
            <a:r>
              <a:rPr lang="en-US" sz="1600" dirty="0" smtClean="0">
                <a:latin typeface="+mj-lt"/>
              </a:rPr>
              <a:t>Stationary </a:t>
            </a:r>
            <a:r>
              <a:rPr lang="en-US" sz="1600" dirty="0">
                <a:latin typeface="+mj-lt"/>
              </a:rPr>
              <a:t>convective gravity wave drag; New blended snow </a:t>
            </a:r>
            <a:r>
              <a:rPr lang="en-US" sz="1600" dirty="0" smtClean="0">
                <a:latin typeface="+mj-lt"/>
              </a:rPr>
              <a:t>analysis; </a:t>
            </a:r>
            <a:r>
              <a:rPr lang="en-US" sz="1600" dirty="0">
                <a:latin typeface="+mj-lt"/>
              </a:rPr>
              <a:t>Changes to treatment of lake ice to remove unfrozen lake in </a:t>
            </a:r>
            <a:r>
              <a:rPr lang="en-US" sz="1600" dirty="0" smtClean="0">
                <a:latin typeface="+mj-lt"/>
              </a:rPr>
              <a:t>winter; </a:t>
            </a:r>
            <a:r>
              <a:rPr lang="en-US" sz="1600" dirty="0">
                <a:latin typeface="+mj-lt"/>
              </a:rPr>
              <a:t>Replace Bucket soil moisture climatology with </a:t>
            </a:r>
            <a:r>
              <a:rPr lang="en-US" sz="1600" dirty="0" smtClean="0">
                <a:latin typeface="+mj-lt"/>
              </a:rPr>
              <a:t>CFS/GLDAS</a:t>
            </a:r>
          </a:p>
          <a:p>
            <a:pPr lvl="2" defTabSz="627063">
              <a:spcBef>
                <a:spcPct val="20000"/>
              </a:spcBef>
              <a:buFontTx/>
              <a:buChar char="•"/>
            </a:pPr>
            <a:r>
              <a:rPr lang="en-US" sz="1600" b="1" dirty="0" smtClean="0">
                <a:latin typeface="+mj-lt"/>
              </a:rPr>
              <a:t> GSI </a:t>
            </a:r>
            <a:r>
              <a:rPr lang="en-US" sz="1600" b="1" dirty="0">
                <a:latin typeface="+mj-lt"/>
              </a:rPr>
              <a:t>Changes:</a:t>
            </a:r>
            <a:r>
              <a:rPr lang="en-US" sz="1600" dirty="0">
                <a:latin typeface="+mj-lt"/>
              </a:rPr>
              <a:t> increase horizontal resolution of ensemble from T254 to T574; </a:t>
            </a:r>
            <a:r>
              <a:rPr lang="en-US" sz="1600" dirty="0" smtClean="0">
                <a:latin typeface="+mj-lt"/>
              </a:rPr>
              <a:t>move </a:t>
            </a:r>
            <a:r>
              <a:rPr lang="en-US" sz="1600" dirty="0">
                <a:latin typeface="+mj-lt"/>
              </a:rPr>
              <a:t>to enhanced radiance bias correction scheme; </a:t>
            </a:r>
            <a:r>
              <a:rPr lang="en-US" sz="1600" dirty="0" smtClean="0">
                <a:latin typeface="+mj-lt"/>
              </a:rPr>
              <a:t>assimilate </a:t>
            </a:r>
            <a:r>
              <a:rPr lang="en-US" sz="1600" dirty="0">
                <a:latin typeface="+mj-lt"/>
              </a:rPr>
              <a:t>new radiances: F17 an F18 SSMIS, </a:t>
            </a:r>
            <a:r>
              <a:rPr lang="en-US" sz="1600" dirty="0" err="1">
                <a:latin typeface="+mj-lt"/>
              </a:rPr>
              <a:t>MetOp</a:t>
            </a:r>
            <a:r>
              <a:rPr lang="en-US" sz="1600" dirty="0">
                <a:latin typeface="+mj-lt"/>
              </a:rPr>
              <a:t>-B </a:t>
            </a:r>
            <a:r>
              <a:rPr lang="en-US" sz="1600" dirty="0" smtClean="0">
                <a:latin typeface="+mj-lt"/>
              </a:rPr>
              <a:t>IASI; assimilate </a:t>
            </a:r>
            <a:r>
              <a:rPr lang="en-US" sz="1600" dirty="0">
                <a:latin typeface="+mj-lt"/>
              </a:rPr>
              <a:t>NESDIS GOES hourly </a:t>
            </a:r>
            <a:r>
              <a:rPr lang="en-US" dirty="0" smtClean="0">
                <a:latin typeface="+mj-lt"/>
              </a:rPr>
              <a:t>AMVs</a:t>
            </a:r>
            <a:r>
              <a:rPr lang="en-US" dirty="0">
                <a:latin typeface="+mj-lt"/>
              </a:rPr>
              <a:t>.</a:t>
            </a:r>
          </a:p>
          <a:p>
            <a:pPr marL="744538" lvl="1" indent="-177800">
              <a:spcBef>
                <a:spcPct val="20000"/>
              </a:spcBef>
              <a:buFontTx/>
              <a:buChar char="–"/>
            </a:pPr>
            <a:endParaRPr lang="en-US" b="1" dirty="0">
              <a:latin typeface="+mj-lt"/>
              <a:sym typeface="Wingdings" pitchFamily="2" charset="2"/>
            </a:endParaRPr>
          </a:p>
        </p:txBody>
      </p:sp>
      <p:sp>
        <p:nvSpPr>
          <p:cNvPr id="20485" name="Rectangle 1026"/>
          <p:cNvSpPr>
            <a:spLocks noChangeArrowheads="1"/>
          </p:cNvSpPr>
          <p:nvPr/>
        </p:nvSpPr>
        <p:spPr bwMode="auto">
          <a:xfrm>
            <a:off x="838200" y="152400"/>
            <a:ext cx="7162800" cy="381000"/>
          </a:xfrm>
          <a:prstGeom prst="rect">
            <a:avLst/>
          </a:prstGeom>
          <a:noFill/>
          <a:ln w="9525">
            <a:noFill/>
            <a:miter lim="800000"/>
            <a:headEnd/>
            <a:tailEnd/>
          </a:ln>
        </p:spPr>
        <p:txBody>
          <a:bodyPr wrap="none" anchor="ctr"/>
          <a:lstStyle/>
          <a:p>
            <a:pPr algn="ctr"/>
            <a:r>
              <a:rPr lang="en-US" sz="2400" b="1" dirty="0">
                <a:latin typeface="Calibri" pitchFamily="34" charset="0"/>
              </a:rPr>
              <a:t>Major GFS Changes (cont’d)</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66F884C-A157-4E23-8759-DB7DD4AC12E4}" type="slidenum">
              <a:rPr lang="en-US" sz="1200">
                <a:solidFill>
                  <a:schemeClr val="tx1">
                    <a:tint val="75000"/>
                  </a:schemeClr>
                </a:solidFill>
                <a:latin typeface="+mn-lt"/>
                <a:cs typeface="+mn-cs"/>
              </a:rPr>
              <a:pPr algn="r" fontAlgn="auto">
                <a:spcBef>
                  <a:spcPts val="0"/>
                </a:spcBef>
                <a:spcAft>
                  <a:spcPts val="0"/>
                </a:spcAft>
                <a:defRPr/>
              </a:pPr>
              <a:t>6</a:t>
            </a:fld>
            <a:endParaRPr lang="en-US" sz="1200" dirty="0">
              <a:solidFill>
                <a:schemeClr val="tx1">
                  <a:tint val="75000"/>
                </a:schemeClr>
              </a:solidFill>
              <a:latin typeface="+mn-lt"/>
              <a:cs typeface="+mn-cs"/>
            </a:endParaRPr>
          </a:p>
        </p:txBody>
      </p:sp>
      <p:sp>
        <p:nvSpPr>
          <p:cNvPr id="128134" name="Text Box 5"/>
          <p:cNvSpPr txBox="1">
            <a:spLocks noChangeArrowheads="1"/>
          </p:cNvSpPr>
          <p:nvPr/>
        </p:nvSpPr>
        <p:spPr bwMode="auto">
          <a:xfrm>
            <a:off x="381000" y="5845314"/>
            <a:ext cx="8563284" cy="707886"/>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2000" b="1" dirty="0" smtClean="0"/>
              <a:t>Track for all forecast leading time has been improved in the past 15 years; </a:t>
            </a:r>
            <a:r>
              <a:rPr lang="en-US" sz="2000" b="1" dirty="0" smtClean="0">
                <a:solidFill>
                  <a:srgbClr val="FF0000"/>
                </a:solidFill>
              </a:rPr>
              <a:t>72-hr track error reduced from ~150nm to ~100nm</a:t>
            </a:r>
            <a:endParaRPr lang="en-US" sz="2000" b="1" dirty="0">
              <a:solidFill>
                <a:srgbClr val="FF0000"/>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794584156"/>
              </p:ext>
            </p:extLst>
          </p:nvPr>
        </p:nvGraphicFramePr>
        <p:xfrm>
          <a:off x="244337" y="286785"/>
          <a:ext cx="8655326" cy="5199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4099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B0DF825-1B6D-4B27-8943-092350B95E9B}" type="slidenum">
              <a:rPr lang="en-US"/>
              <a:pPr>
                <a:defRPr/>
              </a:pPr>
              <a:t>7</a:t>
            </a:fld>
            <a:endParaRPr lang="en-US" dirty="0"/>
          </a:p>
        </p:txBody>
      </p:sp>
      <p:sp>
        <p:nvSpPr>
          <p:cNvPr id="67717" name="Text Box 5"/>
          <p:cNvSpPr txBox="1">
            <a:spLocks noChangeArrowheads="1"/>
          </p:cNvSpPr>
          <p:nvPr/>
        </p:nvSpPr>
        <p:spPr bwMode="auto">
          <a:xfrm>
            <a:off x="381000" y="5334000"/>
            <a:ext cx="8382000" cy="1200329"/>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b="1" dirty="0"/>
              <a:t>Intensity </a:t>
            </a:r>
            <a:r>
              <a:rPr lang="en-US" b="1" dirty="0" smtClean="0"/>
              <a:t>improved </a:t>
            </a:r>
            <a:r>
              <a:rPr lang="en-US" b="1" dirty="0"/>
              <a:t>in </a:t>
            </a:r>
            <a:r>
              <a:rPr lang="en-US" b="1" dirty="0" smtClean="0"/>
              <a:t>2010 and 2011 due to GFS resolution increase from </a:t>
            </a:r>
            <a:r>
              <a:rPr lang="en-US" b="1" dirty="0" smtClean="0">
                <a:solidFill>
                  <a:srgbClr val="FF0000"/>
                </a:solidFill>
              </a:rPr>
              <a:t>35km to 23km and major physics upgrade</a:t>
            </a:r>
            <a:r>
              <a:rPr lang="en-US" b="1" dirty="0" smtClean="0"/>
              <a:t>; </a:t>
            </a:r>
          </a:p>
          <a:p>
            <a:pPr marL="285750" indent="-285750">
              <a:buFont typeface="Arial" panose="020B0604020202020204" pitchFamily="34" charset="0"/>
              <a:buChar char="•"/>
            </a:pPr>
            <a:r>
              <a:rPr lang="en-US" b="1" dirty="0" smtClean="0"/>
              <a:t>in 2012 and 2013 due </a:t>
            </a:r>
            <a:r>
              <a:rPr lang="en-US" b="1" dirty="0"/>
              <a:t>to </a:t>
            </a:r>
            <a:r>
              <a:rPr lang="en-US" b="1" dirty="0" smtClean="0">
                <a:solidFill>
                  <a:srgbClr val="FF0000"/>
                </a:solidFill>
              </a:rPr>
              <a:t>ENKF-3DVAR </a:t>
            </a:r>
            <a:r>
              <a:rPr lang="en-US" b="1" dirty="0">
                <a:solidFill>
                  <a:srgbClr val="FF0000"/>
                </a:solidFill>
              </a:rPr>
              <a:t>GSI </a:t>
            </a:r>
            <a:r>
              <a:rPr lang="en-US" b="1" dirty="0"/>
              <a:t>Implementation</a:t>
            </a:r>
            <a:r>
              <a:rPr lang="en-US" b="1" dirty="0">
                <a:solidFill>
                  <a:srgbClr val="FF0000"/>
                </a:solidFill>
              </a:rPr>
              <a:t> </a:t>
            </a:r>
            <a:r>
              <a:rPr lang="en-US" b="1" dirty="0"/>
              <a:t>in May </a:t>
            </a:r>
            <a:r>
              <a:rPr lang="en-US" b="1" dirty="0" smtClean="0"/>
              <a:t>2012; </a:t>
            </a:r>
          </a:p>
          <a:p>
            <a:pPr marL="285750" indent="-285750">
              <a:buFont typeface="Arial" panose="020B0604020202020204" pitchFamily="34" charset="0"/>
              <a:buChar char="•"/>
            </a:pPr>
            <a:r>
              <a:rPr lang="en-US" b="1" dirty="0" smtClean="0"/>
              <a:t>in 2015 due to </a:t>
            </a:r>
            <a:r>
              <a:rPr lang="en-US" b="1" dirty="0" smtClean="0">
                <a:solidFill>
                  <a:srgbClr val="FF0000"/>
                </a:solidFill>
              </a:rPr>
              <a:t>T1534 SLG GFS (~13km) </a:t>
            </a:r>
            <a:r>
              <a:rPr lang="en-US" b="1" dirty="0" smtClean="0"/>
              <a:t>implementation.  </a:t>
            </a:r>
          </a:p>
        </p:txBody>
      </p:sp>
      <p:graphicFrame>
        <p:nvGraphicFramePr>
          <p:cNvPr id="6" name="Chart 5"/>
          <p:cNvGraphicFramePr>
            <a:graphicFrameLocks noGrp="1"/>
          </p:cNvGraphicFramePr>
          <p:nvPr>
            <p:extLst>
              <p:ext uri="{D42A27DB-BD31-4B8C-83A1-F6EECF244321}">
                <p14:modId xmlns:p14="http://schemas.microsoft.com/office/powerpoint/2010/main" val="1522100153"/>
              </p:ext>
            </p:extLst>
          </p:nvPr>
        </p:nvGraphicFramePr>
        <p:xfrm>
          <a:off x="266108" y="228600"/>
          <a:ext cx="8518663" cy="4818615"/>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p:cNvCxnSpPr/>
          <p:nvPr/>
        </p:nvCxnSpPr>
        <p:spPr>
          <a:xfrm flipV="1">
            <a:off x="3886200" y="3657600"/>
            <a:ext cx="1219200" cy="1676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53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D06FB01-A575-4028-94E9-55D0B6FEDA06}" type="slidenum">
              <a:rPr lang="en-US"/>
              <a:pPr>
                <a:defRPr/>
              </a:pPr>
              <a:t>8</a:t>
            </a:fld>
            <a:endParaRPr lang="en-US" dirty="0"/>
          </a:p>
        </p:txBody>
      </p:sp>
      <p:sp>
        <p:nvSpPr>
          <p:cNvPr id="68740" name="Text Box 4"/>
          <p:cNvSpPr txBox="1">
            <a:spLocks noChangeArrowheads="1"/>
          </p:cNvSpPr>
          <p:nvPr/>
        </p:nvSpPr>
        <p:spPr bwMode="auto">
          <a:xfrm>
            <a:off x="321623" y="5562600"/>
            <a:ext cx="8458200" cy="707886"/>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000" b="1" dirty="0" smtClean="0"/>
              <a:t>Significant track error reduction in the past 15 years. </a:t>
            </a:r>
          </a:p>
          <a:p>
            <a:pPr marL="342900" indent="-342900">
              <a:buFont typeface="Arial" panose="020B0604020202020204" pitchFamily="34" charset="0"/>
              <a:buChar char="•"/>
            </a:pPr>
            <a:r>
              <a:rPr lang="en-US" sz="2000" b="1" dirty="0" smtClean="0"/>
              <a:t>72-hr track reduced from 200 nm in 2004 to 100 nm in 2015 .</a:t>
            </a:r>
            <a:endParaRPr lang="en-US" sz="2000" b="1" dirty="0"/>
          </a:p>
        </p:txBody>
      </p:sp>
      <p:graphicFrame>
        <p:nvGraphicFramePr>
          <p:cNvPr id="5" name="Chart 4"/>
          <p:cNvGraphicFramePr>
            <a:graphicFrameLocks noGrp="1"/>
          </p:cNvGraphicFramePr>
          <p:nvPr>
            <p:extLst>
              <p:ext uri="{D42A27DB-BD31-4B8C-83A1-F6EECF244321}">
                <p14:modId xmlns:p14="http://schemas.microsoft.com/office/powerpoint/2010/main" val="1167681542"/>
              </p:ext>
            </p:extLst>
          </p:nvPr>
        </p:nvGraphicFramePr>
        <p:xfrm>
          <a:off x="244337" y="286785"/>
          <a:ext cx="8655326" cy="5047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5865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0C39502-27DE-4B6B-8EC9-0E55E4EF603B}" type="slidenum">
              <a:rPr lang="en-US"/>
              <a:pPr>
                <a:defRPr/>
              </a:pPr>
              <a:t>9</a:t>
            </a:fld>
            <a:endParaRPr lang="en-US" dirty="0"/>
          </a:p>
        </p:txBody>
      </p:sp>
      <p:sp>
        <p:nvSpPr>
          <p:cNvPr id="69765" name="Text Box 5"/>
          <p:cNvSpPr txBox="1">
            <a:spLocks noChangeArrowheads="1"/>
          </p:cNvSpPr>
          <p:nvPr/>
        </p:nvSpPr>
        <p:spPr bwMode="auto">
          <a:xfrm>
            <a:off x="914400" y="5486400"/>
            <a:ext cx="7467600" cy="646331"/>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b="1" dirty="0" smtClean="0"/>
              <a:t>Large reduction after 2010 T574 GFS Implementation</a:t>
            </a:r>
          </a:p>
          <a:p>
            <a:pPr marL="285750" indent="-285750">
              <a:buFont typeface="Arial" panose="020B0604020202020204" pitchFamily="34" charset="0"/>
              <a:buChar char="•"/>
            </a:pPr>
            <a:r>
              <a:rPr lang="en-US" b="1" dirty="0" smtClean="0"/>
              <a:t>3D </a:t>
            </a:r>
            <a:r>
              <a:rPr lang="en-US" b="1" dirty="0" err="1" smtClean="0"/>
              <a:t>En-Var</a:t>
            </a:r>
            <a:r>
              <a:rPr lang="en-US" b="1" dirty="0" smtClean="0"/>
              <a:t> DA (May 2012) reduced initialization error (?)</a:t>
            </a:r>
            <a:endParaRPr lang="en-US" b="1" dirty="0"/>
          </a:p>
        </p:txBody>
      </p:sp>
      <p:graphicFrame>
        <p:nvGraphicFramePr>
          <p:cNvPr id="7" name="Chart 6"/>
          <p:cNvGraphicFramePr>
            <a:graphicFrameLocks noGrp="1"/>
          </p:cNvGraphicFramePr>
          <p:nvPr>
            <p:extLst>
              <p:ext uri="{D42A27DB-BD31-4B8C-83A1-F6EECF244321}">
                <p14:modId xmlns:p14="http://schemas.microsoft.com/office/powerpoint/2010/main" val="4032489641"/>
              </p:ext>
            </p:extLst>
          </p:nvPr>
        </p:nvGraphicFramePr>
        <p:xfrm>
          <a:off x="244337" y="286785"/>
          <a:ext cx="8655326" cy="4894815"/>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flipV="1">
            <a:off x="3505200" y="3962400"/>
            <a:ext cx="2895600" cy="1981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35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5978</TotalTime>
  <Words>2018</Words>
  <Application>Microsoft Office PowerPoint</Application>
  <PresentationFormat>On-screen Show (4:3)</PresentationFormat>
  <Paragraphs>483</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Evaluation of Hurricane Forecast Skills of NCEP GFS Retrospective Experiments for the FY2016 Implementation</vt:lpstr>
      <vt:lpstr>Outline</vt:lpstr>
      <vt:lpstr>Change History of GFS Configurations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Data Assimilation Upgrades</vt:lpstr>
      <vt:lpstr>PowerPoint Presentation</vt:lpstr>
      <vt:lpstr>PowerPoint Presentation</vt:lpstr>
      <vt:lpstr>Forecast Model and Product Changes</vt:lpstr>
      <vt:lpstr>Significantly improve the biases brought up in the EMC MEG meeting</vt:lpstr>
      <vt:lpstr>Outline</vt:lpstr>
      <vt:lpstr>PowerPoint Presentation</vt:lpstr>
      <vt:lpstr>PowerPoint Presentation</vt:lpstr>
      <vt:lpstr>PowerPoint Presentation</vt:lpstr>
      <vt:lpstr>PowerPoint Presentation</vt:lpstr>
      <vt:lpstr>Verification of TC cyclogenesis in the GFSX – comparison to current and previous version of the GFS  (courtesy of Dan Halperin and Bob Hart)</vt:lpstr>
      <vt:lpstr>                                                                                                                                                                                                                     GFSO (blue) – Operational GFS (Control);    GFSP (cyan) – Parallel GFS   Errors in GFSX are smaller than that in GFSO.</vt:lpstr>
      <vt:lpstr>Outline</vt:lpstr>
      <vt:lpstr>Hurricane Sandy</vt:lpstr>
      <vt:lpstr>PowerPoint Presentation</vt:lpstr>
      <vt:lpstr>PowerPoint Presentation</vt:lpstr>
      <vt:lpstr>PowerPoint Presentation</vt:lpstr>
      <vt:lpstr>PowerPoint Presentation</vt:lpstr>
      <vt:lpstr>PowerPoint Presentation</vt:lpstr>
      <vt:lpstr>PowerPoint Presentation</vt:lpstr>
      <vt:lpstr>Extra slides</vt:lpstr>
      <vt:lpstr>Retrospective Forecast Experiments 36 months from 2012 to 2016</vt:lpstr>
      <vt:lpstr>2014 Atlantic Hurricanes</vt:lpstr>
      <vt:lpstr>PowerPoint Presentation</vt:lpstr>
      <vt:lpstr>2014 Eastern Pacific Hurricanes</vt:lpstr>
      <vt:lpstr>PowerPoint Presentation</vt:lpstr>
      <vt:lpstr>2014 Western Pacific Typhoons</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fanglin.yang</dc:creator>
  <cp:lastModifiedBy>Mary L. Hart</cp:lastModifiedBy>
  <cp:revision>1034</cp:revision>
  <dcterms:created xsi:type="dcterms:W3CDTF">2012-01-11T02:07:45Z</dcterms:created>
  <dcterms:modified xsi:type="dcterms:W3CDTF">2016-05-05T17:18:57Z</dcterms:modified>
</cp:coreProperties>
</file>