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9" r:id="rId9"/>
    <p:sldId id="268" r:id="rId10"/>
    <p:sldId id="263" r:id="rId11"/>
    <p:sldId id="264" r:id="rId12"/>
    <p:sldId id="265" r:id="rId13"/>
    <p:sldId id="266" r:id="rId14"/>
    <p:sldId id="267" r:id="rId15"/>
    <p:sldId id="275" r:id="rId16"/>
    <p:sldId id="276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5A7C-D27D-48B2-B935-261614B74D25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9657-4B27-410B-BA9E-56FE229C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33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5A7C-D27D-48B2-B935-261614B74D25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9657-4B27-410B-BA9E-56FE229C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04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5A7C-D27D-48B2-B935-261614B74D25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9657-4B27-410B-BA9E-56FE229C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82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5A7C-D27D-48B2-B935-261614B74D25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9657-4B27-410B-BA9E-56FE229C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47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5A7C-D27D-48B2-B935-261614B74D25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9657-4B27-410B-BA9E-56FE229C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25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5A7C-D27D-48B2-B935-261614B74D25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9657-4B27-410B-BA9E-56FE229C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5A7C-D27D-48B2-B935-261614B74D25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9657-4B27-410B-BA9E-56FE229C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49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5A7C-D27D-48B2-B935-261614B74D25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9657-4B27-410B-BA9E-56FE229C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2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5A7C-D27D-48B2-B935-261614B74D25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9657-4B27-410B-BA9E-56FE229C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5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5A7C-D27D-48B2-B935-261614B74D25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9657-4B27-410B-BA9E-56FE229C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95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5A7C-D27D-48B2-B935-261614B74D25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9657-4B27-410B-BA9E-56FE229C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9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65A7C-D27D-48B2-B935-261614B74D25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59657-4B27-410B-BA9E-56FE229C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7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n-US" dirty="0" smtClean="0"/>
              <a:t>GFSX Evaluations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Tracey Dorian</a:t>
            </a:r>
          </a:p>
          <a:p>
            <a:r>
              <a:rPr lang="en-US" dirty="0" smtClean="0"/>
              <a:t>IMSG at NOAA/NCEP/EMC</a:t>
            </a:r>
          </a:p>
          <a:p>
            <a:r>
              <a:rPr lang="en-US" dirty="0" smtClean="0"/>
              <a:t>February 18,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085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320" y="2540113"/>
            <a:ext cx="2773680" cy="215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1905000"/>
            <a:ext cx="893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GFS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994609" y="-304800"/>
            <a:ext cx="521117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2m temperature forecasts</a:t>
            </a:r>
          </a:p>
          <a:p>
            <a:pPr algn="ctr"/>
            <a:r>
              <a:rPr lang="en-US" sz="2800" dirty="0" smtClean="0"/>
              <a:t>72-h forecast valid 00Z on 12/6/13</a:t>
            </a:r>
          </a:p>
          <a:p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824037" y="1924915"/>
            <a:ext cx="1128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GFSX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6459795" y="1905000"/>
            <a:ext cx="1693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Analysis</a:t>
            </a:r>
            <a:endParaRPr lang="en-US" sz="3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42" y="2567349"/>
            <a:ext cx="2506980" cy="217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12542"/>
            <a:ext cx="452931" cy="205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057" y="2567464"/>
            <a:ext cx="2740343" cy="215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556526" y="5334000"/>
            <a:ext cx="6186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GFSX has pretty good forecast of 30-35°F, though still too warm</a:t>
            </a:r>
          </a:p>
          <a:p>
            <a:pPr algn="ctr"/>
            <a:r>
              <a:rPr lang="en-US" dirty="0" smtClean="0"/>
              <a:t>GFS is warmer than GFSX with 2m temperatures around 30-40°F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411666" y="4264223"/>
            <a:ext cx="1817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Denton about 25-35°F</a:t>
            </a:r>
            <a:endParaRPr lang="en-US" sz="1400" b="1" dirty="0"/>
          </a:p>
        </p:txBody>
      </p:sp>
      <p:sp>
        <p:nvSpPr>
          <p:cNvPr id="24" name="5-Point Star 23"/>
          <p:cNvSpPr/>
          <p:nvPr/>
        </p:nvSpPr>
        <p:spPr>
          <a:xfrm>
            <a:off x="7573286" y="3505200"/>
            <a:ext cx="46714" cy="45719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4677686" y="3505200"/>
            <a:ext cx="46714" cy="45719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1905000" y="3505200"/>
            <a:ext cx="46714" cy="45719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73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320" y="2540113"/>
            <a:ext cx="2773680" cy="215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1905000"/>
            <a:ext cx="893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GFS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994609" y="-304800"/>
            <a:ext cx="521117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2m temperature forecasts</a:t>
            </a:r>
          </a:p>
          <a:p>
            <a:pPr algn="ctr"/>
            <a:r>
              <a:rPr lang="en-US" sz="2800" dirty="0" smtClean="0"/>
              <a:t>48-h forecast valid 00Z on 12/6/13</a:t>
            </a:r>
          </a:p>
          <a:p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824037" y="1924915"/>
            <a:ext cx="1128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GFSX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6459795" y="1905000"/>
            <a:ext cx="1693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Analysis</a:t>
            </a:r>
            <a:endParaRPr lang="en-US" sz="3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58447"/>
            <a:ext cx="2773680" cy="213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62920"/>
            <a:ext cx="2747010" cy="216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964895" y="5334000"/>
            <a:ext cx="73701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GFSX has a good forecast for Denton, TX of 2m temperatures around 25-35°F</a:t>
            </a:r>
          </a:p>
          <a:p>
            <a:pPr algn="ctr"/>
            <a:r>
              <a:rPr lang="en-US" dirty="0" smtClean="0"/>
              <a:t>GFS is still too warm with 2m temperatures around 30-40°F</a:t>
            </a:r>
          </a:p>
          <a:p>
            <a:pPr algn="ctr"/>
            <a:r>
              <a:rPr lang="en-US" dirty="0" smtClean="0"/>
              <a:t>Both GFS and GFSX are not cold enough in parts of northern TX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411666" y="4264223"/>
            <a:ext cx="1817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Denton about 25-35°F</a:t>
            </a:r>
            <a:endParaRPr lang="en-US" sz="1400" b="1" dirty="0"/>
          </a:p>
        </p:txBody>
      </p:sp>
      <p:sp>
        <p:nvSpPr>
          <p:cNvPr id="24" name="5-Point Star 23"/>
          <p:cNvSpPr/>
          <p:nvPr/>
        </p:nvSpPr>
        <p:spPr>
          <a:xfrm>
            <a:off x="7573286" y="3505200"/>
            <a:ext cx="46714" cy="45719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4677686" y="3505200"/>
            <a:ext cx="46714" cy="45719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1905000" y="3505200"/>
            <a:ext cx="46714" cy="45719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4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320" y="2540113"/>
            <a:ext cx="2773680" cy="215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1905000"/>
            <a:ext cx="893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GFS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994609" y="-304800"/>
            <a:ext cx="521117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2m temperature forecasts</a:t>
            </a:r>
          </a:p>
          <a:p>
            <a:pPr algn="ctr"/>
            <a:r>
              <a:rPr lang="en-US" sz="2800" dirty="0" smtClean="0"/>
              <a:t>24-h forecast valid 00Z on 12/6/13</a:t>
            </a:r>
          </a:p>
          <a:p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824037" y="1924915"/>
            <a:ext cx="1128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GFSX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6459795" y="1905000"/>
            <a:ext cx="1693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Analysis</a:t>
            </a:r>
            <a:endParaRPr lang="en-US" sz="36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06" y="2541778"/>
            <a:ext cx="2810351" cy="215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62462"/>
            <a:ext cx="2770346" cy="215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5-Point Star 16"/>
          <p:cNvSpPr/>
          <p:nvPr/>
        </p:nvSpPr>
        <p:spPr>
          <a:xfrm>
            <a:off x="4677686" y="3505200"/>
            <a:ext cx="46714" cy="45719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47274" y="5334000"/>
            <a:ext cx="7205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GFSX good forecast for Denton, though still not cold enough in northern TX</a:t>
            </a:r>
          </a:p>
          <a:p>
            <a:pPr algn="ctr"/>
            <a:r>
              <a:rPr lang="en-US" dirty="0" smtClean="0"/>
              <a:t>GFS still looks too warm with 2m temperatures around 30-35°F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411666" y="4264223"/>
            <a:ext cx="1817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Denton about 25-35°F</a:t>
            </a:r>
            <a:endParaRPr lang="en-US" sz="1400" b="1" dirty="0"/>
          </a:p>
        </p:txBody>
      </p:sp>
      <p:sp>
        <p:nvSpPr>
          <p:cNvPr id="24" name="5-Point Star 23"/>
          <p:cNvSpPr/>
          <p:nvPr/>
        </p:nvSpPr>
        <p:spPr>
          <a:xfrm>
            <a:off x="7573286" y="3505200"/>
            <a:ext cx="46714" cy="45719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1905000" y="3505200"/>
            <a:ext cx="46714" cy="45719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5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320" y="2540113"/>
            <a:ext cx="2773680" cy="215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1905000"/>
            <a:ext cx="893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GFS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994609" y="-304800"/>
            <a:ext cx="521117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2m temperature forecasts</a:t>
            </a:r>
          </a:p>
          <a:p>
            <a:pPr algn="ctr"/>
            <a:r>
              <a:rPr lang="en-US" sz="2800" dirty="0" smtClean="0"/>
              <a:t>12-h forecast valid 00Z on 12/6/13</a:t>
            </a:r>
          </a:p>
          <a:p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824037" y="1924915"/>
            <a:ext cx="1128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GFSX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6459795" y="1905000"/>
            <a:ext cx="1693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Analysis</a:t>
            </a:r>
            <a:endParaRPr lang="en-US" sz="36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73708"/>
            <a:ext cx="275367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58" y="2557039"/>
            <a:ext cx="2810351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5-Point Star 18"/>
          <p:cNvSpPr/>
          <p:nvPr/>
        </p:nvSpPr>
        <p:spPr>
          <a:xfrm>
            <a:off x="1905000" y="3505200"/>
            <a:ext cx="46714" cy="45719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20926" y="5334000"/>
            <a:ext cx="70581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Both the GFS and GFSX have pretty good forecasts for Denton, TX</a:t>
            </a:r>
          </a:p>
          <a:p>
            <a:pPr algn="ctr"/>
            <a:r>
              <a:rPr lang="en-US" dirty="0" smtClean="0"/>
              <a:t>Both GFS and GFSX not cold enough in northern tip of TX</a:t>
            </a:r>
          </a:p>
          <a:p>
            <a:pPr algn="ctr"/>
            <a:r>
              <a:rPr lang="en-US" dirty="0" smtClean="0"/>
              <a:t>GFSX does look slightly better with temperature forecasts for northern TX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89532" y="1331054"/>
            <a:ext cx="5968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run shows northern TX much colder, but not cold enough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411666" y="4264223"/>
            <a:ext cx="1817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Denton about 25-35°F</a:t>
            </a:r>
            <a:endParaRPr lang="en-US" sz="1400" b="1" dirty="0"/>
          </a:p>
        </p:txBody>
      </p:sp>
      <p:sp>
        <p:nvSpPr>
          <p:cNvPr id="25" name="5-Point Star 24"/>
          <p:cNvSpPr/>
          <p:nvPr/>
        </p:nvSpPr>
        <p:spPr>
          <a:xfrm>
            <a:off x="7573286" y="3505200"/>
            <a:ext cx="46714" cy="45719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4677686" y="3505200"/>
            <a:ext cx="46714" cy="45719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0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Overall, GFSX did better than GFS</a:t>
            </a:r>
          </a:p>
          <a:p>
            <a:r>
              <a:rPr lang="en-US" sz="2000" dirty="0" smtClean="0"/>
              <a:t>GFSX had a pretty decent temperature forecast for Denton, TX about 72 hours out</a:t>
            </a:r>
          </a:p>
          <a:p>
            <a:r>
              <a:rPr lang="en-US" sz="2000" dirty="0" smtClean="0"/>
              <a:t>GFS did not have a good forecast for Denton, TX until about 12 hours out</a:t>
            </a:r>
          </a:p>
          <a:p>
            <a:r>
              <a:rPr lang="en-US" sz="2000" dirty="0" smtClean="0"/>
              <a:t>Both the GFS and GFSX struggled with temperature forecasts for northern TX (were too warm even 12 hours out in some locations), though GFSX looked slightly better</a:t>
            </a:r>
          </a:p>
        </p:txBody>
      </p:sp>
    </p:spTree>
    <p:extLst>
      <p:ext uri="{BB962C8B-B14F-4D97-AF65-F5344CB8AC3E}">
        <p14:creationId xmlns:p14="http://schemas.microsoft.com/office/powerpoint/2010/main" val="356724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Central Region Case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07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008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0000 UTC 21 March 2015 – 0000 UTC 22 March 2015: From FSD SOO: “A </a:t>
            </a:r>
            <a:r>
              <a:rPr lang="en-US" sz="2800" b="1" dirty="0" smtClean="0">
                <a:solidFill>
                  <a:srgbClr val="FF0000"/>
                </a:solidFill>
              </a:rPr>
              <a:t>narrow and intense band </a:t>
            </a:r>
            <a:r>
              <a:rPr lang="en-US" sz="2800" dirty="0" smtClean="0"/>
              <a:t>that extended from northeast SD through southern MN and southern WI.  Maximum amounts of 10+’’ in SE MN.  This band was not well forecast days in advance, but there was evidence of banding at least 24 hours out in the NMM and/or WRF ARM as well as in a couple of the larger-scale models.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671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108-hour forecast</a:t>
            </a:r>
            <a:br>
              <a:rPr lang="en-US" dirty="0" smtClean="0"/>
            </a:br>
            <a:r>
              <a:rPr lang="en-US" dirty="0" smtClean="0"/>
              <a:t>Valid 12Z 3/23/15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35735" y="1750505"/>
            <a:ext cx="893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GFS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907535" y="1752600"/>
            <a:ext cx="1128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GFSX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1752600"/>
            <a:ext cx="1150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CCPA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2362200"/>
            <a:ext cx="3013710" cy="289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" y="2362200"/>
            <a:ext cx="3060383" cy="288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70772"/>
            <a:ext cx="3040380" cy="288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3400" y="5562600"/>
            <a:ext cx="8171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GFS the narrow precipitation band is too far south, max amounts too far west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1" y="592449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GFSX has narrow band pretty well positioned, too light with amounts in southern WI, too heavy in ND</a:t>
            </a:r>
            <a:endParaRPr lang="en-US" sz="2000" dirty="0"/>
          </a:p>
        </p:txBody>
      </p:sp>
      <p:sp>
        <p:nvSpPr>
          <p:cNvPr id="13" name="Oval 12"/>
          <p:cNvSpPr/>
          <p:nvPr/>
        </p:nvSpPr>
        <p:spPr>
          <a:xfrm>
            <a:off x="2971800" y="3200400"/>
            <a:ext cx="2286000" cy="91440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6200" y="3200400"/>
            <a:ext cx="2286000" cy="91440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91522" y="2410446"/>
            <a:ext cx="990600" cy="53340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10000" y="2410446"/>
            <a:ext cx="990600" cy="53340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91000" y="4038600"/>
            <a:ext cx="990600" cy="91440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219200" y="4038600"/>
            <a:ext cx="990600" cy="91440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629400" y="2590800"/>
            <a:ext cx="12954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1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84-hour forecast</a:t>
            </a:r>
            <a:br>
              <a:rPr lang="en-US" dirty="0" smtClean="0"/>
            </a:br>
            <a:r>
              <a:rPr lang="en-US" dirty="0" smtClean="0"/>
              <a:t>Valid 12Z 3/23/15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35735" y="1750505"/>
            <a:ext cx="893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GFS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907535" y="1752600"/>
            <a:ext cx="1128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GFSX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1752600"/>
            <a:ext cx="1150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CCPA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2362200"/>
            <a:ext cx="3013710" cy="289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57437"/>
            <a:ext cx="3033713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57437"/>
            <a:ext cx="3027045" cy="288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0988" y="5601028"/>
            <a:ext cx="88930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Both GFS and GFSX have narrow band well-positioned, but missing precip on ND/SD</a:t>
            </a:r>
          </a:p>
          <a:p>
            <a:pPr algn="ctr"/>
            <a:r>
              <a:rPr lang="en-US" sz="2000" dirty="0" smtClean="0"/>
              <a:t>GFSX may look slightly better than GFS around ND/SD border </a:t>
            </a:r>
            <a:endParaRPr lang="en-US" sz="2000" dirty="0"/>
          </a:p>
        </p:txBody>
      </p:sp>
      <p:sp>
        <p:nvSpPr>
          <p:cNvPr id="12" name="Oval 11"/>
          <p:cNvSpPr/>
          <p:nvPr/>
        </p:nvSpPr>
        <p:spPr>
          <a:xfrm>
            <a:off x="1219200" y="4038600"/>
            <a:ext cx="990600" cy="91440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91000" y="4038600"/>
            <a:ext cx="990600" cy="91440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972146">
            <a:off x="2885084" y="2859681"/>
            <a:ext cx="2057400" cy="91440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972146">
            <a:off x="-10516" y="2855319"/>
            <a:ext cx="2057400" cy="91440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7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60-hour forecast</a:t>
            </a:r>
            <a:br>
              <a:rPr lang="en-US" dirty="0" smtClean="0"/>
            </a:br>
            <a:r>
              <a:rPr lang="en-US" dirty="0" smtClean="0"/>
              <a:t>Valid 12Z 3/23/15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35735" y="1750505"/>
            <a:ext cx="893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GFS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907535" y="1752600"/>
            <a:ext cx="1128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GFSX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1752600"/>
            <a:ext cx="1150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CCPA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2362200"/>
            <a:ext cx="3013710" cy="289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57437"/>
            <a:ext cx="3033713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030" y="2362200"/>
            <a:ext cx="3007043" cy="288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37874" y="5522438"/>
            <a:ext cx="7068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GFSX forecasting higher amounts SE Minnesota and SW Wisconsin</a:t>
            </a:r>
          </a:p>
          <a:p>
            <a:pPr algn="ctr"/>
            <a:r>
              <a:rPr lang="en-US" sz="2000" dirty="0" smtClean="0"/>
              <a:t>Both GFS and GFSX still missing ND/SD border rainfall</a:t>
            </a:r>
            <a:endParaRPr lang="en-US" sz="2000" dirty="0"/>
          </a:p>
        </p:txBody>
      </p:sp>
      <p:sp>
        <p:nvSpPr>
          <p:cNvPr id="14" name="Oval 13"/>
          <p:cNvSpPr/>
          <p:nvPr/>
        </p:nvSpPr>
        <p:spPr>
          <a:xfrm>
            <a:off x="4114800" y="4038600"/>
            <a:ext cx="990600" cy="91440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219200" y="4038600"/>
            <a:ext cx="990600" cy="91440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972146">
            <a:off x="-15563" y="2890774"/>
            <a:ext cx="2311534" cy="91440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972146">
            <a:off x="2977269" y="2895137"/>
            <a:ext cx="2311534" cy="91440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696200" y="2971800"/>
            <a:ext cx="832731" cy="6858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0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Soundings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065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36-hour forecast</a:t>
            </a:r>
            <a:br>
              <a:rPr lang="en-US" dirty="0" smtClean="0"/>
            </a:br>
            <a:r>
              <a:rPr lang="en-US" dirty="0" smtClean="0"/>
              <a:t>Valid 12Z 3/23/15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35735" y="1750505"/>
            <a:ext cx="893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GFS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907535" y="1752600"/>
            <a:ext cx="1128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GFSX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1752600"/>
            <a:ext cx="1150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CCPA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2362200"/>
            <a:ext cx="3013710" cy="289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90" y="2364104"/>
            <a:ext cx="3013710" cy="288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4105"/>
            <a:ext cx="3027045" cy="289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3401" y="55626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Both GFS and GFSX have pretty good forecasts but missing some heavier rainfall in northern IL</a:t>
            </a:r>
          </a:p>
          <a:p>
            <a:pPr algn="ctr"/>
            <a:r>
              <a:rPr lang="en-US" sz="2000" dirty="0" smtClean="0"/>
              <a:t>GFSX looks better in SE</a:t>
            </a:r>
            <a:endParaRPr lang="en-US" sz="2000" dirty="0"/>
          </a:p>
        </p:txBody>
      </p:sp>
      <p:sp>
        <p:nvSpPr>
          <p:cNvPr id="12" name="Oval 11"/>
          <p:cNvSpPr/>
          <p:nvPr/>
        </p:nvSpPr>
        <p:spPr>
          <a:xfrm rot="972146">
            <a:off x="-15563" y="2890774"/>
            <a:ext cx="2311534" cy="91440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972146">
            <a:off x="2977269" y="2895137"/>
            <a:ext cx="2311534" cy="91440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114800" y="4038600"/>
            <a:ext cx="990600" cy="91440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219200" y="4038600"/>
            <a:ext cx="990600" cy="91440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696200" y="3124200"/>
            <a:ext cx="832731" cy="4572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158869" y="4267200"/>
            <a:ext cx="832731" cy="4572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2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b="1" dirty="0" smtClean="0"/>
              <a:t>156 hour forecast: </a:t>
            </a:r>
            <a:r>
              <a:rPr lang="en-US" sz="2400" dirty="0" smtClean="0"/>
              <a:t>GFS and GFSX completely missed the band from North Dakota to Wisconsin </a:t>
            </a:r>
          </a:p>
          <a:p>
            <a:r>
              <a:rPr lang="en-US" sz="2400" b="1" dirty="0" smtClean="0"/>
              <a:t>132 hour forecast: </a:t>
            </a:r>
            <a:r>
              <a:rPr lang="en-US" sz="2400" dirty="0"/>
              <a:t>B</a:t>
            </a:r>
            <a:r>
              <a:rPr lang="en-US" sz="2400" dirty="0" smtClean="0"/>
              <a:t>oth GFS and GFSX had some precipitation in ND/SD border, but missed precipitation in southern WI and northern IL</a:t>
            </a:r>
          </a:p>
          <a:p>
            <a:r>
              <a:rPr lang="en-US" sz="2400" b="1" dirty="0" smtClean="0"/>
              <a:t>108 hour forecast: </a:t>
            </a:r>
            <a:r>
              <a:rPr lang="en-US" sz="2400" dirty="0"/>
              <a:t>B</a:t>
            </a:r>
            <a:r>
              <a:rPr lang="en-US" sz="2400" dirty="0" smtClean="0"/>
              <a:t>oth GFS and GFSX had maximum amounts too far west with some false alarms, missed precipitation in ND/SD border</a:t>
            </a:r>
          </a:p>
          <a:p>
            <a:r>
              <a:rPr lang="en-US" sz="2400" b="1" dirty="0" smtClean="0"/>
              <a:t>84 hour forecast: </a:t>
            </a:r>
            <a:r>
              <a:rPr lang="en-US" sz="2400" dirty="0"/>
              <a:t>B</a:t>
            </a:r>
            <a:r>
              <a:rPr lang="en-US" sz="2400" dirty="0" smtClean="0"/>
              <a:t>oth models captured max in southern WI but both are missing maximum extending into SE Minnesota</a:t>
            </a:r>
          </a:p>
          <a:p>
            <a:r>
              <a:rPr lang="en-US" sz="2400" b="1" dirty="0" smtClean="0"/>
              <a:t>60 hour forecasts</a:t>
            </a:r>
            <a:r>
              <a:rPr lang="en-US" sz="2400" dirty="0" smtClean="0"/>
              <a:t>: </a:t>
            </a:r>
            <a:r>
              <a:rPr lang="en-US" sz="2400" dirty="0"/>
              <a:t>P</a:t>
            </a:r>
            <a:r>
              <a:rPr lang="en-US" sz="2400" dirty="0" smtClean="0"/>
              <a:t>retty good position of rain in southern WI and SE Minnesota but both models too weak (GFSX better)</a:t>
            </a:r>
          </a:p>
          <a:p>
            <a:r>
              <a:rPr lang="en-US" sz="2400" b="1" dirty="0" smtClean="0"/>
              <a:t>36 hour forecasts: </a:t>
            </a:r>
            <a:r>
              <a:rPr lang="en-US" sz="2400" dirty="0"/>
              <a:t>B</a:t>
            </a:r>
            <a:r>
              <a:rPr lang="en-US" sz="2400" dirty="0" smtClean="0"/>
              <a:t>oth GFS and GFSX have pretty good forecasts, but missed some heavy rain in northern IL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990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mc.ncep.noaa.gov/gc_wmb/tdorian/meg/short/images_short/gfs725620_2015081512f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2192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0" y="685800"/>
            <a:ext cx="408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12h GFS FCST vs OBS for North Platte, NE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2590800"/>
            <a:ext cx="976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pr4devb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5029200" y="1676400"/>
            <a:ext cx="3809524" cy="38095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76069" y="2590800"/>
            <a:ext cx="54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GFS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8911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685800"/>
            <a:ext cx="3836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12h GFS FCST vs OBS for Aberdeen, SD</a:t>
            </a:r>
            <a:endParaRPr lang="en-US" b="1" dirty="0"/>
          </a:p>
        </p:txBody>
      </p:sp>
      <p:pic>
        <p:nvPicPr>
          <p:cNvPr id="3074" name="Picture 2" descr="http://www.emc.ncep.noaa.gov/gc_wmb/tdorian/meg/short/images_short/gfs726590_2015081512f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2192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76600" y="2590800"/>
            <a:ext cx="976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pr4devb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5029676" y="1676400"/>
            <a:ext cx="3809524" cy="38095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76069" y="2590800"/>
            <a:ext cx="54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GFS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1996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685800"/>
            <a:ext cx="3605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12h GFS FCST vs OBS for Omaha, NE</a:t>
            </a:r>
            <a:endParaRPr lang="en-US" b="1" dirty="0"/>
          </a:p>
        </p:txBody>
      </p:sp>
      <p:pic>
        <p:nvPicPr>
          <p:cNvPr id="2050" name="Picture 2" descr="http://www.emc.ncep.noaa.gov/gc_wmb/tdorian/meg/short/images_short/gfs725580_2015081512f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2192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6600" y="2590800"/>
            <a:ext cx="976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pr4devb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5029200" y="1676402"/>
            <a:ext cx="3809524" cy="38095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76069" y="2590800"/>
            <a:ext cx="54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GFS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46605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Atsani extratropical transition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825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 for 12Z 8/20/15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GFS too far to the north and east, then too far to the east, followed by too far to the north (except for 204-h forecast, GFS too far south)</a:t>
            </a:r>
          </a:p>
          <a:p>
            <a:r>
              <a:rPr lang="en-US" sz="1800" dirty="0" smtClean="0"/>
              <a:t>Pr4devbs15 started off with good position for Atsani, then was too far south and east, then slightly too far north, then too far south for 204-h forecast</a:t>
            </a:r>
          </a:p>
          <a:p>
            <a:r>
              <a:rPr lang="en-US" sz="1800" dirty="0" smtClean="0"/>
              <a:t>In general, the pr4devbs15 was closer to analysis</a:t>
            </a:r>
            <a:endParaRPr lang="en-US" sz="18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33124"/>
              </p:ext>
            </p:extLst>
          </p:nvPr>
        </p:nvGraphicFramePr>
        <p:xfrm>
          <a:off x="2971800" y="3429000"/>
          <a:ext cx="2873087" cy="2809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6400"/>
                <a:gridCol w="609600"/>
                <a:gridCol w="587087"/>
              </a:tblGrid>
              <a:tr h="2552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Forecast Lead Time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GFS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GFSX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52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52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52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52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52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52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52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52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52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1561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Southern Region Case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166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 5-6, 2013 Very </a:t>
            </a:r>
            <a:r>
              <a:rPr lang="en-US" b="1" dirty="0" smtClean="0">
                <a:solidFill>
                  <a:srgbClr val="FF0000"/>
                </a:solidFill>
              </a:rPr>
              <a:t>cold temperatures </a:t>
            </a:r>
            <a:r>
              <a:rPr lang="en-US" dirty="0" smtClean="0"/>
              <a:t>and widespread </a:t>
            </a:r>
            <a:r>
              <a:rPr lang="en-US" b="1" dirty="0" smtClean="0">
                <a:solidFill>
                  <a:srgbClr val="FF0000"/>
                </a:solidFill>
              </a:rPr>
              <a:t>2-4" sleet </a:t>
            </a:r>
            <a:r>
              <a:rPr lang="en-US" dirty="0" smtClean="0"/>
              <a:t>resulted in I-35 being closed near Denton TX. "Cobblestone ice" event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93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1827</TotalTime>
  <Words>770</Words>
  <Application>Microsoft Office PowerPoint</Application>
  <PresentationFormat>On-screen Show (4:3)</PresentationFormat>
  <Paragraphs>128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GFSX Evaluations</vt:lpstr>
      <vt:lpstr>Soundings</vt:lpstr>
      <vt:lpstr>PowerPoint Presentation</vt:lpstr>
      <vt:lpstr>PowerPoint Presentation</vt:lpstr>
      <vt:lpstr>PowerPoint Presentation</vt:lpstr>
      <vt:lpstr>Atsani extratropical transition</vt:lpstr>
      <vt:lpstr>Findings for 12Z 8/20/15 cycle</vt:lpstr>
      <vt:lpstr>Southern Region Case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Findings</vt:lpstr>
      <vt:lpstr>Central Region Case Study</vt:lpstr>
      <vt:lpstr>PowerPoint Presentation</vt:lpstr>
      <vt:lpstr>108-hour forecast Valid 12Z 3/23/15</vt:lpstr>
      <vt:lpstr>84-hour forecast Valid 12Z 3/23/15</vt:lpstr>
      <vt:lpstr>60-hour forecast Valid 12Z 3/23/15</vt:lpstr>
      <vt:lpstr>36-hour forecast Valid 12Z 3/23/15</vt:lpstr>
      <vt:lpstr>Findings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GFSX Evaluations</dc:title>
  <dc:creator>Tracey Dorian</dc:creator>
  <cp:lastModifiedBy>Mary L. Hart</cp:lastModifiedBy>
  <cp:revision>27</cp:revision>
  <dcterms:created xsi:type="dcterms:W3CDTF">2016-02-16T19:31:44Z</dcterms:created>
  <dcterms:modified xsi:type="dcterms:W3CDTF">2016-02-18T18:02:21Z</dcterms:modified>
</cp:coreProperties>
</file>