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9" d="100"/>
          <a:sy n="139" d="100"/>
        </p:scale>
        <p:origin x="-12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42307766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7" name="Shape 1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447800" y="171450"/>
            <a:ext cx="61722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Arial"/>
              <a:buNone/>
              <a:defRPr sz="105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800"/>
            </a:lvl3pPr>
            <a:lvl4pPr marL="0" marR="0" lvl="3" indent="0" algn="l" rtl="0">
              <a:spcBef>
                <a:spcPts val="0"/>
              </a:spcBef>
              <a:spcAft>
                <a:spcPts val="0"/>
              </a:spcAft>
              <a:buNone/>
              <a:defRPr sz="1800"/>
            </a:lvl4pPr>
            <a:lvl5pPr marL="0" marR="0" lvl="4" indent="0" algn="l" rtl="0">
              <a:spcBef>
                <a:spcPts val="0"/>
              </a:spcBef>
              <a:spcAft>
                <a:spcPts val="0"/>
              </a:spcAft>
              <a:buNone/>
              <a:defRPr sz="1800"/>
            </a:lvl5pPr>
            <a:lvl6pPr marL="342900" marR="0" lvl="5" indent="0" algn="l" rtl="0">
              <a:spcBef>
                <a:spcPts val="0"/>
              </a:spcBef>
              <a:spcAft>
                <a:spcPts val="0"/>
              </a:spcAft>
              <a:buNone/>
              <a:defRPr sz="1800"/>
            </a:lvl6pPr>
            <a:lvl7pPr marL="685800" marR="0" lvl="6" indent="0" algn="l" rtl="0">
              <a:spcBef>
                <a:spcPts val="0"/>
              </a:spcBef>
              <a:spcAft>
                <a:spcPts val="0"/>
              </a:spcAft>
              <a:buNone/>
              <a:defRPr sz="1800"/>
            </a:lvl7pPr>
            <a:lvl8pPr marL="1028700" marR="0" lvl="7" indent="0" algn="l" rtl="0">
              <a:spcBef>
                <a:spcPts val="0"/>
              </a:spcBef>
              <a:spcAft>
                <a:spcPts val="0"/>
              </a:spcAft>
              <a:buNone/>
              <a:defRPr sz="1800"/>
            </a:lvl8pPr>
            <a:lvl9pPr marL="1371600" marR="0" lvl="8" indent="0" algn="l" rtl="0">
              <a:spcBef>
                <a:spcPts val="0"/>
              </a:spcBef>
              <a:spcAft>
                <a:spcPts val="0"/>
              </a:spcAft>
              <a:buNone/>
              <a:defRPr sz="1800"/>
            </a:lvl9pPr>
          </a:lstStyle>
          <a:p>
            <a:endParaRPr/>
          </a:p>
        </p:txBody>
      </p:sp>
      <p:sp>
        <p:nvSpPr>
          <p:cNvPr id="52" name="Shape 52"/>
          <p:cNvSpPr txBox="1">
            <a:spLocks noGrp="1"/>
          </p:cNvSpPr>
          <p:nvPr>
            <p:ph type="body" idx="1"/>
          </p:nvPr>
        </p:nvSpPr>
        <p:spPr>
          <a:xfrm>
            <a:off x="228600" y="1257300"/>
            <a:ext cx="8686800" cy="3543300"/>
          </a:xfrm>
          <a:prstGeom prst="rect">
            <a:avLst/>
          </a:prstGeom>
          <a:noFill/>
          <a:ln>
            <a:noFill/>
          </a:ln>
        </p:spPr>
        <p:txBody>
          <a:bodyPr wrap="square" lIns="91425" tIns="91425" rIns="91425" bIns="91425" anchor="t" anchorCtr="0"/>
          <a:lstStyle>
            <a:lvl1pPr marL="342900" marR="0" lvl="0" indent="-12700" algn="l" rtl="0">
              <a:lnSpc>
                <a:spcPct val="100000"/>
              </a:lnSpc>
              <a:spcBef>
                <a:spcPts val="0"/>
              </a:spcBef>
              <a:spcAft>
                <a:spcPts val="0"/>
              </a:spcAft>
              <a:buClr>
                <a:schemeClr val="dk1"/>
              </a:buClr>
              <a:buSzPct val="100000"/>
              <a:buFont typeface="Arial"/>
              <a:buChar char="•"/>
              <a:defRPr sz="2400" b="0" i="0" u="none" strike="noStrike" cap="none">
                <a:solidFill>
                  <a:srgbClr val="000000"/>
                </a:solidFill>
                <a:latin typeface="Calibri"/>
                <a:ea typeface="Calibri"/>
                <a:cs typeface="Calibri"/>
                <a:sym typeface="Calibri"/>
              </a:defRPr>
            </a:lvl1pPr>
            <a:lvl2pPr marL="742950" marR="0" lvl="1" indent="-6350" algn="l" rtl="0">
              <a:lnSpc>
                <a:spcPct val="100000"/>
              </a:lnSpc>
              <a:spcBef>
                <a:spcPts val="0"/>
              </a:spcBef>
              <a:spcAft>
                <a:spcPts val="0"/>
              </a:spcAft>
              <a:buClr>
                <a:schemeClr val="dk1"/>
              </a:buClr>
              <a:buSzPct val="100000"/>
              <a:buFont typeface="Arial"/>
              <a:buChar char="–"/>
              <a:defRPr sz="2000" b="0" i="0" u="none" strike="noStrike" cap="none">
                <a:solidFill>
                  <a:srgbClr val="000000"/>
                </a:solidFill>
                <a:latin typeface="Calibri"/>
                <a:ea typeface="Calibri"/>
                <a:cs typeface="Calibri"/>
                <a:sym typeface="Calibri"/>
              </a:defRPr>
            </a:lvl2pPr>
            <a:lvl3pPr marL="1143000" marR="0" lvl="2" indent="-95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3pPr>
            <a:lvl4pPr marL="1600200" marR="0" lvl="3"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4pPr>
            <a:lvl5pPr marL="2057400" marR="0" lvl="4"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5pPr>
            <a:lvl6pPr marL="2514600" marR="0" lvl="5"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6pPr>
            <a:lvl7pPr marL="2971800" marR="0" lvl="6"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7pPr>
            <a:lvl8pPr marL="3429000" marR="0" lvl="7"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8pPr>
            <a:lvl9pPr marL="3886200" marR="0" lvl="8" indent="-34925" algn="l" rtl="0">
              <a:lnSpc>
                <a:spcPct val="100000"/>
              </a:lnSpc>
              <a:spcBef>
                <a:spcPts val="0"/>
              </a:spcBef>
              <a:spcAft>
                <a:spcPts val="0"/>
              </a:spcAft>
              <a:buClr>
                <a:schemeClr val="dk1"/>
              </a:buClr>
              <a:buSzPct val="95454"/>
              <a:buFont typeface="Arial"/>
              <a:buChar char="»"/>
              <a:defRPr sz="105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a/noaa.gov/document/d/1A8sJlDETuJlFIzFO3SpiOkO_6JlawsKplMxxOBwtqmU/edit?usp=shar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a/noaa.gov/forms/d/1GwKDamma6ajagmGw7GXc_E6ct-ubLPlGsAFf417-7Lk/edit"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a:spcBef>
                <a:spcPts val="0"/>
              </a:spcBef>
              <a:buNone/>
            </a:pPr>
            <a:r>
              <a:rPr lang="en" sz="3600"/>
              <a:t>v2.6 RTMA/URMA and Rapid Update RTMA Science Briefing</a:t>
            </a:r>
          </a:p>
        </p:txBody>
      </p:sp>
      <p:sp>
        <p:nvSpPr>
          <p:cNvPr id="58" name="Shape 58"/>
          <p:cNvSpPr txBox="1"/>
          <p:nvPr/>
        </p:nvSpPr>
        <p:spPr>
          <a:xfrm>
            <a:off x="769575" y="3078300"/>
            <a:ext cx="7715400" cy="1032600"/>
          </a:xfrm>
          <a:prstGeom prst="rect">
            <a:avLst/>
          </a:prstGeom>
          <a:noFill/>
          <a:ln>
            <a:noFill/>
          </a:ln>
        </p:spPr>
        <p:txBody>
          <a:bodyPr wrap="square" lIns="91425" tIns="91425" rIns="91425" bIns="91425" anchor="t" anchorCtr="0">
            <a:noAutofit/>
          </a:bodyPr>
          <a:lstStyle/>
          <a:p>
            <a:pPr lvl="0" algn="ctr">
              <a:spcBef>
                <a:spcPts val="0"/>
              </a:spcBef>
              <a:buNone/>
            </a:pPr>
            <a:r>
              <a:rPr lang="en">
                <a:solidFill>
                  <a:schemeClr val="dk1"/>
                </a:solidFill>
              </a:rPr>
              <a:t>Manuel Pondeca, Steven Levine, Runhua Yang, Ying Lin, Jacob Carley, Stylianos Flampouris, Henrique Alves, Jeff Whiting, Shelley Melchior,</a:t>
            </a:r>
            <a:r>
              <a:rPr lang="en"/>
              <a:t> Annette Gibbs, George Gayno, Jim Purser, Ting Lei, Wan-Shu Wu, </a:t>
            </a:r>
            <a:r>
              <a:rPr lang="en">
                <a:solidFill>
                  <a:schemeClr val="dk1"/>
                </a:solidFill>
              </a:rPr>
              <a:t>David Parrish</a:t>
            </a:r>
            <a:r>
              <a:rPr lang="en"/>
              <a:t>, Ben Blake, Corey Guastini</a:t>
            </a:r>
            <a:r>
              <a:rPr lang="en">
                <a:solidFill>
                  <a:schemeClr val="dk1"/>
                </a:solidFill>
              </a:rPr>
              <a:t>, Geoff Manikin, and John Derber</a:t>
            </a:r>
          </a:p>
        </p:txBody>
      </p:sp>
      <p:sp>
        <p:nvSpPr>
          <p:cNvPr id="59" name="Shape 59"/>
          <p:cNvSpPr txBox="1"/>
          <p:nvPr/>
        </p:nvSpPr>
        <p:spPr>
          <a:xfrm>
            <a:off x="3116250" y="4674475"/>
            <a:ext cx="2911500" cy="274800"/>
          </a:xfrm>
          <a:prstGeom prst="rect">
            <a:avLst/>
          </a:prstGeom>
          <a:noFill/>
          <a:ln>
            <a:noFill/>
          </a:ln>
        </p:spPr>
        <p:txBody>
          <a:bodyPr wrap="square" lIns="91425" tIns="91425" rIns="91425" bIns="91425" anchor="ctr" anchorCtr="0">
            <a:noAutofit/>
          </a:bodyPr>
          <a:lstStyle/>
          <a:p>
            <a:pPr lvl="0" algn="ctr">
              <a:spcBef>
                <a:spcPts val="0"/>
              </a:spcBef>
              <a:buNone/>
            </a:pPr>
            <a:r>
              <a:rPr lang="en"/>
              <a:t>June 26th,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673625"/>
            <a:ext cx="8520600" cy="572700"/>
          </a:xfrm>
          <a:prstGeom prst="rect">
            <a:avLst/>
          </a:prstGeom>
        </p:spPr>
        <p:txBody>
          <a:bodyPr wrap="square" lIns="91425" tIns="91425" rIns="91425" bIns="91425" anchor="t" anchorCtr="0">
            <a:noAutofit/>
          </a:bodyPr>
          <a:lstStyle/>
          <a:p>
            <a:pPr lvl="0" rtl="0">
              <a:spcBef>
                <a:spcPts val="0"/>
              </a:spcBef>
              <a:buNone/>
            </a:pPr>
            <a:r>
              <a:rPr lang="en" sz="2400"/>
              <a:t>24h totals ending 12Z 7 Apr 2017</a:t>
            </a:r>
          </a:p>
        </p:txBody>
      </p:sp>
      <p:pic>
        <p:nvPicPr>
          <p:cNvPr id="119" name="Shape 119"/>
          <p:cNvPicPr preferRelativeResize="0"/>
          <p:nvPr/>
        </p:nvPicPr>
        <p:blipFill>
          <a:blip r:embed="rId3">
            <a:alphaModFix/>
          </a:blip>
          <a:stretch>
            <a:fillRect/>
          </a:stretch>
        </p:blipFill>
        <p:spPr>
          <a:xfrm>
            <a:off x="79300" y="1305550"/>
            <a:ext cx="3065475" cy="2714225"/>
          </a:xfrm>
          <a:prstGeom prst="rect">
            <a:avLst/>
          </a:prstGeom>
          <a:noFill/>
          <a:ln>
            <a:noFill/>
          </a:ln>
        </p:spPr>
      </p:pic>
      <p:pic>
        <p:nvPicPr>
          <p:cNvPr id="120" name="Shape 120"/>
          <p:cNvPicPr preferRelativeResize="0"/>
          <p:nvPr/>
        </p:nvPicPr>
        <p:blipFill>
          <a:blip r:embed="rId4">
            <a:alphaModFix/>
          </a:blip>
          <a:stretch>
            <a:fillRect/>
          </a:stretch>
        </p:blipFill>
        <p:spPr>
          <a:xfrm>
            <a:off x="3183475" y="1438000"/>
            <a:ext cx="2955824" cy="2617150"/>
          </a:xfrm>
          <a:prstGeom prst="rect">
            <a:avLst/>
          </a:prstGeom>
          <a:noFill/>
          <a:ln>
            <a:noFill/>
          </a:ln>
        </p:spPr>
      </p:pic>
      <p:pic>
        <p:nvPicPr>
          <p:cNvPr id="121" name="Shape 121" descr="gauges.2017040712.24h.png"/>
          <p:cNvPicPr preferRelativeResize="0"/>
          <p:nvPr/>
        </p:nvPicPr>
        <p:blipFill>
          <a:blip r:embed="rId5">
            <a:alphaModFix/>
          </a:blip>
          <a:stretch>
            <a:fillRect/>
          </a:stretch>
        </p:blipFill>
        <p:spPr>
          <a:xfrm>
            <a:off x="6299824" y="1746700"/>
            <a:ext cx="2699900" cy="2175728"/>
          </a:xfrm>
          <a:prstGeom prst="rect">
            <a:avLst/>
          </a:prstGeom>
          <a:noFill/>
          <a:ln>
            <a:noFill/>
          </a:ln>
        </p:spPr>
      </p:pic>
      <p:sp>
        <p:nvSpPr>
          <p:cNvPr id="122" name="Shape 122"/>
          <p:cNvSpPr txBox="1"/>
          <p:nvPr/>
        </p:nvSpPr>
        <p:spPr>
          <a:xfrm>
            <a:off x="4150625" y="4137650"/>
            <a:ext cx="956100" cy="400200"/>
          </a:xfrm>
          <a:prstGeom prst="rect">
            <a:avLst/>
          </a:prstGeom>
          <a:noFill/>
          <a:ln>
            <a:noFill/>
          </a:ln>
        </p:spPr>
        <p:txBody>
          <a:bodyPr wrap="square" lIns="91425" tIns="91425" rIns="91425" bIns="91425" anchor="t" anchorCtr="0">
            <a:noAutofit/>
          </a:bodyPr>
          <a:lstStyle/>
          <a:p>
            <a:pPr lvl="0" rtl="0">
              <a:spcBef>
                <a:spcPts val="0"/>
              </a:spcBef>
              <a:buNone/>
            </a:pPr>
            <a:r>
              <a:rPr lang="en"/>
              <a:t>Stage IV</a:t>
            </a:r>
          </a:p>
        </p:txBody>
      </p:sp>
      <p:sp>
        <p:nvSpPr>
          <p:cNvPr id="123" name="Shape 123"/>
          <p:cNvSpPr txBox="1"/>
          <p:nvPr/>
        </p:nvSpPr>
        <p:spPr>
          <a:xfrm>
            <a:off x="1090150" y="4019775"/>
            <a:ext cx="753000" cy="426600"/>
          </a:xfrm>
          <a:prstGeom prst="rect">
            <a:avLst/>
          </a:prstGeom>
          <a:noFill/>
          <a:ln>
            <a:noFill/>
          </a:ln>
        </p:spPr>
        <p:txBody>
          <a:bodyPr wrap="square" lIns="91425" tIns="91425" rIns="91425" bIns="91425" anchor="t" anchorCtr="0">
            <a:noAutofit/>
          </a:bodyPr>
          <a:lstStyle/>
          <a:p>
            <a:pPr lvl="0" rtl="0">
              <a:spcBef>
                <a:spcPts val="0"/>
              </a:spcBef>
              <a:buNone/>
            </a:pPr>
            <a:r>
              <a:rPr lang="en"/>
              <a:t>MRMS</a:t>
            </a:r>
          </a:p>
        </p:txBody>
      </p:sp>
      <p:sp>
        <p:nvSpPr>
          <p:cNvPr id="124" name="Shape 124"/>
          <p:cNvSpPr txBox="1"/>
          <p:nvPr/>
        </p:nvSpPr>
        <p:spPr>
          <a:xfrm>
            <a:off x="6790875" y="3992150"/>
            <a:ext cx="1717800" cy="545700"/>
          </a:xfrm>
          <a:prstGeom prst="rect">
            <a:avLst/>
          </a:prstGeom>
          <a:noFill/>
          <a:ln>
            <a:noFill/>
          </a:ln>
        </p:spPr>
        <p:txBody>
          <a:bodyPr wrap="square" lIns="91425" tIns="91425" rIns="91425" bIns="91425" anchor="t" anchorCtr="0">
            <a:noAutofit/>
          </a:bodyPr>
          <a:lstStyle/>
          <a:p>
            <a:pPr lvl="0" rtl="0">
              <a:spcBef>
                <a:spcPts val="0"/>
              </a:spcBef>
              <a:buNone/>
            </a:pPr>
            <a:r>
              <a:rPr lang="en"/>
              <a:t>QC’d Daily Gauges</a:t>
            </a:r>
          </a:p>
        </p:txBody>
      </p:sp>
      <p:sp>
        <p:nvSpPr>
          <p:cNvPr id="125" name="Shape 125"/>
          <p:cNvSpPr txBox="1">
            <a:spLocks noGrp="1"/>
          </p:cNvSpPr>
          <p:nvPr>
            <p:ph type="title"/>
          </p:nvPr>
        </p:nvSpPr>
        <p:spPr>
          <a:xfrm>
            <a:off x="311700" y="152675"/>
            <a:ext cx="8520600" cy="572700"/>
          </a:xfrm>
          <a:prstGeom prst="rect">
            <a:avLst/>
          </a:prstGeom>
        </p:spPr>
        <p:txBody>
          <a:bodyPr wrap="square" lIns="91425" tIns="91425" rIns="91425" bIns="91425" anchor="t" anchorCtr="0">
            <a:noAutofit/>
          </a:bodyPr>
          <a:lstStyle/>
          <a:p>
            <a:pPr lvl="0" rtl="0">
              <a:spcBef>
                <a:spcPts val="0"/>
              </a:spcBef>
              <a:buNone/>
            </a:pPr>
            <a:r>
              <a:rPr lang="en"/>
              <a:t>v2.6 Bundle: Precipitation URMA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92925" y="501425"/>
            <a:ext cx="8520600" cy="572700"/>
          </a:xfrm>
          <a:prstGeom prst="rect">
            <a:avLst/>
          </a:prstGeom>
        </p:spPr>
        <p:txBody>
          <a:bodyPr wrap="square" lIns="91425" tIns="91425" rIns="91425" bIns="91425" anchor="t" anchorCtr="0">
            <a:noAutofit/>
          </a:bodyPr>
          <a:lstStyle/>
          <a:p>
            <a:pPr lvl="0" rtl="0">
              <a:spcBef>
                <a:spcPts val="0"/>
              </a:spcBef>
              <a:buNone/>
            </a:pPr>
            <a:r>
              <a:rPr lang="en" sz="2400"/>
              <a:t>1h ending 07Z 20140411</a:t>
            </a:r>
          </a:p>
        </p:txBody>
      </p:sp>
      <p:pic>
        <p:nvPicPr>
          <p:cNvPr id="131" name="Shape 131" descr="ST4.2017040711.01h.gif"/>
          <p:cNvPicPr preferRelativeResize="0"/>
          <p:nvPr/>
        </p:nvPicPr>
        <p:blipFill rotWithShape="1">
          <a:blip r:embed="rId3">
            <a:alphaModFix/>
          </a:blip>
          <a:srcRect/>
          <a:stretch/>
        </p:blipFill>
        <p:spPr>
          <a:xfrm>
            <a:off x="77175" y="934999"/>
            <a:ext cx="2913650" cy="2579775"/>
          </a:xfrm>
          <a:prstGeom prst="rect">
            <a:avLst/>
          </a:prstGeom>
          <a:noFill/>
          <a:ln>
            <a:noFill/>
          </a:ln>
        </p:spPr>
      </p:pic>
      <p:pic>
        <p:nvPicPr>
          <p:cNvPr id="132" name="Shape 132" descr="mrms.2017040711.png"/>
          <p:cNvPicPr preferRelativeResize="0"/>
          <p:nvPr/>
        </p:nvPicPr>
        <p:blipFill rotWithShape="1">
          <a:blip r:embed="rId4">
            <a:alphaModFix/>
          </a:blip>
          <a:srcRect l="10639" t="12841" r="7521" b="9938"/>
          <a:stretch/>
        </p:blipFill>
        <p:spPr>
          <a:xfrm>
            <a:off x="3088637" y="935000"/>
            <a:ext cx="2913650" cy="2749380"/>
          </a:xfrm>
          <a:prstGeom prst="rect">
            <a:avLst/>
          </a:prstGeom>
          <a:noFill/>
          <a:ln>
            <a:noFill/>
          </a:ln>
        </p:spPr>
      </p:pic>
      <p:pic>
        <p:nvPicPr>
          <p:cNvPr id="133" name="Shape 133" descr="ST4.2017040711.01h.png"/>
          <p:cNvPicPr preferRelativeResize="0"/>
          <p:nvPr/>
        </p:nvPicPr>
        <p:blipFill rotWithShape="1">
          <a:blip r:embed="rId5">
            <a:alphaModFix/>
          </a:blip>
          <a:srcRect l="10451" t="13667" r="8465" b="10695"/>
          <a:stretch/>
        </p:blipFill>
        <p:spPr>
          <a:xfrm>
            <a:off x="6100125" y="929537"/>
            <a:ext cx="2913650" cy="2717869"/>
          </a:xfrm>
          <a:prstGeom prst="rect">
            <a:avLst/>
          </a:prstGeom>
          <a:noFill/>
          <a:ln>
            <a:noFill/>
          </a:ln>
        </p:spPr>
      </p:pic>
      <p:sp>
        <p:nvSpPr>
          <p:cNvPr id="134" name="Shape 134"/>
          <p:cNvSpPr txBox="1"/>
          <p:nvPr/>
        </p:nvSpPr>
        <p:spPr>
          <a:xfrm>
            <a:off x="146175" y="3659425"/>
            <a:ext cx="2844600" cy="825900"/>
          </a:xfrm>
          <a:prstGeom prst="rect">
            <a:avLst/>
          </a:prstGeom>
          <a:noFill/>
          <a:ln>
            <a:noFill/>
          </a:ln>
        </p:spPr>
        <p:txBody>
          <a:bodyPr wrap="square" lIns="91425" tIns="91425" rIns="91425" bIns="91425" anchor="t" anchorCtr="0">
            <a:noAutofit/>
          </a:bodyPr>
          <a:lstStyle/>
          <a:p>
            <a:pPr lvl="0" rtl="0">
              <a:spcBef>
                <a:spcPts val="0"/>
              </a:spcBef>
              <a:buNone/>
            </a:pPr>
            <a:r>
              <a:rPr lang="en"/>
              <a:t>Current Hourly Stage IV (mosaic </a:t>
            </a:r>
          </a:p>
          <a:p>
            <a:pPr lvl="0" rtl="0">
              <a:spcBef>
                <a:spcPts val="0"/>
              </a:spcBef>
              <a:buNone/>
            </a:pPr>
            <a:r>
              <a:rPr lang="en"/>
              <a:t>of RFC QPE): no coverage in </a:t>
            </a:r>
          </a:p>
          <a:p>
            <a:pPr lvl="0" rtl="0">
              <a:spcBef>
                <a:spcPts val="0"/>
              </a:spcBef>
              <a:buNone/>
            </a:pPr>
            <a:r>
              <a:rPr lang="en"/>
              <a:t>NWRFC and CNRFC areas</a:t>
            </a:r>
          </a:p>
        </p:txBody>
      </p:sp>
      <p:sp>
        <p:nvSpPr>
          <p:cNvPr id="135" name="Shape 135"/>
          <p:cNvSpPr txBox="1"/>
          <p:nvPr/>
        </p:nvSpPr>
        <p:spPr>
          <a:xfrm>
            <a:off x="3849150" y="3659425"/>
            <a:ext cx="1445700" cy="545700"/>
          </a:xfrm>
          <a:prstGeom prst="rect">
            <a:avLst/>
          </a:prstGeom>
          <a:noFill/>
          <a:ln>
            <a:noFill/>
          </a:ln>
        </p:spPr>
        <p:txBody>
          <a:bodyPr wrap="square" lIns="91425" tIns="91425" rIns="91425" bIns="91425" anchor="t" anchorCtr="0">
            <a:noAutofit/>
          </a:bodyPr>
          <a:lstStyle/>
          <a:p>
            <a:pPr lvl="0" rtl="0">
              <a:spcBef>
                <a:spcPts val="0"/>
              </a:spcBef>
              <a:buNone/>
            </a:pPr>
            <a:r>
              <a:rPr lang="en"/>
              <a:t>Hourly MRMS</a:t>
            </a:r>
          </a:p>
        </p:txBody>
      </p:sp>
      <p:sp>
        <p:nvSpPr>
          <p:cNvPr id="136" name="Shape 136"/>
          <p:cNvSpPr txBox="1"/>
          <p:nvPr/>
        </p:nvSpPr>
        <p:spPr>
          <a:xfrm>
            <a:off x="6270025" y="3659425"/>
            <a:ext cx="2615100" cy="545700"/>
          </a:xfrm>
          <a:prstGeom prst="rect">
            <a:avLst/>
          </a:prstGeom>
          <a:noFill/>
          <a:ln>
            <a:noFill/>
          </a:ln>
        </p:spPr>
        <p:txBody>
          <a:bodyPr wrap="square" lIns="91425" tIns="91425" rIns="91425" bIns="91425" anchor="t" anchorCtr="0">
            <a:noAutofit/>
          </a:bodyPr>
          <a:lstStyle/>
          <a:p>
            <a:pPr lvl="0" rtl="0">
              <a:spcBef>
                <a:spcPts val="0"/>
              </a:spcBef>
              <a:buNone/>
            </a:pPr>
            <a:r>
              <a:rPr lang="en"/>
              <a:t>V2.6: hourly Stage IV/URMA</a:t>
            </a:r>
          </a:p>
        </p:txBody>
      </p:sp>
      <p:sp>
        <p:nvSpPr>
          <p:cNvPr id="137" name="Shape 137"/>
          <p:cNvSpPr txBox="1"/>
          <p:nvPr/>
        </p:nvSpPr>
        <p:spPr>
          <a:xfrm>
            <a:off x="2659075" y="4349775"/>
            <a:ext cx="5711100" cy="572700"/>
          </a:xfrm>
          <a:prstGeom prst="rect">
            <a:avLst/>
          </a:prstGeom>
          <a:noFill/>
          <a:ln w="19050" cap="flat" cmpd="sng">
            <a:solidFill>
              <a:srgbClr val="3C78D8"/>
            </a:solidFill>
            <a:prstDash val="solid"/>
            <a:round/>
            <a:headEnd type="none" w="med" len="med"/>
            <a:tailEnd type="none" w="med" len="med"/>
          </a:ln>
        </p:spPr>
        <p:txBody>
          <a:bodyPr wrap="square" lIns="91425" tIns="91425" rIns="91425" bIns="91425" anchor="t" anchorCtr="0">
            <a:noAutofit/>
          </a:bodyPr>
          <a:lstStyle/>
          <a:p>
            <a:pPr lvl="0" rtl="0">
              <a:spcBef>
                <a:spcPts val="0"/>
              </a:spcBef>
              <a:buNone/>
            </a:pPr>
            <a:r>
              <a:rPr lang="en" sz="1200"/>
              <a:t>** Note: NWRFC/CNRFC have no offshore coverage</a:t>
            </a:r>
          </a:p>
          <a:p>
            <a:pPr marL="457200" lvl="0" indent="-304800" rtl="0">
              <a:spcBef>
                <a:spcPts val="0"/>
              </a:spcBef>
              <a:buSzPct val="100000"/>
              <a:buChar char="➔"/>
            </a:pPr>
            <a:r>
              <a:rPr lang="en" sz="1200"/>
              <a:t>Plan to fill in gaps with MRMS and/or satellite data in RTMA/URMA v2.7. </a:t>
            </a:r>
          </a:p>
        </p:txBody>
      </p:sp>
      <p:sp>
        <p:nvSpPr>
          <p:cNvPr id="138" name="Shape 138"/>
          <p:cNvSpPr txBox="1">
            <a:spLocks noGrp="1"/>
          </p:cNvSpPr>
          <p:nvPr>
            <p:ph type="title"/>
          </p:nvPr>
        </p:nvSpPr>
        <p:spPr>
          <a:xfrm>
            <a:off x="235500" y="275"/>
            <a:ext cx="8520600" cy="572700"/>
          </a:xfrm>
          <a:prstGeom prst="rect">
            <a:avLst/>
          </a:prstGeom>
        </p:spPr>
        <p:txBody>
          <a:bodyPr wrap="square" lIns="91425" tIns="91425" rIns="91425" bIns="91425" anchor="t" anchorCtr="0">
            <a:noAutofit/>
          </a:bodyPr>
          <a:lstStyle/>
          <a:p>
            <a:pPr lvl="0" rtl="0">
              <a:spcBef>
                <a:spcPts val="0"/>
              </a:spcBef>
              <a:buNone/>
            </a:pPr>
            <a:r>
              <a:rPr lang="en"/>
              <a:t>v2.6 Bundle: Precipitation URMA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74050" y="301925"/>
            <a:ext cx="8520600" cy="293100"/>
          </a:xfrm>
          <a:prstGeom prst="rect">
            <a:avLst/>
          </a:prstGeom>
        </p:spPr>
        <p:txBody>
          <a:bodyPr wrap="square" lIns="91425" tIns="91425" rIns="91425" bIns="91425" anchor="t" anchorCtr="0">
            <a:noAutofit/>
          </a:bodyPr>
          <a:lstStyle/>
          <a:p>
            <a:pPr lvl="0">
              <a:spcBef>
                <a:spcPts val="0"/>
              </a:spcBef>
              <a:buNone/>
            </a:pPr>
            <a:r>
              <a:rPr lang="en" sz="2500"/>
              <a:t>Stage IV to become source for water.weather.gov/precip </a:t>
            </a:r>
          </a:p>
        </p:txBody>
      </p:sp>
      <p:sp>
        <p:nvSpPr>
          <p:cNvPr id="144" name="Shape 144"/>
          <p:cNvSpPr txBox="1">
            <a:spLocks noGrp="1"/>
          </p:cNvSpPr>
          <p:nvPr>
            <p:ph type="body" idx="1"/>
          </p:nvPr>
        </p:nvSpPr>
        <p:spPr>
          <a:xfrm>
            <a:off x="4933550" y="949100"/>
            <a:ext cx="3577800" cy="3416400"/>
          </a:xfrm>
          <a:prstGeom prst="rect">
            <a:avLst/>
          </a:prstGeom>
        </p:spPr>
        <p:txBody>
          <a:bodyPr wrap="square" lIns="91425" tIns="91425" rIns="91425" bIns="91425" anchor="t" anchorCtr="0">
            <a:noAutofit/>
          </a:bodyPr>
          <a:lstStyle/>
          <a:p>
            <a:pPr lvl="0" rtl="0">
              <a:spcBef>
                <a:spcPts val="0"/>
              </a:spcBef>
              <a:buNone/>
            </a:pPr>
            <a:r>
              <a:rPr lang="en">
                <a:solidFill>
                  <a:srgbClr val="000000"/>
                </a:solidFill>
              </a:rPr>
              <a:t>AHPS will switch to using NCEP Stage IV the week of 26 June (some minor changes in Stage IV processing for RTMA/URMA v2.5 was to accommodate its usage in water.weather.gov/precip) </a:t>
            </a:r>
          </a:p>
        </p:txBody>
      </p:sp>
      <p:pic>
        <p:nvPicPr>
          <p:cNvPr id="145" name="Shape 145" descr="Screenshot.png"/>
          <p:cNvPicPr preferRelativeResize="0"/>
          <p:nvPr/>
        </p:nvPicPr>
        <p:blipFill rotWithShape="1">
          <a:blip r:embed="rId3">
            <a:alphaModFix/>
          </a:blip>
          <a:srcRect t="7254" r="35224" b="13631"/>
          <a:stretch/>
        </p:blipFill>
        <p:spPr>
          <a:xfrm>
            <a:off x="158175" y="1031900"/>
            <a:ext cx="4135124" cy="378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140225"/>
            <a:ext cx="8520600" cy="572700"/>
          </a:xfrm>
          <a:prstGeom prst="rect">
            <a:avLst/>
          </a:prstGeom>
        </p:spPr>
        <p:txBody>
          <a:bodyPr wrap="square" lIns="91425" tIns="91425" rIns="91425" bIns="91425" anchor="ctr" anchorCtr="0">
            <a:noAutofit/>
          </a:bodyPr>
          <a:lstStyle/>
          <a:p>
            <a:pPr lvl="0" rtl="0">
              <a:lnSpc>
                <a:spcPct val="138000"/>
              </a:lnSpc>
              <a:spcBef>
                <a:spcPts val="0"/>
              </a:spcBef>
              <a:buNone/>
            </a:pPr>
            <a:r>
              <a:rPr lang="en" sz="3000"/>
              <a:t>v2.6 Bundle: New terrain and land/sea mask</a:t>
            </a:r>
          </a:p>
        </p:txBody>
      </p:sp>
      <p:sp>
        <p:nvSpPr>
          <p:cNvPr id="151" name="Shape 151"/>
          <p:cNvSpPr txBox="1">
            <a:spLocks noGrp="1"/>
          </p:cNvSpPr>
          <p:nvPr>
            <p:ph type="body" idx="1"/>
          </p:nvPr>
        </p:nvSpPr>
        <p:spPr>
          <a:xfrm>
            <a:off x="56525" y="712925"/>
            <a:ext cx="2790300" cy="1209000"/>
          </a:xfrm>
          <a:prstGeom prst="rect">
            <a:avLst/>
          </a:prstGeom>
        </p:spPr>
        <p:txBody>
          <a:bodyPr wrap="square" lIns="91425" tIns="91425" rIns="91425" bIns="91425" anchor="t" anchorCtr="0">
            <a:noAutofit/>
          </a:bodyPr>
          <a:lstStyle/>
          <a:p>
            <a:pPr lvl="0" rtl="0">
              <a:lnSpc>
                <a:spcPct val="138000"/>
              </a:lnSpc>
              <a:spcBef>
                <a:spcPts val="0"/>
              </a:spcBef>
              <a:spcAft>
                <a:spcPts val="0"/>
              </a:spcAft>
              <a:buNone/>
            </a:pPr>
            <a:r>
              <a:rPr lang="en">
                <a:solidFill>
                  <a:schemeClr val="dk1"/>
                </a:solidFill>
              </a:rPr>
              <a:t>For CONUS/PR/HI</a:t>
            </a:r>
          </a:p>
          <a:p>
            <a:pPr marL="457200" marR="0" lvl="0" indent="-342900" algn="l" rtl="0">
              <a:lnSpc>
                <a:spcPct val="138000"/>
              </a:lnSpc>
              <a:spcBef>
                <a:spcPts val="0"/>
              </a:spcBef>
              <a:spcAft>
                <a:spcPts val="0"/>
              </a:spcAft>
              <a:buClr>
                <a:schemeClr val="dk1"/>
              </a:buClr>
              <a:buSzPct val="100000"/>
              <a:buFont typeface="Arial"/>
            </a:pPr>
            <a:r>
              <a:rPr lang="en">
                <a:solidFill>
                  <a:schemeClr val="dk1"/>
                </a:solidFill>
              </a:rPr>
              <a:t>AK files to come in 2.7</a:t>
            </a:r>
          </a:p>
        </p:txBody>
      </p:sp>
      <p:pic>
        <p:nvPicPr>
          <p:cNvPr id="152" name="Shape 152"/>
          <p:cNvPicPr preferRelativeResize="0"/>
          <p:nvPr/>
        </p:nvPicPr>
        <p:blipFill rotWithShape="1">
          <a:blip r:embed="rId3">
            <a:alphaModFix/>
          </a:blip>
          <a:srcRect r="51472"/>
          <a:stretch/>
        </p:blipFill>
        <p:spPr>
          <a:xfrm>
            <a:off x="4997275" y="1263850"/>
            <a:ext cx="3964624" cy="3208700"/>
          </a:xfrm>
          <a:prstGeom prst="rect">
            <a:avLst/>
          </a:prstGeom>
          <a:noFill/>
          <a:ln w="19050" cap="flat" cmpd="sng">
            <a:solidFill>
              <a:schemeClr val="dk2"/>
            </a:solidFill>
            <a:prstDash val="solid"/>
            <a:round/>
            <a:headEnd type="none" w="med" len="med"/>
            <a:tailEnd type="none" w="med" len="med"/>
          </a:ln>
        </p:spPr>
      </p:pic>
      <p:pic>
        <p:nvPicPr>
          <p:cNvPr id="153" name="Shape 153"/>
          <p:cNvPicPr preferRelativeResize="0"/>
          <p:nvPr/>
        </p:nvPicPr>
        <p:blipFill rotWithShape="1">
          <a:blip r:embed="rId4">
            <a:alphaModFix/>
          </a:blip>
          <a:srcRect r="50661"/>
          <a:stretch/>
        </p:blipFill>
        <p:spPr>
          <a:xfrm>
            <a:off x="263149" y="2378275"/>
            <a:ext cx="2631000" cy="2094273"/>
          </a:xfrm>
          <a:prstGeom prst="rect">
            <a:avLst/>
          </a:prstGeom>
          <a:noFill/>
          <a:ln w="19050" cap="flat" cmpd="sng">
            <a:solidFill>
              <a:schemeClr val="dk2"/>
            </a:solidFill>
            <a:prstDash val="solid"/>
            <a:round/>
            <a:headEnd type="none" w="med" len="med"/>
            <a:tailEnd type="none" w="med" len="med"/>
          </a:ln>
        </p:spPr>
      </p:pic>
      <p:pic>
        <p:nvPicPr>
          <p:cNvPr id="154" name="Shape 154"/>
          <p:cNvPicPr preferRelativeResize="0"/>
          <p:nvPr/>
        </p:nvPicPr>
        <p:blipFill rotWithShape="1">
          <a:blip r:embed="rId5">
            <a:alphaModFix/>
          </a:blip>
          <a:srcRect r="50700"/>
          <a:stretch/>
        </p:blipFill>
        <p:spPr>
          <a:xfrm>
            <a:off x="2758899" y="1088359"/>
            <a:ext cx="2567749" cy="2045589"/>
          </a:xfrm>
          <a:prstGeom prst="rect">
            <a:avLst/>
          </a:prstGeom>
          <a:noFill/>
          <a:ln w="19050" cap="flat" cmpd="sng">
            <a:solidFill>
              <a:schemeClr val="dk2"/>
            </a:solidFill>
            <a:prstDash val="solid"/>
            <a:round/>
            <a:headEnd type="none" w="med" len="med"/>
            <a:tailEnd type="none" w="med" len="med"/>
          </a:ln>
        </p:spPr>
      </p:pic>
      <p:sp>
        <p:nvSpPr>
          <p:cNvPr id="155" name="Shape 155"/>
          <p:cNvSpPr txBox="1"/>
          <p:nvPr/>
        </p:nvSpPr>
        <p:spPr>
          <a:xfrm>
            <a:off x="182100" y="4673000"/>
            <a:ext cx="8779800" cy="3588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lnSpc>
                <a:spcPct val="138000"/>
              </a:lnSpc>
              <a:spcBef>
                <a:spcPts val="0"/>
              </a:spcBef>
              <a:buNone/>
            </a:pPr>
            <a:r>
              <a:rPr lang="en">
                <a:solidFill>
                  <a:schemeClr val="dk1"/>
                </a:solidFill>
              </a:rPr>
              <a:t>Thanks to Geoff Wagner, Brian Miretzky, George Gayno, WFOs, Regions, and others for all the help!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334175"/>
            <a:ext cx="8520600" cy="572700"/>
          </a:xfrm>
          <a:prstGeom prst="rect">
            <a:avLst/>
          </a:prstGeom>
        </p:spPr>
        <p:txBody>
          <a:bodyPr wrap="square" lIns="91425" tIns="91425" rIns="91425" bIns="91425" anchor="t" anchorCtr="0">
            <a:noAutofit/>
          </a:bodyPr>
          <a:lstStyle/>
          <a:p>
            <a:pPr lvl="0" rtl="0">
              <a:spcBef>
                <a:spcPts val="0"/>
              </a:spcBef>
              <a:buNone/>
            </a:pPr>
            <a:r>
              <a:rPr lang="en"/>
              <a:t>v2.6 Bundle: Min/Max RH</a:t>
            </a:r>
          </a:p>
        </p:txBody>
      </p:sp>
      <p:sp>
        <p:nvSpPr>
          <p:cNvPr id="161" name="Shape 161"/>
          <p:cNvSpPr txBox="1">
            <a:spLocks noGrp="1"/>
          </p:cNvSpPr>
          <p:nvPr>
            <p:ph type="body" idx="1"/>
          </p:nvPr>
        </p:nvSpPr>
        <p:spPr>
          <a:xfrm>
            <a:off x="0" y="1027975"/>
            <a:ext cx="4680600" cy="4000500"/>
          </a:xfrm>
          <a:prstGeom prst="rect">
            <a:avLst/>
          </a:prstGeom>
        </p:spPr>
        <p:txBody>
          <a:bodyPr wrap="square" lIns="91425" tIns="91425" rIns="91425" bIns="91425" anchor="t" anchorCtr="0">
            <a:noAutofit/>
          </a:bodyPr>
          <a:lstStyle/>
          <a:p>
            <a:pPr marL="914400" marR="0" lvl="0" indent="-342900" algn="l" rtl="0">
              <a:lnSpc>
                <a:spcPct val="138000"/>
              </a:lnSpc>
              <a:spcBef>
                <a:spcPts val="0"/>
              </a:spcBef>
              <a:spcAft>
                <a:spcPts val="0"/>
              </a:spcAft>
              <a:buClr>
                <a:srgbClr val="000000"/>
              </a:buClr>
              <a:buSzPct val="100000"/>
              <a:buFont typeface="Arial"/>
            </a:pPr>
            <a:r>
              <a:rPr lang="en">
                <a:solidFill>
                  <a:srgbClr val="000000"/>
                </a:solidFill>
              </a:rPr>
              <a:t>Requested by NBM/MDL</a:t>
            </a:r>
          </a:p>
          <a:p>
            <a:pPr marL="914400" marR="0" lvl="0" indent="-342900" algn="l" rtl="0">
              <a:lnSpc>
                <a:spcPct val="138000"/>
              </a:lnSpc>
              <a:spcBef>
                <a:spcPts val="0"/>
              </a:spcBef>
              <a:spcAft>
                <a:spcPts val="0"/>
              </a:spcAft>
              <a:buClr>
                <a:srgbClr val="000000"/>
              </a:buClr>
              <a:buSzPct val="100000"/>
              <a:buFont typeface="Arial"/>
            </a:pPr>
            <a:r>
              <a:rPr lang="en">
                <a:solidFill>
                  <a:srgbClr val="000000"/>
                </a:solidFill>
              </a:rPr>
              <a:t>Maximum of hourly RH values from previous 12 hourly URMAs</a:t>
            </a:r>
          </a:p>
          <a:p>
            <a:pPr marL="1371600" marR="0" lvl="1" indent="-228600" algn="l" rtl="0">
              <a:lnSpc>
                <a:spcPct val="138000"/>
              </a:lnSpc>
              <a:spcBef>
                <a:spcPts val="0"/>
              </a:spcBef>
              <a:spcAft>
                <a:spcPts val="0"/>
              </a:spcAft>
              <a:buClr>
                <a:srgbClr val="000000"/>
              </a:buClr>
            </a:pPr>
            <a:r>
              <a:rPr lang="en">
                <a:solidFill>
                  <a:srgbClr val="000000"/>
                </a:solidFill>
              </a:rPr>
              <a:t>RH derived from temperature and dew point analyses</a:t>
            </a:r>
          </a:p>
          <a:p>
            <a:pPr marL="914400" marR="0" lvl="0" indent="-342900" algn="l" rtl="0">
              <a:lnSpc>
                <a:spcPct val="138000"/>
              </a:lnSpc>
              <a:spcBef>
                <a:spcPts val="0"/>
              </a:spcBef>
              <a:spcAft>
                <a:spcPts val="0"/>
              </a:spcAft>
              <a:buClr>
                <a:srgbClr val="000000"/>
              </a:buClr>
              <a:buSzPct val="100000"/>
              <a:buFont typeface="Arial"/>
            </a:pPr>
            <a:r>
              <a:rPr lang="en">
                <a:solidFill>
                  <a:srgbClr val="000000"/>
                </a:solidFill>
              </a:rPr>
              <a:t>MaxRH: 06-18Z, minRH: 18-06Z</a:t>
            </a:r>
          </a:p>
          <a:p>
            <a:pPr marL="1371600" marR="0" lvl="1" indent="-228600" algn="l" rtl="0">
              <a:lnSpc>
                <a:spcPct val="138000"/>
              </a:lnSpc>
              <a:spcBef>
                <a:spcPts val="0"/>
              </a:spcBef>
              <a:spcAft>
                <a:spcPts val="0"/>
              </a:spcAft>
              <a:buClr>
                <a:srgbClr val="000000"/>
              </a:buClr>
            </a:pPr>
            <a:r>
              <a:rPr lang="en">
                <a:solidFill>
                  <a:srgbClr val="000000"/>
                </a:solidFill>
              </a:rPr>
              <a:t>For CONUS, AK, HI and PR domains</a:t>
            </a:r>
          </a:p>
          <a:p>
            <a:pPr marL="1371600" marR="0" lvl="1" indent="-228600" algn="l" rtl="0">
              <a:lnSpc>
                <a:spcPct val="138000"/>
              </a:lnSpc>
              <a:spcBef>
                <a:spcPts val="0"/>
              </a:spcBef>
              <a:spcAft>
                <a:spcPts val="0"/>
              </a:spcAft>
              <a:buClr>
                <a:srgbClr val="000000"/>
              </a:buClr>
            </a:pPr>
            <a:r>
              <a:rPr lang="en">
                <a:solidFill>
                  <a:srgbClr val="000000"/>
                </a:solidFill>
              </a:rPr>
              <a:t>No local time zone adjustment</a:t>
            </a:r>
          </a:p>
          <a:p>
            <a:pPr marL="1371600" marR="0" lvl="1" indent="-228600" algn="l" rtl="0">
              <a:lnSpc>
                <a:spcPct val="138000"/>
              </a:lnSpc>
              <a:spcBef>
                <a:spcPts val="0"/>
              </a:spcBef>
              <a:spcAft>
                <a:spcPts val="0"/>
              </a:spcAft>
              <a:buClr>
                <a:srgbClr val="000000"/>
              </a:buClr>
            </a:pPr>
            <a:r>
              <a:rPr lang="en">
                <a:solidFill>
                  <a:srgbClr val="000000"/>
                </a:solidFill>
              </a:rPr>
              <a:t>Co-indices with min/max T analyses</a:t>
            </a:r>
          </a:p>
          <a:p>
            <a:pPr marR="0" lvl="0" algn="l" rtl="0">
              <a:lnSpc>
                <a:spcPct val="138000"/>
              </a:lnSpc>
              <a:spcBef>
                <a:spcPts val="0"/>
              </a:spcBef>
              <a:spcAft>
                <a:spcPts val="0"/>
              </a:spcAft>
              <a:buNone/>
            </a:pPr>
            <a:endParaRPr>
              <a:solidFill>
                <a:srgbClr val="000000"/>
              </a:solidFill>
            </a:endParaRPr>
          </a:p>
        </p:txBody>
      </p:sp>
      <p:pic>
        <p:nvPicPr>
          <p:cNvPr id="162" name="Shape 162" descr="rhmaxus.png"/>
          <p:cNvPicPr preferRelativeResize="0"/>
          <p:nvPr/>
        </p:nvPicPr>
        <p:blipFill rotWithShape="1">
          <a:blip r:embed="rId3">
            <a:alphaModFix/>
          </a:blip>
          <a:srcRect t="13621"/>
          <a:stretch/>
        </p:blipFill>
        <p:spPr>
          <a:xfrm>
            <a:off x="4873550" y="966638"/>
            <a:ext cx="4270300" cy="2849349"/>
          </a:xfrm>
          <a:prstGeom prst="rect">
            <a:avLst/>
          </a:prstGeom>
          <a:noFill/>
          <a:ln>
            <a:noFill/>
          </a:ln>
        </p:spPr>
      </p:pic>
      <p:sp>
        <p:nvSpPr>
          <p:cNvPr id="163" name="Shape 163"/>
          <p:cNvSpPr txBox="1"/>
          <p:nvPr/>
        </p:nvSpPr>
        <p:spPr>
          <a:xfrm>
            <a:off x="4876800" y="3852562"/>
            <a:ext cx="4267200" cy="324300"/>
          </a:xfrm>
          <a:prstGeom prst="rect">
            <a:avLst/>
          </a:prstGeom>
          <a:noFill/>
          <a:ln>
            <a:noFill/>
          </a:ln>
        </p:spPr>
        <p:txBody>
          <a:bodyPr wrap="square" lIns="91425" tIns="91425" rIns="91425" bIns="91425" anchor="t" anchorCtr="0">
            <a:noAutofit/>
          </a:bodyPr>
          <a:lstStyle/>
          <a:p>
            <a:pPr lvl="0" algn="ctr">
              <a:spcBef>
                <a:spcPts val="0"/>
              </a:spcBef>
              <a:buNone/>
            </a:pPr>
            <a:r>
              <a:rPr lang="en"/>
              <a:t>CONUS maxRH (%) valid 4/24/17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a:blip r:embed="rId3">
            <a:alphaModFix/>
          </a:blip>
          <a:stretch>
            <a:fillRect/>
          </a:stretch>
        </p:blipFill>
        <p:spPr>
          <a:xfrm>
            <a:off x="4195349" y="517600"/>
            <a:ext cx="4780475" cy="4581101"/>
          </a:xfrm>
          <a:prstGeom prst="rect">
            <a:avLst/>
          </a:prstGeom>
          <a:noFill/>
          <a:ln>
            <a:noFill/>
          </a:ln>
        </p:spPr>
      </p:pic>
      <p:sp>
        <p:nvSpPr>
          <p:cNvPr id="169" name="Shape 169"/>
          <p:cNvSpPr txBox="1"/>
          <p:nvPr/>
        </p:nvSpPr>
        <p:spPr>
          <a:xfrm>
            <a:off x="47250" y="917025"/>
            <a:ext cx="4148100" cy="3383100"/>
          </a:xfrm>
          <a:prstGeom prst="rect">
            <a:avLst/>
          </a:prstGeom>
          <a:noFill/>
          <a:ln>
            <a:noFill/>
          </a:ln>
        </p:spPr>
        <p:txBody>
          <a:bodyPr wrap="square" lIns="91425" tIns="91425" rIns="91425" bIns="91425" anchor="ctr" anchorCtr="0">
            <a:noAutofit/>
          </a:bodyPr>
          <a:lstStyle/>
          <a:p>
            <a:pPr marL="457200" lvl="0" indent="-342900" rtl="0">
              <a:lnSpc>
                <a:spcPct val="115000"/>
              </a:lnSpc>
              <a:spcBef>
                <a:spcPts val="0"/>
              </a:spcBef>
              <a:buClr>
                <a:schemeClr val="dk1"/>
              </a:buClr>
              <a:buSzPct val="100000"/>
            </a:pPr>
            <a:r>
              <a:rPr lang="en" sz="1800">
                <a:solidFill>
                  <a:schemeClr val="dk1"/>
                </a:solidFill>
              </a:rPr>
              <a:t>Background is from Global WW3</a:t>
            </a:r>
          </a:p>
          <a:p>
            <a:pPr marL="457200" lvl="0" indent="-342900" rtl="0">
              <a:lnSpc>
                <a:spcPct val="115000"/>
              </a:lnSpc>
              <a:spcBef>
                <a:spcPts val="0"/>
              </a:spcBef>
              <a:buClr>
                <a:schemeClr val="dk1"/>
              </a:buClr>
              <a:buSzPct val="100000"/>
            </a:pPr>
            <a:r>
              <a:rPr lang="en" sz="1800">
                <a:solidFill>
                  <a:schemeClr val="dk1"/>
                </a:solidFill>
              </a:rPr>
              <a:t>Assimilates buoy and satellite altimeter observations</a:t>
            </a:r>
          </a:p>
          <a:p>
            <a:pPr marL="914400" lvl="1" indent="-228600" rtl="0">
              <a:lnSpc>
                <a:spcPct val="115000"/>
              </a:lnSpc>
              <a:spcBef>
                <a:spcPts val="0"/>
              </a:spcBef>
              <a:buClr>
                <a:schemeClr val="dk1"/>
              </a:buClr>
            </a:pPr>
            <a:r>
              <a:rPr lang="en" sz="1800">
                <a:solidFill>
                  <a:schemeClr val="dk1"/>
                </a:solidFill>
                <a:latin typeface="Calibri"/>
                <a:ea typeface="Calibri"/>
                <a:cs typeface="Calibri"/>
                <a:sym typeface="Calibri"/>
              </a:rPr>
              <a:t>Satellite data:</a:t>
            </a:r>
          </a:p>
          <a:p>
            <a:pPr marL="1371600" lvl="2" indent="-228600" rtl="0">
              <a:lnSpc>
                <a:spcPct val="115000"/>
              </a:lnSpc>
              <a:spcBef>
                <a:spcPts val="0"/>
              </a:spcBef>
              <a:buClr>
                <a:schemeClr val="dk1"/>
              </a:buClr>
            </a:pPr>
            <a:r>
              <a:rPr lang="en" sz="1800">
                <a:solidFill>
                  <a:schemeClr val="dk1"/>
                </a:solidFill>
                <a:latin typeface="Calibri"/>
                <a:ea typeface="Calibri"/>
                <a:cs typeface="Calibri"/>
                <a:sym typeface="Calibri"/>
              </a:rPr>
              <a:t>~650 Obs per hour</a:t>
            </a:r>
          </a:p>
          <a:p>
            <a:pPr marL="1371600" lvl="2" indent="-228600" rtl="0">
              <a:lnSpc>
                <a:spcPct val="115000"/>
              </a:lnSpc>
              <a:spcBef>
                <a:spcPts val="0"/>
              </a:spcBef>
              <a:buClr>
                <a:schemeClr val="dk1"/>
              </a:buClr>
            </a:pPr>
            <a:r>
              <a:rPr lang="en" sz="1800">
                <a:solidFill>
                  <a:schemeClr val="dk1"/>
                </a:solidFill>
                <a:latin typeface="Calibri"/>
                <a:ea typeface="Calibri"/>
                <a:cs typeface="Calibri"/>
                <a:sym typeface="Calibri"/>
              </a:rPr>
              <a:t>Jason-3, Saral/Altika and CryoSat-2</a:t>
            </a:r>
          </a:p>
          <a:p>
            <a:pPr marL="914400" lvl="1" indent="-342900" rtl="0">
              <a:lnSpc>
                <a:spcPct val="115000"/>
              </a:lnSpc>
              <a:spcBef>
                <a:spcPts val="0"/>
              </a:spcBef>
              <a:buClr>
                <a:schemeClr val="dk1"/>
              </a:buClr>
              <a:buSzPct val="100000"/>
              <a:buFont typeface="Calibri"/>
            </a:pPr>
            <a:r>
              <a:rPr lang="en" sz="1800">
                <a:solidFill>
                  <a:schemeClr val="dk1"/>
                </a:solidFill>
                <a:latin typeface="Calibri"/>
                <a:ea typeface="Calibri"/>
                <a:cs typeface="Calibri"/>
                <a:sym typeface="Calibri"/>
              </a:rPr>
              <a:t>In-situ buoy data:</a:t>
            </a:r>
          </a:p>
          <a:p>
            <a:pPr marL="1371600" lvl="2" indent="-342900" rtl="0">
              <a:lnSpc>
                <a:spcPct val="115000"/>
              </a:lnSpc>
              <a:spcBef>
                <a:spcPts val="0"/>
              </a:spcBef>
              <a:buClr>
                <a:schemeClr val="dk1"/>
              </a:buClr>
              <a:buSzPct val="100000"/>
              <a:buFont typeface="Calibri"/>
            </a:pPr>
            <a:r>
              <a:rPr lang="en" sz="1800">
                <a:solidFill>
                  <a:schemeClr val="dk1"/>
                </a:solidFill>
                <a:latin typeface="Calibri"/>
                <a:ea typeface="Calibri"/>
                <a:cs typeface="Calibri"/>
                <a:sym typeface="Calibri"/>
              </a:rPr>
              <a:t>~60 obs per hour</a:t>
            </a:r>
          </a:p>
        </p:txBody>
      </p:sp>
      <p:sp>
        <p:nvSpPr>
          <p:cNvPr id="170" name="Shape 170"/>
          <p:cNvSpPr txBox="1">
            <a:spLocks noGrp="1"/>
          </p:cNvSpPr>
          <p:nvPr>
            <p:ph type="title" idx="4294967295"/>
          </p:nvPr>
        </p:nvSpPr>
        <p:spPr>
          <a:xfrm>
            <a:off x="235500" y="-12175"/>
            <a:ext cx="8520600" cy="572700"/>
          </a:xfrm>
          <a:prstGeom prst="rect">
            <a:avLst/>
          </a:prstGeom>
        </p:spPr>
        <p:txBody>
          <a:bodyPr wrap="square" lIns="91425" tIns="91425" rIns="91425" bIns="91425" anchor="t" anchorCtr="0">
            <a:noAutofit/>
          </a:bodyPr>
          <a:lstStyle/>
          <a:p>
            <a:pPr lvl="0" rtl="0">
              <a:spcBef>
                <a:spcPts val="0"/>
              </a:spcBef>
              <a:buNone/>
            </a:pPr>
            <a:r>
              <a:rPr lang="en"/>
              <a:t>V2.6 Bundle: URMA Significant Wave Height</a:t>
            </a:r>
          </a:p>
        </p:txBody>
      </p:sp>
      <p:sp>
        <p:nvSpPr>
          <p:cNvPr id="171" name="Shape 171"/>
          <p:cNvSpPr txBox="1"/>
          <p:nvPr/>
        </p:nvSpPr>
        <p:spPr>
          <a:xfrm>
            <a:off x="5512675" y="801425"/>
            <a:ext cx="861900" cy="283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a:t>Analysis</a:t>
            </a:r>
          </a:p>
        </p:txBody>
      </p:sp>
      <p:sp>
        <p:nvSpPr>
          <p:cNvPr id="172" name="Shape 172"/>
          <p:cNvSpPr txBox="1"/>
          <p:nvPr/>
        </p:nvSpPr>
        <p:spPr>
          <a:xfrm>
            <a:off x="7493875" y="801425"/>
            <a:ext cx="1198200" cy="283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Background</a:t>
            </a:r>
          </a:p>
        </p:txBody>
      </p:sp>
      <p:sp>
        <p:nvSpPr>
          <p:cNvPr id="173" name="Shape 173"/>
          <p:cNvSpPr txBox="1"/>
          <p:nvPr/>
        </p:nvSpPr>
        <p:spPr>
          <a:xfrm>
            <a:off x="7373000" y="3097925"/>
            <a:ext cx="1319100" cy="283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Observations</a:t>
            </a:r>
          </a:p>
        </p:txBody>
      </p:sp>
      <p:sp>
        <p:nvSpPr>
          <p:cNvPr id="174" name="Shape 174"/>
          <p:cNvSpPr txBox="1"/>
          <p:nvPr/>
        </p:nvSpPr>
        <p:spPr>
          <a:xfrm>
            <a:off x="5029200" y="3139975"/>
            <a:ext cx="1319100" cy="283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Increments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3771250" y="1320675"/>
            <a:ext cx="1535400" cy="537000"/>
          </a:xfrm>
          <a:prstGeom prst="rect">
            <a:avLst/>
          </a:prstGeom>
          <a:solidFill>
            <a:srgbClr val="D9D9D9"/>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b="1">
                <a:solidFill>
                  <a:srgbClr val="FF0000"/>
                </a:solidFill>
              </a:rPr>
              <a:t>URMA Guess</a:t>
            </a:r>
          </a:p>
          <a:p>
            <a:pPr lvl="0" algn="ctr">
              <a:spcBef>
                <a:spcPts val="0"/>
              </a:spcBef>
              <a:buNone/>
            </a:pPr>
            <a:r>
              <a:rPr lang="en" b="1">
                <a:solidFill>
                  <a:srgbClr val="0000FF"/>
                </a:solidFill>
              </a:rPr>
              <a:t>URMA Analysis</a:t>
            </a:r>
          </a:p>
        </p:txBody>
      </p:sp>
      <p:pic>
        <p:nvPicPr>
          <p:cNvPr id="180" name="Shape 180"/>
          <p:cNvPicPr preferRelativeResize="0"/>
          <p:nvPr/>
        </p:nvPicPr>
        <p:blipFill>
          <a:blip r:embed="rId3">
            <a:alphaModFix/>
          </a:blip>
          <a:stretch>
            <a:fillRect/>
          </a:stretch>
        </p:blipFill>
        <p:spPr>
          <a:xfrm>
            <a:off x="141875" y="769725"/>
            <a:ext cx="3298600" cy="2380750"/>
          </a:xfrm>
          <a:prstGeom prst="rect">
            <a:avLst/>
          </a:prstGeom>
          <a:noFill/>
          <a:ln w="19050" cap="flat" cmpd="sng">
            <a:solidFill>
              <a:schemeClr val="dk2"/>
            </a:solidFill>
            <a:prstDash val="solid"/>
            <a:round/>
            <a:headEnd type="none" w="med" len="med"/>
            <a:tailEnd type="none" w="med" len="med"/>
          </a:ln>
        </p:spPr>
      </p:pic>
      <p:pic>
        <p:nvPicPr>
          <p:cNvPr id="181" name="Shape 181"/>
          <p:cNvPicPr preferRelativeResize="0"/>
          <p:nvPr/>
        </p:nvPicPr>
        <p:blipFill>
          <a:blip r:embed="rId4">
            <a:alphaModFix/>
          </a:blip>
          <a:stretch>
            <a:fillRect/>
          </a:stretch>
        </p:blipFill>
        <p:spPr>
          <a:xfrm>
            <a:off x="5738649" y="790749"/>
            <a:ext cx="3298600" cy="2380738"/>
          </a:xfrm>
          <a:prstGeom prst="rect">
            <a:avLst/>
          </a:prstGeom>
          <a:noFill/>
          <a:ln w="19050" cap="flat" cmpd="sng">
            <a:solidFill>
              <a:schemeClr val="dk2"/>
            </a:solidFill>
            <a:prstDash val="solid"/>
            <a:round/>
            <a:headEnd type="none" w="med" len="med"/>
            <a:tailEnd type="none" w="med" len="med"/>
          </a:ln>
        </p:spPr>
      </p:pic>
      <p:pic>
        <p:nvPicPr>
          <p:cNvPr id="182" name="Shape 182"/>
          <p:cNvPicPr preferRelativeResize="0"/>
          <p:nvPr/>
        </p:nvPicPr>
        <p:blipFill>
          <a:blip r:embed="rId5">
            <a:alphaModFix/>
          </a:blip>
          <a:stretch>
            <a:fillRect/>
          </a:stretch>
        </p:blipFill>
        <p:spPr>
          <a:xfrm>
            <a:off x="2801000" y="2761874"/>
            <a:ext cx="3194233" cy="2305425"/>
          </a:xfrm>
          <a:prstGeom prst="rect">
            <a:avLst/>
          </a:prstGeom>
          <a:noFill/>
          <a:ln w="19050" cap="flat" cmpd="sng">
            <a:solidFill>
              <a:schemeClr val="dk2"/>
            </a:solidFill>
            <a:prstDash val="solid"/>
            <a:round/>
            <a:headEnd type="none" w="med" len="med"/>
            <a:tailEnd type="none" w="med" len="med"/>
          </a:ln>
        </p:spPr>
      </p:pic>
      <p:sp>
        <p:nvSpPr>
          <p:cNvPr id="183" name="Shape 183"/>
          <p:cNvSpPr txBox="1"/>
          <p:nvPr/>
        </p:nvSpPr>
        <p:spPr>
          <a:xfrm>
            <a:off x="1478500" y="618125"/>
            <a:ext cx="902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b="1"/>
              <a:t>RMSE</a:t>
            </a:r>
          </a:p>
        </p:txBody>
      </p:sp>
      <p:sp>
        <p:nvSpPr>
          <p:cNvPr id="184" name="Shape 184"/>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n"/>
              <a:t>v2.6 Bundle: Significant Wave Height Analysis</a:t>
            </a:r>
          </a:p>
        </p:txBody>
      </p:sp>
      <p:sp>
        <p:nvSpPr>
          <p:cNvPr id="185" name="Shape 185"/>
          <p:cNvSpPr txBox="1"/>
          <p:nvPr/>
        </p:nvSpPr>
        <p:spPr>
          <a:xfrm>
            <a:off x="3931475" y="2555475"/>
            <a:ext cx="10866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Bias (O-F)</a:t>
            </a:r>
          </a:p>
        </p:txBody>
      </p:sp>
      <p:sp>
        <p:nvSpPr>
          <p:cNvPr id="186" name="Shape 186"/>
          <p:cNvSpPr txBox="1"/>
          <p:nvPr/>
        </p:nvSpPr>
        <p:spPr>
          <a:xfrm>
            <a:off x="7170725" y="636725"/>
            <a:ext cx="902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Counts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n"/>
              <a:t>v2.6 Bundle: Adding ceiling to Alaska</a:t>
            </a:r>
          </a:p>
        </p:txBody>
      </p:sp>
      <p:sp>
        <p:nvSpPr>
          <p:cNvPr id="192" name="Shape 192"/>
          <p:cNvSpPr txBox="1"/>
          <p:nvPr/>
        </p:nvSpPr>
        <p:spPr>
          <a:xfrm>
            <a:off x="3771250" y="1320675"/>
            <a:ext cx="1535400" cy="537000"/>
          </a:xfrm>
          <a:prstGeom prst="rect">
            <a:avLst/>
          </a:prstGeom>
          <a:solidFill>
            <a:srgbClr val="D9D9D9"/>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solidFill>
                  <a:srgbClr val="FF0000"/>
                </a:solidFill>
              </a:rPr>
              <a:t>URMA Guess</a:t>
            </a:r>
          </a:p>
          <a:p>
            <a:pPr lvl="0" algn="ctr" rtl="0">
              <a:spcBef>
                <a:spcPts val="0"/>
              </a:spcBef>
              <a:buNone/>
            </a:pPr>
            <a:r>
              <a:rPr lang="en" b="1">
                <a:solidFill>
                  <a:srgbClr val="0000FF"/>
                </a:solidFill>
              </a:rPr>
              <a:t>URMA Analysis</a:t>
            </a:r>
          </a:p>
        </p:txBody>
      </p:sp>
      <p:pic>
        <p:nvPicPr>
          <p:cNvPr id="193" name="Shape 193"/>
          <p:cNvPicPr preferRelativeResize="0"/>
          <p:nvPr/>
        </p:nvPicPr>
        <p:blipFill>
          <a:blip r:embed="rId3">
            <a:alphaModFix/>
          </a:blip>
          <a:stretch>
            <a:fillRect/>
          </a:stretch>
        </p:blipFill>
        <p:spPr>
          <a:xfrm>
            <a:off x="201125" y="837600"/>
            <a:ext cx="3270350" cy="2522421"/>
          </a:xfrm>
          <a:prstGeom prst="rect">
            <a:avLst/>
          </a:prstGeom>
          <a:noFill/>
          <a:ln w="19050" cap="flat" cmpd="sng">
            <a:solidFill>
              <a:schemeClr val="dk2"/>
            </a:solidFill>
            <a:prstDash val="solid"/>
            <a:round/>
            <a:headEnd type="none" w="med" len="med"/>
            <a:tailEnd type="none" w="med" len="med"/>
          </a:ln>
        </p:spPr>
      </p:pic>
      <p:pic>
        <p:nvPicPr>
          <p:cNvPr id="194" name="Shape 194"/>
          <p:cNvPicPr preferRelativeResize="0"/>
          <p:nvPr/>
        </p:nvPicPr>
        <p:blipFill>
          <a:blip r:embed="rId4">
            <a:alphaModFix/>
          </a:blip>
          <a:stretch>
            <a:fillRect/>
          </a:stretch>
        </p:blipFill>
        <p:spPr>
          <a:xfrm>
            <a:off x="5731350" y="888749"/>
            <a:ext cx="3270350" cy="2522404"/>
          </a:xfrm>
          <a:prstGeom prst="rect">
            <a:avLst/>
          </a:prstGeom>
          <a:noFill/>
          <a:ln w="19050" cap="flat" cmpd="sng">
            <a:solidFill>
              <a:schemeClr val="dk2"/>
            </a:solidFill>
            <a:prstDash val="solid"/>
            <a:round/>
            <a:headEnd type="none" w="med" len="med"/>
            <a:tailEnd type="none" w="med" len="med"/>
          </a:ln>
        </p:spPr>
      </p:pic>
      <p:pic>
        <p:nvPicPr>
          <p:cNvPr id="195" name="Shape 195"/>
          <p:cNvPicPr preferRelativeResize="0"/>
          <p:nvPr/>
        </p:nvPicPr>
        <p:blipFill>
          <a:blip r:embed="rId5">
            <a:alphaModFix/>
          </a:blip>
          <a:stretch>
            <a:fillRect/>
          </a:stretch>
        </p:blipFill>
        <p:spPr>
          <a:xfrm>
            <a:off x="2850791" y="2558566"/>
            <a:ext cx="3270350" cy="2522433"/>
          </a:xfrm>
          <a:prstGeom prst="rect">
            <a:avLst/>
          </a:prstGeom>
          <a:noFill/>
          <a:ln w="19050" cap="flat" cmpd="sng">
            <a:solidFill>
              <a:schemeClr val="dk2"/>
            </a:solidFill>
            <a:prstDash val="solid"/>
            <a:round/>
            <a:headEnd type="none" w="med" len="med"/>
            <a:tailEnd type="none" w="med" len="med"/>
          </a:ln>
        </p:spPr>
      </p:pic>
      <p:sp>
        <p:nvSpPr>
          <p:cNvPr id="196" name="Shape 196"/>
          <p:cNvSpPr txBox="1"/>
          <p:nvPr/>
        </p:nvSpPr>
        <p:spPr>
          <a:xfrm>
            <a:off x="1384950" y="686725"/>
            <a:ext cx="902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RMSE</a:t>
            </a:r>
          </a:p>
        </p:txBody>
      </p:sp>
      <p:sp>
        <p:nvSpPr>
          <p:cNvPr id="197" name="Shape 197"/>
          <p:cNvSpPr txBox="1"/>
          <p:nvPr/>
        </p:nvSpPr>
        <p:spPr>
          <a:xfrm>
            <a:off x="7133575" y="742050"/>
            <a:ext cx="902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Counts</a:t>
            </a:r>
          </a:p>
        </p:txBody>
      </p:sp>
      <p:sp>
        <p:nvSpPr>
          <p:cNvPr id="198" name="Shape 198"/>
          <p:cNvSpPr txBox="1"/>
          <p:nvPr/>
        </p:nvSpPr>
        <p:spPr>
          <a:xfrm>
            <a:off x="3939375" y="2430450"/>
            <a:ext cx="10509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Bias (O-F)</a:t>
            </a:r>
          </a:p>
        </p:txBody>
      </p:sp>
      <p:sp>
        <p:nvSpPr>
          <p:cNvPr id="199" name="Shape 199"/>
          <p:cNvSpPr txBox="1"/>
          <p:nvPr/>
        </p:nvSpPr>
        <p:spPr>
          <a:xfrm>
            <a:off x="6602825" y="3851650"/>
            <a:ext cx="2398800" cy="3588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a:t>250-300 obs per analysis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216425"/>
            <a:ext cx="8520600" cy="572700"/>
          </a:xfrm>
          <a:prstGeom prst="rect">
            <a:avLst/>
          </a:prstGeom>
        </p:spPr>
        <p:txBody>
          <a:bodyPr wrap="square" lIns="91425" tIns="91425" rIns="91425" bIns="91425" anchor="t" anchorCtr="0">
            <a:noAutofit/>
          </a:bodyPr>
          <a:lstStyle/>
          <a:p>
            <a:pPr lvl="0" rtl="0">
              <a:lnSpc>
                <a:spcPct val="138000"/>
              </a:lnSpc>
              <a:spcBef>
                <a:spcPts val="0"/>
              </a:spcBef>
              <a:buNone/>
            </a:pPr>
            <a:r>
              <a:rPr lang="en" sz="2400"/>
              <a:t>v2.6: Relax Gross Error QC for Mesonet T and Q data</a:t>
            </a:r>
          </a:p>
        </p:txBody>
      </p:sp>
      <p:sp>
        <p:nvSpPr>
          <p:cNvPr id="205" name="Shape 205"/>
          <p:cNvSpPr txBox="1"/>
          <p:nvPr/>
        </p:nvSpPr>
        <p:spPr>
          <a:xfrm>
            <a:off x="488725" y="780400"/>
            <a:ext cx="7472700" cy="4177800"/>
          </a:xfrm>
          <a:prstGeom prst="rect">
            <a:avLst/>
          </a:prstGeom>
          <a:noFill/>
          <a:ln>
            <a:noFill/>
          </a:ln>
        </p:spPr>
        <p:txBody>
          <a:bodyPr wrap="square" lIns="91425" tIns="91425" rIns="91425" bIns="91425" anchor="t" anchorCtr="0">
            <a:noAutofit/>
          </a:bodyPr>
          <a:lstStyle/>
          <a:p>
            <a:pPr marL="457200" lvl="0" indent="-368300" rtl="0">
              <a:spcBef>
                <a:spcPts val="0"/>
              </a:spcBef>
              <a:buSzPct val="100000"/>
              <a:buChar char="●"/>
            </a:pPr>
            <a:r>
              <a:rPr lang="en" sz="2200"/>
              <a:t>Relaxed by 10%</a:t>
            </a:r>
          </a:p>
          <a:p>
            <a:pPr marL="914400" lvl="1" indent="-342900" rtl="0">
              <a:spcBef>
                <a:spcPts val="0"/>
              </a:spcBef>
              <a:buSzPct val="100000"/>
              <a:buChar char="○"/>
            </a:pPr>
            <a:r>
              <a:rPr lang="en" sz="1800"/>
              <a:t>Help address ‘Good Enough’ item 2e</a:t>
            </a:r>
          </a:p>
          <a:p>
            <a:pPr marL="914400" lvl="1" indent="-342900" rtl="0">
              <a:spcBef>
                <a:spcPts val="0"/>
              </a:spcBef>
              <a:buSzPct val="100000"/>
              <a:buChar char="○"/>
            </a:pPr>
            <a:r>
              <a:rPr lang="en" sz="1800"/>
              <a:t>Why? </a:t>
            </a:r>
          </a:p>
          <a:p>
            <a:pPr marL="1371600" lvl="2" indent="-228600" rtl="0">
              <a:spcBef>
                <a:spcPts val="0"/>
              </a:spcBef>
              <a:buChar char="■"/>
            </a:pPr>
            <a:r>
              <a:rPr lang="en"/>
              <a:t>During the iterative analysis procedure more mesonet T and Q observations would trickle in as the background adjusted to the analysis</a:t>
            </a:r>
          </a:p>
          <a:p>
            <a:pPr marL="1371600" lvl="2" indent="-228600" rtl="0">
              <a:spcBef>
                <a:spcPts val="0"/>
              </a:spcBef>
              <a:buChar char="■"/>
            </a:pPr>
            <a:r>
              <a:rPr lang="en"/>
              <a:t>Implies we are too strict with the gross error QC for these ob types</a:t>
            </a:r>
          </a:p>
          <a:p>
            <a:pPr marL="914400" lvl="1" indent="-342900" rtl="0">
              <a:spcBef>
                <a:spcPts val="0"/>
              </a:spcBef>
              <a:buSzPct val="100000"/>
              <a:buChar char="○"/>
            </a:pPr>
            <a:r>
              <a:rPr lang="en" sz="1800"/>
              <a:t>What does this mean?</a:t>
            </a:r>
          </a:p>
          <a:p>
            <a:pPr marL="1371600" lvl="2" indent="-228600" rtl="0">
              <a:spcBef>
                <a:spcPts val="0"/>
              </a:spcBef>
              <a:buChar char="■"/>
            </a:pPr>
            <a:r>
              <a:rPr lang="en"/>
              <a:t>We assimilate more observations</a:t>
            </a:r>
          </a:p>
          <a:p>
            <a:pPr marL="1371600" lvl="2" indent="-228600" rtl="0">
              <a:spcBef>
                <a:spcPts val="0"/>
              </a:spcBef>
              <a:buChar char="■"/>
            </a:pPr>
            <a:r>
              <a:rPr lang="en"/>
              <a:t>Those additional observations have a </a:t>
            </a:r>
            <a:r>
              <a:rPr lang="en" u="sng"/>
              <a:t>larger deviation from the background</a:t>
            </a:r>
          </a:p>
          <a:p>
            <a:pPr marL="1828800" lvl="3" indent="-228600" rtl="0">
              <a:spcBef>
                <a:spcPts val="0"/>
              </a:spcBef>
              <a:buChar char="●"/>
            </a:pPr>
            <a:r>
              <a:rPr lang="en"/>
              <a:t>As a result, bulk stats will show a slightly larger RMSE</a:t>
            </a:r>
          </a:p>
          <a:p>
            <a:pPr marL="914400" lvl="1" indent="-342900" rtl="0">
              <a:spcBef>
                <a:spcPts val="0"/>
              </a:spcBef>
              <a:buSzPct val="100000"/>
              <a:buChar char="○"/>
            </a:pPr>
            <a:r>
              <a:rPr lang="en" sz="1800"/>
              <a:t>For CONUS RTMA:</a:t>
            </a:r>
          </a:p>
          <a:p>
            <a:pPr marL="1371600" lvl="2" indent="-228600" rtl="0">
              <a:spcBef>
                <a:spcPts val="0"/>
              </a:spcBef>
              <a:buChar char="■"/>
            </a:pPr>
            <a:r>
              <a:rPr lang="en"/>
              <a:t>About 200-300 additional T and Q obs per analysis</a:t>
            </a:r>
          </a:p>
          <a:p>
            <a:pPr marL="1371600" lvl="2" indent="-228600" rtl="0">
              <a:spcBef>
                <a:spcPts val="0"/>
              </a:spcBef>
              <a:buChar char="■"/>
            </a:pPr>
            <a:r>
              <a:rPr lang="en"/>
              <a:t>Mostly stations with multiple reports</a:t>
            </a:r>
          </a:p>
          <a:p>
            <a:pPr marL="914400" lvl="1" indent="-342900" rtl="0">
              <a:spcBef>
                <a:spcPts val="0"/>
              </a:spcBef>
              <a:buSzPct val="100000"/>
              <a:buChar char="○"/>
            </a:pPr>
            <a:r>
              <a:rPr lang="en" sz="1800"/>
              <a:t>Applied to all domains</a:t>
            </a:r>
          </a:p>
          <a:p>
            <a:pPr lvl="0" rtl="0">
              <a:spcBef>
                <a:spcPts val="0"/>
              </a:spcBef>
              <a:buNone/>
            </a:pPr>
            <a:endParaRPr sz="1800"/>
          </a:p>
          <a:p>
            <a:pPr marL="0" lvl="0" indent="0" rtl="0">
              <a:spcBef>
                <a:spcPts val="0"/>
              </a:spcBef>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11700" y="216425"/>
            <a:ext cx="8520600" cy="572700"/>
          </a:xfrm>
          <a:prstGeom prst="rect">
            <a:avLst/>
          </a:prstGeom>
        </p:spPr>
        <p:txBody>
          <a:bodyPr wrap="square" lIns="91425" tIns="91425" rIns="91425" bIns="91425" anchor="t" anchorCtr="0">
            <a:noAutofit/>
          </a:bodyPr>
          <a:lstStyle/>
          <a:p>
            <a:pPr lvl="0" rtl="0">
              <a:lnSpc>
                <a:spcPct val="138000"/>
              </a:lnSpc>
              <a:spcBef>
                <a:spcPts val="0"/>
              </a:spcBef>
              <a:buNone/>
            </a:pPr>
            <a:r>
              <a:rPr lang="en" sz="2400"/>
              <a:t>v2.6: Relax Gross Error QC for Mesonet T and Q data</a:t>
            </a:r>
          </a:p>
        </p:txBody>
      </p:sp>
      <p:sp>
        <p:nvSpPr>
          <p:cNvPr id="211" name="Shape 211"/>
          <p:cNvSpPr txBox="1"/>
          <p:nvPr/>
        </p:nvSpPr>
        <p:spPr>
          <a:xfrm>
            <a:off x="194500" y="1673100"/>
            <a:ext cx="2296500" cy="13881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rtl="0">
              <a:spcBef>
                <a:spcPts val="0"/>
              </a:spcBef>
              <a:buNone/>
            </a:pPr>
            <a:r>
              <a:rPr lang="en" sz="1800"/>
              <a:t>Additional stations allowed in over a 24 hour period ending 06Z June 22, 2017</a:t>
            </a:r>
          </a:p>
          <a:p>
            <a:pPr lvl="0" rtl="0">
              <a:spcBef>
                <a:spcPts val="0"/>
              </a:spcBef>
              <a:buNone/>
            </a:pPr>
            <a:endParaRPr sz="1800"/>
          </a:p>
          <a:p>
            <a:pPr lvl="0" rtl="0">
              <a:spcBef>
                <a:spcPts val="0"/>
              </a:spcBef>
              <a:buNone/>
            </a:pPr>
            <a:endParaRPr sz="1800"/>
          </a:p>
          <a:p>
            <a:pPr lvl="0" rtl="0">
              <a:spcBef>
                <a:spcPts val="0"/>
              </a:spcBef>
              <a:buNone/>
            </a:pPr>
            <a:endParaRPr sz="1800"/>
          </a:p>
          <a:p>
            <a:pPr marL="0" lvl="0" indent="0" rtl="0">
              <a:spcBef>
                <a:spcPts val="0"/>
              </a:spcBef>
              <a:buNone/>
            </a:pPr>
            <a:endParaRPr/>
          </a:p>
        </p:txBody>
      </p:sp>
      <p:pic>
        <p:nvPicPr>
          <p:cNvPr id="212" name="Shape 212"/>
          <p:cNvPicPr preferRelativeResize="0"/>
          <p:nvPr/>
        </p:nvPicPr>
        <p:blipFill>
          <a:blip r:embed="rId3">
            <a:alphaModFix/>
          </a:blip>
          <a:stretch>
            <a:fillRect/>
          </a:stretch>
        </p:blipFill>
        <p:spPr>
          <a:xfrm>
            <a:off x="2848325" y="780400"/>
            <a:ext cx="6074361" cy="4049574"/>
          </a:xfrm>
          <a:prstGeom prst="rect">
            <a:avLst/>
          </a:prstGeom>
          <a:noFill/>
          <a:ln>
            <a:noFill/>
          </a:ln>
        </p:spPr>
      </p:pic>
      <p:sp>
        <p:nvSpPr>
          <p:cNvPr id="213" name="Shape 213"/>
          <p:cNvSpPr txBox="1"/>
          <p:nvPr/>
        </p:nvSpPr>
        <p:spPr>
          <a:xfrm>
            <a:off x="94600" y="4080650"/>
            <a:ext cx="2611800" cy="706200"/>
          </a:xfrm>
          <a:prstGeom prst="rect">
            <a:avLst/>
          </a:prstGeom>
          <a:noFill/>
          <a:ln>
            <a:noFill/>
          </a:ln>
        </p:spPr>
        <p:txBody>
          <a:bodyPr wrap="square" lIns="91425" tIns="91425" rIns="91425" bIns="91425" anchor="ctr" anchorCtr="0">
            <a:noAutofit/>
          </a:bodyPr>
          <a:lstStyle/>
          <a:p>
            <a:pPr lvl="0" rtl="0">
              <a:spcBef>
                <a:spcPts val="0"/>
              </a:spcBef>
              <a:buNone/>
            </a:pPr>
            <a:r>
              <a:rPr lang="en">
                <a:solidFill>
                  <a:schemeClr val="dk1"/>
                </a:solidFill>
              </a:rPr>
              <a:t>*Stations may have multiple reports/observations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12175"/>
            <a:ext cx="8520600" cy="572700"/>
          </a:xfrm>
          <a:prstGeom prst="rect">
            <a:avLst/>
          </a:prstGeom>
        </p:spPr>
        <p:txBody>
          <a:bodyPr wrap="square" lIns="91425" tIns="91425" rIns="91425" bIns="91425" anchor="t" anchorCtr="0">
            <a:noAutofit/>
          </a:bodyPr>
          <a:lstStyle/>
          <a:p>
            <a:pPr lvl="0" rtl="0">
              <a:spcBef>
                <a:spcPts val="0"/>
              </a:spcBef>
              <a:buNone/>
            </a:pPr>
            <a:r>
              <a:rPr lang="en"/>
              <a:t>Quick update on “Good enough” items</a:t>
            </a:r>
          </a:p>
        </p:txBody>
      </p:sp>
      <p:sp>
        <p:nvSpPr>
          <p:cNvPr id="65" name="Shape 65"/>
          <p:cNvSpPr txBox="1">
            <a:spLocks noGrp="1"/>
          </p:cNvSpPr>
          <p:nvPr>
            <p:ph type="body" idx="1"/>
          </p:nvPr>
        </p:nvSpPr>
        <p:spPr>
          <a:xfrm>
            <a:off x="131375" y="466675"/>
            <a:ext cx="8923200" cy="4533600"/>
          </a:xfrm>
          <a:prstGeom prst="rect">
            <a:avLst/>
          </a:prstGeom>
        </p:spPr>
        <p:txBody>
          <a:bodyPr wrap="square" lIns="91425" tIns="91425" rIns="91425" bIns="91425" anchor="t" anchorCtr="0">
            <a:noAutofit/>
          </a:bodyPr>
          <a:lstStyle/>
          <a:p>
            <a:pPr marL="457200" lvl="0" indent="-69850" rtl="0">
              <a:lnSpc>
                <a:spcPct val="138000"/>
              </a:lnSpc>
              <a:spcBef>
                <a:spcPts val="0"/>
              </a:spcBef>
              <a:spcAft>
                <a:spcPts val="0"/>
              </a:spcAft>
              <a:buClr>
                <a:schemeClr val="dk1"/>
              </a:buClr>
              <a:buSzPct val="61111"/>
              <a:buFont typeface="Arial"/>
              <a:buNone/>
            </a:pPr>
            <a:r>
              <a:rPr lang="en" u="sng">
                <a:solidFill>
                  <a:schemeClr val="hlink"/>
                </a:solidFill>
                <a:hlinkClick r:id="rId3"/>
              </a:rPr>
              <a:t>Task Tracking Document Here</a:t>
            </a:r>
          </a:p>
          <a:p>
            <a:pPr marL="457200" lvl="0" indent="-228600" rtl="0">
              <a:spcBef>
                <a:spcPts val="0"/>
              </a:spcBef>
              <a:buClr>
                <a:schemeClr val="dk1"/>
              </a:buClr>
            </a:pPr>
            <a:r>
              <a:rPr lang="en">
                <a:solidFill>
                  <a:schemeClr val="dk1"/>
                </a:solidFill>
              </a:rPr>
              <a:t>Developed in consultation with EMC management</a:t>
            </a:r>
          </a:p>
          <a:p>
            <a:pPr marL="457200" lvl="0" indent="-228600" rtl="0">
              <a:spcBef>
                <a:spcPts val="0"/>
              </a:spcBef>
              <a:buClr>
                <a:schemeClr val="dk1"/>
              </a:buClr>
            </a:pPr>
            <a:r>
              <a:rPr lang="en">
                <a:solidFill>
                  <a:schemeClr val="dk1"/>
                </a:solidFill>
              </a:rPr>
              <a:t>This goes over the issues described by the ‘RTMA Good Enough Group’ led by Dave Bernhardt et al.  </a:t>
            </a:r>
          </a:p>
          <a:p>
            <a:pPr marL="457200" lvl="0" indent="-228600" rtl="0">
              <a:spcBef>
                <a:spcPts val="0"/>
              </a:spcBef>
              <a:buClr>
                <a:schemeClr val="dk1"/>
              </a:buClr>
            </a:pPr>
            <a:r>
              <a:rPr lang="en">
                <a:solidFill>
                  <a:schemeClr val="dk1"/>
                </a:solidFill>
              </a:rPr>
              <a:t>Entries worked on in v2.6 and/or upcoming implementations in support of RTMA:</a:t>
            </a:r>
          </a:p>
          <a:p>
            <a:pPr marL="914400" lvl="1" indent="-228600" rtl="0">
              <a:spcBef>
                <a:spcPts val="0"/>
              </a:spcBef>
              <a:buClr>
                <a:srgbClr val="000000"/>
              </a:buClr>
            </a:pPr>
            <a:r>
              <a:rPr lang="en">
                <a:solidFill>
                  <a:srgbClr val="000000"/>
                </a:solidFill>
              </a:rPr>
              <a:t>Item 2e: Relaxation of gross error check tolerances to allow use of more observations</a:t>
            </a:r>
          </a:p>
          <a:p>
            <a:pPr marL="914400" lvl="1" indent="-228600" rtl="0">
              <a:spcBef>
                <a:spcPts val="0"/>
              </a:spcBef>
              <a:buClr>
                <a:srgbClr val="000000"/>
              </a:buClr>
            </a:pPr>
            <a:r>
              <a:rPr lang="en">
                <a:solidFill>
                  <a:srgbClr val="000000"/>
                </a:solidFill>
              </a:rPr>
              <a:t>Item 2b: Simplified updating of reject lists through Obs Processing change: expanded to include mesonets</a:t>
            </a:r>
          </a:p>
          <a:p>
            <a:pPr marL="1371600" lvl="2" indent="-228600" rtl="0">
              <a:spcBef>
                <a:spcPts val="0"/>
              </a:spcBef>
              <a:buClr>
                <a:srgbClr val="000000"/>
              </a:buClr>
            </a:pPr>
            <a:r>
              <a:rPr lang="en">
                <a:solidFill>
                  <a:srgbClr val="000000"/>
                </a:solidFill>
              </a:rPr>
              <a:t>Awaiting NCO implementation of RFC to get into production (see back-up slides)</a:t>
            </a:r>
          </a:p>
          <a:p>
            <a:pPr marL="457200" lvl="0" indent="-228600" rtl="0">
              <a:spcBef>
                <a:spcPts val="0"/>
              </a:spcBef>
              <a:buClr>
                <a:srgbClr val="000000"/>
              </a:buClr>
            </a:pPr>
            <a:r>
              <a:rPr lang="en">
                <a:solidFill>
                  <a:srgbClr val="000000"/>
                </a:solidFill>
              </a:rPr>
              <a:t>Entries worked on (and still being worked on) and anticipated for v2.7:</a:t>
            </a:r>
          </a:p>
          <a:p>
            <a:pPr marL="914400" lvl="1" indent="-228600" rtl="0">
              <a:spcBef>
                <a:spcPts val="0"/>
              </a:spcBef>
              <a:buClr>
                <a:srgbClr val="000000"/>
              </a:buClr>
            </a:pPr>
            <a:r>
              <a:rPr lang="en">
                <a:solidFill>
                  <a:srgbClr val="000000"/>
                </a:solidFill>
              </a:rPr>
              <a:t>Item 3a/d: Much expanded ability for different weighting for different observations in varied situations.</a:t>
            </a:r>
          </a:p>
          <a:p>
            <a:pPr marL="1371600" lvl="2" indent="-228600" rtl="0">
              <a:spcBef>
                <a:spcPts val="0"/>
              </a:spcBef>
              <a:buClr>
                <a:schemeClr val="dk1"/>
              </a:buClr>
            </a:pPr>
            <a:r>
              <a:rPr lang="en">
                <a:solidFill>
                  <a:schemeClr val="dk1"/>
                </a:solidFill>
              </a:rPr>
              <a:t>Addressing via significant development effort on background error to include regime-dependence, thus fitting data more closely (see back-up slides)</a:t>
            </a:r>
          </a:p>
          <a:p>
            <a:pPr marL="1371600" lvl="2" indent="-228600" rtl="0">
              <a:spcBef>
                <a:spcPts val="0"/>
              </a:spcBef>
              <a:buClr>
                <a:schemeClr val="dk1"/>
              </a:buClr>
            </a:pPr>
            <a:r>
              <a:rPr lang="en">
                <a:solidFill>
                  <a:schemeClr val="dk1"/>
                </a:solidFill>
              </a:rPr>
              <a:t>May extend to item 4: improving the estimate of the analysis uncertainty</a:t>
            </a:r>
          </a:p>
          <a:p>
            <a:pPr marL="914400" lvl="1" indent="-228600" rtl="0">
              <a:spcBef>
                <a:spcPts val="0"/>
              </a:spcBef>
              <a:buClr>
                <a:schemeClr val="dk1"/>
              </a:buClr>
            </a:pPr>
            <a:r>
              <a:rPr lang="en">
                <a:solidFill>
                  <a:schemeClr val="dk1"/>
                </a:solidFill>
              </a:rPr>
              <a:t>Item 3b: </a:t>
            </a:r>
            <a:r>
              <a:rPr lang="en">
                <a:solidFill>
                  <a:srgbClr val="000000"/>
                </a:solidFill>
              </a:rPr>
              <a:t>Inclusion of mesonet provider dependent errors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719119" y="0"/>
            <a:ext cx="7705760" cy="5143500"/>
          </a:xfrm>
          <a:prstGeom prst="rect">
            <a:avLst/>
          </a:prstGeom>
          <a:noFill/>
          <a:ln>
            <a:noFill/>
          </a:ln>
        </p:spPr>
      </p:pic>
      <p:sp>
        <p:nvSpPr>
          <p:cNvPr id="219" name="Shape 219"/>
          <p:cNvSpPr txBox="1"/>
          <p:nvPr/>
        </p:nvSpPr>
        <p:spPr>
          <a:xfrm>
            <a:off x="2140425" y="92000"/>
            <a:ext cx="5243100" cy="4572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a:t>v2.6 Bundle: New UrbaNet Observation Locations (URMA)</a:t>
            </a:r>
          </a:p>
        </p:txBody>
      </p:sp>
      <p:sp>
        <p:nvSpPr>
          <p:cNvPr id="220" name="Shape 220"/>
          <p:cNvSpPr/>
          <p:nvPr/>
        </p:nvSpPr>
        <p:spPr>
          <a:xfrm rot="1390559">
            <a:off x="1424657" y="457695"/>
            <a:ext cx="399434" cy="760855"/>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1" name="Shape 221"/>
          <p:cNvSpPr/>
          <p:nvPr/>
        </p:nvSpPr>
        <p:spPr>
          <a:xfrm rot="1569666">
            <a:off x="7464907" y="1431878"/>
            <a:ext cx="589934" cy="1253793"/>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2" name="Shape 222"/>
          <p:cNvSpPr/>
          <p:nvPr/>
        </p:nvSpPr>
        <p:spPr>
          <a:xfrm rot="-621445">
            <a:off x="5502944" y="3955479"/>
            <a:ext cx="1111308" cy="659631"/>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3" name="Shape 223"/>
          <p:cNvSpPr/>
          <p:nvPr/>
        </p:nvSpPr>
        <p:spPr>
          <a:xfrm rot="-620629">
            <a:off x="4648031" y="4279179"/>
            <a:ext cx="512936" cy="414137"/>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4" name="Shape 224"/>
          <p:cNvSpPr/>
          <p:nvPr/>
        </p:nvSpPr>
        <p:spPr>
          <a:xfrm rot="-620629">
            <a:off x="4422081" y="3695854"/>
            <a:ext cx="512936" cy="414137"/>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5" name="Shape 225"/>
          <p:cNvSpPr/>
          <p:nvPr/>
        </p:nvSpPr>
        <p:spPr>
          <a:xfrm rot="-620629">
            <a:off x="3223906" y="2294654"/>
            <a:ext cx="512936" cy="414137"/>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6" name="Shape 226"/>
          <p:cNvSpPr/>
          <p:nvPr/>
        </p:nvSpPr>
        <p:spPr>
          <a:xfrm rot="285458">
            <a:off x="6261811" y="3331085"/>
            <a:ext cx="951277" cy="785078"/>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7" name="Shape 227"/>
          <p:cNvSpPr/>
          <p:nvPr/>
        </p:nvSpPr>
        <p:spPr>
          <a:xfrm rot="-1423357">
            <a:off x="6904281" y="4188655"/>
            <a:ext cx="538392" cy="784999"/>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8" name="Shape 228"/>
          <p:cNvSpPr/>
          <p:nvPr/>
        </p:nvSpPr>
        <p:spPr>
          <a:xfrm rot="-1422954">
            <a:off x="1768927" y="2759160"/>
            <a:ext cx="318496" cy="330315"/>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9" name="Shape 229"/>
          <p:cNvSpPr/>
          <p:nvPr/>
        </p:nvSpPr>
        <p:spPr>
          <a:xfrm rot="-1422954">
            <a:off x="975377" y="2228385"/>
            <a:ext cx="318496" cy="330315"/>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30" name="Shape 230"/>
          <p:cNvSpPr/>
          <p:nvPr/>
        </p:nvSpPr>
        <p:spPr>
          <a:xfrm rot="-1422954">
            <a:off x="1399927" y="3026034"/>
            <a:ext cx="318496" cy="606227"/>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31" name="Shape 231"/>
          <p:cNvSpPr/>
          <p:nvPr/>
        </p:nvSpPr>
        <p:spPr>
          <a:xfrm>
            <a:off x="3769875" y="2530825"/>
            <a:ext cx="1349700" cy="7128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pic>
        <p:nvPicPr>
          <p:cNvPr id="232" name="Shape 232" descr="UrbaNet_BW.png"/>
          <p:cNvPicPr preferRelativeResize="0"/>
          <p:nvPr/>
        </p:nvPicPr>
        <p:blipFill rotWithShape="1">
          <a:blip r:embed="rId4">
            <a:alphaModFix/>
          </a:blip>
          <a:srcRect l="9596" t="18443" r="9287" b="18437"/>
          <a:stretch/>
        </p:blipFill>
        <p:spPr>
          <a:xfrm>
            <a:off x="3982475" y="549200"/>
            <a:ext cx="3172450" cy="3085785"/>
          </a:xfrm>
          <a:prstGeom prst="rect">
            <a:avLst/>
          </a:prstGeom>
          <a:noFill/>
          <a:ln w="19050" cap="flat" cmpd="sng">
            <a:solidFill>
              <a:schemeClr val="dk2"/>
            </a:solidFill>
            <a:prstDash val="solid"/>
            <a:round/>
            <a:headEnd type="none" w="med" len="med"/>
            <a:tailEnd type="none" w="med" len="med"/>
          </a:ln>
        </p:spPr>
      </p:pic>
      <p:cxnSp>
        <p:nvCxnSpPr>
          <p:cNvPr id="233" name="Shape 233"/>
          <p:cNvCxnSpPr/>
          <p:nvPr/>
        </p:nvCxnSpPr>
        <p:spPr>
          <a:xfrm flipH="1">
            <a:off x="6563675" y="1773625"/>
            <a:ext cx="1024800" cy="31500"/>
          </a:xfrm>
          <a:prstGeom prst="straightConnector1">
            <a:avLst/>
          </a:prstGeom>
          <a:noFill/>
          <a:ln w="28575" cap="flat" cmpd="sng">
            <a:solidFill>
              <a:srgbClr val="FF0000"/>
            </a:solidFill>
            <a:prstDash val="solid"/>
            <a:round/>
            <a:headEnd type="triangle" w="lg" len="lg"/>
            <a:tailEnd type="triangle" w="lg" len="lg"/>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3950049" y="633175"/>
            <a:ext cx="2932375" cy="2199300"/>
          </a:xfrm>
          <a:prstGeom prst="rect">
            <a:avLst/>
          </a:prstGeom>
          <a:noFill/>
          <a:ln>
            <a:noFill/>
          </a:ln>
        </p:spPr>
      </p:pic>
      <p:pic>
        <p:nvPicPr>
          <p:cNvPr id="239" name="Shape 239"/>
          <p:cNvPicPr preferRelativeResize="0"/>
          <p:nvPr/>
        </p:nvPicPr>
        <p:blipFill>
          <a:blip r:embed="rId4">
            <a:alphaModFix/>
          </a:blip>
          <a:stretch>
            <a:fillRect/>
          </a:stretch>
        </p:blipFill>
        <p:spPr>
          <a:xfrm>
            <a:off x="3983425" y="2945844"/>
            <a:ext cx="2865625" cy="2149205"/>
          </a:xfrm>
          <a:prstGeom prst="rect">
            <a:avLst/>
          </a:prstGeom>
          <a:noFill/>
          <a:ln>
            <a:noFill/>
          </a:ln>
        </p:spPr>
      </p:pic>
      <p:sp>
        <p:nvSpPr>
          <p:cNvPr id="240" name="Shape 240"/>
          <p:cNvSpPr txBox="1"/>
          <p:nvPr/>
        </p:nvSpPr>
        <p:spPr>
          <a:xfrm>
            <a:off x="4414361" y="560525"/>
            <a:ext cx="2117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2m T Counts</a:t>
            </a:r>
          </a:p>
        </p:txBody>
      </p:sp>
      <p:sp>
        <p:nvSpPr>
          <p:cNvPr id="241" name="Shape 241"/>
          <p:cNvSpPr txBox="1"/>
          <p:nvPr/>
        </p:nvSpPr>
        <p:spPr>
          <a:xfrm>
            <a:off x="4414350" y="2875425"/>
            <a:ext cx="2117700" cy="282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2m T RMSE</a:t>
            </a:r>
          </a:p>
        </p:txBody>
      </p:sp>
      <p:sp>
        <p:nvSpPr>
          <p:cNvPr id="242" name="Shape 242"/>
          <p:cNvSpPr txBox="1">
            <a:spLocks noGrp="1"/>
          </p:cNvSpPr>
          <p:nvPr>
            <p:ph type="title"/>
          </p:nvPr>
        </p:nvSpPr>
        <p:spPr>
          <a:xfrm>
            <a:off x="311700" y="-12175"/>
            <a:ext cx="8520600" cy="572700"/>
          </a:xfrm>
          <a:prstGeom prst="rect">
            <a:avLst/>
          </a:prstGeom>
        </p:spPr>
        <p:txBody>
          <a:bodyPr wrap="square" lIns="91425" tIns="91425" rIns="91425" bIns="91425" anchor="t" anchorCtr="0">
            <a:noAutofit/>
          </a:bodyPr>
          <a:lstStyle/>
          <a:p>
            <a:pPr lvl="0">
              <a:spcBef>
                <a:spcPts val="0"/>
              </a:spcBef>
              <a:buNone/>
            </a:pPr>
            <a:r>
              <a:rPr lang="en"/>
              <a:t>v2.6: New data and relaxed gross error QC impacts</a:t>
            </a:r>
          </a:p>
        </p:txBody>
      </p:sp>
      <p:sp>
        <p:nvSpPr>
          <p:cNvPr id="243" name="Shape 243"/>
          <p:cNvSpPr txBox="1">
            <a:spLocks noGrp="1"/>
          </p:cNvSpPr>
          <p:nvPr>
            <p:ph type="body" idx="1"/>
          </p:nvPr>
        </p:nvSpPr>
        <p:spPr>
          <a:xfrm>
            <a:off x="78825" y="900225"/>
            <a:ext cx="3836400" cy="39372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rgbClr val="000000"/>
                </a:solidFill>
              </a:rPr>
              <a:t>~11 thousand new T and Q obs per URMA analysis</a:t>
            </a:r>
          </a:p>
          <a:p>
            <a:pPr marL="457200" lvl="0" indent="-228600" rtl="0">
              <a:spcBef>
                <a:spcPts val="0"/>
              </a:spcBef>
              <a:buClr>
                <a:srgbClr val="000000"/>
              </a:buClr>
            </a:pPr>
            <a:r>
              <a:rPr lang="en">
                <a:solidFill>
                  <a:srgbClr val="000000"/>
                </a:solidFill>
              </a:rPr>
              <a:t>~ 5 thousand new wind obs per analysis</a:t>
            </a:r>
          </a:p>
          <a:p>
            <a:pPr marL="457200" lvl="0" indent="-228600" rtl="0">
              <a:spcBef>
                <a:spcPts val="0"/>
              </a:spcBef>
              <a:buClr>
                <a:srgbClr val="000000"/>
              </a:buClr>
            </a:pPr>
            <a:r>
              <a:rPr lang="en">
                <a:solidFill>
                  <a:srgbClr val="000000"/>
                </a:solidFill>
              </a:rPr>
              <a:t>Very small increase in analysis RMSE due to relaxed gross error QC</a:t>
            </a:r>
          </a:p>
          <a:p>
            <a:pPr marL="914400" lvl="1" indent="-228600" rtl="0">
              <a:spcBef>
                <a:spcPts val="0"/>
              </a:spcBef>
              <a:buClr>
                <a:srgbClr val="000000"/>
              </a:buClr>
            </a:pPr>
            <a:r>
              <a:rPr lang="en">
                <a:solidFill>
                  <a:srgbClr val="000000"/>
                </a:solidFill>
              </a:rPr>
              <a:t>Larger O-Fs allowed into analysis translates to having larger O-As in the analysis</a:t>
            </a:r>
          </a:p>
          <a:p>
            <a:pPr marL="914400" lvl="1" indent="-228600" rtl="0">
              <a:spcBef>
                <a:spcPts val="0"/>
              </a:spcBef>
              <a:buClr>
                <a:srgbClr val="000000"/>
              </a:buClr>
            </a:pPr>
            <a:r>
              <a:rPr lang="en">
                <a:solidFill>
                  <a:srgbClr val="000000"/>
                </a:solidFill>
              </a:rPr>
              <a:t>~0.02 K for T and and Min/Max T</a:t>
            </a:r>
          </a:p>
          <a:p>
            <a:pPr marL="914400" lvl="1" indent="-228600" rtl="0">
              <a:spcBef>
                <a:spcPts val="0"/>
              </a:spcBef>
              <a:buClr>
                <a:srgbClr val="000000"/>
              </a:buClr>
            </a:pPr>
            <a:r>
              <a:rPr lang="en">
                <a:solidFill>
                  <a:srgbClr val="000000"/>
                </a:solidFill>
              </a:rPr>
              <a:t>~0.04 g/kg for specific humidity</a:t>
            </a:r>
          </a:p>
          <a:p>
            <a:pPr marL="0" lvl="0" indent="0">
              <a:spcBef>
                <a:spcPts val="0"/>
              </a:spcBef>
              <a:buNone/>
            </a:pPr>
            <a:endParaRPr/>
          </a:p>
        </p:txBody>
      </p:sp>
      <p:cxnSp>
        <p:nvCxnSpPr>
          <p:cNvPr id="244" name="Shape 244"/>
          <p:cNvCxnSpPr/>
          <p:nvPr/>
        </p:nvCxnSpPr>
        <p:spPr>
          <a:xfrm rot="10800000">
            <a:off x="6148525" y="1305825"/>
            <a:ext cx="961800" cy="657000"/>
          </a:xfrm>
          <a:prstGeom prst="straightConnector1">
            <a:avLst/>
          </a:prstGeom>
          <a:noFill/>
          <a:ln w="9525" cap="flat" cmpd="sng">
            <a:solidFill>
              <a:srgbClr val="000000"/>
            </a:solidFill>
            <a:prstDash val="solid"/>
            <a:round/>
            <a:headEnd type="none" w="lg" len="lg"/>
            <a:tailEnd type="triangle" w="lg" len="lg"/>
          </a:ln>
        </p:spPr>
      </p:cxnSp>
      <p:sp>
        <p:nvSpPr>
          <p:cNvPr id="245" name="Shape 245"/>
          <p:cNvSpPr txBox="1"/>
          <p:nvPr/>
        </p:nvSpPr>
        <p:spPr>
          <a:xfrm>
            <a:off x="7136525" y="1612200"/>
            <a:ext cx="1392600" cy="6816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sz="1000"/>
              <a:t>WCOSS prod switches/downtime - used prod data</a:t>
            </a:r>
          </a:p>
        </p:txBody>
      </p:sp>
      <p:cxnSp>
        <p:nvCxnSpPr>
          <p:cNvPr id="246" name="Shape 246"/>
          <p:cNvCxnSpPr/>
          <p:nvPr/>
        </p:nvCxnSpPr>
        <p:spPr>
          <a:xfrm rot="10800000" flipH="1">
            <a:off x="3436875" y="1279675"/>
            <a:ext cx="714600" cy="183900"/>
          </a:xfrm>
          <a:prstGeom prst="straightConnector1">
            <a:avLst/>
          </a:prstGeom>
          <a:noFill/>
          <a:ln w="9525" cap="flat" cmpd="sng">
            <a:solidFill>
              <a:srgbClr val="0000FF"/>
            </a:solidFill>
            <a:prstDash val="solid"/>
            <a:round/>
            <a:headEnd type="none" w="lg" len="lg"/>
            <a:tailEnd type="triangle" w="lg" len="lg"/>
          </a:ln>
        </p:spPr>
      </p:cxnSp>
      <p:cxnSp>
        <p:nvCxnSpPr>
          <p:cNvPr id="247" name="Shape 247"/>
          <p:cNvCxnSpPr/>
          <p:nvPr/>
        </p:nvCxnSpPr>
        <p:spPr>
          <a:xfrm rot="10800000" flipH="1">
            <a:off x="3788975" y="3628775"/>
            <a:ext cx="489000" cy="378300"/>
          </a:xfrm>
          <a:prstGeom prst="straightConnector1">
            <a:avLst/>
          </a:prstGeom>
          <a:noFill/>
          <a:ln w="9525" cap="flat" cmpd="sng">
            <a:solidFill>
              <a:srgbClr val="0000FF"/>
            </a:solidFill>
            <a:prstDash val="solid"/>
            <a:round/>
            <a:headEnd type="none" w="lg" len="lg"/>
            <a:tailEnd type="triangle" w="lg" len="lg"/>
          </a:ln>
        </p:spPr>
      </p:cxnSp>
      <p:sp>
        <p:nvSpPr>
          <p:cNvPr id="248" name="Shape 248"/>
          <p:cNvSpPr txBox="1"/>
          <p:nvPr/>
        </p:nvSpPr>
        <p:spPr>
          <a:xfrm>
            <a:off x="6774000" y="2708125"/>
            <a:ext cx="2117700" cy="537000"/>
          </a:xfrm>
          <a:prstGeom prst="rect">
            <a:avLst/>
          </a:prstGeom>
          <a:solidFill>
            <a:srgbClr val="D9D9D9"/>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solidFill>
                  <a:srgbClr val="FF0000"/>
                </a:solidFill>
              </a:rPr>
              <a:t>Ops URMA Analysis</a:t>
            </a:r>
          </a:p>
          <a:p>
            <a:pPr lvl="0" algn="ctr" rtl="0">
              <a:spcBef>
                <a:spcPts val="0"/>
              </a:spcBef>
              <a:buNone/>
            </a:pPr>
            <a:r>
              <a:rPr lang="en" b="1">
                <a:solidFill>
                  <a:srgbClr val="0000FF"/>
                </a:solidFill>
              </a:rPr>
              <a:t>v2.6 URMA Analysis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rotWithShape="1">
          <a:blip r:embed="rId3">
            <a:alphaModFix/>
          </a:blip>
          <a:srcRect r="49872" b="48699"/>
          <a:stretch/>
        </p:blipFill>
        <p:spPr>
          <a:xfrm>
            <a:off x="4791700" y="2616950"/>
            <a:ext cx="3134830" cy="1822250"/>
          </a:xfrm>
          <a:prstGeom prst="rect">
            <a:avLst/>
          </a:prstGeom>
          <a:noFill/>
          <a:ln>
            <a:noFill/>
          </a:ln>
        </p:spPr>
      </p:pic>
      <p:pic>
        <p:nvPicPr>
          <p:cNvPr id="254" name="Shape 254"/>
          <p:cNvPicPr preferRelativeResize="0"/>
          <p:nvPr/>
        </p:nvPicPr>
        <p:blipFill rotWithShape="1">
          <a:blip r:embed="rId3">
            <a:alphaModFix/>
          </a:blip>
          <a:srcRect l="49872" t="50275"/>
          <a:stretch/>
        </p:blipFill>
        <p:spPr>
          <a:xfrm>
            <a:off x="832300" y="2616950"/>
            <a:ext cx="3234202" cy="1822250"/>
          </a:xfrm>
          <a:prstGeom prst="rect">
            <a:avLst/>
          </a:prstGeom>
          <a:noFill/>
          <a:ln>
            <a:noFill/>
          </a:ln>
        </p:spPr>
      </p:pic>
      <p:sp>
        <p:nvSpPr>
          <p:cNvPr id="255" name="Shape 255"/>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n"/>
              <a:t>v2.6 Bundle: Bugfix for ceiling background</a:t>
            </a:r>
          </a:p>
        </p:txBody>
      </p:sp>
      <p:sp>
        <p:nvSpPr>
          <p:cNvPr id="256" name="Shape 256"/>
          <p:cNvSpPr txBox="1">
            <a:spLocks noGrp="1"/>
          </p:cNvSpPr>
          <p:nvPr>
            <p:ph type="body" idx="1"/>
          </p:nvPr>
        </p:nvSpPr>
        <p:spPr>
          <a:xfrm>
            <a:off x="311700" y="555625"/>
            <a:ext cx="8520600" cy="1557300"/>
          </a:xfrm>
          <a:prstGeom prst="rect">
            <a:avLst/>
          </a:prstGeom>
        </p:spPr>
        <p:txBody>
          <a:bodyPr wrap="square" lIns="91425" tIns="91425" rIns="91425" bIns="91425" anchor="t" anchorCtr="0">
            <a:noAutofit/>
          </a:bodyPr>
          <a:lstStyle/>
          <a:p>
            <a:pPr marL="914400" marR="0" lvl="0" indent="-228600" algn="l" rtl="0">
              <a:lnSpc>
                <a:spcPct val="138000"/>
              </a:lnSpc>
              <a:spcBef>
                <a:spcPts val="0"/>
              </a:spcBef>
              <a:spcAft>
                <a:spcPts val="0"/>
              </a:spcAft>
              <a:buClr>
                <a:srgbClr val="000000"/>
              </a:buClr>
              <a:buFont typeface="Arial"/>
            </a:pPr>
            <a:r>
              <a:rPr lang="en">
                <a:solidFill>
                  <a:srgbClr val="000000"/>
                </a:solidFill>
              </a:rPr>
              <a:t>Bug fix in RAP/HRRR SmartInit code for Ceiling</a:t>
            </a:r>
          </a:p>
          <a:p>
            <a:pPr marL="914400" marR="0" lvl="0" indent="-228600" algn="l" rtl="0">
              <a:lnSpc>
                <a:spcPct val="138000"/>
              </a:lnSpc>
              <a:spcBef>
                <a:spcPts val="0"/>
              </a:spcBef>
              <a:spcAft>
                <a:spcPts val="0"/>
              </a:spcAft>
              <a:buClr>
                <a:srgbClr val="000000"/>
              </a:buClr>
            </a:pPr>
            <a:r>
              <a:rPr lang="en">
                <a:solidFill>
                  <a:srgbClr val="000000"/>
                </a:solidFill>
              </a:rPr>
              <a:t>GRIB2 Precision issue</a:t>
            </a:r>
          </a:p>
          <a:p>
            <a:pPr marL="914400" marR="0" lvl="0" indent="-228600" algn="l" rtl="0">
              <a:lnSpc>
                <a:spcPct val="138000"/>
              </a:lnSpc>
              <a:spcBef>
                <a:spcPts val="0"/>
              </a:spcBef>
              <a:spcAft>
                <a:spcPts val="0"/>
              </a:spcAft>
              <a:buClr>
                <a:srgbClr val="000000"/>
              </a:buClr>
            </a:pPr>
            <a:r>
              <a:rPr lang="en">
                <a:solidFill>
                  <a:srgbClr val="000000"/>
                </a:solidFill>
              </a:rPr>
              <a:t>Will be fixed in RAP/HRRR SmartInit implemented along with v2.6 RTMA/URMA upgrade</a:t>
            </a:r>
          </a:p>
        </p:txBody>
      </p:sp>
      <p:sp>
        <p:nvSpPr>
          <p:cNvPr id="257" name="Shape 257"/>
          <p:cNvSpPr txBox="1"/>
          <p:nvPr/>
        </p:nvSpPr>
        <p:spPr>
          <a:xfrm>
            <a:off x="869724" y="4010200"/>
            <a:ext cx="3196800" cy="3993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1800" b="1"/>
              <a:t>Ops Ceiling Analysis</a:t>
            </a:r>
          </a:p>
        </p:txBody>
      </p:sp>
      <p:sp>
        <p:nvSpPr>
          <p:cNvPr id="258" name="Shape 258"/>
          <p:cNvSpPr txBox="1"/>
          <p:nvPr/>
        </p:nvSpPr>
        <p:spPr>
          <a:xfrm>
            <a:off x="4791701" y="3983175"/>
            <a:ext cx="3164700" cy="3993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1800" b="1"/>
              <a:t>v2.6 Ceiling Analysis</a:t>
            </a:r>
          </a:p>
        </p:txBody>
      </p:sp>
      <p:sp>
        <p:nvSpPr>
          <p:cNvPr id="259" name="Shape 259"/>
          <p:cNvSpPr/>
          <p:nvPr/>
        </p:nvSpPr>
        <p:spPr>
          <a:xfrm>
            <a:off x="1415225" y="2719550"/>
            <a:ext cx="2253000" cy="1114200"/>
          </a:xfrm>
          <a:prstGeom prst="ellipse">
            <a:avLst/>
          </a:prstGeom>
          <a:noFill/>
          <a:ln w="3810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60" name="Shape 260"/>
          <p:cNvSpPr/>
          <p:nvPr/>
        </p:nvSpPr>
        <p:spPr>
          <a:xfrm>
            <a:off x="5377625" y="2719550"/>
            <a:ext cx="2253000" cy="1114200"/>
          </a:xfrm>
          <a:prstGeom prst="ellipse">
            <a:avLst/>
          </a:prstGeom>
          <a:noFill/>
          <a:ln w="3810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n"/>
              <a:t>V2.6 Bundle: Coastline background error change</a:t>
            </a:r>
          </a:p>
        </p:txBody>
      </p:sp>
      <p:sp>
        <p:nvSpPr>
          <p:cNvPr id="266" name="Shape 266"/>
          <p:cNvSpPr txBox="1">
            <a:spLocks noGrp="1"/>
          </p:cNvSpPr>
          <p:nvPr>
            <p:ph type="body" idx="1"/>
          </p:nvPr>
        </p:nvSpPr>
        <p:spPr>
          <a:xfrm>
            <a:off x="311700" y="636725"/>
            <a:ext cx="8520600" cy="3246300"/>
          </a:xfrm>
          <a:prstGeom prst="rect">
            <a:avLst/>
          </a:prstGeom>
        </p:spPr>
        <p:txBody>
          <a:bodyPr wrap="square" lIns="91425" tIns="91425" rIns="91425" bIns="91425" anchor="t" anchorCtr="0">
            <a:noAutofit/>
          </a:bodyPr>
          <a:lstStyle/>
          <a:p>
            <a:pPr marL="914400" lvl="0" indent="-317500" rtl="0">
              <a:lnSpc>
                <a:spcPct val="138000"/>
              </a:lnSpc>
              <a:spcBef>
                <a:spcPts val="0"/>
              </a:spcBef>
              <a:spcAft>
                <a:spcPts val="0"/>
              </a:spcAft>
              <a:buClr>
                <a:srgbClr val="000000"/>
              </a:buClr>
              <a:buSzPct val="100000"/>
            </a:pPr>
            <a:r>
              <a:rPr lang="en" sz="1400">
                <a:solidFill>
                  <a:srgbClr val="000000"/>
                </a:solidFill>
              </a:rPr>
              <a:t>Artifacts noted around Great Salt Lake (provided by Darren Van Cleave on Jan. 9)</a:t>
            </a:r>
          </a:p>
          <a:p>
            <a:pPr marL="914400" lvl="0" indent="-317500" rtl="0">
              <a:lnSpc>
                <a:spcPct val="138000"/>
              </a:lnSpc>
              <a:spcBef>
                <a:spcPts val="0"/>
              </a:spcBef>
              <a:spcAft>
                <a:spcPts val="0"/>
              </a:spcAft>
              <a:buClr>
                <a:srgbClr val="000000"/>
              </a:buClr>
              <a:buSzPct val="100000"/>
            </a:pPr>
            <a:r>
              <a:rPr lang="en" sz="1400">
                <a:solidFill>
                  <a:srgbClr val="000000"/>
                </a:solidFill>
              </a:rPr>
              <a:t>Refresher:</a:t>
            </a:r>
          </a:p>
          <a:p>
            <a:pPr lvl="0" rtl="0">
              <a:lnSpc>
                <a:spcPct val="138000"/>
              </a:lnSpc>
              <a:spcBef>
                <a:spcPts val="0"/>
              </a:spcBef>
              <a:spcAft>
                <a:spcPts val="0"/>
              </a:spcAft>
              <a:buNone/>
            </a:pPr>
            <a:endParaRPr sz="1400">
              <a:solidFill>
                <a:srgbClr val="000000"/>
              </a:solidFill>
            </a:endParaRPr>
          </a:p>
          <a:p>
            <a:pPr lvl="0" rtl="0">
              <a:lnSpc>
                <a:spcPct val="138000"/>
              </a:lnSpc>
              <a:spcBef>
                <a:spcPts val="0"/>
              </a:spcBef>
              <a:spcAft>
                <a:spcPts val="0"/>
              </a:spcAft>
              <a:buNone/>
            </a:pPr>
            <a:endParaRPr sz="1400">
              <a:solidFill>
                <a:srgbClr val="000000"/>
              </a:solidFill>
            </a:endParaRPr>
          </a:p>
          <a:p>
            <a:pPr lvl="0" rtl="0">
              <a:lnSpc>
                <a:spcPct val="138000"/>
              </a:lnSpc>
              <a:spcBef>
                <a:spcPts val="0"/>
              </a:spcBef>
              <a:spcAft>
                <a:spcPts val="0"/>
              </a:spcAft>
              <a:buNone/>
            </a:pPr>
            <a:endParaRPr sz="1400">
              <a:solidFill>
                <a:srgbClr val="000000"/>
              </a:solidFill>
            </a:endParaRPr>
          </a:p>
        </p:txBody>
      </p:sp>
      <p:pic>
        <p:nvPicPr>
          <p:cNvPr id="267" name="Shape 267" descr="gsl.png"/>
          <p:cNvPicPr preferRelativeResize="0"/>
          <p:nvPr/>
        </p:nvPicPr>
        <p:blipFill>
          <a:blip r:embed="rId3">
            <a:alphaModFix/>
          </a:blip>
          <a:stretch>
            <a:fillRect/>
          </a:stretch>
        </p:blipFill>
        <p:spPr>
          <a:xfrm>
            <a:off x="898549" y="1338099"/>
            <a:ext cx="7516325" cy="2386125"/>
          </a:xfrm>
          <a:prstGeom prst="rect">
            <a:avLst/>
          </a:prstGeom>
          <a:noFill/>
          <a:ln>
            <a:noFill/>
          </a:ln>
        </p:spPr>
      </p:pic>
      <p:sp>
        <p:nvSpPr>
          <p:cNvPr id="268" name="Shape 268"/>
          <p:cNvSpPr txBox="1"/>
          <p:nvPr/>
        </p:nvSpPr>
        <p:spPr>
          <a:xfrm>
            <a:off x="822350" y="4108125"/>
            <a:ext cx="8040600" cy="768900"/>
          </a:xfrm>
          <a:prstGeom prst="rect">
            <a:avLst/>
          </a:prstGeom>
          <a:noFill/>
          <a:ln>
            <a:noFill/>
          </a:ln>
        </p:spPr>
        <p:txBody>
          <a:bodyPr wrap="square" lIns="91425" tIns="91425" rIns="91425" bIns="91425" anchor="t" anchorCtr="0">
            <a:noAutofit/>
          </a:bodyPr>
          <a:lstStyle/>
          <a:p>
            <a:pPr marL="457200" lvl="0" indent="-317500" rtl="0">
              <a:lnSpc>
                <a:spcPct val="138000"/>
              </a:lnSpc>
              <a:spcBef>
                <a:spcPts val="0"/>
              </a:spcBef>
              <a:buClr>
                <a:schemeClr val="dk1"/>
              </a:buClr>
            </a:pPr>
            <a:r>
              <a:rPr lang="en">
                <a:solidFill>
                  <a:schemeClr val="dk1"/>
                </a:solidFill>
              </a:rPr>
              <a:t>Initial impression: Likely a mismatch between terrain and land/sea mask data sets</a:t>
            </a:r>
          </a:p>
          <a:p>
            <a:pPr marL="457200" lvl="0" indent="-317500" rtl="0">
              <a:lnSpc>
                <a:spcPct val="138000"/>
              </a:lnSpc>
              <a:spcBef>
                <a:spcPts val="0"/>
              </a:spcBef>
              <a:buClr>
                <a:schemeClr val="dk1"/>
              </a:buClr>
            </a:pPr>
            <a:r>
              <a:rPr lang="en">
                <a:solidFill>
                  <a:schemeClr val="dk1"/>
                </a:solidFill>
              </a:rPr>
              <a:t>After getting the terrain updates for v2.6 we re-checked the issue - but it remained!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None/>
            </a:pPr>
            <a:r>
              <a:rPr lang="en"/>
              <a:t>v2.6 Bundle: Coastline background error change</a:t>
            </a:r>
          </a:p>
        </p:txBody>
      </p:sp>
      <p:sp>
        <p:nvSpPr>
          <p:cNvPr id="274" name="Shape 274"/>
          <p:cNvSpPr txBox="1">
            <a:spLocks noGrp="1"/>
          </p:cNvSpPr>
          <p:nvPr>
            <p:ph type="body" idx="1"/>
          </p:nvPr>
        </p:nvSpPr>
        <p:spPr>
          <a:xfrm>
            <a:off x="311700" y="619075"/>
            <a:ext cx="8520600" cy="34164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rgbClr val="000000"/>
                </a:solidFill>
              </a:rPr>
              <a:t>Further investigation revealed it is an issue with how we analyze temperature across water and land boundaries</a:t>
            </a:r>
          </a:p>
          <a:p>
            <a:pPr marL="914400" lvl="1" indent="-228600" rtl="0">
              <a:spcBef>
                <a:spcPts val="0"/>
              </a:spcBef>
              <a:buClr>
                <a:srgbClr val="000000"/>
              </a:buClr>
            </a:pPr>
            <a:r>
              <a:rPr lang="en">
                <a:solidFill>
                  <a:srgbClr val="000000"/>
                </a:solidFill>
              </a:rPr>
              <a:t>RTMA/URMA steepens the coastlines to retain land/water contrasts</a:t>
            </a:r>
          </a:p>
          <a:p>
            <a:pPr marL="1371600" lvl="2" indent="-228600" rtl="0">
              <a:spcBef>
                <a:spcPts val="0"/>
              </a:spcBef>
              <a:buClr>
                <a:srgbClr val="000000"/>
              </a:buClr>
            </a:pPr>
            <a:r>
              <a:rPr lang="en">
                <a:solidFill>
                  <a:srgbClr val="000000"/>
                </a:solidFill>
              </a:rPr>
              <a:t>Effectively sharpens the background error covariance</a:t>
            </a:r>
          </a:p>
          <a:p>
            <a:pPr marL="0" lvl="0" indent="0">
              <a:spcBef>
                <a:spcPts val="0"/>
              </a:spcBef>
              <a:buNone/>
            </a:pPr>
            <a:endParaRPr>
              <a:solidFill>
                <a:srgbClr val="000000"/>
              </a:solidFill>
            </a:endParaRPr>
          </a:p>
        </p:txBody>
      </p:sp>
      <p:pic>
        <p:nvPicPr>
          <p:cNvPr id="275" name="Shape 275"/>
          <p:cNvPicPr preferRelativeResize="0"/>
          <p:nvPr/>
        </p:nvPicPr>
        <p:blipFill>
          <a:blip r:embed="rId3">
            <a:alphaModFix/>
          </a:blip>
          <a:stretch>
            <a:fillRect/>
          </a:stretch>
        </p:blipFill>
        <p:spPr>
          <a:xfrm>
            <a:off x="5242275" y="2020725"/>
            <a:ext cx="2952750" cy="2905125"/>
          </a:xfrm>
          <a:prstGeom prst="rect">
            <a:avLst/>
          </a:prstGeom>
          <a:noFill/>
          <a:ln>
            <a:noFill/>
          </a:ln>
        </p:spPr>
      </p:pic>
      <p:pic>
        <p:nvPicPr>
          <p:cNvPr id="276" name="Shape 276"/>
          <p:cNvPicPr preferRelativeResize="0"/>
          <p:nvPr/>
        </p:nvPicPr>
        <p:blipFill>
          <a:blip r:embed="rId4">
            <a:alphaModFix/>
          </a:blip>
          <a:stretch>
            <a:fillRect/>
          </a:stretch>
        </p:blipFill>
        <p:spPr>
          <a:xfrm>
            <a:off x="1429650" y="1988925"/>
            <a:ext cx="2990850" cy="2905125"/>
          </a:xfrm>
          <a:prstGeom prst="rect">
            <a:avLst/>
          </a:prstGeom>
          <a:noFill/>
          <a:ln>
            <a:noFill/>
          </a:ln>
        </p:spPr>
      </p:pic>
      <p:cxnSp>
        <p:nvCxnSpPr>
          <p:cNvPr id="277" name="Shape 277"/>
          <p:cNvCxnSpPr/>
          <p:nvPr/>
        </p:nvCxnSpPr>
        <p:spPr>
          <a:xfrm rot="10800000" flipH="1">
            <a:off x="4116075" y="3046900"/>
            <a:ext cx="2878500" cy="19200"/>
          </a:xfrm>
          <a:prstGeom prst="straightConnector1">
            <a:avLst/>
          </a:prstGeom>
          <a:noFill/>
          <a:ln w="28575" cap="flat" cmpd="sng">
            <a:solidFill>
              <a:srgbClr val="0000FF"/>
            </a:solidFill>
            <a:prstDash val="solid"/>
            <a:round/>
            <a:headEnd type="none" w="lg" len="lg"/>
            <a:tailEnd type="triangle" w="lg" len="lg"/>
          </a:ln>
        </p:spPr>
      </p:cxnSp>
      <p:sp>
        <p:nvSpPr>
          <p:cNvPr id="278" name="Shape 278"/>
          <p:cNvSpPr txBox="1"/>
          <p:nvPr/>
        </p:nvSpPr>
        <p:spPr>
          <a:xfrm>
            <a:off x="2114425" y="4311475"/>
            <a:ext cx="1944600" cy="3495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b="1"/>
              <a:t>No steepening</a:t>
            </a:r>
          </a:p>
        </p:txBody>
      </p:sp>
      <p:sp>
        <p:nvSpPr>
          <p:cNvPr id="279" name="Shape 279"/>
          <p:cNvSpPr txBox="1"/>
          <p:nvPr/>
        </p:nvSpPr>
        <p:spPr>
          <a:xfrm>
            <a:off x="5924425" y="4311475"/>
            <a:ext cx="1944600" cy="3495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With steepening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descr="http://www.emc.ncep.noaa.gov/mmb/jcarley/share/hsteep/2mt_hsteep_CTL_v_hsteep=200/t2mCTL_inc_GSL.png"/>
          <p:cNvPicPr preferRelativeResize="0"/>
          <p:nvPr/>
        </p:nvPicPr>
        <p:blipFill>
          <a:blip r:embed="rId3">
            <a:alphaModFix/>
          </a:blip>
          <a:stretch>
            <a:fillRect/>
          </a:stretch>
        </p:blipFill>
        <p:spPr>
          <a:xfrm>
            <a:off x="4597425" y="408124"/>
            <a:ext cx="4151024" cy="4151024"/>
          </a:xfrm>
          <a:prstGeom prst="rect">
            <a:avLst/>
          </a:prstGeom>
          <a:noFill/>
          <a:ln>
            <a:noFill/>
          </a:ln>
        </p:spPr>
      </p:pic>
      <p:sp>
        <p:nvSpPr>
          <p:cNvPr id="285" name="Shape 285"/>
          <p:cNvSpPr txBox="1"/>
          <p:nvPr/>
        </p:nvSpPr>
        <p:spPr>
          <a:xfrm>
            <a:off x="6481550" y="911925"/>
            <a:ext cx="2598900" cy="6990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Note the ring around the lake in the analysis increments</a:t>
            </a:r>
          </a:p>
        </p:txBody>
      </p:sp>
      <p:cxnSp>
        <p:nvCxnSpPr>
          <p:cNvPr id="286" name="Shape 286"/>
          <p:cNvCxnSpPr/>
          <p:nvPr/>
        </p:nvCxnSpPr>
        <p:spPr>
          <a:xfrm flipH="1">
            <a:off x="6962625" y="1700025"/>
            <a:ext cx="464100" cy="699000"/>
          </a:xfrm>
          <a:prstGeom prst="straightConnector1">
            <a:avLst/>
          </a:prstGeom>
          <a:noFill/>
          <a:ln w="28575" cap="flat" cmpd="sng">
            <a:solidFill>
              <a:srgbClr val="0000FF"/>
            </a:solidFill>
            <a:prstDash val="solid"/>
            <a:round/>
            <a:headEnd type="none" w="lg" len="lg"/>
            <a:tailEnd type="triangle" w="lg" len="lg"/>
          </a:ln>
        </p:spPr>
      </p:cxnSp>
      <p:sp>
        <p:nvSpPr>
          <p:cNvPr id="287" name="Shape 287"/>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n"/>
              <a:t>v2.6 Bundle: Coastline background error change</a:t>
            </a:r>
          </a:p>
        </p:txBody>
      </p:sp>
      <p:sp>
        <p:nvSpPr>
          <p:cNvPr id="288" name="Shape 288"/>
          <p:cNvSpPr txBox="1">
            <a:spLocks noGrp="1"/>
          </p:cNvSpPr>
          <p:nvPr>
            <p:ph type="body" idx="1"/>
          </p:nvPr>
        </p:nvSpPr>
        <p:spPr>
          <a:xfrm>
            <a:off x="311700" y="863550"/>
            <a:ext cx="4151100" cy="874500"/>
          </a:xfrm>
          <a:prstGeom prst="rect">
            <a:avLst/>
          </a:prstGeom>
        </p:spPr>
        <p:txBody>
          <a:bodyPr wrap="square" lIns="91425" tIns="91425" rIns="91425" bIns="91425" anchor="t" anchorCtr="0">
            <a:noAutofit/>
          </a:bodyPr>
          <a:lstStyle/>
          <a:p>
            <a:pPr marL="457200" lvl="0" indent="-228600" rtl="0">
              <a:spcBef>
                <a:spcPts val="0"/>
              </a:spcBef>
              <a:buClr>
                <a:schemeClr val="dk1"/>
              </a:buClr>
            </a:pPr>
            <a:r>
              <a:rPr lang="en">
                <a:solidFill>
                  <a:schemeClr val="dk1"/>
                </a:solidFill>
              </a:rPr>
              <a:t>This steepening is overdone and leading to artifacts</a:t>
            </a:r>
          </a:p>
          <a:p>
            <a:pPr lvl="0">
              <a:spcBef>
                <a:spcPts val="0"/>
              </a:spcBef>
              <a:buNone/>
            </a:pPr>
            <a:endParaRPr>
              <a:solidFill>
                <a:srgbClr val="000000"/>
              </a:solidFill>
            </a:endParaRPr>
          </a:p>
        </p:txBody>
      </p:sp>
      <p:pic>
        <p:nvPicPr>
          <p:cNvPr id="289" name="Shape 289" descr="http://www.emc.ncep.noaa.gov/mmb/jcarley/share/hsteep/2mt_hsteep_CTL_v_hsteep=200/t2mCTL_anl_GSL.png"/>
          <p:cNvPicPr preferRelativeResize="0"/>
          <p:nvPr/>
        </p:nvPicPr>
        <p:blipFill>
          <a:blip r:embed="rId4">
            <a:alphaModFix/>
          </a:blip>
          <a:stretch>
            <a:fillRect/>
          </a:stretch>
        </p:blipFill>
        <p:spPr>
          <a:xfrm>
            <a:off x="460800" y="1553600"/>
            <a:ext cx="3521924" cy="3521924"/>
          </a:xfrm>
          <a:prstGeom prst="rect">
            <a:avLst/>
          </a:prstGeom>
          <a:noFill/>
          <a:ln>
            <a:noFill/>
          </a:ln>
        </p:spPr>
      </p:pic>
      <p:sp>
        <p:nvSpPr>
          <p:cNvPr id="290" name="Shape 290"/>
          <p:cNvSpPr txBox="1"/>
          <p:nvPr/>
        </p:nvSpPr>
        <p:spPr>
          <a:xfrm>
            <a:off x="1978750" y="2093775"/>
            <a:ext cx="2277000" cy="3495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An artifact in Ops URMA</a:t>
            </a:r>
          </a:p>
        </p:txBody>
      </p:sp>
      <p:sp>
        <p:nvSpPr>
          <p:cNvPr id="291" name="Shape 291"/>
          <p:cNvSpPr txBox="1"/>
          <p:nvPr/>
        </p:nvSpPr>
        <p:spPr>
          <a:xfrm>
            <a:off x="3982725" y="4430575"/>
            <a:ext cx="4886400" cy="5466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In this “ring” the background is not being updated - which leads to the artifacts</a:t>
            </a:r>
          </a:p>
        </p:txBody>
      </p:sp>
      <p:sp>
        <p:nvSpPr>
          <p:cNvPr id="292" name="Shape 292"/>
          <p:cNvSpPr/>
          <p:nvPr/>
        </p:nvSpPr>
        <p:spPr>
          <a:xfrm rot="-2288769">
            <a:off x="1977700" y="2598009"/>
            <a:ext cx="261304" cy="529029"/>
          </a:xfrm>
          <a:prstGeom prst="ellipse">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Shape 297" descr="http://www.emc.ncep.noaa.gov/mmb/jcarley/share/hsteep/2mt_hsteep_CTL_v_hsteep=200/t2mpara_inc_GSL.png"/>
          <p:cNvPicPr preferRelativeResize="0"/>
          <p:nvPr/>
        </p:nvPicPr>
        <p:blipFill>
          <a:blip r:embed="rId3">
            <a:alphaModFix/>
          </a:blip>
          <a:stretch>
            <a:fillRect/>
          </a:stretch>
        </p:blipFill>
        <p:spPr>
          <a:xfrm>
            <a:off x="4510050" y="573000"/>
            <a:ext cx="4397249" cy="4397249"/>
          </a:xfrm>
          <a:prstGeom prst="rect">
            <a:avLst/>
          </a:prstGeom>
          <a:noFill/>
          <a:ln>
            <a:noFill/>
          </a:ln>
        </p:spPr>
      </p:pic>
      <p:sp>
        <p:nvSpPr>
          <p:cNvPr id="298" name="Shape 298"/>
          <p:cNvSpPr txBox="1">
            <a:spLocks noGrp="1"/>
          </p:cNvSpPr>
          <p:nvPr>
            <p:ph type="title"/>
          </p:nvPr>
        </p:nvSpPr>
        <p:spPr>
          <a:xfrm>
            <a:off x="311700" y="292625"/>
            <a:ext cx="8520600" cy="572700"/>
          </a:xfrm>
          <a:prstGeom prst="rect">
            <a:avLst/>
          </a:prstGeom>
        </p:spPr>
        <p:txBody>
          <a:bodyPr wrap="square" lIns="91425" tIns="91425" rIns="91425" bIns="91425" anchor="t" anchorCtr="0">
            <a:noAutofit/>
          </a:bodyPr>
          <a:lstStyle/>
          <a:p>
            <a:pPr lvl="0">
              <a:spcBef>
                <a:spcPts val="0"/>
              </a:spcBef>
              <a:buClr>
                <a:schemeClr val="dk1"/>
              </a:buClr>
              <a:buSzPct val="39285"/>
              <a:buFont typeface="Arial"/>
              <a:buNone/>
            </a:pPr>
            <a:r>
              <a:rPr lang="en"/>
              <a:t>v2.6 Bundle: Coastline background error change</a:t>
            </a:r>
          </a:p>
          <a:p>
            <a:pPr lvl="0" rtl="0">
              <a:spcBef>
                <a:spcPts val="0"/>
              </a:spcBef>
              <a:buNone/>
            </a:pPr>
            <a:endParaRPr/>
          </a:p>
        </p:txBody>
      </p:sp>
      <p:sp>
        <p:nvSpPr>
          <p:cNvPr id="299" name="Shape 29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228600" rtl="0">
              <a:spcBef>
                <a:spcPts val="0"/>
              </a:spcBef>
              <a:buClr>
                <a:schemeClr val="dk1"/>
              </a:buClr>
            </a:pPr>
            <a:r>
              <a:rPr lang="en">
                <a:solidFill>
                  <a:schemeClr val="dk1"/>
                </a:solidFill>
              </a:rPr>
              <a:t>Solution is to reduce the steepening</a:t>
            </a:r>
          </a:p>
          <a:p>
            <a:pPr lvl="0">
              <a:spcBef>
                <a:spcPts val="0"/>
              </a:spcBef>
              <a:buNone/>
            </a:pPr>
            <a:endParaRPr/>
          </a:p>
        </p:txBody>
      </p:sp>
      <p:pic>
        <p:nvPicPr>
          <p:cNvPr id="300" name="Shape 300" descr="http://www.emc.ncep.noaa.gov/mmb/jcarley/share/hsteep/2mt_hsteep_CTL_v_hsteep=200/t2mpara_anl_GSL.png"/>
          <p:cNvPicPr preferRelativeResize="0"/>
          <p:nvPr/>
        </p:nvPicPr>
        <p:blipFill>
          <a:blip r:embed="rId4">
            <a:alphaModFix/>
          </a:blip>
          <a:stretch>
            <a:fillRect/>
          </a:stretch>
        </p:blipFill>
        <p:spPr>
          <a:xfrm>
            <a:off x="619550" y="1684975"/>
            <a:ext cx="3458524" cy="3458524"/>
          </a:xfrm>
          <a:prstGeom prst="rect">
            <a:avLst/>
          </a:prstGeom>
          <a:noFill/>
          <a:ln>
            <a:noFill/>
          </a:ln>
        </p:spPr>
      </p:pic>
      <p:sp>
        <p:nvSpPr>
          <p:cNvPr id="301" name="Shape 301"/>
          <p:cNvSpPr/>
          <p:nvPr/>
        </p:nvSpPr>
        <p:spPr>
          <a:xfrm rot="-2288769">
            <a:off x="7225122" y="2475264"/>
            <a:ext cx="261304" cy="1287315"/>
          </a:xfrm>
          <a:prstGeom prst="ellipse">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2" name="Shape 302"/>
          <p:cNvSpPr txBox="1"/>
          <p:nvPr/>
        </p:nvSpPr>
        <p:spPr>
          <a:xfrm>
            <a:off x="5577575" y="2100125"/>
            <a:ext cx="2865600" cy="4320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Increments now spread across coastline - more diffuse</a:t>
            </a:r>
          </a:p>
        </p:txBody>
      </p:sp>
      <p:sp>
        <p:nvSpPr>
          <p:cNvPr id="303" name="Shape 303"/>
          <p:cNvSpPr/>
          <p:nvPr/>
        </p:nvSpPr>
        <p:spPr>
          <a:xfrm rot="-2288769">
            <a:off x="2053900" y="2674209"/>
            <a:ext cx="261304" cy="529029"/>
          </a:xfrm>
          <a:prstGeom prst="ellipse">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4" name="Shape 304"/>
          <p:cNvSpPr txBox="1"/>
          <p:nvPr/>
        </p:nvSpPr>
        <p:spPr>
          <a:xfrm>
            <a:off x="1978750" y="2093775"/>
            <a:ext cx="2277000" cy="4320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Artifact around lake improved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descr="http://www.emc.ncep.noaa.gov/mmb/jcarley/share/hsteep/2mt_hsteep_CTL_v_hsteep=200/t2mpara_anl_FLzoom.png"/>
          <p:cNvPicPr preferRelativeResize="0"/>
          <p:nvPr/>
        </p:nvPicPr>
        <p:blipFill>
          <a:blip r:embed="rId3">
            <a:alphaModFix/>
          </a:blip>
          <a:stretch>
            <a:fillRect/>
          </a:stretch>
        </p:blipFill>
        <p:spPr>
          <a:xfrm>
            <a:off x="4637350" y="1279662"/>
            <a:ext cx="3844674" cy="3844674"/>
          </a:xfrm>
          <a:prstGeom prst="rect">
            <a:avLst/>
          </a:prstGeom>
          <a:noFill/>
          <a:ln>
            <a:noFill/>
          </a:ln>
        </p:spPr>
      </p:pic>
      <p:pic>
        <p:nvPicPr>
          <p:cNvPr id="310" name="Shape 310" descr="http://www.emc.ncep.noaa.gov/mmb/jcarley/share/hsteep/2mt_hsteep_CTL_v_hsteep=200/t2mCTL_anl_FLzoom.png"/>
          <p:cNvPicPr preferRelativeResize="0"/>
          <p:nvPr/>
        </p:nvPicPr>
        <p:blipFill>
          <a:blip r:embed="rId4">
            <a:alphaModFix/>
          </a:blip>
          <a:stretch>
            <a:fillRect/>
          </a:stretch>
        </p:blipFill>
        <p:spPr>
          <a:xfrm>
            <a:off x="233275" y="1336700"/>
            <a:ext cx="3730599" cy="3730599"/>
          </a:xfrm>
          <a:prstGeom prst="rect">
            <a:avLst/>
          </a:prstGeom>
          <a:noFill/>
          <a:ln>
            <a:noFill/>
          </a:ln>
        </p:spPr>
      </p:pic>
      <p:sp>
        <p:nvSpPr>
          <p:cNvPr id="311" name="Shape 311"/>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Clr>
                <a:schemeClr val="dk1"/>
              </a:buClr>
              <a:buSzPct val="39285"/>
              <a:buFont typeface="Arial"/>
              <a:buNone/>
            </a:pPr>
            <a:r>
              <a:rPr lang="en"/>
              <a:t>v2.6 Bundle: Coastline background error change</a:t>
            </a:r>
          </a:p>
          <a:p>
            <a:pPr lvl="0">
              <a:spcBef>
                <a:spcPts val="0"/>
              </a:spcBef>
              <a:buNone/>
            </a:pPr>
            <a:endParaRPr/>
          </a:p>
        </p:txBody>
      </p:sp>
      <p:sp>
        <p:nvSpPr>
          <p:cNvPr id="312" name="Shape 312"/>
          <p:cNvSpPr txBox="1">
            <a:spLocks noGrp="1"/>
          </p:cNvSpPr>
          <p:nvPr>
            <p:ph type="body" idx="1"/>
          </p:nvPr>
        </p:nvSpPr>
        <p:spPr>
          <a:xfrm>
            <a:off x="311700" y="636725"/>
            <a:ext cx="8520600" cy="979500"/>
          </a:xfrm>
          <a:prstGeom prst="rect">
            <a:avLst/>
          </a:prstGeom>
        </p:spPr>
        <p:txBody>
          <a:bodyPr wrap="square" lIns="91425" tIns="91425" rIns="91425" bIns="91425" anchor="t" anchorCtr="0">
            <a:noAutofit/>
          </a:bodyPr>
          <a:lstStyle/>
          <a:p>
            <a:pPr marL="457200" lvl="0" indent="-228600">
              <a:spcBef>
                <a:spcPts val="0"/>
              </a:spcBef>
              <a:buClr>
                <a:srgbClr val="000000"/>
              </a:buClr>
            </a:pPr>
            <a:r>
              <a:rPr lang="en">
                <a:solidFill>
                  <a:srgbClr val="000000"/>
                </a:solidFill>
              </a:rPr>
              <a:t>Further investigation showed RTMA/URMA had this issue around many coastlines.</a:t>
            </a:r>
          </a:p>
        </p:txBody>
      </p:sp>
      <p:sp>
        <p:nvSpPr>
          <p:cNvPr id="313" name="Shape 313"/>
          <p:cNvSpPr/>
          <p:nvPr/>
        </p:nvSpPr>
        <p:spPr>
          <a:xfrm rot="3733479">
            <a:off x="2407745" y="2359528"/>
            <a:ext cx="476388" cy="2080839"/>
          </a:xfrm>
          <a:prstGeom prst="ellipse">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14" name="Shape 314"/>
          <p:cNvSpPr txBox="1"/>
          <p:nvPr/>
        </p:nvSpPr>
        <p:spPr>
          <a:xfrm>
            <a:off x="1686875" y="2310000"/>
            <a:ext cx="2277000" cy="4365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An artifact in Ops URMA</a:t>
            </a:r>
          </a:p>
        </p:txBody>
      </p:sp>
      <p:sp>
        <p:nvSpPr>
          <p:cNvPr id="315" name="Shape 315"/>
          <p:cNvSpPr txBox="1"/>
          <p:nvPr/>
        </p:nvSpPr>
        <p:spPr>
          <a:xfrm>
            <a:off x="2611800" y="1394237"/>
            <a:ext cx="3463200" cy="3939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a:spcBef>
                <a:spcPts val="0"/>
              </a:spcBef>
              <a:buNone/>
            </a:pPr>
            <a:r>
              <a:rPr lang="en"/>
              <a:t>Example: Central Florida Panhandle</a:t>
            </a:r>
          </a:p>
        </p:txBody>
      </p:sp>
      <p:sp>
        <p:nvSpPr>
          <p:cNvPr id="316" name="Shape 316"/>
          <p:cNvSpPr/>
          <p:nvPr/>
        </p:nvSpPr>
        <p:spPr>
          <a:xfrm rot="3733479">
            <a:off x="6798520" y="2289528"/>
            <a:ext cx="476388" cy="2080839"/>
          </a:xfrm>
          <a:prstGeom prst="ellipse">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17" name="Shape 317"/>
          <p:cNvSpPr txBox="1"/>
          <p:nvPr/>
        </p:nvSpPr>
        <p:spPr>
          <a:xfrm>
            <a:off x="5609350" y="2239925"/>
            <a:ext cx="2745300" cy="4365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Artifact is gone in v2.6 URMA</a:t>
            </a:r>
          </a:p>
        </p:txBody>
      </p:sp>
      <p:sp>
        <p:nvSpPr>
          <p:cNvPr id="318" name="Shape 318"/>
          <p:cNvSpPr txBox="1"/>
          <p:nvPr/>
        </p:nvSpPr>
        <p:spPr>
          <a:xfrm>
            <a:off x="627500" y="4629075"/>
            <a:ext cx="7574400" cy="3939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b="1"/>
              <a:t>Thanks to Darren Van Cleave for bringing this (tricky!) issue to our attention!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311700" y="77650"/>
            <a:ext cx="8520600" cy="572700"/>
          </a:xfrm>
          <a:prstGeom prst="rect">
            <a:avLst/>
          </a:prstGeom>
        </p:spPr>
        <p:txBody>
          <a:bodyPr wrap="square" lIns="91425" tIns="91425" rIns="91425" bIns="91425" anchor="t" anchorCtr="0">
            <a:noAutofit/>
          </a:bodyPr>
          <a:lstStyle/>
          <a:p>
            <a:pPr lvl="0" algn="ctr">
              <a:spcBef>
                <a:spcPts val="0"/>
              </a:spcBef>
              <a:buNone/>
            </a:pPr>
            <a:r>
              <a:rPr lang="en"/>
              <a:t>v2.6  Bundle: GLERL Method over Great Lakes</a:t>
            </a:r>
          </a:p>
        </p:txBody>
      </p:sp>
      <p:sp>
        <p:nvSpPr>
          <p:cNvPr id="324" name="Shape 324"/>
          <p:cNvSpPr txBox="1">
            <a:spLocks noGrp="1"/>
          </p:cNvSpPr>
          <p:nvPr>
            <p:ph type="body" idx="1"/>
          </p:nvPr>
        </p:nvSpPr>
        <p:spPr>
          <a:xfrm>
            <a:off x="311700" y="576300"/>
            <a:ext cx="8520600" cy="4261200"/>
          </a:xfrm>
          <a:prstGeom prst="rect">
            <a:avLst/>
          </a:prstGeom>
        </p:spPr>
        <p:txBody>
          <a:bodyPr wrap="square" lIns="91425" tIns="91425" rIns="91425" bIns="91425" anchor="t" anchorCtr="0">
            <a:noAutofit/>
          </a:bodyPr>
          <a:lstStyle/>
          <a:p>
            <a:pPr marL="457200" lvl="0" indent="-228600" rtl="0">
              <a:spcBef>
                <a:spcPts val="0"/>
              </a:spcBef>
              <a:buClr>
                <a:schemeClr val="dk1"/>
              </a:buClr>
            </a:pPr>
            <a:r>
              <a:rPr lang="en">
                <a:solidFill>
                  <a:schemeClr val="dk1"/>
                </a:solidFill>
              </a:rPr>
              <a:t>Goal: Create a smooth wind analysis over the Great Lakes that can be used to initialize Great Lakes Wave model</a:t>
            </a:r>
          </a:p>
          <a:p>
            <a:pPr marL="457200" lvl="0" indent="-228600" rtl="0">
              <a:spcBef>
                <a:spcPts val="0"/>
              </a:spcBef>
              <a:buClr>
                <a:schemeClr val="dk1"/>
              </a:buClr>
            </a:pPr>
            <a:r>
              <a:rPr lang="en">
                <a:solidFill>
                  <a:schemeClr val="dk1"/>
                </a:solidFill>
              </a:rPr>
              <a:t>MMAB (Henrique Alves) suggested that URMA try to mimic analysis produced at GLERL.</a:t>
            </a:r>
          </a:p>
          <a:p>
            <a:pPr marL="457200" lvl="0" indent="-228600" rtl="0">
              <a:spcBef>
                <a:spcPts val="0"/>
              </a:spcBef>
              <a:buClr>
                <a:schemeClr val="dk1"/>
              </a:buClr>
            </a:pPr>
            <a:r>
              <a:rPr lang="en">
                <a:solidFill>
                  <a:schemeClr val="dk1"/>
                </a:solidFill>
              </a:rPr>
              <a:t>Analysis relies on additional ‘adjusted’ observations.</a:t>
            </a:r>
          </a:p>
          <a:p>
            <a:pPr marL="914400" lvl="1" indent="-228600" rtl="0">
              <a:spcBef>
                <a:spcPts val="0"/>
              </a:spcBef>
              <a:buClr>
                <a:schemeClr val="dk1"/>
              </a:buClr>
            </a:pPr>
            <a:r>
              <a:rPr lang="en">
                <a:solidFill>
                  <a:schemeClr val="dk1"/>
                </a:solidFill>
              </a:rPr>
              <a:t>Selected land-based sites used</a:t>
            </a:r>
          </a:p>
          <a:p>
            <a:pPr marL="914400" lvl="1" indent="-228600" rtl="0">
              <a:spcBef>
                <a:spcPts val="0"/>
              </a:spcBef>
              <a:buClr>
                <a:schemeClr val="dk1"/>
              </a:buClr>
            </a:pPr>
            <a:r>
              <a:rPr lang="en">
                <a:solidFill>
                  <a:schemeClr val="dk1"/>
                </a:solidFill>
              </a:rPr>
              <a:t>Formula developed at GLERL to adjust observations to represent over-water conditions</a:t>
            </a:r>
          </a:p>
          <a:p>
            <a:pPr marL="914400" lvl="1" indent="-228600" rtl="0">
              <a:spcBef>
                <a:spcPts val="0"/>
              </a:spcBef>
              <a:buClr>
                <a:schemeClr val="dk1"/>
              </a:buClr>
            </a:pPr>
            <a:r>
              <a:rPr lang="en">
                <a:solidFill>
                  <a:schemeClr val="dk1"/>
                </a:solidFill>
              </a:rPr>
              <a:t>Adjusted obs are then placed over the lake, terrain escarpment prevents cross-contamination</a:t>
            </a:r>
          </a:p>
          <a:p>
            <a:pPr marL="914400" lvl="1" indent="-228600" rtl="0">
              <a:spcBef>
                <a:spcPts val="0"/>
              </a:spcBef>
              <a:buClr>
                <a:schemeClr val="dk1"/>
              </a:buClr>
            </a:pPr>
            <a:r>
              <a:rPr lang="en">
                <a:solidFill>
                  <a:schemeClr val="dk1"/>
                </a:solidFill>
              </a:rPr>
              <a:t>Original ob remains at original site</a:t>
            </a:r>
          </a:p>
          <a:p>
            <a:pPr marL="914400" lvl="1" indent="-228600" rtl="0">
              <a:spcBef>
                <a:spcPts val="0"/>
              </a:spcBef>
              <a:buClr>
                <a:schemeClr val="dk1"/>
              </a:buClr>
            </a:pPr>
            <a:r>
              <a:rPr lang="en">
                <a:solidFill>
                  <a:schemeClr val="dk1"/>
                </a:solidFill>
              </a:rPr>
              <a:t>Additional ob sites were relocated so their location was consistent with land/sea mask</a:t>
            </a:r>
          </a:p>
          <a:p>
            <a:pPr marL="457200" lvl="0" indent="-228600" rtl="0">
              <a:spcBef>
                <a:spcPts val="0"/>
              </a:spcBef>
              <a:buClr>
                <a:schemeClr val="dk1"/>
              </a:buClr>
            </a:pPr>
            <a:r>
              <a:rPr lang="en">
                <a:solidFill>
                  <a:schemeClr val="dk1"/>
                </a:solidFill>
              </a:rPr>
              <a:t>Adjustments are made in a new subroutine in observation file</a:t>
            </a:r>
          </a:p>
          <a:p>
            <a:pPr marL="914400" lvl="1" indent="-228600" rtl="0">
              <a:spcBef>
                <a:spcPts val="0"/>
              </a:spcBef>
              <a:buClr>
                <a:schemeClr val="dk1"/>
              </a:buClr>
            </a:pPr>
            <a:r>
              <a:rPr lang="en">
                <a:solidFill>
                  <a:schemeClr val="dk1"/>
                </a:solidFill>
              </a:rPr>
              <a:t>Due to runtime, process runs in URMA only</a:t>
            </a:r>
          </a:p>
          <a:p>
            <a:pPr marL="457200" lvl="0" indent="-228600" rtl="0">
              <a:spcBef>
                <a:spcPts val="0"/>
              </a:spcBef>
              <a:buClr>
                <a:schemeClr val="dk1"/>
              </a:buClr>
            </a:pPr>
            <a:r>
              <a:rPr lang="en">
                <a:solidFill>
                  <a:schemeClr val="dk1"/>
                </a:solidFill>
              </a:rPr>
              <a:t>Increase correlation length scales for winds over Great Lakes by 50% for a smoother analysis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Cleveland GLERL annotated plot.jpg"/>
          <p:cNvPicPr preferRelativeResize="0"/>
          <p:nvPr/>
        </p:nvPicPr>
        <p:blipFill>
          <a:blip r:embed="rId3">
            <a:alphaModFix/>
          </a:blip>
          <a:stretch>
            <a:fillRect/>
          </a:stretch>
        </p:blipFill>
        <p:spPr>
          <a:xfrm>
            <a:off x="714375" y="0"/>
            <a:ext cx="7715250" cy="5143500"/>
          </a:xfrm>
          <a:prstGeom prst="rect">
            <a:avLst/>
          </a:prstGeom>
          <a:noFill/>
          <a:ln>
            <a:noFill/>
          </a:ln>
        </p:spPr>
      </p:pic>
      <p:sp>
        <p:nvSpPr>
          <p:cNvPr id="330" name="Shape 330"/>
          <p:cNvSpPr txBox="1">
            <a:spLocks noGrp="1"/>
          </p:cNvSpPr>
          <p:nvPr>
            <p:ph type="title"/>
          </p:nvPr>
        </p:nvSpPr>
        <p:spPr>
          <a:xfrm>
            <a:off x="282875" y="0"/>
            <a:ext cx="8520600" cy="572700"/>
          </a:xfrm>
          <a:prstGeom prst="rect">
            <a:avLst/>
          </a:prstGeom>
        </p:spPr>
        <p:txBody>
          <a:bodyPr wrap="square" lIns="91425" tIns="91425" rIns="91425" bIns="91425" anchor="t" anchorCtr="0">
            <a:noAutofit/>
          </a:bodyPr>
          <a:lstStyle/>
          <a:p>
            <a:pPr lvl="0" algn="ctr">
              <a:spcBef>
                <a:spcPts val="0"/>
              </a:spcBef>
              <a:buNone/>
            </a:pPr>
            <a:r>
              <a:rPr lang="en"/>
              <a:t>GLERL Ob Adjustments</a:t>
            </a:r>
          </a:p>
        </p:txBody>
      </p:sp>
      <p:sp>
        <p:nvSpPr>
          <p:cNvPr id="331" name="Shape 331"/>
          <p:cNvSpPr txBox="1"/>
          <p:nvPr/>
        </p:nvSpPr>
        <p:spPr>
          <a:xfrm>
            <a:off x="2600575" y="3958475"/>
            <a:ext cx="1678500" cy="572700"/>
          </a:xfrm>
          <a:prstGeom prst="rect">
            <a:avLst/>
          </a:prstGeom>
          <a:noFill/>
          <a:ln>
            <a:noFill/>
          </a:ln>
        </p:spPr>
        <p:txBody>
          <a:bodyPr wrap="square" lIns="91425" tIns="91425" rIns="91425" bIns="91425" anchor="t" anchorCtr="0">
            <a:noAutofit/>
          </a:bodyPr>
          <a:lstStyle/>
          <a:p>
            <a:pPr lvl="0">
              <a:spcBef>
                <a:spcPts val="0"/>
              </a:spcBef>
              <a:buNone/>
            </a:pPr>
            <a:r>
              <a:rPr lang="en" sz="1200"/>
              <a:t>Original selected ob </a:t>
            </a:r>
          </a:p>
        </p:txBody>
      </p:sp>
      <p:sp>
        <p:nvSpPr>
          <p:cNvPr id="332" name="Shape 332"/>
          <p:cNvSpPr txBox="1"/>
          <p:nvPr/>
        </p:nvSpPr>
        <p:spPr>
          <a:xfrm rot="-5610260">
            <a:off x="2788138" y="2870691"/>
            <a:ext cx="878542" cy="572876"/>
          </a:xfrm>
          <a:prstGeom prst="rect">
            <a:avLst/>
          </a:prstGeom>
          <a:noFill/>
          <a:ln>
            <a:noFill/>
          </a:ln>
        </p:spPr>
        <p:txBody>
          <a:bodyPr wrap="square" lIns="91425" tIns="91425" rIns="91425" bIns="91425" anchor="t" anchorCtr="0">
            <a:noAutofit/>
          </a:bodyPr>
          <a:lstStyle/>
          <a:p>
            <a:pPr lvl="0" algn="ctr">
              <a:spcBef>
                <a:spcPts val="0"/>
              </a:spcBef>
              <a:buNone/>
            </a:pPr>
            <a:r>
              <a:rPr lang="en" sz="1200"/>
              <a:t>7.5 km</a:t>
            </a:r>
          </a:p>
        </p:txBody>
      </p:sp>
      <p:sp>
        <p:nvSpPr>
          <p:cNvPr id="333" name="Shape 333"/>
          <p:cNvSpPr txBox="1"/>
          <p:nvPr/>
        </p:nvSpPr>
        <p:spPr>
          <a:xfrm rot="-5673818">
            <a:off x="2589473" y="1620954"/>
            <a:ext cx="799334" cy="259128"/>
          </a:xfrm>
          <a:prstGeom prst="rect">
            <a:avLst/>
          </a:prstGeom>
          <a:noFill/>
          <a:ln>
            <a:noFill/>
          </a:ln>
        </p:spPr>
        <p:txBody>
          <a:bodyPr wrap="square" lIns="91425" tIns="91425" rIns="91425" bIns="91425" anchor="t" anchorCtr="0">
            <a:noAutofit/>
          </a:bodyPr>
          <a:lstStyle/>
          <a:p>
            <a:pPr lvl="0" algn="ctr">
              <a:spcBef>
                <a:spcPts val="0"/>
              </a:spcBef>
              <a:buNone/>
            </a:pPr>
            <a:r>
              <a:rPr lang="en" sz="1200"/>
              <a:t>9.5 km</a:t>
            </a:r>
          </a:p>
        </p:txBody>
      </p:sp>
      <p:sp>
        <p:nvSpPr>
          <p:cNvPr id="334" name="Shape 334"/>
          <p:cNvSpPr txBox="1"/>
          <p:nvPr/>
        </p:nvSpPr>
        <p:spPr>
          <a:xfrm rot="-5543219">
            <a:off x="5208253" y="1347102"/>
            <a:ext cx="684293" cy="295156"/>
          </a:xfrm>
          <a:prstGeom prst="rect">
            <a:avLst/>
          </a:prstGeom>
          <a:noFill/>
          <a:ln>
            <a:noFill/>
          </a:ln>
        </p:spPr>
        <p:txBody>
          <a:bodyPr wrap="square" lIns="91425" tIns="91425" rIns="91425" bIns="91425" anchor="t" anchorCtr="0">
            <a:noAutofit/>
          </a:bodyPr>
          <a:lstStyle/>
          <a:p>
            <a:pPr lvl="0">
              <a:spcBef>
                <a:spcPts val="0"/>
              </a:spcBef>
              <a:buNone/>
            </a:pPr>
            <a:r>
              <a:rPr lang="en" sz="1200"/>
              <a:t>3.5 km</a:t>
            </a:r>
          </a:p>
        </p:txBody>
      </p:sp>
      <p:sp>
        <p:nvSpPr>
          <p:cNvPr id="335" name="Shape 335"/>
          <p:cNvSpPr txBox="1"/>
          <p:nvPr/>
        </p:nvSpPr>
        <p:spPr>
          <a:xfrm>
            <a:off x="5352400" y="3097625"/>
            <a:ext cx="2082000" cy="572700"/>
          </a:xfrm>
          <a:prstGeom prst="rect">
            <a:avLst/>
          </a:prstGeom>
          <a:noFill/>
          <a:ln>
            <a:noFill/>
          </a:ln>
        </p:spPr>
        <p:txBody>
          <a:bodyPr wrap="square" lIns="91425" tIns="91425" rIns="91425" bIns="91425" anchor="t" anchorCtr="0">
            <a:noAutofit/>
          </a:bodyPr>
          <a:lstStyle/>
          <a:p>
            <a:pPr lvl="0">
              <a:spcBef>
                <a:spcPts val="0"/>
              </a:spcBef>
              <a:buNone/>
            </a:pPr>
            <a:r>
              <a:rPr lang="en"/>
              <a:t>Relocate land ob according to land mask</a:t>
            </a:r>
          </a:p>
        </p:txBody>
      </p:sp>
      <p:cxnSp>
        <p:nvCxnSpPr>
          <p:cNvPr id="336" name="Shape 336"/>
          <p:cNvCxnSpPr/>
          <p:nvPr/>
        </p:nvCxnSpPr>
        <p:spPr>
          <a:xfrm rot="10800000">
            <a:off x="5460375" y="2341325"/>
            <a:ext cx="389100" cy="756300"/>
          </a:xfrm>
          <a:prstGeom prst="straightConnector1">
            <a:avLst/>
          </a:prstGeom>
          <a:noFill/>
          <a:ln w="9525" cap="flat" cmpd="sng">
            <a:solidFill>
              <a:srgbClr val="FF0000"/>
            </a:solidFill>
            <a:prstDash val="solid"/>
            <a:round/>
            <a:headEnd type="none" w="lg" len="lg"/>
            <a:tailEnd type="triangle" w="lg" len="lg"/>
          </a:ln>
        </p:spPr>
      </p:cxnSp>
      <p:cxnSp>
        <p:nvCxnSpPr>
          <p:cNvPr id="337" name="Shape 337"/>
          <p:cNvCxnSpPr/>
          <p:nvPr/>
        </p:nvCxnSpPr>
        <p:spPr>
          <a:xfrm rot="10800000" flipH="1">
            <a:off x="6894025" y="2622200"/>
            <a:ext cx="288300" cy="597900"/>
          </a:xfrm>
          <a:prstGeom prst="straightConnector1">
            <a:avLst/>
          </a:prstGeom>
          <a:noFill/>
          <a:ln w="9525" cap="flat" cmpd="sng">
            <a:solidFill>
              <a:srgbClr val="FF0000"/>
            </a:solidFill>
            <a:prstDash val="solid"/>
            <a:round/>
            <a:headEnd type="none" w="lg" len="lg"/>
            <a:tailEnd type="triangle" w="lg" len="lg"/>
          </a:ln>
        </p:spPr>
      </p:cxnSp>
      <p:sp>
        <p:nvSpPr>
          <p:cNvPr id="338" name="Shape 338"/>
          <p:cNvSpPr txBox="1"/>
          <p:nvPr/>
        </p:nvSpPr>
        <p:spPr>
          <a:xfrm>
            <a:off x="1099300" y="645775"/>
            <a:ext cx="1728900" cy="696000"/>
          </a:xfrm>
          <a:prstGeom prst="rect">
            <a:avLst/>
          </a:prstGeom>
          <a:noFill/>
          <a:ln>
            <a:noFill/>
          </a:ln>
        </p:spPr>
        <p:txBody>
          <a:bodyPr wrap="square" lIns="91425" tIns="91425" rIns="91425" bIns="91425" anchor="t" anchorCtr="0">
            <a:noAutofit/>
          </a:bodyPr>
          <a:lstStyle/>
          <a:p>
            <a:pPr lvl="0">
              <a:spcBef>
                <a:spcPts val="0"/>
              </a:spcBef>
              <a:buNone/>
            </a:pPr>
            <a:r>
              <a:rPr lang="en" sz="1200"/>
              <a:t>Ob with adjusted value is placed in the water</a:t>
            </a:r>
          </a:p>
          <a:p>
            <a:pPr lvl="0">
              <a:spcBef>
                <a:spcPts val="0"/>
              </a:spcBef>
              <a:buNone/>
            </a:pPr>
            <a:r>
              <a:rPr lang="en" sz="1200"/>
              <a:t>Same distance + increment from shore</a:t>
            </a:r>
          </a:p>
        </p:txBody>
      </p:sp>
      <p:sp>
        <p:nvSpPr>
          <p:cNvPr id="339" name="Shape 339"/>
          <p:cNvSpPr txBox="1"/>
          <p:nvPr/>
        </p:nvSpPr>
        <p:spPr>
          <a:xfrm>
            <a:off x="4149075" y="1267725"/>
            <a:ext cx="1311300" cy="453900"/>
          </a:xfrm>
          <a:prstGeom prst="rect">
            <a:avLst/>
          </a:prstGeom>
          <a:noFill/>
          <a:ln>
            <a:noFill/>
          </a:ln>
        </p:spPr>
        <p:txBody>
          <a:bodyPr wrap="square" lIns="91425" tIns="91425" rIns="91425" bIns="91425" anchor="t" anchorCtr="0">
            <a:noAutofit/>
          </a:bodyPr>
          <a:lstStyle/>
          <a:p>
            <a:pPr lvl="0" algn="ctr">
              <a:spcBef>
                <a:spcPts val="0"/>
              </a:spcBef>
              <a:buNone/>
            </a:pPr>
            <a:r>
              <a:rPr lang="en" sz="1200"/>
              <a:t>Increment for obs along coast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en"/>
              <a:t>v2.6 Bundle: Timeline</a:t>
            </a:r>
          </a:p>
        </p:txBody>
      </p:sp>
      <p:sp>
        <p:nvSpPr>
          <p:cNvPr id="71" name="Shape 7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228600" rtl="0">
              <a:lnSpc>
                <a:spcPct val="138000"/>
              </a:lnSpc>
              <a:spcBef>
                <a:spcPts val="0"/>
              </a:spcBef>
              <a:spcAft>
                <a:spcPts val="0"/>
              </a:spcAft>
              <a:buClr>
                <a:schemeClr val="dk1"/>
              </a:buClr>
            </a:pPr>
            <a:r>
              <a:rPr lang="en">
                <a:solidFill>
                  <a:schemeClr val="dk1"/>
                </a:solidFill>
              </a:rPr>
              <a:t>Note* This is the first RTMA/URMA upgrade under the new procedures, means the evaluation occurs before hand off to NCO for their 30 IT day test</a:t>
            </a:r>
          </a:p>
          <a:p>
            <a:pPr marL="914400" lvl="1" indent="-342900" rtl="0">
              <a:lnSpc>
                <a:spcPct val="138000"/>
              </a:lnSpc>
              <a:spcBef>
                <a:spcPts val="0"/>
              </a:spcBef>
              <a:spcAft>
                <a:spcPts val="0"/>
              </a:spcAft>
              <a:buClr>
                <a:schemeClr val="dk1"/>
              </a:buClr>
              <a:buSzPct val="100000"/>
            </a:pPr>
            <a:r>
              <a:rPr lang="en" sz="1800">
                <a:solidFill>
                  <a:schemeClr val="dk1"/>
                </a:solidFill>
              </a:rPr>
              <a:t>EMC devs conduct and run all pre-implementation testing.</a:t>
            </a:r>
          </a:p>
          <a:p>
            <a:pPr marL="914400" lvl="1" indent="-342900" rtl="0">
              <a:lnSpc>
                <a:spcPct val="138000"/>
              </a:lnSpc>
              <a:spcBef>
                <a:spcPts val="0"/>
              </a:spcBef>
              <a:spcAft>
                <a:spcPts val="0"/>
              </a:spcAft>
              <a:buClr>
                <a:schemeClr val="dk1"/>
              </a:buClr>
              <a:buSzPct val="100000"/>
            </a:pPr>
            <a:r>
              <a:rPr lang="en" sz="1800">
                <a:solidFill>
                  <a:schemeClr val="dk1"/>
                </a:solidFill>
              </a:rPr>
              <a:t>Need to have continued discussions with user community to consider other ways to facilitate evals (e.g. retrospectives).</a:t>
            </a:r>
          </a:p>
          <a:p>
            <a:pPr marL="457200" lvl="0" indent="-228600" rtl="0">
              <a:spcBef>
                <a:spcPts val="0"/>
              </a:spcBef>
              <a:buClr>
                <a:schemeClr val="dk1"/>
              </a:buClr>
            </a:pPr>
            <a:r>
              <a:rPr lang="en">
                <a:solidFill>
                  <a:schemeClr val="dk1"/>
                </a:solidFill>
              </a:rPr>
              <a:t>Implementation scheduled for October.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descr="Lake Huron Difference Plot (winds).jpg"/>
          <p:cNvPicPr preferRelativeResize="0"/>
          <p:nvPr/>
        </p:nvPicPr>
        <p:blipFill>
          <a:blip r:embed="rId3">
            <a:alphaModFix/>
          </a:blip>
          <a:stretch>
            <a:fillRect/>
          </a:stretch>
        </p:blipFill>
        <p:spPr>
          <a:xfrm>
            <a:off x="714374" y="0"/>
            <a:ext cx="7715250" cy="5143500"/>
          </a:xfrm>
          <a:prstGeom prst="rect">
            <a:avLst/>
          </a:prstGeom>
          <a:noFill/>
          <a:ln>
            <a:noFill/>
          </a:ln>
        </p:spPr>
      </p:pic>
      <p:sp>
        <p:nvSpPr>
          <p:cNvPr id="345" name="Shape 345"/>
          <p:cNvSpPr txBox="1"/>
          <p:nvPr/>
        </p:nvSpPr>
        <p:spPr>
          <a:xfrm>
            <a:off x="714375" y="1895350"/>
            <a:ext cx="2035800" cy="1226400"/>
          </a:xfrm>
          <a:prstGeom prst="rect">
            <a:avLst/>
          </a:prstGeom>
          <a:solidFill>
            <a:schemeClr val="dk1"/>
          </a:solidFill>
          <a:ln>
            <a:noFill/>
          </a:ln>
        </p:spPr>
        <p:txBody>
          <a:bodyPr wrap="square" lIns="91425" tIns="91425" rIns="91425" bIns="91425" anchor="t" anchorCtr="0">
            <a:noAutofit/>
          </a:bodyPr>
          <a:lstStyle/>
          <a:p>
            <a:pPr lvl="0" algn="ctr" rtl="0">
              <a:spcBef>
                <a:spcPts val="0"/>
              </a:spcBef>
              <a:buNone/>
            </a:pPr>
            <a:r>
              <a:rPr lang="en">
                <a:solidFill>
                  <a:srgbClr val="FFFFFF"/>
                </a:solidFill>
              </a:rPr>
              <a:t>Observations:</a:t>
            </a:r>
          </a:p>
          <a:p>
            <a:pPr lvl="0" algn="ctr" rtl="0">
              <a:spcBef>
                <a:spcPts val="0"/>
              </a:spcBef>
              <a:buNone/>
            </a:pPr>
            <a:r>
              <a:rPr lang="en">
                <a:solidFill>
                  <a:srgbClr val="00FF00"/>
                </a:solidFill>
              </a:rPr>
              <a:t>Original</a:t>
            </a:r>
          </a:p>
          <a:p>
            <a:pPr lvl="0" algn="ctr" rtl="0">
              <a:spcBef>
                <a:spcPts val="0"/>
              </a:spcBef>
              <a:buNone/>
            </a:pPr>
            <a:r>
              <a:rPr lang="en">
                <a:solidFill>
                  <a:srgbClr val="FFFF00"/>
                </a:solidFill>
              </a:rPr>
              <a:t>Moved over land</a:t>
            </a:r>
          </a:p>
          <a:p>
            <a:pPr lvl="0" algn="ctr" rtl="0">
              <a:spcBef>
                <a:spcPts val="0"/>
              </a:spcBef>
              <a:buNone/>
            </a:pPr>
            <a:r>
              <a:rPr lang="en">
                <a:solidFill>
                  <a:srgbClr val="FF0000"/>
                </a:solidFill>
              </a:rPr>
              <a:t>Moved over water</a:t>
            </a:r>
          </a:p>
          <a:p>
            <a:pPr lvl="0" algn="ctr" rtl="0">
              <a:spcBef>
                <a:spcPts val="0"/>
              </a:spcBef>
              <a:buNone/>
            </a:pPr>
            <a:r>
              <a:rPr lang="en">
                <a:solidFill>
                  <a:srgbClr val="9900FF"/>
                </a:solidFill>
              </a:rPr>
              <a:t>Adjusted l-&gt;w</a:t>
            </a:r>
          </a:p>
          <a:p>
            <a:pPr lvl="0" algn="ctr">
              <a:spcBef>
                <a:spcPts val="0"/>
              </a:spcBef>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n"/>
              <a:t>Evaluations - Part 1</a:t>
            </a:r>
          </a:p>
        </p:txBody>
      </p:sp>
      <p:sp>
        <p:nvSpPr>
          <p:cNvPr id="351" name="Shape 351"/>
          <p:cNvSpPr txBox="1">
            <a:spLocks noGrp="1"/>
          </p:cNvSpPr>
          <p:nvPr>
            <p:ph type="body" idx="1"/>
          </p:nvPr>
        </p:nvSpPr>
        <p:spPr>
          <a:xfrm>
            <a:off x="311700" y="790900"/>
            <a:ext cx="8520600" cy="4062300"/>
          </a:xfrm>
          <a:prstGeom prst="rect">
            <a:avLst/>
          </a:prstGeom>
        </p:spPr>
        <p:txBody>
          <a:bodyPr wrap="square" lIns="91425" tIns="91425" rIns="91425" bIns="91425" anchor="t" anchorCtr="0">
            <a:noAutofit/>
          </a:bodyPr>
          <a:lstStyle/>
          <a:p>
            <a:pPr marL="457200" lvl="0" indent="-317500" rtl="0">
              <a:spcBef>
                <a:spcPts val="0"/>
              </a:spcBef>
              <a:buClr>
                <a:schemeClr val="dk1"/>
              </a:buClr>
              <a:buSzPct val="100000"/>
            </a:pPr>
            <a:r>
              <a:rPr lang="en" sz="1400">
                <a:solidFill>
                  <a:schemeClr val="dk1"/>
                </a:solidFill>
              </a:rPr>
              <a:t>MDL: Recommends implementation</a:t>
            </a:r>
          </a:p>
          <a:p>
            <a:pPr marL="914400" lvl="1" indent="-228600" rtl="0">
              <a:spcBef>
                <a:spcPts val="0"/>
              </a:spcBef>
              <a:buClr>
                <a:schemeClr val="dk1"/>
              </a:buClr>
            </a:pPr>
            <a:r>
              <a:rPr lang="en">
                <a:solidFill>
                  <a:schemeClr val="dk1"/>
                </a:solidFill>
              </a:rPr>
              <a:t>New wave height and min/max RH helpful for NBM</a:t>
            </a:r>
          </a:p>
          <a:p>
            <a:pPr marL="914400" lvl="1" indent="-228600" rtl="0">
              <a:spcBef>
                <a:spcPts val="0"/>
              </a:spcBef>
              <a:buClr>
                <a:schemeClr val="dk1"/>
              </a:buClr>
            </a:pPr>
            <a:r>
              <a:rPr lang="en">
                <a:solidFill>
                  <a:schemeClr val="dk1"/>
                </a:solidFill>
              </a:rPr>
              <a:t>Hourly precip is helpful for the blend</a:t>
            </a:r>
          </a:p>
          <a:p>
            <a:pPr marL="457200" lvl="0" indent="-317500" rtl="0">
              <a:spcBef>
                <a:spcPts val="0"/>
              </a:spcBef>
              <a:buClr>
                <a:schemeClr val="dk1"/>
              </a:buClr>
              <a:buSzPct val="100000"/>
            </a:pPr>
            <a:r>
              <a:rPr lang="en" sz="1400">
                <a:solidFill>
                  <a:schemeClr val="dk1"/>
                </a:solidFill>
              </a:rPr>
              <a:t>Alaska Region: Recommends implementation</a:t>
            </a:r>
          </a:p>
          <a:p>
            <a:pPr marL="914400" lvl="1" indent="-228600" rtl="0">
              <a:spcBef>
                <a:spcPts val="0"/>
              </a:spcBef>
              <a:buClr>
                <a:schemeClr val="dk1"/>
              </a:buClr>
            </a:pPr>
            <a:r>
              <a:rPr lang="en">
                <a:solidFill>
                  <a:schemeClr val="dk1"/>
                </a:solidFill>
              </a:rPr>
              <a:t>Will continue evaluating new ceiling</a:t>
            </a:r>
          </a:p>
          <a:p>
            <a:pPr marL="914400" lvl="1" indent="-228600" rtl="0">
              <a:spcBef>
                <a:spcPts val="0"/>
              </a:spcBef>
              <a:buClr>
                <a:schemeClr val="dk1"/>
              </a:buClr>
            </a:pPr>
            <a:r>
              <a:rPr lang="en">
                <a:solidFill>
                  <a:schemeClr val="dk1"/>
                </a:solidFill>
              </a:rPr>
              <a:t>New AK NAM nest is improving surface T</a:t>
            </a:r>
          </a:p>
          <a:p>
            <a:pPr marL="457200" lvl="0" indent="-317500" rtl="0">
              <a:spcBef>
                <a:spcPts val="0"/>
              </a:spcBef>
              <a:buClr>
                <a:schemeClr val="dk1"/>
              </a:buClr>
              <a:buSzPct val="100000"/>
            </a:pPr>
            <a:r>
              <a:rPr lang="en" sz="1400">
                <a:solidFill>
                  <a:schemeClr val="dk1"/>
                </a:solidFill>
              </a:rPr>
              <a:t>Southern Region: Recommends implementation</a:t>
            </a:r>
          </a:p>
          <a:p>
            <a:pPr marL="1371600" lvl="2" indent="-228600" rtl="0">
              <a:spcBef>
                <a:spcPts val="0"/>
              </a:spcBef>
              <a:buClr>
                <a:schemeClr val="dk1"/>
              </a:buClr>
            </a:pPr>
            <a:r>
              <a:rPr lang="en">
                <a:solidFill>
                  <a:schemeClr val="dk1"/>
                </a:solidFill>
              </a:rPr>
              <a:t>Like the RU-RTMA, some forecasters have noted analyses improvements at and near the coast, URMA significant wave height will help with verification and validation of some marine forecasts, hourly precipitation fields will provide beneficial record for post-event studies of excessive rainfall events.</a:t>
            </a:r>
          </a:p>
          <a:p>
            <a:pPr marL="457200" lvl="0" indent="-317500" rtl="0">
              <a:spcBef>
                <a:spcPts val="0"/>
              </a:spcBef>
              <a:buClr>
                <a:schemeClr val="dk1"/>
              </a:buClr>
              <a:buSzPct val="100000"/>
            </a:pPr>
            <a:r>
              <a:rPr lang="en" sz="1400">
                <a:solidFill>
                  <a:schemeClr val="dk1"/>
                </a:solidFill>
              </a:rPr>
              <a:t>Western Region:</a:t>
            </a:r>
          </a:p>
          <a:p>
            <a:pPr marL="914400" lvl="1" indent="-228600" rtl="0">
              <a:spcBef>
                <a:spcPts val="0"/>
              </a:spcBef>
              <a:buClr>
                <a:schemeClr val="dk1"/>
              </a:buClr>
            </a:pPr>
            <a:r>
              <a:rPr lang="en">
                <a:solidFill>
                  <a:schemeClr val="dk1"/>
                </a:solidFill>
              </a:rPr>
              <a:t>Wind and gusts have low bias</a:t>
            </a:r>
          </a:p>
          <a:p>
            <a:pPr marL="914400" lvl="1" indent="-228600" rtl="0">
              <a:spcBef>
                <a:spcPts val="0"/>
              </a:spcBef>
              <a:buClr>
                <a:schemeClr val="dk1"/>
              </a:buClr>
            </a:pPr>
            <a:r>
              <a:rPr lang="en">
                <a:solidFill>
                  <a:schemeClr val="dk1"/>
                </a:solidFill>
              </a:rPr>
              <a:t>Continue aggressive implementation schedule </a:t>
            </a:r>
          </a:p>
          <a:p>
            <a:pPr marL="914400" lvl="1" indent="-228600" rtl="0">
              <a:spcBef>
                <a:spcPts val="0"/>
              </a:spcBef>
              <a:buClr>
                <a:schemeClr val="dk1"/>
              </a:buClr>
            </a:pPr>
            <a:r>
              <a:rPr lang="en">
                <a:solidFill>
                  <a:schemeClr val="dk1"/>
                </a:solidFill>
              </a:rPr>
              <a:t>SLC: “happy with the fix for the issue of ‘rings’ around lakes, namely the Great Salt Lake. We're looking forward to having that fix in the operational version in September.”</a:t>
            </a:r>
          </a:p>
          <a:p>
            <a:pPr marR="0" lvl="0" algn="l" rtl="0">
              <a:lnSpc>
                <a:spcPct val="115000"/>
              </a:lnSpc>
              <a:spcBef>
                <a:spcPts val="0"/>
              </a:spcBef>
              <a:spcAft>
                <a:spcPts val="1600"/>
              </a:spcAft>
              <a:buNone/>
            </a:pPr>
            <a:endParaRPr sz="1400">
              <a:solidFill>
                <a:srgbClr val="000000"/>
              </a:solidFill>
              <a:highlight>
                <a:srgbClr val="FFFFFF"/>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n"/>
              <a:t>Evaluations - Part 2</a:t>
            </a:r>
          </a:p>
        </p:txBody>
      </p:sp>
      <p:sp>
        <p:nvSpPr>
          <p:cNvPr id="357" name="Shape 357"/>
          <p:cNvSpPr txBox="1">
            <a:spLocks noGrp="1"/>
          </p:cNvSpPr>
          <p:nvPr>
            <p:ph type="body" idx="1"/>
          </p:nvPr>
        </p:nvSpPr>
        <p:spPr>
          <a:xfrm>
            <a:off x="311700" y="685800"/>
            <a:ext cx="8603400" cy="4299000"/>
          </a:xfrm>
          <a:prstGeom prst="rect">
            <a:avLst/>
          </a:prstGeom>
        </p:spPr>
        <p:txBody>
          <a:bodyPr wrap="square" lIns="91425" tIns="91425" rIns="91425" bIns="91425" anchor="t" anchorCtr="0">
            <a:noAutofit/>
          </a:bodyPr>
          <a:lstStyle/>
          <a:p>
            <a:pPr marL="457200" lvl="0" indent="-317500" rtl="0">
              <a:spcBef>
                <a:spcPts val="0"/>
              </a:spcBef>
              <a:buClr>
                <a:schemeClr val="dk1"/>
              </a:buClr>
              <a:buSzPct val="100000"/>
            </a:pPr>
            <a:r>
              <a:rPr lang="en" sz="1400">
                <a:solidFill>
                  <a:schemeClr val="dk1"/>
                </a:solidFill>
              </a:rPr>
              <a:t>Eastern Region: Recommends implementation</a:t>
            </a:r>
          </a:p>
          <a:p>
            <a:pPr marL="914400" lvl="1" indent="-317500" rtl="0">
              <a:spcBef>
                <a:spcPts val="0"/>
              </a:spcBef>
              <a:buClr>
                <a:schemeClr val="dk1"/>
              </a:buClr>
              <a:buSzPct val="100000"/>
            </a:pPr>
            <a:r>
              <a:rPr lang="en">
                <a:solidFill>
                  <a:schemeClr val="dk1"/>
                </a:solidFill>
              </a:rPr>
              <a:t>RU-RTMA not yet beneficial until dissemination to WFOs is addressed (data is available on ftp)</a:t>
            </a:r>
          </a:p>
          <a:p>
            <a:pPr marL="914400" lvl="1" indent="-228600" rtl="0">
              <a:spcBef>
                <a:spcPts val="0"/>
              </a:spcBef>
              <a:buClr>
                <a:schemeClr val="dk1"/>
              </a:buClr>
            </a:pPr>
            <a:r>
              <a:rPr lang="en">
                <a:solidFill>
                  <a:schemeClr val="dk1"/>
                </a:solidFill>
              </a:rPr>
              <a:t>Great Lakes</a:t>
            </a:r>
          </a:p>
          <a:p>
            <a:pPr marL="1371600" lvl="2" indent="-228600" rtl="0">
              <a:spcBef>
                <a:spcPts val="0"/>
              </a:spcBef>
              <a:buClr>
                <a:schemeClr val="dk1"/>
              </a:buClr>
            </a:pPr>
            <a:r>
              <a:rPr lang="en">
                <a:solidFill>
                  <a:schemeClr val="dk1"/>
                </a:solidFill>
              </a:rPr>
              <a:t>Wind: seems a bit better, but difficult to tell.</a:t>
            </a:r>
          </a:p>
          <a:p>
            <a:pPr marL="1371600" lvl="2" indent="-228600" rtl="0">
              <a:spcBef>
                <a:spcPts val="0"/>
              </a:spcBef>
              <a:buClr>
                <a:schemeClr val="dk1"/>
              </a:buClr>
            </a:pPr>
            <a:r>
              <a:rPr lang="en">
                <a:solidFill>
                  <a:schemeClr val="dk1"/>
                </a:solidFill>
              </a:rPr>
              <a:t>Temp: parallel is warmer, potentially degraded (coastline steepening change?)</a:t>
            </a:r>
          </a:p>
          <a:p>
            <a:pPr marL="1828800" lvl="3" indent="-228600" rtl="0">
              <a:spcBef>
                <a:spcPts val="0"/>
              </a:spcBef>
              <a:buClr>
                <a:schemeClr val="dk1"/>
              </a:buClr>
            </a:pPr>
            <a:r>
              <a:rPr lang="en">
                <a:solidFill>
                  <a:schemeClr val="dk1"/>
                </a:solidFill>
              </a:rPr>
              <a:t>[EMC also addressed a bug in the GLERL temp adjustment that would cause warm temps]</a:t>
            </a:r>
          </a:p>
          <a:p>
            <a:pPr marL="914400" lvl="1" indent="-228600" rtl="0">
              <a:spcBef>
                <a:spcPts val="0"/>
              </a:spcBef>
              <a:buClr>
                <a:schemeClr val="dk1"/>
              </a:buClr>
            </a:pPr>
            <a:r>
              <a:rPr lang="en">
                <a:solidFill>
                  <a:schemeClr val="dk1"/>
                </a:solidFill>
              </a:rPr>
              <a:t>Dissemination issues during eval</a:t>
            </a:r>
          </a:p>
          <a:p>
            <a:pPr marL="914400" lvl="1" indent="-228600" rtl="0">
              <a:spcBef>
                <a:spcPts val="0"/>
              </a:spcBef>
              <a:buClr>
                <a:schemeClr val="dk1"/>
              </a:buClr>
            </a:pPr>
            <a:r>
              <a:rPr lang="en">
                <a:solidFill>
                  <a:schemeClr val="dk1"/>
                </a:solidFill>
              </a:rPr>
              <a:t>Hourly precip is helpful and new terrain may be improving analysis</a:t>
            </a:r>
          </a:p>
          <a:p>
            <a:pPr marL="457200" lvl="0" indent="-317500" rtl="0">
              <a:spcBef>
                <a:spcPts val="0"/>
              </a:spcBef>
              <a:buClr>
                <a:schemeClr val="dk1"/>
              </a:buClr>
              <a:buSzPct val="100000"/>
            </a:pPr>
            <a:r>
              <a:rPr lang="en" sz="1400">
                <a:solidFill>
                  <a:schemeClr val="dk1"/>
                </a:solidFill>
              </a:rPr>
              <a:t>OPC: Provided informal feedback - No recommendation</a:t>
            </a:r>
          </a:p>
          <a:p>
            <a:pPr marL="914400" lvl="1" indent="-228600" rtl="0">
              <a:spcBef>
                <a:spcPts val="0"/>
              </a:spcBef>
              <a:buClr>
                <a:schemeClr val="dk1"/>
              </a:buClr>
            </a:pPr>
            <a:r>
              <a:rPr lang="en">
                <a:solidFill>
                  <a:schemeClr val="dk1"/>
                </a:solidFill>
              </a:rPr>
              <a:t>Prefer more extensive coverage of the wave height analysis beyond CONUS</a:t>
            </a:r>
          </a:p>
          <a:p>
            <a:pPr marL="1371600" lvl="2" indent="-228600" rtl="0">
              <a:spcBef>
                <a:spcPts val="0"/>
              </a:spcBef>
              <a:buClr>
                <a:schemeClr val="dk1"/>
              </a:buClr>
            </a:pPr>
            <a:r>
              <a:rPr lang="en">
                <a:solidFill>
                  <a:schemeClr val="dk1"/>
                </a:solidFill>
              </a:rPr>
              <a:t>We do have OCONUS coverage planned for v2.8</a:t>
            </a:r>
          </a:p>
          <a:p>
            <a:pPr marL="1371600" lvl="2" indent="-228600" rtl="0">
              <a:spcBef>
                <a:spcPts val="0"/>
              </a:spcBef>
              <a:buClr>
                <a:schemeClr val="dk1"/>
              </a:buClr>
            </a:pPr>
            <a:r>
              <a:rPr lang="en">
                <a:solidFill>
                  <a:schemeClr val="dk1"/>
                </a:solidFill>
              </a:rPr>
              <a:t>Major, oceanic domain coverage is outside the current scope of RTMA/URMA</a:t>
            </a:r>
          </a:p>
          <a:p>
            <a:pPr marL="914400" lvl="1" indent="-228600" rtl="0">
              <a:spcBef>
                <a:spcPts val="0"/>
              </a:spcBef>
              <a:buClr>
                <a:schemeClr val="dk1"/>
              </a:buClr>
            </a:pPr>
            <a:r>
              <a:rPr lang="en">
                <a:solidFill>
                  <a:schemeClr val="dk1"/>
                </a:solidFill>
              </a:rPr>
              <a:t>Would like an RTMA version of the wave height analysis</a:t>
            </a:r>
          </a:p>
          <a:p>
            <a:pPr marL="1371600" lvl="2" indent="-228600" rtl="0">
              <a:spcBef>
                <a:spcPts val="0"/>
              </a:spcBef>
              <a:buClr>
                <a:schemeClr val="dk1"/>
              </a:buClr>
            </a:pPr>
            <a:r>
              <a:rPr lang="en">
                <a:solidFill>
                  <a:schemeClr val="dk1"/>
                </a:solidFill>
              </a:rPr>
              <a:t>Investigating now, however observation latency may limit quality (~70 obs per analysis)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n"/>
              <a:t>Evaluations - Part 3</a:t>
            </a:r>
          </a:p>
        </p:txBody>
      </p:sp>
      <p:sp>
        <p:nvSpPr>
          <p:cNvPr id="363" name="Shape 363"/>
          <p:cNvSpPr txBox="1">
            <a:spLocks noGrp="1"/>
          </p:cNvSpPr>
          <p:nvPr>
            <p:ph type="body" idx="1"/>
          </p:nvPr>
        </p:nvSpPr>
        <p:spPr>
          <a:xfrm>
            <a:off x="311700" y="990600"/>
            <a:ext cx="8520600" cy="3966600"/>
          </a:xfrm>
          <a:prstGeom prst="rect">
            <a:avLst/>
          </a:prstGeom>
        </p:spPr>
        <p:txBody>
          <a:bodyPr wrap="square" lIns="91425" tIns="91425" rIns="91425" bIns="91425" anchor="t" anchorCtr="0">
            <a:noAutofit/>
          </a:bodyPr>
          <a:lstStyle/>
          <a:p>
            <a:pPr marL="457200" lvl="0" indent="-317500" rtl="0">
              <a:spcBef>
                <a:spcPts val="0"/>
              </a:spcBef>
              <a:buClr>
                <a:srgbClr val="000000"/>
              </a:buClr>
              <a:buSzPct val="100000"/>
            </a:pPr>
            <a:r>
              <a:rPr lang="en" sz="1400">
                <a:solidFill>
                  <a:srgbClr val="000000"/>
                </a:solidFill>
                <a:highlight>
                  <a:srgbClr val="FFFFFF"/>
                </a:highlight>
              </a:rPr>
              <a:t>AWC: Recommends implementation</a:t>
            </a:r>
          </a:p>
          <a:p>
            <a:pPr marL="914400" lvl="1" indent="-317500" rtl="0">
              <a:spcBef>
                <a:spcPts val="0"/>
              </a:spcBef>
              <a:buClr>
                <a:srgbClr val="000000"/>
              </a:buClr>
              <a:buSzPct val="100000"/>
            </a:pPr>
            <a:r>
              <a:rPr lang="en">
                <a:solidFill>
                  <a:srgbClr val="000000"/>
                </a:solidFill>
                <a:highlight>
                  <a:srgbClr val="FFFFFF"/>
                </a:highlight>
              </a:rPr>
              <a:t>Noted trouble with dev-machine related latency on RU-RTMA</a:t>
            </a:r>
          </a:p>
          <a:p>
            <a:pPr marL="914400" lvl="1" indent="-228600" rtl="0">
              <a:spcBef>
                <a:spcPts val="0"/>
              </a:spcBef>
              <a:buClr>
                <a:srgbClr val="000000"/>
              </a:buClr>
            </a:pPr>
            <a:r>
              <a:rPr lang="en">
                <a:solidFill>
                  <a:srgbClr val="000000"/>
                </a:solidFill>
                <a:highlight>
                  <a:srgbClr val="FFFFFF"/>
                </a:highlight>
              </a:rPr>
              <a:t>“The addition of the 15-min RURTMA is critical for our users from an aviation perspective. This product is very consistent with the hourly product yet has greatly reduced latency.”</a:t>
            </a:r>
          </a:p>
          <a:p>
            <a:pPr marL="457200" lvl="0" indent="-317500" rtl="0">
              <a:spcBef>
                <a:spcPts val="0"/>
              </a:spcBef>
              <a:buClr>
                <a:schemeClr val="dk1"/>
              </a:buClr>
              <a:buSzPct val="100000"/>
            </a:pPr>
            <a:r>
              <a:rPr lang="en" sz="1400">
                <a:solidFill>
                  <a:schemeClr val="dk1"/>
                </a:solidFill>
              </a:rPr>
              <a:t>WPC: Recommends implementation</a:t>
            </a:r>
          </a:p>
          <a:p>
            <a:pPr marL="914400" lvl="1" indent="-228600" rtl="0">
              <a:spcBef>
                <a:spcPts val="0"/>
              </a:spcBef>
              <a:buClr>
                <a:schemeClr val="dk1"/>
              </a:buClr>
            </a:pPr>
            <a:r>
              <a:rPr lang="en">
                <a:solidFill>
                  <a:schemeClr val="dk1"/>
                </a:solidFill>
              </a:rPr>
              <a:t>Mostly evaluated temperature and moisture</a:t>
            </a:r>
          </a:p>
          <a:p>
            <a:pPr marL="914400" lvl="1" indent="-228600" rtl="0">
              <a:spcBef>
                <a:spcPts val="0"/>
              </a:spcBef>
              <a:buClr>
                <a:schemeClr val="dk1"/>
              </a:buClr>
            </a:pPr>
            <a:r>
              <a:rPr lang="en">
                <a:solidFill>
                  <a:schemeClr val="dk1"/>
                </a:solidFill>
              </a:rPr>
              <a:t>Temps over Great Lakes were sometimes 2-4 F warmer (coastline steepening change + GLERL obs)</a:t>
            </a:r>
          </a:p>
          <a:p>
            <a:pPr marL="457200" lvl="0" indent="-317500" rtl="0">
              <a:spcBef>
                <a:spcPts val="0"/>
              </a:spcBef>
              <a:buClr>
                <a:schemeClr val="dk1"/>
              </a:buClr>
              <a:buSzPct val="100000"/>
            </a:pPr>
            <a:r>
              <a:rPr lang="en" sz="1400">
                <a:solidFill>
                  <a:schemeClr val="dk1"/>
                </a:solidFill>
              </a:rPr>
              <a:t>FAA: Provided informal feedback and recommends implementation</a:t>
            </a:r>
          </a:p>
          <a:p>
            <a:pPr marL="914400" lvl="1" indent="-228600" rtl="0">
              <a:spcBef>
                <a:spcPts val="0"/>
              </a:spcBef>
              <a:buClr>
                <a:schemeClr val="dk1"/>
              </a:buClr>
            </a:pPr>
            <a:r>
              <a:rPr lang="en">
                <a:solidFill>
                  <a:schemeClr val="dk1"/>
                </a:solidFill>
              </a:rPr>
              <a:t>Differences noticed in cloud amount and ceiling</a:t>
            </a:r>
          </a:p>
          <a:p>
            <a:pPr marL="914400" lvl="1" indent="-228600" rtl="0">
              <a:spcBef>
                <a:spcPts val="0"/>
              </a:spcBef>
              <a:buClr>
                <a:schemeClr val="dk1"/>
              </a:buClr>
            </a:pPr>
            <a:r>
              <a:rPr lang="en">
                <a:solidFill>
                  <a:schemeClr val="dk1"/>
                </a:solidFill>
              </a:rPr>
              <a:t>Parallel had less restrictive ceilings and more gradual transition between flight categories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None/>
            </a:pPr>
            <a:r>
              <a:rPr lang="en"/>
              <a:t>What’s next? v2.7</a:t>
            </a:r>
          </a:p>
        </p:txBody>
      </p:sp>
      <p:sp>
        <p:nvSpPr>
          <p:cNvPr id="369" name="Shape 369"/>
          <p:cNvSpPr txBox="1">
            <a:spLocks noGrp="1"/>
          </p:cNvSpPr>
          <p:nvPr>
            <p:ph type="body" idx="1"/>
          </p:nvPr>
        </p:nvSpPr>
        <p:spPr>
          <a:xfrm>
            <a:off x="311700" y="527100"/>
            <a:ext cx="8520600" cy="40422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rgbClr val="000000"/>
                </a:solidFill>
              </a:rPr>
              <a:t>Updated background error covariance - better fit to observations</a:t>
            </a:r>
          </a:p>
          <a:p>
            <a:pPr marL="914400" lvl="1" indent="-228600" rtl="0">
              <a:spcBef>
                <a:spcPts val="0"/>
              </a:spcBef>
              <a:buClr>
                <a:srgbClr val="000000"/>
              </a:buClr>
            </a:pPr>
            <a:r>
              <a:rPr lang="en">
                <a:solidFill>
                  <a:schemeClr val="dk1"/>
                </a:solidFill>
              </a:rPr>
              <a:t>Good enough item: 3</a:t>
            </a:r>
          </a:p>
          <a:p>
            <a:pPr marL="914400" lvl="1" indent="-228600" rtl="0">
              <a:spcBef>
                <a:spcPts val="0"/>
              </a:spcBef>
              <a:buClr>
                <a:srgbClr val="000000"/>
              </a:buClr>
            </a:pPr>
            <a:r>
              <a:rPr lang="en">
                <a:solidFill>
                  <a:srgbClr val="000000"/>
                </a:solidFill>
              </a:rPr>
              <a:t>Significant change</a:t>
            </a:r>
          </a:p>
          <a:p>
            <a:pPr marL="914400" lvl="1" indent="-228600" rtl="0">
              <a:spcBef>
                <a:spcPts val="0"/>
              </a:spcBef>
              <a:buClr>
                <a:srgbClr val="000000"/>
              </a:buClr>
            </a:pPr>
            <a:r>
              <a:rPr lang="en">
                <a:solidFill>
                  <a:srgbClr val="000000"/>
                </a:solidFill>
              </a:rPr>
              <a:t>May extend to analysis uncertainty (Good enough item 4)</a:t>
            </a:r>
          </a:p>
          <a:p>
            <a:pPr marL="457200" lvl="0" indent="-228600" rtl="0">
              <a:spcBef>
                <a:spcPts val="0"/>
              </a:spcBef>
              <a:buClr>
                <a:srgbClr val="000000"/>
              </a:buClr>
            </a:pPr>
            <a:r>
              <a:rPr lang="en">
                <a:solidFill>
                  <a:srgbClr val="000000"/>
                </a:solidFill>
              </a:rPr>
              <a:t>Improve C&amp;V analysis via changing the variable transformation approach in the analysis algorithm</a:t>
            </a:r>
          </a:p>
          <a:p>
            <a:pPr marL="914400" lvl="1" indent="-228600" rtl="0">
              <a:spcBef>
                <a:spcPts val="0"/>
              </a:spcBef>
              <a:buClr>
                <a:srgbClr val="000000"/>
              </a:buClr>
            </a:pPr>
            <a:r>
              <a:rPr lang="en">
                <a:solidFill>
                  <a:srgbClr val="000000"/>
                </a:solidFill>
              </a:rPr>
              <a:t>Better fit to the observations</a:t>
            </a:r>
          </a:p>
          <a:p>
            <a:pPr marL="457200" lvl="0" indent="-228600" rtl="0">
              <a:spcBef>
                <a:spcPts val="0"/>
              </a:spcBef>
              <a:buClr>
                <a:srgbClr val="000000"/>
              </a:buClr>
            </a:pPr>
            <a:r>
              <a:rPr lang="en">
                <a:solidFill>
                  <a:srgbClr val="000000"/>
                </a:solidFill>
              </a:rPr>
              <a:t>Update terrain and land/sea mask for AK</a:t>
            </a:r>
          </a:p>
          <a:p>
            <a:pPr marL="457200" lvl="0" indent="-228600" rtl="0">
              <a:spcBef>
                <a:spcPts val="0"/>
              </a:spcBef>
              <a:buClr>
                <a:srgbClr val="000000"/>
              </a:buClr>
            </a:pPr>
            <a:r>
              <a:rPr lang="en">
                <a:solidFill>
                  <a:srgbClr val="000000"/>
                </a:solidFill>
              </a:rPr>
              <a:t>Introduce provider-specific observation errors</a:t>
            </a:r>
          </a:p>
          <a:p>
            <a:pPr marL="914400" lvl="1" indent="-228600" rtl="0">
              <a:spcBef>
                <a:spcPts val="0"/>
              </a:spcBef>
              <a:buClr>
                <a:srgbClr val="000000"/>
              </a:buClr>
            </a:pPr>
            <a:r>
              <a:rPr lang="en">
                <a:solidFill>
                  <a:srgbClr val="000000"/>
                </a:solidFill>
              </a:rPr>
              <a:t>Good enough item  3b (also helps with item 2)</a:t>
            </a:r>
          </a:p>
          <a:p>
            <a:pPr marL="457200" lvl="0" indent="-228600" rtl="0">
              <a:spcBef>
                <a:spcPts val="0"/>
              </a:spcBef>
              <a:buClr>
                <a:srgbClr val="000000"/>
              </a:buClr>
            </a:pPr>
            <a:r>
              <a:rPr lang="en">
                <a:solidFill>
                  <a:srgbClr val="000000"/>
                </a:solidFill>
              </a:rPr>
              <a:t>RU-RTMA latency to 15 mins</a:t>
            </a:r>
          </a:p>
          <a:p>
            <a:pPr marL="457200" lvl="0" indent="-228600" rtl="0">
              <a:lnSpc>
                <a:spcPct val="100000"/>
              </a:lnSpc>
              <a:spcBef>
                <a:spcPts val="0"/>
              </a:spcBef>
              <a:spcAft>
                <a:spcPts val="300"/>
              </a:spcAft>
              <a:buClr>
                <a:srgbClr val="000000"/>
              </a:buClr>
            </a:pPr>
            <a:r>
              <a:rPr lang="en">
                <a:solidFill>
                  <a:schemeClr val="dk1"/>
                </a:solidFill>
              </a:rPr>
              <a:t>Fill gaps in precip analysis near CONUS coastlines</a:t>
            </a:r>
          </a:p>
          <a:p>
            <a:pPr marL="457200" lvl="0" indent="-228600" rtl="0">
              <a:spcBef>
                <a:spcPts val="0"/>
              </a:spcBef>
              <a:buClr>
                <a:srgbClr val="000000"/>
              </a:buClr>
            </a:pPr>
            <a:r>
              <a:rPr lang="en">
                <a:solidFill>
                  <a:srgbClr val="000000"/>
                </a:solidFill>
              </a:rPr>
              <a:t>Expected start for evaluation parallel: Mid-October, 2017</a:t>
            </a:r>
          </a:p>
          <a:p>
            <a:pPr marL="914400" lvl="1" indent="-228600">
              <a:spcBef>
                <a:spcPts val="0"/>
              </a:spcBef>
              <a:buClr>
                <a:srgbClr val="000000"/>
              </a:buClr>
            </a:pPr>
            <a:r>
              <a:rPr lang="en">
                <a:solidFill>
                  <a:srgbClr val="000000"/>
                </a:solidFill>
              </a:rPr>
              <a:t>Implementation in March, 2018.</a:t>
            </a:r>
          </a:p>
        </p:txBody>
      </p:sp>
      <p:sp>
        <p:nvSpPr>
          <p:cNvPr id="370" name="Shape 370"/>
          <p:cNvSpPr txBox="1"/>
          <p:nvPr/>
        </p:nvSpPr>
        <p:spPr>
          <a:xfrm>
            <a:off x="4067475" y="4522050"/>
            <a:ext cx="4845300" cy="572700"/>
          </a:xfrm>
          <a:prstGeom prst="rect">
            <a:avLst/>
          </a:prstGeom>
          <a:noFill/>
          <a:ln w="28575" cap="flat" cmpd="sng">
            <a:solidFill>
              <a:srgbClr val="4A86E8"/>
            </a:solidFill>
            <a:prstDash val="solid"/>
            <a:round/>
            <a:headEnd type="none" w="med" len="med"/>
            <a:tailEnd type="none" w="med" len="med"/>
          </a:ln>
        </p:spPr>
        <p:txBody>
          <a:bodyPr wrap="square" lIns="91425" tIns="91425" rIns="91425" bIns="91425" anchor="t" anchorCtr="0">
            <a:noAutofit/>
          </a:bodyPr>
          <a:lstStyle/>
          <a:p>
            <a:pPr lvl="0" rtl="0">
              <a:spcBef>
                <a:spcPts val="0"/>
              </a:spcBef>
              <a:buNone/>
            </a:pPr>
            <a:r>
              <a:rPr lang="en"/>
              <a:t>Thanks! Questions about v2.6, future developments, etc.?:</a:t>
            </a:r>
          </a:p>
          <a:p>
            <a:pPr marL="457200" lvl="0" indent="0" rtl="0">
              <a:spcBef>
                <a:spcPts val="0"/>
              </a:spcBef>
              <a:buNone/>
            </a:pPr>
            <a:r>
              <a:rPr lang="en" u="sng">
                <a:solidFill>
                  <a:srgbClr val="0097A7"/>
                </a:solidFill>
              </a:rPr>
              <a:t>rtma.feedback.vlab@noaa.gov</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ctrTitle"/>
          </p:nvPr>
        </p:nvSpPr>
        <p:spPr>
          <a:xfrm>
            <a:off x="311708" y="1545450"/>
            <a:ext cx="8520600" cy="2052600"/>
          </a:xfrm>
          <a:prstGeom prst="rect">
            <a:avLst/>
          </a:prstGeom>
        </p:spPr>
        <p:txBody>
          <a:bodyPr wrap="square" lIns="91425" tIns="91425" rIns="91425" bIns="91425" anchor="b" anchorCtr="0">
            <a:noAutofit/>
          </a:bodyPr>
          <a:lstStyle/>
          <a:p>
            <a:pPr lvl="0">
              <a:spcBef>
                <a:spcPts val="0"/>
              </a:spcBef>
              <a:buNone/>
            </a:pPr>
            <a:r>
              <a:rPr lang="en" sz="7200"/>
              <a:t>BACKUP </a:t>
            </a:r>
          </a:p>
          <a:p>
            <a:pPr lvl="0">
              <a:spcBef>
                <a:spcPts val="0"/>
              </a:spcBef>
              <a:buNone/>
            </a:pPr>
            <a:r>
              <a:rPr lang="en" sz="7200"/>
              <a:t>SLIDES</a:t>
            </a:r>
          </a:p>
        </p:txBody>
      </p:sp>
      <p:sp>
        <p:nvSpPr>
          <p:cNvPr id="376" name="Shape 376"/>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311700" y="216425"/>
            <a:ext cx="8520600" cy="572700"/>
          </a:xfrm>
          <a:prstGeom prst="rect">
            <a:avLst/>
          </a:prstGeom>
        </p:spPr>
        <p:txBody>
          <a:bodyPr wrap="square" lIns="91425" tIns="91425" rIns="91425" bIns="91425" anchor="t" anchorCtr="0">
            <a:noAutofit/>
          </a:bodyPr>
          <a:lstStyle/>
          <a:p>
            <a:pPr lvl="0" rtl="0">
              <a:spcBef>
                <a:spcPts val="0"/>
              </a:spcBef>
              <a:buNone/>
            </a:pPr>
            <a:r>
              <a:rPr lang="en" sz="2400"/>
              <a:t>Ahead to v2.7: Improving the Background Error Model</a:t>
            </a:r>
          </a:p>
        </p:txBody>
      </p:sp>
      <p:sp>
        <p:nvSpPr>
          <p:cNvPr id="382" name="Shape 382"/>
          <p:cNvSpPr txBox="1">
            <a:spLocks noGrp="1"/>
          </p:cNvSpPr>
          <p:nvPr>
            <p:ph type="body" idx="1"/>
          </p:nvPr>
        </p:nvSpPr>
        <p:spPr>
          <a:xfrm>
            <a:off x="311700" y="1017725"/>
            <a:ext cx="8338200" cy="3115500"/>
          </a:xfrm>
          <a:prstGeom prst="rect">
            <a:avLst/>
          </a:prstGeom>
        </p:spPr>
        <p:txBody>
          <a:bodyPr wrap="square" lIns="91425" tIns="91425" rIns="91425" bIns="91425" anchor="t" anchorCtr="0">
            <a:noAutofit/>
          </a:bodyPr>
          <a:lstStyle/>
          <a:p>
            <a:pPr marL="457200" lvl="0" indent="-228600" rtl="0">
              <a:lnSpc>
                <a:spcPct val="138000"/>
              </a:lnSpc>
              <a:spcBef>
                <a:spcPts val="0"/>
              </a:spcBef>
              <a:spcAft>
                <a:spcPts val="0"/>
              </a:spcAft>
              <a:buClr>
                <a:srgbClr val="000000"/>
              </a:buClr>
            </a:pPr>
            <a:r>
              <a:rPr lang="en">
                <a:solidFill>
                  <a:srgbClr val="000000"/>
                </a:solidFill>
              </a:rPr>
              <a:t>Improved background error covariance model</a:t>
            </a:r>
          </a:p>
          <a:p>
            <a:pPr marL="914400" lvl="1" indent="-228600" rtl="0">
              <a:lnSpc>
                <a:spcPct val="138000"/>
              </a:lnSpc>
              <a:spcBef>
                <a:spcPts val="0"/>
              </a:spcBef>
              <a:spcAft>
                <a:spcPts val="0"/>
              </a:spcAft>
              <a:buClr>
                <a:srgbClr val="000000"/>
              </a:buClr>
            </a:pPr>
            <a:r>
              <a:rPr lang="en">
                <a:solidFill>
                  <a:schemeClr val="dk1"/>
                </a:solidFill>
              </a:rPr>
              <a:t>Will fit data closer, </a:t>
            </a:r>
            <a:r>
              <a:rPr lang="en" b="1">
                <a:solidFill>
                  <a:schemeClr val="dk1"/>
                </a:solidFill>
              </a:rPr>
              <a:t>good enough item 3a/d</a:t>
            </a:r>
          </a:p>
          <a:p>
            <a:pPr marL="914400" lvl="1" indent="-228600" rtl="0">
              <a:lnSpc>
                <a:spcPct val="138000"/>
              </a:lnSpc>
              <a:spcBef>
                <a:spcPts val="0"/>
              </a:spcBef>
              <a:spcAft>
                <a:spcPts val="0"/>
              </a:spcAft>
              <a:buClr>
                <a:srgbClr val="000000"/>
              </a:buClr>
            </a:pPr>
            <a:r>
              <a:rPr lang="en">
                <a:solidFill>
                  <a:srgbClr val="000000"/>
                </a:solidFill>
              </a:rPr>
              <a:t>Testing is in progress</a:t>
            </a:r>
            <a:r>
              <a:rPr lang="en" i="1">
                <a:solidFill>
                  <a:srgbClr val="000000"/>
                </a:solidFill>
              </a:rPr>
              <a:t>.</a:t>
            </a:r>
            <a:r>
              <a:rPr lang="en">
                <a:solidFill>
                  <a:srgbClr val="000000"/>
                </a:solidFill>
              </a:rPr>
              <a:t> Will broadcast a test parallel to the field as soon as possible.</a:t>
            </a:r>
          </a:p>
          <a:p>
            <a:pPr marL="914400" marR="0" lvl="1" indent="-228600" algn="l" rtl="0">
              <a:lnSpc>
                <a:spcPct val="138000"/>
              </a:lnSpc>
              <a:spcBef>
                <a:spcPts val="0"/>
              </a:spcBef>
              <a:spcAft>
                <a:spcPts val="0"/>
              </a:spcAft>
              <a:buClr>
                <a:srgbClr val="000000"/>
              </a:buClr>
              <a:buFont typeface="Arial"/>
            </a:pPr>
            <a:r>
              <a:rPr lang="en">
                <a:solidFill>
                  <a:srgbClr val="000000"/>
                </a:solidFill>
              </a:rPr>
              <a:t>When the background deviates considerably from an observation the analysis struggles to fit the observation well</a:t>
            </a:r>
          </a:p>
          <a:p>
            <a:pPr marL="1828800" marR="0" lvl="3" indent="-228600" algn="l" rtl="0">
              <a:lnSpc>
                <a:spcPct val="138000"/>
              </a:lnSpc>
              <a:spcBef>
                <a:spcPts val="0"/>
              </a:spcBef>
              <a:spcAft>
                <a:spcPts val="0"/>
              </a:spcAft>
              <a:buClr>
                <a:srgbClr val="000000"/>
              </a:buClr>
            </a:pPr>
            <a:r>
              <a:rPr lang="en">
                <a:solidFill>
                  <a:srgbClr val="000000"/>
                </a:solidFill>
              </a:rPr>
              <a:t>Decreasing the observation error can help - but it’s not the observation that is in error</a:t>
            </a:r>
          </a:p>
          <a:p>
            <a:pPr marL="1828800" marR="0" lvl="3" indent="-228600" algn="l" rtl="0">
              <a:lnSpc>
                <a:spcPct val="138000"/>
              </a:lnSpc>
              <a:spcBef>
                <a:spcPts val="0"/>
              </a:spcBef>
              <a:spcAft>
                <a:spcPts val="0"/>
              </a:spcAft>
              <a:buClr>
                <a:srgbClr val="000000"/>
              </a:buClr>
            </a:pPr>
            <a:r>
              <a:rPr lang="en" i="1" u="sng">
                <a:solidFill>
                  <a:srgbClr val="000000"/>
                </a:solidFill>
              </a:rPr>
              <a:t>Increasing</a:t>
            </a:r>
            <a:r>
              <a:rPr lang="en" i="1">
                <a:solidFill>
                  <a:srgbClr val="000000"/>
                </a:solidFill>
              </a:rPr>
              <a:t> </a:t>
            </a:r>
            <a:r>
              <a:rPr lang="en">
                <a:solidFill>
                  <a:srgbClr val="000000"/>
                </a:solidFill>
              </a:rPr>
              <a:t>the background error will guide the analysis to fit the data more closely</a:t>
            </a:r>
          </a:p>
          <a:p>
            <a:pPr marL="0" marR="0" lvl="0" indent="0" algn="l" rtl="0">
              <a:lnSpc>
                <a:spcPct val="138000"/>
              </a:lnSpc>
              <a:spcBef>
                <a:spcPts val="0"/>
              </a:spcBef>
              <a:spcAft>
                <a:spcPts val="0"/>
              </a:spcAft>
              <a:buNone/>
            </a:pPr>
            <a:endParaRPr>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n"/>
              <a:t>Looking Ahead to v2.7: Updated background error</a:t>
            </a:r>
          </a:p>
        </p:txBody>
      </p:sp>
      <p:pic>
        <p:nvPicPr>
          <p:cNvPr id="388" name="Shape 388" descr="http://www.emc.ncep.noaa.gov/mmb/jcarley/share/berror_eval/t2mctl_inc.png"/>
          <p:cNvPicPr preferRelativeResize="0"/>
          <p:nvPr/>
        </p:nvPicPr>
        <p:blipFill>
          <a:blip r:embed="rId3">
            <a:alphaModFix/>
          </a:blip>
          <a:stretch>
            <a:fillRect/>
          </a:stretch>
        </p:blipFill>
        <p:spPr>
          <a:xfrm>
            <a:off x="152400" y="865325"/>
            <a:ext cx="4201974" cy="4201974"/>
          </a:xfrm>
          <a:prstGeom prst="rect">
            <a:avLst/>
          </a:prstGeom>
          <a:noFill/>
          <a:ln>
            <a:noFill/>
          </a:ln>
        </p:spPr>
      </p:pic>
      <p:pic>
        <p:nvPicPr>
          <p:cNvPr id="389" name="Shape 389" descr="http://www.emc.ncep.noaa.gov/mmb/jcarley/share/berror_eval/t2mexp_inc.png"/>
          <p:cNvPicPr preferRelativeResize="0"/>
          <p:nvPr/>
        </p:nvPicPr>
        <p:blipFill>
          <a:blip r:embed="rId4">
            <a:alphaModFix/>
          </a:blip>
          <a:stretch>
            <a:fillRect/>
          </a:stretch>
        </p:blipFill>
        <p:spPr>
          <a:xfrm>
            <a:off x="4506774" y="865325"/>
            <a:ext cx="4201974" cy="4201974"/>
          </a:xfrm>
          <a:prstGeom prst="rect">
            <a:avLst/>
          </a:prstGeom>
          <a:noFill/>
          <a:ln>
            <a:noFill/>
          </a:ln>
        </p:spPr>
      </p:pic>
      <p:sp>
        <p:nvSpPr>
          <p:cNvPr id="390" name="Shape 390"/>
          <p:cNvSpPr txBox="1"/>
          <p:nvPr/>
        </p:nvSpPr>
        <p:spPr>
          <a:xfrm>
            <a:off x="3624750" y="549150"/>
            <a:ext cx="1671300" cy="420300"/>
          </a:xfrm>
          <a:prstGeom prst="rect">
            <a:avLst/>
          </a:prstGeom>
          <a:noFill/>
          <a:ln>
            <a:noFill/>
          </a:ln>
        </p:spPr>
        <p:txBody>
          <a:bodyPr wrap="square" lIns="91425" tIns="91425" rIns="91425" bIns="91425" anchor="t" anchorCtr="0">
            <a:noAutofit/>
          </a:bodyPr>
          <a:lstStyle/>
          <a:p>
            <a:pPr lvl="0" algn="ctr">
              <a:spcBef>
                <a:spcPts val="0"/>
              </a:spcBef>
              <a:buNone/>
            </a:pPr>
            <a:r>
              <a:rPr lang="en"/>
              <a:t>Medford, Oregon</a:t>
            </a:r>
          </a:p>
        </p:txBody>
      </p:sp>
      <p:sp>
        <p:nvSpPr>
          <p:cNvPr id="391" name="Shape 391"/>
          <p:cNvSpPr txBox="1"/>
          <p:nvPr/>
        </p:nvSpPr>
        <p:spPr>
          <a:xfrm>
            <a:off x="944550" y="796150"/>
            <a:ext cx="2680200" cy="5727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a:spcBef>
                <a:spcPts val="0"/>
              </a:spcBef>
              <a:buNone/>
            </a:pPr>
            <a:r>
              <a:rPr lang="en"/>
              <a:t>Control: Temperature Analysis Increments</a:t>
            </a:r>
          </a:p>
        </p:txBody>
      </p:sp>
      <p:sp>
        <p:nvSpPr>
          <p:cNvPr id="392" name="Shape 392"/>
          <p:cNvSpPr txBox="1"/>
          <p:nvPr/>
        </p:nvSpPr>
        <p:spPr>
          <a:xfrm>
            <a:off x="5287950" y="796150"/>
            <a:ext cx="2680200" cy="5727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rtl="0">
              <a:spcBef>
                <a:spcPts val="0"/>
              </a:spcBef>
              <a:buNone/>
            </a:pPr>
            <a:r>
              <a:rPr lang="en"/>
              <a:t>Experiment: Temperature Analysis Increments</a:t>
            </a:r>
          </a:p>
        </p:txBody>
      </p:sp>
      <p:sp>
        <p:nvSpPr>
          <p:cNvPr id="393" name="Shape 393"/>
          <p:cNvSpPr/>
          <p:nvPr/>
        </p:nvSpPr>
        <p:spPr>
          <a:xfrm>
            <a:off x="886800" y="1368850"/>
            <a:ext cx="1098300" cy="6936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94" name="Shape 394"/>
          <p:cNvSpPr/>
          <p:nvPr/>
        </p:nvSpPr>
        <p:spPr>
          <a:xfrm>
            <a:off x="5348450" y="1395125"/>
            <a:ext cx="1098300" cy="6936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95" name="Shape 395"/>
          <p:cNvSpPr/>
          <p:nvPr/>
        </p:nvSpPr>
        <p:spPr>
          <a:xfrm>
            <a:off x="997175" y="3471049"/>
            <a:ext cx="1076400" cy="4404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96" name="Shape 396"/>
          <p:cNvSpPr/>
          <p:nvPr/>
        </p:nvSpPr>
        <p:spPr>
          <a:xfrm>
            <a:off x="5370259" y="3487740"/>
            <a:ext cx="1076400" cy="4404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397" name="Shape 397"/>
          <p:cNvCxnSpPr/>
          <p:nvPr/>
        </p:nvCxnSpPr>
        <p:spPr>
          <a:xfrm>
            <a:off x="2121775" y="1752600"/>
            <a:ext cx="3105900" cy="0"/>
          </a:xfrm>
          <a:prstGeom prst="straightConnector1">
            <a:avLst/>
          </a:prstGeom>
          <a:noFill/>
          <a:ln w="19050" cap="flat" cmpd="sng">
            <a:solidFill>
              <a:srgbClr val="FF00FF"/>
            </a:solidFill>
            <a:prstDash val="solid"/>
            <a:round/>
            <a:headEnd type="none" w="lg" len="lg"/>
            <a:tailEnd type="triangle" w="lg" len="lg"/>
          </a:ln>
        </p:spPr>
      </p:cxnSp>
      <p:cxnSp>
        <p:nvCxnSpPr>
          <p:cNvPr id="398" name="Shape 398"/>
          <p:cNvCxnSpPr/>
          <p:nvPr/>
        </p:nvCxnSpPr>
        <p:spPr>
          <a:xfrm>
            <a:off x="2121775" y="3657600"/>
            <a:ext cx="3105900" cy="0"/>
          </a:xfrm>
          <a:prstGeom prst="straightConnector1">
            <a:avLst/>
          </a:prstGeom>
          <a:noFill/>
          <a:ln w="19050" cap="flat" cmpd="sng">
            <a:solidFill>
              <a:srgbClr val="FF00FF"/>
            </a:solidFill>
            <a:prstDash val="solid"/>
            <a:round/>
            <a:headEnd type="none" w="lg" len="lg"/>
            <a:tailEnd type="triangle" w="lg" len="lg"/>
          </a:ln>
        </p:spPr>
      </p:cxnSp>
      <p:sp>
        <p:nvSpPr>
          <p:cNvPr id="399" name="Shape 399"/>
          <p:cNvSpPr txBox="1"/>
          <p:nvPr/>
        </p:nvSpPr>
        <p:spPr>
          <a:xfrm>
            <a:off x="465000" y="4800600"/>
            <a:ext cx="8214000" cy="266700"/>
          </a:xfrm>
          <a:prstGeom prst="rect">
            <a:avLst/>
          </a:prstGeom>
          <a:noFill/>
          <a:ln w="19050" cap="flat" cmpd="sng">
            <a:solidFill>
              <a:srgbClr val="A61C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With updated background error covariance model EXP is able to more closely fit the observations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None/>
            </a:pPr>
            <a:r>
              <a:rPr lang="en"/>
              <a:t>Looking Ahead to v2.7: Updated background error</a:t>
            </a:r>
          </a:p>
          <a:p>
            <a:pPr lvl="0" rtl="0">
              <a:spcBef>
                <a:spcPts val="0"/>
              </a:spcBef>
              <a:buNone/>
            </a:pPr>
            <a:endParaRPr/>
          </a:p>
        </p:txBody>
      </p:sp>
      <p:pic>
        <p:nvPicPr>
          <p:cNvPr id="405" name="Shape 405" descr="http://www.emc.ncep.noaa.gov/mmb/jcarley/share/berror_eval/t2mctl_anl.png"/>
          <p:cNvPicPr preferRelativeResize="0"/>
          <p:nvPr/>
        </p:nvPicPr>
        <p:blipFill>
          <a:blip r:embed="rId3">
            <a:alphaModFix/>
          </a:blip>
          <a:stretch>
            <a:fillRect/>
          </a:stretch>
        </p:blipFill>
        <p:spPr>
          <a:xfrm>
            <a:off x="152400" y="865325"/>
            <a:ext cx="4201974" cy="4201974"/>
          </a:xfrm>
          <a:prstGeom prst="rect">
            <a:avLst/>
          </a:prstGeom>
          <a:noFill/>
          <a:ln>
            <a:noFill/>
          </a:ln>
        </p:spPr>
      </p:pic>
      <p:pic>
        <p:nvPicPr>
          <p:cNvPr id="406" name="Shape 406" descr="http://www.emc.ncep.noaa.gov/mmb/jcarley/share/berror_eval/t2mexp_anl.png"/>
          <p:cNvPicPr preferRelativeResize="0"/>
          <p:nvPr/>
        </p:nvPicPr>
        <p:blipFill>
          <a:blip r:embed="rId4">
            <a:alphaModFix/>
          </a:blip>
          <a:stretch>
            <a:fillRect/>
          </a:stretch>
        </p:blipFill>
        <p:spPr>
          <a:xfrm>
            <a:off x="4506774" y="865325"/>
            <a:ext cx="4201974" cy="4201974"/>
          </a:xfrm>
          <a:prstGeom prst="rect">
            <a:avLst/>
          </a:prstGeom>
          <a:noFill/>
          <a:ln>
            <a:noFill/>
          </a:ln>
        </p:spPr>
      </p:pic>
      <p:sp>
        <p:nvSpPr>
          <p:cNvPr id="407" name="Shape 407"/>
          <p:cNvSpPr txBox="1"/>
          <p:nvPr/>
        </p:nvSpPr>
        <p:spPr>
          <a:xfrm>
            <a:off x="3624750" y="549150"/>
            <a:ext cx="1671300" cy="420300"/>
          </a:xfrm>
          <a:prstGeom prst="rect">
            <a:avLst/>
          </a:prstGeom>
          <a:noFill/>
          <a:ln>
            <a:noFill/>
          </a:ln>
        </p:spPr>
        <p:txBody>
          <a:bodyPr wrap="square" lIns="91425" tIns="91425" rIns="91425" bIns="91425" anchor="t" anchorCtr="0">
            <a:noAutofit/>
          </a:bodyPr>
          <a:lstStyle/>
          <a:p>
            <a:pPr lvl="0" algn="ctr" rtl="0">
              <a:spcBef>
                <a:spcPts val="0"/>
              </a:spcBef>
              <a:buNone/>
            </a:pPr>
            <a:r>
              <a:rPr lang="en"/>
              <a:t>Medford, Oregon</a:t>
            </a:r>
          </a:p>
        </p:txBody>
      </p:sp>
      <p:sp>
        <p:nvSpPr>
          <p:cNvPr id="408" name="Shape 408"/>
          <p:cNvSpPr txBox="1"/>
          <p:nvPr/>
        </p:nvSpPr>
        <p:spPr>
          <a:xfrm>
            <a:off x="944550" y="998412"/>
            <a:ext cx="2680200" cy="3705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rtl="0">
              <a:spcBef>
                <a:spcPts val="0"/>
              </a:spcBef>
              <a:buNone/>
            </a:pPr>
            <a:r>
              <a:rPr lang="en"/>
              <a:t>Control Temperature Analysis</a:t>
            </a:r>
          </a:p>
        </p:txBody>
      </p:sp>
      <p:sp>
        <p:nvSpPr>
          <p:cNvPr id="409" name="Shape 409"/>
          <p:cNvSpPr txBox="1"/>
          <p:nvPr/>
        </p:nvSpPr>
        <p:spPr>
          <a:xfrm>
            <a:off x="5143500" y="998412"/>
            <a:ext cx="2922000" cy="3705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rtl="0">
              <a:spcBef>
                <a:spcPts val="0"/>
              </a:spcBef>
              <a:buNone/>
            </a:pPr>
            <a:r>
              <a:rPr lang="en"/>
              <a:t>Experiment Temperature Analysis</a:t>
            </a:r>
          </a:p>
        </p:txBody>
      </p:sp>
      <p:sp>
        <p:nvSpPr>
          <p:cNvPr id="410" name="Shape 410"/>
          <p:cNvSpPr txBox="1"/>
          <p:nvPr/>
        </p:nvSpPr>
        <p:spPr>
          <a:xfrm>
            <a:off x="465000" y="4800600"/>
            <a:ext cx="8214000" cy="266700"/>
          </a:xfrm>
          <a:prstGeom prst="rect">
            <a:avLst/>
          </a:prstGeom>
          <a:noFill/>
          <a:ln w="19050" cap="flat" cmpd="sng">
            <a:solidFill>
              <a:srgbClr val="A61C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With updated background error covariance model EXP is able to more closely fit the observations</a:t>
            </a:r>
          </a:p>
        </p:txBody>
      </p:sp>
      <p:sp>
        <p:nvSpPr>
          <p:cNvPr id="411" name="Shape 411"/>
          <p:cNvSpPr/>
          <p:nvPr/>
        </p:nvSpPr>
        <p:spPr>
          <a:xfrm>
            <a:off x="886800" y="1368850"/>
            <a:ext cx="1098300" cy="6936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12" name="Shape 412"/>
          <p:cNvSpPr/>
          <p:nvPr/>
        </p:nvSpPr>
        <p:spPr>
          <a:xfrm>
            <a:off x="5348450" y="1395125"/>
            <a:ext cx="1098300" cy="6936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13" name="Shape 413"/>
          <p:cNvSpPr/>
          <p:nvPr/>
        </p:nvSpPr>
        <p:spPr>
          <a:xfrm>
            <a:off x="997175" y="3471049"/>
            <a:ext cx="1076400" cy="4404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14" name="Shape 414"/>
          <p:cNvSpPr/>
          <p:nvPr/>
        </p:nvSpPr>
        <p:spPr>
          <a:xfrm>
            <a:off x="5370259" y="3487740"/>
            <a:ext cx="1076400" cy="4404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415" name="Shape 415"/>
          <p:cNvCxnSpPr/>
          <p:nvPr/>
        </p:nvCxnSpPr>
        <p:spPr>
          <a:xfrm>
            <a:off x="2121775" y="1752600"/>
            <a:ext cx="3105900" cy="0"/>
          </a:xfrm>
          <a:prstGeom prst="straightConnector1">
            <a:avLst/>
          </a:prstGeom>
          <a:noFill/>
          <a:ln w="19050" cap="flat" cmpd="sng">
            <a:solidFill>
              <a:srgbClr val="FF00FF"/>
            </a:solidFill>
            <a:prstDash val="solid"/>
            <a:round/>
            <a:headEnd type="none" w="lg" len="lg"/>
            <a:tailEnd type="triangle" w="lg" len="lg"/>
          </a:ln>
        </p:spPr>
      </p:cxnSp>
      <p:cxnSp>
        <p:nvCxnSpPr>
          <p:cNvPr id="416" name="Shape 416"/>
          <p:cNvCxnSpPr/>
          <p:nvPr/>
        </p:nvCxnSpPr>
        <p:spPr>
          <a:xfrm>
            <a:off x="2121775" y="3657600"/>
            <a:ext cx="3105900" cy="0"/>
          </a:xfrm>
          <a:prstGeom prst="straightConnector1">
            <a:avLst/>
          </a:prstGeom>
          <a:noFill/>
          <a:ln w="19050" cap="flat" cmpd="sng">
            <a:solidFill>
              <a:srgbClr val="FF00FF"/>
            </a:solidFill>
            <a:prstDash val="solid"/>
            <a:round/>
            <a:headEnd type="none" w="lg" len="lg"/>
            <a:tailEnd type="triangle" w="lg" len="lg"/>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n"/>
              <a:t>Looking Ahead to v2.7</a:t>
            </a:r>
          </a:p>
        </p:txBody>
      </p:sp>
      <p:pic>
        <p:nvPicPr>
          <p:cNvPr id="422" name="Shape 422" descr="http://www.emc.ncep.noaa.gov/mmb/jcarley/share/berror_eval/t2mdiff.png"/>
          <p:cNvPicPr preferRelativeResize="0"/>
          <p:nvPr/>
        </p:nvPicPr>
        <p:blipFill>
          <a:blip r:embed="rId3">
            <a:alphaModFix/>
          </a:blip>
          <a:stretch>
            <a:fillRect/>
          </a:stretch>
        </p:blipFill>
        <p:spPr>
          <a:xfrm>
            <a:off x="4724400" y="331925"/>
            <a:ext cx="4201974" cy="4201974"/>
          </a:xfrm>
          <a:prstGeom prst="rect">
            <a:avLst/>
          </a:prstGeom>
          <a:noFill/>
          <a:ln>
            <a:noFill/>
          </a:ln>
        </p:spPr>
      </p:pic>
      <p:sp>
        <p:nvSpPr>
          <p:cNvPr id="423" name="Shape 423"/>
          <p:cNvSpPr txBox="1"/>
          <p:nvPr/>
        </p:nvSpPr>
        <p:spPr>
          <a:xfrm>
            <a:off x="466400" y="1006375"/>
            <a:ext cx="3678600" cy="3915000"/>
          </a:xfrm>
          <a:prstGeom prst="rect">
            <a:avLst/>
          </a:prstGeom>
          <a:noFill/>
          <a:ln>
            <a:noFill/>
          </a:ln>
        </p:spPr>
        <p:txBody>
          <a:bodyPr wrap="square" lIns="91425" tIns="91425" rIns="91425" bIns="91425" anchor="t" anchorCtr="0">
            <a:noAutofit/>
          </a:bodyPr>
          <a:lstStyle/>
          <a:p>
            <a:pPr marL="457200" lvl="0" indent="-228600" rtl="0">
              <a:spcBef>
                <a:spcPts val="0"/>
              </a:spcBef>
              <a:buChar char="●"/>
            </a:pPr>
            <a:r>
              <a:rPr lang="en"/>
              <a:t>EXP shows closer fit to observations over CTL</a:t>
            </a:r>
          </a:p>
          <a:p>
            <a:pPr marL="457200" lvl="0" indent="-228600" rtl="0">
              <a:spcBef>
                <a:spcPts val="0"/>
              </a:spcBef>
              <a:buChar char="●"/>
            </a:pPr>
            <a:r>
              <a:rPr lang="en"/>
              <a:t>Current test revises the background error based upon terrain variability in a neighborhood of a gridpoint</a:t>
            </a:r>
          </a:p>
          <a:p>
            <a:pPr marL="457200" lvl="0" indent="-228600" rtl="0">
              <a:spcBef>
                <a:spcPts val="0"/>
              </a:spcBef>
              <a:buChar char="●"/>
            </a:pPr>
            <a:r>
              <a:rPr lang="en"/>
              <a:t>Expandable to the variability in the field of interest</a:t>
            </a:r>
          </a:p>
          <a:p>
            <a:pPr marL="914400" lvl="1" indent="-228600" rtl="0">
              <a:spcBef>
                <a:spcPts val="0"/>
              </a:spcBef>
              <a:buChar char="○"/>
            </a:pPr>
            <a:r>
              <a:rPr lang="en"/>
              <a:t>May improve utility of estimate of analysis error by providing some flow-dependence</a:t>
            </a:r>
          </a:p>
          <a:p>
            <a:pPr marL="457200" lvl="0" indent="-228600" rtl="0">
              <a:spcBef>
                <a:spcPts val="0"/>
              </a:spcBef>
              <a:buChar char="●"/>
            </a:pPr>
            <a:r>
              <a:rPr lang="en"/>
              <a:t>More testing is needed - field input will be critical</a:t>
            </a:r>
          </a:p>
          <a:p>
            <a:pPr marL="914400" lvl="1" indent="-228600" rtl="0">
              <a:spcBef>
                <a:spcPts val="0"/>
              </a:spcBef>
              <a:buChar char="○"/>
            </a:pPr>
            <a:r>
              <a:rPr lang="en"/>
              <a:t>e.g., valley cold pool case studies</a:t>
            </a:r>
          </a:p>
        </p:txBody>
      </p:sp>
      <p:sp>
        <p:nvSpPr>
          <p:cNvPr id="424" name="Shape 424"/>
          <p:cNvSpPr txBox="1"/>
          <p:nvPr/>
        </p:nvSpPr>
        <p:spPr>
          <a:xfrm>
            <a:off x="5151375" y="465025"/>
            <a:ext cx="3368700" cy="370500"/>
          </a:xfrm>
          <a:prstGeom prst="rect">
            <a:avLst/>
          </a:pr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lgn="ctr" rtl="0">
              <a:spcBef>
                <a:spcPts val="0"/>
              </a:spcBef>
              <a:buNone/>
            </a:pPr>
            <a:r>
              <a:rPr lang="en"/>
              <a:t>EXP-CTL Temperature Analysis</a:t>
            </a:r>
          </a:p>
        </p:txBody>
      </p:sp>
      <p:sp>
        <p:nvSpPr>
          <p:cNvPr id="425" name="Shape 425"/>
          <p:cNvSpPr/>
          <p:nvPr/>
        </p:nvSpPr>
        <p:spPr>
          <a:xfrm>
            <a:off x="5500850" y="861725"/>
            <a:ext cx="1098300" cy="6936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26" name="Shape 426"/>
          <p:cNvSpPr/>
          <p:nvPr/>
        </p:nvSpPr>
        <p:spPr>
          <a:xfrm>
            <a:off x="5522659" y="2954340"/>
            <a:ext cx="1076400" cy="440400"/>
          </a:xfrm>
          <a:prstGeom prst="ellipse">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331825"/>
            <a:ext cx="8520600" cy="572700"/>
          </a:xfrm>
          <a:prstGeom prst="rect">
            <a:avLst/>
          </a:prstGeom>
        </p:spPr>
        <p:txBody>
          <a:bodyPr wrap="square" lIns="91425" tIns="91425" rIns="91425" bIns="91425" anchor="t" anchorCtr="0">
            <a:noAutofit/>
          </a:bodyPr>
          <a:lstStyle/>
          <a:p>
            <a:pPr lvl="0">
              <a:spcBef>
                <a:spcPts val="0"/>
              </a:spcBef>
              <a:buNone/>
            </a:pPr>
            <a:r>
              <a:rPr lang="en"/>
              <a:t>v2.6 Bundle: Contents + Outline</a:t>
            </a:r>
          </a:p>
        </p:txBody>
      </p:sp>
      <p:sp>
        <p:nvSpPr>
          <p:cNvPr id="77" name="Shape 77"/>
          <p:cNvSpPr txBox="1">
            <a:spLocks noGrp="1"/>
          </p:cNvSpPr>
          <p:nvPr>
            <p:ph type="body" idx="1"/>
          </p:nvPr>
        </p:nvSpPr>
        <p:spPr>
          <a:xfrm>
            <a:off x="311700" y="1267925"/>
            <a:ext cx="8520600" cy="29346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chemeClr val="dk1"/>
                </a:solidFill>
              </a:rPr>
              <a:t>Rapid Update RTMA (15-minute cycle) - support AWC, HEMS, and aviation users</a:t>
            </a:r>
          </a:p>
          <a:p>
            <a:pPr marL="457200" lvl="0" indent="-228600" rtl="0">
              <a:spcBef>
                <a:spcPts val="0"/>
              </a:spcBef>
              <a:buClr>
                <a:schemeClr val="dk1"/>
              </a:buClr>
            </a:pPr>
            <a:r>
              <a:rPr lang="en">
                <a:solidFill>
                  <a:schemeClr val="dk1"/>
                </a:solidFill>
              </a:rPr>
              <a:t>Hourly precip URMA for ConUS and Puerto Rico - support NBM</a:t>
            </a:r>
          </a:p>
          <a:p>
            <a:pPr marL="457200" lvl="0" indent="-228600" rtl="0">
              <a:lnSpc>
                <a:spcPct val="138000"/>
              </a:lnSpc>
              <a:spcBef>
                <a:spcPts val="0"/>
              </a:spcBef>
              <a:spcAft>
                <a:spcPts val="0"/>
              </a:spcAft>
              <a:buClr>
                <a:srgbClr val="000000"/>
              </a:buClr>
            </a:pPr>
            <a:r>
              <a:rPr lang="en">
                <a:solidFill>
                  <a:srgbClr val="000000"/>
                </a:solidFill>
              </a:rPr>
              <a:t>New terrain and land/sea mask in use for CONUS/PR/HI</a:t>
            </a:r>
          </a:p>
          <a:p>
            <a:pPr marL="1371600" lvl="1" indent="-228600" rtl="0">
              <a:lnSpc>
                <a:spcPct val="138000"/>
              </a:lnSpc>
              <a:spcBef>
                <a:spcPts val="0"/>
              </a:spcBef>
              <a:spcAft>
                <a:spcPts val="0"/>
              </a:spcAft>
              <a:buClr>
                <a:srgbClr val="000000"/>
              </a:buClr>
            </a:pPr>
            <a:r>
              <a:rPr lang="en">
                <a:solidFill>
                  <a:srgbClr val="000000"/>
                </a:solidFill>
              </a:rPr>
              <a:t>AK files to come in 2.7</a:t>
            </a:r>
          </a:p>
          <a:p>
            <a:pPr marL="457200" lvl="0" indent="-228600" rtl="0">
              <a:lnSpc>
                <a:spcPct val="138000"/>
              </a:lnSpc>
              <a:spcBef>
                <a:spcPts val="0"/>
              </a:spcBef>
              <a:spcAft>
                <a:spcPts val="0"/>
              </a:spcAft>
              <a:buClr>
                <a:srgbClr val="000000"/>
              </a:buClr>
            </a:pPr>
            <a:r>
              <a:rPr lang="en">
                <a:solidFill>
                  <a:srgbClr val="000000"/>
                </a:solidFill>
              </a:rPr>
              <a:t>New output fields:</a:t>
            </a:r>
          </a:p>
          <a:p>
            <a:pPr marL="1371600" lvl="1" indent="-228600" rtl="0">
              <a:lnSpc>
                <a:spcPct val="138000"/>
              </a:lnSpc>
              <a:spcBef>
                <a:spcPts val="0"/>
              </a:spcBef>
              <a:spcAft>
                <a:spcPts val="0"/>
              </a:spcAft>
              <a:buClr>
                <a:srgbClr val="000000"/>
              </a:buClr>
            </a:pPr>
            <a:r>
              <a:rPr lang="en">
                <a:solidFill>
                  <a:srgbClr val="000000"/>
                </a:solidFill>
              </a:rPr>
              <a:t>min/max RH product (URMA) - support NBM</a:t>
            </a:r>
          </a:p>
          <a:p>
            <a:pPr marL="1371600" lvl="1" indent="-228600" rtl="0">
              <a:lnSpc>
                <a:spcPct val="138000"/>
              </a:lnSpc>
              <a:spcBef>
                <a:spcPts val="0"/>
              </a:spcBef>
              <a:spcAft>
                <a:spcPts val="0"/>
              </a:spcAft>
              <a:buClr>
                <a:srgbClr val="000000"/>
              </a:buClr>
            </a:pPr>
            <a:r>
              <a:rPr lang="en">
                <a:solidFill>
                  <a:srgbClr val="000000"/>
                </a:solidFill>
              </a:rPr>
              <a:t>Significant wave height analysis (URMA) - support NBM and coastal WFOs</a:t>
            </a:r>
          </a:p>
          <a:p>
            <a:pPr lvl="0" rtl="0">
              <a:lnSpc>
                <a:spcPct val="138000"/>
              </a:lnSpc>
              <a:spcBef>
                <a:spcPts val="0"/>
              </a:spcBef>
              <a:spcAft>
                <a:spcPts val="0"/>
              </a:spcAft>
              <a:buNone/>
            </a:pPr>
            <a:endParaRPr sz="160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311700" y="333550"/>
            <a:ext cx="8520600" cy="572700"/>
          </a:xfrm>
          <a:prstGeom prst="rect">
            <a:avLst/>
          </a:prstGeom>
        </p:spPr>
        <p:txBody>
          <a:bodyPr wrap="square" lIns="91425" tIns="91425" rIns="91425" bIns="91425" anchor="t" anchorCtr="0">
            <a:noAutofit/>
          </a:bodyPr>
          <a:lstStyle/>
          <a:p>
            <a:pPr lvl="0" algn="ctr">
              <a:spcBef>
                <a:spcPts val="0"/>
              </a:spcBef>
              <a:buNone/>
            </a:pPr>
            <a:r>
              <a:rPr lang="en"/>
              <a:t>Mesonet QC Enhancements</a:t>
            </a:r>
          </a:p>
        </p:txBody>
      </p:sp>
      <p:sp>
        <p:nvSpPr>
          <p:cNvPr id="432" name="Shape 432"/>
          <p:cNvSpPr txBox="1">
            <a:spLocks noGrp="1"/>
          </p:cNvSpPr>
          <p:nvPr>
            <p:ph type="body" idx="1"/>
          </p:nvPr>
        </p:nvSpPr>
        <p:spPr>
          <a:xfrm>
            <a:off x="311700" y="1152475"/>
            <a:ext cx="8520600" cy="37977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rgbClr val="000000"/>
                </a:solidFill>
              </a:rPr>
              <a:t>Enhanced QC requested in ‘good enough’ document (item 2B)</a:t>
            </a:r>
          </a:p>
          <a:p>
            <a:pPr marL="457200" lvl="0" indent="-228600" rtl="0">
              <a:spcBef>
                <a:spcPts val="0"/>
              </a:spcBef>
              <a:buClr>
                <a:srgbClr val="000000"/>
              </a:buClr>
            </a:pPr>
            <a:r>
              <a:rPr lang="en">
                <a:solidFill>
                  <a:srgbClr val="000000"/>
                </a:solidFill>
              </a:rPr>
              <a:t>Meeting with stakeholders (interested WR SOOs and ERH) held in April</a:t>
            </a:r>
          </a:p>
          <a:p>
            <a:pPr marL="457200" lvl="0" indent="-228600" rtl="0">
              <a:spcBef>
                <a:spcPts val="0"/>
              </a:spcBef>
              <a:buClr>
                <a:srgbClr val="000000"/>
              </a:buClr>
            </a:pPr>
            <a:r>
              <a:rPr lang="en">
                <a:solidFill>
                  <a:srgbClr val="000000"/>
                </a:solidFill>
              </a:rPr>
              <a:t>Created </a:t>
            </a:r>
            <a:r>
              <a:rPr lang="en" u="sng">
                <a:solidFill>
                  <a:schemeClr val="hlink"/>
                </a:solidFill>
                <a:hlinkClick r:id="rId3"/>
              </a:rPr>
              <a:t>form </a:t>
            </a:r>
            <a:r>
              <a:rPr lang="en">
                <a:solidFill>
                  <a:srgbClr val="000000"/>
                </a:solidFill>
              </a:rPr>
              <a:t>that SOO/DOH/center can use to identify bad stations</a:t>
            </a:r>
          </a:p>
          <a:p>
            <a:pPr marL="914400" lvl="1" indent="-228600" rtl="0">
              <a:spcBef>
                <a:spcPts val="0"/>
              </a:spcBef>
              <a:buClr>
                <a:srgbClr val="000000"/>
              </a:buClr>
            </a:pPr>
            <a:r>
              <a:rPr lang="en">
                <a:solidFill>
                  <a:srgbClr val="000000"/>
                </a:solidFill>
              </a:rPr>
              <a:t>Finding was that SOOs and DOHs should control this, not individual forecasters.</a:t>
            </a:r>
          </a:p>
          <a:p>
            <a:pPr marL="914400" lvl="1" indent="-228600" rtl="0">
              <a:spcBef>
                <a:spcPts val="0"/>
              </a:spcBef>
              <a:buClr>
                <a:srgbClr val="000000"/>
              </a:buClr>
            </a:pPr>
            <a:r>
              <a:rPr lang="en">
                <a:solidFill>
                  <a:srgbClr val="000000"/>
                </a:solidFill>
              </a:rPr>
              <a:t>List of stations is entered on sharable spreadsheet for easy tracking</a:t>
            </a:r>
          </a:p>
          <a:p>
            <a:pPr marL="914400" lvl="1" indent="-228600" rtl="0">
              <a:spcBef>
                <a:spcPts val="0"/>
              </a:spcBef>
              <a:buClr>
                <a:srgbClr val="000000"/>
              </a:buClr>
            </a:pPr>
            <a:r>
              <a:rPr lang="en">
                <a:solidFill>
                  <a:srgbClr val="000000"/>
                </a:solidFill>
              </a:rPr>
              <a:t>Form also approved by NCO (Carissa Klemmer/Patrick O’Reilly)</a:t>
            </a:r>
          </a:p>
          <a:p>
            <a:pPr marL="457200" lvl="0" indent="-228600" rtl="0">
              <a:spcBef>
                <a:spcPts val="0"/>
              </a:spcBef>
              <a:buClr>
                <a:srgbClr val="000000"/>
              </a:buClr>
            </a:pPr>
            <a:r>
              <a:rPr lang="en">
                <a:solidFill>
                  <a:srgbClr val="000000"/>
                </a:solidFill>
              </a:rPr>
              <a:t>We will investigate and flag via SDM’s desk as needed</a:t>
            </a:r>
          </a:p>
          <a:p>
            <a:pPr marL="457200" lvl="0" indent="-228600" rtl="0">
              <a:spcBef>
                <a:spcPts val="0"/>
              </a:spcBef>
              <a:buClr>
                <a:srgbClr val="000000"/>
              </a:buClr>
            </a:pPr>
            <a:r>
              <a:rPr lang="en">
                <a:solidFill>
                  <a:srgbClr val="000000"/>
                </a:solidFill>
              </a:rPr>
              <a:t>Requires decoder RFC (BUFR table change to mesonets) to process SDM edit marks</a:t>
            </a:r>
          </a:p>
          <a:p>
            <a:pPr marL="914400" lvl="1" indent="-228600">
              <a:spcBef>
                <a:spcPts val="0"/>
              </a:spcBef>
              <a:buClr>
                <a:srgbClr val="000000"/>
              </a:buClr>
            </a:pPr>
            <a:r>
              <a:rPr lang="en">
                <a:solidFill>
                  <a:srgbClr val="000000"/>
                </a:solidFill>
              </a:rPr>
              <a:t>Has been submitted but no date for implementation yet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0" y="619075"/>
            <a:ext cx="9144000" cy="734100"/>
          </a:xfrm>
          <a:prstGeom prst="rect">
            <a:avLst/>
          </a:prstGeom>
        </p:spPr>
        <p:txBody>
          <a:bodyPr wrap="square" lIns="91425" tIns="91425" rIns="91425" bIns="91425" anchor="ctr" anchorCtr="0">
            <a:noAutofit/>
          </a:bodyPr>
          <a:lstStyle/>
          <a:p>
            <a:pPr lvl="0" algn="ctr">
              <a:spcBef>
                <a:spcPts val="0"/>
              </a:spcBef>
              <a:buNone/>
            </a:pPr>
            <a:r>
              <a:rPr lang="en" sz="1600">
                <a:solidFill>
                  <a:schemeClr val="dk1"/>
                </a:solidFill>
              </a:rPr>
              <a:t>Max Possible Additional Obs From Updating Tanks Every Minute vs. Two Minutes (current)</a:t>
            </a:r>
          </a:p>
        </p:txBody>
      </p:sp>
      <p:sp>
        <p:nvSpPr>
          <p:cNvPr id="438" name="Shape 438"/>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None/>
            </a:pPr>
            <a:r>
              <a:rPr lang="en"/>
              <a:t>Improving Data Latency</a:t>
            </a:r>
          </a:p>
        </p:txBody>
      </p:sp>
      <p:sp>
        <p:nvSpPr>
          <p:cNvPr id="439" name="Shape 43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Clr>
                <a:srgbClr val="FFFFFF"/>
              </a:buClr>
              <a:buSzPct val="25000"/>
              <a:buFont typeface="Arial"/>
              <a:buNone/>
            </a:pPr>
            <a:fld id="{00000000-1234-1234-1234-123412341234}" type="slidenum">
              <a:rPr lang="en"/>
              <a:t>41</a:t>
            </a:fld>
            <a:endParaRPr lang="en"/>
          </a:p>
        </p:txBody>
      </p:sp>
      <p:pic>
        <p:nvPicPr>
          <p:cNvPr id="440" name="Shape 440" descr="visobs.png"/>
          <p:cNvPicPr preferRelativeResize="0"/>
          <p:nvPr/>
        </p:nvPicPr>
        <p:blipFill>
          <a:blip r:embed="rId3">
            <a:alphaModFix/>
          </a:blip>
          <a:stretch>
            <a:fillRect/>
          </a:stretch>
        </p:blipFill>
        <p:spPr>
          <a:xfrm>
            <a:off x="82425" y="1260125"/>
            <a:ext cx="4678966" cy="3509224"/>
          </a:xfrm>
          <a:prstGeom prst="rect">
            <a:avLst/>
          </a:prstGeom>
          <a:noFill/>
          <a:ln>
            <a:noFill/>
          </a:ln>
        </p:spPr>
      </p:pic>
      <p:pic>
        <p:nvPicPr>
          <p:cNvPr id="441" name="Shape 441" descr="ceilingobs.png"/>
          <p:cNvPicPr preferRelativeResize="0"/>
          <p:nvPr/>
        </p:nvPicPr>
        <p:blipFill rotWithShape="1">
          <a:blip r:embed="rId4">
            <a:alphaModFix/>
          </a:blip>
          <a:srcRect l="2865"/>
          <a:stretch/>
        </p:blipFill>
        <p:spPr>
          <a:xfrm>
            <a:off x="4665300" y="1287325"/>
            <a:ext cx="4478699" cy="345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331825"/>
            <a:ext cx="8520600" cy="572700"/>
          </a:xfrm>
          <a:prstGeom prst="rect">
            <a:avLst/>
          </a:prstGeom>
        </p:spPr>
        <p:txBody>
          <a:bodyPr wrap="square" lIns="91425" tIns="91425" rIns="91425" bIns="91425" anchor="t" anchorCtr="0">
            <a:noAutofit/>
          </a:bodyPr>
          <a:lstStyle/>
          <a:p>
            <a:pPr lvl="0" rtl="0">
              <a:spcBef>
                <a:spcPts val="0"/>
              </a:spcBef>
              <a:buNone/>
            </a:pPr>
            <a:r>
              <a:rPr lang="en"/>
              <a:t>v2.6 Bundle: Contents + Outline</a:t>
            </a:r>
          </a:p>
        </p:txBody>
      </p:sp>
      <p:sp>
        <p:nvSpPr>
          <p:cNvPr id="83" name="Shape 83"/>
          <p:cNvSpPr txBox="1">
            <a:spLocks noGrp="1"/>
          </p:cNvSpPr>
          <p:nvPr>
            <p:ph type="body" idx="1"/>
          </p:nvPr>
        </p:nvSpPr>
        <p:spPr>
          <a:xfrm>
            <a:off x="311700" y="1058525"/>
            <a:ext cx="8520600" cy="3453900"/>
          </a:xfrm>
          <a:prstGeom prst="rect">
            <a:avLst/>
          </a:prstGeom>
        </p:spPr>
        <p:txBody>
          <a:bodyPr wrap="square" lIns="91425" tIns="91425" rIns="91425" bIns="91425" anchor="t" anchorCtr="0">
            <a:noAutofit/>
          </a:bodyPr>
          <a:lstStyle/>
          <a:p>
            <a:pPr marL="457200" lvl="0" indent="-228600" rtl="0">
              <a:lnSpc>
                <a:spcPct val="138000"/>
              </a:lnSpc>
              <a:spcBef>
                <a:spcPts val="0"/>
              </a:spcBef>
              <a:spcAft>
                <a:spcPts val="0"/>
              </a:spcAft>
              <a:buClr>
                <a:srgbClr val="000000"/>
              </a:buClr>
            </a:pPr>
            <a:r>
              <a:rPr lang="en">
                <a:solidFill>
                  <a:srgbClr val="000000"/>
                </a:solidFill>
              </a:rPr>
              <a:t>Relax QC criteria to increase use of mesonet temperature and moisture data</a:t>
            </a:r>
          </a:p>
          <a:p>
            <a:pPr marL="914400" lvl="1" indent="-228600" rtl="0">
              <a:lnSpc>
                <a:spcPct val="138000"/>
              </a:lnSpc>
              <a:spcBef>
                <a:spcPts val="0"/>
              </a:spcBef>
              <a:spcAft>
                <a:spcPts val="0"/>
              </a:spcAft>
              <a:buClr>
                <a:srgbClr val="000000"/>
              </a:buClr>
            </a:pPr>
            <a:r>
              <a:rPr lang="en">
                <a:solidFill>
                  <a:srgbClr val="000000"/>
                </a:solidFill>
              </a:rPr>
              <a:t>Assists with good enough item 2e</a:t>
            </a:r>
          </a:p>
          <a:p>
            <a:pPr marL="457200" lvl="0" indent="-228600" rtl="0">
              <a:lnSpc>
                <a:spcPct val="138000"/>
              </a:lnSpc>
              <a:spcBef>
                <a:spcPts val="0"/>
              </a:spcBef>
              <a:spcAft>
                <a:spcPts val="0"/>
              </a:spcAft>
              <a:buClr>
                <a:srgbClr val="000000"/>
              </a:buClr>
            </a:pPr>
            <a:r>
              <a:rPr lang="en">
                <a:solidFill>
                  <a:srgbClr val="000000"/>
                </a:solidFill>
              </a:rPr>
              <a:t>New obs for URMA</a:t>
            </a:r>
          </a:p>
          <a:p>
            <a:pPr marL="914400" lvl="1" indent="-228600" rtl="0">
              <a:lnSpc>
                <a:spcPct val="138000"/>
              </a:lnSpc>
              <a:spcBef>
                <a:spcPts val="0"/>
              </a:spcBef>
              <a:spcAft>
                <a:spcPts val="0"/>
              </a:spcAft>
              <a:buClr>
                <a:srgbClr val="000000"/>
              </a:buClr>
            </a:pPr>
            <a:r>
              <a:rPr lang="en">
                <a:solidFill>
                  <a:srgbClr val="000000"/>
                </a:solidFill>
              </a:rPr>
              <a:t>Pseudo obs over Great Lakes via GLERL adjustment (long awaited item)</a:t>
            </a:r>
          </a:p>
          <a:p>
            <a:pPr marL="914400" marR="0" lvl="1" indent="-228600" algn="l" rtl="0">
              <a:lnSpc>
                <a:spcPct val="138000"/>
              </a:lnSpc>
              <a:spcBef>
                <a:spcPts val="0"/>
              </a:spcBef>
              <a:spcAft>
                <a:spcPts val="0"/>
              </a:spcAft>
              <a:buClr>
                <a:srgbClr val="000000"/>
              </a:buClr>
              <a:buFont typeface="Arial"/>
            </a:pPr>
            <a:r>
              <a:rPr lang="en">
                <a:solidFill>
                  <a:srgbClr val="000000"/>
                </a:solidFill>
              </a:rPr>
              <a:t>New data from UrbaNet and COOP</a:t>
            </a:r>
          </a:p>
          <a:p>
            <a:pPr marL="457200" lvl="0" indent="-228600" rtl="0">
              <a:lnSpc>
                <a:spcPct val="138000"/>
              </a:lnSpc>
              <a:spcBef>
                <a:spcPts val="0"/>
              </a:spcBef>
              <a:spcAft>
                <a:spcPts val="0"/>
              </a:spcAft>
              <a:buClr>
                <a:srgbClr val="000000"/>
              </a:buClr>
            </a:pPr>
            <a:r>
              <a:rPr lang="en">
                <a:solidFill>
                  <a:srgbClr val="000000"/>
                </a:solidFill>
              </a:rPr>
              <a:t>Bug fix: Ceiling background from downscaled RAP/HRRR</a:t>
            </a:r>
          </a:p>
          <a:p>
            <a:pPr marL="457200" lvl="0" indent="-228600" rtl="0">
              <a:lnSpc>
                <a:spcPct val="138000"/>
              </a:lnSpc>
              <a:spcBef>
                <a:spcPts val="0"/>
              </a:spcBef>
              <a:spcAft>
                <a:spcPts val="0"/>
              </a:spcAft>
              <a:buClr>
                <a:srgbClr val="000000"/>
              </a:buClr>
            </a:pPr>
            <a:r>
              <a:rPr lang="en">
                <a:solidFill>
                  <a:srgbClr val="000000"/>
                </a:solidFill>
              </a:rPr>
              <a:t>Reduce steepening in background error model along land/water boundaries based upon forecaster feedback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a:spcBef>
                <a:spcPts val="0"/>
              </a:spcBef>
              <a:buNone/>
            </a:pPr>
            <a:r>
              <a:rPr lang="en"/>
              <a:t>v2.6 Bundle: Rapid Update RTMA</a:t>
            </a:r>
          </a:p>
        </p:txBody>
      </p:sp>
      <p:sp>
        <p:nvSpPr>
          <p:cNvPr id="89" name="Shape 89"/>
          <p:cNvSpPr txBox="1">
            <a:spLocks noGrp="1"/>
          </p:cNvSpPr>
          <p:nvPr>
            <p:ph type="body" idx="1"/>
          </p:nvPr>
        </p:nvSpPr>
        <p:spPr>
          <a:xfrm>
            <a:off x="58400" y="877700"/>
            <a:ext cx="4701000" cy="3788700"/>
          </a:xfrm>
          <a:prstGeom prst="rect">
            <a:avLst/>
          </a:prstGeom>
        </p:spPr>
        <p:txBody>
          <a:bodyPr wrap="square" lIns="91425" tIns="91425" rIns="91425" bIns="91425" anchor="t" anchorCtr="0">
            <a:noAutofit/>
          </a:bodyPr>
          <a:lstStyle/>
          <a:p>
            <a:pPr marL="457200" lvl="0" indent="-228600" rtl="0">
              <a:spcBef>
                <a:spcPts val="0"/>
              </a:spcBef>
              <a:buClr>
                <a:srgbClr val="000000"/>
              </a:buClr>
            </a:pPr>
            <a:r>
              <a:rPr lang="en">
                <a:solidFill>
                  <a:srgbClr val="000000"/>
                </a:solidFill>
              </a:rPr>
              <a:t>RTMA system with updates every 15 minutes instead of every hour</a:t>
            </a:r>
          </a:p>
          <a:p>
            <a:pPr marL="457200" lvl="0" indent="-228600" rtl="0">
              <a:spcBef>
                <a:spcPts val="0"/>
              </a:spcBef>
              <a:buClr>
                <a:srgbClr val="000000"/>
              </a:buClr>
            </a:pPr>
            <a:r>
              <a:rPr lang="en">
                <a:solidFill>
                  <a:srgbClr val="000000"/>
                </a:solidFill>
              </a:rPr>
              <a:t>Focus is aviation applications </a:t>
            </a:r>
          </a:p>
          <a:p>
            <a:pPr marL="914400" lvl="1" indent="-228600" rtl="0">
              <a:spcBef>
                <a:spcPts val="0"/>
              </a:spcBef>
              <a:buClr>
                <a:srgbClr val="000000"/>
              </a:buClr>
            </a:pPr>
            <a:r>
              <a:rPr lang="en">
                <a:solidFill>
                  <a:srgbClr val="000000"/>
                </a:solidFill>
              </a:rPr>
              <a:t>Helicopter Emergency Med. Services tool</a:t>
            </a:r>
          </a:p>
          <a:p>
            <a:pPr marL="914400" lvl="1" indent="-228600" rtl="0">
              <a:spcBef>
                <a:spcPts val="0"/>
              </a:spcBef>
              <a:buClr>
                <a:srgbClr val="000000"/>
              </a:buClr>
            </a:pPr>
            <a:r>
              <a:rPr lang="en">
                <a:solidFill>
                  <a:srgbClr val="000000"/>
                </a:solidFill>
              </a:rPr>
              <a:t>Collaborative FAA AWRP project with AWC</a:t>
            </a:r>
          </a:p>
          <a:p>
            <a:pPr marL="457200" lvl="0" indent="-228600" rtl="0">
              <a:spcBef>
                <a:spcPts val="0"/>
              </a:spcBef>
              <a:buClr>
                <a:srgbClr val="000000"/>
              </a:buClr>
            </a:pPr>
            <a:r>
              <a:rPr lang="en">
                <a:solidFill>
                  <a:srgbClr val="000000"/>
                </a:solidFill>
              </a:rPr>
              <a:t>Uses closest in time available data for C&amp;V</a:t>
            </a:r>
          </a:p>
          <a:p>
            <a:pPr marL="914400" lvl="1" indent="-228600" rtl="0">
              <a:spcBef>
                <a:spcPts val="0"/>
              </a:spcBef>
              <a:buClr>
                <a:srgbClr val="000000"/>
              </a:buClr>
            </a:pPr>
            <a:r>
              <a:rPr lang="en">
                <a:solidFill>
                  <a:srgbClr val="000000"/>
                </a:solidFill>
              </a:rPr>
              <a:t>No time interpolation among a window of observations</a:t>
            </a:r>
          </a:p>
          <a:p>
            <a:pPr marL="914400" lvl="1" indent="-228600" rtl="0">
              <a:spcBef>
                <a:spcPts val="0"/>
              </a:spcBef>
              <a:buClr>
                <a:srgbClr val="000000"/>
              </a:buClr>
            </a:pPr>
            <a:r>
              <a:rPr lang="en">
                <a:solidFill>
                  <a:srgbClr val="000000"/>
                </a:solidFill>
              </a:rPr>
              <a:t>Closer fit to data</a:t>
            </a:r>
          </a:p>
          <a:p>
            <a:pPr marL="914400" lvl="1" indent="-228600" rtl="0">
              <a:spcBef>
                <a:spcPts val="0"/>
              </a:spcBef>
              <a:buClr>
                <a:srgbClr val="000000"/>
              </a:buClr>
            </a:pPr>
            <a:r>
              <a:rPr lang="en">
                <a:solidFill>
                  <a:srgbClr val="000000"/>
                </a:solidFill>
              </a:rPr>
              <a:t>Uses 15 min output from HRRR</a:t>
            </a:r>
          </a:p>
          <a:p>
            <a:pPr marL="457200" lvl="0" indent="-228600" rtl="0">
              <a:spcBef>
                <a:spcPts val="0"/>
              </a:spcBef>
              <a:buClr>
                <a:srgbClr val="000000"/>
              </a:buClr>
            </a:pPr>
            <a:r>
              <a:rPr lang="en">
                <a:solidFill>
                  <a:srgbClr val="000000"/>
                </a:solidFill>
              </a:rPr>
              <a:t>Available at T+20 mins.</a:t>
            </a:r>
          </a:p>
          <a:p>
            <a:pPr marL="914400" lvl="1" indent="-228600">
              <a:spcBef>
                <a:spcPts val="0"/>
              </a:spcBef>
              <a:buClr>
                <a:srgbClr val="000000"/>
              </a:buClr>
            </a:pPr>
            <a:r>
              <a:rPr lang="en">
                <a:solidFill>
                  <a:srgbClr val="000000"/>
                </a:solidFill>
              </a:rPr>
              <a:t>For v2.7, plan to go to T+15 mins.</a:t>
            </a:r>
          </a:p>
        </p:txBody>
      </p:sp>
      <p:pic>
        <p:nvPicPr>
          <p:cNvPr id="90" name="Shape 90"/>
          <p:cNvPicPr preferRelativeResize="0"/>
          <p:nvPr/>
        </p:nvPicPr>
        <p:blipFill>
          <a:blip r:embed="rId3">
            <a:alphaModFix/>
          </a:blip>
          <a:stretch>
            <a:fillRect/>
          </a:stretch>
        </p:blipFill>
        <p:spPr>
          <a:xfrm>
            <a:off x="6301707" y="2576962"/>
            <a:ext cx="2743941" cy="2151863"/>
          </a:xfrm>
          <a:prstGeom prst="rect">
            <a:avLst/>
          </a:prstGeom>
          <a:noFill/>
          <a:ln w="19050" cap="flat" cmpd="sng">
            <a:solidFill>
              <a:schemeClr val="dk2"/>
            </a:solidFill>
            <a:prstDash val="solid"/>
            <a:round/>
            <a:headEnd type="none" w="med" len="med"/>
            <a:tailEnd type="none" w="med" len="med"/>
          </a:ln>
        </p:spPr>
      </p:pic>
      <p:pic>
        <p:nvPicPr>
          <p:cNvPr id="91" name="Shape 91"/>
          <p:cNvPicPr preferRelativeResize="0"/>
          <p:nvPr/>
        </p:nvPicPr>
        <p:blipFill>
          <a:blip r:embed="rId4">
            <a:alphaModFix/>
          </a:blip>
          <a:stretch>
            <a:fillRect/>
          </a:stretch>
        </p:blipFill>
        <p:spPr>
          <a:xfrm>
            <a:off x="4968050" y="877699"/>
            <a:ext cx="2743941" cy="2151863"/>
          </a:xfrm>
          <a:prstGeom prst="rect">
            <a:avLst/>
          </a:prstGeom>
          <a:noFill/>
          <a:ln w="19050" cap="flat" cmpd="sng">
            <a:solidFill>
              <a:schemeClr val="dk2"/>
            </a:solidFill>
            <a:prstDash val="solid"/>
            <a:round/>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n"/>
              <a:t>v2.6 Bundle: Rapid Update RTMA</a:t>
            </a:r>
          </a:p>
        </p:txBody>
      </p:sp>
      <p:sp>
        <p:nvSpPr>
          <p:cNvPr id="97" name="Shape 97"/>
          <p:cNvSpPr txBox="1"/>
          <p:nvPr/>
        </p:nvSpPr>
        <p:spPr>
          <a:xfrm>
            <a:off x="555275" y="4094375"/>
            <a:ext cx="6936000" cy="614700"/>
          </a:xfrm>
          <a:prstGeom prst="rect">
            <a:avLst/>
          </a:prstGeom>
          <a:noFill/>
          <a:ln>
            <a:noFill/>
          </a:ln>
        </p:spPr>
        <p:txBody>
          <a:bodyPr wrap="square" lIns="91425" tIns="91425" rIns="91425" bIns="91425" anchor="t" anchorCtr="0">
            <a:noAutofit/>
          </a:bodyPr>
          <a:lstStyle/>
          <a:p>
            <a:pPr lvl="0" rtl="0">
              <a:spcBef>
                <a:spcPts val="0"/>
              </a:spcBef>
              <a:buNone/>
            </a:pPr>
            <a:r>
              <a:rPr lang="en"/>
              <a:t>RURTMA </a:t>
            </a:r>
            <a:r>
              <a:rPr lang="en">
                <a:solidFill>
                  <a:schemeClr val="dk1"/>
                </a:solidFill>
              </a:rPr>
              <a:t>(</a:t>
            </a:r>
            <a:r>
              <a:rPr lang="en">
                <a:solidFill>
                  <a:srgbClr val="0000FF"/>
                </a:solidFill>
              </a:rPr>
              <a:t>blue</a:t>
            </a:r>
            <a:r>
              <a:rPr lang="en">
                <a:solidFill>
                  <a:schemeClr val="dk1"/>
                </a:solidFill>
              </a:rPr>
              <a:t>) </a:t>
            </a:r>
            <a:r>
              <a:rPr lang="en"/>
              <a:t>fits ceiling and vis data more closely than hourly v2.6 RTMA </a:t>
            </a:r>
            <a:r>
              <a:rPr lang="en">
                <a:solidFill>
                  <a:schemeClr val="dk1"/>
                </a:solidFill>
              </a:rPr>
              <a:t>(</a:t>
            </a:r>
            <a:r>
              <a:rPr lang="en">
                <a:solidFill>
                  <a:srgbClr val="FF0000"/>
                </a:solidFill>
              </a:rPr>
              <a:t>red</a:t>
            </a:r>
            <a:r>
              <a:rPr lang="en">
                <a:solidFill>
                  <a:schemeClr val="dk1"/>
                </a:solidFill>
              </a:rPr>
              <a:t>)</a:t>
            </a:r>
          </a:p>
          <a:p>
            <a:pPr marL="457200" lvl="0" indent="-228600" rtl="0">
              <a:spcBef>
                <a:spcPts val="0"/>
              </a:spcBef>
              <a:buChar char="●"/>
            </a:pPr>
            <a:r>
              <a:rPr lang="en"/>
              <a:t>For C&amp;V RU-RTMA only uses the observation closest to the analysis time</a:t>
            </a:r>
          </a:p>
          <a:p>
            <a:pPr lvl="0" rtl="0">
              <a:spcBef>
                <a:spcPts val="0"/>
              </a:spcBef>
              <a:buNone/>
            </a:pPr>
            <a:endParaRPr/>
          </a:p>
        </p:txBody>
      </p:sp>
      <p:pic>
        <p:nvPicPr>
          <p:cNvPr id="98" name="Shape 98"/>
          <p:cNvPicPr preferRelativeResize="0"/>
          <p:nvPr/>
        </p:nvPicPr>
        <p:blipFill>
          <a:blip r:embed="rId3">
            <a:alphaModFix/>
          </a:blip>
          <a:stretch>
            <a:fillRect/>
          </a:stretch>
        </p:blipFill>
        <p:spPr>
          <a:xfrm>
            <a:off x="304800" y="712924"/>
            <a:ext cx="4262018" cy="3306175"/>
          </a:xfrm>
          <a:prstGeom prst="rect">
            <a:avLst/>
          </a:prstGeom>
          <a:noFill/>
          <a:ln>
            <a:noFill/>
          </a:ln>
        </p:spPr>
      </p:pic>
      <p:pic>
        <p:nvPicPr>
          <p:cNvPr id="99" name="Shape 99"/>
          <p:cNvPicPr preferRelativeResize="0"/>
          <p:nvPr/>
        </p:nvPicPr>
        <p:blipFill>
          <a:blip r:embed="rId4">
            <a:alphaModFix/>
          </a:blip>
          <a:stretch>
            <a:fillRect/>
          </a:stretch>
        </p:blipFill>
        <p:spPr>
          <a:xfrm>
            <a:off x="4725156" y="712924"/>
            <a:ext cx="4262018" cy="3306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n"/>
              <a:t>v2.6 Bundle: Rapid Update RTMA</a:t>
            </a:r>
          </a:p>
        </p:txBody>
      </p:sp>
      <p:sp>
        <p:nvSpPr>
          <p:cNvPr id="105" name="Shape 105"/>
          <p:cNvSpPr txBox="1"/>
          <p:nvPr/>
        </p:nvSpPr>
        <p:spPr>
          <a:xfrm>
            <a:off x="311700" y="3929925"/>
            <a:ext cx="8611500" cy="936300"/>
          </a:xfrm>
          <a:prstGeom prst="rect">
            <a:avLst/>
          </a:prstGeom>
          <a:noFill/>
          <a:ln>
            <a:noFill/>
          </a:ln>
        </p:spPr>
        <p:txBody>
          <a:bodyPr wrap="square" lIns="91425" tIns="91425" rIns="91425" bIns="91425" anchor="t" anchorCtr="0">
            <a:noAutofit/>
          </a:bodyPr>
          <a:lstStyle/>
          <a:p>
            <a:pPr lvl="0" rtl="0">
              <a:spcBef>
                <a:spcPts val="0"/>
              </a:spcBef>
              <a:buNone/>
            </a:pPr>
            <a:r>
              <a:rPr lang="en"/>
              <a:t>RURTMA (</a:t>
            </a:r>
            <a:r>
              <a:rPr lang="en">
                <a:solidFill>
                  <a:srgbClr val="0000FF"/>
                </a:solidFill>
              </a:rPr>
              <a:t>blue</a:t>
            </a:r>
            <a:r>
              <a:rPr lang="en"/>
              <a:t>) uses less data </a:t>
            </a:r>
            <a:r>
              <a:rPr lang="en" i="1"/>
              <a:t>per cycle</a:t>
            </a:r>
            <a:r>
              <a:rPr lang="en"/>
              <a:t> than hourly v2.6 RTMA (</a:t>
            </a:r>
            <a:r>
              <a:rPr lang="en">
                <a:solidFill>
                  <a:srgbClr val="FF0000"/>
                </a:solidFill>
              </a:rPr>
              <a:t>red</a:t>
            </a:r>
            <a:r>
              <a:rPr lang="en"/>
              <a:t>)</a:t>
            </a:r>
          </a:p>
          <a:p>
            <a:pPr marL="457200" lvl="0" indent="-228600" rtl="0">
              <a:spcBef>
                <a:spcPts val="0"/>
              </a:spcBef>
              <a:buChar char="●"/>
            </a:pPr>
            <a:r>
              <a:rPr lang="en">
                <a:solidFill>
                  <a:srgbClr val="222222"/>
                </a:solidFill>
                <a:highlight>
                  <a:srgbClr val="FFFFFF"/>
                </a:highlight>
              </a:rPr>
              <a:t>The number of assimilated obs for each 15-min window is less than hourly v2.6 RTMA.</a:t>
            </a:r>
          </a:p>
          <a:p>
            <a:pPr marL="457200" lvl="0" indent="-228600" rtl="0">
              <a:spcBef>
                <a:spcPts val="0"/>
              </a:spcBef>
              <a:buChar char="●"/>
            </a:pPr>
            <a:r>
              <a:rPr lang="en">
                <a:solidFill>
                  <a:srgbClr val="222222"/>
                </a:solidFill>
                <a:highlight>
                  <a:srgbClr val="FFFFFF"/>
                </a:highlight>
              </a:rPr>
              <a:t>BUT the sum of assimilated obs in RURTMA in one hour is, on average, more than that in the hourly v2.6 RTMA</a:t>
            </a:r>
          </a:p>
        </p:txBody>
      </p:sp>
      <p:pic>
        <p:nvPicPr>
          <p:cNvPr id="106" name="Shape 106"/>
          <p:cNvPicPr preferRelativeResize="0"/>
          <p:nvPr/>
        </p:nvPicPr>
        <p:blipFill>
          <a:blip r:embed="rId3">
            <a:alphaModFix/>
          </a:blip>
          <a:stretch>
            <a:fillRect/>
          </a:stretch>
        </p:blipFill>
        <p:spPr>
          <a:xfrm>
            <a:off x="381000" y="666299"/>
            <a:ext cx="4149384" cy="3263625"/>
          </a:xfrm>
          <a:prstGeom prst="rect">
            <a:avLst/>
          </a:prstGeom>
          <a:noFill/>
          <a:ln>
            <a:noFill/>
          </a:ln>
        </p:spPr>
      </p:pic>
      <p:pic>
        <p:nvPicPr>
          <p:cNvPr id="107" name="Shape 107"/>
          <p:cNvPicPr preferRelativeResize="0"/>
          <p:nvPr/>
        </p:nvPicPr>
        <p:blipFill>
          <a:blip r:embed="rId4">
            <a:alphaModFix/>
          </a:blip>
          <a:stretch>
            <a:fillRect/>
          </a:stretch>
        </p:blipFill>
        <p:spPr>
          <a:xfrm>
            <a:off x="4697616" y="666299"/>
            <a:ext cx="4149383" cy="3263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152675"/>
            <a:ext cx="8520600" cy="572700"/>
          </a:xfrm>
          <a:prstGeom prst="rect">
            <a:avLst/>
          </a:prstGeom>
        </p:spPr>
        <p:txBody>
          <a:bodyPr wrap="square" lIns="91425" tIns="91425" rIns="91425" bIns="91425" anchor="t" anchorCtr="0">
            <a:noAutofit/>
          </a:bodyPr>
          <a:lstStyle/>
          <a:p>
            <a:pPr lvl="0" rtl="0">
              <a:spcBef>
                <a:spcPts val="0"/>
              </a:spcBef>
              <a:buNone/>
            </a:pPr>
            <a:r>
              <a:rPr lang="en"/>
              <a:t>v2.6 Bundle: Precipitation URMA</a:t>
            </a:r>
          </a:p>
        </p:txBody>
      </p:sp>
      <p:sp>
        <p:nvSpPr>
          <p:cNvPr id="113" name="Shape 113"/>
          <p:cNvSpPr txBox="1">
            <a:spLocks noGrp="1"/>
          </p:cNvSpPr>
          <p:nvPr>
            <p:ph type="body" idx="1"/>
          </p:nvPr>
        </p:nvSpPr>
        <p:spPr>
          <a:xfrm>
            <a:off x="214325" y="789050"/>
            <a:ext cx="8377500" cy="4042800"/>
          </a:xfrm>
          <a:prstGeom prst="rect">
            <a:avLst/>
          </a:prstGeom>
        </p:spPr>
        <p:txBody>
          <a:bodyPr wrap="square" lIns="91425" tIns="91425" rIns="91425" bIns="91425" anchor="t" anchorCtr="0">
            <a:noAutofit/>
          </a:bodyPr>
          <a:lstStyle/>
          <a:p>
            <a:pPr marL="457200" lvl="0" indent="-228600" rtl="0">
              <a:spcBef>
                <a:spcPts val="0"/>
              </a:spcBef>
              <a:spcAft>
                <a:spcPts val="500"/>
              </a:spcAft>
              <a:buClr>
                <a:srgbClr val="000000"/>
              </a:buClr>
            </a:pPr>
            <a:r>
              <a:rPr lang="en" sz="1900" b="1">
                <a:solidFill>
                  <a:srgbClr val="000000"/>
                </a:solidFill>
              </a:rPr>
              <a:t>Currently in operation</a:t>
            </a:r>
            <a:r>
              <a:rPr lang="en" sz="1900" b="1">
                <a:solidFill>
                  <a:schemeClr val="dk1"/>
                </a:solidFill>
              </a:rPr>
              <a:t>:</a:t>
            </a:r>
            <a:r>
              <a:rPr lang="en" sz="1700">
                <a:solidFill>
                  <a:srgbClr val="000000"/>
                </a:solidFill>
              </a:rPr>
              <a:t> 6-hourly URMA for ConUS, Alaska and Puerto Rico (from hourly/6h RFC QPEs)</a:t>
            </a:r>
          </a:p>
          <a:p>
            <a:pPr marL="457200" lvl="0" indent="-228600" rtl="0">
              <a:spcBef>
                <a:spcPts val="0"/>
              </a:spcBef>
              <a:spcAft>
                <a:spcPts val="500"/>
              </a:spcAft>
              <a:buClr>
                <a:srgbClr val="000000"/>
              </a:buClr>
            </a:pPr>
            <a:r>
              <a:rPr lang="en" sz="1900" b="1">
                <a:solidFill>
                  <a:srgbClr val="000000"/>
                </a:solidFill>
              </a:rPr>
              <a:t>v2.6:</a:t>
            </a:r>
            <a:r>
              <a:rPr lang="en" sz="1700" b="1">
                <a:solidFill>
                  <a:srgbClr val="000000"/>
                </a:solidFill>
              </a:rPr>
              <a:t> </a:t>
            </a:r>
            <a:r>
              <a:rPr lang="en" sz="1700">
                <a:solidFill>
                  <a:srgbClr val="000000"/>
                </a:solidFill>
              </a:rPr>
              <a:t>add hourly ConUS and PR URMA - supports the NBM</a:t>
            </a:r>
          </a:p>
          <a:p>
            <a:pPr marL="914400" lvl="0" indent="-323850" rtl="0">
              <a:spcBef>
                <a:spcPts val="0"/>
              </a:spcBef>
              <a:spcAft>
                <a:spcPts val="500"/>
              </a:spcAft>
              <a:buClr>
                <a:srgbClr val="000000"/>
              </a:buClr>
              <a:buSzPct val="100000"/>
            </a:pPr>
            <a:r>
              <a:rPr lang="en" sz="1500" b="1">
                <a:solidFill>
                  <a:srgbClr val="000000"/>
                </a:solidFill>
              </a:rPr>
              <a:t>PR:</a:t>
            </a:r>
            <a:r>
              <a:rPr lang="en" sz="1500">
                <a:solidFill>
                  <a:srgbClr val="000000"/>
                </a:solidFill>
              </a:rPr>
              <a:t> SERFC produces hourly and 6h QPEs for Puerto Rico</a:t>
            </a:r>
          </a:p>
          <a:p>
            <a:pPr marL="914400" lvl="0" indent="-323850" rtl="0">
              <a:spcBef>
                <a:spcPts val="0"/>
              </a:spcBef>
              <a:spcAft>
                <a:spcPts val="500"/>
              </a:spcAft>
              <a:buClr>
                <a:srgbClr val="000000"/>
              </a:buClr>
              <a:buSzPct val="100000"/>
            </a:pPr>
            <a:r>
              <a:rPr lang="en" sz="1500" b="1">
                <a:solidFill>
                  <a:srgbClr val="000000"/>
                </a:solidFill>
              </a:rPr>
              <a:t>Issue for ConUS hourly: </a:t>
            </a:r>
            <a:r>
              <a:rPr lang="en" sz="1500">
                <a:solidFill>
                  <a:srgbClr val="000000"/>
                </a:solidFill>
              </a:rPr>
              <a:t>NWRFC and CNRFC only have 6h QPEs, the other 10 ConUS RFCs produce hourly QPEs.  MRMS has hourly QPEs, but in the complex terrain out West the gauge-based RFC QPEs often has an advantage over the MRMS.  </a:t>
            </a:r>
          </a:p>
          <a:p>
            <a:pPr marL="914400" lvl="0" indent="-323850" rtl="0">
              <a:spcBef>
                <a:spcPts val="0"/>
              </a:spcBef>
              <a:spcAft>
                <a:spcPts val="500"/>
              </a:spcAft>
              <a:buClr>
                <a:srgbClr val="000000"/>
              </a:buClr>
              <a:buSzPct val="100000"/>
            </a:pPr>
            <a:r>
              <a:rPr lang="en" sz="1500" b="1">
                <a:solidFill>
                  <a:srgbClr val="000000"/>
                </a:solidFill>
              </a:rPr>
              <a:t>Solution: </a:t>
            </a:r>
            <a:r>
              <a:rPr lang="en" sz="1500">
                <a:solidFill>
                  <a:srgbClr val="000000"/>
                </a:solidFill>
              </a:rPr>
              <a:t>time-disaggregate 6h QPEs from NWRFC/CNRFC into hourly QPEs using hourly gauge-corrected MRMS as weights (if MRMS is missing or has zero precip in an area for the entire 6h, weight for each hour is assumed to be ⅙), and combine these with the hourly QPEs from the 10 other RFCs for a ConUS mosaic.</a:t>
            </a:r>
          </a:p>
          <a:p>
            <a:pPr marL="914400" lvl="0" indent="-323850" rtl="0">
              <a:spcBef>
                <a:spcPts val="0"/>
              </a:spcBef>
              <a:spcAft>
                <a:spcPts val="500"/>
              </a:spcAft>
              <a:buClr>
                <a:srgbClr val="000000"/>
              </a:buClr>
              <a:buSzPct val="100000"/>
            </a:pPr>
            <a:r>
              <a:rPr lang="en" sz="1500">
                <a:solidFill>
                  <a:srgbClr val="000000"/>
                </a:solidFill>
              </a:rPr>
              <a:t>Kick off precip RTMA/URMA processing from pcpanl package (separate out precip RTMA/URMA from  Stage II/IV processing)</a:t>
            </a:r>
          </a:p>
          <a:p>
            <a:pPr lvl="0" rtl="0">
              <a:spcBef>
                <a:spcPts val="0"/>
              </a:spcBef>
              <a:buNone/>
            </a:pPr>
            <a:endParaRPr>
              <a:solidFill>
                <a:srgbClr val="000000"/>
              </a:solidFill>
            </a:endParaRPr>
          </a:p>
          <a:p>
            <a:pPr lvl="0" rtl="0">
              <a:spcBef>
                <a:spcPts val="0"/>
              </a:spcBef>
              <a:buNone/>
            </a:pPr>
            <a:endParaRPr>
              <a:solidFill>
                <a:srgbClr val="00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2628</Words>
  <Application>Microsoft Office PowerPoint</Application>
  <PresentationFormat>On-screen Show (16:9)</PresentationFormat>
  <Paragraphs>301</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Simple Light</vt:lpstr>
      <vt:lpstr>v2.6 RTMA/URMA and Rapid Update RTMA Science Briefing</vt:lpstr>
      <vt:lpstr>Quick update on “Good enough” items</vt:lpstr>
      <vt:lpstr>v2.6 Bundle: Timeline</vt:lpstr>
      <vt:lpstr>v2.6 Bundle: Contents + Outline</vt:lpstr>
      <vt:lpstr>v2.6 Bundle: Contents + Outline</vt:lpstr>
      <vt:lpstr>v2.6 Bundle: Rapid Update RTMA</vt:lpstr>
      <vt:lpstr>v2.6 Bundle: Rapid Update RTMA</vt:lpstr>
      <vt:lpstr>v2.6 Bundle: Rapid Update RTMA</vt:lpstr>
      <vt:lpstr>v2.6 Bundle: Precipitation URMA</vt:lpstr>
      <vt:lpstr>24h totals ending 12Z 7 Apr 2017</vt:lpstr>
      <vt:lpstr>1h ending 07Z 20140411</vt:lpstr>
      <vt:lpstr>Stage IV to become source for water.weather.gov/precip </vt:lpstr>
      <vt:lpstr>v2.6 Bundle: New terrain and land/sea mask</vt:lpstr>
      <vt:lpstr>v2.6 Bundle: Min/Max RH</vt:lpstr>
      <vt:lpstr>V2.6 Bundle: URMA Significant Wave Height</vt:lpstr>
      <vt:lpstr>v2.6 Bundle: Significant Wave Height Analysis</vt:lpstr>
      <vt:lpstr>v2.6 Bundle: Adding ceiling to Alaska</vt:lpstr>
      <vt:lpstr>v2.6: Relax Gross Error QC for Mesonet T and Q data</vt:lpstr>
      <vt:lpstr>v2.6: Relax Gross Error QC for Mesonet T and Q data</vt:lpstr>
      <vt:lpstr>PowerPoint Presentation</vt:lpstr>
      <vt:lpstr>v2.6: New data and relaxed gross error QC impacts</vt:lpstr>
      <vt:lpstr>v2.6 Bundle: Bugfix for ceiling background</vt:lpstr>
      <vt:lpstr>V2.6 Bundle: Coastline background error change</vt:lpstr>
      <vt:lpstr>v2.6 Bundle: Coastline background error change</vt:lpstr>
      <vt:lpstr>v2.6 Bundle: Coastline background error change</vt:lpstr>
      <vt:lpstr>v2.6 Bundle: Coastline background error change </vt:lpstr>
      <vt:lpstr>v2.6 Bundle: Coastline background error change </vt:lpstr>
      <vt:lpstr>v2.6  Bundle: GLERL Method over Great Lakes</vt:lpstr>
      <vt:lpstr>GLERL Ob Adjustments</vt:lpstr>
      <vt:lpstr>PowerPoint Presentation</vt:lpstr>
      <vt:lpstr>Evaluations - Part 1</vt:lpstr>
      <vt:lpstr>Evaluations - Part 2</vt:lpstr>
      <vt:lpstr>Evaluations - Part 3</vt:lpstr>
      <vt:lpstr>What’s next? v2.7</vt:lpstr>
      <vt:lpstr>BACKUP  SLIDES</vt:lpstr>
      <vt:lpstr>Ahead to v2.7: Improving the Background Error Model</vt:lpstr>
      <vt:lpstr>Looking Ahead to v2.7: Updated background error</vt:lpstr>
      <vt:lpstr>Looking Ahead to v2.7: Updated background error </vt:lpstr>
      <vt:lpstr>Looking Ahead to v2.7</vt:lpstr>
      <vt:lpstr>Mesonet QC Enhancements</vt:lpstr>
      <vt:lpstr>Improving Data Latency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v2.6 RTMA/URMA and Rapid Update RTMA Science Briefing</dc:title>
  <dc:creator>Steven Levine</dc:creator>
  <cp:lastModifiedBy>Steven Levine</cp:lastModifiedBy>
  <cp:revision>1</cp:revision>
  <dcterms:modified xsi:type="dcterms:W3CDTF">2017-09-08T15:28:07Z</dcterms:modified>
</cp:coreProperties>
</file>