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Lst>
  <p:sldSz cy="6858000" cx="12192000"/>
  <p:notesSz cx="6858000" cy="9144000"/>
  <p:embeddedFontLst>
    <p:embeddedFont>
      <p:font typeface="Raleway SemiBold"/>
      <p:regular r:id="rId49"/>
      <p:bold r:id="rId50"/>
      <p:italic r:id="rId51"/>
      <p:boldItalic r:id="rId52"/>
    </p:embeddedFont>
    <p:embeddedFont>
      <p:font typeface="Roboto"/>
      <p:regular r:id="rId53"/>
      <p:bold r:id="rId54"/>
      <p:italic r:id="rId55"/>
      <p:boldItalic r:id="rId56"/>
    </p:embeddedFont>
    <p:embeddedFont>
      <p:font typeface="Lato"/>
      <p:regular r:id="rId57"/>
      <p:bold r:id="rId58"/>
      <p:italic r:id="rId59"/>
      <p:boldItalic r:id="rId60"/>
    </p:embeddedFont>
    <p:embeddedFont>
      <p:font typeface="Montserrat"/>
      <p:regular r:id="rId61"/>
      <p:bold r:id="rId62"/>
      <p:italic r:id="rId63"/>
      <p:boldItalic r:id="rId64"/>
    </p:embeddedFont>
    <p:embeddedFont>
      <p:font typeface="Raleway Thin"/>
      <p:regular r:id="rId65"/>
      <p:bold r:id="rId66"/>
      <p:italic r:id="rId67"/>
      <p:boldItalic r:id="rId68"/>
    </p:embeddedFont>
    <p:embeddedFont>
      <p:font typeface="Lato Light"/>
      <p:regular r:id="rId69"/>
      <p:bold r:id="rId70"/>
      <p:italic r:id="rId71"/>
      <p:boldItalic r:id="rId72"/>
    </p:embeddedFont>
    <p:embeddedFont>
      <p:font typeface="Roboto Light"/>
      <p:regular r:id="rId73"/>
      <p:bold r:id="rId74"/>
      <p:italic r:id="rId75"/>
      <p:boldItalic r:id="rId76"/>
    </p:embeddedFont>
    <p:embeddedFont>
      <p:font typeface="Roboto Mono"/>
      <p:regular r:id="rId77"/>
      <p:bold r:id="rId78"/>
      <p:italic r:id="rId79"/>
      <p:boldItalic r:id="rId8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2D200454-40CA-4A62-9FC3-DE9A4176ACB9}">
      <p15:notesGuideLst>
        <p15:guide id="1" orient="horz" pos="2880">
          <p15:clr>
            <a:srgbClr val="A4A3A4"/>
          </p15:clr>
        </p15:guide>
        <p15:guide id="2" pos="2160">
          <p15:clr>
            <a:srgbClr val="A4A3A4"/>
          </p15:clr>
        </p15:guide>
      </p15:notesGuideLst>
    </p:ext>
    <p:ext uri="http://customooxmlschemas.google.com/">
      <go:slidesCustomData xmlns:go="http://customooxmlschemas.google.com/" r:id="rId81" roundtripDataSignature="AMtx7mj7wOvAsUmv7Wri2hoikd2riU5Ja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285FD28-5FDF-44A0-A221-A5300C6C15EE}">
  <a:tblStyle styleId="{D285FD28-5FDF-44A0-A221-A5300C6C15EE}"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21A85B11-3832-4184-8C4F-DF781D40DD47}" styleName="Table_1">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E9D0D189-E520-40D0-8B0B-5333DA602520}" styleName="Table_2">
    <a:wholeTbl>
      <a:tcTxStyle b="off" i="off">
        <a:font>
          <a:latin typeface="Arial"/>
          <a:ea typeface="Arial"/>
          <a:cs typeface="Arial"/>
        </a:font>
        <a:srgbClr val="000000"/>
      </a:tcTxStyle>
      <a:tcStyle>
        <a:tcBdr>
          <a:left>
            <a:ln cap="flat" cmpd="sng" w="9525">
              <a:solidFill>
                <a:srgbClr val="000000"/>
              </a:solidFill>
              <a:prstDash val="solid"/>
              <a:round/>
              <a:headEnd len="sm" w="sm" type="none"/>
              <a:tailEnd len="sm" w="sm" type="none"/>
            </a:ln>
          </a:left>
          <a:right>
            <a:ln cap="flat" cmpd="sng" w="9525">
              <a:solidFill>
                <a:srgbClr val="000000"/>
              </a:solidFill>
              <a:prstDash val="solid"/>
              <a:round/>
              <a:headEnd len="sm" w="sm" type="none"/>
              <a:tailEnd len="sm" w="sm" type="none"/>
            </a:ln>
          </a:right>
          <a:top>
            <a:ln cap="flat" cmpd="sng" w="9525">
              <a:solidFill>
                <a:srgbClr val="000000"/>
              </a:solidFill>
              <a:prstDash val="solid"/>
              <a:round/>
              <a:headEnd len="sm" w="sm" type="none"/>
              <a:tailEnd len="sm" w="sm" type="none"/>
            </a:ln>
          </a:top>
          <a:bottom>
            <a:ln cap="flat" cmpd="sng" w="9525">
              <a:solidFill>
                <a:srgbClr val="000000"/>
              </a:solidFill>
              <a:prstDash val="solid"/>
              <a:round/>
              <a:headEnd len="sm" w="sm" type="none"/>
              <a:tailEnd len="sm" w="sm" type="none"/>
            </a:ln>
          </a:bottom>
          <a:insideH>
            <a:ln cap="flat" cmpd="sng" w="9525">
              <a:solidFill>
                <a:srgbClr val="000000"/>
              </a:solidFill>
              <a:prstDash val="solid"/>
              <a:round/>
              <a:headEnd len="sm" w="sm" type="none"/>
              <a:tailEnd len="sm" w="sm" type="none"/>
            </a:ln>
          </a:insideH>
          <a:insideV>
            <a:ln cap="flat" cmpd="sng" w="9525">
              <a:solidFill>
                <a:srgbClr val="000000"/>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4911B831-CE19-4A50-B45B-3FB32D988454}" styleName="Table_3">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829411F7-EC2C-4B17-A973-01F66F03338B}" styleName="Table_4">
    <a:wholeTbl>
      <a:tcTxStyle b="off" i="off">
        <a:font>
          <a:latin typeface="Calibri"/>
          <a:ea typeface="Calibri"/>
          <a:cs typeface="Calibri"/>
        </a:font>
        <a:schemeClr val="dk1"/>
      </a:tcTxStyle>
      <a:tcStyle>
        <a:tcBdr>
          <a:left>
            <a:ln cap="flat" cmpd="sng" w="12700">
              <a:solidFill>
                <a:schemeClr val="accent1"/>
              </a:solidFill>
              <a:prstDash val="solid"/>
              <a:round/>
              <a:headEnd len="sm" w="sm" type="none"/>
              <a:tailEnd len="sm" w="sm" type="none"/>
            </a:ln>
          </a:left>
          <a:right>
            <a:ln cap="flat" cmpd="sng" w="12700">
              <a:solidFill>
                <a:schemeClr val="accent1"/>
              </a:solidFill>
              <a:prstDash val="solid"/>
              <a:round/>
              <a:headEnd len="sm" w="sm" type="none"/>
              <a:tailEnd len="sm" w="sm" type="none"/>
            </a:ln>
          </a:right>
          <a:top>
            <a:ln cap="flat" cmpd="sng" w="12700">
              <a:solidFill>
                <a:schemeClr val="accent1"/>
              </a:solidFill>
              <a:prstDash val="solid"/>
              <a:round/>
              <a:headEnd len="sm" w="sm" type="none"/>
              <a:tailEnd len="sm" w="sm" type="none"/>
            </a:ln>
          </a:top>
          <a:bottom>
            <a:ln cap="flat" cmpd="sng" w="12700">
              <a:solidFill>
                <a:schemeClr val="accent1"/>
              </a:solidFill>
              <a:prstDash val="solid"/>
              <a:round/>
              <a:headEnd len="sm" w="sm" type="none"/>
              <a:tailEnd len="sm" w="sm" type="none"/>
            </a:ln>
          </a:bottom>
          <a:insideH>
            <a:ln cap="flat" cmpd="sng" w="12700">
              <a:solidFill>
                <a:schemeClr val="accent1"/>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chemeClr val="lt1"/>
          </a:solidFill>
        </a:fill>
      </a:tcStyle>
    </a:wholeTbl>
    <a:band1H>
      <a:tcTxStyle b="off" i="off"/>
      <a:tcStyle>
        <a:fill>
          <a:solidFill>
            <a:srgbClr val="E8ECF4"/>
          </a:solidFill>
        </a:fill>
      </a:tcStyle>
    </a:band1H>
    <a:band2H>
      <a:tcTxStyle b="off" i="off"/>
    </a:band2H>
    <a:band1V>
      <a:tcTxStyle b="off" i="off"/>
      <a:tcStyle>
        <a:fill>
          <a:solidFill>
            <a:srgbClr val="E8ECF4"/>
          </a:solidFill>
        </a:fill>
      </a:tcStyle>
    </a:band1V>
    <a:band2V>
      <a:tcTxStyle b="off" i="off"/>
    </a:band2V>
    <a:lastCol>
      <a:tcTxStyle b="on" i="off"/>
    </a:lastCol>
    <a:firstCol>
      <a:tcTxStyle b="on" i="off"/>
    </a:firstCol>
    <a:lastRow>
      <a:tcTxStyle b="on" i="off"/>
      <a:tcStyle>
        <a:tcBdr>
          <a:top>
            <a:ln cap="flat" cmpd="sng" w="50800">
              <a:solidFill>
                <a:schemeClr val="accent1"/>
              </a:solidFill>
              <a:prstDash val="solid"/>
              <a:round/>
              <a:headEnd len="sm" w="sm" type="none"/>
              <a:tailEnd len="sm" w="sm" type="none"/>
            </a:ln>
          </a:top>
        </a:tcBdr>
        <a:fill>
          <a:solidFill>
            <a:schemeClr val="lt1"/>
          </a:solidFill>
        </a:fill>
      </a:tcStyle>
    </a:lastRow>
    <a:seCell>
      <a:tcTxStyle b="off" i="off"/>
    </a:seCell>
    <a:swCell>
      <a:tcTxStyle b="off" i="off"/>
    </a:swCell>
    <a:firstRow>
      <a:tcTxStyle b="on" i="off">
        <a:font>
          <a:latin typeface="Calibri"/>
          <a:ea typeface="Calibri"/>
          <a:cs typeface="Calibri"/>
        </a:font>
        <a:schemeClr val="lt1"/>
      </a:tcTxStyle>
      <a:tcStyle>
        <a:fill>
          <a:solidFill>
            <a:schemeClr val="accent1"/>
          </a:solidFill>
        </a:fill>
      </a:tcStyle>
    </a:firstRow>
    <a:neCell>
      <a:tcTxStyle b="off" i="off"/>
    </a:neCell>
    <a:nwCell>
      <a:tcTxStyle b="off" i="off"/>
    </a:nwCell>
  </a:tblStyle>
  <a:tblStyle styleId="{DD1994C3-87D9-499A-BAA4-86B81AC27926}" styleName="Table_5">
    <a:wholeTbl>
      <a:tcTxStyle b="off" i="off">
        <a:font>
          <a:latin typeface="Calibri"/>
          <a:ea typeface="Calibri"/>
          <a:cs typeface="Calibri"/>
        </a:font>
        <a:schemeClr val="dk1"/>
      </a:tcTxStyle>
      <a:tcStyle>
        <a:tcBdr>
          <a:left>
            <a:ln cap="flat" cmpd="sng" w="12700">
              <a:solidFill>
                <a:schemeClr val="accent5"/>
              </a:solidFill>
              <a:prstDash val="solid"/>
              <a:round/>
              <a:headEnd len="sm" w="sm" type="none"/>
              <a:tailEnd len="sm" w="sm" type="none"/>
            </a:ln>
          </a:left>
          <a:right>
            <a:ln cap="flat" cmpd="sng" w="12700">
              <a:solidFill>
                <a:schemeClr val="accent5"/>
              </a:solidFill>
              <a:prstDash val="solid"/>
              <a:round/>
              <a:headEnd len="sm" w="sm" type="none"/>
              <a:tailEnd len="sm" w="sm" type="none"/>
            </a:ln>
          </a:right>
          <a:top>
            <a:ln cap="flat" cmpd="sng" w="12700">
              <a:solidFill>
                <a:schemeClr val="accent5"/>
              </a:solidFill>
              <a:prstDash val="solid"/>
              <a:round/>
              <a:headEnd len="sm" w="sm" type="none"/>
              <a:tailEnd len="sm" w="sm" type="none"/>
            </a:ln>
          </a:top>
          <a:bottom>
            <a:ln cap="flat" cmpd="sng" w="12700">
              <a:solidFill>
                <a:schemeClr val="accent5"/>
              </a:solidFill>
              <a:prstDash val="solid"/>
              <a:round/>
              <a:headEnd len="sm" w="sm" type="none"/>
              <a:tailEnd len="sm" w="sm" type="none"/>
            </a:ln>
          </a:bottom>
          <a:insideH>
            <a:ln cap="flat" cmpd="sng" w="12700">
              <a:solidFill>
                <a:schemeClr val="accent5"/>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chemeClr val="lt1"/>
          </a:solidFill>
        </a:fill>
      </a:tcStyle>
    </a:wholeTbl>
    <a:band1H>
      <a:tcTxStyle b="off" i="off"/>
      <a:tcStyle>
        <a:fill>
          <a:solidFill>
            <a:srgbClr val="E8F1F5"/>
          </a:solidFill>
        </a:fill>
      </a:tcStyle>
    </a:band1H>
    <a:band2H>
      <a:tcTxStyle b="off" i="off"/>
    </a:band2H>
    <a:band1V>
      <a:tcTxStyle b="off" i="off"/>
      <a:tcStyle>
        <a:fill>
          <a:solidFill>
            <a:srgbClr val="E8F1F5"/>
          </a:solidFill>
        </a:fill>
      </a:tcStyle>
    </a:band1V>
    <a:band2V>
      <a:tcTxStyle b="off" i="off"/>
    </a:band2V>
    <a:lastCol>
      <a:tcTxStyle b="on" i="off"/>
    </a:lastCol>
    <a:firstCol>
      <a:tcTxStyle b="on" i="off"/>
    </a:firstCol>
    <a:lastRow>
      <a:tcTxStyle b="on" i="off"/>
      <a:tcStyle>
        <a:tcBdr>
          <a:top>
            <a:ln cap="flat" cmpd="sng" w="50800">
              <a:solidFill>
                <a:schemeClr val="accent5"/>
              </a:solidFill>
              <a:prstDash val="solid"/>
              <a:round/>
              <a:headEnd len="sm" w="sm" type="none"/>
              <a:tailEnd len="sm" w="sm" type="none"/>
            </a:ln>
          </a:top>
        </a:tcBdr>
        <a:fill>
          <a:solidFill>
            <a:schemeClr val="lt1"/>
          </a:solidFill>
        </a:fill>
      </a:tcStyle>
    </a:lastRow>
    <a:seCell>
      <a:tcTxStyle b="off" i="off"/>
    </a:seCell>
    <a:swCell>
      <a:tcTxStyle b="off" i="off"/>
    </a:swCell>
    <a:firstRow>
      <a:tcTxStyle b="on" i="off">
        <a:font>
          <a:latin typeface="Calibri"/>
          <a:ea typeface="Calibri"/>
          <a:cs typeface="Calibri"/>
        </a:font>
        <a:schemeClr val="lt1"/>
      </a:tcTxStyle>
      <a:tcStyle>
        <a:fill>
          <a:solidFill>
            <a:schemeClr val="accent5"/>
          </a:solidFill>
        </a:fill>
      </a:tcStyle>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80" Type="http://schemas.openxmlformats.org/officeDocument/2006/relationships/font" Target="fonts/RobotoMono-boldItalic.fntdata"/><Relationship Id="rId81" Type="http://customschemas.google.com/relationships/presentationmetadata" Target="meta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font" Target="fonts/RalewaySemiBold-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RobotoLight-regular.fntdata"/><Relationship Id="rId72" Type="http://schemas.openxmlformats.org/officeDocument/2006/relationships/font" Target="fonts/LatoLight-boldItalic.fntdata"/><Relationship Id="rId31" Type="http://schemas.openxmlformats.org/officeDocument/2006/relationships/slide" Target="slides/slide25.xml"/><Relationship Id="rId75" Type="http://schemas.openxmlformats.org/officeDocument/2006/relationships/font" Target="fonts/RobotoLight-italic.fntdata"/><Relationship Id="rId30" Type="http://schemas.openxmlformats.org/officeDocument/2006/relationships/slide" Target="slides/slide24.xml"/><Relationship Id="rId74" Type="http://schemas.openxmlformats.org/officeDocument/2006/relationships/font" Target="fonts/RobotoLight-bold.fntdata"/><Relationship Id="rId33" Type="http://schemas.openxmlformats.org/officeDocument/2006/relationships/slide" Target="slides/slide27.xml"/><Relationship Id="rId77" Type="http://schemas.openxmlformats.org/officeDocument/2006/relationships/font" Target="fonts/RobotoMono-regular.fntdata"/><Relationship Id="rId32" Type="http://schemas.openxmlformats.org/officeDocument/2006/relationships/slide" Target="slides/slide26.xml"/><Relationship Id="rId76" Type="http://schemas.openxmlformats.org/officeDocument/2006/relationships/font" Target="fonts/RobotoLight-boldItalic.fntdata"/><Relationship Id="rId35" Type="http://schemas.openxmlformats.org/officeDocument/2006/relationships/slide" Target="slides/slide29.xml"/><Relationship Id="rId79" Type="http://schemas.openxmlformats.org/officeDocument/2006/relationships/font" Target="fonts/RobotoMono-italic.fntdata"/><Relationship Id="rId34" Type="http://schemas.openxmlformats.org/officeDocument/2006/relationships/slide" Target="slides/slide28.xml"/><Relationship Id="rId78" Type="http://schemas.openxmlformats.org/officeDocument/2006/relationships/font" Target="fonts/RobotoMono-bold.fntdata"/><Relationship Id="rId71" Type="http://schemas.openxmlformats.org/officeDocument/2006/relationships/font" Target="fonts/LatoLight-italic.fntdata"/><Relationship Id="rId70" Type="http://schemas.openxmlformats.org/officeDocument/2006/relationships/font" Target="fonts/LatoLight-bold.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Montserrat-bold.fntdata"/><Relationship Id="rId61" Type="http://schemas.openxmlformats.org/officeDocument/2006/relationships/font" Target="fonts/Montserrat-regular.fntdata"/><Relationship Id="rId20" Type="http://schemas.openxmlformats.org/officeDocument/2006/relationships/slide" Target="slides/slide14.xml"/><Relationship Id="rId64" Type="http://schemas.openxmlformats.org/officeDocument/2006/relationships/font" Target="fonts/Montserrat-boldItalic.fntdata"/><Relationship Id="rId63" Type="http://schemas.openxmlformats.org/officeDocument/2006/relationships/font" Target="fonts/Montserrat-italic.fntdata"/><Relationship Id="rId22" Type="http://schemas.openxmlformats.org/officeDocument/2006/relationships/slide" Target="slides/slide16.xml"/><Relationship Id="rId66" Type="http://schemas.openxmlformats.org/officeDocument/2006/relationships/font" Target="fonts/RalewayThin-bold.fntdata"/><Relationship Id="rId21" Type="http://schemas.openxmlformats.org/officeDocument/2006/relationships/slide" Target="slides/slide15.xml"/><Relationship Id="rId65" Type="http://schemas.openxmlformats.org/officeDocument/2006/relationships/font" Target="fonts/RalewayThin-regular.fntdata"/><Relationship Id="rId24" Type="http://schemas.openxmlformats.org/officeDocument/2006/relationships/slide" Target="slides/slide18.xml"/><Relationship Id="rId68" Type="http://schemas.openxmlformats.org/officeDocument/2006/relationships/font" Target="fonts/RalewayThin-boldItalic.fntdata"/><Relationship Id="rId23" Type="http://schemas.openxmlformats.org/officeDocument/2006/relationships/slide" Target="slides/slide17.xml"/><Relationship Id="rId67" Type="http://schemas.openxmlformats.org/officeDocument/2006/relationships/font" Target="fonts/RalewayThin-italic.fntdata"/><Relationship Id="rId60" Type="http://schemas.openxmlformats.org/officeDocument/2006/relationships/font" Target="fonts/Lato-boldItalic.fntdata"/><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LatoLight-regular.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RalewaySemiBold-italic.fntdata"/><Relationship Id="rId50" Type="http://schemas.openxmlformats.org/officeDocument/2006/relationships/font" Target="fonts/RalewaySemiBold-bold.fntdata"/><Relationship Id="rId53" Type="http://schemas.openxmlformats.org/officeDocument/2006/relationships/font" Target="fonts/Roboto-regular.fntdata"/><Relationship Id="rId52" Type="http://schemas.openxmlformats.org/officeDocument/2006/relationships/font" Target="fonts/RalewaySemiBold-boldItalic.fntdata"/><Relationship Id="rId11" Type="http://schemas.openxmlformats.org/officeDocument/2006/relationships/slide" Target="slides/slide5.xml"/><Relationship Id="rId55" Type="http://schemas.openxmlformats.org/officeDocument/2006/relationships/font" Target="fonts/Roboto-italic.fntdata"/><Relationship Id="rId10" Type="http://schemas.openxmlformats.org/officeDocument/2006/relationships/slide" Target="slides/slide4.xml"/><Relationship Id="rId54" Type="http://schemas.openxmlformats.org/officeDocument/2006/relationships/font" Target="fonts/Roboto-bold.fntdata"/><Relationship Id="rId13" Type="http://schemas.openxmlformats.org/officeDocument/2006/relationships/slide" Target="slides/slide7.xml"/><Relationship Id="rId57" Type="http://schemas.openxmlformats.org/officeDocument/2006/relationships/font" Target="fonts/Lato-regular.fntdata"/><Relationship Id="rId12" Type="http://schemas.openxmlformats.org/officeDocument/2006/relationships/slide" Target="slides/slide6.xml"/><Relationship Id="rId56" Type="http://schemas.openxmlformats.org/officeDocument/2006/relationships/font" Target="fonts/Roboto-boldItalic.fntdata"/><Relationship Id="rId15" Type="http://schemas.openxmlformats.org/officeDocument/2006/relationships/slide" Target="slides/slide9.xml"/><Relationship Id="rId59" Type="http://schemas.openxmlformats.org/officeDocument/2006/relationships/font" Target="fonts/Lato-italic.fntdata"/><Relationship Id="rId14" Type="http://schemas.openxmlformats.org/officeDocument/2006/relationships/slide" Target="slides/slide8.xml"/><Relationship Id="rId58" Type="http://schemas.openxmlformats.org/officeDocument/2006/relationships/font" Target="fonts/Lato-bold.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 name="Google Shape;103;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104" name="Google Shape;104;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d539bf22fd_0_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0" name="Google Shape;220;gd539bf22fd_0_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1" name="Google Shape;221;gd539bf22fd_0_2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f6487c47f5_0_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1" name="Google Shape;231;gf6487c47f5_0_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2" name="Google Shape;232;gf6487c47f5_0_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fb4a787c85_0_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9" name="Google Shape;239;gfb4a787c85_0_3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0" name="Google Shape;240;gfb4a787c85_0_3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f6487c47f5_0_1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6" name="Google Shape;256;gf6487c47f5_0_1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7" name="Google Shape;257;gf6487c47f5_0_13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fb4a787c85_0_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5" name="Google Shape;265;gfb4a787c85_0_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6" name="Google Shape;266;gfb4a787c85_0_5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f6487c47f5_0_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5" name="Google Shape;275;gf6487c47f5_0_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6" name="Google Shape;276;gf6487c47f5_0_2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e84c291948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3" name="Google Shape;323;ge84c291948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4" name="Google Shape;324;ge84c291948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c051da0fb0_1_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2" name="Google Shape;372;gc051da0fb0_1_4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3" name="Google Shape;373;gc051da0fb0_1_4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eb6ed8c786_1_1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0" name="Google Shape;380;geb6ed8c786_1_104:notes"/>
          <p:cNvSpPr/>
          <p:nvPr>
            <p:ph idx="2" type="sldImg"/>
          </p:nvPr>
        </p:nvSpPr>
        <p:spPr>
          <a:xfrm>
            <a:off x="701964"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f6487c47f5_0_1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8" name="Google Shape;408;gf6487c47f5_0_18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9" name="Google Shape;409;gf6487c47f5_0_18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 name="Google Shape;114;p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sz="1200">
              <a:solidFill>
                <a:srgbClr val="00B050"/>
              </a:solidFill>
            </a:endParaRPr>
          </a:p>
        </p:txBody>
      </p:sp>
      <p:sp>
        <p:nvSpPr>
          <p:cNvPr id="115" name="Google Shape;115;p1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fb2a24648c_5_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6" name="Google Shape;426;gfb2a24648c_5_15:notes"/>
          <p:cNvSpPr/>
          <p:nvPr>
            <p:ph idx="2" type="sldImg"/>
          </p:nvPr>
        </p:nvSpPr>
        <p:spPr>
          <a:xfrm>
            <a:off x="701964"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f6487c47f5_0_1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1" name="Google Shape;441;gf6487c47f5_0_150:notes"/>
          <p:cNvSpPr/>
          <p:nvPr>
            <p:ph idx="2" type="sldImg"/>
          </p:nvPr>
        </p:nvSpPr>
        <p:spPr>
          <a:xfrm>
            <a:off x="701964"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f6487c47f5_0_2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3" name="Google Shape;483;gf6487c47f5_0_217:notes"/>
          <p:cNvSpPr/>
          <p:nvPr>
            <p:ph idx="2" type="sldImg"/>
          </p:nvPr>
        </p:nvSpPr>
        <p:spPr>
          <a:xfrm>
            <a:off x="701964"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f6487c47f5_0_1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4" name="Google Shape;494;gf6487c47f5_0_170:notes"/>
          <p:cNvSpPr/>
          <p:nvPr>
            <p:ph idx="2" type="sldImg"/>
          </p:nvPr>
        </p:nvSpPr>
        <p:spPr>
          <a:xfrm>
            <a:off x="701964"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p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9" name="Google Shape;509;p8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0" name="Google Shape;510;p8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p8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1" name="Google Shape;531;p8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The Satellite Book Club Seminar Series is convened weekly on Thursdays, providing an opportunity for scientists throughout the NOAA satellite domain to share a topic of interest to them with their peers. Topics may include applications of satellite data in the field, new and exciting changes to both polar and geostationary programs, and anything else satellite-related that the field would like to discuss.</a:t>
            </a:r>
            <a:endParaRPr/>
          </a:p>
        </p:txBody>
      </p:sp>
      <p:sp>
        <p:nvSpPr>
          <p:cNvPr id="532" name="Google Shape;532;p8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f6487c47f5_0_2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1" name="Google Shape;541;gf6487c47f5_0_2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The Satellite Book Club Seminar Series is convened weekly on Thursdays, providing an opportunity for scientists throughout the NOAA satellite domain to share a topic of interest to them with their peers. Topics may include applications of satellite data in the field, new and exciting changes to both polar and geostationary programs, and anything else satellite-related that the field would like to discuss.</a:t>
            </a:r>
            <a:endParaRPr/>
          </a:p>
        </p:txBody>
      </p:sp>
      <p:sp>
        <p:nvSpPr>
          <p:cNvPr id="542" name="Google Shape;542;gf6487c47f5_0_22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f6487c47f5_0_2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3" name="Google Shape;553;gf6487c47f5_0_23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The Satellite Book Club Seminar Series is convened weekly on Thursdays, providing an opportunity for scientists throughout the NOAA satellite domain to share a topic of interest to them with their peers. Topics may include applications of satellite data in the field, new and exciting changes to both polar and geostationary programs, and anything else satellite-related that the field would like to discuss.</a:t>
            </a:r>
            <a:endParaRPr/>
          </a:p>
        </p:txBody>
      </p:sp>
      <p:sp>
        <p:nvSpPr>
          <p:cNvPr id="554" name="Google Shape;554;gf6487c47f5_0_23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be5f960dbd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8" name="Google Shape;568;gbe5f960dbd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 </a:t>
            </a:r>
            <a:endParaRPr/>
          </a:p>
        </p:txBody>
      </p:sp>
      <p:sp>
        <p:nvSpPr>
          <p:cNvPr id="569" name="Google Shape;569;gbe5f960dbd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p8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2" name="Google Shape;582;p8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f6487c47f5_0_20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 name="Google Shape;122;gf6487c47f5_0_20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3" name="Google Shape;123;gf6487c47f5_0_20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9" name="Google Shape;589;p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0" name="Google Shape;590;p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b187111a8f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7" name="Google Shape;597;gb187111a8f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8" name="Google Shape;598;gb187111a8f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6" name="Google Shape;606;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07" name="Google Shape;607;p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4" name="Google Shape;614;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5" name="Google Shape;615;p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2" name="Google Shape;622;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3" name="Google Shape;623;p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0" name="Google Shape;630;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1" name="Google Shape;631;p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40" name="Google Shape;640;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9" name="Google Shape;649;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50" name="Google Shape;650;p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9" name="Google Shape;659;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60" name="Google Shape;660;p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8" name="Google Shape;668;p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69" name="Google Shape;669;p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f6487c47f5_0_1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 name="Google Shape;131;gf6487c47f5_0_1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2" name="Google Shape;132;gf6487c47f5_0_11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p8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7" name="Google Shape;677;p8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78" name="Google Shape;678;p8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6" name="Google Shape;686;p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87" name="Google Shape;687;p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6" name="Google Shape;696;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97" name="Google Shape;697;p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fb4a787c85_0_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 name="Google Shape;153;gfb4a787c85_0_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4" name="Google Shape;154;gfb4a787c85_0_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d539bf22fd_0_1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 name="Google Shape;167;gd539bf22fd_0_18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8" name="Google Shape;168;gd539bf22fd_0_18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9f2a877130_0_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 name="Google Shape;184;g9f2a877130_0_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5" name="Google Shape;185;g9f2a877130_0_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c051da0fb0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 name="Google Shape;195;gc051da0fb0_1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fb4a787c85_0_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fb4a787c85_0_6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0" name="Google Shape;210;gfb4a787c85_0_6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gradFill>
          <a:gsLst>
            <a:gs pos="0">
              <a:srgbClr val="93B3D7"/>
            </a:gs>
            <a:gs pos="100000">
              <a:srgbClr val="FFFFFF"/>
            </a:gs>
          </a:gsLst>
          <a:lin ang="15960083" scaled="0"/>
        </a:gradFill>
      </p:bgPr>
    </p:bg>
    <p:spTree>
      <p:nvGrpSpPr>
        <p:cNvPr id="15" name="Shape 15"/>
        <p:cNvGrpSpPr/>
        <p:nvPr/>
      </p:nvGrpSpPr>
      <p:grpSpPr>
        <a:xfrm>
          <a:off x="0" y="0"/>
          <a:ext cx="0" cy="0"/>
          <a:chOff x="0" y="0"/>
          <a:chExt cx="0" cy="0"/>
        </a:xfrm>
      </p:grpSpPr>
      <p:sp>
        <p:nvSpPr>
          <p:cNvPr id="16" name="Google Shape;16;g94beaa457c_0_78"/>
          <p:cNvSpPr txBox="1"/>
          <p:nvPr>
            <p:ph type="ctrTitle"/>
          </p:nvPr>
        </p:nvSpPr>
        <p:spPr>
          <a:xfrm>
            <a:off x="914400" y="2130436"/>
            <a:ext cx="10363200" cy="1470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366092"/>
              </a:buClr>
              <a:buSzPts val="4000"/>
              <a:buFont typeface="Raleway Thin"/>
              <a:buNone/>
              <a:defRPr b="0">
                <a:solidFill>
                  <a:srgbClr val="366092"/>
                </a:solidFill>
                <a:latin typeface="Raleway Thin"/>
                <a:ea typeface="Raleway Thin"/>
                <a:cs typeface="Raleway Thin"/>
                <a:sym typeface="Raleway Thi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g94beaa457c_0_78"/>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640"/>
              </a:spcBef>
              <a:spcAft>
                <a:spcPts val="0"/>
              </a:spcAft>
              <a:buClr>
                <a:srgbClr val="888888"/>
              </a:buClr>
              <a:buSzPts val="3200"/>
              <a:buFont typeface="Lato Light"/>
              <a:buNone/>
              <a:defRPr>
                <a:solidFill>
                  <a:srgbClr val="888888"/>
                </a:solidFill>
                <a:latin typeface="Lato Light"/>
                <a:ea typeface="Lato Light"/>
                <a:cs typeface="Lato Light"/>
                <a:sym typeface="Lato Light"/>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g94beaa457c_0_78"/>
          <p:cNvSpPr txBox="1"/>
          <p:nvPr>
            <p:ph idx="10" type="dt"/>
          </p:nvPr>
        </p:nvSpPr>
        <p:spPr>
          <a:xfrm>
            <a:off x="609600" y="6356361"/>
            <a:ext cx="2844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g94beaa457c_0_78"/>
          <p:cNvSpPr txBox="1"/>
          <p:nvPr>
            <p:ph idx="11" type="ftr"/>
          </p:nvPr>
        </p:nvSpPr>
        <p:spPr>
          <a:xfrm>
            <a:off x="4165600" y="6356361"/>
            <a:ext cx="38607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g94beaa457c_0_78"/>
          <p:cNvSpPr txBox="1"/>
          <p:nvPr>
            <p:ph idx="12" type="sldNum"/>
          </p:nvPr>
        </p:nvSpPr>
        <p:spPr>
          <a:xfrm>
            <a:off x="8737600" y="6356361"/>
            <a:ext cx="2844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3" name="Shape 73"/>
        <p:cNvGrpSpPr/>
        <p:nvPr/>
      </p:nvGrpSpPr>
      <p:grpSpPr>
        <a:xfrm>
          <a:off x="0" y="0"/>
          <a:ext cx="0" cy="0"/>
          <a:chOff x="0" y="0"/>
          <a:chExt cx="0" cy="0"/>
        </a:xfrm>
      </p:grpSpPr>
      <p:sp>
        <p:nvSpPr>
          <p:cNvPr id="74" name="Google Shape;74;p61"/>
          <p:cNvSpPr txBox="1"/>
          <p:nvPr>
            <p:ph type="title"/>
          </p:nvPr>
        </p:nvSpPr>
        <p:spPr>
          <a:xfrm>
            <a:off x="2389717" y="4800600"/>
            <a:ext cx="73152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rgbClr val="376092"/>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61"/>
          <p:cNvSpPr/>
          <p:nvPr>
            <p:ph idx="2" type="pic"/>
          </p:nvPr>
        </p:nvSpPr>
        <p:spPr>
          <a:xfrm>
            <a:off x="2389717" y="612775"/>
            <a:ext cx="7315200" cy="4114800"/>
          </a:xfrm>
          <a:prstGeom prst="rect">
            <a:avLst/>
          </a:prstGeom>
          <a:noFill/>
          <a:ln>
            <a:noFill/>
          </a:ln>
        </p:spPr>
      </p:sp>
      <p:sp>
        <p:nvSpPr>
          <p:cNvPr id="76" name="Google Shape;76;p61"/>
          <p:cNvSpPr txBox="1"/>
          <p:nvPr>
            <p:ph idx="1" type="body"/>
          </p:nvPr>
        </p:nvSpPr>
        <p:spPr>
          <a:xfrm>
            <a:off x="2389717" y="5367338"/>
            <a:ext cx="73152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77" name="Google Shape;77;p61"/>
          <p:cNvSpPr txBox="1"/>
          <p:nvPr>
            <p:ph idx="10" type="dt"/>
          </p:nvPr>
        </p:nvSpPr>
        <p:spPr>
          <a:xfrm>
            <a:off x="609600" y="635636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61"/>
          <p:cNvSpPr txBox="1"/>
          <p:nvPr>
            <p:ph idx="11" type="ftr"/>
          </p:nvPr>
        </p:nvSpPr>
        <p:spPr>
          <a:xfrm>
            <a:off x="4165600" y="635636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61"/>
          <p:cNvSpPr txBox="1"/>
          <p:nvPr>
            <p:ph idx="12" type="sldNum"/>
          </p:nvPr>
        </p:nvSpPr>
        <p:spPr>
          <a:xfrm>
            <a:off x="8737600" y="635636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0" name="Shape 80"/>
        <p:cNvGrpSpPr/>
        <p:nvPr/>
      </p:nvGrpSpPr>
      <p:grpSpPr>
        <a:xfrm>
          <a:off x="0" y="0"/>
          <a:ext cx="0" cy="0"/>
          <a:chOff x="0" y="0"/>
          <a:chExt cx="0" cy="0"/>
        </a:xfrm>
      </p:grpSpPr>
      <p:sp>
        <p:nvSpPr>
          <p:cNvPr id="81" name="Google Shape;81;p6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rgbClr val="37609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62"/>
          <p:cNvSpPr txBox="1"/>
          <p:nvPr>
            <p:ph idx="1" type="body"/>
          </p:nvPr>
        </p:nvSpPr>
        <p:spPr>
          <a:xfrm rot="5400000">
            <a:off x="3833019" y="-1623212"/>
            <a:ext cx="4525963" cy="10972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3" name="Google Shape;83;p62"/>
          <p:cNvSpPr txBox="1"/>
          <p:nvPr>
            <p:ph idx="10" type="dt"/>
          </p:nvPr>
        </p:nvSpPr>
        <p:spPr>
          <a:xfrm>
            <a:off x="609600" y="635636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62"/>
          <p:cNvSpPr txBox="1"/>
          <p:nvPr>
            <p:ph idx="11" type="ftr"/>
          </p:nvPr>
        </p:nvSpPr>
        <p:spPr>
          <a:xfrm>
            <a:off x="4165600" y="635636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62"/>
          <p:cNvSpPr txBox="1"/>
          <p:nvPr>
            <p:ph idx="12" type="sldNum"/>
          </p:nvPr>
        </p:nvSpPr>
        <p:spPr>
          <a:xfrm>
            <a:off x="8737600" y="635636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6" name="Shape 86"/>
        <p:cNvGrpSpPr/>
        <p:nvPr/>
      </p:nvGrpSpPr>
      <p:grpSpPr>
        <a:xfrm>
          <a:off x="0" y="0"/>
          <a:ext cx="0" cy="0"/>
          <a:chOff x="0" y="0"/>
          <a:chExt cx="0" cy="0"/>
        </a:xfrm>
      </p:grpSpPr>
      <p:sp>
        <p:nvSpPr>
          <p:cNvPr id="87" name="Google Shape;87;p63"/>
          <p:cNvSpPr txBox="1"/>
          <p:nvPr>
            <p:ph type="title"/>
          </p:nvPr>
        </p:nvSpPr>
        <p:spPr>
          <a:xfrm rot="5400000">
            <a:off x="7285037" y="1828812"/>
            <a:ext cx="5851525" cy="27432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rgbClr val="37609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63"/>
          <p:cNvSpPr txBox="1"/>
          <p:nvPr>
            <p:ph idx="1" type="body"/>
          </p:nvPr>
        </p:nvSpPr>
        <p:spPr>
          <a:xfrm rot="5400000">
            <a:off x="1697037" y="-812789"/>
            <a:ext cx="5851525" cy="80264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9" name="Google Shape;89;p63"/>
          <p:cNvSpPr txBox="1"/>
          <p:nvPr>
            <p:ph idx="10" type="dt"/>
          </p:nvPr>
        </p:nvSpPr>
        <p:spPr>
          <a:xfrm>
            <a:off x="609600" y="635636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63"/>
          <p:cNvSpPr txBox="1"/>
          <p:nvPr>
            <p:ph idx="11" type="ftr"/>
          </p:nvPr>
        </p:nvSpPr>
        <p:spPr>
          <a:xfrm>
            <a:off x="4165600" y="635636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63"/>
          <p:cNvSpPr txBox="1"/>
          <p:nvPr>
            <p:ph idx="12" type="sldNum"/>
          </p:nvPr>
        </p:nvSpPr>
        <p:spPr>
          <a:xfrm>
            <a:off x="8737600" y="635636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2" name="Shape 92"/>
        <p:cNvGrpSpPr/>
        <p:nvPr/>
      </p:nvGrpSpPr>
      <p:grpSpPr>
        <a:xfrm>
          <a:off x="0" y="0"/>
          <a:ext cx="0" cy="0"/>
          <a:chOff x="0" y="0"/>
          <a:chExt cx="0" cy="0"/>
        </a:xfrm>
      </p:grpSpPr>
      <p:sp>
        <p:nvSpPr>
          <p:cNvPr id="93" name="Google Shape;93;p64"/>
          <p:cNvSpPr txBox="1"/>
          <p:nvPr>
            <p:ph type="title"/>
          </p:nvPr>
        </p:nvSpPr>
        <p:spPr>
          <a:xfrm>
            <a:off x="415600" y="593367"/>
            <a:ext cx="11360800" cy="763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rgbClr val="376092"/>
              </a:buClr>
              <a:buSzPts val="2800"/>
              <a:buFont typeface="Calibri"/>
              <a:buNone/>
              <a:defRPr b="1">
                <a:solidFill>
                  <a:srgbClr val="376092"/>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94" name="Google Shape;94;p64"/>
          <p:cNvSpPr txBox="1"/>
          <p:nvPr>
            <p:ph idx="1" type="body"/>
          </p:nvPr>
        </p:nvSpPr>
        <p:spPr>
          <a:xfrm>
            <a:off x="415600" y="1536633"/>
            <a:ext cx="11360800" cy="4555200"/>
          </a:xfrm>
          <a:prstGeom prst="rect">
            <a:avLst/>
          </a:prstGeom>
          <a:noFill/>
          <a:ln>
            <a:noFill/>
          </a:ln>
        </p:spPr>
        <p:txBody>
          <a:bodyPr anchorCtr="0" anchor="t" bIns="91425" lIns="91425" spcFirstLastPara="1" rIns="91425" wrap="square" tIns="91425">
            <a:normAutofit/>
          </a:bodyPr>
          <a:lstStyle>
            <a:lvl1pPr indent="-342900" lvl="0" marL="457200" algn="l">
              <a:lnSpc>
                <a:spcPct val="100000"/>
              </a:lnSpc>
              <a:spcBef>
                <a:spcPts val="0"/>
              </a:spcBef>
              <a:spcAft>
                <a:spcPts val="0"/>
              </a:spcAft>
              <a:buClr>
                <a:schemeClr val="dk1"/>
              </a:buClr>
              <a:buSzPts val="1800"/>
              <a:buChar char="●"/>
              <a:defRPr/>
            </a:lvl1pPr>
            <a:lvl2pPr indent="-317500" lvl="1" marL="914400" algn="l">
              <a:lnSpc>
                <a:spcPct val="100000"/>
              </a:lnSpc>
              <a:spcBef>
                <a:spcPts val="1600"/>
              </a:spcBef>
              <a:spcAft>
                <a:spcPts val="0"/>
              </a:spcAft>
              <a:buClr>
                <a:schemeClr val="dk1"/>
              </a:buClr>
              <a:buSzPts val="1400"/>
              <a:buChar char="○"/>
              <a:defRPr/>
            </a:lvl2pPr>
            <a:lvl3pPr indent="-317500" lvl="2" marL="1371600" algn="l">
              <a:lnSpc>
                <a:spcPct val="100000"/>
              </a:lnSpc>
              <a:spcBef>
                <a:spcPts val="1600"/>
              </a:spcBef>
              <a:spcAft>
                <a:spcPts val="0"/>
              </a:spcAft>
              <a:buClr>
                <a:schemeClr val="dk1"/>
              </a:buClr>
              <a:buSzPts val="1400"/>
              <a:buChar char="■"/>
              <a:defRPr/>
            </a:lvl3pPr>
            <a:lvl4pPr indent="-317500" lvl="3" marL="1828800" algn="l">
              <a:lnSpc>
                <a:spcPct val="100000"/>
              </a:lnSpc>
              <a:spcBef>
                <a:spcPts val="1600"/>
              </a:spcBef>
              <a:spcAft>
                <a:spcPts val="0"/>
              </a:spcAft>
              <a:buClr>
                <a:schemeClr val="dk1"/>
              </a:buClr>
              <a:buSzPts val="1400"/>
              <a:buChar char="●"/>
              <a:defRPr/>
            </a:lvl4pPr>
            <a:lvl5pPr indent="-317500" lvl="4" marL="2286000" algn="l">
              <a:lnSpc>
                <a:spcPct val="100000"/>
              </a:lnSpc>
              <a:spcBef>
                <a:spcPts val="1600"/>
              </a:spcBef>
              <a:spcAft>
                <a:spcPts val="0"/>
              </a:spcAft>
              <a:buClr>
                <a:schemeClr val="dk1"/>
              </a:buClr>
              <a:buSzPts val="1400"/>
              <a:buChar char="○"/>
              <a:defRPr/>
            </a:lvl5pPr>
            <a:lvl6pPr indent="-317500" lvl="5" marL="2743200" algn="l">
              <a:lnSpc>
                <a:spcPct val="100000"/>
              </a:lnSpc>
              <a:spcBef>
                <a:spcPts val="1600"/>
              </a:spcBef>
              <a:spcAft>
                <a:spcPts val="0"/>
              </a:spcAft>
              <a:buClr>
                <a:schemeClr val="dk1"/>
              </a:buClr>
              <a:buSzPts val="1400"/>
              <a:buChar char="■"/>
              <a:defRPr/>
            </a:lvl6pPr>
            <a:lvl7pPr indent="-317500" lvl="6" marL="3200400" algn="l">
              <a:lnSpc>
                <a:spcPct val="100000"/>
              </a:lnSpc>
              <a:spcBef>
                <a:spcPts val="1600"/>
              </a:spcBef>
              <a:spcAft>
                <a:spcPts val="0"/>
              </a:spcAft>
              <a:buClr>
                <a:schemeClr val="dk1"/>
              </a:buClr>
              <a:buSzPts val="1400"/>
              <a:buChar char="●"/>
              <a:defRPr/>
            </a:lvl7pPr>
            <a:lvl8pPr indent="-317500" lvl="7" marL="3657600" algn="l">
              <a:lnSpc>
                <a:spcPct val="100000"/>
              </a:lnSpc>
              <a:spcBef>
                <a:spcPts val="1600"/>
              </a:spcBef>
              <a:spcAft>
                <a:spcPts val="0"/>
              </a:spcAft>
              <a:buClr>
                <a:schemeClr val="dk1"/>
              </a:buClr>
              <a:buSzPts val="1400"/>
              <a:buChar char="○"/>
              <a:defRPr/>
            </a:lvl8pPr>
            <a:lvl9pPr indent="-317500" lvl="8" marL="4114800" algn="l">
              <a:lnSpc>
                <a:spcPct val="100000"/>
              </a:lnSpc>
              <a:spcBef>
                <a:spcPts val="1600"/>
              </a:spcBef>
              <a:spcAft>
                <a:spcPts val="1600"/>
              </a:spcAft>
              <a:buClr>
                <a:schemeClr val="dk1"/>
              </a:buClr>
              <a:buSzPts val="1400"/>
              <a:buChar char="■"/>
              <a:defRPr/>
            </a:lvl9pPr>
          </a:lstStyle>
          <a:p/>
        </p:txBody>
      </p:sp>
      <p:sp>
        <p:nvSpPr>
          <p:cNvPr id="95" name="Google Shape;95;p64"/>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96" name="Shape 96"/>
        <p:cNvGrpSpPr/>
        <p:nvPr/>
      </p:nvGrpSpPr>
      <p:grpSpPr>
        <a:xfrm>
          <a:off x="0" y="0"/>
          <a:ext cx="0" cy="0"/>
          <a:chOff x="0" y="0"/>
          <a:chExt cx="0" cy="0"/>
        </a:xfrm>
      </p:grpSpPr>
      <p:sp>
        <p:nvSpPr>
          <p:cNvPr id="97" name="Google Shape;97;p6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rgbClr val="37609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p65"/>
          <p:cNvSpPr txBox="1"/>
          <p:nvPr>
            <p:ph idx="10" type="dt"/>
          </p:nvPr>
        </p:nvSpPr>
        <p:spPr>
          <a:xfrm>
            <a:off x="609600" y="635636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65"/>
          <p:cNvSpPr txBox="1"/>
          <p:nvPr>
            <p:ph idx="11" type="ftr"/>
          </p:nvPr>
        </p:nvSpPr>
        <p:spPr>
          <a:xfrm>
            <a:off x="4165600" y="635636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p65"/>
          <p:cNvSpPr txBox="1"/>
          <p:nvPr>
            <p:ph idx="12" type="sldNum"/>
          </p:nvPr>
        </p:nvSpPr>
        <p:spPr>
          <a:xfrm>
            <a:off x="8737600" y="635636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bg>
      <p:bgPr>
        <a:gradFill>
          <a:gsLst>
            <a:gs pos="0">
              <a:srgbClr val="93B3D7">
                <a:alpha val="40000"/>
              </a:srgbClr>
            </a:gs>
            <a:gs pos="100000">
              <a:srgbClr val="FFFFFF"/>
            </a:gs>
          </a:gsLst>
          <a:lin ang="15540001" scaled="0"/>
        </a:gradFill>
      </p:bgPr>
    </p:bg>
    <p:spTree>
      <p:nvGrpSpPr>
        <p:cNvPr id="21" name="Shape 21"/>
        <p:cNvGrpSpPr/>
        <p:nvPr/>
      </p:nvGrpSpPr>
      <p:grpSpPr>
        <a:xfrm>
          <a:off x="0" y="0"/>
          <a:ext cx="0" cy="0"/>
          <a:chOff x="0" y="0"/>
          <a:chExt cx="0" cy="0"/>
        </a:xfrm>
      </p:grpSpPr>
      <p:sp>
        <p:nvSpPr>
          <p:cNvPr id="22" name="Google Shape;22;p41"/>
          <p:cNvSpPr txBox="1"/>
          <p:nvPr>
            <p:ph idx="1" type="body"/>
          </p:nvPr>
        </p:nvSpPr>
        <p:spPr>
          <a:xfrm>
            <a:off x="354425" y="1033313"/>
            <a:ext cx="11471400" cy="5169000"/>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Font typeface="Lato"/>
              <a:buChar char="•"/>
              <a:defRPr>
                <a:latin typeface="Lato"/>
                <a:ea typeface="Lato"/>
                <a:cs typeface="Lato"/>
                <a:sym typeface="Lato"/>
              </a:defRPr>
            </a:lvl1pPr>
            <a:lvl2pPr indent="-406400" lvl="1" marL="914400" algn="l">
              <a:lnSpc>
                <a:spcPct val="100000"/>
              </a:lnSpc>
              <a:spcBef>
                <a:spcPts val="560"/>
              </a:spcBef>
              <a:spcAft>
                <a:spcPts val="0"/>
              </a:spcAft>
              <a:buClr>
                <a:schemeClr val="dk1"/>
              </a:buClr>
              <a:buSzPts val="2800"/>
              <a:buFont typeface="Lato"/>
              <a:buChar char="•"/>
              <a:defRPr>
                <a:latin typeface="Lato"/>
                <a:ea typeface="Lato"/>
                <a:cs typeface="Lato"/>
                <a:sym typeface="Lato"/>
              </a:defRPr>
            </a:lvl2pPr>
            <a:lvl3pPr indent="-381000" lvl="2" marL="1371600" algn="l">
              <a:lnSpc>
                <a:spcPct val="100000"/>
              </a:lnSpc>
              <a:spcBef>
                <a:spcPts val="480"/>
              </a:spcBef>
              <a:spcAft>
                <a:spcPts val="0"/>
              </a:spcAft>
              <a:buClr>
                <a:schemeClr val="dk1"/>
              </a:buClr>
              <a:buSzPts val="2400"/>
              <a:buFont typeface="Lato"/>
              <a:buChar char="•"/>
              <a:defRPr>
                <a:latin typeface="Lato"/>
                <a:ea typeface="Lato"/>
                <a:cs typeface="Lato"/>
                <a:sym typeface="Lato"/>
              </a:defRPr>
            </a:lvl3pPr>
            <a:lvl4pPr indent="-355600" lvl="3" marL="1828800" algn="l">
              <a:lnSpc>
                <a:spcPct val="100000"/>
              </a:lnSpc>
              <a:spcBef>
                <a:spcPts val="400"/>
              </a:spcBef>
              <a:spcAft>
                <a:spcPts val="0"/>
              </a:spcAft>
              <a:buClr>
                <a:schemeClr val="dk1"/>
              </a:buClr>
              <a:buSzPts val="2000"/>
              <a:buFont typeface="Lato"/>
              <a:buChar char="•"/>
              <a:defRPr>
                <a:latin typeface="Lato"/>
                <a:ea typeface="Lato"/>
                <a:cs typeface="Lato"/>
                <a:sym typeface="Lato"/>
              </a:defRPr>
            </a:lvl4pPr>
            <a:lvl5pPr indent="-355600" lvl="4" marL="2286000" algn="l">
              <a:lnSpc>
                <a:spcPct val="100000"/>
              </a:lnSpc>
              <a:spcBef>
                <a:spcPts val="400"/>
              </a:spcBef>
              <a:spcAft>
                <a:spcPts val="0"/>
              </a:spcAft>
              <a:buClr>
                <a:schemeClr val="dk1"/>
              </a:buClr>
              <a:buSzPts val="2000"/>
              <a:buFont typeface="Lato"/>
              <a:buChar char="•"/>
              <a:defRPr>
                <a:latin typeface="Lato"/>
                <a:ea typeface="Lato"/>
                <a:cs typeface="Lato"/>
                <a:sym typeface="Lato"/>
              </a:defRPr>
            </a:lvl5pPr>
            <a:lvl6pPr indent="-342900" lvl="5" marL="2743200" algn="l">
              <a:lnSpc>
                <a:spcPct val="100000"/>
              </a:lnSpc>
              <a:spcBef>
                <a:spcPts val="360"/>
              </a:spcBef>
              <a:spcAft>
                <a:spcPts val="0"/>
              </a:spcAft>
              <a:buClr>
                <a:schemeClr val="dk1"/>
              </a:buClr>
              <a:buSzPts val="1800"/>
              <a:buFont typeface="Lato"/>
              <a:buChar char="•"/>
              <a:defRPr>
                <a:latin typeface="Lato"/>
                <a:ea typeface="Lato"/>
                <a:cs typeface="Lato"/>
                <a:sym typeface="Lato"/>
              </a:defRPr>
            </a:lvl6pPr>
            <a:lvl7pPr indent="-342900" lvl="6" marL="3200400" algn="l">
              <a:lnSpc>
                <a:spcPct val="100000"/>
              </a:lnSpc>
              <a:spcBef>
                <a:spcPts val="360"/>
              </a:spcBef>
              <a:spcAft>
                <a:spcPts val="0"/>
              </a:spcAft>
              <a:buClr>
                <a:schemeClr val="dk1"/>
              </a:buClr>
              <a:buSzPts val="1800"/>
              <a:buFont typeface="Lato"/>
              <a:buChar char="•"/>
              <a:defRPr>
                <a:latin typeface="Lato"/>
                <a:ea typeface="Lato"/>
                <a:cs typeface="Lato"/>
                <a:sym typeface="Lato"/>
              </a:defRPr>
            </a:lvl7pPr>
            <a:lvl8pPr indent="-342900" lvl="7" marL="3657600" algn="l">
              <a:lnSpc>
                <a:spcPct val="100000"/>
              </a:lnSpc>
              <a:spcBef>
                <a:spcPts val="360"/>
              </a:spcBef>
              <a:spcAft>
                <a:spcPts val="0"/>
              </a:spcAft>
              <a:buClr>
                <a:schemeClr val="dk1"/>
              </a:buClr>
              <a:buSzPts val="1800"/>
              <a:buFont typeface="Lato"/>
              <a:buChar char="•"/>
              <a:defRPr>
                <a:latin typeface="Lato"/>
                <a:ea typeface="Lato"/>
                <a:cs typeface="Lato"/>
                <a:sym typeface="Lato"/>
              </a:defRPr>
            </a:lvl8pPr>
            <a:lvl9pPr indent="-342900" lvl="8" marL="4114800" algn="l">
              <a:lnSpc>
                <a:spcPct val="100000"/>
              </a:lnSpc>
              <a:spcBef>
                <a:spcPts val="360"/>
              </a:spcBef>
              <a:spcAft>
                <a:spcPts val="0"/>
              </a:spcAft>
              <a:buClr>
                <a:schemeClr val="dk1"/>
              </a:buClr>
              <a:buSzPts val="1800"/>
              <a:buFont typeface="Lato"/>
              <a:buChar char="•"/>
              <a:defRPr>
                <a:latin typeface="Lato"/>
                <a:ea typeface="Lato"/>
                <a:cs typeface="Lato"/>
                <a:sym typeface="Lato"/>
              </a:defRPr>
            </a:lvl9pPr>
          </a:lstStyle>
          <a:p/>
        </p:txBody>
      </p:sp>
      <p:sp>
        <p:nvSpPr>
          <p:cNvPr id="23" name="Google Shape;23;p41"/>
          <p:cNvSpPr txBox="1"/>
          <p:nvPr>
            <p:ph idx="10" type="dt"/>
          </p:nvPr>
        </p:nvSpPr>
        <p:spPr>
          <a:xfrm>
            <a:off x="609600" y="635636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41"/>
          <p:cNvSpPr txBox="1"/>
          <p:nvPr>
            <p:ph idx="11" type="ftr"/>
          </p:nvPr>
        </p:nvSpPr>
        <p:spPr>
          <a:xfrm>
            <a:off x="4165600" y="635636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41"/>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800" u="none" cap="none" strike="noStrike">
                <a:solidFill>
                  <a:srgbClr val="CC0000"/>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800" u="none" cap="none" strike="noStrike">
                <a:solidFill>
                  <a:srgbClr val="CC0000"/>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800" u="none" cap="none" strike="noStrike">
                <a:solidFill>
                  <a:srgbClr val="CC0000"/>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800" u="none" cap="none" strike="noStrike">
                <a:solidFill>
                  <a:srgbClr val="CC0000"/>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800" u="none" cap="none" strike="noStrike">
                <a:solidFill>
                  <a:srgbClr val="CC0000"/>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800" u="none" cap="none" strike="noStrike">
                <a:solidFill>
                  <a:srgbClr val="CC0000"/>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800" u="none" cap="none" strike="noStrike">
                <a:solidFill>
                  <a:srgbClr val="CC0000"/>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800" u="none" cap="none" strike="noStrike">
                <a:solidFill>
                  <a:srgbClr val="CC0000"/>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800" u="none" cap="none" strike="noStrike">
                <a:solidFill>
                  <a:srgbClr val="CC0000"/>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26" name="Google Shape;26;p41"/>
          <p:cNvSpPr txBox="1"/>
          <p:nvPr>
            <p:ph type="title"/>
          </p:nvPr>
        </p:nvSpPr>
        <p:spPr>
          <a:xfrm>
            <a:off x="1219200" y="0"/>
            <a:ext cx="9717000" cy="8742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rgbClr val="376092"/>
              </a:buClr>
              <a:buSzPts val="1800"/>
              <a:buFont typeface="Raleway SemiBold"/>
              <a:buNone/>
              <a:defRPr b="0">
                <a:latin typeface="Raleway SemiBold"/>
                <a:ea typeface="Raleway SemiBold"/>
                <a:cs typeface="Raleway SemiBold"/>
                <a:sym typeface="Raleway Semi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descr="NOAA_logo.png" id="27" name="Google Shape;27;p41"/>
          <p:cNvPicPr preferRelativeResize="0"/>
          <p:nvPr/>
        </p:nvPicPr>
        <p:blipFill rotWithShape="1">
          <a:blip r:embed="rId2">
            <a:alphaModFix/>
          </a:blip>
          <a:srcRect b="0" l="0" r="0" t="0"/>
          <a:stretch/>
        </p:blipFill>
        <p:spPr>
          <a:xfrm>
            <a:off x="143863" y="75816"/>
            <a:ext cx="1075340" cy="1040052"/>
          </a:xfrm>
          <a:prstGeom prst="rect">
            <a:avLst/>
          </a:prstGeom>
          <a:noFill/>
          <a:ln>
            <a:noFill/>
          </a:ln>
        </p:spPr>
      </p:pic>
      <p:pic>
        <p:nvPicPr>
          <p:cNvPr id="28" name="Google Shape;28;p41"/>
          <p:cNvPicPr preferRelativeResize="0"/>
          <p:nvPr/>
        </p:nvPicPr>
        <p:blipFill rotWithShape="1">
          <a:blip r:embed="rId3">
            <a:alphaModFix/>
          </a:blip>
          <a:srcRect b="0" l="0" r="0" t="0"/>
          <a:stretch/>
        </p:blipFill>
        <p:spPr>
          <a:xfrm>
            <a:off x="10936278" y="75824"/>
            <a:ext cx="1103327" cy="107256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5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rgbClr val="376092"/>
              </a:buClr>
              <a:buSzPts val="4000"/>
              <a:buFont typeface="Calibri"/>
              <a:buNone/>
              <a:defRPr b="1">
                <a:solidFill>
                  <a:srgbClr val="37609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55"/>
          <p:cNvSpPr txBox="1"/>
          <p:nvPr>
            <p:ph idx="10" type="dt"/>
          </p:nvPr>
        </p:nvSpPr>
        <p:spPr>
          <a:xfrm>
            <a:off x="609600" y="635636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55"/>
          <p:cNvSpPr txBox="1"/>
          <p:nvPr>
            <p:ph idx="11" type="ftr"/>
          </p:nvPr>
        </p:nvSpPr>
        <p:spPr>
          <a:xfrm>
            <a:off x="4165600" y="635636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55"/>
          <p:cNvSpPr txBox="1"/>
          <p:nvPr>
            <p:ph idx="12" type="sldNum"/>
          </p:nvPr>
        </p:nvSpPr>
        <p:spPr>
          <a:xfrm>
            <a:off x="8737600" y="635636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bg>
      <p:bgPr>
        <a:solidFill>
          <a:schemeClr val="lt1"/>
        </a:solidFill>
      </p:bgPr>
    </p:bg>
    <p:spTree>
      <p:nvGrpSpPr>
        <p:cNvPr id="34" name="Shape 34"/>
        <p:cNvGrpSpPr/>
        <p:nvPr/>
      </p:nvGrpSpPr>
      <p:grpSpPr>
        <a:xfrm>
          <a:off x="0" y="0"/>
          <a:ext cx="0" cy="0"/>
          <a:chOff x="0" y="0"/>
          <a:chExt cx="0" cy="0"/>
        </a:xfrm>
      </p:grpSpPr>
      <p:sp>
        <p:nvSpPr>
          <p:cNvPr id="35" name="Google Shape;35;p54"/>
          <p:cNvSpPr txBox="1"/>
          <p:nvPr>
            <p:ph idx="1" type="body"/>
          </p:nvPr>
        </p:nvSpPr>
        <p:spPr>
          <a:xfrm>
            <a:off x="609600" y="1371601"/>
            <a:ext cx="10972800" cy="475456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Font typeface="Arial"/>
              <a:buChar char="•"/>
              <a:defRPr/>
            </a:lvl1pPr>
            <a:lvl2pPr indent="-406400" lvl="1" marL="914400" algn="l">
              <a:lnSpc>
                <a:spcPct val="100000"/>
              </a:lnSpc>
              <a:spcBef>
                <a:spcPts val="560"/>
              </a:spcBef>
              <a:spcAft>
                <a:spcPts val="0"/>
              </a:spcAft>
              <a:buClr>
                <a:schemeClr val="dk1"/>
              </a:buClr>
              <a:buSzPts val="2800"/>
              <a:buFont typeface="Arial"/>
              <a:buChar char="•"/>
              <a:defRPr/>
            </a:lvl2pPr>
            <a:lvl3pPr indent="-381000" lvl="2" marL="1371600" algn="l">
              <a:lnSpc>
                <a:spcPct val="100000"/>
              </a:lnSpc>
              <a:spcBef>
                <a:spcPts val="480"/>
              </a:spcBef>
              <a:spcAft>
                <a:spcPts val="0"/>
              </a:spcAft>
              <a:buClr>
                <a:schemeClr val="dk1"/>
              </a:buClr>
              <a:buSzPts val="2400"/>
              <a:buFont typeface="Arial"/>
              <a:buChar char="•"/>
              <a:defRPr/>
            </a:lvl3pPr>
            <a:lvl4pPr indent="-355600" lvl="3" marL="1828800" algn="l">
              <a:lnSpc>
                <a:spcPct val="100000"/>
              </a:lnSpc>
              <a:spcBef>
                <a:spcPts val="400"/>
              </a:spcBef>
              <a:spcAft>
                <a:spcPts val="0"/>
              </a:spcAft>
              <a:buClr>
                <a:schemeClr val="dk1"/>
              </a:buClr>
              <a:buSzPts val="2000"/>
              <a:buFont typeface="Arial"/>
              <a:buChar char="•"/>
              <a:defRPr/>
            </a:lvl4pPr>
            <a:lvl5pPr indent="-355600" lvl="4" marL="2286000" algn="l">
              <a:lnSpc>
                <a:spcPct val="100000"/>
              </a:lnSpc>
              <a:spcBef>
                <a:spcPts val="400"/>
              </a:spcBef>
              <a:spcAft>
                <a:spcPts val="0"/>
              </a:spcAft>
              <a:buClr>
                <a:schemeClr val="dk1"/>
              </a:buClr>
              <a:buSzPts val="2000"/>
              <a:buFont typeface="Arial"/>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6" name="Google Shape;36;p54"/>
          <p:cNvSpPr txBox="1"/>
          <p:nvPr>
            <p:ph idx="10" type="dt"/>
          </p:nvPr>
        </p:nvSpPr>
        <p:spPr>
          <a:xfrm>
            <a:off x="609600" y="635636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54"/>
          <p:cNvSpPr txBox="1"/>
          <p:nvPr>
            <p:ph idx="11" type="ftr"/>
          </p:nvPr>
        </p:nvSpPr>
        <p:spPr>
          <a:xfrm>
            <a:off x="4165600" y="635636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54"/>
          <p:cNvSpPr txBox="1"/>
          <p:nvPr>
            <p:ph idx="12" type="sldNum"/>
          </p:nvPr>
        </p:nvSpPr>
        <p:spPr>
          <a:xfrm>
            <a:off x="9245600" y="6416686"/>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39" name="Google Shape;39;p5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rgbClr val="37609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0" name="Shape 40"/>
        <p:cNvGrpSpPr/>
        <p:nvPr/>
      </p:nvGrpSpPr>
      <p:grpSpPr>
        <a:xfrm>
          <a:off x="0" y="0"/>
          <a:ext cx="0" cy="0"/>
          <a:chOff x="0" y="0"/>
          <a:chExt cx="0" cy="0"/>
        </a:xfrm>
      </p:grpSpPr>
      <p:sp>
        <p:nvSpPr>
          <p:cNvPr id="41" name="Google Shape;41;p56"/>
          <p:cNvSpPr txBox="1"/>
          <p:nvPr>
            <p:ph type="title"/>
          </p:nvPr>
        </p:nvSpPr>
        <p:spPr>
          <a:xfrm>
            <a:off x="963084" y="4406911"/>
            <a:ext cx="103632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rgbClr val="376092"/>
              </a:buClr>
              <a:buSzPts val="4000"/>
              <a:buFont typeface="Calibri"/>
              <a:buNone/>
              <a:defRPr b="1" sz="4000" cap="none">
                <a:solidFill>
                  <a:srgbClr val="37609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56"/>
          <p:cNvSpPr txBox="1"/>
          <p:nvPr>
            <p:ph idx="1" type="body"/>
          </p:nvPr>
        </p:nvSpPr>
        <p:spPr>
          <a:xfrm>
            <a:off x="963084" y="2906713"/>
            <a:ext cx="103632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43" name="Google Shape;43;p56"/>
          <p:cNvSpPr txBox="1"/>
          <p:nvPr>
            <p:ph idx="10" type="dt"/>
          </p:nvPr>
        </p:nvSpPr>
        <p:spPr>
          <a:xfrm>
            <a:off x="609600" y="635636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56"/>
          <p:cNvSpPr txBox="1"/>
          <p:nvPr>
            <p:ph idx="11" type="ftr"/>
          </p:nvPr>
        </p:nvSpPr>
        <p:spPr>
          <a:xfrm>
            <a:off x="4165600" y="635636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56"/>
          <p:cNvSpPr txBox="1"/>
          <p:nvPr>
            <p:ph idx="12" type="sldNum"/>
          </p:nvPr>
        </p:nvSpPr>
        <p:spPr>
          <a:xfrm>
            <a:off x="8737600" y="635636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6" name="Shape 46"/>
        <p:cNvGrpSpPr/>
        <p:nvPr/>
      </p:nvGrpSpPr>
      <p:grpSpPr>
        <a:xfrm>
          <a:off x="0" y="0"/>
          <a:ext cx="0" cy="0"/>
          <a:chOff x="0" y="0"/>
          <a:chExt cx="0" cy="0"/>
        </a:xfrm>
      </p:grpSpPr>
      <p:sp>
        <p:nvSpPr>
          <p:cNvPr id="47" name="Google Shape;47;p5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rgbClr val="376092"/>
              </a:buClr>
              <a:buSzPts val="4000"/>
              <a:buFont typeface="Calibri"/>
              <a:buNone/>
              <a:defRPr b="1">
                <a:solidFill>
                  <a:srgbClr val="37609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57"/>
          <p:cNvSpPr txBox="1"/>
          <p:nvPr>
            <p:ph idx="1" type="body"/>
          </p:nvPr>
        </p:nvSpPr>
        <p:spPr>
          <a:xfrm>
            <a:off x="609600" y="1600206"/>
            <a:ext cx="53848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9" name="Google Shape;49;p57"/>
          <p:cNvSpPr txBox="1"/>
          <p:nvPr>
            <p:ph idx="2" type="body"/>
          </p:nvPr>
        </p:nvSpPr>
        <p:spPr>
          <a:xfrm>
            <a:off x="6197600" y="1600206"/>
            <a:ext cx="53848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50" name="Google Shape;50;p57"/>
          <p:cNvSpPr txBox="1"/>
          <p:nvPr>
            <p:ph idx="10" type="dt"/>
          </p:nvPr>
        </p:nvSpPr>
        <p:spPr>
          <a:xfrm>
            <a:off x="609600" y="635636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57"/>
          <p:cNvSpPr txBox="1"/>
          <p:nvPr>
            <p:ph idx="11" type="ftr"/>
          </p:nvPr>
        </p:nvSpPr>
        <p:spPr>
          <a:xfrm>
            <a:off x="4165600" y="635636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57"/>
          <p:cNvSpPr txBox="1"/>
          <p:nvPr>
            <p:ph idx="12" type="sldNum"/>
          </p:nvPr>
        </p:nvSpPr>
        <p:spPr>
          <a:xfrm>
            <a:off x="8737600" y="635636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3" name="Shape 53"/>
        <p:cNvGrpSpPr/>
        <p:nvPr/>
      </p:nvGrpSpPr>
      <p:grpSpPr>
        <a:xfrm>
          <a:off x="0" y="0"/>
          <a:ext cx="0" cy="0"/>
          <a:chOff x="0" y="0"/>
          <a:chExt cx="0" cy="0"/>
        </a:xfrm>
      </p:grpSpPr>
      <p:sp>
        <p:nvSpPr>
          <p:cNvPr id="54" name="Google Shape;54;p5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2"/>
              </a:buClr>
              <a:buSzPts val="4000"/>
              <a:buFont typeface="Calibri"/>
              <a:buNone/>
              <a:defRPr b="1">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58"/>
          <p:cNvSpPr txBox="1"/>
          <p:nvPr>
            <p:ph idx="1" type="body"/>
          </p:nvPr>
        </p:nvSpPr>
        <p:spPr>
          <a:xfrm>
            <a:off x="609600" y="1535113"/>
            <a:ext cx="5386917"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6" name="Google Shape;56;p58"/>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7" name="Google Shape;57;p58"/>
          <p:cNvSpPr txBox="1"/>
          <p:nvPr>
            <p:ph idx="3" type="body"/>
          </p:nvPr>
        </p:nvSpPr>
        <p:spPr>
          <a:xfrm>
            <a:off x="6193374" y="1535113"/>
            <a:ext cx="5389033"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8" name="Google Shape;58;p58"/>
          <p:cNvSpPr txBox="1"/>
          <p:nvPr>
            <p:ph idx="4" type="body"/>
          </p:nvPr>
        </p:nvSpPr>
        <p:spPr>
          <a:xfrm>
            <a:off x="6193374" y="2174875"/>
            <a:ext cx="5389033"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9" name="Google Shape;59;p58"/>
          <p:cNvSpPr txBox="1"/>
          <p:nvPr>
            <p:ph idx="10" type="dt"/>
          </p:nvPr>
        </p:nvSpPr>
        <p:spPr>
          <a:xfrm>
            <a:off x="609600" y="635636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58"/>
          <p:cNvSpPr txBox="1"/>
          <p:nvPr>
            <p:ph idx="11" type="ftr"/>
          </p:nvPr>
        </p:nvSpPr>
        <p:spPr>
          <a:xfrm>
            <a:off x="4165600" y="635636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58"/>
          <p:cNvSpPr txBox="1"/>
          <p:nvPr>
            <p:ph idx="12" type="sldNum"/>
          </p:nvPr>
        </p:nvSpPr>
        <p:spPr>
          <a:xfrm>
            <a:off x="8737600" y="635636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2" name="Shape 62"/>
        <p:cNvGrpSpPr/>
        <p:nvPr/>
      </p:nvGrpSpPr>
      <p:grpSpPr>
        <a:xfrm>
          <a:off x="0" y="0"/>
          <a:ext cx="0" cy="0"/>
          <a:chOff x="0" y="0"/>
          <a:chExt cx="0" cy="0"/>
        </a:xfrm>
      </p:grpSpPr>
      <p:sp>
        <p:nvSpPr>
          <p:cNvPr id="63" name="Google Shape;63;p59"/>
          <p:cNvSpPr txBox="1"/>
          <p:nvPr>
            <p:ph idx="10" type="dt"/>
          </p:nvPr>
        </p:nvSpPr>
        <p:spPr>
          <a:xfrm>
            <a:off x="609600" y="635636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59"/>
          <p:cNvSpPr txBox="1"/>
          <p:nvPr>
            <p:ph idx="11" type="ftr"/>
          </p:nvPr>
        </p:nvSpPr>
        <p:spPr>
          <a:xfrm>
            <a:off x="4165600" y="635636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59"/>
          <p:cNvSpPr txBox="1"/>
          <p:nvPr>
            <p:ph idx="12" type="sldNum"/>
          </p:nvPr>
        </p:nvSpPr>
        <p:spPr>
          <a:xfrm>
            <a:off x="8737600" y="635636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6" name="Shape 66"/>
        <p:cNvGrpSpPr/>
        <p:nvPr/>
      </p:nvGrpSpPr>
      <p:grpSpPr>
        <a:xfrm>
          <a:off x="0" y="0"/>
          <a:ext cx="0" cy="0"/>
          <a:chOff x="0" y="0"/>
          <a:chExt cx="0" cy="0"/>
        </a:xfrm>
      </p:grpSpPr>
      <p:sp>
        <p:nvSpPr>
          <p:cNvPr id="67" name="Google Shape;67;p60"/>
          <p:cNvSpPr txBox="1"/>
          <p:nvPr>
            <p:ph type="title"/>
          </p:nvPr>
        </p:nvSpPr>
        <p:spPr>
          <a:xfrm>
            <a:off x="609603" y="273050"/>
            <a:ext cx="4011084"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rgbClr val="376092"/>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60"/>
          <p:cNvSpPr txBox="1"/>
          <p:nvPr>
            <p:ph idx="1" type="body"/>
          </p:nvPr>
        </p:nvSpPr>
        <p:spPr>
          <a:xfrm>
            <a:off x="4766733" y="273061"/>
            <a:ext cx="6815667"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9" name="Google Shape;69;p60"/>
          <p:cNvSpPr txBox="1"/>
          <p:nvPr>
            <p:ph idx="2" type="body"/>
          </p:nvPr>
        </p:nvSpPr>
        <p:spPr>
          <a:xfrm>
            <a:off x="609603" y="1435103"/>
            <a:ext cx="4011084"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70" name="Google Shape;70;p60"/>
          <p:cNvSpPr txBox="1"/>
          <p:nvPr>
            <p:ph idx="10" type="dt"/>
          </p:nvPr>
        </p:nvSpPr>
        <p:spPr>
          <a:xfrm>
            <a:off x="609600" y="635636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60"/>
          <p:cNvSpPr txBox="1"/>
          <p:nvPr>
            <p:ph idx="11" type="ftr"/>
          </p:nvPr>
        </p:nvSpPr>
        <p:spPr>
          <a:xfrm>
            <a:off x="4165600" y="635636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60"/>
          <p:cNvSpPr txBox="1"/>
          <p:nvPr>
            <p:ph idx="12" type="sldNum"/>
          </p:nvPr>
        </p:nvSpPr>
        <p:spPr>
          <a:xfrm>
            <a:off x="8737600" y="635636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1.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4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rgbClr val="376092"/>
              </a:buClr>
              <a:buSzPts val="4000"/>
              <a:buFont typeface="Calibri"/>
              <a:buNone/>
              <a:defRPr b="1" i="0" sz="4000" u="none" cap="none" strike="noStrike">
                <a:solidFill>
                  <a:srgbClr val="376092"/>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40"/>
          <p:cNvSpPr txBox="1"/>
          <p:nvPr>
            <p:ph idx="1" type="body"/>
          </p:nvPr>
        </p:nvSpPr>
        <p:spPr>
          <a:xfrm>
            <a:off x="609600" y="1600206"/>
            <a:ext cx="109728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40"/>
          <p:cNvSpPr txBox="1"/>
          <p:nvPr>
            <p:ph idx="10" type="dt"/>
          </p:nvPr>
        </p:nvSpPr>
        <p:spPr>
          <a:xfrm>
            <a:off x="609600" y="6356361"/>
            <a:ext cx="28448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40"/>
          <p:cNvSpPr txBox="1"/>
          <p:nvPr>
            <p:ph idx="11" type="ftr"/>
          </p:nvPr>
        </p:nvSpPr>
        <p:spPr>
          <a:xfrm>
            <a:off x="4165600" y="6356361"/>
            <a:ext cx="3860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40"/>
          <p:cNvSpPr txBox="1"/>
          <p:nvPr>
            <p:ph idx="12" type="sldNum"/>
          </p:nvPr>
        </p:nvSpPr>
        <p:spPr>
          <a:xfrm>
            <a:off x="8737600" y="6356361"/>
            <a:ext cx="28448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meet.google.com/thn-pkwe-wbr" TargetMode="External"/><Relationship Id="rId4" Type="http://schemas.openxmlformats.org/officeDocument/2006/relationships/image" Target="../media/image4.png"/><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hyperlink" Target="https://www.weather.gov/media/notification/pdf2/pns21-60_goes-r_scmi_geographic_coverage.pdf" TargetMode="Externa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4.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8.png"/><Relationship Id="rId4" Type="http://schemas.openxmlformats.org/officeDocument/2006/relationships/hyperlink" Target="https://www.ospo.noaa.gov/Operations/GOES/documents/GOES-T%20(18)%20Transition%20to%20Operations%20(T2O).pdf"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1.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2.png"/></Relationships>
</file>

<file path=ppt/slides/_rels/slide24.xml.rels><?xml version="1.0" encoding="UTF-8" standalone="yes"?><Relationships xmlns="http://schemas.openxmlformats.org/package/2006/relationships"><Relationship Id="rId11" Type="http://schemas.openxmlformats.org/officeDocument/2006/relationships/image" Target="../media/image25.png"/><Relationship Id="rId10" Type="http://schemas.openxmlformats.org/officeDocument/2006/relationships/image" Target="../media/image30.png"/><Relationship Id="rId13" Type="http://schemas.openxmlformats.org/officeDocument/2006/relationships/image" Target="../media/image32.png"/><Relationship Id="rId12"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hyperlink" Target="https://docs.google.com/document/d/1JIcK3aofP826m5tpp0raaCAH6JltNcY8_xmikgDTL2k/view" TargetMode="External"/><Relationship Id="rId4" Type="http://schemas.openxmlformats.org/officeDocument/2006/relationships/image" Target="../media/image23.png"/><Relationship Id="rId9"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4.png"/><Relationship Id="rId7" Type="http://schemas.openxmlformats.org/officeDocument/2006/relationships/image" Target="../media/image20.png"/><Relationship Id="rId8"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hyperlink" Target="https://vlab.noaa.gov/web/towr-s/previous-sessions" TargetMode="External"/><Relationship Id="rId4" Type="http://schemas.openxmlformats.org/officeDocument/2006/relationships/hyperlink" Target="https://doc.csod.com/GlobalSearch/search.aspx?s=1&amp;q=Satellite%20Book%20Club"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5.png"/><Relationship Id="rId4" Type="http://schemas.openxmlformats.org/officeDocument/2006/relationships/image" Target="../media/image34.png"/><Relationship Id="rId5" Type="http://schemas.openxmlformats.org/officeDocument/2006/relationships/hyperlink" Target="https://vlab.noaa.gov/web/towr-s/portfolio" TargetMode="External"/><Relationship Id="rId6"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2.png"/><Relationship Id="rId4" Type="http://schemas.openxmlformats.org/officeDocument/2006/relationships/image" Target="../media/image37.png"/><Relationship Id="rId5" Type="http://schemas.openxmlformats.org/officeDocument/2006/relationships/hyperlink" Target="https://vlab.noaa.gov/web/towr-s/dataset-guides" TargetMode="External"/><Relationship Id="rId6" Type="http://schemas.openxmlformats.org/officeDocument/2006/relationships/image" Target="../media/image36.png"/><Relationship Id="rId7" Type="http://schemas.openxmlformats.org/officeDocument/2006/relationships/image" Target="../media/image3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hyperlink" Target="mailto:brian.gockel@noaa.gov" TargetMode="External"/><Relationship Id="rId4" Type="http://schemas.openxmlformats.org/officeDocument/2006/relationships/hyperlink" Target="mailto:jordan.gerth@noaa.gov" TargetMode="External"/><Relationship Id="rId5" Type="http://schemas.openxmlformats.org/officeDocument/2006/relationships/hyperlink" Target="mailto:john.d.evans@noaa.gov" TargetMode="External"/><Relationship Id="rId6" Type="http://schemas.openxmlformats.org/officeDocument/2006/relationships/hyperlink" Target="mailto:lee.byerle@noaa.gov" TargetMode="External"/><Relationship Id="rId7" Type="http://schemas.openxmlformats.org/officeDocument/2006/relationships/hyperlink" Target="https://nwschat.weather.gov/live/" TargetMode="External"/><Relationship Id="rId8" Type="http://schemas.openxmlformats.org/officeDocument/2006/relationships/hyperlink" Target="https://vlab.ncep.noaa.gov/web/towr-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s://docs.google.com/document/d/1fBttgZ8TJW_T_bh2pzEy_wjq0jZ3gkrcfehhj21UK3w/edit"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9.png"/><Relationship Id="rId4" Type="http://schemas.openxmlformats.org/officeDocument/2006/relationships/image" Target="../media/image4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hyperlink" Target="https://docs.google.com/document/d/1scPJ4njQVDXIxLjz2uw8oPgjAk6t3vka6z4eUWbdjGg/edit"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7.gif"/><Relationship Id="rId4" Type="http://schemas.openxmlformats.org/officeDocument/2006/relationships/image" Target="../media/image40.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https://noaa-himawari8.s3.amazonaws.com/index.html" TargetMode="Externa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https://noaa-himawari8.s3.amazonaws.com/index.html" TargetMode="Externa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hyperlink" Target="https://docs.google.com/presentation/d/1iWoHAkrCkjY8DV3iVIppAEDTFlbmx_3M/" TargetMode="Externa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8.gif"/><Relationship Id="rId4" Type="http://schemas.openxmlformats.org/officeDocument/2006/relationships/image" Target="../media/image10.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
          <p:cNvSpPr txBox="1"/>
          <p:nvPr>
            <p:ph type="ctrTitle"/>
          </p:nvPr>
        </p:nvSpPr>
        <p:spPr>
          <a:xfrm>
            <a:off x="2209800" y="1447800"/>
            <a:ext cx="77724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366092"/>
              </a:buClr>
              <a:buSzPts val="4800"/>
              <a:buFont typeface="Calibri"/>
              <a:buNone/>
            </a:pPr>
            <a:r>
              <a:rPr lang="en-US" sz="4800">
                <a:latin typeface="Raleway SemiBold"/>
                <a:ea typeface="Raleway SemiBold"/>
                <a:cs typeface="Raleway SemiBold"/>
                <a:sym typeface="Raleway SemiBold"/>
              </a:rPr>
              <a:t>TOWR-S Update</a:t>
            </a:r>
            <a:endParaRPr>
              <a:latin typeface="Raleway SemiBold"/>
              <a:ea typeface="Raleway SemiBold"/>
              <a:cs typeface="Raleway SemiBold"/>
              <a:sym typeface="Raleway SemiBold"/>
            </a:endParaRPr>
          </a:p>
        </p:txBody>
      </p:sp>
      <p:sp>
        <p:nvSpPr>
          <p:cNvPr id="107" name="Google Shape;107;p1"/>
          <p:cNvSpPr txBox="1"/>
          <p:nvPr>
            <p:ph idx="1" type="subTitle"/>
          </p:nvPr>
        </p:nvSpPr>
        <p:spPr>
          <a:xfrm>
            <a:off x="1528350" y="3118850"/>
            <a:ext cx="9135300" cy="33771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rgbClr val="7F7F7F"/>
              </a:buClr>
              <a:buSzPts val="2800"/>
              <a:buNone/>
            </a:pPr>
            <a:r>
              <a:rPr lang="en-US" sz="2800">
                <a:solidFill>
                  <a:srgbClr val="666666"/>
                </a:solidFill>
                <a:latin typeface="Lato"/>
                <a:ea typeface="Lato"/>
                <a:cs typeface="Lato"/>
                <a:sym typeface="Lato"/>
              </a:rPr>
              <a:t>October</a:t>
            </a:r>
            <a:r>
              <a:rPr lang="en-US" sz="2800">
                <a:solidFill>
                  <a:srgbClr val="666666"/>
                </a:solidFill>
                <a:latin typeface="Lato"/>
                <a:ea typeface="Lato"/>
                <a:cs typeface="Lato"/>
                <a:sym typeface="Lato"/>
              </a:rPr>
              <a:t> 29, 2021</a:t>
            </a:r>
            <a:endParaRPr>
              <a:solidFill>
                <a:srgbClr val="666666"/>
              </a:solidFill>
              <a:latin typeface="Lato"/>
              <a:ea typeface="Lato"/>
              <a:cs typeface="Lato"/>
              <a:sym typeface="Lato"/>
            </a:endParaRPr>
          </a:p>
          <a:p>
            <a:pPr indent="0" lvl="0" marL="0" rtl="0" algn="ctr">
              <a:lnSpc>
                <a:spcPct val="100000"/>
              </a:lnSpc>
              <a:spcBef>
                <a:spcPts val="640"/>
              </a:spcBef>
              <a:spcAft>
                <a:spcPts val="0"/>
              </a:spcAft>
              <a:buClr>
                <a:srgbClr val="7F7F7F"/>
              </a:buClr>
              <a:buSzPts val="3200"/>
              <a:buFont typeface="Arial"/>
              <a:buNone/>
            </a:pPr>
            <a:r>
              <a:rPr lang="en-US" sz="1400" u="sng">
                <a:solidFill>
                  <a:srgbClr val="1C4587"/>
                </a:solidFill>
                <a:latin typeface="Lato"/>
                <a:ea typeface="Lato"/>
                <a:cs typeface="Lato"/>
                <a:sym typeface="Lato"/>
                <a:hlinkClick r:id="rId3">
                  <a:extLst>
                    <a:ext uri="{A12FA001-AC4F-418D-AE19-62706E023703}">
                      <ahyp:hlinkClr val="tx"/>
                    </a:ext>
                  </a:extLst>
                </a:hlinkClick>
              </a:rPr>
              <a:t>https://meet.google.com/thn-pkwe-wbr</a:t>
            </a:r>
            <a:endParaRPr sz="1400">
              <a:solidFill>
                <a:srgbClr val="1C4587"/>
              </a:solidFill>
              <a:latin typeface="Lato"/>
              <a:ea typeface="Lato"/>
              <a:cs typeface="Lato"/>
              <a:sym typeface="Lato"/>
            </a:endParaRPr>
          </a:p>
          <a:p>
            <a:pPr indent="0" lvl="0" marL="0" rtl="0" algn="ctr">
              <a:lnSpc>
                <a:spcPct val="100000"/>
              </a:lnSpc>
              <a:spcBef>
                <a:spcPts val="640"/>
              </a:spcBef>
              <a:spcAft>
                <a:spcPts val="0"/>
              </a:spcAft>
              <a:buClr>
                <a:srgbClr val="888888"/>
              </a:buClr>
              <a:buSzPts val="3200"/>
              <a:buNone/>
            </a:pPr>
            <a:r>
              <a:t/>
            </a:r>
            <a:endParaRPr sz="1400">
              <a:solidFill>
                <a:srgbClr val="666666"/>
              </a:solidFill>
              <a:latin typeface="Lato"/>
              <a:ea typeface="Lato"/>
              <a:cs typeface="Lato"/>
              <a:sym typeface="Lato"/>
            </a:endParaRPr>
          </a:p>
          <a:p>
            <a:pPr indent="0" lvl="0" marL="0" rtl="0" algn="ctr">
              <a:lnSpc>
                <a:spcPct val="100000"/>
              </a:lnSpc>
              <a:spcBef>
                <a:spcPts val="640"/>
              </a:spcBef>
              <a:spcAft>
                <a:spcPts val="0"/>
              </a:spcAft>
              <a:buClr>
                <a:srgbClr val="888888"/>
              </a:buClr>
              <a:buSzPts val="3200"/>
              <a:buNone/>
            </a:pPr>
            <a:r>
              <a:t/>
            </a:r>
            <a:endParaRPr>
              <a:solidFill>
                <a:srgbClr val="666666"/>
              </a:solidFill>
              <a:latin typeface="Lato"/>
              <a:ea typeface="Lato"/>
              <a:cs typeface="Lato"/>
              <a:sym typeface="Lato"/>
            </a:endParaRPr>
          </a:p>
          <a:p>
            <a:pPr indent="0" lvl="0" marL="0" rtl="0" algn="ctr">
              <a:lnSpc>
                <a:spcPct val="100000"/>
              </a:lnSpc>
              <a:spcBef>
                <a:spcPts val="640"/>
              </a:spcBef>
              <a:spcAft>
                <a:spcPts val="0"/>
              </a:spcAft>
              <a:buClr>
                <a:srgbClr val="7F7F7F"/>
              </a:buClr>
              <a:buSzPts val="3200"/>
              <a:buNone/>
            </a:pPr>
            <a:r>
              <a:rPr lang="en-US" sz="2200">
                <a:solidFill>
                  <a:srgbClr val="666666"/>
                </a:solidFill>
                <a:latin typeface="Lato"/>
                <a:ea typeface="Lato"/>
                <a:cs typeface="Lato"/>
                <a:sym typeface="Lato"/>
              </a:rPr>
              <a:t>Total Operational Weather Readiness - Satellites</a:t>
            </a:r>
            <a:endParaRPr sz="2200">
              <a:solidFill>
                <a:srgbClr val="666666"/>
              </a:solidFill>
              <a:latin typeface="Lato"/>
              <a:ea typeface="Lato"/>
              <a:cs typeface="Lato"/>
              <a:sym typeface="Lato"/>
            </a:endParaRPr>
          </a:p>
          <a:p>
            <a:pPr indent="0" lvl="0" marL="0" rtl="0" algn="ctr">
              <a:lnSpc>
                <a:spcPct val="100000"/>
              </a:lnSpc>
              <a:spcBef>
                <a:spcPts val="640"/>
              </a:spcBef>
              <a:spcAft>
                <a:spcPts val="0"/>
              </a:spcAft>
              <a:buClr>
                <a:srgbClr val="7F7F7F"/>
              </a:buClr>
              <a:buSzPts val="3200"/>
              <a:buNone/>
            </a:pPr>
            <a:r>
              <a:rPr lang="en-US" sz="1600">
                <a:solidFill>
                  <a:srgbClr val="666666"/>
                </a:solidFill>
                <a:latin typeface="Lato"/>
                <a:ea typeface="Lato"/>
                <a:cs typeface="Lato"/>
                <a:sym typeface="Lato"/>
              </a:rPr>
              <a:t>NWS Office of Observations</a:t>
            </a:r>
            <a:endParaRPr sz="1600">
              <a:solidFill>
                <a:srgbClr val="666666"/>
              </a:solidFill>
              <a:latin typeface="Lato"/>
              <a:ea typeface="Lato"/>
              <a:cs typeface="Lato"/>
              <a:sym typeface="Lato"/>
            </a:endParaRPr>
          </a:p>
          <a:p>
            <a:pPr indent="0" lvl="0" marL="0" rtl="0" algn="ctr">
              <a:lnSpc>
                <a:spcPct val="100000"/>
              </a:lnSpc>
              <a:spcBef>
                <a:spcPts val="640"/>
              </a:spcBef>
              <a:spcAft>
                <a:spcPts val="0"/>
              </a:spcAft>
              <a:buClr>
                <a:srgbClr val="7F7F7F"/>
              </a:buClr>
              <a:buSzPts val="3200"/>
              <a:buNone/>
            </a:pPr>
            <a:r>
              <a:t/>
            </a:r>
            <a:endParaRPr sz="1400">
              <a:solidFill>
                <a:srgbClr val="1C4587"/>
              </a:solidFill>
              <a:latin typeface="Lato"/>
              <a:ea typeface="Lato"/>
              <a:cs typeface="Lato"/>
              <a:sym typeface="Lato"/>
            </a:endParaRPr>
          </a:p>
        </p:txBody>
      </p:sp>
      <p:sp>
        <p:nvSpPr>
          <p:cNvPr id="108" name="Google Shape;108;p1"/>
          <p:cNvSpPr txBox="1"/>
          <p:nvPr>
            <p:ph idx="12" type="sldNum"/>
          </p:nvPr>
        </p:nvSpPr>
        <p:spPr>
          <a:xfrm>
            <a:off x="8737600" y="6356361"/>
            <a:ext cx="28448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cxnSp>
        <p:nvCxnSpPr>
          <p:cNvPr id="109" name="Google Shape;109;p1"/>
          <p:cNvCxnSpPr/>
          <p:nvPr/>
        </p:nvCxnSpPr>
        <p:spPr>
          <a:xfrm>
            <a:off x="2819400" y="2895600"/>
            <a:ext cx="6553200" cy="0"/>
          </a:xfrm>
          <a:prstGeom prst="straightConnector1">
            <a:avLst/>
          </a:prstGeom>
          <a:noFill/>
          <a:ln cap="flat" cmpd="sng" w="25400">
            <a:solidFill>
              <a:schemeClr val="accent1"/>
            </a:solidFill>
            <a:prstDash val="solid"/>
            <a:round/>
            <a:headEnd len="sm" w="sm" type="none"/>
            <a:tailEnd len="sm" w="sm" type="none"/>
          </a:ln>
          <a:effectLst>
            <a:outerShdw blurRad="40000" rotWithShape="0" dir="5400000" dist="20000">
              <a:srgbClr val="000000">
                <a:alpha val="34509"/>
              </a:srgbClr>
            </a:outerShdw>
          </a:effectLst>
        </p:spPr>
      </p:cxnSp>
      <p:pic>
        <p:nvPicPr>
          <p:cNvPr descr="NOAA_logo.png" id="110" name="Google Shape;110;p1"/>
          <p:cNvPicPr preferRelativeResize="0"/>
          <p:nvPr/>
        </p:nvPicPr>
        <p:blipFill rotWithShape="1">
          <a:blip r:embed="rId4">
            <a:alphaModFix/>
          </a:blip>
          <a:srcRect b="0" l="0" r="0" t="0"/>
          <a:stretch/>
        </p:blipFill>
        <p:spPr>
          <a:xfrm>
            <a:off x="143878" y="75827"/>
            <a:ext cx="1344100" cy="1300000"/>
          </a:xfrm>
          <a:prstGeom prst="rect">
            <a:avLst/>
          </a:prstGeom>
          <a:noFill/>
          <a:ln>
            <a:noFill/>
          </a:ln>
        </p:spPr>
      </p:pic>
      <p:pic>
        <p:nvPicPr>
          <p:cNvPr id="111" name="Google Shape;111;p1"/>
          <p:cNvPicPr preferRelativeResize="0"/>
          <p:nvPr/>
        </p:nvPicPr>
        <p:blipFill rotWithShape="1">
          <a:blip r:embed="rId5">
            <a:alphaModFix/>
          </a:blip>
          <a:srcRect b="0" l="0" r="0" t="0"/>
          <a:stretch/>
        </p:blipFill>
        <p:spPr>
          <a:xfrm>
            <a:off x="10695499" y="75825"/>
            <a:ext cx="1344100" cy="130664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gd539bf22fd_0_28"/>
          <p:cNvSpPr txBox="1"/>
          <p:nvPr>
            <p:ph idx="1" type="body"/>
          </p:nvPr>
        </p:nvSpPr>
        <p:spPr>
          <a:xfrm>
            <a:off x="6083675" y="1030100"/>
            <a:ext cx="6043500" cy="5827800"/>
          </a:xfrm>
          <a:prstGeom prst="rect">
            <a:avLst/>
          </a:prstGeom>
          <a:noFill/>
          <a:ln>
            <a:noFill/>
          </a:ln>
        </p:spPr>
        <p:txBody>
          <a:bodyPr anchorCtr="0" anchor="t" bIns="45700" lIns="91425" spcFirstLastPara="1" rIns="91425" wrap="square" tIns="45700">
            <a:normAutofit/>
          </a:bodyPr>
          <a:lstStyle/>
          <a:p>
            <a:pPr indent="-355600" lvl="0" marL="457200" marR="0" rtl="0" algn="l">
              <a:lnSpc>
                <a:spcPct val="115000"/>
              </a:lnSpc>
              <a:spcBef>
                <a:spcPts val="1000"/>
              </a:spcBef>
              <a:spcAft>
                <a:spcPts val="0"/>
              </a:spcAft>
              <a:buSzPts val="2000"/>
              <a:buChar char="●"/>
            </a:pPr>
            <a:r>
              <a:rPr lang="en-US" sz="2000"/>
              <a:t>Dissemination of </a:t>
            </a:r>
            <a:r>
              <a:rPr lang="en-US" sz="2000"/>
              <a:t>JPSS Derived Products </a:t>
            </a:r>
            <a:endParaRPr sz="2000"/>
          </a:p>
          <a:p>
            <a:pPr indent="-330200" lvl="1" marL="685800" marR="0" rtl="0" algn="l">
              <a:lnSpc>
                <a:spcPct val="115000"/>
              </a:lnSpc>
              <a:spcBef>
                <a:spcPts val="600"/>
              </a:spcBef>
              <a:spcAft>
                <a:spcPts val="0"/>
              </a:spcAft>
              <a:buSzPts val="1600"/>
              <a:buChar char="○"/>
            </a:pPr>
            <a:r>
              <a:rPr lang="en-US" sz="1600"/>
              <a:t>S-NPP, NOAA-20 VIIRS Active Fires</a:t>
            </a:r>
            <a:r>
              <a:rPr baseline="30000" lang="en-US" sz="1600">
                <a:solidFill>
                  <a:srgbClr val="E69138"/>
                </a:solidFill>
              </a:rPr>
              <a:t>[1]</a:t>
            </a:r>
            <a:r>
              <a:rPr lang="en-US" sz="1600"/>
              <a:t>, Aerosols, Volcanic Ash, and Ice Concentration </a:t>
            </a:r>
            <a:r>
              <a:rPr baseline="30000" lang="en-US" sz="1600">
                <a:solidFill>
                  <a:srgbClr val="3C78D8"/>
                </a:solidFill>
              </a:rPr>
              <a:t>[2]</a:t>
            </a:r>
            <a:endParaRPr baseline="30000" sz="1600">
              <a:solidFill>
                <a:srgbClr val="3C78D8"/>
              </a:solidFill>
            </a:endParaRPr>
          </a:p>
          <a:p>
            <a:pPr indent="-330200" lvl="1" marL="685800" marR="0" rtl="0" algn="l">
              <a:lnSpc>
                <a:spcPct val="115000"/>
              </a:lnSpc>
              <a:spcBef>
                <a:spcPts val="600"/>
              </a:spcBef>
              <a:spcAft>
                <a:spcPts val="0"/>
              </a:spcAft>
              <a:buSzPts val="1600"/>
              <a:buChar char="○"/>
            </a:pPr>
            <a:r>
              <a:rPr lang="en-US" sz="1600"/>
              <a:t>S-NPP, NOAA-20 ATMS MiRS</a:t>
            </a:r>
            <a:r>
              <a:rPr baseline="30000" lang="en-US" sz="1600">
                <a:solidFill>
                  <a:srgbClr val="3C78D8"/>
                </a:solidFill>
              </a:rPr>
              <a:t> [2]</a:t>
            </a:r>
            <a:endParaRPr sz="1600"/>
          </a:p>
          <a:p>
            <a:pPr indent="-330200" lvl="1" marL="685800" marR="0" rtl="0" algn="l">
              <a:lnSpc>
                <a:spcPct val="115000"/>
              </a:lnSpc>
              <a:spcBef>
                <a:spcPts val="600"/>
              </a:spcBef>
              <a:spcAft>
                <a:spcPts val="0"/>
              </a:spcAft>
              <a:buSzPts val="1600"/>
              <a:buChar char="○"/>
            </a:pPr>
            <a:r>
              <a:rPr lang="en-US" sz="1600"/>
              <a:t>S-NPP, NOAA-20 VIIRS Imagery (now being produced for all 22 channels) </a:t>
            </a:r>
            <a:r>
              <a:rPr baseline="30000" lang="en-US" sz="1600">
                <a:solidFill>
                  <a:srgbClr val="6AA84F"/>
                </a:solidFill>
              </a:rPr>
              <a:t>[3]</a:t>
            </a:r>
            <a:endParaRPr sz="1600"/>
          </a:p>
          <a:p>
            <a:pPr indent="-330200" lvl="1" marL="685800" marR="0" rtl="0" algn="l">
              <a:lnSpc>
                <a:spcPct val="115000"/>
              </a:lnSpc>
              <a:spcBef>
                <a:spcPts val="600"/>
              </a:spcBef>
              <a:spcAft>
                <a:spcPts val="0"/>
              </a:spcAft>
              <a:buSzPts val="1600"/>
              <a:buChar char="○"/>
            </a:pPr>
            <a:r>
              <a:rPr lang="en-US" sz="1600"/>
              <a:t>GCOM AMSR-2 Ocean Winds &amp; Microwave Brightness</a:t>
            </a:r>
            <a:r>
              <a:rPr baseline="30000" lang="en-US" sz="1600">
                <a:solidFill>
                  <a:srgbClr val="3C78D8"/>
                </a:solidFill>
              </a:rPr>
              <a:t> [2]</a:t>
            </a:r>
            <a:endParaRPr sz="1600"/>
          </a:p>
          <a:p>
            <a:pPr indent="0" lvl="0" marL="114300" marR="0" rtl="0" algn="l">
              <a:lnSpc>
                <a:spcPct val="115000"/>
              </a:lnSpc>
              <a:spcBef>
                <a:spcPts val="600"/>
              </a:spcBef>
              <a:spcAft>
                <a:spcPts val="0"/>
              </a:spcAft>
              <a:buNone/>
            </a:pPr>
            <a:r>
              <a:rPr lang="en-US" sz="1200">
                <a:solidFill>
                  <a:srgbClr val="E69138"/>
                </a:solidFill>
              </a:rPr>
              <a:t>[1] AWIPS sites are currently receiving a modified VIIRS Active Fires product via LDM</a:t>
            </a:r>
            <a:br>
              <a:rPr lang="en-US" sz="1200">
                <a:solidFill>
                  <a:srgbClr val="E69138"/>
                </a:solidFill>
              </a:rPr>
            </a:br>
            <a:r>
              <a:rPr lang="en-US" sz="1200">
                <a:solidFill>
                  <a:srgbClr val="3C78D8"/>
                </a:solidFill>
              </a:rPr>
              <a:t>[2] AWIPS 20.2.3 Baseline provides EDEX ingest support</a:t>
            </a:r>
            <a:br>
              <a:rPr lang="en-US" sz="1200">
                <a:solidFill>
                  <a:srgbClr val="3C78D8"/>
                </a:solidFill>
              </a:rPr>
            </a:br>
            <a:r>
              <a:rPr lang="en-US" sz="1200">
                <a:solidFill>
                  <a:srgbClr val="6AA84F"/>
                </a:solidFill>
              </a:rPr>
              <a:t>[3] TOWR-S RPM v22 (Dec. 2021) will provide EDEX ingest support for all channels</a:t>
            </a:r>
            <a:endParaRPr sz="1200">
              <a:solidFill>
                <a:srgbClr val="6AA84F"/>
              </a:solidFill>
            </a:endParaRPr>
          </a:p>
          <a:p>
            <a:pPr indent="-355600" lvl="0" marL="457200" marR="0" rtl="0" algn="l">
              <a:lnSpc>
                <a:spcPct val="115000"/>
              </a:lnSpc>
              <a:spcBef>
                <a:spcPts val="1800"/>
              </a:spcBef>
              <a:spcAft>
                <a:spcPts val="0"/>
              </a:spcAft>
              <a:buSzPts val="2000"/>
              <a:buChar char="●"/>
            </a:pPr>
            <a:r>
              <a:rPr lang="en-US" sz="2000"/>
              <a:t>Metop-B,C L2 products</a:t>
            </a:r>
            <a:endParaRPr sz="2000"/>
          </a:p>
          <a:p>
            <a:pPr indent="-355600" lvl="0" marL="457200" marR="0" rtl="0" algn="l">
              <a:lnSpc>
                <a:spcPct val="115000"/>
              </a:lnSpc>
              <a:spcBef>
                <a:spcPts val="1800"/>
              </a:spcBef>
              <a:spcAft>
                <a:spcPts val="0"/>
              </a:spcAft>
              <a:buSzPts val="2000"/>
              <a:buChar char="●"/>
            </a:pPr>
            <a:r>
              <a:rPr lang="en-US" sz="2000"/>
              <a:t>Synthetic Aperture Radar (SAR) from Sentinel and RadarSat (over coastal regions)</a:t>
            </a:r>
            <a:endParaRPr sz="2000"/>
          </a:p>
          <a:p>
            <a:pPr indent="0" lvl="0" marL="0" marR="0" rtl="0" algn="l">
              <a:lnSpc>
                <a:spcPct val="115000"/>
              </a:lnSpc>
              <a:spcBef>
                <a:spcPts val="600"/>
              </a:spcBef>
              <a:spcAft>
                <a:spcPts val="0"/>
              </a:spcAft>
              <a:buNone/>
            </a:pPr>
            <a:r>
              <a:t/>
            </a:r>
            <a:endParaRPr sz="1200">
              <a:solidFill>
                <a:srgbClr val="6AA84F"/>
              </a:solidFill>
            </a:endParaRPr>
          </a:p>
        </p:txBody>
      </p:sp>
      <p:sp>
        <p:nvSpPr>
          <p:cNvPr id="224" name="Google Shape;224;gd539bf22fd_0_28"/>
          <p:cNvSpPr/>
          <p:nvPr/>
        </p:nvSpPr>
        <p:spPr>
          <a:xfrm rot="-773599">
            <a:off x="5486836" y="1742272"/>
            <a:ext cx="941128" cy="726297"/>
          </a:xfrm>
          <a:prstGeom prst="wedgeRectCallout">
            <a:avLst>
              <a:gd fmla="val 103332" name="adj1"/>
              <a:gd fmla="val -32712" name="adj2"/>
            </a:avLst>
          </a:prstGeom>
          <a:solidFill>
            <a:srgbClr val="FFFFFF"/>
          </a:solidFill>
          <a:ln cap="flat" cmpd="sng" w="9525">
            <a:solidFill>
              <a:srgbClr val="D9D9D9"/>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gd539bf22fd_0_28"/>
          <p:cNvSpPr txBox="1"/>
          <p:nvPr>
            <p:ph idx="1" type="body"/>
          </p:nvPr>
        </p:nvSpPr>
        <p:spPr>
          <a:xfrm>
            <a:off x="-41425" y="1030100"/>
            <a:ext cx="6043500" cy="5827800"/>
          </a:xfrm>
          <a:prstGeom prst="rect">
            <a:avLst/>
          </a:prstGeom>
          <a:noFill/>
          <a:ln>
            <a:noFill/>
          </a:ln>
        </p:spPr>
        <p:txBody>
          <a:bodyPr anchorCtr="0" anchor="t" bIns="45700" lIns="91425" spcFirstLastPara="1" rIns="91425" wrap="square" tIns="45700">
            <a:normAutofit/>
          </a:bodyPr>
          <a:lstStyle/>
          <a:p>
            <a:pPr indent="-342947" lvl="0" marL="457200" rtl="0" algn="l">
              <a:lnSpc>
                <a:spcPct val="115000"/>
              </a:lnSpc>
              <a:spcBef>
                <a:spcPts val="1000"/>
              </a:spcBef>
              <a:spcAft>
                <a:spcPts val="0"/>
              </a:spcAft>
              <a:buSzPts val="1800"/>
              <a:buChar char="●"/>
            </a:pPr>
            <a:r>
              <a:rPr lang="en-US" sz="2000"/>
              <a:t>Changes to the geographic and spectral coverage of GOES-16,17 SCMI on SBN</a:t>
            </a:r>
            <a:r>
              <a:rPr lang="en-US" sz="1800"/>
              <a:t> </a:t>
            </a:r>
            <a:br>
              <a:rPr lang="en-US" sz="1800"/>
            </a:br>
            <a:r>
              <a:rPr lang="en-US" sz="1800"/>
              <a:t>(</a:t>
            </a:r>
            <a:r>
              <a:rPr lang="en-US" sz="1800"/>
              <a:t>no sooner than FY23 Q1)</a:t>
            </a:r>
            <a:r>
              <a:rPr lang="en-US" sz="1800"/>
              <a:t> </a:t>
            </a:r>
            <a:br>
              <a:rPr lang="en-US" sz="1800"/>
            </a:br>
            <a:r>
              <a:rPr lang="en-US" sz="1400">
                <a:solidFill>
                  <a:srgbClr val="666666"/>
                </a:solidFill>
              </a:rPr>
              <a:t>(cf. Public Information Statement </a:t>
            </a:r>
            <a:r>
              <a:rPr lang="en-US" sz="1400" u="sng">
                <a:solidFill>
                  <a:schemeClr val="accent5"/>
                </a:solidFill>
                <a:hlinkClick r:id="rId3">
                  <a:extLst>
                    <a:ext uri="{A12FA001-AC4F-418D-AE19-62706E023703}">
                      <ahyp:hlinkClr val="tx"/>
                    </a:ext>
                  </a:extLst>
                </a:hlinkClick>
              </a:rPr>
              <a:t>PNS21-60</a:t>
            </a:r>
            <a:r>
              <a:rPr lang="en-US" sz="1400">
                <a:solidFill>
                  <a:srgbClr val="666666"/>
                </a:solidFill>
              </a:rPr>
              <a:t>)</a:t>
            </a:r>
            <a:endParaRPr sz="1400">
              <a:solidFill>
                <a:srgbClr val="666666"/>
              </a:solidFill>
            </a:endParaRPr>
          </a:p>
          <a:p>
            <a:pPr indent="-215900" lvl="1" marL="571500" rtl="0" algn="l">
              <a:lnSpc>
                <a:spcPct val="115000"/>
              </a:lnSpc>
              <a:spcBef>
                <a:spcPts val="600"/>
              </a:spcBef>
              <a:spcAft>
                <a:spcPts val="0"/>
              </a:spcAft>
              <a:buSzPts val="1600"/>
              <a:buChar char="○"/>
            </a:pPr>
            <a:r>
              <a:rPr i="1" lang="en-US" sz="1600"/>
              <a:t>Phase 1:</a:t>
            </a:r>
            <a:endParaRPr i="1" sz="1600"/>
          </a:p>
          <a:p>
            <a:pPr indent="-203200" lvl="2" marL="800100" rtl="0" algn="l">
              <a:lnSpc>
                <a:spcPct val="115000"/>
              </a:lnSpc>
              <a:spcBef>
                <a:spcPts val="600"/>
              </a:spcBef>
              <a:spcAft>
                <a:spcPts val="0"/>
              </a:spcAft>
              <a:buSzPts val="1400"/>
              <a:buChar char="■"/>
            </a:pPr>
            <a:r>
              <a:rPr lang="en-US" sz="1400"/>
              <a:t>Cease creation/transmission of the </a:t>
            </a:r>
            <a:r>
              <a:rPr b="1" lang="en-US" sz="1400"/>
              <a:t>"Hawaii Regional"</a:t>
            </a:r>
            <a:r>
              <a:rPr lang="en-US" sz="1400"/>
              <a:t> SCMI sector, for all bands (1-16)</a:t>
            </a:r>
            <a:endParaRPr sz="1400"/>
          </a:p>
          <a:p>
            <a:pPr indent="-203200" lvl="2" marL="800100" rtl="0" algn="l">
              <a:lnSpc>
                <a:spcPct val="115000"/>
              </a:lnSpc>
              <a:spcBef>
                <a:spcPts val="600"/>
              </a:spcBef>
              <a:spcAft>
                <a:spcPts val="0"/>
              </a:spcAft>
              <a:buSzPts val="1400"/>
              <a:buChar char="■"/>
            </a:pPr>
            <a:r>
              <a:rPr lang="en-US" sz="1400"/>
              <a:t>Increase spatial resolution of </a:t>
            </a:r>
            <a:r>
              <a:rPr b="1" lang="en-US" sz="1400"/>
              <a:t>Channel 13 (IR Window) </a:t>
            </a:r>
            <a:br>
              <a:rPr b="1" lang="en-US" sz="1400"/>
            </a:br>
            <a:r>
              <a:rPr b="1" lang="en-US" sz="1400"/>
              <a:t>to full (2 km) resolution </a:t>
            </a:r>
            <a:r>
              <a:rPr lang="en-US" sz="1400"/>
              <a:t>for Northern Hemisphere</a:t>
            </a:r>
            <a:endParaRPr sz="1400"/>
          </a:p>
          <a:p>
            <a:pPr indent="-203200" lvl="2" marL="800100" rtl="0" algn="l">
              <a:lnSpc>
                <a:spcPct val="115000"/>
              </a:lnSpc>
              <a:spcBef>
                <a:spcPts val="600"/>
              </a:spcBef>
              <a:spcAft>
                <a:spcPts val="0"/>
              </a:spcAft>
              <a:buSzPts val="1400"/>
              <a:buChar char="■"/>
            </a:pPr>
            <a:r>
              <a:rPr lang="en-US" sz="1400"/>
              <a:t>Add </a:t>
            </a:r>
            <a:r>
              <a:rPr b="1" lang="en-US" sz="1400"/>
              <a:t>"American Samoa Regional"</a:t>
            </a:r>
            <a:r>
              <a:rPr lang="en-US" sz="1400"/>
              <a:t> sector for Channel 13 (IR Window) at full (2 km) resolution</a:t>
            </a:r>
            <a:endParaRPr sz="1400"/>
          </a:p>
          <a:p>
            <a:pPr indent="-215900" lvl="1" marL="571500" rtl="0" algn="l">
              <a:lnSpc>
                <a:spcPct val="115000"/>
              </a:lnSpc>
              <a:spcBef>
                <a:spcPts val="600"/>
              </a:spcBef>
              <a:spcAft>
                <a:spcPts val="0"/>
              </a:spcAft>
              <a:buSzPts val="1600"/>
              <a:buChar char="○"/>
            </a:pPr>
            <a:r>
              <a:rPr i="1" lang="en-US" sz="1600">
                <a:extLst>
                  <a:ext uri="http://customooxmlschemas.google.com/">
                    <go:slidesCustomData xmlns:go="http://customooxmlschemas.google.com/" textRoundtripDataId="10"/>
                  </a:ext>
                </a:extLst>
              </a:rPr>
              <a:t>Phase 2: </a:t>
            </a:r>
            <a:br>
              <a:rPr i="1" lang="en-US" sz="1600">
                <a:extLst>
                  <a:ext uri="http://customooxmlschemas.google.com/">
                    <go:slidesCustomData xmlns:go="http://customooxmlschemas.google.com/" textRoundtripDataId="10"/>
                  </a:ext>
                </a:extLst>
              </a:rPr>
            </a:br>
            <a:r>
              <a:rPr lang="en-US" sz="1500">
                <a:extLst>
                  <a:ext uri="http://customooxmlschemas.google.com/">
                    <go:slidesCustomData xmlns:go="http://customooxmlschemas.google.com/" textRoundtripDataId="11"/>
                  </a:ext>
                </a:extLst>
              </a:rPr>
              <a:t>Cease SBN transmission of all reduced-resolution (6 km) </a:t>
            </a:r>
            <a:r>
              <a:rPr b="1" lang="en-US" sz="1500">
                <a:extLst>
                  <a:ext uri="http://customooxmlschemas.google.com/">
                    <go:slidesCustomData xmlns:go="http://customooxmlschemas.google.com/" textRoundtripDataId="12"/>
                  </a:ext>
                </a:extLst>
              </a:rPr>
              <a:t>Southern Hemisphere </a:t>
            </a:r>
            <a:r>
              <a:rPr lang="en-US" sz="1500">
                <a:extLst>
                  <a:ext uri="http://customooxmlschemas.google.com/">
                    <go:slidesCustomData xmlns:go="http://customooxmlschemas.google.com/" textRoundtripDataId="13"/>
                  </a:ext>
                </a:extLst>
              </a:rPr>
              <a:t>imagery from the Full Disk, for all bands</a:t>
            </a:r>
            <a:endParaRPr sz="1500"/>
          </a:p>
          <a:p>
            <a:pPr indent="-215900" lvl="1" marL="571500" rtl="0" algn="l">
              <a:lnSpc>
                <a:spcPct val="115000"/>
              </a:lnSpc>
              <a:spcBef>
                <a:spcPts val="600"/>
              </a:spcBef>
              <a:spcAft>
                <a:spcPts val="0"/>
              </a:spcAft>
              <a:buSzPts val="1600"/>
              <a:buChar char="○"/>
            </a:pPr>
            <a:r>
              <a:rPr i="1" lang="en-US" sz="1600">
                <a:extLst>
                  <a:ext uri="http://customooxmlschemas.google.com/">
                    <go:slidesCustomData xmlns:go="http://customooxmlschemas.google.com/" textRoundtripDataId="14"/>
                  </a:ext>
                </a:extLst>
              </a:rPr>
              <a:t>Phase 3: </a:t>
            </a:r>
            <a:br>
              <a:rPr i="1" lang="en-US" sz="1600">
                <a:extLst>
                  <a:ext uri="http://customooxmlschemas.google.com/">
                    <go:slidesCustomData xmlns:go="http://customooxmlschemas.google.com/" textRoundtripDataId="14"/>
                  </a:ext>
                </a:extLst>
              </a:rPr>
            </a:br>
            <a:r>
              <a:rPr lang="en-US" sz="1500">
                <a:extLst>
                  <a:ext uri="http://customooxmlschemas.google.com/">
                    <go:slidesCustomData xmlns:go="http://customooxmlschemas.google.com/" textRoundtripDataId="15"/>
                  </a:ext>
                </a:extLst>
              </a:rPr>
              <a:t>Transition </a:t>
            </a:r>
            <a:r>
              <a:rPr b="1" lang="en-US" sz="1500">
                <a:extLst>
                  <a:ext uri="http://customooxmlschemas.google.com/">
                    <go:slidesCustomData xmlns:go="http://customooxmlschemas.google.com/" textRoundtripDataId="16"/>
                  </a:ext>
                </a:extLst>
              </a:rPr>
              <a:t>Channel 16 (CO</a:t>
            </a:r>
            <a:r>
              <a:rPr b="1" baseline="-25000" lang="en-US" sz="1700">
                <a:extLst>
                  <a:ext uri="http://customooxmlschemas.google.com/">
                    <go:slidesCustomData xmlns:go="http://customooxmlschemas.google.com/" textRoundtripDataId="17"/>
                  </a:ext>
                </a:extLst>
              </a:rPr>
              <a:t>2</a:t>
            </a:r>
            <a:r>
              <a:rPr b="1" lang="en-US" sz="1500">
                <a:extLst>
                  <a:ext uri="http://customooxmlschemas.google.com/">
                    <go:slidesCustomData xmlns:go="http://customooxmlschemas.google.com/" textRoundtripDataId="18"/>
                  </a:ext>
                </a:extLst>
              </a:rPr>
              <a:t> Band) from SBN to PDA/Data Delivery</a:t>
            </a:r>
            <a:r>
              <a:rPr lang="en-US" sz="1500">
                <a:extLst>
                  <a:ext uri="http://customooxmlschemas.google.com/">
                    <go:slidesCustomData xmlns:go="http://customooxmlschemas.google.com/" textRoundtripDataId="19"/>
                  </a:ext>
                </a:extLst>
              </a:rPr>
              <a:t> (for northern hemisphere), for all sectors (Full Disk, CONUS, Meso)</a:t>
            </a:r>
            <a:endParaRPr sz="1500"/>
          </a:p>
        </p:txBody>
      </p:sp>
      <p:sp>
        <p:nvSpPr>
          <p:cNvPr id="226" name="Google Shape;226;gd539bf22fd_0_28"/>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227" name="Google Shape;227;gd539bf22fd_0_28"/>
          <p:cNvSpPr txBox="1"/>
          <p:nvPr>
            <p:ph type="title"/>
          </p:nvPr>
        </p:nvSpPr>
        <p:spPr>
          <a:xfrm>
            <a:off x="1219200" y="0"/>
            <a:ext cx="9717000" cy="8742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34375"/>
              <a:buNone/>
            </a:pPr>
            <a:r>
              <a:rPr lang="en-US" sz="3200"/>
              <a:t>Satellite Data Product Changes Under Consideration</a:t>
            </a:r>
            <a:endParaRPr sz="3200"/>
          </a:p>
        </p:txBody>
      </p:sp>
      <p:pic>
        <p:nvPicPr>
          <p:cNvPr id="228" name="Google Shape;228;gd539bf22fd_0_28"/>
          <p:cNvPicPr preferRelativeResize="0"/>
          <p:nvPr/>
        </p:nvPicPr>
        <p:blipFill>
          <a:blip r:embed="rId4">
            <a:alphaModFix amt="58000"/>
          </a:blip>
          <a:stretch>
            <a:fillRect/>
          </a:stretch>
        </p:blipFill>
        <p:spPr>
          <a:xfrm rot="-750429">
            <a:off x="5475887" y="1749100"/>
            <a:ext cx="963025" cy="7126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gf6487c47f5_0_10"/>
          <p:cNvSpPr txBox="1"/>
          <p:nvPr>
            <p:ph idx="1" type="body"/>
          </p:nvPr>
        </p:nvSpPr>
        <p:spPr>
          <a:xfrm>
            <a:off x="491975" y="1030225"/>
            <a:ext cx="11547600" cy="5827800"/>
          </a:xfrm>
          <a:prstGeom prst="rect">
            <a:avLst/>
          </a:prstGeom>
          <a:noFill/>
          <a:ln>
            <a:noFill/>
          </a:ln>
        </p:spPr>
        <p:txBody>
          <a:bodyPr anchorCtr="0" anchor="t" bIns="45700" lIns="91425" spcFirstLastPara="1" rIns="91425" wrap="square" tIns="45700">
            <a:normAutofit/>
          </a:bodyPr>
          <a:lstStyle/>
          <a:p>
            <a:pPr indent="-381000" lvl="0" marL="457200" marR="75819" rtl="0" algn="l">
              <a:lnSpc>
                <a:spcPct val="115000"/>
              </a:lnSpc>
              <a:spcBef>
                <a:spcPts val="1000"/>
              </a:spcBef>
              <a:spcAft>
                <a:spcPts val="0"/>
              </a:spcAft>
              <a:buSzPts val="2400"/>
              <a:buChar char="●"/>
            </a:pPr>
            <a:r>
              <a:rPr lang="en-US" sz="2400"/>
              <a:t>ASCAT Ocean Surface Winds (Metop-B,C): expanded geographic coverage</a:t>
            </a:r>
            <a:endParaRPr sz="2400"/>
          </a:p>
          <a:p>
            <a:pPr indent="-381000" lvl="0" marL="457200" marR="75819" rtl="0" algn="l">
              <a:lnSpc>
                <a:spcPct val="115000"/>
              </a:lnSpc>
              <a:spcBef>
                <a:spcPts val="1000"/>
              </a:spcBef>
              <a:spcAft>
                <a:spcPts val="0"/>
              </a:spcAft>
              <a:buSzPts val="2400"/>
              <a:buChar char="●"/>
            </a:pPr>
            <a:r>
              <a:rPr lang="en-US" sz="2400"/>
              <a:t>ISRO OceanSat-3 scatterometer data products</a:t>
            </a:r>
            <a:endParaRPr sz="2400"/>
          </a:p>
          <a:p>
            <a:pPr indent="-330200" lvl="1" marL="914400" marR="75819" rtl="0" algn="l">
              <a:lnSpc>
                <a:spcPct val="115000"/>
              </a:lnSpc>
              <a:spcBef>
                <a:spcPts val="600"/>
              </a:spcBef>
              <a:spcAft>
                <a:spcPts val="0"/>
              </a:spcAft>
              <a:buSzPts val="1600"/>
              <a:buChar char="○"/>
            </a:pPr>
            <a:r>
              <a:rPr lang="en-US" sz="1600"/>
              <a:t>Launching in Dec. 2021 / Jan. 2022</a:t>
            </a:r>
            <a:endParaRPr sz="1600"/>
          </a:p>
          <a:p>
            <a:pPr indent="-330200" lvl="1" marL="914400" marR="75819" rtl="0" algn="l">
              <a:lnSpc>
                <a:spcPct val="115000"/>
              </a:lnSpc>
              <a:spcBef>
                <a:spcPts val="600"/>
              </a:spcBef>
              <a:spcAft>
                <a:spcPts val="0"/>
              </a:spcAft>
              <a:buSzPts val="1600"/>
              <a:buChar char="○"/>
            </a:pPr>
            <a:r>
              <a:rPr lang="en-US" sz="1600"/>
              <a:t>First Surface Winds data expected in Mar. 2022; operational products in May 2023</a:t>
            </a:r>
            <a:endParaRPr sz="2400"/>
          </a:p>
          <a:p>
            <a:pPr indent="-381000" lvl="0" marL="457200" marR="75819" rtl="0" algn="l">
              <a:lnSpc>
                <a:spcPct val="115000"/>
              </a:lnSpc>
              <a:spcBef>
                <a:spcPts val="1000"/>
              </a:spcBef>
              <a:spcAft>
                <a:spcPts val="0"/>
              </a:spcAft>
              <a:buSzPts val="2400"/>
              <a:buChar char="●"/>
            </a:pPr>
            <a:r>
              <a:rPr lang="en-US" sz="2400"/>
              <a:t>MeteoSat 3rd Gen. (MTG) imagery &amp; L2 products</a:t>
            </a:r>
            <a:endParaRPr sz="2400"/>
          </a:p>
          <a:p>
            <a:pPr indent="-381000" lvl="0" marL="457200" marR="75819" rtl="0" algn="l">
              <a:lnSpc>
                <a:spcPct val="115000"/>
              </a:lnSpc>
              <a:spcBef>
                <a:spcPts val="1000"/>
              </a:spcBef>
              <a:spcAft>
                <a:spcPts val="0"/>
              </a:spcAft>
              <a:buSzPts val="2400"/>
              <a:buChar char="●"/>
            </a:pPr>
            <a:r>
              <a:rPr lang="en-US" sz="2400"/>
              <a:t>Metop 2nd Gen. (Metop-SG) imagery &amp; L2 products</a:t>
            </a:r>
            <a:endParaRPr sz="2400"/>
          </a:p>
        </p:txBody>
      </p:sp>
      <p:sp>
        <p:nvSpPr>
          <p:cNvPr id="235" name="Google Shape;235;gf6487c47f5_0_10"/>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236" name="Google Shape;236;gf6487c47f5_0_10"/>
          <p:cNvSpPr txBox="1"/>
          <p:nvPr>
            <p:ph type="title"/>
          </p:nvPr>
        </p:nvSpPr>
        <p:spPr>
          <a:xfrm>
            <a:off x="1219200" y="0"/>
            <a:ext cx="9717000" cy="8742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56250"/>
              <a:buNone/>
            </a:pPr>
            <a:r>
              <a:rPr lang="en-US" sz="3200"/>
              <a:t>Satellite Data Product Changes Under Consideration</a:t>
            </a:r>
            <a:endParaRPr sz="32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gfb4a787c85_0_35"/>
          <p:cNvSpPr txBox="1"/>
          <p:nvPr>
            <p:ph idx="1" type="body"/>
          </p:nvPr>
        </p:nvSpPr>
        <p:spPr>
          <a:xfrm>
            <a:off x="740675" y="1560000"/>
            <a:ext cx="4443900" cy="1174200"/>
          </a:xfrm>
          <a:prstGeom prst="rect">
            <a:avLst/>
          </a:prstGeom>
          <a:noFill/>
          <a:ln>
            <a:noFill/>
          </a:ln>
        </p:spPr>
        <p:txBody>
          <a:bodyPr anchorCtr="0" anchor="t" bIns="45700" lIns="91425" spcFirstLastPara="1" rIns="91425" wrap="square" tIns="45700">
            <a:normAutofit/>
          </a:bodyPr>
          <a:lstStyle/>
          <a:p>
            <a:pPr indent="-381000" lvl="0" marL="457200" marR="47244" rtl="0" algn="l">
              <a:lnSpc>
                <a:spcPct val="115000"/>
              </a:lnSpc>
              <a:spcBef>
                <a:spcPts val="1000"/>
              </a:spcBef>
              <a:spcAft>
                <a:spcPts val="0"/>
              </a:spcAft>
              <a:buSzPts val="2400"/>
              <a:buChar char="•"/>
            </a:pPr>
            <a:r>
              <a:rPr lang="en-US" sz="2400"/>
              <a:t>VIIRS Flood Mapping</a:t>
            </a:r>
            <a:endParaRPr sz="2400"/>
          </a:p>
        </p:txBody>
      </p:sp>
      <p:sp>
        <p:nvSpPr>
          <p:cNvPr id="243" name="Google Shape;243;gfb4a787c85_0_35"/>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244" name="Google Shape;244;gfb4a787c85_0_35"/>
          <p:cNvSpPr txBox="1"/>
          <p:nvPr>
            <p:ph type="title"/>
          </p:nvPr>
        </p:nvSpPr>
        <p:spPr>
          <a:xfrm>
            <a:off x="1219200" y="0"/>
            <a:ext cx="9717000" cy="8742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56250"/>
              <a:buNone/>
            </a:pPr>
            <a:r>
              <a:rPr lang="en-US" sz="3200"/>
              <a:t>Satellite Data Product Changes Under Consideration</a:t>
            </a:r>
            <a:endParaRPr sz="3200"/>
          </a:p>
        </p:txBody>
      </p:sp>
      <p:pic>
        <p:nvPicPr>
          <p:cNvPr id="245" name="Google Shape;245;gfb4a787c85_0_35"/>
          <p:cNvPicPr preferRelativeResize="0"/>
          <p:nvPr/>
        </p:nvPicPr>
        <p:blipFill rotWithShape="1">
          <a:blip r:embed="rId3">
            <a:alphaModFix/>
          </a:blip>
          <a:srcRect b="0" l="0" r="0" t="4251"/>
          <a:stretch/>
        </p:blipFill>
        <p:spPr>
          <a:xfrm>
            <a:off x="267275" y="2887000"/>
            <a:ext cx="7148698" cy="3773200"/>
          </a:xfrm>
          <a:prstGeom prst="rect">
            <a:avLst/>
          </a:prstGeom>
          <a:noFill/>
          <a:ln cap="flat" cmpd="sng" w="9525">
            <a:solidFill>
              <a:srgbClr val="CCCCCC"/>
            </a:solidFill>
            <a:prstDash val="solid"/>
            <a:round/>
            <a:headEnd len="sm" w="sm" type="none"/>
            <a:tailEnd len="sm" w="sm" type="none"/>
          </a:ln>
        </p:spPr>
      </p:pic>
      <p:sp>
        <p:nvSpPr>
          <p:cNvPr id="246" name="Google Shape;246;gfb4a787c85_0_35"/>
          <p:cNvSpPr/>
          <p:nvPr/>
        </p:nvSpPr>
        <p:spPr>
          <a:xfrm>
            <a:off x="4602475" y="5806450"/>
            <a:ext cx="262200" cy="128100"/>
          </a:xfrm>
          <a:prstGeom prst="rect">
            <a:avLst/>
          </a:prstGeom>
          <a:noFill/>
          <a:ln cap="flat" cmpd="sng" w="9525">
            <a:solidFill>
              <a:srgbClr val="CCCCCC"/>
            </a:solidFill>
            <a:prstDash val="solid"/>
            <a:round/>
            <a:headEnd len="sm" w="sm" type="none"/>
            <a:tailEnd len="sm" w="sm" type="none"/>
          </a:ln>
          <a:effectLst>
            <a:outerShdw blurRad="100013" rotWithShape="0" algn="bl" dir="19140000" dist="3810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47" name="Google Shape;247;gfb4a787c85_0_35"/>
          <p:cNvCxnSpPr/>
          <p:nvPr/>
        </p:nvCxnSpPr>
        <p:spPr>
          <a:xfrm flipH="1" rot="10800000">
            <a:off x="4602475" y="1402000"/>
            <a:ext cx="932700" cy="4405200"/>
          </a:xfrm>
          <a:prstGeom prst="straightConnector1">
            <a:avLst/>
          </a:prstGeom>
          <a:noFill/>
          <a:ln cap="flat" cmpd="sng" w="9525">
            <a:solidFill>
              <a:srgbClr val="B7B7B7"/>
            </a:solidFill>
            <a:prstDash val="solid"/>
            <a:round/>
            <a:headEnd len="med" w="med" type="none"/>
            <a:tailEnd len="med" w="med" type="none"/>
          </a:ln>
        </p:spPr>
      </p:cxnSp>
      <p:cxnSp>
        <p:nvCxnSpPr>
          <p:cNvPr id="248" name="Google Shape;248;gfb4a787c85_0_35"/>
          <p:cNvCxnSpPr/>
          <p:nvPr/>
        </p:nvCxnSpPr>
        <p:spPr>
          <a:xfrm flipH="1" rot="10800000">
            <a:off x="4602475" y="4788550"/>
            <a:ext cx="923700" cy="1146000"/>
          </a:xfrm>
          <a:prstGeom prst="straightConnector1">
            <a:avLst/>
          </a:prstGeom>
          <a:noFill/>
          <a:ln cap="flat" cmpd="sng" w="9525">
            <a:solidFill>
              <a:srgbClr val="B7B7B7"/>
            </a:solidFill>
            <a:prstDash val="solid"/>
            <a:round/>
            <a:headEnd len="med" w="med" type="none"/>
            <a:tailEnd len="med" w="med" type="none"/>
          </a:ln>
        </p:spPr>
      </p:cxnSp>
      <p:cxnSp>
        <p:nvCxnSpPr>
          <p:cNvPr id="249" name="Google Shape;249;gfb4a787c85_0_35"/>
          <p:cNvCxnSpPr/>
          <p:nvPr/>
        </p:nvCxnSpPr>
        <p:spPr>
          <a:xfrm flipH="1" rot="10800000">
            <a:off x="4863850" y="1408150"/>
            <a:ext cx="7065900" cy="4398300"/>
          </a:xfrm>
          <a:prstGeom prst="straightConnector1">
            <a:avLst/>
          </a:prstGeom>
          <a:noFill/>
          <a:ln cap="flat" cmpd="sng" w="9525">
            <a:solidFill>
              <a:srgbClr val="B7B7B7"/>
            </a:solidFill>
            <a:prstDash val="solid"/>
            <a:round/>
            <a:headEnd len="med" w="med" type="none"/>
            <a:tailEnd len="med" w="med" type="none"/>
          </a:ln>
        </p:spPr>
      </p:cxnSp>
      <p:cxnSp>
        <p:nvCxnSpPr>
          <p:cNvPr id="250" name="Google Shape;250;gfb4a787c85_0_35"/>
          <p:cNvCxnSpPr/>
          <p:nvPr/>
        </p:nvCxnSpPr>
        <p:spPr>
          <a:xfrm flipH="1" rot="10800000">
            <a:off x="4866125" y="4773300"/>
            <a:ext cx="7069800" cy="1160400"/>
          </a:xfrm>
          <a:prstGeom prst="straightConnector1">
            <a:avLst/>
          </a:prstGeom>
          <a:noFill/>
          <a:ln cap="flat" cmpd="sng" w="9525">
            <a:solidFill>
              <a:srgbClr val="B7B7B7"/>
            </a:solidFill>
            <a:prstDash val="solid"/>
            <a:round/>
            <a:headEnd len="med" w="med" type="none"/>
            <a:tailEnd len="med" w="med" type="none"/>
          </a:ln>
        </p:spPr>
      </p:cxnSp>
      <p:pic>
        <p:nvPicPr>
          <p:cNvPr id="251" name="Google Shape;251;gfb4a787c85_0_35"/>
          <p:cNvPicPr preferRelativeResize="0"/>
          <p:nvPr/>
        </p:nvPicPr>
        <p:blipFill rotWithShape="1">
          <a:blip r:embed="rId4">
            <a:alphaModFix/>
          </a:blip>
          <a:srcRect b="0" l="0" r="0" t="3993"/>
          <a:stretch/>
        </p:blipFill>
        <p:spPr>
          <a:xfrm>
            <a:off x="5530100" y="1407500"/>
            <a:ext cx="6392576" cy="3374149"/>
          </a:xfrm>
          <a:prstGeom prst="rect">
            <a:avLst/>
          </a:prstGeom>
          <a:noFill/>
          <a:ln cap="flat" cmpd="sng" w="9525">
            <a:solidFill>
              <a:srgbClr val="CCCCCC"/>
            </a:solidFill>
            <a:prstDash val="solid"/>
            <a:round/>
            <a:headEnd len="sm" w="sm" type="none"/>
            <a:tailEnd len="sm" w="sm" type="none"/>
          </a:ln>
          <a:effectLst>
            <a:outerShdw blurRad="214313" rotWithShape="0" algn="bl" dir="19140000" dist="104775">
              <a:srgbClr val="000000">
                <a:alpha val="50000"/>
              </a:srgbClr>
            </a:outerShdw>
          </a:effectLst>
        </p:spPr>
      </p:pic>
      <p:sp>
        <p:nvSpPr>
          <p:cNvPr id="252" name="Google Shape;252;gfb4a787c85_0_35"/>
          <p:cNvSpPr txBox="1"/>
          <p:nvPr/>
        </p:nvSpPr>
        <p:spPr>
          <a:xfrm rot="5400000">
            <a:off x="6944625" y="5952650"/>
            <a:ext cx="1090200" cy="172500"/>
          </a:xfrm>
          <a:prstGeom prst="rect">
            <a:avLst/>
          </a:prstGeom>
          <a:noFill/>
          <a:ln>
            <a:noFill/>
          </a:ln>
        </p:spPr>
        <p:txBody>
          <a:bodyPr anchorCtr="0" anchor="t" bIns="9125" lIns="9125" spcFirstLastPara="1" rIns="9125" wrap="square" tIns="9125">
            <a:spAutoFit/>
          </a:bodyPr>
          <a:lstStyle/>
          <a:p>
            <a:pPr indent="0" lvl="0" marL="0" marR="0" rtl="0" algn="r">
              <a:lnSpc>
                <a:spcPct val="100000"/>
              </a:lnSpc>
              <a:spcBef>
                <a:spcPts val="0"/>
              </a:spcBef>
              <a:spcAft>
                <a:spcPts val="0"/>
              </a:spcAft>
              <a:buClr>
                <a:srgbClr val="000000"/>
              </a:buClr>
              <a:buSzPts val="800"/>
              <a:buFont typeface="Arial"/>
              <a:buNone/>
            </a:pPr>
            <a:r>
              <a:rPr i="1" lang="en-US" sz="1000">
                <a:solidFill>
                  <a:srgbClr val="666666"/>
                </a:solidFill>
                <a:latin typeface="Lato"/>
                <a:ea typeface="Lato"/>
                <a:cs typeface="Lato"/>
                <a:sym typeface="Lato"/>
              </a:rPr>
              <a:t>h/t Derek van Pelt</a:t>
            </a:r>
            <a:endParaRPr i="1" sz="1000" u="none" cap="none" strike="noStrike">
              <a:solidFill>
                <a:srgbClr val="666666"/>
              </a:solidFill>
              <a:latin typeface="Lato"/>
              <a:ea typeface="Lato"/>
              <a:cs typeface="Lato"/>
              <a:sym typeface="Lato"/>
            </a:endParaRPr>
          </a:p>
        </p:txBody>
      </p:sp>
      <p:sp>
        <p:nvSpPr>
          <p:cNvPr id="253" name="Google Shape;253;gfb4a787c85_0_35"/>
          <p:cNvSpPr txBox="1"/>
          <p:nvPr/>
        </p:nvSpPr>
        <p:spPr>
          <a:xfrm rot="5400000">
            <a:off x="11553275" y="4081000"/>
            <a:ext cx="1090200" cy="172500"/>
          </a:xfrm>
          <a:prstGeom prst="rect">
            <a:avLst/>
          </a:prstGeom>
          <a:noFill/>
          <a:ln>
            <a:noFill/>
          </a:ln>
        </p:spPr>
        <p:txBody>
          <a:bodyPr anchorCtr="0" anchor="t" bIns="9125" lIns="9125" spcFirstLastPara="1" rIns="9125" wrap="square" tIns="9125">
            <a:spAutoFit/>
          </a:bodyPr>
          <a:lstStyle/>
          <a:p>
            <a:pPr indent="0" lvl="0" marL="0" marR="0" rtl="0" algn="r">
              <a:lnSpc>
                <a:spcPct val="100000"/>
              </a:lnSpc>
              <a:spcBef>
                <a:spcPts val="0"/>
              </a:spcBef>
              <a:spcAft>
                <a:spcPts val="0"/>
              </a:spcAft>
              <a:buClr>
                <a:srgbClr val="000000"/>
              </a:buClr>
              <a:buSzPts val="800"/>
              <a:buFont typeface="Arial"/>
              <a:buNone/>
            </a:pPr>
            <a:r>
              <a:rPr i="1" lang="en-US" sz="1000">
                <a:solidFill>
                  <a:srgbClr val="666666"/>
                </a:solidFill>
                <a:latin typeface="Lato"/>
                <a:ea typeface="Lato"/>
                <a:cs typeface="Lato"/>
                <a:sym typeface="Lato"/>
              </a:rPr>
              <a:t>h/t Derek van Pelt</a:t>
            </a:r>
            <a:endParaRPr i="1" sz="1000" u="none" cap="none" strike="noStrike">
              <a:solidFill>
                <a:srgbClr val="666666"/>
              </a:solidFill>
              <a:latin typeface="Lato"/>
              <a:ea typeface="Lato"/>
              <a:cs typeface="Lato"/>
              <a:sym typeface="La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gf6487c47f5_0_134"/>
          <p:cNvSpPr txBox="1"/>
          <p:nvPr>
            <p:ph type="title"/>
          </p:nvPr>
        </p:nvSpPr>
        <p:spPr>
          <a:xfrm>
            <a:off x="1219200" y="152400"/>
            <a:ext cx="9717000" cy="87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376092"/>
              </a:buClr>
              <a:buSzPts val="4000"/>
              <a:buFont typeface="Calibri"/>
              <a:buNone/>
            </a:pPr>
            <a:r>
              <a:rPr lang="en-US" sz="3600"/>
              <a:t>Coming in Dec. 2021: </a:t>
            </a:r>
            <a:r>
              <a:rPr lang="en-US" sz="3600"/>
              <a:t>TOWR-S RPM v22</a:t>
            </a:r>
            <a:endParaRPr sz="3600"/>
          </a:p>
        </p:txBody>
      </p:sp>
      <p:sp>
        <p:nvSpPr>
          <p:cNvPr id="260" name="Google Shape;260;gf6487c47f5_0_134"/>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sz="1800">
                <a:solidFill>
                  <a:srgbClr val="CC0000"/>
                </a:solidFill>
              </a:rPr>
              <a:t>‹#›</a:t>
            </a:fld>
            <a:endParaRPr sz="1800">
              <a:solidFill>
                <a:srgbClr val="CC0000"/>
              </a:solidFill>
            </a:endParaRPr>
          </a:p>
        </p:txBody>
      </p:sp>
      <p:sp>
        <p:nvSpPr>
          <p:cNvPr id="261" name="Google Shape;261;gf6487c47f5_0_134"/>
          <p:cNvSpPr txBox="1"/>
          <p:nvPr>
            <p:ph idx="1" type="body"/>
          </p:nvPr>
        </p:nvSpPr>
        <p:spPr>
          <a:xfrm>
            <a:off x="90875" y="1318600"/>
            <a:ext cx="5883900" cy="5463300"/>
          </a:xfrm>
          <a:prstGeom prst="rect">
            <a:avLst/>
          </a:prstGeom>
          <a:noFill/>
          <a:ln>
            <a:noFill/>
          </a:ln>
        </p:spPr>
        <p:txBody>
          <a:bodyPr anchorCtr="0" anchor="t" bIns="45700" lIns="91425" spcFirstLastPara="1" rIns="91425" wrap="square" tIns="45700">
            <a:noAutofit/>
          </a:bodyPr>
          <a:lstStyle/>
          <a:p>
            <a:pPr indent="-336550" lvl="0" marL="457200" marR="99060" rtl="0" algn="l">
              <a:lnSpc>
                <a:spcPct val="115000"/>
              </a:lnSpc>
              <a:spcBef>
                <a:spcPts val="0"/>
              </a:spcBef>
              <a:spcAft>
                <a:spcPts val="0"/>
              </a:spcAft>
              <a:buClr>
                <a:srgbClr val="000000"/>
              </a:buClr>
              <a:buSzPts val="1700"/>
              <a:buChar char="●"/>
            </a:pPr>
            <a:r>
              <a:rPr lang="en-US" sz="1700">
                <a:solidFill>
                  <a:srgbClr val="000000"/>
                </a:solidFill>
              </a:rPr>
              <a:t>EDEX configuration</a:t>
            </a:r>
            <a:r>
              <a:rPr lang="en-US" sz="1700">
                <a:solidFill>
                  <a:srgbClr val="000000"/>
                </a:solidFill>
              </a:rPr>
              <a:t> for thinned GOES-R soundings (Moisture / Temperature Profiles)</a:t>
            </a:r>
            <a:endParaRPr sz="1700">
              <a:solidFill>
                <a:srgbClr val="000000"/>
              </a:solidFill>
            </a:endParaRPr>
          </a:p>
          <a:p>
            <a:pPr indent="-311150" lvl="1" marL="914400" marR="99060" rtl="0" algn="l">
              <a:lnSpc>
                <a:spcPct val="115000"/>
              </a:lnSpc>
              <a:spcBef>
                <a:spcPts val="0"/>
              </a:spcBef>
              <a:spcAft>
                <a:spcPts val="0"/>
              </a:spcAft>
              <a:buClr>
                <a:srgbClr val="000000"/>
              </a:buClr>
              <a:buSzPts val="1300"/>
              <a:buChar char="○"/>
            </a:pPr>
            <a:r>
              <a:rPr lang="en-US" sz="1300">
                <a:solidFill>
                  <a:srgbClr val="000000"/>
                </a:solidFill>
              </a:rPr>
              <a:t>New “</a:t>
            </a:r>
            <a:r>
              <a:rPr lang="en-US" sz="1300">
                <a:solidFill>
                  <a:srgbClr val="000000"/>
                </a:solidFill>
              </a:rPr>
              <a:t>dataset_name” attribute value:</a:t>
            </a:r>
            <a:endParaRPr sz="1300">
              <a:solidFill>
                <a:srgbClr val="000000"/>
              </a:solidFill>
            </a:endParaRPr>
          </a:p>
          <a:p>
            <a:pPr indent="0" lvl="0" marL="914400" marR="99060" rtl="0" algn="l">
              <a:lnSpc>
                <a:spcPct val="115000"/>
              </a:lnSpc>
              <a:spcBef>
                <a:spcPts val="0"/>
              </a:spcBef>
              <a:spcAft>
                <a:spcPts val="0"/>
              </a:spcAft>
              <a:buNone/>
            </a:pPr>
            <a:r>
              <a:rPr lang="en-US" sz="1300">
                <a:solidFill>
                  <a:srgbClr val="000000"/>
                </a:solidFill>
              </a:rPr>
              <a:t>OR_ABI-L2-LVMP</a:t>
            </a:r>
            <a:r>
              <a:rPr lang="en-US" sz="1300">
                <a:solidFill>
                  <a:srgbClr val="FF0000"/>
                </a:solidFill>
              </a:rPr>
              <a:t>R</a:t>
            </a:r>
            <a:r>
              <a:rPr lang="en-US" sz="1300">
                <a:solidFill>
                  <a:srgbClr val="000000"/>
                </a:solidFill>
              </a:rPr>
              <a:t>..etc</a:t>
            </a:r>
            <a:endParaRPr sz="1300">
              <a:solidFill>
                <a:srgbClr val="000000"/>
              </a:solidFill>
            </a:endParaRPr>
          </a:p>
          <a:p>
            <a:pPr indent="0" lvl="0" marL="914400" marR="99060" rtl="0" algn="l">
              <a:lnSpc>
                <a:spcPct val="115000"/>
              </a:lnSpc>
              <a:spcBef>
                <a:spcPts val="0"/>
              </a:spcBef>
              <a:spcAft>
                <a:spcPts val="0"/>
              </a:spcAft>
              <a:buNone/>
            </a:pPr>
            <a:r>
              <a:rPr lang="en-US" sz="1300">
                <a:solidFill>
                  <a:srgbClr val="000000"/>
                </a:solidFill>
              </a:rPr>
              <a:t>OR_ABI-L2-LVTP</a:t>
            </a:r>
            <a:r>
              <a:rPr lang="en-US" sz="1300">
                <a:solidFill>
                  <a:srgbClr val="FF0000"/>
                </a:solidFill>
              </a:rPr>
              <a:t>R</a:t>
            </a:r>
            <a:r>
              <a:rPr lang="en-US" sz="1300">
                <a:solidFill>
                  <a:srgbClr val="000000"/>
                </a:solidFill>
              </a:rPr>
              <a:t>..etc </a:t>
            </a:r>
            <a:endParaRPr sz="1300">
              <a:solidFill>
                <a:srgbClr val="000000"/>
              </a:solidFill>
            </a:endParaRPr>
          </a:p>
          <a:p>
            <a:pPr indent="-355600" lvl="0" marL="457200" marR="99060" rtl="0" algn="l">
              <a:lnSpc>
                <a:spcPct val="100000"/>
              </a:lnSpc>
              <a:spcBef>
                <a:spcPts val="1000"/>
              </a:spcBef>
              <a:spcAft>
                <a:spcPts val="0"/>
              </a:spcAft>
              <a:buClr>
                <a:srgbClr val="000000"/>
              </a:buClr>
              <a:buSzPts val="2000"/>
              <a:buChar char="●"/>
            </a:pPr>
            <a:r>
              <a:rPr lang="en-US" sz="1700">
                <a:solidFill>
                  <a:srgbClr val="000000"/>
                </a:solidFill>
              </a:rPr>
              <a:t>GOES-R Cloud Type RGB</a:t>
            </a:r>
            <a:br>
              <a:rPr lang="en-US" sz="1700">
                <a:solidFill>
                  <a:srgbClr val="000000"/>
                </a:solidFill>
              </a:rPr>
            </a:br>
            <a:r>
              <a:rPr lang="en-US" sz="1300">
                <a:solidFill>
                  <a:srgbClr val="000000"/>
                </a:solidFill>
              </a:rPr>
              <a:t>    Recipe under development </a:t>
            </a:r>
            <a:endParaRPr sz="1300">
              <a:solidFill>
                <a:srgbClr val="000000"/>
              </a:solidFill>
            </a:endParaRPr>
          </a:p>
          <a:p>
            <a:pPr indent="-342900" lvl="0" marL="457200" marR="99060" rtl="0" algn="l">
              <a:lnSpc>
                <a:spcPct val="115000"/>
              </a:lnSpc>
              <a:spcBef>
                <a:spcPts val="1000"/>
              </a:spcBef>
              <a:spcAft>
                <a:spcPts val="0"/>
              </a:spcAft>
              <a:buClr>
                <a:srgbClr val="000000"/>
              </a:buClr>
              <a:buSzPts val="1800"/>
              <a:buChar char="●"/>
            </a:pPr>
            <a:r>
              <a:rPr lang="en-US" sz="1700">
                <a:solidFill>
                  <a:srgbClr val="000000"/>
                </a:solidFill>
              </a:rPr>
              <a:t>VIIRS I-Band Active Fires support </a:t>
            </a:r>
            <a:br>
              <a:rPr lang="en-US" sz="1700">
                <a:solidFill>
                  <a:srgbClr val="000000"/>
                </a:solidFill>
              </a:rPr>
            </a:br>
            <a:r>
              <a:rPr lang="en-US" sz="1300">
                <a:solidFill>
                  <a:srgbClr val="000000"/>
                </a:solidFill>
              </a:rPr>
              <a:t>    (DMW-friendly files via AWC ISatSS)</a:t>
            </a:r>
            <a:endParaRPr sz="1300">
              <a:solidFill>
                <a:srgbClr val="000000"/>
              </a:solidFill>
            </a:endParaRPr>
          </a:p>
          <a:p>
            <a:pPr indent="-342900" lvl="0" marL="457200" marR="99060" rtl="0" algn="l">
              <a:lnSpc>
                <a:spcPct val="115000"/>
              </a:lnSpc>
              <a:spcBef>
                <a:spcPts val="1000"/>
              </a:spcBef>
              <a:spcAft>
                <a:spcPts val="0"/>
              </a:spcAft>
              <a:buClr>
                <a:srgbClr val="000000"/>
              </a:buClr>
              <a:buSzPts val="1800"/>
              <a:buChar char="●"/>
            </a:pPr>
            <a:r>
              <a:rPr lang="en-US" sz="1700">
                <a:solidFill>
                  <a:srgbClr val="000000"/>
                </a:solidFill>
              </a:rPr>
              <a:t>Support for GOES-R Enterprise Cloud Phase</a:t>
            </a:r>
            <a:r>
              <a:rPr lang="en-US" sz="1700">
                <a:solidFill>
                  <a:srgbClr val="000000"/>
                </a:solidFill>
              </a:rPr>
              <a:t> and Land Surface Temperature</a:t>
            </a:r>
            <a:r>
              <a:rPr lang="en-US" sz="1700">
                <a:solidFill>
                  <a:srgbClr val="000000"/>
                </a:solidFill>
              </a:rPr>
              <a:t> </a:t>
            </a:r>
            <a:br>
              <a:rPr lang="en-US" sz="1700">
                <a:solidFill>
                  <a:srgbClr val="000000"/>
                </a:solidFill>
              </a:rPr>
            </a:br>
            <a:r>
              <a:rPr lang="en-US" sz="1300">
                <a:solidFill>
                  <a:srgbClr val="000000"/>
                </a:solidFill>
              </a:rPr>
              <a:t>   (retained from v21)</a:t>
            </a:r>
            <a:endParaRPr sz="1300">
              <a:solidFill>
                <a:srgbClr val="000000"/>
              </a:solidFill>
            </a:endParaRPr>
          </a:p>
          <a:p>
            <a:pPr indent="-336550" lvl="0" marL="457200" marR="0" rtl="0" algn="l">
              <a:lnSpc>
                <a:spcPct val="115000"/>
              </a:lnSpc>
              <a:spcBef>
                <a:spcPts val="1000"/>
              </a:spcBef>
              <a:spcAft>
                <a:spcPts val="0"/>
              </a:spcAft>
              <a:buClr>
                <a:srgbClr val="000000"/>
              </a:buClr>
              <a:buSzPts val="1700"/>
              <a:buChar char="●"/>
            </a:pPr>
            <a:r>
              <a:rPr lang="en-US" sz="1700">
                <a:solidFill>
                  <a:srgbClr val="000000"/>
                </a:solidFill>
              </a:rPr>
              <a:t>APP Geocolor in main Satellite menu</a:t>
            </a:r>
            <a:endParaRPr sz="1700">
              <a:solidFill>
                <a:srgbClr val="000000"/>
              </a:solidFill>
            </a:endParaRPr>
          </a:p>
          <a:p>
            <a:pPr indent="-336550" lvl="0" marL="457200" marR="0" rtl="0" algn="l">
              <a:lnSpc>
                <a:spcPct val="115000"/>
              </a:lnSpc>
              <a:spcBef>
                <a:spcPts val="1000"/>
              </a:spcBef>
              <a:spcAft>
                <a:spcPts val="0"/>
              </a:spcAft>
              <a:buClr>
                <a:srgbClr val="000000"/>
              </a:buClr>
              <a:buSzPts val="1700"/>
              <a:buChar char="●"/>
            </a:pPr>
            <a:r>
              <a:rPr lang="en-US" sz="1700">
                <a:solidFill>
                  <a:srgbClr val="000000"/>
                </a:solidFill>
              </a:rPr>
              <a:t>Removes dmw geographic filtering config file (allows for more site customization)</a:t>
            </a:r>
            <a:endParaRPr sz="1700">
              <a:solidFill>
                <a:srgbClr val="000000"/>
              </a:solidFill>
            </a:endParaRPr>
          </a:p>
        </p:txBody>
      </p:sp>
      <p:sp>
        <p:nvSpPr>
          <p:cNvPr id="262" name="Google Shape;262;gf6487c47f5_0_134"/>
          <p:cNvSpPr txBox="1"/>
          <p:nvPr>
            <p:ph idx="1" type="body"/>
          </p:nvPr>
        </p:nvSpPr>
        <p:spPr>
          <a:xfrm>
            <a:off x="5974750" y="1318600"/>
            <a:ext cx="6009900" cy="5062200"/>
          </a:xfrm>
          <a:prstGeom prst="rect">
            <a:avLst/>
          </a:prstGeom>
          <a:noFill/>
          <a:ln>
            <a:noFill/>
          </a:ln>
        </p:spPr>
        <p:txBody>
          <a:bodyPr anchorCtr="0" anchor="t" bIns="45700" lIns="91425" spcFirstLastPara="1" rIns="91425" wrap="square" tIns="45700">
            <a:normAutofit/>
          </a:bodyPr>
          <a:lstStyle/>
          <a:p>
            <a:pPr indent="-333375" lvl="0" marL="457200" marR="0" rtl="0" algn="l">
              <a:lnSpc>
                <a:spcPct val="95000"/>
              </a:lnSpc>
              <a:spcBef>
                <a:spcPts val="1000"/>
              </a:spcBef>
              <a:spcAft>
                <a:spcPts val="0"/>
              </a:spcAft>
              <a:buClr>
                <a:srgbClr val="000000"/>
              </a:buClr>
              <a:buSzPts val="1650"/>
              <a:buChar char="•"/>
            </a:pPr>
            <a:r>
              <a:rPr lang="en-US" sz="1650">
                <a:solidFill>
                  <a:srgbClr val="000000"/>
                </a:solidFill>
              </a:rPr>
              <a:t>Rocket Plume RGB (under Local options menu)</a:t>
            </a:r>
            <a:endParaRPr sz="1650">
              <a:solidFill>
                <a:srgbClr val="000000"/>
              </a:solidFill>
            </a:endParaRPr>
          </a:p>
          <a:p>
            <a:pPr indent="-333375" lvl="0" marL="457200" marR="0" rtl="0" algn="l">
              <a:lnSpc>
                <a:spcPct val="95000"/>
              </a:lnSpc>
              <a:spcBef>
                <a:spcPts val="1000"/>
              </a:spcBef>
              <a:spcAft>
                <a:spcPts val="0"/>
              </a:spcAft>
              <a:buClr>
                <a:srgbClr val="000000"/>
              </a:buClr>
              <a:buSzPts val="1650"/>
              <a:buChar char="•"/>
            </a:pPr>
            <a:r>
              <a:rPr lang="en-US" sz="1650">
                <a:solidFill>
                  <a:srgbClr val="000000"/>
                </a:solidFill>
              </a:rPr>
              <a:t>Gridded NUCAPS improvements: </a:t>
            </a:r>
            <a:endParaRPr sz="1650">
              <a:solidFill>
                <a:srgbClr val="000000"/>
              </a:solidFill>
            </a:endParaRPr>
          </a:p>
          <a:p>
            <a:pPr indent="0" lvl="0" marL="457200" marR="0" rtl="0" algn="l">
              <a:lnSpc>
                <a:spcPct val="95000"/>
              </a:lnSpc>
              <a:spcBef>
                <a:spcPts val="0"/>
              </a:spcBef>
              <a:spcAft>
                <a:spcPts val="0"/>
              </a:spcAft>
              <a:buSzPts val="1018"/>
              <a:buNone/>
            </a:pPr>
            <a:r>
              <a:rPr lang="en-US" sz="1280">
                <a:solidFill>
                  <a:srgbClr val="000000"/>
                </a:solidFill>
              </a:rPr>
              <a:t>    2m Temperature in °F (Upper Level Temps still degC)</a:t>
            </a:r>
            <a:br>
              <a:rPr lang="en-US" sz="1280">
                <a:solidFill>
                  <a:srgbClr val="000000"/>
                </a:solidFill>
              </a:rPr>
            </a:br>
            <a:r>
              <a:rPr lang="en-US" sz="1280">
                <a:solidFill>
                  <a:srgbClr val="000000"/>
                </a:solidFill>
              </a:rPr>
              <a:t>    Precipitable Water in inches</a:t>
            </a:r>
            <a:br>
              <a:rPr lang="en-US" sz="1280">
                <a:solidFill>
                  <a:srgbClr val="000000"/>
                </a:solidFill>
              </a:rPr>
            </a:br>
            <a:r>
              <a:rPr lang="en-US" sz="1280">
                <a:solidFill>
                  <a:srgbClr val="000000"/>
                </a:solidFill>
              </a:rPr>
              <a:t>    Haines Index layers</a:t>
            </a:r>
            <a:endParaRPr sz="1280">
              <a:solidFill>
                <a:srgbClr val="000000"/>
              </a:solidFill>
            </a:endParaRPr>
          </a:p>
          <a:p>
            <a:pPr indent="-333375" lvl="0" marL="457200" marR="0" rtl="0" algn="l">
              <a:lnSpc>
                <a:spcPct val="95000"/>
              </a:lnSpc>
              <a:spcBef>
                <a:spcPts val="1000"/>
              </a:spcBef>
              <a:spcAft>
                <a:spcPts val="0"/>
              </a:spcAft>
              <a:buClr>
                <a:srgbClr val="000000"/>
              </a:buClr>
              <a:buSzPts val="1650"/>
              <a:buChar char="•"/>
            </a:pPr>
            <a:r>
              <a:rPr lang="en-US" sz="1650">
                <a:solidFill>
                  <a:srgbClr val="000000"/>
                </a:solidFill>
              </a:rPr>
              <a:t>Readiness for future Blended Hydro Products</a:t>
            </a:r>
            <a:endParaRPr sz="1650">
              <a:solidFill>
                <a:srgbClr val="000000"/>
              </a:solidFill>
            </a:endParaRPr>
          </a:p>
          <a:p>
            <a:pPr indent="-333375" lvl="0" marL="457200" marR="0" rtl="0" algn="l">
              <a:lnSpc>
                <a:spcPct val="95000"/>
              </a:lnSpc>
              <a:spcBef>
                <a:spcPts val="1000"/>
              </a:spcBef>
              <a:spcAft>
                <a:spcPts val="0"/>
              </a:spcAft>
              <a:buClr>
                <a:srgbClr val="000000"/>
              </a:buClr>
              <a:buSzPts val="1650"/>
              <a:buChar char="•"/>
            </a:pPr>
            <a:r>
              <a:rPr lang="en-US" sz="1650">
                <a:solidFill>
                  <a:srgbClr val="000000"/>
                </a:solidFill>
              </a:rPr>
              <a:t>Readiness for reduced (34-) level GOES soundings</a:t>
            </a:r>
            <a:endParaRPr sz="1650">
              <a:solidFill>
                <a:srgbClr val="000000"/>
              </a:solidFill>
            </a:endParaRPr>
          </a:p>
          <a:p>
            <a:pPr indent="-334327" lvl="0" marL="457200" marR="0" rtl="0" algn="l">
              <a:lnSpc>
                <a:spcPct val="95000"/>
              </a:lnSpc>
              <a:spcBef>
                <a:spcPts val="1000"/>
              </a:spcBef>
              <a:spcAft>
                <a:spcPts val="0"/>
              </a:spcAft>
              <a:buClr>
                <a:srgbClr val="000000"/>
              </a:buClr>
              <a:buSzPts val="1665"/>
              <a:buChar char="•"/>
            </a:pPr>
            <a:r>
              <a:rPr lang="en-US" sz="1650">
                <a:solidFill>
                  <a:srgbClr val="000000"/>
                </a:solidFill>
              </a:rPr>
              <a:t>ASCAT 4-category legend </a:t>
            </a:r>
            <a:br>
              <a:rPr lang="en-US" sz="1650">
                <a:solidFill>
                  <a:srgbClr val="000000"/>
                </a:solidFill>
              </a:rPr>
            </a:br>
            <a:r>
              <a:rPr lang="en-US" sz="1280">
                <a:solidFill>
                  <a:srgbClr val="000000"/>
                </a:solidFill>
              </a:rPr>
              <a:t>    (includes 25-33 kt category)</a:t>
            </a:r>
            <a:endParaRPr sz="1280">
              <a:solidFill>
                <a:srgbClr val="000000"/>
              </a:solidFill>
            </a:endParaRPr>
          </a:p>
          <a:p>
            <a:pPr indent="-333375" lvl="0" marL="457200" marR="0" rtl="0" algn="l">
              <a:lnSpc>
                <a:spcPct val="95000"/>
              </a:lnSpc>
              <a:spcBef>
                <a:spcPts val="1000"/>
              </a:spcBef>
              <a:spcAft>
                <a:spcPts val="0"/>
              </a:spcAft>
              <a:buClr>
                <a:srgbClr val="000000"/>
              </a:buClr>
              <a:buSzPts val="1650"/>
              <a:buChar char="•"/>
            </a:pPr>
            <a:r>
              <a:rPr lang="en-US" sz="1650">
                <a:solidFill>
                  <a:srgbClr val="000000"/>
                </a:solidFill>
              </a:rPr>
              <a:t>Improved colormap for CIMSS Turbulence product </a:t>
            </a:r>
            <a:endParaRPr sz="1650">
              <a:solidFill>
                <a:srgbClr val="000000"/>
              </a:solidFill>
            </a:endParaRPr>
          </a:p>
          <a:p>
            <a:pPr indent="-333375" lvl="0" marL="457200" marR="0" rtl="0" algn="l">
              <a:lnSpc>
                <a:spcPct val="95000"/>
              </a:lnSpc>
              <a:spcBef>
                <a:spcPts val="1000"/>
              </a:spcBef>
              <a:spcAft>
                <a:spcPts val="0"/>
              </a:spcAft>
              <a:buClr>
                <a:srgbClr val="000000"/>
              </a:buClr>
              <a:buSzPts val="1650"/>
              <a:buChar char="•"/>
            </a:pPr>
            <a:r>
              <a:rPr lang="en-US" sz="1650">
                <a:solidFill>
                  <a:srgbClr val="000000"/>
                </a:solidFill>
              </a:rPr>
              <a:t>Remove 20.2.3 base content</a:t>
            </a:r>
            <a:endParaRPr sz="1650">
              <a:solidFill>
                <a:srgbClr val="000000"/>
              </a:solidFill>
            </a:endParaRPr>
          </a:p>
          <a:p>
            <a:pPr indent="-334327" lvl="0" marL="457200" marR="0" rtl="0" algn="l">
              <a:lnSpc>
                <a:spcPct val="95000"/>
              </a:lnSpc>
              <a:spcBef>
                <a:spcPts val="1000"/>
              </a:spcBef>
              <a:spcAft>
                <a:spcPts val="0"/>
              </a:spcAft>
              <a:buClr>
                <a:srgbClr val="000000"/>
              </a:buClr>
              <a:buSzPts val="1665"/>
              <a:buChar char="•"/>
            </a:pPr>
            <a:r>
              <a:rPr lang="en-US" sz="1650">
                <a:solidFill>
                  <a:srgbClr val="000000"/>
                </a:solidFill>
              </a:rPr>
              <a:t>RPM for APP v22 </a:t>
            </a:r>
            <a:br>
              <a:rPr lang="en-US" sz="1650">
                <a:solidFill>
                  <a:srgbClr val="000000"/>
                </a:solidFill>
              </a:rPr>
            </a:br>
            <a:r>
              <a:rPr lang="en-US" sz="1280">
                <a:solidFill>
                  <a:srgbClr val="000000"/>
                </a:solidFill>
              </a:rPr>
              <a:t>    (incl. Geocolor, GLM averaging, VIIRS Active Fires RGB)</a:t>
            </a:r>
            <a:endParaRPr sz="1280">
              <a:solidFill>
                <a:srgbClr val="000000"/>
              </a:solidFill>
            </a:endParaRPr>
          </a:p>
          <a:p>
            <a:pPr indent="-333375" lvl="0" marL="457200" marR="0" rtl="0" algn="l">
              <a:lnSpc>
                <a:spcPct val="95000"/>
              </a:lnSpc>
              <a:spcBef>
                <a:spcPts val="1000"/>
              </a:spcBef>
              <a:spcAft>
                <a:spcPts val="0"/>
              </a:spcAft>
              <a:buClr>
                <a:srgbClr val="000000"/>
              </a:buClr>
              <a:buSzPts val="1650"/>
              <a:buChar char="•"/>
            </a:pPr>
            <a:r>
              <a:rPr lang="en-US" sz="1650">
                <a:solidFill>
                  <a:srgbClr val="000000"/>
                </a:solidFill>
              </a:rPr>
              <a:t>Configurations to ingest all 22 VIIRS Imagery bands</a:t>
            </a:r>
            <a:endParaRPr sz="1650">
              <a:solidFill>
                <a:srgbClr val="000000"/>
              </a:solidFill>
            </a:endParaRPr>
          </a:p>
          <a:p>
            <a:pPr indent="0" lvl="0" marL="457200" marR="0" rtl="0" algn="l">
              <a:lnSpc>
                <a:spcPct val="95000"/>
              </a:lnSpc>
              <a:spcBef>
                <a:spcPts val="400"/>
              </a:spcBef>
              <a:spcAft>
                <a:spcPts val="0"/>
              </a:spcAft>
              <a:buSzPts val="2960"/>
              <a:buNone/>
            </a:pPr>
            <a:r>
              <a:t/>
            </a:r>
            <a:endParaRPr sz="1650">
              <a:solidFill>
                <a:srgbClr val="000000"/>
              </a:solidFil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gfb4a787c85_0_52"/>
          <p:cNvSpPr txBox="1"/>
          <p:nvPr>
            <p:ph type="title"/>
          </p:nvPr>
        </p:nvSpPr>
        <p:spPr>
          <a:xfrm>
            <a:off x="1219200" y="152400"/>
            <a:ext cx="9717000" cy="87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376092"/>
              </a:buClr>
              <a:buSzPts val="4000"/>
              <a:buFont typeface="Calibri"/>
              <a:buNone/>
            </a:pPr>
            <a:r>
              <a:rPr lang="en-US" sz="3600">
                <a:solidFill>
                  <a:srgbClr val="C9DAF8"/>
                </a:solidFill>
              </a:rPr>
              <a:t>Coming in Dec. 2021: TOWR-S RPM v22</a:t>
            </a:r>
            <a:endParaRPr sz="3600">
              <a:solidFill>
                <a:srgbClr val="C9DAF8"/>
              </a:solidFill>
            </a:endParaRPr>
          </a:p>
        </p:txBody>
      </p:sp>
      <p:sp>
        <p:nvSpPr>
          <p:cNvPr id="269" name="Google Shape;269;gfb4a787c85_0_52"/>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sz="1800">
                <a:solidFill>
                  <a:srgbClr val="CC0000"/>
                </a:solidFill>
              </a:rPr>
              <a:t>‹#›</a:t>
            </a:fld>
            <a:endParaRPr sz="1800">
              <a:solidFill>
                <a:srgbClr val="CC0000"/>
              </a:solidFill>
            </a:endParaRPr>
          </a:p>
        </p:txBody>
      </p:sp>
      <p:sp>
        <p:nvSpPr>
          <p:cNvPr id="270" name="Google Shape;270;gfb4a787c85_0_52"/>
          <p:cNvSpPr txBox="1"/>
          <p:nvPr>
            <p:ph idx="1" type="body"/>
          </p:nvPr>
        </p:nvSpPr>
        <p:spPr>
          <a:xfrm>
            <a:off x="3032550" y="6140225"/>
            <a:ext cx="6854400" cy="3651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1000"/>
              </a:spcBef>
              <a:spcAft>
                <a:spcPts val="0"/>
              </a:spcAft>
              <a:buNone/>
            </a:pPr>
            <a:r>
              <a:rPr lang="en-US" sz="1800">
                <a:solidFill>
                  <a:srgbClr val="000000"/>
                </a:solidFill>
              </a:rPr>
              <a:t>Gridded NUCAPS: 2m Temperature in </a:t>
            </a:r>
            <a:r>
              <a:rPr lang="en-US" sz="1800">
                <a:solidFill>
                  <a:srgbClr val="000000"/>
                </a:solidFill>
              </a:rPr>
              <a:t>°F (with other levels in </a:t>
            </a:r>
            <a:r>
              <a:rPr lang="en-US" sz="1800"/>
              <a:t>°</a:t>
            </a:r>
            <a:r>
              <a:rPr lang="en-US" sz="1800">
                <a:solidFill>
                  <a:srgbClr val="000000"/>
                </a:solidFill>
              </a:rPr>
              <a:t>C)</a:t>
            </a:r>
            <a:endParaRPr sz="1800">
              <a:solidFill>
                <a:srgbClr val="000000"/>
              </a:solidFill>
            </a:endParaRPr>
          </a:p>
        </p:txBody>
      </p:sp>
      <p:pic>
        <p:nvPicPr>
          <p:cNvPr id="271" name="Google Shape;271;gfb4a787c85_0_52"/>
          <p:cNvPicPr preferRelativeResize="0"/>
          <p:nvPr/>
        </p:nvPicPr>
        <p:blipFill>
          <a:blip r:embed="rId3">
            <a:alphaModFix/>
          </a:blip>
          <a:stretch>
            <a:fillRect/>
          </a:stretch>
        </p:blipFill>
        <p:spPr>
          <a:xfrm>
            <a:off x="1937900" y="1130600"/>
            <a:ext cx="8319949" cy="4824325"/>
          </a:xfrm>
          <a:prstGeom prst="rect">
            <a:avLst/>
          </a:prstGeom>
          <a:noFill/>
          <a:ln>
            <a:noFill/>
          </a:ln>
          <a:effectLst>
            <a:outerShdw blurRad="57150" rotWithShape="0" algn="bl" dir="5400000" dist="19050">
              <a:srgbClr val="000000">
                <a:alpha val="50000"/>
              </a:srgbClr>
            </a:outerShdw>
          </a:effectLst>
        </p:spPr>
      </p:pic>
      <p:sp>
        <p:nvSpPr>
          <p:cNvPr id="272" name="Google Shape;272;gfb4a787c85_0_52"/>
          <p:cNvSpPr txBox="1"/>
          <p:nvPr/>
        </p:nvSpPr>
        <p:spPr>
          <a:xfrm>
            <a:off x="9167650" y="5954925"/>
            <a:ext cx="1090200" cy="172500"/>
          </a:xfrm>
          <a:prstGeom prst="rect">
            <a:avLst/>
          </a:prstGeom>
          <a:noFill/>
          <a:ln>
            <a:noFill/>
          </a:ln>
        </p:spPr>
        <p:txBody>
          <a:bodyPr anchorCtr="0" anchor="t" bIns="9125" lIns="9125" spcFirstLastPara="1" rIns="9125" wrap="square" tIns="9125">
            <a:spAutoFit/>
          </a:bodyPr>
          <a:lstStyle/>
          <a:p>
            <a:pPr indent="0" lvl="0" marL="0" marR="0" rtl="0" algn="r">
              <a:lnSpc>
                <a:spcPct val="100000"/>
              </a:lnSpc>
              <a:spcBef>
                <a:spcPts val="0"/>
              </a:spcBef>
              <a:spcAft>
                <a:spcPts val="0"/>
              </a:spcAft>
              <a:buClr>
                <a:srgbClr val="000000"/>
              </a:buClr>
              <a:buSzPts val="800"/>
              <a:buFont typeface="Arial"/>
              <a:buNone/>
            </a:pPr>
            <a:r>
              <a:rPr i="1" lang="en-US" sz="1000">
                <a:solidFill>
                  <a:srgbClr val="666666"/>
                </a:solidFill>
                <a:latin typeface="Lato"/>
                <a:ea typeface="Lato"/>
                <a:cs typeface="Lato"/>
                <a:sym typeface="Lato"/>
              </a:rPr>
              <a:t>h/t Lee Byerle</a:t>
            </a:r>
            <a:endParaRPr i="1" sz="1000" u="none" cap="none" strike="noStrike">
              <a:solidFill>
                <a:srgbClr val="666666"/>
              </a:solidFill>
              <a:latin typeface="Lato"/>
              <a:ea typeface="Lato"/>
              <a:cs typeface="Lato"/>
              <a:sym typeface="Lato"/>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gf6487c47f5_0_27"/>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279" name="Google Shape;279;gf6487c47f5_0_27"/>
          <p:cNvSpPr txBox="1"/>
          <p:nvPr>
            <p:ph type="title"/>
          </p:nvPr>
        </p:nvSpPr>
        <p:spPr>
          <a:xfrm>
            <a:off x="1700775" y="0"/>
            <a:ext cx="8778300" cy="87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100"/>
              <a:buNone/>
            </a:pPr>
            <a:r>
              <a:rPr lang="en-US" sz="2900"/>
              <a:t>GOES-17 ABI Cooling Anomaly: </a:t>
            </a:r>
            <a:endParaRPr sz="2900"/>
          </a:p>
          <a:p>
            <a:pPr indent="0" lvl="0" marL="0" rtl="0" algn="ctr">
              <a:lnSpc>
                <a:spcPct val="100000"/>
              </a:lnSpc>
              <a:spcBef>
                <a:spcPts val="0"/>
              </a:spcBef>
              <a:spcAft>
                <a:spcPts val="0"/>
              </a:spcAft>
              <a:buSzPts val="1100"/>
              <a:buNone/>
            </a:pPr>
            <a:r>
              <a:rPr lang="en-US" sz="2000"/>
              <a:t>2021 warming trend and effects of July anomaly</a:t>
            </a:r>
            <a:endParaRPr sz="2000"/>
          </a:p>
        </p:txBody>
      </p:sp>
      <p:sp>
        <p:nvSpPr>
          <p:cNvPr id="280" name="Google Shape;280;gf6487c47f5_0_27"/>
          <p:cNvSpPr txBox="1"/>
          <p:nvPr/>
        </p:nvSpPr>
        <p:spPr>
          <a:xfrm rot="5400000">
            <a:off x="9343900" y="1613500"/>
            <a:ext cx="14073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i="1" lang="en-US" sz="1000">
                <a:solidFill>
                  <a:srgbClr val="999999"/>
                </a:solidFill>
                <a:latin typeface="Lato"/>
                <a:ea typeface="Lato"/>
                <a:cs typeface="Lato"/>
                <a:sym typeface="Lato"/>
              </a:rPr>
              <a:t>h/t GOES-R Program</a:t>
            </a:r>
            <a:endParaRPr i="1" sz="1000">
              <a:solidFill>
                <a:srgbClr val="999999"/>
              </a:solidFill>
              <a:latin typeface="Lato"/>
              <a:ea typeface="Lato"/>
              <a:cs typeface="Lato"/>
              <a:sym typeface="Lato"/>
            </a:endParaRPr>
          </a:p>
        </p:txBody>
      </p:sp>
      <p:pic>
        <p:nvPicPr>
          <p:cNvPr id="281" name="Google Shape;281;gf6487c47f5_0_27"/>
          <p:cNvPicPr preferRelativeResize="0"/>
          <p:nvPr/>
        </p:nvPicPr>
        <p:blipFill rotWithShape="1">
          <a:blip r:embed="rId3">
            <a:alphaModFix/>
          </a:blip>
          <a:srcRect b="11821" l="0" r="2162" t="1957"/>
          <a:stretch/>
        </p:blipFill>
        <p:spPr>
          <a:xfrm>
            <a:off x="134076" y="1152173"/>
            <a:ext cx="9814298" cy="5344904"/>
          </a:xfrm>
          <a:prstGeom prst="rect">
            <a:avLst/>
          </a:prstGeom>
          <a:noFill/>
          <a:ln>
            <a:noFill/>
          </a:ln>
        </p:spPr>
      </p:pic>
      <p:sp>
        <p:nvSpPr>
          <p:cNvPr id="282" name="Google Shape;282;gf6487c47f5_0_27"/>
          <p:cNvSpPr/>
          <p:nvPr/>
        </p:nvSpPr>
        <p:spPr>
          <a:xfrm>
            <a:off x="608730" y="2068343"/>
            <a:ext cx="1274178" cy="30296"/>
          </a:xfrm>
          <a:prstGeom prst="rect">
            <a:avLst/>
          </a:prstGeom>
          <a:solidFill>
            <a:srgbClr val="4ECF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 name="Google Shape;283;gf6487c47f5_0_27"/>
          <p:cNvSpPr/>
          <p:nvPr/>
        </p:nvSpPr>
        <p:spPr>
          <a:xfrm>
            <a:off x="1970723" y="2063317"/>
            <a:ext cx="1113601" cy="30296"/>
          </a:xfrm>
          <a:prstGeom prst="rect">
            <a:avLst/>
          </a:prstGeom>
          <a:solidFill>
            <a:srgbClr val="4ECF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 name="Google Shape;284;gf6487c47f5_0_27"/>
          <p:cNvSpPr/>
          <p:nvPr/>
        </p:nvSpPr>
        <p:spPr>
          <a:xfrm>
            <a:off x="3291160" y="2071953"/>
            <a:ext cx="3037426" cy="30296"/>
          </a:xfrm>
          <a:prstGeom prst="rect">
            <a:avLst/>
          </a:prstGeom>
          <a:solidFill>
            <a:srgbClr val="4ECF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 name="Google Shape;285;gf6487c47f5_0_27"/>
          <p:cNvSpPr/>
          <p:nvPr/>
        </p:nvSpPr>
        <p:spPr>
          <a:xfrm>
            <a:off x="3412980" y="2335887"/>
            <a:ext cx="2831131" cy="30296"/>
          </a:xfrm>
          <a:prstGeom prst="rect">
            <a:avLst/>
          </a:prstGeom>
          <a:solidFill>
            <a:srgbClr val="4ECF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 name="Google Shape;286;gf6487c47f5_0_27"/>
          <p:cNvSpPr/>
          <p:nvPr/>
        </p:nvSpPr>
        <p:spPr>
          <a:xfrm>
            <a:off x="2010843" y="2335887"/>
            <a:ext cx="1073527" cy="30296"/>
          </a:xfrm>
          <a:prstGeom prst="rect">
            <a:avLst/>
          </a:prstGeom>
          <a:solidFill>
            <a:srgbClr val="4ECF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 name="Google Shape;287;gf6487c47f5_0_27"/>
          <p:cNvSpPr/>
          <p:nvPr/>
        </p:nvSpPr>
        <p:spPr>
          <a:xfrm>
            <a:off x="608730" y="2335887"/>
            <a:ext cx="1185282" cy="30296"/>
          </a:xfrm>
          <a:prstGeom prst="rect">
            <a:avLst/>
          </a:prstGeom>
          <a:solidFill>
            <a:srgbClr val="4ECF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 name="Google Shape;288;gf6487c47f5_0_27"/>
          <p:cNvSpPr/>
          <p:nvPr/>
        </p:nvSpPr>
        <p:spPr>
          <a:xfrm>
            <a:off x="608730" y="2809108"/>
            <a:ext cx="825182" cy="30296"/>
          </a:xfrm>
          <a:prstGeom prst="rect">
            <a:avLst/>
          </a:prstGeom>
          <a:solidFill>
            <a:srgbClr val="4ECF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 name="Google Shape;289;gf6487c47f5_0_27"/>
          <p:cNvSpPr/>
          <p:nvPr/>
        </p:nvSpPr>
        <p:spPr>
          <a:xfrm>
            <a:off x="608730" y="2970545"/>
            <a:ext cx="785108" cy="30296"/>
          </a:xfrm>
          <a:prstGeom prst="rect">
            <a:avLst/>
          </a:prstGeom>
          <a:solidFill>
            <a:srgbClr val="4ECF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 name="Google Shape;290;gf6487c47f5_0_27"/>
          <p:cNvSpPr/>
          <p:nvPr/>
        </p:nvSpPr>
        <p:spPr>
          <a:xfrm>
            <a:off x="608730" y="3602702"/>
            <a:ext cx="534788" cy="30296"/>
          </a:xfrm>
          <a:prstGeom prst="rect">
            <a:avLst/>
          </a:prstGeom>
          <a:solidFill>
            <a:srgbClr val="4ECF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 name="Google Shape;291;gf6487c47f5_0_27"/>
          <p:cNvSpPr/>
          <p:nvPr/>
        </p:nvSpPr>
        <p:spPr>
          <a:xfrm>
            <a:off x="608730" y="3918687"/>
            <a:ext cx="382112" cy="30296"/>
          </a:xfrm>
          <a:prstGeom prst="rect">
            <a:avLst/>
          </a:prstGeom>
          <a:solidFill>
            <a:srgbClr val="4ECF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 name="Google Shape;292;gf6487c47f5_0_27"/>
          <p:cNvSpPr/>
          <p:nvPr/>
        </p:nvSpPr>
        <p:spPr>
          <a:xfrm>
            <a:off x="608730" y="4003180"/>
            <a:ext cx="343167" cy="30296"/>
          </a:xfrm>
          <a:prstGeom prst="rect">
            <a:avLst/>
          </a:prstGeom>
          <a:solidFill>
            <a:srgbClr val="4ECF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 name="Google Shape;293;gf6487c47f5_0_27"/>
          <p:cNvSpPr/>
          <p:nvPr/>
        </p:nvSpPr>
        <p:spPr>
          <a:xfrm>
            <a:off x="608730" y="4396297"/>
            <a:ext cx="111755" cy="30296"/>
          </a:xfrm>
          <a:prstGeom prst="rect">
            <a:avLst/>
          </a:prstGeom>
          <a:solidFill>
            <a:srgbClr val="4ECF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 name="Google Shape;294;gf6487c47f5_0_27"/>
          <p:cNvSpPr/>
          <p:nvPr/>
        </p:nvSpPr>
        <p:spPr>
          <a:xfrm>
            <a:off x="2042357" y="2809108"/>
            <a:ext cx="1019343" cy="30296"/>
          </a:xfrm>
          <a:prstGeom prst="rect">
            <a:avLst/>
          </a:prstGeom>
          <a:solidFill>
            <a:srgbClr val="4ECF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 name="Google Shape;295;gf6487c47f5_0_27"/>
          <p:cNvSpPr/>
          <p:nvPr/>
        </p:nvSpPr>
        <p:spPr>
          <a:xfrm>
            <a:off x="3547665" y="2809108"/>
            <a:ext cx="2413742" cy="30296"/>
          </a:xfrm>
          <a:prstGeom prst="rect">
            <a:avLst/>
          </a:prstGeom>
          <a:solidFill>
            <a:srgbClr val="4ECF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 name="Google Shape;296;gf6487c47f5_0_27"/>
          <p:cNvSpPr/>
          <p:nvPr/>
        </p:nvSpPr>
        <p:spPr>
          <a:xfrm>
            <a:off x="6743999" y="2809108"/>
            <a:ext cx="985760" cy="30296"/>
          </a:xfrm>
          <a:prstGeom prst="rect">
            <a:avLst/>
          </a:prstGeom>
          <a:solidFill>
            <a:srgbClr val="4ECF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 name="Google Shape;297;gf6487c47f5_0_27"/>
          <p:cNvSpPr/>
          <p:nvPr/>
        </p:nvSpPr>
        <p:spPr>
          <a:xfrm>
            <a:off x="8308312" y="2809108"/>
            <a:ext cx="1438142" cy="30296"/>
          </a:xfrm>
          <a:prstGeom prst="rect">
            <a:avLst/>
          </a:prstGeom>
          <a:solidFill>
            <a:srgbClr val="4ECF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 name="Google Shape;298;gf6487c47f5_0_27"/>
          <p:cNvSpPr/>
          <p:nvPr/>
        </p:nvSpPr>
        <p:spPr>
          <a:xfrm>
            <a:off x="2042357" y="2970545"/>
            <a:ext cx="996766" cy="30296"/>
          </a:xfrm>
          <a:prstGeom prst="rect">
            <a:avLst/>
          </a:prstGeom>
          <a:solidFill>
            <a:srgbClr val="4ECF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 name="Google Shape;299;gf6487c47f5_0_27"/>
          <p:cNvSpPr/>
          <p:nvPr/>
        </p:nvSpPr>
        <p:spPr>
          <a:xfrm>
            <a:off x="3784204" y="2970545"/>
            <a:ext cx="2119397" cy="30296"/>
          </a:xfrm>
          <a:prstGeom prst="rect">
            <a:avLst/>
          </a:prstGeom>
          <a:solidFill>
            <a:srgbClr val="4ECF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 name="Google Shape;300;gf6487c47f5_0_27"/>
          <p:cNvSpPr/>
          <p:nvPr/>
        </p:nvSpPr>
        <p:spPr>
          <a:xfrm>
            <a:off x="6756534" y="2970545"/>
            <a:ext cx="933833" cy="30296"/>
          </a:xfrm>
          <a:prstGeom prst="rect">
            <a:avLst/>
          </a:prstGeom>
          <a:solidFill>
            <a:srgbClr val="4ECF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 name="Google Shape;301;gf6487c47f5_0_27"/>
          <p:cNvSpPr/>
          <p:nvPr/>
        </p:nvSpPr>
        <p:spPr>
          <a:xfrm>
            <a:off x="8382063" y="2970545"/>
            <a:ext cx="1364203" cy="30296"/>
          </a:xfrm>
          <a:prstGeom prst="rect">
            <a:avLst/>
          </a:prstGeom>
          <a:solidFill>
            <a:srgbClr val="4ECF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 name="Google Shape;302;gf6487c47f5_0_27"/>
          <p:cNvSpPr/>
          <p:nvPr/>
        </p:nvSpPr>
        <p:spPr>
          <a:xfrm>
            <a:off x="2131253" y="3602702"/>
            <a:ext cx="825182" cy="30296"/>
          </a:xfrm>
          <a:prstGeom prst="rect">
            <a:avLst/>
          </a:prstGeom>
          <a:solidFill>
            <a:srgbClr val="4ECF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 name="Google Shape;303;gf6487c47f5_0_27"/>
          <p:cNvSpPr/>
          <p:nvPr/>
        </p:nvSpPr>
        <p:spPr>
          <a:xfrm>
            <a:off x="3994968" y="3602702"/>
            <a:ext cx="1774536" cy="30296"/>
          </a:xfrm>
          <a:prstGeom prst="rect">
            <a:avLst/>
          </a:prstGeom>
          <a:solidFill>
            <a:srgbClr val="4ECF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 name="Google Shape;304;gf6487c47f5_0_27"/>
          <p:cNvSpPr/>
          <p:nvPr/>
        </p:nvSpPr>
        <p:spPr>
          <a:xfrm>
            <a:off x="6862221" y="3602702"/>
            <a:ext cx="693108" cy="30296"/>
          </a:xfrm>
          <a:prstGeom prst="rect">
            <a:avLst/>
          </a:prstGeom>
          <a:solidFill>
            <a:srgbClr val="4ECF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 name="Google Shape;305;gf6487c47f5_0_27"/>
          <p:cNvSpPr/>
          <p:nvPr/>
        </p:nvSpPr>
        <p:spPr>
          <a:xfrm>
            <a:off x="8940980" y="3602702"/>
            <a:ext cx="805145" cy="30296"/>
          </a:xfrm>
          <a:prstGeom prst="rect">
            <a:avLst/>
          </a:prstGeom>
          <a:solidFill>
            <a:srgbClr val="4ECF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 name="Google Shape;306;gf6487c47f5_0_27"/>
          <p:cNvSpPr/>
          <p:nvPr/>
        </p:nvSpPr>
        <p:spPr>
          <a:xfrm>
            <a:off x="2185720" y="3918687"/>
            <a:ext cx="750679" cy="30296"/>
          </a:xfrm>
          <a:prstGeom prst="rect">
            <a:avLst/>
          </a:prstGeom>
          <a:solidFill>
            <a:srgbClr val="4ECF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 name="Google Shape;307;gf6487c47f5_0_27"/>
          <p:cNvSpPr/>
          <p:nvPr/>
        </p:nvSpPr>
        <p:spPr>
          <a:xfrm>
            <a:off x="4109028" y="3918687"/>
            <a:ext cx="1596462" cy="30296"/>
          </a:xfrm>
          <a:prstGeom prst="rect">
            <a:avLst/>
          </a:prstGeom>
          <a:solidFill>
            <a:srgbClr val="4ECF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 name="Google Shape;308;gf6487c47f5_0_27"/>
          <p:cNvSpPr/>
          <p:nvPr/>
        </p:nvSpPr>
        <p:spPr>
          <a:xfrm>
            <a:off x="6929670" y="3918687"/>
            <a:ext cx="142798" cy="30296"/>
          </a:xfrm>
          <a:prstGeom prst="rect">
            <a:avLst/>
          </a:prstGeom>
          <a:solidFill>
            <a:srgbClr val="4ECF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 name="Google Shape;309;gf6487c47f5_0_27"/>
          <p:cNvSpPr/>
          <p:nvPr/>
        </p:nvSpPr>
        <p:spPr>
          <a:xfrm>
            <a:off x="9264816" y="3918687"/>
            <a:ext cx="303658" cy="30296"/>
          </a:xfrm>
          <a:prstGeom prst="rect">
            <a:avLst/>
          </a:prstGeom>
          <a:solidFill>
            <a:srgbClr val="4ECF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 name="Google Shape;310;gf6487c47f5_0_27"/>
          <p:cNvSpPr/>
          <p:nvPr/>
        </p:nvSpPr>
        <p:spPr>
          <a:xfrm>
            <a:off x="2277979" y="4396297"/>
            <a:ext cx="586997" cy="30296"/>
          </a:xfrm>
          <a:prstGeom prst="rect">
            <a:avLst/>
          </a:prstGeom>
          <a:solidFill>
            <a:srgbClr val="4ECF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 name="Google Shape;311;gf6487c47f5_0_27"/>
          <p:cNvSpPr/>
          <p:nvPr/>
        </p:nvSpPr>
        <p:spPr>
          <a:xfrm>
            <a:off x="4343568" y="4396297"/>
            <a:ext cx="1121220" cy="30296"/>
          </a:xfrm>
          <a:prstGeom prst="rect">
            <a:avLst/>
          </a:prstGeom>
          <a:solidFill>
            <a:srgbClr val="4ECF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 name="Google Shape;312;gf6487c47f5_0_27"/>
          <p:cNvSpPr/>
          <p:nvPr/>
        </p:nvSpPr>
        <p:spPr>
          <a:xfrm>
            <a:off x="7201555" y="4396297"/>
            <a:ext cx="88896" cy="30296"/>
          </a:xfrm>
          <a:prstGeom prst="rect">
            <a:avLst/>
          </a:prstGeom>
          <a:solidFill>
            <a:srgbClr val="4ECF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 name="Google Shape;313;gf6487c47f5_0_27"/>
          <p:cNvSpPr/>
          <p:nvPr/>
        </p:nvSpPr>
        <p:spPr>
          <a:xfrm>
            <a:off x="4149854" y="3999499"/>
            <a:ext cx="1512928" cy="30296"/>
          </a:xfrm>
          <a:prstGeom prst="rect">
            <a:avLst/>
          </a:prstGeom>
          <a:solidFill>
            <a:srgbClr val="4ECF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 name="Google Shape;314;gf6487c47f5_0_27"/>
          <p:cNvSpPr/>
          <p:nvPr/>
        </p:nvSpPr>
        <p:spPr>
          <a:xfrm>
            <a:off x="2185720" y="3999499"/>
            <a:ext cx="731488" cy="30296"/>
          </a:xfrm>
          <a:prstGeom prst="rect">
            <a:avLst/>
          </a:prstGeom>
          <a:solidFill>
            <a:srgbClr val="4ECF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gf6487c47f5_0_27"/>
          <p:cNvSpPr/>
          <p:nvPr/>
        </p:nvSpPr>
        <p:spPr>
          <a:xfrm>
            <a:off x="7176039" y="3918687"/>
            <a:ext cx="303658" cy="30296"/>
          </a:xfrm>
          <a:prstGeom prst="rect">
            <a:avLst/>
          </a:prstGeom>
          <a:solidFill>
            <a:srgbClr val="4ECF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 name="Google Shape;316;gf6487c47f5_0_27"/>
          <p:cNvSpPr/>
          <p:nvPr/>
        </p:nvSpPr>
        <p:spPr>
          <a:xfrm rot="-632506">
            <a:off x="9101797" y="4319432"/>
            <a:ext cx="3036857" cy="1121729"/>
          </a:xfrm>
          <a:prstGeom prst="foldedCorner">
            <a:avLst>
              <a:gd fmla="val 16667" name="adj"/>
            </a:avLst>
          </a:prstGeom>
          <a:solidFill>
            <a:srgbClr val="FCFAB7"/>
          </a:solidFill>
          <a:ln>
            <a:noFill/>
          </a:ln>
          <a:effectLst>
            <a:outerShdw blurRad="100013" rotWithShape="0" algn="bl" dir="5400000" dist="38100">
              <a:srgbClr val="000000">
                <a:alpha val="50000"/>
              </a:srgbClr>
            </a:outerShdw>
          </a:effectLst>
        </p:spPr>
        <p:txBody>
          <a:bodyPr anchorCtr="0" anchor="t" bIns="45700" lIns="91425" spcFirstLastPara="1" rIns="91425" wrap="square" tIns="45700">
            <a:noAutofit/>
          </a:bodyPr>
          <a:lstStyle/>
          <a:p>
            <a:pPr indent="-139700" lvl="0" marL="114300" marR="0" rtl="0" algn="l">
              <a:lnSpc>
                <a:spcPct val="100000"/>
              </a:lnSpc>
              <a:spcBef>
                <a:spcPts val="0"/>
              </a:spcBef>
              <a:spcAft>
                <a:spcPts val="0"/>
              </a:spcAft>
              <a:buClr>
                <a:srgbClr val="666666"/>
              </a:buClr>
              <a:buSzPts val="1300"/>
              <a:buFont typeface="Lato"/>
              <a:buChar char="•"/>
            </a:pPr>
            <a:r>
              <a:rPr lang="en-US" sz="1300">
                <a:solidFill>
                  <a:srgbClr val="666666"/>
                </a:solidFill>
                <a:latin typeface="Lato"/>
                <a:ea typeface="Lato"/>
                <a:cs typeface="Lato"/>
                <a:sym typeface="Lato"/>
              </a:rPr>
              <a:t>Mode 3 Cooling Timeline</a:t>
            </a:r>
            <a:endParaRPr sz="1300">
              <a:solidFill>
                <a:srgbClr val="666666"/>
              </a:solidFill>
              <a:latin typeface="Lato"/>
              <a:ea typeface="Lato"/>
              <a:cs typeface="Lato"/>
              <a:sym typeface="Lato"/>
            </a:endParaRPr>
          </a:p>
          <a:p>
            <a:pPr indent="-120650" lvl="0" marL="285750" marR="0" rtl="0" algn="l">
              <a:lnSpc>
                <a:spcPct val="100000"/>
              </a:lnSpc>
              <a:spcBef>
                <a:spcPts val="0"/>
              </a:spcBef>
              <a:spcAft>
                <a:spcPts val="0"/>
              </a:spcAft>
              <a:buClr>
                <a:srgbClr val="666666"/>
              </a:buClr>
              <a:buSzPts val="1000"/>
              <a:buFont typeface="Lato"/>
              <a:buChar char="•"/>
            </a:pPr>
            <a:r>
              <a:rPr lang="en-US" sz="1000">
                <a:solidFill>
                  <a:srgbClr val="666666"/>
                </a:solidFill>
                <a:latin typeface="Lato"/>
                <a:ea typeface="Lato"/>
                <a:cs typeface="Lato"/>
                <a:sym typeface="Lato"/>
              </a:rPr>
              <a:t>Thru Nov </a:t>
            </a:r>
            <a:r>
              <a:rPr lang="en-US" sz="1000" strike="sngStrike">
                <a:solidFill>
                  <a:srgbClr val="B7B7B7"/>
                </a:solidFill>
                <a:latin typeface="Lato"/>
                <a:ea typeface="Lato"/>
                <a:cs typeface="Lato"/>
                <a:sym typeface="Lato"/>
              </a:rPr>
              <a:t>21</a:t>
            </a:r>
            <a:r>
              <a:rPr lang="en-US" sz="1000">
                <a:solidFill>
                  <a:srgbClr val="666666"/>
                </a:solidFill>
                <a:latin typeface="Lato"/>
                <a:ea typeface="Lato"/>
                <a:cs typeface="Lato"/>
                <a:sym typeface="Lato"/>
              </a:rPr>
              <a:t> 10</a:t>
            </a:r>
            <a:endParaRPr sz="1000">
              <a:solidFill>
                <a:srgbClr val="666666"/>
              </a:solidFill>
              <a:latin typeface="Lato"/>
              <a:ea typeface="Lato"/>
              <a:cs typeface="Lato"/>
              <a:sym typeface="Lato"/>
            </a:endParaRPr>
          </a:p>
          <a:p>
            <a:pPr indent="-139700" lvl="0" marL="114300" marR="0" rtl="0" algn="l">
              <a:spcBef>
                <a:spcPts val="0"/>
              </a:spcBef>
              <a:spcAft>
                <a:spcPts val="0"/>
              </a:spcAft>
              <a:buClr>
                <a:srgbClr val="666666"/>
              </a:buClr>
              <a:buSzPts val="1300"/>
              <a:buFont typeface="Lato"/>
              <a:buChar char="•"/>
            </a:pPr>
            <a:r>
              <a:rPr lang="en-US" sz="1300">
                <a:solidFill>
                  <a:srgbClr val="666666"/>
                </a:solidFill>
                <a:latin typeface="Lato"/>
                <a:ea typeface="Lato"/>
                <a:cs typeface="Lato"/>
                <a:sym typeface="Lato"/>
              </a:rPr>
              <a:t>GOES-15 Supplemental Operations</a:t>
            </a:r>
            <a:endParaRPr sz="1300">
              <a:solidFill>
                <a:srgbClr val="666666"/>
              </a:solidFill>
              <a:latin typeface="Lato"/>
              <a:ea typeface="Lato"/>
              <a:cs typeface="Lato"/>
              <a:sym typeface="Lato"/>
            </a:endParaRPr>
          </a:p>
          <a:p>
            <a:pPr indent="-120650" lvl="0" marL="285750" marR="0" rtl="0" algn="l">
              <a:lnSpc>
                <a:spcPct val="100000"/>
              </a:lnSpc>
              <a:spcBef>
                <a:spcPts val="0"/>
              </a:spcBef>
              <a:spcAft>
                <a:spcPts val="0"/>
              </a:spcAft>
              <a:buClr>
                <a:srgbClr val="666666"/>
              </a:buClr>
              <a:buSzPts val="1000"/>
              <a:buFont typeface="Lato"/>
              <a:buChar char="•"/>
            </a:pPr>
            <a:r>
              <a:rPr lang="en-US" sz="1000">
                <a:solidFill>
                  <a:srgbClr val="666666"/>
                </a:solidFill>
                <a:latin typeface="Lato"/>
                <a:ea typeface="Lato"/>
                <a:cs typeface="Lato"/>
                <a:sym typeface="Lato"/>
              </a:rPr>
              <a:t>Thru Nov 5, 2021</a:t>
            </a:r>
            <a:endParaRPr sz="1000">
              <a:solidFill>
                <a:srgbClr val="666666"/>
              </a:solidFill>
              <a:latin typeface="Lato"/>
              <a:ea typeface="Lato"/>
              <a:cs typeface="Lato"/>
              <a:sym typeface="Lato"/>
            </a:endParaRPr>
          </a:p>
          <a:p>
            <a:pPr indent="-120650" lvl="0" marL="285750" marR="0" rtl="0" algn="l">
              <a:lnSpc>
                <a:spcPct val="100000"/>
              </a:lnSpc>
              <a:spcBef>
                <a:spcPts val="0"/>
              </a:spcBef>
              <a:spcAft>
                <a:spcPts val="0"/>
              </a:spcAft>
              <a:buClr>
                <a:srgbClr val="666666"/>
              </a:buClr>
              <a:buSzPts val="1000"/>
              <a:buFont typeface="Lato"/>
              <a:buChar char="•"/>
            </a:pPr>
            <a:r>
              <a:rPr lang="en-US" sz="1000">
                <a:solidFill>
                  <a:srgbClr val="666666"/>
                </a:solidFill>
                <a:latin typeface="Lato"/>
                <a:ea typeface="Lato"/>
                <a:cs typeface="Lato"/>
                <a:sym typeface="Lato"/>
              </a:rPr>
              <a:t>NWS has requested GOES-15 Supplemental Operations for all 4 upcoming “warm periods”</a:t>
            </a:r>
            <a:endParaRPr sz="1000">
              <a:solidFill>
                <a:srgbClr val="666666"/>
              </a:solidFill>
              <a:latin typeface="Lato"/>
              <a:ea typeface="Lato"/>
              <a:cs typeface="Lato"/>
              <a:sym typeface="Lato"/>
            </a:endParaRPr>
          </a:p>
        </p:txBody>
      </p:sp>
      <p:sp>
        <p:nvSpPr>
          <p:cNvPr id="317" name="Google Shape;317;gf6487c47f5_0_27"/>
          <p:cNvSpPr/>
          <p:nvPr/>
        </p:nvSpPr>
        <p:spPr>
          <a:xfrm>
            <a:off x="6712462" y="2071953"/>
            <a:ext cx="1050950" cy="30296"/>
          </a:xfrm>
          <a:prstGeom prst="rect">
            <a:avLst/>
          </a:prstGeom>
          <a:solidFill>
            <a:srgbClr val="4ECF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 name="Google Shape;318;gf6487c47f5_0_27"/>
          <p:cNvSpPr/>
          <p:nvPr/>
        </p:nvSpPr>
        <p:spPr>
          <a:xfrm>
            <a:off x="6723939" y="2335887"/>
            <a:ext cx="1019343" cy="30296"/>
          </a:xfrm>
          <a:prstGeom prst="rect">
            <a:avLst/>
          </a:prstGeom>
          <a:solidFill>
            <a:srgbClr val="4ECF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 name="Google Shape;319;gf6487c47f5_0_27"/>
          <p:cNvSpPr/>
          <p:nvPr/>
        </p:nvSpPr>
        <p:spPr>
          <a:xfrm>
            <a:off x="8070166" y="2335887"/>
            <a:ext cx="1676045" cy="30296"/>
          </a:xfrm>
          <a:prstGeom prst="rect">
            <a:avLst/>
          </a:prstGeom>
          <a:solidFill>
            <a:srgbClr val="4ECF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 name="Google Shape;320;gf6487c47f5_0_27"/>
          <p:cNvSpPr/>
          <p:nvPr/>
        </p:nvSpPr>
        <p:spPr>
          <a:xfrm>
            <a:off x="7946543" y="2071953"/>
            <a:ext cx="1797960" cy="30296"/>
          </a:xfrm>
          <a:prstGeom prst="rect">
            <a:avLst/>
          </a:prstGeom>
          <a:solidFill>
            <a:srgbClr val="4ECF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ge84c291948_0_0"/>
          <p:cNvSpPr txBox="1"/>
          <p:nvPr>
            <p:ph idx="1" type="body"/>
          </p:nvPr>
        </p:nvSpPr>
        <p:spPr>
          <a:xfrm>
            <a:off x="248300" y="1229075"/>
            <a:ext cx="9588000" cy="5080200"/>
          </a:xfrm>
          <a:prstGeom prst="rect">
            <a:avLst/>
          </a:prstGeom>
          <a:noFill/>
          <a:ln>
            <a:noFill/>
          </a:ln>
        </p:spPr>
        <p:txBody>
          <a:bodyPr anchorCtr="0" anchor="t" bIns="45700" lIns="91425" spcFirstLastPara="1" rIns="91425" wrap="square" tIns="45700">
            <a:normAutofit/>
          </a:bodyPr>
          <a:lstStyle/>
          <a:p>
            <a:pPr indent="-171450" lvl="0" marL="171450" marR="4030166" rtl="0" algn="l">
              <a:lnSpc>
                <a:spcPct val="100000"/>
              </a:lnSpc>
              <a:spcBef>
                <a:spcPts val="1000"/>
              </a:spcBef>
              <a:spcAft>
                <a:spcPts val="0"/>
              </a:spcAft>
              <a:buSzPts val="1800"/>
              <a:buChar char="●"/>
            </a:pPr>
            <a:r>
              <a:rPr lang="en-US" sz="1800"/>
              <a:t>Cooling appears to have worsened after the July spacecraft anomaly.</a:t>
            </a:r>
            <a:endParaRPr sz="1800"/>
          </a:p>
          <a:p>
            <a:pPr indent="-171450" lvl="0" marL="171450" marR="4030166" rtl="0" algn="l">
              <a:lnSpc>
                <a:spcPct val="100000"/>
              </a:lnSpc>
              <a:spcBef>
                <a:spcPts val="1000"/>
              </a:spcBef>
              <a:spcAft>
                <a:spcPts val="0"/>
              </a:spcAft>
              <a:buSzPts val="1800"/>
              <a:buChar char="●"/>
            </a:pPr>
            <a:r>
              <a:rPr lang="en-US" sz="1800"/>
              <a:t>FPM temperatures may remain </a:t>
            </a:r>
            <a:r>
              <a:rPr b="1" lang="en-US" sz="1800"/>
              <a:t>3 to 4 °K warmer</a:t>
            </a:r>
            <a:r>
              <a:rPr lang="en-US" sz="1800"/>
              <a:t> than projections.</a:t>
            </a:r>
            <a:endParaRPr sz="1800"/>
          </a:p>
          <a:p>
            <a:pPr indent="-171450" lvl="0" marL="171450" marR="4030166" rtl="0" algn="l">
              <a:lnSpc>
                <a:spcPct val="100000"/>
              </a:lnSpc>
              <a:spcBef>
                <a:spcPts val="1000"/>
              </a:spcBef>
              <a:spcAft>
                <a:spcPts val="0"/>
              </a:spcAft>
              <a:buSzPts val="1800"/>
              <a:buChar char="●"/>
            </a:pPr>
            <a:r>
              <a:rPr lang="en-US" sz="1800"/>
              <a:t>Thus, in each of the G-17 “warm seasons,” image degradation will start sooner and last longer.</a:t>
            </a:r>
            <a:endParaRPr sz="1800"/>
          </a:p>
          <a:p>
            <a:pPr indent="-317500" lvl="1" marL="628650" marR="4030166" rtl="0" algn="l">
              <a:lnSpc>
                <a:spcPct val="100000"/>
              </a:lnSpc>
              <a:spcBef>
                <a:spcPts val="1000"/>
              </a:spcBef>
              <a:spcAft>
                <a:spcPts val="0"/>
              </a:spcAft>
              <a:buSzPts val="1400"/>
              <a:buChar char="○"/>
            </a:pPr>
            <a:r>
              <a:rPr lang="en-US" sz="1400"/>
              <a:t>In particular, some degradation of </a:t>
            </a:r>
            <a:r>
              <a:rPr b="1" lang="en-US" sz="1400"/>
              <a:t>water vapor imagery (Bands 8, 10) </a:t>
            </a:r>
            <a:r>
              <a:rPr lang="en-US" sz="1400"/>
              <a:t>is likely through most of Oct. ‘21-Feb. ‘22</a:t>
            </a:r>
            <a:endParaRPr sz="1400"/>
          </a:p>
          <a:p>
            <a:pPr indent="-171450" lvl="0" marL="171450" marR="4030166" rtl="0" algn="l">
              <a:lnSpc>
                <a:spcPct val="100000"/>
              </a:lnSpc>
              <a:spcBef>
                <a:spcPts val="1000"/>
              </a:spcBef>
              <a:spcAft>
                <a:spcPts val="0"/>
              </a:spcAft>
              <a:buSzPts val="1800"/>
              <a:buChar char="●"/>
            </a:pPr>
            <a:r>
              <a:rPr lang="en-US" sz="1800"/>
              <a:t>NWS has requested </a:t>
            </a:r>
            <a:r>
              <a:rPr b="1" lang="en-US" sz="1800"/>
              <a:t>GOES-15 operations</a:t>
            </a:r>
            <a:r>
              <a:rPr lang="en-US" sz="1800"/>
              <a:t> for all 4 upcoming GOES-17 “warm seasons” until GOES-18 ABI imagery becomes widely available to NWS.</a:t>
            </a:r>
            <a:endParaRPr sz="1800"/>
          </a:p>
          <a:p>
            <a:pPr indent="-171450" lvl="0" marL="171450" rtl="0" algn="l">
              <a:lnSpc>
                <a:spcPct val="100000"/>
              </a:lnSpc>
              <a:spcBef>
                <a:spcPts val="1000"/>
              </a:spcBef>
              <a:spcAft>
                <a:spcPts val="0"/>
              </a:spcAft>
              <a:buSzPts val="1800"/>
              <a:buChar char="●"/>
            </a:pPr>
            <a:r>
              <a:rPr lang="en-US" sz="1800"/>
              <a:t>Until the July spacecraft anomaly is better understood, </a:t>
            </a:r>
            <a:r>
              <a:rPr b="1" lang="en-US" sz="1800"/>
              <a:t>GOES-14 (at 105°W) has been placed in "hot backup"</a:t>
            </a:r>
            <a:r>
              <a:rPr lang="en-US" sz="1800"/>
              <a:t> status, for 24-hr failover from GOES-16 or GOES-17.</a:t>
            </a:r>
            <a:endParaRPr sz="1800"/>
          </a:p>
          <a:p>
            <a:pPr indent="-171450" lvl="0" marL="171450" rtl="0" algn="l">
              <a:lnSpc>
                <a:spcPct val="100000"/>
              </a:lnSpc>
              <a:spcBef>
                <a:spcPts val="1000"/>
              </a:spcBef>
              <a:spcAft>
                <a:spcPts val="0"/>
              </a:spcAft>
              <a:buSzPts val="1800"/>
              <a:buChar char="●"/>
            </a:pPr>
            <a:r>
              <a:rPr lang="en-US" sz="1800"/>
              <a:t>NESDIS is looking into GOES backup options for the GOES-18 era</a:t>
            </a:r>
            <a:endParaRPr sz="1800"/>
          </a:p>
        </p:txBody>
      </p:sp>
      <p:sp>
        <p:nvSpPr>
          <p:cNvPr id="327" name="Google Shape;327;ge84c291948_0_0"/>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328" name="Google Shape;328;ge84c291948_0_0"/>
          <p:cNvSpPr txBox="1"/>
          <p:nvPr>
            <p:ph type="title"/>
          </p:nvPr>
        </p:nvSpPr>
        <p:spPr>
          <a:xfrm>
            <a:off x="1219200" y="0"/>
            <a:ext cx="9717000" cy="87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100"/>
              <a:buNone/>
            </a:pPr>
            <a:r>
              <a:rPr lang="en-US" sz="2900"/>
              <a:t>GOES-17 ABI Cooling Anomaly: Looking ahead</a:t>
            </a:r>
            <a:endParaRPr sz="2900"/>
          </a:p>
        </p:txBody>
      </p:sp>
      <p:grpSp>
        <p:nvGrpSpPr>
          <p:cNvPr id="329" name="Google Shape;329;ge84c291948_0_0"/>
          <p:cNvGrpSpPr/>
          <p:nvPr/>
        </p:nvGrpSpPr>
        <p:grpSpPr>
          <a:xfrm>
            <a:off x="5801450" y="1152875"/>
            <a:ext cx="6256875" cy="3425225"/>
            <a:chOff x="887301" y="977879"/>
            <a:chExt cx="10365930" cy="5674661"/>
          </a:xfrm>
        </p:grpSpPr>
        <p:pic>
          <p:nvPicPr>
            <p:cNvPr id="330" name="Google Shape;330;ge84c291948_0_0"/>
            <p:cNvPicPr preferRelativeResize="0"/>
            <p:nvPr/>
          </p:nvPicPr>
          <p:blipFill rotWithShape="1">
            <a:blip r:embed="rId3">
              <a:alphaModFix/>
            </a:blip>
            <a:srcRect b="11982" l="0" r="2789" t="1624"/>
            <a:stretch/>
          </p:blipFill>
          <p:spPr>
            <a:xfrm>
              <a:off x="887301" y="977879"/>
              <a:ext cx="10365930" cy="5674661"/>
            </a:xfrm>
            <a:prstGeom prst="rect">
              <a:avLst/>
            </a:prstGeom>
            <a:noFill/>
            <a:ln>
              <a:noFill/>
            </a:ln>
          </p:spPr>
        </p:pic>
        <p:sp>
          <p:nvSpPr>
            <p:cNvPr id="331" name="Google Shape;331;ge84c291948_0_0"/>
            <p:cNvSpPr/>
            <p:nvPr/>
          </p:nvSpPr>
          <p:spPr>
            <a:xfrm>
              <a:off x="1391875" y="1970475"/>
              <a:ext cx="1354500" cy="32100"/>
            </a:xfrm>
            <a:prstGeom prst="rect">
              <a:avLst/>
            </a:prstGeom>
            <a:solidFill>
              <a:srgbClr val="4ECF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 name="Google Shape;332;ge84c291948_0_0"/>
            <p:cNvSpPr/>
            <p:nvPr/>
          </p:nvSpPr>
          <p:spPr>
            <a:xfrm>
              <a:off x="2839725" y="1965150"/>
              <a:ext cx="1183800" cy="32100"/>
            </a:xfrm>
            <a:prstGeom prst="rect">
              <a:avLst/>
            </a:prstGeom>
            <a:solidFill>
              <a:srgbClr val="4ECF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 name="Google Shape;333;ge84c291948_0_0"/>
            <p:cNvSpPr/>
            <p:nvPr/>
          </p:nvSpPr>
          <p:spPr>
            <a:xfrm>
              <a:off x="4243400" y="1974300"/>
              <a:ext cx="3228900" cy="32100"/>
            </a:xfrm>
            <a:prstGeom prst="rect">
              <a:avLst/>
            </a:prstGeom>
            <a:solidFill>
              <a:srgbClr val="4ECF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 name="Google Shape;334;ge84c291948_0_0"/>
            <p:cNvSpPr/>
            <p:nvPr/>
          </p:nvSpPr>
          <p:spPr>
            <a:xfrm>
              <a:off x="7880375" y="1974300"/>
              <a:ext cx="1117200" cy="32100"/>
            </a:xfrm>
            <a:prstGeom prst="rect">
              <a:avLst/>
            </a:prstGeom>
            <a:solidFill>
              <a:srgbClr val="4ECF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 name="Google Shape;335;ge84c291948_0_0"/>
            <p:cNvSpPr/>
            <p:nvPr/>
          </p:nvSpPr>
          <p:spPr>
            <a:xfrm>
              <a:off x="9192250" y="1974300"/>
              <a:ext cx="1911300" cy="32100"/>
            </a:xfrm>
            <a:prstGeom prst="rect">
              <a:avLst/>
            </a:prstGeom>
            <a:solidFill>
              <a:srgbClr val="4ECF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 name="Google Shape;336;ge84c291948_0_0"/>
            <p:cNvSpPr/>
            <p:nvPr/>
          </p:nvSpPr>
          <p:spPr>
            <a:xfrm>
              <a:off x="9323666" y="2253950"/>
              <a:ext cx="1781700" cy="32100"/>
            </a:xfrm>
            <a:prstGeom prst="rect">
              <a:avLst/>
            </a:prstGeom>
            <a:solidFill>
              <a:srgbClr val="4ECF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 name="Google Shape;337;ge84c291948_0_0"/>
            <p:cNvSpPr/>
            <p:nvPr/>
          </p:nvSpPr>
          <p:spPr>
            <a:xfrm>
              <a:off x="7892575" y="2253950"/>
              <a:ext cx="1083600" cy="32100"/>
            </a:xfrm>
            <a:prstGeom prst="rect">
              <a:avLst/>
            </a:prstGeom>
            <a:solidFill>
              <a:srgbClr val="4ECF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 name="Google Shape;338;ge84c291948_0_0"/>
            <p:cNvSpPr/>
            <p:nvPr/>
          </p:nvSpPr>
          <p:spPr>
            <a:xfrm>
              <a:off x="4372900" y="2253950"/>
              <a:ext cx="3009600" cy="32100"/>
            </a:xfrm>
            <a:prstGeom prst="rect">
              <a:avLst/>
            </a:prstGeom>
            <a:solidFill>
              <a:srgbClr val="4ECF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 name="Google Shape;339;ge84c291948_0_0"/>
            <p:cNvSpPr/>
            <p:nvPr/>
          </p:nvSpPr>
          <p:spPr>
            <a:xfrm>
              <a:off x="2882375" y="2253950"/>
              <a:ext cx="1141200" cy="32100"/>
            </a:xfrm>
            <a:prstGeom prst="rect">
              <a:avLst/>
            </a:prstGeom>
            <a:solidFill>
              <a:srgbClr val="4ECF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 name="Google Shape;340;ge84c291948_0_0"/>
            <p:cNvSpPr/>
            <p:nvPr/>
          </p:nvSpPr>
          <p:spPr>
            <a:xfrm>
              <a:off x="1391875" y="2253950"/>
              <a:ext cx="1260000" cy="32100"/>
            </a:xfrm>
            <a:prstGeom prst="rect">
              <a:avLst/>
            </a:prstGeom>
            <a:solidFill>
              <a:srgbClr val="4ECF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 name="Google Shape;341;ge84c291948_0_0"/>
            <p:cNvSpPr/>
            <p:nvPr/>
          </p:nvSpPr>
          <p:spPr>
            <a:xfrm>
              <a:off x="1391875" y="2755350"/>
              <a:ext cx="877200" cy="32100"/>
            </a:xfrm>
            <a:prstGeom prst="rect">
              <a:avLst/>
            </a:prstGeom>
            <a:solidFill>
              <a:srgbClr val="4ECF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 name="Google Shape;342;ge84c291948_0_0"/>
            <p:cNvSpPr/>
            <p:nvPr/>
          </p:nvSpPr>
          <p:spPr>
            <a:xfrm>
              <a:off x="1391875" y="2926400"/>
              <a:ext cx="834600" cy="32100"/>
            </a:xfrm>
            <a:prstGeom prst="rect">
              <a:avLst/>
            </a:prstGeom>
            <a:solidFill>
              <a:srgbClr val="4ECF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 name="Google Shape;343;ge84c291948_0_0"/>
            <p:cNvSpPr/>
            <p:nvPr/>
          </p:nvSpPr>
          <p:spPr>
            <a:xfrm>
              <a:off x="1391875" y="3596200"/>
              <a:ext cx="568500" cy="32100"/>
            </a:xfrm>
            <a:prstGeom prst="rect">
              <a:avLst/>
            </a:prstGeom>
            <a:solidFill>
              <a:srgbClr val="4ECF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 name="Google Shape;344;ge84c291948_0_0"/>
            <p:cNvSpPr/>
            <p:nvPr/>
          </p:nvSpPr>
          <p:spPr>
            <a:xfrm>
              <a:off x="1391875" y="3931000"/>
              <a:ext cx="406200" cy="32100"/>
            </a:xfrm>
            <a:prstGeom prst="rect">
              <a:avLst/>
            </a:prstGeom>
            <a:solidFill>
              <a:srgbClr val="4ECF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 name="Google Shape;345;ge84c291948_0_0"/>
            <p:cNvSpPr/>
            <p:nvPr/>
          </p:nvSpPr>
          <p:spPr>
            <a:xfrm>
              <a:off x="1391875" y="4020525"/>
              <a:ext cx="364800" cy="32100"/>
            </a:xfrm>
            <a:prstGeom prst="rect">
              <a:avLst/>
            </a:prstGeom>
            <a:solidFill>
              <a:srgbClr val="4ECF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 name="Google Shape;346;ge84c291948_0_0"/>
            <p:cNvSpPr/>
            <p:nvPr/>
          </p:nvSpPr>
          <p:spPr>
            <a:xfrm>
              <a:off x="1391875" y="4437050"/>
              <a:ext cx="118800" cy="32100"/>
            </a:xfrm>
            <a:prstGeom prst="rect">
              <a:avLst/>
            </a:prstGeom>
            <a:solidFill>
              <a:srgbClr val="4ECF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 name="Google Shape;347;ge84c291948_0_0"/>
            <p:cNvSpPr/>
            <p:nvPr/>
          </p:nvSpPr>
          <p:spPr>
            <a:xfrm>
              <a:off x="2915875" y="2755350"/>
              <a:ext cx="1083600" cy="32100"/>
            </a:xfrm>
            <a:prstGeom prst="rect">
              <a:avLst/>
            </a:prstGeom>
            <a:solidFill>
              <a:srgbClr val="4ECF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 name="Google Shape;348;ge84c291948_0_0"/>
            <p:cNvSpPr/>
            <p:nvPr/>
          </p:nvSpPr>
          <p:spPr>
            <a:xfrm>
              <a:off x="4516075" y="2755350"/>
              <a:ext cx="2565900" cy="32100"/>
            </a:xfrm>
            <a:prstGeom prst="rect">
              <a:avLst/>
            </a:prstGeom>
            <a:solidFill>
              <a:srgbClr val="4ECF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 name="Google Shape;349;ge84c291948_0_0"/>
            <p:cNvSpPr/>
            <p:nvPr/>
          </p:nvSpPr>
          <p:spPr>
            <a:xfrm>
              <a:off x="7913900" y="2755350"/>
              <a:ext cx="1047900" cy="32100"/>
            </a:xfrm>
            <a:prstGeom prst="rect">
              <a:avLst/>
            </a:prstGeom>
            <a:solidFill>
              <a:srgbClr val="4ECF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 name="Google Shape;350;ge84c291948_0_0"/>
            <p:cNvSpPr/>
            <p:nvPr/>
          </p:nvSpPr>
          <p:spPr>
            <a:xfrm>
              <a:off x="9576825" y="2755350"/>
              <a:ext cx="1528800" cy="32100"/>
            </a:xfrm>
            <a:prstGeom prst="rect">
              <a:avLst/>
            </a:prstGeom>
            <a:solidFill>
              <a:srgbClr val="4ECF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 name="Google Shape;351;ge84c291948_0_0"/>
            <p:cNvSpPr/>
            <p:nvPr/>
          </p:nvSpPr>
          <p:spPr>
            <a:xfrm>
              <a:off x="2915875" y="2926400"/>
              <a:ext cx="1059600" cy="32100"/>
            </a:xfrm>
            <a:prstGeom prst="rect">
              <a:avLst/>
            </a:prstGeom>
            <a:solidFill>
              <a:srgbClr val="4ECF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 name="Google Shape;352;ge84c291948_0_0"/>
            <p:cNvSpPr/>
            <p:nvPr/>
          </p:nvSpPr>
          <p:spPr>
            <a:xfrm>
              <a:off x="4767525" y="2926400"/>
              <a:ext cx="2253000" cy="32100"/>
            </a:xfrm>
            <a:prstGeom prst="rect">
              <a:avLst/>
            </a:prstGeom>
            <a:solidFill>
              <a:srgbClr val="4ECF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 name="Google Shape;353;ge84c291948_0_0"/>
            <p:cNvSpPr/>
            <p:nvPr/>
          </p:nvSpPr>
          <p:spPr>
            <a:xfrm>
              <a:off x="7927225" y="2926400"/>
              <a:ext cx="992700" cy="32100"/>
            </a:xfrm>
            <a:prstGeom prst="rect">
              <a:avLst/>
            </a:prstGeom>
            <a:solidFill>
              <a:srgbClr val="4ECF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 name="Google Shape;354;ge84c291948_0_0"/>
            <p:cNvSpPr/>
            <p:nvPr/>
          </p:nvSpPr>
          <p:spPr>
            <a:xfrm>
              <a:off x="9655225" y="2926400"/>
              <a:ext cx="1450200" cy="32100"/>
            </a:xfrm>
            <a:prstGeom prst="rect">
              <a:avLst/>
            </a:prstGeom>
            <a:solidFill>
              <a:srgbClr val="4ECF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 name="Google Shape;355;ge84c291948_0_0"/>
            <p:cNvSpPr/>
            <p:nvPr/>
          </p:nvSpPr>
          <p:spPr>
            <a:xfrm>
              <a:off x="3010375" y="3596200"/>
              <a:ext cx="877200" cy="32100"/>
            </a:xfrm>
            <a:prstGeom prst="rect">
              <a:avLst/>
            </a:prstGeom>
            <a:solidFill>
              <a:srgbClr val="4ECF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 name="Google Shape;356;ge84c291948_0_0"/>
            <p:cNvSpPr/>
            <p:nvPr/>
          </p:nvSpPr>
          <p:spPr>
            <a:xfrm>
              <a:off x="4991575" y="3596200"/>
              <a:ext cx="1886400" cy="32100"/>
            </a:xfrm>
            <a:prstGeom prst="rect">
              <a:avLst/>
            </a:prstGeom>
            <a:solidFill>
              <a:srgbClr val="4ECF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 name="Google Shape;357;ge84c291948_0_0"/>
            <p:cNvSpPr/>
            <p:nvPr/>
          </p:nvSpPr>
          <p:spPr>
            <a:xfrm>
              <a:off x="8039575" y="3596200"/>
              <a:ext cx="736800" cy="32100"/>
            </a:xfrm>
            <a:prstGeom prst="rect">
              <a:avLst/>
            </a:prstGeom>
            <a:solidFill>
              <a:srgbClr val="4ECF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 name="Google Shape;358;ge84c291948_0_0"/>
            <p:cNvSpPr/>
            <p:nvPr/>
          </p:nvSpPr>
          <p:spPr>
            <a:xfrm>
              <a:off x="10249375" y="3596200"/>
              <a:ext cx="855900" cy="32100"/>
            </a:xfrm>
            <a:prstGeom prst="rect">
              <a:avLst/>
            </a:prstGeom>
            <a:solidFill>
              <a:srgbClr val="4ECF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 name="Google Shape;359;ge84c291948_0_0"/>
            <p:cNvSpPr/>
            <p:nvPr/>
          </p:nvSpPr>
          <p:spPr>
            <a:xfrm>
              <a:off x="3068275" y="3931000"/>
              <a:ext cx="798000" cy="32100"/>
            </a:xfrm>
            <a:prstGeom prst="rect">
              <a:avLst/>
            </a:prstGeom>
            <a:solidFill>
              <a:srgbClr val="4ECF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 name="Google Shape;360;ge84c291948_0_0"/>
            <p:cNvSpPr/>
            <p:nvPr/>
          </p:nvSpPr>
          <p:spPr>
            <a:xfrm>
              <a:off x="5112825" y="3931000"/>
              <a:ext cx="1697100" cy="32100"/>
            </a:xfrm>
            <a:prstGeom prst="rect">
              <a:avLst/>
            </a:prstGeom>
            <a:solidFill>
              <a:srgbClr val="4ECF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 name="Google Shape;361;ge84c291948_0_0"/>
            <p:cNvSpPr/>
            <p:nvPr/>
          </p:nvSpPr>
          <p:spPr>
            <a:xfrm>
              <a:off x="8111275" y="3931000"/>
              <a:ext cx="151800" cy="32100"/>
            </a:xfrm>
            <a:prstGeom prst="rect">
              <a:avLst/>
            </a:prstGeom>
            <a:solidFill>
              <a:srgbClr val="4ECF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 name="Google Shape;362;ge84c291948_0_0"/>
            <p:cNvSpPr/>
            <p:nvPr/>
          </p:nvSpPr>
          <p:spPr>
            <a:xfrm>
              <a:off x="10593625" y="3931000"/>
              <a:ext cx="322800" cy="32100"/>
            </a:xfrm>
            <a:prstGeom prst="rect">
              <a:avLst/>
            </a:prstGeom>
            <a:solidFill>
              <a:srgbClr val="4ECF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 name="Google Shape;363;ge84c291948_0_0"/>
            <p:cNvSpPr/>
            <p:nvPr/>
          </p:nvSpPr>
          <p:spPr>
            <a:xfrm>
              <a:off x="3166350" y="4437050"/>
              <a:ext cx="624000" cy="32100"/>
            </a:xfrm>
            <a:prstGeom prst="rect">
              <a:avLst/>
            </a:prstGeom>
            <a:solidFill>
              <a:srgbClr val="4ECF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 name="Google Shape;364;ge84c291948_0_0"/>
            <p:cNvSpPr/>
            <p:nvPr/>
          </p:nvSpPr>
          <p:spPr>
            <a:xfrm>
              <a:off x="5362150" y="4437050"/>
              <a:ext cx="1191900" cy="32100"/>
            </a:xfrm>
            <a:prstGeom prst="rect">
              <a:avLst/>
            </a:prstGeom>
            <a:solidFill>
              <a:srgbClr val="4ECF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 name="Google Shape;365;ge84c291948_0_0"/>
            <p:cNvSpPr/>
            <p:nvPr/>
          </p:nvSpPr>
          <p:spPr>
            <a:xfrm>
              <a:off x="8400300" y="4437050"/>
              <a:ext cx="94500" cy="32100"/>
            </a:xfrm>
            <a:prstGeom prst="rect">
              <a:avLst/>
            </a:prstGeom>
            <a:solidFill>
              <a:srgbClr val="4ECF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 name="Google Shape;366;ge84c291948_0_0"/>
            <p:cNvSpPr/>
            <p:nvPr/>
          </p:nvSpPr>
          <p:spPr>
            <a:xfrm>
              <a:off x="5156225" y="4016625"/>
              <a:ext cx="1608300" cy="32100"/>
            </a:xfrm>
            <a:prstGeom prst="rect">
              <a:avLst/>
            </a:prstGeom>
            <a:solidFill>
              <a:srgbClr val="4ECF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 name="Google Shape;367;ge84c291948_0_0"/>
            <p:cNvSpPr/>
            <p:nvPr/>
          </p:nvSpPr>
          <p:spPr>
            <a:xfrm>
              <a:off x="3068275" y="4016625"/>
              <a:ext cx="777600" cy="32100"/>
            </a:xfrm>
            <a:prstGeom prst="rect">
              <a:avLst/>
            </a:prstGeom>
            <a:solidFill>
              <a:srgbClr val="4ECF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 name="Google Shape;368;ge84c291948_0_0"/>
            <p:cNvSpPr/>
            <p:nvPr/>
          </p:nvSpPr>
          <p:spPr>
            <a:xfrm>
              <a:off x="8373175" y="3931000"/>
              <a:ext cx="322800" cy="32100"/>
            </a:xfrm>
            <a:prstGeom prst="rect">
              <a:avLst/>
            </a:prstGeom>
            <a:solidFill>
              <a:srgbClr val="4ECF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69" name="Google Shape;369;ge84c291948_0_0"/>
          <p:cNvSpPr txBox="1"/>
          <p:nvPr/>
        </p:nvSpPr>
        <p:spPr>
          <a:xfrm rot="5400000">
            <a:off x="11416925" y="1799175"/>
            <a:ext cx="1407300" cy="276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i="1" lang="en-US" sz="600">
                <a:solidFill>
                  <a:srgbClr val="999999"/>
                </a:solidFill>
                <a:latin typeface="Lato"/>
                <a:ea typeface="Lato"/>
                <a:cs typeface="Lato"/>
                <a:sym typeface="Lato"/>
              </a:rPr>
              <a:t>h/t GOES-R Program</a:t>
            </a:r>
            <a:endParaRPr i="1" sz="600">
              <a:solidFill>
                <a:srgbClr val="999999"/>
              </a:solidFill>
              <a:latin typeface="Lato"/>
              <a:ea typeface="Lato"/>
              <a:cs typeface="Lato"/>
              <a:sym typeface="Lato"/>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gc051da0fb0_1_41"/>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376" name="Google Shape;376;gc051da0fb0_1_41"/>
          <p:cNvSpPr txBox="1"/>
          <p:nvPr>
            <p:ph type="title"/>
          </p:nvPr>
        </p:nvSpPr>
        <p:spPr>
          <a:xfrm>
            <a:off x="1219200" y="0"/>
            <a:ext cx="9717000" cy="87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376092"/>
              </a:buClr>
              <a:buSzPts val="4000"/>
              <a:buFont typeface="Calibri"/>
              <a:buNone/>
            </a:pPr>
            <a:r>
              <a:rPr lang="en-US" sz="3600"/>
              <a:t>P</a:t>
            </a:r>
            <a:r>
              <a:rPr lang="en-US" sz="3600"/>
              <a:t>reparations for GOES-T (GOES-18)</a:t>
            </a:r>
            <a:endParaRPr sz="3600"/>
          </a:p>
        </p:txBody>
      </p:sp>
      <p:sp>
        <p:nvSpPr>
          <p:cNvPr id="377" name="Google Shape;377;gc051da0fb0_1_41"/>
          <p:cNvSpPr txBox="1"/>
          <p:nvPr>
            <p:ph idx="1" type="body"/>
          </p:nvPr>
        </p:nvSpPr>
        <p:spPr>
          <a:xfrm>
            <a:off x="354425" y="1185725"/>
            <a:ext cx="11511600" cy="5169000"/>
          </a:xfrm>
          <a:prstGeom prst="rect">
            <a:avLst/>
          </a:prstGeom>
          <a:noFill/>
          <a:ln>
            <a:noFill/>
          </a:ln>
        </p:spPr>
        <p:txBody>
          <a:bodyPr anchorCtr="0" anchor="t" bIns="45700" lIns="91425" spcFirstLastPara="1" rIns="91425" wrap="square" tIns="45700">
            <a:normAutofit/>
          </a:bodyPr>
          <a:lstStyle/>
          <a:p>
            <a:pPr indent="-368300" lvl="0" marL="457200" rtl="0" algn="l">
              <a:lnSpc>
                <a:spcPct val="115000"/>
              </a:lnSpc>
              <a:spcBef>
                <a:spcPts val="640"/>
              </a:spcBef>
              <a:spcAft>
                <a:spcPts val="0"/>
              </a:spcAft>
              <a:buSzPts val="2200"/>
              <a:buChar char="●"/>
            </a:pPr>
            <a:r>
              <a:rPr lang="en-US" sz="2200"/>
              <a:t>Launch date:</a:t>
            </a:r>
            <a:r>
              <a:rPr lang="en-US" sz="2200">
                <a:extLst>
                  <a:ext uri="http://customooxmlschemas.google.com/">
                    <go:slidesCustomData xmlns:go="http://customooxmlschemas.google.com/" textRoundtripDataId="20"/>
                  </a:ext>
                </a:extLst>
              </a:rPr>
              <a:t> Feb. 16, 2022</a:t>
            </a:r>
            <a:endParaRPr sz="2200"/>
          </a:p>
          <a:p>
            <a:pPr indent="-368300" lvl="0" marL="457200" rtl="0" algn="l">
              <a:lnSpc>
                <a:spcPct val="115000"/>
              </a:lnSpc>
              <a:spcBef>
                <a:spcPts val="1000"/>
              </a:spcBef>
              <a:spcAft>
                <a:spcPts val="0"/>
              </a:spcAft>
              <a:buSzPts val="2200"/>
              <a:buChar char="●"/>
            </a:pPr>
            <a:r>
              <a:rPr lang="en-US" sz="2200"/>
              <a:t>NWS has requested operational availability as soon as possible</a:t>
            </a:r>
            <a:endParaRPr sz="2200"/>
          </a:p>
          <a:p>
            <a:pPr indent="-342900" lvl="1" marL="914400" rtl="0" algn="l">
              <a:lnSpc>
                <a:spcPct val="115000"/>
              </a:lnSpc>
              <a:spcBef>
                <a:spcPts val="0"/>
              </a:spcBef>
              <a:spcAft>
                <a:spcPts val="0"/>
              </a:spcAft>
              <a:buSzPts val="1800"/>
              <a:buChar char="○"/>
            </a:pPr>
            <a:r>
              <a:rPr lang="en-US" sz="1800">
                <a:extLst>
                  <a:ext uri="http://customooxmlschemas.google.com/">
                    <go:slidesCustomData xmlns:go="http://customooxmlschemas.google.com/" textRoundtripDataId="21"/>
                  </a:ext>
                </a:extLst>
              </a:rPr>
              <a:t>Aiming for GOES-18 ABI data products (partially validated) to be available to NWS by Aug. 2022</a:t>
            </a:r>
            <a:endParaRPr sz="1800"/>
          </a:p>
          <a:p>
            <a:pPr indent="-368300" lvl="0" marL="457200" rtl="0" algn="l">
              <a:lnSpc>
                <a:spcPct val="115000"/>
              </a:lnSpc>
              <a:spcBef>
                <a:spcPts val="1000"/>
              </a:spcBef>
              <a:spcAft>
                <a:spcPts val="0"/>
              </a:spcAft>
              <a:buSzPts val="2200"/>
              <a:buChar char="●"/>
            </a:pPr>
            <a:r>
              <a:rPr lang="en-US" sz="2200"/>
              <a:t>Accelerated Transition to Operations</a:t>
            </a:r>
            <a:endParaRPr sz="2200"/>
          </a:p>
          <a:p>
            <a:pPr indent="-349250" lvl="1" marL="914400" rtl="0" algn="l">
              <a:lnSpc>
                <a:spcPct val="115000"/>
              </a:lnSpc>
              <a:spcBef>
                <a:spcPts val="0"/>
              </a:spcBef>
              <a:spcAft>
                <a:spcPts val="0"/>
              </a:spcAft>
              <a:buSzPts val="1900"/>
              <a:buChar char="○"/>
            </a:pPr>
            <a:r>
              <a:rPr lang="en-US" sz="1900"/>
              <a:t>Split Post-Launch Test schedule </a:t>
            </a:r>
            <a:r>
              <a:rPr i="1" lang="en-US" sz="1900"/>
              <a:t>(Part 1 @ 89.5°W; Part 2 @ 136.8°W)</a:t>
            </a:r>
            <a:r>
              <a:rPr lang="en-US" sz="1900"/>
              <a:t> should allow </a:t>
            </a:r>
            <a:br>
              <a:rPr lang="en-US" sz="1900"/>
            </a:br>
            <a:r>
              <a:rPr lang="en-US" sz="1900"/>
              <a:t>dissemination of Beta-mature ABI data products from GOES-18 by Aug. 2022</a:t>
            </a:r>
            <a:endParaRPr sz="1900"/>
          </a:p>
          <a:p>
            <a:pPr indent="-368300" lvl="0" marL="457200" rtl="0" algn="l">
              <a:lnSpc>
                <a:spcPct val="115000"/>
              </a:lnSpc>
              <a:spcBef>
                <a:spcPts val="1000"/>
              </a:spcBef>
              <a:spcAft>
                <a:spcPts val="0"/>
              </a:spcAft>
              <a:buSzPts val="2200"/>
              <a:buChar char="●"/>
            </a:pPr>
            <a:r>
              <a:rPr lang="en-US" sz="2200"/>
              <a:t>GOES-18 data dissemination:</a:t>
            </a:r>
            <a:endParaRPr sz="2200"/>
          </a:p>
          <a:p>
            <a:pPr indent="-349250" lvl="1" marL="914400" rtl="0" algn="l">
              <a:lnSpc>
                <a:spcPct val="115000"/>
              </a:lnSpc>
              <a:spcBef>
                <a:spcPts val="0"/>
              </a:spcBef>
              <a:spcAft>
                <a:spcPts val="0"/>
              </a:spcAft>
              <a:buSzPts val="1900"/>
              <a:buChar char="○"/>
            </a:pPr>
            <a:r>
              <a:rPr lang="en-US" sz="1900"/>
              <a:t>GRB will </a:t>
            </a:r>
            <a:r>
              <a:rPr b="1" lang="en-US" sz="1900"/>
              <a:t>interleave</a:t>
            </a:r>
            <a:r>
              <a:rPr lang="en-US" sz="1900"/>
              <a:t> GOES-18 ABI data with GOES-17 GLM and space weather data in the GOES-17 GRB stream</a:t>
            </a:r>
            <a:endParaRPr sz="1900"/>
          </a:p>
          <a:p>
            <a:pPr indent="-349250" lvl="1" marL="914400" rtl="0" algn="l">
              <a:lnSpc>
                <a:spcPct val="115000"/>
              </a:lnSpc>
              <a:spcBef>
                <a:spcPts val="0"/>
              </a:spcBef>
              <a:spcAft>
                <a:spcPts val="0"/>
              </a:spcAft>
              <a:buSzPts val="1900"/>
              <a:buChar char="○"/>
            </a:pPr>
            <a:r>
              <a:rPr lang="en-US" sz="1900"/>
              <a:t>The NWS Satellite Broadcast Network will send GOES-18 </a:t>
            </a:r>
            <a:r>
              <a:rPr b="1" lang="en-US" sz="1900"/>
              <a:t>or</a:t>
            </a:r>
            <a:r>
              <a:rPr lang="en-US" sz="1900"/>
              <a:t> GOES-17 data (but not both)</a:t>
            </a:r>
            <a:endParaRPr sz="1900"/>
          </a:p>
          <a:p>
            <a:pPr indent="-349250" lvl="1" marL="914400" rtl="0" algn="l">
              <a:lnSpc>
                <a:spcPct val="115000"/>
              </a:lnSpc>
              <a:spcBef>
                <a:spcPts val="0"/>
              </a:spcBef>
              <a:spcAft>
                <a:spcPts val="0"/>
              </a:spcAft>
              <a:buSzPts val="1900"/>
              <a:buChar char="○"/>
            </a:pPr>
            <a:r>
              <a:rPr lang="en-US" sz="1900"/>
              <a:t>Supplemental dissemination via NOAA’s cloud computing platform (GeoCloud)</a:t>
            </a:r>
            <a:endParaRPr sz="1900"/>
          </a:p>
          <a:p>
            <a:pPr indent="-368300" lvl="0" marL="457200" rtl="0" algn="l">
              <a:lnSpc>
                <a:spcPct val="115000"/>
              </a:lnSpc>
              <a:spcBef>
                <a:spcPts val="1000"/>
              </a:spcBef>
              <a:spcAft>
                <a:spcPts val="0"/>
              </a:spcAft>
              <a:buSzPts val="2200"/>
              <a:buChar char="●"/>
            </a:pPr>
            <a:r>
              <a:rPr lang="en-US" sz="2200">
                <a:extLst>
                  <a:ext uri="http://customooxmlschemas.google.com/">
                    <go:slidesCustomData xmlns:go="http://customooxmlschemas.google.com/" textRoundtripDataId="22"/>
                  </a:ext>
                </a:extLst>
              </a:rPr>
              <a:t>NWS / GOES-R coordinated planning &amp; readiness process now </a:t>
            </a:r>
            <a:r>
              <a:rPr lang="en-US" sz="2200"/>
              <a:t>underway</a:t>
            </a:r>
            <a:endParaRPr sz="22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geb6ed8c786_1_104"/>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383" name="Google Shape;383;geb6ed8c786_1_104"/>
          <p:cNvSpPr txBox="1"/>
          <p:nvPr>
            <p:ph type="title"/>
          </p:nvPr>
        </p:nvSpPr>
        <p:spPr>
          <a:xfrm>
            <a:off x="1219200" y="76200"/>
            <a:ext cx="9717000" cy="87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100"/>
              <a:buFont typeface="Arial"/>
              <a:buNone/>
            </a:pPr>
            <a:r>
              <a:rPr lang="en-US" sz="3443"/>
              <a:t>GOES-West Transition Plan for GOES-17→18</a:t>
            </a:r>
            <a:endParaRPr/>
          </a:p>
        </p:txBody>
      </p:sp>
      <p:grpSp>
        <p:nvGrpSpPr>
          <p:cNvPr id="384" name="Google Shape;384;geb6ed8c786_1_104"/>
          <p:cNvGrpSpPr/>
          <p:nvPr/>
        </p:nvGrpSpPr>
        <p:grpSpPr>
          <a:xfrm>
            <a:off x="680249" y="1359394"/>
            <a:ext cx="11195064" cy="3206448"/>
            <a:chOff x="680260" y="1197613"/>
            <a:chExt cx="11195064" cy="3952234"/>
          </a:xfrm>
        </p:grpSpPr>
        <p:grpSp>
          <p:nvGrpSpPr>
            <p:cNvPr id="385" name="Google Shape;385;geb6ed8c786_1_104"/>
            <p:cNvGrpSpPr/>
            <p:nvPr/>
          </p:nvGrpSpPr>
          <p:grpSpPr>
            <a:xfrm>
              <a:off x="680260" y="1197613"/>
              <a:ext cx="11195064" cy="3952234"/>
              <a:chOff x="2579675" y="3909100"/>
              <a:chExt cx="8257774" cy="2763800"/>
            </a:xfrm>
          </p:grpSpPr>
          <p:grpSp>
            <p:nvGrpSpPr>
              <p:cNvPr id="386" name="Google Shape;386;geb6ed8c786_1_104"/>
              <p:cNvGrpSpPr/>
              <p:nvPr/>
            </p:nvGrpSpPr>
            <p:grpSpPr>
              <a:xfrm>
                <a:off x="2579675" y="3909100"/>
                <a:ext cx="8257774" cy="2763800"/>
                <a:chOff x="2579675" y="3909100"/>
                <a:chExt cx="8257774" cy="2763800"/>
              </a:xfrm>
            </p:grpSpPr>
            <p:pic>
              <p:nvPicPr>
                <p:cNvPr id="387" name="Google Shape;387;geb6ed8c786_1_104"/>
                <p:cNvPicPr preferRelativeResize="0"/>
                <p:nvPr/>
              </p:nvPicPr>
              <p:blipFill rotWithShape="1">
                <a:blip r:embed="rId3">
                  <a:alphaModFix/>
                </a:blip>
                <a:srcRect b="-8" l="0" r="0" t="1776"/>
                <a:stretch/>
              </p:blipFill>
              <p:spPr>
                <a:xfrm>
                  <a:off x="2579675" y="3909100"/>
                  <a:ext cx="8257774" cy="2763800"/>
                </a:xfrm>
                <a:prstGeom prst="rect">
                  <a:avLst/>
                </a:prstGeom>
                <a:noFill/>
                <a:ln>
                  <a:noFill/>
                </a:ln>
              </p:spPr>
            </p:pic>
            <p:pic>
              <p:nvPicPr>
                <p:cNvPr id="388" name="Google Shape;388;geb6ed8c786_1_104"/>
                <p:cNvPicPr preferRelativeResize="0"/>
                <p:nvPr/>
              </p:nvPicPr>
              <p:blipFill rotWithShape="1">
                <a:blip r:embed="rId4">
                  <a:alphaModFix/>
                </a:blip>
                <a:srcRect b="4907" l="12533" r="77585" t="89177"/>
                <a:stretch/>
              </p:blipFill>
              <p:spPr>
                <a:xfrm>
                  <a:off x="2820950" y="6376425"/>
                  <a:ext cx="817927" cy="167475"/>
                </a:xfrm>
                <a:prstGeom prst="rect">
                  <a:avLst/>
                </a:prstGeom>
                <a:noFill/>
                <a:ln>
                  <a:noFill/>
                </a:ln>
              </p:spPr>
            </p:pic>
            <p:cxnSp>
              <p:nvCxnSpPr>
                <p:cNvPr id="389" name="Google Shape;389;geb6ed8c786_1_104"/>
                <p:cNvCxnSpPr/>
                <p:nvPr/>
              </p:nvCxnSpPr>
              <p:spPr>
                <a:xfrm>
                  <a:off x="7662875" y="4483350"/>
                  <a:ext cx="0" cy="2182200"/>
                </a:xfrm>
                <a:prstGeom prst="straightConnector1">
                  <a:avLst/>
                </a:prstGeom>
                <a:noFill/>
                <a:ln cap="flat" cmpd="sng" w="19050">
                  <a:solidFill>
                    <a:srgbClr val="9900FF"/>
                  </a:solidFill>
                  <a:prstDash val="dot"/>
                  <a:round/>
                  <a:headEnd len="sm" w="sm" type="none"/>
                  <a:tailEnd len="sm" w="sm" type="none"/>
                </a:ln>
              </p:spPr>
            </p:cxnSp>
            <p:cxnSp>
              <p:nvCxnSpPr>
                <p:cNvPr id="390" name="Google Shape;390;geb6ed8c786_1_104"/>
                <p:cNvCxnSpPr/>
                <p:nvPr/>
              </p:nvCxnSpPr>
              <p:spPr>
                <a:xfrm>
                  <a:off x="5910275" y="4483350"/>
                  <a:ext cx="0" cy="2182200"/>
                </a:xfrm>
                <a:prstGeom prst="straightConnector1">
                  <a:avLst/>
                </a:prstGeom>
                <a:noFill/>
                <a:ln cap="flat" cmpd="sng" w="19050">
                  <a:solidFill>
                    <a:srgbClr val="3D85C6"/>
                  </a:solidFill>
                  <a:prstDash val="dot"/>
                  <a:round/>
                  <a:headEnd len="sm" w="sm" type="none"/>
                  <a:tailEnd len="sm" w="sm" type="none"/>
                </a:ln>
              </p:spPr>
            </p:cxnSp>
            <p:sp>
              <p:nvSpPr>
                <p:cNvPr id="391" name="Google Shape;391;geb6ed8c786_1_104"/>
                <p:cNvSpPr txBox="1"/>
                <p:nvPr/>
              </p:nvSpPr>
              <p:spPr>
                <a:xfrm>
                  <a:off x="6786375" y="5939675"/>
                  <a:ext cx="817800" cy="147300"/>
                </a:xfrm>
                <a:prstGeom prst="rect">
                  <a:avLst/>
                </a:prstGeom>
                <a:noFill/>
                <a:ln>
                  <a:noFill/>
                </a:ln>
              </p:spPr>
              <p:txBody>
                <a:bodyPr anchorCtr="0" anchor="ctr" bIns="9125" lIns="9125" spcFirstLastPara="1" rIns="9125" wrap="square" tIns="9125">
                  <a:noAutofit/>
                </a:bodyPr>
                <a:lstStyle/>
                <a:p>
                  <a:pPr indent="0" lvl="0" marL="0" marR="0" rtl="0" algn="ctr">
                    <a:lnSpc>
                      <a:spcPct val="100000"/>
                    </a:lnSpc>
                    <a:spcBef>
                      <a:spcPts val="0"/>
                    </a:spcBef>
                    <a:spcAft>
                      <a:spcPts val="0"/>
                    </a:spcAft>
                    <a:buClr>
                      <a:srgbClr val="000000"/>
                    </a:buClr>
                    <a:buSzPts val="700"/>
                    <a:buFont typeface="Arial"/>
                    <a:buNone/>
                  </a:pPr>
                  <a:r>
                    <a:rPr i="0" lang="en-US" sz="1100" u="none" cap="none" strike="noStrike">
                      <a:solidFill>
                        <a:srgbClr val="990000"/>
                      </a:solidFill>
                      <a:latin typeface="Lato"/>
                      <a:ea typeface="Lato"/>
                      <a:cs typeface="Lato"/>
                      <a:sym typeface="Lato"/>
                    </a:rPr>
                    <a:t>Interleaved GRB</a:t>
                  </a:r>
                  <a:endParaRPr i="0" sz="1100" u="none" cap="none" strike="noStrike">
                    <a:solidFill>
                      <a:srgbClr val="990000"/>
                    </a:solidFill>
                    <a:latin typeface="Lato"/>
                    <a:ea typeface="Lato"/>
                    <a:cs typeface="Lato"/>
                    <a:sym typeface="Lato"/>
                  </a:endParaRPr>
                </a:p>
              </p:txBody>
            </p:sp>
          </p:grpSp>
          <p:sp>
            <p:nvSpPr>
              <p:cNvPr id="392" name="Google Shape;392;geb6ed8c786_1_104"/>
              <p:cNvSpPr txBox="1"/>
              <p:nvPr/>
            </p:nvSpPr>
            <p:spPr>
              <a:xfrm>
                <a:off x="5008598" y="4359004"/>
                <a:ext cx="4904400" cy="147300"/>
              </a:xfrm>
              <a:prstGeom prst="rect">
                <a:avLst/>
              </a:prstGeom>
              <a:solidFill>
                <a:srgbClr val="EA9999">
                  <a:alpha val="46274"/>
                </a:srgbClr>
              </a:solidFill>
              <a:ln>
                <a:noFill/>
              </a:ln>
            </p:spPr>
            <p:txBody>
              <a:bodyPr anchorCtr="0" anchor="t" bIns="9125" lIns="9125" spcFirstLastPara="1" rIns="9125" wrap="square" tIns="9125">
                <a:noAutofit/>
              </a:bodyPr>
              <a:lstStyle/>
              <a:p>
                <a:pPr indent="0" lvl="0" marL="0" marR="0" rtl="0" algn="ctr">
                  <a:lnSpc>
                    <a:spcPct val="100000"/>
                  </a:lnSpc>
                  <a:spcBef>
                    <a:spcPts val="0"/>
                  </a:spcBef>
                  <a:spcAft>
                    <a:spcPts val="0"/>
                  </a:spcAft>
                  <a:buClr>
                    <a:srgbClr val="000000"/>
                  </a:buClr>
                  <a:buSzPts val="900"/>
                  <a:buFont typeface="Arial"/>
                  <a:buNone/>
                </a:pPr>
                <a:r>
                  <a:rPr b="1" i="0" lang="en-US" sz="900" u="none" cap="none" strike="noStrike">
                    <a:solidFill>
                      <a:srgbClr val="000000"/>
                    </a:solidFill>
                    <a:latin typeface="Lato"/>
                    <a:ea typeface="Lato"/>
                    <a:cs typeface="Lato"/>
                    <a:sym typeface="Lato"/>
                  </a:rPr>
                  <a:t>Pacific Hurricane Season</a:t>
                </a:r>
                <a:endParaRPr b="1" i="0" sz="900" u="none" cap="none" strike="noStrike">
                  <a:solidFill>
                    <a:srgbClr val="000000"/>
                  </a:solidFill>
                  <a:latin typeface="Lato"/>
                  <a:ea typeface="Lato"/>
                  <a:cs typeface="Lato"/>
                  <a:sym typeface="Lato"/>
                </a:endParaRPr>
              </a:p>
            </p:txBody>
          </p:sp>
        </p:grpSp>
        <p:grpSp>
          <p:nvGrpSpPr>
            <p:cNvPr id="393" name="Google Shape;393;geb6ed8c786_1_104"/>
            <p:cNvGrpSpPr/>
            <p:nvPr/>
          </p:nvGrpSpPr>
          <p:grpSpPr>
            <a:xfrm>
              <a:off x="4897249" y="4200418"/>
              <a:ext cx="2010675" cy="466776"/>
              <a:chOff x="10002306" y="2316575"/>
              <a:chExt cx="2350292" cy="1725606"/>
            </a:xfrm>
          </p:grpSpPr>
          <p:sp>
            <p:nvSpPr>
              <p:cNvPr id="394" name="Google Shape;394;geb6ed8c786_1_104"/>
              <p:cNvSpPr/>
              <p:nvPr/>
            </p:nvSpPr>
            <p:spPr>
              <a:xfrm>
                <a:off x="11213821" y="2553555"/>
                <a:ext cx="1135379" cy="745489"/>
              </a:xfrm>
              <a:custGeom>
                <a:rect b="b" l="l" r="r" t="t"/>
                <a:pathLst>
                  <a:path extrusionOk="0" h="745489" w="1135379">
                    <a:moveTo>
                      <a:pt x="0" y="0"/>
                    </a:moveTo>
                    <a:lnTo>
                      <a:pt x="55372" y="943"/>
                    </a:lnTo>
                    <a:lnTo>
                      <a:pt x="110096" y="3747"/>
                    </a:lnTo>
                    <a:lnTo>
                      <a:pt x="164108" y="8369"/>
                    </a:lnTo>
                    <a:lnTo>
                      <a:pt x="217346" y="14768"/>
                    </a:lnTo>
                    <a:lnTo>
                      <a:pt x="269744" y="22901"/>
                    </a:lnTo>
                    <a:lnTo>
                      <a:pt x="321240" y="32727"/>
                    </a:lnTo>
                    <a:lnTo>
                      <a:pt x="371770" y="44204"/>
                    </a:lnTo>
                    <a:lnTo>
                      <a:pt x="421270" y="57290"/>
                    </a:lnTo>
                    <a:lnTo>
                      <a:pt x="469677" y="71944"/>
                    </a:lnTo>
                    <a:lnTo>
                      <a:pt x="516927" y="88124"/>
                    </a:lnTo>
                    <a:lnTo>
                      <a:pt x="562956" y="105787"/>
                    </a:lnTo>
                    <a:lnTo>
                      <a:pt x="607702" y="124892"/>
                    </a:lnTo>
                    <a:lnTo>
                      <a:pt x="651099" y="145398"/>
                    </a:lnTo>
                    <a:lnTo>
                      <a:pt x="693086" y="167262"/>
                    </a:lnTo>
                    <a:lnTo>
                      <a:pt x="733597" y="190443"/>
                    </a:lnTo>
                    <a:lnTo>
                      <a:pt x="772570" y="214898"/>
                    </a:lnTo>
                    <a:lnTo>
                      <a:pt x="809941" y="240587"/>
                    </a:lnTo>
                    <a:lnTo>
                      <a:pt x="845646" y="267467"/>
                    </a:lnTo>
                    <a:lnTo>
                      <a:pt x="879621" y="295497"/>
                    </a:lnTo>
                    <a:lnTo>
                      <a:pt x="911804" y="324634"/>
                    </a:lnTo>
                    <a:lnTo>
                      <a:pt x="942130" y="354838"/>
                    </a:lnTo>
                    <a:lnTo>
                      <a:pt x="970536" y="386065"/>
                    </a:lnTo>
                    <a:lnTo>
                      <a:pt x="996958" y="418275"/>
                    </a:lnTo>
                    <a:lnTo>
                      <a:pt x="1021333" y="451426"/>
                    </a:lnTo>
                    <a:lnTo>
                      <a:pt x="1043596" y="485475"/>
                    </a:lnTo>
                    <a:lnTo>
                      <a:pt x="1063685" y="520381"/>
                    </a:lnTo>
                    <a:lnTo>
                      <a:pt x="1081536" y="556102"/>
                    </a:lnTo>
                    <a:lnTo>
                      <a:pt x="1097086" y="592597"/>
                    </a:lnTo>
                    <a:lnTo>
                      <a:pt x="1110269" y="629824"/>
                    </a:lnTo>
                    <a:lnTo>
                      <a:pt x="1121024" y="667740"/>
                    </a:lnTo>
                    <a:lnTo>
                      <a:pt x="1129286" y="706304"/>
                    </a:lnTo>
                    <a:lnTo>
                      <a:pt x="1134992" y="745475"/>
                    </a:lnTo>
                  </a:path>
                </a:pathLst>
              </a:custGeom>
              <a:noFill/>
              <a:ln cap="flat" cmpd="sng" w="19050">
                <a:solidFill>
                  <a:srgbClr val="C8B5FA">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 name="Google Shape;395;geb6ed8c786_1_104"/>
              <p:cNvSpPr/>
              <p:nvPr/>
            </p:nvSpPr>
            <p:spPr>
              <a:xfrm>
                <a:off x="10002306" y="2316575"/>
                <a:ext cx="1484629" cy="875664"/>
              </a:xfrm>
              <a:custGeom>
                <a:rect b="b" l="l" r="r" t="t"/>
                <a:pathLst>
                  <a:path extrusionOk="0" h="875664" w="1484629">
                    <a:moveTo>
                      <a:pt x="0" y="875262"/>
                    </a:moveTo>
                    <a:lnTo>
                      <a:pt x="4740" y="805435"/>
                    </a:lnTo>
                    <a:lnTo>
                      <a:pt x="18591" y="737109"/>
                    </a:lnTo>
                    <a:lnTo>
                      <a:pt x="41199" y="670494"/>
                    </a:lnTo>
                    <a:lnTo>
                      <a:pt x="72214" y="605797"/>
                    </a:lnTo>
                    <a:lnTo>
                      <a:pt x="111283" y="543225"/>
                    </a:lnTo>
                    <a:lnTo>
                      <a:pt x="158054" y="482986"/>
                    </a:lnTo>
                    <a:lnTo>
                      <a:pt x="184217" y="453806"/>
                    </a:lnTo>
                    <a:lnTo>
                      <a:pt x="212174" y="425288"/>
                    </a:lnTo>
                    <a:lnTo>
                      <a:pt x="241881" y="397456"/>
                    </a:lnTo>
                    <a:lnTo>
                      <a:pt x="273293" y="370337"/>
                    </a:lnTo>
                    <a:lnTo>
                      <a:pt x="306367" y="343958"/>
                    </a:lnTo>
                    <a:lnTo>
                      <a:pt x="341058" y="318343"/>
                    </a:lnTo>
                    <a:lnTo>
                      <a:pt x="377323" y="293519"/>
                    </a:lnTo>
                    <a:lnTo>
                      <a:pt x="415117" y="269512"/>
                    </a:lnTo>
                    <a:lnTo>
                      <a:pt x="454396" y="246347"/>
                    </a:lnTo>
                    <a:lnTo>
                      <a:pt x="495117" y="224051"/>
                    </a:lnTo>
                    <a:lnTo>
                      <a:pt x="537236" y="202650"/>
                    </a:lnTo>
                    <a:lnTo>
                      <a:pt x="580708" y="182170"/>
                    </a:lnTo>
                    <a:lnTo>
                      <a:pt x="625489" y="162636"/>
                    </a:lnTo>
                    <a:lnTo>
                      <a:pt x="671536" y="144074"/>
                    </a:lnTo>
                    <a:lnTo>
                      <a:pt x="718805" y="126511"/>
                    </a:lnTo>
                    <a:lnTo>
                      <a:pt x="767251" y="109973"/>
                    </a:lnTo>
                    <a:lnTo>
                      <a:pt x="816830" y="94485"/>
                    </a:lnTo>
                    <a:lnTo>
                      <a:pt x="867499" y="80073"/>
                    </a:lnTo>
                    <a:lnTo>
                      <a:pt x="919213" y="66763"/>
                    </a:lnTo>
                    <a:lnTo>
                      <a:pt x="971929" y="54581"/>
                    </a:lnTo>
                    <a:lnTo>
                      <a:pt x="1025602" y="43554"/>
                    </a:lnTo>
                    <a:lnTo>
                      <a:pt x="1080189" y="33707"/>
                    </a:lnTo>
                    <a:lnTo>
                      <a:pt x="1135645" y="25066"/>
                    </a:lnTo>
                    <a:lnTo>
                      <a:pt x="1191927" y="17657"/>
                    </a:lnTo>
                    <a:lnTo>
                      <a:pt x="1248990" y="11505"/>
                    </a:lnTo>
                    <a:lnTo>
                      <a:pt x="1306790" y="6638"/>
                    </a:lnTo>
                    <a:lnTo>
                      <a:pt x="1365284" y="3081"/>
                    </a:lnTo>
                    <a:lnTo>
                      <a:pt x="1424428" y="859"/>
                    </a:lnTo>
                    <a:lnTo>
                      <a:pt x="1484176" y="0"/>
                    </a:lnTo>
                  </a:path>
                </a:pathLst>
              </a:custGeom>
              <a:noFill/>
              <a:ln cap="flat" cmpd="sng" w="19050">
                <a:solidFill>
                  <a:srgbClr val="C8B5FA">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 name="Google Shape;396;geb6ed8c786_1_104"/>
              <p:cNvSpPr/>
              <p:nvPr/>
            </p:nvSpPr>
            <p:spPr>
              <a:xfrm>
                <a:off x="10002358" y="3190646"/>
                <a:ext cx="1127125" cy="851535"/>
              </a:xfrm>
              <a:custGeom>
                <a:rect b="b" l="l" r="r" t="t"/>
                <a:pathLst>
                  <a:path extrusionOk="0" h="851535" w="1127125">
                    <a:moveTo>
                      <a:pt x="1126667" y="850959"/>
                    </a:moveTo>
                    <a:lnTo>
                      <a:pt x="1071923" y="848441"/>
                    </a:lnTo>
                    <a:lnTo>
                      <a:pt x="1017904" y="844116"/>
                    </a:lnTo>
                    <a:lnTo>
                      <a:pt x="964664" y="838026"/>
                    </a:lnTo>
                    <a:lnTo>
                      <a:pt x="912257" y="830213"/>
                    </a:lnTo>
                    <a:lnTo>
                      <a:pt x="860740" y="820718"/>
                    </a:lnTo>
                    <a:lnTo>
                      <a:pt x="810166" y="809582"/>
                    </a:lnTo>
                    <a:lnTo>
                      <a:pt x="760591" y="796848"/>
                    </a:lnTo>
                    <a:lnTo>
                      <a:pt x="712069" y="782555"/>
                    </a:lnTo>
                    <a:lnTo>
                      <a:pt x="664655" y="766746"/>
                    </a:lnTo>
                    <a:lnTo>
                      <a:pt x="618405" y="749463"/>
                    </a:lnTo>
                    <a:lnTo>
                      <a:pt x="573373" y="730746"/>
                    </a:lnTo>
                    <a:lnTo>
                      <a:pt x="529613" y="710638"/>
                    </a:lnTo>
                    <a:lnTo>
                      <a:pt x="487182" y="689179"/>
                    </a:lnTo>
                    <a:lnTo>
                      <a:pt x="446132" y="666411"/>
                    </a:lnTo>
                    <a:lnTo>
                      <a:pt x="406521" y="642375"/>
                    </a:lnTo>
                    <a:lnTo>
                      <a:pt x="368402" y="617114"/>
                    </a:lnTo>
                    <a:lnTo>
                      <a:pt x="331830" y="590667"/>
                    </a:lnTo>
                    <a:lnTo>
                      <a:pt x="296860" y="563078"/>
                    </a:lnTo>
                    <a:lnTo>
                      <a:pt x="263547" y="534387"/>
                    </a:lnTo>
                    <a:lnTo>
                      <a:pt x="231946" y="504636"/>
                    </a:lnTo>
                    <a:lnTo>
                      <a:pt x="202111" y="473865"/>
                    </a:lnTo>
                    <a:lnTo>
                      <a:pt x="174099" y="442118"/>
                    </a:lnTo>
                    <a:lnTo>
                      <a:pt x="147962" y="409434"/>
                    </a:lnTo>
                    <a:lnTo>
                      <a:pt x="123757" y="375856"/>
                    </a:lnTo>
                    <a:lnTo>
                      <a:pt x="101538" y="341425"/>
                    </a:lnTo>
                    <a:lnTo>
                      <a:pt x="81360" y="306183"/>
                    </a:lnTo>
                    <a:lnTo>
                      <a:pt x="63278" y="270170"/>
                    </a:lnTo>
                    <a:lnTo>
                      <a:pt x="47347" y="233429"/>
                    </a:lnTo>
                    <a:lnTo>
                      <a:pt x="33622" y="196000"/>
                    </a:lnTo>
                    <a:lnTo>
                      <a:pt x="22157" y="157926"/>
                    </a:lnTo>
                    <a:lnTo>
                      <a:pt x="13007" y="119247"/>
                    </a:lnTo>
                    <a:lnTo>
                      <a:pt x="6228" y="80006"/>
                    </a:lnTo>
                    <a:lnTo>
                      <a:pt x="1874" y="40242"/>
                    </a:lnTo>
                    <a:lnTo>
                      <a:pt x="0" y="0"/>
                    </a:lnTo>
                  </a:path>
                </a:pathLst>
              </a:custGeom>
              <a:noFill/>
              <a:ln cap="flat" cmpd="sng" w="19050">
                <a:solidFill>
                  <a:srgbClr val="C8B5FA">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 name="Google Shape;397;geb6ed8c786_1_104"/>
              <p:cNvSpPr/>
              <p:nvPr/>
            </p:nvSpPr>
            <p:spPr>
              <a:xfrm>
                <a:off x="11129480" y="3293131"/>
                <a:ext cx="1223119" cy="745570"/>
              </a:xfrm>
              <a:custGeom>
                <a:rect b="b" l="l" r="r" t="t"/>
                <a:pathLst>
                  <a:path extrusionOk="0" h="751204" w="1226184">
                    <a:moveTo>
                      <a:pt x="1225895" y="0"/>
                    </a:moveTo>
                    <a:lnTo>
                      <a:pt x="1220392" y="69994"/>
                    </a:lnTo>
                    <a:lnTo>
                      <a:pt x="1204200" y="138203"/>
                    </a:lnTo>
                    <a:lnTo>
                      <a:pt x="1177791" y="204338"/>
                    </a:lnTo>
                    <a:lnTo>
                      <a:pt x="1141637" y="268112"/>
                    </a:lnTo>
                    <a:lnTo>
                      <a:pt x="1096212" y="329235"/>
                    </a:lnTo>
                    <a:lnTo>
                      <a:pt x="1070170" y="358713"/>
                    </a:lnTo>
                    <a:lnTo>
                      <a:pt x="1041988" y="387421"/>
                    </a:lnTo>
                    <a:lnTo>
                      <a:pt x="1011724" y="415322"/>
                    </a:lnTo>
                    <a:lnTo>
                      <a:pt x="979438" y="442380"/>
                    </a:lnTo>
                    <a:lnTo>
                      <a:pt x="945188" y="468560"/>
                    </a:lnTo>
                    <a:lnTo>
                      <a:pt x="909034" y="493825"/>
                    </a:lnTo>
                    <a:lnTo>
                      <a:pt x="871035" y="518140"/>
                    </a:lnTo>
                    <a:lnTo>
                      <a:pt x="831250" y="541469"/>
                    </a:lnTo>
                    <a:lnTo>
                      <a:pt x="789738" y="563774"/>
                    </a:lnTo>
                    <a:lnTo>
                      <a:pt x="746558" y="585021"/>
                    </a:lnTo>
                    <a:lnTo>
                      <a:pt x="701769" y="605174"/>
                    </a:lnTo>
                    <a:lnTo>
                      <a:pt x="655430" y="624196"/>
                    </a:lnTo>
                    <a:lnTo>
                      <a:pt x="607601" y="642051"/>
                    </a:lnTo>
                    <a:lnTo>
                      <a:pt x="558340" y="658704"/>
                    </a:lnTo>
                    <a:lnTo>
                      <a:pt x="507707" y="674117"/>
                    </a:lnTo>
                    <a:lnTo>
                      <a:pt x="455761" y="688257"/>
                    </a:lnTo>
                    <a:lnTo>
                      <a:pt x="402560" y="701085"/>
                    </a:lnTo>
                    <a:lnTo>
                      <a:pt x="348164" y="712567"/>
                    </a:lnTo>
                    <a:lnTo>
                      <a:pt x="292632" y="722667"/>
                    </a:lnTo>
                    <a:lnTo>
                      <a:pt x="236023" y="731347"/>
                    </a:lnTo>
                    <a:lnTo>
                      <a:pt x="178396" y="738573"/>
                    </a:lnTo>
                    <a:lnTo>
                      <a:pt x="119811" y="744309"/>
                    </a:lnTo>
                    <a:lnTo>
                      <a:pt x="60325" y="748517"/>
                    </a:lnTo>
                    <a:lnTo>
                      <a:pt x="0" y="751163"/>
                    </a:lnTo>
                  </a:path>
                </a:pathLst>
              </a:custGeom>
              <a:noFill/>
              <a:ln cap="flat" cmpd="sng" w="19050">
                <a:solidFill>
                  <a:srgbClr val="C8B5FA">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98" name="Google Shape;398;geb6ed8c786_1_104"/>
            <p:cNvGrpSpPr/>
            <p:nvPr/>
          </p:nvGrpSpPr>
          <p:grpSpPr>
            <a:xfrm>
              <a:off x="6266994" y="3983482"/>
              <a:ext cx="1309818" cy="416906"/>
              <a:chOff x="10002306" y="2316575"/>
              <a:chExt cx="2350292" cy="1725606"/>
            </a:xfrm>
          </p:grpSpPr>
          <p:sp>
            <p:nvSpPr>
              <p:cNvPr id="399" name="Google Shape;399;geb6ed8c786_1_104"/>
              <p:cNvSpPr/>
              <p:nvPr/>
            </p:nvSpPr>
            <p:spPr>
              <a:xfrm>
                <a:off x="11213821" y="2553555"/>
                <a:ext cx="1135379" cy="745489"/>
              </a:xfrm>
              <a:custGeom>
                <a:rect b="b" l="l" r="r" t="t"/>
                <a:pathLst>
                  <a:path extrusionOk="0" h="745489" w="1135379">
                    <a:moveTo>
                      <a:pt x="0" y="0"/>
                    </a:moveTo>
                    <a:lnTo>
                      <a:pt x="55372" y="943"/>
                    </a:lnTo>
                    <a:lnTo>
                      <a:pt x="110096" y="3747"/>
                    </a:lnTo>
                    <a:lnTo>
                      <a:pt x="164108" y="8369"/>
                    </a:lnTo>
                    <a:lnTo>
                      <a:pt x="217346" y="14768"/>
                    </a:lnTo>
                    <a:lnTo>
                      <a:pt x="269744" y="22901"/>
                    </a:lnTo>
                    <a:lnTo>
                      <a:pt x="321240" y="32727"/>
                    </a:lnTo>
                    <a:lnTo>
                      <a:pt x="371770" y="44204"/>
                    </a:lnTo>
                    <a:lnTo>
                      <a:pt x="421270" y="57290"/>
                    </a:lnTo>
                    <a:lnTo>
                      <a:pt x="469677" y="71944"/>
                    </a:lnTo>
                    <a:lnTo>
                      <a:pt x="516927" y="88124"/>
                    </a:lnTo>
                    <a:lnTo>
                      <a:pt x="562956" y="105787"/>
                    </a:lnTo>
                    <a:lnTo>
                      <a:pt x="607702" y="124892"/>
                    </a:lnTo>
                    <a:lnTo>
                      <a:pt x="651099" y="145398"/>
                    </a:lnTo>
                    <a:lnTo>
                      <a:pt x="693086" y="167262"/>
                    </a:lnTo>
                    <a:lnTo>
                      <a:pt x="733597" y="190443"/>
                    </a:lnTo>
                    <a:lnTo>
                      <a:pt x="772570" y="214898"/>
                    </a:lnTo>
                    <a:lnTo>
                      <a:pt x="809941" y="240587"/>
                    </a:lnTo>
                    <a:lnTo>
                      <a:pt x="845646" y="267467"/>
                    </a:lnTo>
                    <a:lnTo>
                      <a:pt x="879621" y="295497"/>
                    </a:lnTo>
                    <a:lnTo>
                      <a:pt x="911804" y="324634"/>
                    </a:lnTo>
                    <a:lnTo>
                      <a:pt x="942130" y="354838"/>
                    </a:lnTo>
                    <a:lnTo>
                      <a:pt x="970536" y="386065"/>
                    </a:lnTo>
                    <a:lnTo>
                      <a:pt x="996958" y="418275"/>
                    </a:lnTo>
                    <a:lnTo>
                      <a:pt x="1021333" y="451426"/>
                    </a:lnTo>
                    <a:lnTo>
                      <a:pt x="1043596" y="485475"/>
                    </a:lnTo>
                    <a:lnTo>
                      <a:pt x="1063685" y="520381"/>
                    </a:lnTo>
                    <a:lnTo>
                      <a:pt x="1081536" y="556102"/>
                    </a:lnTo>
                    <a:lnTo>
                      <a:pt x="1097086" y="592597"/>
                    </a:lnTo>
                    <a:lnTo>
                      <a:pt x="1110269" y="629824"/>
                    </a:lnTo>
                    <a:lnTo>
                      <a:pt x="1121024" y="667740"/>
                    </a:lnTo>
                    <a:lnTo>
                      <a:pt x="1129286" y="706304"/>
                    </a:lnTo>
                    <a:lnTo>
                      <a:pt x="1134992" y="745475"/>
                    </a:lnTo>
                  </a:path>
                </a:pathLst>
              </a:custGeom>
              <a:noFill/>
              <a:ln cap="flat" cmpd="sng" w="19050">
                <a:solidFill>
                  <a:srgbClr val="A5E667">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 name="Google Shape;400;geb6ed8c786_1_104"/>
              <p:cNvSpPr/>
              <p:nvPr/>
            </p:nvSpPr>
            <p:spPr>
              <a:xfrm>
                <a:off x="10002306" y="2316575"/>
                <a:ext cx="1484629" cy="875664"/>
              </a:xfrm>
              <a:custGeom>
                <a:rect b="b" l="l" r="r" t="t"/>
                <a:pathLst>
                  <a:path extrusionOk="0" h="875664" w="1484629">
                    <a:moveTo>
                      <a:pt x="0" y="875262"/>
                    </a:moveTo>
                    <a:lnTo>
                      <a:pt x="4740" y="805435"/>
                    </a:lnTo>
                    <a:lnTo>
                      <a:pt x="18591" y="737109"/>
                    </a:lnTo>
                    <a:lnTo>
                      <a:pt x="41199" y="670494"/>
                    </a:lnTo>
                    <a:lnTo>
                      <a:pt x="72214" y="605797"/>
                    </a:lnTo>
                    <a:lnTo>
                      <a:pt x="111283" y="543225"/>
                    </a:lnTo>
                    <a:lnTo>
                      <a:pt x="158054" y="482986"/>
                    </a:lnTo>
                    <a:lnTo>
                      <a:pt x="184217" y="453806"/>
                    </a:lnTo>
                    <a:lnTo>
                      <a:pt x="212174" y="425288"/>
                    </a:lnTo>
                    <a:lnTo>
                      <a:pt x="241881" y="397456"/>
                    </a:lnTo>
                    <a:lnTo>
                      <a:pt x="273293" y="370337"/>
                    </a:lnTo>
                    <a:lnTo>
                      <a:pt x="306367" y="343958"/>
                    </a:lnTo>
                    <a:lnTo>
                      <a:pt x="341058" y="318343"/>
                    </a:lnTo>
                    <a:lnTo>
                      <a:pt x="377323" y="293519"/>
                    </a:lnTo>
                    <a:lnTo>
                      <a:pt x="415117" y="269512"/>
                    </a:lnTo>
                    <a:lnTo>
                      <a:pt x="454396" y="246347"/>
                    </a:lnTo>
                    <a:lnTo>
                      <a:pt x="495117" y="224051"/>
                    </a:lnTo>
                    <a:lnTo>
                      <a:pt x="537236" y="202650"/>
                    </a:lnTo>
                    <a:lnTo>
                      <a:pt x="580708" y="182170"/>
                    </a:lnTo>
                    <a:lnTo>
                      <a:pt x="625489" y="162636"/>
                    </a:lnTo>
                    <a:lnTo>
                      <a:pt x="671536" y="144074"/>
                    </a:lnTo>
                    <a:lnTo>
                      <a:pt x="718805" y="126511"/>
                    </a:lnTo>
                    <a:lnTo>
                      <a:pt x="767251" y="109973"/>
                    </a:lnTo>
                    <a:lnTo>
                      <a:pt x="816830" y="94485"/>
                    </a:lnTo>
                    <a:lnTo>
                      <a:pt x="867499" y="80073"/>
                    </a:lnTo>
                    <a:lnTo>
                      <a:pt x="919213" y="66763"/>
                    </a:lnTo>
                    <a:lnTo>
                      <a:pt x="971929" y="54581"/>
                    </a:lnTo>
                    <a:lnTo>
                      <a:pt x="1025602" y="43554"/>
                    </a:lnTo>
                    <a:lnTo>
                      <a:pt x="1080189" y="33707"/>
                    </a:lnTo>
                    <a:lnTo>
                      <a:pt x="1135645" y="25066"/>
                    </a:lnTo>
                    <a:lnTo>
                      <a:pt x="1191927" y="17657"/>
                    </a:lnTo>
                    <a:lnTo>
                      <a:pt x="1248990" y="11505"/>
                    </a:lnTo>
                    <a:lnTo>
                      <a:pt x="1306790" y="6638"/>
                    </a:lnTo>
                    <a:lnTo>
                      <a:pt x="1365284" y="3081"/>
                    </a:lnTo>
                    <a:lnTo>
                      <a:pt x="1424428" y="859"/>
                    </a:lnTo>
                    <a:lnTo>
                      <a:pt x="1484176" y="0"/>
                    </a:lnTo>
                  </a:path>
                </a:pathLst>
              </a:custGeom>
              <a:noFill/>
              <a:ln cap="flat" cmpd="sng" w="19050">
                <a:solidFill>
                  <a:srgbClr val="A5E667">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 name="Google Shape;401;geb6ed8c786_1_104"/>
              <p:cNvSpPr/>
              <p:nvPr/>
            </p:nvSpPr>
            <p:spPr>
              <a:xfrm>
                <a:off x="10002358" y="3190646"/>
                <a:ext cx="1127125" cy="851535"/>
              </a:xfrm>
              <a:custGeom>
                <a:rect b="b" l="l" r="r" t="t"/>
                <a:pathLst>
                  <a:path extrusionOk="0" h="851535" w="1127125">
                    <a:moveTo>
                      <a:pt x="1126667" y="850959"/>
                    </a:moveTo>
                    <a:lnTo>
                      <a:pt x="1071923" y="848441"/>
                    </a:lnTo>
                    <a:lnTo>
                      <a:pt x="1017904" y="844116"/>
                    </a:lnTo>
                    <a:lnTo>
                      <a:pt x="964664" y="838026"/>
                    </a:lnTo>
                    <a:lnTo>
                      <a:pt x="912257" y="830213"/>
                    </a:lnTo>
                    <a:lnTo>
                      <a:pt x="860740" y="820718"/>
                    </a:lnTo>
                    <a:lnTo>
                      <a:pt x="810166" y="809582"/>
                    </a:lnTo>
                    <a:lnTo>
                      <a:pt x="760591" y="796848"/>
                    </a:lnTo>
                    <a:lnTo>
                      <a:pt x="712069" y="782555"/>
                    </a:lnTo>
                    <a:lnTo>
                      <a:pt x="664655" y="766746"/>
                    </a:lnTo>
                    <a:lnTo>
                      <a:pt x="618405" y="749463"/>
                    </a:lnTo>
                    <a:lnTo>
                      <a:pt x="573373" y="730746"/>
                    </a:lnTo>
                    <a:lnTo>
                      <a:pt x="529613" y="710638"/>
                    </a:lnTo>
                    <a:lnTo>
                      <a:pt x="487182" y="689179"/>
                    </a:lnTo>
                    <a:lnTo>
                      <a:pt x="446132" y="666411"/>
                    </a:lnTo>
                    <a:lnTo>
                      <a:pt x="406521" y="642375"/>
                    </a:lnTo>
                    <a:lnTo>
                      <a:pt x="368402" y="617114"/>
                    </a:lnTo>
                    <a:lnTo>
                      <a:pt x="331830" y="590667"/>
                    </a:lnTo>
                    <a:lnTo>
                      <a:pt x="296860" y="563078"/>
                    </a:lnTo>
                    <a:lnTo>
                      <a:pt x="263547" y="534387"/>
                    </a:lnTo>
                    <a:lnTo>
                      <a:pt x="231946" y="504636"/>
                    </a:lnTo>
                    <a:lnTo>
                      <a:pt x="202111" y="473865"/>
                    </a:lnTo>
                    <a:lnTo>
                      <a:pt x="174099" y="442118"/>
                    </a:lnTo>
                    <a:lnTo>
                      <a:pt x="147962" y="409434"/>
                    </a:lnTo>
                    <a:lnTo>
                      <a:pt x="123757" y="375856"/>
                    </a:lnTo>
                    <a:lnTo>
                      <a:pt x="101538" y="341425"/>
                    </a:lnTo>
                    <a:lnTo>
                      <a:pt x="81360" y="306183"/>
                    </a:lnTo>
                    <a:lnTo>
                      <a:pt x="63278" y="270170"/>
                    </a:lnTo>
                    <a:lnTo>
                      <a:pt x="47347" y="233429"/>
                    </a:lnTo>
                    <a:lnTo>
                      <a:pt x="33622" y="196000"/>
                    </a:lnTo>
                    <a:lnTo>
                      <a:pt x="22157" y="157926"/>
                    </a:lnTo>
                    <a:lnTo>
                      <a:pt x="13007" y="119247"/>
                    </a:lnTo>
                    <a:lnTo>
                      <a:pt x="6228" y="80006"/>
                    </a:lnTo>
                    <a:lnTo>
                      <a:pt x="1874" y="40242"/>
                    </a:lnTo>
                    <a:lnTo>
                      <a:pt x="0" y="0"/>
                    </a:lnTo>
                  </a:path>
                </a:pathLst>
              </a:custGeom>
              <a:noFill/>
              <a:ln cap="flat" cmpd="sng" w="19050">
                <a:solidFill>
                  <a:srgbClr val="A5E667">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 name="Google Shape;402;geb6ed8c786_1_104"/>
              <p:cNvSpPr/>
              <p:nvPr/>
            </p:nvSpPr>
            <p:spPr>
              <a:xfrm>
                <a:off x="11129480" y="3293131"/>
                <a:ext cx="1223119" cy="745570"/>
              </a:xfrm>
              <a:custGeom>
                <a:rect b="b" l="l" r="r" t="t"/>
                <a:pathLst>
                  <a:path extrusionOk="0" h="751204" w="1226184">
                    <a:moveTo>
                      <a:pt x="1225895" y="0"/>
                    </a:moveTo>
                    <a:lnTo>
                      <a:pt x="1220392" y="69994"/>
                    </a:lnTo>
                    <a:lnTo>
                      <a:pt x="1204200" y="138203"/>
                    </a:lnTo>
                    <a:lnTo>
                      <a:pt x="1177791" y="204338"/>
                    </a:lnTo>
                    <a:lnTo>
                      <a:pt x="1141637" y="268112"/>
                    </a:lnTo>
                    <a:lnTo>
                      <a:pt x="1096212" y="329235"/>
                    </a:lnTo>
                    <a:lnTo>
                      <a:pt x="1070170" y="358713"/>
                    </a:lnTo>
                    <a:lnTo>
                      <a:pt x="1041988" y="387421"/>
                    </a:lnTo>
                    <a:lnTo>
                      <a:pt x="1011724" y="415322"/>
                    </a:lnTo>
                    <a:lnTo>
                      <a:pt x="979438" y="442380"/>
                    </a:lnTo>
                    <a:lnTo>
                      <a:pt x="945188" y="468560"/>
                    </a:lnTo>
                    <a:lnTo>
                      <a:pt x="909034" y="493825"/>
                    </a:lnTo>
                    <a:lnTo>
                      <a:pt x="871035" y="518140"/>
                    </a:lnTo>
                    <a:lnTo>
                      <a:pt x="831250" y="541469"/>
                    </a:lnTo>
                    <a:lnTo>
                      <a:pt x="789738" y="563774"/>
                    </a:lnTo>
                    <a:lnTo>
                      <a:pt x="746558" y="585021"/>
                    </a:lnTo>
                    <a:lnTo>
                      <a:pt x="701769" y="605174"/>
                    </a:lnTo>
                    <a:lnTo>
                      <a:pt x="655430" y="624196"/>
                    </a:lnTo>
                    <a:lnTo>
                      <a:pt x="607601" y="642051"/>
                    </a:lnTo>
                    <a:lnTo>
                      <a:pt x="558340" y="658704"/>
                    </a:lnTo>
                    <a:lnTo>
                      <a:pt x="507707" y="674117"/>
                    </a:lnTo>
                    <a:lnTo>
                      <a:pt x="455761" y="688257"/>
                    </a:lnTo>
                    <a:lnTo>
                      <a:pt x="402560" y="701085"/>
                    </a:lnTo>
                    <a:lnTo>
                      <a:pt x="348164" y="712567"/>
                    </a:lnTo>
                    <a:lnTo>
                      <a:pt x="292632" y="722667"/>
                    </a:lnTo>
                    <a:lnTo>
                      <a:pt x="236023" y="731347"/>
                    </a:lnTo>
                    <a:lnTo>
                      <a:pt x="178396" y="738573"/>
                    </a:lnTo>
                    <a:lnTo>
                      <a:pt x="119811" y="744309"/>
                    </a:lnTo>
                    <a:lnTo>
                      <a:pt x="60325" y="748517"/>
                    </a:lnTo>
                    <a:lnTo>
                      <a:pt x="0" y="751163"/>
                    </a:lnTo>
                  </a:path>
                </a:pathLst>
              </a:custGeom>
              <a:noFill/>
              <a:ln cap="flat" cmpd="sng" w="19050">
                <a:solidFill>
                  <a:srgbClr val="A5E667">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403" name="Google Shape;403;geb6ed8c786_1_104"/>
          <p:cNvSpPr/>
          <p:nvPr/>
        </p:nvSpPr>
        <p:spPr>
          <a:xfrm>
            <a:off x="8127175" y="4726300"/>
            <a:ext cx="2894400" cy="1021500"/>
          </a:xfrm>
          <a:prstGeom prst="wedgeRectCallout">
            <a:avLst>
              <a:gd fmla="val -68997" name="adj1"/>
              <a:gd fmla="val -135524" name="adj2"/>
            </a:avLst>
          </a:prstGeom>
          <a:solidFill>
            <a:srgbClr val="FFFDBF"/>
          </a:solidFill>
          <a:ln cap="flat" cmpd="sng" w="9525">
            <a:solidFill>
              <a:srgbClr val="B7B7B7"/>
            </a:solidFill>
            <a:prstDash val="solid"/>
            <a:round/>
            <a:headEnd len="sm" w="sm" type="none"/>
            <a:tailEnd len="sm" w="sm" type="none"/>
          </a:ln>
          <a:effectLst>
            <a:outerShdw blurRad="114300" rotWithShape="0" algn="bl" dir="5400000" dist="3810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666666"/>
                </a:solidFill>
                <a:latin typeface="Lato"/>
                <a:ea typeface="Lato"/>
                <a:cs typeface="Lato"/>
                <a:sym typeface="Lato"/>
              </a:rPr>
              <a:t>GOES-18 ABI L1b/CMI will reach Provisional Maturity in September, shortly after the GOES-17 warm season / GRB interleave period. </a:t>
            </a:r>
            <a:endParaRPr sz="1000">
              <a:solidFill>
                <a:srgbClr val="666666"/>
              </a:solidFill>
              <a:latin typeface="Lato"/>
              <a:ea typeface="Lato"/>
              <a:cs typeface="Lato"/>
              <a:sym typeface="Lato"/>
            </a:endParaRPr>
          </a:p>
        </p:txBody>
      </p:sp>
      <p:sp>
        <p:nvSpPr>
          <p:cNvPr id="404" name="Google Shape;404;geb6ed8c786_1_104"/>
          <p:cNvSpPr/>
          <p:nvPr/>
        </p:nvSpPr>
        <p:spPr>
          <a:xfrm>
            <a:off x="1602900" y="4726300"/>
            <a:ext cx="3036600" cy="1021500"/>
          </a:xfrm>
          <a:prstGeom prst="wedgeRectCallout">
            <a:avLst>
              <a:gd fmla="val 68265" name="adj1"/>
              <a:gd fmla="val -114343" name="adj2"/>
            </a:avLst>
          </a:prstGeom>
          <a:solidFill>
            <a:srgbClr val="FFFDBF"/>
          </a:solidFill>
          <a:ln cap="flat" cmpd="sng" w="9525">
            <a:solidFill>
              <a:srgbClr val="B7B7B7"/>
            </a:solidFill>
            <a:prstDash val="solid"/>
            <a:round/>
            <a:headEnd len="sm" w="sm" type="none"/>
            <a:tailEnd len="sm" w="sm" type="none"/>
          </a:ln>
          <a:effectLst>
            <a:outerShdw blurRad="114300" rotWithShape="0" algn="bl" dir="5400000" dist="3810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666666"/>
                </a:solidFill>
                <a:latin typeface="Lato"/>
                <a:ea typeface="Lato"/>
                <a:cs typeface="Lato"/>
                <a:sym typeface="Lato"/>
              </a:rPr>
              <a:t>Broad(er) cloud-based supplemental distribution of GOES-18 ABI data will start at Beta maturity in June.</a:t>
            </a:r>
            <a:endParaRPr>
              <a:solidFill>
                <a:srgbClr val="666666"/>
              </a:solidFill>
              <a:latin typeface="Lato"/>
              <a:ea typeface="Lato"/>
              <a:cs typeface="Lato"/>
              <a:sym typeface="Lato"/>
            </a:endParaRPr>
          </a:p>
        </p:txBody>
      </p:sp>
      <p:sp>
        <p:nvSpPr>
          <p:cNvPr id="405" name="Google Shape;405;geb6ed8c786_1_104"/>
          <p:cNvSpPr txBox="1"/>
          <p:nvPr/>
        </p:nvSpPr>
        <p:spPr>
          <a:xfrm rot="5400000">
            <a:off x="11248900" y="2070700"/>
            <a:ext cx="14073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i="1" lang="en-US" sz="1000">
                <a:solidFill>
                  <a:srgbClr val="999999"/>
                </a:solidFill>
                <a:latin typeface="Lato"/>
                <a:ea typeface="Lato"/>
                <a:cs typeface="Lato"/>
                <a:sym typeface="Lato"/>
              </a:rPr>
              <a:t>h/t GOES-R Program</a:t>
            </a:r>
            <a:endParaRPr i="1" sz="1000">
              <a:solidFill>
                <a:srgbClr val="999999"/>
              </a:solidFill>
              <a:latin typeface="Lato"/>
              <a:ea typeface="Lato"/>
              <a:cs typeface="Lato"/>
              <a:sym typeface="La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grpSp>
        <p:nvGrpSpPr>
          <p:cNvPr id="411" name="Google Shape;411;gf6487c47f5_0_180"/>
          <p:cNvGrpSpPr/>
          <p:nvPr/>
        </p:nvGrpSpPr>
        <p:grpSpPr>
          <a:xfrm>
            <a:off x="1214600" y="188675"/>
            <a:ext cx="9039700" cy="6615350"/>
            <a:chOff x="2052800" y="188675"/>
            <a:chExt cx="9039700" cy="6615350"/>
          </a:xfrm>
        </p:grpSpPr>
        <p:sp>
          <p:nvSpPr>
            <p:cNvPr id="412" name="Google Shape;412;gf6487c47f5_0_180"/>
            <p:cNvSpPr txBox="1"/>
            <p:nvPr/>
          </p:nvSpPr>
          <p:spPr>
            <a:xfrm rot="5400000">
              <a:off x="10007250" y="5718775"/>
              <a:ext cx="18318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i="1" lang="en-US" sz="1000">
                  <a:solidFill>
                    <a:srgbClr val="999999"/>
                  </a:solidFill>
                  <a:latin typeface="Lato"/>
                  <a:ea typeface="Lato"/>
                  <a:cs typeface="Lato"/>
                  <a:sym typeface="Lato"/>
                </a:rPr>
                <a:t>h/t GOES-R Steering Group</a:t>
              </a:r>
              <a:endParaRPr i="1" sz="1000">
                <a:solidFill>
                  <a:srgbClr val="999999"/>
                </a:solidFill>
                <a:latin typeface="Lato"/>
                <a:ea typeface="Lato"/>
                <a:cs typeface="Lato"/>
                <a:sym typeface="Lato"/>
              </a:endParaRPr>
            </a:p>
          </p:txBody>
        </p:sp>
        <p:pic>
          <p:nvPicPr>
            <p:cNvPr id="413" name="Google Shape;413;gf6487c47f5_0_180"/>
            <p:cNvPicPr preferRelativeResize="0"/>
            <p:nvPr/>
          </p:nvPicPr>
          <p:blipFill rotWithShape="1">
            <a:blip r:embed="rId3">
              <a:alphaModFix/>
            </a:blip>
            <a:srcRect b="19361" l="0" r="0" t="0"/>
            <a:stretch/>
          </p:blipFill>
          <p:spPr>
            <a:xfrm>
              <a:off x="2052800" y="188675"/>
              <a:ext cx="8755325" cy="5274326"/>
            </a:xfrm>
            <a:prstGeom prst="rect">
              <a:avLst/>
            </a:prstGeom>
            <a:noFill/>
            <a:ln>
              <a:noFill/>
            </a:ln>
          </p:spPr>
        </p:pic>
        <p:pic>
          <p:nvPicPr>
            <p:cNvPr id="414" name="Google Shape;414;gf6487c47f5_0_180"/>
            <p:cNvPicPr preferRelativeResize="0"/>
            <p:nvPr/>
          </p:nvPicPr>
          <p:blipFill rotWithShape="1">
            <a:blip r:embed="rId3">
              <a:alphaModFix/>
            </a:blip>
            <a:srcRect b="2355" l="0" r="0" t="80638"/>
            <a:stretch/>
          </p:blipFill>
          <p:spPr>
            <a:xfrm>
              <a:off x="2052800" y="5691600"/>
              <a:ext cx="8755325" cy="1112350"/>
            </a:xfrm>
            <a:prstGeom prst="rect">
              <a:avLst/>
            </a:prstGeom>
            <a:noFill/>
            <a:ln>
              <a:noFill/>
            </a:ln>
          </p:spPr>
        </p:pic>
        <p:sp>
          <p:nvSpPr>
            <p:cNvPr id="415" name="Google Shape;415;gf6487c47f5_0_180"/>
            <p:cNvSpPr/>
            <p:nvPr/>
          </p:nvSpPr>
          <p:spPr>
            <a:xfrm>
              <a:off x="2052925" y="5463000"/>
              <a:ext cx="8755200" cy="228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16" name="Google Shape;416;gf6487c47f5_0_180"/>
            <p:cNvGrpSpPr/>
            <p:nvPr/>
          </p:nvGrpSpPr>
          <p:grpSpPr>
            <a:xfrm>
              <a:off x="2052925" y="2100455"/>
              <a:ext cx="4603322" cy="3425752"/>
              <a:chOff x="2052925" y="2100455"/>
              <a:chExt cx="4603322" cy="3425752"/>
            </a:xfrm>
          </p:grpSpPr>
          <p:grpSp>
            <p:nvGrpSpPr>
              <p:cNvPr id="417" name="Google Shape;417;gf6487c47f5_0_180"/>
              <p:cNvGrpSpPr/>
              <p:nvPr/>
            </p:nvGrpSpPr>
            <p:grpSpPr>
              <a:xfrm>
                <a:off x="5240348" y="2100455"/>
                <a:ext cx="1415899" cy="3425752"/>
                <a:chOff x="6091852" y="4483350"/>
                <a:chExt cx="1339038" cy="2223215"/>
              </a:xfrm>
            </p:grpSpPr>
            <p:cxnSp>
              <p:nvCxnSpPr>
                <p:cNvPr id="418" name="Google Shape;418;gf6487c47f5_0_180"/>
                <p:cNvCxnSpPr/>
                <p:nvPr/>
              </p:nvCxnSpPr>
              <p:spPr>
                <a:xfrm>
                  <a:off x="7430891" y="4524365"/>
                  <a:ext cx="0" cy="2182200"/>
                </a:xfrm>
                <a:prstGeom prst="straightConnector1">
                  <a:avLst/>
                </a:prstGeom>
                <a:noFill/>
                <a:ln cap="flat" cmpd="sng" w="19050">
                  <a:solidFill>
                    <a:srgbClr val="9900FF"/>
                  </a:solidFill>
                  <a:prstDash val="dot"/>
                  <a:round/>
                  <a:headEnd len="sm" w="sm" type="none"/>
                  <a:tailEnd len="sm" w="sm" type="none"/>
                </a:ln>
              </p:spPr>
            </p:cxnSp>
            <p:cxnSp>
              <p:nvCxnSpPr>
                <p:cNvPr id="419" name="Google Shape;419;gf6487c47f5_0_180"/>
                <p:cNvCxnSpPr/>
                <p:nvPr/>
              </p:nvCxnSpPr>
              <p:spPr>
                <a:xfrm>
                  <a:off x="6091852" y="4483350"/>
                  <a:ext cx="0" cy="2182200"/>
                </a:xfrm>
                <a:prstGeom prst="straightConnector1">
                  <a:avLst/>
                </a:prstGeom>
                <a:noFill/>
                <a:ln cap="flat" cmpd="sng" w="19050">
                  <a:solidFill>
                    <a:srgbClr val="3D85C6"/>
                  </a:solidFill>
                  <a:prstDash val="dot"/>
                  <a:round/>
                  <a:headEnd len="sm" w="sm" type="none"/>
                  <a:tailEnd len="sm" w="sm" type="none"/>
                </a:ln>
              </p:spPr>
            </p:cxnSp>
          </p:grpSp>
          <p:sp>
            <p:nvSpPr>
              <p:cNvPr id="420" name="Google Shape;420;gf6487c47f5_0_180"/>
              <p:cNvSpPr txBox="1"/>
              <p:nvPr/>
            </p:nvSpPr>
            <p:spPr>
              <a:xfrm rot="-5400000">
                <a:off x="1285375" y="4485625"/>
                <a:ext cx="1707600" cy="172500"/>
              </a:xfrm>
              <a:prstGeom prst="rect">
                <a:avLst/>
              </a:prstGeom>
              <a:noFill/>
              <a:ln>
                <a:noFill/>
              </a:ln>
            </p:spPr>
            <p:txBody>
              <a:bodyPr anchorCtr="0" anchor="t" bIns="9125" lIns="9125" spcFirstLastPara="1" rIns="9125" wrap="square" tIns="9125">
                <a:spAutoFit/>
              </a:bodyPr>
              <a:lstStyle/>
              <a:p>
                <a:pPr indent="0" lvl="0" marL="0" marR="0" rtl="0" algn="ctr">
                  <a:lnSpc>
                    <a:spcPct val="100000"/>
                  </a:lnSpc>
                  <a:spcBef>
                    <a:spcPts val="0"/>
                  </a:spcBef>
                  <a:spcAft>
                    <a:spcPts val="0"/>
                  </a:spcAft>
                  <a:buClr>
                    <a:srgbClr val="000000"/>
                  </a:buClr>
                  <a:buSzPts val="800"/>
                  <a:buFont typeface="Arial"/>
                  <a:buNone/>
                </a:pPr>
                <a:r>
                  <a:rPr i="1" lang="en-US" sz="1000" u="none" cap="none" strike="noStrike">
                    <a:solidFill>
                      <a:srgbClr val="999999"/>
                    </a:solidFill>
                    <a:latin typeface="Lato"/>
                    <a:ea typeface="Lato"/>
                    <a:cs typeface="Lato"/>
                    <a:sym typeface="Lato"/>
                  </a:rPr>
                  <a:t>Months are approximate</a:t>
                </a:r>
                <a:endParaRPr i="1" sz="1000" u="none" cap="none" strike="noStrike">
                  <a:solidFill>
                    <a:srgbClr val="999999"/>
                  </a:solidFill>
                  <a:latin typeface="Lato"/>
                  <a:ea typeface="Lato"/>
                  <a:cs typeface="Lato"/>
                  <a:sym typeface="Lato"/>
                </a:endParaRPr>
              </a:p>
            </p:txBody>
          </p:sp>
        </p:grpSp>
      </p:grpSp>
      <p:graphicFrame>
        <p:nvGraphicFramePr>
          <p:cNvPr id="421" name="Google Shape;421;gf6487c47f5_0_180"/>
          <p:cNvGraphicFramePr/>
          <p:nvPr/>
        </p:nvGraphicFramePr>
        <p:xfrm>
          <a:off x="1281413" y="2047675"/>
          <a:ext cx="3000000" cy="3000000"/>
        </p:xfrm>
        <a:graphic>
          <a:graphicData uri="http://schemas.openxmlformats.org/drawingml/2006/table">
            <a:tbl>
              <a:tblPr>
                <a:noFill/>
                <a:tableStyleId>{21A85B11-3832-4184-8C4F-DF781D40DD47}</a:tableStyleId>
              </a:tblPr>
              <a:tblGrid>
                <a:gridCol w="408750"/>
                <a:gridCol w="632725"/>
                <a:gridCol w="632725"/>
                <a:gridCol w="632725"/>
                <a:gridCol w="632725"/>
                <a:gridCol w="632725"/>
                <a:gridCol w="632725"/>
                <a:gridCol w="632725"/>
                <a:gridCol w="632725"/>
                <a:gridCol w="632725"/>
                <a:gridCol w="632725"/>
                <a:gridCol w="632725"/>
                <a:gridCol w="632725"/>
                <a:gridCol w="632725"/>
              </a:tblGrid>
              <a:tr h="3594500">
                <a:tc>
                  <a:txBody>
                    <a:bodyPr/>
                    <a:lstStyle/>
                    <a:p>
                      <a:pPr indent="0" lvl="0" marL="0" marR="0" rtl="0" algn="ctr">
                        <a:lnSpc>
                          <a:spcPct val="100000"/>
                        </a:lnSpc>
                        <a:spcBef>
                          <a:spcPts val="0"/>
                        </a:spcBef>
                        <a:spcAft>
                          <a:spcPts val="0"/>
                        </a:spcAft>
                        <a:buClr>
                          <a:srgbClr val="000000"/>
                        </a:buClr>
                        <a:buSzPts val="800"/>
                        <a:buFont typeface="Arial"/>
                        <a:buNone/>
                      </a:pPr>
                      <a:r>
                        <a:rPr lang="en-US" sz="800" u="none" cap="none" strike="noStrike">
                          <a:solidFill>
                            <a:srgbClr val="0B5394"/>
                          </a:solidFill>
                        </a:rPr>
                        <a:t>Feb. 2022</a:t>
                      </a:r>
                      <a:endParaRPr sz="800" u="none" cap="none" strike="noStrike">
                        <a:solidFill>
                          <a:srgbClr val="0B5394"/>
                        </a:solidFill>
                      </a:endParaRPr>
                    </a:p>
                  </a:txBody>
                  <a:tcPr marT="9125" marB="9125" marR="9125" marL="9125" anchor="b">
                    <a:lnL cap="flat" cmpd="sng" w="9525">
                      <a:solidFill>
                        <a:srgbClr val="9E9E9E">
                          <a:alpha val="0"/>
                        </a:srgbClr>
                      </a:solidFill>
                      <a:prstDash val="solid"/>
                      <a:round/>
                      <a:headEnd len="sm" w="sm" type="none"/>
                      <a:tailEnd len="sm" w="sm" type="none"/>
                    </a:lnL>
                    <a:lnR cap="flat" cmpd="sng" w="9525">
                      <a:solidFill>
                        <a:srgbClr val="0B5394"/>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US" sz="800" u="none" cap="none" strike="noStrike">
                          <a:solidFill>
                            <a:srgbClr val="0B5394"/>
                          </a:solidFill>
                        </a:rPr>
                        <a:t>Mar. 2022</a:t>
                      </a:r>
                      <a:endParaRPr sz="800" u="none" cap="none" strike="noStrike">
                        <a:solidFill>
                          <a:srgbClr val="0B5394"/>
                        </a:solidFill>
                      </a:endParaRPr>
                    </a:p>
                  </a:txBody>
                  <a:tcPr marT="9125" marB="9125" marR="9125" marL="9125" anchor="b">
                    <a:lnL cap="flat" cmpd="sng" w="9525">
                      <a:solidFill>
                        <a:srgbClr val="0B5394"/>
                      </a:solidFill>
                      <a:prstDash val="dot"/>
                      <a:round/>
                      <a:headEnd len="sm" w="sm" type="none"/>
                      <a:tailEnd len="sm" w="sm" type="none"/>
                    </a:lnL>
                    <a:lnR cap="flat" cmpd="sng" w="9525">
                      <a:solidFill>
                        <a:srgbClr val="0B5394"/>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US" sz="800">
                          <a:solidFill>
                            <a:srgbClr val="0B5394"/>
                          </a:solidFill>
                        </a:rPr>
                        <a:t>Apr. 2022</a:t>
                      </a:r>
                      <a:endParaRPr sz="800" u="none" cap="none" strike="noStrike">
                        <a:solidFill>
                          <a:srgbClr val="0B5394"/>
                        </a:solidFill>
                      </a:endParaRPr>
                    </a:p>
                  </a:txBody>
                  <a:tcPr marT="9125" marB="9125" marR="9125" marL="9125" anchor="b">
                    <a:lnL cap="flat" cmpd="sng" w="9525">
                      <a:solidFill>
                        <a:srgbClr val="0B5394"/>
                      </a:solidFill>
                      <a:prstDash val="dot"/>
                      <a:round/>
                      <a:headEnd len="sm" w="sm" type="none"/>
                      <a:tailEnd len="sm" w="sm" type="none"/>
                    </a:lnL>
                    <a:lnR cap="flat" cmpd="sng" w="9525">
                      <a:solidFill>
                        <a:srgbClr val="0B5394"/>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800"/>
                        <a:buFont typeface="Arial"/>
                        <a:buNone/>
                      </a:pPr>
                      <a:r>
                        <a:rPr lang="en-US" sz="800">
                          <a:solidFill>
                            <a:srgbClr val="0B5394"/>
                          </a:solidFill>
                        </a:rPr>
                        <a:t>May </a:t>
                      </a:r>
                      <a:r>
                        <a:rPr lang="en-US" sz="800">
                          <a:solidFill>
                            <a:srgbClr val="0B5394"/>
                          </a:solidFill>
                        </a:rPr>
                        <a:t>2022</a:t>
                      </a:r>
                      <a:endParaRPr sz="800">
                        <a:solidFill>
                          <a:srgbClr val="0B5394"/>
                        </a:solidFill>
                      </a:endParaRPr>
                    </a:p>
                  </a:txBody>
                  <a:tcPr marT="9125" marB="9125" marR="9125" marL="9125" anchor="b">
                    <a:lnL cap="flat" cmpd="sng" w="9525">
                      <a:solidFill>
                        <a:srgbClr val="0B5394"/>
                      </a:solidFill>
                      <a:prstDash val="dot"/>
                      <a:round/>
                      <a:headEnd len="sm" w="sm" type="none"/>
                      <a:tailEnd len="sm" w="sm" type="none"/>
                    </a:lnL>
                    <a:lnR cap="flat" cmpd="sng" w="9525">
                      <a:solidFill>
                        <a:srgbClr val="0B5394"/>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US" sz="800" u="none" cap="none" strike="noStrike">
                          <a:solidFill>
                            <a:srgbClr val="0B5394"/>
                          </a:solidFill>
                        </a:rPr>
                        <a:t>Jun. 2022</a:t>
                      </a:r>
                      <a:endParaRPr sz="800" u="none" cap="none" strike="noStrike">
                        <a:solidFill>
                          <a:srgbClr val="0B5394"/>
                        </a:solidFill>
                      </a:endParaRPr>
                    </a:p>
                  </a:txBody>
                  <a:tcPr marT="9125" marB="9125" marR="9125" marL="9125" anchor="b">
                    <a:lnL cap="flat" cmpd="sng" w="9525">
                      <a:solidFill>
                        <a:srgbClr val="0B5394"/>
                      </a:solidFill>
                      <a:prstDash val="dot"/>
                      <a:round/>
                      <a:headEnd len="sm" w="sm" type="none"/>
                      <a:tailEnd len="sm" w="sm" type="none"/>
                    </a:lnL>
                    <a:lnR cap="flat" cmpd="sng" w="9525">
                      <a:solidFill>
                        <a:srgbClr val="0B5394"/>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US" sz="800" u="none" cap="none" strike="noStrike">
                          <a:solidFill>
                            <a:srgbClr val="0B5394"/>
                          </a:solidFill>
                        </a:rPr>
                        <a:t>Jul. 2022</a:t>
                      </a:r>
                      <a:endParaRPr sz="800" u="none" cap="none" strike="noStrike">
                        <a:solidFill>
                          <a:srgbClr val="0B5394"/>
                        </a:solidFill>
                      </a:endParaRPr>
                    </a:p>
                  </a:txBody>
                  <a:tcPr marT="9125" marB="9125" marR="9125" marL="9125" anchor="b">
                    <a:lnL cap="flat" cmpd="sng" w="9525">
                      <a:solidFill>
                        <a:srgbClr val="0B5394"/>
                      </a:solidFill>
                      <a:prstDash val="dot"/>
                      <a:round/>
                      <a:headEnd len="sm" w="sm" type="none"/>
                      <a:tailEnd len="sm" w="sm" type="none"/>
                    </a:lnL>
                    <a:lnR cap="flat" cmpd="sng" w="9525">
                      <a:solidFill>
                        <a:srgbClr val="0B5394"/>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US" sz="800" u="none" cap="none" strike="noStrike">
                          <a:solidFill>
                            <a:srgbClr val="0B5394"/>
                          </a:solidFill>
                        </a:rPr>
                        <a:t>Aug. 2022</a:t>
                      </a:r>
                      <a:endParaRPr sz="800" u="none" cap="none" strike="noStrike">
                        <a:solidFill>
                          <a:srgbClr val="0B5394"/>
                        </a:solidFill>
                      </a:endParaRPr>
                    </a:p>
                  </a:txBody>
                  <a:tcPr marT="9125" marB="9125" marR="9125" marL="9125" anchor="b">
                    <a:lnL cap="flat" cmpd="sng" w="9525">
                      <a:solidFill>
                        <a:srgbClr val="0B5394"/>
                      </a:solidFill>
                      <a:prstDash val="dot"/>
                      <a:round/>
                      <a:headEnd len="sm" w="sm" type="none"/>
                      <a:tailEnd len="sm" w="sm" type="none"/>
                    </a:lnL>
                    <a:lnR cap="flat" cmpd="sng" w="9525">
                      <a:solidFill>
                        <a:srgbClr val="0B5394"/>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US" sz="800" u="none" cap="none" strike="noStrike">
                          <a:solidFill>
                            <a:srgbClr val="0B5394"/>
                          </a:solidFill>
                        </a:rPr>
                        <a:t>Sep. 2022</a:t>
                      </a:r>
                      <a:endParaRPr sz="800" u="none" cap="none" strike="noStrike">
                        <a:solidFill>
                          <a:srgbClr val="0B5394"/>
                        </a:solidFill>
                      </a:endParaRPr>
                    </a:p>
                  </a:txBody>
                  <a:tcPr marT="9125" marB="9125" marR="9125" marL="9125" anchor="b">
                    <a:lnL cap="flat" cmpd="sng" w="9525">
                      <a:solidFill>
                        <a:srgbClr val="0B5394"/>
                      </a:solidFill>
                      <a:prstDash val="dot"/>
                      <a:round/>
                      <a:headEnd len="sm" w="sm" type="none"/>
                      <a:tailEnd len="sm" w="sm" type="none"/>
                    </a:lnL>
                    <a:lnR cap="flat" cmpd="sng" w="9525">
                      <a:solidFill>
                        <a:srgbClr val="0B5394"/>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US" sz="800" u="none" cap="none" strike="noStrike">
                          <a:solidFill>
                            <a:srgbClr val="0B5394"/>
                          </a:solidFill>
                        </a:rPr>
                        <a:t>Oct. 2022</a:t>
                      </a:r>
                      <a:endParaRPr sz="800" u="none" cap="none" strike="noStrike">
                        <a:solidFill>
                          <a:srgbClr val="0B5394"/>
                        </a:solidFill>
                      </a:endParaRPr>
                    </a:p>
                  </a:txBody>
                  <a:tcPr marT="9125" marB="9125" marR="9125" marL="9125" anchor="b">
                    <a:lnL cap="flat" cmpd="sng" w="9525">
                      <a:solidFill>
                        <a:srgbClr val="0B5394"/>
                      </a:solidFill>
                      <a:prstDash val="dot"/>
                      <a:round/>
                      <a:headEnd len="sm" w="sm" type="none"/>
                      <a:tailEnd len="sm" w="sm" type="none"/>
                    </a:lnL>
                    <a:lnR cap="flat" cmpd="sng" w="9525">
                      <a:solidFill>
                        <a:srgbClr val="0B5394"/>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US" sz="800" u="none" cap="none" strike="noStrike">
                          <a:solidFill>
                            <a:srgbClr val="0B5394"/>
                          </a:solidFill>
                        </a:rPr>
                        <a:t>Nov. 2022</a:t>
                      </a:r>
                      <a:endParaRPr sz="800" u="none" cap="none" strike="noStrike">
                        <a:solidFill>
                          <a:srgbClr val="0B5394"/>
                        </a:solidFill>
                      </a:endParaRPr>
                    </a:p>
                  </a:txBody>
                  <a:tcPr marT="9125" marB="9125" marR="9125" marL="9125" anchor="b">
                    <a:lnL cap="flat" cmpd="sng" w="9525">
                      <a:solidFill>
                        <a:srgbClr val="0B5394"/>
                      </a:solidFill>
                      <a:prstDash val="dot"/>
                      <a:round/>
                      <a:headEnd len="sm" w="sm" type="none"/>
                      <a:tailEnd len="sm" w="sm" type="none"/>
                    </a:lnL>
                    <a:lnR cap="flat" cmpd="sng" w="9525">
                      <a:solidFill>
                        <a:srgbClr val="0B5394"/>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US" sz="800" u="none" cap="none" strike="noStrike">
                          <a:solidFill>
                            <a:srgbClr val="0B5394"/>
                          </a:solidFill>
                        </a:rPr>
                        <a:t>Dec. 2022</a:t>
                      </a:r>
                      <a:endParaRPr sz="800" u="none" cap="none" strike="noStrike">
                        <a:solidFill>
                          <a:srgbClr val="0B5394"/>
                        </a:solidFill>
                      </a:endParaRPr>
                    </a:p>
                  </a:txBody>
                  <a:tcPr marT="9125" marB="9125" marR="9125" marL="9125" anchor="b">
                    <a:lnL cap="flat" cmpd="sng" w="9525">
                      <a:solidFill>
                        <a:srgbClr val="0B5394"/>
                      </a:solidFill>
                      <a:prstDash val="dot"/>
                      <a:round/>
                      <a:headEnd len="sm" w="sm" type="none"/>
                      <a:tailEnd len="sm" w="sm" type="none"/>
                    </a:lnL>
                    <a:lnR cap="flat" cmpd="sng" w="9525">
                      <a:solidFill>
                        <a:srgbClr val="6FA8DC"/>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US" sz="800" u="none" cap="none" strike="noStrike">
                          <a:solidFill>
                            <a:srgbClr val="0B5394"/>
                          </a:solidFill>
                        </a:rPr>
                        <a:t>Jan. 2023</a:t>
                      </a:r>
                      <a:endParaRPr sz="800" u="none" cap="none" strike="noStrike">
                        <a:solidFill>
                          <a:srgbClr val="0B5394"/>
                        </a:solidFill>
                      </a:endParaRPr>
                    </a:p>
                  </a:txBody>
                  <a:tcPr marT="9125" marB="9125" marR="9125" marL="9125" anchor="b">
                    <a:lnL cap="flat" cmpd="sng" w="9525">
                      <a:solidFill>
                        <a:srgbClr val="6FA8DC"/>
                      </a:solidFill>
                      <a:prstDash val="solid"/>
                      <a:round/>
                      <a:headEnd len="sm" w="sm" type="none"/>
                      <a:tailEnd len="sm" w="sm" type="none"/>
                    </a:lnL>
                    <a:lnR cap="flat" cmpd="sng" w="9525">
                      <a:solidFill>
                        <a:srgbClr val="0B5394"/>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US" sz="800" u="none" cap="none" strike="noStrike">
                          <a:solidFill>
                            <a:srgbClr val="0B5394"/>
                          </a:solidFill>
                        </a:rPr>
                        <a:t>Feb. 2023</a:t>
                      </a:r>
                      <a:endParaRPr sz="800" u="none" cap="none" strike="noStrike">
                        <a:solidFill>
                          <a:srgbClr val="0B5394"/>
                        </a:solidFill>
                      </a:endParaRPr>
                    </a:p>
                  </a:txBody>
                  <a:tcPr marT="9125" marB="9125" marR="9125" marL="9125" anchor="b">
                    <a:lnL cap="flat" cmpd="sng" w="9525">
                      <a:solidFill>
                        <a:srgbClr val="0B5394"/>
                      </a:solidFill>
                      <a:prstDash val="dot"/>
                      <a:round/>
                      <a:headEnd len="sm" w="sm" type="none"/>
                      <a:tailEnd len="sm" w="sm" type="none"/>
                    </a:lnL>
                    <a:lnR cap="flat" cmpd="sng" w="9525">
                      <a:solidFill>
                        <a:srgbClr val="0B5394"/>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800">
                          <a:solidFill>
                            <a:srgbClr val="0B5394"/>
                          </a:solidFill>
                        </a:rPr>
                        <a:t>Mar. 2023</a:t>
                      </a:r>
                      <a:endParaRPr sz="800" u="none" cap="none" strike="noStrike">
                        <a:solidFill>
                          <a:srgbClr val="0B5394"/>
                        </a:solidFill>
                      </a:endParaRPr>
                    </a:p>
                  </a:txBody>
                  <a:tcPr marT="9125" marB="9125" marR="9125" marL="9125" anchor="b">
                    <a:lnL cap="flat" cmpd="sng" w="9525">
                      <a:solidFill>
                        <a:srgbClr val="0B5394"/>
                      </a:solidFill>
                      <a:prstDash val="dot"/>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422" name="Google Shape;422;gf6487c47f5_0_180"/>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423" name="Google Shape;423;gf6487c47f5_0_180"/>
          <p:cNvSpPr txBox="1"/>
          <p:nvPr>
            <p:ph idx="1" type="body"/>
          </p:nvPr>
        </p:nvSpPr>
        <p:spPr>
          <a:xfrm>
            <a:off x="10137550" y="2819200"/>
            <a:ext cx="2136900" cy="2650800"/>
          </a:xfrm>
          <a:prstGeom prst="rect">
            <a:avLst/>
          </a:prstGeom>
        </p:spPr>
        <p:txBody>
          <a:bodyPr anchorCtr="0" anchor="t" bIns="45700" lIns="91425" spcFirstLastPara="1" rIns="91425" wrap="square" tIns="45700">
            <a:normAutofit/>
          </a:bodyPr>
          <a:lstStyle/>
          <a:p>
            <a:pPr indent="0" lvl="0" marL="0" rtl="0" algn="l">
              <a:spcBef>
                <a:spcPts val="640"/>
              </a:spcBef>
              <a:spcAft>
                <a:spcPts val="0"/>
              </a:spcAft>
              <a:buNone/>
            </a:pPr>
            <a:r>
              <a:rPr lang="en-US" sz="1800"/>
              <a:t>-&gt; </a:t>
            </a:r>
            <a:r>
              <a:rPr lang="en-US" sz="1800" u="sng">
                <a:solidFill>
                  <a:schemeClr val="accent5"/>
                </a:solidFill>
                <a:hlinkClick r:id="rId4">
                  <a:extLst>
                    <a:ext uri="{A12FA001-AC4F-418D-AE19-62706E023703}">
                      <ahyp:hlinkClr val="tx"/>
                    </a:ext>
                  </a:extLst>
                </a:hlinkClick>
              </a:rPr>
              <a:t>More details on GOES-T/18 Transition to Operations</a:t>
            </a:r>
            <a:r>
              <a:rPr lang="en-US" sz="1800"/>
              <a:t> are available from the GOES-R Steering Group via OSPO</a:t>
            </a:r>
            <a:endParaRPr sz="18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15"/>
          <p:cNvSpPr txBox="1"/>
          <p:nvPr>
            <p:ph idx="1" type="body"/>
          </p:nvPr>
        </p:nvSpPr>
        <p:spPr>
          <a:xfrm>
            <a:off x="539700" y="1261925"/>
            <a:ext cx="10972800" cy="5383500"/>
          </a:xfrm>
          <a:prstGeom prst="rect">
            <a:avLst/>
          </a:prstGeom>
          <a:noFill/>
          <a:ln>
            <a:noFill/>
          </a:ln>
        </p:spPr>
        <p:txBody>
          <a:bodyPr anchorCtr="0" anchor="t" bIns="45700" lIns="91425" spcFirstLastPara="1" rIns="91425" wrap="square" tIns="45700">
            <a:normAutofit/>
          </a:bodyPr>
          <a:lstStyle/>
          <a:p>
            <a:pPr indent="-355600" lvl="0" marL="457200" rtl="0" algn="l">
              <a:lnSpc>
                <a:spcPct val="115000"/>
              </a:lnSpc>
              <a:spcBef>
                <a:spcPts val="1000"/>
              </a:spcBef>
              <a:spcAft>
                <a:spcPts val="0"/>
              </a:spcAft>
              <a:buSzPts val="2000"/>
              <a:buChar char="•"/>
            </a:pPr>
            <a:r>
              <a:rPr lang="en-US" sz="2000"/>
              <a:t>Recent additions to</a:t>
            </a:r>
            <a:r>
              <a:rPr lang="en-US" sz="2000"/>
              <a:t> Satellite data portfolio</a:t>
            </a:r>
            <a:endParaRPr sz="2000"/>
          </a:p>
          <a:p>
            <a:pPr indent="-355600" lvl="0" marL="457200" rtl="0" algn="l">
              <a:lnSpc>
                <a:spcPct val="115000"/>
              </a:lnSpc>
              <a:spcBef>
                <a:spcPts val="1000"/>
              </a:spcBef>
              <a:spcAft>
                <a:spcPts val="0"/>
              </a:spcAft>
              <a:buSzPts val="2000"/>
              <a:buChar char="•"/>
            </a:pPr>
            <a:r>
              <a:rPr lang="en-US" sz="2000"/>
              <a:t>New and forth</a:t>
            </a:r>
            <a:r>
              <a:rPr lang="en-US" sz="2000"/>
              <a:t>coming satellite data products</a:t>
            </a:r>
            <a:endParaRPr sz="2000"/>
          </a:p>
          <a:p>
            <a:pPr indent="-355600" lvl="0" marL="457200" rtl="0" algn="l">
              <a:lnSpc>
                <a:spcPct val="115000"/>
              </a:lnSpc>
              <a:spcBef>
                <a:spcPts val="1000"/>
              </a:spcBef>
              <a:spcAft>
                <a:spcPts val="0"/>
              </a:spcAft>
              <a:buSzPts val="2000"/>
              <a:buChar char="•"/>
            </a:pPr>
            <a:r>
              <a:rPr lang="en-US" sz="2000"/>
              <a:t>TOWR-S RPM v22 overview</a:t>
            </a:r>
            <a:endParaRPr sz="2000"/>
          </a:p>
          <a:p>
            <a:pPr indent="-355600" lvl="0" marL="457200" rtl="0" algn="l">
              <a:lnSpc>
                <a:spcPct val="115000"/>
              </a:lnSpc>
              <a:spcBef>
                <a:spcPts val="1000"/>
              </a:spcBef>
              <a:spcAft>
                <a:spcPts val="0"/>
              </a:spcAft>
              <a:buSzPts val="2000"/>
              <a:buChar char="•"/>
            </a:pPr>
            <a:r>
              <a:rPr lang="en-US" sz="2000"/>
              <a:t>GOES-17 updates</a:t>
            </a:r>
            <a:endParaRPr sz="2000"/>
          </a:p>
          <a:p>
            <a:pPr indent="-355600" lvl="0" marL="457200" rtl="0" algn="l">
              <a:lnSpc>
                <a:spcPct val="115000"/>
              </a:lnSpc>
              <a:spcBef>
                <a:spcPts val="1000"/>
              </a:spcBef>
              <a:spcAft>
                <a:spcPts val="0"/>
              </a:spcAft>
              <a:buSzPts val="2000"/>
              <a:buChar char="•"/>
            </a:pPr>
            <a:r>
              <a:rPr lang="en-US" sz="2000"/>
              <a:t>GOES-T / GOES-18 preparations</a:t>
            </a:r>
            <a:endParaRPr sz="2000"/>
          </a:p>
          <a:p>
            <a:pPr indent="-355600" lvl="0" marL="457200" rtl="0" algn="l">
              <a:lnSpc>
                <a:spcPct val="115000"/>
              </a:lnSpc>
              <a:spcBef>
                <a:spcPts val="1000"/>
              </a:spcBef>
              <a:spcAft>
                <a:spcPts val="0"/>
              </a:spcAft>
              <a:buSzPts val="2000"/>
              <a:buChar char="•"/>
            </a:pPr>
            <a:r>
              <a:rPr lang="en-US" sz="2000"/>
              <a:t>New Meso Domain proposals in Meso Mission Manager (MMM)</a:t>
            </a:r>
            <a:endParaRPr sz="2000"/>
          </a:p>
          <a:p>
            <a:pPr indent="-355600" lvl="0" marL="457200" rtl="0" algn="l">
              <a:lnSpc>
                <a:spcPct val="115000"/>
              </a:lnSpc>
              <a:spcBef>
                <a:spcPts val="1000"/>
              </a:spcBef>
              <a:spcAft>
                <a:spcPts val="0"/>
              </a:spcAft>
              <a:buSzPts val="2000"/>
              <a:buChar char="•"/>
            </a:pPr>
            <a:r>
              <a:rPr lang="en-US" sz="2000"/>
              <a:t>Satellite Book Club seminars</a:t>
            </a:r>
            <a:endParaRPr sz="2000"/>
          </a:p>
          <a:p>
            <a:pPr indent="-355600" lvl="0" marL="457200" rtl="0" algn="l">
              <a:lnSpc>
                <a:spcPct val="115000"/>
              </a:lnSpc>
              <a:spcBef>
                <a:spcPts val="1000"/>
              </a:spcBef>
              <a:spcAft>
                <a:spcPts val="0"/>
              </a:spcAft>
              <a:buSzPts val="2000"/>
              <a:buChar char="•"/>
            </a:pPr>
            <a:r>
              <a:rPr lang="en-US" sz="2000"/>
              <a:t>TOWR-S Satellite Portfolio and Dataset guides</a:t>
            </a:r>
            <a:endParaRPr sz="2000"/>
          </a:p>
        </p:txBody>
      </p:sp>
      <p:sp>
        <p:nvSpPr>
          <p:cNvPr id="118" name="Google Shape;118;p15"/>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119" name="Google Shape;119;p15"/>
          <p:cNvSpPr txBox="1"/>
          <p:nvPr>
            <p:ph type="title"/>
          </p:nvPr>
        </p:nvSpPr>
        <p:spPr>
          <a:xfrm>
            <a:off x="1219200" y="152400"/>
            <a:ext cx="9717000" cy="87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376092"/>
              </a:buClr>
              <a:buSzPts val="4000"/>
              <a:buFont typeface="Calibri"/>
              <a:buNone/>
            </a:pPr>
            <a:r>
              <a:rPr lang="en-US" sz="3600"/>
              <a:t>Overview</a:t>
            </a:r>
            <a:endParaRPr sz="36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grpSp>
        <p:nvGrpSpPr>
          <p:cNvPr id="428" name="Google Shape;428;gfb2a24648c_5_15"/>
          <p:cNvGrpSpPr/>
          <p:nvPr/>
        </p:nvGrpSpPr>
        <p:grpSpPr>
          <a:xfrm>
            <a:off x="2047500" y="66275"/>
            <a:ext cx="7456931" cy="4774200"/>
            <a:chOff x="2657100" y="1460200"/>
            <a:chExt cx="7456931" cy="4774200"/>
          </a:xfrm>
        </p:grpSpPr>
        <p:pic>
          <p:nvPicPr>
            <p:cNvPr id="429" name="Google Shape;429;gfb2a24648c_5_15"/>
            <p:cNvPicPr preferRelativeResize="0"/>
            <p:nvPr/>
          </p:nvPicPr>
          <p:blipFill>
            <a:blip r:embed="rId3">
              <a:alphaModFix/>
            </a:blip>
            <a:stretch>
              <a:fillRect/>
            </a:stretch>
          </p:blipFill>
          <p:spPr>
            <a:xfrm>
              <a:off x="2657100" y="1460200"/>
              <a:ext cx="7456931" cy="4774200"/>
            </a:xfrm>
            <a:prstGeom prst="rect">
              <a:avLst/>
            </a:prstGeom>
            <a:noFill/>
            <a:ln cap="flat" cmpd="sng" w="9525">
              <a:solidFill>
                <a:srgbClr val="CCCCCC"/>
              </a:solidFill>
              <a:prstDash val="solid"/>
              <a:round/>
              <a:headEnd len="sm" w="sm" type="none"/>
              <a:tailEnd len="sm" w="sm" type="none"/>
            </a:ln>
            <a:effectLst>
              <a:outerShdw blurRad="100013" rotWithShape="0" algn="bl" dir="5400000" dist="38100">
                <a:srgbClr val="000000">
                  <a:alpha val="49000"/>
                </a:srgbClr>
              </a:outerShdw>
            </a:effectLst>
          </p:spPr>
        </p:pic>
        <p:grpSp>
          <p:nvGrpSpPr>
            <p:cNvPr id="430" name="Google Shape;430;gfb2a24648c_5_15"/>
            <p:cNvGrpSpPr/>
            <p:nvPr/>
          </p:nvGrpSpPr>
          <p:grpSpPr>
            <a:xfrm>
              <a:off x="5547349" y="3063241"/>
              <a:ext cx="257329" cy="2920825"/>
              <a:chOff x="5838671" y="1225425"/>
              <a:chExt cx="257329" cy="4434900"/>
            </a:xfrm>
          </p:grpSpPr>
          <p:cxnSp>
            <p:nvCxnSpPr>
              <p:cNvPr id="431" name="Google Shape;431;gfb2a24648c_5_15"/>
              <p:cNvCxnSpPr/>
              <p:nvPr/>
            </p:nvCxnSpPr>
            <p:spPr>
              <a:xfrm>
                <a:off x="6096000" y="1225425"/>
                <a:ext cx="0" cy="4434900"/>
              </a:xfrm>
              <a:prstGeom prst="straightConnector1">
                <a:avLst/>
              </a:prstGeom>
              <a:noFill/>
              <a:ln cap="flat" cmpd="sng" w="19050">
                <a:solidFill>
                  <a:srgbClr val="0000FF"/>
                </a:solidFill>
                <a:prstDash val="dot"/>
                <a:round/>
                <a:headEnd len="sm" w="sm" type="none"/>
                <a:tailEnd len="sm" w="sm" type="none"/>
              </a:ln>
            </p:spPr>
          </p:cxnSp>
          <p:sp>
            <p:nvSpPr>
              <p:cNvPr id="432" name="Google Shape;432;gfb2a24648c_5_15"/>
              <p:cNvSpPr txBox="1"/>
              <p:nvPr/>
            </p:nvSpPr>
            <p:spPr>
              <a:xfrm rot="-5400000">
                <a:off x="5076371" y="4376219"/>
                <a:ext cx="1760700" cy="236100"/>
              </a:xfrm>
              <a:prstGeom prst="rect">
                <a:avLst/>
              </a:prstGeom>
              <a:noFill/>
              <a:ln>
                <a:noFill/>
              </a:ln>
              <a:effectLst>
                <a:outerShdw blurRad="442913" rotWithShape="0" algn="bl" dir="5400000" dist="95250">
                  <a:srgbClr val="FFFF00">
                    <a:alpha val="40000"/>
                  </a:srgbClr>
                </a:outerShdw>
              </a:effectLst>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US" sz="800">
                    <a:solidFill>
                      <a:srgbClr val="0000C7"/>
                    </a:solidFill>
                    <a:latin typeface="Montserrat"/>
                    <a:ea typeface="Montserrat"/>
                    <a:cs typeface="Montserrat"/>
                    <a:sym typeface="Montserrat"/>
                  </a:rPr>
                  <a:t>October 29, 2021</a:t>
                </a:r>
                <a:endParaRPr b="0" i="0" sz="800" u="none" cap="none" strike="noStrike">
                  <a:solidFill>
                    <a:srgbClr val="0000C7"/>
                  </a:solidFill>
                  <a:latin typeface="Montserrat"/>
                  <a:ea typeface="Montserrat"/>
                  <a:cs typeface="Montserrat"/>
                  <a:sym typeface="Montserrat"/>
                </a:endParaRPr>
              </a:p>
            </p:txBody>
          </p:sp>
        </p:grpSp>
      </p:grpSp>
      <p:sp>
        <p:nvSpPr>
          <p:cNvPr id="433" name="Google Shape;433;gfb2a24648c_5_15"/>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id="434" name="Google Shape;434;gfb2a24648c_5_15"/>
          <p:cNvPicPr preferRelativeResize="0"/>
          <p:nvPr/>
        </p:nvPicPr>
        <p:blipFill rotWithShape="1">
          <a:blip r:embed="rId4">
            <a:alphaModFix/>
          </a:blip>
          <a:srcRect b="19365" l="0" r="0" t="15322"/>
          <a:stretch/>
        </p:blipFill>
        <p:spPr>
          <a:xfrm>
            <a:off x="6176975" y="4836925"/>
            <a:ext cx="4095749" cy="1998450"/>
          </a:xfrm>
          <a:prstGeom prst="rect">
            <a:avLst/>
          </a:prstGeom>
          <a:noFill/>
          <a:ln cap="flat" cmpd="sng" w="9525">
            <a:solidFill>
              <a:srgbClr val="CCCCCC"/>
            </a:solidFill>
            <a:prstDash val="solid"/>
            <a:round/>
            <a:headEnd len="sm" w="sm" type="none"/>
            <a:tailEnd len="sm" w="sm" type="none"/>
          </a:ln>
          <a:effectLst>
            <a:outerShdw blurRad="100013" rotWithShape="0" algn="bl" dir="5400000" dist="38100">
              <a:srgbClr val="000000">
                <a:alpha val="49000"/>
              </a:srgbClr>
            </a:outerShdw>
          </a:effectLst>
        </p:spPr>
      </p:pic>
      <p:graphicFrame>
        <p:nvGraphicFramePr>
          <p:cNvPr id="435" name="Google Shape;435;gfb2a24648c_5_15"/>
          <p:cNvGraphicFramePr/>
          <p:nvPr/>
        </p:nvGraphicFramePr>
        <p:xfrm>
          <a:off x="6122963" y="1764875"/>
          <a:ext cx="3000000" cy="3000000"/>
        </p:xfrm>
        <a:graphic>
          <a:graphicData uri="http://schemas.openxmlformats.org/drawingml/2006/table">
            <a:tbl>
              <a:tblPr>
                <a:noFill/>
                <a:tableStyleId>{21A85B11-3832-4184-8C4F-DF781D40DD47}</a:tableStyleId>
              </a:tblPr>
              <a:tblGrid>
                <a:gridCol w="282575"/>
                <a:gridCol w="295350"/>
                <a:gridCol w="295350"/>
                <a:gridCol w="295350"/>
                <a:gridCol w="295350"/>
                <a:gridCol w="295350"/>
                <a:gridCol w="295350"/>
                <a:gridCol w="295350"/>
                <a:gridCol w="295350"/>
                <a:gridCol w="295350"/>
                <a:gridCol w="295350"/>
                <a:gridCol w="295350"/>
                <a:gridCol w="295350"/>
                <a:gridCol w="295350"/>
              </a:tblGrid>
              <a:tr h="5083200">
                <a:tc>
                  <a:txBody>
                    <a:bodyPr/>
                    <a:lstStyle/>
                    <a:p>
                      <a:pPr indent="0" lvl="0" marL="0" marR="0" rtl="0" algn="r">
                        <a:lnSpc>
                          <a:spcPct val="100000"/>
                        </a:lnSpc>
                        <a:spcBef>
                          <a:spcPts val="0"/>
                        </a:spcBef>
                        <a:spcAft>
                          <a:spcPts val="0"/>
                        </a:spcAft>
                        <a:buClr>
                          <a:srgbClr val="000000"/>
                        </a:buClr>
                        <a:buSzPts val="800"/>
                        <a:buFont typeface="Arial"/>
                        <a:buNone/>
                      </a:pPr>
                      <a:r>
                        <a:rPr lang="en-US" sz="400" u="none" cap="none" strike="noStrike">
                          <a:solidFill>
                            <a:srgbClr val="0B5394"/>
                          </a:solidFill>
                        </a:rPr>
                        <a:t>Feb.</a:t>
                      </a:r>
                      <a:br>
                        <a:rPr lang="en-US" sz="400">
                          <a:solidFill>
                            <a:srgbClr val="0B5394"/>
                          </a:solidFill>
                        </a:rPr>
                      </a:br>
                      <a:r>
                        <a:rPr lang="en-US" sz="400" u="none" cap="none" strike="noStrike">
                          <a:solidFill>
                            <a:srgbClr val="0B5394"/>
                          </a:solidFill>
                        </a:rPr>
                        <a:t>2022</a:t>
                      </a:r>
                      <a:endParaRPr sz="400" u="none" cap="none" strike="noStrike">
                        <a:solidFill>
                          <a:srgbClr val="0B5394"/>
                        </a:solidFill>
                      </a:endParaRPr>
                    </a:p>
                  </a:txBody>
                  <a:tcPr marT="9125" marB="9125" marR="9125" marL="9125" anchor="b">
                    <a:lnL cap="flat" cmpd="sng" w="9525">
                      <a:solidFill>
                        <a:srgbClr val="9E9E9E">
                          <a:alpha val="0"/>
                        </a:srgbClr>
                      </a:solidFill>
                      <a:prstDash val="solid"/>
                      <a:round/>
                      <a:headEnd len="sm" w="sm" type="none"/>
                      <a:tailEnd len="sm" w="sm" type="none"/>
                    </a:lnL>
                    <a:lnR cap="flat" cmpd="sng" w="9525">
                      <a:solidFill>
                        <a:srgbClr val="0B5394"/>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US" sz="400" u="none" cap="none" strike="noStrike">
                          <a:solidFill>
                            <a:srgbClr val="0B5394"/>
                          </a:solidFill>
                        </a:rPr>
                        <a:t>Mar. 2022</a:t>
                      </a:r>
                      <a:endParaRPr sz="400" u="none" cap="none" strike="noStrike">
                        <a:solidFill>
                          <a:srgbClr val="0B5394"/>
                        </a:solidFill>
                      </a:endParaRPr>
                    </a:p>
                  </a:txBody>
                  <a:tcPr marT="9125" marB="9125" marR="9125" marL="9125" anchor="b">
                    <a:lnL cap="flat" cmpd="sng" w="9525">
                      <a:solidFill>
                        <a:srgbClr val="0B5394"/>
                      </a:solidFill>
                      <a:prstDash val="dot"/>
                      <a:round/>
                      <a:headEnd len="sm" w="sm" type="none"/>
                      <a:tailEnd len="sm" w="sm" type="none"/>
                    </a:lnL>
                    <a:lnR cap="flat" cmpd="sng" w="9525">
                      <a:solidFill>
                        <a:srgbClr val="0B5394"/>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US" sz="400">
                          <a:solidFill>
                            <a:srgbClr val="0B5394"/>
                          </a:solidFill>
                        </a:rPr>
                        <a:t>Apr. 2022</a:t>
                      </a:r>
                      <a:endParaRPr sz="400" u="none" cap="none" strike="noStrike">
                        <a:solidFill>
                          <a:srgbClr val="0B5394"/>
                        </a:solidFill>
                      </a:endParaRPr>
                    </a:p>
                  </a:txBody>
                  <a:tcPr marT="9125" marB="9125" marR="9125" marL="9125" anchor="b">
                    <a:lnL cap="flat" cmpd="sng" w="9525">
                      <a:solidFill>
                        <a:srgbClr val="0B5394"/>
                      </a:solidFill>
                      <a:prstDash val="dot"/>
                      <a:round/>
                      <a:headEnd len="sm" w="sm" type="none"/>
                      <a:tailEnd len="sm" w="sm" type="none"/>
                    </a:lnL>
                    <a:lnR cap="flat" cmpd="sng" w="9525">
                      <a:solidFill>
                        <a:srgbClr val="0B5394"/>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Clr>
                          <a:schemeClr val="dk1"/>
                        </a:buClr>
                        <a:buSzPts val="800"/>
                        <a:buFont typeface="Arial"/>
                        <a:buNone/>
                      </a:pPr>
                      <a:r>
                        <a:rPr lang="en-US" sz="400">
                          <a:solidFill>
                            <a:srgbClr val="0B5394"/>
                          </a:solidFill>
                        </a:rPr>
                        <a:t>May</a:t>
                      </a:r>
                      <a:br>
                        <a:rPr lang="en-US" sz="400">
                          <a:solidFill>
                            <a:srgbClr val="0B5394"/>
                          </a:solidFill>
                        </a:rPr>
                      </a:br>
                      <a:r>
                        <a:rPr lang="en-US" sz="400">
                          <a:solidFill>
                            <a:srgbClr val="0B5394"/>
                          </a:solidFill>
                        </a:rPr>
                        <a:t>2022</a:t>
                      </a:r>
                      <a:endParaRPr sz="400">
                        <a:solidFill>
                          <a:srgbClr val="0B5394"/>
                        </a:solidFill>
                      </a:endParaRPr>
                    </a:p>
                  </a:txBody>
                  <a:tcPr marT="9125" marB="9125" marR="9125" marL="9125" anchor="b">
                    <a:lnL cap="flat" cmpd="sng" w="9525">
                      <a:solidFill>
                        <a:srgbClr val="0B5394"/>
                      </a:solidFill>
                      <a:prstDash val="dot"/>
                      <a:round/>
                      <a:headEnd len="sm" w="sm" type="none"/>
                      <a:tailEnd len="sm" w="sm" type="none"/>
                    </a:lnL>
                    <a:lnR cap="flat" cmpd="sng" w="9525">
                      <a:solidFill>
                        <a:srgbClr val="0B5394"/>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US" sz="400" u="none" cap="none" strike="noStrike">
                          <a:solidFill>
                            <a:srgbClr val="0B5394"/>
                          </a:solidFill>
                        </a:rPr>
                        <a:t>Jun. 2022</a:t>
                      </a:r>
                      <a:endParaRPr sz="400" u="none" cap="none" strike="noStrike">
                        <a:solidFill>
                          <a:srgbClr val="0B5394"/>
                        </a:solidFill>
                      </a:endParaRPr>
                    </a:p>
                  </a:txBody>
                  <a:tcPr marT="9125" marB="9125" marR="9125" marL="9125" anchor="b">
                    <a:lnL cap="flat" cmpd="sng" w="9525">
                      <a:solidFill>
                        <a:srgbClr val="0B5394"/>
                      </a:solidFill>
                      <a:prstDash val="dot"/>
                      <a:round/>
                      <a:headEnd len="sm" w="sm" type="none"/>
                      <a:tailEnd len="sm" w="sm" type="none"/>
                    </a:lnL>
                    <a:lnR cap="flat" cmpd="sng" w="9525">
                      <a:solidFill>
                        <a:srgbClr val="0B5394"/>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US" sz="400" u="none" cap="none" strike="noStrike">
                          <a:solidFill>
                            <a:srgbClr val="0B5394"/>
                          </a:solidFill>
                        </a:rPr>
                        <a:t>Jul. 2022</a:t>
                      </a:r>
                      <a:endParaRPr sz="400" u="none" cap="none" strike="noStrike">
                        <a:solidFill>
                          <a:srgbClr val="0B5394"/>
                        </a:solidFill>
                      </a:endParaRPr>
                    </a:p>
                  </a:txBody>
                  <a:tcPr marT="9125" marB="9125" marR="9125" marL="9125" anchor="b">
                    <a:lnL cap="flat" cmpd="sng" w="9525">
                      <a:solidFill>
                        <a:srgbClr val="0B5394"/>
                      </a:solidFill>
                      <a:prstDash val="dot"/>
                      <a:round/>
                      <a:headEnd len="sm" w="sm" type="none"/>
                      <a:tailEnd len="sm" w="sm" type="none"/>
                    </a:lnL>
                    <a:lnR cap="flat" cmpd="sng" w="9525">
                      <a:solidFill>
                        <a:srgbClr val="0B5394"/>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US" sz="400" u="none" cap="none" strike="noStrike">
                          <a:solidFill>
                            <a:srgbClr val="0B5394"/>
                          </a:solidFill>
                        </a:rPr>
                        <a:t>Aug. 2022</a:t>
                      </a:r>
                      <a:endParaRPr sz="400" u="none" cap="none" strike="noStrike">
                        <a:solidFill>
                          <a:srgbClr val="0B5394"/>
                        </a:solidFill>
                      </a:endParaRPr>
                    </a:p>
                  </a:txBody>
                  <a:tcPr marT="9125" marB="9125" marR="9125" marL="9125" anchor="b">
                    <a:lnL cap="flat" cmpd="sng" w="9525">
                      <a:solidFill>
                        <a:srgbClr val="0B5394"/>
                      </a:solidFill>
                      <a:prstDash val="dot"/>
                      <a:round/>
                      <a:headEnd len="sm" w="sm" type="none"/>
                      <a:tailEnd len="sm" w="sm" type="none"/>
                    </a:lnL>
                    <a:lnR cap="flat" cmpd="sng" w="9525">
                      <a:solidFill>
                        <a:srgbClr val="0B5394"/>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US" sz="400" u="none" cap="none" strike="noStrike">
                          <a:solidFill>
                            <a:srgbClr val="0B5394"/>
                          </a:solidFill>
                        </a:rPr>
                        <a:t>Sep. 2022</a:t>
                      </a:r>
                      <a:endParaRPr sz="400" u="none" cap="none" strike="noStrike">
                        <a:solidFill>
                          <a:srgbClr val="0B5394"/>
                        </a:solidFill>
                      </a:endParaRPr>
                    </a:p>
                  </a:txBody>
                  <a:tcPr marT="9125" marB="9125" marR="9125" marL="9125" anchor="b">
                    <a:lnL cap="flat" cmpd="sng" w="9525">
                      <a:solidFill>
                        <a:srgbClr val="0B5394"/>
                      </a:solidFill>
                      <a:prstDash val="dot"/>
                      <a:round/>
                      <a:headEnd len="sm" w="sm" type="none"/>
                      <a:tailEnd len="sm" w="sm" type="none"/>
                    </a:lnL>
                    <a:lnR cap="flat" cmpd="sng" w="9525">
                      <a:solidFill>
                        <a:srgbClr val="0B5394"/>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US" sz="400" u="none" cap="none" strike="noStrike">
                          <a:solidFill>
                            <a:srgbClr val="0B5394"/>
                          </a:solidFill>
                        </a:rPr>
                        <a:t>Oct. 2022</a:t>
                      </a:r>
                      <a:endParaRPr sz="400" u="none" cap="none" strike="noStrike">
                        <a:solidFill>
                          <a:srgbClr val="0B5394"/>
                        </a:solidFill>
                      </a:endParaRPr>
                    </a:p>
                  </a:txBody>
                  <a:tcPr marT="9125" marB="9125" marR="9125" marL="9125" anchor="b">
                    <a:lnL cap="flat" cmpd="sng" w="9525">
                      <a:solidFill>
                        <a:srgbClr val="0B5394"/>
                      </a:solidFill>
                      <a:prstDash val="dot"/>
                      <a:round/>
                      <a:headEnd len="sm" w="sm" type="none"/>
                      <a:tailEnd len="sm" w="sm" type="none"/>
                    </a:lnL>
                    <a:lnR cap="flat" cmpd="sng" w="9525">
                      <a:solidFill>
                        <a:srgbClr val="0B5394"/>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US" sz="400" u="none" cap="none" strike="noStrike">
                          <a:solidFill>
                            <a:srgbClr val="0B5394"/>
                          </a:solidFill>
                        </a:rPr>
                        <a:t>Nov. 2022</a:t>
                      </a:r>
                      <a:endParaRPr sz="400" u="none" cap="none" strike="noStrike">
                        <a:solidFill>
                          <a:srgbClr val="0B5394"/>
                        </a:solidFill>
                      </a:endParaRPr>
                    </a:p>
                  </a:txBody>
                  <a:tcPr marT="9125" marB="9125" marR="9125" marL="9125" anchor="b">
                    <a:lnL cap="flat" cmpd="sng" w="9525">
                      <a:solidFill>
                        <a:srgbClr val="0B5394"/>
                      </a:solidFill>
                      <a:prstDash val="dot"/>
                      <a:round/>
                      <a:headEnd len="sm" w="sm" type="none"/>
                      <a:tailEnd len="sm" w="sm" type="none"/>
                    </a:lnL>
                    <a:lnR cap="flat" cmpd="sng" w="9525">
                      <a:solidFill>
                        <a:srgbClr val="0B5394"/>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US" sz="400" u="none" cap="none" strike="noStrike">
                          <a:solidFill>
                            <a:srgbClr val="0B5394"/>
                          </a:solidFill>
                        </a:rPr>
                        <a:t>Dec. 2022</a:t>
                      </a:r>
                      <a:endParaRPr sz="400" u="none" cap="none" strike="noStrike">
                        <a:solidFill>
                          <a:srgbClr val="0B5394"/>
                        </a:solidFill>
                      </a:endParaRPr>
                    </a:p>
                  </a:txBody>
                  <a:tcPr marT="9125" marB="9125" marR="9125" marL="9125" anchor="b">
                    <a:lnL cap="flat" cmpd="sng" w="9525">
                      <a:solidFill>
                        <a:srgbClr val="0B5394"/>
                      </a:solidFill>
                      <a:prstDash val="dot"/>
                      <a:round/>
                      <a:headEnd len="sm" w="sm" type="none"/>
                      <a:tailEnd len="sm" w="sm" type="none"/>
                    </a:lnL>
                    <a:lnR cap="flat" cmpd="sng" w="9525">
                      <a:solidFill>
                        <a:srgbClr val="9FC5E8"/>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US" sz="400" u="none" cap="none" strike="noStrike">
                          <a:solidFill>
                            <a:srgbClr val="0B5394"/>
                          </a:solidFill>
                        </a:rPr>
                        <a:t>Jan. 2023</a:t>
                      </a:r>
                      <a:endParaRPr sz="400" u="none" cap="none" strike="noStrike">
                        <a:solidFill>
                          <a:srgbClr val="0B5394"/>
                        </a:solidFill>
                      </a:endParaRPr>
                    </a:p>
                  </a:txBody>
                  <a:tcPr marT="9125" marB="9125" marR="9125" marL="9125" anchor="b">
                    <a:lnL cap="flat" cmpd="sng" w="9525">
                      <a:solidFill>
                        <a:srgbClr val="9FC5E8"/>
                      </a:solidFill>
                      <a:prstDash val="solid"/>
                      <a:round/>
                      <a:headEnd len="sm" w="sm" type="none"/>
                      <a:tailEnd len="sm" w="sm" type="none"/>
                    </a:lnL>
                    <a:lnR cap="flat" cmpd="sng" w="9525">
                      <a:solidFill>
                        <a:srgbClr val="999999">
                          <a:alpha val="0"/>
                        </a:srgbClr>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US" sz="400" u="none" cap="none" strike="noStrike">
                          <a:solidFill>
                            <a:srgbClr val="0B5394"/>
                          </a:solidFill>
                        </a:rPr>
                        <a:t>Feb. 2023</a:t>
                      </a:r>
                      <a:endParaRPr sz="400" u="none" cap="none" strike="noStrike">
                        <a:solidFill>
                          <a:srgbClr val="0B5394"/>
                        </a:solidFill>
                      </a:endParaRPr>
                    </a:p>
                  </a:txBody>
                  <a:tcPr marT="9125" marB="9125" marR="9125" marL="9125" anchor="b">
                    <a:lnL cap="flat" cmpd="sng" w="9525">
                      <a:solidFill>
                        <a:srgbClr val="999999">
                          <a:alpha val="0"/>
                        </a:srgbClr>
                      </a:solidFill>
                      <a:prstDash val="dot"/>
                      <a:round/>
                      <a:headEnd len="sm" w="sm" type="none"/>
                      <a:tailEnd len="sm" w="sm" type="none"/>
                    </a:lnL>
                    <a:lnR cap="flat" cmpd="sng" w="9525">
                      <a:solidFill>
                        <a:srgbClr val="999999">
                          <a:alpha val="0"/>
                        </a:srgbClr>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400">
                          <a:solidFill>
                            <a:srgbClr val="0B5394"/>
                          </a:solidFill>
                        </a:rPr>
                        <a:t>Mar. 2023</a:t>
                      </a:r>
                      <a:endParaRPr sz="400" u="none" cap="none" strike="noStrike">
                        <a:solidFill>
                          <a:srgbClr val="0B5394"/>
                        </a:solidFill>
                      </a:endParaRPr>
                    </a:p>
                  </a:txBody>
                  <a:tcPr marT="9125" marB="9125" marR="9125" marL="9125" anchor="b">
                    <a:lnL cap="flat" cmpd="sng" w="9525">
                      <a:solidFill>
                        <a:srgbClr val="999999">
                          <a:alpha val="0"/>
                        </a:srgbClr>
                      </a:solidFill>
                      <a:prstDash val="dot"/>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436" name="Google Shape;436;gfb2a24648c_5_15"/>
          <p:cNvSpPr txBox="1"/>
          <p:nvPr>
            <p:ph type="title"/>
          </p:nvPr>
        </p:nvSpPr>
        <p:spPr>
          <a:xfrm>
            <a:off x="5768750" y="66275"/>
            <a:ext cx="3735600" cy="822900"/>
          </a:xfrm>
          <a:prstGeom prst="rect">
            <a:avLst/>
          </a:prstGeom>
          <a:solidFill>
            <a:srgbClr val="FFFFFF"/>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100"/>
              <a:buFont typeface="Arial"/>
              <a:buNone/>
            </a:pPr>
            <a:r>
              <a:rPr lang="en-US" sz="2600"/>
              <a:t>NWS GOES-T </a:t>
            </a:r>
            <a:br>
              <a:rPr lang="en-US" sz="2600"/>
            </a:br>
            <a:r>
              <a:rPr lang="en-US" sz="2600"/>
              <a:t>readiness planning</a:t>
            </a:r>
            <a:endParaRPr sz="2600"/>
          </a:p>
        </p:txBody>
      </p:sp>
      <p:sp>
        <p:nvSpPr>
          <p:cNvPr id="437" name="Google Shape;437;gfb2a24648c_5_15"/>
          <p:cNvSpPr txBox="1"/>
          <p:nvPr/>
        </p:nvSpPr>
        <p:spPr>
          <a:xfrm rot="5400000">
            <a:off x="8291075" y="3374875"/>
            <a:ext cx="2599200" cy="172500"/>
          </a:xfrm>
          <a:prstGeom prst="rect">
            <a:avLst/>
          </a:prstGeom>
          <a:noFill/>
          <a:ln>
            <a:noFill/>
          </a:ln>
        </p:spPr>
        <p:txBody>
          <a:bodyPr anchorCtr="0" anchor="t" bIns="9125" lIns="9125" spcFirstLastPara="1" rIns="9125" wrap="square" tIns="9125">
            <a:spAutoFit/>
          </a:bodyPr>
          <a:lstStyle/>
          <a:p>
            <a:pPr indent="0" lvl="0" marL="0" marR="0" rtl="0" algn="r">
              <a:lnSpc>
                <a:spcPct val="100000"/>
              </a:lnSpc>
              <a:spcBef>
                <a:spcPts val="0"/>
              </a:spcBef>
              <a:spcAft>
                <a:spcPts val="0"/>
              </a:spcAft>
              <a:buClr>
                <a:srgbClr val="000000"/>
              </a:buClr>
              <a:buSzPts val="800"/>
              <a:buFont typeface="Arial"/>
              <a:buNone/>
            </a:pPr>
            <a:r>
              <a:rPr i="1" lang="en-US" sz="1000">
                <a:solidFill>
                  <a:srgbClr val="666666"/>
                </a:solidFill>
                <a:latin typeface="Lato"/>
                <a:ea typeface="Lato"/>
                <a:cs typeface="Lato"/>
                <a:sym typeface="Lato"/>
              </a:rPr>
              <a:t>Dariush Khadjenouri - Tentative and draft</a:t>
            </a:r>
            <a:endParaRPr i="1" sz="1000" u="none" cap="none" strike="noStrike">
              <a:solidFill>
                <a:srgbClr val="666666"/>
              </a:solidFill>
              <a:latin typeface="Lato"/>
              <a:ea typeface="Lato"/>
              <a:cs typeface="Lato"/>
              <a:sym typeface="Lato"/>
            </a:endParaRPr>
          </a:p>
        </p:txBody>
      </p:sp>
      <p:sp>
        <p:nvSpPr>
          <p:cNvPr id="438" name="Google Shape;438;gfb2a24648c_5_15"/>
          <p:cNvSpPr txBox="1"/>
          <p:nvPr/>
        </p:nvSpPr>
        <p:spPr>
          <a:xfrm rot="5400000">
            <a:off x="9665425" y="5985000"/>
            <a:ext cx="14073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i="1" lang="en-US" sz="1000">
                <a:solidFill>
                  <a:srgbClr val="666666"/>
                </a:solidFill>
                <a:latin typeface="Lato"/>
                <a:ea typeface="Lato"/>
                <a:cs typeface="Lato"/>
                <a:sym typeface="Lato"/>
              </a:rPr>
              <a:t>h/t GOES-R Program</a:t>
            </a:r>
            <a:endParaRPr i="1" sz="1000">
              <a:solidFill>
                <a:srgbClr val="666666"/>
              </a:solidFill>
              <a:latin typeface="Lato"/>
              <a:ea typeface="Lato"/>
              <a:cs typeface="Lato"/>
              <a:sym typeface="Lat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grpSp>
        <p:nvGrpSpPr>
          <p:cNvPr id="443" name="Google Shape;443;gf6487c47f5_0_150"/>
          <p:cNvGrpSpPr/>
          <p:nvPr/>
        </p:nvGrpSpPr>
        <p:grpSpPr>
          <a:xfrm>
            <a:off x="1231444" y="180175"/>
            <a:ext cx="9716268" cy="6601635"/>
            <a:chOff x="914400" y="180165"/>
            <a:chExt cx="10311226" cy="6601636"/>
          </a:xfrm>
        </p:grpSpPr>
        <p:pic>
          <p:nvPicPr>
            <p:cNvPr id="444" name="Google Shape;444;gf6487c47f5_0_150"/>
            <p:cNvPicPr preferRelativeResize="0"/>
            <p:nvPr/>
          </p:nvPicPr>
          <p:blipFill>
            <a:blip r:embed="rId3">
              <a:alphaModFix/>
            </a:blip>
            <a:stretch>
              <a:fillRect/>
            </a:stretch>
          </p:blipFill>
          <p:spPr>
            <a:xfrm>
              <a:off x="914400" y="180165"/>
              <a:ext cx="10311226" cy="6601636"/>
            </a:xfrm>
            <a:prstGeom prst="rect">
              <a:avLst/>
            </a:prstGeom>
            <a:noFill/>
            <a:ln cap="flat" cmpd="sng" w="9525">
              <a:solidFill>
                <a:srgbClr val="CCCCCC"/>
              </a:solidFill>
              <a:prstDash val="solid"/>
              <a:round/>
              <a:headEnd len="sm" w="sm" type="none"/>
              <a:tailEnd len="sm" w="sm" type="none"/>
            </a:ln>
            <a:effectLst>
              <a:outerShdw blurRad="100013" rotWithShape="0" algn="bl" dir="5400000" dist="38100">
                <a:srgbClr val="000000">
                  <a:alpha val="50000"/>
                </a:srgbClr>
              </a:outerShdw>
            </a:effectLst>
          </p:spPr>
        </p:pic>
        <p:grpSp>
          <p:nvGrpSpPr>
            <p:cNvPr id="445" name="Google Shape;445;gf6487c47f5_0_150"/>
            <p:cNvGrpSpPr/>
            <p:nvPr/>
          </p:nvGrpSpPr>
          <p:grpSpPr>
            <a:xfrm>
              <a:off x="4966484" y="2420162"/>
              <a:ext cx="292719" cy="3996732"/>
              <a:chOff x="5803281" y="1341125"/>
              <a:chExt cx="292719" cy="4434900"/>
            </a:xfrm>
          </p:grpSpPr>
          <p:cxnSp>
            <p:nvCxnSpPr>
              <p:cNvPr id="446" name="Google Shape;446;gf6487c47f5_0_150"/>
              <p:cNvCxnSpPr/>
              <p:nvPr/>
            </p:nvCxnSpPr>
            <p:spPr>
              <a:xfrm>
                <a:off x="6096000" y="1341125"/>
                <a:ext cx="0" cy="4434900"/>
              </a:xfrm>
              <a:prstGeom prst="straightConnector1">
                <a:avLst/>
              </a:prstGeom>
              <a:noFill/>
              <a:ln cap="flat" cmpd="sng" w="19050">
                <a:solidFill>
                  <a:srgbClr val="0000FF"/>
                </a:solidFill>
                <a:prstDash val="dot"/>
                <a:round/>
                <a:headEnd len="sm" w="sm" type="none"/>
                <a:tailEnd len="sm" w="sm" type="none"/>
              </a:ln>
            </p:spPr>
          </p:cxnSp>
          <p:sp>
            <p:nvSpPr>
              <p:cNvPr id="447" name="Google Shape;447;gf6487c47f5_0_150"/>
              <p:cNvSpPr txBox="1"/>
              <p:nvPr/>
            </p:nvSpPr>
            <p:spPr>
              <a:xfrm rot="-5400000">
                <a:off x="5058681" y="4474220"/>
                <a:ext cx="1760700" cy="271500"/>
              </a:xfrm>
              <a:prstGeom prst="rect">
                <a:avLst/>
              </a:prstGeom>
              <a:noFill/>
              <a:ln>
                <a:noFill/>
              </a:ln>
              <a:effectLst>
                <a:outerShdw blurRad="442913" rotWithShape="0" algn="bl" dir="5400000" dist="95250">
                  <a:srgbClr val="FFFF00">
                    <a:alpha val="40000"/>
                  </a:srgbClr>
                </a:outerShdw>
              </a:effectLst>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US" sz="1100">
                    <a:solidFill>
                      <a:srgbClr val="0000C7"/>
                    </a:solidFill>
                    <a:latin typeface="Montserrat"/>
                    <a:ea typeface="Montserrat"/>
                    <a:cs typeface="Montserrat"/>
                    <a:sym typeface="Montserrat"/>
                  </a:rPr>
                  <a:t>October 29, 2021</a:t>
                </a:r>
                <a:endParaRPr b="0" i="0" sz="1100" u="none" cap="none" strike="noStrike">
                  <a:solidFill>
                    <a:srgbClr val="0000C7"/>
                  </a:solidFill>
                  <a:latin typeface="Montserrat"/>
                  <a:ea typeface="Montserrat"/>
                  <a:cs typeface="Montserrat"/>
                  <a:sym typeface="Montserrat"/>
                </a:endParaRPr>
              </a:p>
            </p:txBody>
          </p:sp>
        </p:grpSp>
      </p:grpSp>
      <p:sp>
        <p:nvSpPr>
          <p:cNvPr id="448" name="Google Shape;448;gf6487c47f5_0_150"/>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449" name="Google Shape;449;gf6487c47f5_0_150"/>
          <p:cNvSpPr txBox="1"/>
          <p:nvPr>
            <p:ph type="title"/>
          </p:nvPr>
        </p:nvSpPr>
        <p:spPr>
          <a:xfrm>
            <a:off x="6093205" y="180184"/>
            <a:ext cx="4855200" cy="874200"/>
          </a:xfrm>
          <a:prstGeom prst="rect">
            <a:avLst/>
          </a:prstGeom>
          <a:solidFill>
            <a:srgbClr val="FFFFFF"/>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100"/>
              <a:buFont typeface="Arial"/>
              <a:buNone/>
            </a:pPr>
            <a:r>
              <a:rPr lang="en-US" sz="2600"/>
              <a:t>NWS GOES-T readiness planning</a:t>
            </a:r>
            <a:endParaRPr sz="2600"/>
          </a:p>
        </p:txBody>
      </p:sp>
      <p:sp>
        <p:nvSpPr>
          <p:cNvPr id="450" name="Google Shape;450;gf6487c47f5_0_150"/>
          <p:cNvSpPr txBox="1"/>
          <p:nvPr/>
        </p:nvSpPr>
        <p:spPr>
          <a:xfrm rot="5400000">
            <a:off x="9781250" y="5289725"/>
            <a:ext cx="2659200" cy="172500"/>
          </a:xfrm>
          <a:prstGeom prst="rect">
            <a:avLst/>
          </a:prstGeom>
          <a:noFill/>
          <a:ln>
            <a:noFill/>
          </a:ln>
        </p:spPr>
        <p:txBody>
          <a:bodyPr anchorCtr="0" anchor="t" bIns="9125" lIns="9125" spcFirstLastPara="1" rIns="9125" wrap="square" tIns="9125">
            <a:spAutoFit/>
          </a:bodyPr>
          <a:lstStyle/>
          <a:p>
            <a:pPr indent="0" lvl="0" marL="0" marR="0" rtl="0" algn="r">
              <a:lnSpc>
                <a:spcPct val="100000"/>
              </a:lnSpc>
              <a:spcBef>
                <a:spcPts val="0"/>
              </a:spcBef>
              <a:spcAft>
                <a:spcPts val="0"/>
              </a:spcAft>
              <a:buClr>
                <a:srgbClr val="000000"/>
              </a:buClr>
              <a:buSzPts val="800"/>
              <a:buFont typeface="Arial"/>
              <a:buNone/>
            </a:pPr>
            <a:r>
              <a:rPr i="1" lang="en-US" sz="1000">
                <a:solidFill>
                  <a:srgbClr val="666666"/>
                </a:solidFill>
                <a:latin typeface="Lato"/>
                <a:ea typeface="Lato"/>
                <a:cs typeface="Lato"/>
                <a:sym typeface="Lato"/>
              </a:rPr>
              <a:t>h/t </a:t>
            </a:r>
            <a:r>
              <a:rPr i="1" lang="en-US" sz="1000">
                <a:solidFill>
                  <a:srgbClr val="666666"/>
                </a:solidFill>
                <a:latin typeface="Lato"/>
                <a:ea typeface="Lato"/>
                <a:cs typeface="Lato"/>
                <a:sym typeface="Lato"/>
              </a:rPr>
              <a:t>Dariush Khadjenouri - Tentative and Draft</a:t>
            </a:r>
            <a:endParaRPr i="1" sz="1000" u="none" cap="none" strike="noStrike">
              <a:solidFill>
                <a:srgbClr val="666666"/>
              </a:solidFill>
              <a:latin typeface="Lato"/>
              <a:ea typeface="Lato"/>
              <a:cs typeface="Lato"/>
              <a:sym typeface="Lato"/>
            </a:endParaRPr>
          </a:p>
        </p:txBody>
      </p:sp>
      <p:grpSp>
        <p:nvGrpSpPr>
          <p:cNvPr id="451" name="Google Shape;451;gf6487c47f5_0_150"/>
          <p:cNvGrpSpPr/>
          <p:nvPr/>
        </p:nvGrpSpPr>
        <p:grpSpPr>
          <a:xfrm>
            <a:off x="4612796" y="210226"/>
            <a:ext cx="1722999" cy="1139763"/>
            <a:chOff x="10002306" y="2316575"/>
            <a:chExt cx="2350292" cy="1725606"/>
          </a:xfrm>
        </p:grpSpPr>
        <p:sp>
          <p:nvSpPr>
            <p:cNvPr id="452" name="Google Shape;452;gf6487c47f5_0_150"/>
            <p:cNvSpPr/>
            <p:nvPr/>
          </p:nvSpPr>
          <p:spPr>
            <a:xfrm>
              <a:off x="11213821" y="2553555"/>
              <a:ext cx="1135379" cy="745489"/>
            </a:xfrm>
            <a:custGeom>
              <a:rect b="b" l="l" r="r" t="t"/>
              <a:pathLst>
                <a:path extrusionOk="0" h="745489" w="1135379">
                  <a:moveTo>
                    <a:pt x="0" y="0"/>
                  </a:moveTo>
                  <a:lnTo>
                    <a:pt x="55372" y="943"/>
                  </a:lnTo>
                  <a:lnTo>
                    <a:pt x="110096" y="3747"/>
                  </a:lnTo>
                  <a:lnTo>
                    <a:pt x="164108" y="8369"/>
                  </a:lnTo>
                  <a:lnTo>
                    <a:pt x="217346" y="14768"/>
                  </a:lnTo>
                  <a:lnTo>
                    <a:pt x="269744" y="22901"/>
                  </a:lnTo>
                  <a:lnTo>
                    <a:pt x="321240" y="32727"/>
                  </a:lnTo>
                  <a:lnTo>
                    <a:pt x="371770" y="44204"/>
                  </a:lnTo>
                  <a:lnTo>
                    <a:pt x="421270" y="57290"/>
                  </a:lnTo>
                  <a:lnTo>
                    <a:pt x="469677" y="71944"/>
                  </a:lnTo>
                  <a:lnTo>
                    <a:pt x="516927" y="88124"/>
                  </a:lnTo>
                  <a:lnTo>
                    <a:pt x="562956" y="105787"/>
                  </a:lnTo>
                  <a:lnTo>
                    <a:pt x="607702" y="124892"/>
                  </a:lnTo>
                  <a:lnTo>
                    <a:pt x="651099" y="145398"/>
                  </a:lnTo>
                  <a:lnTo>
                    <a:pt x="693086" y="167262"/>
                  </a:lnTo>
                  <a:lnTo>
                    <a:pt x="733597" y="190443"/>
                  </a:lnTo>
                  <a:lnTo>
                    <a:pt x="772570" y="214898"/>
                  </a:lnTo>
                  <a:lnTo>
                    <a:pt x="809941" y="240587"/>
                  </a:lnTo>
                  <a:lnTo>
                    <a:pt x="845646" y="267467"/>
                  </a:lnTo>
                  <a:lnTo>
                    <a:pt x="879621" y="295497"/>
                  </a:lnTo>
                  <a:lnTo>
                    <a:pt x="911804" y="324634"/>
                  </a:lnTo>
                  <a:lnTo>
                    <a:pt x="942130" y="354838"/>
                  </a:lnTo>
                  <a:lnTo>
                    <a:pt x="970536" y="386065"/>
                  </a:lnTo>
                  <a:lnTo>
                    <a:pt x="996958" y="418275"/>
                  </a:lnTo>
                  <a:lnTo>
                    <a:pt x="1021333" y="451426"/>
                  </a:lnTo>
                  <a:lnTo>
                    <a:pt x="1043596" y="485475"/>
                  </a:lnTo>
                  <a:lnTo>
                    <a:pt x="1063685" y="520381"/>
                  </a:lnTo>
                  <a:lnTo>
                    <a:pt x="1081536" y="556102"/>
                  </a:lnTo>
                  <a:lnTo>
                    <a:pt x="1097086" y="592597"/>
                  </a:lnTo>
                  <a:lnTo>
                    <a:pt x="1110269" y="629824"/>
                  </a:lnTo>
                  <a:lnTo>
                    <a:pt x="1121024" y="667740"/>
                  </a:lnTo>
                  <a:lnTo>
                    <a:pt x="1129286" y="706304"/>
                  </a:lnTo>
                  <a:lnTo>
                    <a:pt x="1134992" y="745475"/>
                  </a:lnTo>
                </a:path>
              </a:pathLst>
            </a:custGeom>
            <a:noFill/>
            <a:ln cap="flat" cmpd="sng" w="28575">
              <a:solidFill>
                <a:srgbClr val="A5E667">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 name="Google Shape;453;gf6487c47f5_0_150"/>
            <p:cNvSpPr/>
            <p:nvPr/>
          </p:nvSpPr>
          <p:spPr>
            <a:xfrm>
              <a:off x="10002306" y="2316575"/>
              <a:ext cx="1484629" cy="875664"/>
            </a:xfrm>
            <a:custGeom>
              <a:rect b="b" l="l" r="r" t="t"/>
              <a:pathLst>
                <a:path extrusionOk="0" h="875664" w="1484629">
                  <a:moveTo>
                    <a:pt x="0" y="875262"/>
                  </a:moveTo>
                  <a:lnTo>
                    <a:pt x="4740" y="805435"/>
                  </a:lnTo>
                  <a:lnTo>
                    <a:pt x="18591" y="737109"/>
                  </a:lnTo>
                  <a:lnTo>
                    <a:pt x="41199" y="670494"/>
                  </a:lnTo>
                  <a:lnTo>
                    <a:pt x="72214" y="605797"/>
                  </a:lnTo>
                  <a:lnTo>
                    <a:pt x="111283" y="543225"/>
                  </a:lnTo>
                  <a:lnTo>
                    <a:pt x="158054" y="482986"/>
                  </a:lnTo>
                  <a:lnTo>
                    <a:pt x="184217" y="453806"/>
                  </a:lnTo>
                  <a:lnTo>
                    <a:pt x="212174" y="425288"/>
                  </a:lnTo>
                  <a:lnTo>
                    <a:pt x="241881" y="397456"/>
                  </a:lnTo>
                  <a:lnTo>
                    <a:pt x="273293" y="370337"/>
                  </a:lnTo>
                  <a:lnTo>
                    <a:pt x="306367" y="343958"/>
                  </a:lnTo>
                  <a:lnTo>
                    <a:pt x="341058" y="318343"/>
                  </a:lnTo>
                  <a:lnTo>
                    <a:pt x="377323" y="293519"/>
                  </a:lnTo>
                  <a:lnTo>
                    <a:pt x="415117" y="269512"/>
                  </a:lnTo>
                  <a:lnTo>
                    <a:pt x="454396" y="246347"/>
                  </a:lnTo>
                  <a:lnTo>
                    <a:pt x="495117" y="224051"/>
                  </a:lnTo>
                  <a:lnTo>
                    <a:pt x="537236" y="202650"/>
                  </a:lnTo>
                  <a:lnTo>
                    <a:pt x="580708" y="182170"/>
                  </a:lnTo>
                  <a:lnTo>
                    <a:pt x="625489" y="162636"/>
                  </a:lnTo>
                  <a:lnTo>
                    <a:pt x="671536" y="144074"/>
                  </a:lnTo>
                  <a:lnTo>
                    <a:pt x="718805" y="126511"/>
                  </a:lnTo>
                  <a:lnTo>
                    <a:pt x="767251" y="109973"/>
                  </a:lnTo>
                  <a:lnTo>
                    <a:pt x="816830" y="94485"/>
                  </a:lnTo>
                  <a:lnTo>
                    <a:pt x="867499" y="80073"/>
                  </a:lnTo>
                  <a:lnTo>
                    <a:pt x="919213" y="66763"/>
                  </a:lnTo>
                  <a:lnTo>
                    <a:pt x="971929" y="54581"/>
                  </a:lnTo>
                  <a:lnTo>
                    <a:pt x="1025602" y="43554"/>
                  </a:lnTo>
                  <a:lnTo>
                    <a:pt x="1080189" y="33707"/>
                  </a:lnTo>
                  <a:lnTo>
                    <a:pt x="1135645" y="25066"/>
                  </a:lnTo>
                  <a:lnTo>
                    <a:pt x="1191927" y="17657"/>
                  </a:lnTo>
                  <a:lnTo>
                    <a:pt x="1248990" y="11505"/>
                  </a:lnTo>
                  <a:lnTo>
                    <a:pt x="1306790" y="6638"/>
                  </a:lnTo>
                  <a:lnTo>
                    <a:pt x="1365284" y="3081"/>
                  </a:lnTo>
                  <a:lnTo>
                    <a:pt x="1424428" y="859"/>
                  </a:lnTo>
                  <a:lnTo>
                    <a:pt x="1484176" y="0"/>
                  </a:lnTo>
                </a:path>
              </a:pathLst>
            </a:custGeom>
            <a:noFill/>
            <a:ln cap="flat" cmpd="sng" w="28575">
              <a:solidFill>
                <a:srgbClr val="A5E667">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 name="Google Shape;454;gf6487c47f5_0_150"/>
            <p:cNvSpPr/>
            <p:nvPr/>
          </p:nvSpPr>
          <p:spPr>
            <a:xfrm>
              <a:off x="10002358" y="3190646"/>
              <a:ext cx="1127125" cy="851535"/>
            </a:xfrm>
            <a:custGeom>
              <a:rect b="b" l="l" r="r" t="t"/>
              <a:pathLst>
                <a:path extrusionOk="0" h="851535" w="1127125">
                  <a:moveTo>
                    <a:pt x="1126667" y="850959"/>
                  </a:moveTo>
                  <a:lnTo>
                    <a:pt x="1071923" y="848441"/>
                  </a:lnTo>
                  <a:lnTo>
                    <a:pt x="1017904" y="844116"/>
                  </a:lnTo>
                  <a:lnTo>
                    <a:pt x="964664" y="838026"/>
                  </a:lnTo>
                  <a:lnTo>
                    <a:pt x="912257" y="830213"/>
                  </a:lnTo>
                  <a:lnTo>
                    <a:pt x="860740" y="820718"/>
                  </a:lnTo>
                  <a:lnTo>
                    <a:pt x="810166" y="809582"/>
                  </a:lnTo>
                  <a:lnTo>
                    <a:pt x="760591" y="796848"/>
                  </a:lnTo>
                  <a:lnTo>
                    <a:pt x="712069" y="782555"/>
                  </a:lnTo>
                  <a:lnTo>
                    <a:pt x="664655" y="766746"/>
                  </a:lnTo>
                  <a:lnTo>
                    <a:pt x="618405" y="749463"/>
                  </a:lnTo>
                  <a:lnTo>
                    <a:pt x="573373" y="730746"/>
                  </a:lnTo>
                  <a:lnTo>
                    <a:pt x="529613" y="710638"/>
                  </a:lnTo>
                  <a:lnTo>
                    <a:pt x="487182" y="689179"/>
                  </a:lnTo>
                  <a:lnTo>
                    <a:pt x="446132" y="666411"/>
                  </a:lnTo>
                  <a:lnTo>
                    <a:pt x="406521" y="642375"/>
                  </a:lnTo>
                  <a:lnTo>
                    <a:pt x="368402" y="617114"/>
                  </a:lnTo>
                  <a:lnTo>
                    <a:pt x="331830" y="590667"/>
                  </a:lnTo>
                  <a:lnTo>
                    <a:pt x="296860" y="563078"/>
                  </a:lnTo>
                  <a:lnTo>
                    <a:pt x="263547" y="534387"/>
                  </a:lnTo>
                  <a:lnTo>
                    <a:pt x="231946" y="504636"/>
                  </a:lnTo>
                  <a:lnTo>
                    <a:pt x="202111" y="473865"/>
                  </a:lnTo>
                  <a:lnTo>
                    <a:pt x="174099" y="442118"/>
                  </a:lnTo>
                  <a:lnTo>
                    <a:pt x="147962" y="409434"/>
                  </a:lnTo>
                  <a:lnTo>
                    <a:pt x="123757" y="375856"/>
                  </a:lnTo>
                  <a:lnTo>
                    <a:pt x="101538" y="341425"/>
                  </a:lnTo>
                  <a:lnTo>
                    <a:pt x="81360" y="306183"/>
                  </a:lnTo>
                  <a:lnTo>
                    <a:pt x="63278" y="270170"/>
                  </a:lnTo>
                  <a:lnTo>
                    <a:pt x="47347" y="233429"/>
                  </a:lnTo>
                  <a:lnTo>
                    <a:pt x="33622" y="196000"/>
                  </a:lnTo>
                  <a:lnTo>
                    <a:pt x="22157" y="157926"/>
                  </a:lnTo>
                  <a:lnTo>
                    <a:pt x="13007" y="119247"/>
                  </a:lnTo>
                  <a:lnTo>
                    <a:pt x="6228" y="80006"/>
                  </a:lnTo>
                  <a:lnTo>
                    <a:pt x="1874" y="40242"/>
                  </a:lnTo>
                  <a:lnTo>
                    <a:pt x="0" y="0"/>
                  </a:lnTo>
                </a:path>
              </a:pathLst>
            </a:custGeom>
            <a:noFill/>
            <a:ln cap="flat" cmpd="sng" w="28575">
              <a:solidFill>
                <a:srgbClr val="A5E667">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 name="Google Shape;455;gf6487c47f5_0_150"/>
            <p:cNvSpPr/>
            <p:nvPr/>
          </p:nvSpPr>
          <p:spPr>
            <a:xfrm>
              <a:off x="11129480" y="3293131"/>
              <a:ext cx="1223119" cy="745570"/>
            </a:xfrm>
            <a:custGeom>
              <a:rect b="b" l="l" r="r" t="t"/>
              <a:pathLst>
                <a:path extrusionOk="0" h="751204" w="1226184">
                  <a:moveTo>
                    <a:pt x="1225895" y="0"/>
                  </a:moveTo>
                  <a:lnTo>
                    <a:pt x="1220392" y="69994"/>
                  </a:lnTo>
                  <a:lnTo>
                    <a:pt x="1204200" y="138203"/>
                  </a:lnTo>
                  <a:lnTo>
                    <a:pt x="1177791" y="204338"/>
                  </a:lnTo>
                  <a:lnTo>
                    <a:pt x="1141637" y="268112"/>
                  </a:lnTo>
                  <a:lnTo>
                    <a:pt x="1096212" y="329235"/>
                  </a:lnTo>
                  <a:lnTo>
                    <a:pt x="1070170" y="358713"/>
                  </a:lnTo>
                  <a:lnTo>
                    <a:pt x="1041988" y="387421"/>
                  </a:lnTo>
                  <a:lnTo>
                    <a:pt x="1011724" y="415322"/>
                  </a:lnTo>
                  <a:lnTo>
                    <a:pt x="979438" y="442380"/>
                  </a:lnTo>
                  <a:lnTo>
                    <a:pt x="945188" y="468560"/>
                  </a:lnTo>
                  <a:lnTo>
                    <a:pt x="909034" y="493825"/>
                  </a:lnTo>
                  <a:lnTo>
                    <a:pt x="871035" y="518140"/>
                  </a:lnTo>
                  <a:lnTo>
                    <a:pt x="831250" y="541469"/>
                  </a:lnTo>
                  <a:lnTo>
                    <a:pt x="789738" y="563774"/>
                  </a:lnTo>
                  <a:lnTo>
                    <a:pt x="746558" y="585021"/>
                  </a:lnTo>
                  <a:lnTo>
                    <a:pt x="701769" y="605174"/>
                  </a:lnTo>
                  <a:lnTo>
                    <a:pt x="655430" y="624196"/>
                  </a:lnTo>
                  <a:lnTo>
                    <a:pt x="607601" y="642051"/>
                  </a:lnTo>
                  <a:lnTo>
                    <a:pt x="558340" y="658704"/>
                  </a:lnTo>
                  <a:lnTo>
                    <a:pt x="507707" y="674117"/>
                  </a:lnTo>
                  <a:lnTo>
                    <a:pt x="455761" y="688257"/>
                  </a:lnTo>
                  <a:lnTo>
                    <a:pt x="402560" y="701085"/>
                  </a:lnTo>
                  <a:lnTo>
                    <a:pt x="348164" y="712567"/>
                  </a:lnTo>
                  <a:lnTo>
                    <a:pt x="292632" y="722667"/>
                  </a:lnTo>
                  <a:lnTo>
                    <a:pt x="236023" y="731347"/>
                  </a:lnTo>
                  <a:lnTo>
                    <a:pt x="178396" y="738573"/>
                  </a:lnTo>
                  <a:lnTo>
                    <a:pt x="119811" y="744309"/>
                  </a:lnTo>
                  <a:lnTo>
                    <a:pt x="60325" y="748517"/>
                  </a:lnTo>
                  <a:lnTo>
                    <a:pt x="0" y="751163"/>
                  </a:lnTo>
                </a:path>
              </a:pathLst>
            </a:custGeom>
            <a:noFill/>
            <a:ln cap="flat" cmpd="sng" w="28575">
              <a:solidFill>
                <a:srgbClr val="A5E667">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56" name="Google Shape;456;gf6487c47f5_0_150"/>
          <p:cNvGrpSpPr/>
          <p:nvPr/>
        </p:nvGrpSpPr>
        <p:grpSpPr>
          <a:xfrm>
            <a:off x="7284900" y="4495972"/>
            <a:ext cx="392969" cy="394991"/>
            <a:chOff x="10002306" y="2316575"/>
            <a:chExt cx="2350292" cy="1725606"/>
          </a:xfrm>
        </p:grpSpPr>
        <p:sp>
          <p:nvSpPr>
            <p:cNvPr id="457" name="Google Shape;457;gf6487c47f5_0_150"/>
            <p:cNvSpPr/>
            <p:nvPr/>
          </p:nvSpPr>
          <p:spPr>
            <a:xfrm>
              <a:off x="11213821" y="2553555"/>
              <a:ext cx="1135379" cy="745489"/>
            </a:xfrm>
            <a:custGeom>
              <a:rect b="b" l="l" r="r" t="t"/>
              <a:pathLst>
                <a:path extrusionOk="0" h="745489" w="1135379">
                  <a:moveTo>
                    <a:pt x="0" y="0"/>
                  </a:moveTo>
                  <a:lnTo>
                    <a:pt x="55372" y="943"/>
                  </a:lnTo>
                  <a:lnTo>
                    <a:pt x="110096" y="3747"/>
                  </a:lnTo>
                  <a:lnTo>
                    <a:pt x="164108" y="8369"/>
                  </a:lnTo>
                  <a:lnTo>
                    <a:pt x="217346" y="14768"/>
                  </a:lnTo>
                  <a:lnTo>
                    <a:pt x="269744" y="22901"/>
                  </a:lnTo>
                  <a:lnTo>
                    <a:pt x="321240" y="32727"/>
                  </a:lnTo>
                  <a:lnTo>
                    <a:pt x="371770" y="44204"/>
                  </a:lnTo>
                  <a:lnTo>
                    <a:pt x="421270" y="57290"/>
                  </a:lnTo>
                  <a:lnTo>
                    <a:pt x="469677" y="71944"/>
                  </a:lnTo>
                  <a:lnTo>
                    <a:pt x="516927" y="88124"/>
                  </a:lnTo>
                  <a:lnTo>
                    <a:pt x="562956" y="105787"/>
                  </a:lnTo>
                  <a:lnTo>
                    <a:pt x="607702" y="124892"/>
                  </a:lnTo>
                  <a:lnTo>
                    <a:pt x="651099" y="145398"/>
                  </a:lnTo>
                  <a:lnTo>
                    <a:pt x="693086" y="167262"/>
                  </a:lnTo>
                  <a:lnTo>
                    <a:pt x="733597" y="190443"/>
                  </a:lnTo>
                  <a:lnTo>
                    <a:pt x="772570" y="214898"/>
                  </a:lnTo>
                  <a:lnTo>
                    <a:pt x="809941" y="240587"/>
                  </a:lnTo>
                  <a:lnTo>
                    <a:pt x="845646" y="267467"/>
                  </a:lnTo>
                  <a:lnTo>
                    <a:pt x="879621" y="295497"/>
                  </a:lnTo>
                  <a:lnTo>
                    <a:pt x="911804" y="324634"/>
                  </a:lnTo>
                  <a:lnTo>
                    <a:pt x="942130" y="354838"/>
                  </a:lnTo>
                  <a:lnTo>
                    <a:pt x="970536" y="386065"/>
                  </a:lnTo>
                  <a:lnTo>
                    <a:pt x="996958" y="418275"/>
                  </a:lnTo>
                  <a:lnTo>
                    <a:pt x="1021333" y="451426"/>
                  </a:lnTo>
                  <a:lnTo>
                    <a:pt x="1043596" y="485475"/>
                  </a:lnTo>
                  <a:lnTo>
                    <a:pt x="1063685" y="520381"/>
                  </a:lnTo>
                  <a:lnTo>
                    <a:pt x="1081536" y="556102"/>
                  </a:lnTo>
                  <a:lnTo>
                    <a:pt x="1097086" y="592597"/>
                  </a:lnTo>
                  <a:lnTo>
                    <a:pt x="1110269" y="629824"/>
                  </a:lnTo>
                  <a:lnTo>
                    <a:pt x="1121024" y="667740"/>
                  </a:lnTo>
                  <a:lnTo>
                    <a:pt x="1129286" y="706304"/>
                  </a:lnTo>
                  <a:lnTo>
                    <a:pt x="1134992" y="745475"/>
                  </a:lnTo>
                </a:path>
              </a:pathLst>
            </a:custGeom>
            <a:noFill/>
            <a:ln cap="flat" cmpd="sng" w="28575">
              <a:solidFill>
                <a:srgbClr val="A5E667">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 name="Google Shape;458;gf6487c47f5_0_150"/>
            <p:cNvSpPr/>
            <p:nvPr/>
          </p:nvSpPr>
          <p:spPr>
            <a:xfrm>
              <a:off x="10002306" y="2316575"/>
              <a:ext cx="1484629" cy="875664"/>
            </a:xfrm>
            <a:custGeom>
              <a:rect b="b" l="l" r="r" t="t"/>
              <a:pathLst>
                <a:path extrusionOk="0" h="875664" w="1484629">
                  <a:moveTo>
                    <a:pt x="0" y="875262"/>
                  </a:moveTo>
                  <a:lnTo>
                    <a:pt x="4740" y="805435"/>
                  </a:lnTo>
                  <a:lnTo>
                    <a:pt x="18591" y="737109"/>
                  </a:lnTo>
                  <a:lnTo>
                    <a:pt x="41199" y="670494"/>
                  </a:lnTo>
                  <a:lnTo>
                    <a:pt x="72214" y="605797"/>
                  </a:lnTo>
                  <a:lnTo>
                    <a:pt x="111283" y="543225"/>
                  </a:lnTo>
                  <a:lnTo>
                    <a:pt x="158054" y="482986"/>
                  </a:lnTo>
                  <a:lnTo>
                    <a:pt x="184217" y="453806"/>
                  </a:lnTo>
                  <a:lnTo>
                    <a:pt x="212174" y="425288"/>
                  </a:lnTo>
                  <a:lnTo>
                    <a:pt x="241881" y="397456"/>
                  </a:lnTo>
                  <a:lnTo>
                    <a:pt x="273293" y="370337"/>
                  </a:lnTo>
                  <a:lnTo>
                    <a:pt x="306367" y="343958"/>
                  </a:lnTo>
                  <a:lnTo>
                    <a:pt x="341058" y="318343"/>
                  </a:lnTo>
                  <a:lnTo>
                    <a:pt x="377323" y="293519"/>
                  </a:lnTo>
                  <a:lnTo>
                    <a:pt x="415117" y="269512"/>
                  </a:lnTo>
                  <a:lnTo>
                    <a:pt x="454396" y="246347"/>
                  </a:lnTo>
                  <a:lnTo>
                    <a:pt x="495117" y="224051"/>
                  </a:lnTo>
                  <a:lnTo>
                    <a:pt x="537236" y="202650"/>
                  </a:lnTo>
                  <a:lnTo>
                    <a:pt x="580708" y="182170"/>
                  </a:lnTo>
                  <a:lnTo>
                    <a:pt x="625489" y="162636"/>
                  </a:lnTo>
                  <a:lnTo>
                    <a:pt x="671536" y="144074"/>
                  </a:lnTo>
                  <a:lnTo>
                    <a:pt x="718805" y="126511"/>
                  </a:lnTo>
                  <a:lnTo>
                    <a:pt x="767251" y="109973"/>
                  </a:lnTo>
                  <a:lnTo>
                    <a:pt x="816830" y="94485"/>
                  </a:lnTo>
                  <a:lnTo>
                    <a:pt x="867499" y="80073"/>
                  </a:lnTo>
                  <a:lnTo>
                    <a:pt x="919213" y="66763"/>
                  </a:lnTo>
                  <a:lnTo>
                    <a:pt x="971929" y="54581"/>
                  </a:lnTo>
                  <a:lnTo>
                    <a:pt x="1025602" y="43554"/>
                  </a:lnTo>
                  <a:lnTo>
                    <a:pt x="1080189" y="33707"/>
                  </a:lnTo>
                  <a:lnTo>
                    <a:pt x="1135645" y="25066"/>
                  </a:lnTo>
                  <a:lnTo>
                    <a:pt x="1191927" y="17657"/>
                  </a:lnTo>
                  <a:lnTo>
                    <a:pt x="1248990" y="11505"/>
                  </a:lnTo>
                  <a:lnTo>
                    <a:pt x="1306790" y="6638"/>
                  </a:lnTo>
                  <a:lnTo>
                    <a:pt x="1365284" y="3081"/>
                  </a:lnTo>
                  <a:lnTo>
                    <a:pt x="1424428" y="859"/>
                  </a:lnTo>
                  <a:lnTo>
                    <a:pt x="1484176" y="0"/>
                  </a:lnTo>
                </a:path>
              </a:pathLst>
            </a:custGeom>
            <a:noFill/>
            <a:ln cap="flat" cmpd="sng" w="28575">
              <a:solidFill>
                <a:srgbClr val="A5E667">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 name="Google Shape;459;gf6487c47f5_0_150"/>
            <p:cNvSpPr/>
            <p:nvPr/>
          </p:nvSpPr>
          <p:spPr>
            <a:xfrm>
              <a:off x="10002358" y="3190646"/>
              <a:ext cx="1127125" cy="851535"/>
            </a:xfrm>
            <a:custGeom>
              <a:rect b="b" l="l" r="r" t="t"/>
              <a:pathLst>
                <a:path extrusionOk="0" h="851535" w="1127125">
                  <a:moveTo>
                    <a:pt x="1126667" y="850959"/>
                  </a:moveTo>
                  <a:lnTo>
                    <a:pt x="1071923" y="848441"/>
                  </a:lnTo>
                  <a:lnTo>
                    <a:pt x="1017904" y="844116"/>
                  </a:lnTo>
                  <a:lnTo>
                    <a:pt x="964664" y="838026"/>
                  </a:lnTo>
                  <a:lnTo>
                    <a:pt x="912257" y="830213"/>
                  </a:lnTo>
                  <a:lnTo>
                    <a:pt x="860740" y="820718"/>
                  </a:lnTo>
                  <a:lnTo>
                    <a:pt x="810166" y="809582"/>
                  </a:lnTo>
                  <a:lnTo>
                    <a:pt x="760591" y="796848"/>
                  </a:lnTo>
                  <a:lnTo>
                    <a:pt x="712069" y="782555"/>
                  </a:lnTo>
                  <a:lnTo>
                    <a:pt x="664655" y="766746"/>
                  </a:lnTo>
                  <a:lnTo>
                    <a:pt x="618405" y="749463"/>
                  </a:lnTo>
                  <a:lnTo>
                    <a:pt x="573373" y="730746"/>
                  </a:lnTo>
                  <a:lnTo>
                    <a:pt x="529613" y="710638"/>
                  </a:lnTo>
                  <a:lnTo>
                    <a:pt x="487182" y="689179"/>
                  </a:lnTo>
                  <a:lnTo>
                    <a:pt x="446132" y="666411"/>
                  </a:lnTo>
                  <a:lnTo>
                    <a:pt x="406521" y="642375"/>
                  </a:lnTo>
                  <a:lnTo>
                    <a:pt x="368402" y="617114"/>
                  </a:lnTo>
                  <a:lnTo>
                    <a:pt x="331830" y="590667"/>
                  </a:lnTo>
                  <a:lnTo>
                    <a:pt x="296860" y="563078"/>
                  </a:lnTo>
                  <a:lnTo>
                    <a:pt x="263547" y="534387"/>
                  </a:lnTo>
                  <a:lnTo>
                    <a:pt x="231946" y="504636"/>
                  </a:lnTo>
                  <a:lnTo>
                    <a:pt x="202111" y="473865"/>
                  </a:lnTo>
                  <a:lnTo>
                    <a:pt x="174099" y="442118"/>
                  </a:lnTo>
                  <a:lnTo>
                    <a:pt x="147962" y="409434"/>
                  </a:lnTo>
                  <a:lnTo>
                    <a:pt x="123757" y="375856"/>
                  </a:lnTo>
                  <a:lnTo>
                    <a:pt x="101538" y="341425"/>
                  </a:lnTo>
                  <a:lnTo>
                    <a:pt x="81360" y="306183"/>
                  </a:lnTo>
                  <a:lnTo>
                    <a:pt x="63278" y="270170"/>
                  </a:lnTo>
                  <a:lnTo>
                    <a:pt x="47347" y="233429"/>
                  </a:lnTo>
                  <a:lnTo>
                    <a:pt x="33622" y="196000"/>
                  </a:lnTo>
                  <a:lnTo>
                    <a:pt x="22157" y="157926"/>
                  </a:lnTo>
                  <a:lnTo>
                    <a:pt x="13007" y="119247"/>
                  </a:lnTo>
                  <a:lnTo>
                    <a:pt x="6228" y="80006"/>
                  </a:lnTo>
                  <a:lnTo>
                    <a:pt x="1874" y="40242"/>
                  </a:lnTo>
                  <a:lnTo>
                    <a:pt x="0" y="0"/>
                  </a:lnTo>
                </a:path>
              </a:pathLst>
            </a:custGeom>
            <a:noFill/>
            <a:ln cap="flat" cmpd="sng" w="28575">
              <a:solidFill>
                <a:srgbClr val="A5E667">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 name="Google Shape;460;gf6487c47f5_0_150"/>
            <p:cNvSpPr/>
            <p:nvPr/>
          </p:nvSpPr>
          <p:spPr>
            <a:xfrm>
              <a:off x="11129480" y="3293131"/>
              <a:ext cx="1223119" cy="745570"/>
            </a:xfrm>
            <a:custGeom>
              <a:rect b="b" l="l" r="r" t="t"/>
              <a:pathLst>
                <a:path extrusionOk="0" h="751204" w="1226184">
                  <a:moveTo>
                    <a:pt x="1225895" y="0"/>
                  </a:moveTo>
                  <a:lnTo>
                    <a:pt x="1220392" y="69994"/>
                  </a:lnTo>
                  <a:lnTo>
                    <a:pt x="1204200" y="138203"/>
                  </a:lnTo>
                  <a:lnTo>
                    <a:pt x="1177791" y="204338"/>
                  </a:lnTo>
                  <a:lnTo>
                    <a:pt x="1141637" y="268112"/>
                  </a:lnTo>
                  <a:lnTo>
                    <a:pt x="1096212" y="329235"/>
                  </a:lnTo>
                  <a:lnTo>
                    <a:pt x="1070170" y="358713"/>
                  </a:lnTo>
                  <a:lnTo>
                    <a:pt x="1041988" y="387421"/>
                  </a:lnTo>
                  <a:lnTo>
                    <a:pt x="1011724" y="415322"/>
                  </a:lnTo>
                  <a:lnTo>
                    <a:pt x="979438" y="442380"/>
                  </a:lnTo>
                  <a:lnTo>
                    <a:pt x="945188" y="468560"/>
                  </a:lnTo>
                  <a:lnTo>
                    <a:pt x="909034" y="493825"/>
                  </a:lnTo>
                  <a:lnTo>
                    <a:pt x="871035" y="518140"/>
                  </a:lnTo>
                  <a:lnTo>
                    <a:pt x="831250" y="541469"/>
                  </a:lnTo>
                  <a:lnTo>
                    <a:pt x="789738" y="563774"/>
                  </a:lnTo>
                  <a:lnTo>
                    <a:pt x="746558" y="585021"/>
                  </a:lnTo>
                  <a:lnTo>
                    <a:pt x="701769" y="605174"/>
                  </a:lnTo>
                  <a:lnTo>
                    <a:pt x="655430" y="624196"/>
                  </a:lnTo>
                  <a:lnTo>
                    <a:pt x="607601" y="642051"/>
                  </a:lnTo>
                  <a:lnTo>
                    <a:pt x="558340" y="658704"/>
                  </a:lnTo>
                  <a:lnTo>
                    <a:pt x="507707" y="674117"/>
                  </a:lnTo>
                  <a:lnTo>
                    <a:pt x="455761" y="688257"/>
                  </a:lnTo>
                  <a:lnTo>
                    <a:pt x="402560" y="701085"/>
                  </a:lnTo>
                  <a:lnTo>
                    <a:pt x="348164" y="712567"/>
                  </a:lnTo>
                  <a:lnTo>
                    <a:pt x="292632" y="722667"/>
                  </a:lnTo>
                  <a:lnTo>
                    <a:pt x="236023" y="731347"/>
                  </a:lnTo>
                  <a:lnTo>
                    <a:pt x="178396" y="738573"/>
                  </a:lnTo>
                  <a:lnTo>
                    <a:pt x="119811" y="744309"/>
                  </a:lnTo>
                  <a:lnTo>
                    <a:pt x="60325" y="748517"/>
                  </a:lnTo>
                  <a:lnTo>
                    <a:pt x="0" y="751163"/>
                  </a:lnTo>
                </a:path>
              </a:pathLst>
            </a:custGeom>
            <a:noFill/>
            <a:ln cap="flat" cmpd="sng" w="28575">
              <a:solidFill>
                <a:srgbClr val="A5E667">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61" name="Google Shape;461;gf6487c47f5_0_150"/>
          <p:cNvGrpSpPr/>
          <p:nvPr/>
        </p:nvGrpSpPr>
        <p:grpSpPr>
          <a:xfrm>
            <a:off x="7875930" y="4463435"/>
            <a:ext cx="935886" cy="427433"/>
            <a:chOff x="10002306" y="2316575"/>
            <a:chExt cx="2350292" cy="1725606"/>
          </a:xfrm>
        </p:grpSpPr>
        <p:sp>
          <p:nvSpPr>
            <p:cNvPr id="462" name="Google Shape;462;gf6487c47f5_0_150"/>
            <p:cNvSpPr/>
            <p:nvPr/>
          </p:nvSpPr>
          <p:spPr>
            <a:xfrm>
              <a:off x="11213821" y="2553555"/>
              <a:ext cx="1135379" cy="745489"/>
            </a:xfrm>
            <a:custGeom>
              <a:rect b="b" l="l" r="r" t="t"/>
              <a:pathLst>
                <a:path extrusionOk="0" h="745489" w="1135379">
                  <a:moveTo>
                    <a:pt x="0" y="0"/>
                  </a:moveTo>
                  <a:lnTo>
                    <a:pt x="55372" y="943"/>
                  </a:lnTo>
                  <a:lnTo>
                    <a:pt x="110096" y="3747"/>
                  </a:lnTo>
                  <a:lnTo>
                    <a:pt x="164108" y="8369"/>
                  </a:lnTo>
                  <a:lnTo>
                    <a:pt x="217346" y="14768"/>
                  </a:lnTo>
                  <a:lnTo>
                    <a:pt x="269744" y="22901"/>
                  </a:lnTo>
                  <a:lnTo>
                    <a:pt x="321240" y="32727"/>
                  </a:lnTo>
                  <a:lnTo>
                    <a:pt x="371770" y="44204"/>
                  </a:lnTo>
                  <a:lnTo>
                    <a:pt x="421270" y="57290"/>
                  </a:lnTo>
                  <a:lnTo>
                    <a:pt x="469677" y="71944"/>
                  </a:lnTo>
                  <a:lnTo>
                    <a:pt x="516927" y="88124"/>
                  </a:lnTo>
                  <a:lnTo>
                    <a:pt x="562956" y="105787"/>
                  </a:lnTo>
                  <a:lnTo>
                    <a:pt x="607702" y="124892"/>
                  </a:lnTo>
                  <a:lnTo>
                    <a:pt x="651099" y="145398"/>
                  </a:lnTo>
                  <a:lnTo>
                    <a:pt x="693086" y="167262"/>
                  </a:lnTo>
                  <a:lnTo>
                    <a:pt x="733597" y="190443"/>
                  </a:lnTo>
                  <a:lnTo>
                    <a:pt x="772570" y="214898"/>
                  </a:lnTo>
                  <a:lnTo>
                    <a:pt x="809941" y="240587"/>
                  </a:lnTo>
                  <a:lnTo>
                    <a:pt x="845646" y="267467"/>
                  </a:lnTo>
                  <a:lnTo>
                    <a:pt x="879621" y="295497"/>
                  </a:lnTo>
                  <a:lnTo>
                    <a:pt x="911804" y="324634"/>
                  </a:lnTo>
                  <a:lnTo>
                    <a:pt x="942130" y="354838"/>
                  </a:lnTo>
                  <a:lnTo>
                    <a:pt x="970536" y="386065"/>
                  </a:lnTo>
                  <a:lnTo>
                    <a:pt x="996958" y="418275"/>
                  </a:lnTo>
                  <a:lnTo>
                    <a:pt x="1021333" y="451426"/>
                  </a:lnTo>
                  <a:lnTo>
                    <a:pt x="1043596" y="485475"/>
                  </a:lnTo>
                  <a:lnTo>
                    <a:pt x="1063685" y="520381"/>
                  </a:lnTo>
                  <a:lnTo>
                    <a:pt x="1081536" y="556102"/>
                  </a:lnTo>
                  <a:lnTo>
                    <a:pt x="1097086" y="592597"/>
                  </a:lnTo>
                  <a:lnTo>
                    <a:pt x="1110269" y="629824"/>
                  </a:lnTo>
                  <a:lnTo>
                    <a:pt x="1121024" y="667740"/>
                  </a:lnTo>
                  <a:lnTo>
                    <a:pt x="1129286" y="706304"/>
                  </a:lnTo>
                  <a:lnTo>
                    <a:pt x="1134992" y="745475"/>
                  </a:lnTo>
                </a:path>
              </a:pathLst>
            </a:custGeom>
            <a:noFill/>
            <a:ln cap="flat" cmpd="sng" w="28575">
              <a:solidFill>
                <a:srgbClr val="A5E667">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 name="Google Shape;463;gf6487c47f5_0_150"/>
            <p:cNvSpPr/>
            <p:nvPr/>
          </p:nvSpPr>
          <p:spPr>
            <a:xfrm>
              <a:off x="10002306" y="2316575"/>
              <a:ext cx="1484629" cy="875664"/>
            </a:xfrm>
            <a:custGeom>
              <a:rect b="b" l="l" r="r" t="t"/>
              <a:pathLst>
                <a:path extrusionOk="0" h="875664" w="1484629">
                  <a:moveTo>
                    <a:pt x="0" y="875262"/>
                  </a:moveTo>
                  <a:lnTo>
                    <a:pt x="4740" y="805435"/>
                  </a:lnTo>
                  <a:lnTo>
                    <a:pt x="18591" y="737109"/>
                  </a:lnTo>
                  <a:lnTo>
                    <a:pt x="41199" y="670494"/>
                  </a:lnTo>
                  <a:lnTo>
                    <a:pt x="72214" y="605797"/>
                  </a:lnTo>
                  <a:lnTo>
                    <a:pt x="111283" y="543225"/>
                  </a:lnTo>
                  <a:lnTo>
                    <a:pt x="158054" y="482986"/>
                  </a:lnTo>
                  <a:lnTo>
                    <a:pt x="184217" y="453806"/>
                  </a:lnTo>
                  <a:lnTo>
                    <a:pt x="212174" y="425288"/>
                  </a:lnTo>
                  <a:lnTo>
                    <a:pt x="241881" y="397456"/>
                  </a:lnTo>
                  <a:lnTo>
                    <a:pt x="273293" y="370337"/>
                  </a:lnTo>
                  <a:lnTo>
                    <a:pt x="306367" y="343958"/>
                  </a:lnTo>
                  <a:lnTo>
                    <a:pt x="341058" y="318343"/>
                  </a:lnTo>
                  <a:lnTo>
                    <a:pt x="377323" y="293519"/>
                  </a:lnTo>
                  <a:lnTo>
                    <a:pt x="415117" y="269512"/>
                  </a:lnTo>
                  <a:lnTo>
                    <a:pt x="454396" y="246347"/>
                  </a:lnTo>
                  <a:lnTo>
                    <a:pt x="495117" y="224051"/>
                  </a:lnTo>
                  <a:lnTo>
                    <a:pt x="537236" y="202650"/>
                  </a:lnTo>
                  <a:lnTo>
                    <a:pt x="580708" y="182170"/>
                  </a:lnTo>
                  <a:lnTo>
                    <a:pt x="625489" y="162636"/>
                  </a:lnTo>
                  <a:lnTo>
                    <a:pt x="671536" y="144074"/>
                  </a:lnTo>
                  <a:lnTo>
                    <a:pt x="718805" y="126511"/>
                  </a:lnTo>
                  <a:lnTo>
                    <a:pt x="767251" y="109973"/>
                  </a:lnTo>
                  <a:lnTo>
                    <a:pt x="816830" y="94485"/>
                  </a:lnTo>
                  <a:lnTo>
                    <a:pt x="867499" y="80073"/>
                  </a:lnTo>
                  <a:lnTo>
                    <a:pt x="919213" y="66763"/>
                  </a:lnTo>
                  <a:lnTo>
                    <a:pt x="971929" y="54581"/>
                  </a:lnTo>
                  <a:lnTo>
                    <a:pt x="1025602" y="43554"/>
                  </a:lnTo>
                  <a:lnTo>
                    <a:pt x="1080189" y="33707"/>
                  </a:lnTo>
                  <a:lnTo>
                    <a:pt x="1135645" y="25066"/>
                  </a:lnTo>
                  <a:lnTo>
                    <a:pt x="1191927" y="17657"/>
                  </a:lnTo>
                  <a:lnTo>
                    <a:pt x="1248990" y="11505"/>
                  </a:lnTo>
                  <a:lnTo>
                    <a:pt x="1306790" y="6638"/>
                  </a:lnTo>
                  <a:lnTo>
                    <a:pt x="1365284" y="3081"/>
                  </a:lnTo>
                  <a:lnTo>
                    <a:pt x="1424428" y="859"/>
                  </a:lnTo>
                  <a:lnTo>
                    <a:pt x="1484176" y="0"/>
                  </a:lnTo>
                </a:path>
              </a:pathLst>
            </a:custGeom>
            <a:noFill/>
            <a:ln cap="flat" cmpd="sng" w="28575">
              <a:solidFill>
                <a:srgbClr val="A5E667">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 name="Google Shape;464;gf6487c47f5_0_150"/>
            <p:cNvSpPr/>
            <p:nvPr/>
          </p:nvSpPr>
          <p:spPr>
            <a:xfrm>
              <a:off x="10002358" y="3190646"/>
              <a:ext cx="1127125" cy="851535"/>
            </a:xfrm>
            <a:custGeom>
              <a:rect b="b" l="l" r="r" t="t"/>
              <a:pathLst>
                <a:path extrusionOk="0" h="851535" w="1127125">
                  <a:moveTo>
                    <a:pt x="1126667" y="850959"/>
                  </a:moveTo>
                  <a:lnTo>
                    <a:pt x="1071923" y="848441"/>
                  </a:lnTo>
                  <a:lnTo>
                    <a:pt x="1017904" y="844116"/>
                  </a:lnTo>
                  <a:lnTo>
                    <a:pt x="964664" y="838026"/>
                  </a:lnTo>
                  <a:lnTo>
                    <a:pt x="912257" y="830213"/>
                  </a:lnTo>
                  <a:lnTo>
                    <a:pt x="860740" y="820718"/>
                  </a:lnTo>
                  <a:lnTo>
                    <a:pt x="810166" y="809582"/>
                  </a:lnTo>
                  <a:lnTo>
                    <a:pt x="760591" y="796848"/>
                  </a:lnTo>
                  <a:lnTo>
                    <a:pt x="712069" y="782555"/>
                  </a:lnTo>
                  <a:lnTo>
                    <a:pt x="664655" y="766746"/>
                  </a:lnTo>
                  <a:lnTo>
                    <a:pt x="618405" y="749463"/>
                  </a:lnTo>
                  <a:lnTo>
                    <a:pt x="573373" y="730746"/>
                  </a:lnTo>
                  <a:lnTo>
                    <a:pt x="529613" y="710638"/>
                  </a:lnTo>
                  <a:lnTo>
                    <a:pt x="487182" y="689179"/>
                  </a:lnTo>
                  <a:lnTo>
                    <a:pt x="446132" y="666411"/>
                  </a:lnTo>
                  <a:lnTo>
                    <a:pt x="406521" y="642375"/>
                  </a:lnTo>
                  <a:lnTo>
                    <a:pt x="368402" y="617114"/>
                  </a:lnTo>
                  <a:lnTo>
                    <a:pt x="331830" y="590667"/>
                  </a:lnTo>
                  <a:lnTo>
                    <a:pt x="296860" y="563078"/>
                  </a:lnTo>
                  <a:lnTo>
                    <a:pt x="263547" y="534387"/>
                  </a:lnTo>
                  <a:lnTo>
                    <a:pt x="231946" y="504636"/>
                  </a:lnTo>
                  <a:lnTo>
                    <a:pt x="202111" y="473865"/>
                  </a:lnTo>
                  <a:lnTo>
                    <a:pt x="174099" y="442118"/>
                  </a:lnTo>
                  <a:lnTo>
                    <a:pt x="147962" y="409434"/>
                  </a:lnTo>
                  <a:lnTo>
                    <a:pt x="123757" y="375856"/>
                  </a:lnTo>
                  <a:lnTo>
                    <a:pt x="101538" y="341425"/>
                  </a:lnTo>
                  <a:lnTo>
                    <a:pt x="81360" y="306183"/>
                  </a:lnTo>
                  <a:lnTo>
                    <a:pt x="63278" y="270170"/>
                  </a:lnTo>
                  <a:lnTo>
                    <a:pt x="47347" y="233429"/>
                  </a:lnTo>
                  <a:lnTo>
                    <a:pt x="33622" y="196000"/>
                  </a:lnTo>
                  <a:lnTo>
                    <a:pt x="22157" y="157926"/>
                  </a:lnTo>
                  <a:lnTo>
                    <a:pt x="13007" y="119247"/>
                  </a:lnTo>
                  <a:lnTo>
                    <a:pt x="6228" y="80006"/>
                  </a:lnTo>
                  <a:lnTo>
                    <a:pt x="1874" y="40242"/>
                  </a:lnTo>
                  <a:lnTo>
                    <a:pt x="0" y="0"/>
                  </a:lnTo>
                </a:path>
              </a:pathLst>
            </a:custGeom>
            <a:noFill/>
            <a:ln cap="flat" cmpd="sng" w="28575">
              <a:solidFill>
                <a:srgbClr val="A5E667">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 name="Google Shape;465;gf6487c47f5_0_150"/>
            <p:cNvSpPr/>
            <p:nvPr/>
          </p:nvSpPr>
          <p:spPr>
            <a:xfrm>
              <a:off x="11129480" y="3293131"/>
              <a:ext cx="1223119" cy="745570"/>
            </a:xfrm>
            <a:custGeom>
              <a:rect b="b" l="l" r="r" t="t"/>
              <a:pathLst>
                <a:path extrusionOk="0" h="751204" w="1226184">
                  <a:moveTo>
                    <a:pt x="1225895" y="0"/>
                  </a:moveTo>
                  <a:lnTo>
                    <a:pt x="1220392" y="69994"/>
                  </a:lnTo>
                  <a:lnTo>
                    <a:pt x="1204200" y="138203"/>
                  </a:lnTo>
                  <a:lnTo>
                    <a:pt x="1177791" y="204338"/>
                  </a:lnTo>
                  <a:lnTo>
                    <a:pt x="1141637" y="268112"/>
                  </a:lnTo>
                  <a:lnTo>
                    <a:pt x="1096212" y="329235"/>
                  </a:lnTo>
                  <a:lnTo>
                    <a:pt x="1070170" y="358713"/>
                  </a:lnTo>
                  <a:lnTo>
                    <a:pt x="1041988" y="387421"/>
                  </a:lnTo>
                  <a:lnTo>
                    <a:pt x="1011724" y="415322"/>
                  </a:lnTo>
                  <a:lnTo>
                    <a:pt x="979438" y="442380"/>
                  </a:lnTo>
                  <a:lnTo>
                    <a:pt x="945188" y="468560"/>
                  </a:lnTo>
                  <a:lnTo>
                    <a:pt x="909034" y="493825"/>
                  </a:lnTo>
                  <a:lnTo>
                    <a:pt x="871035" y="518140"/>
                  </a:lnTo>
                  <a:lnTo>
                    <a:pt x="831250" y="541469"/>
                  </a:lnTo>
                  <a:lnTo>
                    <a:pt x="789738" y="563774"/>
                  </a:lnTo>
                  <a:lnTo>
                    <a:pt x="746558" y="585021"/>
                  </a:lnTo>
                  <a:lnTo>
                    <a:pt x="701769" y="605174"/>
                  </a:lnTo>
                  <a:lnTo>
                    <a:pt x="655430" y="624196"/>
                  </a:lnTo>
                  <a:lnTo>
                    <a:pt x="607601" y="642051"/>
                  </a:lnTo>
                  <a:lnTo>
                    <a:pt x="558340" y="658704"/>
                  </a:lnTo>
                  <a:lnTo>
                    <a:pt x="507707" y="674117"/>
                  </a:lnTo>
                  <a:lnTo>
                    <a:pt x="455761" y="688257"/>
                  </a:lnTo>
                  <a:lnTo>
                    <a:pt x="402560" y="701085"/>
                  </a:lnTo>
                  <a:lnTo>
                    <a:pt x="348164" y="712567"/>
                  </a:lnTo>
                  <a:lnTo>
                    <a:pt x="292632" y="722667"/>
                  </a:lnTo>
                  <a:lnTo>
                    <a:pt x="236023" y="731347"/>
                  </a:lnTo>
                  <a:lnTo>
                    <a:pt x="178396" y="738573"/>
                  </a:lnTo>
                  <a:lnTo>
                    <a:pt x="119811" y="744309"/>
                  </a:lnTo>
                  <a:lnTo>
                    <a:pt x="60325" y="748517"/>
                  </a:lnTo>
                  <a:lnTo>
                    <a:pt x="0" y="751163"/>
                  </a:lnTo>
                </a:path>
              </a:pathLst>
            </a:custGeom>
            <a:noFill/>
            <a:ln cap="flat" cmpd="sng" w="28575">
              <a:solidFill>
                <a:srgbClr val="A5E667">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66" name="Google Shape;466;gf6487c47f5_0_150"/>
          <p:cNvGrpSpPr/>
          <p:nvPr/>
        </p:nvGrpSpPr>
        <p:grpSpPr>
          <a:xfrm>
            <a:off x="5345452" y="4429027"/>
            <a:ext cx="1214161" cy="509226"/>
            <a:chOff x="10002306" y="2316575"/>
            <a:chExt cx="2350292" cy="1725606"/>
          </a:xfrm>
        </p:grpSpPr>
        <p:sp>
          <p:nvSpPr>
            <p:cNvPr id="467" name="Google Shape;467;gf6487c47f5_0_150"/>
            <p:cNvSpPr/>
            <p:nvPr/>
          </p:nvSpPr>
          <p:spPr>
            <a:xfrm>
              <a:off x="11213821" y="2553555"/>
              <a:ext cx="1135379" cy="745489"/>
            </a:xfrm>
            <a:custGeom>
              <a:rect b="b" l="l" r="r" t="t"/>
              <a:pathLst>
                <a:path extrusionOk="0" h="745489" w="1135379">
                  <a:moveTo>
                    <a:pt x="0" y="0"/>
                  </a:moveTo>
                  <a:lnTo>
                    <a:pt x="55372" y="943"/>
                  </a:lnTo>
                  <a:lnTo>
                    <a:pt x="110096" y="3747"/>
                  </a:lnTo>
                  <a:lnTo>
                    <a:pt x="164108" y="8369"/>
                  </a:lnTo>
                  <a:lnTo>
                    <a:pt x="217346" y="14768"/>
                  </a:lnTo>
                  <a:lnTo>
                    <a:pt x="269744" y="22901"/>
                  </a:lnTo>
                  <a:lnTo>
                    <a:pt x="321240" y="32727"/>
                  </a:lnTo>
                  <a:lnTo>
                    <a:pt x="371770" y="44204"/>
                  </a:lnTo>
                  <a:lnTo>
                    <a:pt x="421270" y="57290"/>
                  </a:lnTo>
                  <a:lnTo>
                    <a:pt x="469677" y="71944"/>
                  </a:lnTo>
                  <a:lnTo>
                    <a:pt x="516927" y="88124"/>
                  </a:lnTo>
                  <a:lnTo>
                    <a:pt x="562956" y="105787"/>
                  </a:lnTo>
                  <a:lnTo>
                    <a:pt x="607702" y="124892"/>
                  </a:lnTo>
                  <a:lnTo>
                    <a:pt x="651099" y="145398"/>
                  </a:lnTo>
                  <a:lnTo>
                    <a:pt x="693086" y="167262"/>
                  </a:lnTo>
                  <a:lnTo>
                    <a:pt x="733597" y="190443"/>
                  </a:lnTo>
                  <a:lnTo>
                    <a:pt x="772570" y="214898"/>
                  </a:lnTo>
                  <a:lnTo>
                    <a:pt x="809941" y="240587"/>
                  </a:lnTo>
                  <a:lnTo>
                    <a:pt x="845646" y="267467"/>
                  </a:lnTo>
                  <a:lnTo>
                    <a:pt x="879621" y="295497"/>
                  </a:lnTo>
                  <a:lnTo>
                    <a:pt x="911804" y="324634"/>
                  </a:lnTo>
                  <a:lnTo>
                    <a:pt x="942130" y="354838"/>
                  </a:lnTo>
                  <a:lnTo>
                    <a:pt x="970536" y="386065"/>
                  </a:lnTo>
                  <a:lnTo>
                    <a:pt x="996958" y="418275"/>
                  </a:lnTo>
                  <a:lnTo>
                    <a:pt x="1021333" y="451426"/>
                  </a:lnTo>
                  <a:lnTo>
                    <a:pt x="1043596" y="485475"/>
                  </a:lnTo>
                  <a:lnTo>
                    <a:pt x="1063685" y="520381"/>
                  </a:lnTo>
                  <a:lnTo>
                    <a:pt x="1081536" y="556102"/>
                  </a:lnTo>
                  <a:lnTo>
                    <a:pt x="1097086" y="592597"/>
                  </a:lnTo>
                  <a:lnTo>
                    <a:pt x="1110269" y="629824"/>
                  </a:lnTo>
                  <a:lnTo>
                    <a:pt x="1121024" y="667740"/>
                  </a:lnTo>
                  <a:lnTo>
                    <a:pt x="1129286" y="706304"/>
                  </a:lnTo>
                  <a:lnTo>
                    <a:pt x="1134992" y="745475"/>
                  </a:lnTo>
                </a:path>
              </a:pathLst>
            </a:custGeom>
            <a:noFill/>
            <a:ln cap="flat" cmpd="sng" w="28575">
              <a:solidFill>
                <a:srgbClr val="A5E667">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 name="Google Shape;468;gf6487c47f5_0_150"/>
            <p:cNvSpPr/>
            <p:nvPr/>
          </p:nvSpPr>
          <p:spPr>
            <a:xfrm>
              <a:off x="10002306" y="2316575"/>
              <a:ext cx="1484629" cy="875664"/>
            </a:xfrm>
            <a:custGeom>
              <a:rect b="b" l="l" r="r" t="t"/>
              <a:pathLst>
                <a:path extrusionOk="0" h="875664" w="1484629">
                  <a:moveTo>
                    <a:pt x="0" y="875262"/>
                  </a:moveTo>
                  <a:lnTo>
                    <a:pt x="4740" y="805435"/>
                  </a:lnTo>
                  <a:lnTo>
                    <a:pt x="18591" y="737109"/>
                  </a:lnTo>
                  <a:lnTo>
                    <a:pt x="41199" y="670494"/>
                  </a:lnTo>
                  <a:lnTo>
                    <a:pt x="72214" y="605797"/>
                  </a:lnTo>
                  <a:lnTo>
                    <a:pt x="111283" y="543225"/>
                  </a:lnTo>
                  <a:lnTo>
                    <a:pt x="158054" y="482986"/>
                  </a:lnTo>
                  <a:lnTo>
                    <a:pt x="184217" y="453806"/>
                  </a:lnTo>
                  <a:lnTo>
                    <a:pt x="212174" y="425288"/>
                  </a:lnTo>
                  <a:lnTo>
                    <a:pt x="241881" y="397456"/>
                  </a:lnTo>
                  <a:lnTo>
                    <a:pt x="273293" y="370337"/>
                  </a:lnTo>
                  <a:lnTo>
                    <a:pt x="306367" y="343958"/>
                  </a:lnTo>
                  <a:lnTo>
                    <a:pt x="341058" y="318343"/>
                  </a:lnTo>
                  <a:lnTo>
                    <a:pt x="377323" y="293519"/>
                  </a:lnTo>
                  <a:lnTo>
                    <a:pt x="415117" y="269512"/>
                  </a:lnTo>
                  <a:lnTo>
                    <a:pt x="454396" y="246347"/>
                  </a:lnTo>
                  <a:lnTo>
                    <a:pt x="495117" y="224051"/>
                  </a:lnTo>
                  <a:lnTo>
                    <a:pt x="537236" y="202650"/>
                  </a:lnTo>
                  <a:lnTo>
                    <a:pt x="580708" y="182170"/>
                  </a:lnTo>
                  <a:lnTo>
                    <a:pt x="625489" y="162636"/>
                  </a:lnTo>
                  <a:lnTo>
                    <a:pt x="671536" y="144074"/>
                  </a:lnTo>
                  <a:lnTo>
                    <a:pt x="718805" y="126511"/>
                  </a:lnTo>
                  <a:lnTo>
                    <a:pt x="767251" y="109973"/>
                  </a:lnTo>
                  <a:lnTo>
                    <a:pt x="816830" y="94485"/>
                  </a:lnTo>
                  <a:lnTo>
                    <a:pt x="867499" y="80073"/>
                  </a:lnTo>
                  <a:lnTo>
                    <a:pt x="919213" y="66763"/>
                  </a:lnTo>
                  <a:lnTo>
                    <a:pt x="971929" y="54581"/>
                  </a:lnTo>
                  <a:lnTo>
                    <a:pt x="1025602" y="43554"/>
                  </a:lnTo>
                  <a:lnTo>
                    <a:pt x="1080189" y="33707"/>
                  </a:lnTo>
                  <a:lnTo>
                    <a:pt x="1135645" y="25066"/>
                  </a:lnTo>
                  <a:lnTo>
                    <a:pt x="1191927" y="17657"/>
                  </a:lnTo>
                  <a:lnTo>
                    <a:pt x="1248990" y="11505"/>
                  </a:lnTo>
                  <a:lnTo>
                    <a:pt x="1306790" y="6638"/>
                  </a:lnTo>
                  <a:lnTo>
                    <a:pt x="1365284" y="3081"/>
                  </a:lnTo>
                  <a:lnTo>
                    <a:pt x="1424428" y="859"/>
                  </a:lnTo>
                  <a:lnTo>
                    <a:pt x="1484176" y="0"/>
                  </a:lnTo>
                </a:path>
              </a:pathLst>
            </a:custGeom>
            <a:noFill/>
            <a:ln cap="flat" cmpd="sng" w="28575">
              <a:solidFill>
                <a:srgbClr val="A5E667">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 name="Google Shape;469;gf6487c47f5_0_150"/>
            <p:cNvSpPr/>
            <p:nvPr/>
          </p:nvSpPr>
          <p:spPr>
            <a:xfrm>
              <a:off x="10002358" y="3190646"/>
              <a:ext cx="1127125" cy="851535"/>
            </a:xfrm>
            <a:custGeom>
              <a:rect b="b" l="l" r="r" t="t"/>
              <a:pathLst>
                <a:path extrusionOk="0" h="851535" w="1127125">
                  <a:moveTo>
                    <a:pt x="1126667" y="850959"/>
                  </a:moveTo>
                  <a:lnTo>
                    <a:pt x="1071923" y="848441"/>
                  </a:lnTo>
                  <a:lnTo>
                    <a:pt x="1017904" y="844116"/>
                  </a:lnTo>
                  <a:lnTo>
                    <a:pt x="964664" y="838026"/>
                  </a:lnTo>
                  <a:lnTo>
                    <a:pt x="912257" y="830213"/>
                  </a:lnTo>
                  <a:lnTo>
                    <a:pt x="860740" y="820718"/>
                  </a:lnTo>
                  <a:lnTo>
                    <a:pt x="810166" y="809582"/>
                  </a:lnTo>
                  <a:lnTo>
                    <a:pt x="760591" y="796848"/>
                  </a:lnTo>
                  <a:lnTo>
                    <a:pt x="712069" y="782555"/>
                  </a:lnTo>
                  <a:lnTo>
                    <a:pt x="664655" y="766746"/>
                  </a:lnTo>
                  <a:lnTo>
                    <a:pt x="618405" y="749463"/>
                  </a:lnTo>
                  <a:lnTo>
                    <a:pt x="573373" y="730746"/>
                  </a:lnTo>
                  <a:lnTo>
                    <a:pt x="529613" y="710638"/>
                  </a:lnTo>
                  <a:lnTo>
                    <a:pt x="487182" y="689179"/>
                  </a:lnTo>
                  <a:lnTo>
                    <a:pt x="446132" y="666411"/>
                  </a:lnTo>
                  <a:lnTo>
                    <a:pt x="406521" y="642375"/>
                  </a:lnTo>
                  <a:lnTo>
                    <a:pt x="368402" y="617114"/>
                  </a:lnTo>
                  <a:lnTo>
                    <a:pt x="331830" y="590667"/>
                  </a:lnTo>
                  <a:lnTo>
                    <a:pt x="296860" y="563078"/>
                  </a:lnTo>
                  <a:lnTo>
                    <a:pt x="263547" y="534387"/>
                  </a:lnTo>
                  <a:lnTo>
                    <a:pt x="231946" y="504636"/>
                  </a:lnTo>
                  <a:lnTo>
                    <a:pt x="202111" y="473865"/>
                  </a:lnTo>
                  <a:lnTo>
                    <a:pt x="174099" y="442118"/>
                  </a:lnTo>
                  <a:lnTo>
                    <a:pt x="147962" y="409434"/>
                  </a:lnTo>
                  <a:lnTo>
                    <a:pt x="123757" y="375856"/>
                  </a:lnTo>
                  <a:lnTo>
                    <a:pt x="101538" y="341425"/>
                  </a:lnTo>
                  <a:lnTo>
                    <a:pt x="81360" y="306183"/>
                  </a:lnTo>
                  <a:lnTo>
                    <a:pt x="63278" y="270170"/>
                  </a:lnTo>
                  <a:lnTo>
                    <a:pt x="47347" y="233429"/>
                  </a:lnTo>
                  <a:lnTo>
                    <a:pt x="33622" y="196000"/>
                  </a:lnTo>
                  <a:lnTo>
                    <a:pt x="22157" y="157926"/>
                  </a:lnTo>
                  <a:lnTo>
                    <a:pt x="13007" y="119247"/>
                  </a:lnTo>
                  <a:lnTo>
                    <a:pt x="6228" y="80006"/>
                  </a:lnTo>
                  <a:lnTo>
                    <a:pt x="1874" y="40242"/>
                  </a:lnTo>
                  <a:lnTo>
                    <a:pt x="0" y="0"/>
                  </a:lnTo>
                </a:path>
              </a:pathLst>
            </a:custGeom>
            <a:noFill/>
            <a:ln cap="flat" cmpd="sng" w="28575">
              <a:solidFill>
                <a:srgbClr val="A5E667">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 name="Google Shape;470;gf6487c47f5_0_150"/>
            <p:cNvSpPr/>
            <p:nvPr/>
          </p:nvSpPr>
          <p:spPr>
            <a:xfrm>
              <a:off x="11129480" y="3293131"/>
              <a:ext cx="1223119" cy="745570"/>
            </a:xfrm>
            <a:custGeom>
              <a:rect b="b" l="l" r="r" t="t"/>
              <a:pathLst>
                <a:path extrusionOk="0" h="751204" w="1226184">
                  <a:moveTo>
                    <a:pt x="1225895" y="0"/>
                  </a:moveTo>
                  <a:lnTo>
                    <a:pt x="1220392" y="69994"/>
                  </a:lnTo>
                  <a:lnTo>
                    <a:pt x="1204200" y="138203"/>
                  </a:lnTo>
                  <a:lnTo>
                    <a:pt x="1177791" y="204338"/>
                  </a:lnTo>
                  <a:lnTo>
                    <a:pt x="1141637" y="268112"/>
                  </a:lnTo>
                  <a:lnTo>
                    <a:pt x="1096212" y="329235"/>
                  </a:lnTo>
                  <a:lnTo>
                    <a:pt x="1070170" y="358713"/>
                  </a:lnTo>
                  <a:lnTo>
                    <a:pt x="1041988" y="387421"/>
                  </a:lnTo>
                  <a:lnTo>
                    <a:pt x="1011724" y="415322"/>
                  </a:lnTo>
                  <a:lnTo>
                    <a:pt x="979438" y="442380"/>
                  </a:lnTo>
                  <a:lnTo>
                    <a:pt x="945188" y="468560"/>
                  </a:lnTo>
                  <a:lnTo>
                    <a:pt x="909034" y="493825"/>
                  </a:lnTo>
                  <a:lnTo>
                    <a:pt x="871035" y="518140"/>
                  </a:lnTo>
                  <a:lnTo>
                    <a:pt x="831250" y="541469"/>
                  </a:lnTo>
                  <a:lnTo>
                    <a:pt x="789738" y="563774"/>
                  </a:lnTo>
                  <a:lnTo>
                    <a:pt x="746558" y="585021"/>
                  </a:lnTo>
                  <a:lnTo>
                    <a:pt x="701769" y="605174"/>
                  </a:lnTo>
                  <a:lnTo>
                    <a:pt x="655430" y="624196"/>
                  </a:lnTo>
                  <a:lnTo>
                    <a:pt x="607601" y="642051"/>
                  </a:lnTo>
                  <a:lnTo>
                    <a:pt x="558340" y="658704"/>
                  </a:lnTo>
                  <a:lnTo>
                    <a:pt x="507707" y="674117"/>
                  </a:lnTo>
                  <a:lnTo>
                    <a:pt x="455761" y="688257"/>
                  </a:lnTo>
                  <a:lnTo>
                    <a:pt x="402560" y="701085"/>
                  </a:lnTo>
                  <a:lnTo>
                    <a:pt x="348164" y="712567"/>
                  </a:lnTo>
                  <a:lnTo>
                    <a:pt x="292632" y="722667"/>
                  </a:lnTo>
                  <a:lnTo>
                    <a:pt x="236023" y="731347"/>
                  </a:lnTo>
                  <a:lnTo>
                    <a:pt x="178396" y="738573"/>
                  </a:lnTo>
                  <a:lnTo>
                    <a:pt x="119811" y="744309"/>
                  </a:lnTo>
                  <a:lnTo>
                    <a:pt x="60325" y="748517"/>
                  </a:lnTo>
                  <a:lnTo>
                    <a:pt x="0" y="751163"/>
                  </a:lnTo>
                </a:path>
              </a:pathLst>
            </a:custGeom>
            <a:noFill/>
            <a:ln cap="flat" cmpd="sng" w="28575">
              <a:solidFill>
                <a:srgbClr val="A5E667">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71" name="Google Shape;471;gf6487c47f5_0_150"/>
          <p:cNvGrpSpPr/>
          <p:nvPr/>
        </p:nvGrpSpPr>
        <p:grpSpPr>
          <a:xfrm>
            <a:off x="7468221" y="3730450"/>
            <a:ext cx="1722999" cy="570313"/>
            <a:chOff x="10002306" y="2316575"/>
            <a:chExt cx="2350292" cy="1725606"/>
          </a:xfrm>
        </p:grpSpPr>
        <p:sp>
          <p:nvSpPr>
            <p:cNvPr id="472" name="Google Shape;472;gf6487c47f5_0_150"/>
            <p:cNvSpPr/>
            <p:nvPr/>
          </p:nvSpPr>
          <p:spPr>
            <a:xfrm>
              <a:off x="11213821" y="2553555"/>
              <a:ext cx="1135379" cy="745489"/>
            </a:xfrm>
            <a:custGeom>
              <a:rect b="b" l="l" r="r" t="t"/>
              <a:pathLst>
                <a:path extrusionOk="0" h="745489" w="1135379">
                  <a:moveTo>
                    <a:pt x="0" y="0"/>
                  </a:moveTo>
                  <a:lnTo>
                    <a:pt x="55372" y="943"/>
                  </a:lnTo>
                  <a:lnTo>
                    <a:pt x="110096" y="3747"/>
                  </a:lnTo>
                  <a:lnTo>
                    <a:pt x="164108" y="8369"/>
                  </a:lnTo>
                  <a:lnTo>
                    <a:pt x="217346" y="14768"/>
                  </a:lnTo>
                  <a:lnTo>
                    <a:pt x="269744" y="22901"/>
                  </a:lnTo>
                  <a:lnTo>
                    <a:pt x="321240" y="32727"/>
                  </a:lnTo>
                  <a:lnTo>
                    <a:pt x="371770" y="44204"/>
                  </a:lnTo>
                  <a:lnTo>
                    <a:pt x="421270" y="57290"/>
                  </a:lnTo>
                  <a:lnTo>
                    <a:pt x="469677" y="71944"/>
                  </a:lnTo>
                  <a:lnTo>
                    <a:pt x="516927" y="88124"/>
                  </a:lnTo>
                  <a:lnTo>
                    <a:pt x="562956" y="105787"/>
                  </a:lnTo>
                  <a:lnTo>
                    <a:pt x="607702" y="124892"/>
                  </a:lnTo>
                  <a:lnTo>
                    <a:pt x="651099" y="145398"/>
                  </a:lnTo>
                  <a:lnTo>
                    <a:pt x="693086" y="167262"/>
                  </a:lnTo>
                  <a:lnTo>
                    <a:pt x="733597" y="190443"/>
                  </a:lnTo>
                  <a:lnTo>
                    <a:pt x="772570" y="214898"/>
                  </a:lnTo>
                  <a:lnTo>
                    <a:pt x="809941" y="240587"/>
                  </a:lnTo>
                  <a:lnTo>
                    <a:pt x="845646" y="267467"/>
                  </a:lnTo>
                  <a:lnTo>
                    <a:pt x="879621" y="295497"/>
                  </a:lnTo>
                  <a:lnTo>
                    <a:pt x="911804" y="324634"/>
                  </a:lnTo>
                  <a:lnTo>
                    <a:pt x="942130" y="354838"/>
                  </a:lnTo>
                  <a:lnTo>
                    <a:pt x="970536" y="386065"/>
                  </a:lnTo>
                  <a:lnTo>
                    <a:pt x="996958" y="418275"/>
                  </a:lnTo>
                  <a:lnTo>
                    <a:pt x="1021333" y="451426"/>
                  </a:lnTo>
                  <a:lnTo>
                    <a:pt x="1043596" y="485475"/>
                  </a:lnTo>
                  <a:lnTo>
                    <a:pt x="1063685" y="520381"/>
                  </a:lnTo>
                  <a:lnTo>
                    <a:pt x="1081536" y="556102"/>
                  </a:lnTo>
                  <a:lnTo>
                    <a:pt x="1097086" y="592597"/>
                  </a:lnTo>
                  <a:lnTo>
                    <a:pt x="1110269" y="629824"/>
                  </a:lnTo>
                  <a:lnTo>
                    <a:pt x="1121024" y="667740"/>
                  </a:lnTo>
                  <a:lnTo>
                    <a:pt x="1129286" y="706304"/>
                  </a:lnTo>
                  <a:lnTo>
                    <a:pt x="1134992" y="745475"/>
                  </a:lnTo>
                </a:path>
              </a:pathLst>
            </a:custGeom>
            <a:noFill/>
            <a:ln cap="flat" cmpd="sng" w="28575">
              <a:solidFill>
                <a:srgbClr val="A5E667">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 name="Google Shape;473;gf6487c47f5_0_150"/>
            <p:cNvSpPr/>
            <p:nvPr/>
          </p:nvSpPr>
          <p:spPr>
            <a:xfrm>
              <a:off x="10002306" y="2316575"/>
              <a:ext cx="1484629" cy="875664"/>
            </a:xfrm>
            <a:custGeom>
              <a:rect b="b" l="l" r="r" t="t"/>
              <a:pathLst>
                <a:path extrusionOk="0" h="875664" w="1484629">
                  <a:moveTo>
                    <a:pt x="0" y="875262"/>
                  </a:moveTo>
                  <a:lnTo>
                    <a:pt x="4740" y="805435"/>
                  </a:lnTo>
                  <a:lnTo>
                    <a:pt x="18591" y="737109"/>
                  </a:lnTo>
                  <a:lnTo>
                    <a:pt x="41199" y="670494"/>
                  </a:lnTo>
                  <a:lnTo>
                    <a:pt x="72214" y="605797"/>
                  </a:lnTo>
                  <a:lnTo>
                    <a:pt x="111283" y="543225"/>
                  </a:lnTo>
                  <a:lnTo>
                    <a:pt x="158054" y="482986"/>
                  </a:lnTo>
                  <a:lnTo>
                    <a:pt x="184217" y="453806"/>
                  </a:lnTo>
                  <a:lnTo>
                    <a:pt x="212174" y="425288"/>
                  </a:lnTo>
                  <a:lnTo>
                    <a:pt x="241881" y="397456"/>
                  </a:lnTo>
                  <a:lnTo>
                    <a:pt x="273293" y="370337"/>
                  </a:lnTo>
                  <a:lnTo>
                    <a:pt x="306367" y="343958"/>
                  </a:lnTo>
                  <a:lnTo>
                    <a:pt x="341058" y="318343"/>
                  </a:lnTo>
                  <a:lnTo>
                    <a:pt x="377323" y="293519"/>
                  </a:lnTo>
                  <a:lnTo>
                    <a:pt x="415117" y="269512"/>
                  </a:lnTo>
                  <a:lnTo>
                    <a:pt x="454396" y="246347"/>
                  </a:lnTo>
                  <a:lnTo>
                    <a:pt x="495117" y="224051"/>
                  </a:lnTo>
                  <a:lnTo>
                    <a:pt x="537236" y="202650"/>
                  </a:lnTo>
                  <a:lnTo>
                    <a:pt x="580708" y="182170"/>
                  </a:lnTo>
                  <a:lnTo>
                    <a:pt x="625489" y="162636"/>
                  </a:lnTo>
                  <a:lnTo>
                    <a:pt x="671536" y="144074"/>
                  </a:lnTo>
                  <a:lnTo>
                    <a:pt x="718805" y="126511"/>
                  </a:lnTo>
                  <a:lnTo>
                    <a:pt x="767251" y="109973"/>
                  </a:lnTo>
                  <a:lnTo>
                    <a:pt x="816830" y="94485"/>
                  </a:lnTo>
                  <a:lnTo>
                    <a:pt x="867499" y="80073"/>
                  </a:lnTo>
                  <a:lnTo>
                    <a:pt x="919213" y="66763"/>
                  </a:lnTo>
                  <a:lnTo>
                    <a:pt x="971929" y="54581"/>
                  </a:lnTo>
                  <a:lnTo>
                    <a:pt x="1025602" y="43554"/>
                  </a:lnTo>
                  <a:lnTo>
                    <a:pt x="1080189" y="33707"/>
                  </a:lnTo>
                  <a:lnTo>
                    <a:pt x="1135645" y="25066"/>
                  </a:lnTo>
                  <a:lnTo>
                    <a:pt x="1191927" y="17657"/>
                  </a:lnTo>
                  <a:lnTo>
                    <a:pt x="1248990" y="11505"/>
                  </a:lnTo>
                  <a:lnTo>
                    <a:pt x="1306790" y="6638"/>
                  </a:lnTo>
                  <a:lnTo>
                    <a:pt x="1365284" y="3081"/>
                  </a:lnTo>
                  <a:lnTo>
                    <a:pt x="1424428" y="859"/>
                  </a:lnTo>
                  <a:lnTo>
                    <a:pt x="1484176" y="0"/>
                  </a:lnTo>
                </a:path>
              </a:pathLst>
            </a:custGeom>
            <a:noFill/>
            <a:ln cap="flat" cmpd="sng" w="28575">
              <a:solidFill>
                <a:srgbClr val="A5E667">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 name="Google Shape;474;gf6487c47f5_0_150"/>
            <p:cNvSpPr/>
            <p:nvPr/>
          </p:nvSpPr>
          <p:spPr>
            <a:xfrm>
              <a:off x="10002358" y="3190646"/>
              <a:ext cx="1127125" cy="851535"/>
            </a:xfrm>
            <a:custGeom>
              <a:rect b="b" l="l" r="r" t="t"/>
              <a:pathLst>
                <a:path extrusionOk="0" h="851535" w="1127125">
                  <a:moveTo>
                    <a:pt x="1126667" y="850959"/>
                  </a:moveTo>
                  <a:lnTo>
                    <a:pt x="1071923" y="848441"/>
                  </a:lnTo>
                  <a:lnTo>
                    <a:pt x="1017904" y="844116"/>
                  </a:lnTo>
                  <a:lnTo>
                    <a:pt x="964664" y="838026"/>
                  </a:lnTo>
                  <a:lnTo>
                    <a:pt x="912257" y="830213"/>
                  </a:lnTo>
                  <a:lnTo>
                    <a:pt x="860740" y="820718"/>
                  </a:lnTo>
                  <a:lnTo>
                    <a:pt x="810166" y="809582"/>
                  </a:lnTo>
                  <a:lnTo>
                    <a:pt x="760591" y="796848"/>
                  </a:lnTo>
                  <a:lnTo>
                    <a:pt x="712069" y="782555"/>
                  </a:lnTo>
                  <a:lnTo>
                    <a:pt x="664655" y="766746"/>
                  </a:lnTo>
                  <a:lnTo>
                    <a:pt x="618405" y="749463"/>
                  </a:lnTo>
                  <a:lnTo>
                    <a:pt x="573373" y="730746"/>
                  </a:lnTo>
                  <a:lnTo>
                    <a:pt x="529613" y="710638"/>
                  </a:lnTo>
                  <a:lnTo>
                    <a:pt x="487182" y="689179"/>
                  </a:lnTo>
                  <a:lnTo>
                    <a:pt x="446132" y="666411"/>
                  </a:lnTo>
                  <a:lnTo>
                    <a:pt x="406521" y="642375"/>
                  </a:lnTo>
                  <a:lnTo>
                    <a:pt x="368402" y="617114"/>
                  </a:lnTo>
                  <a:lnTo>
                    <a:pt x="331830" y="590667"/>
                  </a:lnTo>
                  <a:lnTo>
                    <a:pt x="296860" y="563078"/>
                  </a:lnTo>
                  <a:lnTo>
                    <a:pt x="263547" y="534387"/>
                  </a:lnTo>
                  <a:lnTo>
                    <a:pt x="231946" y="504636"/>
                  </a:lnTo>
                  <a:lnTo>
                    <a:pt x="202111" y="473865"/>
                  </a:lnTo>
                  <a:lnTo>
                    <a:pt x="174099" y="442118"/>
                  </a:lnTo>
                  <a:lnTo>
                    <a:pt x="147962" y="409434"/>
                  </a:lnTo>
                  <a:lnTo>
                    <a:pt x="123757" y="375856"/>
                  </a:lnTo>
                  <a:lnTo>
                    <a:pt x="101538" y="341425"/>
                  </a:lnTo>
                  <a:lnTo>
                    <a:pt x="81360" y="306183"/>
                  </a:lnTo>
                  <a:lnTo>
                    <a:pt x="63278" y="270170"/>
                  </a:lnTo>
                  <a:lnTo>
                    <a:pt x="47347" y="233429"/>
                  </a:lnTo>
                  <a:lnTo>
                    <a:pt x="33622" y="196000"/>
                  </a:lnTo>
                  <a:lnTo>
                    <a:pt x="22157" y="157926"/>
                  </a:lnTo>
                  <a:lnTo>
                    <a:pt x="13007" y="119247"/>
                  </a:lnTo>
                  <a:lnTo>
                    <a:pt x="6228" y="80006"/>
                  </a:lnTo>
                  <a:lnTo>
                    <a:pt x="1874" y="40242"/>
                  </a:lnTo>
                  <a:lnTo>
                    <a:pt x="0" y="0"/>
                  </a:lnTo>
                </a:path>
              </a:pathLst>
            </a:custGeom>
            <a:noFill/>
            <a:ln cap="flat" cmpd="sng" w="28575">
              <a:solidFill>
                <a:srgbClr val="A5E667">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 name="Google Shape;475;gf6487c47f5_0_150"/>
            <p:cNvSpPr/>
            <p:nvPr/>
          </p:nvSpPr>
          <p:spPr>
            <a:xfrm>
              <a:off x="11129480" y="3293131"/>
              <a:ext cx="1223119" cy="745570"/>
            </a:xfrm>
            <a:custGeom>
              <a:rect b="b" l="l" r="r" t="t"/>
              <a:pathLst>
                <a:path extrusionOk="0" h="751204" w="1226184">
                  <a:moveTo>
                    <a:pt x="1225895" y="0"/>
                  </a:moveTo>
                  <a:lnTo>
                    <a:pt x="1220392" y="69994"/>
                  </a:lnTo>
                  <a:lnTo>
                    <a:pt x="1204200" y="138203"/>
                  </a:lnTo>
                  <a:lnTo>
                    <a:pt x="1177791" y="204338"/>
                  </a:lnTo>
                  <a:lnTo>
                    <a:pt x="1141637" y="268112"/>
                  </a:lnTo>
                  <a:lnTo>
                    <a:pt x="1096212" y="329235"/>
                  </a:lnTo>
                  <a:lnTo>
                    <a:pt x="1070170" y="358713"/>
                  </a:lnTo>
                  <a:lnTo>
                    <a:pt x="1041988" y="387421"/>
                  </a:lnTo>
                  <a:lnTo>
                    <a:pt x="1011724" y="415322"/>
                  </a:lnTo>
                  <a:lnTo>
                    <a:pt x="979438" y="442380"/>
                  </a:lnTo>
                  <a:lnTo>
                    <a:pt x="945188" y="468560"/>
                  </a:lnTo>
                  <a:lnTo>
                    <a:pt x="909034" y="493825"/>
                  </a:lnTo>
                  <a:lnTo>
                    <a:pt x="871035" y="518140"/>
                  </a:lnTo>
                  <a:lnTo>
                    <a:pt x="831250" y="541469"/>
                  </a:lnTo>
                  <a:lnTo>
                    <a:pt x="789738" y="563774"/>
                  </a:lnTo>
                  <a:lnTo>
                    <a:pt x="746558" y="585021"/>
                  </a:lnTo>
                  <a:lnTo>
                    <a:pt x="701769" y="605174"/>
                  </a:lnTo>
                  <a:lnTo>
                    <a:pt x="655430" y="624196"/>
                  </a:lnTo>
                  <a:lnTo>
                    <a:pt x="607601" y="642051"/>
                  </a:lnTo>
                  <a:lnTo>
                    <a:pt x="558340" y="658704"/>
                  </a:lnTo>
                  <a:lnTo>
                    <a:pt x="507707" y="674117"/>
                  </a:lnTo>
                  <a:lnTo>
                    <a:pt x="455761" y="688257"/>
                  </a:lnTo>
                  <a:lnTo>
                    <a:pt x="402560" y="701085"/>
                  </a:lnTo>
                  <a:lnTo>
                    <a:pt x="348164" y="712567"/>
                  </a:lnTo>
                  <a:lnTo>
                    <a:pt x="292632" y="722667"/>
                  </a:lnTo>
                  <a:lnTo>
                    <a:pt x="236023" y="731347"/>
                  </a:lnTo>
                  <a:lnTo>
                    <a:pt x="178396" y="738573"/>
                  </a:lnTo>
                  <a:lnTo>
                    <a:pt x="119811" y="744309"/>
                  </a:lnTo>
                  <a:lnTo>
                    <a:pt x="60325" y="748517"/>
                  </a:lnTo>
                  <a:lnTo>
                    <a:pt x="0" y="751163"/>
                  </a:lnTo>
                </a:path>
              </a:pathLst>
            </a:custGeom>
            <a:noFill/>
            <a:ln cap="flat" cmpd="sng" w="28575">
              <a:solidFill>
                <a:srgbClr val="A5E667">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76" name="Google Shape;476;gf6487c47f5_0_150"/>
          <p:cNvGrpSpPr/>
          <p:nvPr/>
        </p:nvGrpSpPr>
        <p:grpSpPr>
          <a:xfrm>
            <a:off x="6031232" y="3743227"/>
            <a:ext cx="1253646" cy="509226"/>
            <a:chOff x="10002306" y="2316575"/>
            <a:chExt cx="2350292" cy="1725606"/>
          </a:xfrm>
        </p:grpSpPr>
        <p:sp>
          <p:nvSpPr>
            <p:cNvPr id="477" name="Google Shape;477;gf6487c47f5_0_150"/>
            <p:cNvSpPr/>
            <p:nvPr/>
          </p:nvSpPr>
          <p:spPr>
            <a:xfrm>
              <a:off x="11213821" y="2553555"/>
              <a:ext cx="1135379" cy="745489"/>
            </a:xfrm>
            <a:custGeom>
              <a:rect b="b" l="l" r="r" t="t"/>
              <a:pathLst>
                <a:path extrusionOk="0" h="745489" w="1135379">
                  <a:moveTo>
                    <a:pt x="0" y="0"/>
                  </a:moveTo>
                  <a:lnTo>
                    <a:pt x="55372" y="943"/>
                  </a:lnTo>
                  <a:lnTo>
                    <a:pt x="110096" y="3747"/>
                  </a:lnTo>
                  <a:lnTo>
                    <a:pt x="164108" y="8369"/>
                  </a:lnTo>
                  <a:lnTo>
                    <a:pt x="217346" y="14768"/>
                  </a:lnTo>
                  <a:lnTo>
                    <a:pt x="269744" y="22901"/>
                  </a:lnTo>
                  <a:lnTo>
                    <a:pt x="321240" y="32727"/>
                  </a:lnTo>
                  <a:lnTo>
                    <a:pt x="371770" y="44204"/>
                  </a:lnTo>
                  <a:lnTo>
                    <a:pt x="421270" y="57290"/>
                  </a:lnTo>
                  <a:lnTo>
                    <a:pt x="469677" y="71944"/>
                  </a:lnTo>
                  <a:lnTo>
                    <a:pt x="516927" y="88124"/>
                  </a:lnTo>
                  <a:lnTo>
                    <a:pt x="562956" y="105787"/>
                  </a:lnTo>
                  <a:lnTo>
                    <a:pt x="607702" y="124892"/>
                  </a:lnTo>
                  <a:lnTo>
                    <a:pt x="651099" y="145398"/>
                  </a:lnTo>
                  <a:lnTo>
                    <a:pt x="693086" y="167262"/>
                  </a:lnTo>
                  <a:lnTo>
                    <a:pt x="733597" y="190443"/>
                  </a:lnTo>
                  <a:lnTo>
                    <a:pt x="772570" y="214898"/>
                  </a:lnTo>
                  <a:lnTo>
                    <a:pt x="809941" y="240587"/>
                  </a:lnTo>
                  <a:lnTo>
                    <a:pt x="845646" y="267467"/>
                  </a:lnTo>
                  <a:lnTo>
                    <a:pt x="879621" y="295497"/>
                  </a:lnTo>
                  <a:lnTo>
                    <a:pt x="911804" y="324634"/>
                  </a:lnTo>
                  <a:lnTo>
                    <a:pt x="942130" y="354838"/>
                  </a:lnTo>
                  <a:lnTo>
                    <a:pt x="970536" y="386065"/>
                  </a:lnTo>
                  <a:lnTo>
                    <a:pt x="996958" y="418275"/>
                  </a:lnTo>
                  <a:lnTo>
                    <a:pt x="1021333" y="451426"/>
                  </a:lnTo>
                  <a:lnTo>
                    <a:pt x="1043596" y="485475"/>
                  </a:lnTo>
                  <a:lnTo>
                    <a:pt x="1063685" y="520381"/>
                  </a:lnTo>
                  <a:lnTo>
                    <a:pt x="1081536" y="556102"/>
                  </a:lnTo>
                  <a:lnTo>
                    <a:pt x="1097086" y="592597"/>
                  </a:lnTo>
                  <a:lnTo>
                    <a:pt x="1110269" y="629824"/>
                  </a:lnTo>
                  <a:lnTo>
                    <a:pt x="1121024" y="667740"/>
                  </a:lnTo>
                  <a:lnTo>
                    <a:pt x="1129286" y="706304"/>
                  </a:lnTo>
                  <a:lnTo>
                    <a:pt x="1134992" y="745475"/>
                  </a:lnTo>
                </a:path>
              </a:pathLst>
            </a:custGeom>
            <a:noFill/>
            <a:ln cap="flat" cmpd="sng" w="28575">
              <a:solidFill>
                <a:srgbClr val="A5E667">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 name="Google Shape;478;gf6487c47f5_0_150"/>
            <p:cNvSpPr/>
            <p:nvPr/>
          </p:nvSpPr>
          <p:spPr>
            <a:xfrm>
              <a:off x="10002306" y="2316575"/>
              <a:ext cx="1484629" cy="875664"/>
            </a:xfrm>
            <a:custGeom>
              <a:rect b="b" l="l" r="r" t="t"/>
              <a:pathLst>
                <a:path extrusionOk="0" h="875664" w="1484629">
                  <a:moveTo>
                    <a:pt x="0" y="875262"/>
                  </a:moveTo>
                  <a:lnTo>
                    <a:pt x="4740" y="805435"/>
                  </a:lnTo>
                  <a:lnTo>
                    <a:pt x="18591" y="737109"/>
                  </a:lnTo>
                  <a:lnTo>
                    <a:pt x="41199" y="670494"/>
                  </a:lnTo>
                  <a:lnTo>
                    <a:pt x="72214" y="605797"/>
                  </a:lnTo>
                  <a:lnTo>
                    <a:pt x="111283" y="543225"/>
                  </a:lnTo>
                  <a:lnTo>
                    <a:pt x="158054" y="482986"/>
                  </a:lnTo>
                  <a:lnTo>
                    <a:pt x="184217" y="453806"/>
                  </a:lnTo>
                  <a:lnTo>
                    <a:pt x="212174" y="425288"/>
                  </a:lnTo>
                  <a:lnTo>
                    <a:pt x="241881" y="397456"/>
                  </a:lnTo>
                  <a:lnTo>
                    <a:pt x="273293" y="370337"/>
                  </a:lnTo>
                  <a:lnTo>
                    <a:pt x="306367" y="343958"/>
                  </a:lnTo>
                  <a:lnTo>
                    <a:pt x="341058" y="318343"/>
                  </a:lnTo>
                  <a:lnTo>
                    <a:pt x="377323" y="293519"/>
                  </a:lnTo>
                  <a:lnTo>
                    <a:pt x="415117" y="269512"/>
                  </a:lnTo>
                  <a:lnTo>
                    <a:pt x="454396" y="246347"/>
                  </a:lnTo>
                  <a:lnTo>
                    <a:pt x="495117" y="224051"/>
                  </a:lnTo>
                  <a:lnTo>
                    <a:pt x="537236" y="202650"/>
                  </a:lnTo>
                  <a:lnTo>
                    <a:pt x="580708" y="182170"/>
                  </a:lnTo>
                  <a:lnTo>
                    <a:pt x="625489" y="162636"/>
                  </a:lnTo>
                  <a:lnTo>
                    <a:pt x="671536" y="144074"/>
                  </a:lnTo>
                  <a:lnTo>
                    <a:pt x="718805" y="126511"/>
                  </a:lnTo>
                  <a:lnTo>
                    <a:pt x="767251" y="109973"/>
                  </a:lnTo>
                  <a:lnTo>
                    <a:pt x="816830" y="94485"/>
                  </a:lnTo>
                  <a:lnTo>
                    <a:pt x="867499" y="80073"/>
                  </a:lnTo>
                  <a:lnTo>
                    <a:pt x="919213" y="66763"/>
                  </a:lnTo>
                  <a:lnTo>
                    <a:pt x="971929" y="54581"/>
                  </a:lnTo>
                  <a:lnTo>
                    <a:pt x="1025602" y="43554"/>
                  </a:lnTo>
                  <a:lnTo>
                    <a:pt x="1080189" y="33707"/>
                  </a:lnTo>
                  <a:lnTo>
                    <a:pt x="1135645" y="25066"/>
                  </a:lnTo>
                  <a:lnTo>
                    <a:pt x="1191927" y="17657"/>
                  </a:lnTo>
                  <a:lnTo>
                    <a:pt x="1248990" y="11505"/>
                  </a:lnTo>
                  <a:lnTo>
                    <a:pt x="1306790" y="6638"/>
                  </a:lnTo>
                  <a:lnTo>
                    <a:pt x="1365284" y="3081"/>
                  </a:lnTo>
                  <a:lnTo>
                    <a:pt x="1424428" y="859"/>
                  </a:lnTo>
                  <a:lnTo>
                    <a:pt x="1484176" y="0"/>
                  </a:lnTo>
                </a:path>
              </a:pathLst>
            </a:custGeom>
            <a:noFill/>
            <a:ln cap="flat" cmpd="sng" w="28575">
              <a:solidFill>
                <a:srgbClr val="A5E667">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 name="Google Shape;479;gf6487c47f5_0_150"/>
            <p:cNvSpPr/>
            <p:nvPr/>
          </p:nvSpPr>
          <p:spPr>
            <a:xfrm>
              <a:off x="10002358" y="3190646"/>
              <a:ext cx="1127125" cy="851535"/>
            </a:xfrm>
            <a:custGeom>
              <a:rect b="b" l="l" r="r" t="t"/>
              <a:pathLst>
                <a:path extrusionOk="0" h="851535" w="1127125">
                  <a:moveTo>
                    <a:pt x="1126667" y="850959"/>
                  </a:moveTo>
                  <a:lnTo>
                    <a:pt x="1071923" y="848441"/>
                  </a:lnTo>
                  <a:lnTo>
                    <a:pt x="1017904" y="844116"/>
                  </a:lnTo>
                  <a:lnTo>
                    <a:pt x="964664" y="838026"/>
                  </a:lnTo>
                  <a:lnTo>
                    <a:pt x="912257" y="830213"/>
                  </a:lnTo>
                  <a:lnTo>
                    <a:pt x="860740" y="820718"/>
                  </a:lnTo>
                  <a:lnTo>
                    <a:pt x="810166" y="809582"/>
                  </a:lnTo>
                  <a:lnTo>
                    <a:pt x="760591" y="796848"/>
                  </a:lnTo>
                  <a:lnTo>
                    <a:pt x="712069" y="782555"/>
                  </a:lnTo>
                  <a:lnTo>
                    <a:pt x="664655" y="766746"/>
                  </a:lnTo>
                  <a:lnTo>
                    <a:pt x="618405" y="749463"/>
                  </a:lnTo>
                  <a:lnTo>
                    <a:pt x="573373" y="730746"/>
                  </a:lnTo>
                  <a:lnTo>
                    <a:pt x="529613" y="710638"/>
                  </a:lnTo>
                  <a:lnTo>
                    <a:pt x="487182" y="689179"/>
                  </a:lnTo>
                  <a:lnTo>
                    <a:pt x="446132" y="666411"/>
                  </a:lnTo>
                  <a:lnTo>
                    <a:pt x="406521" y="642375"/>
                  </a:lnTo>
                  <a:lnTo>
                    <a:pt x="368402" y="617114"/>
                  </a:lnTo>
                  <a:lnTo>
                    <a:pt x="331830" y="590667"/>
                  </a:lnTo>
                  <a:lnTo>
                    <a:pt x="296860" y="563078"/>
                  </a:lnTo>
                  <a:lnTo>
                    <a:pt x="263547" y="534387"/>
                  </a:lnTo>
                  <a:lnTo>
                    <a:pt x="231946" y="504636"/>
                  </a:lnTo>
                  <a:lnTo>
                    <a:pt x="202111" y="473865"/>
                  </a:lnTo>
                  <a:lnTo>
                    <a:pt x="174099" y="442118"/>
                  </a:lnTo>
                  <a:lnTo>
                    <a:pt x="147962" y="409434"/>
                  </a:lnTo>
                  <a:lnTo>
                    <a:pt x="123757" y="375856"/>
                  </a:lnTo>
                  <a:lnTo>
                    <a:pt x="101538" y="341425"/>
                  </a:lnTo>
                  <a:lnTo>
                    <a:pt x="81360" y="306183"/>
                  </a:lnTo>
                  <a:lnTo>
                    <a:pt x="63278" y="270170"/>
                  </a:lnTo>
                  <a:lnTo>
                    <a:pt x="47347" y="233429"/>
                  </a:lnTo>
                  <a:lnTo>
                    <a:pt x="33622" y="196000"/>
                  </a:lnTo>
                  <a:lnTo>
                    <a:pt x="22157" y="157926"/>
                  </a:lnTo>
                  <a:lnTo>
                    <a:pt x="13007" y="119247"/>
                  </a:lnTo>
                  <a:lnTo>
                    <a:pt x="6228" y="80006"/>
                  </a:lnTo>
                  <a:lnTo>
                    <a:pt x="1874" y="40242"/>
                  </a:lnTo>
                  <a:lnTo>
                    <a:pt x="0" y="0"/>
                  </a:lnTo>
                </a:path>
              </a:pathLst>
            </a:custGeom>
            <a:noFill/>
            <a:ln cap="flat" cmpd="sng" w="28575">
              <a:solidFill>
                <a:srgbClr val="A5E667">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 name="Google Shape;480;gf6487c47f5_0_150"/>
            <p:cNvSpPr/>
            <p:nvPr/>
          </p:nvSpPr>
          <p:spPr>
            <a:xfrm>
              <a:off x="11129480" y="3293131"/>
              <a:ext cx="1223119" cy="745570"/>
            </a:xfrm>
            <a:custGeom>
              <a:rect b="b" l="l" r="r" t="t"/>
              <a:pathLst>
                <a:path extrusionOk="0" h="751204" w="1226184">
                  <a:moveTo>
                    <a:pt x="1225895" y="0"/>
                  </a:moveTo>
                  <a:lnTo>
                    <a:pt x="1220392" y="69994"/>
                  </a:lnTo>
                  <a:lnTo>
                    <a:pt x="1204200" y="138203"/>
                  </a:lnTo>
                  <a:lnTo>
                    <a:pt x="1177791" y="204338"/>
                  </a:lnTo>
                  <a:lnTo>
                    <a:pt x="1141637" y="268112"/>
                  </a:lnTo>
                  <a:lnTo>
                    <a:pt x="1096212" y="329235"/>
                  </a:lnTo>
                  <a:lnTo>
                    <a:pt x="1070170" y="358713"/>
                  </a:lnTo>
                  <a:lnTo>
                    <a:pt x="1041988" y="387421"/>
                  </a:lnTo>
                  <a:lnTo>
                    <a:pt x="1011724" y="415322"/>
                  </a:lnTo>
                  <a:lnTo>
                    <a:pt x="979438" y="442380"/>
                  </a:lnTo>
                  <a:lnTo>
                    <a:pt x="945188" y="468560"/>
                  </a:lnTo>
                  <a:lnTo>
                    <a:pt x="909034" y="493825"/>
                  </a:lnTo>
                  <a:lnTo>
                    <a:pt x="871035" y="518140"/>
                  </a:lnTo>
                  <a:lnTo>
                    <a:pt x="831250" y="541469"/>
                  </a:lnTo>
                  <a:lnTo>
                    <a:pt x="789738" y="563774"/>
                  </a:lnTo>
                  <a:lnTo>
                    <a:pt x="746558" y="585021"/>
                  </a:lnTo>
                  <a:lnTo>
                    <a:pt x="701769" y="605174"/>
                  </a:lnTo>
                  <a:lnTo>
                    <a:pt x="655430" y="624196"/>
                  </a:lnTo>
                  <a:lnTo>
                    <a:pt x="607601" y="642051"/>
                  </a:lnTo>
                  <a:lnTo>
                    <a:pt x="558340" y="658704"/>
                  </a:lnTo>
                  <a:lnTo>
                    <a:pt x="507707" y="674117"/>
                  </a:lnTo>
                  <a:lnTo>
                    <a:pt x="455761" y="688257"/>
                  </a:lnTo>
                  <a:lnTo>
                    <a:pt x="402560" y="701085"/>
                  </a:lnTo>
                  <a:lnTo>
                    <a:pt x="348164" y="712567"/>
                  </a:lnTo>
                  <a:lnTo>
                    <a:pt x="292632" y="722667"/>
                  </a:lnTo>
                  <a:lnTo>
                    <a:pt x="236023" y="731347"/>
                  </a:lnTo>
                  <a:lnTo>
                    <a:pt x="178396" y="738573"/>
                  </a:lnTo>
                  <a:lnTo>
                    <a:pt x="119811" y="744309"/>
                  </a:lnTo>
                  <a:lnTo>
                    <a:pt x="60325" y="748517"/>
                  </a:lnTo>
                  <a:lnTo>
                    <a:pt x="0" y="751163"/>
                  </a:lnTo>
                </a:path>
              </a:pathLst>
            </a:custGeom>
            <a:noFill/>
            <a:ln cap="flat" cmpd="sng" w="28575">
              <a:solidFill>
                <a:srgbClr val="A5E667">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gf6487c47f5_0_217"/>
          <p:cNvSpPr txBox="1"/>
          <p:nvPr/>
        </p:nvSpPr>
        <p:spPr>
          <a:xfrm>
            <a:off x="329900" y="1194825"/>
            <a:ext cx="6664200" cy="4297800"/>
          </a:xfrm>
          <a:prstGeom prst="rect">
            <a:avLst/>
          </a:prstGeom>
          <a:solidFill>
            <a:srgbClr val="EFEFEF"/>
          </a:solidFill>
          <a:ln cap="flat" cmpd="sng" w="9525">
            <a:solidFill>
              <a:srgbClr val="999999"/>
            </a:solidFill>
            <a:prstDash val="solid"/>
            <a:round/>
            <a:headEnd len="sm" w="sm" type="none"/>
            <a:tailEnd len="sm" w="sm" type="none"/>
          </a:ln>
          <a:effectLst>
            <a:outerShdw blurRad="185738" rotWithShape="0" algn="bl" dir="5400000" dist="66675">
              <a:srgbClr val="000000">
                <a:alpha val="50000"/>
              </a:srgbClr>
            </a:outerShdw>
          </a:effectLst>
        </p:spPr>
        <p:txBody>
          <a:bodyPr anchorCtr="0" anchor="t" bIns="9125" lIns="9125" spcFirstLastPara="1" rIns="9125" wrap="square" tIns="9125">
            <a:noAutofit/>
          </a:bodyPr>
          <a:lstStyle/>
          <a:p>
            <a:pPr indent="0" lvl="0" marL="0" rtl="0" algn="l">
              <a:lnSpc>
                <a:spcPct val="115000"/>
              </a:lnSpc>
              <a:spcBef>
                <a:spcPts val="0"/>
              </a:spcBef>
              <a:spcAft>
                <a:spcPts val="0"/>
              </a:spcAft>
              <a:buNone/>
            </a:pPr>
            <a:r>
              <a:t/>
            </a:r>
            <a:endParaRPr sz="1100">
              <a:latin typeface="Lato"/>
              <a:ea typeface="Lato"/>
              <a:cs typeface="Lato"/>
              <a:sym typeface="Lato"/>
            </a:endParaRPr>
          </a:p>
        </p:txBody>
      </p:sp>
      <p:sp>
        <p:nvSpPr>
          <p:cNvPr id="486" name="Google Shape;486;gf6487c47f5_0_217"/>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487" name="Google Shape;487;gf6487c47f5_0_217"/>
          <p:cNvSpPr txBox="1"/>
          <p:nvPr>
            <p:ph type="title"/>
          </p:nvPr>
        </p:nvSpPr>
        <p:spPr>
          <a:xfrm>
            <a:off x="1495100" y="27775"/>
            <a:ext cx="9328200" cy="87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100"/>
              <a:buFont typeface="Arial"/>
              <a:buNone/>
            </a:pPr>
            <a:r>
              <a:rPr lang="en-US" sz="3100"/>
              <a:t>NWS GOES-T readiness planning </a:t>
            </a:r>
            <a:r>
              <a:rPr lang="en-US" sz="2700"/>
              <a:t>(continued)</a:t>
            </a:r>
            <a:r>
              <a:rPr lang="en-US" sz="3100"/>
              <a:t> </a:t>
            </a:r>
            <a:endParaRPr sz="3100"/>
          </a:p>
        </p:txBody>
      </p:sp>
      <p:pic>
        <p:nvPicPr>
          <p:cNvPr id="488" name="Google Shape;488;gf6487c47f5_0_217"/>
          <p:cNvPicPr preferRelativeResize="0"/>
          <p:nvPr/>
        </p:nvPicPr>
        <p:blipFill>
          <a:blip r:embed="rId3">
            <a:alphaModFix/>
          </a:blip>
          <a:stretch>
            <a:fillRect/>
          </a:stretch>
        </p:blipFill>
        <p:spPr>
          <a:xfrm>
            <a:off x="423825" y="1746275"/>
            <a:ext cx="6478650" cy="3644775"/>
          </a:xfrm>
          <a:prstGeom prst="rect">
            <a:avLst/>
          </a:prstGeom>
          <a:noFill/>
          <a:ln>
            <a:noFill/>
          </a:ln>
        </p:spPr>
      </p:pic>
      <p:sp>
        <p:nvSpPr>
          <p:cNvPr id="489" name="Google Shape;489;gf6487c47f5_0_217"/>
          <p:cNvSpPr txBox="1"/>
          <p:nvPr/>
        </p:nvSpPr>
        <p:spPr>
          <a:xfrm>
            <a:off x="329900" y="1116850"/>
            <a:ext cx="6572700" cy="942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a:latin typeface="Lato"/>
                <a:ea typeface="Lato"/>
                <a:cs typeface="Lato"/>
                <a:sym typeface="Lato"/>
              </a:rPr>
              <a:t>Sept. 9 GRE-I1 interleave test: 4 hours of GOES-18 SCMI test data (using live GOES-16): Baseline AWIPS handled GOES-18 Full Disk, CONUS, Meso1, Meso2</a:t>
            </a:r>
            <a:endParaRPr>
              <a:latin typeface="Lato"/>
              <a:ea typeface="Lato"/>
              <a:cs typeface="Lato"/>
              <a:sym typeface="Lato"/>
            </a:endParaRPr>
          </a:p>
          <a:p>
            <a:pPr indent="0" lvl="0" marL="0" rtl="0" algn="l">
              <a:lnSpc>
                <a:spcPct val="115000"/>
              </a:lnSpc>
              <a:spcBef>
                <a:spcPts val="0"/>
              </a:spcBef>
              <a:spcAft>
                <a:spcPts val="0"/>
              </a:spcAft>
              <a:buNone/>
            </a:pPr>
            <a:r>
              <a:t/>
            </a:r>
            <a:endParaRPr sz="1100">
              <a:latin typeface="Lato"/>
              <a:ea typeface="Lato"/>
              <a:cs typeface="Lato"/>
              <a:sym typeface="Lato"/>
            </a:endParaRPr>
          </a:p>
        </p:txBody>
      </p:sp>
      <p:sp>
        <p:nvSpPr>
          <p:cNvPr id="490" name="Google Shape;490;gf6487c47f5_0_217"/>
          <p:cNvSpPr txBox="1"/>
          <p:nvPr/>
        </p:nvSpPr>
        <p:spPr>
          <a:xfrm>
            <a:off x="7204900" y="3060750"/>
            <a:ext cx="4885500" cy="3240000"/>
          </a:xfrm>
          <a:prstGeom prst="rect">
            <a:avLst/>
          </a:prstGeom>
          <a:solidFill>
            <a:srgbClr val="D9EAD3"/>
          </a:solidFill>
          <a:ln cap="flat" cmpd="sng" w="9525">
            <a:solidFill>
              <a:srgbClr val="999999"/>
            </a:solidFill>
            <a:prstDash val="solid"/>
            <a:round/>
            <a:headEnd len="sm" w="sm" type="none"/>
            <a:tailEnd len="sm" w="sm" type="none"/>
          </a:ln>
          <a:effectLst>
            <a:outerShdw blurRad="185738" rotWithShape="0" algn="bl" dir="5400000" dist="66675">
              <a:srgbClr val="000000">
                <a:alpha val="50000"/>
              </a:srgbClr>
            </a:outerShdw>
          </a:effectLst>
        </p:spPr>
        <p:txBody>
          <a:bodyPr anchorCtr="0" anchor="t" bIns="9125" lIns="9125" spcFirstLastPara="1" rIns="9125" wrap="square" tIns="9125">
            <a:noAutofit/>
          </a:bodyPr>
          <a:lstStyle/>
          <a:p>
            <a:pPr indent="0" lvl="0" marL="57150" marR="59368" rtl="0" algn="l">
              <a:lnSpc>
                <a:spcPct val="115000"/>
              </a:lnSpc>
              <a:spcBef>
                <a:spcPts val="0"/>
              </a:spcBef>
              <a:spcAft>
                <a:spcPts val="0"/>
              </a:spcAft>
              <a:buNone/>
            </a:pPr>
            <a:r>
              <a:rPr lang="en-US" sz="1800">
                <a:latin typeface="Lato"/>
                <a:ea typeface="Lato"/>
                <a:cs typeface="Lato"/>
                <a:sym typeface="Lato"/>
              </a:rPr>
              <a:t>TOWR-S is engaging with several NWS systems to ensure their timely readiness for interleaved and </a:t>
            </a:r>
            <a:r>
              <a:rPr lang="en-US" sz="1800">
                <a:latin typeface="Lato"/>
                <a:ea typeface="Lato"/>
                <a:cs typeface="Lato"/>
                <a:sym typeface="Lato"/>
              </a:rPr>
              <a:t>operational</a:t>
            </a:r>
            <a:r>
              <a:rPr lang="en-US" sz="1800">
                <a:latin typeface="Lato"/>
                <a:ea typeface="Lato"/>
                <a:cs typeface="Lato"/>
                <a:sym typeface="Lato"/>
              </a:rPr>
              <a:t> dissemination of GOES-T/GOES-18 data:</a:t>
            </a:r>
            <a:endParaRPr sz="1800">
              <a:latin typeface="Lato"/>
              <a:ea typeface="Lato"/>
              <a:cs typeface="Lato"/>
              <a:sym typeface="Lato"/>
            </a:endParaRPr>
          </a:p>
          <a:p>
            <a:pPr indent="-317500" lvl="0" marL="457200" rtl="0" algn="l">
              <a:lnSpc>
                <a:spcPct val="115000"/>
              </a:lnSpc>
              <a:spcBef>
                <a:spcPts val="1000"/>
              </a:spcBef>
              <a:spcAft>
                <a:spcPts val="0"/>
              </a:spcAft>
              <a:buSzPts val="1400"/>
              <a:buFont typeface="Lato"/>
              <a:buChar char="●"/>
            </a:pPr>
            <a:r>
              <a:rPr lang="en-US">
                <a:latin typeface="Lato"/>
                <a:ea typeface="Lato"/>
                <a:cs typeface="Lato"/>
                <a:sym typeface="Lato"/>
              </a:rPr>
              <a:t>AWIPS Network Control Facility (</a:t>
            </a:r>
            <a:r>
              <a:rPr b="1" lang="en-US">
                <a:latin typeface="Lato"/>
                <a:ea typeface="Lato"/>
                <a:cs typeface="Lato"/>
                <a:sym typeface="Lato"/>
              </a:rPr>
              <a:t>NCF</a:t>
            </a:r>
            <a:r>
              <a:rPr lang="en-US">
                <a:latin typeface="Lato"/>
                <a:ea typeface="Lato"/>
                <a:cs typeface="Lato"/>
                <a:sym typeface="Lato"/>
              </a:rPr>
              <a:t>)</a:t>
            </a:r>
            <a:endParaRPr>
              <a:latin typeface="Lato"/>
              <a:ea typeface="Lato"/>
              <a:cs typeface="Lato"/>
              <a:sym typeface="Lato"/>
            </a:endParaRPr>
          </a:p>
          <a:p>
            <a:pPr indent="-317500" lvl="0" marL="457200" rtl="0" algn="l">
              <a:lnSpc>
                <a:spcPct val="115000"/>
              </a:lnSpc>
              <a:spcBef>
                <a:spcPts val="0"/>
              </a:spcBef>
              <a:spcAft>
                <a:spcPts val="0"/>
              </a:spcAft>
              <a:buSzPts val="1400"/>
              <a:buFont typeface="Lato"/>
              <a:buChar char="●"/>
            </a:pPr>
            <a:r>
              <a:rPr lang="en-US">
                <a:latin typeface="Lato"/>
                <a:ea typeface="Lato"/>
                <a:cs typeface="Lato"/>
                <a:sym typeface="Lato"/>
              </a:rPr>
              <a:t>NCEP Central Operations (</a:t>
            </a:r>
            <a:r>
              <a:rPr b="1" lang="en-US">
                <a:latin typeface="Lato"/>
                <a:ea typeface="Lato"/>
                <a:cs typeface="Lato"/>
                <a:sym typeface="Lato"/>
              </a:rPr>
              <a:t>NCO</a:t>
            </a:r>
            <a:r>
              <a:rPr lang="en-US">
                <a:latin typeface="Lato"/>
                <a:ea typeface="Lato"/>
                <a:cs typeface="Lato"/>
                <a:sym typeface="Lato"/>
              </a:rPr>
              <a:t>) incl. Integrated Dissemination Program (</a:t>
            </a:r>
            <a:r>
              <a:rPr b="1" lang="en-US">
                <a:latin typeface="Lato"/>
                <a:ea typeface="Lato"/>
                <a:cs typeface="Lato"/>
                <a:sym typeface="Lato"/>
              </a:rPr>
              <a:t>IDP</a:t>
            </a:r>
            <a:r>
              <a:rPr lang="en-US">
                <a:latin typeface="Lato"/>
                <a:ea typeface="Lato"/>
                <a:cs typeface="Lato"/>
                <a:sym typeface="Lato"/>
              </a:rPr>
              <a:t>) and Weather and Climate Operational Supercomputing System (</a:t>
            </a:r>
            <a:r>
              <a:rPr b="1" lang="en-US">
                <a:latin typeface="Lato"/>
                <a:ea typeface="Lato"/>
                <a:cs typeface="Lato"/>
                <a:sym typeface="Lato"/>
              </a:rPr>
              <a:t>WCOSS</a:t>
            </a:r>
            <a:r>
              <a:rPr lang="en-US">
                <a:latin typeface="Lato"/>
                <a:ea typeface="Lato"/>
                <a:cs typeface="Lato"/>
                <a:sym typeface="Lato"/>
              </a:rPr>
              <a:t>)</a:t>
            </a:r>
            <a:endParaRPr>
              <a:latin typeface="Lato"/>
              <a:ea typeface="Lato"/>
              <a:cs typeface="Lato"/>
              <a:sym typeface="Lato"/>
            </a:endParaRPr>
          </a:p>
          <a:p>
            <a:pPr indent="-317500" lvl="0" marL="457200" rtl="0" algn="l">
              <a:lnSpc>
                <a:spcPct val="115000"/>
              </a:lnSpc>
              <a:spcBef>
                <a:spcPts val="0"/>
              </a:spcBef>
              <a:spcAft>
                <a:spcPts val="0"/>
              </a:spcAft>
              <a:buSzPts val="1400"/>
              <a:buFont typeface="Lato"/>
              <a:buChar char="●"/>
            </a:pPr>
            <a:r>
              <a:rPr lang="en-US">
                <a:latin typeface="Lato"/>
                <a:ea typeface="Lato"/>
                <a:cs typeface="Lato"/>
                <a:sym typeface="Lato"/>
              </a:rPr>
              <a:t>GOES Rebroadcast (</a:t>
            </a:r>
            <a:r>
              <a:rPr b="1" lang="en-US">
                <a:latin typeface="Lato"/>
                <a:ea typeface="Lato"/>
                <a:cs typeface="Lato"/>
                <a:sym typeface="Lato"/>
              </a:rPr>
              <a:t>GRB</a:t>
            </a:r>
            <a:r>
              <a:rPr lang="en-US">
                <a:latin typeface="Lato"/>
                <a:ea typeface="Lato"/>
                <a:cs typeface="Lato"/>
                <a:sym typeface="Lato"/>
              </a:rPr>
              <a:t>) and Geostationary Weather Satellite Antenna System (</a:t>
            </a:r>
            <a:r>
              <a:rPr b="1" lang="en-US">
                <a:latin typeface="Lato"/>
                <a:ea typeface="Lato"/>
                <a:cs typeface="Lato"/>
                <a:sym typeface="Lato"/>
              </a:rPr>
              <a:t>GWSAS</a:t>
            </a:r>
            <a:r>
              <a:rPr lang="en-US">
                <a:latin typeface="Lato"/>
                <a:ea typeface="Lato"/>
                <a:cs typeface="Lato"/>
                <a:sym typeface="Lato"/>
              </a:rPr>
              <a:t>)</a:t>
            </a:r>
            <a:endParaRPr>
              <a:latin typeface="Lato"/>
              <a:ea typeface="Lato"/>
              <a:cs typeface="Lato"/>
              <a:sym typeface="Lato"/>
            </a:endParaRPr>
          </a:p>
          <a:p>
            <a:pPr indent="-317500" lvl="0" marL="457200" rtl="0" algn="l">
              <a:lnSpc>
                <a:spcPct val="115000"/>
              </a:lnSpc>
              <a:spcBef>
                <a:spcPts val="0"/>
              </a:spcBef>
              <a:spcAft>
                <a:spcPts val="0"/>
              </a:spcAft>
              <a:buSzPts val="1400"/>
              <a:buFont typeface="Lato"/>
              <a:buChar char="●"/>
            </a:pPr>
            <a:r>
              <a:rPr lang="en-US">
                <a:latin typeface="Lato"/>
                <a:ea typeface="Lato"/>
                <a:cs typeface="Lato"/>
                <a:sym typeface="Lato"/>
              </a:rPr>
              <a:t>Space Weather Prediction Center (</a:t>
            </a:r>
            <a:r>
              <a:rPr b="1" lang="en-US">
                <a:latin typeface="Lato"/>
                <a:ea typeface="Lato"/>
                <a:cs typeface="Lato"/>
                <a:sym typeface="Lato"/>
              </a:rPr>
              <a:t>SWPC</a:t>
            </a:r>
            <a:r>
              <a:rPr lang="en-US">
                <a:latin typeface="Lato"/>
                <a:ea typeface="Lato"/>
                <a:cs typeface="Lato"/>
                <a:sym typeface="Lato"/>
              </a:rPr>
              <a:t>)</a:t>
            </a:r>
            <a:endParaRPr>
              <a:latin typeface="Lato"/>
              <a:ea typeface="Lato"/>
              <a:cs typeface="Lato"/>
              <a:sym typeface="Lato"/>
            </a:endParaRPr>
          </a:p>
          <a:p>
            <a:pPr indent="0" lvl="0" marL="0" rtl="0" algn="l">
              <a:lnSpc>
                <a:spcPct val="115000"/>
              </a:lnSpc>
              <a:spcBef>
                <a:spcPts val="0"/>
              </a:spcBef>
              <a:spcAft>
                <a:spcPts val="0"/>
              </a:spcAft>
              <a:buNone/>
            </a:pPr>
            <a:r>
              <a:t/>
            </a:r>
            <a:endParaRPr sz="1100">
              <a:latin typeface="Lato"/>
              <a:ea typeface="Lato"/>
              <a:cs typeface="Lato"/>
              <a:sym typeface="Lato"/>
            </a:endParaRPr>
          </a:p>
        </p:txBody>
      </p:sp>
      <p:sp>
        <p:nvSpPr>
          <p:cNvPr id="491" name="Google Shape;491;gf6487c47f5_0_217"/>
          <p:cNvSpPr txBox="1"/>
          <p:nvPr/>
        </p:nvSpPr>
        <p:spPr>
          <a:xfrm>
            <a:off x="329900" y="5445400"/>
            <a:ext cx="14073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i="1" lang="en-US" sz="1000">
                <a:solidFill>
                  <a:srgbClr val="666666"/>
                </a:solidFill>
                <a:latin typeface="Lato"/>
                <a:ea typeface="Lato"/>
                <a:cs typeface="Lato"/>
                <a:sym typeface="Lato"/>
              </a:rPr>
              <a:t>h/t Lee Byerle</a:t>
            </a:r>
            <a:endParaRPr i="1" sz="1000">
              <a:solidFill>
                <a:srgbClr val="666666"/>
              </a:solidFill>
              <a:latin typeface="Lato"/>
              <a:ea typeface="Lato"/>
              <a:cs typeface="Lato"/>
              <a:sym typeface="Lat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grpSp>
        <p:nvGrpSpPr>
          <p:cNvPr id="496" name="Google Shape;496;gf6487c47f5_0_170"/>
          <p:cNvGrpSpPr/>
          <p:nvPr/>
        </p:nvGrpSpPr>
        <p:grpSpPr>
          <a:xfrm>
            <a:off x="942050" y="1047750"/>
            <a:ext cx="10228675" cy="5708775"/>
            <a:chOff x="942050" y="1047750"/>
            <a:chExt cx="10228675" cy="5708775"/>
          </a:xfrm>
        </p:grpSpPr>
        <p:pic>
          <p:nvPicPr>
            <p:cNvPr id="497" name="Google Shape;497;gf6487c47f5_0_170"/>
            <p:cNvPicPr preferRelativeResize="0"/>
            <p:nvPr/>
          </p:nvPicPr>
          <p:blipFill rotWithShape="1">
            <a:blip r:embed="rId3">
              <a:alphaModFix/>
            </a:blip>
            <a:srcRect b="0" l="0" r="0" t="8433"/>
            <a:stretch/>
          </p:blipFill>
          <p:spPr>
            <a:xfrm>
              <a:off x="942050" y="1047750"/>
              <a:ext cx="10228675" cy="5708775"/>
            </a:xfrm>
            <a:prstGeom prst="rect">
              <a:avLst/>
            </a:prstGeom>
            <a:noFill/>
            <a:ln cap="flat" cmpd="sng" w="9525">
              <a:solidFill>
                <a:srgbClr val="CCCCCC"/>
              </a:solidFill>
              <a:prstDash val="solid"/>
              <a:round/>
              <a:headEnd len="sm" w="sm" type="none"/>
              <a:tailEnd len="sm" w="sm" type="none"/>
            </a:ln>
            <a:effectLst>
              <a:outerShdw blurRad="100013" rotWithShape="0" algn="bl" dir="5400000" dist="38100">
                <a:srgbClr val="000000">
                  <a:alpha val="50000"/>
                </a:srgbClr>
              </a:outerShdw>
            </a:effectLst>
          </p:spPr>
        </p:pic>
        <p:sp>
          <p:nvSpPr>
            <p:cNvPr id="498" name="Google Shape;498;gf6487c47f5_0_170"/>
            <p:cNvSpPr/>
            <p:nvPr/>
          </p:nvSpPr>
          <p:spPr>
            <a:xfrm>
              <a:off x="7995263" y="1854450"/>
              <a:ext cx="2659500" cy="143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9" name="Google Shape;499;gf6487c47f5_0_170"/>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500" name="Google Shape;500;gf6487c47f5_0_170"/>
          <p:cNvSpPr txBox="1"/>
          <p:nvPr>
            <p:ph type="title"/>
          </p:nvPr>
        </p:nvSpPr>
        <p:spPr>
          <a:xfrm>
            <a:off x="1334050" y="97350"/>
            <a:ext cx="9519300" cy="874200"/>
          </a:xfrm>
          <a:prstGeom prst="rect">
            <a:avLst/>
          </a:prstGeom>
          <a:noFill/>
          <a:ln>
            <a:noFill/>
          </a:ln>
        </p:spPr>
        <p:txBody>
          <a:bodyPr anchorCtr="0" anchor="ctr" bIns="45700" lIns="91425" spcFirstLastPara="1" rIns="91425" wrap="square" tIns="45700">
            <a:noAutofit/>
          </a:bodyPr>
          <a:lstStyle/>
          <a:p>
            <a:pPr indent="0" lvl="0" marL="0" rtl="0" algn="ctr">
              <a:lnSpc>
                <a:spcPct val="80000"/>
              </a:lnSpc>
              <a:spcBef>
                <a:spcPts val="0"/>
              </a:spcBef>
              <a:spcAft>
                <a:spcPts val="0"/>
              </a:spcAft>
              <a:buClr>
                <a:schemeClr val="dk1"/>
              </a:buClr>
              <a:buSzPts val="1100"/>
              <a:buFont typeface="Arial"/>
              <a:buNone/>
            </a:pPr>
            <a:r>
              <a:rPr lang="en-US" sz="3200"/>
              <a:t>NWS readiness planning for JPSS-2/NOAA-21</a:t>
            </a:r>
            <a:endParaRPr sz="3200"/>
          </a:p>
        </p:txBody>
      </p:sp>
      <p:grpSp>
        <p:nvGrpSpPr>
          <p:cNvPr id="501" name="Google Shape;501;gf6487c47f5_0_170"/>
          <p:cNvGrpSpPr/>
          <p:nvPr/>
        </p:nvGrpSpPr>
        <p:grpSpPr>
          <a:xfrm>
            <a:off x="1014480" y="1654419"/>
            <a:ext cx="6964620" cy="1636565"/>
            <a:chOff x="10002306" y="2316575"/>
            <a:chExt cx="2350292" cy="1725606"/>
          </a:xfrm>
        </p:grpSpPr>
        <p:sp>
          <p:nvSpPr>
            <p:cNvPr id="502" name="Google Shape;502;gf6487c47f5_0_170"/>
            <p:cNvSpPr/>
            <p:nvPr/>
          </p:nvSpPr>
          <p:spPr>
            <a:xfrm>
              <a:off x="11213821" y="2553555"/>
              <a:ext cx="1135379" cy="745489"/>
            </a:xfrm>
            <a:custGeom>
              <a:rect b="b" l="l" r="r" t="t"/>
              <a:pathLst>
                <a:path extrusionOk="0" h="745489" w="1135379">
                  <a:moveTo>
                    <a:pt x="0" y="0"/>
                  </a:moveTo>
                  <a:lnTo>
                    <a:pt x="55372" y="943"/>
                  </a:lnTo>
                  <a:lnTo>
                    <a:pt x="110096" y="3747"/>
                  </a:lnTo>
                  <a:lnTo>
                    <a:pt x="164108" y="8369"/>
                  </a:lnTo>
                  <a:lnTo>
                    <a:pt x="217346" y="14768"/>
                  </a:lnTo>
                  <a:lnTo>
                    <a:pt x="269744" y="22901"/>
                  </a:lnTo>
                  <a:lnTo>
                    <a:pt x="321240" y="32727"/>
                  </a:lnTo>
                  <a:lnTo>
                    <a:pt x="371770" y="44204"/>
                  </a:lnTo>
                  <a:lnTo>
                    <a:pt x="421270" y="57290"/>
                  </a:lnTo>
                  <a:lnTo>
                    <a:pt x="469677" y="71944"/>
                  </a:lnTo>
                  <a:lnTo>
                    <a:pt x="516927" y="88124"/>
                  </a:lnTo>
                  <a:lnTo>
                    <a:pt x="562956" y="105787"/>
                  </a:lnTo>
                  <a:lnTo>
                    <a:pt x="607702" y="124892"/>
                  </a:lnTo>
                  <a:lnTo>
                    <a:pt x="651099" y="145398"/>
                  </a:lnTo>
                  <a:lnTo>
                    <a:pt x="693086" y="167262"/>
                  </a:lnTo>
                  <a:lnTo>
                    <a:pt x="733597" y="190443"/>
                  </a:lnTo>
                  <a:lnTo>
                    <a:pt x="772570" y="214898"/>
                  </a:lnTo>
                  <a:lnTo>
                    <a:pt x="809941" y="240587"/>
                  </a:lnTo>
                  <a:lnTo>
                    <a:pt x="845646" y="267467"/>
                  </a:lnTo>
                  <a:lnTo>
                    <a:pt x="879621" y="295497"/>
                  </a:lnTo>
                  <a:lnTo>
                    <a:pt x="911804" y="324634"/>
                  </a:lnTo>
                  <a:lnTo>
                    <a:pt x="942130" y="354838"/>
                  </a:lnTo>
                  <a:lnTo>
                    <a:pt x="970536" y="386065"/>
                  </a:lnTo>
                  <a:lnTo>
                    <a:pt x="996958" y="418275"/>
                  </a:lnTo>
                  <a:lnTo>
                    <a:pt x="1021333" y="451426"/>
                  </a:lnTo>
                  <a:lnTo>
                    <a:pt x="1043596" y="485475"/>
                  </a:lnTo>
                  <a:lnTo>
                    <a:pt x="1063685" y="520381"/>
                  </a:lnTo>
                  <a:lnTo>
                    <a:pt x="1081536" y="556102"/>
                  </a:lnTo>
                  <a:lnTo>
                    <a:pt x="1097086" y="592597"/>
                  </a:lnTo>
                  <a:lnTo>
                    <a:pt x="1110269" y="629824"/>
                  </a:lnTo>
                  <a:lnTo>
                    <a:pt x="1121024" y="667740"/>
                  </a:lnTo>
                  <a:lnTo>
                    <a:pt x="1129286" y="706304"/>
                  </a:lnTo>
                  <a:lnTo>
                    <a:pt x="1134992" y="745475"/>
                  </a:lnTo>
                </a:path>
              </a:pathLst>
            </a:custGeom>
            <a:noFill/>
            <a:ln cap="flat" cmpd="sng" w="19050">
              <a:solidFill>
                <a:srgbClr val="9900FF">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 name="Google Shape;503;gf6487c47f5_0_170"/>
            <p:cNvSpPr/>
            <p:nvPr/>
          </p:nvSpPr>
          <p:spPr>
            <a:xfrm>
              <a:off x="10002306" y="2316575"/>
              <a:ext cx="1484629" cy="875664"/>
            </a:xfrm>
            <a:custGeom>
              <a:rect b="b" l="l" r="r" t="t"/>
              <a:pathLst>
                <a:path extrusionOk="0" h="875664" w="1484629">
                  <a:moveTo>
                    <a:pt x="0" y="875262"/>
                  </a:moveTo>
                  <a:lnTo>
                    <a:pt x="4740" y="805435"/>
                  </a:lnTo>
                  <a:lnTo>
                    <a:pt x="18591" y="737109"/>
                  </a:lnTo>
                  <a:lnTo>
                    <a:pt x="41199" y="670494"/>
                  </a:lnTo>
                  <a:lnTo>
                    <a:pt x="72214" y="605797"/>
                  </a:lnTo>
                  <a:lnTo>
                    <a:pt x="111283" y="543225"/>
                  </a:lnTo>
                  <a:lnTo>
                    <a:pt x="158054" y="482986"/>
                  </a:lnTo>
                  <a:lnTo>
                    <a:pt x="184217" y="453806"/>
                  </a:lnTo>
                  <a:lnTo>
                    <a:pt x="212174" y="425288"/>
                  </a:lnTo>
                  <a:lnTo>
                    <a:pt x="241881" y="397456"/>
                  </a:lnTo>
                  <a:lnTo>
                    <a:pt x="273293" y="370337"/>
                  </a:lnTo>
                  <a:lnTo>
                    <a:pt x="306367" y="343958"/>
                  </a:lnTo>
                  <a:lnTo>
                    <a:pt x="341058" y="318343"/>
                  </a:lnTo>
                  <a:lnTo>
                    <a:pt x="377323" y="293519"/>
                  </a:lnTo>
                  <a:lnTo>
                    <a:pt x="415117" y="269512"/>
                  </a:lnTo>
                  <a:lnTo>
                    <a:pt x="454396" y="246347"/>
                  </a:lnTo>
                  <a:lnTo>
                    <a:pt x="495117" y="224051"/>
                  </a:lnTo>
                  <a:lnTo>
                    <a:pt x="537236" y="202650"/>
                  </a:lnTo>
                  <a:lnTo>
                    <a:pt x="580708" y="182170"/>
                  </a:lnTo>
                  <a:lnTo>
                    <a:pt x="625489" y="162636"/>
                  </a:lnTo>
                  <a:lnTo>
                    <a:pt x="671536" y="144074"/>
                  </a:lnTo>
                  <a:lnTo>
                    <a:pt x="718805" y="126511"/>
                  </a:lnTo>
                  <a:lnTo>
                    <a:pt x="767251" y="109973"/>
                  </a:lnTo>
                  <a:lnTo>
                    <a:pt x="816830" y="94485"/>
                  </a:lnTo>
                  <a:lnTo>
                    <a:pt x="867499" y="80073"/>
                  </a:lnTo>
                  <a:lnTo>
                    <a:pt x="919213" y="66763"/>
                  </a:lnTo>
                  <a:lnTo>
                    <a:pt x="971929" y="54581"/>
                  </a:lnTo>
                  <a:lnTo>
                    <a:pt x="1025602" y="43554"/>
                  </a:lnTo>
                  <a:lnTo>
                    <a:pt x="1080189" y="33707"/>
                  </a:lnTo>
                  <a:lnTo>
                    <a:pt x="1135645" y="25066"/>
                  </a:lnTo>
                  <a:lnTo>
                    <a:pt x="1191927" y="17657"/>
                  </a:lnTo>
                  <a:lnTo>
                    <a:pt x="1248990" y="11505"/>
                  </a:lnTo>
                  <a:lnTo>
                    <a:pt x="1306790" y="6638"/>
                  </a:lnTo>
                  <a:lnTo>
                    <a:pt x="1365284" y="3081"/>
                  </a:lnTo>
                  <a:lnTo>
                    <a:pt x="1424428" y="859"/>
                  </a:lnTo>
                  <a:lnTo>
                    <a:pt x="1484176" y="0"/>
                  </a:lnTo>
                </a:path>
              </a:pathLst>
            </a:custGeom>
            <a:noFill/>
            <a:ln cap="flat" cmpd="sng" w="19050">
              <a:solidFill>
                <a:srgbClr val="9900FF">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 name="Google Shape;504;gf6487c47f5_0_170"/>
            <p:cNvSpPr/>
            <p:nvPr/>
          </p:nvSpPr>
          <p:spPr>
            <a:xfrm>
              <a:off x="10002358" y="3190646"/>
              <a:ext cx="1127125" cy="851535"/>
            </a:xfrm>
            <a:custGeom>
              <a:rect b="b" l="l" r="r" t="t"/>
              <a:pathLst>
                <a:path extrusionOk="0" h="851535" w="1127125">
                  <a:moveTo>
                    <a:pt x="1126667" y="850959"/>
                  </a:moveTo>
                  <a:lnTo>
                    <a:pt x="1071923" y="848441"/>
                  </a:lnTo>
                  <a:lnTo>
                    <a:pt x="1017904" y="844116"/>
                  </a:lnTo>
                  <a:lnTo>
                    <a:pt x="964664" y="838026"/>
                  </a:lnTo>
                  <a:lnTo>
                    <a:pt x="912257" y="830213"/>
                  </a:lnTo>
                  <a:lnTo>
                    <a:pt x="860740" y="820718"/>
                  </a:lnTo>
                  <a:lnTo>
                    <a:pt x="810166" y="809582"/>
                  </a:lnTo>
                  <a:lnTo>
                    <a:pt x="760591" y="796848"/>
                  </a:lnTo>
                  <a:lnTo>
                    <a:pt x="712069" y="782555"/>
                  </a:lnTo>
                  <a:lnTo>
                    <a:pt x="664655" y="766746"/>
                  </a:lnTo>
                  <a:lnTo>
                    <a:pt x="618405" y="749463"/>
                  </a:lnTo>
                  <a:lnTo>
                    <a:pt x="573373" y="730746"/>
                  </a:lnTo>
                  <a:lnTo>
                    <a:pt x="529613" y="710638"/>
                  </a:lnTo>
                  <a:lnTo>
                    <a:pt x="487182" y="689179"/>
                  </a:lnTo>
                  <a:lnTo>
                    <a:pt x="446132" y="666411"/>
                  </a:lnTo>
                  <a:lnTo>
                    <a:pt x="406521" y="642375"/>
                  </a:lnTo>
                  <a:lnTo>
                    <a:pt x="368402" y="617114"/>
                  </a:lnTo>
                  <a:lnTo>
                    <a:pt x="331830" y="590667"/>
                  </a:lnTo>
                  <a:lnTo>
                    <a:pt x="296860" y="563078"/>
                  </a:lnTo>
                  <a:lnTo>
                    <a:pt x="263547" y="534387"/>
                  </a:lnTo>
                  <a:lnTo>
                    <a:pt x="231946" y="504636"/>
                  </a:lnTo>
                  <a:lnTo>
                    <a:pt x="202111" y="473865"/>
                  </a:lnTo>
                  <a:lnTo>
                    <a:pt x="174099" y="442118"/>
                  </a:lnTo>
                  <a:lnTo>
                    <a:pt x="147962" y="409434"/>
                  </a:lnTo>
                  <a:lnTo>
                    <a:pt x="123757" y="375856"/>
                  </a:lnTo>
                  <a:lnTo>
                    <a:pt x="101538" y="341425"/>
                  </a:lnTo>
                  <a:lnTo>
                    <a:pt x="81360" y="306183"/>
                  </a:lnTo>
                  <a:lnTo>
                    <a:pt x="63278" y="270170"/>
                  </a:lnTo>
                  <a:lnTo>
                    <a:pt x="47347" y="233429"/>
                  </a:lnTo>
                  <a:lnTo>
                    <a:pt x="33622" y="196000"/>
                  </a:lnTo>
                  <a:lnTo>
                    <a:pt x="22157" y="157926"/>
                  </a:lnTo>
                  <a:lnTo>
                    <a:pt x="13007" y="119247"/>
                  </a:lnTo>
                  <a:lnTo>
                    <a:pt x="6228" y="80006"/>
                  </a:lnTo>
                  <a:lnTo>
                    <a:pt x="1874" y="40242"/>
                  </a:lnTo>
                  <a:lnTo>
                    <a:pt x="0" y="0"/>
                  </a:lnTo>
                </a:path>
              </a:pathLst>
            </a:custGeom>
            <a:noFill/>
            <a:ln cap="flat" cmpd="sng" w="19050">
              <a:solidFill>
                <a:srgbClr val="9900FF">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 name="Google Shape;505;gf6487c47f5_0_170"/>
            <p:cNvSpPr/>
            <p:nvPr/>
          </p:nvSpPr>
          <p:spPr>
            <a:xfrm>
              <a:off x="11129480" y="3293131"/>
              <a:ext cx="1223119" cy="745570"/>
            </a:xfrm>
            <a:custGeom>
              <a:rect b="b" l="l" r="r" t="t"/>
              <a:pathLst>
                <a:path extrusionOk="0" h="751204" w="1226184">
                  <a:moveTo>
                    <a:pt x="1225895" y="0"/>
                  </a:moveTo>
                  <a:lnTo>
                    <a:pt x="1220392" y="69994"/>
                  </a:lnTo>
                  <a:lnTo>
                    <a:pt x="1204200" y="138203"/>
                  </a:lnTo>
                  <a:lnTo>
                    <a:pt x="1177791" y="204338"/>
                  </a:lnTo>
                  <a:lnTo>
                    <a:pt x="1141637" y="268112"/>
                  </a:lnTo>
                  <a:lnTo>
                    <a:pt x="1096212" y="329235"/>
                  </a:lnTo>
                  <a:lnTo>
                    <a:pt x="1070170" y="358713"/>
                  </a:lnTo>
                  <a:lnTo>
                    <a:pt x="1041988" y="387421"/>
                  </a:lnTo>
                  <a:lnTo>
                    <a:pt x="1011724" y="415322"/>
                  </a:lnTo>
                  <a:lnTo>
                    <a:pt x="979438" y="442380"/>
                  </a:lnTo>
                  <a:lnTo>
                    <a:pt x="945188" y="468560"/>
                  </a:lnTo>
                  <a:lnTo>
                    <a:pt x="909034" y="493825"/>
                  </a:lnTo>
                  <a:lnTo>
                    <a:pt x="871035" y="518140"/>
                  </a:lnTo>
                  <a:lnTo>
                    <a:pt x="831250" y="541469"/>
                  </a:lnTo>
                  <a:lnTo>
                    <a:pt x="789738" y="563774"/>
                  </a:lnTo>
                  <a:lnTo>
                    <a:pt x="746558" y="585021"/>
                  </a:lnTo>
                  <a:lnTo>
                    <a:pt x="701769" y="605174"/>
                  </a:lnTo>
                  <a:lnTo>
                    <a:pt x="655430" y="624196"/>
                  </a:lnTo>
                  <a:lnTo>
                    <a:pt x="607601" y="642051"/>
                  </a:lnTo>
                  <a:lnTo>
                    <a:pt x="558340" y="658704"/>
                  </a:lnTo>
                  <a:lnTo>
                    <a:pt x="507707" y="674117"/>
                  </a:lnTo>
                  <a:lnTo>
                    <a:pt x="455761" y="688257"/>
                  </a:lnTo>
                  <a:lnTo>
                    <a:pt x="402560" y="701085"/>
                  </a:lnTo>
                  <a:lnTo>
                    <a:pt x="348164" y="712567"/>
                  </a:lnTo>
                  <a:lnTo>
                    <a:pt x="292632" y="722667"/>
                  </a:lnTo>
                  <a:lnTo>
                    <a:pt x="236023" y="731347"/>
                  </a:lnTo>
                  <a:lnTo>
                    <a:pt x="178396" y="738573"/>
                  </a:lnTo>
                  <a:lnTo>
                    <a:pt x="119811" y="744309"/>
                  </a:lnTo>
                  <a:lnTo>
                    <a:pt x="60325" y="748517"/>
                  </a:lnTo>
                  <a:lnTo>
                    <a:pt x="0" y="751163"/>
                  </a:lnTo>
                </a:path>
              </a:pathLst>
            </a:custGeom>
            <a:noFill/>
            <a:ln cap="flat" cmpd="sng" w="19050">
              <a:solidFill>
                <a:srgbClr val="9900FF">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06" name="Google Shape;506;gf6487c47f5_0_170"/>
          <p:cNvSpPr txBox="1"/>
          <p:nvPr/>
        </p:nvSpPr>
        <p:spPr>
          <a:xfrm rot="5400000">
            <a:off x="10020975" y="5442150"/>
            <a:ext cx="2659200" cy="172500"/>
          </a:xfrm>
          <a:prstGeom prst="rect">
            <a:avLst/>
          </a:prstGeom>
          <a:noFill/>
          <a:ln>
            <a:noFill/>
          </a:ln>
        </p:spPr>
        <p:txBody>
          <a:bodyPr anchorCtr="0" anchor="t" bIns="9125" lIns="9125" spcFirstLastPara="1" rIns="9125" wrap="square" tIns="9125">
            <a:spAutoFit/>
          </a:bodyPr>
          <a:lstStyle/>
          <a:p>
            <a:pPr indent="0" lvl="0" marL="0" marR="0" rtl="0" algn="l">
              <a:lnSpc>
                <a:spcPct val="100000"/>
              </a:lnSpc>
              <a:spcBef>
                <a:spcPts val="0"/>
              </a:spcBef>
              <a:spcAft>
                <a:spcPts val="0"/>
              </a:spcAft>
              <a:buClr>
                <a:srgbClr val="000000"/>
              </a:buClr>
              <a:buSzPts val="800"/>
              <a:buFont typeface="Arial"/>
              <a:buNone/>
            </a:pPr>
            <a:r>
              <a:rPr i="1" lang="en-US" sz="1000">
                <a:solidFill>
                  <a:srgbClr val="666666"/>
                </a:solidFill>
                <a:latin typeface="Lato"/>
                <a:ea typeface="Lato"/>
                <a:cs typeface="Lato"/>
                <a:sym typeface="Lato"/>
              </a:rPr>
              <a:t>ht / </a:t>
            </a:r>
            <a:r>
              <a:rPr i="1" lang="en-US" sz="1000">
                <a:solidFill>
                  <a:srgbClr val="666666"/>
                </a:solidFill>
                <a:latin typeface="Lato"/>
                <a:ea typeface="Lato"/>
                <a:cs typeface="Lato"/>
                <a:sym typeface="Lato"/>
              </a:rPr>
              <a:t>Dariush Khadjenouri - Tentative and Draft</a:t>
            </a:r>
            <a:endParaRPr i="1" sz="1000" u="none" cap="none" strike="noStrike">
              <a:solidFill>
                <a:srgbClr val="666666"/>
              </a:solidFill>
              <a:latin typeface="Lato"/>
              <a:ea typeface="Lato"/>
              <a:cs typeface="Lato"/>
              <a:sym typeface="Lat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84"/>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513" name="Google Shape;513;p84"/>
          <p:cNvSpPr txBox="1"/>
          <p:nvPr>
            <p:ph type="title"/>
          </p:nvPr>
        </p:nvSpPr>
        <p:spPr>
          <a:xfrm>
            <a:off x="1219200" y="0"/>
            <a:ext cx="9717000" cy="87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800"/>
              <a:buNone/>
            </a:pPr>
            <a:r>
              <a:rPr lang="en-US" sz="2700"/>
              <a:t>Mesoscale Mission Manager (MMM) </a:t>
            </a:r>
            <a:br>
              <a:rPr lang="en-US" sz="2700"/>
            </a:br>
            <a:r>
              <a:rPr lang="en-US" sz="2700"/>
              <a:t>Meso Domain Sector Proposals</a:t>
            </a:r>
            <a:endParaRPr sz="2700"/>
          </a:p>
        </p:txBody>
      </p:sp>
      <p:sp>
        <p:nvSpPr>
          <p:cNvPr id="514" name="Google Shape;514;p84"/>
          <p:cNvSpPr txBox="1"/>
          <p:nvPr>
            <p:ph idx="1" type="body"/>
          </p:nvPr>
        </p:nvSpPr>
        <p:spPr>
          <a:xfrm>
            <a:off x="1597350" y="5394575"/>
            <a:ext cx="10181400" cy="1006200"/>
          </a:xfrm>
          <a:prstGeom prst="rect">
            <a:avLst/>
          </a:prstGeom>
          <a:noFill/>
          <a:ln>
            <a:noFill/>
          </a:ln>
        </p:spPr>
        <p:txBody>
          <a:bodyPr anchorCtr="0" anchor="t" bIns="45700" lIns="91425" spcFirstLastPara="1" rIns="91425" wrap="square" tIns="45700">
            <a:noAutofit/>
          </a:bodyPr>
          <a:lstStyle/>
          <a:p>
            <a:pPr indent="-342900" lvl="0" marL="457200" rtl="0" algn="l">
              <a:lnSpc>
                <a:spcPct val="115000"/>
              </a:lnSpc>
              <a:spcBef>
                <a:spcPts val="400"/>
              </a:spcBef>
              <a:spcAft>
                <a:spcPts val="0"/>
              </a:spcAft>
              <a:buSzPts val="1800"/>
              <a:buChar char="•"/>
            </a:pPr>
            <a:r>
              <a:rPr lang="en-US" sz="1800"/>
              <a:t>Development was driven by requirements from the MDS Core Team </a:t>
            </a:r>
            <a:endParaRPr sz="1800"/>
          </a:p>
          <a:p>
            <a:pPr indent="-342900" lvl="0" marL="457200" rtl="0" algn="l">
              <a:lnSpc>
                <a:spcPct val="115000"/>
              </a:lnSpc>
              <a:spcBef>
                <a:spcPts val="400"/>
              </a:spcBef>
              <a:spcAft>
                <a:spcPts val="0"/>
              </a:spcAft>
              <a:buSzPts val="1800"/>
              <a:buChar char="•"/>
            </a:pPr>
            <a:r>
              <a:rPr lang="en-US" sz="1800"/>
              <a:t>MDS </a:t>
            </a:r>
            <a:r>
              <a:rPr lang="en-US" sz="1800" u="sng">
                <a:solidFill>
                  <a:schemeClr val="accent5"/>
                </a:solidFill>
                <a:hlinkClick r:id="rId3">
                  <a:extLst>
                    <a:ext uri="{A12FA001-AC4F-418D-AE19-62706E023703}">
                      <ahyp:hlinkClr val="tx"/>
                    </a:ext>
                  </a:extLst>
                </a:hlinkClick>
              </a:rPr>
              <a:t>Standard Operating Procedure</a:t>
            </a:r>
            <a:r>
              <a:rPr lang="en-US" sz="1800"/>
              <a:t> revised </a:t>
            </a:r>
            <a:r>
              <a:rPr lang="en-US" sz="1800"/>
              <a:t>accordingly</a:t>
            </a:r>
            <a:endParaRPr sz="1800"/>
          </a:p>
          <a:p>
            <a:pPr indent="-342900" lvl="0" marL="457200" rtl="0" algn="l">
              <a:lnSpc>
                <a:spcPct val="115000"/>
              </a:lnSpc>
              <a:spcBef>
                <a:spcPts val="400"/>
              </a:spcBef>
              <a:spcAft>
                <a:spcPts val="0"/>
              </a:spcAft>
              <a:buSzPts val="1800"/>
              <a:buChar char="•"/>
            </a:pPr>
            <a:r>
              <a:rPr lang="en-US" sz="1800"/>
              <a:t>General availability starting Mon., Nov. 1, 2021</a:t>
            </a:r>
            <a:endParaRPr sz="1800"/>
          </a:p>
        </p:txBody>
      </p:sp>
      <p:grpSp>
        <p:nvGrpSpPr>
          <p:cNvPr id="515" name="Google Shape;515;p84"/>
          <p:cNvGrpSpPr/>
          <p:nvPr/>
        </p:nvGrpSpPr>
        <p:grpSpPr>
          <a:xfrm>
            <a:off x="1544382" y="890129"/>
            <a:ext cx="8218093" cy="4359953"/>
            <a:chOff x="1849182" y="966329"/>
            <a:chExt cx="8218093" cy="4359953"/>
          </a:xfrm>
        </p:grpSpPr>
        <p:grpSp>
          <p:nvGrpSpPr>
            <p:cNvPr id="516" name="Google Shape;516;p84"/>
            <p:cNvGrpSpPr/>
            <p:nvPr/>
          </p:nvGrpSpPr>
          <p:grpSpPr>
            <a:xfrm>
              <a:off x="1849182" y="966329"/>
              <a:ext cx="8218093" cy="4359953"/>
              <a:chOff x="814400" y="951300"/>
              <a:chExt cx="10436999" cy="5705251"/>
            </a:xfrm>
          </p:grpSpPr>
          <p:pic>
            <p:nvPicPr>
              <p:cNvPr id="517" name="Google Shape;517;p84"/>
              <p:cNvPicPr preferRelativeResize="0"/>
              <p:nvPr/>
            </p:nvPicPr>
            <p:blipFill rotWithShape="1">
              <a:blip r:embed="rId4">
                <a:alphaModFix/>
              </a:blip>
              <a:srcRect b="0" l="0" r="0" t="0"/>
              <a:stretch/>
            </p:blipFill>
            <p:spPr>
              <a:xfrm>
                <a:off x="814400" y="951300"/>
                <a:ext cx="5157216" cy="2743905"/>
              </a:xfrm>
              <a:prstGeom prst="rect">
                <a:avLst/>
              </a:prstGeom>
              <a:noFill/>
              <a:ln cap="flat" cmpd="sng" w="9525">
                <a:solidFill>
                  <a:srgbClr val="999999"/>
                </a:solidFill>
                <a:prstDash val="solid"/>
                <a:round/>
                <a:headEnd len="sm" w="sm" type="none"/>
                <a:tailEnd len="sm" w="sm" type="none"/>
              </a:ln>
              <a:effectLst>
                <a:outerShdw blurRad="142875" rotWithShape="0" algn="bl" dir="5400000" dist="38100">
                  <a:srgbClr val="000000">
                    <a:alpha val="49019"/>
                  </a:srgbClr>
                </a:outerShdw>
              </a:effectLst>
            </p:spPr>
          </p:pic>
          <p:pic>
            <p:nvPicPr>
              <p:cNvPr id="518" name="Google Shape;518;p84"/>
              <p:cNvPicPr preferRelativeResize="0"/>
              <p:nvPr/>
            </p:nvPicPr>
            <p:blipFill rotWithShape="1">
              <a:blip r:embed="rId5">
                <a:alphaModFix/>
              </a:blip>
              <a:srcRect b="0" l="0" r="0" t="0"/>
              <a:stretch/>
            </p:blipFill>
            <p:spPr>
              <a:xfrm>
                <a:off x="814400" y="3913350"/>
                <a:ext cx="5156002" cy="2743201"/>
              </a:xfrm>
              <a:prstGeom prst="rect">
                <a:avLst/>
              </a:prstGeom>
              <a:noFill/>
              <a:ln cap="flat" cmpd="sng" w="9525">
                <a:solidFill>
                  <a:srgbClr val="999999"/>
                </a:solidFill>
                <a:prstDash val="solid"/>
                <a:round/>
                <a:headEnd len="sm" w="sm" type="none"/>
                <a:tailEnd len="sm" w="sm" type="none"/>
              </a:ln>
              <a:effectLst>
                <a:outerShdw blurRad="142875" rotWithShape="0" algn="bl" dir="5400000" dist="38100">
                  <a:srgbClr val="000000">
                    <a:alpha val="49019"/>
                  </a:srgbClr>
                </a:outerShdw>
              </a:effectLst>
            </p:spPr>
          </p:pic>
          <p:pic>
            <p:nvPicPr>
              <p:cNvPr id="519" name="Google Shape;519;p84"/>
              <p:cNvPicPr preferRelativeResize="0"/>
              <p:nvPr/>
            </p:nvPicPr>
            <p:blipFill rotWithShape="1">
              <a:blip r:embed="rId6">
                <a:alphaModFix/>
              </a:blip>
              <a:srcRect b="0" l="14862" r="3593" t="0"/>
              <a:stretch/>
            </p:blipFill>
            <p:spPr>
              <a:xfrm>
                <a:off x="6175500" y="951300"/>
                <a:ext cx="4939276" cy="2743199"/>
              </a:xfrm>
              <a:prstGeom prst="rect">
                <a:avLst/>
              </a:prstGeom>
              <a:noFill/>
              <a:ln cap="flat" cmpd="sng" w="9525">
                <a:solidFill>
                  <a:srgbClr val="999999"/>
                </a:solidFill>
                <a:prstDash val="solid"/>
                <a:round/>
                <a:headEnd len="sm" w="sm" type="none"/>
                <a:tailEnd len="sm" w="sm" type="none"/>
              </a:ln>
              <a:effectLst>
                <a:outerShdw blurRad="142875" rotWithShape="0" algn="bl" dir="5400000" dist="38100">
                  <a:srgbClr val="000000">
                    <a:alpha val="49019"/>
                  </a:srgbClr>
                </a:outerShdw>
              </a:effectLst>
            </p:spPr>
          </p:pic>
          <p:pic>
            <p:nvPicPr>
              <p:cNvPr id="520" name="Google Shape;520;p84"/>
              <p:cNvPicPr preferRelativeResize="0"/>
              <p:nvPr/>
            </p:nvPicPr>
            <p:blipFill rotWithShape="1">
              <a:blip r:embed="rId7">
                <a:alphaModFix/>
              </a:blip>
              <a:srcRect b="5554" l="4898" r="73437" t="79025"/>
              <a:stretch/>
            </p:blipFill>
            <p:spPr>
              <a:xfrm>
                <a:off x="1564175" y="5367900"/>
                <a:ext cx="2476800" cy="937900"/>
              </a:xfrm>
              <a:prstGeom prst="rect">
                <a:avLst/>
              </a:prstGeom>
              <a:noFill/>
              <a:ln cap="flat" cmpd="sng" w="9525">
                <a:solidFill>
                  <a:srgbClr val="FF0000"/>
                </a:solidFill>
                <a:prstDash val="solid"/>
                <a:round/>
                <a:headEnd len="sm" w="sm" type="none"/>
                <a:tailEnd len="sm" w="sm" type="none"/>
              </a:ln>
              <a:effectLst>
                <a:outerShdw blurRad="257175" rotWithShape="0" algn="bl" dir="5400000" dist="85725">
                  <a:srgbClr val="000000">
                    <a:alpha val="49019"/>
                  </a:srgbClr>
                </a:outerShdw>
              </a:effectLst>
            </p:spPr>
          </p:pic>
          <p:pic>
            <p:nvPicPr>
              <p:cNvPr id="521" name="Google Shape;521;p84"/>
              <p:cNvPicPr preferRelativeResize="0"/>
              <p:nvPr/>
            </p:nvPicPr>
            <p:blipFill rotWithShape="1">
              <a:blip r:embed="rId8">
                <a:alphaModFix/>
              </a:blip>
              <a:srcRect b="13840" l="32730" r="41841" t="77577"/>
              <a:stretch/>
            </p:blipFill>
            <p:spPr>
              <a:xfrm>
                <a:off x="7620175" y="2717550"/>
                <a:ext cx="3631224" cy="511426"/>
              </a:xfrm>
              <a:prstGeom prst="rect">
                <a:avLst/>
              </a:prstGeom>
              <a:noFill/>
              <a:ln cap="flat" cmpd="sng" w="9525">
                <a:solidFill>
                  <a:srgbClr val="FF0000"/>
                </a:solidFill>
                <a:prstDash val="solid"/>
                <a:round/>
                <a:headEnd len="sm" w="sm" type="none"/>
                <a:tailEnd len="sm" w="sm" type="none"/>
              </a:ln>
              <a:effectLst>
                <a:outerShdw blurRad="257175" rotWithShape="0" algn="bl" dir="5400000" dist="85725">
                  <a:srgbClr val="000000">
                    <a:alpha val="49019"/>
                  </a:srgbClr>
                </a:outerShdw>
              </a:effectLst>
            </p:spPr>
          </p:pic>
          <p:pic>
            <p:nvPicPr>
              <p:cNvPr id="522" name="Google Shape;522;p84"/>
              <p:cNvPicPr preferRelativeResize="0"/>
              <p:nvPr/>
            </p:nvPicPr>
            <p:blipFill rotWithShape="1">
              <a:blip r:embed="rId9">
                <a:alphaModFix/>
              </a:blip>
              <a:srcRect b="0" l="0" r="0" t="0"/>
              <a:stretch/>
            </p:blipFill>
            <p:spPr>
              <a:xfrm>
                <a:off x="6178625" y="3913350"/>
                <a:ext cx="4933017" cy="2743199"/>
              </a:xfrm>
              <a:prstGeom prst="rect">
                <a:avLst/>
              </a:prstGeom>
              <a:noFill/>
              <a:ln cap="flat" cmpd="sng" w="9525">
                <a:solidFill>
                  <a:srgbClr val="999999"/>
                </a:solidFill>
                <a:prstDash val="solid"/>
                <a:round/>
                <a:headEnd len="sm" w="sm" type="none"/>
                <a:tailEnd len="sm" w="sm" type="none"/>
              </a:ln>
              <a:effectLst>
                <a:outerShdw blurRad="142875" rotWithShape="0" algn="bl" dir="5400000" dist="38100">
                  <a:srgbClr val="000000">
                    <a:alpha val="49019"/>
                  </a:srgbClr>
                </a:outerShdw>
              </a:effectLst>
            </p:spPr>
          </p:pic>
        </p:grpSp>
        <p:grpSp>
          <p:nvGrpSpPr>
            <p:cNvPr id="523" name="Google Shape;523;p84"/>
            <p:cNvGrpSpPr/>
            <p:nvPr/>
          </p:nvGrpSpPr>
          <p:grpSpPr>
            <a:xfrm>
              <a:off x="6630525" y="3262928"/>
              <a:ext cx="2814501" cy="1844631"/>
              <a:chOff x="3084600" y="1828800"/>
              <a:chExt cx="5436549" cy="3314701"/>
            </a:xfrm>
          </p:grpSpPr>
          <p:pic>
            <p:nvPicPr>
              <p:cNvPr id="524" name="Google Shape;524;p84"/>
              <p:cNvPicPr preferRelativeResize="0"/>
              <p:nvPr/>
            </p:nvPicPr>
            <p:blipFill rotWithShape="1">
              <a:blip r:embed="rId10">
                <a:alphaModFix/>
              </a:blip>
              <a:srcRect b="0" l="2152" r="0" t="35892"/>
              <a:stretch/>
            </p:blipFill>
            <p:spPr>
              <a:xfrm>
                <a:off x="3084600" y="1828800"/>
                <a:ext cx="5436549" cy="3314701"/>
              </a:xfrm>
              <a:prstGeom prst="rect">
                <a:avLst/>
              </a:prstGeom>
              <a:noFill/>
              <a:ln>
                <a:noFill/>
              </a:ln>
            </p:spPr>
          </p:pic>
          <p:pic>
            <p:nvPicPr>
              <p:cNvPr id="525" name="Google Shape;525;p84"/>
              <p:cNvPicPr preferRelativeResize="0"/>
              <p:nvPr/>
            </p:nvPicPr>
            <p:blipFill rotWithShape="1">
              <a:blip r:embed="rId11">
                <a:alphaModFix/>
              </a:blip>
              <a:srcRect b="63858" l="3523" r="65459" t="16578"/>
              <a:stretch/>
            </p:blipFill>
            <p:spPr>
              <a:xfrm>
                <a:off x="3084600" y="2300525"/>
                <a:ext cx="1723326" cy="1006201"/>
              </a:xfrm>
              <a:prstGeom prst="rect">
                <a:avLst/>
              </a:prstGeom>
              <a:noFill/>
              <a:ln>
                <a:noFill/>
              </a:ln>
            </p:spPr>
          </p:pic>
          <p:pic>
            <p:nvPicPr>
              <p:cNvPr id="526" name="Google Shape;526;p84"/>
              <p:cNvPicPr preferRelativeResize="0"/>
              <p:nvPr/>
            </p:nvPicPr>
            <p:blipFill rotWithShape="1">
              <a:blip r:embed="rId12">
                <a:alphaModFix/>
              </a:blip>
              <a:srcRect b="92224" l="3522" r="59284" t="0"/>
              <a:stretch/>
            </p:blipFill>
            <p:spPr>
              <a:xfrm>
                <a:off x="3084600" y="1828800"/>
                <a:ext cx="2066425" cy="399951"/>
              </a:xfrm>
              <a:prstGeom prst="rect">
                <a:avLst/>
              </a:prstGeom>
              <a:noFill/>
              <a:ln>
                <a:noFill/>
              </a:ln>
            </p:spPr>
          </p:pic>
        </p:grpSp>
      </p:grpSp>
      <p:sp>
        <p:nvSpPr>
          <p:cNvPr id="527" name="Google Shape;527;p84"/>
          <p:cNvSpPr txBox="1"/>
          <p:nvPr/>
        </p:nvSpPr>
        <p:spPr>
          <a:xfrm rot="5400000">
            <a:off x="9241875" y="1396675"/>
            <a:ext cx="1185600" cy="172500"/>
          </a:xfrm>
          <a:prstGeom prst="rect">
            <a:avLst/>
          </a:prstGeom>
          <a:noFill/>
          <a:ln>
            <a:noFill/>
          </a:ln>
        </p:spPr>
        <p:txBody>
          <a:bodyPr anchorCtr="0" anchor="t" bIns="9125" lIns="9125" spcFirstLastPara="1" rIns="9125" wrap="square" tIns="9125">
            <a:spAutoFit/>
          </a:bodyPr>
          <a:lstStyle/>
          <a:p>
            <a:pPr indent="0" lvl="0" marL="0" marR="0" rtl="0" algn="l">
              <a:lnSpc>
                <a:spcPct val="100000"/>
              </a:lnSpc>
              <a:spcBef>
                <a:spcPts val="0"/>
              </a:spcBef>
              <a:spcAft>
                <a:spcPts val="0"/>
              </a:spcAft>
              <a:buClr>
                <a:srgbClr val="000000"/>
              </a:buClr>
              <a:buSzPts val="800"/>
              <a:buFont typeface="Arial"/>
              <a:buNone/>
            </a:pPr>
            <a:r>
              <a:rPr i="1" lang="en-US" sz="1000">
                <a:solidFill>
                  <a:srgbClr val="666666"/>
                </a:solidFill>
                <a:latin typeface="Lato"/>
                <a:ea typeface="Lato"/>
                <a:cs typeface="Lato"/>
                <a:sym typeface="Lato"/>
              </a:rPr>
              <a:t>h/t  Zac NcCullough</a:t>
            </a:r>
            <a:endParaRPr i="1" sz="1000" u="none" cap="none" strike="noStrike">
              <a:solidFill>
                <a:srgbClr val="666666"/>
              </a:solidFill>
              <a:latin typeface="Lato"/>
              <a:ea typeface="Lato"/>
              <a:cs typeface="Lato"/>
              <a:sym typeface="Lato"/>
            </a:endParaRPr>
          </a:p>
        </p:txBody>
      </p:sp>
      <p:pic>
        <p:nvPicPr>
          <p:cNvPr id="528" name="Google Shape;528;p84"/>
          <p:cNvPicPr preferRelativeResize="0"/>
          <p:nvPr/>
        </p:nvPicPr>
        <p:blipFill>
          <a:blip r:embed="rId13">
            <a:alphaModFix/>
          </a:blip>
          <a:stretch>
            <a:fillRect/>
          </a:stretch>
        </p:blipFill>
        <p:spPr>
          <a:xfrm>
            <a:off x="8367825" y="3284425"/>
            <a:ext cx="2101900" cy="2086826"/>
          </a:xfrm>
          <a:prstGeom prst="rect">
            <a:avLst/>
          </a:prstGeom>
          <a:noFill/>
          <a:ln cap="flat" cmpd="sng" w="9525">
            <a:solidFill>
              <a:schemeClr val="dk2"/>
            </a:solidFill>
            <a:prstDash val="solid"/>
            <a:round/>
            <a:headEnd len="sm" w="sm" type="none"/>
            <a:tailEnd len="sm" w="sm" type="none"/>
          </a:ln>
          <a:effectLst>
            <a:outerShdw blurRad="57150" rotWithShape="0" algn="bl" dir="3960000" dist="66675">
              <a:srgbClr val="000000">
                <a:alpha val="50000"/>
              </a:srgbClr>
            </a:outerShdw>
          </a:effectLst>
        </p:spPr>
      </p:pic>
    </p:spTree>
  </p:cSld>
  <p:clrMapOvr>
    <a:masterClrMapping/>
  </p:clrMapOvr>
  <mc:AlternateContent>
    <mc:Choice Requires="p14">
      <p:transition spd="slow" p14:dur="700">
        <p:fad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p82"/>
          <p:cNvSpPr txBox="1"/>
          <p:nvPr>
            <p:ph idx="1" type="body"/>
          </p:nvPr>
        </p:nvSpPr>
        <p:spPr>
          <a:xfrm>
            <a:off x="303050" y="1352700"/>
            <a:ext cx="11571000" cy="1222800"/>
          </a:xfrm>
          <a:prstGeom prst="rect">
            <a:avLst/>
          </a:prstGeom>
          <a:noFill/>
          <a:ln>
            <a:noFill/>
          </a:ln>
        </p:spPr>
        <p:txBody>
          <a:bodyPr anchorCtr="0" anchor="t" bIns="45700" lIns="91425" spcFirstLastPara="1" rIns="91425" wrap="square" tIns="45700">
            <a:noAutofit/>
          </a:bodyPr>
          <a:lstStyle/>
          <a:p>
            <a:pPr indent="-317500" lvl="0" marL="342900" marR="0" rtl="0" algn="l">
              <a:lnSpc>
                <a:spcPct val="115000"/>
              </a:lnSpc>
              <a:spcBef>
                <a:spcPts val="440"/>
              </a:spcBef>
              <a:spcAft>
                <a:spcPts val="0"/>
              </a:spcAft>
              <a:buSzPts val="1800"/>
              <a:buChar char="•"/>
            </a:pPr>
            <a:r>
              <a:rPr lang="en-US" sz="1800"/>
              <a:t>Thursdays, usually at Noon ET</a:t>
            </a:r>
            <a:endParaRPr sz="1800"/>
          </a:p>
          <a:p>
            <a:pPr indent="-317500" lvl="0" marL="342900" marR="0" rtl="0" algn="l">
              <a:lnSpc>
                <a:spcPct val="115000"/>
              </a:lnSpc>
              <a:spcBef>
                <a:spcPts val="440"/>
              </a:spcBef>
              <a:spcAft>
                <a:spcPts val="0"/>
              </a:spcAft>
              <a:buSzPts val="1800"/>
              <a:buChar char="•"/>
            </a:pPr>
            <a:r>
              <a:rPr lang="en-US" sz="1800"/>
              <a:t>Usage examples shed light on user requirements for satellite data products and capabilities</a:t>
            </a:r>
            <a:endParaRPr sz="1800"/>
          </a:p>
          <a:p>
            <a:pPr indent="-317500" lvl="0" marL="342900" rtl="0" algn="l">
              <a:lnSpc>
                <a:spcPct val="115000"/>
              </a:lnSpc>
              <a:spcBef>
                <a:spcPts val="440"/>
              </a:spcBef>
              <a:spcAft>
                <a:spcPts val="0"/>
              </a:spcAft>
              <a:buSzPts val="1800"/>
              <a:buChar char="•"/>
            </a:pPr>
            <a:r>
              <a:rPr lang="en-US" sz="1800"/>
              <a:t>Recordings are on the </a:t>
            </a:r>
            <a:r>
              <a:rPr lang="en-US" sz="1800" u="sng">
                <a:solidFill>
                  <a:schemeClr val="accent5"/>
                </a:solidFill>
                <a:hlinkClick r:id="rId3">
                  <a:extLst>
                    <a:ext uri="{A12FA001-AC4F-418D-AE19-62706E023703}">
                      <ahyp:hlinkClr val="tx"/>
                    </a:ext>
                  </a:extLst>
                </a:hlinkClick>
              </a:rPr>
              <a:t>SBC page in the NOAA VLab</a:t>
            </a:r>
            <a:r>
              <a:rPr lang="en-US" sz="1800"/>
              <a:t> and the </a:t>
            </a:r>
            <a:r>
              <a:rPr lang="en-US" sz="1800" u="sng">
                <a:solidFill>
                  <a:schemeClr val="accent5"/>
                </a:solidFill>
                <a:hlinkClick r:id="rId4">
                  <a:extLst>
                    <a:ext uri="{A12FA001-AC4F-418D-AE19-62706E023703}">
                      <ahyp:hlinkClr val="tx"/>
                    </a:ext>
                  </a:extLst>
                </a:hlinkClick>
              </a:rPr>
              <a:t>NWS Commerce Learning Center (CLC) website</a:t>
            </a:r>
            <a:endParaRPr sz="1800">
              <a:solidFill>
                <a:schemeClr val="accent5"/>
              </a:solidFill>
            </a:endParaRPr>
          </a:p>
        </p:txBody>
      </p:sp>
      <p:sp>
        <p:nvSpPr>
          <p:cNvPr id="535" name="Google Shape;535;p82"/>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sz="1800">
                <a:solidFill>
                  <a:srgbClr val="CC0000"/>
                </a:solidFill>
              </a:rPr>
              <a:t>‹#›</a:t>
            </a:fld>
            <a:endParaRPr sz="1800">
              <a:solidFill>
                <a:srgbClr val="CC0000"/>
              </a:solidFill>
            </a:endParaRPr>
          </a:p>
        </p:txBody>
      </p:sp>
      <p:sp>
        <p:nvSpPr>
          <p:cNvPr id="536" name="Google Shape;536;p82"/>
          <p:cNvSpPr txBox="1"/>
          <p:nvPr>
            <p:ph type="title"/>
          </p:nvPr>
        </p:nvSpPr>
        <p:spPr>
          <a:xfrm>
            <a:off x="1216025" y="152400"/>
            <a:ext cx="9772800" cy="87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800"/>
              <a:buNone/>
            </a:pPr>
            <a:r>
              <a:rPr lang="en-US" sz="3600"/>
              <a:t>Satellite Book Club (SBC) Seminar Series</a:t>
            </a:r>
            <a:endParaRPr sz="3600"/>
          </a:p>
        </p:txBody>
      </p:sp>
      <p:sp>
        <p:nvSpPr>
          <p:cNvPr id="537" name="Google Shape;537;p82"/>
          <p:cNvSpPr txBox="1"/>
          <p:nvPr/>
        </p:nvSpPr>
        <p:spPr>
          <a:xfrm>
            <a:off x="186575" y="2754275"/>
            <a:ext cx="8325000" cy="3803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440"/>
              </a:spcBef>
              <a:spcAft>
                <a:spcPts val="0"/>
              </a:spcAft>
              <a:buClr>
                <a:srgbClr val="000000"/>
              </a:buClr>
              <a:buSzPts val="1800"/>
              <a:buFont typeface="Arial"/>
              <a:buNone/>
            </a:pPr>
            <a:r>
              <a:rPr b="0" i="0" lang="en-US" sz="1800" u="none" cap="none" strike="noStrike">
                <a:solidFill>
                  <a:schemeClr val="dk1"/>
                </a:solidFill>
                <a:latin typeface="Lato"/>
                <a:ea typeface="Lato"/>
                <a:cs typeface="Lato"/>
                <a:sym typeface="Lato"/>
              </a:rPr>
              <a:t>Recent Sessions:</a:t>
            </a:r>
            <a:endParaRPr b="0" i="0" sz="2600" u="none" cap="none" strike="noStrike">
              <a:solidFill>
                <a:schemeClr val="dk1"/>
              </a:solidFill>
              <a:latin typeface="Lato"/>
              <a:ea typeface="Lato"/>
              <a:cs typeface="Lato"/>
              <a:sym typeface="Lato"/>
            </a:endParaRPr>
          </a:p>
          <a:p>
            <a:pPr indent="-317500" lvl="0" marL="457200" marR="0" rtl="0" algn="l">
              <a:lnSpc>
                <a:spcPct val="100000"/>
              </a:lnSpc>
              <a:spcBef>
                <a:spcPts val="800"/>
              </a:spcBef>
              <a:spcAft>
                <a:spcPts val="0"/>
              </a:spcAft>
              <a:buClr>
                <a:schemeClr val="dk1"/>
              </a:buClr>
              <a:buSzPts val="1400"/>
              <a:buFont typeface="Lato"/>
              <a:buChar char="•"/>
            </a:pPr>
            <a:r>
              <a:rPr lang="en-US">
                <a:solidFill>
                  <a:schemeClr val="dk1"/>
                </a:solidFill>
                <a:latin typeface="Lato"/>
                <a:ea typeface="Lato"/>
                <a:cs typeface="Lato"/>
                <a:sym typeface="Lato"/>
              </a:rPr>
              <a:t>Sept. 2:  Patrick Dills and Bill Line (UCAR/STAR), </a:t>
            </a:r>
            <a:r>
              <a:rPr i="1" lang="en-US">
                <a:solidFill>
                  <a:schemeClr val="dk1"/>
                </a:solidFill>
                <a:latin typeface="Lato"/>
                <a:ea typeface="Lato"/>
                <a:cs typeface="Lato"/>
                <a:sym typeface="Lato"/>
              </a:rPr>
              <a:t>Satellite RGB Composite Imagery &amp; Applications</a:t>
            </a:r>
            <a:endParaRPr i="1">
              <a:solidFill>
                <a:schemeClr val="dk1"/>
              </a:solidFill>
              <a:latin typeface="Lato"/>
              <a:ea typeface="Lato"/>
              <a:cs typeface="Lato"/>
              <a:sym typeface="Lato"/>
            </a:endParaRPr>
          </a:p>
          <a:p>
            <a:pPr indent="-317500" lvl="0" marL="457200" marR="0" rtl="0" algn="l">
              <a:lnSpc>
                <a:spcPct val="100000"/>
              </a:lnSpc>
              <a:spcBef>
                <a:spcPts val="800"/>
              </a:spcBef>
              <a:spcAft>
                <a:spcPts val="0"/>
              </a:spcAft>
              <a:buClr>
                <a:schemeClr val="dk1"/>
              </a:buClr>
              <a:buSzPts val="1400"/>
              <a:buFont typeface="Lato"/>
              <a:buChar char="•"/>
            </a:pPr>
            <a:r>
              <a:rPr lang="en-US">
                <a:solidFill>
                  <a:schemeClr val="dk1"/>
                </a:solidFill>
                <a:latin typeface="Lato"/>
                <a:ea typeface="Lato"/>
                <a:cs typeface="Lato"/>
                <a:sym typeface="Lato"/>
              </a:rPr>
              <a:t>Sept. 9: Kaitlin Rutt (AMA), </a:t>
            </a:r>
            <a:r>
              <a:rPr i="1" lang="en-US">
                <a:solidFill>
                  <a:schemeClr val="dk1"/>
                </a:solidFill>
                <a:latin typeface="Lato"/>
                <a:ea typeface="Lato"/>
                <a:cs typeface="Lato"/>
                <a:sym typeface="Lato"/>
              </a:rPr>
              <a:t>Utilizing NUCAPS for Supplemental Observations in a Convective Environment</a:t>
            </a:r>
            <a:endParaRPr i="1">
              <a:solidFill>
                <a:schemeClr val="dk1"/>
              </a:solidFill>
              <a:latin typeface="Lato"/>
              <a:ea typeface="Lato"/>
              <a:cs typeface="Lato"/>
              <a:sym typeface="Lato"/>
            </a:endParaRPr>
          </a:p>
          <a:p>
            <a:pPr indent="-317500" lvl="0" marL="457200" marR="0" rtl="0" algn="l">
              <a:lnSpc>
                <a:spcPct val="100000"/>
              </a:lnSpc>
              <a:spcBef>
                <a:spcPts val="800"/>
              </a:spcBef>
              <a:spcAft>
                <a:spcPts val="0"/>
              </a:spcAft>
              <a:buClr>
                <a:schemeClr val="dk1"/>
              </a:buClr>
              <a:buSzPts val="1400"/>
              <a:buFont typeface="Lato"/>
              <a:buChar char="•"/>
            </a:pPr>
            <a:r>
              <a:rPr lang="en-US">
                <a:solidFill>
                  <a:schemeClr val="dk1"/>
                </a:solidFill>
                <a:latin typeface="Lato"/>
                <a:ea typeface="Lato"/>
                <a:cs typeface="Lato"/>
                <a:sym typeface="Lato"/>
              </a:rPr>
              <a:t>Sept. 16: Bill Line, </a:t>
            </a:r>
            <a:r>
              <a:rPr i="1" lang="en-US">
                <a:solidFill>
                  <a:schemeClr val="dk1"/>
                </a:solidFill>
                <a:latin typeface="Lato"/>
                <a:ea typeface="Lato"/>
                <a:cs typeface="Lato"/>
                <a:sym typeface="Lato"/>
              </a:rPr>
              <a:t>Satellite Imagery Applications During Burn Scar Flash Flood Events</a:t>
            </a:r>
            <a:endParaRPr i="1">
              <a:solidFill>
                <a:schemeClr val="dk1"/>
              </a:solidFill>
              <a:latin typeface="Lato"/>
              <a:ea typeface="Lato"/>
              <a:cs typeface="Lato"/>
              <a:sym typeface="Lato"/>
            </a:endParaRPr>
          </a:p>
          <a:p>
            <a:pPr indent="-317500" lvl="0" marL="457200" marR="0" rtl="0" algn="l">
              <a:lnSpc>
                <a:spcPct val="100000"/>
              </a:lnSpc>
              <a:spcBef>
                <a:spcPts val="800"/>
              </a:spcBef>
              <a:spcAft>
                <a:spcPts val="0"/>
              </a:spcAft>
              <a:buClr>
                <a:schemeClr val="dk1"/>
              </a:buClr>
              <a:buSzPts val="1400"/>
              <a:buFont typeface="Lato"/>
              <a:buChar char="•"/>
            </a:pPr>
            <a:r>
              <a:rPr lang="en-US">
                <a:solidFill>
                  <a:schemeClr val="dk1"/>
                </a:solidFill>
                <a:latin typeface="Lato"/>
                <a:ea typeface="Lato"/>
                <a:cs typeface="Lato"/>
                <a:sym typeface="Lato"/>
              </a:rPr>
              <a:t>Sept. 23: Mike Pavolonis (CIMSS), </a:t>
            </a:r>
            <a:r>
              <a:rPr i="1" lang="en-US">
                <a:solidFill>
                  <a:schemeClr val="dk1"/>
                </a:solidFill>
                <a:latin typeface="Lato"/>
                <a:ea typeface="Lato"/>
                <a:cs typeface="Lato"/>
                <a:sym typeface="Lato"/>
              </a:rPr>
              <a:t>ProbSevere LightningCast</a:t>
            </a:r>
            <a:endParaRPr i="1">
              <a:solidFill>
                <a:schemeClr val="dk1"/>
              </a:solidFill>
              <a:latin typeface="Lato"/>
              <a:ea typeface="Lato"/>
              <a:cs typeface="Lato"/>
              <a:sym typeface="Lato"/>
            </a:endParaRPr>
          </a:p>
          <a:p>
            <a:pPr indent="-317500" lvl="0" marL="457200" marR="0" rtl="0" algn="l">
              <a:lnSpc>
                <a:spcPct val="100000"/>
              </a:lnSpc>
              <a:spcBef>
                <a:spcPts val="800"/>
              </a:spcBef>
              <a:spcAft>
                <a:spcPts val="0"/>
              </a:spcAft>
              <a:buClr>
                <a:schemeClr val="dk1"/>
              </a:buClr>
              <a:buSzPts val="1400"/>
              <a:buFont typeface="Lato"/>
              <a:buChar char="•"/>
            </a:pPr>
            <a:r>
              <a:rPr lang="en-US">
                <a:solidFill>
                  <a:schemeClr val="dk1"/>
                </a:solidFill>
                <a:latin typeface="Lato"/>
                <a:ea typeface="Lato"/>
                <a:cs typeface="Lato"/>
                <a:sym typeface="Lato"/>
              </a:rPr>
              <a:t>Sept. 30: Curtis Seaman (CIRA), </a:t>
            </a:r>
            <a:r>
              <a:rPr i="1" lang="en-US">
                <a:solidFill>
                  <a:schemeClr val="dk1"/>
                </a:solidFill>
                <a:latin typeface="Lato"/>
                <a:ea typeface="Lato"/>
                <a:cs typeface="Lato"/>
                <a:sym typeface="Lato"/>
              </a:rPr>
              <a:t>Value of VIIRS</a:t>
            </a:r>
            <a:endParaRPr i="1">
              <a:solidFill>
                <a:schemeClr val="dk1"/>
              </a:solidFill>
              <a:latin typeface="Lato"/>
              <a:ea typeface="Lato"/>
              <a:cs typeface="Lato"/>
              <a:sym typeface="Lato"/>
            </a:endParaRPr>
          </a:p>
          <a:p>
            <a:pPr indent="-317500" lvl="0" marL="457200" marR="0" rtl="0" algn="l">
              <a:lnSpc>
                <a:spcPct val="100000"/>
              </a:lnSpc>
              <a:spcBef>
                <a:spcPts val="800"/>
              </a:spcBef>
              <a:spcAft>
                <a:spcPts val="0"/>
              </a:spcAft>
              <a:buClr>
                <a:schemeClr val="dk1"/>
              </a:buClr>
              <a:buSzPts val="1400"/>
              <a:buFont typeface="Lato"/>
              <a:buChar char="•"/>
            </a:pPr>
            <a:r>
              <a:rPr lang="en-US">
                <a:solidFill>
                  <a:schemeClr val="dk1"/>
                </a:solidFill>
                <a:latin typeface="Lato"/>
                <a:ea typeface="Lato"/>
                <a:cs typeface="Lato"/>
                <a:sym typeface="Lato"/>
              </a:rPr>
              <a:t>Oct. 7: Patrick Ayd &amp; Joe Moore, </a:t>
            </a:r>
            <a:r>
              <a:rPr i="1" lang="en-US">
                <a:solidFill>
                  <a:schemeClr val="dk1"/>
                </a:solidFill>
                <a:latin typeface="Lato"/>
                <a:ea typeface="Lato"/>
                <a:cs typeface="Lato"/>
                <a:sym typeface="Lato"/>
              </a:rPr>
              <a:t>Radar Down, Severe Risk Up</a:t>
            </a:r>
            <a:endParaRPr i="1">
              <a:solidFill>
                <a:schemeClr val="dk1"/>
              </a:solidFill>
              <a:latin typeface="Lato"/>
              <a:ea typeface="Lato"/>
              <a:cs typeface="Lato"/>
              <a:sym typeface="Lato"/>
            </a:endParaRPr>
          </a:p>
          <a:p>
            <a:pPr indent="-317500" lvl="0" marL="457200" marR="0" rtl="0" algn="l">
              <a:lnSpc>
                <a:spcPct val="100000"/>
              </a:lnSpc>
              <a:spcBef>
                <a:spcPts val="800"/>
              </a:spcBef>
              <a:spcAft>
                <a:spcPts val="0"/>
              </a:spcAft>
              <a:buClr>
                <a:schemeClr val="dk1"/>
              </a:buClr>
              <a:buSzPts val="1400"/>
              <a:buFont typeface="Lato"/>
              <a:buChar char="•"/>
            </a:pPr>
            <a:r>
              <a:rPr lang="en-US">
                <a:solidFill>
                  <a:schemeClr val="dk1"/>
                </a:solidFill>
                <a:latin typeface="Lato"/>
                <a:ea typeface="Lato"/>
                <a:cs typeface="Lato"/>
                <a:sym typeface="Lato"/>
              </a:rPr>
              <a:t>Oct. 14: Andy Heidinger (NESDIS), </a:t>
            </a:r>
            <a:r>
              <a:rPr i="1" lang="en-US">
                <a:solidFill>
                  <a:schemeClr val="dk1"/>
                </a:solidFill>
                <a:latin typeface="Lato"/>
                <a:ea typeface="Lato"/>
                <a:cs typeface="Lato"/>
                <a:sym typeface="Lato"/>
              </a:rPr>
              <a:t>The 1.38 Cirrus NIR Band</a:t>
            </a:r>
            <a:endParaRPr i="1">
              <a:solidFill>
                <a:schemeClr val="dk1"/>
              </a:solidFill>
              <a:latin typeface="Lato"/>
              <a:ea typeface="Lato"/>
              <a:cs typeface="Lato"/>
              <a:sym typeface="Lato"/>
            </a:endParaRPr>
          </a:p>
          <a:p>
            <a:pPr indent="-317500" lvl="0" marL="457200" marR="0" rtl="0" algn="l">
              <a:lnSpc>
                <a:spcPct val="100000"/>
              </a:lnSpc>
              <a:spcBef>
                <a:spcPts val="800"/>
              </a:spcBef>
              <a:spcAft>
                <a:spcPts val="0"/>
              </a:spcAft>
              <a:buClr>
                <a:schemeClr val="dk1"/>
              </a:buClr>
              <a:buSzPts val="1400"/>
              <a:buFont typeface="Lato"/>
              <a:buChar char="•"/>
            </a:pPr>
            <a:r>
              <a:rPr lang="en-US">
                <a:solidFill>
                  <a:schemeClr val="dk1"/>
                </a:solidFill>
                <a:latin typeface="Lato"/>
                <a:ea typeface="Lato"/>
                <a:cs typeface="Lato"/>
                <a:sym typeface="Lato"/>
              </a:rPr>
              <a:t>Oct. 21: Jim Yoe (NCEP), </a:t>
            </a:r>
            <a:r>
              <a:rPr i="1" lang="en-US">
                <a:solidFill>
                  <a:schemeClr val="dk1"/>
                </a:solidFill>
                <a:latin typeface="Lato"/>
                <a:ea typeface="Lato"/>
                <a:cs typeface="Lato"/>
                <a:sym typeface="Lato"/>
              </a:rPr>
              <a:t>Satellite Data Assimilation</a:t>
            </a:r>
            <a:endParaRPr i="1">
              <a:solidFill>
                <a:schemeClr val="dk1"/>
              </a:solidFill>
              <a:latin typeface="Lato"/>
              <a:ea typeface="Lato"/>
              <a:cs typeface="Lato"/>
              <a:sym typeface="Lato"/>
            </a:endParaRPr>
          </a:p>
          <a:p>
            <a:pPr indent="-317500" lvl="0" marL="457200" marR="0" rtl="0" algn="l">
              <a:lnSpc>
                <a:spcPct val="100000"/>
              </a:lnSpc>
              <a:spcBef>
                <a:spcPts val="800"/>
              </a:spcBef>
              <a:spcAft>
                <a:spcPts val="0"/>
              </a:spcAft>
              <a:buClr>
                <a:schemeClr val="dk1"/>
              </a:buClr>
              <a:buSzPts val="1400"/>
              <a:buFont typeface="Lato"/>
              <a:buChar char="•"/>
            </a:pPr>
            <a:r>
              <a:rPr lang="en-US">
                <a:solidFill>
                  <a:schemeClr val="dk1"/>
                </a:solidFill>
                <a:latin typeface="Lato"/>
                <a:ea typeface="Lato"/>
                <a:cs typeface="Lato"/>
                <a:sym typeface="Lato"/>
              </a:rPr>
              <a:t>Oct. 28: Chad G. (SR HQ), Usage of </a:t>
            </a:r>
            <a:r>
              <a:rPr i="1" lang="en-US">
                <a:solidFill>
                  <a:schemeClr val="dk1"/>
                </a:solidFill>
                <a:latin typeface="Lato"/>
                <a:ea typeface="Lato"/>
                <a:cs typeface="Lato"/>
                <a:sym typeface="Lato"/>
              </a:rPr>
              <a:t>GOES Meso Sectors</a:t>
            </a:r>
            <a:r>
              <a:rPr lang="en-US">
                <a:solidFill>
                  <a:schemeClr val="dk1"/>
                </a:solidFill>
                <a:latin typeface="Lato"/>
                <a:ea typeface="Lato"/>
                <a:cs typeface="Lato"/>
                <a:sym typeface="Lato"/>
              </a:rPr>
              <a:t> </a:t>
            </a:r>
            <a:endParaRPr b="0" i="1" sz="1400" u="none" cap="none" strike="noStrike">
              <a:solidFill>
                <a:schemeClr val="dk1"/>
              </a:solidFill>
              <a:latin typeface="Lato"/>
              <a:ea typeface="Lato"/>
              <a:cs typeface="Lato"/>
              <a:sym typeface="Lato"/>
            </a:endParaRPr>
          </a:p>
        </p:txBody>
      </p:sp>
      <p:sp>
        <p:nvSpPr>
          <p:cNvPr id="538" name="Google Shape;538;p82"/>
          <p:cNvSpPr txBox="1"/>
          <p:nvPr/>
        </p:nvSpPr>
        <p:spPr>
          <a:xfrm>
            <a:off x="8661750" y="2754275"/>
            <a:ext cx="3429000" cy="2835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440"/>
              </a:spcBef>
              <a:spcAft>
                <a:spcPts val="0"/>
              </a:spcAft>
              <a:buClr>
                <a:srgbClr val="000000"/>
              </a:buClr>
              <a:buSzPts val="1800"/>
              <a:buFont typeface="Arial"/>
              <a:buNone/>
            </a:pPr>
            <a:r>
              <a:rPr b="0" i="0" lang="en-US" sz="1800" u="none" cap="none" strike="noStrike">
                <a:solidFill>
                  <a:schemeClr val="dk1"/>
                </a:solidFill>
                <a:latin typeface="Lato"/>
                <a:ea typeface="Lato"/>
                <a:cs typeface="Lato"/>
                <a:sym typeface="Lato"/>
              </a:rPr>
              <a:t>Upcoming topics:</a:t>
            </a:r>
            <a:endParaRPr b="0" i="0" sz="2600" u="none" cap="none" strike="noStrike">
              <a:solidFill>
                <a:schemeClr val="dk1"/>
              </a:solidFill>
              <a:latin typeface="Lato"/>
              <a:ea typeface="Lato"/>
              <a:cs typeface="Lato"/>
              <a:sym typeface="Lato"/>
            </a:endParaRPr>
          </a:p>
          <a:p>
            <a:pPr indent="-317500" lvl="0" marL="457200" marR="0" rtl="0" algn="l">
              <a:lnSpc>
                <a:spcPct val="100000"/>
              </a:lnSpc>
              <a:spcBef>
                <a:spcPts val="800"/>
              </a:spcBef>
              <a:spcAft>
                <a:spcPts val="0"/>
              </a:spcAft>
              <a:buClr>
                <a:schemeClr val="dk1"/>
              </a:buClr>
              <a:buSzPts val="1400"/>
              <a:buFont typeface="Lato"/>
              <a:buChar char="•"/>
            </a:pPr>
            <a:r>
              <a:rPr lang="en-US">
                <a:solidFill>
                  <a:schemeClr val="dk1"/>
                </a:solidFill>
                <a:latin typeface="Lato"/>
                <a:ea typeface="Lato"/>
                <a:cs typeface="Lato"/>
                <a:sym typeface="Lato"/>
              </a:rPr>
              <a:t>NWS Operations Proving Ground</a:t>
            </a:r>
            <a:endParaRPr>
              <a:solidFill>
                <a:schemeClr val="dk1"/>
              </a:solidFill>
              <a:latin typeface="Lato"/>
              <a:ea typeface="Lato"/>
              <a:cs typeface="Lato"/>
              <a:sym typeface="Lato"/>
            </a:endParaRPr>
          </a:p>
          <a:p>
            <a:pPr indent="-317500" lvl="0" marL="457200" marR="0" rtl="0" algn="l">
              <a:lnSpc>
                <a:spcPct val="100000"/>
              </a:lnSpc>
              <a:spcBef>
                <a:spcPts val="800"/>
              </a:spcBef>
              <a:spcAft>
                <a:spcPts val="0"/>
              </a:spcAft>
              <a:buClr>
                <a:schemeClr val="dk1"/>
              </a:buClr>
              <a:buSzPts val="1400"/>
              <a:buFont typeface="Lato"/>
              <a:buChar char="•"/>
            </a:pPr>
            <a:r>
              <a:rPr lang="en-US">
                <a:solidFill>
                  <a:schemeClr val="dk1"/>
                </a:solidFill>
                <a:latin typeface="Lato"/>
                <a:ea typeface="Lato"/>
                <a:cs typeface="Lato"/>
                <a:sym typeface="Lato"/>
              </a:rPr>
              <a:t>GOES-T plans</a:t>
            </a:r>
            <a:endParaRPr>
              <a:solidFill>
                <a:schemeClr val="dk1"/>
              </a:solidFill>
              <a:latin typeface="Lato"/>
              <a:ea typeface="Lato"/>
              <a:cs typeface="Lato"/>
              <a:sym typeface="Lato"/>
            </a:endParaRPr>
          </a:p>
          <a:p>
            <a:pPr indent="-317500" lvl="0" marL="457200" marR="0" rtl="0" algn="l">
              <a:lnSpc>
                <a:spcPct val="100000"/>
              </a:lnSpc>
              <a:spcBef>
                <a:spcPts val="800"/>
              </a:spcBef>
              <a:spcAft>
                <a:spcPts val="0"/>
              </a:spcAft>
              <a:buClr>
                <a:schemeClr val="dk1"/>
              </a:buClr>
              <a:buSzPts val="1400"/>
              <a:buFont typeface="Lato"/>
              <a:buChar char="•"/>
            </a:pPr>
            <a:r>
              <a:rPr lang="en-US">
                <a:solidFill>
                  <a:schemeClr val="dk1"/>
                </a:solidFill>
                <a:latin typeface="Lato"/>
                <a:ea typeface="Lato"/>
                <a:cs typeface="Lato"/>
                <a:sym typeface="Lato"/>
              </a:rPr>
              <a:t>TOWR-S RPM v22 spotlight</a:t>
            </a:r>
            <a:endParaRPr>
              <a:solidFill>
                <a:schemeClr val="dk1"/>
              </a:solidFill>
              <a:latin typeface="Lato"/>
              <a:ea typeface="Lato"/>
              <a:cs typeface="Lato"/>
              <a:sym typeface="Lato"/>
            </a:endParaRPr>
          </a:p>
          <a:p>
            <a:pPr indent="-317500" lvl="0" marL="457200" marR="0" rtl="0" algn="l">
              <a:lnSpc>
                <a:spcPct val="100000"/>
              </a:lnSpc>
              <a:spcBef>
                <a:spcPts val="800"/>
              </a:spcBef>
              <a:spcAft>
                <a:spcPts val="0"/>
              </a:spcAft>
              <a:buClr>
                <a:schemeClr val="dk1"/>
              </a:buClr>
              <a:buSzPts val="1400"/>
              <a:buFont typeface="Lato"/>
              <a:buChar char="•"/>
            </a:pPr>
            <a:r>
              <a:rPr lang="en-US">
                <a:solidFill>
                  <a:schemeClr val="dk1"/>
                </a:solidFill>
                <a:latin typeface="Lato"/>
                <a:ea typeface="Lato"/>
                <a:cs typeface="Lato"/>
                <a:sym typeface="Lato"/>
              </a:rPr>
              <a:t>AWIPS Satellite Enhancements at National Centers</a:t>
            </a:r>
            <a:endParaRPr>
              <a:solidFill>
                <a:schemeClr val="dk1"/>
              </a:solidFill>
              <a:latin typeface="Lato"/>
              <a:ea typeface="Lato"/>
              <a:cs typeface="Lato"/>
              <a:sym typeface="Lato"/>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pic>
        <p:nvPicPr>
          <p:cNvPr id="544" name="Google Shape;544;gf6487c47f5_0_227"/>
          <p:cNvPicPr preferRelativeResize="0"/>
          <p:nvPr/>
        </p:nvPicPr>
        <p:blipFill rotWithShape="1">
          <a:blip r:embed="rId3">
            <a:alphaModFix/>
          </a:blip>
          <a:srcRect b="16065" l="14922" r="0" t="0"/>
          <a:stretch/>
        </p:blipFill>
        <p:spPr>
          <a:xfrm rot="-690269">
            <a:off x="320343" y="1521907"/>
            <a:ext cx="4018173" cy="3724155"/>
          </a:xfrm>
          <a:prstGeom prst="rect">
            <a:avLst/>
          </a:prstGeom>
          <a:noFill/>
          <a:ln>
            <a:noFill/>
          </a:ln>
          <a:effectLst>
            <a:outerShdw blurRad="185738" rotWithShape="0" algn="bl" dir="5400000" dist="66675">
              <a:srgbClr val="000000">
                <a:alpha val="50000"/>
              </a:srgbClr>
            </a:outerShdw>
          </a:effectLst>
        </p:spPr>
      </p:pic>
      <p:sp>
        <p:nvSpPr>
          <p:cNvPr id="545" name="Google Shape;545;gf6487c47f5_0_227"/>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sz="1800">
                <a:solidFill>
                  <a:srgbClr val="CC0000"/>
                </a:solidFill>
              </a:rPr>
              <a:t>‹#›</a:t>
            </a:fld>
            <a:endParaRPr sz="1800">
              <a:solidFill>
                <a:srgbClr val="CC0000"/>
              </a:solidFill>
            </a:endParaRPr>
          </a:p>
        </p:txBody>
      </p:sp>
      <p:sp>
        <p:nvSpPr>
          <p:cNvPr id="546" name="Google Shape;546;gf6487c47f5_0_227"/>
          <p:cNvSpPr txBox="1"/>
          <p:nvPr>
            <p:ph type="title"/>
          </p:nvPr>
        </p:nvSpPr>
        <p:spPr>
          <a:xfrm>
            <a:off x="1216025" y="152400"/>
            <a:ext cx="9772800" cy="87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800"/>
              <a:buNone/>
            </a:pPr>
            <a:r>
              <a:rPr lang="en-US" sz="3600"/>
              <a:t>TOWR-S </a:t>
            </a:r>
            <a:r>
              <a:rPr lang="en-US" sz="3600"/>
              <a:t>Satellite Portfolio &amp; Dataset Guides</a:t>
            </a:r>
            <a:endParaRPr sz="3600"/>
          </a:p>
        </p:txBody>
      </p:sp>
      <p:pic>
        <p:nvPicPr>
          <p:cNvPr id="547" name="Google Shape;547;gf6487c47f5_0_227"/>
          <p:cNvPicPr preferRelativeResize="0"/>
          <p:nvPr/>
        </p:nvPicPr>
        <p:blipFill rotWithShape="1">
          <a:blip r:embed="rId4">
            <a:alphaModFix/>
          </a:blip>
          <a:srcRect b="18626" l="15081" r="237" t="0"/>
          <a:stretch/>
        </p:blipFill>
        <p:spPr>
          <a:xfrm rot="-30">
            <a:off x="4138585" y="1007751"/>
            <a:ext cx="4058092" cy="3761157"/>
          </a:xfrm>
          <a:prstGeom prst="rect">
            <a:avLst/>
          </a:prstGeom>
          <a:noFill/>
          <a:ln>
            <a:noFill/>
          </a:ln>
          <a:effectLst>
            <a:outerShdw blurRad="185738" rotWithShape="0" algn="bl" dir="5400000" dist="66675">
              <a:srgbClr val="000000">
                <a:alpha val="50000"/>
              </a:srgbClr>
            </a:outerShdw>
          </a:effectLst>
        </p:spPr>
      </p:pic>
      <p:sp>
        <p:nvSpPr>
          <p:cNvPr id="548" name="Google Shape;548;gf6487c47f5_0_227"/>
          <p:cNvSpPr txBox="1"/>
          <p:nvPr/>
        </p:nvSpPr>
        <p:spPr>
          <a:xfrm>
            <a:off x="5291025" y="6305025"/>
            <a:ext cx="5721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666666"/>
                </a:solidFill>
              </a:rPr>
              <a:t>Under construction at </a:t>
            </a:r>
            <a:r>
              <a:rPr lang="en-US" u="sng">
                <a:solidFill>
                  <a:schemeClr val="accent5"/>
                </a:solidFill>
                <a:hlinkClick r:id="rId5">
                  <a:extLst>
                    <a:ext uri="{A12FA001-AC4F-418D-AE19-62706E023703}">
                      <ahyp:hlinkClr val="tx"/>
                    </a:ext>
                  </a:extLst>
                </a:hlinkClick>
              </a:rPr>
              <a:t>https://vlab.noaa.gov/web/towr-s/portfolio</a:t>
            </a:r>
            <a:endParaRPr>
              <a:solidFill>
                <a:schemeClr val="accent5"/>
              </a:solidFill>
            </a:endParaRPr>
          </a:p>
        </p:txBody>
      </p:sp>
      <p:pic>
        <p:nvPicPr>
          <p:cNvPr id="549" name="Google Shape;549;gf6487c47f5_0_227"/>
          <p:cNvPicPr preferRelativeResize="0"/>
          <p:nvPr/>
        </p:nvPicPr>
        <p:blipFill rotWithShape="1">
          <a:blip r:embed="rId6">
            <a:alphaModFix/>
          </a:blip>
          <a:srcRect b="2181" l="0" r="0" t="0"/>
          <a:stretch/>
        </p:blipFill>
        <p:spPr>
          <a:xfrm rot="620123">
            <a:off x="7336622" y="2851964"/>
            <a:ext cx="4710055" cy="2135723"/>
          </a:xfrm>
          <a:prstGeom prst="rect">
            <a:avLst/>
          </a:prstGeom>
          <a:noFill/>
          <a:ln>
            <a:noFill/>
          </a:ln>
          <a:effectLst>
            <a:outerShdw blurRad="185738" rotWithShape="0" algn="bl" dir="5400000" dist="66675">
              <a:srgbClr val="000000">
                <a:alpha val="50000"/>
              </a:srgbClr>
            </a:outerShdw>
          </a:effectLst>
        </p:spPr>
      </p:pic>
      <p:sp>
        <p:nvSpPr>
          <p:cNvPr id="550" name="Google Shape;550;gf6487c47f5_0_227"/>
          <p:cNvSpPr txBox="1"/>
          <p:nvPr/>
        </p:nvSpPr>
        <p:spPr>
          <a:xfrm rot="5400000">
            <a:off x="11431425" y="5410250"/>
            <a:ext cx="1145700" cy="172500"/>
          </a:xfrm>
          <a:prstGeom prst="rect">
            <a:avLst/>
          </a:prstGeom>
          <a:noFill/>
          <a:ln>
            <a:noFill/>
          </a:ln>
        </p:spPr>
        <p:txBody>
          <a:bodyPr anchorCtr="0" anchor="t" bIns="9125" lIns="9125" spcFirstLastPara="1" rIns="9125" wrap="square" tIns="9125">
            <a:spAutoFit/>
          </a:bodyPr>
          <a:lstStyle/>
          <a:p>
            <a:pPr indent="0" lvl="0" marL="0" marR="0" rtl="0" algn="l">
              <a:lnSpc>
                <a:spcPct val="100000"/>
              </a:lnSpc>
              <a:spcBef>
                <a:spcPts val="0"/>
              </a:spcBef>
              <a:spcAft>
                <a:spcPts val="0"/>
              </a:spcAft>
              <a:buClr>
                <a:srgbClr val="000000"/>
              </a:buClr>
              <a:buSzPts val="800"/>
              <a:buFont typeface="Arial"/>
              <a:buNone/>
            </a:pPr>
            <a:r>
              <a:rPr i="1" lang="en-US" sz="1000">
                <a:solidFill>
                  <a:srgbClr val="666666"/>
                </a:solidFill>
                <a:latin typeface="Lato"/>
                <a:ea typeface="Lato"/>
                <a:cs typeface="Lato"/>
                <a:sym typeface="Lato"/>
              </a:rPr>
              <a:t>h/t  V Wegman</a:t>
            </a:r>
            <a:endParaRPr i="1" sz="1000" u="none" cap="none" strike="noStrike">
              <a:solidFill>
                <a:srgbClr val="666666"/>
              </a:solidFill>
              <a:latin typeface="Lato"/>
              <a:ea typeface="Lato"/>
              <a:cs typeface="Lato"/>
              <a:sym typeface="Lato"/>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pic>
        <p:nvPicPr>
          <p:cNvPr id="556" name="Google Shape;556;gf6487c47f5_0_238"/>
          <p:cNvPicPr preferRelativeResize="0"/>
          <p:nvPr/>
        </p:nvPicPr>
        <p:blipFill rotWithShape="1">
          <a:blip r:embed="rId3">
            <a:alphaModFix/>
          </a:blip>
          <a:srcRect b="11950" l="18666" r="0" t="8004"/>
          <a:stretch/>
        </p:blipFill>
        <p:spPr>
          <a:xfrm rot="944016">
            <a:off x="7784859" y="1206958"/>
            <a:ext cx="3935059" cy="4679446"/>
          </a:xfrm>
          <a:prstGeom prst="rect">
            <a:avLst/>
          </a:prstGeom>
          <a:noFill/>
          <a:ln>
            <a:noFill/>
          </a:ln>
          <a:effectLst>
            <a:outerShdw blurRad="85725" rotWithShape="0" algn="bl" dir="5400000" dist="38100">
              <a:srgbClr val="000000">
                <a:alpha val="50000"/>
              </a:srgbClr>
            </a:outerShdw>
          </a:effectLst>
        </p:spPr>
      </p:pic>
      <p:pic>
        <p:nvPicPr>
          <p:cNvPr id="557" name="Google Shape;557;gf6487c47f5_0_238"/>
          <p:cNvPicPr preferRelativeResize="0"/>
          <p:nvPr/>
        </p:nvPicPr>
        <p:blipFill rotWithShape="1">
          <a:blip r:embed="rId4">
            <a:alphaModFix/>
          </a:blip>
          <a:srcRect b="12098" l="18453" r="0" t="8041"/>
          <a:stretch/>
        </p:blipFill>
        <p:spPr>
          <a:xfrm rot="501986">
            <a:off x="5310999" y="988970"/>
            <a:ext cx="3988382" cy="4655933"/>
          </a:xfrm>
          <a:prstGeom prst="rect">
            <a:avLst/>
          </a:prstGeom>
          <a:noFill/>
          <a:ln>
            <a:noFill/>
          </a:ln>
          <a:effectLst>
            <a:outerShdw blurRad="85725" rotWithShape="0" algn="bl" dir="5400000" dist="38100">
              <a:srgbClr val="000000">
                <a:alpha val="50000"/>
              </a:srgbClr>
            </a:outerShdw>
          </a:effectLst>
        </p:spPr>
      </p:pic>
      <p:sp>
        <p:nvSpPr>
          <p:cNvPr id="558" name="Google Shape;558;gf6487c47f5_0_238"/>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sz="1800">
                <a:solidFill>
                  <a:srgbClr val="CC0000"/>
                </a:solidFill>
              </a:rPr>
              <a:t>‹#›</a:t>
            </a:fld>
            <a:endParaRPr sz="1800">
              <a:solidFill>
                <a:srgbClr val="CC0000"/>
              </a:solidFill>
            </a:endParaRPr>
          </a:p>
        </p:txBody>
      </p:sp>
      <p:sp>
        <p:nvSpPr>
          <p:cNvPr id="559" name="Google Shape;559;gf6487c47f5_0_238"/>
          <p:cNvSpPr txBox="1"/>
          <p:nvPr>
            <p:ph type="title"/>
          </p:nvPr>
        </p:nvSpPr>
        <p:spPr>
          <a:xfrm>
            <a:off x="1216025" y="152400"/>
            <a:ext cx="9772800" cy="739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800"/>
              <a:buNone/>
            </a:pPr>
            <a:r>
              <a:rPr lang="en-US" sz="3600"/>
              <a:t>TOWR-S Satellite Portfolio &amp; Dataset Guides</a:t>
            </a:r>
            <a:endParaRPr sz="3600"/>
          </a:p>
        </p:txBody>
      </p:sp>
      <p:sp>
        <p:nvSpPr>
          <p:cNvPr id="560" name="Google Shape;560;gf6487c47f5_0_238"/>
          <p:cNvSpPr txBox="1"/>
          <p:nvPr/>
        </p:nvSpPr>
        <p:spPr>
          <a:xfrm>
            <a:off x="5291025" y="6305025"/>
            <a:ext cx="6047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666666"/>
                </a:solidFill>
              </a:rPr>
              <a:t>Under construction at </a:t>
            </a:r>
            <a:r>
              <a:rPr lang="en-US" u="sng">
                <a:solidFill>
                  <a:schemeClr val="accent5"/>
                </a:solidFill>
                <a:hlinkClick r:id="rId5">
                  <a:extLst>
                    <a:ext uri="{A12FA001-AC4F-418D-AE19-62706E023703}">
                      <ahyp:hlinkClr val="tx"/>
                    </a:ext>
                  </a:extLst>
                </a:hlinkClick>
              </a:rPr>
              <a:t>https://vlab.noaa.gov/web/towr-s/dataset-guides</a:t>
            </a:r>
            <a:endParaRPr>
              <a:solidFill>
                <a:schemeClr val="accent5"/>
              </a:solidFill>
            </a:endParaRPr>
          </a:p>
        </p:txBody>
      </p:sp>
      <p:grpSp>
        <p:nvGrpSpPr>
          <p:cNvPr id="561" name="Google Shape;561;gf6487c47f5_0_238"/>
          <p:cNvGrpSpPr/>
          <p:nvPr/>
        </p:nvGrpSpPr>
        <p:grpSpPr>
          <a:xfrm rot="-456156">
            <a:off x="3069232" y="953632"/>
            <a:ext cx="4100550" cy="4749279"/>
            <a:chOff x="3764560" y="1105928"/>
            <a:chExt cx="4100590" cy="4749325"/>
          </a:xfrm>
        </p:grpSpPr>
        <p:pic>
          <p:nvPicPr>
            <p:cNvPr id="562" name="Google Shape;562;gf6487c47f5_0_238"/>
            <p:cNvPicPr preferRelativeResize="0"/>
            <p:nvPr/>
          </p:nvPicPr>
          <p:blipFill rotWithShape="1">
            <a:blip r:embed="rId6">
              <a:alphaModFix/>
            </a:blip>
            <a:srcRect b="12047" l="19139" r="0" t="17987"/>
            <a:stretch/>
          </p:blipFill>
          <p:spPr>
            <a:xfrm rot="-134905">
              <a:off x="3866329" y="1604207"/>
              <a:ext cx="3918417" cy="4175790"/>
            </a:xfrm>
            <a:prstGeom prst="rect">
              <a:avLst/>
            </a:prstGeom>
            <a:noFill/>
            <a:ln>
              <a:noFill/>
            </a:ln>
            <a:effectLst>
              <a:outerShdw blurRad="85725" rotWithShape="0" algn="bl" dir="5400000" dist="38100">
                <a:srgbClr val="000000">
                  <a:alpha val="50000"/>
                </a:srgbClr>
              </a:outerShdw>
            </a:effectLst>
          </p:spPr>
        </p:pic>
        <p:pic>
          <p:nvPicPr>
            <p:cNvPr id="563" name="Google Shape;563;gf6487c47f5_0_238"/>
            <p:cNvPicPr preferRelativeResize="0"/>
            <p:nvPr/>
          </p:nvPicPr>
          <p:blipFill rotWithShape="1">
            <a:blip r:embed="rId6">
              <a:alphaModFix/>
            </a:blip>
            <a:srcRect b="84658" l="19139" r="0" t="7993"/>
            <a:stretch/>
          </p:blipFill>
          <p:spPr>
            <a:xfrm rot="-134901">
              <a:off x="3771659" y="1182621"/>
              <a:ext cx="3918417" cy="438569"/>
            </a:xfrm>
            <a:prstGeom prst="rect">
              <a:avLst/>
            </a:prstGeom>
            <a:noFill/>
            <a:ln>
              <a:noFill/>
            </a:ln>
          </p:spPr>
        </p:pic>
      </p:grpSp>
      <p:sp>
        <p:nvSpPr>
          <p:cNvPr id="564" name="Google Shape;564;gf6487c47f5_0_238"/>
          <p:cNvSpPr txBox="1"/>
          <p:nvPr/>
        </p:nvSpPr>
        <p:spPr>
          <a:xfrm rot="5400000">
            <a:off x="10974225" y="5867450"/>
            <a:ext cx="1145700" cy="172500"/>
          </a:xfrm>
          <a:prstGeom prst="rect">
            <a:avLst/>
          </a:prstGeom>
          <a:noFill/>
          <a:ln>
            <a:noFill/>
          </a:ln>
        </p:spPr>
        <p:txBody>
          <a:bodyPr anchorCtr="0" anchor="t" bIns="9125" lIns="9125" spcFirstLastPara="1" rIns="9125" wrap="square" tIns="9125">
            <a:spAutoFit/>
          </a:bodyPr>
          <a:lstStyle/>
          <a:p>
            <a:pPr indent="0" lvl="0" marL="0" marR="0" rtl="0" algn="l">
              <a:lnSpc>
                <a:spcPct val="100000"/>
              </a:lnSpc>
              <a:spcBef>
                <a:spcPts val="0"/>
              </a:spcBef>
              <a:spcAft>
                <a:spcPts val="0"/>
              </a:spcAft>
              <a:buClr>
                <a:srgbClr val="000000"/>
              </a:buClr>
              <a:buSzPts val="800"/>
              <a:buFont typeface="Arial"/>
              <a:buNone/>
            </a:pPr>
            <a:r>
              <a:rPr i="1" lang="en-US" sz="1000">
                <a:solidFill>
                  <a:srgbClr val="666666"/>
                </a:solidFill>
                <a:latin typeface="Lato"/>
                <a:ea typeface="Lato"/>
                <a:cs typeface="Lato"/>
                <a:sym typeface="Lato"/>
              </a:rPr>
              <a:t>h/t  V Wegman</a:t>
            </a:r>
            <a:endParaRPr i="1" sz="1000" u="none" cap="none" strike="noStrike">
              <a:solidFill>
                <a:srgbClr val="666666"/>
              </a:solidFill>
              <a:latin typeface="Lato"/>
              <a:ea typeface="Lato"/>
              <a:cs typeface="Lato"/>
              <a:sym typeface="Lato"/>
            </a:endParaRPr>
          </a:p>
        </p:txBody>
      </p:sp>
      <p:pic>
        <p:nvPicPr>
          <p:cNvPr id="565" name="Google Shape;565;gf6487c47f5_0_238"/>
          <p:cNvPicPr preferRelativeResize="0"/>
          <p:nvPr/>
        </p:nvPicPr>
        <p:blipFill rotWithShape="1">
          <a:blip r:embed="rId7">
            <a:alphaModFix/>
          </a:blip>
          <a:srcRect b="12328" l="18982" r="0" t="8438"/>
          <a:stretch/>
        </p:blipFill>
        <p:spPr>
          <a:xfrm rot="-1371483">
            <a:off x="754602" y="1678570"/>
            <a:ext cx="3844002" cy="4783837"/>
          </a:xfrm>
          <a:prstGeom prst="rect">
            <a:avLst/>
          </a:prstGeom>
          <a:noFill/>
          <a:ln>
            <a:noFill/>
          </a:ln>
          <a:effectLst>
            <a:outerShdw blurRad="85725" rotWithShape="0" algn="bl" dir="5400000" dist="38100">
              <a:srgbClr val="000000">
                <a:alpha val="50000"/>
              </a:srgbClr>
            </a:outerShdw>
          </a:effectLst>
        </p:spPr>
      </p:pic>
    </p:spTree>
  </p:cSld>
  <p:clrMapOvr>
    <a:masterClrMapping/>
  </p:clrMapOvr>
  <mc:AlternateContent>
    <mc:Choice Requires="p14">
      <p:transition spd="slow" p14:dur="700">
        <p:fad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cxnSp>
        <p:nvCxnSpPr>
          <p:cNvPr id="571" name="Google Shape;571;gbe5f960dbd_0_0"/>
          <p:cNvCxnSpPr/>
          <p:nvPr/>
        </p:nvCxnSpPr>
        <p:spPr>
          <a:xfrm>
            <a:off x="8033525" y="993400"/>
            <a:ext cx="2400" cy="5177100"/>
          </a:xfrm>
          <a:prstGeom prst="straightConnector1">
            <a:avLst/>
          </a:prstGeom>
          <a:noFill/>
          <a:ln cap="flat" cmpd="sng" w="19050">
            <a:solidFill>
              <a:srgbClr val="B7B7B7"/>
            </a:solidFill>
            <a:prstDash val="solid"/>
            <a:round/>
            <a:headEnd len="sm" w="sm" type="none"/>
            <a:tailEnd len="sm" w="sm" type="none"/>
          </a:ln>
        </p:spPr>
      </p:cxnSp>
      <p:sp>
        <p:nvSpPr>
          <p:cNvPr id="572" name="Google Shape;572;gbe5f960dbd_0_0"/>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sz="1800">
                <a:solidFill>
                  <a:srgbClr val="CC0000"/>
                </a:solidFill>
              </a:rPr>
              <a:t>‹#›</a:t>
            </a:fld>
            <a:endParaRPr sz="1800">
              <a:solidFill>
                <a:srgbClr val="CC0000"/>
              </a:solidFill>
            </a:endParaRPr>
          </a:p>
        </p:txBody>
      </p:sp>
      <p:sp>
        <p:nvSpPr>
          <p:cNvPr id="573" name="Google Shape;573;gbe5f960dbd_0_0"/>
          <p:cNvSpPr txBox="1"/>
          <p:nvPr>
            <p:ph type="title"/>
          </p:nvPr>
        </p:nvSpPr>
        <p:spPr>
          <a:xfrm>
            <a:off x="1219200" y="0"/>
            <a:ext cx="9717000" cy="87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376092"/>
              </a:buClr>
              <a:buSzPts val="4000"/>
              <a:buFont typeface="Calibri"/>
              <a:buNone/>
            </a:pPr>
            <a:r>
              <a:rPr lang="en-US" sz="3600"/>
              <a:t>TOWR-S Activity Plan</a:t>
            </a:r>
            <a:endParaRPr sz="3600"/>
          </a:p>
        </p:txBody>
      </p:sp>
      <p:pic>
        <p:nvPicPr>
          <p:cNvPr id="574" name="Google Shape;574;gbe5f960dbd_0_0" title="Chart"/>
          <p:cNvPicPr preferRelativeResize="0"/>
          <p:nvPr/>
        </p:nvPicPr>
        <p:blipFill rotWithShape="1">
          <a:blip r:embed="rId3">
            <a:alphaModFix/>
          </a:blip>
          <a:srcRect b="4401" l="0" r="2248" t="1938"/>
          <a:stretch/>
        </p:blipFill>
        <p:spPr>
          <a:xfrm>
            <a:off x="108575" y="1108175"/>
            <a:ext cx="11057475" cy="5595425"/>
          </a:xfrm>
          <a:prstGeom prst="rect">
            <a:avLst/>
          </a:prstGeom>
          <a:noFill/>
          <a:ln>
            <a:noFill/>
          </a:ln>
        </p:spPr>
      </p:pic>
      <p:grpSp>
        <p:nvGrpSpPr>
          <p:cNvPr id="575" name="Google Shape;575;gbe5f960dbd_0_0"/>
          <p:cNvGrpSpPr/>
          <p:nvPr/>
        </p:nvGrpSpPr>
        <p:grpSpPr>
          <a:xfrm>
            <a:off x="6935726" y="1124026"/>
            <a:ext cx="292719" cy="5019477"/>
            <a:chOff x="5803281" y="1341125"/>
            <a:chExt cx="292719" cy="4480076"/>
          </a:xfrm>
        </p:grpSpPr>
        <p:cxnSp>
          <p:nvCxnSpPr>
            <p:cNvPr id="576" name="Google Shape;576;gbe5f960dbd_0_0"/>
            <p:cNvCxnSpPr/>
            <p:nvPr/>
          </p:nvCxnSpPr>
          <p:spPr>
            <a:xfrm>
              <a:off x="6096000" y="1341125"/>
              <a:ext cx="0" cy="4434900"/>
            </a:xfrm>
            <a:prstGeom prst="straightConnector1">
              <a:avLst/>
            </a:prstGeom>
            <a:noFill/>
            <a:ln cap="flat" cmpd="sng" w="19050">
              <a:solidFill>
                <a:srgbClr val="0000FF"/>
              </a:solidFill>
              <a:prstDash val="dot"/>
              <a:round/>
              <a:headEnd len="sm" w="sm" type="none"/>
              <a:tailEnd len="sm" w="sm" type="none"/>
            </a:ln>
          </p:spPr>
        </p:cxnSp>
        <p:sp>
          <p:nvSpPr>
            <p:cNvPr id="577" name="Google Shape;577;gbe5f960dbd_0_0"/>
            <p:cNvSpPr txBox="1"/>
            <p:nvPr/>
          </p:nvSpPr>
          <p:spPr>
            <a:xfrm rot="-5400000">
              <a:off x="5058681" y="4805101"/>
              <a:ext cx="1760700" cy="271500"/>
            </a:xfrm>
            <a:prstGeom prst="rect">
              <a:avLst/>
            </a:prstGeom>
            <a:noFill/>
            <a:ln>
              <a:noFill/>
            </a:ln>
            <a:effectLst>
              <a:outerShdw blurRad="442913" rotWithShape="0" algn="bl" dir="5400000" dist="95250">
                <a:srgbClr val="FFFF00">
                  <a:alpha val="40000"/>
                </a:srgbClr>
              </a:outerShdw>
            </a:effectLst>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US" sz="1100">
                  <a:solidFill>
                    <a:srgbClr val="0000C7"/>
                  </a:solidFill>
                  <a:latin typeface="Montserrat"/>
                  <a:ea typeface="Montserrat"/>
                  <a:cs typeface="Montserrat"/>
                  <a:sym typeface="Montserrat"/>
                </a:rPr>
                <a:t>October 29, 2021</a:t>
              </a:r>
              <a:endParaRPr b="0" i="0" sz="1100" u="none" cap="none" strike="noStrike">
                <a:solidFill>
                  <a:srgbClr val="0000C7"/>
                </a:solidFill>
                <a:latin typeface="Montserrat"/>
                <a:ea typeface="Montserrat"/>
                <a:cs typeface="Montserrat"/>
                <a:sym typeface="Montserrat"/>
              </a:endParaRPr>
            </a:p>
          </p:txBody>
        </p:sp>
      </p:grpSp>
      <p:graphicFrame>
        <p:nvGraphicFramePr>
          <p:cNvPr id="578" name="Google Shape;578;gbe5f960dbd_0_0"/>
          <p:cNvGraphicFramePr/>
          <p:nvPr/>
        </p:nvGraphicFramePr>
        <p:xfrm>
          <a:off x="3482700" y="981875"/>
          <a:ext cx="3000000" cy="3000000"/>
        </p:xfrm>
        <a:graphic>
          <a:graphicData uri="http://schemas.openxmlformats.org/drawingml/2006/table">
            <a:tbl>
              <a:tblPr>
                <a:noFill/>
                <a:tableStyleId>{21A85B11-3832-4184-8C4F-DF781D40DD47}</a:tableStyleId>
              </a:tblPr>
              <a:tblGrid>
                <a:gridCol w="379050"/>
                <a:gridCol w="379050"/>
                <a:gridCol w="379050"/>
                <a:gridCol w="379050"/>
                <a:gridCol w="379050"/>
                <a:gridCol w="379050"/>
                <a:gridCol w="379050"/>
                <a:gridCol w="379050"/>
                <a:gridCol w="379050"/>
                <a:gridCol w="379050"/>
                <a:gridCol w="379050"/>
                <a:gridCol w="382850"/>
                <a:gridCol w="375250"/>
                <a:gridCol w="379050"/>
                <a:gridCol w="379050"/>
                <a:gridCol w="379050"/>
                <a:gridCol w="379050"/>
                <a:gridCol w="379050"/>
                <a:gridCol w="379050"/>
                <a:gridCol w="379050"/>
              </a:tblGrid>
              <a:tr h="126300">
                <a:tc gridSpan="12">
                  <a:txBody>
                    <a:bodyPr/>
                    <a:lstStyle/>
                    <a:p>
                      <a:pPr indent="0" lvl="0" marL="0" marR="0" rtl="0" algn="ctr">
                        <a:lnSpc>
                          <a:spcPct val="100000"/>
                        </a:lnSpc>
                        <a:spcBef>
                          <a:spcPts val="0"/>
                        </a:spcBef>
                        <a:spcAft>
                          <a:spcPts val="0"/>
                        </a:spcAft>
                        <a:buClr>
                          <a:srgbClr val="000000"/>
                        </a:buClr>
                        <a:buSzPts val="700"/>
                        <a:buFont typeface="Arial"/>
                        <a:buNone/>
                      </a:pPr>
                      <a:r>
                        <a:rPr b="1" lang="en-US" sz="700" u="none" cap="none" strike="noStrike">
                          <a:solidFill>
                            <a:schemeClr val="dk1"/>
                          </a:solidFill>
                          <a:latin typeface="Roboto"/>
                          <a:ea typeface="Roboto"/>
                          <a:cs typeface="Roboto"/>
                          <a:sym typeface="Roboto"/>
                        </a:rPr>
                        <a:t>CY2021</a:t>
                      </a:r>
                      <a:endParaRPr b="1" sz="700" u="none" cap="none" strike="noStrike">
                        <a:latin typeface="Roboto"/>
                        <a:ea typeface="Roboto"/>
                        <a:cs typeface="Roboto"/>
                        <a:sym typeface="Roboto"/>
                      </a:endParaRPr>
                    </a:p>
                  </a:txBody>
                  <a:tcPr marT="0" marB="0" marR="0" marL="0" anchor="ctr">
                    <a:lnB cap="flat" cmpd="sng" w="9525">
                      <a:solidFill>
                        <a:srgbClr val="9E9E9E">
                          <a:alpha val="0"/>
                        </a:srgbClr>
                      </a:solidFill>
                      <a:prstDash val="solid"/>
                      <a:round/>
                      <a:headEnd len="sm" w="sm" type="none"/>
                      <a:tailEnd len="sm" w="sm" type="none"/>
                    </a:lnB>
                  </a:tcPr>
                </a:tc>
                <a:tc hMerge="1"/>
                <a:tc hMerge="1"/>
                <a:tc hMerge="1"/>
                <a:tc hMerge="1"/>
                <a:tc hMerge="1"/>
                <a:tc hMerge="1"/>
                <a:tc hMerge="1"/>
                <a:tc hMerge="1"/>
                <a:tc hMerge="1"/>
                <a:tc hMerge="1"/>
                <a:tc hMerge="1"/>
                <a:tc gridSpan="8">
                  <a:txBody>
                    <a:bodyPr/>
                    <a:lstStyle/>
                    <a:p>
                      <a:pPr indent="0" lvl="0" marL="0" marR="0" rtl="0" algn="ctr">
                        <a:lnSpc>
                          <a:spcPct val="100000"/>
                        </a:lnSpc>
                        <a:spcBef>
                          <a:spcPts val="0"/>
                        </a:spcBef>
                        <a:spcAft>
                          <a:spcPts val="0"/>
                        </a:spcAft>
                        <a:buClr>
                          <a:srgbClr val="000000"/>
                        </a:buClr>
                        <a:buSzPts val="700"/>
                        <a:buFont typeface="Arial"/>
                        <a:buNone/>
                      </a:pPr>
                      <a:r>
                        <a:rPr b="1" lang="en-US" sz="700" u="none" cap="none" strike="noStrike">
                          <a:solidFill>
                            <a:schemeClr val="dk1"/>
                          </a:solidFill>
                          <a:latin typeface="Roboto"/>
                          <a:ea typeface="Roboto"/>
                          <a:cs typeface="Roboto"/>
                          <a:sym typeface="Roboto"/>
                        </a:rPr>
                        <a:t>CY2022</a:t>
                      </a:r>
                      <a:endParaRPr b="1" sz="700" u="none" cap="none" strike="noStrike">
                        <a:solidFill>
                          <a:schemeClr val="dk1"/>
                        </a:solidFill>
                        <a:latin typeface="Roboto"/>
                        <a:ea typeface="Roboto"/>
                        <a:cs typeface="Roboto"/>
                        <a:sym typeface="Roboto"/>
                      </a:endParaRPr>
                    </a:p>
                  </a:txBody>
                  <a:tcPr marT="0" marB="0" marR="0" marL="0" anchor="ctr">
                    <a:lnB cap="flat" cmpd="sng" w="9525">
                      <a:solidFill>
                        <a:srgbClr val="9E9E9E">
                          <a:alpha val="0"/>
                        </a:srgbClr>
                      </a:solidFill>
                      <a:prstDash val="solid"/>
                      <a:round/>
                      <a:headEnd len="sm" w="sm" type="none"/>
                      <a:tailEnd len="sm" w="sm" type="none"/>
                    </a:lnB>
                  </a:tcPr>
                </a:tc>
                <a:tc hMerge="1"/>
                <a:tc hMerge="1"/>
                <a:tc hMerge="1"/>
                <a:tc hMerge="1"/>
                <a:tc hMerge="1"/>
                <a:tc hMerge="1"/>
                <a:tc hMerge="1"/>
              </a:tr>
              <a:tr h="113350">
                <a:tc>
                  <a:txBody>
                    <a:bodyPr/>
                    <a:lstStyle/>
                    <a:p>
                      <a:pPr indent="0" lvl="0" marL="0" marR="0" rtl="0" algn="ctr">
                        <a:lnSpc>
                          <a:spcPct val="100000"/>
                        </a:lnSpc>
                        <a:spcBef>
                          <a:spcPts val="0"/>
                        </a:spcBef>
                        <a:spcAft>
                          <a:spcPts val="0"/>
                        </a:spcAft>
                        <a:buClr>
                          <a:srgbClr val="000000"/>
                        </a:buClr>
                        <a:buSzPts val="1000"/>
                        <a:buFont typeface="Arial"/>
                        <a:buNone/>
                      </a:pPr>
                      <a:r>
                        <a:rPr b="1" lang="en-US" sz="600" u="none" cap="none" strike="noStrike">
                          <a:latin typeface="Roboto"/>
                          <a:ea typeface="Roboto"/>
                          <a:cs typeface="Roboto"/>
                          <a:sym typeface="Roboto"/>
                        </a:rPr>
                        <a:t>J</a:t>
                      </a:r>
                      <a:endParaRPr b="1" sz="600" u="none" cap="none" strike="noStrike">
                        <a:latin typeface="Roboto"/>
                        <a:ea typeface="Roboto"/>
                        <a:cs typeface="Roboto"/>
                        <a:sym typeface="Roboto"/>
                      </a:endParaRPr>
                    </a:p>
                  </a:txBody>
                  <a:tcPr marT="0" marB="0" marR="0" marL="0" anchor="ctr">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1000"/>
                        <a:buFont typeface="Arial"/>
                        <a:buNone/>
                      </a:pPr>
                      <a:r>
                        <a:rPr b="1" lang="en-US" sz="600" u="none" cap="none" strike="noStrike">
                          <a:latin typeface="Roboto"/>
                          <a:ea typeface="Roboto"/>
                          <a:cs typeface="Roboto"/>
                          <a:sym typeface="Roboto"/>
                        </a:rPr>
                        <a:t>F</a:t>
                      </a:r>
                      <a:endParaRPr b="1" sz="600" u="none" cap="none" strike="noStrike">
                        <a:latin typeface="Roboto"/>
                        <a:ea typeface="Roboto"/>
                        <a:cs typeface="Roboto"/>
                        <a:sym typeface="Roboto"/>
                      </a:endParaRPr>
                    </a:p>
                  </a:txBody>
                  <a:tcPr marT="0" marB="0"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1000"/>
                        <a:buFont typeface="Arial"/>
                        <a:buNone/>
                      </a:pPr>
                      <a:r>
                        <a:rPr b="1" lang="en-US" sz="600" u="none" cap="none" strike="noStrike">
                          <a:latin typeface="Roboto"/>
                          <a:ea typeface="Roboto"/>
                          <a:cs typeface="Roboto"/>
                          <a:sym typeface="Roboto"/>
                        </a:rPr>
                        <a:t>M</a:t>
                      </a:r>
                      <a:endParaRPr b="1" sz="600" u="none" cap="none" strike="noStrike">
                        <a:latin typeface="Roboto"/>
                        <a:ea typeface="Roboto"/>
                        <a:cs typeface="Roboto"/>
                        <a:sym typeface="Roboto"/>
                      </a:endParaRPr>
                    </a:p>
                  </a:txBody>
                  <a:tcPr marT="0" marB="0"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600"/>
                        <a:buFont typeface="Arial"/>
                        <a:buNone/>
                      </a:pPr>
                      <a:r>
                        <a:rPr b="1" lang="en-US" sz="600" u="none" cap="none" strike="noStrike">
                          <a:latin typeface="Roboto"/>
                          <a:ea typeface="Roboto"/>
                          <a:cs typeface="Roboto"/>
                          <a:sym typeface="Roboto"/>
                        </a:rPr>
                        <a:t>A</a:t>
                      </a:r>
                      <a:endParaRPr b="1" sz="600" u="none" cap="none" strike="noStrike">
                        <a:latin typeface="Roboto"/>
                        <a:ea typeface="Roboto"/>
                        <a:cs typeface="Roboto"/>
                        <a:sym typeface="Roboto"/>
                      </a:endParaRPr>
                    </a:p>
                  </a:txBody>
                  <a:tcPr marT="0" marB="0"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600"/>
                        <a:buFont typeface="Arial"/>
                        <a:buNone/>
                      </a:pPr>
                      <a:r>
                        <a:rPr b="1" lang="en-US" sz="600" u="none" cap="none" strike="noStrike">
                          <a:latin typeface="Roboto"/>
                          <a:ea typeface="Roboto"/>
                          <a:cs typeface="Roboto"/>
                          <a:sym typeface="Roboto"/>
                        </a:rPr>
                        <a:t>M</a:t>
                      </a:r>
                      <a:endParaRPr b="1" sz="600" u="none" cap="none" strike="noStrike">
                        <a:latin typeface="Roboto"/>
                        <a:ea typeface="Roboto"/>
                        <a:cs typeface="Roboto"/>
                        <a:sym typeface="Roboto"/>
                      </a:endParaRPr>
                    </a:p>
                  </a:txBody>
                  <a:tcPr marT="0" marB="0"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600"/>
                        <a:buFont typeface="Arial"/>
                        <a:buNone/>
                      </a:pPr>
                      <a:r>
                        <a:rPr b="1" lang="en-US" sz="600" u="none" cap="none" strike="noStrike">
                          <a:latin typeface="Roboto"/>
                          <a:ea typeface="Roboto"/>
                          <a:cs typeface="Roboto"/>
                          <a:sym typeface="Roboto"/>
                        </a:rPr>
                        <a:t>J</a:t>
                      </a:r>
                      <a:endParaRPr b="1" sz="600" u="none" cap="none" strike="noStrike">
                        <a:latin typeface="Roboto"/>
                        <a:ea typeface="Roboto"/>
                        <a:cs typeface="Roboto"/>
                        <a:sym typeface="Roboto"/>
                      </a:endParaRPr>
                    </a:p>
                  </a:txBody>
                  <a:tcPr marT="0" marB="0"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600"/>
                        <a:buFont typeface="Arial"/>
                        <a:buNone/>
                      </a:pPr>
                      <a:r>
                        <a:rPr b="1" lang="en-US" sz="600" u="none" cap="none" strike="noStrike">
                          <a:latin typeface="Roboto"/>
                          <a:ea typeface="Roboto"/>
                          <a:cs typeface="Roboto"/>
                          <a:sym typeface="Roboto"/>
                        </a:rPr>
                        <a:t>J</a:t>
                      </a:r>
                      <a:endParaRPr b="1" sz="600" u="none" cap="none" strike="noStrike">
                        <a:latin typeface="Roboto"/>
                        <a:ea typeface="Roboto"/>
                        <a:cs typeface="Roboto"/>
                        <a:sym typeface="Roboto"/>
                      </a:endParaRPr>
                    </a:p>
                  </a:txBody>
                  <a:tcPr marT="0" marB="0"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600"/>
                        <a:buFont typeface="Arial"/>
                        <a:buNone/>
                      </a:pPr>
                      <a:r>
                        <a:rPr b="1" lang="en-US" sz="600" u="none" cap="none" strike="noStrike">
                          <a:latin typeface="Roboto"/>
                          <a:ea typeface="Roboto"/>
                          <a:cs typeface="Roboto"/>
                          <a:sym typeface="Roboto"/>
                        </a:rPr>
                        <a:t>A</a:t>
                      </a:r>
                      <a:endParaRPr b="1" sz="600" u="none" cap="none" strike="noStrike">
                        <a:latin typeface="Roboto"/>
                        <a:ea typeface="Roboto"/>
                        <a:cs typeface="Roboto"/>
                        <a:sym typeface="Roboto"/>
                      </a:endParaRPr>
                    </a:p>
                  </a:txBody>
                  <a:tcPr marT="0" marB="0"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600"/>
                        <a:buFont typeface="Arial"/>
                        <a:buNone/>
                      </a:pPr>
                      <a:r>
                        <a:rPr b="1" lang="en-US" sz="600" u="none" cap="none" strike="noStrike">
                          <a:latin typeface="Roboto"/>
                          <a:ea typeface="Roboto"/>
                          <a:cs typeface="Roboto"/>
                          <a:sym typeface="Roboto"/>
                        </a:rPr>
                        <a:t>S</a:t>
                      </a:r>
                      <a:endParaRPr b="1" sz="600" u="none" cap="none" strike="noStrike">
                        <a:latin typeface="Roboto"/>
                        <a:ea typeface="Roboto"/>
                        <a:cs typeface="Roboto"/>
                        <a:sym typeface="Roboto"/>
                      </a:endParaRPr>
                    </a:p>
                  </a:txBody>
                  <a:tcPr marT="0" marB="0"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600"/>
                        <a:buFont typeface="Arial"/>
                        <a:buNone/>
                      </a:pPr>
                      <a:r>
                        <a:rPr b="1" lang="en-US" sz="600" u="none" cap="none" strike="noStrike">
                          <a:latin typeface="Roboto"/>
                          <a:ea typeface="Roboto"/>
                          <a:cs typeface="Roboto"/>
                          <a:sym typeface="Roboto"/>
                        </a:rPr>
                        <a:t>O</a:t>
                      </a:r>
                      <a:endParaRPr b="1" sz="600" u="none" cap="none" strike="noStrike">
                        <a:latin typeface="Roboto"/>
                        <a:ea typeface="Roboto"/>
                        <a:cs typeface="Roboto"/>
                        <a:sym typeface="Roboto"/>
                      </a:endParaRPr>
                    </a:p>
                  </a:txBody>
                  <a:tcPr marT="0" marB="0"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600"/>
                        <a:buFont typeface="Arial"/>
                        <a:buNone/>
                      </a:pPr>
                      <a:r>
                        <a:rPr b="1" lang="en-US" sz="600" u="none" cap="none" strike="noStrike">
                          <a:latin typeface="Roboto"/>
                          <a:ea typeface="Roboto"/>
                          <a:cs typeface="Roboto"/>
                          <a:sym typeface="Roboto"/>
                        </a:rPr>
                        <a:t>N</a:t>
                      </a:r>
                      <a:endParaRPr b="1" sz="600" u="none" cap="none" strike="noStrike">
                        <a:latin typeface="Roboto"/>
                        <a:ea typeface="Roboto"/>
                        <a:cs typeface="Roboto"/>
                        <a:sym typeface="Roboto"/>
                      </a:endParaRPr>
                    </a:p>
                  </a:txBody>
                  <a:tcPr marT="0" marB="0"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600"/>
                        <a:buFont typeface="Arial"/>
                        <a:buNone/>
                      </a:pPr>
                      <a:r>
                        <a:rPr b="1" lang="en-US" sz="600" u="none" cap="none" strike="noStrike">
                          <a:latin typeface="Roboto"/>
                          <a:ea typeface="Roboto"/>
                          <a:cs typeface="Roboto"/>
                          <a:sym typeface="Roboto"/>
                        </a:rPr>
                        <a:t>D</a:t>
                      </a:r>
                      <a:endParaRPr b="1" sz="600" u="none" cap="none" strike="noStrike">
                        <a:latin typeface="Roboto"/>
                        <a:ea typeface="Roboto"/>
                        <a:cs typeface="Roboto"/>
                        <a:sym typeface="Roboto"/>
                      </a:endParaRPr>
                    </a:p>
                  </a:txBody>
                  <a:tcPr marT="0" marB="0"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1000"/>
                        <a:buFont typeface="Arial"/>
                        <a:buNone/>
                      </a:pPr>
                      <a:r>
                        <a:rPr b="1" lang="en-US" sz="600" u="none" cap="none" strike="noStrike">
                          <a:latin typeface="Roboto"/>
                          <a:ea typeface="Roboto"/>
                          <a:cs typeface="Roboto"/>
                          <a:sym typeface="Roboto"/>
                        </a:rPr>
                        <a:t>J</a:t>
                      </a:r>
                      <a:endParaRPr b="1" sz="600" u="none" cap="none" strike="noStrike">
                        <a:latin typeface="Roboto"/>
                        <a:ea typeface="Roboto"/>
                        <a:cs typeface="Roboto"/>
                        <a:sym typeface="Roboto"/>
                      </a:endParaRPr>
                    </a:p>
                  </a:txBody>
                  <a:tcPr marT="0" marB="0"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1" lang="en-US" sz="600" u="none" cap="none" strike="noStrike">
                          <a:latin typeface="Roboto"/>
                          <a:ea typeface="Roboto"/>
                          <a:cs typeface="Roboto"/>
                          <a:sym typeface="Roboto"/>
                        </a:rPr>
                        <a:t>F</a:t>
                      </a:r>
                      <a:endParaRPr b="1" sz="600" u="none" cap="none" strike="noStrike">
                        <a:latin typeface="Roboto"/>
                        <a:ea typeface="Roboto"/>
                        <a:cs typeface="Roboto"/>
                        <a:sym typeface="Roboto"/>
                      </a:endParaRPr>
                    </a:p>
                  </a:txBody>
                  <a:tcPr marT="0" marB="0"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1" lang="en-US" sz="600" u="none" cap="none" strike="noStrike">
                          <a:latin typeface="Roboto"/>
                          <a:ea typeface="Roboto"/>
                          <a:cs typeface="Roboto"/>
                          <a:sym typeface="Roboto"/>
                        </a:rPr>
                        <a:t>M</a:t>
                      </a:r>
                      <a:endParaRPr b="1" sz="600" u="none" cap="none" strike="noStrike">
                        <a:latin typeface="Roboto"/>
                        <a:ea typeface="Roboto"/>
                        <a:cs typeface="Roboto"/>
                        <a:sym typeface="Roboto"/>
                      </a:endParaRPr>
                    </a:p>
                  </a:txBody>
                  <a:tcPr marT="0" marB="0"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600"/>
                        <a:buFont typeface="Arial"/>
                        <a:buNone/>
                      </a:pPr>
                      <a:r>
                        <a:rPr b="1" lang="en-US" sz="600" u="none" cap="none" strike="noStrike">
                          <a:latin typeface="Roboto"/>
                          <a:ea typeface="Roboto"/>
                          <a:cs typeface="Roboto"/>
                          <a:sym typeface="Roboto"/>
                        </a:rPr>
                        <a:t>A</a:t>
                      </a:r>
                      <a:endParaRPr b="1" sz="600" u="none" cap="none" strike="noStrike">
                        <a:latin typeface="Roboto"/>
                        <a:ea typeface="Roboto"/>
                        <a:cs typeface="Roboto"/>
                        <a:sym typeface="Roboto"/>
                      </a:endParaRPr>
                    </a:p>
                  </a:txBody>
                  <a:tcPr marT="0" marB="0"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600"/>
                        <a:buFont typeface="Arial"/>
                        <a:buNone/>
                      </a:pPr>
                      <a:r>
                        <a:rPr b="1" lang="en-US" sz="600" u="none" cap="none" strike="noStrike">
                          <a:latin typeface="Roboto"/>
                          <a:ea typeface="Roboto"/>
                          <a:cs typeface="Roboto"/>
                          <a:sym typeface="Roboto"/>
                        </a:rPr>
                        <a:t>M</a:t>
                      </a:r>
                      <a:endParaRPr b="1" sz="600" u="none" cap="none" strike="noStrike">
                        <a:latin typeface="Roboto"/>
                        <a:ea typeface="Roboto"/>
                        <a:cs typeface="Roboto"/>
                        <a:sym typeface="Roboto"/>
                      </a:endParaRPr>
                    </a:p>
                  </a:txBody>
                  <a:tcPr marT="0" marB="0"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600"/>
                        <a:buFont typeface="Arial"/>
                        <a:buNone/>
                      </a:pPr>
                      <a:r>
                        <a:rPr b="1" lang="en-US" sz="600" u="none" cap="none" strike="noStrike">
                          <a:latin typeface="Roboto"/>
                          <a:ea typeface="Roboto"/>
                          <a:cs typeface="Roboto"/>
                          <a:sym typeface="Roboto"/>
                        </a:rPr>
                        <a:t>J</a:t>
                      </a:r>
                      <a:endParaRPr b="1" sz="600" u="none" cap="none" strike="noStrike">
                        <a:latin typeface="Roboto"/>
                        <a:ea typeface="Roboto"/>
                        <a:cs typeface="Roboto"/>
                        <a:sym typeface="Roboto"/>
                      </a:endParaRPr>
                    </a:p>
                  </a:txBody>
                  <a:tcPr marT="0" marB="0"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600"/>
                        <a:buFont typeface="Arial"/>
                        <a:buNone/>
                      </a:pPr>
                      <a:r>
                        <a:rPr b="1" lang="en-US" sz="600" u="none" cap="none" strike="noStrike">
                          <a:latin typeface="Roboto"/>
                          <a:ea typeface="Roboto"/>
                          <a:cs typeface="Roboto"/>
                          <a:sym typeface="Roboto"/>
                        </a:rPr>
                        <a:t>J</a:t>
                      </a:r>
                      <a:endParaRPr b="1" sz="600" u="none" cap="none" strike="noStrike">
                        <a:latin typeface="Roboto"/>
                        <a:ea typeface="Roboto"/>
                        <a:cs typeface="Roboto"/>
                        <a:sym typeface="Roboto"/>
                      </a:endParaRPr>
                    </a:p>
                  </a:txBody>
                  <a:tcPr marT="0" marB="0"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600"/>
                        <a:buFont typeface="Arial"/>
                        <a:buNone/>
                      </a:pPr>
                      <a:r>
                        <a:rPr b="1" lang="en-US" sz="600" u="none" cap="none" strike="noStrike">
                          <a:latin typeface="Roboto"/>
                          <a:ea typeface="Roboto"/>
                          <a:cs typeface="Roboto"/>
                          <a:sym typeface="Roboto"/>
                        </a:rPr>
                        <a:t>A</a:t>
                      </a:r>
                      <a:endParaRPr b="1" sz="600" u="none" cap="none" strike="noStrike">
                        <a:latin typeface="Roboto"/>
                        <a:ea typeface="Roboto"/>
                        <a:cs typeface="Roboto"/>
                        <a:sym typeface="Roboto"/>
                      </a:endParaRPr>
                    </a:p>
                  </a:txBody>
                  <a:tcPr marT="0" marB="0" marR="0" marL="0" anchor="ctr">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
        <p:nvSpPr>
          <p:cNvPr id="579" name="Google Shape;579;gbe5f960dbd_0_0"/>
          <p:cNvSpPr txBox="1"/>
          <p:nvPr/>
        </p:nvSpPr>
        <p:spPr>
          <a:xfrm>
            <a:off x="8229400" y="1701900"/>
            <a:ext cx="3861000" cy="1323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1" lang="en-US" sz="1400" u="none" cap="none" strike="noStrike">
                <a:solidFill>
                  <a:srgbClr val="073763"/>
                </a:solidFill>
                <a:latin typeface="Lato"/>
                <a:ea typeface="Lato"/>
                <a:cs typeface="Lato"/>
                <a:sym typeface="Lato"/>
              </a:rPr>
              <a:t>Notes:</a:t>
            </a:r>
            <a:endParaRPr b="0" i="1" sz="1400" u="none" cap="none" strike="noStrike">
              <a:solidFill>
                <a:srgbClr val="073763"/>
              </a:solidFill>
              <a:latin typeface="Lato"/>
              <a:ea typeface="Lato"/>
              <a:cs typeface="Lato"/>
              <a:sym typeface="Lato"/>
            </a:endParaRPr>
          </a:p>
          <a:p>
            <a:pPr indent="-247650" lvl="0" marL="285750" marR="0" rtl="0" algn="l">
              <a:lnSpc>
                <a:spcPct val="100000"/>
              </a:lnSpc>
              <a:spcBef>
                <a:spcPts val="0"/>
              </a:spcBef>
              <a:spcAft>
                <a:spcPts val="0"/>
              </a:spcAft>
              <a:buClr>
                <a:srgbClr val="073763"/>
              </a:buClr>
              <a:buSzPts val="1200"/>
              <a:buFont typeface="Lato"/>
              <a:buChar char="●"/>
            </a:pPr>
            <a:r>
              <a:rPr b="0" i="1" lang="en-US" sz="1200" u="none" cap="none" strike="noStrike">
                <a:solidFill>
                  <a:srgbClr val="073763"/>
                </a:solidFill>
                <a:latin typeface="Lato"/>
                <a:ea typeface="Lato"/>
                <a:cs typeface="Lato"/>
                <a:sym typeface="Lato"/>
              </a:rPr>
              <a:t>Future dates are tentative / subject to change due to external dependencies</a:t>
            </a:r>
            <a:endParaRPr b="0" i="1" sz="1200" u="none" cap="none" strike="noStrike">
              <a:solidFill>
                <a:srgbClr val="073763"/>
              </a:solidFill>
              <a:latin typeface="Lato"/>
              <a:ea typeface="Lato"/>
              <a:cs typeface="Lato"/>
              <a:sym typeface="Lato"/>
            </a:endParaRPr>
          </a:p>
          <a:p>
            <a:pPr indent="-190500" lvl="0" marL="228600" marR="0" rtl="0" algn="l">
              <a:lnSpc>
                <a:spcPct val="100000"/>
              </a:lnSpc>
              <a:spcBef>
                <a:spcPts val="0"/>
              </a:spcBef>
              <a:spcAft>
                <a:spcPts val="0"/>
              </a:spcAft>
              <a:buClr>
                <a:srgbClr val="073763"/>
              </a:buClr>
              <a:buSzPts val="1200"/>
              <a:buFont typeface="Lato"/>
              <a:buChar char="●"/>
            </a:pPr>
            <a:r>
              <a:rPr b="0" i="1" lang="en-US" sz="1200" u="none" cap="none" strike="noStrike">
                <a:solidFill>
                  <a:srgbClr val="073763"/>
                </a:solidFill>
                <a:latin typeface="Lato"/>
                <a:ea typeface="Lato"/>
                <a:cs typeface="Lato"/>
                <a:sym typeface="Lato"/>
              </a:rPr>
              <a:t>* </a:t>
            </a:r>
            <a:r>
              <a:rPr i="1" lang="en-US" sz="1200">
                <a:solidFill>
                  <a:srgbClr val="073763"/>
                </a:solidFill>
                <a:latin typeface="Lato"/>
                <a:ea typeface="Lato"/>
                <a:cs typeface="Lato"/>
                <a:sym typeface="Lato"/>
              </a:rPr>
              <a:t>A</a:t>
            </a:r>
            <a:r>
              <a:rPr b="0" i="1" lang="en-US" sz="1200" u="none" cap="none" strike="noStrike">
                <a:solidFill>
                  <a:srgbClr val="073763"/>
                </a:solidFill>
                <a:latin typeface="Lato"/>
                <a:ea typeface="Lato"/>
                <a:cs typeface="Lato"/>
                <a:sym typeface="Lato"/>
              </a:rPr>
              <a:t>vailability of some data products at AWIPS sites may depend on progress of AWIPS Data Delivery or other dissemination alternatives</a:t>
            </a:r>
            <a:endParaRPr b="0" i="1" sz="1200" u="none" cap="none" strike="noStrike">
              <a:solidFill>
                <a:srgbClr val="073763"/>
              </a:solidFill>
              <a:latin typeface="Lato"/>
              <a:ea typeface="Lato"/>
              <a:cs typeface="Lato"/>
              <a:sym typeface="Lato"/>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sp>
        <p:nvSpPr>
          <p:cNvPr id="584" name="Google Shape;584;p85"/>
          <p:cNvSpPr txBox="1"/>
          <p:nvPr>
            <p:ph idx="1" type="body"/>
          </p:nvPr>
        </p:nvSpPr>
        <p:spPr>
          <a:xfrm>
            <a:off x="354425" y="1033313"/>
            <a:ext cx="11471400" cy="5169000"/>
          </a:xfrm>
          <a:prstGeom prst="rect">
            <a:avLst/>
          </a:prstGeom>
          <a:noFill/>
          <a:ln>
            <a:noFill/>
          </a:ln>
        </p:spPr>
        <p:txBody>
          <a:bodyPr anchorCtr="0" anchor="t" bIns="45700" lIns="91425" spcFirstLastPara="1" rIns="91425" wrap="square" tIns="45700">
            <a:normAutofit/>
          </a:bodyPr>
          <a:lstStyle/>
          <a:p>
            <a:pPr indent="-412750" lvl="0" marL="457200" rtl="0" algn="l">
              <a:lnSpc>
                <a:spcPct val="80000"/>
              </a:lnSpc>
              <a:spcBef>
                <a:spcPts val="640"/>
              </a:spcBef>
              <a:spcAft>
                <a:spcPts val="0"/>
              </a:spcAft>
              <a:buClr>
                <a:schemeClr val="dk1"/>
              </a:buClr>
              <a:buSzPts val="2900"/>
              <a:buFont typeface="Arial"/>
              <a:buChar char="●"/>
            </a:pPr>
            <a:r>
              <a:rPr lang="en-US" sz="2420"/>
              <a:t>Office of Observations</a:t>
            </a:r>
            <a:endParaRPr sz="2900"/>
          </a:p>
          <a:p>
            <a:pPr indent="-387350" lvl="1" marL="914400" rtl="0" algn="l">
              <a:lnSpc>
                <a:spcPct val="80000"/>
              </a:lnSpc>
              <a:spcBef>
                <a:spcPts val="560"/>
              </a:spcBef>
              <a:spcAft>
                <a:spcPts val="0"/>
              </a:spcAft>
              <a:buSzPts val="2500"/>
              <a:buChar char="○"/>
            </a:pPr>
            <a:r>
              <a:rPr lang="en-US" sz="2080"/>
              <a:t>Brian Gockel – </a:t>
            </a:r>
            <a:r>
              <a:rPr lang="en-US" sz="2080" u="sng">
                <a:solidFill>
                  <a:srgbClr val="3D85C6"/>
                </a:solidFill>
                <a:hlinkClick r:id="rId3">
                  <a:extLst>
                    <a:ext uri="{A12FA001-AC4F-418D-AE19-62706E023703}">
                      <ahyp:hlinkClr val="tx"/>
                    </a:ext>
                  </a:extLst>
                </a:hlinkClick>
              </a:rPr>
              <a:t>brian.gockel@noaa.gov</a:t>
            </a:r>
            <a:endParaRPr sz="2080">
              <a:solidFill>
                <a:srgbClr val="3D85C6"/>
              </a:solidFill>
            </a:endParaRPr>
          </a:p>
          <a:p>
            <a:pPr indent="-387350" lvl="1" marL="914400" rtl="0" algn="l">
              <a:lnSpc>
                <a:spcPct val="80000"/>
              </a:lnSpc>
              <a:spcBef>
                <a:spcPts val="560"/>
              </a:spcBef>
              <a:spcAft>
                <a:spcPts val="0"/>
              </a:spcAft>
              <a:buSzPts val="2500"/>
              <a:buChar char="○"/>
            </a:pPr>
            <a:r>
              <a:rPr lang="en-US" sz="2080"/>
              <a:t>Jordan Gerth – </a:t>
            </a:r>
            <a:r>
              <a:rPr lang="en-US" sz="2080" u="sng">
                <a:solidFill>
                  <a:srgbClr val="3D85C6"/>
                </a:solidFill>
                <a:hlinkClick r:id="rId4">
                  <a:extLst>
                    <a:ext uri="{A12FA001-AC4F-418D-AE19-62706E023703}">
                      <ahyp:hlinkClr val="tx"/>
                    </a:ext>
                  </a:extLst>
                </a:hlinkClick>
              </a:rPr>
              <a:t>jordan.gerth@noaa.gov</a:t>
            </a:r>
            <a:endParaRPr sz="2080"/>
          </a:p>
          <a:p>
            <a:pPr indent="0" lvl="0" marL="0" rtl="0" algn="l">
              <a:lnSpc>
                <a:spcPct val="80000"/>
              </a:lnSpc>
              <a:spcBef>
                <a:spcPts val="560"/>
              </a:spcBef>
              <a:spcAft>
                <a:spcPts val="0"/>
              </a:spcAft>
              <a:buNone/>
            </a:pPr>
            <a:r>
              <a:t/>
            </a:r>
            <a:endParaRPr sz="2080"/>
          </a:p>
          <a:p>
            <a:pPr indent="-412750" lvl="0" marL="457200" rtl="0" algn="l">
              <a:lnSpc>
                <a:spcPct val="80000"/>
              </a:lnSpc>
              <a:spcBef>
                <a:spcPts val="640"/>
              </a:spcBef>
              <a:spcAft>
                <a:spcPts val="0"/>
              </a:spcAft>
              <a:buClr>
                <a:schemeClr val="dk1"/>
              </a:buClr>
              <a:buSzPts val="2900"/>
              <a:buFont typeface="Arial"/>
              <a:buChar char="●"/>
            </a:pPr>
            <a:r>
              <a:rPr lang="en-US" sz="2420"/>
              <a:t>Total Operational Weather Readiness – Satellites (TOWR-S) Team</a:t>
            </a:r>
            <a:endParaRPr sz="2900"/>
          </a:p>
          <a:p>
            <a:pPr indent="-387350" lvl="1" marL="914400" rtl="0" algn="l">
              <a:lnSpc>
                <a:spcPct val="80000"/>
              </a:lnSpc>
              <a:spcBef>
                <a:spcPts val="560"/>
              </a:spcBef>
              <a:spcAft>
                <a:spcPts val="0"/>
              </a:spcAft>
              <a:buSzPts val="2500"/>
              <a:buChar char="○"/>
            </a:pPr>
            <a:r>
              <a:rPr lang="en-US" sz="2080"/>
              <a:t>John Evans – </a:t>
            </a:r>
            <a:r>
              <a:rPr lang="en-US" sz="2080" u="sng">
                <a:solidFill>
                  <a:srgbClr val="3D85C6"/>
                </a:solidFill>
                <a:hlinkClick r:id="rId5">
                  <a:extLst>
                    <a:ext uri="{A12FA001-AC4F-418D-AE19-62706E023703}">
                      <ahyp:hlinkClr val="tx"/>
                    </a:ext>
                  </a:extLst>
                </a:hlinkClick>
              </a:rPr>
              <a:t>john.d.evans@noaa.gov</a:t>
            </a:r>
            <a:endParaRPr sz="2080">
              <a:solidFill>
                <a:srgbClr val="3D85C6"/>
              </a:solidFill>
            </a:endParaRPr>
          </a:p>
          <a:p>
            <a:pPr indent="-387350" lvl="1" marL="914400" rtl="0" algn="l">
              <a:lnSpc>
                <a:spcPct val="80000"/>
              </a:lnSpc>
              <a:spcBef>
                <a:spcPts val="560"/>
              </a:spcBef>
              <a:spcAft>
                <a:spcPts val="0"/>
              </a:spcAft>
              <a:buSzPts val="2500"/>
              <a:buChar char="○"/>
            </a:pPr>
            <a:r>
              <a:rPr lang="en-US" sz="2080"/>
              <a:t>Lee Byerle – </a:t>
            </a:r>
            <a:r>
              <a:rPr lang="en-US" sz="2080" u="sng">
                <a:solidFill>
                  <a:srgbClr val="3D85C6"/>
                </a:solidFill>
                <a:hlinkClick r:id="rId6">
                  <a:extLst>
                    <a:ext uri="{A12FA001-AC4F-418D-AE19-62706E023703}">
                      <ahyp:hlinkClr val="tx"/>
                    </a:ext>
                  </a:extLst>
                </a:hlinkClick>
              </a:rPr>
              <a:t>lee.byerle@noaa.gov</a:t>
            </a:r>
            <a:endParaRPr sz="2080">
              <a:solidFill>
                <a:srgbClr val="3D85C6"/>
              </a:solidFill>
            </a:endParaRPr>
          </a:p>
          <a:p>
            <a:pPr indent="0" lvl="0" marL="0" rtl="0" algn="l">
              <a:lnSpc>
                <a:spcPct val="80000"/>
              </a:lnSpc>
              <a:spcBef>
                <a:spcPts val="560"/>
              </a:spcBef>
              <a:spcAft>
                <a:spcPts val="0"/>
              </a:spcAft>
              <a:buNone/>
            </a:pPr>
            <a:r>
              <a:t/>
            </a:r>
            <a:endParaRPr sz="2080"/>
          </a:p>
          <a:p>
            <a:pPr indent="-412750" lvl="0" marL="457200" rtl="0" algn="l">
              <a:lnSpc>
                <a:spcPct val="80000"/>
              </a:lnSpc>
              <a:spcBef>
                <a:spcPts val="640"/>
              </a:spcBef>
              <a:spcAft>
                <a:spcPts val="0"/>
              </a:spcAft>
              <a:buClr>
                <a:schemeClr val="dk1"/>
              </a:buClr>
              <a:buSzPts val="2900"/>
              <a:buFont typeface="Arial"/>
              <a:buChar char="●"/>
            </a:pPr>
            <a:r>
              <a:rPr lang="en-US" sz="2420"/>
              <a:t>Links</a:t>
            </a:r>
            <a:endParaRPr sz="2900"/>
          </a:p>
          <a:p>
            <a:pPr indent="-387350" lvl="1" marL="914400" rtl="0" algn="l">
              <a:lnSpc>
                <a:spcPct val="80000"/>
              </a:lnSpc>
              <a:spcBef>
                <a:spcPts val="560"/>
              </a:spcBef>
              <a:spcAft>
                <a:spcPts val="0"/>
              </a:spcAft>
              <a:buSzPts val="2500"/>
              <a:buChar char="○"/>
            </a:pPr>
            <a:r>
              <a:rPr lang="en-US" sz="2080" u="sng">
                <a:solidFill>
                  <a:srgbClr val="3D85C6"/>
                </a:solidFill>
                <a:hlinkClick r:id="rId7">
                  <a:extLst>
                    <a:ext uri="{A12FA001-AC4F-418D-AE19-62706E023703}">
                      <ahyp:hlinkClr val="tx"/>
                    </a:ext>
                  </a:extLst>
                </a:hlinkClick>
              </a:rPr>
              <a:t>NWSChat</a:t>
            </a:r>
            <a:r>
              <a:rPr lang="en-US" sz="2080"/>
              <a:t> (“towr-s” chatroom)</a:t>
            </a:r>
            <a:endParaRPr sz="2500"/>
          </a:p>
          <a:p>
            <a:pPr indent="-387350" lvl="1" marL="914400" rtl="0" algn="l">
              <a:lnSpc>
                <a:spcPct val="80000"/>
              </a:lnSpc>
              <a:spcBef>
                <a:spcPts val="560"/>
              </a:spcBef>
              <a:spcAft>
                <a:spcPts val="0"/>
              </a:spcAft>
              <a:buClr>
                <a:srgbClr val="3D85C6"/>
              </a:buClr>
              <a:buSzPts val="2500"/>
              <a:buChar char="○"/>
            </a:pPr>
            <a:r>
              <a:rPr lang="en-US" sz="2080" u="sng">
                <a:solidFill>
                  <a:srgbClr val="3D85C6"/>
                </a:solidFill>
                <a:hlinkClick r:id="rId8">
                  <a:extLst>
                    <a:ext uri="{A12FA001-AC4F-418D-AE19-62706E023703}">
                      <ahyp:hlinkClr val="tx"/>
                    </a:ext>
                  </a:extLst>
                </a:hlinkClick>
              </a:rPr>
              <a:t>TOWR-S in the NOAA VLab</a:t>
            </a:r>
            <a:endParaRPr sz="2080">
              <a:solidFill>
                <a:srgbClr val="3D85C6"/>
              </a:solidFill>
            </a:endParaRPr>
          </a:p>
        </p:txBody>
      </p:sp>
      <p:sp>
        <p:nvSpPr>
          <p:cNvPr id="585" name="Google Shape;585;p85"/>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sz="1800">
                <a:solidFill>
                  <a:srgbClr val="CC0000"/>
                </a:solidFill>
              </a:rPr>
              <a:t>‹#›</a:t>
            </a:fld>
            <a:endParaRPr sz="1800">
              <a:solidFill>
                <a:srgbClr val="CC0000"/>
              </a:solidFill>
            </a:endParaRPr>
          </a:p>
        </p:txBody>
      </p:sp>
      <p:sp>
        <p:nvSpPr>
          <p:cNvPr id="586" name="Google Shape;586;p85"/>
          <p:cNvSpPr txBox="1"/>
          <p:nvPr>
            <p:ph type="title"/>
          </p:nvPr>
        </p:nvSpPr>
        <p:spPr>
          <a:xfrm>
            <a:off x="1219200" y="0"/>
            <a:ext cx="9717000" cy="87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376092"/>
              </a:buClr>
              <a:buSzPts val="1800"/>
              <a:buNone/>
            </a:pPr>
            <a:r>
              <a:rPr lang="en-US" sz="3600"/>
              <a:t>Contact Information</a:t>
            </a:r>
            <a:endParaRPr sz="36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gf6487c47f5_0_205"/>
          <p:cNvSpPr txBox="1"/>
          <p:nvPr>
            <p:ph idx="1" type="body"/>
          </p:nvPr>
        </p:nvSpPr>
        <p:spPr>
          <a:xfrm>
            <a:off x="210275" y="1194450"/>
            <a:ext cx="6536400" cy="4745400"/>
          </a:xfrm>
          <a:prstGeom prst="rect">
            <a:avLst/>
          </a:prstGeom>
          <a:noFill/>
          <a:ln>
            <a:noFill/>
          </a:ln>
        </p:spPr>
        <p:txBody>
          <a:bodyPr anchorCtr="0" anchor="t" bIns="45700" lIns="91425" spcFirstLastPara="1" rIns="91425" wrap="square" tIns="45700">
            <a:normAutofit/>
          </a:bodyPr>
          <a:lstStyle/>
          <a:p>
            <a:pPr indent="-368300" lvl="0" marL="457200" marR="0" rtl="0" algn="l">
              <a:lnSpc>
                <a:spcPct val="115000"/>
              </a:lnSpc>
              <a:spcBef>
                <a:spcPts val="1800"/>
              </a:spcBef>
              <a:spcAft>
                <a:spcPts val="0"/>
              </a:spcAft>
              <a:buClr>
                <a:srgbClr val="000000"/>
              </a:buClr>
              <a:buSzPts val="2200"/>
              <a:buChar char="•"/>
            </a:pPr>
            <a:r>
              <a:rPr lang="en-US" sz="2200">
                <a:solidFill>
                  <a:srgbClr val="000000"/>
                </a:solidFill>
              </a:rPr>
              <a:t>19</a:t>
            </a:r>
            <a:r>
              <a:rPr lang="en-US" sz="2200">
                <a:solidFill>
                  <a:srgbClr val="000000"/>
                </a:solidFill>
              </a:rPr>
              <a:t> new GOES-West L2 Derived Products</a:t>
            </a:r>
            <a:endParaRPr i="1" sz="1800">
              <a:solidFill>
                <a:srgbClr val="000000"/>
              </a:solidFill>
            </a:endParaRPr>
          </a:p>
          <a:p>
            <a:pPr indent="-342900" lvl="1" marL="914400" marR="0" rtl="0" algn="l">
              <a:lnSpc>
                <a:spcPct val="115000"/>
              </a:lnSpc>
              <a:spcBef>
                <a:spcPts val="0"/>
              </a:spcBef>
              <a:spcAft>
                <a:spcPts val="0"/>
              </a:spcAft>
              <a:buClr>
                <a:srgbClr val="000000"/>
              </a:buClr>
              <a:buSzPts val="1800"/>
              <a:buChar char="•"/>
            </a:pPr>
            <a:r>
              <a:rPr lang="en-US" sz="1800">
                <a:solidFill>
                  <a:srgbClr val="000000"/>
                </a:solidFill>
              </a:rPr>
              <a:t>Incl. new Mesoscale Fire Hotspots from both GOES-East and GOES-West</a:t>
            </a:r>
            <a:endParaRPr sz="1800">
              <a:solidFill>
                <a:srgbClr val="000000"/>
              </a:solidFill>
            </a:endParaRPr>
          </a:p>
          <a:p>
            <a:pPr indent="-342900" lvl="1" marL="914400" marR="0" rtl="0" algn="l">
              <a:lnSpc>
                <a:spcPct val="115000"/>
              </a:lnSpc>
              <a:spcBef>
                <a:spcPts val="0"/>
              </a:spcBef>
              <a:spcAft>
                <a:spcPts val="0"/>
              </a:spcAft>
              <a:buClr>
                <a:srgbClr val="000000"/>
              </a:buClr>
              <a:buSzPts val="1800"/>
              <a:buChar char="•"/>
            </a:pPr>
            <a:r>
              <a:rPr lang="en-US" sz="1800">
                <a:solidFill>
                  <a:srgbClr val="000000"/>
                </a:solidFill>
              </a:rPr>
              <a:t>Incl. new GOES-17 Fog &amp; Low Stratus (W. CONUS)</a:t>
            </a:r>
            <a:endParaRPr sz="1800">
              <a:solidFill>
                <a:srgbClr val="000000"/>
              </a:solidFill>
            </a:endParaRPr>
          </a:p>
          <a:p>
            <a:pPr indent="-368300" lvl="0" marL="457200" marR="0" rtl="0" algn="l">
              <a:lnSpc>
                <a:spcPct val="115000"/>
              </a:lnSpc>
              <a:spcBef>
                <a:spcPts val="1800"/>
              </a:spcBef>
              <a:spcAft>
                <a:spcPts val="0"/>
              </a:spcAft>
              <a:buClr>
                <a:srgbClr val="000000"/>
              </a:buClr>
              <a:buSzPts val="2200"/>
              <a:buChar char="•"/>
            </a:pPr>
            <a:r>
              <a:rPr lang="en-US" sz="2200">
                <a:solidFill>
                  <a:srgbClr val="000000"/>
                </a:solidFill>
              </a:rPr>
              <a:t>New pqact.conf entries required at AWIPS sites:</a:t>
            </a:r>
            <a:endParaRPr sz="2200">
              <a:solidFill>
                <a:srgbClr val="000000"/>
              </a:solidFill>
            </a:endParaRPr>
          </a:p>
          <a:p>
            <a:pPr indent="-342900" lvl="1" marL="914400" marR="0" rtl="0" algn="l">
              <a:lnSpc>
                <a:spcPct val="115000"/>
              </a:lnSpc>
              <a:spcBef>
                <a:spcPts val="0"/>
              </a:spcBef>
              <a:spcAft>
                <a:spcPts val="0"/>
              </a:spcAft>
              <a:buClr>
                <a:srgbClr val="000000"/>
              </a:buClr>
              <a:buSzPts val="1800"/>
              <a:buChar char="•"/>
            </a:pPr>
            <a:r>
              <a:rPr lang="en-US" sz="1800">
                <a:solidFill>
                  <a:srgbClr val="000000"/>
                </a:solidFill>
              </a:rPr>
              <a:t>IXT[A-R]89   	KNES</a:t>
            </a:r>
            <a:endParaRPr sz="1800">
              <a:solidFill>
                <a:srgbClr val="000000"/>
              </a:solidFill>
            </a:endParaRPr>
          </a:p>
          <a:p>
            <a:pPr indent="-342900" lvl="1" marL="914400" marR="0" rtl="0" algn="l">
              <a:lnSpc>
                <a:spcPct val="115000"/>
              </a:lnSpc>
              <a:spcBef>
                <a:spcPts val="0"/>
              </a:spcBef>
              <a:spcAft>
                <a:spcPts val="0"/>
              </a:spcAft>
              <a:buClr>
                <a:srgbClr val="000000"/>
              </a:buClr>
              <a:buSzPts val="1800"/>
              <a:buChar char="•"/>
            </a:pPr>
            <a:r>
              <a:rPr lang="en-US" sz="1800">
                <a:solidFill>
                  <a:srgbClr val="000000"/>
                </a:solidFill>
              </a:rPr>
              <a:t>IXT[WXY]81	KNES</a:t>
            </a:r>
            <a:endParaRPr sz="1800">
              <a:solidFill>
                <a:srgbClr val="000000"/>
              </a:solidFill>
            </a:endParaRPr>
          </a:p>
          <a:p>
            <a:pPr indent="0" lvl="0" marL="457200" marR="0" rtl="0" algn="l">
              <a:lnSpc>
                <a:spcPct val="115000"/>
              </a:lnSpc>
              <a:spcBef>
                <a:spcPts val="0"/>
              </a:spcBef>
              <a:spcAft>
                <a:spcPts val="0"/>
              </a:spcAft>
              <a:buNone/>
            </a:pPr>
            <a:r>
              <a:rPr lang="en-US" sz="2200">
                <a:solidFill>
                  <a:srgbClr val="000000"/>
                </a:solidFill>
              </a:rPr>
              <a:t>See </a:t>
            </a:r>
            <a:r>
              <a:rPr lang="en-US" sz="2200" u="sng">
                <a:solidFill>
                  <a:schemeClr val="accent5"/>
                </a:solidFill>
                <a:hlinkClick r:id="rId3">
                  <a:extLst>
                    <a:ext uri="{A12FA001-AC4F-418D-AE19-62706E023703}">
                      <ahyp:hlinkClr val="tx"/>
                    </a:ext>
                  </a:extLst>
                </a:hlinkClick>
              </a:rPr>
              <a:t>detailed instructions</a:t>
            </a:r>
            <a:r>
              <a:rPr lang="en-US" sz="2200">
                <a:solidFill>
                  <a:srgbClr val="000000"/>
                </a:solidFill>
              </a:rPr>
              <a:t> for pqact changes using Data Add-ons Manager	</a:t>
            </a:r>
            <a:endParaRPr sz="2200">
              <a:solidFill>
                <a:srgbClr val="000000"/>
              </a:solidFill>
            </a:endParaRPr>
          </a:p>
        </p:txBody>
      </p:sp>
      <p:sp>
        <p:nvSpPr>
          <p:cNvPr id="126" name="Google Shape;126;gf6487c47f5_0_205"/>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127" name="Google Shape;127;gf6487c47f5_0_205"/>
          <p:cNvSpPr txBox="1"/>
          <p:nvPr>
            <p:ph type="title"/>
          </p:nvPr>
        </p:nvSpPr>
        <p:spPr>
          <a:xfrm>
            <a:off x="1219200" y="0"/>
            <a:ext cx="9717000" cy="87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800"/>
              <a:buNone/>
            </a:pPr>
            <a:r>
              <a:rPr lang="en-US"/>
              <a:t>New Satellite Data Products in AWIPS</a:t>
            </a:r>
            <a:endParaRPr/>
          </a:p>
        </p:txBody>
      </p:sp>
      <p:graphicFrame>
        <p:nvGraphicFramePr>
          <p:cNvPr id="128" name="Google Shape;128;gf6487c47f5_0_205"/>
          <p:cNvGraphicFramePr/>
          <p:nvPr/>
        </p:nvGraphicFramePr>
        <p:xfrm>
          <a:off x="6899075" y="1240343"/>
          <a:ext cx="3000000" cy="3000000"/>
        </p:xfrm>
        <a:graphic>
          <a:graphicData uri="http://schemas.openxmlformats.org/drawingml/2006/table">
            <a:tbl>
              <a:tblPr>
                <a:noFill/>
                <a:tableStyleId>{D285FD28-5FDF-44A0-A221-A5300C6C15EE}</a:tableStyleId>
              </a:tblPr>
              <a:tblGrid>
                <a:gridCol w="2276800"/>
                <a:gridCol w="1380650"/>
                <a:gridCol w="436175"/>
                <a:gridCol w="400700"/>
                <a:gridCol w="538450"/>
              </a:tblGrid>
              <a:tr h="197350">
                <a:tc>
                  <a:txBody>
                    <a:bodyPr/>
                    <a:lstStyle/>
                    <a:p>
                      <a:pPr indent="0" lvl="0" marL="0" marR="0" rtl="0" algn="l">
                        <a:lnSpc>
                          <a:spcPct val="100000"/>
                        </a:lnSpc>
                        <a:spcBef>
                          <a:spcPts val="0"/>
                        </a:spcBef>
                        <a:spcAft>
                          <a:spcPts val="0"/>
                        </a:spcAft>
                        <a:buClr>
                          <a:srgbClr val="000000"/>
                        </a:buClr>
                        <a:buSzPts val="1200"/>
                        <a:buFont typeface="Arial"/>
                        <a:buNone/>
                      </a:pPr>
                      <a:r>
                        <a:rPr b="1" lang="en-US" sz="1200" u="none" cap="none" strike="noStrike">
                          <a:solidFill>
                            <a:srgbClr val="0B5394"/>
                          </a:solidFill>
                          <a:latin typeface="Lato"/>
                          <a:ea typeface="Lato"/>
                          <a:cs typeface="Lato"/>
                          <a:sym typeface="Lato"/>
                        </a:rPr>
                        <a:t>GOES-{East,</a:t>
                      </a:r>
                      <a:r>
                        <a:rPr b="1" lang="en-US" sz="1200">
                          <a:solidFill>
                            <a:srgbClr val="0B5394"/>
                          </a:solidFill>
                          <a:latin typeface="Lato"/>
                          <a:ea typeface="Lato"/>
                          <a:cs typeface="Lato"/>
                          <a:sym typeface="Lato"/>
                        </a:rPr>
                        <a:t>West}</a:t>
                      </a:r>
                      <a:r>
                        <a:rPr b="1" lang="en-US" sz="1200" u="none" cap="none" strike="noStrike">
                          <a:solidFill>
                            <a:srgbClr val="0B5394"/>
                          </a:solidFill>
                          <a:latin typeface="Lato"/>
                          <a:ea typeface="Lato"/>
                          <a:cs typeface="Lato"/>
                          <a:sym typeface="Lato"/>
                        </a:rPr>
                        <a:t> L2 Product</a:t>
                      </a:r>
                      <a:endParaRPr b="1" sz="1200" u="none" cap="none" strike="noStrike">
                        <a:solidFill>
                          <a:srgbClr val="0B5394"/>
                        </a:solidFill>
                        <a:latin typeface="Lato"/>
                        <a:ea typeface="Lato"/>
                        <a:cs typeface="Lato"/>
                        <a:sym typeface="Lato"/>
                      </a:endParaRPr>
                    </a:p>
                  </a:txBody>
                  <a:tcPr marT="19050" marB="19050" marR="28575" marL="28575" anchor="b">
                    <a:lnB cap="flat" cmpd="sng" w="9525">
                      <a:solidFill>
                        <a:srgbClr val="366092">
                          <a:alpha val="0"/>
                        </a:srgbClr>
                      </a:solidFill>
                      <a:prstDash val="solid"/>
                      <a:round/>
                      <a:headEnd len="sm" w="sm" type="none"/>
                      <a:tailEnd len="sm" w="sm" type="none"/>
                    </a:lnB>
                  </a:tcPr>
                </a:tc>
                <a:tc>
                  <a:txBody>
                    <a:bodyPr/>
                    <a:lstStyle/>
                    <a:p>
                      <a:pPr indent="0" lvl="0" marL="171450" marR="0" rtl="0" algn="l">
                        <a:lnSpc>
                          <a:spcPct val="100000"/>
                        </a:lnSpc>
                        <a:spcBef>
                          <a:spcPts val="0"/>
                        </a:spcBef>
                        <a:spcAft>
                          <a:spcPts val="0"/>
                        </a:spcAft>
                        <a:buClr>
                          <a:srgbClr val="000000"/>
                        </a:buClr>
                        <a:buSzPts val="1200"/>
                        <a:buFont typeface="Arial"/>
                        <a:buNone/>
                      </a:pPr>
                      <a:r>
                        <a:rPr b="1" lang="en-US" sz="1200" u="none" cap="none" strike="noStrike">
                          <a:solidFill>
                            <a:srgbClr val="0B5394"/>
                          </a:solidFill>
                          <a:latin typeface="Lato"/>
                          <a:ea typeface="Lato"/>
                          <a:cs typeface="Lato"/>
                          <a:sym typeface="Lato"/>
                        </a:rPr>
                        <a:t>WMO ID</a:t>
                      </a:r>
                      <a:endParaRPr b="1" sz="1200" u="none" cap="none" strike="noStrike">
                        <a:solidFill>
                          <a:srgbClr val="0B5394"/>
                        </a:solidFill>
                        <a:latin typeface="Lato"/>
                        <a:ea typeface="Lato"/>
                        <a:cs typeface="Lato"/>
                        <a:sym typeface="Lato"/>
                      </a:endParaRPr>
                    </a:p>
                  </a:txBody>
                  <a:tcPr marT="19050" marB="19050" marR="28575" marL="28575" anchor="b">
                    <a:lnB cap="flat" cmpd="sng" w="9525">
                      <a:solidFill>
                        <a:srgbClr val="366092">
                          <a:alpha val="0"/>
                        </a:srgbClr>
                      </a:solidFill>
                      <a:prstDash val="solid"/>
                      <a:round/>
                      <a:headEnd len="sm" w="sm" type="none"/>
                      <a:tailEnd len="sm" w="sm" type="none"/>
                    </a:lnB>
                  </a:tcPr>
                </a:tc>
                <a:tc gridSpan="3">
                  <a:txBody>
                    <a:bodyPr/>
                    <a:lstStyle/>
                    <a:p>
                      <a:pPr indent="0" lvl="0" marL="200025" marR="0" rtl="0" algn="l">
                        <a:lnSpc>
                          <a:spcPct val="100000"/>
                        </a:lnSpc>
                        <a:spcBef>
                          <a:spcPts val="0"/>
                        </a:spcBef>
                        <a:spcAft>
                          <a:spcPts val="0"/>
                        </a:spcAft>
                        <a:buClr>
                          <a:srgbClr val="000000"/>
                        </a:buClr>
                        <a:buSzPts val="1200"/>
                        <a:buFont typeface="Arial"/>
                        <a:buNone/>
                      </a:pPr>
                      <a:r>
                        <a:rPr b="1" lang="en-US" sz="1200" u="none" cap="none" strike="noStrike">
                          <a:solidFill>
                            <a:srgbClr val="0B5394"/>
                          </a:solidFill>
                          <a:latin typeface="Lato"/>
                          <a:ea typeface="Lato"/>
                          <a:cs typeface="Lato"/>
                          <a:sym typeface="Lato"/>
                        </a:rPr>
                        <a:t>Sectors</a:t>
                      </a:r>
                      <a:endParaRPr b="1" sz="1200" u="none" cap="none" strike="noStrike">
                        <a:solidFill>
                          <a:srgbClr val="0B5394"/>
                        </a:solidFill>
                        <a:latin typeface="Lato"/>
                        <a:ea typeface="Lato"/>
                        <a:cs typeface="Lato"/>
                        <a:sym typeface="Lato"/>
                      </a:endParaRPr>
                    </a:p>
                  </a:txBody>
                  <a:tcPr marT="19050" marB="19050" marR="28575" marL="28575" anchor="b">
                    <a:lnB cap="flat" cmpd="sng" w="9525">
                      <a:solidFill>
                        <a:srgbClr val="366092">
                          <a:alpha val="0"/>
                        </a:srgbClr>
                      </a:solidFill>
                      <a:prstDash val="solid"/>
                      <a:round/>
                      <a:headEnd len="sm" w="sm" type="none"/>
                      <a:tailEnd len="sm" w="sm" type="none"/>
                    </a:lnB>
                  </a:tcPr>
                </a:tc>
                <a:tc hMerge="1"/>
                <a:tc hMerge="1"/>
              </a:tr>
              <a:tr h="197350">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0B5394"/>
                          </a:solidFill>
                          <a:latin typeface="Lato"/>
                          <a:ea typeface="Lato"/>
                          <a:cs typeface="Lato"/>
                          <a:sym typeface="Lato"/>
                        </a:rPr>
                        <a:t>Aerosol Detection</a:t>
                      </a:r>
                      <a:endParaRPr sz="1200" u="none" cap="none" strike="noStrike">
                        <a:solidFill>
                          <a:srgbClr val="0B5394"/>
                        </a:solidFill>
                        <a:latin typeface="Lato"/>
                        <a:ea typeface="Lato"/>
                        <a:cs typeface="Lato"/>
                        <a:sym typeface="Lato"/>
                      </a:endParaRPr>
                    </a:p>
                  </a:txBody>
                  <a:tcPr marT="0" marB="0" marR="0" marL="18275" anchor="ctr">
                    <a:lnL cap="flat" cmpd="sng" w="9525">
                      <a:solidFill>
                        <a:srgbClr val="366092">
                          <a:alpha val="0"/>
                        </a:srgbClr>
                      </a:solidFill>
                      <a:prstDash val="solid"/>
                      <a:round/>
                      <a:headEnd len="sm" w="sm" type="none"/>
                      <a:tailEnd len="sm" w="sm" type="none"/>
                    </a:lnL>
                    <a:lnT cap="flat" cmpd="sng" w="9525">
                      <a:solidFill>
                        <a:srgbClr val="366092">
                          <a:alpha val="0"/>
                        </a:srgbClr>
                      </a:solidFill>
                      <a:prstDash val="solid"/>
                      <a:round/>
                      <a:headEnd len="sm" w="sm" type="none"/>
                      <a:tailEnd len="sm" w="sm" type="none"/>
                    </a:lnT>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0B5394"/>
                          </a:solidFill>
                          <a:latin typeface="Roboto Mono"/>
                          <a:ea typeface="Roboto Mono"/>
                          <a:cs typeface="Roboto Mono"/>
                          <a:sym typeface="Roboto Mono"/>
                        </a:rPr>
                        <a:t>IXTA89 KNES</a:t>
                      </a:r>
                      <a:endParaRPr sz="1200" u="none" cap="none" strike="noStrike">
                        <a:solidFill>
                          <a:srgbClr val="0B5394"/>
                        </a:solidFill>
                        <a:latin typeface="Roboto Mono"/>
                        <a:ea typeface="Roboto Mono"/>
                        <a:cs typeface="Roboto Mono"/>
                        <a:sym typeface="Roboto Mono"/>
                      </a:endParaRPr>
                    </a:p>
                  </a:txBody>
                  <a:tcPr marT="0" marB="0" marR="0" marL="0" anchor="ctr">
                    <a:lnT cap="flat" cmpd="sng" w="9525">
                      <a:solidFill>
                        <a:srgbClr val="366092">
                          <a:alpha val="0"/>
                        </a:srgbClr>
                      </a:solidFill>
                      <a:prstDash val="solid"/>
                      <a:round/>
                      <a:headEnd len="sm" w="sm" type="none"/>
                      <a:tailEnd len="sm" w="sm" type="none"/>
                    </a:lnT>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0B5394"/>
                          </a:solidFill>
                          <a:latin typeface="Lato"/>
                          <a:ea typeface="Lato"/>
                          <a:cs typeface="Lato"/>
                          <a:sym typeface="Lato"/>
                        </a:rPr>
                        <a:t>F</a:t>
                      </a:r>
                      <a:endParaRPr sz="1200" u="none" cap="none" strike="noStrike">
                        <a:solidFill>
                          <a:srgbClr val="0B5394"/>
                        </a:solidFill>
                        <a:latin typeface="Lato"/>
                        <a:ea typeface="Lato"/>
                        <a:cs typeface="Lato"/>
                        <a:sym typeface="Lato"/>
                      </a:endParaRPr>
                    </a:p>
                  </a:txBody>
                  <a:tcPr marT="0" marB="0" marR="0" marL="0" anchor="ctr">
                    <a:lnT cap="flat" cmpd="sng" w="9525">
                      <a:solidFill>
                        <a:srgbClr val="366092">
                          <a:alpha val="0"/>
                        </a:srgbClr>
                      </a:solidFill>
                      <a:prstDash val="solid"/>
                      <a:round/>
                      <a:headEnd len="sm" w="sm" type="none"/>
                      <a:tailEnd len="sm" w="sm" type="none"/>
                    </a:lnT>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0B5394"/>
                          </a:solidFill>
                          <a:latin typeface="Lato"/>
                          <a:ea typeface="Lato"/>
                          <a:cs typeface="Lato"/>
                          <a:sym typeface="Lato"/>
                        </a:rPr>
                        <a:t>C</a:t>
                      </a:r>
                      <a:endParaRPr sz="1200" u="none" cap="none" strike="noStrike">
                        <a:solidFill>
                          <a:srgbClr val="0B5394"/>
                        </a:solidFill>
                        <a:latin typeface="Lato"/>
                        <a:ea typeface="Lato"/>
                        <a:cs typeface="Lato"/>
                        <a:sym typeface="Lato"/>
                      </a:endParaRPr>
                    </a:p>
                  </a:txBody>
                  <a:tcPr marT="0" marB="0" marR="0" marL="0" anchor="ctr">
                    <a:lnT cap="flat" cmpd="sng" w="9525">
                      <a:solidFill>
                        <a:srgbClr val="366092">
                          <a:alpha val="0"/>
                        </a:srgbClr>
                      </a:solidFill>
                      <a:prstDash val="solid"/>
                      <a:round/>
                      <a:headEnd len="sm" w="sm" type="none"/>
                      <a:tailEnd len="sm" w="sm" type="none"/>
                    </a:lnT>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0B5394"/>
                          </a:solidFill>
                          <a:latin typeface="Lato"/>
                          <a:ea typeface="Lato"/>
                          <a:cs typeface="Lato"/>
                          <a:sym typeface="Lato"/>
                        </a:rPr>
                        <a:t>M</a:t>
                      </a:r>
                      <a:endParaRPr sz="1200" u="none" cap="none" strike="noStrike">
                        <a:solidFill>
                          <a:srgbClr val="0B5394"/>
                        </a:solidFill>
                        <a:latin typeface="Lato"/>
                        <a:ea typeface="Lato"/>
                        <a:cs typeface="Lato"/>
                        <a:sym typeface="Lato"/>
                      </a:endParaRPr>
                    </a:p>
                  </a:txBody>
                  <a:tcPr marT="0" marB="0" marR="0" marL="0" anchor="ctr">
                    <a:lnR cap="flat" cmpd="sng" w="9525">
                      <a:solidFill>
                        <a:schemeClr val="accent1">
                          <a:alpha val="0"/>
                        </a:schemeClr>
                      </a:solidFill>
                      <a:prstDash val="solid"/>
                      <a:round/>
                      <a:headEnd len="sm" w="sm" type="none"/>
                      <a:tailEnd len="sm" w="sm" type="none"/>
                    </a:lnR>
                    <a:lnT cap="flat" cmpd="sng" w="9525">
                      <a:solidFill>
                        <a:srgbClr val="366092">
                          <a:alpha val="0"/>
                        </a:srgbClr>
                      </a:solidFill>
                      <a:prstDash val="solid"/>
                      <a:round/>
                      <a:headEnd len="sm" w="sm" type="none"/>
                      <a:tailEnd len="sm" w="sm" type="none"/>
                    </a:lnT>
                    <a:solidFill>
                      <a:srgbClr val="FFFFFF"/>
                    </a:solidFill>
                  </a:tcPr>
                </a:tc>
              </a:tr>
              <a:tr h="197350">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0B5394"/>
                          </a:solidFill>
                          <a:latin typeface="Lato"/>
                          <a:ea typeface="Lato"/>
                          <a:cs typeface="Lato"/>
                          <a:sym typeface="Lato"/>
                        </a:rPr>
                        <a:t>Aerosol Optical Depth</a:t>
                      </a:r>
                      <a:endParaRPr sz="1200" u="none" cap="none" strike="noStrike">
                        <a:solidFill>
                          <a:srgbClr val="0B5394"/>
                        </a:solidFill>
                        <a:latin typeface="Lato"/>
                        <a:ea typeface="Lato"/>
                        <a:cs typeface="Lato"/>
                        <a:sym typeface="Lato"/>
                      </a:endParaRPr>
                    </a:p>
                  </a:txBody>
                  <a:tcPr marT="0" marB="0" marR="0" marL="18275" anchor="ctr">
                    <a:lnL cap="flat" cmpd="sng" w="9525">
                      <a:solidFill>
                        <a:srgbClr val="366092">
                          <a:alpha val="0"/>
                        </a:srgbClr>
                      </a:solidFill>
                      <a:prstDash val="solid"/>
                      <a:round/>
                      <a:headEnd len="sm" w="sm" type="none"/>
                      <a:tailEnd len="sm" w="sm" type="none"/>
                    </a:lnL>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0B5394"/>
                          </a:solidFill>
                          <a:latin typeface="Roboto Mono"/>
                          <a:ea typeface="Roboto Mono"/>
                          <a:cs typeface="Roboto Mono"/>
                          <a:sym typeface="Roboto Mono"/>
                        </a:rPr>
                        <a:t>IXTB89 KNES</a:t>
                      </a:r>
                      <a:endParaRPr sz="1200" u="none" cap="none" strike="noStrike">
                        <a:solidFill>
                          <a:srgbClr val="0B5394"/>
                        </a:solidFill>
                        <a:latin typeface="Roboto Mono"/>
                        <a:ea typeface="Roboto Mono"/>
                        <a:cs typeface="Roboto Mono"/>
                        <a:sym typeface="Roboto Mono"/>
                      </a:endParaRPr>
                    </a:p>
                  </a:txBody>
                  <a:tcPr marT="0" marB="0" marR="0" marL="0" anchor="ct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0B5394"/>
                          </a:solidFill>
                          <a:latin typeface="Lato"/>
                          <a:ea typeface="Lato"/>
                          <a:cs typeface="Lato"/>
                          <a:sym typeface="Lato"/>
                        </a:rPr>
                        <a:t>F</a:t>
                      </a:r>
                      <a:endParaRPr sz="1200" u="none" cap="none" strike="noStrike">
                        <a:solidFill>
                          <a:srgbClr val="0B5394"/>
                        </a:solidFill>
                        <a:latin typeface="Lato"/>
                        <a:ea typeface="Lato"/>
                        <a:cs typeface="Lato"/>
                        <a:sym typeface="Lato"/>
                      </a:endParaRPr>
                    </a:p>
                  </a:txBody>
                  <a:tcPr marT="0" marB="0" marR="0" marL="0" anchor="ct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0B5394"/>
                          </a:solidFill>
                          <a:latin typeface="Lato"/>
                          <a:ea typeface="Lato"/>
                          <a:cs typeface="Lato"/>
                          <a:sym typeface="Lato"/>
                        </a:rPr>
                        <a:t>C</a:t>
                      </a:r>
                      <a:endParaRPr sz="1200" u="none" cap="none" strike="noStrike">
                        <a:solidFill>
                          <a:srgbClr val="0B5394"/>
                        </a:solidFill>
                        <a:latin typeface="Lato"/>
                        <a:ea typeface="Lato"/>
                        <a:cs typeface="Lato"/>
                        <a:sym typeface="Lato"/>
                      </a:endParaRPr>
                    </a:p>
                  </a:txBody>
                  <a:tcPr marT="0" marB="0" marR="0" marL="0" anchor="ct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solidFill>
                          <a:srgbClr val="0B5394"/>
                        </a:solidFill>
                        <a:latin typeface="Lato"/>
                        <a:ea typeface="Lato"/>
                        <a:cs typeface="Lato"/>
                        <a:sym typeface="Lato"/>
                      </a:endParaRPr>
                    </a:p>
                  </a:txBody>
                  <a:tcPr marT="0" marB="0" marR="0" marL="0" anchor="ctr">
                    <a:lnR cap="flat" cmpd="sng" w="9525">
                      <a:solidFill>
                        <a:schemeClr val="accent1">
                          <a:alpha val="0"/>
                        </a:schemeClr>
                      </a:solidFill>
                      <a:prstDash val="solid"/>
                      <a:round/>
                      <a:headEnd len="sm" w="sm" type="none"/>
                      <a:tailEnd len="sm" w="sm" type="none"/>
                    </a:lnR>
                  </a:tcPr>
                </a:tc>
              </a:tr>
              <a:tr h="197350">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0B5394"/>
                          </a:solidFill>
                          <a:latin typeface="Lato"/>
                          <a:ea typeface="Lato"/>
                          <a:cs typeface="Lato"/>
                          <a:sym typeface="Lato"/>
                        </a:rPr>
                        <a:t>Cloud Top Phase</a:t>
                      </a:r>
                      <a:endParaRPr sz="1200" u="none" cap="none" strike="noStrike">
                        <a:solidFill>
                          <a:srgbClr val="0B5394"/>
                        </a:solidFill>
                        <a:latin typeface="Lato"/>
                        <a:ea typeface="Lato"/>
                        <a:cs typeface="Lato"/>
                        <a:sym typeface="Lato"/>
                      </a:endParaRPr>
                    </a:p>
                  </a:txBody>
                  <a:tcPr marT="0" marB="0" marR="0" marL="18275" anchor="ctr">
                    <a:lnL cap="flat" cmpd="sng" w="9525">
                      <a:solidFill>
                        <a:srgbClr val="366092">
                          <a:alpha val="0"/>
                        </a:srgbClr>
                      </a:solidFill>
                      <a:prstDash val="solid"/>
                      <a:round/>
                      <a:headEnd len="sm" w="sm" type="none"/>
                      <a:tailEnd len="sm" w="sm" type="none"/>
                    </a:lnL>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0B5394"/>
                          </a:solidFill>
                          <a:latin typeface="Roboto Mono"/>
                          <a:ea typeface="Roboto Mono"/>
                          <a:cs typeface="Roboto Mono"/>
                          <a:sym typeface="Roboto Mono"/>
                        </a:rPr>
                        <a:t>IXTD89 KNES</a:t>
                      </a:r>
                      <a:endParaRPr sz="1200" u="none" cap="none" strike="noStrike">
                        <a:solidFill>
                          <a:srgbClr val="0B5394"/>
                        </a:solidFill>
                        <a:latin typeface="Roboto Mono"/>
                        <a:ea typeface="Roboto Mono"/>
                        <a:cs typeface="Roboto Mono"/>
                        <a:sym typeface="Roboto Mono"/>
                      </a:endParaRPr>
                    </a:p>
                  </a:txBody>
                  <a:tcPr marT="0" marB="0" marR="0" marL="0" anchor="ctr">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0B5394"/>
                          </a:solidFill>
                          <a:latin typeface="Lato"/>
                          <a:ea typeface="Lato"/>
                          <a:cs typeface="Lato"/>
                          <a:sym typeface="Lato"/>
                        </a:rPr>
                        <a:t>F</a:t>
                      </a:r>
                      <a:endParaRPr sz="1200" u="none" cap="none" strike="noStrike">
                        <a:solidFill>
                          <a:srgbClr val="0B5394"/>
                        </a:solidFill>
                        <a:latin typeface="Lato"/>
                        <a:ea typeface="Lato"/>
                        <a:cs typeface="Lato"/>
                        <a:sym typeface="Lato"/>
                      </a:endParaRPr>
                    </a:p>
                  </a:txBody>
                  <a:tcPr marT="0" marB="0" marR="0" marL="0" anchor="ctr">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0B5394"/>
                          </a:solidFill>
                          <a:latin typeface="Lato"/>
                          <a:ea typeface="Lato"/>
                          <a:cs typeface="Lato"/>
                          <a:sym typeface="Lato"/>
                        </a:rPr>
                        <a:t>C</a:t>
                      </a:r>
                      <a:endParaRPr sz="1200" u="none" cap="none" strike="noStrike">
                        <a:solidFill>
                          <a:srgbClr val="0B5394"/>
                        </a:solidFill>
                        <a:latin typeface="Lato"/>
                        <a:ea typeface="Lato"/>
                        <a:cs typeface="Lato"/>
                        <a:sym typeface="Lato"/>
                      </a:endParaRPr>
                    </a:p>
                  </a:txBody>
                  <a:tcPr marT="0" marB="0" marR="0" marL="0" anchor="ctr">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0B5394"/>
                          </a:solidFill>
                          <a:latin typeface="Lato"/>
                          <a:ea typeface="Lato"/>
                          <a:cs typeface="Lato"/>
                          <a:sym typeface="Lato"/>
                        </a:rPr>
                        <a:t>M</a:t>
                      </a:r>
                      <a:endParaRPr sz="1200" u="none" cap="none" strike="noStrike">
                        <a:solidFill>
                          <a:srgbClr val="0B5394"/>
                        </a:solidFill>
                        <a:latin typeface="Lato"/>
                        <a:ea typeface="Lato"/>
                        <a:cs typeface="Lato"/>
                        <a:sym typeface="Lato"/>
                      </a:endParaRPr>
                    </a:p>
                  </a:txBody>
                  <a:tcPr marT="0" marB="0" marR="0" marL="0" anchor="ctr">
                    <a:lnR cap="flat" cmpd="sng" w="9525">
                      <a:solidFill>
                        <a:schemeClr val="accent1">
                          <a:alpha val="0"/>
                        </a:schemeClr>
                      </a:solidFill>
                      <a:prstDash val="solid"/>
                      <a:round/>
                      <a:headEnd len="sm" w="sm" type="none"/>
                      <a:tailEnd len="sm" w="sm" type="none"/>
                    </a:lnR>
                    <a:solidFill>
                      <a:srgbClr val="FFFFFF"/>
                    </a:solidFill>
                  </a:tcPr>
                </a:tc>
              </a:tr>
              <a:tr h="197350">
                <a:tc>
                  <a:txBody>
                    <a:bodyPr/>
                    <a:lstStyle/>
                    <a:p>
                      <a:pPr indent="0" lvl="0" marL="0" marR="0" rtl="0" algn="l">
                        <a:lnSpc>
                          <a:spcPct val="100000"/>
                        </a:lnSpc>
                        <a:spcBef>
                          <a:spcPts val="0"/>
                        </a:spcBef>
                        <a:spcAft>
                          <a:spcPts val="0"/>
                        </a:spcAft>
                        <a:buNone/>
                      </a:pPr>
                      <a:r>
                        <a:rPr lang="en-US" sz="1200">
                          <a:solidFill>
                            <a:srgbClr val="0B5394"/>
                          </a:solidFill>
                          <a:latin typeface="Lato"/>
                          <a:ea typeface="Lato"/>
                          <a:cs typeface="Lato"/>
                          <a:sym typeface="Lato"/>
                        </a:rPr>
                        <a:t>Fog &amp; Low Stratus</a:t>
                      </a:r>
                      <a:endParaRPr sz="1200" u="none" cap="none" strike="noStrike">
                        <a:solidFill>
                          <a:srgbClr val="0B5394"/>
                        </a:solidFill>
                        <a:latin typeface="Lato"/>
                        <a:ea typeface="Lato"/>
                        <a:cs typeface="Lato"/>
                        <a:sym typeface="Lato"/>
                      </a:endParaRPr>
                    </a:p>
                  </a:txBody>
                  <a:tcPr marT="0" marB="0" marR="0" marL="18275" anchor="ctr">
                    <a:lnL cap="flat" cmpd="sng" w="9525">
                      <a:solidFill>
                        <a:srgbClr val="366092">
                          <a:alpha val="0"/>
                        </a:srgbClr>
                      </a:solidFill>
                      <a:prstDash val="solid"/>
                      <a:round/>
                      <a:headEnd len="sm" w="sm" type="none"/>
                      <a:tailEnd len="sm" w="sm" type="none"/>
                    </a:lnL>
                  </a:tcPr>
                </a:tc>
                <a:tc>
                  <a:txBody>
                    <a:bodyPr/>
                    <a:lstStyle/>
                    <a:p>
                      <a:pPr indent="0" lvl="0" marL="0" marR="0" rtl="0" algn="l">
                        <a:lnSpc>
                          <a:spcPct val="100000"/>
                        </a:lnSpc>
                        <a:spcBef>
                          <a:spcPts val="0"/>
                        </a:spcBef>
                        <a:spcAft>
                          <a:spcPts val="0"/>
                        </a:spcAft>
                        <a:buNone/>
                      </a:pPr>
                      <a:r>
                        <a:rPr lang="en-US" sz="1200">
                          <a:solidFill>
                            <a:srgbClr val="0B5394"/>
                          </a:solidFill>
                          <a:latin typeface="Roboto Mono"/>
                          <a:ea typeface="Roboto Mono"/>
                          <a:cs typeface="Roboto Mono"/>
                          <a:sym typeface="Roboto Mono"/>
                        </a:rPr>
                        <a:t>IXTE89 KNES</a:t>
                      </a:r>
                      <a:endParaRPr sz="1200" u="none" cap="none" strike="noStrike">
                        <a:solidFill>
                          <a:srgbClr val="0B5394"/>
                        </a:solidFill>
                        <a:latin typeface="Roboto Mono"/>
                        <a:ea typeface="Roboto Mono"/>
                        <a:cs typeface="Roboto Mono"/>
                        <a:sym typeface="Roboto Mono"/>
                      </a:endParaRPr>
                    </a:p>
                  </a:txBody>
                  <a:tcPr marT="0" marB="0" marR="0" marL="0" anchor="ctr"/>
                </a:tc>
                <a:tc>
                  <a:txBody>
                    <a:bodyPr/>
                    <a:lstStyle/>
                    <a:p>
                      <a:pPr indent="0" lvl="0" marL="0" marR="0" rtl="0" algn="l">
                        <a:lnSpc>
                          <a:spcPct val="100000"/>
                        </a:lnSpc>
                        <a:spcBef>
                          <a:spcPts val="0"/>
                        </a:spcBef>
                        <a:spcAft>
                          <a:spcPts val="0"/>
                        </a:spcAft>
                        <a:buNone/>
                      </a:pPr>
                      <a:r>
                        <a:t/>
                      </a:r>
                      <a:endParaRPr sz="1200" u="none" cap="none" strike="noStrike">
                        <a:solidFill>
                          <a:srgbClr val="0B5394"/>
                        </a:solidFill>
                        <a:latin typeface="Lato"/>
                        <a:ea typeface="Lato"/>
                        <a:cs typeface="Lato"/>
                        <a:sym typeface="Lato"/>
                      </a:endParaRPr>
                    </a:p>
                  </a:txBody>
                  <a:tcPr marT="0" marB="0" marR="0" marL="0" anchor="ctr"/>
                </a:tc>
                <a:tc>
                  <a:txBody>
                    <a:bodyPr/>
                    <a:lstStyle/>
                    <a:p>
                      <a:pPr indent="0" lvl="0" marL="0" marR="0" rtl="0" algn="l">
                        <a:lnSpc>
                          <a:spcPct val="100000"/>
                        </a:lnSpc>
                        <a:spcBef>
                          <a:spcPts val="0"/>
                        </a:spcBef>
                        <a:spcAft>
                          <a:spcPts val="0"/>
                        </a:spcAft>
                        <a:buNone/>
                      </a:pPr>
                      <a:r>
                        <a:rPr lang="en-US" sz="1200">
                          <a:solidFill>
                            <a:srgbClr val="0B5394"/>
                          </a:solidFill>
                          <a:latin typeface="Lato"/>
                          <a:ea typeface="Lato"/>
                          <a:cs typeface="Lato"/>
                          <a:sym typeface="Lato"/>
                        </a:rPr>
                        <a:t>C</a:t>
                      </a:r>
                      <a:endParaRPr baseline="30000" sz="1200" u="none" cap="none" strike="noStrike">
                        <a:solidFill>
                          <a:srgbClr val="0B5394"/>
                        </a:solidFill>
                        <a:latin typeface="Lato"/>
                        <a:ea typeface="Lato"/>
                        <a:cs typeface="Lato"/>
                        <a:sym typeface="Lato"/>
                      </a:endParaRPr>
                    </a:p>
                  </a:txBody>
                  <a:tcPr marT="0" marB="0" marR="0" marL="0" anchor="ctr"/>
                </a:tc>
                <a:tc>
                  <a:txBody>
                    <a:bodyPr/>
                    <a:lstStyle/>
                    <a:p>
                      <a:pPr indent="0" lvl="0" marL="0" marR="0" rtl="0" algn="l">
                        <a:lnSpc>
                          <a:spcPct val="100000"/>
                        </a:lnSpc>
                        <a:spcBef>
                          <a:spcPts val="0"/>
                        </a:spcBef>
                        <a:spcAft>
                          <a:spcPts val="0"/>
                        </a:spcAft>
                        <a:buNone/>
                      </a:pPr>
                      <a:r>
                        <a:t/>
                      </a:r>
                      <a:endParaRPr sz="1200" u="none" cap="none" strike="noStrike">
                        <a:solidFill>
                          <a:srgbClr val="0B5394"/>
                        </a:solidFill>
                        <a:latin typeface="Lato"/>
                        <a:ea typeface="Lato"/>
                        <a:cs typeface="Lato"/>
                        <a:sym typeface="Lato"/>
                      </a:endParaRPr>
                    </a:p>
                  </a:txBody>
                  <a:tcPr marT="0" marB="0" marR="0" marL="0" anchor="ctr">
                    <a:lnR cap="flat" cmpd="sng" w="9525">
                      <a:solidFill>
                        <a:schemeClr val="accent1">
                          <a:alpha val="0"/>
                        </a:schemeClr>
                      </a:solidFill>
                      <a:prstDash val="solid"/>
                      <a:round/>
                      <a:headEnd len="sm" w="sm" type="none"/>
                      <a:tailEnd len="sm" w="sm" type="none"/>
                    </a:lnR>
                  </a:tcPr>
                </a:tc>
              </a:tr>
              <a:tr h="197350">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0B5394"/>
                          </a:solidFill>
                          <a:latin typeface="Lato"/>
                          <a:ea typeface="Lato"/>
                          <a:cs typeface="Lato"/>
                          <a:sym typeface="Lato"/>
                        </a:rPr>
                        <a:t>Rain Rate / Quant. Precip. Est.</a:t>
                      </a:r>
                      <a:endParaRPr sz="1200" u="none" cap="none" strike="noStrike">
                        <a:solidFill>
                          <a:srgbClr val="0B5394"/>
                        </a:solidFill>
                        <a:latin typeface="Lato"/>
                        <a:ea typeface="Lato"/>
                        <a:cs typeface="Lato"/>
                        <a:sym typeface="Lato"/>
                      </a:endParaRPr>
                    </a:p>
                  </a:txBody>
                  <a:tcPr marT="0" marB="0" marR="0" marL="18275" anchor="ctr">
                    <a:lnL cap="flat" cmpd="sng" w="9525">
                      <a:solidFill>
                        <a:srgbClr val="366092">
                          <a:alpha val="0"/>
                        </a:srgbClr>
                      </a:solidFill>
                      <a:prstDash val="solid"/>
                      <a:round/>
                      <a:headEnd len="sm" w="sm" type="none"/>
                      <a:tailEnd len="sm" w="sm" type="none"/>
                    </a:lnL>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0B5394"/>
                          </a:solidFill>
                          <a:latin typeface="Roboto Mono"/>
                          <a:ea typeface="Roboto Mono"/>
                          <a:cs typeface="Roboto Mono"/>
                          <a:sym typeface="Roboto Mono"/>
                        </a:rPr>
                        <a:t>IXTF89 KNES</a:t>
                      </a:r>
                      <a:endParaRPr sz="1200" u="none" cap="none" strike="noStrike">
                        <a:solidFill>
                          <a:srgbClr val="0B5394"/>
                        </a:solidFill>
                        <a:latin typeface="Roboto Mono"/>
                        <a:ea typeface="Roboto Mono"/>
                        <a:cs typeface="Roboto Mono"/>
                        <a:sym typeface="Roboto Mono"/>
                      </a:endParaRPr>
                    </a:p>
                  </a:txBody>
                  <a:tcPr marT="0" marB="0" marR="0" marL="0" anchor="ctr">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0B5394"/>
                          </a:solidFill>
                          <a:latin typeface="Lato"/>
                          <a:ea typeface="Lato"/>
                          <a:cs typeface="Lato"/>
                          <a:sym typeface="Lato"/>
                        </a:rPr>
                        <a:t>F</a:t>
                      </a:r>
                      <a:endParaRPr sz="1200" u="none" cap="none" strike="noStrike">
                        <a:solidFill>
                          <a:srgbClr val="0B5394"/>
                        </a:solidFill>
                        <a:latin typeface="Lato"/>
                        <a:ea typeface="Lato"/>
                        <a:cs typeface="Lato"/>
                        <a:sym typeface="Lato"/>
                      </a:endParaRPr>
                    </a:p>
                  </a:txBody>
                  <a:tcPr marT="0" marB="0" marR="0" marL="0" anchor="ctr">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solidFill>
                          <a:srgbClr val="0B5394"/>
                        </a:solidFill>
                        <a:latin typeface="Lato"/>
                        <a:ea typeface="Lato"/>
                        <a:cs typeface="Lato"/>
                        <a:sym typeface="Lato"/>
                      </a:endParaRPr>
                    </a:p>
                  </a:txBody>
                  <a:tcPr marT="0" marB="0" marR="0" marL="0" anchor="ctr">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solidFill>
                          <a:srgbClr val="0B5394"/>
                        </a:solidFill>
                        <a:latin typeface="Lato"/>
                        <a:ea typeface="Lato"/>
                        <a:cs typeface="Lato"/>
                        <a:sym typeface="Lato"/>
                      </a:endParaRPr>
                    </a:p>
                  </a:txBody>
                  <a:tcPr marT="0" marB="0" marR="0" marL="0" anchor="ctr">
                    <a:lnR cap="flat" cmpd="sng" w="9525">
                      <a:solidFill>
                        <a:schemeClr val="accent1">
                          <a:alpha val="0"/>
                        </a:schemeClr>
                      </a:solidFill>
                      <a:prstDash val="solid"/>
                      <a:round/>
                      <a:headEnd len="sm" w="sm" type="none"/>
                      <a:tailEnd len="sm" w="sm" type="none"/>
                    </a:lnR>
                    <a:solidFill>
                      <a:srgbClr val="FFFFFF"/>
                    </a:solidFill>
                  </a:tcPr>
                </a:tc>
              </a:tr>
              <a:tr h="197350">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0B5394"/>
                          </a:solidFill>
                          <a:latin typeface="Lato"/>
                          <a:ea typeface="Lato"/>
                          <a:cs typeface="Lato"/>
                          <a:sym typeface="Lato"/>
                        </a:rPr>
                        <a:t>Cloud Top Height</a:t>
                      </a:r>
                      <a:endParaRPr sz="1200" u="none" cap="none" strike="noStrike">
                        <a:solidFill>
                          <a:srgbClr val="0B5394"/>
                        </a:solidFill>
                        <a:latin typeface="Lato"/>
                        <a:ea typeface="Lato"/>
                        <a:cs typeface="Lato"/>
                        <a:sym typeface="Lato"/>
                      </a:endParaRPr>
                    </a:p>
                  </a:txBody>
                  <a:tcPr marT="0" marB="0" marR="0" marL="18275" anchor="ctr">
                    <a:lnL cap="flat" cmpd="sng" w="9525">
                      <a:solidFill>
                        <a:srgbClr val="366092">
                          <a:alpha val="0"/>
                        </a:srgbClr>
                      </a:solidFill>
                      <a:prstDash val="solid"/>
                      <a:round/>
                      <a:headEnd len="sm" w="sm" type="none"/>
                      <a:tailEnd len="sm" w="sm" type="none"/>
                    </a:lnL>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0B5394"/>
                          </a:solidFill>
                          <a:latin typeface="Roboto Mono"/>
                          <a:ea typeface="Roboto Mono"/>
                          <a:cs typeface="Roboto Mono"/>
                          <a:sym typeface="Roboto Mono"/>
                        </a:rPr>
                        <a:t>IXTG89 KNES</a:t>
                      </a:r>
                      <a:endParaRPr sz="1200" u="none" cap="none" strike="noStrike">
                        <a:solidFill>
                          <a:srgbClr val="0B5394"/>
                        </a:solidFill>
                        <a:latin typeface="Roboto Mono"/>
                        <a:ea typeface="Roboto Mono"/>
                        <a:cs typeface="Roboto Mono"/>
                        <a:sym typeface="Roboto Mono"/>
                      </a:endParaRPr>
                    </a:p>
                  </a:txBody>
                  <a:tcPr marT="0" marB="0" marR="0" marL="0" anchor="ct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0B5394"/>
                          </a:solidFill>
                          <a:latin typeface="Lato"/>
                          <a:ea typeface="Lato"/>
                          <a:cs typeface="Lato"/>
                          <a:sym typeface="Lato"/>
                        </a:rPr>
                        <a:t>F</a:t>
                      </a:r>
                      <a:endParaRPr sz="1200" u="none" cap="none" strike="noStrike">
                        <a:solidFill>
                          <a:srgbClr val="0B5394"/>
                        </a:solidFill>
                        <a:latin typeface="Lato"/>
                        <a:ea typeface="Lato"/>
                        <a:cs typeface="Lato"/>
                        <a:sym typeface="Lato"/>
                      </a:endParaRPr>
                    </a:p>
                  </a:txBody>
                  <a:tcPr marT="0" marB="0" marR="0" marL="0" anchor="ct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0B5394"/>
                          </a:solidFill>
                          <a:latin typeface="Lato"/>
                          <a:ea typeface="Lato"/>
                          <a:cs typeface="Lato"/>
                          <a:sym typeface="Lato"/>
                        </a:rPr>
                        <a:t>C</a:t>
                      </a:r>
                      <a:endParaRPr sz="1200" u="none" cap="none" strike="noStrike">
                        <a:solidFill>
                          <a:srgbClr val="0B5394"/>
                        </a:solidFill>
                        <a:latin typeface="Lato"/>
                        <a:ea typeface="Lato"/>
                        <a:cs typeface="Lato"/>
                        <a:sym typeface="Lato"/>
                      </a:endParaRPr>
                    </a:p>
                  </a:txBody>
                  <a:tcPr marT="0" marB="0" marR="0" marL="0" anchor="ct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0B5394"/>
                          </a:solidFill>
                          <a:latin typeface="Lato"/>
                          <a:ea typeface="Lato"/>
                          <a:cs typeface="Lato"/>
                          <a:sym typeface="Lato"/>
                        </a:rPr>
                        <a:t>M</a:t>
                      </a:r>
                      <a:endParaRPr sz="1200" u="none" cap="none" strike="noStrike">
                        <a:solidFill>
                          <a:srgbClr val="0B5394"/>
                        </a:solidFill>
                        <a:latin typeface="Lato"/>
                        <a:ea typeface="Lato"/>
                        <a:cs typeface="Lato"/>
                        <a:sym typeface="Lato"/>
                      </a:endParaRPr>
                    </a:p>
                  </a:txBody>
                  <a:tcPr marT="0" marB="0" marR="0" marL="0" anchor="ctr">
                    <a:lnR cap="flat" cmpd="sng" w="9525">
                      <a:solidFill>
                        <a:schemeClr val="accent1">
                          <a:alpha val="0"/>
                        </a:schemeClr>
                      </a:solidFill>
                      <a:prstDash val="solid"/>
                      <a:round/>
                      <a:headEnd len="sm" w="sm" type="none"/>
                      <a:tailEnd len="sm" w="sm" type="none"/>
                    </a:lnR>
                  </a:tcPr>
                </a:tc>
              </a:tr>
              <a:tr h="197350">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0B5394"/>
                          </a:solidFill>
                          <a:latin typeface="Lato"/>
                          <a:ea typeface="Lato"/>
                          <a:cs typeface="Lato"/>
                          <a:sym typeface="Lato"/>
                        </a:rPr>
                        <a:t>Clear Sky Mask</a:t>
                      </a:r>
                      <a:endParaRPr sz="1200" u="none" cap="none" strike="noStrike">
                        <a:solidFill>
                          <a:srgbClr val="0B5394"/>
                        </a:solidFill>
                        <a:latin typeface="Lato"/>
                        <a:ea typeface="Lato"/>
                        <a:cs typeface="Lato"/>
                        <a:sym typeface="Lato"/>
                      </a:endParaRPr>
                    </a:p>
                  </a:txBody>
                  <a:tcPr marT="0" marB="0" marR="0" marL="18275" anchor="ctr">
                    <a:lnL cap="flat" cmpd="sng" w="9525">
                      <a:solidFill>
                        <a:srgbClr val="366092">
                          <a:alpha val="0"/>
                        </a:srgbClr>
                      </a:solidFill>
                      <a:prstDash val="solid"/>
                      <a:round/>
                      <a:headEnd len="sm" w="sm" type="none"/>
                      <a:tailEnd len="sm" w="sm" type="none"/>
                    </a:lnL>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0B5394"/>
                          </a:solidFill>
                          <a:latin typeface="Roboto Mono"/>
                          <a:ea typeface="Roboto Mono"/>
                          <a:cs typeface="Roboto Mono"/>
                          <a:sym typeface="Roboto Mono"/>
                        </a:rPr>
                        <a:t>IXTH89 KNES</a:t>
                      </a:r>
                      <a:endParaRPr sz="1200" u="none" cap="none" strike="noStrike">
                        <a:solidFill>
                          <a:srgbClr val="0B5394"/>
                        </a:solidFill>
                        <a:latin typeface="Roboto Mono"/>
                        <a:ea typeface="Roboto Mono"/>
                        <a:cs typeface="Roboto Mono"/>
                        <a:sym typeface="Roboto Mono"/>
                      </a:endParaRPr>
                    </a:p>
                  </a:txBody>
                  <a:tcPr marT="0" marB="0" marR="0" marL="0" anchor="ctr">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0B5394"/>
                          </a:solidFill>
                          <a:latin typeface="Lato"/>
                          <a:ea typeface="Lato"/>
                          <a:cs typeface="Lato"/>
                          <a:sym typeface="Lato"/>
                        </a:rPr>
                        <a:t>F</a:t>
                      </a:r>
                      <a:endParaRPr sz="1200" u="none" cap="none" strike="noStrike">
                        <a:solidFill>
                          <a:srgbClr val="0B5394"/>
                        </a:solidFill>
                        <a:latin typeface="Lato"/>
                        <a:ea typeface="Lato"/>
                        <a:cs typeface="Lato"/>
                        <a:sym typeface="Lato"/>
                      </a:endParaRPr>
                    </a:p>
                  </a:txBody>
                  <a:tcPr marT="0" marB="0" marR="0" marL="0" anchor="ctr">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0B5394"/>
                          </a:solidFill>
                          <a:latin typeface="Lato"/>
                          <a:ea typeface="Lato"/>
                          <a:cs typeface="Lato"/>
                          <a:sym typeface="Lato"/>
                        </a:rPr>
                        <a:t>C</a:t>
                      </a:r>
                      <a:endParaRPr sz="1200" u="none" cap="none" strike="noStrike">
                        <a:solidFill>
                          <a:srgbClr val="0B5394"/>
                        </a:solidFill>
                        <a:latin typeface="Lato"/>
                        <a:ea typeface="Lato"/>
                        <a:cs typeface="Lato"/>
                        <a:sym typeface="Lato"/>
                      </a:endParaRPr>
                    </a:p>
                  </a:txBody>
                  <a:tcPr marT="0" marB="0" marR="0" marL="0" anchor="ctr">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0B5394"/>
                          </a:solidFill>
                          <a:latin typeface="Lato"/>
                          <a:ea typeface="Lato"/>
                          <a:cs typeface="Lato"/>
                          <a:sym typeface="Lato"/>
                        </a:rPr>
                        <a:t>M</a:t>
                      </a:r>
                      <a:endParaRPr sz="1200" u="none" cap="none" strike="noStrike">
                        <a:solidFill>
                          <a:srgbClr val="0B5394"/>
                        </a:solidFill>
                        <a:latin typeface="Lato"/>
                        <a:ea typeface="Lato"/>
                        <a:cs typeface="Lato"/>
                        <a:sym typeface="Lato"/>
                      </a:endParaRPr>
                    </a:p>
                  </a:txBody>
                  <a:tcPr marT="0" marB="0" marR="0" marL="0" anchor="ctr">
                    <a:lnR cap="flat" cmpd="sng" w="9525">
                      <a:solidFill>
                        <a:schemeClr val="accent1">
                          <a:alpha val="0"/>
                        </a:schemeClr>
                      </a:solidFill>
                      <a:prstDash val="solid"/>
                      <a:round/>
                      <a:headEnd len="sm" w="sm" type="none"/>
                      <a:tailEnd len="sm" w="sm" type="none"/>
                    </a:lnR>
                    <a:solidFill>
                      <a:srgbClr val="FFFFFF"/>
                    </a:solidFill>
                  </a:tcPr>
                </a:tc>
              </a:tr>
              <a:tr h="197350">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0B5394"/>
                          </a:solidFill>
                          <a:latin typeface="Lato"/>
                          <a:ea typeface="Lato"/>
                          <a:cs typeface="Lato"/>
                          <a:sym typeface="Lato"/>
                        </a:rPr>
                        <a:t>Cloud Top Temperature</a:t>
                      </a:r>
                      <a:endParaRPr sz="1200" u="none" cap="none" strike="noStrike">
                        <a:solidFill>
                          <a:srgbClr val="0B5394"/>
                        </a:solidFill>
                        <a:latin typeface="Lato"/>
                        <a:ea typeface="Lato"/>
                        <a:cs typeface="Lato"/>
                        <a:sym typeface="Lato"/>
                      </a:endParaRPr>
                    </a:p>
                  </a:txBody>
                  <a:tcPr marT="0" marB="0" marR="0" marL="18275" anchor="ctr">
                    <a:lnL cap="flat" cmpd="sng" w="9525">
                      <a:solidFill>
                        <a:srgbClr val="366092">
                          <a:alpha val="0"/>
                        </a:srgbClr>
                      </a:solidFill>
                      <a:prstDash val="solid"/>
                      <a:round/>
                      <a:headEnd len="sm" w="sm" type="none"/>
                      <a:tailEnd len="sm" w="sm" type="none"/>
                    </a:lnL>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0B5394"/>
                          </a:solidFill>
                          <a:latin typeface="Roboto Mono"/>
                          <a:ea typeface="Roboto Mono"/>
                          <a:cs typeface="Roboto Mono"/>
                          <a:sym typeface="Roboto Mono"/>
                        </a:rPr>
                        <a:t>IXTI89 KNES</a:t>
                      </a:r>
                      <a:endParaRPr sz="1200" u="none" cap="none" strike="noStrike">
                        <a:solidFill>
                          <a:srgbClr val="0B5394"/>
                        </a:solidFill>
                        <a:latin typeface="Roboto Mono"/>
                        <a:ea typeface="Roboto Mono"/>
                        <a:cs typeface="Roboto Mono"/>
                        <a:sym typeface="Roboto Mono"/>
                      </a:endParaRPr>
                    </a:p>
                  </a:txBody>
                  <a:tcPr marT="0" marB="0" marR="0" marL="0" anchor="ct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0B5394"/>
                          </a:solidFill>
                          <a:latin typeface="Lato"/>
                          <a:ea typeface="Lato"/>
                          <a:cs typeface="Lato"/>
                          <a:sym typeface="Lato"/>
                        </a:rPr>
                        <a:t>F</a:t>
                      </a:r>
                      <a:endParaRPr sz="1200" u="none" cap="none" strike="noStrike">
                        <a:solidFill>
                          <a:srgbClr val="0B5394"/>
                        </a:solidFill>
                        <a:latin typeface="Lato"/>
                        <a:ea typeface="Lato"/>
                        <a:cs typeface="Lato"/>
                        <a:sym typeface="Lato"/>
                      </a:endParaRPr>
                    </a:p>
                  </a:txBody>
                  <a:tcPr marT="0" marB="0" marR="0" marL="0" anchor="ct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solidFill>
                          <a:srgbClr val="0B5394"/>
                        </a:solidFill>
                        <a:latin typeface="Lato"/>
                        <a:ea typeface="Lato"/>
                        <a:cs typeface="Lato"/>
                        <a:sym typeface="Lato"/>
                      </a:endParaRPr>
                    </a:p>
                  </a:txBody>
                  <a:tcPr marT="0" marB="0" marR="0" marL="0" anchor="ct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0B5394"/>
                          </a:solidFill>
                          <a:latin typeface="Lato"/>
                          <a:ea typeface="Lato"/>
                          <a:cs typeface="Lato"/>
                          <a:sym typeface="Lato"/>
                        </a:rPr>
                        <a:t>M</a:t>
                      </a:r>
                      <a:endParaRPr sz="1200" u="none" cap="none" strike="noStrike">
                        <a:solidFill>
                          <a:srgbClr val="0B5394"/>
                        </a:solidFill>
                        <a:latin typeface="Lato"/>
                        <a:ea typeface="Lato"/>
                        <a:cs typeface="Lato"/>
                        <a:sym typeface="Lato"/>
                      </a:endParaRPr>
                    </a:p>
                  </a:txBody>
                  <a:tcPr marT="0" marB="0" marR="0" marL="0" anchor="ctr">
                    <a:lnR cap="flat" cmpd="sng" w="9525">
                      <a:solidFill>
                        <a:schemeClr val="accent1">
                          <a:alpha val="0"/>
                        </a:schemeClr>
                      </a:solidFill>
                      <a:prstDash val="solid"/>
                      <a:round/>
                      <a:headEnd len="sm" w="sm" type="none"/>
                      <a:tailEnd len="sm" w="sm" type="none"/>
                    </a:lnR>
                  </a:tcPr>
                </a:tc>
              </a:tr>
              <a:tr h="197350">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0B5394"/>
                          </a:solidFill>
                          <a:latin typeface="Lato"/>
                          <a:ea typeface="Lato"/>
                          <a:cs typeface="Lato"/>
                          <a:sym typeface="Lato"/>
                        </a:rPr>
                        <a:t>Fire Hotspots</a:t>
                      </a:r>
                      <a:endParaRPr sz="1200" u="none" cap="none" strike="noStrike">
                        <a:solidFill>
                          <a:srgbClr val="0B5394"/>
                        </a:solidFill>
                        <a:latin typeface="Lato"/>
                        <a:ea typeface="Lato"/>
                        <a:cs typeface="Lato"/>
                        <a:sym typeface="Lato"/>
                      </a:endParaRPr>
                    </a:p>
                  </a:txBody>
                  <a:tcPr marT="0" marB="0" marR="0" marL="18275" anchor="ctr">
                    <a:lnL cap="flat" cmpd="sng" w="9525">
                      <a:solidFill>
                        <a:srgbClr val="366092">
                          <a:alpha val="0"/>
                        </a:srgbClr>
                      </a:solidFill>
                      <a:prstDash val="solid"/>
                      <a:round/>
                      <a:headEnd len="sm" w="sm" type="none"/>
                      <a:tailEnd len="sm" w="sm" type="none"/>
                    </a:lnL>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0B5394"/>
                          </a:solidFill>
                          <a:latin typeface="Roboto Mono"/>
                          <a:ea typeface="Roboto Mono"/>
                          <a:cs typeface="Roboto Mono"/>
                          <a:sym typeface="Roboto Mono"/>
                        </a:rPr>
                        <a:t>IXTJ89 KNES</a:t>
                      </a:r>
                      <a:endParaRPr sz="1200" u="none" cap="none" strike="noStrike">
                        <a:solidFill>
                          <a:srgbClr val="0B5394"/>
                        </a:solidFill>
                        <a:latin typeface="Roboto Mono"/>
                        <a:ea typeface="Roboto Mono"/>
                        <a:cs typeface="Roboto Mono"/>
                        <a:sym typeface="Roboto Mono"/>
                      </a:endParaRPr>
                    </a:p>
                  </a:txBody>
                  <a:tcPr marT="0" marB="0" marR="0" marL="0" anchor="ctr">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0B5394"/>
                          </a:solidFill>
                          <a:latin typeface="Lato"/>
                          <a:ea typeface="Lato"/>
                          <a:cs typeface="Lato"/>
                          <a:sym typeface="Lato"/>
                        </a:rPr>
                        <a:t>F</a:t>
                      </a:r>
                      <a:endParaRPr sz="1200" u="none" cap="none" strike="noStrike">
                        <a:solidFill>
                          <a:srgbClr val="0B5394"/>
                        </a:solidFill>
                        <a:latin typeface="Lato"/>
                        <a:ea typeface="Lato"/>
                        <a:cs typeface="Lato"/>
                        <a:sym typeface="Lato"/>
                      </a:endParaRPr>
                    </a:p>
                  </a:txBody>
                  <a:tcPr marT="0" marB="0" marR="0" marL="0" anchor="ctr">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0B5394"/>
                          </a:solidFill>
                          <a:latin typeface="Lato"/>
                          <a:ea typeface="Lato"/>
                          <a:cs typeface="Lato"/>
                          <a:sym typeface="Lato"/>
                        </a:rPr>
                        <a:t>C</a:t>
                      </a:r>
                      <a:endParaRPr sz="1200" u="none" cap="none" strike="noStrike">
                        <a:solidFill>
                          <a:srgbClr val="0B5394"/>
                        </a:solidFill>
                        <a:latin typeface="Lato"/>
                        <a:ea typeface="Lato"/>
                        <a:cs typeface="Lato"/>
                        <a:sym typeface="Lato"/>
                      </a:endParaRPr>
                    </a:p>
                  </a:txBody>
                  <a:tcPr marT="0" marB="0" marR="0" marL="0" anchor="ctr">
                    <a:solidFill>
                      <a:srgbClr val="FFFFFF"/>
                    </a:solidFill>
                  </a:tcPr>
                </a:tc>
                <a:tc>
                  <a:txBody>
                    <a:bodyPr/>
                    <a:lstStyle/>
                    <a:p>
                      <a:pPr indent="0" lvl="0" marL="0" marR="0" rtl="0" algn="l">
                        <a:lnSpc>
                          <a:spcPct val="100000"/>
                        </a:lnSpc>
                        <a:spcBef>
                          <a:spcPts val="0"/>
                        </a:spcBef>
                        <a:spcAft>
                          <a:spcPts val="0"/>
                        </a:spcAft>
                        <a:buClr>
                          <a:srgbClr val="000000"/>
                        </a:buClr>
                        <a:buSzPts val="900"/>
                        <a:buFont typeface="Arial"/>
                        <a:buNone/>
                      </a:pPr>
                      <a:r>
                        <a:rPr lang="en-US" sz="1200">
                          <a:solidFill>
                            <a:srgbClr val="0B5394"/>
                          </a:solidFill>
                          <a:latin typeface="Lato"/>
                          <a:ea typeface="Lato"/>
                          <a:cs typeface="Lato"/>
                          <a:sym typeface="Lato"/>
                        </a:rPr>
                        <a:t>M</a:t>
                      </a:r>
                      <a:r>
                        <a:rPr baseline="30000" lang="en-US" sz="1200">
                          <a:solidFill>
                            <a:srgbClr val="85200C"/>
                          </a:solidFill>
                          <a:latin typeface="Lato"/>
                          <a:ea typeface="Lato"/>
                          <a:cs typeface="Lato"/>
                          <a:sym typeface="Lato"/>
                        </a:rPr>
                        <a:t>[1]</a:t>
                      </a:r>
                      <a:endParaRPr baseline="30000" sz="900" u="none" cap="none" strike="noStrike">
                        <a:solidFill>
                          <a:srgbClr val="85200C"/>
                        </a:solidFill>
                        <a:latin typeface="Lato"/>
                        <a:ea typeface="Lato"/>
                        <a:cs typeface="Lato"/>
                        <a:sym typeface="Lato"/>
                      </a:endParaRPr>
                    </a:p>
                  </a:txBody>
                  <a:tcPr marT="0" marB="0" marR="0" marL="0" anchor="ctr">
                    <a:lnR cap="flat" cmpd="sng" w="9525">
                      <a:solidFill>
                        <a:schemeClr val="accent1">
                          <a:alpha val="0"/>
                        </a:schemeClr>
                      </a:solidFill>
                      <a:prstDash val="solid"/>
                      <a:round/>
                      <a:headEnd len="sm" w="sm" type="none"/>
                      <a:tailEnd len="sm" w="sm" type="none"/>
                    </a:lnR>
                    <a:solidFill>
                      <a:srgbClr val="FFFFFF"/>
                    </a:solidFill>
                  </a:tcPr>
                </a:tc>
              </a:tr>
              <a:tr h="197350">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0B5394"/>
                          </a:solidFill>
                          <a:latin typeface="Lato"/>
                          <a:ea typeface="Lato"/>
                          <a:cs typeface="Lato"/>
                          <a:sym typeface="Lato"/>
                        </a:rPr>
                        <a:t>Land Surface Temperature</a:t>
                      </a:r>
                      <a:endParaRPr sz="1200" u="none" cap="none" strike="noStrike">
                        <a:solidFill>
                          <a:srgbClr val="0B5394"/>
                        </a:solidFill>
                        <a:latin typeface="Lato"/>
                        <a:ea typeface="Lato"/>
                        <a:cs typeface="Lato"/>
                        <a:sym typeface="Lato"/>
                      </a:endParaRPr>
                    </a:p>
                  </a:txBody>
                  <a:tcPr marT="0" marB="0" marR="0" marL="18275" anchor="ctr">
                    <a:lnL cap="flat" cmpd="sng" w="9525">
                      <a:solidFill>
                        <a:srgbClr val="366092">
                          <a:alpha val="0"/>
                        </a:srgbClr>
                      </a:solidFill>
                      <a:prstDash val="solid"/>
                      <a:round/>
                      <a:headEnd len="sm" w="sm" type="none"/>
                      <a:tailEnd len="sm" w="sm" type="none"/>
                    </a:lnL>
                    <a:lnB cap="flat" cmpd="sng" w="9525">
                      <a:solidFill>
                        <a:srgbClr val="366092">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0B5394"/>
                          </a:solidFill>
                          <a:latin typeface="Roboto Mono"/>
                          <a:ea typeface="Roboto Mono"/>
                          <a:cs typeface="Roboto Mono"/>
                          <a:sym typeface="Roboto Mono"/>
                        </a:rPr>
                        <a:t>IXTK89 KNES</a:t>
                      </a:r>
                      <a:endParaRPr sz="1200" u="none" cap="none" strike="noStrike">
                        <a:solidFill>
                          <a:srgbClr val="0B5394"/>
                        </a:solidFill>
                        <a:latin typeface="Roboto Mono"/>
                        <a:ea typeface="Roboto Mono"/>
                        <a:cs typeface="Roboto Mono"/>
                        <a:sym typeface="Roboto Mono"/>
                      </a:endParaRPr>
                    </a:p>
                  </a:txBody>
                  <a:tcPr marT="0" marB="0" marR="0" marL="0" anchor="ctr">
                    <a:lnB cap="flat" cmpd="sng" w="9525">
                      <a:solidFill>
                        <a:srgbClr val="366092">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0B5394"/>
                          </a:solidFill>
                          <a:latin typeface="Lato"/>
                          <a:ea typeface="Lato"/>
                          <a:cs typeface="Lato"/>
                          <a:sym typeface="Lato"/>
                        </a:rPr>
                        <a:t>F</a:t>
                      </a:r>
                      <a:endParaRPr sz="1200" u="none" cap="none" strike="noStrike">
                        <a:solidFill>
                          <a:srgbClr val="0B5394"/>
                        </a:solidFill>
                        <a:latin typeface="Lato"/>
                        <a:ea typeface="Lato"/>
                        <a:cs typeface="Lato"/>
                        <a:sym typeface="Lato"/>
                      </a:endParaRPr>
                    </a:p>
                  </a:txBody>
                  <a:tcPr marT="0" marB="0" marR="0" marL="0" anchor="ctr">
                    <a:lnB cap="flat" cmpd="sng" w="9525">
                      <a:solidFill>
                        <a:srgbClr val="366092">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0B5394"/>
                          </a:solidFill>
                          <a:latin typeface="Lato"/>
                          <a:ea typeface="Lato"/>
                          <a:cs typeface="Lato"/>
                          <a:sym typeface="Lato"/>
                        </a:rPr>
                        <a:t>C</a:t>
                      </a:r>
                      <a:endParaRPr sz="1200" u="none" cap="none" strike="noStrike">
                        <a:solidFill>
                          <a:srgbClr val="0B5394"/>
                        </a:solidFill>
                        <a:latin typeface="Lato"/>
                        <a:ea typeface="Lato"/>
                        <a:cs typeface="Lato"/>
                        <a:sym typeface="Lato"/>
                      </a:endParaRPr>
                    </a:p>
                  </a:txBody>
                  <a:tcPr marT="0" marB="0" marR="0" marL="0" anchor="ctr">
                    <a:lnB cap="flat" cmpd="sng" w="9525">
                      <a:solidFill>
                        <a:srgbClr val="366092">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0B5394"/>
                          </a:solidFill>
                          <a:latin typeface="Lato"/>
                          <a:ea typeface="Lato"/>
                          <a:cs typeface="Lato"/>
                          <a:sym typeface="Lato"/>
                        </a:rPr>
                        <a:t>M</a:t>
                      </a:r>
                      <a:endParaRPr sz="1200" u="none" cap="none" strike="noStrike">
                        <a:solidFill>
                          <a:srgbClr val="0B5394"/>
                        </a:solidFill>
                        <a:latin typeface="Lato"/>
                        <a:ea typeface="Lato"/>
                        <a:cs typeface="Lato"/>
                        <a:sym typeface="Lato"/>
                      </a:endParaRPr>
                    </a:p>
                  </a:txBody>
                  <a:tcPr marT="0" marB="0" marR="0" marL="0" anchor="ctr">
                    <a:lnR cap="flat" cmpd="sng" w="9525">
                      <a:solidFill>
                        <a:schemeClr val="accent1">
                          <a:alpha val="0"/>
                        </a:schemeClr>
                      </a:solidFill>
                      <a:prstDash val="solid"/>
                      <a:round/>
                      <a:headEnd len="sm" w="sm" type="none"/>
                      <a:tailEnd len="sm" w="sm" type="none"/>
                    </a:lnR>
                    <a:lnB cap="flat" cmpd="sng" w="9525">
                      <a:solidFill>
                        <a:srgbClr val="366092">
                          <a:alpha val="0"/>
                        </a:srgbClr>
                      </a:solidFill>
                      <a:prstDash val="solid"/>
                      <a:round/>
                      <a:headEnd len="sm" w="sm" type="none"/>
                      <a:tailEnd len="sm" w="sm" type="none"/>
                    </a:lnB>
                  </a:tcPr>
                </a:tc>
              </a:tr>
              <a:tr h="197350">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0B5394"/>
                          </a:solidFill>
                          <a:latin typeface="Lato"/>
                          <a:ea typeface="Lato"/>
                          <a:cs typeface="Lato"/>
                          <a:sym typeface="Lato"/>
                        </a:rPr>
                        <a:t>Sea Surface Temperature</a:t>
                      </a:r>
                      <a:endParaRPr sz="1200" u="none" cap="none" strike="noStrike">
                        <a:solidFill>
                          <a:srgbClr val="0B5394"/>
                        </a:solidFill>
                        <a:latin typeface="Lato"/>
                        <a:ea typeface="Lato"/>
                        <a:cs typeface="Lato"/>
                        <a:sym typeface="Lato"/>
                      </a:endParaRPr>
                    </a:p>
                  </a:txBody>
                  <a:tcPr marT="0" marB="0" marR="0" marL="18275" anchor="ctr">
                    <a:lnL cap="flat" cmpd="sng" w="9525">
                      <a:solidFill>
                        <a:srgbClr val="366092">
                          <a:alpha val="0"/>
                        </a:srgbClr>
                      </a:solidFill>
                      <a:prstDash val="solid"/>
                      <a:round/>
                      <a:headEnd len="sm" w="sm" type="none"/>
                      <a:tailEnd len="sm" w="sm" type="none"/>
                    </a:lnL>
                    <a:lnT cap="flat" cmpd="sng" w="9525">
                      <a:solidFill>
                        <a:srgbClr val="366092">
                          <a:alpha val="0"/>
                        </a:srgbClr>
                      </a:solidFill>
                      <a:prstDash val="solid"/>
                      <a:round/>
                      <a:headEnd len="sm" w="sm" type="none"/>
                      <a:tailEnd len="sm" w="sm" type="none"/>
                    </a:lnT>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0B5394"/>
                          </a:solidFill>
                          <a:latin typeface="Roboto Mono"/>
                          <a:ea typeface="Roboto Mono"/>
                          <a:cs typeface="Roboto Mono"/>
                          <a:sym typeface="Roboto Mono"/>
                        </a:rPr>
                        <a:t>IXTM89 KNES</a:t>
                      </a:r>
                      <a:endParaRPr sz="1200" u="none" cap="none" strike="noStrike">
                        <a:solidFill>
                          <a:srgbClr val="0B5394"/>
                        </a:solidFill>
                        <a:latin typeface="Roboto Mono"/>
                        <a:ea typeface="Roboto Mono"/>
                        <a:cs typeface="Roboto Mono"/>
                        <a:sym typeface="Roboto Mono"/>
                      </a:endParaRPr>
                    </a:p>
                  </a:txBody>
                  <a:tcPr marT="0" marB="0" marR="0" marL="0" anchor="ctr">
                    <a:lnT cap="flat" cmpd="sng" w="9525">
                      <a:solidFill>
                        <a:srgbClr val="366092">
                          <a:alpha val="0"/>
                        </a:srgbClr>
                      </a:solidFill>
                      <a:prstDash val="solid"/>
                      <a:round/>
                      <a:headEnd len="sm" w="sm" type="none"/>
                      <a:tailEnd len="sm" w="sm" type="none"/>
                    </a:lnT>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0B5394"/>
                          </a:solidFill>
                          <a:latin typeface="Lato"/>
                          <a:ea typeface="Lato"/>
                          <a:cs typeface="Lato"/>
                          <a:sym typeface="Lato"/>
                        </a:rPr>
                        <a:t>F</a:t>
                      </a:r>
                      <a:endParaRPr sz="1200" u="none" cap="none" strike="noStrike">
                        <a:solidFill>
                          <a:srgbClr val="0B5394"/>
                        </a:solidFill>
                        <a:latin typeface="Lato"/>
                        <a:ea typeface="Lato"/>
                        <a:cs typeface="Lato"/>
                        <a:sym typeface="Lato"/>
                      </a:endParaRPr>
                    </a:p>
                  </a:txBody>
                  <a:tcPr marT="0" marB="0" marR="0" marL="0" anchor="ctr">
                    <a:lnT cap="flat" cmpd="sng" w="9525">
                      <a:solidFill>
                        <a:srgbClr val="366092">
                          <a:alpha val="0"/>
                        </a:srgbClr>
                      </a:solidFill>
                      <a:prstDash val="solid"/>
                      <a:round/>
                      <a:headEnd len="sm" w="sm" type="none"/>
                      <a:tailEnd len="sm" w="sm" type="none"/>
                    </a:lnT>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solidFill>
                          <a:srgbClr val="0B5394"/>
                        </a:solidFill>
                        <a:latin typeface="Lato"/>
                        <a:ea typeface="Lato"/>
                        <a:cs typeface="Lato"/>
                        <a:sym typeface="Lato"/>
                      </a:endParaRPr>
                    </a:p>
                  </a:txBody>
                  <a:tcPr marT="0" marB="0" marR="0" marL="0" anchor="ctr">
                    <a:lnT cap="flat" cmpd="sng" w="9525">
                      <a:solidFill>
                        <a:srgbClr val="366092">
                          <a:alpha val="0"/>
                        </a:srgbClr>
                      </a:solidFill>
                      <a:prstDash val="solid"/>
                      <a:round/>
                      <a:headEnd len="sm" w="sm" type="none"/>
                      <a:tailEnd len="sm" w="sm" type="none"/>
                    </a:lnT>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solidFill>
                          <a:srgbClr val="0B5394"/>
                        </a:solidFill>
                        <a:latin typeface="Lato"/>
                        <a:ea typeface="Lato"/>
                        <a:cs typeface="Lato"/>
                        <a:sym typeface="Lato"/>
                      </a:endParaRPr>
                    </a:p>
                  </a:txBody>
                  <a:tcPr marT="0" marB="0" marR="0" marL="0" anchor="ctr">
                    <a:lnR cap="flat" cmpd="sng" w="9525">
                      <a:solidFill>
                        <a:schemeClr val="accent1">
                          <a:alpha val="0"/>
                        </a:schemeClr>
                      </a:solidFill>
                      <a:prstDash val="solid"/>
                      <a:round/>
                      <a:headEnd len="sm" w="sm" type="none"/>
                      <a:tailEnd len="sm" w="sm" type="none"/>
                    </a:lnR>
                    <a:lnT cap="flat" cmpd="sng" w="9525">
                      <a:solidFill>
                        <a:srgbClr val="366092">
                          <a:alpha val="0"/>
                        </a:srgbClr>
                      </a:solidFill>
                      <a:prstDash val="solid"/>
                      <a:round/>
                      <a:headEnd len="sm" w="sm" type="none"/>
                      <a:tailEnd len="sm" w="sm" type="none"/>
                    </a:lnT>
                    <a:solidFill>
                      <a:srgbClr val="FFFFFF"/>
                    </a:solidFill>
                  </a:tcPr>
                </a:tc>
              </a:tr>
              <a:tr h="197350">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0B5394"/>
                          </a:solidFill>
                          <a:latin typeface="Lato"/>
                          <a:ea typeface="Lato"/>
                          <a:cs typeface="Lato"/>
                          <a:sym typeface="Lato"/>
                        </a:rPr>
                        <a:t>Derived Stability Indices</a:t>
                      </a:r>
                      <a:endParaRPr sz="1200" u="none" cap="none" strike="noStrike">
                        <a:solidFill>
                          <a:srgbClr val="0B5394"/>
                        </a:solidFill>
                        <a:latin typeface="Lato"/>
                        <a:ea typeface="Lato"/>
                        <a:cs typeface="Lato"/>
                        <a:sym typeface="Lato"/>
                      </a:endParaRPr>
                    </a:p>
                  </a:txBody>
                  <a:tcPr marT="0" marB="0" marR="0" marL="18275" anchor="ctr">
                    <a:lnL cap="flat" cmpd="sng" w="9525">
                      <a:solidFill>
                        <a:srgbClr val="366092">
                          <a:alpha val="0"/>
                        </a:srgbClr>
                      </a:solidFill>
                      <a:prstDash val="solid"/>
                      <a:round/>
                      <a:headEnd len="sm" w="sm" type="none"/>
                      <a:tailEnd len="sm" w="sm" type="none"/>
                    </a:lnL>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0B5394"/>
                          </a:solidFill>
                          <a:latin typeface="Roboto Mono"/>
                          <a:ea typeface="Roboto Mono"/>
                          <a:cs typeface="Roboto Mono"/>
                          <a:sym typeface="Roboto Mono"/>
                        </a:rPr>
                        <a:t>IXTN89 KNES</a:t>
                      </a:r>
                      <a:endParaRPr sz="1200" u="none" cap="none" strike="noStrike">
                        <a:solidFill>
                          <a:srgbClr val="0B5394"/>
                        </a:solidFill>
                        <a:latin typeface="Roboto Mono"/>
                        <a:ea typeface="Roboto Mono"/>
                        <a:cs typeface="Roboto Mono"/>
                        <a:sym typeface="Roboto Mono"/>
                      </a:endParaRPr>
                    </a:p>
                  </a:txBody>
                  <a:tcPr marT="0" marB="0" marR="0" marL="0" anchor="ct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0B5394"/>
                          </a:solidFill>
                          <a:latin typeface="Lato"/>
                          <a:ea typeface="Lato"/>
                          <a:cs typeface="Lato"/>
                          <a:sym typeface="Lato"/>
                        </a:rPr>
                        <a:t>F</a:t>
                      </a:r>
                      <a:endParaRPr sz="1200" u="none" cap="none" strike="noStrike">
                        <a:solidFill>
                          <a:srgbClr val="0B5394"/>
                        </a:solidFill>
                        <a:latin typeface="Lato"/>
                        <a:ea typeface="Lato"/>
                        <a:cs typeface="Lato"/>
                        <a:sym typeface="Lato"/>
                      </a:endParaRPr>
                    </a:p>
                  </a:txBody>
                  <a:tcPr marT="0" marB="0" marR="0" marL="0" anchor="ct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0B5394"/>
                          </a:solidFill>
                          <a:latin typeface="Lato"/>
                          <a:ea typeface="Lato"/>
                          <a:cs typeface="Lato"/>
                          <a:sym typeface="Lato"/>
                        </a:rPr>
                        <a:t>C</a:t>
                      </a:r>
                      <a:endParaRPr sz="1200" u="none" cap="none" strike="noStrike">
                        <a:solidFill>
                          <a:srgbClr val="0B5394"/>
                        </a:solidFill>
                        <a:latin typeface="Lato"/>
                        <a:ea typeface="Lato"/>
                        <a:cs typeface="Lato"/>
                        <a:sym typeface="Lato"/>
                      </a:endParaRPr>
                    </a:p>
                  </a:txBody>
                  <a:tcPr marT="0" marB="0" marR="0" marL="0" anchor="ct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0B5394"/>
                          </a:solidFill>
                          <a:latin typeface="Lato"/>
                          <a:ea typeface="Lato"/>
                          <a:cs typeface="Lato"/>
                          <a:sym typeface="Lato"/>
                        </a:rPr>
                        <a:t>M</a:t>
                      </a:r>
                      <a:endParaRPr sz="1200" u="none" cap="none" strike="noStrike">
                        <a:solidFill>
                          <a:srgbClr val="0B5394"/>
                        </a:solidFill>
                        <a:latin typeface="Lato"/>
                        <a:ea typeface="Lato"/>
                        <a:cs typeface="Lato"/>
                        <a:sym typeface="Lato"/>
                      </a:endParaRPr>
                    </a:p>
                  </a:txBody>
                  <a:tcPr marT="0" marB="0" marR="0" marL="0" anchor="ctr">
                    <a:lnR cap="flat" cmpd="sng" w="9525">
                      <a:solidFill>
                        <a:schemeClr val="accent1">
                          <a:alpha val="0"/>
                        </a:schemeClr>
                      </a:solidFill>
                      <a:prstDash val="solid"/>
                      <a:round/>
                      <a:headEnd len="sm" w="sm" type="none"/>
                      <a:tailEnd len="sm" w="sm" type="none"/>
                    </a:lnR>
                  </a:tcPr>
                </a:tc>
              </a:tr>
              <a:tr h="197350">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0B5394"/>
                          </a:solidFill>
                          <a:latin typeface="Lato"/>
                          <a:ea typeface="Lato"/>
                          <a:cs typeface="Lato"/>
                          <a:sym typeface="Lato"/>
                        </a:rPr>
                        <a:t>Total Precipitable Water</a:t>
                      </a:r>
                      <a:endParaRPr sz="1200" u="none" cap="none" strike="noStrike">
                        <a:solidFill>
                          <a:srgbClr val="0B5394"/>
                        </a:solidFill>
                        <a:latin typeface="Lato"/>
                        <a:ea typeface="Lato"/>
                        <a:cs typeface="Lato"/>
                        <a:sym typeface="Lato"/>
                      </a:endParaRPr>
                    </a:p>
                  </a:txBody>
                  <a:tcPr marT="0" marB="0" marR="0" marL="18275" anchor="ctr">
                    <a:lnL cap="flat" cmpd="sng" w="9525">
                      <a:solidFill>
                        <a:srgbClr val="366092">
                          <a:alpha val="0"/>
                        </a:srgbClr>
                      </a:solidFill>
                      <a:prstDash val="solid"/>
                      <a:round/>
                      <a:headEnd len="sm" w="sm" type="none"/>
                      <a:tailEnd len="sm" w="sm" type="none"/>
                    </a:lnL>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0B5394"/>
                          </a:solidFill>
                          <a:latin typeface="Roboto Mono"/>
                          <a:ea typeface="Roboto Mono"/>
                          <a:cs typeface="Roboto Mono"/>
                          <a:sym typeface="Roboto Mono"/>
                        </a:rPr>
                        <a:t>IXTO89 KNES</a:t>
                      </a:r>
                      <a:endParaRPr sz="1200" u="none" cap="none" strike="noStrike">
                        <a:solidFill>
                          <a:srgbClr val="0B5394"/>
                        </a:solidFill>
                        <a:latin typeface="Roboto Mono"/>
                        <a:ea typeface="Roboto Mono"/>
                        <a:cs typeface="Roboto Mono"/>
                        <a:sym typeface="Roboto Mono"/>
                      </a:endParaRPr>
                    </a:p>
                  </a:txBody>
                  <a:tcPr marT="0" marB="0" marR="0" marL="0" anchor="ctr">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0B5394"/>
                          </a:solidFill>
                          <a:latin typeface="Lato"/>
                          <a:ea typeface="Lato"/>
                          <a:cs typeface="Lato"/>
                          <a:sym typeface="Lato"/>
                        </a:rPr>
                        <a:t>F</a:t>
                      </a:r>
                      <a:endParaRPr sz="1200" u="none" cap="none" strike="noStrike">
                        <a:solidFill>
                          <a:srgbClr val="0B5394"/>
                        </a:solidFill>
                        <a:latin typeface="Lato"/>
                        <a:ea typeface="Lato"/>
                        <a:cs typeface="Lato"/>
                        <a:sym typeface="Lato"/>
                      </a:endParaRPr>
                    </a:p>
                  </a:txBody>
                  <a:tcPr marT="0" marB="0" marR="0" marL="0" anchor="ctr">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0B5394"/>
                          </a:solidFill>
                          <a:latin typeface="Lato"/>
                          <a:ea typeface="Lato"/>
                          <a:cs typeface="Lato"/>
                          <a:sym typeface="Lato"/>
                        </a:rPr>
                        <a:t>C</a:t>
                      </a:r>
                      <a:endParaRPr sz="1200" u="none" cap="none" strike="noStrike">
                        <a:solidFill>
                          <a:srgbClr val="0B5394"/>
                        </a:solidFill>
                        <a:latin typeface="Lato"/>
                        <a:ea typeface="Lato"/>
                        <a:cs typeface="Lato"/>
                        <a:sym typeface="Lato"/>
                      </a:endParaRPr>
                    </a:p>
                  </a:txBody>
                  <a:tcPr marT="0" marB="0" marR="0" marL="0" anchor="ctr">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0B5394"/>
                          </a:solidFill>
                          <a:latin typeface="Lato"/>
                          <a:ea typeface="Lato"/>
                          <a:cs typeface="Lato"/>
                          <a:sym typeface="Lato"/>
                        </a:rPr>
                        <a:t>M</a:t>
                      </a:r>
                      <a:endParaRPr sz="1200" u="none" cap="none" strike="noStrike">
                        <a:solidFill>
                          <a:srgbClr val="0B5394"/>
                        </a:solidFill>
                        <a:latin typeface="Lato"/>
                        <a:ea typeface="Lato"/>
                        <a:cs typeface="Lato"/>
                        <a:sym typeface="Lato"/>
                      </a:endParaRPr>
                    </a:p>
                  </a:txBody>
                  <a:tcPr marT="0" marB="0" marR="0" marL="0" anchor="ctr">
                    <a:lnR cap="flat" cmpd="sng" w="9525">
                      <a:solidFill>
                        <a:schemeClr val="accent1">
                          <a:alpha val="0"/>
                        </a:schemeClr>
                      </a:solidFill>
                      <a:prstDash val="solid"/>
                      <a:round/>
                      <a:headEnd len="sm" w="sm" type="none"/>
                      <a:tailEnd len="sm" w="sm" type="none"/>
                    </a:lnR>
                    <a:solidFill>
                      <a:srgbClr val="FFFFFF"/>
                    </a:solidFill>
                  </a:tcPr>
                </a:tc>
              </a:tr>
              <a:tr h="197350">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0B5394"/>
                          </a:solidFill>
                          <a:latin typeface="Lato"/>
                          <a:ea typeface="Lato"/>
                          <a:cs typeface="Lato"/>
                          <a:sym typeface="Lato"/>
                          <a:extLst>
                            <a:ext uri="http://customooxmlschemas.google.com/">
                              <go:slidesCustomData xmlns:go="http://customooxmlschemas.google.com/" textRoundtripDataId="0"/>
                            </a:ext>
                          </a:extLst>
                        </a:rPr>
                        <a:t>Legacy Vert. Moisture Profile</a:t>
                      </a:r>
                      <a:endParaRPr sz="1200" u="none" cap="none" strike="noStrike">
                        <a:solidFill>
                          <a:srgbClr val="0B5394"/>
                        </a:solidFill>
                        <a:latin typeface="Lato"/>
                        <a:ea typeface="Lato"/>
                        <a:cs typeface="Lato"/>
                        <a:sym typeface="Lato"/>
                      </a:endParaRPr>
                    </a:p>
                  </a:txBody>
                  <a:tcPr marT="0" marB="0" marR="0" marL="18275" anchor="ctr">
                    <a:lnL cap="flat" cmpd="sng" w="9525">
                      <a:solidFill>
                        <a:srgbClr val="366092">
                          <a:alpha val="0"/>
                        </a:srgbClr>
                      </a:solidFill>
                      <a:prstDash val="solid"/>
                      <a:round/>
                      <a:headEnd len="sm" w="sm" type="none"/>
                      <a:tailEnd len="sm" w="sm" type="none"/>
                    </a:lnL>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0B5394"/>
                          </a:solidFill>
                          <a:latin typeface="Roboto Mono"/>
                          <a:ea typeface="Roboto Mono"/>
                          <a:cs typeface="Roboto Mono"/>
                          <a:sym typeface="Roboto Mono"/>
                          <a:extLst>
                            <a:ext uri="http://customooxmlschemas.google.com/">
                              <go:slidesCustomData xmlns:go="http://customooxmlschemas.google.com/" textRoundtripDataId="1"/>
                            </a:ext>
                          </a:extLst>
                        </a:rPr>
                        <a:t>IXTP89 KNES</a:t>
                      </a:r>
                      <a:endParaRPr sz="1200" u="none" cap="none" strike="noStrike">
                        <a:solidFill>
                          <a:srgbClr val="0B5394"/>
                        </a:solidFill>
                        <a:latin typeface="Roboto Mono"/>
                        <a:ea typeface="Roboto Mono"/>
                        <a:cs typeface="Roboto Mono"/>
                        <a:sym typeface="Roboto Mono"/>
                      </a:endParaRPr>
                    </a:p>
                  </a:txBody>
                  <a:tcPr marT="0" marB="0" marR="0" marL="0" anchor="ct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solidFill>
                          <a:srgbClr val="0B5394"/>
                        </a:solidFill>
                        <a:latin typeface="Lato"/>
                        <a:ea typeface="Lato"/>
                        <a:cs typeface="Lato"/>
                        <a:sym typeface="Lato"/>
                      </a:endParaRPr>
                    </a:p>
                  </a:txBody>
                  <a:tcPr marT="0" marB="0" marR="0" marL="0" anchor="ct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0B5394"/>
                          </a:solidFill>
                          <a:latin typeface="Lato"/>
                          <a:ea typeface="Lato"/>
                          <a:cs typeface="Lato"/>
                          <a:sym typeface="Lato"/>
                          <a:extLst>
                            <a:ext uri="http://customooxmlschemas.google.com/">
                              <go:slidesCustomData xmlns:go="http://customooxmlschemas.google.com/" textRoundtripDataId="2"/>
                            </a:ext>
                          </a:extLst>
                        </a:rPr>
                        <a:t>C</a:t>
                      </a:r>
                      <a:endParaRPr baseline="30000" sz="1200" u="none" cap="none" strike="noStrike">
                        <a:solidFill>
                          <a:srgbClr val="0B5394"/>
                        </a:solidFill>
                        <a:latin typeface="Lato"/>
                        <a:ea typeface="Lato"/>
                        <a:cs typeface="Lato"/>
                        <a:sym typeface="Lato"/>
                      </a:endParaRPr>
                    </a:p>
                  </a:txBody>
                  <a:tcPr marT="0" marB="0" marR="0" marL="0" anchor="ct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solidFill>
                          <a:srgbClr val="0B5394"/>
                        </a:solidFill>
                        <a:latin typeface="Lato"/>
                        <a:ea typeface="Lato"/>
                        <a:cs typeface="Lato"/>
                        <a:sym typeface="Lato"/>
                      </a:endParaRPr>
                    </a:p>
                  </a:txBody>
                  <a:tcPr marT="0" marB="0" marR="0" marL="0" anchor="ctr">
                    <a:lnR cap="flat" cmpd="sng" w="9525">
                      <a:solidFill>
                        <a:schemeClr val="accent1">
                          <a:alpha val="0"/>
                        </a:schemeClr>
                      </a:solidFill>
                      <a:prstDash val="solid"/>
                      <a:round/>
                      <a:headEnd len="sm" w="sm" type="none"/>
                      <a:tailEnd len="sm" w="sm" type="none"/>
                    </a:lnR>
                  </a:tcPr>
                </a:tc>
              </a:tr>
              <a:tr h="197350">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0B5394"/>
                          </a:solidFill>
                          <a:latin typeface="Lato"/>
                          <a:ea typeface="Lato"/>
                          <a:cs typeface="Lato"/>
                          <a:sym typeface="Lato"/>
                          <a:extLst>
                            <a:ext uri="http://customooxmlschemas.google.com/">
                              <go:slidesCustomData xmlns:go="http://customooxmlschemas.google.com/" textRoundtripDataId="3"/>
                            </a:ext>
                          </a:extLst>
                        </a:rPr>
                        <a:t>Legacy Vert. Temp. Profile</a:t>
                      </a:r>
                      <a:endParaRPr sz="1200" u="none" cap="none" strike="noStrike">
                        <a:solidFill>
                          <a:srgbClr val="0B5394"/>
                        </a:solidFill>
                        <a:latin typeface="Lato"/>
                        <a:ea typeface="Lato"/>
                        <a:cs typeface="Lato"/>
                        <a:sym typeface="Lato"/>
                      </a:endParaRPr>
                    </a:p>
                  </a:txBody>
                  <a:tcPr marT="0" marB="0" marR="0" marL="18275" anchor="ctr">
                    <a:lnL cap="flat" cmpd="sng" w="9525">
                      <a:solidFill>
                        <a:srgbClr val="366092">
                          <a:alpha val="0"/>
                        </a:srgbClr>
                      </a:solidFill>
                      <a:prstDash val="solid"/>
                      <a:round/>
                      <a:headEnd len="sm" w="sm" type="none"/>
                      <a:tailEnd len="sm" w="sm" type="none"/>
                    </a:lnL>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0B5394"/>
                          </a:solidFill>
                          <a:latin typeface="Roboto Mono"/>
                          <a:ea typeface="Roboto Mono"/>
                          <a:cs typeface="Roboto Mono"/>
                          <a:sym typeface="Roboto Mono"/>
                          <a:extLst>
                            <a:ext uri="http://customooxmlschemas.google.com/">
                              <go:slidesCustomData xmlns:go="http://customooxmlschemas.google.com/" textRoundtripDataId="4"/>
                            </a:ext>
                          </a:extLst>
                        </a:rPr>
                        <a:t>IXTQ89 KNES</a:t>
                      </a:r>
                      <a:endParaRPr sz="1200" u="none" cap="none" strike="noStrike">
                        <a:solidFill>
                          <a:srgbClr val="0B5394"/>
                        </a:solidFill>
                        <a:latin typeface="Roboto Mono"/>
                        <a:ea typeface="Roboto Mono"/>
                        <a:cs typeface="Roboto Mono"/>
                        <a:sym typeface="Roboto Mono"/>
                      </a:endParaRPr>
                    </a:p>
                  </a:txBody>
                  <a:tcPr marT="0" marB="0" marR="0" marL="0" anchor="ctr">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solidFill>
                          <a:srgbClr val="0B5394"/>
                        </a:solidFill>
                        <a:latin typeface="Lato"/>
                        <a:ea typeface="Lato"/>
                        <a:cs typeface="Lato"/>
                        <a:sym typeface="Lato"/>
                      </a:endParaRPr>
                    </a:p>
                  </a:txBody>
                  <a:tcPr marT="0" marB="0" marR="0" marL="0" anchor="ctr">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0B5394"/>
                          </a:solidFill>
                          <a:latin typeface="Lato"/>
                          <a:ea typeface="Lato"/>
                          <a:cs typeface="Lato"/>
                          <a:sym typeface="Lato"/>
                          <a:extLst>
                            <a:ext uri="http://customooxmlschemas.google.com/">
                              <go:slidesCustomData xmlns:go="http://customooxmlschemas.google.com/" textRoundtripDataId="5"/>
                            </a:ext>
                          </a:extLst>
                        </a:rPr>
                        <a:t>C</a:t>
                      </a:r>
                      <a:endParaRPr sz="1200" u="none" cap="none" strike="noStrike">
                        <a:solidFill>
                          <a:srgbClr val="0B5394"/>
                        </a:solidFill>
                        <a:latin typeface="Lato"/>
                        <a:ea typeface="Lato"/>
                        <a:cs typeface="Lato"/>
                        <a:sym typeface="Lato"/>
                      </a:endParaRPr>
                    </a:p>
                  </a:txBody>
                  <a:tcPr marT="0" marB="0" marR="0" marL="0" anchor="ctr">
                    <a:lnB cap="flat" cmpd="sng" w="9525">
                      <a:solidFill>
                        <a:srgbClr val="999999">
                          <a:alpha val="0"/>
                        </a:srgbClr>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solidFill>
                          <a:srgbClr val="0B5394"/>
                        </a:solidFill>
                        <a:latin typeface="Lato"/>
                        <a:ea typeface="Lato"/>
                        <a:cs typeface="Lato"/>
                        <a:sym typeface="Lato"/>
                      </a:endParaRPr>
                    </a:p>
                  </a:txBody>
                  <a:tcPr marT="0" marB="0" marR="0" marL="0" anchor="ctr">
                    <a:lnR cap="flat" cmpd="sng" w="9525">
                      <a:solidFill>
                        <a:schemeClr val="accent1">
                          <a:alpha val="0"/>
                        </a:schemeClr>
                      </a:solidFill>
                      <a:prstDash val="solid"/>
                      <a:round/>
                      <a:headEnd len="sm" w="sm" type="none"/>
                      <a:tailEnd len="sm" w="sm" type="none"/>
                    </a:lnR>
                    <a:solidFill>
                      <a:srgbClr val="FFFFFF"/>
                    </a:solidFill>
                  </a:tcPr>
                </a:tc>
              </a:tr>
              <a:tr h="197350">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0B5394"/>
                          </a:solidFill>
                          <a:latin typeface="Lato"/>
                          <a:ea typeface="Lato"/>
                          <a:cs typeface="Lato"/>
                          <a:sym typeface="Lato"/>
                        </a:rPr>
                        <a:t>Derived Motion Winds</a:t>
                      </a:r>
                      <a:endParaRPr sz="1200" u="none" cap="none" strike="noStrike">
                        <a:solidFill>
                          <a:srgbClr val="0B5394"/>
                        </a:solidFill>
                        <a:latin typeface="Lato"/>
                        <a:ea typeface="Lato"/>
                        <a:cs typeface="Lato"/>
                        <a:sym typeface="Lato"/>
                      </a:endParaRPr>
                    </a:p>
                  </a:txBody>
                  <a:tcPr marT="0" marB="0" marR="0" marL="18275" anchor="ctr">
                    <a:lnL cap="flat" cmpd="sng" w="9525">
                      <a:solidFill>
                        <a:srgbClr val="366092">
                          <a:alpha val="0"/>
                        </a:srgbClr>
                      </a:solidFill>
                      <a:prstDash val="solid"/>
                      <a:round/>
                      <a:headEnd len="sm" w="sm" type="none"/>
                      <a:tailEnd len="sm" w="sm" type="none"/>
                    </a:lnL>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0B5394"/>
                          </a:solidFill>
                          <a:latin typeface="Roboto Mono"/>
                          <a:ea typeface="Roboto Mono"/>
                          <a:cs typeface="Roboto Mono"/>
                          <a:sym typeface="Roboto Mono"/>
                        </a:rPr>
                        <a:t>IXTU89 KNES</a:t>
                      </a:r>
                      <a:endParaRPr sz="1200" u="none" cap="none" strike="noStrike">
                        <a:solidFill>
                          <a:srgbClr val="0B5394"/>
                        </a:solidFill>
                        <a:latin typeface="Roboto Mono"/>
                        <a:ea typeface="Roboto Mono"/>
                        <a:cs typeface="Roboto Mono"/>
                        <a:sym typeface="Roboto Mono"/>
                      </a:endParaRPr>
                    </a:p>
                  </a:txBody>
                  <a:tcPr marT="0" marB="0" marR="0" marL="0" anchor="ctr"/>
                </a:tc>
                <a:tc>
                  <a:txBody>
                    <a:bodyPr/>
                    <a:lstStyle/>
                    <a:p>
                      <a:pPr indent="0" lvl="0" marL="0" marR="0" rtl="0" algn="l">
                        <a:lnSpc>
                          <a:spcPct val="100000"/>
                        </a:lnSpc>
                        <a:spcBef>
                          <a:spcPts val="0"/>
                        </a:spcBef>
                        <a:spcAft>
                          <a:spcPts val="0"/>
                        </a:spcAft>
                        <a:buClr>
                          <a:srgbClr val="000000"/>
                        </a:buClr>
                        <a:buSzPts val="900"/>
                        <a:buFont typeface="Arial"/>
                        <a:buNone/>
                      </a:pPr>
                      <a:r>
                        <a:t/>
                      </a:r>
                      <a:endParaRPr sz="900" u="none" cap="none" strike="noStrike">
                        <a:solidFill>
                          <a:srgbClr val="0B5394"/>
                        </a:solidFill>
                        <a:latin typeface="Lato"/>
                        <a:ea typeface="Lato"/>
                        <a:cs typeface="Lato"/>
                        <a:sym typeface="Lato"/>
                      </a:endParaRPr>
                    </a:p>
                  </a:txBody>
                  <a:tcPr marT="0" marB="0" marR="0" marL="0" anchor="ctr">
                    <a:lnR cap="flat" cmpd="sng" w="9525">
                      <a:solidFill>
                        <a:srgbClr val="999999">
                          <a:alpha val="0"/>
                        </a:srgbClr>
                      </a:solidFill>
                      <a:prstDash val="solid"/>
                      <a:round/>
                      <a:headEnd len="sm" w="sm" type="none"/>
                      <a:tailEnd len="sm" w="sm" type="none"/>
                    </a:lnR>
                  </a:tcPr>
                </a:tc>
                <a:tc>
                  <a:txBody>
                    <a:bodyPr/>
                    <a:lstStyle/>
                    <a:p>
                      <a:pPr indent="0" lvl="0" marL="0" marR="0" rtl="0" algn="l">
                        <a:lnSpc>
                          <a:spcPct val="100000"/>
                        </a:lnSpc>
                        <a:spcBef>
                          <a:spcPts val="0"/>
                        </a:spcBef>
                        <a:spcAft>
                          <a:spcPts val="0"/>
                        </a:spcAft>
                        <a:buClr>
                          <a:srgbClr val="000000"/>
                        </a:buClr>
                        <a:buSzPts val="900"/>
                        <a:buFont typeface="Arial"/>
                        <a:buNone/>
                      </a:pPr>
                      <a:r>
                        <a:rPr lang="en-US" sz="1200">
                          <a:solidFill>
                            <a:srgbClr val="0B5394"/>
                          </a:solidFill>
                          <a:latin typeface="Lato"/>
                          <a:ea typeface="Lato"/>
                          <a:cs typeface="Lato"/>
                          <a:sym typeface="Lato"/>
                        </a:rPr>
                        <a:t>C</a:t>
                      </a:r>
                      <a:r>
                        <a:rPr baseline="30000" lang="en-US" sz="1200">
                          <a:solidFill>
                            <a:srgbClr val="999999"/>
                          </a:solidFill>
                          <a:latin typeface="Lato"/>
                          <a:ea typeface="Lato"/>
                          <a:cs typeface="Lato"/>
                          <a:sym typeface="Lato"/>
                        </a:rPr>
                        <a:t>[2]</a:t>
                      </a:r>
                      <a:endParaRPr sz="1200" u="none" cap="none" strike="noStrike">
                        <a:solidFill>
                          <a:srgbClr val="999999"/>
                        </a:solidFill>
                        <a:latin typeface="Lato"/>
                        <a:ea typeface="Lato"/>
                        <a:cs typeface="Lato"/>
                        <a:sym typeface="Lato"/>
                      </a:endParaRPr>
                    </a:p>
                  </a:txBody>
                  <a:tcPr marT="0" marB="0" marR="0" marL="0" anchor="ctr">
                    <a:lnL cap="flat" cmpd="sng" w="9525">
                      <a:solidFill>
                        <a:srgbClr val="999999">
                          <a:alpha val="0"/>
                        </a:srgbClr>
                      </a:solidFill>
                      <a:prstDash val="solid"/>
                      <a:round/>
                      <a:headEnd len="sm" w="sm" type="none"/>
                      <a:tailEnd len="sm" w="sm" type="none"/>
                    </a:lnL>
                    <a:lnR cap="flat" cmpd="sng" w="9525">
                      <a:solidFill>
                        <a:srgbClr val="999999">
                          <a:alpha val="0"/>
                        </a:srgbClr>
                      </a:solidFill>
                      <a:prstDash val="solid"/>
                      <a:round/>
                      <a:headEnd len="sm" w="sm" type="none"/>
                      <a:tailEnd len="sm" w="sm" type="none"/>
                    </a:lnR>
                    <a:lnT cap="flat" cmpd="sng" w="9525">
                      <a:solidFill>
                        <a:srgbClr val="999999">
                          <a:alpha val="0"/>
                        </a:srgbClr>
                      </a:solidFill>
                      <a:prstDash val="solid"/>
                      <a:round/>
                      <a:headEnd len="sm" w="sm" type="none"/>
                      <a:tailEnd len="sm" w="sm" type="none"/>
                    </a:lnT>
                    <a:lnB cap="flat" cmpd="sng" w="9525">
                      <a:solidFill>
                        <a:srgbClr val="999999">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0B5394"/>
                          </a:solidFill>
                          <a:latin typeface="Lato"/>
                          <a:ea typeface="Lato"/>
                          <a:cs typeface="Lato"/>
                          <a:sym typeface="Lato"/>
                        </a:rPr>
                        <a:t>M</a:t>
                      </a:r>
                      <a:endParaRPr sz="1200" u="none" cap="none" strike="noStrike">
                        <a:solidFill>
                          <a:srgbClr val="0B5394"/>
                        </a:solidFill>
                        <a:latin typeface="Lato"/>
                        <a:ea typeface="Lato"/>
                        <a:cs typeface="Lato"/>
                        <a:sym typeface="Lato"/>
                      </a:endParaRPr>
                    </a:p>
                  </a:txBody>
                  <a:tcPr marT="0" marB="0" marR="0" marL="0" anchor="ctr">
                    <a:lnL cap="flat" cmpd="sng" w="9525">
                      <a:solidFill>
                        <a:srgbClr val="999999">
                          <a:alpha val="0"/>
                        </a:srgb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tcPr>
                </a:tc>
              </a:tr>
              <a:tr h="197350">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0B5394"/>
                          </a:solidFill>
                          <a:latin typeface="Lato"/>
                          <a:ea typeface="Lato"/>
                          <a:cs typeface="Lato"/>
                          <a:sym typeface="Lato"/>
                        </a:rPr>
                        <a:t>Cloud Particle Size Distribution</a:t>
                      </a:r>
                      <a:endParaRPr sz="1200" u="none" cap="none" strike="noStrike">
                        <a:solidFill>
                          <a:srgbClr val="0B5394"/>
                        </a:solidFill>
                        <a:latin typeface="Lato"/>
                        <a:ea typeface="Lato"/>
                        <a:cs typeface="Lato"/>
                        <a:sym typeface="Lato"/>
                      </a:endParaRPr>
                    </a:p>
                  </a:txBody>
                  <a:tcPr marT="0" marB="0" marR="0" marL="18275" anchor="ctr">
                    <a:lnL cap="flat" cmpd="sng" w="9525">
                      <a:solidFill>
                        <a:srgbClr val="366092">
                          <a:alpha val="0"/>
                        </a:srgbClr>
                      </a:solidFill>
                      <a:prstDash val="solid"/>
                      <a:round/>
                      <a:headEnd len="sm" w="sm" type="none"/>
                      <a:tailEnd len="sm" w="sm" type="none"/>
                    </a:lnL>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0B5394"/>
                          </a:solidFill>
                          <a:latin typeface="Roboto Mono"/>
                          <a:ea typeface="Roboto Mono"/>
                          <a:cs typeface="Roboto Mono"/>
                          <a:sym typeface="Roboto Mono"/>
                        </a:rPr>
                        <a:t>IXTW81 KNES</a:t>
                      </a:r>
                      <a:endParaRPr sz="1200" u="none" cap="none" strike="noStrike">
                        <a:solidFill>
                          <a:srgbClr val="0B5394"/>
                        </a:solidFill>
                        <a:latin typeface="Roboto Mono"/>
                        <a:ea typeface="Roboto Mono"/>
                        <a:cs typeface="Roboto Mono"/>
                        <a:sym typeface="Roboto Mono"/>
                      </a:endParaRPr>
                    </a:p>
                  </a:txBody>
                  <a:tcPr marT="0" marB="0" marR="0" marL="0" anchor="ctr">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0B5394"/>
                          </a:solidFill>
                          <a:latin typeface="Lato"/>
                          <a:ea typeface="Lato"/>
                          <a:cs typeface="Lato"/>
                          <a:sym typeface="Lato"/>
                        </a:rPr>
                        <a:t>F</a:t>
                      </a:r>
                      <a:endParaRPr sz="1200" u="none" cap="none" strike="noStrike">
                        <a:solidFill>
                          <a:srgbClr val="0B5394"/>
                        </a:solidFill>
                        <a:latin typeface="Lato"/>
                        <a:ea typeface="Lato"/>
                        <a:cs typeface="Lato"/>
                        <a:sym typeface="Lato"/>
                      </a:endParaRPr>
                    </a:p>
                  </a:txBody>
                  <a:tcPr marT="0" marB="0" marR="0" marL="0" anchor="ctr">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0B5394"/>
                          </a:solidFill>
                          <a:latin typeface="Lato"/>
                          <a:ea typeface="Lato"/>
                          <a:cs typeface="Lato"/>
                          <a:sym typeface="Lato"/>
                        </a:rPr>
                        <a:t>C</a:t>
                      </a:r>
                      <a:endParaRPr sz="1200" u="none" cap="none" strike="noStrike">
                        <a:solidFill>
                          <a:srgbClr val="0B5394"/>
                        </a:solidFill>
                        <a:latin typeface="Lato"/>
                        <a:ea typeface="Lato"/>
                        <a:cs typeface="Lato"/>
                        <a:sym typeface="Lato"/>
                      </a:endParaRPr>
                    </a:p>
                  </a:txBody>
                  <a:tcPr marT="0" marB="0" marR="0" marL="0" anchor="ctr">
                    <a:lnT cap="flat" cmpd="sng" w="9525">
                      <a:solidFill>
                        <a:srgbClr val="999999">
                          <a:alpha val="0"/>
                        </a:srgbClr>
                      </a:solidFill>
                      <a:prstDash val="solid"/>
                      <a:round/>
                      <a:headEnd len="sm" w="sm" type="none"/>
                      <a:tailEnd len="sm" w="sm" type="none"/>
                    </a:lnT>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0B5394"/>
                          </a:solidFill>
                          <a:latin typeface="Lato"/>
                          <a:ea typeface="Lato"/>
                          <a:cs typeface="Lato"/>
                          <a:sym typeface="Lato"/>
                        </a:rPr>
                        <a:t>M</a:t>
                      </a:r>
                      <a:endParaRPr sz="1200" u="none" cap="none" strike="noStrike">
                        <a:solidFill>
                          <a:srgbClr val="0B5394"/>
                        </a:solidFill>
                        <a:latin typeface="Lato"/>
                        <a:ea typeface="Lato"/>
                        <a:cs typeface="Lato"/>
                        <a:sym typeface="Lato"/>
                      </a:endParaRPr>
                    </a:p>
                  </a:txBody>
                  <a:tcPr marT="0" marB="0" marR="0" marL="0" anchor="ctr">
                    <a:lnR cap="flat" cmpd="sng" w="9525">
                      <a:solidFill>
                        <a:schemeClr val="accent1">
                          <a:alpha val="0"/>
                        </a:schemeClr>
                      </a:solidFill>
                      <a:prstDash val="solid"/>
                      <a:round/>
                      <a:headEnd len="sm" w="sm" type="none"/>
                      <a:tailEnd len="sm" w="sm" type="none"/>
                    </a:lnR>
                    <a:solidFill>
                      <a:srgbClr val="FFFFFF"/>
                    </a:solidFill>
                  </a:tcPr>
                </a:tc>
              </a:tr>
              <a:tr h="197350">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0B5394"/>
                          </a:solidFill>
                          <a:latin typeface="Lato"/>
                          <a:ea typeface="Lato"/>
                          <a:cs typeface="Lato"/>
                          <a:sym typeface="Lato"/>
                        </a:rPr>
                        <a:t>Cloud Top Pressure</a:t>
                      </a:r>
                      <a:endParaRPr sz="1200" u="none" cap="none" strike="noStrike">
                        <a:solidFill>
                          <a:srgbClr val="0B5394"/>
                        </a:solidFill>
                        <a:latin typeface="Lato"/>
                        <a:ea typeface="Lato"/>
                        <a:cs typeface="Lato"/>
                        <a:sym typeface="Lato"/>
                      </a:endParaRPr>
                    </a:p>
                  </a:txBody>
                  <a:tcPr marT="0" marB="0" marR="0" marL="18275" anchor="ctr">
                    <a:lnL cap="flat" cmpd="sng" w="9525">
                      <a:solidFill>
                        <a:srgbClr val="366092">
                          <a:alpha val="0"/>
                        </a:srgbClr>
                      </a:solidFill>
                      <a:prstDash val="solid"/>
                      <a:round/>
                      <a:headEnd len="sm" w="sm" type="none"/>
                      <a:tailEnd len="sm" w="sm" type="none"/>
                    </a:lnL>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0B5394"/>
                          </a:solidFill>
                          <a:latin typeface="Roboto Mono"/>
                          <a:ea typeface="Roboto Mono"/>
                          <a:cs typeface="Roboto Mono"/>
                          <a:sym typeface="Roboto Mono"/>
                        </a:rPr>
                        <a:t>IXTX81 KNES</a:t>
                      </a:r>
                      <a:endParaRPr sz="1200" u="none" cap="none" strike="noStrike">
                        <a:solidFill>
                          <a:srgbClr val="0B5394"/>
                        </a:solidFill>
                        <a:latin typeface="Roboto Mono"/>
                        <a:ea typeface="Roboto Mono"/>
                        <a:cs typeface="Roboto Mono"/>
                        <a:sym typeface="Roboto Mono"/>
                      </a:endParaRPr>
                    </a:p>
                  </a:txBody>
                  <a:tcPr marT="0" marB="0" marR="0" marL="0" anchor="ct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0B5394"/>
                          </a:solidFill>
                          <a:latin typeface="Lato"/>
                          <a:ea typeface="Lato"/>
                          <a:cs typeface="Lato"/>
                          <a:sym typeface="Lato"/>
                        </a:rPr>
                        <a:t>F</a:t>
                      </a:r>
                      <a:endParaRPr sz="1200" u="none" cap="none" strike="noStrike">
                        <a:solidFill>
                          <a:srgbClr val="0B5394"/>
                        </a:solidFill>
                        <a:latin typeface="Lato"/>
                        <a:ea typeface="Lato"/>
                        <a:cs typeface="Lato"/>
                        <a:sym typeface="Lato"/>
                      </a:endParaRPr>
                    </a:p>
                  </a:txBody>
                  <a:tcPr marT="0" marB="0" marR="0" marL="0" anchor="ct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0B5394"/>
                          </a:solidFill>
                          <a:latin typeface="Lato"/>
                          <a:ea typeface="Lato"/>
                          <a:cs typeface="Lato"/>
                          <a:sym typeface="Lato"/>
                        </a:rPr>
                        <a:t>C</a:t>
                      </a:r>
                      <a:endParaRPr sz="1200" u="none" cap="none" strike="noStrike">
                        <a:solidFill>
                          <a:srgbClr val="0B5394"/>
                        </a:solidFill>
                        <a:latin typeface="Lato"/>
                        <a:ea typeface="Lato"/>
                        <a:cs typeface="Lato"/>
                        <a:sym typeface="Lato"/>
                      </a:endParaRPr>
                    </a:p>
                  </a:txBody>
                  <a:tcPr marT="0" marB="0" marR="0" marL="0" anchor="ct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solidFill>
                          <a:srgbClr val="0B5394"/>
                        </a:solidFill>
                        <a:latin typeface="Lato"/>
                        <a:ea typeface="Lato"/>
                        <a:cs typeface="Lato"/>
                        <a:sym typeface="Lato"/>
                      </a:endParaRPr>
                    </a:p>
                  </a:txBody>
                  <a:tcPr marT="0" marB="0" marR="0" marL="0" anchor="ctr">
                    <a:lnR cap="flat" cmpd="sng" w="9525">
                      <a:solidFill>
                        <a:schemeClr val="accent1">
                          <a:alpha val="0"/>
                        </a:schemeClr>
                      </a:solidFill>
                      <a:prstDash val="solid"/>
                      <a:round/>
                      <a:headEnd len="sm" w="sm" type="none"/>
                      <a:tailEnd len="sm" w="sm" type="none"/>
                    </a:lnR>
                  </a:tcPr>
                </a:tc>
              </a:tr>
              <a:tr h="197350">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0B5394"/>
                          </a:solidFill>
                          <a:latin typeface="Lato"/>
                          <a:ea typeface="Lato"/>
                          <a:cs typeface="Lato"/>
                          <a:sym typeface="Lato"/>
                        </a:rPr>
                        <a:t>Cloud Optical Depth</a:t>
                      </a:r>
                      <a:endParaRPr sz="1200" u="none" cap="none" strike="noStrike">
                        <a:solidFill>
                          <a:srgbClr val="0B5394"/>
                        </a:solidFill>
                        <a:latin typeface="Lato"/>
                        <a:ea typeface="Lato"/>
                        <a:cs typeface="Lato"/>
                        <a:sym typeface="Lato"/>
                      </a:endParaRPr>
                    </a:p>
                  </a:txBody>
                  <a:tcPr marT="0" marB="0" marR="0" marL="18275" anchor="ctr">
                    <a:lnL cap="flat" cmpd="sng" w="9525">
                      <a:solidFill>
                        <a:srgbClr val="366092">
                          <a:alpha val="0"/>
                        </a:srgbClr>
                      </a:solidFill>
                      <a:prstDash val="solid"/>
                      <a:round/>
                      <a:headEnd len="sm" w="sm" type="none"/>
                      <a:tailEnd len="sm" w="sm" type="none"/>
                    </a:lnL>
                    <a:lnB cap="flat" cmpd="sng" w="9525">
                      <a:solidFill>
                        <a:schemeClr val="accent1">
                          <a:alpha val="0"/>
                        </a:schemeClr>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0B5394"/>
                          </a:solidFill>
                          <a:latin typeface="Roboto Mono"/>
                          <a:ea typeface="Roboto Mono"/>
                          <a:cs typeface="Roboto Mono"/>
                          <a:sym typeface="Roboto Mono"/>
                        </a:rPr>
                        <a:t>IXTY81 KNES</a:t>
                      </a:r>
                      <a:endParaRPr sz="1200" u="none" cap="none" strike="noStrike">
                        <a:solidFill>
                          <a:srgbClr val="0B5394"/>
                        </a:solidFill>
                        <a:latin typeface="Roboto Mono"/>
                        <a:ea typeface="Roboto Mono"/>
                        <a:cs typeface="Roboto Mono"/>
                        <a:sym typeface="Roboto Mono"/>
                      </a:endParaRPr>
                    </a:p>
                  </a:txBody>
                  <a:tcPr marT="0" marB="0" marR="0" marL="0" anchor="ctr">
                    <a:lnB cap="flat" cmpd="sng" w="9525">
                      <a:solidFill>
                        <a:schemeClr val="accent1">
                          <a:alpha val="0"/>
                        </a:schemeClr>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0B5394"/>
                          </a:solidFill>
                          <a:latin typeface="Lato"/>
                          <a:ea typeface="Lato"/>
                          <a:cs typeface="Lato"/>
                          <a:sym typeface="Lato"/>
                        </a:rPr>
                        <a:t>F</a:t>
                      </a:r>
                      <a:endParaRPr sz="1200" u="none" cap="none" strike="noStrike">
                        <a:solidFill>
                          <a:srgbClr val="0B5394"/>
                        </a:solidFill>
                        <a:latin typeface="Lato"/>
                        <a:ea typeface="Lato"/>
                        <a:cs typeface="Lato"/>
                        <a:sym typeface="Lato"/>
                      </a:endParaRPr>
                    </a:p>
                  </a:txBody>
                  <a:tcPr marT="0" marB="0" marR="0" marL="0" anchor="ctr">
                    <a:lnB cap="flat" cmpd="sng" w="9525">
                      <a:solidFill>
                        <a:schemeClr val="accent1">
                          <a:alpha val="0"/>
                        </a:schemeClr>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0B5394"/>
                          </a:solidFill>
                          <a:latin typeface="Lato"/>
                          <a:ea typeface="Lato"/>
                          <a:cs typeface="Lato"/>
                          <a:sym typeface="Lato"/>
                        </a:rPr>
                        <a:t>C</a:t>
                      </a:r>
                      <a:endParaRPr sz="1200" u="none" cap="none" strike="noStrike">
                        <a:solidFill>
                          <a:srgbClr val="0B5394"/>
                        </a:solidFill>
                        <a:latin typeface="Lato"/>
                        <a:ea typeface="Lato"/>
                        <a:cs typeface="Lato"/>
                        <a:sym typeface="Lato"/>
                      </a:endParaRPr>
                    </a:p>
                  </a:txBody>
                  <a:tcPr marT="0" marB="0" marR="0" marL="0" anchor="ctr">
                    <a:lnB cap="flat" cmpd="sng" w="9525">
                      <a:solidFill>
                        <a:schemeClr val="accent1">
                          <a:alpha val="0"/>
                        </a:schemeClr>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solidFill>
                          <a:srgbClr val="0B5394"/>
                        </a:solidFill>
                        <a:latin typeface="Lato"/>
                        <a:ea typeface="Lato"/>
                        <a:cs typeface="Lato"/>
                        <a:sym typeface="Lato"/>
                      </a:endParaRPr>
                    </a:p>
                  </a:txBody>
                  <a:tcPr marT="0" marB="0" marR="0" marL="0" anchor="ctr">
                    <a:lnR cap="flat" cmpd="sng" w="9525">
                      <a:solidFill>
                        <a:schemeClr val="accent1">
                          <a:alpha val="0"/>
                        </a:schemeClr>
                      </a:solidFill>
                      <a:prstDash val="solid"/>
                      <a:round/>
                      <a:headEnd len="sm" w="sm" type="none"/>
                      <a:tailEnd len="sm" w="sm" type="none"/>
                    </a:lnR>
                    <a:lnB cap="flat" cmpd="sng" w="9525">
                      <a:solidFill>
                        <a:schemeClr val="accent1">
                          <a:alpha val="0"/>
                        </a:schemeClr>
                      </a:solidFill>
                      <a:prstDash val="solid"/>
                      <a:round/>
                      <a:headEnd len="sm" w="sm" type="none"/>
                      <a:tailEnd len="sm" w="sm" type="none"/>
                    </a:lnB>
                    <a:solidFill>
                      <a:srgbClr val="FFFFFF"/>
                    </a:solidFill>
                  </a:tcPr>
                </a:tc>
              </a:tr>
              <a:tr h="197350">
                <a:tc gridSpan="5">
                  <a:txBody>
                    <a:bodyPr/>
                    <a:lstStyle/>
                    <a:p>
                      <a:pPr indent="0" lvl="0" marL="0" marR="0" rtl="0" algn="r">
                        <a:lnSpc>
                          <a:spcPct val="100000"/>
                        </a:lnSpc>
                        <a:spcBef>
                          <a:spcPts val="0"/>
                        </a:spcBef>
                        <a:spcAft>
                          <a:spcPts val="0"/>
                        </a:spcAft>
                        <a:buClr>
                          <a:srgbClr val="000000"/>
                        </a:buClr>
                        <a:buSzPts val="1200"/>
                        <a:buFont typeface="Arial"/>
                        <a:buNone/>
                      </a:pPr>
                      <a:r>
                        <a:rPr i="1" lang="en-US" sz="1000" u="none" cap="none" strike="noStrike">
                          <a:solidFill>
                            <a:srgbClr val="2D5C97"/>
                          </a:solidFill>
                          <a:latin typeface="Lato"/>
                          <a:ea typeface="Lato"/>
                          <a:cs typeface="Lato"/>
                          <a:sym typeface="Lato"/>
                        </a:rPr>
                        <a:t>F = Full Disk; C = West CONUS; M = Mesoscale sectors</a:t>
                      </a:r>
                      <a:endParaRPr i="1" sz="1000" u="none" cap="none" strike="noStrike">
                        <a:solidFill>
                          <a:srgbClr val="2D5C97"/>
                        </a:solidFill>
                        <a:latin typeface="Lato"/>
                        <a:ea typeface="Lato"/>
                        <a:cs typeface="Lato"/>
                        <a:sym typeface="Lato"/>
                      </a:endParaRPr>
                    </a:p>
                    <a:p>
                      <a:pPr indent="0" lvl="0" marL="0" marR="0" rtl="0" algn="l">
                        <a:lnSpc>
                          <a:spcPct val="100000"/>
                        </a:lnSpc>
                        <a:spcBef>
                          <a:spcPts val="1000"/>
                        </a:spcBef>
                        <a:spcAft>
                          <a:spcPts val="0"/>
                        </a:spcAft>
                        <a:buClr>
                          <a:srgbClr val="000000"/>
                        </a:buClr>
                        <a:buSzPts val="900"/>
                        <a:buFont typeface="Arial"/>
                        <a:buNone/>
                      </a:pPr>
                      <a:r>
                        <a:rPr lang="en-US" sz="900">
                          <a:solidFill>
                            <a:srgbClr val="85200C"/>
                          </a:solidFill>
                          <a:latin typeface="Lato"/>
                          <a:ea typeface="Lato"/>
                          <a:cs typeface="Lato"/>
                          <a:sym typeface="Lato"/>
                        </a:rPr>
                        <a:t>[1] New Meso Fire Hotspots for b</a:t>
                      </a:r>
                      <a:r>
                        <a:rPr lang="en-US" sz="900">
                          <a:solidFill>
                            <a:srgbClr val="85200C"/>
                          </a:solidFill>
                          <a:latin typeface="Lato"/>
                          <a:ea typeface="Lato"/>
                          <a:cs typeface="Lato"/>
                          <a:sym typeface="Lato"/>
                        </a:rPr>
                        <a:t>oth GOES-16 and GOES-17 </a:t>
                      </a:r>
                      <a:r>
                        <a:rPr lang="en-US" sz="900">
                          <a:solidFill>
                            <a:srgbClr val="85200C"/>
                          </a:solidFill>
                          <a:latin typeface="Lato"/>
                          <a:ea typeface="Lato"/>
                          <a:cs typeface="Lato"/>
                          <a:sym typeface="Lato"/>
                        </a:rPr>
                        <a:t>are on SBN as of Sept. 8, 2021.</a:t>
                      </a:r>
                      <a:endParaRPr sz="900">
                        <a:solidFill>
                          <a:srgbClr val="85200C"/>
                        </a:solidFill>
                        <a:latin typeface="Lato"/>
                        <a:ea typeface="Lato"/>
                        <a:cs typeface="Lato"/>
                        <a:sym typeface="Lato"/>
                      </a:endParaRPr>
                    </a:p>
                    <a:p>
                      <a:pPr indent="0" lvl="0" marL="0" marR="0" rtl="0" algn="l">
                        <a:lnSpc>
                          <a:spcPct val="100000"/>
                        </a:lnSpc>
                        <a:spcBef>
                          <a:spcPts val="0"/>
                        </a:spcBef>
                        <a:spcAft>
                          <a:spcPts val="0"/>
                        </a:spcAft>
                        <a:buClr>
                          <a:srgbClr val="000000"/>
                        </a:buClr>
                        <a:buSzPts val="900"/>
                        <a:buFont typeface="Arial"/>
                        <a:buNone/>
                      </a:pPr>
                      <a:r>
                        <a:rPr lang="en-US" sz="900">
                          <a:solidFill>
                            <a:srgbClr val="999999"/>
                          </a:solidFill>
                          <a:latin typeface="Lato"/>
                          <a:ea typeface="Lato"/>
                          <a:cs typeface="Lato"/>
                          <a:sym typeface="Lato"/>
                        </a:rPr>
                        <a:t>[2]</a:t>
                      </a:r>
                      <a:r>
                        <a:rPr lang="en-US" sz="900" u="none" cap="none" strike="noStrike">
                          <a:solidFill>
                            <a:srgbClr val="999999"/>
                          </a:solidFill>
                          <a:latin typeface="Lato"/>
                          <a:ea typeface="Lato"/>
                          <a:cs typeface="Lato"/>
                          <a:sym typeface="Lato"/>
                        </a:rPr>
                        <a:t> GOES-17 Derived Motion Winds (W. CONUS) have been on SBN since Mar. 20</a:t>
                      </a:r>
                      <a:r>
                        <a:rPr lang="en-US" sz="900">
                          <a:solidFill>
                            <a:srgbClr val="999999"/>
                          </a:solidFill>
                          <a:latin typeface="Lato"/>
                          <a:ea typeface="Lato"/>
                          <a:cs typeface="Lato"/>
                          <a:sym typeface="Lato"/>
                        </a:rPr>
                        <a:t>20</a:t>
                      </a:r>
                      <a:r>
                        <a:rPr lang="en-US" sz="900" u="none" cap="none" strike="noStrike">
                          <a:solidFill>
                            <a:srgbClr val="999999"/>
                          </a:solidFill>
                          <a:latin typeface="Lato"/>
                          <a:ea typeface="Lato"/>
                          <a:cs typeface="Lato"/>
                          <a:sym typeface="Lato"/>
                        </a:rPr>
                        <a:t>.</a:t>
                      </a:r>
                      <a:endParaRPr sz="900" u="none" cap="none" strike="noStrike">
                        <a:solidFill>
                          <a:srgbClr val="999999"/>
                        </a:solidFill>
                        <a:latin typeface="Lato"/>
                        <a:ea typeface="Lato"/>
                        <a:cs typeface="Lato"/>
                        <a:sym typeface="Lato"/>
                      </a:endParaRPr>
                    </a:p>
                  </a:txBody>
                  <a:tcPr marT="0" marB="0" marR="0" marL="18275" anchor="ctr">
                    <a:lnL cap="flat" cmpd="sng" w="9525">
                      <a:solidFill>
                        <a:srgbClr val="366092">
                          <a:alpha val="0"/>
                        </a:srgbClr>
                      </a:solidFill>
                      <a:prstDash val="solid"/>
                      <a:round/>
                      <a:headEnd len="sm" w="sm" type="none"/>
                      <a:tailEnd len="sm" w="sm" type="none"/>
                    </a:lnL>
                    <a:lnR cap="flat" cmpd="sng" w="9525">
                      <a:solidFill>
                        <a:srgbClr val="366092">
                          <a:alpha val="0"/>
                        </a:srgb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rgbClr val="366092">
                          <a:alpha val="0"/>
                        </a:srgbClr>
                      </a:solidFill>
                      <a:prstDash val="solid"/>
                      <a:round/>
                      <a:headEnd len="sm" w="sm" type="none"/>
                      <a:tailEnd len="sm" w="sm" type="none"/>
                    </a:lnB>
                  </a:tcPr>
                </a:tc>
                <a:tc hMerge="1"/>
                <a:tc hMerge="1"/>
                <a:tc hMerge="1"/>
                <a:tc hMerge="1"/>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sp>
        <p:nvSpPr>
          <p:cNvPr id="592" name="Google Shape;592;p29"/>
          <p:cNvSpPr txBox="1"/>
          <p:nvPr>
            <p:ph type="title"/>
          </p:nvPr>
        </p:nvSpPr>
        <p:spPr>
          <a:xfrm>
            <a:off x="1219200" y="0"/>
            <a:ext cx="9717000" cy="87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376092"/>
              </a:buClr>
              <a:buSzPts val="4000"/>
              <a:buFont typeface="Calibri"/>
              <a:buNone/>
            </a:pPr>
            <a:r>
              <a:rPr lang="en-US" sz="3600"/>
              <a:t>Next </a:t>
            </a:r>
            <a:r>
              <a:rPr lang="en-US" sz="3600"/>
              <a:t>TOWR-S Updates</a:t>
            </a:r>
            <a:endParaRPr sz="3600"/>
          </a:p>
        </p:txBody>
      </p:sp>
      <p:sp>
        <p:nvSpPr>
          <p:cNvPr id="593" name="Google Shape;593;p29"/>
          <p:cNvSpPr txBox="1"/>
          <p:nvPr/>
        </p:nvSpPr>
        <p:spPr>
          <a:xfrm>
            <a:off x="2206550" y="2713050"/>
            <a:ext cx="8382600" cy="2209800"/>
          </a:xfrm>
          <a:prstGeom prst="rect">
            <a:avLst/>
          </a:prstGeom>
          <a:gradFill>
            <a:gsLst>
              <a:gs pos="0">
                <a:srgbClr val="2D5C97"/>
              </a:gs>
              <a:gs pos="80000">
                <a:srgbClr val="3C7AC5"/>
              </a:gs>
              <a:gs pos="100000">
                <a:srgbClr val="397BC9"/>
              </a:gs>
            </a:gsLst>
            <a:lin ang="16200000" scaled="0"/>
          </a:gradFill>
          <a:ln>
            <a:noFill/>
          </a:ln>
          <a:effectLst>
            <a:outerShdw blurRad="100013" rotWithShape="0" dir="5400000" dist="38100">
              <a:srgbClr val="000000">
                <a:alpha val="31764"/>
              </a:srgbClr>
            </a:outerShdw>
          </a:effectLst>
        </p:spPr>
        <p:txBody>
          <a:bodyPr anchorCtr="0" anchor="t" bIns="45700" lIns="91425" spcFirstLastPara="1" rIns="91425" wrap="square" tIns="45700">
            <a:noAutofit/>
          </a:bodyPr>
          <a:lstStyle/>
          <a:p>
            <a:pPr indent="0" lvl="0" marL="0" marR="0" rtl="0" algn="ctr">
              <a:lnSpc>
                <a:spcPct val="100000"/>
              </a:lnSpc>
              <a:spcBef>
                <a:spcPts val="1000"/>
              </a:spcBef>
              <a:spcAft>
                <a:spcPts val="0"/>
              </a:spcAft>
              <a:buClr>
                <a:srgbClr val="000000"/>
              </a:buClr>
              <a:buSzPts val="2800"/>
              <a:buFont typeface="Arial"/>
              <a:buNone/>
            </a:pPr>
            <a:r>
              <a:rPr b="0" i="1" lang="en-US" sz="2800" u="none" cap="none" strike="noStrike">
                <a:solidFill>
                  <a:schemeClr val="lt1"/>
                </a:solidFill>
                <a:latin typeface="Lato"/>
                <a:ea typeface="Lato"/>
                <a:cs typeface="Lato"/>
                <a:sym typeface="Lato"/>
              </a:rPr>
              <a:t>(tentative)</a:t>
            </a:r>
            <a:endParaRPr b="0" i="0" sz="2800" u="none" cap="none" strike="noStrike">
              <a:solidFill>
                <a:schemeClr val="lt1"/>
              </a:solidFill>
              <a:latin typeface="Lato"/>
              <a:ea typeface="Lato"/>
              <a:cs typeface="Lato"/>
              <a:sym typeface="Lato"/>
            </a:endParaRPr>
          </a:p>
          <a:p>
            <a:pPr indent="0" lvl="0" marL="0" marR="0" rtl="0" algn="ctr">
              <a:lnSpc>
                <a:spcPct val="100000"/>
              </a:lnSpc>
              <a:spcBef>
                <a:spcPts val="1000"/>
              </a:spcBef>
              <a:spcAft>
                <a:spcPts val="0"/>
              </a:spcAft>
              <a:buClr>
                <a:srgbClr val="000000"/>
              </a:buClr>
              <a:buSzPts val="2800"/>
              <a:buFont typeface="Arial"/>
              <a:buNone/>
            </a:pPr>
            <a:r>
              <a:rPr b="0" i="0" lang="en-US" sz="2800" u="none" cap="none" strike="noStrike">
                <a:solidFill>
                  <a:schemeClr val="lt1"/>
                </a:solidFill>
                <a:latin typeface="Lato"/>
                <a:ea typeface="Lato"/>
                <a:cs typeface="Lato"/>
                <a:sym typeface="Lato"/>
              </a:rPr>
              <a:t>January 21, 2022</a:t>
            </a:r>
            <a:endParaRPr b="0" i="0" sz="2800" u="none" cap="none" strike="noStrike">
              <a:solidFill>
                <a:schemeClr val="l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2800"/>
              <a:buFont typeface="Arial"/>
              <a:buNone/>
            </a:pPr>
            <a:r>
              <a:rPr lang="en-US" sz="2800">
                <a:solidFill>
                  <a:schemeClr val="lt1"/>
                </a:solidFill>
                <a:latin typeface="Lato"/>
                <a:ea typeface="Lato"/>
                <a:cs typeface="Lato"/>
                <a:sym typeface="Lato"/>
              </a:rPr>
              <a:t>March 25, 2022</a:t>
            </a:r>
            <a:endParaRPr sz="2800">
              <a:solidFill>
                <a:schemeClr val="lt1"/>
              </a:solidFill>
              <a:latin typeface="Lato"/>
              <a:ea typeface="Lato"/>
              <a:cs typeface="Lato"/>
              <a:sym typeface="Lato"/>
            </a:endParaRPr>
          </a:p>
        </p:txBody>
      </p:sp>
      <p:sp>
        <p:nvSpPr>
          <p:cNvPr id="594" name="Google Shape;594;p29"/>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sz="1800">
                <a:solidFill>
                  <a:srgbClr val="CC0000"/>
                </a:solidFill>
              </a:rPr>
              <a:t>‹#›</a:t>
            </a:fld>
            <a:endParaRPr sz="1800">
              <a:solidFill>
                <a:srgbClr val="CC0000"/>
              </a:solidFil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pic>
        <p:nvPicPr>
          <p:cNvPr id="600" name="Google Shape;600;gb187111a8f_0_0"/>
          <p:cNvPicPr preferRelativeResize="0"/>
          <p:nvPr/>
        </p:nvPicPr>
        <p:blipFill rotWithShape="1">
          <a:blip r:embed="rId3">
            <a:alphaModFix/>
          </a:blip>
          <a:srcRect b="0" l="0" r="0" t="0"/>
          <a:stretch/>
        </p:blipFill>
        <p:spPr>
          <a:xfrm>
            <a:off x="5464500" y="1278000"/>
            <a:ext cx="6699424" cy="4584924"/>
          </a:xfrm>
          <a:prstGeom prst="rect">
            <a:avLst/>
          </a:prstGeom>
          <a:noFill/>
          <a:ln>
            <a:noFill/>
          </a:ln>
          <a:effectLst>
            <a:outerShdw blurRad="100013" rotWithShape="0" algn="bl" dir="5400000" dist="38100">
              <a:srgbClr val="000000">
                <a:alpha val="50000"/>
              </a:srgbClr>
            </a:outerShdw>
          </a:effectLst>
        </p:spPr>
      </p:pic>
      <p:sp>
        <p:nvSpPr>
          <p:cNvPr id="601" name="Google Shape;601;gb187111a8f_0_0"/>
          <p:cNvSpPr txBox="1"/>
          <p:nvPr>
            <p:ph type="title"/>
          </p:nvPr>
        </p:nvSpPr>
        <p:spPr>
          <a:xfrm>
            <a:off x="1219200" y="152400"/>
            <a:ext cx="9717000" cy="87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376092"/>
              </a:buClr>
              <a:buSzPts val="4000"/>
              <a:buFont typeface="Calibri"/>
              <a:buNone/>
            </a:pPr>
            <a:r>
              <a:rPr lang="en-US" sz="2800"/>
              <a:t>cloudReach: Share an AWIPS session in Web browsers</a:t>
            </a:r>
            <a:endParaRPr sz="2800"/>
          </a:p>
        </p:txBody>
      </p:sp>
      <p:sp>
        <p:nvSpPr>
          <p:cNvPr id="602" name="Google Shape;602;gb187111a8f_0_0"/>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sz="1800">
                <a:solidFill>
                  <a:srgbClr val="CC0000"/>
                </a:solidFill>
              </a:rPr>
              <a:t>‹#›</a:t>
            </a:fld>
            <a:endParaRPr sz="1800">
              <a:solidFill>
                <a:srgbClr val="CC0000"/>
              </a:solidFill>
            </a:endParaRPr>
          </a:p>
        </p:txBody>
      </p:sp>
      <p:sp>
        <p:nvSpPr>
          <p:cNvPr id="603" name="Google Shape;603;gb187111a8f_0_0"/>
          <p:cNvSpPr txBox="1"/>
          <p:nvPr>
            <p:ph idx="1" type="body"/>
          </p:nvPr>
        </p:nvSpPr>
        <p:spPr>
          <a:xfrm>
            <a:off x="148425" y="1185725"/>
            <a:ext cx="5364900" cy="49263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1000"/>
              </a:spcBef>
              <a:spcAft>
                <a:spcPts val="0"/>
              </a:spcAft>
              <a:buSzPts val="3200"/>
              <a:buNone/>
            </a:pPr>
            <a:r>
              <a:rPr lang="en-US" sz="1900"/>
              <a:t>Example focus areas</a:t>
            </a:r>
            <a:endParaRPr sz="1900"/>
          </a:p>
          <a:p>
            <a:pPr indent="-330200" lvl="1" marL="457200" marR="0" rtl="0" algn="l">
              <a:lnSpc>
                <a:spcPct val="115000"/>
              </a:lnSpc>
              <a:spcBef>
                <a:spcPts val="0"/>
              </a:spcBef>
              <a:spcAft>
                <a:spcPts val="0"/>
              </a:spcAft>
              <a:buSzPts val="1600"/>
              <a:buChar char="•"/>
            </a:pPr>
            <a:r>
              <a:rPr lang="en-US" sz="1600"/>
              <a:t>Severe weather</a:t>
            </a:r>
            <a:endParaRPr sz="1600"/>
          </a:p>
          <a:p>
            <a:pPr indent="-330200" lvl="1" marL="457200" marR="0" rtl="0" algn="l">
              <a:lnSpc>
                <a:spcPct val="115000"/>
              </a:lnSpc>
              <a:spcBef>
                <a:spcPts val="0"/>
              </a:spcBef>
              <a:spcAft>
                <a:spcPts val="0"/>
              </a:spcAft>
              <a:buSzPts val="1600"/>
              <a:buChar char="•"/>
            </a:pPr>
            <a:r>
              <a:rPr lang="en-US" sz="1600"/>
              <a:t>Dust / snow events</a:t>
            </a:r>
            <a:endParaRPr sz="1600"/>
          </a:p>
          <a:p>
            <a:pPr indent="-330200" lvl="1" marL="457200" marR="0" rtl="0" algn="l">
              <a:lnSpc>
                <a:spcPct val="115000"/>
              </a:lnSpc>
              <a:spcBef>
                <a:spcPts val="0"/>
              </a:spcBef>
              <a:spcAft>
                <a:spcPts val="0"/>
              </a:spcAft>
              <a:buSzPts val="1600"/>
              <a:buChar char="•"/>
            </a:pPr>
            <a:r>
              <a:rPr lang="en-US" sz="1600"/>
              <a:t>Forecaster orientation</a:t>
            </a:r>
            <a:endParaRPr sz="1600"/>
          </a:p>
          <a:p>
            <a:pPr indent="-330200" lvl="1" marL="457200" marR="0" rtl="0" algn="l">
              <a:lnSpc>
                <a:spcPct val="115000"/>
              </a:lnSpc>
              <a:spcBef>
                <a:spcPts val="0"/>
              </a:spcBef>
              <a:spcAft>
                <a:spcPts val="0"/>
              </a:spcAft>
              <a:buSzPts val="1600"/>
              <a:buChar char="•"/>
            </a:pPr>
            <a:r>
              <a:rPr lang="en-US" sz="1600"/>
              <a:t>Acquainting data providers with data usage patterns</a:t>
            </a:r>
            <a:endParaRPr sz="1600"/>
          </a:p>
          <a:p>
            <a:pPr indent="0" lvl="0" marL="0" marR="0" rtl="0" algn="l">
              <a:lnSpc>
                <a:spcPct val="115000"/>
              </a:lnSpc>
              <a:spcBef>
                <a:spcPts val="1000"/>
              </a:spcBef>
              <a:spcAft>
                <a:spcPts val="0"/>
              </a:spcAft>
              <a:buSzPts val="3200"/>
              <a:buNone/>
            </a:pPr>
            <a:r>
              <a:rPr lang="en-US" sz="1900"/>
              <a:t>Activities include</a:t>
            </a:r>
            <a:endParaRPr sz="1900"/>
          </a:p>
          <a:p>
            <a:pPr indent="-330200" lvl="1" marL="457200" marR="0" rtl="0" algn="l">
              <a:lnSpc>
                <a:spcPct val="115000"/>
              </a:lnSpc>
              <a:spcBef>
                <a:spcPts val="0"/>
              </a:spcBef>
              <a:spcAft>
                <a:spcPts val="0"/>
              </a:spcAft>
              <a:buSzPts val="1600"/>
              <a:buChar char="•"/>
            </a:pPr>
            <a:r>
              <a:rPr lang="en-US" sz="1600"/>
              <a:t>Revisit weather events using saved data streams</a:t>
            </a:r>
            <a:endParaRPr sz="1600"/>
          </a:p>
          <a:p>
            <a:pPr indent="-330200" lvl="1" marL="457200" marR="0" rtl="0" algn="l">
              <a:lnSpc>
                <a:spcPct val="115000"/>
              </a:lnSpc>
              <a:spcBef>
                <a:spcPts val="0"/>
              </a:spcBef>
              <a:spcAft>
                <a:spcPts val="0"/>
              </a:spcAft>
              <a:buSzPts val="1600"/>
              <a:buChar char="•"/>
            </a:pPr>
            <a:r>
              <a:rPr lang="en-US" sz="1600"/>
              <a:t>Preview data products, color tables, menus</a:t>
            </a:r>
            <a:endParaRPr i="1" sz="1600"/>
          </a:p>
          <a:p>
            <a:pPr indent="-330200" lvl="1" marL="457200" marR="0" rtl="0" algn="l">
              <a:lnSpc>
                <a:spcPct val="115000"/>
              </a:lnSpc>
              <a:spcBef>
                <a:spcPts val="0"/>
              </a:spcBef>
              <a:spcAft>
                <a:spcPts val="0"/>
              </a:spcAft>
              <a:buSzPts val="1600"/>
              <a:buChar char="•"/>
            </a:pPr>
            <a:r>
              <a:rPr lang="en-US" sz="1600"/>
              <a:t>Prepare seminar presentations …. </a:t>
            </a:r>
            <a:r>
              <a:rPr i="1" lang="en-US" sz="1600"/>
              <a:t>etc.</a:t>
            </a:r>
            <a:endParaRPr i="1" sz="1600"/>
          </a:p>
          <a:p>
            <a:pPr indent="0" lvl="0" marL="0" marR="0" rtl="0" algn="l">
              <a:lnSpc>
                <a:spcPct val="115000"/>
              </a:lnSpc>
              <a:spcBef>
                <a:spcPts val="1000"/>
              </a:spcBef>
              <a:spcAft>
                <a:spcPts val="0"/>
              </a:spcAft>
              <a:buSzPts val="3200"/>
              <a:buNone/>
            </a:pPr>
            <a:r>
              <a:rPr lang="en-US" sz="1900"/>
              <a:t>Outcomes</a:t>
            </a:r>
            <a:endParaRPr sz="1900"/>
          </a:p>
          <a:p>
            <a:pPr indent="-330200" lvl="1" marL="457200" marR="0" rtl="0" algn="l">
              <a:lnSpc>
                <a:spcPct val="115000"/>
              </a:lnSpc>
              <a:spcBef>
                <a:spcPts val="0"/>
              </a:spcBef>
              <a:spcAft>
                <a:spcPts val="0"/>
              </a:spcAft>
              <a:buSzPts val="1600"/>
              <a:buChar char="•"/>
            </a:pPr>
            <a:r>
              <a:rPr lang="en-US" sz="1600"/>
              <a:t>Address any “easy fixes” like color maps, display units</a:t>
            </a:r>
            <a:endParaRPr sz="1600"/>
          </a:p>
          <a:p>
            <a:pPr indent="-330200" lvl="1" marL="457200" rtl="0" algn="l">
              <a:lnSpc>
                <a:spcPct val="115000"/>
              </a:lnSpc>
              <a:spcBef>
                <a:spcPts val="0"/>
              </a:spcBef>
              <a:spcAft>
                <a:spcPts val="0"/>
              </a:spcAft>
              <a:buSzPts val="1600"/>
              <a:buChar char="•"/>
            </a:pPr>
            <a:r>
              <a:rPr lang="en-US" sz="1600"/>
              <a:t>Identify performance/application questions early in the transition process</a:t>
            </a:r>
            <a:endParaRPr sz="1600"/>
          </a:p>
          <a:p>
            <a:pPr indent="-330200" lvl="1" marL="457200" marR="0" rtl="0" algn="l">
              <a:lnSpc>
                <a:spcPct val="115000"/>
              </a:lnSpc>
              <a:spcBef>
                <a:spcPts val="0"/>
              </a:spcBef>
              <a:spcAft>
                <a:spcPts val="0"/>
              </a:spcAft>
              <a:buSzPts val="1600"/>
              <a:buChar char="•"/>
            </a:pPr>
            <a:r>
              <a:rPr lang="en-US" sz="1600"/>
              <a:t>Enhanced dialog among &amp; between forecasters, developers, and scientists</a:t>
            </a:r>
            <a:endParaRPr sz="1600"/>
          </a:p>
          <a:p>
            <a:pPr indent="-330200" lvl="1" marL="457200" marR="0" rtl="0" algn="l">
              <a:lnSpc>
                <a:spcPct val="115000"/>
              </a:lnSpc>
              <a:spcBef>
                <a:spcPts val="0"/>
              </a:spcBef>
              <a:spcAft>
                <a:spcPts val="0"/>
              </a:spcAft>
              <a:buSzPts val="1600"/>
              <a:buChar char="•"/>
            </a:pPr>
            <a:r>
              <a:rPr lang="en-US" sz="1600"/>
              <a:t>Sharpen understanding of how to improve forecasts with satellite data</a:t>
            </a:r>
            <a:endParaRPr sz="16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graphicFrame>
        <p:nvGraphicFramePr>
          <p:cNvPr id="609" name="Google Shape;609;p3"/>
          <p:cNvGraphicFramePr/>
          <p:nvPr/>
        </p:nvGraphicFramePr>
        <p:xfrm>
          <a:off x="381025" y="1273015"/>
          <a:ext cx="3000000" cy="3000000"/>
        </p:xfrm>
        <a:graphic>
          <a:graphicData uri="http://schemas.openxmlformats.org/drawingml/2006/table">
            <a:tbl>
              <a:tblPr bandRow="1" firstRow="1">
                <a:noFill/>
                <a:tableStyleId>{829411F7-EC2C-4B17-A973-01F66F03338B}</a:tableStyleId>
              </a:tblPr>
              <a:tblGrid>
                <a:gridCol w="1379475"/>
                <a:gridCol w="1439900"/>
                <a:gridCol w="2362200"/>
                <a:gridCol w="2405550"/>
                <a:gridCol w="1690750"/>
                <a:gridCol w="2152075"/>
              </a:tblGrid>
              <a:tr h="666200">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Product</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Delivery Mechanism</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latin typeface="Montserrat"/>
                          <a:ea typeface="Montserrat"/>
                          <a:cs typeface="Montserrat"/>
                          <a:sym typeface="Montserrat"/>
                        </a:rPr>
                        <a:t>(Activation)</a:t>
                      </a:r>
                      <a:endParaRPr sz="1100" u="none" cap="none" strike="noStrike">
                        <a:solidFill>
                          <a:srgbClr val="00B050"/>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Product Maturity</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AWIPS Treatment </a:t>
                      </a:r>
                      <a:r>
                        <a:rPr lang="en-US" sz="1100" u="none" cap="none" strike="noStrike">
                          <a:latin typeface="Montserrat"/>
                          <a:ea typeface="Montserrat"/>
                          <a:cs typeface="Montserrat"/>
                          <a:sym typeface="Montserrat"/>
                        </a:rPr>
                        <a:t>(enhancement tables, </a:t>
                      </a:r>
                      <a:br>
                        <a:rPr lang="en-US" sz="1100" u="none" cap="none" strike="noStrike">
                          <a:latin typeface="Montserrat"/>
                          <a:ea typeface="Montserrat"/>
                          <a:cs typeface="Montserrat"/>
                          <a:sym typeface="Montserrat"/>
                        </a:rPr>
                      </a:br>
                      <a:r>
                        <a:rPr lang="en-US" sz="1100" u="none" cap="none" strike="noStrike">
                          <a:latin typeface="Montserrat"/>
                          <a:ea typeface="Montserrat"/>
                          <a:cs typeface="Montserrat"/>
                          <a:sym typeface="Montserrat"/>
                        </a:rPr>
                        <a:t>ranges, units, rules…)</a:t>
                      </a:r>
                      <a:endParaRPr sz="11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AWIPS Status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latin typeface="Montserrat"/>
                          <a:ea typeface="Montserrat"/>
                          <a:cs typeface="Montserrat"/>
                          <a:sym typeface="Montserrat"/>
                        </a:rPr>
                        <a:t>(TOWR RPM date)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Target AWIPS Release</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solidFill>
                            <a:srgbClr val="0000FF"/>
                          </a:solidFill>
                          <a:latin typeface="Montserrat"/>
                          <a:ea typeface="Montserrat"/>
                          <a:cs typeface="Montserrat"/>
                          <a:sym typeface="Montserrat"/>
                        </a:rPr>
                        <a:t>(Blue = submitted)</a:t>
                      </a:r>
                      <a:endParaRPr sz="1200" u="none" cap="none" strike="noStrike">
                        <a:latin typeface="Montserrat"/>
                        <a:ea typeface="Montserrat"/>
                        <a:cs typeface="Montserrat"/>
                        <a:sym typeface="Montserrat"/>
                      </a:endParaRPr>
                    </a:p>
                  </a:txBody>
                  <a:tcPr marT="9125" marB="9125" marR="91450" marL="91450" anchor="ctr"/>
                </a:tc>
              </a:tr>
              <a:tr h="246350">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ABI SCMI</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G16 Mar ’17 SBN 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G16 Full</a:t>
                      </a:r>
                      <a:endParaRPr sz="1000" u="none" cap="none" strike="noStrike">
                        <a:solidFill>
                          <a:schemeClr val="dk1"/>
                        </a:solidFill>
                        <a:latin typeface="Montserrat"/>
                        <a:ea typeface="Montserrat"/>
                        <a:cs typeface="Montserrat"/>
                        <a:sym typeface="Montserrat"/>
                      </a:endParaRPr>
                    </a:p>
                  </a:txBody>
                  <a:tcPr marT="9125" marB="9125" marR="91450" marL="91450" anchor="ctr"/>
                </a:tc>
                <a:tc rowSpan="2">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rowSpan="2">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GOES-16/17 menus</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appear by default</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under Sat in v18.2.1</a:t>
                      </a:r>
                      <a:endParaRPr sz="1000" u="none" cap="none" strike="noStrike">
                        <a:solidFill>
                          <a:schemeClr val="dk1"/>
                        </a:solidFill>
                        <a:latin typeface="Montserrat"/>
                        <a:ea typeface="Montserrat"/>
                        <a:cs typeface="Montserrat"/>
                        <a:sym typeface="Montserrat"/>
                      </a:endParaRPr>
                    </a:p>
                  </a:txBody>
                  <a:tcPr marT="9125" marB="9125" marR="91450" marL="91450" anchor="ctr"/>
                </a:tc>
                <a:tc rowSpan="2">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r>
              <a:tr h="305000">
                <a:tc vMerge="1"/>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G17 Aug ‘18 SBN W</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G17 Provisional: 11/28/18</a:t>
                      </a:r>
                      <a:br>
                        <a:rPr lang="en-US" sz="1000" u="none" cap="none" strike="noStrike">
                          <a:latin typeface="Montserrat"/>
                          <a:ea typeface="Montserrat"/>
                          <a:cs typeface="Montserrat"/>
                          <a:sym typeface="Montserrat"/>
                        </a:rPr>
                      </a:br>
                      <a:r>
                        <a:rPr lang="en-US" sz="1000" u="none" cap="none" strike="noStrike">
                          <a:solidFill>
                            <a:schemeClr val="dk1"/>
                          </a:solidFill>
                          <a:latin typeface="Montserrat"/>
                          <a:ea typeface="Montserrat"/>
                          <a:cs typeface="Montserrat"/>
                          <a:sym typeface="Montserrat"/>
                        </a:rPr>
                        <a:t>G17 Full: 02/19/20</a:t>
                      </a:r>
                      <a:endParaRPr sz="1000" u="none" cap="none" strike="noStrike">
                        <a:solidFill>
                          <a:schemeClr val="dk1"/>
                        </a:solidFill>
                        <a:latin typeface="Montserrat"/>
                        <a:ea typeface="Montserrat"/>
                        <a:cs typeface="Montserrat"/>
                        <a:sym typeface="Montserrat"/>
                      </a:endParaRPr>
                    </a:p>
                  </a:txBody>
                  <a:tcPr marT="9125" marB="9125" marR="91450" marL="91450" anchor="ctr"/>
                </a:tc>
                <a:tc vMerge="1"/>
                <a:tc vMerge="1"/>
                <a:tc vMerge="1"/>
              </a:tr>
              <a:tr h="228725">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Bands 1-6</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Default General viewing VIS</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Feb ‘17, Mature</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18.2.1</a:t>
                      </a:r>
                      <a:endParaRPr b="1" sz="1000" u="none" cap="none" strike="noStrike">
                        <a:solidFill>
                          <a:srgbClr val="0000FF"/>
                        </a:solidFill>
                        <a:latin typeface="Montserrat"/>
                        <a:ea typeface="Montserrat"/>
                        <a:cs typeface="Montserrat"/>
                        <a:sym typeface="Montserrat"/>
                      </a:endParaRPr>
                    </a:p>
                  </a:txBody>
                  <a:tcPr marT="9125" marB="9125" marR="91450" marL="91450" anchor="ctr"/>
                </a:tc>
              </a:tr>
              <a:tr h="239825">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Band 7</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Default General viewing  SWIR</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Mar ‘17, Mature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FF"/>
                        </a:buClr>
                        <a:buSzPts val="1200"/>
                        <a:buFont typeface="Calibri"/>
                        <a:buNone/>
                      </a:pPr>
                      <a:r>
                        <a:rPr lang="en-US" sz="1000" u="none" cap="none" strike="noStrike">
                          <a:solidFill>
                            <a:srgbClr val="0000FF"/>
                          </a:solidFill>
                          <a:latin typeface="Montserrat"/>
                          <a:ea typeface="Montserrat"/>
                          <a:cs typeface="Montserrat"/>
                          <a:sym typeface="Montserrat"/>
                        </a:rPr>
                        <a:t>18.2.1</a:t>
                      </a:r>
                      <a:endParaRPr b="1" sz="1000" u="none" cap="none" strike="noStrike">
                        <a:solidFill>
                          <a:srgbClr val="0000FF"/>
                        </a:solidFill>
                        <a:latin typeface="Montserrat"/>
                        <a:ea typeface="Montserrat"/>
                        <a:cs typeface="Montserrat"/>
                        <a:sym typeface="Montserrat"/>
                      </a:endParaRPr>
                    </a:p>
                  </a:txBody>
                  <a:tcPr marT="9125" marB="9125" marR="91450" marL="91450" anchor="ctr"/>
                </a:tc>
              </a:tr>
              <a:tr h="219100">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Band 7, 13-14</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Ocean/Land in winter IR</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Mar ’17, Mature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18.2.1</a:t>
                      </a:r>
                      <a:endParaRPr b="1" sz="1000" u="none" cap="none" strike="noStrike">
                        <a:solidFill>
                          <a:srgbClr val="0000FF"/>
                        </a:solidFill>
                        <a:latin typeface="Montserrat"/>
                        <a:ea typeface="Montserrat"/>
                        <a:cs typeface="Montserrat"/>
                        <a:sym typeface="Montserrat"/>
                      </a:endParaRPr>
                    </a:p>
                  </a:txBody>
                  <a:tcPr marT="9125" marB="9125" marR="91450" marL="91450" anchor="ctr"/>
                </a:tc>
              </a:tr>
              <a:tr h="206525">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Bands 8-10</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Default General viewing WV</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Mar ‘17, Mature</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18.2.1</a:t>
                      </a:r>
                      <a:endParaRPr b="1" sz="1000" u="none" cap="none" strike="noStrike">
                        <a:solidFill>
                          <a:srgbClr val="0000FF"/>
                        </a:solidFill>
                        <a:latin typeface="Montserrat"/>
                        <a:ea typeface="Montserrat"/>
                        <a:cs typeface="Montserrat"/>
                        <a:sym typeface="Montserrat"/>
                      </a:endParaRPr>
                    </a:p>
                  </a:txBody>
                  <a:tcPr marT="9125" marB="9125" marR="91450" marL="91450" anchor="ctr"/>
                </a:tc>
              </a:tr>
              <a:tr h="206525">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Bands 8-10</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Low-level WV</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Jun ‘17, Mature</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18.2.1</a:t>
                      </a:r>
                      <a:endParaRPr b="1" sz="1000" u="none" cap="none" strike="noStrike">
                        <a:solidFill>
                          <a:srgbClr val="0000FF"/>
                        </a:solidFill>
                        <a:latin typeface="Montserrat"/>
                        <a:ea typeface="Montserrat"/>
                        <a:cs typeface="Montserrat"/>
                        <a:sym typeface="Montserrat"/>
                      </a:endParaRPr>
                    </a:p>
                  </a:txBody>
                  <a:tcPr marT="9125" marB="9125" marR="91450" marL="91450" anchor="ctr"/>
                </a:tc>
              </a:tr>
              <a:tr h="207625">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Bands 8-16</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Rainbow colors for dual IR, WV</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Mar ‘17, Mature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18.2.1</a:t>
                      </a:r>
                      <a:endParaRPr b="1" sz="1000" u="none" cap="none" strike="noStrike">
                        <a:solidFill>
                          <a:srgbClr val="0000FF"/>
                        </a:solidFill>
                        <a:latin typeface="Montserrat"/>
                        <a:ea typeface="Montserrat"/>
                        <a:cs typeface="Montserrat"/>
                        <a:sym typeface="Montserrat"/>
                      </a:endParaRPr>
                    </a:p>
                  </a:txBody>
                  <a:tcPr marT="9125" marB="9125" marR="91450" marL="91450" anchor="ctr"/>
                </a:tc>
              </a:tr>
              <a:tr h="229475">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Bands 11-16</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Default General viewing IR</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Mar ‘17, Mature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18.2.1</a:t>
                      </a:r>
                      <a:endParaRPr b="1" sz="1000" u="none" cap="none" strike="noStrike">
                        <a:solidFill>
                          <a:srgbClr val="0000FF"/>
                        </a:solidFill>
                        <a:latin typeface="Montserrat"/>
                        <a:ea typeface="Montserrat"/>
                        <a:cs typeface="Montserrat"/>
                        <a:sym typeface="Montserrat"/>
                      </a:endParaRPr>
                    </a:p>
                  </a:txBody>
                  <a:tcPr marT="9125" marB="9125" marR="91450" marL="91450" anchor="ctr"/>
                </a:tc>
              </a:tr>
              <a:tr h="206525">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Bands 11-16</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Summer, warm land areas</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Mar ‘17, Mature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FF"/>
                        </a:buClr>
                        <a:buSzPts val="1200"/>
                        <a:buFont typeface="Calibri"/>
                        <a:buNone/>
                      </a:pPr>
                      <a:r>
                        <a:rPr lang="en-US" sz="1000" u="none" cap="none" strike="noStrike">
                          <a:solidFill>
                            <a:srgbClr val="0000FF"/>
                          </a:solidFill>
                          <a:latin typeface="Montserrat"/>
                          <a:ea typeface="Montserrat"/>
                          <a:cs typeface="Montserrat"/>
                          <a:sym typeface="Montserrat"/>
                        </a:rPr>
                        <a:t>18.2.1</a:t>
                      </a:r>
                      <a:endParaRPr b="1" sz="1000" u="none" cap="none" strike="noStrike">
                        <a:solidFill>
                          <a:srgbClr val="0000FF"/>
                        </a:solidFill>
                        <a:latin typeface="Montserrat"/>
                        <a:ea typeface="Montserrat"/>
                        <a:cs typeface="Montserrat"/>
                        <a:sym typeface="Montserrat"/>
                      </a:endParaRPr>
                    </a:p>
                  </a:txBody>
                  <a:tcPr marT="9125" marB="9125" marR="91450" marL="91450" anchor="ctr"/>
                </a:tc>
              </a:tr>
              <a:tr h="344200">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Split Window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Ch Diff</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 </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Blowing dust, volcanic ash, low-level water vapor (10.3-12.3um)</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Jun ‘17, Mature</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18.2.1</a:t>
                      </a:r>
                      <a:endParaRPr b="1" sz="1000" u="none" cap="none" strike="noStrike">
                        <a:solidFill>
                          <a:srgbClr val="0000FF"/>
                        </a:solidFill>
                        <a:latin typeface="Montserrat"/>
                        <a:ea typeface="Montserrat"/>
                        <a:cs typeface="Montserrat"/>
                        <a:sym typeface="Montserrat"/>
                      </a:endParaRPr>
                    </a:p>
                  </a:txBody>
                  <a:tcPr marT="9125" marB="9125" marR="91450" marL="91450" anchor="ctr"/>
                </a:tc>
              </a:tr>
              <a:tr h="344200">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Split Water Vapor Ch Diff</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Arial"/>
                        <a:buNone/>
                      </a:pPr>
                      <a:r>
                        <a:t/>
                      </a:r>
                      <a:endParaRPr sz="1000" u="none" cap="none" strike="noStrike">
                        <a:solidFill>
                          <a:srgbClr val="00B050"/>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Gradients in UL WV (6.2-7.3um)</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Jan ‘18, Mature</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18.2.1</a:t>
                      </a:r>
                      <a:endParaRPr sz="1200" u="none" cap="none" strike="noStrike">
                        <a:solidFill>
                          <a:srgbClr val="0000FF"/>
                        </a:solidFill>
                        <a:latin typeface="Montserrat"/>
                        <a:ea typeface="Montserrat"/>
                        <a:cs typeface="Montserrat"/>
                        <a:sym typeface="Montserrat"/>
                      </a:endParaRPr>
                    </a:p>
                  </a:txBody>
                  <a:tcPr marT="9125" marB="9125" marR="91450" marL="91450" anchor="ctr"/>
                </a:tc>
              </a:tr>
              <a:tr h="344200">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Two</a:t>
                      </a:r>
                      <a:r>
                        <a:rPr lang="en-US" sz="1000" u="none" cap="none" strike="noStrike">
                          <a:latin typeface="Montserrat"/>
                          <a:ea typeface="Montserrat"/>
                          <a:cs typeface="Montserrat"/>
                          <a:sym typeface="Montserrat"/>
                        </a:rPr>
                        <a:t> Night Fog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Ch Diffs</a:t>
                      </a:r>
                      <a:endParaRPr sz="1000" u="none" cap="none" strike="noStrike">
                        <a:solidFill>
                          <a:srgbClr val="00B050"/>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Gray/blue (</a:t>
                      </a:r>
                      <a:r>
                        <a:rPr lang="en-US" sz="1000" u="none" cap="none" strike="noStrike">
                          <a:solidFill>
                            <a:schemeClr val="dk1"/>
                          </a:solidFill>
                          <a:latin typeface="Montserrat"/>
                          <a:ea typeface="Montserrat"/>
                          <a:cs typeface="Montserrat"/>
                          <a:sym typeface="Montserrat"/>
                        </a:rPr>
                        <a:t>2 menu buttons </a:t>
                      </a:r>
                      <a:r>
                        <a:rPr lang="en-US" sz="1000" u="none" cap="none" strike="noStrike">
                          <a:latin typeface="Montserrat"/>
                          <a:ea typeface="Montserrat"/>
                          <a:cs typeface="Montserrat"/>
                          <a:sym typeface="Montserrat"/>
                        </a:rPr>
                        <a:t>10.3-3.9um</a:t>
                      </a:r>
                      <a:r>
                        <a:rPr lang="en-US" sz="1000" u="none" cap="none" strike="noStrike">
                          <a:solidFill>
                            <a:schemeClr val="dk1"/>
                          </a:solidFill>
                          <a:latin typeface="Montserrat"/>
                          <a:ea typeface="Montserrat"/>
                          <a:cs typeface="Montserrat"/>
                          <a:sym typeface="Montserrat"/>
                        </a:rPr>
                        <a:t>, and 11.2-3.9um)</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Jan ‘18, Mature</a:t>
                      </a:r>
                      <a:r>
                        <a:rPr lang="en-US" sz="1000" u="none" cap="none" strike="noStrike">
                          <a:solidFill>
                            <a:schemeClr val="dk1"/>
                          </a:solidFill>
                          <a:latin typeface="Montserrat"/>
                          <a:ea typeface="Montserrat"/>
                          <a:cs typeface="Montserrat"/>
                          <a:sym typeface="Montserrat"/>
                        </a:rPr>
                        <a:t>, Aug ‘19</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18.2.1 / 20.2.1</a:t>
                      </a:r>
                      <a:endParaRPr sz="1000" u="none" cap="none" strike="noStrike">
                        <a:solidFill>
                          <a:srgbClr val="0000FF"/>
                        </a:solidFill>
                        <a:latin typeface="Montserrat"/>
                        <a:ea typeface="Montserrat"/>
                        <a:cs typeface="Montserrat"/>
                        <a:sym typeface="Montserrat"/>
                      </a:endParaRPr>
                    </a:p>
                  </a:txBody>
                  <a:tcPr marT="9125" marB="9125" marR="91450" marL="91450" anchor="ctr"/>
                </a:tc>
              </a:tr>
            </a:tbl>
          </a:graphicData>
        </a:graphic>
      </p:graphicFrame>
      <p:sp>
        <p:nvSpPr>
          <p:cNvPr id="610" name="Google Shape;610;p3"/>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611" name="Google Shape;611;p3"/>
          <p:cNvSpPr txBox="1"/>
          <p:nvPr>
            <p:ph type="title"/>
          </p:nvPr>
        </p:nvSpPr>
        <p:spPr>
          <a:xfrm>
            <a:off x="1219200" y="0"/>
            <a:ext cx="9717000" cy="87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376092"/>
              </a:buClr>
              <a:buSzPts val="4000"/>
              <a:buFont typeface="Calibri"/>
              <a:buNone/>
            </a:pPr>
            <a:r>
              <a:rPr lang="en-US" sz="3600"/>
              <a:t>(1) Current Product Posture </a:t>
            </a:r>
            <a:endParaRPr sz="36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graphicFrame>
        <p:nvGraphicFramePr>
          <p:cNvPr id="617" name="Google Shape;617;p4"/>
          <p:cNvGraphicFramePr/>
          <p:nvPr/>
        </p:nvGraphicFramePr>
        <p:xfrm>
          <a:off x="547086" y="1248397"/>
          <a:ext cx="3000000" cy="3000000"/>
        </p:xfrm>
        <a:graphic>
          <a:graphicData uri="http://schemas.openxmlformats.org/drawingml/2006/table">
            <a:tbl>
              <a:tblPr bandRow="1" firstRow="1">
                <a:noFill/>
                <a:tableStyleId>{829411F7-EC2C-4B17-A973-01F66F03338B}</a:tableStyleId>
              </a:tblPr>
              <a:tblGrid>
                <a:gridCol w="2057400"/>
                <a:gridCol w="1410675"/>
                <a:gridCol w="1270000"/>
                <a:gridCol w="2637700"/>
                <a:gridCol w="1611925"/>
                <a:gridCol w="2110125"/>
              </a:tblGrid>
              <a:tr h="594450">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Product</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Delivery Mechanism</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latin typeface="Montserrat"/>
                          <a:ea typeface="Montserrat"/>
                          <a:cs typeface="Montserrat"/>
                          <a:sym typeface="Montserrat"/>
                        </a:rPr>
                        <a:t>(Activation)</a:t>
                      </a:r>
                      <a:endParaRPr sz="1100" u="none" cap="none" strike="noStrike">
                        <a:solidFill>
                          <a:srgbClr val="00B050"/>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Product Maturity</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AWIPS Treatment </a:t>
                      </a:r>
                      <a:r>
                        <a:rPr lang="en-US" sz="1100" u="none" cap="none" strike="noStrike">
                          <a:latin typeface="Montserrat"/>
                          <a:ea typeface="Montserrat"/>
                          <a:cs typeface="Montserrat"/>
                          <a:sym typeface="Montserrat"/>
                        </a:rPr>
                        <a:t>(enhancement tables, </a:t>
                      </a:r>
                      <a:br>
                        <a:rPr lang="en-US" sz="1100" u="none" cap="none" strike="noStrike">
                          <a:latin typeface="Montserrat"/>
                          <a:ea typeface="Montserrat"/>
                          <a:cs typeface="Montserrat"/>
                          <a:sym typeface="Montserrat"/>
                        </a:rPr>
                      </a:br>
                      <a:r>
                        <a:rPr lang="en-US" sz="1100" u="none" cap="none" strike="noStrike">
                          <a:latin typeface="Montserrat"/>
                          <a:ea typeface="Montserrat"/>
                          <a:cs typeface="Montserrat"/>
                          <a:sym typeface="Montserrat"/>
                        </a:rPr>
                        <a:t>ranges, units, rules…)</a:t>
                      </a:r>
                      <a:endParaRPr sz="11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AWIPS Status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latin typeface="Montserrat"/>
                          <a:ea typeface="Montserrat"/>
                          <a:cs typeface="Montserrat"/>
                          <a:sym typeface="Montserrat"/>
                        </a:rPr>
                        <a:t>(TOWR RPM date)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Target AWIPS Release</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solidFill>
                            <a:srgbClr val="0000FF"/>
                          </a:solidFill>
                          <a:latin typeface="Montserrat"/>
                          <a:ea typeface="Montserrat"/>
                          <a:cs typeface="Montserrat"/>
                          <a:sym typeface="Montserrat"/>
                        </a:rPr>
                        <a:t>(Blue = submitted)</a:t>
                      </a:r>
                      <a:endParaRPr sz="1200" u="none" cap="none" strike="noStrike">
                        <a:latin typeface="Montserrat"/>
                        <a:ea typeface="Montserrat"/>
                        <a:cs typeface="Montserrat"/>
                        <a:sym typeface="Montserrat"/>
                      </a:endParaRPr>
                    </a:p>
                  </a:txBody>
                  <a:tcPr marT="9125" marB="9125" marR="91450" marL="91450" anchor="ctr"/>
                </a:tc>
              </a:tr>
              <a:tr h="478225">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Day Fog Ch Diff</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Highlights fog over warmer surfaces, Opposite of Night fog CH diff (3.9-10.3um)</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Jan ‘18, Mature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18.2.1</a:t>
                      </a:r>
                      <a:endParaRPr sz="1200" u="none" cap="none" strike="noStrike">
                        <a:solidFill>
                          <a:srgbClr val="0000FF"/>
                        </a:solidFill>
                        <a:latin typeface="Montserrat"/>
                        <a:ea typeface="Montserrat"/>
                        <a:cs typeface="Montserrat"/>
                        <a:sym typeface="Montserrat"/>
                      </a:endParaRPr>
                    </a:p>
                  </a:txBody>
                  <a:tcPr marT="9125" marB="9125" marR="91450" marL="91450" anchor="ctr"/>
                </a:tc>
              </a:tr>
              <a:tr h="345375">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Split Snow Ch Diff</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 </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Highlights snow cover over land (1.6-0.64um)</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Jan ‘18, Mature</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(Avail all sectors-FG)</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18.2.1</a:t>
                      </a:r>
                      <a:endParaRPr sz="1000" u="none" cap="none" strike="noStrike">
                        <a:solidFill>
                          <a:srgbClr val="0000FF"/>
                        </a:solidFill>
                        <a:latin typeface="Montserrat"/>
                        <a:ea typeface="Montserrat"/>
                        <a:cs typeface="Montserrat"/>
                        <a:sym typeface="Montserrat"/>
                      </a:endParaRPr>
                    </a:p>
                  </a:txBody>
                  <a:tcPr marT="9125" marB="9125" marR="91450" marL="91450" anchor="ctr"/>
                </a:tc>
              </a:tr>
              <a:tr h="345375">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Split Fire Ch Diff</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Fire hot spot detection (2.2-1.6um)</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Jan ‘18, Mature</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(Avail all sectors-FG)</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18.2.1</a:t>
                      </a:r>
                      <a:endParaRPr sz="1000" u="none" cap="none" strike="noStrike">
                        <a:solidFill>
                          <a:srgbClr val="0000FF"/>
                        </a:solidFill>
                        <a:latin typeface="Montserrat"/>
                        <a:ea typeface="Montserrat"/>
                        <a:cs typeface="Montserrat"/>
                        <a:sym typeface="Montserrat"/>
                      </a:endParaRPr>
                    </a:p>
                  </a:txBody>
                  <a:tcPr marT="9125" marB="9125" marR="91450" marL="91450" anchor="ctr"/>
                </a:tc>
              </a:tr>
              <a:tr h="212550">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Split Ozone Ch Diff</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Ozone detection (9.6-10.3um)</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Jan ‘18, Mature</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18.2.1</a:t>
                      </a:r>
                      <a:endParaRPr sz="1200" u="none" cap="none" strike="noStrike">
                        <a:solidFill>
                          <a:srgbClr val="0000FF"/>
                        </a:solidFill>
                        <a:latin typeface="Montserrat"/>
                        <a:ea typeface="Montserrat"/>
                        <a:cs typeface="Montserrat"/>
                        <a:sym typeface="Montserrat"/>
                      </a:endParaRPr>
                    </a:p>
                  </a:txBody>
                  <a:tcPr marT="9125" marB="9125" marR="91450" marL="91450" anchor="ctr"/>
                </a:tc>
              </a:tr>
              <a:tr h="345375">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Split Cloud Top Phase Ch Diff</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Highlights ice clouds, phase variation (11.2-8.4um)</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Jan ‘18, Mature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18.2.1</a:t>
                      </a:r>
                      <a:endParaRPr sz="1000" u="none" cap="none" strike="noStrike">
                        <a:solidFill>
                          <a:srgbClr val="0000FF"/>
                        </a:solidFill>
                        <a:latin typeface="Montserrat"/>
                        <a:ea typeface="Montserrat"/>
                        <a:cs typeface="Montserrat"/>
                        <a:sym typeface="Montserrat"/>
                      </a:endParaRPr>
                    </a:p>
                  </a:txBody>
                  <a:tcPr marT="9125" marB="9125" marR="91450" marL="91450" anchor="ctr"/>
                </a:tc>
              </a:tr>
              <a:tr h="345375">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Vegetation Ch Diff</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Highlights Vegetation, land sfc variation (0.64-0.87um)</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Mar ‘17, Mature</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(Avail all sectors-FG)</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3637FC"/>
                        </a:buClr>
                        <a:buSzPts val="1200"/>
                        <a:buFont typeface="Calibri"/>
                        <a:buNone/>
                      </a:pPr>
                      <a:r>
                        <a:rPr lang="en-US" sz="1000" u="none" cap="none" strike="noStrike">
                          <a:solidFill>
                            <a:srgbClr val="0000FF"/>
                          </a:solidFill>
                          <a:latin typeface="Montserrat"/>
                          <a:ea typeface="Montserrat"/>
                          <a:cs typeface="Montserrat"/>
                          <a:sym typeface="Montserrat"/>
                        </a:rPr>
                        <a:t>18.2.1</a:t>
                      </a:r>
                      <a:endParaRPr sz="1200" u="none" cap="none" strike="noStrike">
                        <a:solidFill>
                          <a:srgbClr val="0000FF"/>
                        </a:solidFill>
                        <a:latin typeface="Montserrat"/>
                        <a:ea typeface="Montserrat"/>
                        <a:cs typeface="Montserrat"/>
                        <a:sym typeface="Montserrat"/>
                      </a:endParaRPr>
                    </a:p>
                  </a:txBody>
                  <a:tcPr marT="9125" marB="9125" marR="91450" marL="91450" anchor="ctr"/>
                </a:tc>
              </a:tr>
              <a:tr h="478225">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GOES-16/</a:t>
                      </a:r>
                      <a:r>
                        <a:rPr lang="en-US" sz="1000" u="none" cap="none" strike="noStrike">
                          <a:latin typeface="Montserrat"/>
                          <a:ea typeface="Montserrat"/>
                          <a:cs typeface="Montserrat"/>
                          <a:sym typeface="Montserrat"/>
                          <a:extLst>
                            <a:ext uri="http://customooxmlschemas.google.com/">
                              <go:slidesCustomData xmlns:go="http://customooxmlschemas.google.com/" textRoundtripDataId="23"/>
                            </a:ext>
                          </a:extLst>
                        </a:rPr>
                        <a:t>GOES-15 </a:t>
                      </a:r>
                      <a:r>
                        <a:rPr lang="en-US" sz="1000" u="none" cap="none" strike="noStrike">
                          <a:latin typeface="Montserrat"/>
                          <a:ea typeface="Montserrat"/>
                          <a:cs typeface="Montserrat"/>
                          <a:sym typeface="Montserrat"/>
                        </a:rPr>
                        <a:t>Supernational</a:t>
                      </a:r>
                      <a:br>
                        <a:rPr lang="en-US" sz="1000" u="none" cap="none" strike="noStrike">
                          <a:latin typeface="Montserrat"/>
                          <a:ea typeface="Montserrat"/>
                          <a:cs typeface="Montserrat"/>
                          <a:sym typeface="Montserrat"/>
                        </a:rPr>
                      </a:br>
                      <a:r>
                        <a:rPr lang="en-US" sz="1000" u="none" cap="none" strike="noStrike">
                          <a:latin typeface="Montserrat"/>
                          <a:ea typeface="Montserrat"/>
                          <a:cs typeface="Montserrat"/>
                          <a:sym typeface="Montserrat"/>
                        </a:rPr>
                        <a:t>“CONUS with Legacy”</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(Menu to only show G-16 as of March 2, 2020)</a:t>
                      </a:r>
                      <a:endParaRPr sz="12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2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ABI CHs 2,7,8,11,16 w/corresponding G-15 CHs</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Feb ‘18, Eval</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N/A</a:t>
                      </a:r>
                      <a:endParaRPr sz="1200" u="none" cap="none" strike="noStrike">
                        <a:solidFill>
                          <a:srgbClr val="0000FF"/>
                        </a:solidFill>
                        <a:latin typeface="Montserrat"/>
                        <a:ea typeface="Montserrat"/>
                        <a:cs typeface="Montserrat"/>
                        <a:sym typeface="Montserrat"/>
                      </a:endParaRPr>
                    </a:p>
                  </a:txBody>
                  <a:tcPr marT="9125" marB="9125" marR="91450" marL="91450" anchor="ctr"/>
                </a:tc>
              </a:tr>
              <a:tr h="345375">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Day Cloud Phase Distinction RGB</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Daytime cloud phase variation (10.35,0.64,1.61um)</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Aug ‘17, Mature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19.2.1</a:t>
                      </a:r>
                      <a:endParaRPr sz="1200" u="none" cap="none" strike="noStrike">
                        <a:solidFill>
                          <a:srgbClr val="0000FF"/>
                        </a:solidFill>
                        <a:latin typeface="Montserrat"/>
                        <a:ea typeface="Montserrat"/>
                        <a:cs typeface="Montserrat"/>
                        <a:sym typeface="Montserrat"/>
                      </a:endParaRPr>
                    </a:p>
                  </a:txBody>
                  <a:tcPr marT="9125" marB="9125" marR="91450" marL="91450" anchor="ctr"/>
                </a:tc>
              </a:tr>
              <a:tr h="345375">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Fire Temperature RGB</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Fire hot spot detection (3.90,2.25,1.61um)</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Jun ‘17, Mature</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19.2.1</a:t>
                      </a:r>
                      <a:endParaRPr sz="1200" u="none" cap="none" strike="noStrike">
                        <a:solidFill>
                          <a:srgbClr val="0000FF"/>
                        </a:solidFill>
                        <a:latin typeface="Montserrat"/>
                        <a:ea typeface="Montserrat"/>
                        <a:cs typeface="Montserrat"/>
                        <a:sym typeface="Montserrat"/>
                      </a:endParaRPr>
                    </a:p>
                  </a:txBody>
                  <a:tcPr marT="9125" marB="9125" marR="91450" marL="91450" anchor="ctr"/>
                </a:tc>
              </a:tr>
              <a:tr h="212550">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Day Land Cloud RGB</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Arial"/>
                        <a:buNone/>
                      </a:pPr>
                      <a:r>
                        <a:t/>
                      </a:r>
                      <a:endParaRPr sz="1000" u="none" cap="none" strike="noStrike">
                        <a:solidFill>
                          <a:srgbClr val="00B050"/>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Day land cloud (1.61,0.87,0.64um)</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Jun ‘17, Mature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19.2.1</a:t>
                      </a:r>
                      <a:endParaRPr sz="1200" u="none" cap="none" strike="noStrike">
                        <a:solidFill>
                          <a:srgbClr val="0000FF"/>
                        </a:solidFill>
                        <a:latin typeface="Montserrat"/>
                        <a:ea typeface="Montserrat"/>
                        <a:cs typeface="Montserrat"/>
                        <a:sym typeface="Montserrat"/>
                      </a:endParaRPr>
                    </a:p>
                  </a:txBody>
                  <a:tcPr marT="9125" marB="9125" marR="91450" marL="91450" anchor="ctr"/>
                </a:tc>
              </a:tr>
              <a:tr h="345375">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Day Cloud Convection RGB</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Day convection as warm colors (0.64,0.64,10.35um)</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Aug ‘17, Mature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19.2.1</a:t>
                      </a:r>
                      <a:endParaRPr sz="1200" u="none" cap="none" strike="noStrike">
                        <a:solidFill>
                          <a:srgbClr val="0000FF"/>
                        </a:solidFill>
                        <a:latin typeface="Montserrat"/>
                        <a:ea typeface="Montserrat"/>
                        <a:cs typeface="Montserrat"/>
                        <a:sym typeface="Montserrat"/>
                      </a:endParaRPr>
                    </a:p>
                  </a:txBody>
                  <a:tcPr marT="9125" marB="9125" marR="91450" marL="91450" anchor="ctr"/>
                </a:tc>
              </a:tr>
            </a:tbl>
          </a:graphicData>
        </a:graphic>
      </p:graphicFrame>
      <p:sp>
        <p:nvSpPr>
          <p:cNvPr id="618" name="Google Shape;618;p4"/>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619" name="Google Shape;619;p4"/>
          <p:cNvSpPr txBox="1"/>
          <p:nvPr>
            <p:ph type="title"/>
          </p:nvPr>
        </p:nvSpPr>
        <p:spPr>
          <a:xfrm>
            <a:off x="1219200" y="0"/>
            <a:ext cx="9717000" cy="87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376092"/>
              </a:buClr>
              <a:buSzPts val="4000"/>
              <a:buFont typeface="Calibri"/>
              <a:buNone/>
            </a:pPr>
            <a:r>
              <a:rPr lang="en-US" sz="3600"/>
              <a:t>(2) Current Product Posture </a:t>
            </a:r>
            <a:endParaRPr sz="36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graphicFrame>
        <p:nvGraphicFramePr>
          <p:cNvPr id="625" name="Google Shape;625;p5"/>
          <p:cNvGraphicFramePr/>
          <p:nvPr/>
        </p:nvGraphicFramePr>
        <p:xfrm>
          <a:off x="500102" y="1236365"/>
          <a:ext cx="3000000" cy="3000000"/>
        </p:xfrm>
        <a:graphic>
          <a:graphicData uri="http://schemas.openxmlformats.org/drawingml/2006/table">
            <a:tbl>
              <a:tblPr bandRow="1" firstRow="1">
                <a:noFill/>
                <a:tableStyleId>{829411F7-EC2C-4B17-A973-01F66F03338B}</a:tableStyleId>
              </a:tblPr>
              <a:tblGrid>
                <a:gridCol w="1930400"/>
                <a:gridCol w="1583925"/>
                <a:gridCol w="1286925"/>
                <a:gridCol w="2672875"/>
                <a:gridCol w="1633425"/>
                <a:gridCol w="2084250"/>
              </a:tblGrid>
              <a:tr h="824225">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Product</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Delivery Mechanism</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latin typeface="Montserrat"/>
                          <a:ea typeface="Montserrat"/>
                          <a:cs typeface="Montserrat"/>
                          <a:sym typeface="Montserrat"/>
                        </a:rPr>
                        <a:t>(Activation)</a:t>
                      </a:r>
                      <a:endParaRPr sz="1100" u="none" cap="none" strike="noStrike">
                        <a:solidFill>
                          <a:srgbClr val="00B050"/>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Product Maturity</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AWIPS Treatment </a:t>
                      </a:r>
                      <a:r>
                        <a:rPr lang="en-US" sz="1100" u="none" cap="none" strike="noStrike">
                          <a:latin typeface="Montserrat"/>
                          <a:ea typeface="Montserrat"/>
                          <a:cs typeface="Montserrat"/>
                          <a:sym typeface="Montserrat"/>
                        </a:rPr>
                        <a:t>(enhancement tables, </a:t>
                      </a:r>
                      <a:br>
                        <a:rPr lang="en-US" sz="1100" u="none" cap="none" strike="noStrike">
                          <a:latin typeface="Montserrat"/>
                          <a:ea typeface="Montserrat"/>
                          <a:cs typeface="Montserrat"/>
                          <a:sym typeface="Montserrat"/>
                        </a:rPr>
                      </a:br>
                      <a:r>
                        <a:rPr lang="en-US" sz="1100" u="none" cap="none" strike="noStrike">
                          <a:latin typeface="Montserrat"/>
                          <a:ea typeface="Montserrat"/>
                          <a:cs typeface="Montserrat"/>
                          <a:sym typeface="Montserrat"/>
                        </a:rPr>
                        <a:t>ranges, units, rules…)</a:t>
                      </a:r>
                      <a:endParaRPr sz="11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AWIPS Status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latin typeface="Montserrat"/>
                          <a:ea typeface="Montserrat"/>
                          <a:cs typeface="Montserrat"/>
                          <a:sym typeface="Montserrat"/>
                        </a:rPr>
                        <a:t>(TOWR RPM date)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Target AWIPS Release</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solidFill>
                            <a:srgbClr val="0000FF"/>
                          </a:solidFill>
                          <a:latin typeface="Montserrat"/>
                          <a:ea typeface="Montserrat"/>
                          <a:cs typeface="Montserrat"/>
                          <a:sym typeface="Montserrat"/>
                        </a:rPr>
                        <a:t>(Blue = submitted)</a:t>
                      </a:r>
                      <a:endParaRPr sz="1200" u="none" cap="none" strike="noStrike">
                        <a:latin typeface="Montserrat"/>
                        <a:ea typeface="Montserrat"/>
                        <a:cs typeface="Montserrat"/>
                        <a:sym typeface="Montserrat"/>
                      </a:endParaRPr>
                    </a:p>
                  </a:txBody>
                  <a:tcPr marT="9125" marB="9125" marR="91450" marL="91450" anchor="ctr"/>
                </a:tc>
              </a:tr>
              <a:tr h="301150">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Day Land Cloud Fire RGB</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Day land clouds, fire (2.25,0.87,0.64um)</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Jun ‘17, Mature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19.2.1</a:t>
                      </a:r>
                      <a:endParaRPr sz="1200" u="none" cap="none" strike="noStrike">
                        <a:solidFill>
                          <a:srgbClr val="0000FF"/>
                        </a:solidFill>
                        <a:latin typeface="Montserrat"/>
                        <a:ea typeface="Montserrat"/>
                        <a:cs typeface="Montserrat"/>
                        <a:sym typeface="Montserrat"/>
                      </a:endParaRPr>
                    </a:p>
                  </a:txBody>
                  <a:tcPr marT="9125" marB="9125" marR="91450" marL="91450" anchor="ctr"/>
                </a:tc>
              </a:tr>
              <a:tr h="435100">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Simple Water Vapor RGB</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WV, Upper level circulation (10.35,6.19,7.34um)</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Mar ‘17, Mature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19.2.1</a:t>
                      </a:r>
                      <a:endParaRPr sz="1200" u="none" cap="none" strike="noStrike">
                        <a:solidFill>
                          <a:srgbClr val="0000FF"/>
                        </a:solidFill>
                        <a:latin typeface="Montserrat"/>
                        <a:ea typeface="Montserrat"/>
                        <a:cs typeface="Montserrat"/>
                        <a:sym typeface="Montserrat"/>
                      </a:endParaRPr>
                    </a:p>
                  </a:txBody>
                  <a:tcPr marT="9125" marB="9125" marR="91450" marL="91450" anchor="ctr"/>
                </a:tc>
              </a:tr>
              <a:tr h="457900">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Air Mass RGB</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Delineate air masses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(6.19-7.34,9.61-10.35,6.19um)</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Mar ‘17, Mature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19.2.1</a:t>
                      </a:r>
                      <a:endParaRPr sz="1200" u="none" cap="none" strike="noStrike">
                        <a:solidFill>
                          <a:srgbClr val="0000FF"/>
                        </a:solidFill>
                        <a:latin typeface="Montserrat"/>
                        <a:ea typeface="Montserrat"/>
                        <a:cs typeface="Montserrat"/>
                        <a:sym typeface="Montserrat"/>
                      </a:endParaRPr>
                    </a:p>
                  </a:txBody>
                  <a:tcPr marT="9125" marB="9125" marR="91450" marL="91450" anchor="ctr"/>
                </a:tc>
              </a:tr>
              <a:tr h="457900">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Ash RGB</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Ash detection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(12.3-10.35,11.2-8.5,10.35um)</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Mar ‘17, Mature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19.2.1</a:t>
                      </a:r>
                      <a:endParaRPr sz="1200" u="none" cap="none" strike="noStrike">
                        <a:solidFill>
                          <a:srgbClr val="0000FF"/>
                        </a:solidFill>
                        <a:latin typeface="Montserrat"/>
                        <a:ea typeface="Montserrat"/>
                        <a:cs typeface="Montserrat"/>
                        <a:sym typeface="Montserrat"/>
                      </a:endParaRPr>
                    </a:p>
                  </a:txBody>
                  <a:tcPr marT="9125" marB="9125" marR="91450" marL="91450" anchor="ctr"/>
                </a:tc>
              </a:tr>
              <a:tr h="388000">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Day Convection RGB</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Day convection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(6.19-7.34,3.9-10.35,1.61-0.64um)</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Aug ‘17, Mature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(Avail all sectors-FG)</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19.2.1</a:t>
                      </a:r>
                      <a:endParaRPr sz="1200" u="none" cap="none" strike="noStrike">
                        <a:solidFill>
                          <a:srgbClr val="0000FF"/>
                        </a:solidFill>
                        <a:latin typeface="Montserrat"/>
                        <a:ea typeface="Montserrat"/>
                        <a:cs typeface="Montserrat"/>
                        <a:sym typeface="Montserrat"/>
                      </a:endParaRPr>
                    </a:p>
                  </a:txBody>
                  <a:tcPr marT="9125" marB="9125" marR="91450" marL="91450" anchor="ctr"/>
                </a:tc>
              </a:tr>
              <a:tr h="457900">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Differential Water Vapor RGB</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Water vapor contrast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(7.34- 6.19,7.34,6.19)</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Mar ‘17, Mature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19.2.1</a:t>
                      </a:r>
                      <a:endParaRPr sz="1200" u="none" cap="none" strike="noStrike">
                        <a:solidFill>
                          <a:srgbClr val="0000FF"/>
                        </a:solidFill>
                        <a:latin typeface="Montserrat"/>
                        <a:ea typeface="Montserrat"/>
                        <a:cs typeface="Montserrat"/>
                        <a:sym typeface="Montserrat"/>
                      </a:endParaRPr>
                    </a:p>
                  </a:txBody>
                  <a:tcPr marT="9125" marB="9125" marR="91450" marL="91450" anchor="ctr"/>
                </a:tc>
              </a:tr>
              <a:tr h="457900">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Day Snow Fog RGB</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Day snow, fog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(0.87,1.61,3.9-10.35um)</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Jun ‘17, Mature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19.2.1</a:t>
                      </a:r>
                      <a:endParaRPr sz="1200" u="none" cap="none" strike="noStrike">
                        <a:solidFill>
                          <a:srgbClr val="0000FF"/>
                        </a:solidFill>
                        <a:latin typeface="Montserrat"/>
                        <a:ea typeface="Montserrat"/>
                        <a:cs typeface="Montserrat"/>
                        <a:sym typeface="Montserrat"/>
                      </a:endParaRPr>
                    </a:p>
                  </a:txBody>
                  <a:tcPr marT="9125" marB="9125" marR="91450" marL="91450" anchor="ctr"/>
                </a:tc>
              </a:tr>
              <a:tr h="153100">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Dust RGB</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 </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Dust (12.3-10.35,11.2-8.5,10.35um)</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Mar ‘17, Mature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19.2.1</a:t>
                      </a:r>
                      <a:endParaRPr sz="1200" u="none" cap="none" strike="noStrike">
                        <a:solidFill>
                          <a:srgbClr val="0000FF"/>
                        </a:solidFill>
                        <a:latin typeface="Montserrat"/>
                        <a:ea typeface="Montserrat"/>
                        <a:cs typeface="Montserrat"/>
                        <a:sym typeface="Montserrat"/>
                      </a:endParaRPr>
                    </a:p>
                  </a:txBody>
                  <a:tcPr marT="9125" marB="9125" marR="91450" marL="91450" anchor="ctr"/>
                </a:tc>
              </a:tr>
              <a:tr h="153100">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Nighttime Microphysics RGB</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Delineate night cloud phase (12.3-10.35,10.35-3.9,10.35um)</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Mar ‘17, Mature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19.2.1</a:t>
                      </a:r>
                      <a:endParaRPr sz="1200" u="none" cap="none" strike="noStrike">
                        <a:solidFill>
                          <a:srgbClr val="0000FF"/>
                        </a:solidFill>
                        <a:latin typeface="Montserrat"/>
                        <a:ea typeface="Montserrat"/>
                        <a:cs typeface="Montserrat"/>
                        <a:sym typeface="Montserrat"/>
                      </a:endParaRPr>
                    </a:p>
                  </a:txBody>
                  <a:tcPr marT="9125" marB="9125" marR="91450" marL="91450" anchor="ctr"/>
                </a:tc>
              </a:tr>
              <a:tr h="153100">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SO2 RGB</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Ash, S02 detection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(6.95-7.34,10.35-8.5,10.35um)</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Jun ‘17, Mature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19.2.1</a:t>
                      </a:r>
                      <a:endParaRPr sz="1200" u="none" cap="none" strike="noStrike">
                        <a:solidFill>
                          <a:srgbClr val="0000FF"/>
                        </a:solidFill>
                        <a:latin typeface="Montserrat"/>
                        <a:ea typeface="Montserrat"/>
                        <a:cs typeface="Montserrat"/>
                        <a:sym typeface="Montserrat"/>
                      </a:endParaRPr>
                    </a:p>
                  </a:txBody>
                  <a:tcPr marT="9125" marB="9125" marR="91450" marL="91450" anchor="ctr"/>
                </a:tc>
              </a:tr>
            </a:tbl>
          </a:graphicData>
        </a:graphic>
      </p:graphicFrame>
      <p:sp>
        <p:nvSpPr>
          <p:cNvPr id="626" name="Google Shape;626;p5"/>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627" name="Google Shape;627;p5"/>
          <p:cNvSpPr txBox="1"/>
          <p:nvPr>
            <p:ph type="title"/>
          </p:nvPr>
        </p:nvSpPr>
        <p:spPr>
          <a:xfrm>
            <a:off x="1219200" y="0"/>
            <a:ext cx="9717000" cy="87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376092"/>
              </a:buClr>
              <a:buSzPts val="4000"/>
              <a:buFont typeface="Calibri"/>
              <a:buNone/>
            </a:pPr>
            <a:r>
              <a:rPr lang="en-US" sz="3600"/>
              <a:t>(3) Current Product Posture </a:t>
            </a:r>
            <a:endParaRPr sz="36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graphicFrame>
        <p:nvGraphicFramePr>
          <p:cNvPr id="633" name="Google Shape;633;p6"/>
          <p:cNvGraphicFramePr/>
          <p:nvPr/>
        </p:nvGraphicFramePr>
        <p:xfrm>
          <a:off x="460269" y="1191806"/>
          <a:ext cx="3000000" cy="3000000"/>
        </p:xfrm>
        <a:graphic>
          <a:graphicData uri="http://schemas.openxmlformats.org/drawingml/2006/table">
            <a:tbl>
              <a:tblPr bandRow="1" firstRow="1">
                <a:noFill/>
                <a:tableStyleId>{829411F7-EC2C-4B17-A973-01F66F03338B}</a:tableStyleId>
              </a:tblPr>
              <a:tblGrid>
                <a:gridCol w="2112650"/>
                <a:gridCol w="1613600"/>
                <a:gridCol w="2430150"/>
                <a:gridCol w="2152625"/>
                <a:gridCol w="1535825"/>
                <a:gridCol w="1636450"/>
              </a:tblGrid>
              <a:tr h="602175">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Product</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Delivery Mechanism</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latin typeface="Montserrat"/>
                          <a:ea typeface="Montserrat"/>
                          <a:cs typeface="Montserrat"/>
                          <a:sym typeface="Montserrat"/>
                        </a:rPr>
                        <a:t>(Activation)</a:t>
                      </a:r>
                      <a:endParaRPr sz="1100" u="none" cap="none" strike="noStrike">
                        <a:solidFill>
                          <a:srgbClr val="00B050"/>
                        </a:solidFill>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Product Maturity</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AWIPS Treatment </a:t>
                      </a:r>
                      <a:r>
                        <a:rPr lang="en-US" sz="1100" u="none" cap="none" strike="noStrike">
                          <a:latin typeface="Montserrat"/>
                          <a:ea typeface="Montserrat"/>
                          <a:cs typeface="Montserrat"/>
                          <a:sym typeface="Montserrat"/>
                        </a:rPr>
                        <a:t>(enhancement tables, </a:t>
                      </a:r>
                      <a:br>
                        <a:rPr lang="en-US" sz="1100" u="none" cap="none" strike="noStrike">
                          <a:latin typeface="Montserrat"/>
                          <a:ea typeface="Montserrat"/>
                          <a:cs typeface="Montserrat"/>
                          <a:sym typeface="Montserrat"/>
                        </a:rPr>
                      </a:br>
                      <a:r>
                        <a:rPr lang="en-US" sz="1100" u="none" cap="none" strike="noStrike">
                          <a:latin typeface="Montserrat"/>
                          <a:ea typeface="Montserrat"/>
                          <a:cs typeface="Montserrat"/>
                          <a:sym typeface="Montserrat"/>
                        </a:rPr>
                        <a:t>ranges, units, rules…)</a:t>
                      </a:r>
                      <a:endParaRPr sz="11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AWIPS Status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latin typeface="Montserrat"/>
                          <a:ea typeface="Montserrat"/>
                          <a:cs typeface="Montserrat"/>
                          <a:sym typeface="Montserrat"/>
                        </a:rPr>
                        <a:t>(TOWR RPM date)</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Target AWIPS Release</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solidFill>
                            <a:srgbClr val="0000FF"/>
                          </a:solidFill>
                          <a:latin typeface="Montserrat"/>
                          <a:ea typeface="Montserrat"/>
                          <a:cs typeface="Montserrat"/>
                          <a:sym typeface="Montserrat"/>
                        </a:rPr>
                        <a:t>(Blue = submitted)</a:t>
                      </a:r>
                      <a:endParaRPr sz="1200" u="none" cap="none" strike="noStrike">
                        <a:latin typeface="Montserrat"/>
                        <a:ea typeface="Montserrat"/>
                        <a:cs typeface="Montserrat"/>
                        <a:sym typeface="Montserrat"/>
                      </a:endParaRPr>
                    </a:p>
                  </a:txBody>
                  <a:tcPr marT="9125" marB="9125" marR="9125" marL="9125" anchor="ctr"/>
                </a:tc>
              </a:tr>
              <a:tr h="367875">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Daytime Composite #1 RGB</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chemeClr val="dk1"/>
                        </a:buClr>
                        <a:buSzPts val="1200"/>
                        <a:buFont typeface="Calibri"/>
                        <a:buNone/>
                      </a:pPr>
                      <a:r>
                        <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Highlight cold surfaces, cirrus (0.64,1.61,11.2um)</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Baselined 16.1.x</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 </a:t>
                      </a:r>
                      <a:endParaRPr sz="1200" u="none" cap="none" strike="noStrike">
                        <a:latin typeface="Montserrat"/>
                        <a:ea typeface="Montserrat"/>
                        <a:cs typeface="Montserrat"/>
                        <a:sym typeface="Montserrat"/>
                      </a:endParaRPr>
                    </a:p>
                  </a:txBody>
                  <a:tcPr marT="9125" marB="9125" marR="9125" marL="9125" anchor="ctr"/>
                </a:tc>
              </a:tr>
              <a:tr h="367875">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Daytime Composite #5 RGB</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Grayscale, Cirrus (0.64,0.87,0.64um)</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Baselined 16.1.x</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 </a:t>
                      </a:r>
                      <a:endParaRPr sz="1200" u="none" cap="none" strike="noStrike">
                        <a:latin typeface="Montserrat"/>
                        <a:ea typeface="Montserrat"/>
                        <a:cs typeface="Montserrat"/>
                        <a:sym typeface="Montserrat"/>
                      </a:endParaRPr>
                    </a:p>
                  </a:txBody>
                  <a:tcPr marT="9125" marB="9125" marR="9125" marL="9125" anchor="ctr"/>
                </a:tc>
              </a:tr>
              <a:tr h="367875">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Day Ocean Cloud Convection</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solidFill>
                          <a:srgbClr val="00B050"/>
                        </a:solidFill>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solidFill>
                          <a:srgbClr val="00B050"/>
                        </a:solidFill>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Daytime Ocean Convection</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(0.87,0.87, 10.35um)</a:t>
                      </a:r>
                      <a:endParaRPr sz="1000" u="none" cap="none" strike="noStrike">
                        <a:solidFill>
                          <a:schemeClr val="dk1"/>
                        </a:solidFill>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June ’17, Mature</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FF"/>
                        </a:buClr>
                        <a:buSzPts val="1200"/>
                        <a:buFont typeface="Calibri"/>
                        <a:buNone/>
                      </a:pPr>
                      <a:r>
                        <a:rPr lang="en-US" sz="1000" u="none" cap="none" strike="noStrike">
                          <a:solidFill>
                            <a:srgbClr val="0000FF"/>
                          </a:solidFill>
                          <a:latin typeface="Montserrat"/>
                          <a:ea typeface="Montserrat"/>
                          <a:cs typeface="Montserrat"/>
                          <a:sym typeface="Montserrat"/>
                        </a:rPr>
                        <a:t>19.2.1  </a:t>
                      </a:r>
                      <a:endParaRPr sz="1200" u="none" cap="none" strike="noStrike">
                        <a:solidFill>
                          <a:srgbClr val="0000FF"/>
                        </a:solidFill>
                        <a:latin typeface="Montserrat"/>
                        <a:ea typeface="Montserrat"/>
                        <a:cs typeface="Montserrat"/>
                        <a:sym typeface="Montserrat"/>
                      </a:endParaRPr>
                    </a:p>
                  </a:txBody>
                  <a:tcPr marT="9125" marB="9125" marR="9125" marL="9125" anchor="ctr"/>
                </a:tc>
              </a:tr>
              <a:tr h="394175">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CIMSS Natural Color RGB</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Natural color, computes Green</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Jan. ‘18, Mature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(Avail all  sectors-FG)</a:t>
                      </a:r>
                      <a:endParaRPr sz="1000" u="none" cap="none" strike="noStrike">
                        <a:solidFill>
                          <a:schemeClr val="dk1"/>
                        </a:solidFill>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19.2.1  </a:t>
                      </a:r>
                      <a:endParaRPr sz="1200" u="none" cap="none" strike="noStrike">
                        <a:solidFill>
                          <a:srgbClr val="0000FF"/>
                        </a:solidFill>
                        <a:latin typeface="Montserrat"/>
                        <a:ea typeface="Montserrat"/>
                        <a:cs typeface="Montserrat"/>
                        <a:sym typeface="Montserrat"/>
                      </a:endParaRPr>
                    </a:p>
                  </a:txBody>
                  <a:tcPr marT="9125" marB="9125" marR="9125" marL="9125" anchor="ctr"/>
                </a:tc>
              </a:tr>
              <a:tr h="282600">
                <a:tc rowSpan="2">
                  <a:txBody>
                    <a:bodyPr/>
                    <a:lstStyle/>
                    <a:p>
                      <a:pPr indent="0" lvl="0" marL="0" marR="0" rtl="0" algn="ctr">
                        <a:lnSpc>
                          <a:spcPct val="100000"/>
                        </a:lnSpc>
                        <a:spcBef>
                          <a:spcPts val="0"/>
                        </a:spcBef>
                        <a:spcAft>
                          <a:spcPts val="0"/>
                        </a:spcAft>
                        <a:buClr>
                          <a:srgbClr val="000000"/>
                        </a:buClr>
                        <a:buSzPts val="300"/>
                        <a:buFont typeface="Arial"/>
                        <a:buNone/>
                      </a:pPr>
                      <a:r>
                        <a:rPr lang="en-US" sz="1000">
                          <a:solidFill>
                            <a:srgbClr val="00B050"/>
                          </a:solidFill>
                          <a:latin typeface="Montserrat"/>
                          <a:ea typeface="Montserrat"/>
                          <a:cs typeface="Montserrat"/>
                          <a:sym typeface="Montserrat"/>
                        </a:rPr>
                        <a:t>GOES-East,West </a:t>
                      </a:r>
                      <a:r>
                        <a:rPr i="0" lang="en-US" sz="1000" u="none" cap="none" strike="noStrike">
                          <a:solidFill>
                            <a:srgbClr val="000000"/>
                          </a:solidFill>
                          <a:latin typeface="Montserrat"/>
                          <a:ea typeface="Montserrat"/>
                          <a:cs typeface="Montserrat"/>
                          <a:sym typeface="Montserrat"/>
                        </a:rPr>
                        <a:t>Clear Sky Mask</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SBN Exp </a:t>
                      </a:r>
                      <a:r>
                        <a:rPr lang="en-US" sz="1000" u="none" cap="none" strike="noStrike">
                          <a:solidFill>
                            <a:schemeClr val="dk1"/>
                          </a:solidFill>
                          <a:latin typeface="Montserrat"/>
                          <a:ea typeface="Montserrat"/>
                          <a:cs typeface="Montserrat"/>
                          <a:sym typeface="Montserrat"/>
                        </a:rPr>
                        <a:t>(G-16: May </a:t>
                      </a:r>
                      <a:r>
                        <a:rPr lang="en-US" sz="1000">
                          <a:latin typeface="Montserrat"/>
                          <a:ea typeface="Montserrat"/>
                          <a:cs typeface="Montserrat"/>
                          <a:sym typeface="Montserrat"/>
                        </a:rPr>
                        <a:t>20</a:t>
                      </a:r>
                      <a:r>
                        <a:rPr lang="en-US" sz="1000" u="none" cap="none" strike="noStrike">
                          <a:solidFill>
                            <a:schemeClr val="dk1"/>
                          </a:solidFill>
                          <a:latin typeface="Montserrat"/>
                          <a:ea typeface="Montserrat"/>
                          <a:cs typeface="Montserrat"/>
                          <a:sym typeface="Montserrat"/>
                        </a:rPr>
                        <a:t>17</a:t>
                      </a:r>
                      <a:r>
                        <a:rPr lang="en-US" sz="1000">
                          <a:latin typeface="Montserrat"/>
                          <a:ea typeface="Montserrat"/>
                          <a:cs typeface="Montserrat"/>
                          <a:sym typeface="Montserrat"/>
                        </a:rPr>
                        <a:t>; </a:t>
                      </a:r>
                      <a:br>
                        <a:rPr lang="en-US" sz="1000">
                          <a:latin typeface="Montserrat"/>
                          <a:ea typeface="Montserrat"/>
                          <a:cs typeface="Montserrat"/>
                          <a:sym typeface="Montserrat"/>
                        </a:rPr>
                      </a:br>
                      <a:r>
                        <a:rPr lang="en-US" sz="1000">
                          <a:solidFill>
                            <a:srgbClr val="00B050"/>
                          </a:solidFill>
                          <a:latin typeface="Montserrat"/>
                          <a:ea typeface="Montserrat"/>
                          <a:cs typeface="Montserrat"/>
                          <a:sym typeface="Montserrat"/>
                        </a:rPr>
                        <a:t>G-17: Sep. 2021</a:t>
                      </a:r>
                      <a:r>
                        <a:rPr lang="en-US" sz="1000">
                          <a:latin typeface="Montserrat"/>
                          <a:ea typeface="Montserrat"/>
                          <a:cs typeface="Montserrat"/>
                          <a:sym typeface="Montserrat"/>
                        </a:rPr>
                        <a:t>) </a:t>
                      </a:r>
                      <a:r>
                        <a:rPr lang="en-US" sz="1000" u="none" cap="none" strike="noStrike">
                          <a:solidFill>
                            <a:schemeClr val="dk1"/>
                          </a:solidFill>
                          <a:latin typeface="Montserrat"/>
                          <a:ea typeface="Montserrat"/>
                          <a:cs typeface="Montserrat"/>
                          <a:sym typeface="Montserrat"/>
                        </a:rPr>
                        <a:t>F,C,M</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G16: Provisional </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 Display as binary mask</a:t>
                      </a:r>
                      <a:endParaRPr sz="10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 Baselined 16.1.x</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 </a:t>
                      </a:r>
                      <a:endParaRPr sz="1200" u="none" cap="none" strike="noStrike">
                        <a:latin typeface="Montserrat"/>
                        <a:ea typeface="Montserrat"/>
                        <a:cs typeface="Montserrat"/>
                        <a:sym typeface="Montserrat"/>
                      </a:endParaRPr>
                    </a:p>
                  </a:txBody>
                  <a:tcPr marT="9125" marB="9125" marR="9125" marL="9125" anchor="ctr"/>
                </a:tc>
              </a:tr>
              <a:tr h="282600">
                <a:tc vMerge="1"/>
                <a:tc vMerge="1"/>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rPr>
                        <a:t>*G17: Provisional (May 6, ’19)</a:t>
                      </a:r>
                      <a:endParaRPr sz="1200" u="none" cap="none" strike="noStrike">
                        <a:latin typeface="Montserrat"/>
                        <a:ea typeface="Montserrat"/>
                        <a:cs typeface="Montserrat"/>
                        <a:sym typeface="Montserrat"/>
                      </a:endParaRPr>
                    </a:p>
                  </a:txBody>
                  <a:tcPr marT="9125" marB="9125" marR="9125" marL="9125" anchor="ctr"/>
                </a:tc>
                <a:tc vMerge="1"/>
                <a:tc vMerge="1"/>
                <a:tc vMerge="1"/>
              </a:tr>
              <a:tr h="363325">
                <a:tc rowSpan="2">
                  <a:txBody>
                    <a:bodyPr/>
                    <a:lstStyle/>
                    <a:p>
                      <a:pPr indent="0" lvl="0" marL="0" marR="0" rtl="0" algn="ctr">
                        <a:lnSpc>
                          <a:spcPct val="100000"/>
                        </a:lnSpc>
                        <a:spcBef>
                          <a:spcPts val="0"/>
                        </a:spcBef>
                        <a:spcAft>
                          <a:spcPts val="0"/>
                        </a:spcAft>
                        <a:buClr>
                          <a:schemeClr val="dk1"/>
                        </a:buClr>
                        <a:buSzPts val="300"/>
                        <a:buFont typeface="Calibri"/>
                        <a:buNone/>
                      </a:pPr>
                      <a:r>
                        <a:rPr lang="en-US" sz="1000">
                          <a:solidFill>
                            <a:srgbClr val="00B050"/>
                          </a:solidFill>
                          <a:latin typeface="Montserrat"/>
                          <a:ea typeface="Montserrat"/>
                          <a:cs typeface="Montserrat"/>
                          <a:sym typeface="Montserrat"/>
                        </a:rPr>
                        <a:t>GOES-East,West </a:t>
                      </a:r>
                      <a:r>
                        <a:rPr lang="en-US" sz="1000" u="none" cap="none" strike="noStrike">
                          <a:solidFill>
                            <a:schemeClr val="dk1"/>
                          </a:solidFill>
                          <a:latin typeface="Montserrat"/>
                          <a:ea typeface="Montserrat"/>
                          <a:cs typeface="Montserrat"/>
                          <a:sym typeface="Montserrat"/>
                        </a:rPr>
                        <a:t>Cloud Top Height, Temperature, Pressure</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SBN Exp  </a:t>
                      </a:r>
                      <a:r>
                        <a:rPr lang="en-US" sz="1000" u="none" cap="none" strike="noStrike">
                          <a:solidFill>
                            <a:schemeClr val="dk1"/>
                          </a:solidFill>
                          <a:latin typeface="Montserrat"/>
                          <a:ea typeface="Montserrat"/>
                          <a:cs typeface="Montserrat"/>
                          <a:sym typeface="Montserrat"/>
                        </a:rPr>
                        <a:t>(G-16: 31 May 2017</a:t>
                      </a:r>
                      <a:r>
                        <a:rPr lang="en-US" sz="1000">
                          <a:latin typeface="Montserrat"/>
                          <a:ea typeface="Montserrat"/>
                          <a:cs typeface="Montserrat"/>
                          <a:sym typeface="Montserrat"/>
                        </a:rPr>
                        <a:t>; </a:t>
                      </a:r>
                      <a:r>
                        <a:rPr lang="en-US" sz="1000">
                          <a:solidFill>
                            <a:srgbClr val="00B050"/>
                          </a:solidFill>
                          <a:latin typeface="Montserrat"/>
                          <a:ea typeface="Montserrat"/>
                          <a:cs typeface="Montserrat"/>
                          <a:sym typeface="Montserrat"/>
                        </a:rPr>
                        <a:t>G-17: Sep. 2021</a:t>
                      </a:r>
                      <a:r>
                        <a:rPr lang="en-US" sz="1000" u="none" cap="none" strike="noStrike">
                          <a:solidFill>
                            <a:schemeClr val="dk1"/>
                          </a:solidFill>
                          <a:latin typeface="Montserrat"/>
                          <a:ea typeface="Montserrat"/>
                          <a:cs typeface="Montserrat"/>
                          <a:sym typeface="Montserrat"/>
                        </a:rPr>
                        <a:t>)</a:t>
                      </a:r>
                      <a:br>
                        <a:rPr lang="en-US" sz="1000" u="none" cap="none" strike="noStrike">
                          <a:solidFill>
                            <a:schemeClr val="dk1"/>
                          </a:solidFill>
                          <a:latin typeface="Montserrat"/>
                          <a:ea typeface="Montserrat"/>
                          <a:cs typeface="Montserrat"/>
                          <a:sym typeface="Montserrat"/>
                        </a:rPr>
                      </a:br>
                      <a:r>
                        <a:rPr lang="en-US" sz="1000" u="none" cap="none" strike="noStrike">
                          <a:solidFill>
                            <a:schemeClr val="dk1"/>
                          </a:solidFill>
                          <a:latin typeface="Montserrat"/>
                          <a:ea typeface="Montserrat"/>
                          <a:cs typeface="Montserrat"/>
                          <a:sym typeface="Montserrat"/>
                        </a:rPr>
                        <a:t>Height: F,C,</a:t>
                      </a:r>
                      <a:r>
                        <a:rPr lang="en-US" sz="1000" u="none" cap="none" strike="noStrike">
                          <a:solidFill>
                            <a:schemeClr val="dk1"/>
                          </a:solidFill>
                          <a:latin typeface="Montserrat"/>
                          <a:ea typeface="Montserrat"/>
                          <a:cs typeface="Montserrat"/>
                          <a:sym typeface="Montserrat"/>
                        </a:rPr>
                        <a:t>M</a:t>
                      </a:r>
                      <a:r>
                        <a:rPr lang="en-US" sz="1000">
                          <a:latin typeface="Montserrat"/>
                          <a:ea typeface="Montserrat"/>
                          <a:cs typeface="Montserrat"/>
                          <a:sym typeface="Montserrat"/>
                        </a:rPr>
                        <a:t> / </a:t>
                      </a:r>
                      <a:r>
                        <a:rPr lang="en-US" sz="1000" u="none" cap="none" strike="noStrike">
                          <a:solidFill>
                            <a:schemeClr val="dk1"/>
                          </a:solidFill>
                          <a:latin typeface="Montserrat"/>
                          <a:ea typeface="Montserrat"/>
                          <a:cs typeface="Montserrat"/>
                          <a:sym typeface="Montserrat"/>
                        </a:rPr>
                        <a:t>Temp: F,M</a:t>
                      </a:r>
                      <a:r>
                        <a:rPr lang="en-US" sz="1000">
                          <a:latin typeface="Montserrat"/>
                          <a:ea typeface="Montserrat"/>
                          <a:cs typeface="Montserrat"/>
                          <a:sym typeface="Montserrat"/>
                        </a:rPr>
                        <a:t> / </a:t>
                      </a:r>
                      <a:r>
                        <a:rPr lang="en-US" sz="1000" u="none" cap="none" strike="noStrike">
                          <a:solidFill>
                            <a:schemeClr val="dk1"/>
                          </a:solidFill>
                          <a:latin typeface="Montserrat"/>
                          <a:ea typeface="Montserrat"/>
                          <a:cs typeface="Montserrat"/>
                          <a:sym typeface="Montserrat"/>
                        </a:rPr>
                        <a:t>Pressure: F,C</a:t>
                      </a:r>
                      <a:endParaRPr sz="1000" u="none" cap="none" strike="noStrike">
                        <a:solidFill>
                          <a:schemeClr val="dk1"/>
                        </a:solidFill>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G16: Provisional</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Cloud Top Height in Ft,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Temp in degC</a:t>
                      </a:r>
                      <a:endParaRPr sz="10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June ‘17, Mature</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18.2.1</a:t>
                      </a:r>
                      <a:endParaRPr sz="1000" u="none" cap="none" strike="noStrike">
                        <a:solidFill>
                          <a:srgbClr val="0000FF"/>
                        </a:solidFill>
                        <a:latin typeface="Montserrat"/>
                        <a:ea typeface="Montserrat"/>
                        <a:cs typeface="Montserrat"/>
                        <a:sym typeface="Montserrat"/>
                      </a:endParaRPr>
                    </a:p>
                  </a:txBody>
                  <a:tcPr marT="9125" marB="9125" marR="9125" marL="9125" anchor="ctr"/>
                </a:tc>
              </a:tr>
              <a:tr h="302450">
                <a:tc vMerge="1"/>
                <a:tc vMerge="1"/>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rPr>
                        <a:t>*G17: Provisional (May 6, ’19)</a:t>
                      </a:r>
                      <a:endParaRPr sz="1200" u="none" cap="none" strike="noStrike">
                        <a:latin typeface="Montserrat"/>
                        <a:ea typeface="Montserrat"/>
                        <a:cs typeface="Montserrat"/>
                        <a:sym typeface="Montserrat"/>
                      </a:endParaRPr>
                    </a:p>
                  </a:txBody>
                  <a:tcPr marT="9125" marB="9125" marR="9125" marL="9125" anchor="ctr"/>
                </a:tc>
                <a:tc vMerge="1"/>
                <a:tc vMerge="1"/>
                <a:tc vMerge="1"/>
              </a:tr>
              <a:tr h="215300">
                <a:tc rowSpan="2">
                  <a:txBody>
                    <a:bodyPr/>
                    <a:lstStyle/>
                    <a:p>
                      <a:pPr indent="0" lvl="0" marL="0" marR="0" rtl="0" algn="ctr">
                        <a:lnSpc>
                          <a:spcPct val="100000"/>
                        </a:lnSpc>
                        <a:spcBef>
                          <a:spcPts val="0"/>
                        </a:spcBef>
                        <a:spcAft>
                          <a:spcPts val="0"/>
                        </a:spcAft>
                        <a:buClr>
                          <a:srgbClr val="000000"/>
                        </a:buClr>
                        <a:buSzPts val="300"/>
                        <a:buFont typeface="Calibri"/>
                        <a:buNone/>
                      </a:pPr>
                      <a:r>
                        <a:rPr lang="en-US" sz="1000">
                          <a:solidFill>
                            <a:srgbClr val="00B050"/>
                          </a:solidFill>
                          <a:latin typeface="Montserrat"/>
                          <a:ea typeface="Montserrat"/>
                          <a:cs typeface="Montserrat"/>
                          <a:sym typeface="Montserrat"/>
                        </a:rPr>
                        <a:t>GOES-East,West </a:t>
                      </a:r>
                      <a:r>
                        <a:rPr i="0" lang="en-US" sz="1000" u="none" cap="none" strike="noStrike">
                          <a:solidFill>
                            <a:srgbClr val="000000"/>
                          </a:solidFill>
                          <a:latin typeface="Montserrat"/>
                          <a:ea typeface="Montserrat"/>
                          <a:cs typeface="Montserrat"/>
                          <a:sym typeface="Montserrat"/>
                        </a:rPr>
                        <a:t>Cloud Top Phase</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SBN Exp </a:t>
                      </a:r>
                      <a:r>
                        <a:rPr lang="en-US" sz="1000" u="none" cap="none" strike="noStrike">
                          <a:solidFill>
                            <a:schemeClr val="dk1"/>
                          </a:solidFill>
                          <a:latin typeface="Montserrat"/>
                          <a:ea typeface="Montserrat"/>
                          <a:cs typeface="Montserrat"/>
                          <a:sym typeface="Montserrat"/>
                        </a:rPr>
                        <a:t>(G-16: May </a:t>
                      </a:r>
                      <a:r>
                        <a:rPr lang="en-US" sz="1000">
                          <a:latin typeface="Montserrat"/>
                          <a:ea typeface="Montserrat"/>
                          <a:cs typeface="Montserrat"/>
                          <a:sym typeface="Montserrat"/>
                        </a:rPr>
                        <a:t>20</a:t>
                      </a:r>
                      <a:r>
                        <a:rPr lang="en-US" sz="1000" u="none" cap="none" strike="noStrike">
                          <a:solidFill>
                            <a:schemeClr val="dk1"/>
                          </a:solidFill>
                          <a:latin typeface="Montserrat"/>
                          <a:ea typeface="Montserrat"/>
                          <a:cs typeface="Montserrat"/>
                          <a:sym typeface="Montserrat"/>
                        </a:rPr>
                        <a:t>17; </a:t>
                      </a:r>
                      <a:r>
                        <a:rPr lang="en-US" sz="1000" u="none" cap="none" strike="noStrike">
                          <a:solidFill>
                            <a:srgbClr val="00B050"/>
                          </a:solidFill>
                          <a:latin typeface="Montserrat"/>
                          <a:ea typeface="Montserrat"/>
                          <a:cs typeface="Montserrat"/>
                          <a:sym typeface="Montserrat"/>
                        </a:rPr>
                        <a:t>G-17: Sep. </a:t>
                      </a:r>
                      <a:r>
                        <a:rPr lang="en-US" sz="1000">
                          <a:solidFill>
                            <a:srgbClr val="00B050"/>
                          </a:solidFill>
                          <a:latin typeface="Montserrat"/>
                          <a:ea typeface="Montserrat"/>
                          <a:cs typeface="Montserrat"/>
                          <a:sym typeface="Montserrat"/>
                        </a:rPr>
                        <a:t>2021</a:t>
                      </a:r>
                      <a:r>
                        <a:rPr lang="en-US" sz="1000" u="none" cap="none" strike="noStrike">
                          <a:solidFill>
                            <a:schemeClr val="dk1"/>
                          </a:solidFill>
                          <a:latin typeface="Montserrat"/>
                          <a:ea typeface="Montserrat"/>
                          <a:cs typeface="Montserrat"/>
                          <a:sym typeface="Montserrat"/>
                        </a:rPr>
                        <a:t>)</a:t>
                      </a:r>
                      <a:r>
                        <a:rPr lang="en-US" sz="1000">
                          <a:latin typeface="Montserrat"/>
                          <a:ea typeface="Montserrat"/>
                          <a:cs typeface="Montserrat"/>
                          <a:sym typeface="Montserrat"/>
                        </a:rPr>
                        <a:t> </a:t>
                      </a:r>
                      <a:r>
                        <a:rPr lang="en-US" sz="1000" u="none" cap="none" strike="noStrike">
                          <a:solidFill>
                            <a:schemeClr val="dk1"/>
                          </a:solidFill>
                          <a:latin typeface="Montserrat"/>
                          <a:ea typeface="Montserrat"/>
                          <a:cs typeface="Montserrat"/>
                          <a:sym typeface="Montserrat"/>
                        </a:rPr>
                        <a:t>F,C,M</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 G16: Provisional</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Clear, Water, Supercooled, Mixed, Ice, Uncertain</a:t>
                      </a:r>
                      <a:endParaRPr sz="10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Baselined 16.1.x</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 </a:t>
                      </a:r>
                      <a:endParaRPr sz="1200" u="none" cap="none" strike="noStrike">
                        <a:latin typeface="Montserrat"/>
                        <a:ea typeface="Montserrat"/>
                        <a:cs typeface="Montserrat"/>
                        <a:sym typeface="Montserrat"/>
                      </a:endParaRPr>
                    </a:p>
                  </a:txBody>
                  <a:tcPr marT="9125" marB="9125" marR="9125" marL="9125" anchor="ctr"/>
                </a:tc>
              </a:tr>
              <a:tr h="215300">
                <a:tc vMerge="1"/>
                <a:tc vMerge="1"/>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rPr>
                        <a:t>*G17: Provisional (May 6, ’19)</a:t>
                      </a:r>
                      <a:endParaRPr sz="1200" u="none" cap="none" strike="noStrike">
                        <a:latin typeface="Montserrat"/>
                        <a:ea typeface="Montserrat"/>
                        <a:cs typeface="Montserrat"/>
                        <a:sym typeface="Montserrat"/>
                      </a:endParaRPr>
                    </a:p>
                  </a:txBody>
                  <a:tcPr marT="9125" marB="9125" marR="9125" marL="9125" anchor="ctr"/>
                </a:tc>
                <a:tc vMerge="1"/>
                <a:tc vMerge="1"/>
                <a:tc vMerge="1"/>
              </a:tr>
              <a:tr h="457325">
                <a:tc>
                  <a:txBody>
                    <a:bodyPr/>
                    <a:lstStyle/>
                    <a:p>
                      <a:pPr indent="0" lvl="0" marL="0" marR="0" rtl="0" algn="ctr">
                        <a:lnSpc>
                          <a:spcPct val="100000"/>
                        </a:lnSpc>
                        <a:spcBef>
                          <a:spcPts val="0"/>
                        </a:spcBef>
                        <a:spcAft>
                          <a:spcPts val="0"/>
                        </a:spcAft>
                        <a:buClr>
                          <a:srgbClr val="000000"/>
                        </a:buClr>
                        <a:buSzPts val="300"/>
                        <a:buFont typeface="Arial"/>
                        <a:buNone/>
                      </a:pPr>
                      <a:r>
                        <a:rPr i="0" lang="en-US" sz="1000" u="none" cap="none" strike="noStrike">
                          <a:solidFill>
                            <a:srgbClr val="000000"/>
                          </a:solidFill>
                          <a:latin typeface="Montserrat"/>
                          <a:ea typeface="Montserrat"/>
                          <a:cs typeface="Montserrat"/>
                          <a:sym typeface="Montserrat"/>
                        </a:rPr>
                        <a:t> </a:t>
                      </a:r>
                      <a:r>
                        <a:rPr lang="en-US" sz="1000">
                          <a:solidFill>
                            <a:srgbClr val="00B050"/>
                          </a:solidFill>
                          <a:latin typeface="Montserrat"/>
                          <a:ea typeface="Montserrat"/>
                          <a:cs typeface="Montserrat"/>
                          <a:sym typeface="Montserrat"/>
                        </a:rPr>
                        <a:t>GOES-East,West </a:t>
                      </a:r>
                      <a:r>
                        <a:rPr i="0" lang="en-US" sz="1000" u="none" cap="none" strike="noStrike">
                          <a:solidFill>
                            <a:srgbClr val="000000"/>
                          </a:solidFill>
                          <a:latin typeface="Montserrat"/>
                          <a:ea typeface="Montserrat"/>
                          <a:cs typeface="Montserrat"/>
                          <a:sym typeface="Montserrat"/>
                        </a:rPr>
                        <a:t>Derived Stability Indices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300"/>
                        <a:buFont typeface="Arial"/>
                        <a:buNone/>
                      </a:pPr>
                      <a:r>
                        <a:rPr i="0" lang="en-US" sz="1000" u="none" cap="none" strike="noStrike">
                          <a:solidFill>
                            <a:srgbClr val="000000"/>
                          </a:solidFill>
                          <a:latin typeface="Montserrat"/>
                          <a:ea typeface="Montserrat"/>
                          <a:cs typeface="Montserrat"/>
                          <a:sym typeface="Montserrat"/>
                        </a:rPr>
                        <a:t>(CAPE,LI, KI, SI, TT)</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SBN Exp (G-16: May </a:t>
                      </a:r>
                      <a:r>
                        <a:rPr lang="en-US" sz="1000">
                          <a:latin typeface="Montserrat"/>
                          <a:ea typeface="Montserrat"/>
                          <a:cs typeface="Montserrat"/>
                          <a:sym typeface="Montserrat"/>
                        </a:rPr>
                        <a:t>20</a:t>
                      </a:r>
                      <a:r>
                        <a:rPr lang="en-US" sz="1000" u="none" cap="none" strike="noStrike">
                          <a:latin typeface="Montserrat"/>
                          <a:ea typeface="Montserrat"/>
                          <a:cs typeface="Montserrat"/>
                          <a:sym typeface="Montserrat"/>
                        </a:rPr>
                        <a:t>17</a:t>
                      </a:r>
                      <a:r>
                        <a:rPr lang="en-US" sz="1000">
                          <a:latin typeface="Montserrat"/>
                          <a:ea typeface="Montserrat"/>
                          <a:cs typeface="Montserrat"/>
                          <a:sym typeface="Montserrat"/>
                        </a:rPr>
                        <a:t>; </a:t>
                      </a:r>
                      <a:r>
                        <a:rPr lang="en-US" sz="1000">
                          <a:solidFill>
                            <a:srgbClr val="00B050"/>
                          </a:solidFill>
                          <a:latin typeface="Montserrat"/>
                          <a:ea typeface="Montserrat"/>
                          <a:cs typeface="Montserrat"/>
                          <a:sym typeface="Montserrat"/>
                        </a:rPr>
                        <a:t>G-17: Sep. 2021</a:t>
                      </a:r>
                      <a:r>
                        <a:rPr lang="en-US" sz="1000" u="none" cap="none" strike="noStrike">
                          <a:latin typeface="Montserrat"/>
                          <a:ea typeface="Montserrat"/>
                          <a:cs typeface="Montserrat"/>
                          <a:sym typeface="Montserrat"/>
                        </a:rPr>
                        <a:t>)</a:t>
                      </a:r>
                      <a:r>
                        <a:rPr lang="en-US" sz="1200">
                          <a:latin typeface="Montserrat"/>
                          <a:ea typeface="Montserrat"/>
                          <a:cs typeface="Montserrat"/>
                          <a:sym typeface="Montserrat"/>
                        </a:rPr>
                        <a:t> </a:t>
                      </a:r>
                      <a:r>
                        <a:rPr lang="en-US" sz="1000" u="none" cap="none" strike="noStrike">
                          <a:solidFill>
                            <a:schemeClr val="dk1"/>
                          </a:solidFill>
                          <a:latin typeface="Montserrat"/>
                          <a:ea typeface="Montserrat"/>
                          <a:cs typeface="Montserrat"/>
                          <a:sym typeface="Montserrat"/>
                        </a:rPr>
                        <a:t>F,C,M</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G16: Provisional</a:t>
                      </a:r>
                      <a:br>
                        <a:rPr lang="en-US" sz="1000" u="none" cap="none" strike="noStrike">
                          <a:latin typeface="Montserrat"/>
                          <a:ea typeface="Montserrat"/>
                          <a:cs typeface="Montserrat"/>
                          <a:sym typeface="Montserrat"/>
                        </a:rPr>
                      </a:br>
                      <a:r>
                        <a:rPr lang="en-US" sz="1000" u="none" cap="none" strike="noStrike">
                          <a:latin typeface="Montserrat"/>
                          <a:ea typeface="Montserrat"/>
                          <a:cs typeface="Montserrat"/>
                          <a:sym typeface="Montserrat"/>
                        </a:rPr>
                        <a:t>*</a:t>
                      </a:r>
                      <a:r>
                        <a:rPr lang="en-US" sz="1000" u="none" cap="none" strike="noStrike">
                          <a:solidFill>
                            <a:schemeClr val="dk1"/>
                          </a:solidFill>
                          <a:latin typeface="Montserrat"/>
                          <a:ea typeface="Montserrat"/>
                          <a:cs typeface="Montserrat"/>
                          <a:sym typeface="Montserrat"/>
                        </a:rPr>
                        <a:t>G17: Provisional  (May 16, ’19)</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10-bit colormap. Syncs to legacy GOES Sounder ranges</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Aug. ‘17, Mature</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18.2.1</a:t>
                      </a:r>
                      <a:endParaRPr sz="1000" u="none" cap="none" strike="noStrike">
                        <a:solidFill>
                          <a:srgbClr val="0000FF"/>
                        </a:solidFill>
                        <a:latin typeface="Montserrat"/>
                        <a:ea typeface="Montserrat"/>
                        <a:cs typeface="Montserrat"/>
                        <a:sym typeface="Montserrat"/>
                      </a:endParaRPr>
                    </a:p>
                  </a:txBody>
                  <a:tcPr marT="9125" marB="9125" marR="9125" marL="9125" anchor="ctr"/>
                </a:tc>
              </a:tr>
              <a:tr h="244700">
                <a:tc rowSpan="2">
                  <a:txBody>
                    <a:bodyPr/>
                    <a:lstStyle/>
                    <a:p>
                      <a:pPr indent="0" lvl="0" marL="0" marR="0" rtl="0" algn="ctr">
                        <a:lnSpc>
                          <a:spcPct val="100000"/>
                        </a:lnSpc>
                        <a:spcBef>
                          <a:spcPts val="0"/>
                        </a:spcBef>
                        <a:spcAft>
                          <a:spcPts val="0"/>
                        </a:spcAft>
                        <a:buClr>
                          <a:schemeClr val="dk1"/>
                        </a:buClr>
                        <a:buSzPts val="300"/>
                        <a:buFont typeface="Calibri"/>
                        <a:buNone/>
                      </a:pPr>
                      <a:r>
                        <a:rPr lang="en-US" sz="1000">
                          <a:solidFill>
                            <a:srgbClr val="00B050"/>
                          </a:solidFill>
                          <a:latin typeface="Montserrat"/>
                          <a:ea typeface="Montserrat"/>
                          <a:cs typeface="Montserrat"/>
                          <a:sym typeface="Montserrat"/>
                        </a:rPr>
                        <a:t>GOES-East,West </a:t>
                      </a:r>
                      <a:r>
                        <a:rPr lang="en-US" sz="1000" u="none" cap="none" strike="noStrike">
                          <a:solidFill>
                            <a:schemeClr val="dk1"/>
                          </a:solidFill>
                          <a:latin typeface="Montserrat"/>
                          <a:ea typeface="Montserrat"/>
                          <a:cs typeface="Montserrat"/>
                          <a:sym typeface="Montserrat"/>
                        </a:rPr>
                        <a:t>Aerosol Detection (ADP</a:t>
                      </a:r>
                      <a:r>
                        <a:rPr i="0" lang="en-US" sz="1000" u="none" cap="none" strike="noStrike">
                          <a:solidFill>
                            <a:srgbClr val="000000"/>
                          </a:solidFill>
                          <a:latin typeface="Montserrat"/>
                          <a:ea typeface="Montserrat"/>
                          <a:cs typeface="Montserrat"/>
                          <a:sym typeface="Montserrat"/>
                        </a:rPr>
                        <a:t>)</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SBN Exp </a:t>
                      </a:r>
                      <a:r>
                        <a:rPr lang="en-US" sz="1000" u="none" cap="none" strike="noStrike">
                          <a:solidFill>
                            <a:schemeClr val="dk1"/>
                          </a:solidFill>
                          <a:latin typeface="Montserrat"/>
                          <a:ea typeface="Montserrat"/>
                          <a:cs typeface="Montserrat"/>
                          <a:sym typeface="Montserrat"/>
                        </a:rPr>
                        <a:t>(G-16: May </a:t>
                      </a:r>
                      <a:r>
                        <a:rPr lang="en-US" sz="1000">
                          <a:latin typeface="Montserrat"/>
                          <a:ea typeface="Montserrat"/>
                          <a:cs typeface="Montserrat"/>
                          <a:sym typeface="Montserrat"/>
                        </a:rPr>
                        <a:t>20</a:t>
                      </a:r>
                      <a:r>
                        <a:rPr lang="en-US" sz="1000" u="none" cap="none" strike="noStrike">
                          <a:solidFill>
                            <a:schemeClr val="dk1"/>
                          </a:solidFill>
                          <a:latin typeface="Montserrat"/>
                          <a:ea typeface="Montserrat"/>
                          <a:cs typeface="Montserrat"/>
                          <a:sym typeface="Montserrat"/>
                        </a:rPr>
                        <a:t>17</a:t>
                      </a:r>
                      <a:r>
                        <a:rPr lang="en-US" sz="1000">
                          <a:latin typeface="Montserrat"/>
                          <a:ea typeface="Montserrat"/>
                          <a:cs typeface="Montserrat"/>
                          <a:sym typeface="Montserrat"/>
                        </a:rPr>
                        <a:t>; </a:t>
                      </a:r>
                      <a:r>
                        <a:rPr lang="en-US" sz="1000">
                          <a:solidFill>
                            <a:srgbClr val="00B050"/>
                          </a:solidFill>
                          <a:latin typeface="Montserrat"/>
                          <a:ea typeface="Montserrat"/>
                          <a:cs typeface="Montserrat"/>
                          <a:sym typeface="Montserrat"/>
                        </a:rPr>
                        <a:t>G-17: Sep. 2021</a:t>
                      </a:r>
                      <a:r>
                        <a:rPr lang="en-US" sz="1000">
                          <a:latin typeface="Montserrat"/>
                          <a:ea typeface="Montserrat"/>
                          <a:cs typeface="Montserrat"/>
                          <a:sym typeface="Montserrat"/>
                        </a:rPr>
                        <a:t>) </a:t>
                      </a:r>
                      <a:r>
                        <a:rPr lang="en-US" sz="1000" u="none" cap="none" strike="noStrike">
                          <a:solidFill>
                            <a:schemeClr val="dk1"/>
                          </a:solidFill>
                          <a:latin typeface="Montserrat"/>
                          <a:ea typeface="Montserrat"/>
                          <a:cs typeface="Montserrat"/>
                          <a:sym typeface="Montserrat"/>
                        </a:rPr>
                        <a:t>F,C,M</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G16: Provisional (Dec. 6, ‘18)</a:t>
                      </a:r>
                      <a:endParaRPr sz="1000" u="none" cap="none" strike="noStrike">
                        <a:solidFill>
                          <a:schemeClr val="dk1"/>
                        </a:solidFill>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Separate Dust, Smoke. Hi/Lo/Med confidence</a:t>
                      </a:r>
                      <a:endParaRPr sz="10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Feb. ‘18 RPM, Eval</a:t>
                      </a:r>
                      <a:endParaRPr sz="10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20.2.1</a:t>
                      </a:r>
                      <a:endParaRPr sz="1200" u="none" cap="none" strike="noStrike">
                        <a:solidFill>
                          <a:srgbClr val="0000FF"/>
                        </a:solidFill>
                        <a:latin typeface="Montserrat"/>
                        <a:ea typeface="Montserrat"/>
                        <a:cs typeface="Montserrat"/>
                        <a:sym typeface="Montserrat"/>
                      </a:endParaRPr>
                    </a:p>
                  </a:txBody>
                  <a:tcPr marT="9125" marB="9125" marR="9125" marL="9125" anchor="ctr"/>
                </a:tc>
              </a:tr>
              <a:tr h="240550">
                <a:tc vMerge="1"/>
                <a:tc vMerge="1"/>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*G17: Provisional (June 27, ‘19)</a:t>
                      </a:r>
                      <a:endParaRPr sz="1000" u="none" cap="none" strike="noStrike">
                        <a:latin typeface="Montserrat"/>
                        <a:ea typeface="Montserrat"/>
                        <a:cs typeface="Montserrat"/>
                        <a:sym typeface="Montserrat"/>
                      </a:endParaRPr>
                    </a:p>
                  </a:txBody>
                  <a:tcPr marT="45725" marB="9125" marR="9125" marL="9125" anchor="ctr"/>
                </a:tc>
                <a:tc vMerge="1"/>
                <a:tc vMerge="1"/>
                <a:tc vMerge="1"/>
              </a:tr>
            </a:tbl>
          </a:graphicData>
        </a:graphic>
      </p:graphicFrame>
      <p:sp>
        <p:nvSpPr>
          <p:cNvPr id="634" name="Google Shape;634;p6"/>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635" name="Google Shape;635;p6"/>
          <p:cNvSpPr txBox="1"/>
          <p:nvPr/>
        </p:nvSpPr>
        <p:spPr>
          <a:xfrm>
            <a:off x="4743892" y="6504812"/>
            <a:ext cx="2704215" cy="276999"/>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1" lang="en-US" sz="1200" u="none" cap="none" strike="noStrike">
                <a:solidFill>
                  <a:schemeClr val="dk1"/>
                </a:solidFill>
                <a:latin typeface="Calibri"/>
                <a:ea typeface="Calibri"/>
                <a:cs typeface="Calibri"/>
                <a:sym typeface="Calibri"/>
              </a:rPr>
              <a:t>F = Full Disk, C= CONUS, M= Mesoscale</a:t>
            </a:r>
            <a:endParaRPr b="0" i="0" sz="1400" u="none" cap="none" strike="noStrike">
              <a:solidFill>
                <a:srgbClr val="000000"/>
              </a:solidFill>
              <a:latin typeface="Arial"/>
              <a:ea typeface="Arial"/>
              <a:cs typeface="Arial"/>
              <a:sym typeface="Arial"/>
            </a:endParaRPr>
          </a:p>
        </p:txBody>
      </p:sp>
      <p:sp>
        <p:nvSpPr>
          <p:cNvPr id="636" name="Google Shape;636;p6"/>
          <p:cNvSpPr txBox="1"/>
          <p:nvPr/>
        </p:nvSpPr>
        <p:spPr>
          <a:xfrm>
            <a:off x="355344" y="6504812"/>
            <a:ext cx="3624197"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*G-17 PS-PVRs are based upon cool season evaluations</a:t>
            </a:r>
            <a:endParaRPr b="0" i="0" sz="1400" u="none" cap="none" strike="noStrike">
              <a:solidFill>
                <a:srgbClr val="000000"/>
              </a:solidFill>
              <a:latin typeface="Arial"/>
              <a:ea typeface="Arial"/>
              <a:cs typeface="Arial"/>
              <a:sym typeface="Arial"/>
            </a:endParaRPr>
          </a:p>
        </p:txBody>
      </p:sp>
      <p:sp>
        <p:nvSpPr>
          <p:cNvPr id="637" name="Google Shape;637;p6"/>
          <p:cNvSpPr txBox="1"/>
          <p:nvPr>
            <p:ph type="title"/>
          </p:nvPr>
        </p:nvSpPr>
        <p:spPr>
          <a:xfrm>
            <a:off x="609600" y="0"/>
            <a:ext cx="9157800" cy="87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376092"/>
              </a:buClr>
              <a:buSzPts val="4000"/>
              <a:buFont typeface="Calibri"/>
              <a:buNone/>
            </a:pPr>
            <a:r>
              <a:rPr lang="en-US" sz="3600"/>
              <a:t>(4) Current Product Posture </a:t>
            </a:r>
            <a:endParaRPr sz="36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graphicFrame>
        <p:nvGraphicFramePr>
          <p:cNvPr id="642" name="Google Shape;642;p7"/>
          <p:cNvGraphicFramePr/>
          <p:nvPr/>
        </p:nvGraphicFramePr>
        <p:xfrm>
          <a:off x="232284" y="1103045"/>
          <a:ext cx="3000000" cy="3000000"/>
        </p:xfrm>
        <a:graphic>
          <a:graphicData uri="http://schemas.openxmlformats.org/drawingml/2006/table">
            <a:tbl>
              <a:tblPr bandRow="1" firstRow="1">
                <a:noFill/>
                <a:tableStyleId>{829411F7-EC2C-4B17-A973-01F66F03338B}</a:tableStyleId>
              </a:tblPr>
              <a:tblGrid>
                <a:gridCol w="1988600"/>
                <a:gridCol w="2094000"/>
                <a:gridCol w="3008100"/>
                <a:gridCol w="1975125"/>
                <a:gridCol w="1161250"/>
                <a:gridCol w="1500325"/>
              </a:tblGrid>
              <a:tr h="649600">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Product</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Delivery Mechanism</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latin typeface="Montserrat"/>
                          <a:ea typeface="Montserrat"/>
                          <a:cs typeface="Montserrat"/>
                          <a:sym typeface="Montserrat"/>
                        </a:rPr>
                        <a:t>(Activation)</a:t>
                      </a:r>
                      <a:endParaRPr sz="1100" u="none" cap="none" strike="noStrike">
                        <a:solidFill>
                          <a:srgbClr val="00B050"/>
                        </a:solidFill>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Product Maturity</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AWIPS Treatment </a:t>
                      </a:r>
                      <a:r>
                        <a:rPr lang="en-US" sz="1100" u="none" cap="none" strike="noStrike">
                          <a:latin typeface="Montserrat"/>
                          <a:ea typeface="Montserrat"/>
                          <a:cs typeface="Montserrat"/>
                          <a:sym typeface="Montserrat"/>
                        </a:rPr>
                        <a:t>(enhancement tables, </a:t>
                      </a:r>
                      <a:br>
                        <a:rPr lang="en-US" sz="1100" u="none" cap="none" strike="noStrike">
                          <a:latin typeface="Montserrat"/>
                          <a:ea typeface="Montserrat"/>
                          <a:cs typeface="Montserrat"/>
                          <a:sym typeface="Montserrat"/>
                        </a:rPr>
                      </a:br>
                      <a:r>
                        <a:rPr lang="en-US" sz="1100" u="none" cap="none" strike="noStrike">
                          <a:latin typeface="Montserrat"/>
                          <a:ea typeface="Montserrat"/>
                          <a:cs typeface="Montserrat"/>
                          <a:sym typeface="Montserrat"/>
                        </a:rPr>
                        <a:t>ranges, units, rules…)</a:t>
                      </a:r>
                      <a:endParaRPr sz="11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AWIPS Status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latin typeface="Montserrat"/>
                          <a:ea typeface="Montserrat"/>
                          <a:cs typeface="Montserrat"/>
                          <a:sym typeface="Montserrat"/>
                        </a:rPr>
                        <a:t>(RPM date)</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Target AWIPS Release</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solidFill>
                            <a:srgbClr val="0000FF"/>
                          </a:solidFill>
                          <a:latin typeface="Montserrat"/>
                          <a:ea typeface="Montserrat"/>
                          <a:cs typeface="Montserrat"/>
                          <a:sym typeface="Montserrat"/>
                        </a:rPr>
                        <a:t>(Blue = submitted)</a:t>
                      </a:r>
                      <a:endParaRPr sz="1200" u="none" cap="none" strike="noStrike">
                        <a:latin typeface="Montserrat"/>
                        <a:ea typeface="Montserrat"/>
                        <a:cs typeface="Montserrat"/>
                        <a:sym typeface="Montserrat"/>
                      </a:endParaRPr>
                    </a:p>
                  </a:txBody>
                  <a:tcPr marT="9125" marB="9125" marR="9125" marL="9125" anchor="ctr"/>
                </a:tc>
              </a:tr>
              <a:tr h="234175">
                <a:tc rowSpan="2">
                  <a:txBody>
                    <a:bodyPr/>
                    <a:lstStyle/>
                    <a:p>
                      <a:pPr indent="0" lvl="0" marL="0" marR="0" rtl="0" algn="ctr">
                        <a:lnSpc>
                          <a:spcPct val="100000"/>
                        </a:lnSpc>
                        <a:spcBef>
                          <a:spcPts val="0"/>
                        </a:spcBef>
                        <a:spcAft>
                          <a:spcPts val="0"/>
                        </a:spcAft>
                        <a:buClr>
                          <a:srgbClr val="000000"/>
                        </a:buClr>
                        <a:buSzPts val="300"/>
                        <a:buFont typeface="Calibri"/>
                        <a:buNone/>
                      </a:pPr>
                      <a:r>
                        <a:rPr lang="en-US" sz="1000">
                          <a:solidFill>
                            <a:srgbClr val="00B050"/>
                          </a:solidFill>
                          <a:latin typeface="Montserrat"/>
                          <a:ea typeface="Montserrat"/>
                          <a:cs typeface="Montserrat"/>
                          <a:sym typeface="Montserrat"/>
                        </a:rPr>
                        <a:t>GOES-East,West </a:t>
                      </a:r>
                      <a:r>
                        <a:rPr i="0" lang="en-US" sz="1000" u="none" cap="none" strike="noStrike">
                          <a:solidFill>
                            <a:srgbClr val="000000"/>
                          </a:solidFill>
                          <a:latin typeface="Montserrat"/>
                          <a:ea typeface="Montserrat"/>
                          <a:cs typeface="Montserrat"/>
                          <a:sym typeface="Montserrat"/>
                        </a:rPr>
                        <a:t>Aerosol Optical Depth </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SBN Exp </a:t>
                      </a:r>
                      <a:r>
                        <a:rPr lang="en-US" sz="1000" u="none" cap="none" strike="noStrike">
                          <a:solidFill>
                            <a:schemeClr val="dk1"/>
                          </a:solidFill>
                          <a:latin typeface="Montserrat"/>
                          <a:ea typeface="Montserrat"/>
                          <a:cs typeface="Montserrat"/>
                          <a:sym typeface="Montserrat"/>
                        </a:rPr>
                        <a:t>(G-16: May 2017</a:t>
                      </a:r>
                      <a:r>
                        <a:rPr lang="en-US" sz="1000">
                          <a:latin typeface="Montserrat"/>
                          <a:ea typeface="Montserrat"/>
                          <a:cs typeface="Montserrat"/>
                          <a:sym typeface="Montserrat"/>
                        </a:rPr>
                        <a:t>; </a:t>
                      </a:r>
                      <a:br>
                        <a:rPr lang="en-US" sz="1000">
                          <a:latin typeface="Montserrat"/>
                          <a:ea typeface="Montserrat"/>
                          <a:cs typeface="Montserrat"/>
                          <a:sym typeface="Montserrat"/>
                        </a:rPr>
                      </a:br>
                      <a:r>
                        <a:rPr lang="en-US" sz="1000">
                          <a:solidFill>
                            <a:srgbClr val="00B050"/>
                          </a:solidFill>
                          <a:latin typeface="Montserrat"/>
                          <a:ea typeface="Montserrat"/>
                          <a:cs typeface="Montserrat"/>
                          <a:sym typeface="Montserrat"/>
                        </a:rPr>
                        <a:t>G-17: Sep. 2021</a:t>
                      </a:r>
                      <a:r>
                        <a:rPr lang="en-US" sz="1000" u="none" cap="none" strike="noStrike">
                          <a:solidFill>
                            <a:schemeClr val="dk1"/>
                          </a:solidFill>
                          <a:latin typeface="Montserrat"/>
                          <a:ea typeface="Montserrat"/>
                          <a:cs typeface="Montserrat"/>
                          <a:sym typeface="Montserrat"/>
                        </a:rPr>
                        <a:t>)  F,C</a:t>
                      </a:r>
                      <a:endParaRPr sz="1000" u="none" cap="none" strike="noStrike">
                        <a:solidFill>
                          <a:schemeClr val="dk1"/>
                        </a:solidFill>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G16: Provisional (Sept. 14, ’18)</a:t>
                      </a:r>
                      <a:endParaRPr sz="1000" u="none" cap="none" strike="noStrike">
                        <a:solidFill>
                          <a:schemeClr val="dk1"/>
                        </a:solidFill>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Display as binary mask.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Fixed display range (0-1)</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June ‘17, Mature</a:t>
                      </a:r>
                      <a:endParaRPr sz="10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18.2.1</a:t>
                      </a:r>
                      <a:endParaRPr sz="1000" u="none" cap="none" strike="noStrike">
                        <a:solidFill>
                          <a:srgbClr val="0000FF"/>
                        </a:solidFill>
                        <a:latin typeface="Montserrat"/>
                        <a:ea typeface="Montserrat"/>
                        <a:cs typeface="Montserrat"/>
                        <a:sym typeface="Montserrat"/>
                      </a:endParaRPr>
                    </a:p>
                  </a:txBody>
                  <a:tcPr marT="9125" marB="9125" marR="9125" marL="9125" anchor="ctr"/>
                </a:tc>
              </a:tr>
              <a:tr h="224925">
                <a:tc vMerge="1"/>
                <a:tc vMerge="1"/>
                <a:tc>
                  <a:txBody>
                    <a:bodyPr/>
                    <a:lstStyle/>
                    <a:p>
                      <a:pPr indent="0" lvl="0" marL="0" marR="0" rtl="0" algn="ctr">
                        <a:lnSpc>
                          <a:spcPct val="100000"/>
                        </a:lnSpc>
                        <a:spcBef>
                          <a:spcPts val="0"/>
                        </a:spcBef>
                        <a:spcAft>
                          <a:spcPts val="0"/>
                        </a:spcAft>
                        <a:buClr>
                          <a:srgbClr val="000000"/>
                        </a:buClr>
                        <a:buSzPts val="1200"/>
                        <a:buFont typeface="Arial"/>
                        <a:buNone/>
                      </a:pPr>
                      <a:r>
                        <a:rPr b="1" lang="en-US" sz="1000" u="none" cap="none" strike="noStrike">
                          <a:solidFill>
                            <a:srgbClr val="3F3F3F"/>
                          </a:solidFill>
                          <a:latin typeface="Montserrat"/>
                          <a:ea typeface="Montserrat"/>
                          <a:cs typeface="Montserrat"/>
                          <a:sym typeface="Montserrat"/>
                        </a:rPr>
                        <a:t>*</a:t>
                      </a:r>
                      <a:r>
                        <a:rPr lang="en-US" sz="1000" u="none" cap="none" strike="noStrike">
                          <a:solidFill>
                            <a:schemeClr val="dk1"/>
                          </a:solidFill>
                          <a:latin typeface="Montserrat"/>
                          <a:ea typeface="Montserrat"/>
                          <a:cs typeface="Montserrat"/>
                          <a:sym typeface="Montserrat"/>
                        </a:rPr>
                        <a:t>G17: Provisional (June 27, ’19)</a:t>
                      </a:r>
                      <a:endParaRPr sz="1200" u="none" cap="none" strike="noStrike">
                        <a:latin typeface="Montserrat"/>
                        <a:ea typeface="Montserrat"/>
                        <a:cs typeface="Montserrat"/>
                        <a:sym typeface="Montserrat"/>
                      </a:endParaRPr>
                    </a:p>
                  </a:txBody>
                  <a:tcPr marT="9125" marB="9125" marR="9125" marL="9125" anchor="ctr"/>
                </a:tc>
                <a:tc vMerge="1"/>
                <a:tc vMerge="1"/>
                <a:tc vMerge="1"/>
              </a:tr>
              <a:tr h="224925">
                <a:tc rowSpan="2">
                  <a:txBody>
                    <a:bodyPr/>
                    <a:lstStyle/>
                    <a:p>
                      <a:pPr indent="0" lvl="0" marL="0" marR="0" rtl="0" algn="ctr">
                        <a:lnSpc>
                          <a:spcPct val="100000"/>
                        </a:lnSpc>
                        <a:spcBef>
                          <a:spcPts val="0"/>
                        </a:spcBef>
                        <a:spcAft>
                          <a:spcPts val="0"/>
                        </a:spcAft>
                        <a:buClr>
                          <a:srgbClr val="000000"/>
                        </a:buClr>
                        <a:buSzPts val="300"/>
                        <a:buFont typeface="Arial"/>
                        <a:buNone/>
                      </a:pPr>
                      <a:r>
                        <a:rPr lang="en-US" sz="1000">
                          <a:solidFill>
                            <a:srgbClr val="00B050"/>
                          </a:solidFill>
                          <a:latin typeface="Montserrat"/>
                          <a:ea typeface="Montserrat"/>
                          <a:cs typeface="Montserrat"/>
                          <a:sym typeface="Montserrat"/>
                        </a:rPr>
                        <a:t>GOES-East,West </a:t>
                      </a:r>
                      <a:r>
                        <a:rPr i="0" lang="en-US" sz="1000" u="none" cap="none" strike="noStrike">
                          <a:solidFill>
                            <a:srgbClr val="000000"/>
                          </a:solidFill>
                          <a:latin typeface="Montserrat"/>
                          <a:ea typeface="Montserrat"/>
                          <a:cs typeface="Montserrat"/>
                          <a:sym typeface="Montserrat"/>
                        </a:rPr>
                        <a:t>Land Surface Temperature</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SBN Exp </a:t>
                      </a:r>
                      <a:r>
                        <a:rPr lang="en-US" sz="1000" u="none" cap="none" strike="noStrike">
                          <a:solidFill>
                            <a:schemeClr val="dk1"/>
                          </a:solidFill>
                          <a:latin typeface="Montserrat"/>
                          <a:ea typeface="Montserrat"/>
                          <a:cs typeface="Montserrat"/>
                          <a:sym typeface="Montserrat"/>
                        </a:rPr>
                        <a:t>(</a:t>
                      </a:r>
                      <a:r>
                        <a:rPr lang="en-US" sz="1000">
                          <a:latin typeface="Montserrat"/>
                          <a:ea typeface="Montserrat"/>
                          <a:cs typeface="Montserrat"/>
                          <a:sym typeface="Montserrat"/>
                        </a:rPr>
                        <a:t>G-16: </a:t>
                      </a:r>
                      <a:r>
                        <a:rPr lang="en-US" sz="1000" u="none" cap="none" strike="noStrike">
                          <a:solidFill>
                            <a:schemeClr val="dk1"/>
                          </a:solidFill>
                          <a:latin typeface="Montserrat"/>
                          <a:ea typeface="Montserrat"/>
                          <a:cs typeface="Montserrat"/>
                          <a:sym typeface="Montserrat"/>
                        </a:rPr>
                        <a:t>May 2017</a:t>
                      </a:r>
                      <a:r>
                        <a:rPr lang="en-US" sz="1000">
                          <a:latin typeface="Montserrat"/>
                          <a:ea typeface="Montserrat"/>
                          <a:cs typeface="Montserrat"/>
                          <a:sym typeface="Montserrat"/>
                        </a:rPr>
                        <a:t>; </a:t>
                      </a:r>
                      <a:br>
                        <a:rPr lang="en-US" sz="1000">
                          <a:latin typeface="Montserrat"/>
                          <a:ea typeface="Montserrat"/>
                          <a:cs typeface="Montserrat"/>
                          <a:sym typeface="Montserrat"/>
                        </a:rPr>
                      </a:br>
                      <a:r>
                        <a:rPr lang="en-US" sz="1000">
                          <a:solidFill>
                            <a:srgbClr val="00B050"/>
                          </a:solidFill>
                          <a:latin typeface="Montserrat"/>
                          <a:ea typeface="Montserrat"/>
                          <a:cs typeface="Montserrat"/>
                          <a:sym typeface="Montserrat"/>
                        </a:rPr>
                        <a:t>G-17: Sep. 2021</a:t>
                      </a:r>
                      <a:r>
                        <a:rPr lang="en-US" sz="1000" u="none" cap="none" strike="noStrike">
                          <a:solidFill>
                            <a:schemeClr val="dk1"/>
                          </a:solidFill>
                          <a:latin typeface="Montserrat"/>
                          <a:ea typeface="Montserrat"/>
                          <a:cs typeface="Montserrat"/>
                          <a:sym typeface="Montserrat"/>
                        </a:rPr>
                        <a:t>)  F,C,M</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G16: Provisional</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LST in degF</a:t>
                      </a:r>
                      <a:endParaRPr sz="10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June ‘17, Eval</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 19.2.1</a:t>
                      </a:r>
                      <a:endParaRPr sz="1200" u="none" cap="none" strike="noStrike">
                        <a:solidFill>
                          <a:srgbClr val="0000FF"/>
                        </a:solidFill>
                        <a:latin typeface="Montserrat"/>
                        <a:ea typeface="Montserrat"/>
                        <a:cs typeface="Montserrat"/>
                        <a:sym typeface="Montserrat"/>
                      </a:endParaRPr>
                    </a:p>
                  </a:txBody>
                  <a:tcPr marT="9125" marB="9125" marR="9125" marL="9125" anchor="ctr"/>
                </a:tc>
              </a:tr>
              <a:tr h="224925">
                <a:tc vMerge="1"/>
                <a:tc vMerge="1"/>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*G17 Provisional  (June 13, ’19)</a:t>
                      </a:r>
                      <a:endParaRPr sz="1200" u="none" cap="none" strike="noStrike">
                        <a:latin typeface="Montserrat"/>
                        <a:ea typeface="Montserrat"/>
                        <a:cs typeface="Montserrat"/>
                        <a:sym typeface="Montserrat"/>
                      </a:endParaRPr>
                    </a:p>
                  </a:txBody>
                  <a:tcPr marT="9125" marB="9125" marR="9125" marL="9125" anchor="ctr"/>
                </a:tc>
                <a:tc vMerge="1"/>
                <a:tc vMerge="1"/>
                <a:tc vMerge="1"/>
              </a:tr>
              <a:tr h="243800">
                <a:tc rowSpan="2">
                  <a:txBody>
                    <a:bodyPr/>
                    <a:lstStyle/>
                    <a:p>
                      <a:pPr indent="0" lvl="0" marL="0" marR="0" rtl="0" algn="ctr">
                        <a:lnSpc>
                          <a:spcPct val="100000"/>
                        </a:lnSpc>
                        <a:spcBef>
                          <a:spcPts val="0"/>
                        </a:spcBef>
                        <a:spcAft>
                          <a:spcPts val="0"/>
                        </a:spcAft>
                        <a:buClr>
                          <a:srgbClr val="000000"/>
                        </a:buClr>
                        <a:buSzPts val="300"/>
                        <a:buFont typeface="Calibri"/>
                        <a:buNone/>
                      </a:pPr>
                      <a:r>
                        <a:rPr lang="en-US" sz="1000">
                          <a:solidFill>
                            <a:srgbClr val="00B050"/>
                          </a:solidFill>
                          <a:latin typeface="Montserrat"/>
                          <a:ea typeface="Montserrat"/>
                          <a:cs typeface="Montserrat"/>
                          <a:sym typeface="Montserrat"/>
                        </a:rPr>
                        <a:t>GOES-East,West </a:t>
                      </a:r>
                      <a:r>
                        <a:rPr i="0" lang="en-US" sz="1000" u="none" cap="none" strike="noStrike">
                          <a:solidFill>
                            <a:srgbClr val="000000"/>
                          </a:solidFill>
                          <a:latin typeface="Montserrat"/>
                          <a:ea typeface="Montserrat"/>
                          <a:cs typeface="Montserrat"/>
                          <a:sym typeface="Montserrat"/>
                        </a:rPr>
                        <a:t>Fire/Hot Spot</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SBN Exp </a:t>
                      </a:r>
                      <a:r>
                        <a:rPr lang="en-US" sz="1000" u="none" cap="none" strike="noStrike">
                          <a:solidFill>
                            <a:schemeClr val="dk1"/>
                          </a:solidFill>
                          <a:latin typeface="Montserrat"/>
                          <a:ea typeface="Montserrat"/>
                          <a:cs typeface="Montserrat"/>
                          <a:sym typeface="Montserrat"/>
                        </a:rPr>
                        <a:t>(</a:t>
                      </a:r>
                      <a:r>
                        <a:rPr lang="en-US" sz="1000">
                          <a:latin typeface="Montserrat"/>
                          <a:ea typeface="Montserrat"/>
                          <a:cs typeface="Montserrat"/>
                          <a:sym typeface="Montserrat"/>
                        </a:rPr>
                        <a:t>G-16: </a:t>
                      </a:r>
                      <a:r>
                        <a:rPr lang="en-US" sz="1000" u="none" cap="none" strike="noStrike">
                          <a:solidFill>
                            <a:schemeClr val="dk1"/>
                          </a:solidFill>
                          <a:latin typeface="Montserrat"/>
                          <a:ea typeface="Montserrat"/>
                          <a:cs typeface="Montserrat"/>
                          <a:sym typeface="Montserrat"/>
                        </a:rPr>
                        <a:t>May 2017</a:t>
                      </a:r>
                      <a:r>
                        <a:rPr lang="en-US" sz="1000">
                          <a:latin typeface="Montserrat"/>
                          <a:ea typeface="Montserrat"/>
                          <a:cs typeface="Montserrat"/>
                          <a:sym typeface="Montserrat"/>
                        </a:rPr>
                        <a:t>; </a:t>
                      </a:r>
                      <a:br>
                        <a:rPr lang="en-US" sz="1000">
                          <a:latin typeface="Montserrat"/>
                          <a:ea typeface="Montserrat"/>
                          <a:cs typeface="Montserrat"/>
                          <a:sym typeface="Montserrat"/>
                        </a:rPr>
                      </a:br>
                      <a:r>
                        <a:rPr lang="en-US" sz="1000">
                          <a:solidFill>
                            <a:srgbClr val="00B050"/>
                          </a:solidFill>
                          <a:latin typeface="Montserrat"/>
                          <a:ea typeface="Montserrat"/>
                          <a:cs typeface="Montserrat"/>
                          <a:sym typeface="Montserrat"/>
                        </a:rPr>
                        <a:t>G-17: Sep. 2021</a:t>
                      </a:r>
                      <a:r>
                        <a:rPr lang="en-US" sz="1000" u="none" cap="none" strike="noStrike">
                          <a:solidFill>
                            <a:schemeClr val="dk1"/>
                          </a:solidFill>
                          <a:latin typeface="Montserrat"/>
                          <a:ea typeface="Montserrat"/>
                          <a:cs typeface="Montserrat"/>
                          <a:sym typeface="Montserrat"/>
                        </a:rPr>
                        <a:t>)  F,C </a:t>
                      </a:r>
                      <a:r>
                        <a:rPr lang="en-US" sz="1000" u="none" cap="none" strike="noStrike">
                          <a:solidFill>
                            <a:srgbClr val="00B050"/>
                          </a:solidFill>
                          <a:latin typeface="Montserrat"/>
                          <a:ea typeface="Montserrat"/>
                          <a:cs typeface="Montserrat"/>
                          <a:sym typeface="Montserrat"/>
                        </a:rPr>
                        <a:t>+</a:t>
                      </a:r>
                      <a:br>
                        <a:rPr lang="en-US" sz="1000" u="none" cap="none" strike="noStrike">
                          <a:latin typeface="Montserrat"/>
                          <a:ea typeface="Montserrat"/>
                          <a:cs typeface="Montserrat"/>
                          <a:sym typeface="Montserrat"/>
                        </a:rPr>
                      </a:br>
                      <a:r>
                        <a:rPr lang="en-US" sz="1000">
                          <a:solidFill>
                            <a:srgbClr val="00B050"/>
                          </a:solidFill>
                          <a:latin typeface="Montserrat"/>
                          <a:ea typeface="Montserrat"/>
                          <a:cs typeface="Montserrat"/>
                          <a:sym typeface="Montserrat"/>
                        </a:rPr>
                        <a:t>N</a:t>
                      </a:r>
                      <a:r>
                        <a:rPr lang="en-US" sz="1000" u="none" cap="none" strike="noStrike">
                          <a:solidFill>
                            <a:srgbClr val="00B050"/>
                          </a:solidFill>
                          <a:latin typeface="Montserrat"/>
                          <a:ea typeface="Montserrat"/>
                          <a:cs typeface="Montserrat"/>
                          <a:sym typeface="Montserrat"/>
                        </a:rPr>
                        <a:t>ew Meso Sep. </a:t>
                      </a:r>
                      <a:r>
                        <a:rPr lang="en-US" sz="1000">
                          <a:solidFill>
                            <a:srgbClr val="00B050"/>
                          </a:solidFill>
                          <a:latin typeface="Montserrat"/>
                          <a:ea typeface="Montserrat"/>
                          <a:cs typeface="Montserrat"/>
                          <a:sym typeface="Montserrat"/>
                        </a:rPr>
                        <a:t>‘21</a:t>
                      </a:r>
                      <a:endParaRPr sz="1200" u="none" cap="none" strike="noStrike">
                        <a:solidFill>
                          <a:srgbClr val="00B050"/>
                        </a:solidFill>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G16 Provisional  (Apr 24, ‘18)</a:t>
                      </a:r>
                      <a:endParaRPr sz="10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Fire Temp, Power, Area</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Aug. ‘17, Eval</a:t>
                      </a:r>
                      <a:endParaRPr sz="10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19.2.1</a:t>
                      </a:r>
                      <a:endParaRPr sz="1200" u="none" cap="none" strike="noStrike">
                        <a:solidFill>
                          <a:srgbClr val="0000FF"/>
                        </a:solidFill>
                        <a:latin typeface="Montserrat"/>
                        <a:ea typeface="Montserrat"/>
                        <a:cs typeface="Montserrat"/>
                        <a:sym typeface="Montserrat"/>
                      </a:endParaRPr>
                    </a:p>
                  </a:txBody>
                  <a:tcPr marT="9125" marB="9125" marR="9125" marL="9125" anchor="ctr"/>
                </a:tc>
              </a:tr>
              <a:tr h="252250">
                <a:tc vMerge="1"/>
                <a:tc vMerge="1"/>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*G17:  Provisional (July 25, ’19)</a:t>
                      </a:r>
                      <a:endParaRPr sz="1200" u="none" cap="none" strike="noStrike">
                        <a:latin typeface="Montserrat"/>
                        <a:ea typeface="Montserrat"/>
                        <a:cs typeface="Montserrat"/>
                        <a:sym typeface="Montserrat"/>
                      </a:endParaRPr>
                    </a:p>
                  </a:txBody>
                  <a:tcPr marT="9125" marB="9125" marR="9125" marL="9125" anchor="ctr"/>
                </a:tc>
                <a:tc vMerge="1"/>
                <a:tc vMerge="1"/>
                <a:tc vMerge="1"/>
              </a:tr>
              <a:tr h="523775">
                <a:tc>
                  <a:txBody>
                    <a:bodyPr/>
                    <a:lstStyle/>
                    <a:p>
                      <a:pPr indent="0" lvl="0" marL="0" marR="0" rtl="0" algn="ctr">
                        <a:lnSpc>
                          <a:spcPct val="100000"/>
                        </a:lnSpc>
                        <a:spcBef>
                          <a:spcPts val="0"/>
                        </a:spcBef>
                        <a:spcAft>
                          <a:spcPts val="0"/>
                        </a:spcAft>
                        <a:buClr>
                          <a:srgbClr val="000000"/>
                        </a:buClr>
                        <a:buSzPts val="300"/>
                        <a:buFont typeface="Calibri"/>
                        <a:buNone/>
                      </a:pPr>
                      <a:r>
                        <a:rPr lang="en-US" sz="1000">
                          <a:solidFill>
                            <a:srgbClr val="00B050"/>
                          </a:solidFill>
                          <a:latin typeface="Montserrat"/>
                          <a:ea typeface="Montserrat"/>
                          <a:cs typeface="Montserrat"/>
                          <a:sym typeface="Montserrat"/>
                        </a:rPr>
                        <a:t>GOES-East,West </a:t>
                      </a:r>
                      <a:r>
                        <a:rPr i="0" lang="en-US" sz="1000" u="none" cap="none" strike="noStrike">
                          <a:solidFill>
                            <a:srgbClr val="000000"/>
                          </a:solidFill>
                          <a:latin typeface="Montserrat"/>
                          <a:ea typeface="Montserrat"/>
                          <a:cs typeface="Montserrat"/>
                          <a:sym typeface="Montserrat"/>
                        </a:rPr>
                        <a:t>TPW</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SBN Exp  </a:t>
                      </a:r>
                      <a:r>
                        <a:rPr lang="en-US" sz="1000" u="none" cap="none" strike="noStrike">
                          <a:solidFill>
                            <a:schemeClr val="dk1"/>
                          </a:solidFill>
                          <a:latin typeface="Montserrat"/>
                          <a:ea typeface="Montserrat"/>
                          <a:cs typeface="Montserrat"/>
                          <a:sym typeface="Montserrat"/>
                        </a:rPr>
                        <a:t>(</a:t>
                      </a:r>
                      <a:r>
                        <a:rPr lang="en-US" sz="1000">
                          <a:latin typeface="Montserrat"/>
                          <a:ea typeface="Montserrat"/>
                          <a:cs typeface="Montserrat"/>
                          <a:sym typeface="Montserrat"/>
                        </a:rPr>
                        <a:t>G-16: </a:t>
                      </a:r>
                      <a:r>
                        <a:rPr lang="en-US" sz="1000" u="none" cap="none" strike="noStrike">
                          <a:solidFill>
                            <a:schemeClr val="dk1"/>
                          </a:solidFill>
                          <a:latin typeface="Montserrat"/>
                          <a:ea typeface="Montserrat"/>
                          <a:cs typeface="Montserrat"/>
                          <a:sym typeface="Montserrat"/>
                        </a:rPr>
                        <a:t>May 2017</a:t>
                      </a:r>
                      <a:r>
                        <a:rPr lang="en-US" sz="1000">
                          <a:latin typeface="Montserrat"/>
                          <a:ea typeface="Montserrat"/>
                          <a:cs typeface="Montserrat"/>
                          <a:sym typeface="Montserrat"/>
                        </a:rPr>
                        <a:t>; </a:t>
                      </a:r>
                      <a:br>
                        <a:rPr lang="en-US" sz="1000">
                          <a:latin typeface="Montserrat"/>
                          <a:ea typeface="Montserrat"/>
                          <a:cs typeface="Montserrat"/>
                          <a:sym typeface="Montserrat"/>
                        </a:rPr>
                      </a:br>
                      <a:r>
                        <a:rPr lang="en-US" sz="1000">
                          <a:solidFill>
                            <a:srgbClr val="00B050"/>
                          </a:solidFill>
                          <a:latin typeface="Montserrat"/>
                          <a:ea typeface="Montserrat"/>
                          <a:cs typeface="Montserrat"/>
                          <a:sym typeface="Montserrat"/>
                        </a:rPr>
                        <a:t>G-17: Sep. 2021</a:t>
                      </a:r>
                      <a:r>
                        <a:rPr lang="en-US" sz="1000" u="none" cap="none" strike="noStrike">
                          <a:solidFill>
                            <a:schemeClr val="dk1"/>
                          </a:solidFill>
                          <a:latin typeface="Montserrat"/>
                          <a:ea typeface="Montserrat"/>
                          <a:cs typeface="Montserrat"/>
                          <a:sym typeface="Montserrat"/>
                        </a:rPr>
                        <a:t>)  F,C,M</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G16: Provisional</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*G17: Provisional (May 16, ‘19)</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TPW in Inches. 10-bit colormap based legacy GOES Sounder</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Aug. ‘17, Mature</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18.2.1</a:t>
                      </a:r>
                      <a:endParaRPr sz="1200" u="none" cap="none" strike="noStrike">
                        <a:solidFill>
                          <a:srgbClr val="0000FF"/>
                        </a:solidFill>
                        <a:latin typeface="Montserrat"/>
                        <a:ea typeface="Montserrat"/>
                        <a:cs typeface="Montserrat"/>
                        <a:sym typeface="Montserrat"/>
                      </a:endParaRPr>
                    </a:p>
                  </a:txBody>
                  <a:tcPr marT="9125" marB="9125" marR="9125" marL="9125" anchor="ctr"/>
                </a:tc>
              </a:tr>
              <a:tr h="523775">
                <a:tc>
                  <a:txBody>
                    <a:bodyPr/>
                    <a:lstStyle/>
                    <a:p>
                      <a:pPr indent="0" lvl="0" marL="0" marR="0" rtl="0" algn="ctr">
                        <a:lnSpc>
                          <a:spcPct val="100000"/>
                        </a:lnSpc>
                        <a:spcBef>
                          <a:spcPts val="0"/>
                        </a:spcBef>
                        <a:spcAft>
                          <a:spcPts val="0"/>
                        </a:spcAft>
                        <a:buClr>
                          <a:srgbClr val="000000"/>
                        </a:buClr>
                        <a:buSzPts val="300"/>
                        <a:buFont typeface="Arial"/>
                        <a:buNone/>
                      </a:pPr>
                      <a:r>
                        <a:rPr i="0" lang="en-US" sz="1000" u="none" cap="none" strike="noStrike">
                          <a:solidFill>
                            <a:srgbClr val="000000"/>
                          </a:solidFill>
                          <a:latin typeface="Montserrat"/>
                          <a:ea typeface="Montserrat"/>
                          <a:cs typeface="Montserrat"/>
                          <a:sym typeface="Montserrat"/>
                        </a:rPr>
                        <a:t> </a:t>
                      </a:r>
                      <a:r>
                        <a:rPr lang="en-US" sz="1000">
                          <a:solidFill>
                            <a:srgbClr val="00B050"/>
                          </a:solidFill>
                          <a:latin typeface="Montserrat"/>
                          <a:ea typeface="Montserrat"/>
                          <a:cs typeface="Montserrat"/>
                          <a:sym typeface="Montserrat"/>
                        </a:rPr>
                        <a:t>GOES-East,West </a:t>
                      </a:r>
                      <a:r>
                        <a:rPr i="0" lang="en-US" sz="1000" u="none" cap="none" strike="noStrike">
                          <a:solidFill>
                            <a:srgbClr val="000000"/>
                          </a:solidFill>
                          <a:latin typeface="Montserrat"/>
                          <a:ea typeface="Montserrat"/>
                          <a:cs typeface="Montserrat"/>
                          <a:sym typeface="Montserrat"/>
                        </a:rPr>
                        <a:t>Cloud Optical Depth</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SBN Exp </a:t>
                      </a:r>
                      <a:r>
                        <a:rPr lang="en-US" sz="1000" u="none" cap="none" strike="noStrike">
                          <a:solidFill>
                            <a:schemeClr val="dk1"/>
                          </a:solidFill>
                          <a:latin typeface="Montserrat"/>
                          <a:ea typeface="Montserrat"/>
                          <a:cs typeface="Montserrat"/>
                          <a:sym typeface="Montserrat"/>
                        </a:rPr>
                        <a:t>(</a:t>
                      </a:r>
                      <a:r>
                        <a:rPr lang="en-US" sz="1000">
                          <a:latin typeface="Montserrat"/>
                          <a:ea typeface="Montserrat"/>
                          <a:cs typeface="Montserrat"/>
                          <a:sym typeface="Montserrat"/>
                        </a:rPr>
                        <a:t>G-16: </a:t>
                      </a:r>
                      <a:r>
                        <a:rPr lang="en-US" sz="1000" u="none" cap="none" strike="noStrike">
                          <a:solidFill>
                            <a:schemeClr val="dk1"/>
                          </a:solidFill>
                          <a:latin typeface="Montserrat"/>
                          <a:ea typeface="Montserrat"/>
                          <a:cs typeface="Montserrat"/>
                          <a:sym typeface="Montserrat"/>
                        </a:rPr>
                        <a:t>May 2017</a:t>
                      </a:r>
                      <a:r>
                        <a:rPr lang="en-US" sz="1000">
                          <a:latin typeface="Montserrat"/>
                          <a:ea typeface="Montserrat"/>
                          <a:cs typeface="Montserrat"/>
                          <a:sym typeface="Montserrat"/>
                        </a:rPr>
                        <a:t>; </a:t>
                      </a:r>
                      <a:br>
                        <a:rPr lang="en-US" sz="1000">
                          <a:latin typeface="Montserrat"/>
                          <a:ea typeface="Montserrat"/>
                          <a:cs typeface="Montserrat"/>
                          <a:sym typeface="Montserrat"/>
                        </a:rPr>
                      </a:br>
                      <a:r>
                        <a:rPr lang="en-US" sz="1000">
                          <a:solidFill>
                            <a:srgbClr val="00B050"/>
                          </a:solidFill>
                          <a:latin typeface="Montserrat"/>
                          <a:ea typeface="Montserrat"/>
                          <a:cs typeface="Montserrat"/>
                          <a:sym typeface="Montserrat"/>
                        </a:rPr>
                        <a:t>G-17: Sep. 2021</a:t>
                      </a:r>
                      <a:r>
                        <a:rPr lang="en-US" sz="1000" u="none" cap="none" strike="noStrike">
                          <a:solidFill>
                            <a:schemeClr val="dk1"/>
                          </a:solidFill>
                          <a:latin typeface="Montserrat"/>
                          <a:ea typeface="Montserrat"/>
                          <a:cs typeface="Montserrat"/>
                          <a:sym typeface="Montserrat"/>
                        </a:rPr>
                        <a:t>)  F,C</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G16: Provisional</a:t>
                      </a:r>
                      <a:br>
                        <a:rPr lang="en-US" sz="1000" u="none" cap="none" strike="noStrike">
                          <a:latin typeface="Montserrat"/>
                          <a:ea typeface="Montserrat"/>
                          <a:cs typeface="Montserrat"/>
                          <a:sym typeface="Montserrat"/>
                        </a:rPr>
                      </a:br>
                      <a:r>
                        <a:rPr lang="en-US" sz="1000" u="none" cap="none" strike="noStrike">
                          <a:solidFill>
                            <a:schemeClr val="dk1"/>
                          </a:solidFill>
                          <a:latin typeface="Montserrat"/>
                          <a:ea typeface="Montserrat"/>
                          <a:cs typeface="Montserrat"/>
                          <a:sym typeface="Montserrat"/>
                        </a:rPr>
                        <a:t>*G17: Provisional Day: 6/13/19 Night: 9/24/19</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Fixed max display range to 100%</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Aug. ‘17, Mature</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18.2.1</a:t>
                      </a:r>
                      <a:endParaRPr sz="1200" u="none" cap="none" strike="noStrike">
                        <a:solidFill>
                          <a:srgbClr val="0000FF"/>
                        </a:solidFill>
                        <a:latin typeface="Montserrat"/>
                        <a:ea typeface="Montserrat"/>
                        <a:cs typeface="Montserrat"/>
                        <a:sym typeface="Montserrat"/>
                      </a:endParaRPr>
                    </a:p>
                  </a:txBody>
                  <a:tcPr marT="9125" marB="9125" marR="9125" marL="9125" anchor="ctr"/>
                </a:tc>
              </a:tr>
              <a:tr h="523775">
                <a:tc>
                  <a:txBody>
                    <a:bodyPr/>
                    <a:lstStyle/>
                    <a:p>
                      <a:pPr indent="0" lvl="0" marL="0" marR="0" rtl="0" algn="ctr">
                        <a:lnSpc>
                          <a:spcPct val="100000"/>
                        </a:lnSpc>
                        <a:spcBef>
                          <a:spcPts val="0"/>
                        </a:spcBef>
                        <a:spcAft>
                          <a:spcPts val="0"/>
                        </a:spcAft>
                        <a:buClr>
                          <a:srgbClr val="000000"/>
                        </a:buClr>
                        <a:buSzPts val="300"/>
                        <a:buFont typeface="Arial"/>
                        <a:buNone/>
                      </a:pPr>
                      <a:r>
                        <a:rPr lang="en-US" sz="1000">
                          <a:solidFill>
                            <a:srgbClr val="00B050"/>
                          </a:solidFill>
                          <a:latin typeface="Montserrat"/>
                          <a:ea typeface="Montserrat"/>
                          <a:cs typeface="Montserrat"/>
                          <a:sym typeface="Montserrat"/>
                        </a:rPr>
                        <a:t>GOES-East,West </a:t>
                      </a:r>
                      <a:r>
                        <a:rPr i="0" lang="en-US" sz="1000" u="none" cap="none" strike="noStrike">
                          <a:solidFill>
                            <a:srgbClr val="000000"/>
                          </a:solidFill>
                          <a:latin typeface="Montserrat"/>
                          <a:ea typeface="Montserrat"/>
                          <a:cs typeface="Montserrat"/>
                          <a:sym typeface="Montserrat"/>
                        </a:rPr>
                        <a:t>Cloud Particle Size Distribution</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SBN Exp </a:t>
                      </a:r>
                      <a:r>
                        <a:rPr lang="en-US" sz="1000" u="none" cap="none" strike="noStrike">
                          <a:solidFill>
                            <a:schemeClr val="dk1"/>
                          </a:solidFill>
                          <a:latin typeface="Montserrat"/>
                          <a:ea typeface="Montserrat"/>
                          <a:cs typeface="Montserrat"/>
                          <a:sym typeface="Montserrat"/>
                        </a:rPr>
                        <a:t>(G-16: June </a:t>
                      </a:r>
                      <a:r>
                        <a:rPr lang="en-US" sz="1000">
                          <a:latin typeface="Montserrat"/>
                          <a:ea typeface="Montserrat"/>
                          <a:cs typeface="Montserrat"/>
                          <a:sym typeface="Montserrat"/>
                        </a:rPr>
                        <a:t>20</a:t>
                      </a:r>
                      <a:r>
                        <a:rPr lang="en-US" sz="1000" u="none" cap="none" strike="noStrike">
                          <a:solidFill>
                            <a:schemeClr val="dk1"/>
                          </a:solidFill>
                          <a:latin typeface="Montserrat"/>
                          <a:ea typeface="Montserrat"/>
                          <a:cs typeface="Montserrat"/>
                          <a:sym typeface="Montserrat"/>
                        </a:rPr>
                        <a:t>17;</a:t>
                      </a:r>
                      <a:br>
                        <a:rPr lang="en-US" sz="1000" u="none" cap="none" strike="noStrike">
                          <a:solidFill>
                            <a:schemeClr val="dk1"/>
                          </a:solidFill>
                          <a:latin typeface="Montserrat"/>
                          <a:ea typeface="Montserrat"/>
                          <a:cs typeface="Montserrat"/>
                          <a:sym typeface="Montserrat"/>
                        </a:rPr>
                      </a:br>
                      <a:r>
                        <a:rPr lang="en-US" sz="1000">
                          <a:solidFill>
                            <a:srgbClr val="00B050"/>
                          </a:solidFill>
                          <a:latin typeface="Montserrat"/>
                          <a:ea typeface="Montserrat"/>
                          <a:cs typeface="Montserrat"/>
                          <a:sym typeface="Montserrat"/>
                        </a:rPr>
                        <a:t>G-17: Sep. 2021</a:t>
                      </a:r>
                      <a:r>
                        <a:rPr lang="en-US" sz="1000" u="none" cap="none" strike="noStrike">
                          <a:solidFill>
                            <a:schemeClr val="dk1"/>
                          </a:solidFill>
                          <a:latin typeface="Montserrat"/>
                          <a:ea typeface="Montserrat"/>
                          <a:cs typeface="Montserrat"/>
                          <a:sym typeface="Montserrat"/>
                        </a:rPr>
                        <a:t>)  F,C,M</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G16: Provisional (Dec. 14, ’18)</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rPr>
                        <a:t>*G17: Provisional Day: 6/13/19 Night: 9/24/19</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Range 0-100um</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Baselined</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solidFill>
                          <a:srgbClr val="0000FF"/>
                        </a:solidFill>
                        <a:latin typeface="Montserrat"/>
                        <a:ea typeface="Montserrat"/>
                        <a:cs typeface="Montserrat"/>
                        <a:sym typeface="Montserrat"/>
                      </a:endParaRPr>
                    </a:p>
                  </a:txBody>
                  <a:tcPr marT="9125" marB="9125" marR="9125" marL="9125" anchor="ctr"/>
                </a:tc>
              </a:tr>
              <a:tr h="264275">
                <a:tc rowSpan="2">
                  <a:txBody>
                    <a:bodyPr/>
                    <a:lstStyle/>
                    <a:p>
                      <a:pPr indent="0" lvl="0" marL="0" marR="0" rtl="0" algn="ctr">
                        <a:lnSpc>
                          <a:spcPct val="100000"/>
                        </a:lnSpc>
                        <a:spcBef>
                          <a:spcPts val="0"/>
                        </a:spcBef>
                        <a:spcAft>
                          <a:spcPts val="0"/>
                        </a:spcAft>
                        <a:buClr>
                          <a:srgbClr val="000000"/>
                        </a:buClr>
                        <a:buSzPts val="300"/>
                        <a:buFont typeface="Calibri"/>
                        <a:buNone/>
                      </a:pPr>
                      <a:r>
                        <a:rPr lang="en-US" sz="1000">
                          <a:solidFill>
                            <a:srgbClr val="000000"/>
                          </a:solidFill>
                          <a:latin typeface="Montserrat"/>
                          <a:ea typeface="Montserrat"/>
                          <a:cs typeface="Montserrat"/>
                          <a:sym typeface="Montserrat"/>
                        </a:rPr>
                        <a:t>GOES-East,West </a:t>
                      </a:r>
                      <a:r>
                        <a:rPr i="0" lang="en-US" sz="1000" u="none" cap="none" strike="noStrike">
                          <a:solidFill>
                            <a:srgbClr val="000000"/>
                          </a:solidFill>
                          <a:latin typeface="Montserrat"/>
                          <a:ea typeface="Montserrat"/>
                          <a:cs typeface="Montserrat"/>
                          <a:sym typeface="Montserrat"/>
                        </a:rPr>
                        <a:t>Derived Motion Winds </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SBN </a:t>
                      </a:r>
                      <a:r>
                        <a:rPr lang="en-US" sz="1000">
                          <a:latin typeface="Montserrat"/>
                          <a:ea typeface="Montserrat"/>
                          <a:cs typeface="Montserrat"/>
                          <a:sym typeface="Montserrat"/>
                        </a:rPr>
                        <a:t>GRE/GRW</a:t>
                      </a:r>
                      <a:r>
                        <a:rPr lang="en-US" sz="1000" u="none" cap="none" strike="noStrike">
                          <a:latin typeface="Montserrat"/>
                          <a:ea typeface="Montserrat"/>
                          <a:cs typeface="Montserrat"/>
                          <a:sym typeface="Montserrat"/>
                        </a:rPr>
                        <a:t>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rPr>
                        <a:t>(G-16: June </a:t>
                      </a:r>
                      <a:r>
                        <a:rPr lang="en-US" sz="1000">
                          <a:latin typeface="Montserrat"/>
                          <a:ea typeface="Montserrat"/>
                          <a:cs typeface="Montserrat"/>
                          <a:sym typeface="Montserrat"/>
                        </a:rPr>
                        <a:t>20</a:t>
                      </a:r>
                      <a:r>
                        <a:rPr lang="en-US" sz="1000" u="none" cap="none" strike="noStrike">
                          <a:solidFill>
                            <a:schemeClr val="dk1"/>
                          </a:solidFill>
                          <a:latin typeface="Montserrat"/>
                          <a:ea typeface="Montserrat"/>
                          <a:cs typeface="Montserrat"/>
                          <a:sym typeface="Montserrat"/>
                        </a:rPr>
                        <a:t>17; </a:t>
                      </a:r>
                      <a:br>
                        <a:rPr lang="en-US" sz="1000" u="none" cap="none" strike="noStrike">
                          <a:solidFill>
                            <a:schemeClr val="dk1"/>
                          </a:solidFill>
                          <a:latin typeface="Montserrat"/>
                          <a:ea typeface="Montserrat"/>
                          <a:cs typeface="Montserrat"/>
                          <a:sym typeface="Montserrat"/>
                        </a:rPr>
                      </a:br>
                      <a:r>
                        <a:rPr lang="en-US" sz="1000" u="none" cap="none" strike="noStrike">
                          <a:solidFill>
                            <a:schemeClr val="dk1"/>
                          </a:solidFill>
                          <a:latin typeface="Montserrat"/>
                          <a:ea typeface="Montserrat"/>
                          <a:cs typeface="Montserrat"/>
                          <a:sym typeface="Montserrat"/>
                        </a:rPr>
                        <a:t>G-17: </a:t>
                      </a:r>
                      <a:r>
                        <a:rPr lang="en-US" sz="1000">
                          <a:latin typeface="Montserrat"/>
                          <a:ea typeface="Montserrat"/>
                          <a:cs typeface="Montserrat"/>
                          <a:sym typeface="Montserrat"/>
                        </a:rPr>
                        <a:t>Mar</a:t>
                      </a:r>
                      <a:r>
                        <a:rPr lang="en-US" sz="1000">
                          <a:latin typeface="Montserrat"/>
                          <a:ea typeface="Montserrat"/>
                          <a:cs typeface="Montserrat"/>
                          <a:sym typeface="Montserrat"/>
                        </a:rPr>
                        <a:t>. 2020</a:t>
                      </a:r>
                      <a:r>
                        <a:rPr lang="en-US" sz="1000" u="none" cap="none" strike="noStrike">
                          <a:solidFill>
                            <a:schemeClr val="dk1"/>
                          </a:solidFill>
                          <a:latin typeface="Montserrat"/>
                          <a:ea typeface="Montserrat"/>
                          <a:cs typeface="Montserrat"/>
                          <a:sym typeface="Montserrat"/>
                        </a:rPr>
                        <a:t>)  </a:t>
                      </a:r>
                      <a:br>
                        <a:rPr lang="en-US" sz="1000" u="none" cap="none" strike="noStrike">
                          <a:solidFill>
                            <a:schemeClr val="dk1"/>
                          </a:solidFill>
                          <a:latin typeface="Montserrat"/>
                          <a:ea typeface="Montserrat"/>
                          <a:cs typeface="Montserrat"/>
                          <a:sym typeface="Montserrat"/>
                        </a:rPr>
                      </a:br>
                      <a:r>
                        <a:rPr lang="en-US" sz="1000" u="none" cap="none" strike="noStrike">
                          <a:solidFill>
                            <a:schemeClr val="dk1"/>
                          </a:solidFill>
                          <a:latin typeface="Montserrat"/>
                          <a:ea typeface="Montserrat"/>
                          <a:cs typeface="Montserrat"/>
                          <a:sym typeface="Montserrat"/>
                        </a:rPr>
                        <a:t>C (15min), </a:t>
                      </a:r>
                      <a:r>
                        <a:rPr lang="en-US" sz="1000" u="none" cap="none" strike="noStrike">
                          <a:solidFill>
                            <a:srgbClr val="00B050"/>
                          </a:solidFill>
                          <a:latin typeface="Montserrat"/>
                          <a:ea typeface="Montserrat"/>
                          <a:cs typeface="Montserrat"/>
                          <a:sym typeface="Montserrat"/>
                        </a:rPr>
                        <a:t>M (5min)</a:t>
                      </a:r>
                      <a:endParaRPr sz="1000" u="none" cap="none" strike="noStrike">
                        <a:solidFill>
                          <a:srgbClr val="00B050"/>
                        </a:solidFill>
                        <a:latin typeface="Montserrat"/>
                        <a:ea typeface="Montserrat"/>
                        <a:cs typeface="Montserrat"/>
                        <a:sym typeface="Montserrat"/>
                      </a:endParaRPr>
                    </a:p>
                  </a:txBody>
                  <a:tcPr marT="9125" marB="9125" marR="9125" marL="9125" anchor="ctr"/>
                </a:tc>
                <a:tc>
                  <a:txBody>
                    <a:bodyPr/>
                    <a:lstStyle/>
                    <a:p>
                      <a:pPr indent="0" lvl="0" marL="0" marR="0" rtl="0" algn="ctr">
                        <a:lnSpc>
                          <a:spcPct val="108333"/>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G16: Provisiona</a:t>
                      </a:r>
                      <a:r>
                        <a:rPr lang="en-US" sz="1000" u="none" cap="none" strike="noStrike">
                          <a:solidFill>
                            <a:schemeClr val="dk1"/>
                          </a:solidFill>
                          <a:latin typeface="Montserrat"/>
                          <a:ea typeface="Montserrat"/>
                          <a:cs typeface="Montserrat"/>
                          <a:sym typeface="Montserrat"/>
                        </a:rPr>
                        <a:t>l</a:t>
                      </a:r>
                      <a:endParaRPr sz="1000" u="none" cap="none" strike="noStrike">
                        <a:solidFill>
                          <a:schemeClr val="dk1"/>
                        </a:solidFill>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By-Pressure displays as single color like legacy. </a:t>
                      </a:r>
                      <a:r>
                        <a:rPr lang="en-US" sz="1000" u="none" cap="none" strike="noStrike">
                          <a:solidFill>
                            <a:schemeClr val="dk1"/>
                          </a:solidFill>
                          <a:latin typeface="Montserrat"/>
                          <a:ea typeface="Montserrat"/>
                          <a:cs typeface="Montserrat"/>
                          <a:sym typeface="Montserrat"/>
                        </a:rPr>
                        <a:t>Meso 1,2 now separate displays/database entries</a:t>
                      </a:r>
                      <a:endParaRPr sz="1000" u="none" cap="none" strike="noStrike">
                        <a:solidFill>
                          <a:schemeClr val="dk1"/>
                        </a:solidFill>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Feb. ‘18, Mature</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19.2.1</a:t>
                      </a:r>
                      <a:endParaRPr sz="1200" u="none" cap="none" strike="noStrike">
                        <a:solidFill>
                          <a:srgbClr val="0000FF"/>
                        </a:solidFill>
                        <a:latin typeface="Montserrat"/>
                        <a:ea typeface="Montserrat"/>
                        <a:cs typeface="Montserrat"/>
                        <a:sym typeface="Montserrat"/>
                      </a:endParaRPr>
                    </a:p>
                  </a:txBody>
                  <a:tcPr marT="9125" marB="9125" marR="9125" marL="9125" anchor="ctr"/>
                </a:tc>
              </a:tr>
              <a:tr h="408925">
                <a:tc vMerge="1"/>
                <a:tc vMerge="1"/>
                <a:tc>
                  <a:txBody>
                    <a:bodyPr/>
                    <a:lstStyle/>
                    <a:p>
                      <a:pPr indent="0" lvl="0" marL="0" marR="0" rtl="0" algn="ctr">
                        <a:lnSpc>
                          <a:spcPct val="108333"/>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*G17: Provisional (May 16, ’19)</a:t>
                      </a:r>
                      <a:endParaRPr sz="1200" u="none" cap="none" strike="noStrike">
                        <a:latin typeface="Montserrat"/>
                        <a:ea typeface="Montserrat"/>
                        <a:cs typeface="Montserrat"/>
                        <a:sym typeface="Montserrat"/>
                      </a:endParaRPr>
                    </a:p>
                  </a:txBody>
                  <a:tcPr marT="9125" marB="9125" marR="9125" marL="9125" anchor="ctr"/>
                </a:tc>
                <a:tc vMerge="1"/>
                <a:tc vMerge="1"/>
                <a:tc vMerge="1"/>
              </a:tr>
              <a:tr h="224925">
                <a:tc rowSpan="2">
                  <a:txBody>
                    <a:bodyPr/>
                    <a:lstStyle/>
                    <a:p>
                      <a:pPr indent="0" lvl="0" marL="0" marR="0" rtl="0" algn="ctr">
                        <a:lnSpc>
                          <a:spcPct val="100000"/>
                        </a:lnSpc>
                        <a:spcBef>
                          <a:spcPts val="0"/>
                        </a:spcBef>
                        <a:spcAft>
                          <a:spcPts val="0"/>
                        </a:spcAft>
                        <a:buClr>
                          <a:schemeClr val="dk1"/>
                        </a:buClr>
                        <a:buSzPts val="300"/>
                        <a:buFont typeface="Calibri"/>
                        <a:buNone/>
                      </a:pPr>
                      <a:r>
                        <a:rPr lang="en-US" sz="1000">
                          <a:solidFill>
                            <a:srgbClr val="00B050"/>
                          </a:solidFill>
                          <a:latin typeface="Montserrat"/>
                          <a:ea typeface="Montserrat"/>
                          <a:cs typeface="Montserrat"/>
                          <a:sym typeface="Montserrat"/>
                        </a:rPr>
                        <a:t>GOES-East,West </a:t>
                      </a:r>
                      <a:r>
                        <a:rPr i="0" lang="en-US" sz="1000" u="none" cap="none" strike="noStrike">
                          <a:solidFill>
                            <a:schemeClr val="dk1"/>
                          </a:solidFill>
                          <a:latin typeface="Montserrat"/>
                          <a:ea typeface="Montserrat"/>
                          <a:cs typeface="Montserrat"/>
                          <a:sym typeface="Montserrat"/>
                        </a:rPr>
                        <a:t>Sea Surface Temperature </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SBN Exp </a:t>
                      </a:r>
                      <a:r>
                        <a:rPr lang="en-US" sz="1000" u="none" cap="none" strike="noStrike">
                          <a:solidFill>
                            <a:schemeClr val="dk1"/>
                          </a:solidFill>
                          <a:latin typeface="Montserrat"/>
                          <a:ea typeface="Montserrat"/>
                          <a:cs typeface="Montserrat"/>
                          <a:sym typeface="Montserrat"/>
                        </a:rPr>
                        <a:t>(</a:t>
                      </a:r>
                      <a:r>
                        <a:rPr lang="en-US" sz="1000">
                          <a:latin typeface="Montserrat"/>
                          <a:ea typeface="Montserrat"/>
                          <a:cs typeface="Montserrat"/>
                          <a:sym typeface="Montserrat"/>
                        </a:rPr>
                        <a:t>G-16: </a:t>
                      </a:r>
                      <a:r>
                        <a:rPr lang="en-US" sz="1000" u="none" cap="none" strike="noStrike">
                          <a:solidFill>
                            <a:schemeClr val="dk1"/>
                          </a:solidFill>
                          <a:latin typeface="Montserrat"/>
                          <a:ea typeface="Montserrat"/>
                          <a:cs typeface="Montserrat"/>
                          <a:sym typeface="Montserrat"/>
                        </a:rPr>
                        <a:t>Jan 2018; </a:t>
                      </a:r>
                      <a:br>
                        <a:rPr lang="en-US" sz="1000" u="none" cap="none" strike="noStrike">
                          <a:solidFill>
                            <a:schemeClr val="dk1"/>
                          </a:solidFill>
                          <a:latin typeface="Montserrat"/>
                          <a:ea typeface="Montserrat"/>
                          <a:cs typeface="Montserrat"/>
                          <a:sym typeface="Montserrat"/>
                        </a:rPr>
                      </a:br>
                      <a:r>
                        <a:rPr lang="en-US" sz="1000" u="none" cap="none" strike="noStrike">
                          <a:solidFill>
                            <a:srgbClr val="00B050"/>
                          </a:solidFill>
                          <a:latin typeface="Montserrat"/>
                          <a:ea typeface="Montserrat"/>
                          <a:cs typeface="Montserrat"/>
                          <a:sym typeface="Montserrat"/>
                        </a:rPr>
                        <a:t>G-17: Sep. 2021</a:t>
                      </a:r>
                      <a:r>
                        <a:rPr lang="en-US" sz="1000" u="none" cap="none" strike="noStrike">
                          <a:solidFill>
                            <a:schemeClr val="dk1"/>
                          </a:solidFill>
                          <a:latin typeface="Montserrat"/>
                          <a:ea typeface="Montserrat"/>
                          <a:cs typeface="Montserrat"/>
                          <a:sym typeface="Montserrat"/>
                        </a:rPr>
                        <a:t>)  F (hourly)</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G16: Provisional</a:t>
                      </a:r>
                      <a:endParaRPr sz="1000" u="none" cap="none" strike="noStrike">
                        <a:solidFill>
                          <a:schemeClr val="dk1"/>
                        </a:solidFill>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Colormap highlights TC threshold, Default display as DegF and DegC</a:t>
                      </a:r>
                      <a:endParaRPr sz="10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March ‘18, Mature</a:t>
                      </a:r>
                      <a:endParaRPr sz="10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19.2.1</a:t>
                      </a:r>
                      <a:endParaRPr sz="1200" u="none" cap="none" strike="noStrike">
                        <a:solidFill>
                          <a:srgbClr val="0000FF"/>
                        </a:solidFill>
                        <a:latin typeface="Montserrat"/>
                        <a:ea typeface="Montserrat"/>
                        <a:cs typeface="Montserrat"/>
                        <a:sym typeface="Montserrat"/>
                      </a:endParaRPr>
                    </a:p>
                  </a:txBody>
                  <a:tcPr marT="9125" marB="9125" marR="9125" marL="9125" anchor="ctr"/>
                </a:tc>
              </a:tr>
              <a:tr h="306175">
                <a:tc vMerge="1"/>
                <a:tc vMerge="1"/>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*G17: Provisional  (July 25, ’19)</a:t>
                      </a:r>
                      <a:endParaRPr sz="1200" u="none" cap="none" strike="noStrike">
                        <a:latin typeface="Montserrat"/>
                        <a:ea typeface="Montserrat"/>
                        <a:cs typeface="Montserrat"/>
                        <a:sym typeface="Montserrat"/>
                      </a:endParaRPr>
                    </a:p>
                  </a:txBody>
                  <a:tcPr marT="9125" marB="9125" marR="9125" marL="9125" anchor="ctr"/>
                </a:tc>
                <a:tc vMerge="1"/>
                <a:tc vMerge="1"/>
                <a:tc vMerge="1"/>
              </a:tr>
            </a:tbl>
          </a:graphicData>
        </a:graphic>
      </p:graphicFrame>
      <p:sp>
        <p:nvSpPr>
          <p:cNvPr id="643" name="Google Shape;643;p7"/>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644" name="Google Shape;644;p7"/>
          <p:cNvSpPr txBox="1"/>
          <p:nvPr/>
        </p:nvSpPr>
        <p:spPr>
          <a:xfrm>
            <a:off x="4743879" y="6496586"/>
            <a:ext cx="2704215" cy="276999"/>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1" lang="en-US" sz="1200" u="none" cap="none" strike="noStrike">
                <a:solidFill>
                  <a:schemeClr val="dk1"/>
                </a:solidFill>
                <a:latin typeface="Calibri"/>
                <a:ea typeface="Calibri"/>
                <a:cs typeface="Calibri"/>
                <a:sym typeface="Calibri"/>
              </a:rPr>
              <a:t>F = Full Disk, C= CONUS, M= Mesoscale</a:t>
            </a:r>
            <a:endParaRPr b="0" i="0" sz="1400" u="none" cap="none" strike="noStrike">
              <a:solidFill>
                <a:srgbClr val="000000"/>
              </a:solidFill>
              <a:latin typeface="Arial"/>
              <a:ea typeface="Arial"/>
              <a:cs typeface="Arial"/>
              <a:sym typeface="Arial"/>
            </a:endParaRPr>
          </a:p>
        </p:txBody>
      </p:sp>
      <p:sp>
        <p:nvSpPr>
          <p:cNvPr id="645" name="Google Shape;645;p7"/>
          <p:cNvSpPr txBox="1"/>
          <p:nvPr/>
        </p:nvSpPr>
        <p:spPr>
          <a:xfrm>
            <a:off x="232284" y="6494718"/>
            <a:ext cx="3646816" cy="27695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*G-17 PS-PVRs are based upon cool season evaluations</a:t>
            </a:r>
            <a:endParaRPr b="0" i="0" sz="1400" u="none" cap="none" strike="noStrike">
              <a:solidFill>
                <a:srgbClr val="000000"/>
              </a:solidFill>
              <a:latin typeface="Arial"/>
              <a:ea typeface="Arial"/>
              <a:cs typeface="Arial"/>
              <a:sym typeface="Arial"/>
            </a:endParaRPr>
          </a:p>
        </p:txBody>
      </p:sp>
      <p:sp>
        <p:nvSpPr>
          <p:cNvPr id="646" name="Google Shape;646;p7"/>
          <p:cNvSpPr txBox="1"/>
          <p:nvPr>
            <p:ph type="title"/>
          </p:nvPr>
        </p:nvSpPr>
        <p:spPr>
          <a:xfrm>
            <a:off x="609600" y="0"/>
            <a:ext cx="9252300" cy="87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376092"/>
              </a:buClr>
              <a:buSzPts val="4000"/>
              <a:buFont typeface="Calibri"/>
              <a:buNone/>
            </a:pPr>
            <a:r>
              <a:rPr lang="en-US" sz="3600"/>
              <a:t>(5) Current Product Posture </a:t>
            </a:r>
            <a:endParaRPr sz="360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graphicFrame>
        <p:nvGraphicFramePr>
          <p:cNvPr id="652" name="Google Shape;652;p8"/>
          <p:cNvGraphicFramePr/>
          <p:nvPr/>
        </p:nvGraphicFramePr>
        <p:xfrm>
          <a:off x="355456" y="1206255"/>
          <a:ext cx="3000000" cy="3000000"/>
        </p:xfrm>
        <a:graphic>
          <a:graphicData uri="http://schemas.openxmlformats.org/drawingml/2006/table">
            <a:tbl>
              <a:tblPr bandRow="1" firstRow="1">
                <a:noFill/>
                <a:tableStyleId>{829411F7-EC2C-4B17-A973-01F66F03338B}</a:tableStyleId>
              </a:tblPr>
              <a:tblGrid>
                <a:gridCol w="2316750"/>
                <a:gridCol w="1555850"/>
                <a:gridCol w="1991450"/>
                <a:gridCol w="2707675"/>
                <a:gridCol w="1642625"/>
                <a:gridCol w="1266725"/>
              </a:tblGrid>
              <a:tr h="908200">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Product</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Delivery Mechanism</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latin typeface="Montserrat"/>
                          <a:ea typeface="Montserrat"/>
                          <a:cs typeface="Montserrat"/>
                          <a:sym typeface="Montserrat"/>
                        </a:rPr>
                        <a:t>(Activation)</a:t>
                      </a:r>
                      <a:endParaRPr sz="1100" u="none" cap="none" strike="noStrike">
                        <a:solidFill>
                          <a:srgbClr val="00B050"/>
                        </a:solidFill>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Product Maturity</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AWIPS Treatment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latin typeface="Montserrat"/>
                          <a:ea typeface="Montserrat"/>
                          <a:cs typeface="Montserrat"/>
                          <a:sym typeface="Montserrat"/>
                        </a:rPr>
                        <a:t>(enhancement tables, </a:t>
                      </a:r>
                      <a:br>
                        <a:rPr lang="en-US" sz="1100" u="none" cap="none" strike="noStrike">
                          <a:latin typeface="Montserrat"/>
                          <a:ea typeface="Montserrat"/>
                          <a:cs typeface="Montserrat"/>
                          <a:sym typeface="Montserrat"/>
                        </a:rPr>
                      </a:br>
                      <a:r>
                        <a:rPr lang="en-US" sz="1100" u="none" cap="none" strike="noStrike">
                          <a:latin typeface="Montserrat"/>
                          <a:ea typeface="Montserrat"/>
                          <a:cs typeface="Montserrat"/>
                          <a:sym typeface="Montserrat"/>
                        </a:rPr>
                        <a:t>ranges, units, rules…)</a:t>
                      </a:r>
                      <a:endParaRPr sz="11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AWIPS Status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latin typeface="Montserrat"/>
                          <a:ea typeface="Montserrat"/>
                          <a:cs typeface="Montserrat"/>
                          <a:sym typeface="Montserrat"/>
                        </a:rPr>
                        <a:t>(TOWR RPM date)</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Target AWIPS Release</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900" u="none" cap="none" strike="noStrike">
                          <a:solidFill>
                            <a:srgbClr val="0000FF"/>
                          </a:solidFill>
                          <a:latin typeface="Montserrat"/>
                          <a:ea typeface="Montserrat"/>
                          <a:cs typeface="Montserrat"/>
                          <a:sym typeface="Montserrat"/>
                        </a:rPr>
                        <a:t>(Blue = submitted)</a:t>
                      </a:r>
                      <a:endParaRPr sz="1000" u="none" cap="none" strike="noStrike">
                        <a:latin typeface="Montserrat"/>
                        <a:ea typeface="Montserrat"/>
                        <a:cs typeface="Montserrat"/>
                        <a:sym typeface="Montserrat"/>
                      </a:endParaRPr>
                    </a:p>
                  </a:txBody>
                  <a:tcPr marT="9125" marB="9125" marR="9125" marL="9125" anchor="ctr"/>
                </a:tc>
              </a:tr>
              <a:tr h="338550">
                <a:tc rowSpan="2">
                  <a:txBody>
                    <a:bodyPr/>
                    <a:lstStyle/>
                    <a:p>
                      <a:pPr indent="0" lvl="0" marL="0" marR="0" rtl="0" algn="ctr">
                        <a:lnSpc>
                          <a:spcPct val="100000"/>
                        </a:lnSpc>
                        <a:spcBef>
                          <a:spcPts val="0"/>
                        </a:spcBef>
                        <a:spcAft>
                          <a:spcPts val="0"/>
                        </a:spcAft>
                        <a:buClr>
                          <a:srgbClr val="000000"/>
                        </a:buClr>
                        <a:buSzPts val="300"/>
                        <a:buFont typeface="Calibri"/>
                        <a:buNone/>
                      </a:pPr>
                      <a:r>
                        <a:rPr lang="en-US" sz="1000">
                          <a:solidFill>
                            <a:srgbClr val="00B050"/>
                          </a:solidFill>
                          <a:latin typeface="Montserrat"/>
                          <a:ea typeface="Montserrat"/>
                          <a:cs typeface="Montserrat"/>
                          <a:sym typeface="Montserrat"/>
                        </a:rPr>
                        <a:t>GOES-East,West </a:t>
                      </a:r>
                      <a:r>
                        <a:rPr i="0" lang="en-US" sz="1000" u="none" cap="none" strike="noStrike">
                          <a:solidFill>
                            <a:srgbClr val="000000"/>
                          </a:solidFill>
                          <a:latin typeface="Montserrat"/>
                          <a:ea typeface="Montserrat"/>
                          <a:cs typeface="Montserrat"/>
                          <a:sym typeface="Montserrat"/>
                        </a:rPr>
                        <a:t>Rainfall Rate, Quantitative Precipitation Est</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SBN Exp </a:t>
                      </a:r>
                      <a:r>
                        <a:rPr lang="en-US" sz="1000" u="none" cap="none" strike="noStrike">
                          <a:solidFill>
                            <a:schemeClr val="dk1"/>
                          </a:solidFill>
                          <a:latin typeface="Montserrat"/>
                          <a:ea typeface="Montserrat"/>
                          <a:cs typeface="Montserrat"/>
                          <a:sym typeface="Montserrat"/>
                        </a:rPr>
                        <a:t>(</a:t>
                      </a:r>
                      <a:r>
                        <a:rPr lang="en-US" sz="1000">
                          <a:latin typeface="Montserrat"/>
                          <a:ea typeface="Montserrat"/>
                          <a:cs typeface="Montserrat"/>
                          <a:sym typeface="Montserrat"/>
                        </a:rPr>
                        <a:t>G-16: Jan. 20</a:t>
                      </a:r>
                      <a:r>
                        <a:rPr lang="en-US" sz="1000" u="none" cap="none" strike="noStrike">
                          <a:solidFill>
                            <a:schemeClr val="dk1"/>
                          </a:solidFill>
                          <a:latin typeface="Montserrat"/>
                          <a:ea typeface="Montserrat"/>
                          <a:cs typeface="Montserrat"/>
                          <a:sym typeface="Montserrat"/>
                        </a:rPr>
                        <a:t>18</a:t>
                      </a:r>
                      <a:r>
                        <a:rPr lang="en-US" sz="1000">
                          <a:latin typeface="Montserrat"/>
                          <a:ea typeface="Montserrat"/>
                          <a:cs typeface="Montserrat"/>
                          <a:sym typeface="Montserrat"/>
                        </a:rPr>
                        <a:t>; </a:t>
                      </a:r>
                      <a:r>
                        <a:rPr lang="en-US" sz="1000">
                          <a:solidFill>
                            <a:srgbClr val="00B050"/>
                          </a:solidFill>
                          <a:latin typeface="Montserrat"/>
                          <a:ea typeface="Montserrat"/>
                          <a:cs typeface="Montserrat"/>
                          <a:sym typeface="Montserrat"/>
                        </a:rPr>
                        <a:t>G-17: Sep. 2021</a:t>
                      </a:r>
                      <a:r>
                        <a:rPr lang="en-US" sz="1000" u="none" cap="none" strike="noStrike">
                          <a:solidFill>
                            <a:schemeClr val="dk1"/>
                          </a:solidFill>
                          <a:latin typeface="Montserrat"/>
                          <a:ea typeface="Montserrat"/>
                          <a:cs typeface="Montserrat"/>
                          <a:sym typeface="Montserrat"/>
                        </a:rPr>
                        <a:t>)  F</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G16: Provisional</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(March 31, ‘18) </a:t>
                      </a:r>
                      <a:endParaRPr sz="1000" u="none" cap="none" strike="noStrike">
                        <a:solidFill>
                          <a:schemeClr val="dk1"/>
                        </a:solidFill>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Display in inches. Colormap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syncs w/typical radar colors</a:t>
                      </a:r>
                      <a:endParaRPr sz="10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March ‘18</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FF"/>
                        </a:buClr>
                        <a:buSzPts val="1200"/>
                        <a:buFont typeface="Calibri"/>
                        <a:buNone/>
                      </a:pPr>
                      <a:r>
                        <a:rPr lang="en-US" sz="1000" u="none" cap="none" strike="noStrike">
                          <a:solidFill>
                            <a:srgbClr val="0000FF"/>
                          </a:solidFill>
                          <a:latin typeface="Montserrat"/>
                          <a:ea typeface="Montserrat"/>
                          <a:cs typeface="Montserrat"/>
                          <a:sym typeface="Montserrat"/>
                        </a:rPr>
                        <a:t>18.2.1</a:t>
                      </a:r>
                      <a:endParaRPr sz="1200" u="none" cap="none" strike="noStrike">
                        <a:solidFill>
                          <a:srgbClr val="0000FF"/>
                        </a:solidFill>
                        <a:latin typeface="Montserrat"/>
                        <a:ea typeface="Montserrat"/>
                        <a:cs typeface="Montserrat"/>
                        <a:sym typeface="Montserrat"/>
                      </a:endParaRPr>
                    </a:p>
                  </a:txBody>
                  <a:tcPr marT="9125" marB="9125" marR="9125" marL="9125" anchor="ctr"/>
                </a:tc>
              </a:tr>
              <a:tr h="148750">
                <a:tc vMerge="1"/>
                <a:tc vMerge="1"/>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*G17: Provisional</a:t>
                      </a:r>
                      <a:endParaRPr sz="1200" u="none" cap="none" strike="noStrike">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 May 16, ‘19</a:t>
                      </a:r>
                      <a:endParaRPr sz="1200" u="none" cap="none" strike="noStrike">
                        <a:latin typeface="Montserrat"/>
                        <a:ea typeface="Montserrat"/>
                        <a:cs typeface="Montserrat"/>
                        <a:sym typeface="Montserrat"/>
                      </a:endParaRPr>
                    </a:p>
                  </a:txBody>
                  <a:tcPr marT="9125" marB="9125" marR="9125" marL="9125" anchor="ctr"/>
                </a:tc>
                <a:tc vMerge="1"/>
                <a:tc vMerge="1"/>
                <a:tc vMerge="1"/>
              </a:tr>
              <a:tr h="208325">
                <a:tc rowSpan="2">
                  <a:txBody>
                    <a:bodyPr/>
                    <a:lstStyle/>
                    <a:p>
                      <a:pPr indent="0" lvl="0" marL="0" marR="0" rtl="0" algn="ctr">
                        <a:lnSpc>
                          <a:spcPct val="100000"/>
                        </a:lnSpc>
                        <a:spcBef>
                          <a:spcPts val="0"/>
                        </a:spcBef>
                        <a:spcAft>
                          <a:spcPts val="0"/>
                        </a:spcAft>
                        <a:buClr>
                          <a:srgbClr val="000000"/>
                        </a:buClr>
                        <a:buSzPts val="300"/>
                        <a:buFont typeface="Arial"/>
                        <a:buNone/>
                      </a:pPr>
                      <a:r>
                        <a:rPr lang="en-US" sz="1000">
                          <a:solidFill>
                            <a:srgbClr val="00B050"/>
                          </a:solidFill>
                          <a:latin typeface="Montserrat"/>
                          <a:ea typeface="Montserrat"/>
                          <a:cs typeface="Montserrat"/>
                          <a:sym typeface="Montserrat"/>
                        </a:rPr>
                        <a:t>GOES-East,West </a:t>
                      </a:r>
                      <a:r>
                        <a:rPr i="0" lang="en-US" sz="1000" u="none" cap="none" strike="noStrike">
                          <a:solidFill>
                            <a:srgbClr val="000000"/>
                          </a:solidFill>
                          <a:latin typeface="Montserrat"/>
                          <a:ea typeface="Montserrat"/>
                          <a:cs typeface="Montserrat"/>
                          <a:sym typeface="Montserrat"/>
                        </a:rPr>
                        <a:t>Legacy Vertical Temperature/Moisture Profiles</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G16: SBN Exp</a:t>
                      </a:r>
                      <a:r>
                        <a:rPr lang="en-US" sz="1200">
                          <a:latin typeface="Montserrat"/>
                          <a:ea typeface="Montserrat"/>
                          <a:cs typeface="Montserrat"/>
                          <a:sym typeface="Montserrat"/>
                        </a:rPr>
                        <a:t> </a:t>
                      </a:r>
                      <a:r>
                        <a:rPr lang="en-US" sz="1000" u="none" cap="none" strike="noStrike">
                          <a:solidFill>
                            <a:schemeClr val="dk1"/>
                          </a:solidFill>
                          <a:latin typeface="Montserrat"/>
                          <a:ea typeface="Montserrat"/>
                          <a:cs typeface="Montserrat"/>
                          <a:sym typeface="Montserrat"/>
                        </a:rPr>
                        <a:t>(G-16: Feb 2018</a:t>
                      </a:r>
                      <a:r>
                        <a:rPr lang="en-US" sz="1000">
                          <a:latin typeface="Montserrat"/>
                          <a:ea typeface="Montserrat"/>
                          <a:cs typeface="Montserrat"/>
                          <a:sym typeface="Montserrat"/>
                        </a:rPr>
                        <a:t>; </a:t>
                      </a:r>
                      <a:r>
                        <a:rPr lang="en-US" sz="1000">
                          <a:solidFill>
                            <a:srgbClr val="00B050"/>
                          </a:solidFill>
                          <a:latin typeface="Montserrat"/>
                          <a:ea typeface="Montserrat"/>
                          <a:cs typeface="Montserrat"/>
                          <a:sym typeface="Montserrat"/>
                        </a:rPr>
                        <a:t>G-17: Sep. 2021</a:t>
                      </a:r>
                      <a:r>
                        <a:rPr lang="en-US" sz="1000" u="none" cap="none" strike="noStrike">
                          <a:solidFill>
                            <a:schemeClr val="dk1"/>
                          </a:solidFill>
                          <a:latin typeface="Montserrat"/>
                          <a:ea typeface="Montserrat"/>
                          <a:cs typeface="Montserrat"/>
                          <a:sym typeface="Montserrat"/>
                        </a:rPr>
                        <a:t>) C (30min)</a:t>
                      </a:r>
                      <a:endParaRPr sz="1000" u="none" cap="none" strike="noStrike">
                        <a:solidFill>
                          <a:schemeClr val="dk1"/>
                        </a:solidFill>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G16: Provisional</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NSHARP profiles</a:t>
                      </a:r>
                      <a:r>
                        <a:rPr lang="en-US" sz="1000" u="none" cap="none" strike="noStrike">
                          <a:solidFill>
                            <a:schemeClr val="dk1"/>
                          </a:solidFill>
                          <a:latin typeface="Montserrat"/>
                          <a:ea typeface="Montserrat"/>
                          <a:cs typeface="Montserrat"/>
                          <a:sym typeface="Montserrat"/>
                        </a:rPr>
                        <a:t>. Move menu under Derived products section</a:t>
                      </a:r>
                      <a:endParaRPr sz="1000" u="none" cap="none" strike="noStrike">
                        <a:solidFill>
                          <a:schemeClr val="dk1"/>
                        </a:solidFill>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Baselined (16.1.x), Eval, profile cadence</a:t>
                      </a:r>
                      <a:endParaRPr sz="10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FF"/>
                        </a:buClr>
                        <a:buSzPts val="1200"/>
                        <a:buFont typeface="Calibri"/>
                        <a:buNone/>
                      </a:pPr>
                      <a:r>
                        <a:rPr lang="en-US" sz="1000" u="none" cap="none" strike="noStrike">
                          <a:solidFill>
                            <a:srgbClr val="0000FF"/>
                          </a:solidFill>
                          <a:latin typeface="Montserrat"/>
                          <a:ea typeface="Montserrat"/>
                          <a:cs typeface="Montserrat"/>
                          <a:sym typeface="Montserrat"/>
                        </a:rPr>
                        <a:t> 19.2.1</a:t>
                      </a:r>
                      <a:endParaRPr sz="1200" u="none" cap="none" strike="noStrike">
                        <a:solidFill>
                          <a:srgbClr val="0000FF"/>
                        </a:solidFill>
                        <a:latin typeface="Montserrat"/>
                        <a:ea typeface="Montserrat"/>
                        <a:cs typeface="Montserrat"/>
                        <a:sym typeface="Montserrat"/>
                      </a:endParaRPr>
                    </a:p>
                  </a:txBody>
                  <a:tcPr marT="9125" marB="9125" marR="9125" marL="9125" anchor="ctr"/>
                </a:tc>
              </a:tr>
              <a:tr h="338550">
                <a:tc vMerge="1"/>
                <a:tc vMerge="1"/>
                <a:tc>
                  <a:txBody>
                    <a:bodyPr/>
                    <a:lstStyle/>
                    <a:p>
                      <a:pPr indent="0" lvl="0" marL="0" marR="0" rtl="0" algn="ctr">
                        <a:lnSpc>
                          <a:spcPct val="100000"/>
                        </a:lnSpc>
                        <a:spcBef>
                          <a:spcPts val="0"/>
                        </a:spcBef>
                        <a:spcAft>
                          <a:spcPts val="0"/>
                        </a:spcAft>
                        <a:buClr>
                          <a:srgbClr val="3F3F3F"/>
                        </a:buClr>
                        <a:buSzPts val="1200"/>
                        <a:buFont typeface="Calibri"/>
                        <a:buNone/>
                      </a:pPr>
                      <a:r>
                        <a:rPr b="1" lang="en-US" sz="1000" u="none" cap="none" strike="noStrike">
                          <a:solidFill>
                            <a:srgbClr val="3F3F3F"/>
                          </a:solidFill>
                          <a:latin typeface="Montserrat"/>
                          <a:ea typeface="Montserrat"/>
                          <a:cs typeface="Montserrat"/>
                          <a:sym typeface="Montserrat"/>
                        </a:rPr>
                        <a:t>*</a:t>
                      </a:r>
                      <a:r>
                        <a:rPr lang="en-US" sz="1000" u="none" cap="none" strike="noStrike">
                          <a:solidFill>
                            <a:schemeClr val="dk1"/>
                          </a:solidFill>
                          <a:latin typeface="Montserrat"/>
                          <a:ea typeface="Montserrat"/>
                          <a:cs typeface="Montserrat"/>
                          <a:sym typeface="Montserrat"/>
                        </a:rPr>
                        <a:t>G17: Provisional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rPr>
                        <a:t>(May 16, ‘19)</a:t>
                      </a:r>
                      <a:endParaRPr sz="1200" u="none" cap="none" strike="noStrike">
                        <a:latin typeface="Montserrat"/>
                        <a:ea typeface="Montserrat"/>
                        <a:cs typeface="Montserrat"/>
                        <a:sym typeface="Montserrat"/>
                      </a:endParaRPr>
                    </a:p>
                  </a:txBody>
                  <a:tcPr marT="9125" marB="9125" marR="9125" marL="9125" anchor="ctr"/>
                </a:tc>
                <a:tc vMerge="1"/>
                <a:tc vMerge="1"/>
                <a:tc vMerge="1"/>
              </a:tr>
              <a:tr h="268225">
                <a:tc>
                  <a:txBody>
                    <a:bodyPr/>
                    <a:lstStyle/>
                    <a:p>
                      <a:pPr indent="0" lvl="0" marL="0" marR="0" rtl="0" algn="ctr">
                        <a:lnSpc>
                          <a:spcPct val="100000"/>
                        </a:lnSpc>
                        <a:spcBef>
                          <a:spcPts val="0"/>
                        </a:spcBef>
                        <a:spcAft>
                          <a:spcPts val="0"/>
                        </a:spcAft>
                        <a:buClr>
                          <a:srgbClr val="000000"/>
                        </a:buClr>
                        <a:buSzPts val="300"/>
                        <a:buFont typeface="Calibri"/>
                        <a:buNone/>
                      </a:pPr>
                      <a:r>
                        <a:rPr i="0" lang="en-US" sz="1000" u="none" cap="none" strike="noStrike">
                          <a:solidFill>
                            <a:srgbClr val="000000"/>
                          </a:solidFill>
                          <a:latin typeface="Montserrat"/>
                          <a:ea typeface="Montserrat"/>
                          <a:cs typeface="Montserrat"/>
                          <a:sym typeface="Montserrat"/>
                        </a:rPr>
                        <a:t>NOAA-20 VIIRS Imagery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300"/>
                        <a:buFont typeface="Calibri"/>
                        <a:buNone/>
                      </a:pPr>
                      <a:r>
                        <a:rPr i="0" lang="en-US" sz="1000" u="none" cap="none" strike="noStrike">
                          <a:solidFill>
                            <a:srgbClr val="000000"/>
                          </a:solidFill>
                          <a:latin typeface="Montserrat"/>
                          <a:ea typeface="Montserrat"/>
                          <a:cs typeface="Montserrat"/>
                          <a:sym typeface="Montserrat"/>
                        </a:rPr>
                        <a:t>(KPP to AK via terrestrial Networks)</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~Feb. ‘18</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Validated</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I, M-bands, NCC</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Feb. ‘18, Eval</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FF"/>
                        </a:buClr>
                        <a:buSzPts val="1200"/>
                        <a:buFont typeface="Calibri"/>
                        <a:buNone/>
                      </a:pPr>
                      <a:r>
                        <a:rPr lang="en-US" sz="1000" u="none" cap="none" strike="noStrike">
                          <a:solidFill>
                            <a:srgbClr val="0000FF"/>
                          </a:solidFill>
                          <a:latin typeface="Montserrat"/>
                          <a:ea typeface="Montserrat"/>
                          <a:cs typeface="Montserrat"/>
                          <a:sym typeface="Montserrat"/>
                        </a:rPr>
                        <a:t>19.2.1</a:t>
                      </a:r>
                      <a:endParaRPr sz="1200" u="none" cap="none" strike="noStrike">
                        <a:solidFill>
                          <a:srgbClr val="0000FF"/>
                        </a:solidFill>
                        <a:latin typeface="Montserrat"/>
                        <a:ea typeface="Montserrat"/>
                        <a:cs typeface="Montserrat"/>
                        <a:sym typeface="Montserrat"/>
                      </a:endParaRPr>
                    </a:p>
                  </a:txBody>
                  <a:tcPr marT="9125" marB="9125" marR="9125" marL="9125" anchor="ctr"/>
                </a:tc>
              </a:tr>
              <a:tr h="338550">
                <a:tc>
                  <a:txBody>
                    <a:bodyPr/>
                    <a:lstStyle/>
                    <a:p>
                      <a:pPr indent="0" lvl="0" marL="0" marR="0" rtl="0" algn="ctr">
                        <a:lnSpc>
                          <a:spcPct val="100000"/>
                        </a:lnSpc>
                        <a:spcBef>
                          <a:spcPts val="0"/>
                        </a:spcBef>
                        <a:spcAft>
                          <a:spcPts val="0"/>
                        </a:spcAft>
                        <a:buClr>
                          <a:srgbClr val="000000"/>
                        </a:buClr>
                        <a:buSzPts val="300"/>
                        <a:buFont typeface="Calibri"/>
                        <a:buNone/>
                      </a:pPr>
                      <a:r>
                        <a:rPr i="0" lang="en-US" sz="1000" u="none" cap="none" strike="noStrike">
                          <a:solidFill>
                            <a:srgbClr val="000000"/>
                          </a:solidFill>
                          <a:latin typeface="Montserrat"/>
                          <a:ea typeface="Montserrat"/>
                          <a:cs typeface="Montserrat"/>
                          <a:sym typeface="Montserrat"/>
                        </a:rPr>
                        <a:t>Snow Cover</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TBD</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rPr>
                        <a:t>G16/G17 Provisional 8/13/20</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chemeClr val="dk1"/>
                        </a:buClr>
                        <a:buSzPts val="1200"/>
                        <a:buFont typeface="Calibri"/>
                        <a:buNone/>
                      </a:pPr>
                      <a:r>
                        <a:t/>
                      </a:r>
                      <a:endParaRPr sz="1000" u="none" cap="none" strike="noStrike">
                        <a:solidFill>
                          <a:srgbClr val="0000FF"/>
                        </a:solidFill>
                        <a:latin typeface="Montserrat"/>
                        <a:ea typeface="Montserrat"/>
                        <a:cs typeface="Montserrat"/>
                        <a:sym typeface="Montserrat"/>
                      </a:endParaRPr>
                    </a:p>
                  </a:txBody>
                  <a:tcPr marT="9125" marB="9125" marR="9125" marL="9125" anchor="ctr"/>
                </a:tc>
              </a:tr>
              <a:tr h="468750">
                <a:tc>
                  <a:txBody>
                    <a:bodyPr/>
                    <a:lstStyle/>
                    <a:p>
                      <a:pPr indent="0" lvl="0" marL="0" marR="0" rtl="0" algn="ctr">
                        <a:lnSpc>
                          <a:spcPct val="100000"/>
                        </a:lnSpc>
                        <a:spcBef>
                          <a:spcPts val="0"/>
                        </a:spcBef>
                        <a:spcAft>
                          <a:spcPts val="0"/>
                        </a:spcAft>
                        <a:buClr>
                          <a:srgbClr val="000000"/>
                        </a:buClr>
                        <a:buSzPts val="300"/>
                        <a:buFont typeface="Calibri"/>
                        <a:buNone/>
                      </a:pPr>
                      <a:r>
                        <a:rPr i="0" lang="en-US" sz="1000" u="none" cap="none" strike="noStrike">
                          <a:solidFill>
                            <a:srgbClr val="000000"/>
                          </a:solidFill>
                          <a:latin typeface="Montserrat"/>
                          <a:ea typeface="Montserrat"/>
                          <a:cs typeface="Montserrat"/>
                          <a:sym typeface="Montserrat"/>
                        </a:rPr>
                        <a:t>JASON 3 Wave Altimetry</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SBN </a:t>
                      </a:r>
                      <a:r>
                        <a:rPr lang="en-US" sz="1000" u="none" cap="none" strike="sngStrike">
                          <a:latin typeface="Montserrat"/>
                          <a:ea typeface="Montserrat"/>
                          <a:cs typeface="Montserrat"/>
                          <a:sym typeface="Montserrat"/>
                        </a:rPr>
                        <a:t>Exp</a:t>
                      </a:r>
                      <a:r>
                        <a:rPr lang="en-US" sz="1000" u="none" cap="none">
                          <a:solidFill>
                            <a:srgbClr val="4ECF72"/>
                          </a:solidFill>
                          <a:latin typeface="Montserrat"/>
                          <a:ea typeface="Montserrat"/>
                          <a:cs typeface="Montserrat"/>
                          <a:sym typeface="Montserrat"/>
                        </a:rPr>
                        <a:t>NMC3</a:t>
                      </a:r>
                      <a:r>
                        <a:rPr lang="en-US" sz="1000" u="none" cap="none" strike="noStrike">
                          <a:latin typeface="Montserrat"/>
                          <a:ea typeface="Montserrat"/>
                          <a:cs typeface="Montserrat"/>
                          <a:sym typeface="Montserrat"/>
                        </a:rPr>
                        <a:t> </a:t>
                      </a:r>
                      <a:br>
                        <a:rPr lang="en-US" sz="1000" u="none" cap="none" strike="noStrike">
                          <a:latin typeface="Montserrat"/>
                          <a:ea typeface="Montserrat"/>
                          <a:cs typeface="Montserrat"/>
                          <a:sym typeface="Montserrat"/>
                        </a:rPr>
                      </a:br>
                      <a:r>
                        <a:rPr lang="en-US" sz="1000" u="none" cap="none" strike="noStrike">
                          <a:latin typeface="Montserrat"/>
                          <a:ea typeface="Montserrat"/>
                          <a:cs typeface="Montserrat"/>
                          <a:sym typeface="Montserrat"/>
                        </a:rPr>
                        <a:t>(July 17, ‘18)</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rPr>
                        <a:t>Operational, TT 194990 for slow load times, under investigation</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chemeClr val="dk1"/>
                        </a:buClr>
                        <a:buSzPts val="1200"/>
                        <a:buFont typeface="Calibri"/>
                        <a:buNone/>
                      </a:pPr>
                      <a:r>
                        <a:t/>
                      </a:r>
                      <a:endParaRPr sz="1000" u="none" cap="none" strike="noStrike">
                        <a:solidFill>
                          <a:schemeClr val="dk1"/>
                        </a:solidFill>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Feb. ’18, dbgeo plugin</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FF"/>
                        </a:buClr>
                        <a:buSzPts val="1200"/>
                        <a:buFont typeface="Calibri"/>
                        <a:buNone/>
                      </a:pPr>
                      <a:r>
                        <a:rPr lang="en-US" sz="1000" u="none" cap="none" strike="noStrike">
                          <a:solidFill>
                            <a:srgbClr val="0000FF"/>
                          </a:solidFill>
                          <a:latin typeface="Montserrat"/>
                          <a:ea typeface="Montserrat"/>
                          <a:cs typeface="Montserrat"/>
                          <a:sym typeface="Montserrat"/>
                        </a:rPr>
                        <a:t>19.2.1</a:t>
                      </a:r>
                      <a:endParaRPr sz="1200" u="none" cap="none" strike="noStrike">
                        <a:solidFill>
                          <a:srgbClr val="0000FF"/>
                        </a:solidFill>
                        <a:latin typeface="Montserrat"/>
                        <a:ea typeface="Montserrat"/>
                        <a:cs typeface="Montserrat"/>
                        <a:sym typeface="Montserrat"/>
                      </a:endParaRPr>
                    </a:p>
                  </a:txBody>
                  <a:tcPr marT="9125" marB="9125" marR="9125" marL="9125" anchor="ctr"/>
                </a:tc>
              </a:tr>
              <a:tr h="277125">
                <a:tc>
                  <a:txBody>
                    <a:bodyPr/>
                    <a:lstStyle/>
                    <a:p>
                      <a:pPr indent="0" lvl="0" marL="0" marR="0" rtl="0" algn="ctr">
                        <a:lnSpc>
                          <a:spcPct val="100000"/>
                        </a:lnSpc>
                        <a:spcBef>
                          <a:spcPts val="0"/>
                        </a:spcBef>
                        <a:spcAft>
                          <a:spcPts val="0"/>
                        </a:spcAft>
                        <a:buClr>
                          <a:srgbClr val="000000"/>
                        </a:buClr>
                        <a:buSzPts val="1000"/>
                        <a:buFont typeface="Arial"/>
                        <a:buNone/>
                      </a:pPr>
                      <a:r>
                        <a:rPr lang="en-US" sz="1000">
                          <a:latin typeface="Montserrat"/>
                          <a:ea typeface="Montserrat"/>
                          <a:cs typeface="Montserrat"/>
                          <a:sym typeface="Montserrat"/>
                        </a:rPr>
                        <a:t>GOES-East,West </a:t>
                      </a:r>
                      <a:r>
                        <a:rPr lang="en-US" sz="1000" u="none" cap="none" strike="noStrike">
                          <a:latin typeface="Montserrat"/>
                          <a:ea typeface="Montserrat"/>
                          <a:cs typeface="Montserrat"/>
                          <a:sym typeface="Montserrat"/>
                        </a:rPr>
                        <a:t>GLM Full Disk Punctured Tiles</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latin typeface="Montserrat"/>
                          <a:ea typeface="Montserrat"/>
                          <a:cs typeface="Montserrat"/>
                          <a:sym typeface="Montserrat"/>
                        </a:rPr>
                        <a:t>LDM migration</a:t>
                      </a:r>
                      <a:endParaRPr sz="1000" u="none" cap="none" strike="noStrike">
                        <a:solidFill>
                          <a:schemeClr val="dk1"/>
                        </a:solidFill>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latin typeface="Montserrat"/>
                          <a:ea typeface="Montserrat"/>
                          <a:cs typeface="Montserrat"/>
                          <a:sym typeface="Montserrat"/>
                        </a:rPr>
                        <a:t>G16/17 Full</a:t>
                      </a:r>
                      <a:endParaRPr sz="1000" u="none" cap="none" strike="noStrike">
                        <a:solidFill>
                          <a:schemeClr val="dk1"/>
                        </a:solidFill>
                        <a:latin typeface="Montserrat"/>
                        <a:ea typeface="Montserrat"/>
                        <a:cs typeface="Montserrat"/>
                        <a:sym typeface="Montserrat"/>
                      </a:endParaRPr>
                    </a:p>
                  </a:txBody>
                  <a:tcPr marT="9125" marB="9125" marR="9125" marL="9125" anchor="ctr"/>
                </a:tc>
                <a:tc>
                  <a:txBody>
                    <a:bodyPr/>
                    <a:lstStyle/>
                    <a:p>
                      <a:pPr indent="0" lvl="0" marL="0" marR="0" rtl="0" algn="l">
                        <a:lnSpc>
                          <a:spcPct val="115000"/>
                        </a:lnSpc>
                        <a:spcBef>
                          <a:spcPts val="0"/>
                        </a:spcBef>
                        <a:spcAft>
                          <a:spcPts val="0"/>
                        </a:spcAft>
                        <a:buClr>
                          <a:srgbClr val="000000"/>
                        </a:buClr>
                        <a:buSzPts val="1000"/>
                        <a:buFont typeface="Arial"/>
                        <a:buNone/>
                      </a:pPr>
                      <a:r>
                        <a:rPr lang="en-US" sz="1000" u="none" cap="none" strike="noStrike">
                          <a:latin typeface="Montserrat"/>
                          <a:ea typeface="Montserrat"/>
                          <a:cs typeface="Montserrat"/>
                          <a:sym typeface="Montserrat"/>
                        </a:rPr>
                        <a:t>1- &amp; 5-minute Flash Extent Density (FED), Total Optical Energy, Min. Flash Area</a:t>
                      </a:r>
                      <a:endParaRPr sz="1000" u="none" cap="none" strike="noStrike">
                        <a:solidFill>
                          <a:schemeClr val="dk1"/>
                        </a:solidFill>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latin typeface="Montserrat"/>
                          <a:ea typeface="Montserrat"/>
                          <a:cs typeface="Montserrat"/>
                          <a:sym typeface="Montserrat"/>
                        </a:rPr>
                        <a:t>Nov. ‘20</a:t>
                      </a:r>
                      <a:endParaRPr sz="1000" u="none" cap="none" strike="noStrike">
                        <a:solidFill>
                          <a:schemeClr val="dk1"/>
                        </a:solidFill>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000"/>
                        <a:buFont typeface="Arial"/>
                        <a:buNone/>
                      </a:pPr>
                      <a:r>
                        <a:t/>
                      </a:r>
                      <a:endParaRPr sz="1000" u="none" cap="none" strike="noStrike">
                        <a:solidFill>
                          <a:srgbClr val="0000FF"/>
                        </a:solidFill>
                        <a:latin typeface="Montserrat"/>
                        <a:ea typeface="Montserrat"/>
                        <a:cs typeface="Montserrat"/>
                        <a:sym typeface="Montserrat"/>
                      </a:endParaRPr>
                    </a:p>
                  </a:txBody>
                  <a:tcPr marT="9125" marB="9125" marR="9125" marL="9125" anchor="ctr"/>
                </a:tc>
              </a:tr>
              <a:tr h="483750">
                <a:tc>
                  <a:txBody>
                    <a:bodyPr/>
                    <a:lstStyle/>
                    <a:p>
                      <a:pPr indent="0" lvl="0" marL="0" marR="0" rtl="0" algn="ctr">
                        <a:lnSpc>
                          <a:spcPct val="100000"/>
                        </a:lnSpc>
                        <a:spcBef>
                          <a:spcPts val="0"/>
                        </a:spcBef>
                        <a:spcAft>
                          <a:spcPts val="0"/>
                        </a:spcAft>
                        <a:buClr>
                          <a:srgbClr val="000000"/>
                        </a:buClr>
                        <a:buSzPts val="1000"/>
                        <a:buFont typeface="Arial"/>
                        <a:buNone/>
                      </a:pPr>
                      <a:r>
                        <a:rPr lang="en-US" sz="1000">
                          <a:latin typeface="Montserrat"/>
                          <a:ea typeface="Montserrat"/>
                          <a:cs typeface="Montserrat"/>
                          <a:sym typeface="Montserrat"/>
                        </a:rPr>
                        <a:t>GOES-East,West </a:t>
                      </a:r>
                      <a:r>
                        <a:rPr lang="en-US" sz="1000" u="none" cap="none" strike="noStrike">
                          <a:latin typeface="Montserrat"/>
                          <a:ea typeface="Montserrat"/>
                          <a:cs typeface="Montserrat"/>
                          <a:sym typeface="Montserrat"/>
                        </a:rPr>
                        <a:t>Ice Products: </a:t>
                      </a:r>
                      <a:br>
                        <a:rPr lang="en-US" sz="1000" u="none" cap="none" strike="noStrike">
                          <a:latin typeface="Montserrat"/>
                          <a:ea typeface="Montserrat"/>
                          <a:cs typeface="Montserrat"/>
                          <a:sym typeface="Montserrat"/>
                        </a:rPr>
                      </a:br>
                      <a:r>
                        <a:rPr lang="en-US" sz="1000" u="none" cap="none" strike="noStrike">
                          <a:latin typeface="Montserrat"/>
                          <a:ea typeface="Montserrat"/>
                          <a:cs typeface="Montserrat"/>
                          <a:sym typeface="Montserrat"/>
                        </a:rPr>
                        <a:t>Ice Concentration, Ice Age / Thickness, Ice Motion</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solidFill>
                            <a:schemeClr val="dk1"/>
                          </a:solidFill>
                          <a:latin typeface="Montserrat"/>
                          <a:ea typeface="Montserrat"/>
                          <a:cs typeface="Montserrat"/>
                          <a:sym typeface="Montserrat"/>
                        </a:rPr>
                        <a:t>LDM migration</a:t>
                      </a:r>
                      <a:endParaRPr sz="1000" u="none" cap="none" strike="noStrike">
                        <a:solidFill>
                          <a:schemeClr val="dk1"/>
                        </a:solidFill>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chemeClr val="dk1"/>
                        </a:buClr>
                        <a:buSzPts val="1000"/>
                        <a:buFont typeface="Arial"/>
                        <a:buNone/>
                      </a:pPr>
                      <a:r>
                        <a:rPr lang="en-US" sz="1000" u="none" cap="none" strike="noStrike">
                          <a:latin typeface="Montserrat"/>
                          <a:ea typeface="Montserrat"/>
                          <a:cs typeface="Montserrat"/>
                          <a:sym typeface="Montserrat"/>
                        </a:rPr>
                        <a:t>Ice Concentration, Ice Age &amp; Thickness: Provisional</a:t>
                      </a:r>
                      <a:endParaRPr sz="1000" u="none" cap="none" strike="noStrike">
                        <a:solidFill>
                          <a:schemeClr val="dk1"/>
                        </a:solidFill>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000"/>
                        <a:buFont typeface="Arial"/>
                        <a:buNone/>
                      </a:pPr>
                      <a:r>
                        <a:t/>
                      </a:r>
                      <a:endParaRPr sz="1000" u="none" cap="none" strike="noStrike">
                        <a:solidFill>
                          <a:schemeClr val="dk1"/>
                        </a:solidFill>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solidFill>
                            <a:schemeClr val="dk1"/>
                          </a:solidFill>
                          <a:latin typeface="Montserrat"/>
                          <a:ea typeface="Montserrat"/>
                          <a:cs typeface="Montserrat"/>
                          <a:sym typeface="Montserrat"/>
                        </a:rPr>
                        <a:t>Nov. ‘20</a:t>
                      </a:r>
                      <a:endParaRPr sz="1000" u="none" cap="none" strike="noStrike">
                        <a:solidFill>
                          <a:schemeClr val="dk1"/>
                        </a:solidFill>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000"/>
                        <a:buFont typeface="Arial"/>
                        <a:buNone/>
                      </a:pPr>
                      <a:r>
                        <a:t/>
                      </a:r>
                      <a:endParaRPr sz="1000" u="none" cap="none" strike="noStrike">
                        <a:solidFill>
                          <a:srgbClr val="0000FF"/>
                        </a:solidFill>
                        <a:latin typeface="Montserrat"/>
                        <a:ea typeface="Montserrat"/>
                        <a:cs typeface="Montserrat"/>
                        <a:sym typeface="Montserrat"/>
                      </a:endParaRPr>
                    </a:p>
                  </a:txBody>
                  <a:tcPr marT="9125" marB="9125" marR="9125" marL="9125" anchor="ctr"/>
                </a:tc>
              </a:tr>
              <a:tr h="301250">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latin typeface="Montserrat"/>
                          <a:ea typeface="Montserrat"/>
                          <a:cs typeface="Montserrat"/>
                          <a:sym typeface="Montserrat"/>
                        </a:rPr>
                        <a:t>CIMSS Turbulence Probability (CONUS)</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solidFill>
                            <a:schemeClr val="dk1"/>
                          </a:solidFill>
                          <a:latin typeface="Montserrat"/>
                          <a:ea typeface="Montserrat"/>
                          <a:cs typeface="Montserrat"/>
                          <a:sym typeface="Montserrat"/>
                        </a:rPr>
                        <a:t>LDM migration</a:t>
                      </a:r>
                      <a:endParaRPr sz="1000" u="none" cap="none" strike="noStrike">
                        <a:solidFill>
                          <a:schemeClr val="dk1"/>
                        </a:solidFill>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000"/>
                        <a:buFont typeface="Arial"/>
                        <a:buNone/>
                      </a:pPr>
                      <a:r>
                        <a:t/>
                      </a:r>
                      <a:endParaRPr sz="1000" u="none" cap="none" strike="noStrike">
                        <a:solidFill>
                          <a:schemeClr val="dk1"/>
                        </a:solidFill>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000"/>
                        <a:buFont typeface="Arial"/>
                        <a:buNone/>
                      </a:pPr>
                      <a:r>
                        <a:t/>
                      </a:r>
                      <a:endParaRPr sz="1000" u="none" cap="none" strike="noStrike">
                        <a:solidFill>
                          <a:schemeClr val="dk1"/>
                        </a:solidFill>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solidFill>
                            <a:schemeClr val="dk1"/>
                          </a:solidFill>
                          <a:latin typeface="Montserrat"/>
                          <a:ea typeface="Montserrat"/>
                          <a:cs typeface="Montserrat"/>
                          <a:sym typeface="Montserrat"/>
                        </a:rPr>
                        <a:t>Nov. ‘20</a:t>
                      </a:r>
                      <a:endParaRPr sz="1000" u="none" cap="none" strike="noStrike">
                        <a:solidFill>
                          <a:schemeClr val="dk1"/>
                        </a:solidFill>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000"/>
                        <a:buFont typeface="Arial"/>
                        <a:buNone/>
                      </a:pPr>
                      <a:r>
                        <a:t/>
                      </a:r>
                      <a:endParaRPr sz="1000" u="none" cap="none" strike="noStrike">
                        <a:solidFill>
                          <a:srgbClr val="0000FF"/>
                        </a:solidFill>
                        <a:latin typeface="Montserrat"/>
                        <a:ea typeface="Montserrat"/>
                        <a:cs typeface="Montserrat"/>
                        <a:sym typeface="Montserrat"/>
                      </a:endParaRPr>
                    </a:p>
                  </a:txBody>
                  <a:tcPr marT="9125" marB="9125" marR="9125" marL="9125" anchor="ctr"/>
                </a:tc>
              </a:tr>
            </a:tbl>
          </a:graphicData>
        </a:graphic>
      </p:graphicFrame>
      <p:sp>
        <p:nvSpPr>
          <p:cNvPr id="653" name="Google Shape;653;p8"/>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654" name="Google Shape;654;p8"/>
          <p:cNvSpPr txBox="1"/>
          <p:nvPr>
            <p:ph type="title"/>
          </p:nvPr>
        </p:nvSpPr>
        <p:spPr>
          <a:xfrm>
            <a:off x="609600" y="0"/>
            <a:ext cx="8713800" cy="87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376092"/>
              </a:buClr>
              <a:buSzPts val="4000"/>
              <a:buFont typeface="Calibri"/>
              <a:buNone/>
            </a:pPr>
            <a:r>
              <a:rPr lang="en-US" sz="3600"/>
              <a:t>(6) Current Product Posture </a:t>
            </a:r>
            <a:endParaRPr sz="3600"/>
          </a:p>
        </p:txBody>
      </p:sp>
      <p:sp>
        <p:nvSpPr>
          <p:cNvPr id="655" name="Google Shape;655;p8"/>
          <p:cNvSpPr txBox="1"/>
          <p:nvPr/>
        </p:nvSpPr>
        <p:spPr>
          <a:xfrm>
            <a:off x="388374" y="6496575"/>
            <a:ext cx="3929700"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000" u="none" cap="none" strike="noStrike">
                <a:solidFill>
                  <a:schemeClr val="dk1"/>
                </a:solidFill>
                <a:latin typeface="Montserrat"/>
                <a:ea typeface="Montserrat"/>
                <a:cs typeface="Montserrat"/>
                <a:sym typeface="Montserrat"/>
              </a:rPr>
              <a:t>*G-17 PS-PVRs are based upon cool season evaluations</a:t>
            </a:r>
            <a:endParaRPr b="0" i="0" sz="1200" u="none" cap="none" strike="noStrike">
              <a:solidFill>
                <a:srgbClr val="000000"/>
              </a:solidFill>
              <a:latin typeface="Montserrat"/>
              <a:ea typeface="Montserrat"/>
              <a:cs typeface="Montserrat"/>
              <a:sym typeface="Montserrat"/>
            </a:endParaRPr>
          </a:p>
        </p:txBody>
      </p:sp>
      <p:sp>
        <p:nvSpPr>
          <p:cNvPr id="656" name="Google Shape;656;p8"/>
          <p:cNvSpPr txBox="1"/>
          <p:nvPr/>
        </p:nvSpPr>
        <p:spPr>
          <a:xfrm>
            <a:off x="8832026" y="434575"/>
            <a:ext cx="21378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AWIPS Release Dates: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20.2.1,2,3 – June 2021</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20.3.1,2 </a:t>
            </a:r>
            <a:r>
              <a:rPr b="0" i="0" lang="en-US" sz="1200" u="none" cap="none" strike="noStrike">
                <a:solidFill>
                  <a:schemeClr val="dk1"/>
                </a:solidFill>
                <a:latin typeface="Arial"/>
                <a:ea typeface="Arial"/>
                <a:cs typeface="Arial"/>
                <a:sym typeface="Arial"/>
              </a:rPr>
              <a:t>– </a:t>
            </a:r>
            <a:r>
              <a:rPr lang="en-US" sz="1200"/>
              <a:t>Jan. 2022</a:t>
            </a:r>
            <a:endParaRPr b="0" i="0" sz="12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graphicFrame>
        <p:nvGraphicFramePr>
          <p:cNvPr id="662" name="Google Shape;662;p9"/>
          <p:cNvGraphicFramePr/>
          <p:nvPr/>
        </p:nvGraphicFramePr>
        <p:xfrm>
          <a:off x="147465" y="1185425"/>
          <a:ext cx="3000000" cy="3000000"/>
        </p:xfrm>
        <a:graphic>
          <a:graphicData uri="http://schemas.openxmlformats.org/drawingml/2006/table">
            <a:tbl>
              <a:tblPr bandRow="1" firstRow="1">
                <a:noFill/>
                <a:tableStyleId>{829411F7-EC2C-4B17-A973-01F66F03338B}</a:tableStyleId>
              </a:tblPr>
              <a:tblGrid>
                <a:gridCol w="3179550"/>
                <a:gridCol w="1160825"/>
                <a:gridCol w="1121000"/>
                <a:gridCol w="3051600"/>
                <a:gridCol w="1662175"/>
                <a:gridCol w="1514150"/>
              </a:tblGrid>
              <a:tr h="560150">
                <a:tc>
                  <a:txBody>
                    <a:bodyPr/>
                    <a:lstStyle/>
                    <a:p>
                      <a:pPr indent="0" lvl="0" marL="0" marR="0" rtl="0" algn="ctr">
                        <a:lnSpc>
                          <a:spcPct val="100000"/>
                        </a:lnSpc>
                        <a:spcBef>
                          <a:spcPts val="0"/>
                        </a:spcBef>
                        <a:spcAft>
                          <a:spcPts val="0"/>
                        </a:spcAft>
                        <a:buClr>
                          <a:srgbClr val="000000"/>
                        </a:buClr>
                        <a:buSzPts val="1600"/>
                        <a:buFont typeface="Arial"/>
                        <a:buNone/>
                      </a:pPr>
                      <a:r>
                        <a:rPr lang="en-US" sz="1200" u="none" cap="none" strike="noStrike">
                          <a:solidFill>
                            <a:schemeClr val="lt1"/>
                          </a:solidFill>
                          <a:latin typeface="Montserrat"/>
                          <a:ea typeface="Montserrat"/>
                          <a:cs typeface="Montserrat"/>
                          <a:sym typeface="Montserrat"/>
                        </a:rPr>
                        <a:t>Product</a:t>
                      </a:r>
                      <a:endParaRPr sz="1200" u="none" cap="none" strike="noStrike">
                        <a:solidFill>
                          <a:schemeClr val="lt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200" u="none" cap="none" strike="noStrike">
                          <a:solidFill>
                            <a:schemeClr val="lt1"/>
                          </a:solidFill>
                          <a:latin typeface="Montserrat"/>
                          <a:ea typeface="Montserrat"/>
                          <a:cs typeface="Montserrat"/>
                          <a:sym typeface="Montserrat"/>
                        </a:rPr>
                        <a:t>Delivery Mechanism</a:t>
                      </a:r>
                      <a:endParaRPr sz="1000" u="none" cap="none" strike="noStrike">
                        <a:solidFill>
                          <a:schemeClr val="lt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solidFill>
                            <a:schemeClr val="lt1"/>
                          </a:solidFill>
                          <a:latin typeface="Montserrat"/>
                          <a:ea typeface="Montserrat"/>
                          <a:cs typeface="Montserrat"/>
                          <a:sym typeface="Montserrat"/>
                        </a:rPr>
                        <a:t>(Activation)</a:t>
                      </a:r>
                      <a:endParaRPr sz="1200" u="none" cap="none" strike="noStrike">
                        <a:solidFill>
                          <a:schemeClr val="lt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200" u="none" cap="none" strike="noStrike">
                          <a:solidFill>
                            <a:schemeClr val="lt1"/>
                          </a:solidFill>
                          <a:latin typeface="Montserrat"/>
                          <a:ea typeface="Montserrat"/>
                          <a:cs typeface="Montserrat"/>
                          <a:sym typeface="Montserrat"/>
                        </a:rPr>
                        <a:t>Product Maturity</a:t>
                      </a:r>
                      <a:endParaRPr sz="1000" u="none" cap="none" strike="noStrike">
                        <a:solidFill>
                          <a:schemeClr val="lt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200" u="none" cap="none" strike="noStrike">
                          <a:solidFill>
                            <a:schemeClr val="lt1"/>
                          </a:solidFill>
                          <a:latin typeface="Montserrat"/>
                          <a:ea typeface="Montserrat"/>
                          <a:cs typeface="Montserrat"/>
                          <a:sym typeface="Montserrat"/>
                        </a:rPr>
                        <a:t>AWIPS Treatment</a:t>
                      </a:r>
                      <a:r>
                        <a:rPr lang="en-US" sz="1400" u="none" cap="none" strike="noStrike">
                          <a:solidFill>
                            <a:schemeClr val="lt1"/>
                          </a:solidFill>
                          <a:latin typeface="Montserrat"/>
                          <a:ea typeface="Montserrat"/>
                          <a:cs typeface="Montserrat"/>
                          <a:sym typeface="Montserrat"/>
                        </a:rPr>
                        <a:t> </a:t>
                      </a:r>
                      <a:r>
                        <a:rPr lang="en-US" sz="1100" u="none" cap="none" strike="noStrike">
                          <a:solidFill>
                            <a:schemeClr val="lt1"/>
                          </a:solidFill>
                          <a:latin typeface="Montserrat"/>
                          <a:ea typeface="Montserrat"/>
                          <a:cs typeface="Montserrat"/>
                          <a:sym typeface="Montserrat"/>
                        </a:rPr>
                        <a:t>(enhancement tables, ranges, units, rules…)</a:t>
                      </a:r>
                      <a:endParaRPr sz="1100" u="none" cap="none" strike="noStrike">
                        <a:solidFill>
                          <a:schemeClr val="lt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200" u="none" cap="none" strike="noStrike">
                          <a:solidFill>
                            <a:schemeClr val="lt1"/>
                          </a:solidFill>
                          <a:latin typeface="Montserrat"/>
                          <a:ea typeface="Montserrat"/>
                          <a:cs typeface="Montserrat"/>
                          <a:sym typeface="Montserrat"/>
                        </a:rPr>
                        <a:t>AWIPS Status</a:t>
                      </a:r>
                      <a:r>
                        <a:rPr lang="en-US" sz="1400" u="none" cap="none" strike="noStrike">
                          <a:solidFill>
                            <a:schemeClr val="lt1"/>
                          </a:solidFill>
                          <a:latin typeface="Montserrat"/>
                          <a:ea typeface="Montserrat"/>
                          <a:cs typeface="Montserrat"/>
                          <a:sym typeface="Montserrat"/>
                        </a:rPr>
                        <a:t> </a:t>
                      </a:r>
                      <a:endParaRPr sz="1200" u="none" cap="none" strike="noStrike">
                        <a:solidFill>
                          <a:schemeClr val="lt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solidFill>
                            <a:schemeClr val="lt1"/>
                          </a:solidFill>
                          <a:latin typeface="Montserrat"/>
                          <a:ea typeface="Montserrat"/>
                          <a:cs typeface="Montserrat"/>
                          <a:sym typeface="Montserrat"/>
                        </a:rPr>
                        <a:t>(TOWR RPM date)</a:t>
                      </a:r>
                      <a:endParaRPr sz="1200" u="none" cap="none" strike="noStrike">
                        <a:solidFill>
                          <a:schemeClr val="lt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200" u="none" cap="none" strike="noStrike">
                          <a:solidFill>
                            <a:schemeClr val="lt1"/>
                          </a:solidFill>
                          <a:latin typeface="Montserrat"/>
                          <a:ea typeface="Montserrat"/>
                          <a:cs typeface="Montserrat"/>
                          <a:sym typeface="Montserrat"/>
                        </a:rPr>
                        <a:t>Target AWIPS Release</a:t>
                      </a:r>
                      <a:endParaRPr sz="1000" u="none" cap="none" strike="noStrike">
                        <a:solidFill>
                          <a:schemeClr val="lt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000" u="none" cap="none" strike="noStrike">
                          <a:solidFill>
                            <a:srgbClr val="0000FF"/>
                          </a:solidFill>
                          <a:latin typeface="Montserrat"/>
                          <a:ea typeface="Montserrat"/>
                          <a:cs typeface="Montserrat"/>
                          <a:sym typeface="Montserrat"/>
                        </a:rPr>
                        <a:t>(Blue = submitted)</a:t>
                      </a:r>
                      <a:endParaRPr sz="900" u="none" cap="none" strike="noStrike">
                        <a:latin typeface="Montserrat"/>
                        <a:ea typeface="Montserrat"/>
                        <a:cs typeface="Montserrat"/>
                        <a:sym typeface="Montserrat"/>
                      </a:endParaRPr>
                    </a:p>
                  </a:txBody>
                  <a:tcPr marT="45725" marB="45725" marR="91450" marL="91450" anchor="ctr"/>
                </a:tc>
              </a:tr>
              <a:tr h="498150">
                <a:tc>
                  <a:txBody>
                    <a:bodyPr/>
                    <a:lstStyle/>
                    <a:p>
                      <a:pPr indent="0" lvl="0" marL="0" marR="0" rtl="0" algn="ctr">
                        <a:lnSpc>
                          <a:spcPct val="100000"/>
                        </a:lnSpc>
                        <a:spcBef>
                          <a:spcPts val="0"/>
                        </a:spcBef>
                        <a:spcAft>
                          <a:spcPts val="0"/>
                        </a:spcAft>
                        <a:buClr>
                          <a:schemeClr val="dk1"/>
                        </a:buClr>
                        <a:buSzPts val="300"/>
                        <a:buFont typeface="Calibri"/>
                        <a:buNone/>
                      </a:pPr>
                      <a:r>
                        <a:rPr i="0" lang="en-US" sz="1000" u="none" cap="none" strike="noStrike">
                          <a:solidFill>
                            <a:schemeClr val="dk1"/>
                          </a:solidFill>
                          <a:latin typeface="Montserrat"/>
                          <a:ea typeface="Montserrat"/>
                          <a:cs typeface="Montserrat"/>
                          <a:sym typeface="Montserrat"/>
                          <a:extLst>
                            <a:ext uri="http://customooxmlschemas.google.com/">
                              <go:slidesCustomData xmlns:go="http://customooxmlschemas.google.com/" textRoundtripDataId="24"/>
                            </a:ext>
                          </a:extLst>
                        </a:rPr>
                        <a:t>Full Disk Geostationary Lightning Mapper (GLM)</a:t>
                      </a:r>
                      <a:endParaRPr sz="1200" u="none" cap="none" strike="noStrike">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extLst>
                            <a:ext uri="http://customooxmlschemas.google.com/">
                              <go:slidesCustomData xmlns:go="http://customooxmlschemas.google.com/" textRoundtripDataId="25"/>
                            </a:ext>
                          </a:extLst>
                        </a:rPr>
                        <a:t>LDM Migration Ops / Local Generation</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extLst>
                            <a:ext uri="http://customooxmlschemas.google.com/">
                              <go:slidesCustomData xmlns:go="http://customooxmlschemas.google.com/" textRoundtripDataId="26"/>
                            </a:ext>
                          </a:extLst>
                        </a:rPr>
                        <a:t>G16: Full</a:t>
                      </a:r>
                      <a:br>
                        <a:rPr lang="en-US" sz="1000" u="none" cap="none" strike="noStrike">
                          <a:solidFill>
                            <a:schemeClr val="dk1"/>
                          </a:solidFill>
                          <a:latin typeface="Montserrat"/>
                          <a:ea typeface="Montserrat"/>
                          <a:cs typeface="Montserrat"/>
                          <a:sym typeface="Montserrat"/>
                          <a:extLst>
                            <a:ext uri="http://customooxmlschemas.google.com/">
                              <go:slidesCustomData xmlns:go="http://customooxmlschemas.google.com/" textRoundtripDataId="26"/>
                            </a:ext>
                          </a:extLst>
                        </a:rPr>
                      </a:br>
                      <a:r>
                        <a:rPr lang="en-US" sz="1000" u="none" cap="none" strike="noStrike">
                          <a:solidFill>
                            <a:schemeClr val="dk1"/>
                          </a:solidFill>
                          <a:latin typeface="Montserrat"/>
                          <a:ea typeface="Montserrat"/>
                          <a:cs typeface="Montserrat"/>
                          <a:sym typeface="Montserrat"/>
                          <a:extLst>
                            <a:ext uri="http://customooxmlschemas.google.com/">
                              <go:slidesCustomData xmlns:go="http://customooxmlschemas.google.com/" textRoundtripDataId="26"/>
                            </a:ext>
                          </a:extLst>
                        </a:rPr>
                        <a:t>G17 Full: 11/21/19</a:t>
                      </a:r>
                      <a:endParaRPr b="1"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extLst>
                            <a:ext uri="http://customooxmlschemas.google.com/">
                              <go:slidesCustomData xmlns:go="http://customooxmlschemas.google.com/" textRoundtripDataId="27"/>
                            </a:ext>
                          </a:extLst>
                        </a:rPr>
                        <a:t>Flash Extent Density (FED) Grid, Average Flash Area, and Total Optical Energy</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extLst>
                            <a:ext uri="http://customooxmlschemas.google.com/">
                              <go:slidesCustomData xmlns:go="http://customooxmlschemas.google.com/" textRoundtripDataId="28"/>
                            </a:ext>
                          </a:extLst>
                        </a:rPr>
                        <a:t>NHCN/NTBN/OPCN/</a:t>
                      </a:r>
                      <a:endParaRPr sz="1200" u="none" cap="none" strike="noStrike">
                        <a:latin typeface="Montserrat"/>
                        <a:ea typeface="Montserrat"/>
                        <a:cs typeface="Montserrat"/>
                        <a:sym typeface="Montserrat"/>
                        <a:extLst>
                          <a:ext uri="http://customooxmlschemas.google.com/">
                            <go:slidesCustomData xmlns:go="http://customooxmlschemas.google.com/" textRoundtripDataId="29"/>
                          </a:ext>
                        </a:extLst>
                      </a:endParaRPr>
                    </a:p>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extLst>
                            <a:ext uri="http://customooxmlschemas.google.com/">
                              <go:slidesCustomData xmlns:go="http://customooxmlschemas.google.com/" textRoundtripDataId="30"/>
                            </a:ext>
                          </a:extLst>
                        </a:rPr>
                        <a:t>AWCN</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extLst>
                            <a:ext uri="http://customooxmlschemas.google.com/">
                              <go:slidesCustomData xmlns:go="http://customooxmlschemas.google.com/" textRoundtripDataId="31"/>
                            </a:ext>
                          </a:extLst>
                        </a:rPr>
                        <a:t>TBD</a:t>
                      </a:r>
                      <a:endParaRPr sz="1200" u="none" cap="none" strike="noStrike">
                        <a:latin typeface="Montserrat"/>
                        <a:ea typeface="Montserrat"/>
                        <a:cs typeface="Montserrat"/>
                        <a:sym typeface="Montserrat"/>
                      </a:endParaRPr>
                    </a:p>
                  </a:txBody>
                  <a:tcPr marT="45725" marB="45725" marR="91450" marL="91450" anchor="ctr"/>
                </a:tc>
              </a:tr>
              <a:tr h="221400">
                <a:tc>
                  <a:txBody>
                    <a:bodyPr/>
                    <a:lstStyle/>
                    <a:p>
                      <a:pPr indent="0" lvl="0" marL="0" marR="0" rtl="0" algn="ctr">
                        <a:lnSpc>
                          <a:spcPct val="100000"/>
                        </a:lnSpc>
                        <a:spcBef>
                          <a:spcPts val="0"/>
                        </a:spcBef>
                        <a:spcAft>
                          <a:spcPts val="0"/>
                        </a:spcAft>
                        <a:buClr>
                          <a:schemeClr val="dk1"/>
                        </a:buClr>
                        <a:buSzPts val="300"/>
                        <a:buFont typeface="Calibri"/>
                        <a:buNone/>
                      </a:pPr>
                      <a:r>
                        <a:rPr lang="en-US" sz="1000" u="none" cap="none" strike="noStrike">
                          <a:solidFill>
                            <a:schemeClr val="dk1"/>
                          </a:solidFill>
                          <a:latin typeface="Montserrat"/>
                          <a:ea typeface="Montserrat"/>
                          <a:cs typeface="Montserrat"/>
                          <a:sym typeface="Montserrat"/>
                        </a:rPr>
                        <a:t>GOES VIS/IR Sandwich RGB</a:t>
                      </a:r>
                      <a:endParaRPr i="0" sz="10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rPr>
                        <a:t>N/A</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N/A</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CH 02, CH 13 Combo</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March ’19 RPM</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20.2.1</a:t>
                      </a:r>
                      <a:endParaRPr sz="1200" u="none" cap="none" strike="noStrike">
                        <a:solidFill>
                          <a:srgbClr val="0000FF"/>
                        </a:solidFill>
                        <a:latin typeface="Montserrat"/>
                        <a:ea typeface="Montserrat"/>
                        <a:cs typeface="Montserrat"/>
                        <a:sym typeface="Montserrat"/>
                      </a:endParaRPr>
                    </a:p>
                  </a:txBody>
                  <a:tcPr marT="45725" marB="45725" marR="91450" marL="91450" anchor="ctr"/>
                </a:tc>
              </a:tr>
              <a:tr h="498150">
                <a:tc>
                  <a:txBody>
                    <a:bodyPr/>
                    <a:lstStyle/>
                    <a:p>
                      <a:pPr indent="0" lvl="0" marL="0" marR="0" rtl="0" algn="ctr">
                        <a:lnSpc>
                          <a:spcPct val="100000"/>
                        </a:lnSpc>
                        <a:spcBef>
                          <a:spcPts val="0"/>
                        </a:spcBef>
                        <a:spcAft>
                          <a:spcPts val="0"/>
                        </a:spcAft>
                        <a:buClr>
                          <a:schemeClr val="dk1"/>
                        </a:buClr>
                        <a:buSzPts val="300"/>
                        <a:buFont typeface="Calibri"/>
                        <a:buNone/>
                      </a:pPr>
                      <a:r>
                        <a:rPr i="0" lang="en-US" sz="1000" u="none" cap="none" strike="noStrike">
                          <a:solidFill>
                            <a:schemeClr val="dk1"/>
                          </a:solidFill>
                          <a:latin typeface="Montserrat"/>
                          <a:ea typeface="Montserrat"/>
                          <a:cs typeface="Montserrat"/>
                          <a:sym typeface="Montserrat"/>
                        </a:rPr>
                        <a:t>GOES NDVI Vegetation Channel Difference</a:t>
                      </a:r>
                      <a:endParaRPr sz="1200" u="none" cap="none" strike="noStrike">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rPr>
                        <a:t>N/A</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N/A</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CH02, CH03 Combo</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March ‘19 RPM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Next RPM to include CSM</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20.2.1</a:t>
                      </a:r>
                      <a:endParaRPr sz="1200" u="none" cap="none" strike="noStrike">
                        <a:solidFill>
                          <a:srgbClr val="0000FF"/>
                        </a:solidFill>
                        <a:latin typeface="Montserrat"/>
                        <a:ea typeface="Montserrat"/>
                        <a:cs typeface="Montserrat"/>
                        <a:sym typeface="Montserrat"/>
                      </a:endParaRPr>
                    </a:p>
                  </a:txBody>
                  <a:tcPr marT="45725" marB="45725" marR="91450" marL="91450" anchor="ctr"/>
                </a:tc>
              </a:tr>
              <a:tr h="285050">
                <a:tc>
                  <a:txBody>
                    <a:bodyPr/>
                    <a:lstStyle/>
                    <a:p>
                      <a:pPr indent="0" lvl="0" marL="0" marR="0" rtl="0" algn="ctr">
                        <a:lnSpc>
                          <a:spcPct val="100000"/>
                        </a:lnSpc>
                        <a:spcBef>
                          <a:spcPts val="0"/>
                        </a:spcBef>
                        <a:spcAft>
                          <a:spcPts val="0"/>
                        </a:spcAft>
                        <a:buClr>
                          <a:schemeClr val="dk1"/>
                        </a:buClr>
                        <a:buSzPts val="300"/>
                        <a:buFont typeface="Calibri"/>
                        <a:buNone/>
                      </a:pPr>
                      <a:r>
                        <a:rPr i="0" lang="en-US" sz="1000" u="none" cap="none" strike="noStrike">
                          <a:solidFill>
                            <a:schemeClr val="dk1"/>
                          </a:solidFill>
                          <a:latin typeface="Montserrat"/>
                          <a:ea typeface="Montserrat"/>
                          <a:cs typeface="Montserrat"/>
                          <a:sym typeface="Montserrat"/>
                        </a:rPr>
                        <a:t>ASCAT A, B, C Wind Speed / Direction and Ambiguities</a:t>
                      </a:r>
                      <a:endParaRPr sz="1200" u="none" cap="none" strike="noStrike">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rPr>
                        <a:t>N/A</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N/A</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DMW plugin</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NHCN/NTBN/OPCN</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Eval</a:t>
                      </a:r>
                      <a:endParaRPr sz="1000" u="none" cap="none" strike="noStrike">
                        <a:solidFill>
                          <a:schemeClr val="dk1"/>
                        </a:solidFill>
                        <a:latin typeface="Montserrat"/>
                        <a:ea typeface="Montserrat"/>
                        <a:cs typeface="Montserrat"/>
                        <a:sym typeface="Montserrat"/>
                      </a:endParaRPr>
                    </a:p>
                  </a:txBody>
                  <a:tcPr marT="45725" marB="45725" marR="91450" marL="91450" anchor="ctr"/>
                </a:tc>
              </a:tr>
              <a:tr h="285050">
                <a:tc>
                  <a:txBody>
                    <a:bodyPr/>
                    <a:lstStyle/>
                    <a:p>
                      <a:pPr indent="0" lvl="0" marL="0" marR="0" rtl="0" algn="ctr">
                        <a:lnSpc>
                          <a:spcPct val="100000"/>
                        </a:lnSpc>
                        <a:spcBef>
                          <a:spcPts val="0"/>
                        </a:spcBef>
                        <a:spcAft>
                          <a:spcPts val="0"/>
                        </a:spcAft>
                        <a:buClr>
                          <a:schemeClr val="dk1"/>
                        </a:buClr>
                        <a:buSzPts val="300"/>
                        <a:buFont typeface="Calibri"/>
                        <a:buNone/>
                      </a:pPr>
                      <a:r>
                        <a:rPr lang="en-US" sz="1000" u="none" cap="none" strike="noStrike">
                          <a:solidFill>
                            <a:schemeClr val="dk1"/>
                          </a:solidFill>
                          <a:latin typeface="Montserrat"/>
                          <a:ea typeface="Montserrat"/>
                          <a:cs typeface="Montserrat"/>
                          <a:sym typeface="Montserrat"/>
                        </a:rPr>
                        <a:t>SSMI F-15 85 GHz H,V and  36.5GHz H,V Microwave Imagery</a:t>
                      </a:r>
                      <a:endParaRPr i="0" sz="10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rPr>
                        <a:t>ISatSS </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N/A</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GOES-R plugin, PCT RGBs</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NHCN/NTBN</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Eval</a:t>
                      </a:r>
                      <a:endParaRPr sz="1000" u="none" cap="none" strike="noStrike">
                        <a:solidFill>
                          <a:schemeClr val="dk1"/>
                        </a:solidFill>
                        <a:latin typeface="Montserrat"/>
                        <a:ea typeface="Montserrat"/>
                        <a:cs typeface="Montserrat"/>
                        <a:sym typeface="Montserrat"/>
                      </a:endParaRPr>
                    </a:p>
                  </a:txBody>
                  <a:tcPr marT="45725" marB="45725" marR="91450" marL="91450" anchor="ctr"/>
                </a:tc>
              </a:tr>
              <a:tr h="285050">
                <a:tc>
                  <a:txBody>
                    <a:bodyPr/>
                    <a:lstStyle/>
                    <a:p>
                      <a:pPr indent="0" lvl="0" marL="0" marR="0" rtl="0" algn="ctr">
                        <a:lnSpc>
                          <a:spcPct val="100000"/>
                        </a:lnSpc>
                        <a:spcBef>
                          <a:spcPts val="0"/>
                        </a:spcBef>
                        <a:spcAft>
                          <a:spcPts val="0"/>
                        </a:spcAft>
                        <a:buClr>
                          <a:schemeClr val="dk1"/>
                        </a:buClr>
                        <a:buSzPts val="300"/>
                        <a:buFont typeface="Calibri"/>
                        <a:buNone/>
                      </a:pPr>
                      <a:r>
                        <a:rPr lang="en-US" sz="1000" u="none" cap="none" strike="noStrike">
                          <a:solidFill>
                            <a:schemeClr val="dk1"/>
                          </a:solidFill>
                          <a:latin typeface="Montserrat"/>
                          <a:ea typeface="Montserrat"/>
                          <a:cs typeface="Montserrat"/>
                          <a:sym typeface="Montserrat"/>
                        </a:rPr>
                        <a:t>AMSR2 89.5 GHz AH, AV and 36.5 GHz AH, AV Microwave Imagery</a:t>
                      </a:r>
                      <a:endParaRPr i="0" sz="10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rPr>
                        <a:t>ISatSS</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N/A</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GOES-R plugin, PCT RGBs</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NHCN/NTBN/</a:t>
                      </a:r>
                      <a:r>
                        <a:rPr lang="en-US" sz="1000" u="none" cap="none" strike="noStrike">
                          <a:solidFill>
                            <a:srgbClr val="000000"/>
                          </a:solidFill>
                          <a:latin typeface="Montserrat"/>
                          <a:ea typeface="Montserrat"/>
                          <a:cs typeface="Montserrat"/>
                          <a:sym typeface="Montserrat"/>
                        </a:rPr>
                        <a:t>OPCN</a:t>
                      </a:r>
                      <a:endParaRPr sz="1000" u="none" cap="none" strike="noStrike">
                        <a:solidFill>
                          <a:srgbClr val="000000"/>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Eval</a:t>
                      </a:r>
                      <a:endParaRPr sz="1000" u="none" cap="none" strike="noStrike">
                        <a:solidFill>
                          <a:schemeClr val="dk1"/>
                        </a:solidFill>
                        <a:latin typeface="Montserrat"/>
                        <a:ea typeface="Montserrat"/>
                        <a:cs typeface="Montserrat"/>
                        <a:sym typeface="Montserrat"/>
                      </a:endParaRPr>
                    </a:p>
                  </a:txBody>
                  <a:tcPr marT="45725" marB="45725" marR="91450" marL="91450" anchor="ctr"/>
                </a:tc>
              </a:tr>
              <a:tr h="285050">
                <a:tc>
                  <a:txBody>
                    <a:bodyPr/>
                    <a:lstStyle/>
                    <a:p>
                      <a:pPr indent="0" lvl="0" marL="0" marR="0" rtl="0" algn="ctr">
                        <a:lnSpc>
                          <a:spcPct val="100000"/>
                        </a:lnSpc>
                        <a:spcBef>
                          <a:spcPts val="0"/>
                        </a:spcBef>
                        <a:spcAft>
                          <a:spcPts val="0"/>
                        </a:spcAft>
                        <a:buClr>
                          <a:schemeClr val="dk1"/>
                        </a:buClr>
                        <a:buSzPts val="300"/>
                        <a:buFont typeface="Calibri"/>
                        <a:buNone/>
                      </a:pPr>
                      <a:r>
                        <a:rPr i="0" lang="en-US" sz="1000" u="none" cap="none" strike="noStrike">
                          <a:solidFill>
                            <a:schemeClr val="dk1"/>
                          </a:solidFill>
                          <a:latin typeface="Montserrat"/>
                          <a:ea typeface="Montserrat"/>
                          <a:cs typeface="Montserrat"/>
                          <a:sym typeface="Montserrat"/>
                        </a:rPr>
                        <a:t>GPM GMI 89.5 GHz H,V and 37 GHz H,V Microwave Imagery</a:t>
                      </a:r>
                      <a:endParaRPr sz="1200" u="none" cap="none" strike="noStrike">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rPr>
                        <a:t>ISatSS</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N/A</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GOES-R plugin, PCT RGBs</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NHCN/NTBN</a:t>
                      </a:r>
                      <a:endParaRPr sz="1200" u="none" cap="none" strike="noStrike">
                        <a:solidFill>
                          <a:srgbClr val="00B050"/>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Eval</a:t>
                      </a:r>
                      <a:endParaRPr sz="1000" u="none" cap="none" strike="noStrike">
                        <a:solidFill>
                          <a:schemeClr val="dk1"/>
                        </a:solidFill>
                        <a:latin typeface="Montserrat"/>
                        <a:ea typeface="Montserrat"/>
                        <a:cs typeface="Montserrat"/>
                        <a:sym typeface="Montserrat"/>
                      </a:endParaRPr>
                    </a:p>
                  </a:txBody>
                  <a:tcPr marT="45725" marB="45725" marR="91450" marL="91450" anchor="ctr"/>
                </a:tc>
              </a:tr>
              <a:tr h="221400">
                <a:tc>
                  <a:txBody>
                    <a:bodyPr/>
                    <a:lstStyle/>
                    <a:p>
                      <a:pPr indent="0" lvl="0" marL="0" marR="0" rtl="0" algn="ctr">
                        <a:lnSpc>
                          <a:spcPct val="100000"/>
                        </a:lnSpc>
                        <a:spcBef>
                          <a:spcPts val="0"/>
                        </a:spcBef>
                        <a:spcAft>
                          <a:spcPts val="0"/>
                        </a:spcAft>
                        <a:buClr>
                          <a:schemeClr val="dk1"/>
                        </a:buClr>
                        <a:buSzPts val="300"/>
                        <a:buFont typeface="Calibri"/>
                        <a:buNone/>
                      </a:pPr>
                      <a:r>
                        <a:rPr lang="en-US" sz="1000" u="none" cap="none" strike="noStrike">
                          <a:solidFill>
                            <a:schemeClr val="dk1"/>
                          </a:solidFill>
                          <a:latin typeface="Montserrat"/>
                          <a:ea typeface="Montserrat"/>
                          <a:cs typeface="Montserrat"/>
                          <a:sym typeface="Montserrat"/>
                        </a:rPr>
                        <a:t>S-NPP ATMS QV 88 GHz Microwave Imagery</a:t>
                      </a:r>
                      <a:endParaRPr i="0" sz="10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rPr>
                        <a:t>ISatSS</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N/A</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GOES-R plugin</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NHCN/NTBN</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Eval</a:t>
                      </a:r>
                      <a:endParaRPr sz="1000" u="none" cap="none" strike="noStrike">
                        <a:solidFill>
                          <a:schemeClr val="dk1"/>
                        </a:solidFill>
                        <a:latin typeface="Montserrat"/>
                        <a:ea typeface="Montserrat"/>
                        <a:cs typeface="Montserrat"/>
                        <a:sym typeface="Montserrat"/>
                      </a:endParaRPr>
                    </a:p>
                  </a:txBody>
                  <a:tcPr marT="45725" marB="45725" marR="91450" marL="91450" anchor="ctr"/>
                </a:tc>
              </a:tr>
              <a:tr h="285050">
                <a:tc>
                  <a:txBody>
                    <a:bodyPr/>
                    <a:lstStyle/>
                    <a:p>
                      <a:pPr indent="0" lvl="0" marL="0" marR="0" rtl="0" algn="ctr">
                        <a:lnSpc>
                          <a:spcPct val="100000"/>
                        </a:lnSpc>
                        <a:spcBef>
                          <a:spcPts val="0"/>
                        </a:spcBef>
                        <a:spcAft>
                          <a:spcPts val="0"/>
                        </a:spcAft>
                        <a:buClr>
                          <a:schemeClr val="dk1"/>
                        </a:buClr>
                        <a:buSzPts val="300"/>
                        <a:buFont typeface="Calibri"/>
                        <a:buNone/>
                      </a:pPr>
                      <a:r>
                        <a:rPr i="0" lang="en-US" sz="1000" u="none" cap="none" strike="noStrike">
                          <a:solidFill>
                            <a:schemeClr val="dk1"/>
                          </a:solidFill>
                          <a:latin typeface="Montserrat"/>
                          <a:ea typeface="Montserrat"/>
                          <a:cs typeface="Montserrat"/>
                          <a:sym typeface="Montserrat"/>
                        </a:rPr>
                        <a:t>AMSR2 Ocean products: Rain Rate, SST, TPW, Cloud Liquid Water, Wind Speed</a:t>
                      </a:r>
                      <a:endParaRPr sz="1200" u="none" cap="none" strike="noStrike">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rPr>
                        <a:t>ISatSS</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N/A</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GOES-R plugin</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NHCN/NTBN/</a:t>
                      </a:r>
                      <a:r>
                        <a:rPr lang="en-US" sz="1000" u="none" cap="none" strike="noStrike">
                          <a:solidFill>
                            <a:srgbClr val="000000"/>
                          </a:solidFill>
                          <a:latin typeface="Montserrat"/>
                          <a:ea typeface="Montserrat"/>
                          <a:cs typeface="Montserrat"/>
                          <a:sym typeface="Montserrat"/>
                        </a:rPr>
                        <a:t>OPCN</a:t>
                      </a:r>
                      <a:endParaRPr sz="1000" u="none" cap="none" strike="noStrike">
                        <a:solidFill>
                          <a:srgbClr val="000000"/>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Eval</a:t>
                      </a:r>
                      <a:endParaRPr sz="1000" u="none" cap="none" strike="noStrike">
                        <a:solidFill>
                          <a:schemeClr val="dk1"/>
                        </a:solidFill>
                        <a:latin typeface="Montserrat"/>
                        <a:ea typeface="Montserrat"/>
                        <a:cs typeface="Montserrat"/>
                        <a:sym typeface="Montserrat"/>
                      </a:endParaRPr>
                    </a:p>
                  </a:txBody>
                  <a:tcPr marT="45725" marB="45725" marR="91450" marL="91450" anchor="ctr"/>
                </a:tc>
              </a:tr>
              <a:tr h="359775">
                <a:tc>
                  <a:txBody>
                    <a:bodyPr/>
                    <a:lstStyle/>
                    <a:p>
                      <a:pPr indent="0" lvl="0" marL="0" marR="0" rtl="0" algn="ctr">
                        <a:lnSpc>
                          <a:spcPct val="100000"/>
                        </a:lnSpc>
                        <a:spcBef>
                          <a:spcPts val="0"/>
                        </a:spcBef>
                        <a:spcAft>
                          <a:spcPts val="0"/>
                        </a:spcAft>
                        <a:buClr>
                          <a:schemeClr val="dk1"/>
                        </a:buClr>
                        <a:buSzPts val="300"/>
                        <a:buFont typeface="Calibri"/>
                        <a:buNone/>
                      </a:pPr>
                      <a:r>
                        <a:rPr i="0" lang="en-US" sz="1000" u="none" cap="none" strike="noStrike">
                          <a:solidFill>
                            <a:schemeClr val="dk1"/>
                          </a:solidFill>
                          <a:latin typeface="Montserrat"/>
                          <a:ea typeface="Montserrat"/>
                          <a:cs typeface="Montserrat"/>
                          <a:sym typeface="Montserrat"/>
                        </a:rPr>
                        <a:t>JASON-3 Wave Heights and Wind Speeds</a:t>
                      </a:r>
                      <a:endParaRPr sz="1200" u="none" cap="none" strike="noStrike">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rPr>
                        <a:t>ISatSS</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N/A</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DMW plugin for numeric read-outs</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NHCN/NTBN/OPCN</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Eval</a:t>
                      </a:r>
                      <a:endParaRPr sz="1000" u="none" cap="none" strike="noStrike">
                        <a:solidFill>
                          <a:schemeClr val="dk1"/>
                        </a:solidFill>
                        <a:latin typeface="Montserrat"/>
                        <a:ea typeface="Montserrat"/>
                        <a:cs typeface="Montserrat"/>
                        <a:sym typeface="Montserrat"/>
                      </a:endParaRPr>
                    </a:p>
                  </a:txBody>
                  <a:tcPr marT="45725" marB="45725" marR="91450" marL="91450" anchor="ctr"/>
                </a:tc>
              </a:tr>
              <a:tr h="359775">
                <a:tc>
                  <a:txBody>
                    <a:bodyPr/>
                    <a:lstStyle/>
                    <a:p>
                      <a:pPr indent="0" lvl="0" marL="0" marR="0" rtl="0" algn="ctr">
                        <a:lnSpc>
                          <a:spcPct val="100000"/>
                        </a:lnSpc>
                        <a:spcBef>
                          <a:spcPts val="0"/>
                        </a:spcBef>
                        <a:spcAft>
                          <a:spcPts val="0"/>
                        </a:spcAft>
                        <a:buClr>
                          <a:schemeClr val="dk1"/>
                        </a:buClr>
                        <a:buSzPts val="300"/>
                        <a:buFont typeface="Calibri"/>
                        <a:buNone/>
                      </a:pPr>
                      <a:r>
                        <a:rPr i="0" lang="en-US" sz="1000" u="none" cap="none" strike="noStrike">
                          <a:solidFill>
                            <a:schemeClr val="dk1"/>
                          </a:solidFill>
                          <a:latin typeface="Montserrat"/>
                          <a:ea typeface="Montserrat"/>
                          <a:cs typeface="Montserrat"/>
                          <a:sym typeface="Montserrat"/>
                        </a:rPr>
                        <a:t>Cryosat-2 Wave Heights and Wind Speeds</a:t>
                      </a:r>
                      <a:endParaRPr sz="1200" u="none" cap="none" strike="noStrike">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rPr>
                        <a:t>ISatSS</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N/A</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DMW plugin for numeric read-outs</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NHCN/NTBN/OPCN</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Eval</a:t>
                      </a:r>
                      <a:endParaRPr sz="1000" u="none" cap="none" strike="noStrike">
                        <a:solidFill>
                          <a:schemeClr val="dk1"/>
                        </a:solidFill>
                        <a:latin typeface="Montserrat"/>
                        <a:ea typeface="Montserrat"/>
                        <a:cs typeface="Montserrat"/>
                        <a:sym typeface="Montserrat"/>
                      </a:endParaRPr>
                    </a:p>
                  </a:txBody>
                  <a:tcPr marT="45725" marB="45725" marR="91450" marL="91450" anchor="ctr"/>
                </a:tc>
              </a:tr>
              <a:tr h="359775">
                <a:tc>
                  <a:txBody>
                    <a:bodyPr/>
                    <a:lstStyle/>
                    <a:p>
                      <a:pPr indent="0" lvl="0" marL="0" marR="0" rtl="0" algn="ctr">
                        <a:lnSpc>
                          <a:spcPct val="100000"/>
                        </a:lnSpc>
                        <a:spcBef>
                          <a:spcPts val="0"/>
                        </a:spcBef>
                        <a:spcAft>
                          <a:spcPts val="0"/>
                        </a:spcAft>
                        <a:buClr>
                          <a:schemeClr val="dk1"/>
                        </a:buClr>
                        <a:buSzPts val="300"/>
                        <a:buFont typeface="Calibri"/>
                        <a:buNone/>
                      </a:pPr>
                      <a:r>
                        <a:rPr i="0" lang="en-US" sz="1000" u="none" cap="none" strike="noStrike">
                          <a:solidFill>
                            <a:schemeClr val="dk1"/>
                          </a:solidFill>
                          <a:latin typeface="Montserrat"/>
                          <a:ea typeface="Montserrat"/>
                          <a:cs typeface="Montserrat"/>
                          <a:sym typeface="Montserrat"/>
                        </a:rPr>
                        <a:t>Altika Wave Heights and Wind Speed</a:t>
                      </a:r>
                      <a:endParaRPr sz="1200" u="none" cap="none" strike="noStrike">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rPr>
                        <a:t>ISatSS</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N/A</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DMW plugin for numeric read-outs</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NHCN/NTBN/OPCN</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Eval</a:t>
                      </a:r>
                      <a:endParaRPr sz="1000" u="none" cap="none" strike="noStrike">
                        <a:solidFill>
                          <a:schemeClr val="dk1"/>
                        </a:solidFill>
                        <a:latin typeface="Montserrat"/>
                        <a:ea typeface="Montserrat"/>
                        <a:cs typeface="Montserrat"/>
                        <a:sym typeface="Montserrat"/>
                      </a:endParaRPr>
                    </a:p>
                  </a:txBody>
                  <a:tcPr marT="45725" marB="45725" marR="91450" marL="91450" anchor="ctr"/>
                </a:tc>
              </a:tr>
              <a:tr h="359775">
                <a:tc>
                  <a:txBody>
                    <a:bodyPr/>
                    <a:lstStyle/>
                    <a:p>
                      <a:pPr indent="0" lvl="0" marL="0" marR="0" rtl="0" algn="ctr">
                        <a:lnSpc>
                          <a:spcPct val="100000"/>
                        </a:lnSpc>
                        <a:spcBef>
                          <a:spcPts val="0"/>
                        </a:spcBef>
                        <a:spcAft>
                          <a:spcPts val="0"/>
                        </a:spcAft>
                        <a:buClr>
                          <a:schemeClr val="dk1"/>
                        </a:buClr>
                        <a:buSzPts val="300"/>
                        <a:buFont typeface="Calibri"/>
                        <a:buNone/>
                      </a:pPr>
                      <a:r>
                        <a:rPr i="0" lang="en-US" sz="1000" u="none" cap="none" strike="noStrike">
                          <a:solidFill>
                            <a:schemeClr val="dk1"/>
                          </a:solidFill>
                          <a:latin typeface="Montserrat"/>
                          <a:ea typeface="Montserrat"/>
                          <a:cs typeface="Montserrat"/>
                          <a:sym typeface="Montserrat"/>
                        </a:rPr>
                        <a:t>Sentinel-3A/3B Wave Heights and Wind Speeds</a:t>
                      </a:r>
                      <a:endParaRPr sz="1200" u="none" cap="none" strike="noStrike">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rPr>
                        <a:t>ISatSS</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N/A</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DMW plugin for numeric read-outs </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NHCN/NTBN/OPCN</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Eval</a:t>
                      </a:r>
                      <a:endParaRPr sz="1000" u="none" cap="none" strike="noStrike">
                        <a:solidFill>
                          <a:schemeClr val="dk1"/>
                        </a:solidFill>
                        <a:latin typeface="Montserrat"/>
                        <a:ea typeface="Montserrat"/>
                        <a:cs typeface="Montserrat"/>
                        <a:sym typeface="Montserrat"/>
                      </a:endParaRPr>
                    </a:p>
                  </a:txBody>
                  <a:tcPr marT="45725" marB="45725" marR="91450" marL="91450" anchor="ctr"/>
                </a:tc>
              </a:tr>
              <a:tr h="359775">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latin typeface="Montserrat"/>
                          <a:ea typeface="Montserrat"/>
                          <a:cs typeface="Montserrat"/>
                          <a:sym typeface="Montserrat"/>
                        </a:rPr>
                        <a:t>S-NPP &amp; NOAA-20 VIIRS Active Fires</a:t>
                      </a:r>
                      <a:endParaRPr i="0" sz="10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latin typeface="Montserrat"/>
                          <a:ea typeface="Montserrat"/>
                          <a:cs typeface="Montserrat"/>
                          <a:sym typeface="Montserrat"/>
                        </a:rPr>
                        <a:t>ISatSS</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latin typeface="Montserrat"/>
                          <a:ea typeface="Montserrat"/>
                          <a:cs typeface="Montserrat"/>
                          <a:sym typeface="Montserrat"/>
                        </a:rPr>
                        <a:t>Validated</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latin typeface="Montserrat"/>
                          <a:ea typeface="Montserrat"/>
                          <a:cs typeface="Montserrat"/>
                          <a:sym typeface="Montserrat"/>
                        </a:rPr>
                        <a:t>DMW plugin</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latin typeface="Montserrat"/>
                          <a:ea typeface="Montserrat"/>
                          <a:cs typeface="Montserrat"/>
                          <a:sym typeface="Montserrat"/>
                        </a:rPr>
                        <a:t>All</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latin typeface="Montserrat"/>
                          <a:ea typeface="Montserrat"/>
                          <a:cs typeface="Montserrat"/>
                          <a:sym typeface="Montserrat"/>
                        </a:rPr>
                        <a:t>TBD</a:t>
                      </a:r>
                      <a:endParaRPr sz="1000" u="none" cap="none" strike="noStrike">
                        <a:solidFill>
                          <a:schemeClr val="dk1"/>
                        </a:solidFill>
                        <a:latin typeface="Montserrat"/>
                        <a:ea typeface="Montserrat"/>
                        <a:cs typeface="Montserrat"/>
                        <a:sym typeface="Montserrat"/>
                      </a:endParaRPr>
                    </a:p>
                  </a:txBody>
                  <a:tcPr marT="45725" marB="45725" marR="91450" marL="91450" anchor="ctr"/>
                </a:tc>
              </a:tr>
            </a:tbl>
          </a:graphicData>
        </a:graphic>
      </p:graphicFrame>
      <p:sp>
        <p:nvSpPr>
          <p:cNvPr id="663" name="Google Shape;663;p9"/>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664" name="Google Shape;664;p9"/>
          <p:cNvSpPr txBox="1"/>
          <p:nvPr>
            <p:ph type="title"/>
          </p:nvPr>
        </p:nvSpPr>
        <p:spPr>
          <a:xfrm>
            <a:off x="609600" y="0"/>
            <a:ext cx="8940600" cy="87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376092"/>
              </a:buClr>
              <a:buSzPts val="4000"/>
              <a:buFont typeface="Calibri"/>
              <a:buNone/>
            </a:pPr>
            <a:r>
              <a:rPr lang="en-US" sz="3600"/>
              <a:t>(7) Current Product Posture </a:t>
            </a:r>
            <a:endParaRPr sz="3600"/>
          </a:p>
        </p:txBody>
      </p:sp>
      <p:sp>
        <p:nvSpPr>
          <p:cNvPr id="665" name="Google Shape;665;p9"/>
          <p:cNvSpPr txBox="1"/>
          <p:nvPr/>
        </p:nvSpPr>
        <p:spPr>
          <a:xfrm>
            <a:off x="8832026" y="434575"/>
            <a:ext cx="21378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AWIPS Release Dates: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20.2.1,2,3 – June 2021</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20.3.1,2 </a:t>
            </a:r>
            <a:r>
              <a:rPr b="0" i="0" lang="en-US" sz="1200" u="none" cap="none" strike="noStrike">
                <a:solidFill>
                  <a:schemeClr val="dk1"/>
                </a:solidFill>
                <a:latin typeface="Arial"/>
                <a:ea typeface="Arial"/>
                <a:cs typeface="Arial"/>
                <a:sym typeface="Arial"/>
              </a:rPr>
              <a:t>– </a:t>
            </a:r>
            <a:r>
              <a:rPr lang="en-US" sz="1200"/>
              <a:t>Jan. 2022</a:t>
            </a:r>
            <a:endParaRPr b="0" i="0" sz="12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graphicFrame>
        <p:nvGraphicFramePr>
          <p:cNvPr id="671" name="Google Shape;671;p10"/>
          <p:cNvGraphicFramePr/>
          <p:nvPr/>
        </p:nvGraphicFramePr>
        <p:xfrm>
          <a:off x="162137" y="1179278"/>
          <a:ext cx="3000000" cy="3000000"/>
        </p:xfrm>
        <a:graphic>
          <a:graphicData uri="http://schemas.openxmlformats.org/drawingml/2006/table">
            <a:tbl>
              <a:tblPr bandRow="1" firstRow="1">
                <a:noFill/>
                <a:tableStyleId>{829411F7-EC2C-4B17-A973-01F66F03338B}</a:tableStyleId>
              </a:tblPr>
              <a:tblGrid>
                <a:gridCol w="3042700"/>
                <a:gridCol w="1491450"/>
                <a:gridCol w="1641350"/>
                <a:gridCol w="2087275"/>
                <a:gridCol w="1597975"/>
                <a:gridCol w="2006975"/>
              </a:tblGrid>
              <a:tr h="638575">
                <a:tc>
                  <a:txBody>
                    <a:bodyPr/>
                    <a:lstStyle/>
                    <a:p>
                      <a:pPr indent="0" lvl="0" marL="0" marR="0" rtl="0" algn="ctr">
                        <a:lnSpc>
                          <a:spcPct val="100000"/>
                        </a:lnSpc>
                        <a:spcBef>
                          <a:spcPts val="0"/>
                        </a:spcBef>
                        <a:spcAft>
                          <a:spcPts val="0"/>
                        </a:spcAft>
                        <a:buClr>
                          <a:srgbClr val="000000"/>
                        </a:buClr>
                        <a:buSzPts val="1600"/>
                        <a:buFont typeface="Arial"/>
                        <a:buNone/>
                      </a:pPr>
                      <a:r>
                        <a:rPr lang="en-US" u="none" cap="none" strike="noStrike">
                          <a:solidFill>
                            <a:schemeClr val="lt1"/>
                          </a:solidFill>
                          <a:latin typeface="Montserrat"/>
                          <a:ea typeface="Montserrat"/>
                          <a:cs typeface="Montserrat"/>
                          <a:sym typeface="Montserrat"/>
                        </a:rPr>
                        <a:t>Product</a:t>
                      </a:r>
                      <a:endParaRPr u="none" cap="none" strike="noStrike">
                        <a:solidFill>
                          <a:schemeClr val="lt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u="none" cap="none" strike="noStrike">
                          <a:solidFill>
                            <a:schemeClr val="lt1"/>
                          </a:solidFill>
                          <a:latin typeface="Montserrat"/>
                          <a:ea typeface="Montserrat"/>
                          <a:cs typeface="Montserrat"/>
                          <a:sym typeface="Montserrat"/>
                        </a:rPr>
                        <a:t>Delivery Mechanism</a:t>
                      </a:r>
                      <a:endParaRPr u="none" cap="none" strike="noStrike">
                        <a:solidFill>
                          <a:schemeClr val="lt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200" u="none" cap="none" strike="noStrike">
                          <a:solidFill>
                            <a:schemeClr val="lt1"/>
                          </a:solidFill>
                          <a:latin typeface="Montserrat"/>
                          <a:ea typeface="Montserrat"/>
                          <a:cs typeface="Montserrat"/>
                          <a:sym typeface="Montserrat"/>
                        </a:rPr>
                        <a:t>(Activation)</a:t>
                      </a:r>
                      <a:endParaRPr sz="1200" u="none" cap="none" strike="noStrike">
                        <a:solidFill>
                          <a:schemeClr val="lt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u="none" cap="none" strike="noStrike">
                          <a:solidFill>
                            <a:schemeClr val="lt1"/>
                          </a:solidFill>
                          <a:latin typeface="Montserrat"/>
                          <a:ea typeface="Montserrat"/>
                          <a:cs typeface="Montserrat"/>
                          <a:sym typeface="Montserrat"/>
                        </a:rPr>
                        <a:t>Product Maturity</a:t>
                      </a:r>
                      <a:endParaRPr u="none" cap="none" strike="noStrike">
                        <a:solidFill>
                          <a:schemeClr val="lt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u="none" cap="none" strike="noStrike">
                          <a:solidFill>
                            <a:schemeClr val="lt1"/>
                          </a:solidFill>
                          <a:latin typeface="Montserrat"/>
                          <a:ea typeface="Montserrat"/>
                          <a:cs typeface="Montserrat"/>
                          <a:sym typeface="Montserrat"/>
                        </a:rPr>
                        <a:t>AWIPS Treatment </a:t>
                      </a:r>
                      <a:r>
                        <a:rPr lang="en-US" sz="1200" u="none" cap="none" strike="noStrike">
                          <a:solidFill>
                            <a:schemeClr val="lt1"/>
                          </a:solidFill>
                          <a:latin typeface="Montserrat"/>
                          <a:ea typeface="Montserrat"/>
                          <a:cs typeface="Montserrat"/>
                          <a:sym typeface="Montserrat"/>
                        </a:rPr>
                        <a:t>(enhancement tables, </a:t>
                      </a:r>
                      <a:br>
                        <a:rPr lang="en-US" sz="1200" u="none" cap="none" strike="noStrike">
                          <a:solidFill>
                            <a:schemeClr val="lt1"/>
                          </a:solidFill>
                          <a:latin typeface="Montserrat"/>
                          <a:ea typeface="Montserrat"/>
                          <a:cs typeface="Montserrat"/>
                          <a:sym typeface="Montserrat"/>
                        </a:rPr>
                      </a:br>
                      <a:r>
                        <a:rPr lang="en-US" sz="1200" u="none" cap="none" strike="noStrike">
                          <a:solidFill>
                            <a:schemeClr val="lt1"/>
                          </a:solidFill>
                          <a:latin typeface="Montserrat"/>
                          <a:ea typeface="Montserrat"/>
                          <a:cs typeface="Montserrat"/>
                          <a:sym typeface="Montserrat"/>
                        </a:rPr>
                        <a:t>ranges, units, rules…)</a:t>
                      </a:r>
                      <a:endParaRPr sz="1200" u="none" cap="none" strike="noStrike">
                        <a:solidFill>
                          <a:schemeClr val="lt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u="none" cap="none" strike="noStrike">
                          <a:solidFill>
                            <a:schemeClr val="lt1"/>
                          </a:solidFill>
                          <a:latin typeface="Montserrat"/>
                          <a:ea typeface="Montserrat"/>
                          <a:cs typeface="Montserrat"/>
                          <a:sym typeface="Montserrat"/>
                        </a:rPr>
                        <a:t>AWIPS Status </a:t>
                      </a:r>
                      <a:endParaRPr u="none" cap="none" strike="noStrike">
                        <a:solidFill>
                          <a:schemeClr val="lt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u="none" cap="none" strike="noStrike">
                          <a:solidFill>
                            <a:schemeClr val="lt1"/>
                          </a:solidFill>
                          <a:latin typeface="Montserrat"/>
                          <a:ea typeface="Montserrat"/>
                          <a:cs typeface="Montserrat"/>
                          <a:sym typeface="Montserrat"/>
                        </a:rPr>
                        <a:t>(TOWR RPM date)</a:t>
                      </a:r>
                      <a:endParaRPr u="none" cap="none" strike="noStrike">
                        <a:solidFill>
                          <a:schemeClr val="lt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u="none" cap="none" strike="noStrike">
                          <a:solidFill>
                            <a:schemeClr val="lt1"/>
                          </a:solidFill>
                          <a:latin typeface="Montserrat"/>
                          <a:ea typeface="Montserrat"/>
                          <a:cs typeface="Montserrat"/>
                          <a:sym typeface="Montserrat"/>
                        </a:rPr>
                        <a:t>Target AWIPS Release</a:t>
                      </a:r>
                      <a:endParaRPr u="none" cap="none" strike="noStrike">
                        <a:solidFill>
                          <a:schemeClr val="lt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u="none" cap="none" strike="noStrike">
                          <a:solidFill>
                            <a:srgbClr val="0000FF"/>
                          </a:solidFill>
                          <a:latin typeface="Montserrat"/>
                          <a:ea typeface="Montserrat"/>
                          <a:cs typeface="Montserrat"/>
                          <a:sym typeface="Montserrat"/>
                        </a:rPr>
                        <a:t>(Blue = submitted)</a:t>
                      </a:r>
                      <a:endParaRPr u="none" cap="none" strike="noStrike">
                        <a:solidFill>
                          <a:schemeClr val="lt1"/>
                        </a:solidFill>
                        <a:latin typeface="Montserrat"/>
                        <a:ea typeface="Montserrat"/>
                        <a:cs typeface="Montserrat"/>
                        <a:sym typeface="Montserrat"/>
                      </a:endParaRPr>
                    </a:p>
                  </a:txBody>
                  <a:tcPr marT="45725" marB="45725" marR="91450" marL="91450" anchor="ctr"/>
                </a:tc>
              </a:tr>
              <a:tr h="371675">
                <a:tc>
                  <a:txBody>
                    <a:bodyPr/>
                    <a:lstStyle/>
                    <a:p>
                      <a:pPr indent="0" lvl="0" marL="0" marR="0" rtl="0" algn="ctr">
                        <a:lnSpc>
                          <a:spcPct val="100000"/>
                        </a:lnSpc>
                        <a:spcBef>
                          <a:spcPts val="0"/>
                        </a:spcBef>
                        <a:spcAft>
                          <a:spcPts val="0"/>
                        </a:spcAft>
                        <a:buClr>
                          <a:schemeClr val="dk1"/>
                        </a:buClr>
                        <a:buSzPts val="300"/>
                        <a:buFont typeface="Calibri"/>
                        <a:buNone/>
                      </a:pPr>
                      <a:r>
                        <a:rPr i="0" lang="en-US" sz="1100" u="none" cap="none" strike="noStrike">
                          <a:solidFill>
                            <a:schemeClr val="dk1"/>
                          </a:solidFill>
                          <a:latin typeface="Montserrat"/>
                          <a:ea typeface="Montserrat"/>
                          <a:cs typeface="Montserrat"/>
                          <a:sym typeface="Montserrat"/>
                        </a:rPr>
                        <a:t>NOAA-20 NUCAPS</a:t>
                      </a:r>
                      <a:endParaRPr i="0" sz="11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100" u="none" cap="none" strike="noStrike">
                          <a:solidFill>
                            <a:schemeClr val="dk1"/>
                          </a:solidFill>
                          <a:latin typeface="Montserrat"/>
                          <a:ea typeface="Montserrat"/>
                          <a:cs typeface="Montserrat"/>
                          <a:sym typeface="Montserrat"/>
                        </a:rPr>
                        <a:t>SBN Jul 2, ‘19</a:t>
                      </a:r>
                      <a:endParaRPr sz="11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1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sngStrike">
                          <a:solidFill>
                            <a:srgbClr val="999999"/>
                          </a:solidFill>
                          <a:latin typeface="Montserrat"/>
                          <a:ea typeface="Montserrat"/>
                          <a:cs typeface="Montserrat"/>
                          <a:sym typeface="Montserrat"/>
                        </a:rPr>
                        <a:t>VIIRS</a:t>
                      </a:r>
                      <a:r>
                        <a:rPr lang="en-US" sz="1100" u="none" cap="none" strike="noStrike">
                          <a:solidFill>
                            <a:schemeClr val="dk1"/>
                          </a:solidFill>
                          <a:latin typeface="Montserrat"/>
                          <a:ea typeface="Montserrat"/>
                          <a:cs typeface="Montserrat"/>
                          <a:sym typeface="Montserrat"/>
                        </a:rPr>
                        <a:t> NUCAPS plugin</a:t>
                      </a:r>
                      <a:endParaRPr sz="11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chemeClr val="dk1"/>
                          </a:solidFill>
                          <a:latin typeface="Montserrat"/>
                          <a:ea typeface="Montserrat"/>
                          <a:cs typeface="Montserrat"/>
                          <a:sym typeface="Montserrat"/>
                        </a:rPr>
                        <a:t>Feb. ‘18 RPM</a:t>
                      </a:r>
                      <a:endParaRPr sz="11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rgbClr val="000000"/>
                          </a:solidFill>
                          <a:latin typeface="Montserrat"/>
                          <a:ea typeface="Montserrat"/>
                          <a:cs typeface="Montserrat"/>
                          <a:sym typeface="Montserrat"/>
                        </a:rPr>
                        <a:t>19.2.1</a:t>
                      </a:r>
                      <a:endParaRPr sz="1100" u="none" cap="none" strike="noStrike">
                        <a:solidFill>
                          <a:srgbClr val="000000"/>
                        </a:solidFill>
                        <a:latin typeface="Montserrat"/>
                        <a:ea typeface="Montserrat"/>
                        <a:cs typeface="Montserrat"/>
                        <a:sym typeface="Montserrat"/>
                      </a:endParaRPr>
                    </a:p>
                  </a:txBody>
                  <a:tcPr marT="45725" marB="45725" marR="91450" marL="91450" anchor="ctr"/>
                </a:tc>
              </a:tr>
              <a:tr h="598650">
                <a:tc>
                  <a:txBody>
                    <a:bodyPr/>
                    <a:lstStyle/>
                    <a:p>
                      <a:pPr indent="0" lvl="0" marL="0" marR="0" rtl="0" algn="ctr">
                        <a:lnSpc>
                          <a:spcPct val="100000"/>
                        </a:lnSpc>
                        <a:spcBef>
                          <a:spcPts val="0"/>
                        </a:spcBef>
                        <a:spcAft>
                          <a:spcPts val="0"/>
                        </a:spcAft>
                        <a:buClr>
                          <a:schemeClr val="dk1"/>
                        </a:buClr>
                        <a:buSzPts val="300"/>
                        <a:buFont typeface="Calibri"/>
                        <a:buNone/>
                      </a:pPr>
                      <a:r>
                        <a:rPr i="0" lang="en-US" sz="1100" u="none" cap="none" strike="noStrike">
                          <a:solidFill>
                            <a:schemeClr val="dk1"/>
                          </a:solidFill>
                          <a:latin typeface="Montserrat"/>
                          <a:ea typeface="Montserrat"/>
                          <a:cs typeface="Montserrat"/>
                          <a:sym typeface="Montserrat"/>
                        </a:rPr>
                        <a:t>NOAA-20 NCC/Day Night Band</a:t>
                      </a:r>
                      <a:endParaRPr sz="1100" u="none" cap="none" strike="noStrike">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100" u="none" cap="none" strike="noStrike">
                          <a:solidFill>
                            <a:schemeClr val="dk1"/>
                          </a:solidFill>
                          <a:latin typeface="Montserrat"/>
                          <a:ea typeface="Montserrat"/>
                          <a:cs typeface="Montserrat"/>
                          <a:sym typeface="Montserrat"/>
                        </a:rPr>
                        <a:t>SBN Jul 24/25, ’19</a:t>
                      </a:r>
                      <a:endParaRPr sz="11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chemeClr val="dk1"/>
                          </a:solidFill>
                          <a:latin typeface="Montserrat"/>
                          <a:ea typeface="Montserrat"/>
                          <a:cs typeface="Montserrat"/>
                          <a:sym typeface="Montserrat"/>
                        </a:rPr>
                        <a:t> </a:t>
                      </a:r>
                      <a:endParaRPr sz="11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chemeClr val="dk1"/>
                          </a:solidFill>
                          <a:latin typeface="Montserrat"/>
                          <a:ea typeface="Montserrat"/>
                          <a:cs typeface="Montserrat"/>
                          <a:sym typeface="Montserrat"/>
                        </a:rPr>
                        <a:t>VIIRS plugin</a:t>
                      </a:r>
                      <a:endParaRPr sz="11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chemeClr val="dk1"/>
                          </a:solidFill>
                          <a:latin typeface="Montserrat"/>
                          <a:ea typeface="Montserrat"/>
                          <a:cs typeface="Montserrat"/>
                          <a:sym typeface="Montserrat"/>
                        </a:rPr>
                        <a:t>Feb. ‘18 RPM</a:t>
                      </a:r>
                      <a:endParaRPr sz="11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100" u="none" cap="none" strike="noStrike">
                          <a:solidFill>
                            <a:srgbClr val="000000"/>
                          </a:solidFill>
                          <a:latin typeface="Montserrat"/>
                          <a:ea typeface="Montserrat"/>
                          <a:cs typeface="Montserrat"/>
                          <a:sym typeface="Montserrat"/>
                        </a:rPr>
                        <a:t>19.2.1 (DR 20707, 20708 fix “S-NPP” legend)</a:t>
                      </a:r>
                      <a:endParaRPr sz="1100" u="none" cap="none" strike="noStrike">
                        <a:solidFill>
                          <a:srgbClr val="000000"/>
                        </a:solidFill>
                        <a:latin typeface="Montserrat"/>
                        <a:ea typeface="Montserrat"/>
                        <a:cs typeface="Montserrat"/>
                        <a:sym typeface="Montserrat"/>
                      </a:endParaRPr>
                    </a:p>
                  </a:txBody>
                  <a:tcPr marT="45725" marB="45725" marR="91450" marL="91450" anchor="ctr"/>
                </a:tc>
              </a:tr>
              <a:tr h="425700">
                <a:tc>
                  <a:txBody>
                    <a:bodyPr/>
                    <a:lstStyle/>
                    <a:p>
                      <a:pPr indent="0" lvl="0" marL="0" marR="0" rtl="0" algn="ctr">
                        <a:lnSpc>
                          <a:spcPct val="100000"/>
                        </a:lnSpc>
                        <a:spcBef>
                          <a:spcPts val="0"/>
                        </a:spcBef>
                        <a:spcAft>
                          <a:spcPts val="0"/>
                        </a:spcAft>
                        <a:buClr>
                          <a:schemeClr val="dk1"/>
                        </a:buClr>
                        <a:buSzPts val="300"/>
                        <a:buFont typeface="Calibri"/>
                        <a:buNone/>
                      </a:pPr>
                      <a:r>
                        <a:rPr lang="en-US" sz="1100" u="none" cap="none" strike="noStrike">
                          <a:solidFill>
                            <a:schemeClr val="dk1"/>
                          </a:solidFill>
                          <a:latin typeface="Montserrat"/>
                          <a:ea typeface="Montserrat"/>
                          <a:cs typeface="Montserrat"/>
                          <a:sym typeface="Montserrat"/>
                        </a:rPr>
                        <a:t>SSMIS F-16  91 GHz H,V and  37GHz H,V Microwave Imagery</a:t>
                      </a:r>
                      <a:endParaRPr i="0" sz="11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100" u="none" cap="none" strike="noStrike">
                          <a:solidFill>
                            <a:schemeClr val="dk1"/>
                          </a:solidFill>
                          <a:latin typeface="Montserrat"/>
                          <a:ea typeface="Montserrat"/>
                          <a:cs typeface="Montserrat"/>
                          <a:sym typeface="Montserrat"/>
                        </a:rPr>
                        <a:t>ISatSS </a:t>
                      </a:r>
                      <a:endParaRPr sz="11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chemeClr val="dk1"/>
                          </a:solidFill>
                          <a:latin typeface="Montserrat"/>
                          <a:ea typeface="Montserrat"/>
                          <a:cs typeface="Montserrat"/>
                          <a:sym typeface="Montserrat"/>
                        </a:rPr>
                        <a:t>N/A</a:t>
                      </a:r>
                      <a:endParaRPr sz="11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chemeClr val="dk1"/>
                          </a:solidFill>
                          <a:latin typeface="Montserrat"/>
                          <a:ea typeface="Montserrat"/>
                          <a:cs typeface="Montserrat"/>
                          <a:sym typeface="Montserrat"/>
                        </a:rPr>
                        <a:t>GOES-R plugin, PCT RGBs  derived param</a:t>
                      </a:r>
                      <a:endParaRPr sz="11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chemeClr val="dk1"/>
                          </a:solidFill>
                          <a:latin typeface="Montserrat"/>
                          <a:ea typeface="Montserrat"/>
                          <a:cs typeface="Montserrat"/>
                          <a:sym typeface="Montserrat"/>
                        </a:rPr>
                        <a:t>NHC</a:t>
                      </a:r>
                      <a:endParaRPr sz="11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chemeClr val="dk1"/>
                          </a:solidFill>
                          <a:latin typeface="Montserrat"/>
                          <a:ea typeface="Montserrat"/>
                          <a:cs typeface="Montserrat"/>
                          <a:sym typeface="Montserrat"/>
                        </a:rPr>
                        <a:t>Eval</a:t>
                      </a:r>
                      <a:endParaRPr sz="1100" u="none" cap="none" strike="noStrike">
                        <a:solidFill>
                          <a:schemeClr val="dk1"/>
                        </a:solidFill>
                        <a:latin typeface="Montserrat"/>
                        <a:ea typeface="Montserrat"/>
                        <a:cs typeface="Montserrat"/>
                        <a:sym typeface="Montserrat"/>
                      </a:endParaRPr>
                    </a:p>
                  </a:txBody>
                  <a:tcPr marT="45725" marB="45725" marR="91450" marL="91450" anchor="ctr"/>
                </a:tc>
              </a:tr>
              <a:tr h="425700">
                <a:tc>
                  <a:txBody>
                    <a:bodyPr/>
                    <a:lstStyle/>
                    <a:p>
                      <a:pPr indent="0" lvl="0" marL="0" marR="0" rtl="0" algn="ctr">
                        <a:lnSpc>
                          <a:spcPct val="100000"/>
                        </a:lnSpc>
                        <a:spcBef>
                          <a:spcPts val="0"/>
                        </a:spcBef>
                        <a:spcAft>
                          <a:spcPts val="0"/>
                        </a:spcAft>
                        <a:buClr>
                          <a:schemeClr val="dk1"/>
                        </a:buClr>
                        <a:buSzPts val="300"/>
                        <a:buFont typeface="Calibri"/>
                        <a:buNone/>
                      </a:pPr>
                      <a:r>
                        <a:rPr lang="en-US" sz="1100" u="none" cap="none" strike="noStrike">
                          <a:solidFill>
                            <a:schemeClr val="dk1"/>
                          </a:solidFill>
                          <a:latin typeface="Montserrat"/>
                          <a:ea typeface="Montserrat"/>
                          <a:cs typeface="Montserrat"/>
                          <a:sym typeface="Montserrat"/>
                        </a:rPr>
                        <a:t>SSMIS F-17  91 GHz H,V and  37GHz H,V Microwave Imagery</a:t>
                      </a:r>
                      <a:endParaRPr i="0" sz="11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100" u="none" cap="none" strike="noStrike">
                          <a:solidFill>
                            <a:schemeClr val="dk1"/>
                          </a:solidFill>
                          <a:latin typeface="Montserrat"/>
                          <a:ea typeface="Montserrat"/>
                          <a:cs typeface="Montserrat"/>
                          <a:sym typeface="Montserrat"/>
                        </a:rPr>
                        <a:t>ISatSS </a:t>
                      </a:r>
                      <a:endParaRPr sz="11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chemeClr val="dk1"/>
                          </a:solidFill>
                          <a:latin typeface="Montserrat"/>
                          <a:ea typeface="Montserrat"/>
                          <a:cs typeface="Montserrat"/>
                          <a:sym typeface="Montserrat"/>
                        </a:rPr>
                        <a:t>N/A</a:t>
                      </a:r>
                      <a:endParaRPr sz="11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chemeClr val="dk1"/>
                          </a:solidFill>
                          <a:latin typeface="Montserrat"/>
                          <a:ea typeface="Montserrat"/>
                          <a:cs typeface="Montserrat"/>
                          <a:sym typeface="Montserrat"/>
                        </a:rPr>
                        <a:t>GOES-R plugin, PCT RGBs derived param</a:t>
                      </a:r>
                      <a:endParaRPr sz="11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chemeClr val="dk1"/>
                          </a:solidFill>
                          <a:latin typeface="Montserrat"/>
                          <a:ea typeface="Montserrat"/>
                          <a:cs typeface="Montserrat"/>
                          <a:sym typeface="Montserrat"/>
                        </a:rPr>
                        <a:t>NHC</a:t>
                      </a:r>
                      <a:endParaRPr sz="11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chemeClr val="dk1"/>
                          </a:solidFill>
                          <a:latin typeface="Montserrat"/>
                          <a:ea typeface="Montserrat"/>
                          <a:cs typeface="Montserrat"/>
                          <a:sym typeface="Montserrat"/>
                        </a:rPr>
                        <a:t>Eval</a:t>
                      </a:r>
                      <a:endParaRPr sz="1100" u="none" cap="none" strike="noStrike">
                        <a:solidFill>
                          <a:schemeClr val="dk1"/>
                        </a:solidFill>
                        <a:latin typeface="Montserrat"/>
                        <a:ea typeface="Montserrat"/>
                        <a:cs typeface="Montserrat"/>
                        <a:sym typeface="Montserrat"/>
                      </a:endParaRPr>
                    </a:p>
                  </a:txBody>
                  <a:tcPr marT="45725" marB="45725" marR="91450" marL="91450" anchor="ctr"/>
                </a:tc>
              </a:tr>
              <a:tr h="425700">
                <a:tc>
                  <a:txBody>
                    <a:bodyPr/>
                    <a:lstStyle/>
                    <a:p>
                      <a:pPr indent="0" lvl="0" marL="0" marR="0" rtl="0" algn="ctr">
                        <a:lnSpc>
                          <a:spcPct val="100000"/>
                        </a:lnSpc>
                        <a:spcBef>
                          <a:spcPts val="0"/>
                        </a:spcBef>
                        <a:spcAft>
                          <a:spcPts val="0"/>
                        </a:spcAft>
                        <a:buClr>
                          <a:schemeClr val="dk1"/>
                        </a:buClr>
                        <a:buSzPts val="300"/>
                        <a:buFont typeface="Calibri"/>
                        <a:buNone/>
                      </a:pPr>
                      <a:r>
                        <a:rPr lang="en-US" sz="1100" u="none" cap="none" strike="noStrike">
                          <a:solidFill>
                            <a:schemeClr val="dk1"/>
                          </a:solidFill>
                          <a:latin typeface="Montserrat"/>
                          <a:ea typeface="Montserrat"/>
                          <a:cs typeface="Montserrat"/>
                          <a:sym typeface="Montserrat"/>
                        </a:rPr>
                        <a:t>SSMIS F-18  91 GHz H,V and  37GHz H,V Microwave Imagery</a:t>
                      </a:r>
                      <a:endParaRPr i="0" sz="11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100" u="none" cap="none" strike="noStrike">
                          <a:solidFill>
                            <a:schemeClr val="dk1"/>
                          </a:solidFill>
                          <a:latin typeface="Montserrat"/>
                          <a:ea typeface="Montserrat"/>
                          <a:cs typeface="Montserrat"/>
                          <a:sym typeface="Montserrat"/>
                        </a:rPr>
                        <a:t>ISatSS </a:t>
                      </a:r>
                      <a:endParaRPr sz="11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chemeClr val="dk1"/>
                          </a:solidFill>
                          <a:latin typeface="Montserrat"/>
                          <a:ea typeface="Montserrat"/>
                          <a:cs typeface="Montserrat"/>
                          <a:sym typeface="Montserrat"/>
                        </a:rPr>
                        <a:t>N/A</a:t>
                      </a:r>
                      <a:endParaRPr sz="11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chemeClr val="dk1"/>
                          </a:solidFill>
                          <a:latin typeface="Montserrat"/>
                          <a:ea typeface="Montserrat"/>
                          <a:cs typeface="Montserrat"/>
                          <a:sym typeface="Montserrat"/>
                        </a:rPr>
                        <a:t>GOES-R plugin, PCT RGBs derived param</a:t>
                      </a:r>
                      <a:endParaRPr sz="11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chemeClr val="dk1"/>
                          </a:solidFill>
                          <a:latin typeface="Montserrat"/>
                          <a:ea typeface="Montserrat"/>
                          <a:cs typeface="Montserrat"/>
                          <a:sym typeface="Montserrat"/>
                        </a:rPr>
                        <a:t>NHC</a:t>
                      </a:r>
                      <a:endParaRPr sz="11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chemeClr val="dk1"/>
                          </a:solidFill>
                          <a:latin typeface="Montserrat"/>
                          <a:ea typeface="Montserrat"/>
                          <a:cs typeface="Montserrat"/>
                          <a:sym typeface="Montserrat"/>
                        </a:rPr>
                        <a:t>Eval</a:t>
                      </a:r>
                      <a:endParaRPr sz="1100" u="none" cap="none" strike="noStrike">
                        <a:solidFill>
                          <a:schemeClr val="dk1"/>
                        </a:solidFill>
                        <a:latin typeface="Montserrat"/>
                        <a:ea typeface="Montserrat"/>
                        <a:cs typeface="Montserrat"/>
                        <a:sym typeface="Montserrat"/>
                      </a:endParaRPr>
                    </a:p>
                  </a:txBody>
                  <a:tcPr marT="45725" marB="45725" marR="91450" marL="91450" anchor="ctr"/>
                </a:tc>
              </a:tr>
              <a:tr h="425700">
                <a:tc>
                  <a:txBody>
                    <a:bodyPr/>
                    <a:lstStyle/>
                    <a:p>
                      <a:pPr indent="0" lvl="0" marL="0" marR="0" rtl="0" algn="ctr">
                        <a:lnSpc>
                          <a:spcPct val="100000"/>
                        </a:lnSpc>
                        <a:spcBef>
                          <a:spcPts val="0"/>
                        </a:spcBef>
                        <a:spcAft>
                          <a:spcPts val="0"/>
                        </a:spcAft>
                        <a:buClr>
                          <a:schemeClr val="dk1"/>
                        </a:buClr>
                        <a:buSzPts val="300"/>
                        <a:buFont typeface="Calibri"/>
                        <a:buNone/>
                      </a:pPr>
                      <a:r>
                        <a:rPr lang="en-US" sz="1100" u="none" cap="none" strike="noStrike">
                          <a:latin typeface="Montserrat"/>
                          <a:ea typeface="Montserrat"/>
                          <a:cs typeface="Montserrat"/>
                          <a:sym typeface="Montserrat"/>
                        </a:rPr>
                        <a:t>National Center G-16 Full Disk GLM Grids </a:t>
                      </a:r>
                      <a:endParaRPr i="0" sz="11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100" u="none" cap="none" strike="noStrike">
                          <a:solidFill>
                            <a:schemeClr val="dk1"/>
                          </a:solidFill>
                          <a:latin typeface="Montserrat"/>
                          <a:ea typeface="Montserrat"/>
                          <a:cs typeface="Montserrat"/>
                          <a:sym typeface="Montserrat"/>
                        </a:rPr>
                        <a:t>ISatSS</a:t>
                      </a:r>
                      <a:endParaRPr sz="11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chemeClr val="dk1"/>
                          </a:solidFill>
                          <a:latin typeface="Montserrat"/>
                          <a:ea typeface="Montserrat"/>
                          <a:cs typeface="Montserrat"/>
                          <a:sym typeface="Montserrat"/>
                        </a:rPr>
                        <a:t>Full Nov ‘18</a:t>
                      </a:r>
                      <a:endParaRPr sz="11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chemeClr val="dk1"/>
                          </a:solidFill>
                          <a:latin typeface="Montserrat"/>
                          <a:ea typeface="Montserrat"/>
                          <a:cs typeface="Montserrat"/>
                          <a:sym typeface="Montserrat"/>
                        </a:rPr>
                        <a:t>GOES-R plugin</a:t>
                      </a:r>
                      <a:endParaRPr sz="11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chemeClr val="dk1"/>
                          </a:solidFill>
                          <a:latin typeface="Montserrat"/>
                          <a:ea typeface="Montserrat"/>
                          <a:cs typeface="Montserrat"/>
                          <a:sym typeface="Montserrat"/>
                        </a:rPr>
                        <a:t>AWC, NHC, </a:t>
                      </a:r>
                      <a:endParaRPr sz="11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chemeClr val="dk1"/>
                          </a:solidFill>
                          <a:latin typeface="Montserrat"/>
                          <a:ea typeface="Montserrat"/>
                          <a:cs typeface="Montserrat"/>
                          <a:sym typeface="Montserrat"/>
                        </a:rPr>
                        <a:t>OPC, WPC</a:t>
                      </a:r>
                      <a:endParaRPr sz="11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chemeClr val="dk1"/>
                          </a:solidFill>
                          <a:latin typeface="Montserrat"/>
                          <a:ea typeface="Montserrat"/>
                          <a:cs typeface="Montserrat"/>
                          <a:sym typeface="Montserrat"/>
                        </a:rPr>
                        <a:t>Eval</a:t>
                      </a:r>
                      <a:endParaRPr sz="1100" u="none" cap="none" strike="noStrike">
                        <a:latin typeface="Montserrat"/>
                        <a:ea typeface="Montserrat"/>
                        <a:cs typeface="Montserrat"/>
                        <a:sym typeface="Montserrat"/>
                      </a:endParaRPr>
                    </a:p>
                  </a:txBody>
                  <a:tcPr marT="45725" marB="45725" marR="91450" marL="91450" anchor="ctr"/>
                </a:tc>
              </a:tr>
              <a:tr h="338700">
                <a:tc>
                  <a:txBody>
                    <a:bodyPr/>
                    <a:lstStyle/>
                    <a:p>
                      <a:pPr indent="0" lvl="0" marL="0" marR="0" rtl="0" algn="ctr">
                        <a:lnSpc>
                          <a:spcPct val="100000"/>
                        </a:lnSpc>
                        <a:spcBef>
                          <a:spcPts val="0"/>
                        </a:spcBef>
                        <a:spcAft>
                          <a:spcPts val="0"/>
                        </a:spcAft>
                        <a:buClr>
                          <a:schemeClr val="dk1"/>
                        </a:buClr>
                        <a:buSzPts val="300"/>
                        <a:buFont typeface="Calibri"/>
                        <a:buNone/>
                      </a:pPr>
                      <a:r>
                        <a:rPr i="0" lang="en-US" sz="1100" u="none" cap="none" strike="noStrike">
                          <a:solidFill>
                            <a:schemeClr val="dk1"/>
                          </a:solidFill>
                          <a:latin typeface="Montserrat"/>
                          <a:ea typeface="Montserrat"/>
                          <a:cs typeface="Montserrat"/>
                          <a:sym typeface="Montserrat"/>
                        </a:rPr>
                        <a:t>Himawari DMWs for Pacific Region</a:t>
                      </a:r>
                      <a:endParaRPr i="0" sz="11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i="0" lang="en-US" sz="1100" u="none" cap="none" strike="noStrike">
                          <a:solidFill>
                            <a:schemeClr val="dk1"/>
                          </a:solidFill>
                          <a:latin typeface="Montserrat"/>
                          <a:ea typeface="Montserrat"/>
                          <a:cs typeface="Montserrat"/>
                          <a:sym typeface="Montserrat"/>
                        </a:rPr>
                        <a:t>ISatSS</a:t>
                      </a:r>
                      <a:endParaRPr i="0" sz="11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300"/>
                        <a:buFont typeface="Calibri"/>
                        <a:buNone/>
                      </a:pPr>
                      <a:r>
                        <a:rPr i="0" lang="en-US" sz="1100" u="none" cap="none" strike="noStrike">
                          <a:solidFill>
                            <a:schemeClr val="dk1"/>
                          </a:solidFill>
                          <a:latin typeface="Montserrat"/>
                          <a:ea typeface="Montserrat"/>
                          <a:cs typeface="Montserrat"/>
                          <a:sym typeface="Montserrat"/>
                        </a:rPr>
                        <a:t>N/A</a:t>
                      </a:r>
                      <a:endParaRPr i="0" sz="11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300"/>
                        <a:buFont typeface="Calibri"/>
                        <a:buNone/>
                      </a:pPr>
                      <a:r>
                        <a:rPr i="0" lang="en-US" sz="1100" u="none" cap="none" strike="noStrike">
                          <a:solidFill>
                            <a:schemeClr val="dk1"/>
                          </a:solidFill>
                          <a:latin typeface="Montserrat"/>
                          <a:ea typeface="Montserrat"/>
                          <a:cs typeface="Montserrat"/>
                          <a:sym typeface="Montserrat"/>
                        </a:rPr>
                        <a:t>DMW plugin</a:t>
                      </a:r>
                      <a:endParaRPr i="0" sz="11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300"/>
                        <a:buFont typeface="Calibri"/>
                        <a:buNone/>
                      </a:pPr>
                      <a:r>
                        <a:rPr i="0" lang="en-US" sz="1100" u="none" cap="none" strike="noStrike">
                          <a:solidFill>
                            <a:schemeClr val="dk1"/>
                          </a:solidFill>
                          <a:latin typeface="Montserrat"/>
                          <a:ea typeface="Montserrat"/>
                          <a:cs typeface="Montserrat"/>
                          <a:sym typeface="Montserrat"/>
                        </a:rPr>
                        <a:t>N/A</a:t>
                      </a:r>
                      <a:endParaRPr i="0" sz="11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300"/>
                        <a:buFont typeface="Calibri"/>
                        <a:buNone/>
                      </a:pPr>
                      <a:r>
                        <a:rPr i="0" lang="en-US" sz="1100" u="none" cap="none" strike="noStrike">
                          <a:solidFill>
                            <a:schemeClr val="dk1"/>
                          </a:solidFill>
                          <a:latin typeface="Montserrat"/>
                          <a:ea typeface="Montserrat"/>
                          <a:cs typeface="Montserrat"/>
                          <a:sym typeface="Montserrat"/>
                        </a:rPr>
                        <a:t>Eval</a:t>
                      </a:r>
                      <a:endParaRPr i="0" sz="1100" u="none" cap="none" strike="noStrike">
                        <a:solidFill>
                          <a:schemeClr val="dk1"/>
                        </a:solidFill>
                        <a:latin typeface="Montserrat"/>
                        <a:ea typeface="Montserrat"/>
                        <a:cs typeface="Montserrat"/>
                        <a:sym typeface="Montserrat"/>
                      </a:endParaRPr>
                    </a:p>
                  </a:txBody>
                  <a:tcPr marT="45725" marB="45725" marR="91450" marL="91450" anchor="ctr"/>
                </a:tc>
              </a:tr>
              <a:tr h="425700">
                <a:tc>
                  <a:txBody>
                    <a:bodyPr/>
                    <a:lstStyle/>
                    <a:p>
                      <a:pPr indent="0" lvl="0" marL="0" marR="0" rtl="0" algn="ctr">
                        <a:lnSpc>
                          <a:spcPct val="100000"/>
                        </a:lnSpc>
                        <a:spcBef>
                          <a:spcPts val="0"/>
                        </a:spcBef>
                        <a:spcAft>
                          <a:spcPts val="0"/>
                        </a:spcAft>
                        <a:buClr>
                          <a:schemeClr val="dk1"/>
                        </a:buClr>
                        <a:buSzPts val="300"/>
                        <a:buFont typeface="Calibri"/>
                        <a:buNone/>
                      </a:pPr>
                      <a:r>
                        <a:rPr i="0" lang="en-US" sz="1100" u="none" cap="none" strike="sngStrike">
                          <a:solidFill>
                            <a:srgbClr val="999999"/>
                          </a:solidFill>
                          <a:latin typeface="Montserrat"/>
                          <a:ea typeface="Montserrat"/>
                          <a:cs typeface="Montserrat"/>
                          <a:sym typeface="Montserrat"/>
                        </a:rPr>
                        <a:t>SCATSAT Winds for OPC and NHC</a:t>
                      </a:r>
                      <a:endParaRPr sz="1100" u="none" cap="none" strike="sngStrike">
                        <a:solidFill>
                          <a:srgbClr val="999999"/>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100" u="none" cap="none" strike="sngStrike">
                          <a:solidFill>
                            <a:srgbClr val="999999"/>
                          </a:solidFill>
                          <a:latin typeface="Montserrat"/>
                          <a:ea typeface="Montserrat"/>
                          <a:cs typeface="Montserrat"/>
                          <a:sym typeface="Montserrat"/>
                        </a:rPr>
                        <a:t>ISatSS</a:t>
                      </a:r>
                      <a:endParaRPr sz="1100" u="none" cap="none" strike="sngStrike">
                        <a:solidFill>
                          <a:srgbClr val="999999"/>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sngStrike">
                          <a:solidFill>
                            <a:srgbClr val="999999"/>
                          </a:solidFill>
                          <a:latin typeface="Montserrat"/>
                          <a:ea typeface="Montserrat"/>
                          <a:cs typeface="Montserrat"/>
                          <a:sym typeface="Montserrat"/>
                        </a:rPr>
                        <a:t>Eval</a:t>
                      </a:r>
                      <a:endParaRPr sz="1100" u="none" cap="none" strike="sngStrike">
                        <a:solidFill>
                          <a:srgbClr val="999999"/>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sngStrike">
                          <a:solidFill>
                            <a:srgbClr val="999999"/>
                          </a:solidFill>
                          <a:latin typeface="Montserrat"/>
                          <a:ea typeface="Montserrat"/>
                          <a:cs typeface="Montserrat"/>
                          <a:sym typeface="Montserrat"/>
                        </a:rPr>
                        <a:t>DMW plugin</a:t>
                      </a:r>
                      <a:endParaRPr sz="1100" u="none" cap="none" strike="sngStrike">
                        <a:solidFill>
                          <a:srgbClr val="999999"/>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sngStrike">
                          <a:solidFill>
                            <a:srgbClr val="999999"/>
                          </a:solidFill>
                          <a:latin typeface="Montserrat"/>
                          <a:ea typeface="Montserrat"/>
                          <a:cs typeface="Montserrat"/>
                          <a:sym typeface="Montserrat"/>
                        </a:rPr>
                        <a:t>RPM v20 </a:t>
                      </a:r>
                      <a:br>
                        <a:rPr lang="en-US" sz="1100" u="none" cap="none" strike="sngStrike">
                          <a:solidFill>
                            <a:srgbClr val="999999"/>
                          </a:solidFill>
                          <a:latin typeface="Montserrat"/>
                          <a:ea typeface="Montserrat"/>
                          <a:cs typeface="Montserrat"/>
                          <a:sym typeface="Montserrat"/>
                        </a:rPr>
                      </a:br>
                      <a:r>
                        <a:rPr lang="en-US" sz="1100" u="none" cap="none" strike="sngStrike">
                          <a:solidFill>
                            <a:srgbClr val="999999"/>
                          </a:solidFill>
                          <a:latin typeface="Montserrat"/>
                          <a:ea typeface="Montserrat"/>
                          <a:cs typeface="Montserrat"/>
                          <a:sym typeface="Montserrat"/>
                        </a:rPr>
                        <a:t>Nov. 2020</a:t>
                      </a:r>
                      <a:endParaRPr sz="1100" u="none" cap="none" strike="sngStrike">
                        <a:solidFill>
                          <a:srgbClr val="999999"/>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sngStrike">
                          <a:solidFill>
                            <a:srgbClr val="999999"/>
                          </a:solidFill>
                          <a:latin typeface="Montserrat"/>
                          <a:ea typeface="Montserrat"/>
                          <a:cs typeface="Montserrat"/>
                          <a:sym typeface="Montserrat"/>
                        </a:rPr>
                        <a:t>TBD</a:t>
                      </a:r>
                      <a:endParaRPr sz="1100" u="none" cap="none" strike="sngStrike">
                        <a:solidFill>
                          <a:srgbClr val="999999"/>
                        </a:solidFill>
                        <a:latin typeface="Montserrat"/>
                        <a:ea typeface="Montserrat"/>
                        <a:cs typeface="Montserrat"/>
                        <a:sym typeface="Montserrat"/>
                      </a:endParaRPr>
                    </a:p>
                  </a:txBody>
                  <a:tcPr marT="45725" marB="45725" marR="91450" marL="91450" anchor="ctr"/>
                </a:tc>
              </a:tr>
              <a:tr h="443475">
                <a:tc>
                  <a:txBody>
                    <a:bodyPr/>
                    <a:lstStyle/>
                    <a:p>
                      <a:pPr indent="0" lvl="0" marL="0" marR="0" rtl="0" algn="ctr">
                        <a:lnSpc>
                          <a:spcPct val="100000"/>
                        </a:lnSpc>
                        <a:spcBef>
                          <a:spcPts val="0"/>
                        </a:spcBef>
                        <a:spcAft>
                          <a:spcPts val="0"/>
                        </a:spcAft>
                        <a:buClr>
                          <a:schemeClr val="dk1"/>
                        </a:buClr>
                        <a:buSzPts val="300"/>
                        <a:buFont typeface="Calibri"/>
                        <a:buNone/>
                      </a:pPr>
                      <a:r>
                        <a:rPr i="0" lang="en-US" sz="1100" u="none" cap="none" strike="noStrike">
                          <a:solidFill>
                            <a:schemeClr val="dk1"/>
                          </a:solidFill>
                          <a:latin typeface="Montserrat"/>
                          <a:ea typeface="Montserrat"/>
                          <a:cs typeface="Montserrat"/>
                          <a:sym typeface="Montserrat"/>
                        </a:rPr>
                        <a:t>GOES-16 Fog and Low Stratus (FLS)  </a:t>
                      </a:r>
                      <a:endParaRPr sz="11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chemeClr val="dk1"/>
                        </a:buClr>
                        <a:buSzPts val="300"/>
                        <a:buFont typeface="Calibri"/>
                        <a:buNone/>
                      </a:pPr>
                      <a:r>
                        <a:rPr i="0" lang="en-US" sz="1100" u="none" cap="none" strike="noStrike">
                          <a:solidFill>
                            <a:schemeClr val="dk1"/>
                          </a:solidFill>
                          <a:latin typeface="Montserrat"/>
                          <a:ea typeface="Montserrat"/>
                          <a:cs typeface="Montserrat"/>
                          <a:sym typeface="Montserrat"/>
                        </a:rPr>
                        <a:t>(STAR product) for OPC and NHC</a:t>
                      </a:r>
                      <a:endParaRPr i="0" sz="11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i="0" lang="en-US" sz="1100" u="none" cap="none" strike="noStrike">
                          <a:solidFill>
                            <a:schemeClr val="dk1"/>
                          </a:solidFill>
                          <a:latin typeface="Montserrat"/>
                          <a:ea typeface="Montserrat"/>
                          <a:cs typeface="Montserrat"/>
                          <a:sym typeface="Montserrat"/>
                        </a:rPr>
                        <a:t>ISatSS</a:t>
                      </a:r>
                      <a:endParaRPr i="0" sz="11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300"/>
                        <a:buFont typeface="Calibri"/>
                        <a:buNone/>
                      </a:pPr>
                      <a:r>
                        <a:rPr i="0" lang="en-US" sz="1100" u="none" cap="none" strike="noStrike">
                          <a:solidFill>
                            <a:schemeClr val="dk1"/>
                          </a:solidFill>
                          <a:latin typeface="Montserrat"/>
                          <a:ea typeface="Montserrat"/>
                          <a:cs typeface="Montserrat"/>
                          <a:sym typeface="Montserrat"/>
                        </a:rPr>
                        <a:t>Eval</a:t>
                      </a:r>
                      <a:endParaRPr i="0" sz="11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300"/>
                        <a:buFont typeface="Calibri"/>
                        <a:buNone/>
                      </a:pPr>
                      <a:r>
                        <a:rPr i="0" lang="en-US" sz="1100" u="none" cap="none" strike="noStrike">
                          <a:solidFill>
                            <a:schemeClr val="dk1"/>
                          </a:solidFill>
                          <a:latin typeface="Montserrat"/>
                          <a:ea typeface="Montserrat"/>
                          <a:cs typeface="Montserrat"/>
                          <a:sym typeface="Montserrat"/>
                        </a:rPr>
                        <a:t>GOES-R plugin</a:t>
                      </a:r>
                      <a:endParaRPr i="0" sz="11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300"/>
                        <a:buFont typeface="Calibri"/>
                        <a:buNone/>
                      </a:pPr>
                      <a:r>
                        <a:rPr i="0" lang="en-US" sz="1100" u="none" cap="none" strike="noStrike">
                          <a:solidFill>
                            <a:schemeClr val="dk1"/>
                          </a:solidFill>
                          <a:latin typeface="Montserrat"/>
                          <a:ea typeface="Montserrat"/>
                          <a:cs typeface="Montserrat"/>
                          <a:sym typeface="Montserrat"/>
                        </a:rPr>
                        <a:t>NHC, OPC </a:t>
                      </a:r>
                      <a:endParaRPr i="0" sz="11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latin typeface="Montserrat"/>
                          <a:ea typeface="Montserrat"/>
                          <a:cs typeface="Montserrat"/>
                          <a:sym typeface="Montserrat"/>
                        </a:rPr>
                        <a:t>21.3.1</a:t>
                      </a:r>
                      <a:endParaRPr sz="1100" u="none" cap="none" strike="noStrike">
                        <a:latin typeface="Montserrat"/>
                        <a:ea typeface="Montserrat"/>
                        <a:cs typeface="Montserrat"/>
                        <a:sym typeface="Montserrat"/>
                      </a:endParaRPr>
                    </a:p>
                  </a:txBody>
                  <a:tcPr marT="45725" marB="45725" marR="91450" marL="91450" anchor="ctr"/>
                </a:tc>
              </a:tr>
              <a:tr h="443475">
                <a:tc>
                  <a:txBody>
                    <a:bodyPr/>
                    <a:lstStyle/>
                    <a:p>
                      <a:pPr indent="0" lvl="0" marL="0" marR="0" rtl="0" algn="ctr">
                        <a:lnSpc>
                          <a:spcPct val="100000"/>
                        </a:lnSpc>
                        <a:spcBef>
                          <a:spcPts val="0"/>
                        </a:spcBef>
                        <a:spcAft>
                          <a:spcPts val="0"/>
                        </a:spcAft>
                        <a:buClr>
                          <a:schemeClr val="dk1"/>
                        </a:buClr>
                        <a:buSzPts val="300"/>
                        <a:buFont typeface="Calibri"/>
                        <a:buNone/>
                      </a:pPr>
                      <a:r>
                        <a:rPr lang="en-US" sz="1100" u="none" cap="none" strike="noStrike">
                          <a:latin typeface="Montserrat"/>
                          <a:ea typeface="Montserrat"/>
                          <a:cs typeface="Montserrat"/>
                          <a:sym typeface="Montserrat"/>
                        </a:rPr>
                        <a:t>GOES-16 Fog and Low Stratus (FLS)</a:t>
                      </a:r>
                      <a:endParaRPr sz="1100" u="none" cap="none" strike="noStrike">
                        <a:latin typeface="Montserrat"/>
                        <a:ea typeface="Montserrat"/>
                        <a:cs typeface="Montserrat"/>
                        <a:sym typeface="Montserrat"/>
                      </a:endParaRPr>
                    </a:p>
                  </a:txBody>
                  <a:tcPr marT="9150" marB="0" marR="6775" marL="6775" anchor="ctr">
                    <a:lnB cap="flat" cmpd="sng" w="12700">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300"/>
                        <a:buFont typeface="Arial"/>
                        <a:buNone/>
                      </a:pPr>
                      <a:r>
                        <a:rPr lang="en-US" sz="1100" u="none" cap="none" strike="noStrike">
                          <a:latin typeface="Montserrat"/>
                          <a:ea typeface="Montserrat"/>
                          <a:cs typeface="Montserrat"/>
                          <a:sym typeface="Montserrat"/>
                        </a:rPr>
                        <a:t>SBN Sep. </a:t>
                      </a:r>
                      <a:r>
                        <a:rPr lang="en-US" sz="1100">
                          <a:latin typeface="Montserrat"/>
                          <a:ea typeface="Montserrat"/>
                          <a:cs typeface="Montserrat"/>
                          <a:sym typeface="Montserrat"/>
                        </a:rPr>
                        <a:t>‘20</a:t>
                      </a:r>
                      <a:endParaRPr i="0" sz="1100" u="none" cap="none" strike="noStrike">
                        <a:solidFill>
                          <a:schemeClr val="dk1"/>
                        </a:solidFill>
                        <a:latin typeface="Montserrat"/>
                        <a:ea typeface="Montserrat"/>
                        <a:cs typeface="Montserrat"/>
                        <a:sym typeface="Montserrat"/>
                      </a:endParaRPr>
                    </a:p>
                  </a:txBody>
                  <a:tcPr marT="45725" marB="45725" marR="91450" marL="91450" anchor="ctr">
                    <a:lnB cap="flat" cmpd="sng" w="12700">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300"/>
                        <a:buFont typeface="Arial"/>
                        <a:buNone/>
                      </a:pPr>
                      <a:r>
                        <a:t/>
                      </a:r>
                      <a:endParaRPr i="0" sz="1100" u="none" cap="none" strike="noStrike">
                        <a:solidFill>
                          <a:schemeClr val="dk1"/>
                        </a:solidFill>
                        <a:latin typeface="Montserrat"/>
                        <a:ea typeface="Montserrat"/>
                        <a:cs typeface="Montserrat"/>
                        <a:sym typeface="Montserrat"/>
                      </a:endParaRPr>
                    </a:p>
                  </a:txBody>
                  <a:tcPr marT="45725" marB="45725" marR="91450" marL="91450" anchor="ctr">
                    <a:lnB cap="flat" cmpd="sng" w="12700">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300"/>
                        <a:buFont typeface="Arial"/>
                        <a:buNone/>
                      </a:pPr>
                      <a:r>
                        <a:rPr lang="en-US" sz="1100" u="none" cap="none" strike="noStrike">
                          <a:latin typeface="Montserrat"/>
                          <a:ea typeface="Montserrat"/>
                          <a:cs typeface="Montserrat"/>
                          <a:sym typeface="Montserrat"/>
                        </a:rPr>
                        <a:t>GOES-R plugin</a:t>
                      </a:r>
                      <a:endParaRPr i="0" sz="1100" u="none" cap="none" strike="noStrike">
                        <a:solidFill>
                          <a:schemeClr val="dk1"/>
                        </a:solidFill>
                        <a:latin typeface="Montserrat"/>
                        <a:ea typeface="Montserrat"/>
                        <a:cs typeface="Montserrat"/>
                        <a:sym typeface="Montserrat"/>
                      </a:endParaRPr>
                    </a:p>
                  </a:txBody>
                  <a:tcPr marT="45725" marB="45725" marR="91450" marL="91450" anchor="ctr">
                    <a:lnB cap="flat" cmpd="sng" w="12700">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300"/>
                        <a:buFont typeface="Arial"/>
                        <a:buNone/>
                      </a:pPr>
                      <a:r>
                        <a:rPr lang="en-US" sz="1100" u="none" cap="none" strike="noStrike">
                          <a:latin typeface="Montserrat"/>
                          <a:ea typeface="Montserrat"/>
                          <a:cs typeface="Montserrat"/>
                          <a:sym typeface="Montserrat"/>
                        </a:rPr>
                        <a:t>TOWR-S RPM v19 (Aug. 2020)</a:t>
                      </a:r>
                      <a:endParaRPr i="0" sz="1100" u="none" cap="none" strike="noStrike">
                        <a:solidFill>
                          <a:schemeClr val="dk1"/>
                        </a:solidFill>
                        <a:latin typeface="Montserrat"/>
                        <a:ea typeface="Montserrat"/>
                        <a:cs typeface="Montserrat"/>
                        <a:sym typeface="Montserrat"/>
                      </a:endParaRPr>
                    </a:p>
                  </a:txBody>
                  <a:tcPr marT="45725" marB="45725" marR="91450" marL="91450" anchor="ctr">
                    <a:lnB cap="flat" cmpd="sng" w="12700">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300"/>
                        <a:buFont typeface="Arial"/>
                        <a:buNone/>
                      </a:pPr>
                      <a:r>
                        <a:t/>
                      </a:r>
                      <a:endParaRPr sz="1100" u="none" cap="none" strike="noStrike">
                        <a:solidFill>
                          <a:srgbClr val="00B050"/>
                        </a:solidFill>
                        <a:latin typeface="Montserrat"/>
                        <a:ea typeface="Montserrat"/>
                        <a:cs typeface="Montserrat"/>
                        <a:sym typeface="Montserrat"/>
                      </a:endParaRPr>
                    </a:p>
                  </a:txBody>
                  <a:tcPr marT="45725" marB="45725" marR="91450" marL="91450" anchor="ctr"/>
                </a:tc>
              </a:tr>
              <a:tr h="443475">
                <a:tc>
                  <a:txBody>
                    <a:bodyPr/>
                    <a:lstStyle/>
                    <a:p>
                      <a:pPr indent="0" lvl="0" marL="0" marR="0" rtl="0" algn="ctr">
                        <a:lnSpc>
                          <a:spcPct val="100000"/>
                        </a:lnSpc>
                        <a:spcBef>
                          <a:spcPts val="0"/>
                        </a:spcBef>
                        <a:spcAft>
                          <a:spcPts val="0"/>
                        </a:spcAft>
                        <a:buClr>
                          <a:schemeClr val="dk1"/>
                        </a:buClr>
                        <a:buSzPts val="300"/>
                        <a:buFont typeface="Calibri"/>
                        <a:buNone/>
                      </a:pPr>
                      <a:r>
                        <a:rPr lang="en-US" sz="1100" u="none" cap="none" strike="noStrike">
                          <a:solidFill>
                            <a:srgbClr val="00B050"/>
                          </a:solidFill>
                          <a:latin typeface="Montserrat"/>
                          <a:ea typeface="Montserrat"/>
                          <a:cs typeface="Montserrat"/>
                          <a:sym typeface="Montserrat"/>
                        </a:rPr>
                        <a:t>GOES-1</a:t>
                      </a:r>
                      <a:r>
                        <a:rPr lang="en-US" sz="1100">
                          <a:solidFill>
                            <a:srgbClr val="00B050"/>
                          </a:solidFill>
                          <a:latin typeface="Montserrat"/>
                          <a:ea typeface="Montserrat"/>
                          <a:cs typeface="Montserrat"/>
                          <a:sym typeface="Montserrat"/>
                        </a:rPr>
                        <a:t>7</a:t>
                      </a:r>
                      <a:r>
                        <a:rPr lang="en-US" sz="1100" u="none" cap="none" strike="noStrike">
                          <a:solidFill>
                            <a:srgbClr val="00B050"/>
                          </a:solidFill>
                          <a:latin typeface="Montserrat"/>
                          <a:ea typeface="Montserrat"/>
                          <a:cs typeface="Montserrat"/>
                          <a:sym typeface="Montserrat"/>
                        </a:rPr>
                        <a:t> Fog and Low Stratus (FLS)</a:t>
                      </a:r>
                      <a:endParaRPr sz="1100" u="none" cap="none" strike="noStrike">
                        <a:solidFill>
                          <a:srgbClr val="00B050"/>
                        </a:solidFill>
                        <a:latin typeface="Montserrat"/>
                        <a:ea typeface="Montserrat"/>
                        <a:cs typeface="Montserrat"/>
                        <a:sym typeface="Montserrat"/>
                      </a:endParaRPr>
                    </a:p>
                  </a:txBody>
                  <a:tcPr marT="9150" marB="0" marR="6775" marL="6775" anchor="ctr">
                    <a:lnL cap="flat" cmpd="sng" w="12700">
                      <a:solidFill>
                        <a:schemeClr val="accent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300"/>
                        <a:buFont typeface="Arial"/>
                        <a:buNone/>
                      </a:pPr>
                      <a:r>
                        <a:rPr lang="en-US" sz="1100" u="none" cap="none" strike="noStrike">
                          <a:solidFill>
                            <a:srgbClr val="00B050"/>
                          </a:solidFill>
                          <a:latin typeface="Montserrat"/>
                          <a:ea typeface="Montserrat"/>
                          <a:cs typeface="Montserrat"/>
                          <a:sym typeface="Montserrat"/>
                        </a:rPr>
                        <a:t>SBN Oct. </a:t>
                      </a:r>
                      <a:r>
                        <a:rPr lang="en-US" sz="1100">
                          <a:solidFill>
                            <a:srgbClr val="00B050"/>
                          </a:solidFill>
                          <a:latin typeface="Montserrat"/>
                          <a:ea typeface="Montserrat"/>
                          <a:cs typeface="Montserrat"/>
                          <a:sym typeface="Montserrat"/>
                        </a:rPr>
                        <a:t>‘21</a:t>
                      </a:r>
                      <a:endParaRPr i="0" sz="1100" u="none" cap="none" strike="noStrike">
                        <a:solidFill>
                          <a:srgbClr val="00B050"/>
                        </a:solidFill>
                        <a:latin typeface="Montserrat"/>
                        <a:ea typeface="Montserrat"/>
                        <a:cs typeface="Montserrat"/>
                        <a:sym typeface="Montserrat"/>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300"/>
                        <a:buFont typeface="Arial"/>
                        <a:buNone/>
                      </a:pPr>
                      <a:r>
                        <a:t/>
                      </a:r>
                      <a:endParaRPr i="0" sz="1100" u="none" cap="none" strike="noStrike">
                        <a:solidFill>
                          <a:srgbClr val="00B050"/>
                        </a:solidFill>
                        <a:latin typeface="Montserrat"/>
                        <a:ea typeface="Montserrat"/>
                        <a:cs typeface="Montserrat"/>
                        <a:sym typeface="Montserrat"/>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300"/>
                        <a:buFont typeface="Arial"/>
                        <a:buNone/>
                      </a:pPr>
                      <a:r>
                        <a:rPr lang="en-US" sz="1100" u="none" cap="none" strike="noStrike">
                          <a:solidFill>
                            <a:srgbClr val="00B050"/>
                          </a:solidFill>
                          <a:latin typeface="Montserrat"/>
                          <a:ea typeface="Montserrat"/>
                          <a:cs typeface="Montserrat"/>
                          <a:sym typeface="Montserrat"/>
                        </a:rPr>
                        <a:t>GOES-R plugin</a:t>
                      </a:r>
                      <a:endParaRPr i="0" sz="1100" u="none" cap="none" strike="noStrike">
                        <a:solidFill>
                          <a:srgbClr val="00B050"/>
                        </a:solidFill>
                        <a:latin typeface="Montserrat"/>
                        <a:ea typeface="Montserrat"/>
                        <a:cs typeface="Montserrat"/>
                        <a:sym typeface="Montserrat"/>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300"/>
                        <a:buFont typeface="Arial"/>
                        <a:buNone/>
                      </a:pPr>
                      <a:r>
                        <a:rPr lang="en-US" sz="1100" u="none" cap="none" strike="noStrike">
                          <a:solidFill>
                            <a:srgbClr val="00B050"/>
                          </a:solidFill>
                          <a:latin typeface="Montserrat"/>
                          <a:ea typeface="Montserrat"/>
                          <a:cs typeface="Montserrat"/>
                          <a:sym typeface="Montserrat"/>
                        </a:rPr>
                        <a:t>TOWR-S RPM v</a:t>
                      </a:r>
                      <a:r>
                        <a:rPr lang="en-US" sz="1100">
                          <a:solidFill>
                            <a:srgbClr val="00B050"/>
                          </a:solidFill>
                          <a:latin typeface="Montserrat"/>
                          <a:ea typeface="Montserrat"/>
                          <a:cs typeface="Montserrat"/>
                          <a:sym typeface="Montserrat"/>
                        </a:rPr>
                        <a:t>21</a:t>
                      </a:r>
                      <a:r>
                        <a:rPr lang="en-US" sz="1100" u="none" cap="none" strike="noStrike">
                          <a:solidFill>
                            <a:srgbClr val="00B050"/>
                          </a:solidFill>
                          <a:latin typeface="Montserrat"/>
                          <a:ea typeface="Montserrat"/>
                          <a:cs typeface="Montserrat"/>
                          <a:sym typeface="Montserrat"/>
                        </a:rPr>
                        <a:t> (</a:t>
                      </a:r>
                      <a:r>
                        <a:rPr lang="en-US" sz="1100">
                          <a:solidFill>
                            <a:srgbClr val="00B050"/>
                          </a:solidFill>
                          <a:latin typeface="Montserrat"/>
                          <a:ea typeface="Montserrat"/>
                          <a:cs typeface="Montserrat"/>
                          <a:sym typeface="Montserrat"/>
                        </a:rPr>
                        <a:t>May 2021</a:t>
                      </a:r>
                      <a:r>
                        <a:rPr lang="en-US" sz="1100" u="none" cap="none" strike="noStrike">
                          <a:solidFill>
                            <a:srgbClr val="00B050"/>
                          </a:solidFill>
                          <a:latin typeface="Montserrat"/>
                          <a:ea typeface="Montserrat"/>
                          <a:cs typeface="Montserrat"/>
                          <a:sym typeface="Montserrat"/>
                        </a:rPr>
                        <a:t>)</a:t>
                      </a:r>
                      <a:endParaRPr i="0" sz="1100" u="none" cap="none" strike="noStrike">
                        <a:solidFill>
                          <a:srgbClr val="00B050"/>
                        </a:solidFill>
                        <a:latin typeface="Montserrat"/>
                        <a:ea typeface="Montserrat"/>
                        <a:cs typeface="Montserrat"/>
                        <a:sym typeface="Montserrat"/>
                      </a:endParaRPr>
                    </a:p>
                  </a:txBody>
                  <a:tcPr marT="45725" marB="45725" marR="91450" marL="91450" anchor="ctr">
                    <a:lnL cap="flat" cmpd="sng" w="9525">
                      <a:solidFill>
                        <a:srgbClr val="000000">
                          <a:alpha val="0"/>
                        </a:srgbClr>
                      </a:solidFill>
                      <a:prstDash val="solid"/>
                      <a:round/>
                      <a:headEnd len="sm" w="sm" type="none"/>
                      <a:tailEnd len="sm" w="sm" type="none"/>
                    </a:lnL>
                    <a:lnR cap="flat" cmpd="sng" w="12700">
                      <a:solidFill>
                        <a:schemeClr val="accent1">
                          <a:alpha val="0"/>
                        </a:schemeClr>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sz="1100" u="none" cap="none" strike="noStrike">
                        <a:solidFill>
                          <a:srgbClr val="00B050"/>
                        </a:solidFill>
                        <a:latin typeface="Montserrat"/>
                        <a:ea typeface="Montserrat"/>
                        <a:cs typeface="Montserrat"/>
                        <a:sym typeface="Montserrat"/>
                      </a:endParaRPr>
                    </a:p>
                  </a:txBody>
                  <a:tcPr marT="45725" marB="45725" marR="91450" marL="91450" anchor="ctr">
                    <a:lnL cap="flat" cmpd="sng" w="12700">
                      <a:solidFill>
                        <a:schemeClr val="accent1">
                          <a:alpha val="0"/>
                        </a:schemeClr>
                      </a:solidFill>
                      <a:prstDash val="solid"/>
                      <a:round/>
                      <a:headEnd len="sm" w="sm" type="none"/>
                      <a:tailEnd len="sm" w="sm" type="none"/>
                    </a:lnL>
                  </a:tcPr>
                </a:tc>
              </a:tr>
            </a:tbl>
          </a:graphicData>
        </a:graphic>
      </p:graphicFrame>
      <p:sp>
        <p:nvSpPr>
          <p:cNvPr id="672" name="Google Shape;672;p10"/>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673" name="Google Shape;673;p10"/>
          <p:cNvSpPr txBox="1"/>
          <p:nvPr>
            <p:ph type="title"/>
          </p:nvPr>
        </p:nvSpPr>
        <p:spPr>
          <a:xfrm>
            <a:off x="609600" y="0"/>
            <a:ext cx="8912100" cy="87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376092"/>
              </a:buClr>
              <a:buSzPts val="4000"/>
              <a:buFont typeface="Calibri"/>
              <a:buNone/>
            </a:pPr>
            <a:r>
              <a:rPr lang="en-US" sz="3600"/>
              <a:t>(8) Current Product Posture </a:t>
            </a:r>
            <a:endParaRPr sz="3600"/>
          </a:p>
        </p:txBody>
      </p:sp>
      <p:sp>
        <p:nvSpPr>
          <p:cNvPr id="674" name="Google Shape;674;p10"/>
          <p:cNvSpPr txBox="1"/>
          <p:nvPr/>
        </p:nvSpPr>
        <p:spPr>
          <a:xfrm>
            <a:off x="8832026" y="434575"/>
            <a:ext cx="21378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AWIPS Release Dates: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20.2.1,2,3 – June 2021</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20.3.1,2 </a:t>
            </a:r>
            <a:r>
              <a:rPr b="0" i="0" lang="en-US" sz="1200" u="none" cap="none" strike="noStrike">
                <a:solidFill>
                  <a:schemeClr val="dk1"/>
                </a:solidFill>
                <a:latin typeface="Arial"/>
                <a:ea typeface="Arial"/>
                <a:cs typeface="Arial"/>
                <a:sym typeface="Arial"/>
              </a:rPr>
              <a:t>– </a:t>
            </a:r>
            <a:r>
              <a:rPr lang="en-US" sz="1200"/>
              <a:t>Jan. 2022</a:t>
            </a:r>
            <a:endParaRPr b="0" i="0" sz="12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gf6487c47f5_0_117"/>
          <p:cNvSpPr txBox="1"/>
          <p:nvPr>
            <p:ph idx="1" type="body"/>
          </p:nvPr>
        </p:nvSpPr>
        <p:spPr>
          <a:xfrm>
            <a:off x="1053300" y="965075"/>
            <a:ext cx="9224100" cy="1044000"/>
          </a:xfrm>
          <a:prstGeom prst="rect">
            <a:avLst/>
          </a:prstGeom>
          <a:noFill/>
          <a:ln>
            <a:noFill/>
          </a:ln>
        </p:spPr>
        <p:txBody>
          <a:bodyPr anchorCtr="0" anchor="t" bIns="45700" lIns="91425" spcFirstLastPara="1" rIns="91425" wrap="square" tIns="45700">
            <a:normAutofit lnSpcReduction="20000"/>
          </a:bodyPr>
          <a:lstStyle/>
          <a:p>
            <a:pPr indent="-368300" lvl="0" marL="457200" marR="0" rtl="0" algn="l">
              <a:lnSpc>
                <a:spcPct val="115000"/>
              </a:lnSpc>
              <a:spcBef>
                <a:spcPts val="1800"/>
              </a:spcBef>
              <a:spcAft>
                <a:spcPts val="0"/>
              </a:spcAft>
              <a:buSzPts val="2200"/>
              <a:buChar char="•"/>
            </a:pPr>
            <a:r>
              <a:rPr lang="en-US" sz="2200"/>
              <a:t>Using SBN “EXP” channel (low priority)</a:t>
            </a:r>
            <a:endParaRPr sz="2200"/>
          </a:p>
          <a:p>
            <a:pPr indent="0" lvl="0" marL="914400" marR="0" rtl="0" algn="l">
              <a:lnSpc>
                <a:spcPct val="115000"/>
              </a:lnSpc>
              <a:spcBef>
                <a:spcPts val="0"/>
              </a:spcBef>
              <a:spcAft>
                <a:spcPts val="0"/>
              </a:spcAft>
              <a:buNone/>
            </a:pPr>
            <a:r>
              <a:rPr lang="en-US" sz="1800"/>
              <a:t>=&gt; Monitoring dissemination latency (esp. new Meso Fires product)</a:t>
            </a:r>
            <a:endParaRPr sz="1800"/>
          </a:p>
          <a:p>
            <a:pPr indent="-342900" lvl="0" marL="914400" marR="0" rtl="0" algn="l">
              <a:lnSpc>
                <a:spcPct val="100000"/>
              </a:lnSpc>
              <a:spcBef>
                <a:spcPts val="1000"/>
              </a:spcBef>
              <a:spcAft>
                <a:spcPts val="0"/>
              </a:spcAft>
              <a:buSzPts val="1800"/>
              <a:buChar char="•"/>
            </a:pPr>
            <a:r>
              <a:rPr lang="en-US" sz="1800"/>
              <a:t>PDA Dedicated Connections (Starting Nov. 2021) may reduce latencies</a:t>
            </a:r>
            <a:endParaRPr sz="1800"/>
          </a:p>
        </p:txBody>
      </p:sp>
      <p:sp>
        <p:nvSpPr>
          <p:cNvPr id="135" name="Google Shape;135;gf6487c47f5_0_117"/>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136" name="Google Shape;136;gf6487c47f5_0_117"/>
          <p:cNvSpPr txBox="1"/>
          <p:nvPr>
            <p:ph type="title"/>
          </p:nvPr>
        </p:nvSpPr>
        <p:spPr>
          <a:xfrm>
            <a:off x="1219200" y="0"/>
            <a:ext cx="9717000" cy="87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800"/>
              <a:buNone/>
            </a:pPr>
            <a:r>
              <a:rPr lang="en-US">
                <a:solidFill>
                  <a:srgbClr val="C9DAF8"/>
                </a:solidFill>
              </a:rPr>
              <a:t>New Satellite Data Products in AWIPS</a:t>
            </a:r>
            <a:endParaRPr>
              <a:solidFill>
                <a:srgbClr val="C9DAF8"/>
              </a:solidFill>
            </a:endParaRPr>
          </a:p>
        </p:txBody>
      </p:sp>
      <p:grpSp>
        <p:nvGrpSpPr>
          <p:cNvPr id="137" name="Google Shape;137;gf6487c47f5_0_117"/>
          <p:cNvGrpSpPr/>
          <p:nvPr/>
        </p:nvGrpSpPr>
        <p:grpSpPr>
          <a:xfrm>
            <a:off x="399747" y="2048875"/>
            <a:ext cx="11196786" cy="4881162"/>
            <a:chOff x="399747" y="2048875"/>
            <a:chExt cx="11196786" cy="4881162"/>
          </a:xfrm>
        </p:grpSpPr>
        <p:grpSp>
          <p:nvGrpSpPr>
            <p:cNvPr id="138" name="Google Shape;138;gf6487c47f5_0_117"/>
            <p:cNvGrpSpPr/>
            <p:nvPr/>
          </p:nvGrpSpPr>
          <p:grpSpPr>
            <a:xfrm>
              <a:off x="399747" y="2103875"/>
              <a:ext cx="11196786" cy="4826162"/>
              <a:chOff x="213225" y="1942584"/>
              <a:chExt cx="11383475" cy="4987766"/>
            </a:xfrm>
          </p:grpSpPr>
          <p:pic>
            <p:nvPicPr>
              <p:cNvPr id="139" name="Google Shape;139;gf6487c47f5_0_117"/>
              <p:cNvPicPr preferRelativeResize="0"/>
              <p:nvPr/>
            </p:nvPicPr>
            <p:blipFill rotWithShape="1">
              <a:blip r:embed="rId3">
                <a:alphaModFix/>
              </a:blip>
              <a:srcRect b="2276" l="1578" r="3300" t="3640"/>
              <a:stretch/>
            </p:blipFill>
            <p:spPr>
              <a:xfrm>
                <a:off x="543698" y="1942584"/>
                <a:ext cx="10803096" cy="4642570"/>
              </a:xfrm>
              <a:prstGeom prst="rect">
                <a:avLst/>
              </a:prstGeom>
              <a:noFill/>
              <a:ln>
                <a:noFill/>
              </a:ln>
            </p:spPr>
          </p:pic>
          <p:sp>
            <p:nvSpPr>
              <p:cNvPr id="140" name="Google Shape;140;gf6487c47f5_0_117"/>
              <p:cNvSpPr txBox="1"/>
              <p:nvPr/>
            </p:nvSpPr>
            <p:spPr>
              <a:xfrm rot="-5400000">
                <a:off x="-348825" y="3949250"/>
                <a:ext cx="1530900" cy="406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0B5394"/>
                    </a:solidFill>
                    <a:latin typeface="Lato"/>
                    <a:ea typeface="Lato"/>
                    <a:cs typeface="Lato"/>
                    <a:sym typeface="Lato"/>
                  </a:rPr>
                  <a:t>Hour (0-23)</a:t>
                </a:r>
                <a:endParaRPr>
                  <a:solidFill>
                    <a:srgbClr val="0B5394"/>
                  </a:solidFill>
                  <a:latin typeface="Lato"/>
                  <a:ea typeface="Lato"/>
                  <a:cs typeface="Lato"/>
                  <a:sym typeface="Lato"/>
                </a:endParaRPr>
              </a:p>
            </p:txBody>
          </p:sp>
          <p:sp>
            <p:nvSpPr>
              <p:cNvPr id="141" name="Google Shape;141;gf6487c47f5_0_117"/>
              <p:cNvSpPr txBox="1"/>
              <p:nvPr/>
            </p:nvSpPr>
            <p:spPr>
              <a:xfrm>
                <a:off x="5055225" y="6516650"/>
                <a:ext cx="1351800" cy="413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0B5394"/>
                    </a:solidFill>
                    <a:latin typeface="Lato"/>
                    <a:ea typeface="Lato"/>
                    <a:cs typeface="Lato"/>
                    <a:sym typeface="Lato"/>
                  </a:rPr>
                  <a:t>Minute (0-59</a:t>
                </a:r>
                <a:r>
                  <a:rPr lang="en-US">
                    <a:solidFill>
                      <a:srgbClr val="0B5394"/>
                    </a:solidFill>
                    <a:latin typeface="Lato"/>
                    <a:ea typeface="Lato"/>
                    <a:cs typeface="Lato"/>
                    <a:sym typeface="Lato"/>
                  </a:rPr>
                  <a:t>)</a:t>
                </a:r>
                <a:endParaRPr>
                  <a:solidFill>
                    <a:srgbClr val="0B5394"/>
                  </a:solidFill>
                  <a:latin typeface="Lato"/>
                  <a:ea typeface="Lato"/>
                  <a:cs typeface="Lato"/>
                  <a:sym typeface="Lato"/>
                </a:endParaRPr>
              </a:p>
            </p:txBody>
          </p:sp>
          <p:sp>
            <p:nvSpPr>
              <p:cNvPr id="142" name="Google Shape;142;gf6487c47f5_0_117"/>
              <p:cNvSpPr txBox="1"/>
              <p:nvPr/>
            </p:nvSpPr>
            <p:spPr>
              <a:xfrm rot="-5400000">
                <a:off x="10073175" y="4679525"/>
                <a:ext cx="1630800" cy="406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073763"/>
                    </a:solidFill>
                    <a:latin typeface="Lato"/>
                    <a:ea typeface="Lato"/>
                    <a:cs typeface="Lato"/>
                    <a:sym typeface="Lato"/>
                  </a:rPr>
                  <a:t>Latency  </a:t>
                </a:r>
                <a:r>
                  <a:rPr i="1" lang="en-US">
                    <a:solidFill>
                      <a:srgbClr val="073763"/>
                    </a:solidFill>
                    <a:latin typeface="Lato"/>
                    <a:ea typeface="Lato"/>
                    <a:cs typeface="Lato"/>
                    <a:sym typeface="Lato"/>
                  </a:rPr>
                  <a:t>(seconds)</a:t>
                </a:r>
                <a:endParaRPr i="1">
                  <a:solidFill>
                    <a:srgbClr val="073763"/>
                  </a:solidFill>
                  <a:latin typeface="Lato"/>
                  <a:ea typeface="Lato"/>
                  <a:cs typeface="Lato"/>
                  <a:sym typeface="Lato"/>
                </a:endParaRPr>
              </a:p>
            </p:txBody>
          </p:sp>
          <p:sp>
            <p:nvSpPr>
              <p:cNvPr id="143" name="Google Shape;143;gf6487c47f5_0_117"/>
              <p:cNvSpPr txBox="1"/>
              <p:nvPr/>
            </p:nvSpPr>
            <p:spPr>
              <a:xfrm>
                <a:off x="11346800" y="6072800"/>
                <a:ext cx="209700" cy="178200"/>
              </a:xfrm>
              <a:prstGeom prst="rect">
                <a:avLst/>
              </a:prstGeom>
              <a:noFill/>
              <a:ln>
                <a:noFill/>
              </a:ln>
            </p:spPr>
            <p:txBody>
              <a:bodyPr anchorCtr="0" anchor="t" bIns="9125" lIns="9125" spcFirstLastPara="1" rIns="9125" wrap="square" tIns="9125">
                <a:spAutoFit/>
              </a:bodyPr>
              <a:lstStyle/>
              <a:p>
                <a:pPr indent="0" lvl="0" marL="0" rtl="0" algn="l">
                  <a:spcBef>
                    <a:spcPts val="0"/>
                  </a:spcBef>
                  <a:spcAft>
                    <a:spcPts val="0"/>
                  </a:spcAft>
                  <a:buNone/>
                </a:pPr>
                <a:r>
                  <a:rPr lang="en-US" sz="1000">
                    <a:solidFill>
                      <a:srgbClr val="0B5394"/>
                    </a:solidFill>
                    <a:latin typeface="Lato"/>
                    <a:ea typeface="Lato"/>
                    <a:cs typeface="Lato"/>
                    <a:sym typeface="Lato"/>
                  </a:rPr>
                  <a:t>60</a:t>
                </a:r>
                <a:endParaRPr sz="1000">
                  <a:solidFill>
                    <a:srgbClr val="0B5394"/>
                  </a:solidFill>
                  <a:latin typeface="Lato"/>
                  <a:ea typeface="Lato"/>
                  <a:cs typeface="Lato"/>
                  <a:sym typeface="Lato"/>
                </a:endParaRPr>
              </a:p>
            </p:txBody>
          </p:sp>
          <p:sp>
            <p:nvSpPr>
              <p:cNvPr id="144" name="Google Shape;144;gf6487c47f5_0_117"/>
              <p:cNvSpPr txBox="1"/>
              <p:nvPr/>
            </p:nvSpPr>
            <p:spPr>
              <a:xfrm>
                <a:off x="11346800" y="6325140"/>
                <a:ext cx="209700" cy="178200"/>
              </a:xfrm>
              <a:prstGeom prst="rect">
                <a:avLst/>
              </a:prstGeom>
              <a:noFill/>
              <a:ln>
                <a:noFill/>
              </a:ln>
            </p:spPr>
            <p:txBody>
              <a:bodyPr anchorCtr="0" anchor="t" bIns="9125" lIns="9125" spcFirstLastPara="1" rIns="9125" wrap="square" tIns="9125">
                <a:spAutoFit/>
              </a:bodyPr>
              <a:lstStyle/>
              <a:p>
                <a:pPr indent="0" lvl="0" marL="0" rtl="0" algn="l">
                  <a:spcBef>
                    <a:spcPts val="0"/>
                  </a:spcBef>
                  <a:spcAft>
                    <a:spcPts val="0"/>
                  </a:spcAft>
                  <a:buNone/>
                </a:pPr>
                <a:r>
                  <a:rPr lang="en-US" sz="1000">
                    <a:solidFill>
                      <a:srgbClr val="0B5394"/>
                    </a:solidFill>
                    <a:latin typeface="Lato"/>
                    <a:ea typeface="Lato"/>
                    <a:cs typeface="Lato"/>
                    <a:sym typeface="Lato"/>
                  </a:rPr>
                  <a:t>0</a:t>
                </a:r>
                <a:endParaRPr sz="1000">
                  <a:solidFill>
                    <a:srgbClr val="0B5394"/>
                  </a:solidFill>
                  <a:latin typeface="Lato"/>
                  <a:ea typeface="Lato"/>
                  <a:cs typeface="Lato"/>
                  <a:sym typeface="Lato"/>
                </a:endParaRPr>
              </a:p>
            </p:txBody>
          </p:sp>
          <p:sp>
            <p:nvSpPr>
              <p:cNvPr id="145" name="Google Shape;145;gf6487c47f5_0_117"/>
              <p:cNvSpPr txBox="1"/>
              <p:nvPr/>
            </p:nvSpPr>
            <p:spPr>
              <a:xfrm>
                <a:off x="11346800" y="5820475"/>
                <a:ext cx="249900" cy="178200"/>
              </a:xfrm>
              <a:prstGeom prst="rect">
                <a:avLst/>
              </a:prstGeom>
              <a:noFill/>
              <a:ln>
                <a:noFill/>
              </a:ln>
            </p:spPr>
            <p:txBody>
              <a:bodyPr anchorCtr="0" anchor="t" bIns="9125" lIns="9125" spcFirstLastPara="1" rIns="9125" wrap="square" tIns="9125">
                <a:spAutoFit/>
              </a:bodyPr>
              <a:lstStyle/>
              <a:p>
                <a:pPr indent="0" lvl="0" marL="0" rtl="0" algn="l">
                  <a:spcBef>
                    <a:spcPts val="0"/>
                  </a:spcBef>
                  <a:spcAft>
                    <a:spcPts val="0"/>
                  </a:spcAft>
                  <a:buNone/>
                </a:pPr>
                <a:r>
                  <a:rPr lang="en-US" sz="1000">
                    <a:solidFill>
                      <a:srgbClr val="0B5394"/>
                    </a:solidFill>
                    <a:latin typeface="Lato"/>
                    <a:ea typeface="Lato"/>
                    <a:cs typeface="Lato"/>
                    <a:sym typeface="Lato"/>
                  </a:rPr>
                  <a:t>12</a:t>
                </a:r>
                <a:r>
                  <a:rPr lang="en-US" sz="1000">
                    <a:solidFill>
                      <a:srgbClr val="0B5394"/>
                    </a:solidFill>
                    <a:latin typeface="Lato"/>
                    <a:ea typeface="Lato"/>
                    <a:cs typeface="Lato"/>
                    <a:sym typeface="Lato"/>
                  </a:rPr>
                  <a:t>0</a:t>
                </a:r>
                <a:endParaRPr sz="1000">
                  <a:solidFill>
                    <a:srgbClr val="0B5394"/>
                  </a:solidFill>
                  <a:latin typeface="Lato"/>
                  <a:ea typeface="Lato"/>
                  <a:cs typeface="Lato"/>
                  <a:sym typeface="Lato"/>
                </a:endParaRPr>
              </a:p>
            </p:txBody>
          </p:sp>
          <p:sp>
            <p:nvSpPr>
              <p:cNvPr id="146" name="Google Shape;146;gf6487c47f5_0_117"/>
              <p:cNvSpPr txBox="1"/>
              <p:nvPr/>
            </p:nvSpPr>
            <p:spPr>
              <a:xfrm>
                <a:off x="11346800" y="5051250"/>
                <a:ext cx="249900" cy="178200"/>
              </a:xfrm>
              <a:prstGeom prst="rect">
                <a:avLst/>
              </a:prstGeom>
              <a:noFill/>
              <a:ln>
                <a:noFill/>
              </a:ln>
            </p:spPr>
            <p:txBody>
              <a:bodyPr anchorCtr="0" anchor="t" bIns="9125" lIns="9125" spcFirstLastPara="1" rIns="9125" wrap="square" tIns="9125">
                <a:spAutoFit/>
              </a:bodyPr>
              <a:lstStyle/>
              <a:p>
                <a:pPr indent="0" lvl="0" marL="0" rtl="0" algn="l">
                  <a:spcBef>
                    <a:spcPts val="0"/>
                  </a:spcBef>
                  <a:spcAft>
                    <a:spcPts val="0"/>
                  </a:spcAft>
                  <a:buNone/>
                </a:pPr>
                <a:r>
                  <a:rPr lang="en-US" sz="1000">
                    <a:solidFill>
                      <a:srgbClr val="0B5394"/>
                    </a:solidFill>
                    <a:latin typeface="Lato"/>
                    <a:ea typeface="Lato"/>
                    <a:cs typeface="Lato"/>
                    <a:sym typeface="Lato"/>
                  </a:rPr>
                  <a:t>30</a:t>
                </a:r>
                <a:r>
                  <a:rPr lang="en-US" sz="1000">
                    <a:solidFill>
                      <a:srgbClr val="0B5394"/>
                    </a:solidFill>
                    <a:latin typeface="Lato"/>
                    <a:ea typeface="Lato"/>
                    <a:cs typeface="Lato"/>
                    <a:sym typeface="Lato"/>
                  </a:rPr>
                  <a:t>0</a:t>
                </a:r>
                <a:endParaRPr sz="1000">
                  <a:solidFill>
                    <a:srgbClr val="0B5394"/>
                  </a:solidFill>
                  <a:latin typeface="Lato"/>
                  <a:ea typeface="Lato"/>
                  <a:cs typeface="Lato"/>
                  <a:sym typeface="Lato"/>
                </a:endParaRPr>
              </a:p>
            </p:txBody>
          </p:sp>
          <p:sp>
            <p:nvSpPr>
              <p:cNvPr id="147" name="Google Shape;147;gf6487c47f5_0_117"/>
              <p:cNvSpPr txBox="1"/>
              <p:nvPr/>
            </p:nvSpPr>
            <p:spPr>
              <a:xfrm>
                <a:off x="11346800" y="3786925"/>
                <a:ext cx="249900" cy="178200"/>
              </a:xfrm>
              <a:prstGeom prst="rect">
                <a:avLst/>
              </a:prstGeom>
              <a:noFill/>
              <a:ln>
                <a:noFill/>
              </a:ln>
            </p:spPr>
            <p:txBody>
              <a:bodyPr anchorCtr="0" anchor="t" bIns="9125" lIns="9125" spcFirstLastPara="1" rIns="9125" wrap="square" tIns="9125">
                <a:spAutoFit/>
              </a:bodyPr>
              <a:lstStyle/>
              <a:p>
                <a:pPr indent="0" lvl="0" marL="0" rtl="0" algn="l">
                  <a:spcBef>
                    <a:spcPts val="0"/>
                  </a:spcBef>
                  <a:spcAft>
                    <a:spcPts val="0"/>
                  </a:spcAft>
                  <a:buNone/>
                </a:pPr>
                <a:r>
                  <a:rPr lang="en-US" sz="1000">
                    <a:solidFill>
                      <a:srgbClr val="0B5394"/>
                    </a:solidFill>
                    <a:latin typeface="Lato"/>
                    <a:ea typeface="Lato"/>
                    <a:cs typeface="Lato"/>
                    <a:sym typeface="Lato"/>
                  </a:rPr>
                  <a:t>6</a:t>
                </a:r>
                <a:r>
                  <a:rPr lang="en-US" sz="1000">
                    <a:solidFill>
                      <a:srgbClr val="0B5394"/>
                    </a:solidFill>
                    <a:latin typeface="Lato"/>
                    <a:ea typeface="Lato"/>
                    <a:cs typeface="Lato"/>
                    <a:sym typeface="Lato"/>
                  </a:rPr>
                  <a:t>00</a:t>
                </a:r>
                <a:endParaRPr sz="1000">
                  <a:solidFill>
                    <a:srgbClr val="0B5394"/>
                  </a:solidFill>
                  <a:latin typeface="Lato"/>
                  <a:ea typeface="Lato"/>
                  <a:cs typeface="Lato"/>
                  <a:sym typeface="Lato"/>
                </a:endParaRPr>
              </a:p>
            </p:txBody>
          </p:sp>
          <p:sp>
            <p:nvSpPr>
              <p:cNvPr id="148" name="Google Shape;148;gf6487c47f5_0_117"/>
              <p:cNvSpPr txBox="1"/>
              <p:nvPr/>
            </p:nvSpPr>
            <p:spPr>
              <a:xfrm>
                <a:off x="11346800" y="2510575"/>
                <a:ext cx="249900" cy="178200"/>
              </a:xfrm>
              <a:prstGeom prst="rect">
                <a:avLst/>
              </a:prstGeom>
              <a:noFill/>
              <a:ln>
                <a:noFill/>
              </a:ln>
            </p:spPr>
            <p:txBody>
              <a:bodyPr anchorCtr="0" anchor="t" bIns="9125" lIns="9125" spcFirstLastPara="1" rIns="9125" wrap="square" tIns="9125">
                <a:spAutoFit/>
              </a:bodyPr>
              <a:lstStyle/>
              <a:p>
                <a:pPr indent="0" lvl="0" marL="0" rtl="0" algn="l">
                  <a:spcBef>
                    <a:spcPts val="0"/>
                  </a:spcBef>
                  <a:spcAft>
                    <a:spcPts val="0"/>
                  </a:spcAft>
                  <a:buNone/>
                </a:pPr>
                <a:r>
                  <a:rPr lang="en-US" sz="1000">
                    <a:solidFill>
                      <a:srgbClr val="0B5394"/>
                    </a:solidFill>
                    <a:latin typeface="Lato"/>
                    <a:ea typeface="Lato"/>
                    <a:cs typeface="Lato"/>
                    <a:sym typeface="Lato"/>
                  </a:rPr>
                  <a:t>9</a:t>
                </a:r>
                <a:r>
                  <a:rPr lang="en-US" sz="1000">
                    <a:solidFill>
                      <a:srgbClr val="0B5394"/>
                    </a:solidFill>
                    <a:latin typeface="Lato"/>
                    <a:ea typeface="Lato"/>
                    <a:cs typeface="Lato"/>
                    <a:sym typeface="Lato"/>
                  </a:rPr>
                  <a:t>00</a:t>
                </a:r>
                <a:endParaRPr sz="1000">
                  <a:solidFill>
                    <a:srgbClr val="0B5394"/>
                  </a:solidFill>
                  <a:latin typeface="Lato"/>
                  <a:ea typeface="Lato"/>
                  <a:cs typeface="Lato"/>
                  <a:sym typeface="Lato"/>
                </a:endParaRPr>
              </a:p>
            </p:txBody>
          </p:sp>
        </p:grpSp>
        <p:pic>
          <p:nvPicPr>
            <p:cNvPr id="149" name="Google Shape;149;gf6487c47f5_0_117"/>
            <p:cNvPicPr preferRelativeResize="0"/>
            <p:nvPr/>
          </p:nvPicPr>
          <p:blipFill rotWithShape="1">
            <a:blip r:embed="rId4">
              <a:alphaModFix/>
            </a:blip>
            <a:srcRect b="94174" l="1578" r="3300" t="0"/>
            <a:stretch/>
          </p:blipFill>
          <p:spPr>
            <a:xfrm>
              <a:off x="724813" y="2048875"/>
              <a:ext cx="10625900" cy="278125"/>
            </a:xfrm>
            <a:prstGeom prst="rect">
              <a:avLst/>
            </a:prstGeom>
            <a:noFill/>
            <a:ln>
              <a:noFill/>
            </a:ln>
          </p:spPr>
        </p:pic>
      </p:grpSp>
      <p:sp>
        <p:nvSpPr>
          <p:cNvPr id="150" name="Google Shape;150;gf6487c47f5_0_117"/>
          <p:cNvSpPr txBox="1"/>
          <p:nvPr/>
        </p:nvSpPr>
        <p:spPr>
          <a:xfrm>
            <a:off x="10298825" y="6609275"/>
            <a:ext cx="1090200" cy="172500"/>
          </a:xfrm>
          <a:prstGeom prst="rect">
            <a:avLst/>
          </a:prstGeom>
          <a:noFill/>
          <a:ln>
            <a:noFill/>
          </a:ln>
        </p:spPr>
        <p:txBody>
          <a:bodyPr anchorCtr="0" anchor="t" bIns="9125" lIns="9125" spcFirstLastPara="1" rIns="9125" wrap="square" tIns="9125">
            <a:spAutoFit/>
          </a:bodyPr>
          <a:lstStyle/>
          <a:p>
            <a:pPr indent="0" lvl="0" marL="0" marR="0" rtl="0" algn="l">
              <a:lnSpc>
                <a:spcPct val="100000"/>
              </a:lnSpc>
              <a:spcBef>
                <a:spcPts val="0"/>
              </a:spcBef>
              <a:spcAft>
                <a:spcPts val="0"/>
              </a:spcAft>
              <a:buClr>
                <a:srgbClr val="000000"/>
              </a:buClr>
              <a:buSzPts val="800"/>
              <a:buFont typeface="Arial"/>
              <a:buNone/>
            </a:pPr>
            <a:r>
              <a:rPr i="1" lang="en-US" sz="1000">
                <a:solidFill>
                  <a:srgbClr val="666666"/>
                </a:solidFill>
                <a:latin typeface="Lato"/>
                <a:ea typeface="Lato"/>
                <a:cs typeface="Lato"/>
                <a:sym typeface="Lato"/>
              </a:rPr>
              <a:t>h/t Derek Van Pelt</a:t>
            </a:r>
            <a:endParaRPr i="1" sz="1000" u="none" cap="none" strike="noStrike">
              <a:solidFill>
                <a:srgbClr val="666666"/>
              </a:solidFill>
              <a:latin typeface="Lato"/>
              <a:ea typeface="Lato"/>
              <a:cs typeface="Lato"/>
              <a:sym typeface="Lato"/>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9" name="Shape 679"/>
        <p:cNvGrpSpPr/>
        <p:nvPr/>
      </p:nvGrpSpPr>
      <p:grpSpPr>
        <a:xfrm>
          <a:off x="0" y="0"/>
          <a:ext cx="0" cy="0"/>
          <a:chOff x="0" y="0"/>
          <a:chExt cx="0" cy="0"/>
        </a:xfrm>
      </p:grpSpPr>
      <p:sp>
        <p:nvSpPr>
          <p:cNvPr id="680" name="Google Shape;680;p86"/>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graphicFrame>
        <p:nvGraphicFramePr>
          <p:cNvPr id="681" name="Google Shape;681;p86"/>
          <p:cNvGraphicFramePr/>
          <p:nvPr/>
        </p:nvGraphicFramePr>
        <p:xfrm>
          <a:off x="165407" y="1273469"/>
          <a:ext cx="3000000" cy="3000000"/>
        </p:xfrm>
        <a:graphic>
          <a:graphicData uri="http://schemas.openxmlformats.org/drawingml/2006/table">
            <a:tbl>
              <a:tblPr bandRow="1" firstRow="1">
                <a:noFill/>
                <a:tableStyleId>{829411F7-EC2C-4B17-A973-01F66F03338B}</a:tableStyleId>
              </a:tblPr>
              <a:tblGrid>
                <a:gridCol w="3116050"/>
                <a:gridCol w="1608150"/>
                <a:gridCol w="1364225"/>
                <a:gridCol w="2176800"/>
                <a:gridCol w="1753975"/>
                <a:gridCol w="1841975"/>
              </a:tblGrid>
              <a:tr h="824225">
                <a:tc>
                  <a:txBody>
                    <a:bodyPr/>
                    <a:lstStyle/>
                    <a:p>
                      <a:pPr indent="0" lvl="0" marL="0" marR="0" rtl="0" algn="ctr">
                        <a:lnSpc>
                          <a:spcPct val="100000"/>
                        </a:lnSpc>
                        <a:spcBef>
                          <a:spcPts val="0"/>
                        </a:spcBef>
                        <a:spcAft>
                          <a:spcPts val="0"/>
                        </a:spcAft>
                        <a:buClr>
                          <a:srgbClr val="000000"/>
                        </a:buClr>
                        <a:buSzPts val="1600"/>
                        <a:buFont typeface="Arial"/>
                        <a:buNone/>
                      </a:pPr>
                      <a:r>
                        <a:rPr lang="en-US" u="none" cap="none" strike="noStrike">
                          <a:solidFill>
                            <a:schemeClr val="lt1"/>
                          </a:solidFill>
                          <a:latin typeface="Montserrat"/>
                          <a:ea typeface="Montserrat"/>
                          <a:cs typeface="Montserrat"/>
                          <a:sym typeface="Montserrat"/>
                        </a:rPr>
                        <a:t>Product</a:t>
                      </a:r>
                      <a:endParaRPr sz="1200" u="none" cap="none" strike="noStrike">
                        <a:solidFill>
                          <a:schemeClr val="lt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u="none" cap="none" strike="noStrike">
                          <a:solidFill>
                            <a:schemeClr val="lt1"/>
                          </a:solidFill>
                          <a:latin typeface="Montserrat"/>
                          <a:ea typeface="Montserrat"/>
                          <a:cs typeface="Montserrat"/>
                          <a:sym typeface="Montserrat"/>
                        </a:rPr>
                        <a:t>Delivery Mechanism</a:t>
                      </a:r>
                      <a:endParaRPr sz="1200" u="none" cap="none" strike="noStrike">
                        <a:solidFill>
                          <a:schemeClr val="lt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solidFill>
                            <a:schemeClr val="lt1"/>
                          </a:solidFill>
                          <a:latin typeface="Montserrat"/>
                          <a:ea typeface="Montserrat"/>
                          <a:cs typeface="Montserrat"/>
                          <a:sym typeface="Montserrat"/>
                        </a:rPr>
                        <a:t>(Activation)</a:t>
                      </a:r>
                      <a:endParaRPr sz="1200" u="none" cap="none" strike="noStrike">
                        <a:solidFill>
                          <a:schemeClr val="lt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u="none" cap="none" strike="noStrike">
                          <a:solidFill>
                            <a:schemeClr val="lt1"/>
                          </a:solidFill>
                          <a:latin typeface="Montserrat"/>
                          <a:ea typeface="Montserrat"/>
                          <a:cs typeface="Montserrat"/>
                          <a:sym typeface="Montserrat"/>
                        </a:rPr>
                        <a:t>Product Maturity</a:t>
                      </a:r>
                      <a:endParaRPr sz="1200" u="none" cap="none" strike="noStrike">
                        <a:solidFill>
                          <a:schemeClr val="lt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u="none" cap="none" strike="noStrike">
                          <a:solidFill>
                            <a:schemeClr val="lt1"/>
                          </a:solidFill>
                          <a:latin typeface="Montserrat"/>
                          <a:ea typeface="Montserrat"/>
                          <a:cs typeface="Montserrat"/>
                          <a:sym typeface="Montserrat"/>
                        </a:rPr>
                        <a:t>AWIPS Treatment </a:t>
                      </a:r>
                      <a:r>
                        <a:rPr lang="en-US" sz="1100" u="none" cap="none" strike="noStrike">
                          <a:solidFill>
                            <a:schemeClr val="lt1"/>
                          </a:solidFill>
                          <a:latin typeface="Montserrat"/>
                          <a:ea typeface="Montserrat"/>
                          <a:cs typeface="Montserrat"/>
                          <a:sym typeface="Montserrat"/>
                        </a:rPr>
                        <a:t>(enhancement tables, </a:t>
                      </a:r>
                      <a:br>
                        <a:rPr lang="en-US" sz="1100" u="none" cap="none" strike="noStrike">
                          <a:solidFill>
                            <a:schemeClr val="lt1"/>
                          </a:solidFill>
                          <a:latin typeface="Montserrat"/>
                          <a:ea typeface="Montserrat"/>
                          <a:cs typeface="Montserrat"/>
                          <a:sym typeface="Montserrat"/>
                        </a:rPr>
                      </a:br>
                      <a:r>
                        <a:rPr lang="en-US" sz="1100" u="none" cap="none" strike="noStrike">
                          <a:solidFill>
                            <a:schemeClr val="lt1"/>
                          </a:solidFill>
                          <a:latin typeface="Montserrat"/>
                          <a:ea typeface="Montserrat"/>
                          <a:cs typeface="Montserrat"/>
                          <a:sym typeface="Montserrat"/>
                        </a:rPr>
                        <a:t>ranges, units, rules…)</a:t>
                      </a:r>
                      <a:endParaRPr sz="1100" u="none" cap="none" strike="noStrike">
                        <a:solidFill>
                          <a:schemeClr val="lt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u="none" cap="none" strike="noStrike">
                          <a:solidFill>
                            <a:schemeClr val="lt1"/>
                          </a:solidFill>
                          <a:latin typeface="Montserrat"/>
                          <a:ea typeface="Montserrat"/>
                          <a:cs typeface="Montserrat"/>
                          <a:sym typeface="Montserrat"/>
                        </a:rPr>
                        <a:t>AWIPS Status </a:t>
                      </a:r>
                      <a:endParaRPr sz="1200" u="none" cap="none" strike="noStrike">
                        <a:solidFill>
                          <a:schemeClr val="lt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solidFill>
                            <a:schemeClr val="lt1"/>
                          </a:solidFill>
                          <a:latin typeface="Montserrat"/>
                          <a:ea typeface="Montserrat"/>
                          <a:cs typeface="Montserrat"/>
                          <a:sym typeface="Montserrat"/>
                        </a:rPr>
                        <a:t>(TOWR RPM date)</a:t>
                      </a:r>
                      <a:endParaRPr sz="1200" u="none" cap="none" strike="noStrike">
                        <a:solidFill>
                          <a:schemeClr val="lt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u="none" cap="none" strike="noStrike">
                          <a:solidFill>
                            <a:schemeClr val="lt1"/>
                          </a:solidFill>
                          <a:latin typeface="Montserrat"/>
                          <a:ea typeface="Montserrat"/>
                          <a:cs typeface="Montserrat"/>
                          <a:sym typeface="Montserrat"/>
                        </a:rPr>
                        <a:t>Target AWIPS Release</a:t>
                      </a:r>
                      <a:endParaRPr sz="1200" u="none" cap="none" strike="noStrike">
                        <a:solidFill>
                          <a:schemeClr val="lt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solidFill>
                            <a:srgbClr val="0000FF"/>
                          </a:solidFill>
                          <a:latin typeface="Montserrat"/>
                          <a:ea typeface="Montserrat"/>
                          <a:cs typeface="Montserrat"/>
                          <a:sym typeface="Montserrat"/>
                        </a:rPr>
                        <a:t>(Blue = submitted)</a:t>
                      </a:r>
                      <a:endParaRPr sz="1200" u="none" cap="none" strike="noStrike">
                        <a:solidFill>
                          <a:schemeClr val="lt1"/>
                        </a:solidFill>
                        <a:latin typeface="Montserrat"/>
                        <a:ea typeface="Montserrat"/>
                        <a:cs typeface="Montserrat"/>
                        <a:sym typeface="Montserrat"/>
                      </a:endParaRPr>
                    </a:p>
                  </a:txBody>
                  <a:tcPr marT="45725" marB="45725" marR="91450" marL="91450" anchor="ctr"/>
                </a:tc>
              </a:tr>
              <a:tr h="425800">
                <a:tc>
                  <a:txBody>
                    <a:bodyPr/>
                    <a:lstStyle/>
                    <a:p>
                      <a:pPr indent="0" lvl="0" marL="0" marR="0" rtl="0" algn="ctr">
                        <a:lnSpc>
                          <a:spcPct val="100000"/>
                        </a:lnSpc>
                        <a:spcBef>
                          <a:spcPts val="0"/>
                        </a:spcBef>
                        <a:spcAft>
                          <a:spcPts val="0"/>
                        </a:spcAft>
                        <a:buClr>
                          <a:schemeClr val="dk1"/>
                        </a:buClr>
                        <a:buSzPts val="300"/>
                        <a:buFont typeface="Calibri"/>
                        <a:buNone/>
                      </a:pPr>
                      <a:r>
                        <a:rPr lang="en-US" sz="1200" u="none" cap="none" strike="noStrike">
                          <a:solidFill>
                            <a:schemeClr val="dk1"/>
                          </a:solidFill>
                          <a:latin typeface="Montserrat"/>
                          <a:ea typeface="Montserrat"/>
                          <a:cs typeface="Montserrat"/>
                          <a:sym typeface="Montserrat"/>
                        </a:rPr>
                        <a:t>NESDIS multi-sat Imagery Composite (VIS/IR/LWIR/SWIR)</a:t>
                      </a:r>
                      <a:endParaRPr sz="1200" u="none" cap="none" strike="noStrike">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200" u="none" cap="none" strike="sngStrike">
                          <a:solidFill>
                            <a:srgbClr val="999999"/>
                          </a:solidFill>
                          <a:latin typeface="Montserrat"/>
                          <a:ea typeface="Montserrat"/>
                          <a:cs typeface="Montserrat"/>
                          <a:sym typeface="Montserrat"/>
                        </a:rPr>
                        <a:t>ISatSS</a:t>
                      </a:r>
                      <a:r>
                        <a:rPr lang="en-US" sz="1200" u="none" cap="none" strike="noStrike">
                          <a:solidFill>
                            <a:schemeClr val="dk1"/>
                          </a:solidFill>
                          <a:latin typeface="Montserrat"/>
                          <a:ea typeface="Montserrat"/>
                          <a:cs typeface="Montserrat"/>
                          <a:sym typeface="Montserrat"/>
                        </a:rPr>
                        <a:t> </a:t>
                      </a:r>
                      <a:r>
                        <a:rPr lang="en-US" sz="1200">
                          <a:latin typeface="Montserrat"/>
                          <a:ea typeface="Montserrat"/>
                          <a:cs typeface="Montserrat"/>
                          <a:sym typeface="Montserrat"/>
                        </a:rPr>
                        <a:t>S</a:t>
                      </a:r>
                      <a:r>
                        <a:rPr lang="en-US" sz="1200" u="none" cap="none" strike="noStrike">
                          <a:solidFill>
                            <a:schemeClr val="dk1"/>
                          </a:solidFill>
                          <a:latin typeface="Montserrat"/>
                          <a:ea typeface="Montserrat"/>
                          <a:cs typeface="Montserrat"/>
                          <a:sym typeface="Montserrat"/>
                        </a:rPr>
                        <a:t>BN</a:t>
                      </a:r>
                      <a:endParaRPr sz="12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chemeClr val="dk1"/>
                          </a:solidFill>
                          <a:latin typeface="Montserrat"/>
                          <a:ea typeface="Montserrat"/>
                          <a:cs typeface="Montserrat"/>
                          <a:sym typeface="Montserrat"/>
                        </a:rPr>
                        <a:t>N/A</a:t>
                      </a:r>
                      <a:endParaRPr sz="12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chemeClr val="dk1"/>
                          </a:solidFill>
                          <a:latin typeface="Montserrat"/>
                          <a:ea typeface="Montserrat"/>
                          <a:cs typeface="Montserrat"/>
                          <a:sym typeface="Montserrat"/>
                        </a:rPr>
                        <a:t>NetcdfGrid plugin</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chemeClr val="dk1"/>
                          </a:solidFill>
                          <a:latin typeface="Montserrat"/>
                          <a:ea typeface="Montserrat"/>
                          <a:cs typeface="Montserrat"/>
                          <a:sym typeface="Montserrat"/>
                        </a:rPr>
                        <a:t>NHC</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rgbClr val="00B050"/>
                          </a:solidFill>
                          <a:latin typeface="Montserrat"/>
                          <a:ea typeface="Montserrat"/>
                          <a:cs typeface="Montserrat"/>
                          <a:sym typeface="Montserrat"/>
                        </a:rPr>
                        <a:t>21.3.1</a:t>
                      </a:r>
                      <a:endParaRPr sz="1200" u="none" cap="none" strike="noStrike">
                        <a:latin typeface="Montserrat"/>
                        <a:ea typeface="Montserrat"/>
                        <a:cs typeface="Montserrat"/>
                        <a:sym typeface="Montserrat"/>
                      </a:endParaRPr>
                    </a:p>
                  </a:txBody>
                  <a:tcPr marT="45725" marB="45725" marR="91450" marL="91450" anchor="ctr"/>
                </a:tc>
              </a:tr>
              <a:tr h="444625">
                <a:tc>
                  <a:txBody>
                    <a:bodyPr/>
                    <a:lstStyle/>
                    <a:p>
                      <a:pPr indent="0" lvl="0" marL="0" marR="0" rtl="0" algn="ctr">
                        <a:lnSpc>
                          <a:spcPct val="100000"/>
                        </a:lnSpc>
                        <a:spcBef>
                          <a:spcPts val="0"/>
                        </a:spcBef>
                        <a:spcAft>
                          <a:spcPts val="0"/>
                        </a:spcAft>
                        <a:buClr>
                          <a:srgbClr val="2E3917"/>
                        </a:buClr>
                        <a:buSzPts val="300"/>
                        <a:buFont typeface="Calibri"/>
                        <a:buNone/>
                      </a:pPr>
                      <a:r>
                        <a:rPr lang="en-US" sz="1200" u="none" cap="none" strike="noStrike">
                          <a:solidFill>
                            <a:schemeClr val="dk1"/>
                          </a:solidFill>
                          <a:latin typeface="Montserrat"/>
                          <a:ea typeface="Montserrat"/>
                          <a:cs typeface="Montserrat"/>
                          <a:sym typeface="Montserrat"/>
                        </a:rPr>
                        <a:t>G-17 PACUS </a:t>
                      </a:r>
                      <a:r>
                        <a:rPr lang="en-US" sz="1200" u="none" cap="none" strike="noStrike">
                          <a:solidFill>
                            <a:srgbClr val="00B050"/>
                          </a:solidFill>
                          <a:latin typeface="Montserrat"/>
                          <a:ea typeface="Montserrat"/>
                          <a:cs typeface="Montserrat"/>
                          <a:sym typeface="Montserrat"/>
                        </a:rPr>
                        <a:t>&amp; Meso</a:t>
                      </a:r>
                      <a:r>
                        <a:rPr lang="en-US" sz="1200" u="none" cap="none" strike="noStrike">
                          <a:solidFill>
                            <a:schemeClr val="dk1"/>
                          </a:solidFill>
                          <a:latin typeface="Montserrat"/>
                          <a:ea typeface="Montserrat"/>
                          <a:cs typeface="Montserrat"/>
                          <a:sym typeface="Montserrat"/>
                        </a:rPr>
                        <a:t> Sector DMWs</a:t>
                      </a:r>
                      <a:endParaRPr sz="12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200" u="none" cap="none" strike="noStrike">
                          <a:solidFill>
                            <a:schemeClr val="dk1"/>
                          </a:solidFill>
                          <a:latin typeface="Montserrat"/>
                          <a:ea typeface="Montserrat"/>
                          <a:cs typeface="Montserrat"/>
                          <a:sym typeface="Montserrat"/>
                        </a:rPr>
                        <a:t>SBN Mar </a:t>
                      </a:r>
                      <a:r>
                        <a:rPr lang="en-US" sz="1200">
                          <a:latin typeface="Montserrat"/>
                          <a:ea typeface="Montserrat"/>
                          <a:cs typeface="Montserrat"/>
                          <a:sym typeface="Montserrat"/>
                        </a:rPr>
                        <a:t>20</a:t>
                      </a:r>
                      <a:r>
                        <a:rPr lang="en-US" sz="1200" u="none" cap="none" strike="noStrike">
                          <a:solidFill>
                            <a:schemeClr val="dk1"/>
                          </a:solidFill>
                          <a:latin typeface="Montserrat"/>
                          <a:ea typeface="Montserrat"/>
                          <a:cs typeface="Montserrat"/>
                          <a:sym typeface="Montserrat"/>
                        </a:rPr>
                        <a:t>20 (PACUS)</a:t>
                      </a:r>
                      <a:r>
                        <a:rPr lang="en-US" sz="1200" u="none" cap="none" strike="noStrike">
                          <a:solidFill>
                            <a:srgbClr val="00B050"/>
                          </a:solidFill>
                          <a:latin typeface="Montserrat"/>
                          <a:ea typeface="Montserrat"/>
                          <a:cs typeface="Montserrat"/>
                          <a:sym typeface="Montserrat"/>
                        </a:rPr>
                        <a:t> / Sep. 2021 (Meso)</a:t>
                      </a:r>
                      <a:endParaRPr sz="1200" u="none" cap="none" strike="noStrike">
                        <a:solidFill>
                          <a:srgbClr val="00B050"/>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chemeClr val="dk1"/>
                          </a:solidFill>
                          <a:latin typeface="Montserrat"/>
                          <a:ea typeface="Montserrat"/>
                          <a:cs typeface="Montserrat"/>
                          <a:sym typeface="Montserrat"/>
                        </a:rPr>
                        <a:t>Provisional May 16, ’19</a:t>
                      </a:r>
                      <a:endParaRPr sz="12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chemeClr val="dk1"/>
                          </a:solidFill>
                          <a:latin typeface="Montserrat"/>
                          <a:ea typeface="Montserrat"/>
                          <a:cs typeface="Montserrat"/>
                          <a:sym typeface="Montserrat"/>
                        </a:rPr>
                        <a:t>GOES-R plugin</a:t>
                      </a:r>
                      <a:endParaRPr sz="12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chemeClr val="dk1"/>
                          </a:solidFill>
                          <a:latin typeface="Montserrat"/>
                          <a:ea typeface="Montserrat"/>
                          <a:cs typeface="Montserrat"/>
                          <a:sym typeface="Montserrat"/>
                        </a:rPr>
                        <a:t>Mar ‘20</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rgbClr val="000000"/>
                          </a:solidFill>
                          <a:latin typeface="Montserrat"/>
                          <a:ea typeface="Montserrat"/>
                          <a:cs typeface="Montserrat"/>
                          <a:sym typeface="Montserrat"/>
                        </a:rPr>
                        <a:t>20.2.1 (LDM, edex cfg)</a:t>
                      </a:r>
                      <a:endParaRPr sz="1200" u="none" cap="none" strike="noStrike">
                        <a:solidFill>
                          <a:srgbClr val="000000"/>
                        </a:solidFill>
                        <a:latin typeface="Montserrat"/>
                        <a:ea typeface="Montserrat"/>
                        <a:cs typeface="Montserrat"/>
                        <a:sym typeface="Montserrat"/>
                      </a:endParaRPr>
                    </a:p>
                  </a:txBody>
                  <a:tcPr marT="45725" marB="45725" marR="91450" marL="91450" anchor="ctr"/>
                </a:tc>
              </a:tr>
              <a:tr h="388000">
                <a:tc>
                  <a:txBody>
                    <a:bodyPr/>
                    <a:lstStyle/>
                    <a:p>
                      <a:pPr indent="0" lvl="0" marL="0" marR="0" rtl="0" algn="ctr">
                        <a:lnSpc>
                          <a:spcPct val="100000"/>
                        </a:lnSpc>
                        <a:spcBef>
                          <a:spcPts val="0"/>
                        </a:spcBef>
                        <a:spcAft>
                          <a:spcPts val="0"/>
                        </a:spcAft>
                        <a:buClr>
                          <a:schemeClr val="dk1"/>
                        </a:buClr>
                        <a:buSzPts val="300"/>
                        <a:buFont typeface="Calibri"/>
                        <a:buNone/>
                      </a:pPr>
                      <a:r>
                        <a:rPr i="0" lang="en-US" sz="1200" u="none" cap="none" strike="noStrike">
                          <a:solidFill>
                            <a:schemeClr val="dk1"/>
                          </a:solidFill>
                          <a:latin typeface="Montserrat"/>
                          <a:ea typeface="Montserrat"/>
                          <a:cs typeface="Montserrat"/>
                          <a:sym typeface="Montserrat"/>
                        </a:rPr>
                        <a:t>NESDIS Global Blended (polar) TPW, </a:t>
                      </a:r>
                      <a:r>
                        <a:rPr lang="en-US" sz="1200" u="none" cap="none" strike="noStrike">
                          <a:latin typeface="Montserrat"/>
                          <a:ea typeface="Montserrat"/>
                          <a:cs typeface="Montserrat"/>
                          <a:sym typeface="Montserrat"/>
                        </a:rPr>
                        <a:t>%</a:t>
                      </a:r>
                      <a:r>
                        <a:rPr i="0" lang="en-US" sz="1200" u="none" cap="none" strike="noStrike">
                          <a:solidFill>
                            <a:schemeClr val="dk1"/>
                          </a:solidFill>
                          <a:latin typeface="Montserrat"/>
                          <a:ea typeface="Montserrat"/>
                          <a:cs typeface="Montserrat"/>
                          <a:sym typeface="Montserrat"/>
                        </a:rPr>
                        <a:t> Normal TPW</a:t>
                      </a:r>
                      <a:endParaRPr i="0" sz="12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200" u="none" cap="none" strike="noStrike">
                          <a:solidFill>
                            <a:schemeClr val="dk1"/>
                          </a:solidFill>
                          <a:latin typeface="Montserrat"/>
                          <a:ea typeface="Montserrat"/>
                          <a:cs typeface="Montserrat"/>
                          <a:sym typeface="Montserrat"/>
                        </a:rPr>
                        <a:t>SBN Mar 12, ‘20</a:t>
                      </a:r>
                      <a:endParaRPr sz="12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chemeClr val="dk1"/>
                          </a:solidFill>
                          <a:latin typeface="Montserrat"/>
                          <a:ea typeface="Montserrat"/>
                          <a:cs typeface="Montserrat"/>
                          <a:sym typeface="Montserrat"/>
                        </a:rPr>
                        <a:t>N/A</a:t>
                      </a:r>
                      <a:endParaRPr sz="12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chemeClr val="dk1"/>
                          </a:solidFill>
                          <a:latin typeface="Montserrat"/>
                          <a:ea typeface="Montserrat"/>
                          <a:cs typeface="Montserrat"/>
                          <a:sym typeface="Montserrat"/>
                        </a:rPr>
                        <a:t>NetcdfGrid plugin</a:t>
                      </a:r>
                      <a:endParaRPr sz="12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chemeClr val="dk1"/>
                          </a:solidFill>
                          <a:latin typeface="Montserrat"/>
                          <a:ea typeface="Montserrat"/>
                          <a:cs typeface="Montserrat"/>
                          <a:sym typeface="Montserrat"/>
                        </a:rPr>
                        <a:t>Mar ‘20</a:t>
                      </a:r>
                      <a:endParaRPr sz="12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rgbClr val="000000"/>
                          </a:solidFill>
                          <a:latin typeface="Montserrat"/>
                          <a:ea typeface="Montserrat"/>
                          <a:cs typeface="Montserrat"/>
                          <a:sym typeface="Montserrat"/>
                        </a:rPr>
                        <a:t>20.2.1</a:t>
                      </a:r>
                      <a:endParaRPr sz="1200" u="none" cap="none" strike="noStrike">
                        <a:solidFill>
                          <a:srgbClr val="000000"/>
                        </a:solidFill>
                        <a:latin typeface="Montserrat"/>
                        <a:ea typeface="Montserrat"/>
                        <a:cs typeface="Montserrat"/>
                        <a:sym typeface="Montserrat"/>
                      </a:endParaRPr>
                    </a:p>
                  </a:txBody>
                  <a:tcPr marT="45725" marB="45725" marR="91450" marL="91450" anchor="ctr"/>
                </a:tc>
              </a:tr>
              <a:tr h="388000">
                <a:tc>
                  <a:txBody>
                    <a:bodyPr/>
                    <a:lstStyle/>
                    <a:p>
                      <a:pPr indent="0" lvl="0" marL="0" marR="0" rtl="0" algn="ctr">
                        <a:lnSpc>
                          <a:spcPct val="100000"/>
                        </a:lnSpc>
                        <a:spcBef>
                          <a:spcPts val="0"/>
                        </a:spcBef>
                        <a:spcAft>
                          <a:spcPts val="0"/>
                        </a:spcAft>
                        <a:buClr>
                          <a:schemeClr val="dk1"/>
                        </a:buClr>
                        <a:buSzPts val="300"/>
                        <a:buFont typeface="Calibri"/>
                        <a:buNone/>
                      </a:pPr>
                      <a:r>
                        <a:rPr i="0" lang="en-US" sz="1200" u="none" cap="none" strike="noStrike">
                          <a:solidFill>
                            <a:schemeClr val="dk1"/>
                          </a:solidFill>
                          <a:latin typeface="Montserrat"/>
                          <a:ea typeface="Montserrat"/>
                          <a:cs typeface="Montserrat"/>
                          <a:sym typeface="Montserrat"/>
                        </a:rPr>
                        <a:t>NESDIS Global Blended (polar) Rain Rate</a:t>
                      </a:r>
                      <a:endParaRPr i="0" sz="12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200" u="none" cap="none" strike="noStrike">
                          <a:solidFill>
                            <a:schemeClr val="dk1"/>
                          </a:solidFill>
                          <a:latin typeface="Montserrat"/>
                          <a:ea typeface="Montserrat"/>
                          <a:cs typeface="Montserrat"/>
                          <a:sym typeface="Montserrat"/>
                        </a:rPr>
                        <a:t>SBN Mar 12, ‘20</a:t>
                      </a:r>
                      <a:endParaRPr sz="12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chemeClr val="dk1"/>
                          </a:solidFill>
                          <a:latin typeface="Montserrat"/>
                          <a:ea typeface="Montserrat"/>
                          <a:cs typeface="Montserrat"/>
                          <a:sym typeface="Montserrat"/>
                        </a:rPr>
                        <a:t>N/A</a:t>
                      </a:r>
                      <a:endParaRPr sz="12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chemeClr val="dk1"/>
                          </a:solidFill>
                          <a:latin typeface="Montserrat"/>
                          <a:ea typeface="Montserrat"/>
                          <a:cs typeface="Montserrat"/>
                          <a:sym typeface="Montserrat"/>
                        </a:rPr>
                        <a:t>NetcdfGrid plugin</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chemeClr val="dk1"/>
                          </a:solidFill>
                          <a:latin typeface="Montserrat"/>
                          <a:ea typeface="Montserrat"/>
                          <a:cs typeface="Montserrat"/>
                          <a:sym typeface="Montserrat"/>
                        </a:rPr>
                        <a:t>Mar ‘20</a:t>
                      </a:r>
                      <a:endParaRPr sz="12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rgbClr val="000000"/>
                          </a:solidFill>
                          <a:latin typeface="Montserrat"/>
                          <a:ea typeface="Montserrat"/>
                          <a:cs typeface="Montserrat"/>
                          <a:sym typeface="Montserrat"/>
                        </a:rPr>
                        <a:t>20.2.1</a:t>
                      </a:r>
                      <a:endParaRPr sz="1200" u="none" cap="none" strike="noStrike">
                        <a:solidFill>
                          <a:srgbClr val="000000"/>
                        </a:solidFill>
                        <a:latin typeface="Montserrat"/>
                        <a:ea typeface="Montserrat"/>
                        <a:cs typeface="Montserrat"/>
                        <a:sym typeface="Montserrat"/>
                      </a:endParaRPr>
                    </a:p>
                  </a:txBody>
                  <a:tcPr marT="45725" marB="45725" marR="91450" marL="91450" anchor="ctr"/>
                </a:tc>
              </a:tr>
              <a:tr h="388000">
                <a:tc>
                  <a:txBody>
                    <a:bodyPr/>
                    <a:lstStyle/>
                    <a:p>
                      <a:pPr indent="0" lvl="0" marL="0" marR="0" rtl="0" algn="ctr">
                        <a:lnSpc>
                          <a:spcPct val="100000"/>
                        </a:lnSpc>
                        <a:spcBef>
                          <a:spcPts val="0"/>
                        </a:spcBef>
                        <a:spcAft>
                          <a:spcPts val="0"/>
                        </a:spcAft>
                        <a:buClr>
                          <a:schemeClr val="dk1"/>
                        </a:buClr>
                        <a:buSzPts val="300"/>
                        <a:buFont typeface="Calibri"/>
                        <a:buNone/>
                      </a:pPr>
                      <a:r>
                        <a:rPr lang="en-US" sz="1200" u="none" cap="none" strike="noStrike">
                          <a:solidFill>
                            <a:schemeClr val="dk1"/>
                          </a:solidFill>
                          <a:latin typeface="Montserrat"/>
                          <a:ea typeface="Montserrat"/>
                          <a:cs typeface="Montserrat"/>
                          <a:sym typeface="Montserrat"/>
                        </a:rPr>
                        <a:t>Meteosat Imagery for Ctrs (VIS/IR/SWIR/WV)</a:t>
                      </a:r>
                      <a:endParaRPr sz="1200" u="none" cap="none" strike="noStrike">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200" u="none" cap="none" strike="noStrike">
                          <a:solidFill>
                            <a:schemeClr val="dk1"/>
                          </a:solidFill>
                          <a:latin typeface="Montserrat"/>
                          <a:ea typeface="Montserrat"/>
                          <a:cs typeface="Montserrat"/>
                          <a:sym typeface="Montserrat"/>
                        </a:rPr>
                        <a:t>Oct ‘19 AWC,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chemeClr val="dk1"/>
                        </a:buClr>
                        <a:buSzPts val="1200"/>
                        <a:buFont typeface="Calibri"/>
                        <a:buNone/>
                      </a:pPr>
                      <a:r>
                        <a:rPr lang="en-US" sz="1200" u="none" cap="none" strike="noStrike">
                          <a:solidFill>
                            <a:schemeClr val="dk1"/>
                          </a:solidFill>
                          <a:latin typeface="Montserrat"/>
                          <a:ea typeface="Montserrat"/>
                          <a:cs typeface="Montserrat"/>
                          <a:sym typeface="Montserrat"/>
                        </a:rPr>
                        <a:t>Feb ‘20 NHC</a:t>
                      </a:r>
                      <a:endParaRPr sz="12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200" u="none" cap="none" strike="noStrike">
                          <a:solidFill>
                            <a:schemeClr val="dk1"/>
                          </a:solidFill>
                          <a:latin typeface="Montserrat"/>
                          <a:ea typeface="Montserrat"/>
                          <a:cs typeface="Montserrat"/>
                          <a:sym typeface="Montserrat"/>
                        </a:rPr>
                        <a:t>N/A</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200" u="none" cap="none" strike="noStrike">
                          <a:solidFill>
                            <a:schemeClr val="dk1"/>
                          </a:solidFill>
                          <a:latin typeface="Montserrat"/>
                          <a:ea typeface="Montserrat"/>
                          <a:cs typeface="Montserrat"/>
                          <a:sym typeface="Montserrat"/>
                        </a:rPr>
                        <a:t>GOES-R plugin</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200" u="none" cap="none" strike="noStrike">
                          <a:solidFill>
                            <a:schemeClr val="dk1"/>
                          </a:solidFill>
                          <a:latin typeface="Montserrat"/>
                          <a:ea typeface="Montserrat"/>
                          <a:cs typeface="Montserrat"/>
                          <a:sym typeface="Montserrat"/>
                        </a:rPr>
                        <a:t>N/A</a:t>
                      </a:r>
                      <a:endParaRPr sz="12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200" u="none" cap="none" strike="noStrike">
                          <a:solidFill>
                            <a:schemeClr val="dk1"/>
                          </a:solidFill>
                          <a:latin typeface="Montserrat"/>
                          <a:ea typeface="Montserrat"/>
                          <a:cs typeface="Montserrat"/>
                          <a:sym typeface="Montserrat"/>
                        </a:rPr>
                        <a:t>TBD</a:t>
                      </a:r>
                      <a:endParaRPr sz="1200" u="none" cap="none" strike="noStrike">
                        <a:latin typeface="Montserrat"/>
                        <a:ea typeface="Montserrat"/>
                        <a:cs typeface="Montserrat"/>
                        <a:sym typeface="Montserrat"/>
                      </a:endParaRPr>
                    </a:p>
                  </a:txBody>
                  <a:tcPr marT="45725" marB="45725" marR="91450" marL="91450" anchor="ctr"/>
                </a:tc>
              </a:tr>
              <a:tr h="388000">
                <a:tc>
                  <a:txBody>
                    <a:bodyPr/>
                    <a:lstStyle/>
                    <a:p>
                      <a:pPr indent="0" lvl="0" marL="0" marR="0" rtl="0" algn="ctr">
                        <a:lnSpc>
                          <a:spcPct val="100000"/>
                        </a:lnSpc>
                        <a:spcBef>
                          <a:spcPts val="0"/>
                        </a:spcBef>
                        <a:spcAft>
                          <a:spcPts val="0"/>
                        </a:spcAft>
                        <a:buClr>
                          <a:schemeClr val="dk1"/>
                        </a:buClr>
                        <a:buSzPts val="300"/>
                        <a:buFont typeface="Calibri"/>
                        <a:buNone/>
                      </a:pPr>
                      <a:r>
                        <a:rPr lang="en-US" sz="1200" u="none" cap="none" strike="noStrike">
                          <a:latin typeface="Montserrat"/>
                          <a:ea typeface="Montserrat"/>
                          <a:cs typeface="Montserrat"/>
                          <a:sym typeface="Montserrat"/>
                        </a:rPr>
                        <a:t>G-16 ASOS Satellite Cloud Products (SCP)</a:t>
                      </a:r>
                      <a:endParaRPr sz="1200" u="none" cap="none" strike="noStrike">
                        <a:solidFill>
                          <a:schemeClr val="dk1"/>
                        </a:solidFill>
                        <a:latin typeface="Montserrat"/>
                        <a:ea typeface="Montserrat"/>
                        <a:cs typeface="Montserrat"/>
                        <a:sym typeface="Montserrat"/>
                      </a:endParaRPr>
                    </a:p>
                  </a:txBody>
                  <a:tcPr marT="9150" marB="0" marR="6775" marL="6775" anchor="ctr">
                    <a:lnB cap="flat" cmpd="sng" w="12700">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200"/>
                        <a:buFont typeface="Calibri"/>
                        <a:buNone/>
                      </a:pPr>
                      <a:r>
                        <a:rPr lang="en-US" sz="1200" u="none" cap="none" strike="noStrike">
                          <a:solidFill>
                            <a:srgbClr val="000000"/>
                          </a:solidFill>
                          <a:latin typeface="Montserrat"/>
                          <a:ea typeface="Montserrat"/>
                          <a:cs typeface="Montserrat"/>
                          <a:sym typeface="Montserrat"/>
                        </a:rPr>
                        <a:t>SBN </a:t>
                      </a:r>
                      <a:endParaRPr sz="1200" u="none" cap="none" strike="noStrike">
                        <a:solidFill>
                          <a:srgbClr val="000000"/>
                        </a:solidFill>
                        <a:latin typeface="Montserrat"/>
                        <a:ea typeface="Montserrat"/>
                        <a:cs typeface="Montserrat"/>
                        <a:sym typeface="Montserrat"/>
                      </a:endParaRPr>
                    </a:p>
                    <a:p>
                      <a:pPr indent="0" lvl="0" marL="0" marR="0" rtl="0" algn="ctr">
                        <a:lnSpc>
                          <a:spcPct val="100000"/>
                        </a:lnSpc>
                        <a:spcBef>
                          <a:spcPts val="0"/>
                        </a:spcBef>
                        <a:spcAft>
                          <a:spcPts val="0"/>
                        </a:spcAft>
                        <a:buClr>
                          <a:schemeClr val="dk1"/>
                        </a:buClr>
                        <a:buSzPts val="1200"/>
                        <a:buFont typeface="Calibri"/>
                        <a:buNone/>
                      </a:pPr>
                      <a:r>
                        <a:rPr lang="en-US" sz="1200" u="none" cap="none" strike="noStrike">
                          <a:solidFill>
                            <a:srgbClr val="000000"/>
                          </a:solidFill>
                          <a:latin typeface="Montserrat"/>
                          <a:ea typeface="Montserrat"/>
                          <a:cs typeface="Montserrat"/>
                          <a:sym typeface="Montserrat"/>
                        </a:rPr>
                        <a:t>(May 27, 2020)</a:t>
                      </a:r>
                      <a:endParaRPr sz="1200" u="none" cap="none" strike="noStrike">
                        <a:solidFill>
                          <a:srgbClr val="000000"/>
                        </a:solidFill>
                        <a:latin typeface="Montserrat"/>
                        <a:ea typeface="Montserrat"/>
                        <a:cs typeface="Montserrat"/>
                        <a:sym typeface="Montserrat"/>
                      </a:endParaRPr>
                    </a:p>
                  </a:txBody>
                  <a:tcPr marT="45725" marB="45725" marR="91450" marL="91450" anchor="ctr">
                    <a:lnB cap="flat" cmpd="sng" w="12700">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chemeClr val="dk1"/>
                          </a:solidFill>
                          <a:latin typeface="Montserrat"/>
                          <a:ea typeface="Montserrat"/>
                          <a:cs typeface="Montserrat"/>
                          <a:sym typeface="Montserrat"/>
                        </a:rPr>
                        <a:t>N/A</a:t>
                      </a:r>
                      <a:endParaRPr sz="1200" u="none" cap="none" strike="noStrike">
                        <a:latin typeface="Montserrat"/>
                        <a:ea typeface="Montserrat"/>
                        <a:cs typeface="Montserrat"/>
                        <a:sym typeface="Montserrat"/>
                      </a:endParaRPr>
                    </a:p>
                  </a:txBody>
                  <a:tcPr marT="45725" marB="45725" marR="91450" marL="91450" anchor="ctr">
                    <a:lnB cap="flat" cmpd="sng" w="12700">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chemeClr val="dk1"/>
                          </a:solidFill>
                          <a:latin typeface="Montserrat"/>
                          <a:ea typeface="Montserrat"/>
                          <a:cs typeface="Montserrat"/>
                          <a:sym typeface="Montserrat"/>
                        </a:rPr>
                        <a:t>Text Db</a:t>
                      </a:r>
                      <a:endParaRPr sz="1200" u="none" cap="none" strike="noStrike">
                        <a:latin typeface="Montserrat"/>
                        <a:ea typeface="Montserrat"/>
                        <a:cs typeface="Montserrat"/>
                        <a:sym typeface="Montserrat"/>
                      </a:endParaRPr>
                    </a:p>
                  </a:txBody>
                  <a:tcPr marT="45725" marB="45725" marR="91450" marL="91450" anchor="ctr">
                    <a:lnB cap="flat" cmpd="sng" w="12700">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chemeClr val="dk1"/>
                          </a:solidFill>
                          <a:latin typeface="Montserrat"/>
                          <a:ea typeface="Montserrat"/>
                          <a:cs typeface="Montserrat"/>
                          <a:sym typeface="Montserrat"/>
                        </a:rPr>
                        <a:t>N/A</a:t>
                      </a:r>
                      <a:endParaRPr sz="1200" u="none" cap="none" strike="noStrike">
                        <a:latin typeface="Montserrat"/>
                        <a:ea typeface="Montserrat"/>
                        <a:cs typeface="Montserrat"/>
                        <a:sym typeface="Montserrat"/>
                      </a:endParaRPr>
                    </a:p>
                  </a:txBody>
                  <a:tcPr marT="45725" marB="45725" marR="91450" marL="91450" anchor="ctr">
                    <a:lnB cap="flat" cmpd="sng" w="12700">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latin typeface="Montserrat"/>
                          <a:ea typeface="Montserrat"/>
                          <a:cs typeface="Montserrat"/>
                          <a:sym typeface="Montserrat"/>
                        </a:rPr>
                        <a:t>N/A</a:t>
                      </a:r>
                      <a:endParaRPr sz="1200" u="none" cap="none" strike="noStrike">
                        <a:latin typeface="Montserrat"/>
                        <a:ea typeface="Montserrat"/>
                        <a:cs typeface="Montserrat"/>
                        <a:sym typeface="Montserrat"/>
                      </a:endParaRPr>
                    </a:p>
                  </a:txBody>
                  <a:tcPr marT="45725" marB="45725" marR="91450" marL="91450" anchor="ctr">
                    <a:lnB cap="flat" cmpd="sng" w="12700">
                      <a:solidFill>
                        <a:schemeClr val="accent1"/>
                      </a:solidFill>
                      <a:prstDash val="solid"/>
                      <a:round/>
                      <a:headEnd len="sm" w="sm" type="none"/>
                      <a:tailEnd len="sm" w="sm" type="none"/>
                    </a:lnB>
                  </a:tcPr>
                </a:tc>
              </a:tr>
              <a:tr h="388000">
                <a:tc>
                  <a:txBody>
                    <a:bodyPr/>
                    <a:lstStyle/>
                    <a:p>
                      <a:pPr indent="0" lvl="0" marL="0" marR="0" rtl="0" algn="ctr">
                        <a:lnSpc>
                          <a:spcPct val="100000"/>
                        </a:lnSpc>
                        <a:spcBef>
                          <a:spcPts val="0"/>
                        </a:spcBef>
                        <a:spcAft>
                          <a:spcPts val="0"/>
                        </a:spcAft>
                        <a:buClr>
                          <a:schemeClr val="dk1"/>
                        </a:buClr>
                        <a:buSzPts val="300"/>
                        <a:buFont typeface="Calibri"/>
                        <a:buNone/>
                      </a:pPr>
                      <a:r>
                        <a:rPr lang="en-US" sz="1200" u="none" cap="none" strike="noStrike">
                          <a:latin typeface="Montserrat"/>
                          <a:ea typeface="Montserrat"/>
                          <a:cs typeface="Montserrat"/>
                          <a:sym typeface="Montserrat"/>
                        </a:rPr>
                        <a:t>G-17 ASOS Satellite Cloud Products (SCP)</a:t>
                      </a:r>
                      <a:endParaRPr sz="1200" u="none" cap="none" strike="noStrike">
                        <a:solidFill>
                          <a:schemeClr val="dk1"/>
                        </a:solidFill>
                        <a:latin typeface="Montserrat"/>
                        <a:ea typeface="Montserrat"/>
                        <a:cs typeface="Montserrat"/>
                        <a:sym typeface="Montserrat"/>
                      </a:endParaRPr>
                    </a:p>
                  </a:txBody>
                  <a:tcPr marT="9150" marB="0" marR="6775" marL="6775" anchor="ctr">
                    <a:lnL cap="flat" cmpd="sng" w="12700">
                      <a:solidFill>
                        <a:schemeClr val="accent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200"/>
                        <a:buFont typeface="Calibri"/>
                        <a:buNone/>
                      </a:pPr>
                      <a:r>
                        <a:rPr lang="en-US" sz="1200" u="none" cap="none" strike="noStrike">
                          <a:solidFill>
                            <a:srgbClr val="000000"/>
                          </a:solidFill>
                          <a:latin typeface="Montserrat"/>
                          <a:ea typeface="Montserrat"/>
                          <a:cs typeface="Montserrat"/>
                          <a:sym typeface="Montserrat"/>
                        </a:rPr>
                        <a:t>SBN </a:t>
                      </a:r>
                      <a:endParaRPr sz="1200" u="none" cap="none" strike="noStrike">
                        <a:solidFill>
                          <a:srgbClr val="000000"/>
                        </a:solidFill>
                        <a:latin typeface="Montserrat"/>
                        <a:ea typeface="Montserrat"/>
                        <a:cs typeface="Montserrat"/>
                        <a:sym typeface="Montserrat"/>
                      </a:endParaRPr>
                    </a:p>
                    <a:p>
                      <a:pPr indent="0" lvl="0" marL="0" marR="0" rtl="0" algn="ctr">
                        <a:lnSpc>
                          <a:spcPct val="100000"/>
                        </a:lnSpc>
                        <a:spcBef>
                          <a:spcPts val="0"/>
                        </a:spcBef>
                        <a:spcAft>
                          <a:spcPts val="0"/>
                        </a:spcAft>
                        <a:buClr>
                          <a:schemeClr val="dk1"/>
                        </a:buClr>
                        <a:buSzPts val="1200"/>
                        <a:buFont typeface="Calibri"/>
                        <a:buNone/>
                      </a:pPr>
                      <a:r>
                        <a:rPr lang="en-US" sz="1200" u="none" cap="none" strike="noStrike">
                          <a:solidFill>
                            <a:srgbClr val="000000"/>
                          </a:solidFill>
                          <a:latin typeface="Montserrat"/>
                          <a:ea typeface="Montserrat"/>
                          <a:cs typeface="Montserrat"/>
                          <a:sym typeface="Montserrat"/>
                        </a:rPr>
                        <a:t>(Sept. 30, 2020)</a:t>
                      </a:r>
                      <a:endParaRPr sz="1200" u="none" cap="none" strike="noStrike">
                        <a:solidFill>
                          <a:srgbClr val="000000"/>
                        </a:solidFill>
                        <a:latin typeface="Montserrat"/>
                        <a:ea typeface="Montserrat"/>
                        <a:cs typeface="Montserrat"/>
                        <a:sym typeface="Montserrat"/>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chemeClr val="dk1"/>
                          </a:solidFill>
                          <a:latin typeface="Montserrat"/>
                          <a:ea typeface="Montserrat"/>
                          <a:cs typeface="Montserrat"/>
                          <a:sym typeface="Montserrat"/>
                        </a:rPr>
                        <a:t>N/A</a:t>
                      </a:r>
                      <a:endParaRPr sz="1200" u="none" cap="none" strike="noStrike">
                        <a:solidFill>
                          <a:schemeClr val="dk1"/>
                        </a:solidFill>
                        <a:latin typeface="Montserrat"/>
                        <a:ea typeface="Montserrat"/>
                        <a:cs typeface="Montserrat"/>
                        <a:sym typeface="Montserrat"/>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chemeClr val="dk1"/>
                          </a:solidFill>
                          <a:latin typeface="Montserrat"/>
                          <a:ea typeface="Montserrat"/>
                          <a:cs typeface="Montserrat"/>
                          <a:sym typeface="Montserrat"/>
                        </a:rPr>
                        <a:t>Text Db</a:t>
                      </a:r>
                      <a:endParaRPr sz="1200" u="none" cap="none" strike="noStrike">
                        <a:solidFill>
                          <a:schemeClr val="dk1"/>
                        </a:solidFill>
                        <a:latin typeface="Montserrat"/>
                        <a:ea typeface="Montserrat"/>
                        <a:cs typeface="Montserrat"/>
                        <a:sym typeface="Montserrat"/>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chemeClr val="dk1"/>
                          </a:solidFill>
                          <a:latin typeface="Montserrat"/>
                          <a:ea typeface="Montserrat"/>
                          <a:cs typeface="Montserrat"/>
                          <a:sym typeface="Montserrat"/>
                        </a:rPr>
                        <a:t>N/A</a:t>
                      </a:r>
                      <a:endParaRPr sz="1200" u="none" cap="none" strike="noStrike">
                        <a:solidFill>
                          <a:schemeClr val="dk1"/>
                        </a:solidFill>
                        <a:latin typeface="Montserrat"/>
                        <a:ea typeface="Montserrat"/>
                        <a:cs typeface="Montserrat"/>
                        <a:sym typeface="Montserrat"/>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latin typeface="Montserrat"/>
                          <a:ea typeface="Montserrat"/>
                          <a:cs typeface="Montserrat"/>
                          <a:sym typeface="Montserrat"/>
                        </a:rPr>
                        <a:t>N/A</a:t>
                      </a:r>
                      <a:endParaRPr sz="1200" u="none" cap="none" strike="noStrike">
                        <a:latin typeface="Montserrat"/>
                        <a:ea typeface="Montserrat"/>
                        <a:cs typeface="Montserrat"/>
                        <a:sym typeface="Montserrat"/>
                      </a:endParaRPr>
                    </a:p>
                  </a:txBody>
                  <a:tcPr marT="45725" marB="45725" marR="91450" marL="91450" anchor="ctr">
                    <a:lnL cap="flat" cmpd="sng" w="9525">
                      <a:solidFill>
                        <a:srgbClr val="000000">
                          <a:alpha val="0"/>
                        </a:srgbClr>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bl>
          </a:graphicData>
        </a:graphic>
      </p:graphicFrame>
      <p:sp>
        <p:nvSpPr>
          <p:cNvPr id="682" name="Google Shape;682;p86"/>
          <p:cNvSpPr txBox="1"/>
          <p:nvPr>
            <p:ph type="title"/>
          </p:nvPr>
        </p:nvSpPr>
        <p:spPr>
          <a:xfrm>
            <a:off x="609600" y="0"/>
            <a:ext cx="8836800" cy="87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376092"/>
              </a:buClr>
              <a:buSzPts val="4000"/>
              <a:buFont typeface="Calibri"/>
              <a:buNone/>
            </a:pPr>
            <a:r>
              <a:rPr lang="en-US" sz="3600"/>
              <a:t>(9) Current Product Posture </a:t>
            </a:r>
            <a:endParaRPr sz="3600"/>
          </a:p>
        </p:txBody>
      </p:sp>
      <p:sp>
        <p:nvSpPr>
          <p:cNvPr id="683" name="Google Shape;683;p86"/>
          <p:cNvSpPr txBox="1"/>
          <p:nvPr/>
        </p:nvSpPr>
        <p:spPr>
          <a:xfrm>
            <a:off x="8832026" y="510775"/>
            <a:ext cx="21378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AWIPS Release Dates: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20.2.1,2,3 – June 2021</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20.3.1,2 </a:t>
            </a:r>
            <a:r>
              <a:rPr b="0" i="0" lang="en-US" sz="1200" u="none" cap="none" strike="noStrike">
                <a:solidFill>
                  <a:schemeClr val="dk1"/>
                </a:solidFill>
                <a:latin typeface="Arial"/>
                <a:ea typeface="Arial"/>
                <a:cs typeface="Arial"/>
                <a:sym typeface="Arial"/>
              </a:rPr>
              <a:t>– </a:t>
            </a:r>
            <a:r>
              <a:rPr lang="en-US" sz="1200"/>
              <a:t>Jan. 2022</a:t>
            </a:r>
            <a:endParaRPr b="0" i="0" sz="12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8" name="Shape 688"/>
        <p:cNvGrpSpPr/>
        <p:nvPr/>
      </p:nvGrpSpPr>
      <p:grpSpPr>
        <a:xfrm>
          <a:off x="0" y="0"/>
          <a:ext cx="0" cy="0"/>
          <a:chOff x="0" y="0"/>
          <a:chExt cx="0" cy="0"/>
        </a:xfrm>
      </p:grpSpPr>
      <p:sp>
        <p:nvSpPr>
          <p:cNvPr id="689" name="Google Shape;689;p11"/>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graphicFrame>
        <p:nvGraphicFramePr>
          <p:cNvPr id="690" name="Google Shape;690;p11"/>
          <p:cNvGraphicFramePr/>
          <p:nvPr/>
        </p:nvGraphicFramePr>
        <p:xfrm>
          <a:off x="311950" y="1218380"/>
          <a:ext cx="3000000" cy="3000000"/>
        </p:xfrm>
        <a:graphic>
          <a:graphicData uri="http://schemas.openxmlformats.org/drawingml/2006/table">
            <a:tbl>
              <a:tblPr bandRow="1" firstRow="1">
                <a:noFill/>
                <a:tableStyleId>{DD1994C3-87D9-499A-BAA4-86B81AC27926}</a:tableStyleId>
              </a:tblPr>
              <a:tblGrid>
                <a:gridCol w="2935100"/>
                <a:gridCol w="3984175"/>
                <a:gridCol w="2565925"/>
                <a:gridCol w="2082900"/>
              </a:tblGrid>
              <a:tr h="699875">
                <a:tc>
                  <a:txBody>
                    <a:bodyPr/>
                    <a:lstStyle/>
                    <a:p>
                      <a:pPr indent="0" lvl="0" marL="0" marR="0" rtl="0" algn="ctr">
                        <a:lnSpc>
                          <a:spcPct val="100000"/>
                        </a:lnSpc>
                        <a:spcBef>
                          <a:spcPts val="0"/>
                        </a:spcBef>
                        <a:spcAft>
                          <a:spcPts val="0"/>
                        </a:spcAft>
                        <a:buClr>
                          <a:srgbClr val="000000"/>
                        </a:buClr>
                        <a:buSzPts val="1600"/>
                        <a:buFont typeface="Arial"/>
                        <a:buNone/>
                      </a:pPr>
                      <a:r>
                        <a:rPr lang="en-US" u="none" cap="none" strike="noStrike">
                          <a:latin typeface="Montserrat"/>
                          <a:ea typeface="Montserrat"/>
                          <a:cs typeface="Montserrat"/>
                          <a:sym typeface="Montserrat"/>
                        </a:rPr>
                        <a:t>Feature</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u="none" cap="none" strike="noStrike">
                          <a:latin typeface="Montserrat"/>
                          <a:ea typeface="Montserrat"/>
                          <a:cs typeface="Montserrat"/>
                          <a:sym typeface="Montserrat"/>
                        </a:rPr>
                        <a:t>Function/Description</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u="none" cap="none" strike="noStrike">
                          <a:latin typeface="Montserrat"/>
                          <a:ea typeface="Montserrat"/>
                          <a:cs typeface="Montserrat"/>
                          <a:sym typeface="Montserrat"/>
                        </a:rPr>
                        <a:t>AWIPS Status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latin typeface="Montserrat"/>
                          <a:ea typeface="Montserrat"/>
                          <a:cs typeface="Montserrat"/>
                          <a:sym typeface="Montserrat"/>
                        </a:rPr>
                        <a:t>(TOWR RPM date)</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u="none" cap="none" strike="noStrike">
                          <a:latin typeface="Montserrat"/>
                          <a:ea typeface="Montserrat"/>
                          <a:cs typeface="Montserrat"/>
                          <a:sym typeface="Montserrat"/>
                        </a:rPr>
                        <a:t>Target AWIPS Release</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solidFill>
                            <a:srgbClr val="0000FF"/>
                          </a:solidFill>
                          <a:latin typeface="Montserrat"/>
                          <a:ea typeface="Montserrat"/>
                          <a:cs typeface="Montserrat"/>
                          <a:sym typeface="Montserrat"/>
                        </a:rPr>
                        <a:t>(Blue = submitted)</a:t>
                      </a:r>
                      <a:endParaRPr sz="1200" u="none" cap="none" strike="noStrike">
                        <a:latin typeface="Montserrat"/>
                        <a:ea typeface="Montserrat"/>
                        <a:cs typeface="Montserrat"/>
                        <a:sym typeface="Montserrat"/>
                      </a:endParaRPr>
                    </a:p>
                  </a:txBody>
                  <a:tcPr marT="45725" marB="45725" marR="91450" marL="91450" anchor="ctr"/>
                </a:tc>
              </a:tr>
              <a:tr h="405775">
                <a:tc>
                  <a:txBody>
                    <a:bodyPr/>
                    <a:lstStyle/>
                    <a:p>
                      <a:pPr indent="0" lvl="0" marL="0" marR="0" rtl="0" algn="ctr">
                        <a:lnSpc>
                          <a:spcPct val="100000"/>
                        </a:lnSpc>
                        <a:spcBef>
                          <a:spcPts val="0"/>
                        </a:spcBef>
                        <a:spcAft>
                          <a:spcPts val="0"/>
                        </a:spcAft>
                        <a:buClr>
                          <a:schemeClr val="dk1"/>
                        </a:buClr>
                        <a:buSzPts val="300"/>
                        <a:buFont typeface="Calibri"/>
                        <a:buNone/>
                      </a:pPr>
                      <a:r>
                        <a:rPr lang="en-US" sz="1200" u="none" cap="none" strike="noStrike">
                          <a:latin typeface="Montserrat"/>
                          <a:ea typeface="Montserrat"/>
                          <a:cs typeface="Montserrat"/>
                          <a:sym typeface="Montserrat"/>
                        </a:rPr>
                        <a:t>Legacy bundle for GOES-15</a:t>
                      </a:r>
                      <a:endParaRPr i="0" sz="1200" u="none" cap="none" strike="noStrike">
                        <a:solidFill>
                          <a:srgbClr val="000000"/>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lang="en-US" sz="1200" u="none" cap="none" strike="noStrike">
                          <a:latin typeface="Montserrat"/>
                          <a:ea typeface="Montserrat"/>
                          <a:cs typeface="Montserrat"/>
                          <a:sym typeface="Montserrat"/>
                        </a:rPr>
                        <a:t>Enables legacy display of G-15</a:t>
                      </a:r>
                      <a:endParaRPr i="0" sz="1200" u="none" cap="none" strike="noStrike">
                        <a:solidFill>
                          <a:srgbClr val="000000"/>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lang="en-US" sz="1200" u="none" cap="none" strike="noStrike">
                          <a:latin typeface="Montserrat"/>
                          <a:ea typeface="Montserrat"/>
                          <a:cs typeface="Montserrat"/>
                          <a:sym typeface="Montserrat"/>
                        </a:rPr>
                        <a:t>Jan ’18, Eval</a:t>
                      </a:r>
                      <a:endParaRPr i="0" sz="1200" u="none" cap="none" strike="noStrike">
                        <a:solidFill>
                          <a:srgbClr val="000000"/>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200" u="none" cap="none" strike="noStrike">
                          <a:latin typeface="Montserrat"/>
                          <a:ea typeface="Montserrat"/>
                          <a:cs typeface="Montserrat"/>
                          <a:sym typeface="Montserrat"/>
                          <a:extLst>
                            <a:ext uri="http://customooxmlschemas.google.com/">
                              <go:slidesCustomData xmlns:go="http://customooxmlschemas.google.com/" textRoundtripDataId="32"/>
                            </a:ext>
                          </a:extLst>
                        </a:rPr>
                        <a:t>Eval</a:t>
                      </a:r>
                      <a:endParaRPr sz="1200" u="none" cap="none" strike="noStrike">
                        <a:latin typeface="Montserrat"/>
                        <a:ea typeface="Montserrat"/>
                        <a:cs typeface="Montserrat"/>
                        <a:sym typeface="Montserrat"/>
                      </a:endParaRPr>
                    </a:p>
                  </a:txBody>
                  <a:tcPr marT="9150" marB="0" marR="6775" marL="6775" anchor="ctr"/>
                </a:tc>
              </a:tr>
              <a:tr h="396725">
                <a:tc>
                  <a:txBody>
                    <a:bodyPr/>
                    <a:lstStyle/>
                    <a:p>
                      <a:pPr indent="0" lvl="0" marL="0" marR="0" rtl="0" algn="ctr">
                        <a:lnSpc>
                          <a:spcPct val="100000"/>
                        </a:lnSpc>
                        <a:spcBef>
                          <a:spcPts val="0"/>
                        </a:spcBef>
                        <a:spcAft>
                          <a:spcPts val="0"/>
                        </a:spcAft>
                        <a:buClr>
                          <a:schemeClr val="dk1"/>
                        </a:buClr>
                        <a:buSzPts val="300"/>
                        <a:buFont typeface="Calibri"/>
                        <a:buNone/>
                      </a:pPr>
                      <a:r>
                        <a:rPr lang="en-US" sz="1200" u="none" cap="none" strike="noStrike">
                          <a:latin typeface="Montserrat"/>
                          <a:ea typeface="Montserrat"/>
                          <a:cs typeface="Montserrat"/>
                          <a:sym typeface="Montserrat"/>
                        </a:rPr>
                        <a:t>Geostationary Map Scales</a:t>
                      </a:r>
                      <a:endParaRPr i="0" sz="1200" u="none" cap="none" strike="noStrike">
                        <a:solidFill>
                          <a:srgbClr val="000000"/>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lang="en-US" sz="1200" u="none" cap="none" strike="noStrike">
                          <a:latin typeface="Montserrat"/>
                          <a:ea typeface="Montserrat"/>
                          <a:cs typeface="Montserrat"/>
                          <a:sym typeface="Montserrat"/>
                        </a:rPr>
                        <a:t>West, Center, East geostationary scales</a:t>
                      </a:r>
                      <a:endParaRPr i="0" sz="1200" u="none" cap="none" strike="noStrike">
                        <a:solidFill>
                          <a:srgbClr val="000000"/>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lang="en-US" sz="1200" u="none" cap="none" strike="noStrike">
                          <a:latin typeface="Montserrat"/>
                          <a:ea typeface="Montserrat"/>
                          <a:cs typeface="Montserrat"/>
                          <a:sym typeface="Montserrat"/>
                        </a:rPr>
                        <a:t>Jan ‘18, Eval</a:t>
                      </a:r>
                      <a:endParaRPr i="0" sz="1200" u="none" cap="none" strike="noStrike">
                        <a:solidFill>
                          <a:srgbClr val="000000"/>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rgbClr val="000000"/>
                        </a:buClr>
                        <a:buSzPts val="300"/>
                        <a:buFont typeface="Arial"/>
                        <a:buNone/>
                      </a:pPr>
                      <a:r>
                        <a:rPr lang="en-US" sz="1200" u="none" cap="none" strike="noStrike">
                          <a:solidFill>
                            <a:srgbClr val="00B050"/>
                          </a:solidFill>
                          <a:latin typeface="Montserrat"/>
                          <a:ea typeface="Montserrat"/>
                          <a:cs typeface="Montserrat"/>
                          <a:sym typeface="Montserrat"/>
                        </a:rPr>
                        <a:t>21.3.1</a:t>
                      </a:r>
                      <a:endParaRPr i="0" sz="1200" u="none" cap="none" strike="noStrike">
                        <a:solidFill>
                          <a:srgbClr val="00B050"/>
                        </a:solidFill>
                        <a:latin typeface="Montserrat"/>
                        <a:ea typeface="Montserrat"/>
                        <a:cs typeface="Montserrat"/>
                        <a:sym typeface="Montserrat"/>
                      </a:endParaRPr>
                    </a:p>
                  </a:txBody>
                  <a:tcPr marT="9150" marB="0" marR="6775" marL="6775" anchor="ctr"/>
                </a:tc>
              </a:tr>
              <a:tr h="405775">
                <a:tc>
                  <a:txBody>
                    <a:bodyPr/>
                    <a:lstStyle/>
                    <a:p>
                      <a:pPr indent="0" lvl="0" marL="0" marR="0" rtl="0" algn="ctr">
                        <a:lnSpc>
                          <a:spcPct val="100000"/>
                        </a:lnSpc>
                        <a:spcBef>
                          <a:spcPts val="0"/>
                        </a:spcBef>
                        <a:spcAft>
                          <a:spcPts val="0"/>
                        </a:spcAft>
                        <a:buClr>
                          <a:schemeClr val="dk1"/>
                        </a:buClr>
                        <a:buSzPts val="300"/>
                        <a:buFont typeface="Calibri"/>
                        <a:buNone/>
                      </a:pPr>
                      <a:r>
                        <a:rPr lang="en-US" sz="1200" u="none" cap="none" strike="noStrike">
                          <a:latin typeface="Montserrat"/>
                          <a:ea typeface="Montserrat"/>
                          <a:cs typeface="Montserrat"/>
                          <a:sym typeface="Montserrat"/>
                        </a:rPr>
                        <a:t>Frame controls from 64 to 300</a:t>
                      </a:r>
                      <a:endParaRPr i="0" sz="1200" u="none" cap="none" strike="noStrike">
                        <a:solidFill>
                          <a:srgbClr val="000000"/>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lang="en-US" sz="1200" u="none" cap="none" strike="noStrike">
                          <a:latin typeface="Montserrat"/>
                          <a:ea typeface="Montserrat"/>
                          <a:cs typeface="Montserrat"/>
                          <a:sym typeface="Montserrat"/>
                        </a:rPr>
                        <a:t>Ability to loop 300 frames</a:t>
                      </a:r>
                      <a:endParaRPr i="0" sz="1200" u="none" cap="none" strike="noStrike">
                        <a:solidFill>
                          <a:srgbClr val="000000"/>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lang="en-US" sz="1200" u="none" cap="none" strike="noStrike">
                          <a:latin typeface="Montserrat"/>
                          <a:ea typeface="Montserrat"/>
                          <a:cs typeface="Montserrat"/>
                          <a:sym typeface="Montserrat"/>
                        </a:rPr>
                        <a:t>Eval</a:t>
                      </a:r>
                      <a:endParaRPr i="0" sz="1200" u="none" cap="none" strike="noStrike">
                        <a:solidFill>
                          <a:srgbClr val="000000"/>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lang="en-US" sz="1200" u="none" cap="none" strike="noStrike">
                          <a:solidFill>
                            <a:srgbClr val="00B050"/>
                          </a:solidFill>
                          <a:latin typeface="Montserrat"/>
                          <a:ea typeface="Montserrat"/>
                          <a:cs typeface="Montserrat"/>
                          <a:sym typeface="Montserrat"/>
                        </a:rPr>
                        <a:t>21.3.1 </a:t>
                      </a:r>
                      <a:endParaRPr i="0" sz="1200" u="none" cap="none" strike="noStrike">
                        <a:solidFill>
                          <a:srgbClr val="00B050"/>
                        </a:solidFill>
                        <a:latin typeface="Montserrat"/>
                        <a:ea typeface="Montserrat"/>
                        <a:cs typeface="Montserrat"/>
                        <a:sym typeface="Montserrat"/>
                      </a:endParaRPr>
                    </a:p>
                  </a:txBody>
                  <a:tcPr marT="9150" marB="0" marR="6775" marL="6775" anchor="ctr"/>
                </a:tc>
              </a:tr>
              <a:tr h="410225">
                <a:tc>
                  <a:txBody>
                    <a:bodyPr/>
                    <a:lstStyle/>
                    <a:p>
                      <a:pPr indent="0" lvl="0" marL="0" marR="0" rtl="0" algn="ctr">
                        <a:lnSpc>
                          <a:spcPct val="100000"/>
                        </a:lnSpc>
                        <a:spcBef>
                          <a:spcPts val="0"/>
                        </a:spcBef>
                        <a:spcAft>
                          <a:spcPts val="0"/>
                        </a:spcAft>
                        <a:buClr>
                          <a:schemeClr val="dk1"/>
                        </a:buClr>
                        <a:buSzPts val="300"/>
                        <a:buFont typeface="Calibri"/>
                        <a:buNone/>
                      </a:pPr>
                      <a:r>
                        <a:rPr lang="en-US" sz="1200" u="none" cap="none" strike="noStrike">
                          <a:latin typeface="Montserrat"/>
                          <a:ea typeface="Montserrat"/>
                          <a:cs typeface="Montserrat"/>
                          <a:sym typeface="Montserrat"/>
                        </a:rPr>
                        <a:t>CSPP/CIMSS Polar data description</a:t>
                      </a:r>
                      <a:endParaRPr i="0" sz="12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lang="en-US" sz="1200" u="none" cap="none" strike="noStrike">
                          <a:latin typeface="Montserrat"/>
                          <a:ea typeface="Montserrat"/>
                          <a:cs typeface="Montserrat"/>
                          <a:sym typeface="Montserrat"/>
                        </a:rPr>
                        <a:t>Handles description of VIIRS/CIMSS prods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chemeClr val="dk1"/>
                        </a:buClr>
                        <a:buSzPts val="300"/>
                        <a:buFont typeface="Calibri"/>
                        <a:buNone/>
                      </a:pPr>
                      <a:r>
                        <a:rPr lang="en-US" sz="1200" u="none" cap="none" strike="noStrike">
                          <a:latin typeface="Montserrat"/>
                          <a:ea typeface="Montserrat"/>
                          <a:cs typeface="Montserrat"/>
                          <a:sym typeface="Montserrat"/>
                        </a:rPr>
                        <a:t>(e.g.  CSPP in goes-r plugin)</a:t>
                      </a:r>
                      <a:endParaRPr i="0" sz="12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lang="en-US" sz="1200" u="none" cap="none" strike="noStrike">
                          <a:latin typeface="Montserrat"/>
                          <a:ea typeface="Montserrat"/>
                          <a:cs typeface="Montserrat"/>
                          <a:sym typeface="Montserrat"/>
                        </a:rPr>
                        <a:t>Feb ‘18</a:t>
                      </a:r>
                      <a:endParaRPr i="0" sz="12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Arial"/>
                        <a:buNone/>
                      </a:pPr>
                      <a:r>
                        <a:rPr lang="en-US" sz="1200" u="none" cap="none" strike="noStrike">
                          <a:latin typeface="Montserrat"/>
                          <a:ea typeface="Montserrat"/>
                          <a:cs typeface="Montserrat"/>
                          <a:sym typeface="Montserrat"/>
                        </a:rPr>
                        <a:t>Eval</a:t>
                      </a:r>
                      <a:endParaRPr i="0" sz="1200" u="none" cap="none" strike="noStrike">
                        <a:solidFill>
                          <a:schemeClr val="dk1"/>
                        </a:solidFill>
                        <a:latin typeface="Montserrat"/>
                        <a:ea typeface="Montserrat"/>
                        <a:cs typeface="Montserrat"/>
                        <a:sym typeface="Montserrat"/>
                      </a:endParaRPr>
                    </a:p>
                  </a:txBody>
                  <a:tcPr marT="9150" marB="0" marR="6775" marL="6775" anchor="ctr"/>
                </a:tc>
              </a:tr>
              <a:tr h="657800">
                <a:tc>
                  <a:txBody>
                    <a:bodyPr/>
                    <a:lstStyle/>
                    <a:p>
                      <a:pPr indent="0" lvl="0" marL="0" marR="0" rtl="0" algn="ctr">
                        <a:lnSpc>
                          <a:spcPct val="100000"/>
                        </a:lnSpc>
                        <a:spcBef>
                          <a:spcPts val="0"/>
                        </a:spcBef>
                        <a:spcAft>
                          <a:spcPts val="0"/>
                        </a:spcAft>
                        <a:buClr>
                          <a:schemeClr val="dk1"/>
                        </a:buClr>
                        <a:buSzPts val="300"/>
                        <a:buFont typeface="Calibri"/>
                        <a:buNone/>
                      </a:pPr>
                      <a:r>
                        <a:rPr lang="en-US" sz="1200" u="none" cap="none" strike="noStrike">
                          <a:latin typeface="Montserrat"/>
                          <a:ea typeface="Montserrat"/>
                          <a:cs typeface="Montserrat"/>
                          <a:sym typeface="Montserrat"/>
                        </a:rPr>
                        <a:t>LDM (pqact) Updates</a:t>
                      </a:r>
                      <a:endParaRPr i="0" sz="12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200" u="none" cap="none" strike="noStrike">
                          <a:latin typeface="Montserrat"/>
                          <a:ea typeface="Montserrat"/>
                          <a:cs typeface="Montserrat"/>
                          <a:sym typeface="Montserrat"/>
                        </a:rPr>
                        <a:t>LDM configuration for GOES-17 PACUS DMWs, and Blended Hydro (TPW, Rain Rate, PCT Normal TPW)</a:t>
                      </a:r>
                      <a:endParaRPr sz="12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200" u="none" cap="none" strike="noStrike">
                          <a:latin typeface="Montserrat"/>
                          <a:ea typeface="Montserrat"/>
                          <a:cs typeface="Montserrat"/>
                          <a:sym typeface="Montserrat"/>
                        </a:rPr>
                        <a:t>Updates steps are in RPM install instructions, but not in RPM</a:t>
                      </a:r>
                      <a:endParaRPr i="0" sz="12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rgbClr val="0000FF"/>
                          </a:solidFill>
                          <a:latin typeface="Montserrat"/>
                          <a:ea typeface="Montserrat"/>
                          <a:cs typeface="Montserrat"/>
                          <a:sym typeface="Montserrat"/>
                        </a:rPr>
                        <a:t>18.2.1 / 20.2.1 </a:t>
                      </a:r>
                      <a:endParaRPr sz="1200" u="none" cap="none" strike="noStrike">
                        <a:solidFill>
                          <a:srgbClr val="0000FF"/>
                        </a:solidFill>
                        <a:latin typeface="Montserrat"/>
                        <a:ea typeface="Montserrat"/>
                        <a:cs typeface="Montserrat"/>
                        <a:sym typeface="Montserrat"/>
                      </a:endParaRPr>
                    </a:p>
                  </a:txBody>
                  <a:tcPr marT="45725" marB="45725" marR="91450" marL="91450" anchor="ctr"/>
                </a:tc>
              </a:tr>
              <a:tr h="657800">
                <a:tc>
                  <a:txBody>
                    <a:bodyPr/>
                    <a:lstStyle/>
                    <a:p>
                      <a:pPr indent="0" lvl="0" marL="0" marR="0" rtl="0" algn="ctr">
                        <a:lnSpc>
                          <a:spcPct val="100000"/>
                        </a:lnSpc>
                        <a:spcBef>
                          <a:spcPts val="0"/>
                        </a:spcBef>
                        <a:spcAft>
                          <a:spcPts val="0"/>
                        </a:spcAft>
                        <a:buClr>
                          <a:schemeClr val="dk1"/>
                        </a:buClr>
                        <a:buSzPts val="300"/>
                        <a:buFont typeface="Calibri"/>
                        <a:buNone/>
                      </a:pPr>
                      <a:r>
                        <a:rPr lang="en-US" sz="1200" u="none" cap="none" strike="noStrike">
                          <a:latin typeface="Montserrat"/>
                          <a:ea typeface="Montserrat"/>
                          <a:cs typeface="Montserrat"/>
                          <a:sym typeface="Montserrat"/>
                        </a:rPr>
                        <a:t>GOES-East, GOES-West menu</a:t>
                      </a:r>
                      <a:endParaRPr i="0" sz="12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lang="en-US" sz="1200" u="none" cap="none" strike="noStrike">
                          <a:latin typeface="Montserrat"/>
                          <a:ea typeface="Montserrat"/>
                          <a:cs typeface="Montserrat"/>
                          <a:sym typeface="Montserrat"/>
                        </a:rPr>
                        <a:t>Update from “GOES-17” to “GOES-West”</a:t>
                      </a:r>
                      <a:endParaRPr i="0" sz="12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lang="en-US" sz="1200" u="none" cap="none" strike="noStrike">
                          <a:latin typeface="Montserrat"/>
                          <a:ea typeface="Montserrat"/>
                          <a:cs typeface="Montserrat"/>
                          <a:sym typeface="Montserrat"/>
                        </a:rPr>
                        <a:t>May/Jun ‘18</a:t>
                      </a:r>
                      <a:endParaRPr i="0" sz="12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Arial"/>
                        <a:buNone/>
                      </a:pPr>
                      <a:r>
                        <a:rPr lang="en-US" sz="1200" u="none" cap="none" strike="noStrike">
                          <a:solidFill>
                            <a:srgbClr val="0000FF"/>
                          </a:solidFill>
                          <a:latin typeface="Montserrat"/>
                          <a:ea typeface="Montserrat"/>
                          <a:cs typeface="Montserrat"/>
                          <a:sym typeface="Montserrat"/>
                        </a:rPr>
                        <a:t>20.2.1</a:t>
                      </a:r>
                      <a:endParaRPr i="0" sz="1200" u="none" cap="none" strike="noStrike">
                        <a:solidFill>
                          <a:srgbClr val="0000FF"/>
                        </a:solidFill>
                        <a:latin typeface="Montserrat"/>
                        <a:ea typeface="Montserrat"/>
                        <a:cs typeface="Montserrat"/>
                        <a:sym typeface="Montserrat"/>
                      </a:endParaRPr>
                    </a:p>
                  </a:txBody>
                  <a:tcPr marT="9150" marB="0" marR="6775" marL="6775" anchor="ctr"/>
                </a:tc>
              </a:tr>
              <a:tr h="657800">
                <a:tc>
                  <a:txBody>
                    <a:bodyPr/>
                    <a:lstStyle/>
                    <a:p>
                      <a:pPr indent="0" lvl="0" marL="0" marR="0" rtl="0" algn="ctr">
                        <a:lnSpc>
                          <a:spcPct val="100000"/>
                        </a:lnSpc>
                        <a:spcBef>
                          <a:spcPts val="0"/>
                        </a:spcBef>
                        <a:spcAft>
                          <a:spcPts val="0"/>
                        </a:spcAft>
                        <a:buClr>
                          <a:srgbClr val="2E3917"/>
                        </a:buClr>
                        <a:buSzPts val="300"/>
                        <a:buFont typeface="Calibri"/>
                        <a:buNone/>
                      </a:pPr>
                      <a:r>
                        <a:rPr i="0" lang="en-US" sz="1000" u="none" cap="none" strike="noStrike">
                          <a:solidFill>
                            <a:schemeClr val="dk1"/>
                          </a:solidFill>
                          <a:latin typeface="Montserrat"/>
                          <a:ea typeface="Montserrat"/>
                          <a:cs typeface="Montserrat"/>
                          <a:sym typeface="Montserrat"/>
                        </a:rPr>
                        <a:t>Add Sector, Satellite to CAVE Legend </a:t>
                      </a:r>
                      <a:endParaRPr sz="10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2E3917"/>
                        </a:buClr>
                        <a:buSzPts val="300"/>
                        <a:buFont typeface="Calibri"/>
                        <a:buNone/>
                      </a:pPr>
                      <a:r>
                        <a:rPr i="0" lang="en-US" sz="1000" u="none" cap="none" strike="noStrike">
                          <a:solidFill>
                            <a:schemeClr val="dk1"/>
                          </a:solidFill>
                          <a:latin typeface="Montserrat"/>
                          <a:ea typeface="Montserrat"/>
                          <a:cs typeface="Montserrat"/>
                          <a:sym typeface="Montserrat"/>
                        </a:rPr>
                        <a:t>for G-16/G-17 RGBs, Derived Products, respectively</a:t>
                      </a:r>
                      <a:endParaRPr sz="10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rgbClr val="2E3917"/>
                        </a:buClr>
                        <a:buSzPts val="300"/>
                        <a:buFont typeface="Calibri"/>
                        <a:buNone/>
                      </a:pPr>
                      <a:r>
                        <a:rPr i="0" lang="en-US" sz="1200" u="none" cap="none" strike="noStrike">
                          <a:solidFill>
                            <a:schemeClr val="dk1"/>
                          </a:solidFill>
                          <a:latin typeface="Montserrat"/>
                          <a:ea typeface="Montserrat"/>
                          <a:cs typeface="Montserrat"/>
                          <a:sym typeface="Montserrat"/>
                        </a:rPr>
                        <a:t>Improves Legend to delineate between loaded Sectors/Satellites</a:t>
                      </a:r>
                      <a:endParaRPr sz="12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rgbClr val="2E3917"/>
                        </a:buClr>
                        <a:buSzPts val="300"/>
                        <a:buFont typeface="Calibri"/>
                        <a:buNone/>
                      </a:pPr>
                      <a:r>
                        <a:rPr lang="en-US" sz="1200" u="none" cap="none" strike="noStrike">
                          <a:solidFill>
                            <a:schemeClr val="dk1"/>
                          </a:solidFill>
                          <a:latin typeface="Montserrat"/>
                          <a:ea typeface="Montserrat"/>
                          <a:cs typeface="Montserrat"/>
                          <a:sym typeface="Montserrat"/>
                        </a:rPr>
                        <a:t>May/Jun ‘18 Eval</a:t>
                      </a:r>
                      <a:endParaRPr sz="12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rgbClr val="0000FF"/>
                          </a:solidFill>
                          <a:latin typeface="Montserrat"/>
                          <a:ea typeface="Montserrat"/>
                          <a:cs typeface="Montserrat"/>
                          <a:sym typeface="Montserrat"/>
                        </a:rPr>
                        <a:t>20.2.1</a:t>
                      </a:r>
                      <a:endParaRPr sz="1200" u="none" cap="none" strike="noStrike">
                        <a:solidFill>
                          <a:srgbClr val="0000FF"/>
                        </a:solidFill>
                        <a:latin typeface="Montserrat"/>
                        <a:ea typeface="Montserrat"/>
                        <a:cs typeface="Montserrat"/>
                        <a:sym typeface="Montserrat"/>
                      </a:endParaRPr>
                    </a:p>
                  </a:txBody>
                  <a:tcPr marT="9150" marB="0" marR="6775" marL="6775" anchor="ctr"/>
                </a:tc>
              </a:tr>
            </a:tbl>
          </a:graphicData>
        </a:graphic>
      </p:graphicFrame>
      <p:sp>
        <p:nvSpPr>
          <p:cNvPr id="691" name="Google Shape;691;p11"/>
          <p:cNvSpPr txBox="1"/>
          <p:nvPr/>
        </p:nvSpPr>
        <p:spPr>
          <a:xfrm>
            <a:off x="311950" y="6416675"/>
            <a:ext cx="6404400" cy="3387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1600"/>
              <a:buFont typeface="Montserrat"/>
              <a:buChar char="•"/>
            </a:pPr>
            <a:r>
              <a:rPr b="0" i="1" lang="en-US" sz="1600" u="none" cap="none" strike="noStrike">
                <a:solidFill>
                  <a:schemeClr val="dk1"/>
                </a:solidFill>
                <a:latin typeface="Montserrat"/>
                <a:ea typeface="Montserrat"/>
                <a:cs typeface="Montserrat"/>
                <a:sym typeface="Montserrat"/>
              </a:rPr>
              <a:t>Link to pqact setting examples for tailored sectors is </a:t>
            </a:r>
            <a:r>
              <a:rPr b="0" i="1" lang="en-US" sz="1600" u="sng" cap="none" strike="noStrike">
                <a:solidFill>
                  <a:srgbClr val="1155CC"/>
                </a:solidFill>
                <a:latin typeface="Montserrat"/>
                <a:ea typeface="Montserrat"/>
                <a:cs typeface="Montserrat"/>
                <a:sym typeface="Montserrat"/>
                <a:hlinkClick r:id="rId3">
                  <a:extLst>
                    <a:ext uri="{A12FA001-AC4F-418D-AE19-62706E023703}">
                      <ahyp:hlinkClr val="tx"/>
                    </a:ext>
                  </a:extLst>
                </a:hlinkClick>
              </a:rPr>
              <a:t>here</a:t>
            </a:r>
            <a:r>
              <a:rPr b="0" i="1" lang="en-US" sz="1600" u="none" cap="none" strike="noStrike">
                <a:solidFill>
                  <a:schemeClr val="dk1"/>
                </a:solidFill>
                <a:latin typeface="Montserrat"/>
                <a:ea typeface="Montserrat"/>
                <a:cs typeface="Montserrat"/>
                <a:sym typeface="Montserrat"/>
              </a:rPr>
              <a:t>.</a:t>
            </a:r>
            <a:endParaRPr b="0" i="0" sz="1400" u="none" cap="none" strike="noStrike">
              <a:solidFill>
                <a:srgbClr val="000000"/>
              </a:solidFill>
              <a:latin typeface="Montserrat"/>
              <a:ea typeface="Montserrat"/>
              <a:cs typeface="Montserrat"/>
              <a:sym typeface="Montserrat"/>
            </a:endParaRPr>
          </a:p>
        </p:txBody>
      </p:sp>
      <p:sp>
        <p:nvSpPr>
          <p:cNvPr id="692" name="Google Shape;692;p11"/>
          <p:cNvSpPr txBox="1"/>
          <p:nvPr>
            <p:ph type="title"/>
          </p:nvPr>
        </p:nvSpPr>
        <p:spPr>
          <a:xfrm>
            <a:off x="1143000" y="0"/>
            <a:ext cx="8341200" cy="87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376092"/>
              </a:buClr>
              <a:buSzPts val="4000"/>
              <a:buFont typeface="Calibri"/>
              <a:buNone/>
            </a:pPr>
            <a:r>
              <a:rPr lang="en-US" sz="3200"/>
              <a:t>(1) Current Non-Product RPM Features</a:t>
            </a:r>
            <a:endParaRPr sz="3200"/>
          </a:p>
        </p:txBody>
      </p:sp>
      <p:sp>
        <p:nvSpPr>
          <p:cNvPr id="693" name="Google Shape;693;p11"/>
          <p:cNvSpPr txBox="1"/>
          <p:nvPr/>
        </p:nvSpPr>
        <p:spPr>
          <a:xfrm>
            <a:off x="9213026" y="510775"/>
            <a:ext cx="21378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AWIPS Release Dates: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20.2.1,2,3 – June 2021</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20.3.1,2 </a:t>
            </a:r>
            <a:r>
              <a:rPr b="0" i="0" lang="en-US" sz="1200" u="none" cap="none" strike="noStrike">
                <a:solidFill>
                  <a:schemeClr val="dk1"/>
                </a:solidFill>
                <a:latin typeface="Arial"/>
                <a:ea typeface="Arial"/>
                <a:cs typeface="Arial"/>
                <a:sym typeface="Arial"/>
              </a:rPr>
              <a:t>– </a:t>
            </a:r>
            <a:r>
              <a:rPr lang="en-US" sz="1200"/>
              <a:t>Jan. 2022</a:t>
            </a:r>
            <a:endParaRPr b="0" i="0" sz="12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sp>
        <p:nvSpPr>
          <p:cNvPr id="699" name="Google Shape;699;p12"/>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graphicFrame>
        <p:nvGraphicFramePr>
          <p:cNvPr id="700" name="Google Shape;700;p12"/>
          <p:cNvGraphicFramePr/>
          <p:nvPr/>
        </p:nvGraphicFramePr>
        <p:xfrm>
          <a:off x="381012" y="1738948"/>
          <a:ext cx="3000000" cy="3000000"/>
        </p:xfrm>
        <a:graphic>
          <a:graphicData uri="http://schemas.openxmlformats.org/drawingml/2006/table">
            <a:tbl>
              <a:tblPr bandRow="1" firstRow="1">
                <a:noFill/>
                <a:tableStyleId>{DD1994C3-87D9-499A-BAA4-86B81AC27926}</a:tableStyleId>
              </a:tblPr>
              <a:tblGrid>
                <a:gridCol w="3077300"/>
                <a:gridCol w="4176350"/>
                <a:gridCol w="1964075"/>
                <a:gridCol w="2212250"/>
              </a:tblGrid>
              <a:tr h="764025">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latin typeface="Montserrat"/>
                          <a:ea typeface="Montserrat"/>
                          <a:cs typeface="Montserrat"/>
                          <a:sym typeface="Montserrat"/>
                        </a:rPr>
                        <a:t>Feature</a:t>
                      </a:r>
                      <a:endParaRPr sz="14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latin typeface="Montserrat"/>
                          <a:ea typeface="Montserrat"/>
                          <a:cs typeface="Montserrat"/>
                          <a:sym typeface="Montserrat"/>
                        </a:rPr>
                        <a:t>Function/Description</a:t>
                      </a:r>
                      <a:endParaRPr sz="14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latin typeface="Montserrat"/>
                          <a:ea typeface="Montserrat"/>
                          <a:cs typeface="Montserrat"/>
                          <a:sym typeface="Montserrat"/>
                        </a:rPr>
                        <a:t>AWIPS Status </a:t>
                      </a:r>
                      <a:endParaRPr sz="14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300" u="none" cap="none" strike="noStrike">
                          <a:latin typeface="Montserrat"/>
                          <a:ea typeface="Montserrat"/>
                          <a:cs typeface="Montserrat"/>
                          <a:sym typeface="Montserrat"/>
                        </a:rPr>
                        <a:t>(TOWR RPM date)</a:t>
                      </a:r>
                      <a:endParaRPr sz="14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latin typeface="Montserrat"/>
                          <a:ea typeface="Montserrat"/>
                          <a:cs typeface="Montserrat"/>
                          <a:sym typeface="Montserrat"/>
                        </a:rPr>
                        <a:t>Target AWIPS Release</a:t>
                      </a:r>
                      <a:endParaRPr sz="14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300" u="none" cap="none" strike="noStrike">
                          <a:solidFill>
                            <a:srgbClr val="0000FF"/>
                          </a:solidFill>
                          <a:latin typeface="Montserrat"/>
                          <a:ea typeface="Montserrat"/>
                          <a:cs typeface="Montserrat"/>
                          <a:sym typeface="Montserrat"/>
                        </a:rPr>
                        <a:t>(Blue = submitted)</a:t>
                      </a:r>
                      <a:endParaRPr sz="1400" u="none" cap="none" strike="noStrike">
                        <a:latin typeface="Montserrat"/>
                        <a:ea typeface="Montserrat"/>
                        <a:cs typeface="Montserrat"/>
                        <a:sym typeface="Montserrat"/>
                      </a:endParaRPr>
                    </a:p>
                  </a:txBody>
                  <a:tcPr marT="45725" marB="45725" marR="91450" marL="91450" anchor="ctr"/>
                </a:tc>
              </a:tr>
              <a:tr h="583600">
                <a:tc>
                  <a:txBody>
                    <a:bodyPr/>
                    <a:lstStyle/>
                    <a:p>
                      <a:pPr indent="0" lvl="0" marL="0" marR="0" rtl="0" algn="ctr">
                        <a:lnSpc>
                          <a:spcPct val="100000"/>
                        </a:lnSpc>
                        <a:spcBef>
                          <a:spcPts val="0"/>
                        </a:spcBef>
                        <a:spcAft>
                          <a:spcPts val="0"/>
                        </a:spcAft>
                        <a:buClr>
                          <a:schemeClr val="dk1"/>
                        </a:buClr>
                        <a:buSzPts val="300"/>
                        <a:buFont typeface="Calibri"/>
                        <a:buNone/>
                      </a:pPr>
                      <a:r>
                        <a:rPr i="0" lang="en-US" sz="1400" u="none" cap="none" strike="noStrike">
                          <a:solidFill>
                            <a:schemeClr val="dk1"/>
                          </a:solidFill>
                          <a:latin typeface="Montserrat"/>
                          <a:ea typeface="Montserrat"/>
                          <a:cs typeface="Montserrat"/>
                          <a:sym typeface="Montserrat"/>
                        </a:rPr>
                        <a:t>Color By Pressure for GOES wind vectors</a:t>
                      </a:r>
                      <a:endParaRPr sz="1400" u="none" cap="none" strike="noStrike">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i="0" lang="en-US" sz="1400" u="none" cap="none" strike="noStrike">
                          <a:solidFill>
                            <a:schemeClr val="dk1"/>
                          </a:solidFill>
                          <a:latin typeface="Montserrat"/>
                          <a:ea typeface="Montserrat"/>
                          <a:cs typeface="Montserrat"/>
                          <a:sym typeface="Montserrat"/>
                        </a:rPr>
                        <a:t>Bundle/Menu to color by p-level or range </a:t>
                      </a:r>
                      <a:endParaRPr sz="14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chemeClr val="dk1"/>
                        </a:buClr>
                        <a:buSzPts val="300"/>
                        <a:buFont typeface="Calibri"/>
                        <a:buNone/>
                      </a:pPr>
                      <a:r>
                        <a:rPr i="0" lang="en-US" sz="1400" u="none" cap="none" strike="noStrike">
                          <a:solidFill>
                            <a:schemeClr val="dk1"/>
                          </a:solidFill>
                          <a:latin typeface="Montserrat"/>
                          <a:ea typeface="Montserrat"/>
                          <a:cs typeface="Montserrat"/>
                          <a:sym typeface="Montserrat"/>
                        </a:rPr>
                        <a:t>(SET/WFO PUB contribution)</a:t>
                      </a:r>
                      <a:endParaRPr sz="1400" u="none" cap="none" strike="noStrike">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lang="en-US" sz="1400" u="none" cap="none" strike="noStrike">
                          <a:solidFill>
                            <a:schemeClr val="dk1"/>
                          </a:solidFill>
                          <a:latin typeface="Montserrat"/>
                          <a:ea typeface="Montserrat"/>
                          <a:cs typeface="Montserrat"/>
                          <a:sym typeface="Montserrat"/>
                        </a:rPr>
                        <a:t>Feb ‘18 Eval</a:t>
                      </a:r>
                      <a:endParaRPr sz="1400" u="none" cap="none" strike="noStrike">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rgbClr val="0000FF"/>
                          </a:solidFill>
                          <a:latin typeface="Montserrat"/>
                          <a:ea typeface="Montserrat"/>
                          <a:cs typeface="Montserrat"/>
                          <a:sym typeface="Montserrat"/>
                        </a:rPr>
                        <a:t>20.2.1</a:t>
                      </a:r>
                      <a:endParaRPr sz="1400" u="none" cap="none" strike="noStrike">
                        <a:solidFill>
                          <a:srgbClr val="0000FF"/>
                        </a:solidFill>
                        <a:latin typeface="Montserrat"/>
                        <a:ea typeface="Montserrat"/>
                        <a:cs typeface="Montserrat"/>
                        <a:sym typeface="Montserrat"/>
                      </a:endParaRPr>
                    </a:p>
                  </a:txBody>
                  <a:tcPr marT="9150" marB="0" marR="6775" marL="6775" anchor="ctr"/>
                </a:tc>
              </a:tr>
              <a:tr h="399150">
                <a:tc>
                  <a:txBody>
                    <a:bodyPr/>
                    <a:lstStyle/>
                    <a:p>
                      <a:pPr indent="0" lvl="0" marL="0" marR="0" rtl="0" algn="ctr">
                        <a:lnSpc>
                          <a:spcPct val="100000"/>
                        </a:lnSpc>
                        <a:spcBef>
                          <a:spcPts val="0"/>
                        </a:spcBef>
                        <a:spcAft>
                          <a:spcPts val="0"/>
                        </a:spcAft>
                        <a:buClr>
                          <a:schemeClr val="dk1"/>
                        </a:buClr>
                        <a:buSzPts val="300"/>
                        <a:buFont typeface="Calibri"/>
                        <a:buNone/>
                      </a:pPr>
                      <a:r>
                        <a:rPr lang="en-US" sz="1400" u="none" cap="none" strike="noStrike">
                          <a:solidFill>
                            <a:schemeClr val="dk1"/>
                          </a:solidFill>
                          <a:latin typeface="Montserrat"/>
                          <a:ea typeface="Montserrat"/>
                          <a:cs typeface="Montserrat"/>
                          <a:sym typeface="Montserrat"/>
                        </a:rPr>
                        <a:t>Legend update to GOES wind vectors</a:t>
                      </a:r>
                      <a:endParaRPr sz="14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lang="en-US" sz="1400" u="none" cap="none" strike="noStrike">
                          <a:solidFill>
                            <a:schemeClr val="dk1"/>
                          </a:solidFill>
                          <a:latin typeface="Montserrat"/>
                          <a:ea typeface="Montserrat"/>
                          <a:cs typeface="Montserrat"/>
                          <a:sym typeface="Montserrat"/>
                        </a:rPr>
                        <a:t>Adds satellite (e.g. GOES-17/GOES-16) to display legend</a:t>
                      </a:r>
                      <a:endParaRPr sz="14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lang="en-US" sz="1400" u="none" cap="none" strike="noStrike">
                          <a:solidFill>
                            <a:schemeClr val="dk1"/>
                          </a:solidFill>
                          <a:latin typeface="Montserrat"/>
                          <a:ea typeface="Montserrat"/>
                          <a:cs typeface="Montserrat"/>
                          <a:sym typeface="Montserrat"/>
                        </a:rPr>
                        <a:t>Mar ’20</a:t>
                      </a:r>
                      <a:endParaRPr sz="14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rgbClr val="0000FF"/>
                          </a:solidFill>
                          <a:latin typeface="Montserrat"/>
                          <a:ea typeface="Montserrat"/>
                          <a:cs typeface="Montserrat"/>
                          <a:sym typeface="Montserrat"/>
                        </a:rPr>
                        <a:t>20.2.1</a:t>
                      </a:r>
                      <a:endParaRPr sz="1400" u="none" cap="none" strike="noStrike">
                        <a:latin typeface="Montserrat"/>
                        <a:ea typeface="Montserrat"/>
                        <a:cs typeface="Montserrat"/>
                        <a:sym typeface="Montserrat"/>
                      </a:endParaRPr>
                    </a:p>
                  </a:txBody>
                  <a:tcPr marT="9150" marB="0" marR="6775" marL="6775" anchor="ctr"/>
                </a:tc>
              </a:tr>
              <a:tr h="399150">
                <a:tc>
                  <a:txBody>
                    <a:bodyPr/>
                    <a:lstStyle/>
                    <a:p>
                      <a:pPr indent="0" lvl="0" marL="0" marR="0" rtl="0" algn="ctr">
                        <a:lnSpc>
                          <a:spcPct val="100000"/>
                        </a:lnSpc>
                        <a:spcBef>
                          <a:spcPts val="0"/>
                        </a:spcBef>
                        <a:spcAft>
                          <a:spcPts val="0"/>
                        </a:spcAft>
                        <a:buClr>
                          <a:schemeClr val="dk1"/>
                        </a:buClr>
                        <a:buSzPts val="300"/>
                        <a:buFont typeface="Calibri"/>
                        <a:buNone/>
                      </a:pPr>
                      <a:r>
                        <a:rPr lang="en-US" sz="1400" u="none" cap="none" strike="noStrike">
                          <a:solidFill>
                            <a:schemeClr val="dk1"/>
                          </a:solidFill>
                          <a:latin typeface="Montserrat"/>
                          <a:ea typeface="Montserrat"/>
                          <a:cs typeface="Montserrat"/>
                          <a:sym typeface="Montserrat"/>
                        </a:rPr>
                        <a:t>A2 Edex Ingest</a:t>
                      </a:r>
                      <a:endParaRPr sz="14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lang="en-US" sz="1400" u="none" cap="none" strike="noStrike">
                          <a:solidFill>
                            <a:schemeClr val="dk1"/>
                          </a:solidFill>
                          <a:latin typeface="Montserrat"/>
                          <a:ea typeface="Montserrat"/>
                          <a:cs typeface="Montserrat"/>
                          <a:sym typeface="Montserrat"/>
                        </a:rPr>
                        <a:t>Ingest patterns for GOES-17 DMWs/ Blended Hydro</a:t>
                      </a:r>
                      <a:endParaRPr sz="14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lang="en-US" sz="1400" u="none" cap="none" strike="noStrike">
                          <a:solidFill>
                            <a:schemeClr val="dk1"/>
                          </a:solidFill>
                          <a:latin typeface="Montserrat"/>
                          <a:ea typeface="Montserrat"/>
                          <a:cs typeface="Montserrat"/>
                          <a:sym typeface="Montserrat"/>
                        </a:rPr>
                        <a:t>Mar ’20</a:t>
                      </a:r>
                      <a:endParaRPr sz="14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rgbClr val="0000FF"/>
                          </a:solidFill>
                          <a:latin typeface="Montserrat"/>
                          <a:ea typeface="Montserrat"/>
                          <a:cs typeface="Montserrat"/>
                          <a:sym typeface="Montserrat"/>
                        </a:rPr>
                        <a:t>20.2.1</a:t>
                      </a:r>
                      <a:endParaRPr sz="1400" u="none" cap="none" strike="noStrike">
                        <a:solidFill>
                          <a:srgbClr val="0000FF"/>
                        </a:solidFill>
                        <a:latin typeface="Montserrat"/>
                        <a:ea typeface="Montserrat"/>
                        <a:cs typeface="Montserrat"/>
                        <a:sym typeface="Montserrat"/>
                      </a:endParaRPr>
                    </a:p>
                  </a:txBody>
                  <a:tcPr marT="9150" marB="0" marR="6775" marL="6775" anchor="ctr"/>
                </a:tc>
              </a:tr>
              <a:tr h="399150">
                <a:tc>
                  <a:txBody>
                    <a:bodyPr/>
                    <a:lstStyle/>
                    <a:p>
                      <a:pPr indent="0" lvl="0" marL="0" marR="0" rtl="0" algn="ctr">
                        <a:lnSpc>
                          <a:spcPct val="100000"/>
                        </a:lnSpc>
                        <a:spcBef>
                          <a:spcPts val="0"/>
                        </a:spcBef>
                        <a:spcAft>
                          <a:spcPts val="0"/>
                        </a:spcAft>
                        <a:buClr>
                          <a:schemeClr val="dk1"/>
                        </a:buClr>
                        <a:buSzPts val="300"/>
                        <a:buFont typeface="Calibri"/>
                        <a:buNone/>
                      </a:pPr>
                      <a:r>
                        <a:rPr lang="en-US" sz="1400" u="none" cap="none" strike="noStrike">
                          <a:solidFill>
                            <a:schemeClr val="dk1"/>
                          </a:solidFill>
                          <a:latin typeface="Montserrat"/>
                          <a:ea typeface="Montserrat"/>
                          <a:cs typeface="Montserrat"/>
                          <a:sym typeface="Montserrat"/>
                        </a:rPr>
                        <a:t>A2 Edex Plugin Descriptions</a:t>
                      </a:r>
                      <a:endParaRPr i="0" sz="14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lang="en-US" sz="1400" u="none" cap="none" strike="noStrike">
                          <a:solidFill>
                            <a:schemeClr val="dk1"/>
                          </a:solidFill>
                          <a:latin typeface="Montserrat"/>
                          <a:ea typeface="Montserrat"/>
                          <a:cs typeface="Montserrat"/>
                          <a:sym typeface="Montserrat"/>
                        </a:rPr>
                        <a:t>GLM AFA, TOE. Aerosol Detection (ADP)  </a:t>
                      </a:r>
                      <a:endParaRPr sz="14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chemeClr val="dk1"/>
                        </a:buClr>
                        <a:buSzPts val="300"/>
                        <a:buFont typeface="Calibri"/>
                        <a:buNone/>
                      </a:pPr>
                      <a:r>
                        <a:rPr lang="en-US" sz="1400" u="none" cap="none" strike="noStrike">
                          <a:solidFill>
                            <a:schemeClr val="dk1"/>
                          </a:solidFill>
                          <a:latin typeface="Montserrat"/>
                          <a:ea typeface="Montserrat"/>
                          <a:cs typeface="Montserrat"/>
                          <a:sym typeface="Montserrat"/>
                        </a:rPr>
                        <a:t>Hi/Med/Low confidence specification</a:t>
                      </a:r>
                      <a:endParaRPr i="0" sz="14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lang="en-US" sz="1400" u="none" cap="none" strike="noStrike">
                          <a:solidFill>
                            <a:schemeClr val="dk1"/>
                          </a:solidFill>
                          <a:latin typeface="Montserrat"/>
                          <a:ea typeface="Montserrat"/>
                          <a:cs typeface="Montserrat"/>
                          <a:sym typeface="Montserrat"/>
                        </a:rPr>
                        <a:t>Jun ‘18/ Feb ’18</a:t>
                      </a:r>
                      <a:endParaRPr i="0" sz="14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latin typeface="Montserrat"/>
                          <a:ea typeface="Montserrat"/>
                          <a:cs typeface="Montserrat"/>
                          <a:sym typeface="Montserrat"/>
                        </a:rPr>
                        <a:t>Eval (GLM) /</a:t>
                      </a:r>
                      <a:r>
                        <a:rPr lang="en-US" sz="1400" u="none" cap="none" strike="noStrike">
                          <a:solidFill>
                            <a:srgbClr val="0000FF"/>
                          </a:solidFill>
                          <a:latin typeface="Montserrat"/>
                          <a:ea typeface="Montserrat"/>
                          <a:cs typeface="Montserrat"/>
                          <a:sym typeface="Montserrat"/>
                        </a:rPr>
                        <a:t> 20.2.1 (ADP)</a:t>
                      </a:r>
                      <a:endParaRPr sz="1400" u="none" cap="none" strike="noStrike">
                        <a:solidFill>
                          <a:srgbClr val="0000FF"/>
                        </a:solidFill>
                        <a:latin typeface="Montserrat"/>
                        <a:ea typeface="Montserrat"/>
                        <a:cs typeface="Montserrat"/>
                        <a:sym typeface="Montserrat"/>
                      </a:endParaRPr>
                    </a:p>
                  </a:txBody>
                  <a:tcPr marT="9150" marB="0" marR="6775" marL="6775" anchor="ctr"/>
                </a:tc>
              </a:tr>
              <a:tr h="399150">
                <a:tc>
                  <a:txBody>
                    <a:bodyPr/>
                    <a:lstStyle/>
                    <a:p>
                      <a:pPr indent="0" lvl="0" marL="0" marR="0" rtl="0" algn="ctr">
                        <a:lnSpc>
                          <a:spcPct val="100000"/>
                        </a:lnSpc>
                        <a:spcBef>
                          <a:spcPts val="0"/>
                        </a:spcBef>
                        <a:spcAft>
                          <a:spcPts val="0"/>
                        </a:spcAft>
                        <a:buClr>
                          <a:schemeClr val="dk1"/>
                        </a:buClr>
                        <a:buSzPts val="300"/>
                        <a:buFont typeface="Calibri"/>
                        <a:buNone/>
                      </a:pPr>
                      <a:r>
                        <a:rPr i="0" lang="en-US" sz="1400" u="none" cap="none" strike="noStrike">
                          <a:solidFill>
                            <a:schemeClr val="dk1"/>
                          </a:solidFill>
                          <a:latin typeface="Montserrat"/>
                          <a:ea typeface="Montserrat"/>
                          <a:cs typeface="Montserrat"/>
                          <a:sym typeface="Montserrat"/>
                        </a:rPr>
                        <a:t>A2 Edex Purge Rules</a:t>
                      </a:r>
                      <a:endParaRPr i="0" sz="14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i="0" lang="en-US" sz="1400" u="none" cap="none" strike="noStrike">
                          <a:solidFill>
                            <a:schemeClr val="dk1"/>
                          </a:solidFill>
                          <a:latin typeface="Montserrat"/>
                          <a:ea typeface="Montserrat"/>
                          <a:cs typeface="Montserrat"/>
                          <a:sym typeface="Montserrat"/>
                        </a:rPr>
                        <a:t>Edex purging of processed Blended Hydro products</a:t>
                      </a:r>
                      <a:endParaRPr i="0" sz="14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lang="en-US" sz="1400" u="none" cap="none" strike="noStrike">
                          <a:solidFill>
                            <a:schemeClr val="dk1"/>
                          </a:solidFill>
                          <a:latin typeface="Montserrat"/>
                          <a:ea typeface="Montserrat"/>
                          <a:cs typeface="Montserrat"/>
                          <a:sym typeface="Montserrat"/>
                        </a:rPr>
                        <a:t>Mar ’20</a:t>
                      </a:r>
                      <a:endParaRPr sz="14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rgbClr val="0000FF"/>
                          </a:solidFill>
                          <a:latin typeface="Montserrat"/>
                          <a:ea typeface="Montserrat"/>
                          <a:cs typeface="Montserrat"/>
                          <a:sym typeface="Montserrat"/>
                        </a:rPr>
                        <a:t>20.2.1</a:t>
                      </a:r>
                      <a:endParaRPr sz="1400" u="none" cap="none" strike="noStrike">
                        <a:solidFill>
                          <a:srgbClr val="0000FF"/>
                        </a:solidFill>
                        <a:latin typeface="Montserrat"/>
                        <a:ea typeface="Montserrat"/>
                        <a:cs typeface="Montserrat"/>
                        <a:sym typeface="Montserrat"/>
                      </a:endParaRPr>
                    </a:p>
                  </a:txBody>
                  <a:tcPr marT="9150" marB="0" marR="6775" marL="6775" anchor="ctr"/>
                </a:tc>
              </a:tr>
              <a:tr h="399150">
                <a:tc>
                  <a:txBody>
                    <a:bodyPr/>
                    <a:lstStyle/>
                    <a:p>
                      <a:pPr indent="0" lvl="0" marL="0" marR="0" rtl="0" algn="ctr">
                        <a:lnSpc>
                          <a:spcPct val="100000"/>
                        </a:lnSpc>
                        <a:spcBef>
                          <a:spcPts val="0"/>
                        </a:spcBef>
                        <a:spcAft>
                          <a:spcPts val="0"/>
                        </a:spcAft>
                        <a:buClr>
                          <a:schemeClr val="dk1"/>
                        </a:buClr>
                        <a:buSzPts val="300"/>
                        <a:buFont typeface="Calibri"/>
                        <a:buNone/>
                      </a:pPr>
                      <a:r>
                        <a:rPr i="0" lang="en-US" sz="1400" u="none" cap="none" strike="noStrike">
                          <a:solidFill>
                            <a:schemeClr val="dk1"/>
                          </a:solidFill>
                          <a:latin typeface="Montserrat"/>
                          <a:ea typeface="Montserrat"/>
                          <a:cs typeface="Montserrat"/>
                          <a:sym typeface="Montserrat"/>
                        </a:rPr>
                        <a:t>GOES 10.35um (CH 13) DegF display cfg</a:t>
                      </a:r>
                      <a:endParaRPr i="0" sz="14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i="0" lang="en-US" sz="1400" u="none" cap="none" strike="noStrike">
                          <a:solidFill>
                            <a:schemeClr val="dk1"/>
                          </a:solidFill>
                          <a:latin typeface="Montserrat"/>
                          <a:ea typeface="Montserrat"/>
                          <a:cs typeface="Montserrat"/>
                          <a:sym typeface="Montserrat"/>
                        </a:rPr>
                        <a:t>Menu, colormap, style rules for Deg Fahrenheit option</a:t>
                      </a:r>
                      <a:endParaRPr i="0" sz="14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lang="en-US" sz="1400" u="none" cap="none" strike="noStrike">
                          <a:solidFill>
                            <a:schemeClr val="dk1"/>
                          </a:solidFill>
                          <a:latin typeface="Montserrat"/>
                          <a:ea typeface="Montserrat"/>
                          <a:cs typeface="Montserrat"/>
                          <a:sym typeface="Montserrat"/>
                        </a:rPr>
                        <a:t>Mar ‘20 Eval</a:t>
                      </a:r>
                      <a:endParaRPr sz="14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latin typeface="Montserrat"/>
                          <a:ea typeface="Montserrat"/>
                          <a:cs typeface="Montserrat"/>
                          <a:sym typeface="Montserrat"/>
                        </a:rPr>
                        <a:t>TBD</a:t>
                      </a:r>
                      <a:endParaRPr sz="1400" u="none" cap="none" strike="noStrike">
                        <a:solidFill>
                          <a:schemeClr val="dk1"/>
                        </a:solidFill>
                        <a:latin typeface="Montserrat"/>
                        <a:ea typeface="Montserrat"/>
                        <a:cs typeface="Montserrat"/>
                        <a:sym typeface="Montserrat"/>
                      </a:endParaRPr>
                    </a:p>
                  </a:txBody>
                  <a:tcPr marT="9150" marB="0" marR="6775" marL="6775" anchor="ctr"/>
                </a:tc>
              </a:tr>
            </a:tbl>
          </a:graphicData>
        </a:graphic>
      </p:graphicFrame>
      <p:sp>
        <p:nvSpPr>
          <p:cNvPr id="701" name="Google Shape;701;p12"/>
          <p:cNvSpPr txBox="1"/>
          <p:nvPr>
            <p:ph type="title"/>
          </p:nvPr>
        </p:nvSpPr>
        <p:spPr>
          <a:xfrm>
            <a:off x="609600" y="0"/>
            <a:ext cx="8912100" cy="87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376092"/>
              </a:buClr>
              <a:buSzPts val="4000"/>
              <a:buFont typeface="Calibri"/>
              <a:buNone/>
            </a:pPr>
            <a:r>
              <a:rPr lang="en-US" sz="3200"/>
              <a:t>(2) Current Non-Product RPM Features</a:t>
            </a:r>
            <a:endParaRPr sz="3200"/>
          </a:p>
        </p:txBody>
      </p:sp>
      <p:sp>
        <p:nvSpPr>
          <p:cNvPr id="702" name="Google Shape;702;p12"/>
          <p:cNvSpPr txBox="1"/>
          <p:nvPr/>
        </p:nvSpPr>
        <p:spPr>
          <a:xfrm>
            <a:off x="8832026" y="967975"/>
            <a:ext cx="21378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AWIPS Release Dates: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20.2.1,2,3 – June 2021</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20.3.1,2 </a:t>
            </a:r>
            <a:r>
              <a:rPr b="0" i="0" lang="en-US" sz="1200" u="none" cap="none" strike="noStrike">
                <a:solidFill>
                  <a:schemeClr val="dk1"/>
                </a:solidFill>
                <a:latin typeface="Arial"/>
                <a:ea typeface="Arial"/>
                <a:cs typeface="Arial"/>
                <a:sym typeface="Arial"/>
              </a:rPr>
              <a:t>– </a:t>
            </a:r>
            <a:r>
              <a:rPr lang="en-US" sz="1200"/>
              <a:t>Jan. 2022</a:t>
            </a:r>
            <a:endParaRPr b="0" i="0" sz="12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gfb4a787c85_0_10"/>
          <p:cNvSpPr txBox="1"/>
          <p:nvPr>
            <p:ph idx="1" type="body"/>
          </p:nvPr>
        </p:nvSpPr>
        <p:spPr>
          <a:xfrm>
            <a:off x="842925" y="880925"/>
            <a:ext cx="7666800" cy="1295400"/>
          </a:xfrm>
          <a:prstGeom prst="rect">
            <a:avLst/>
          </a:prstGeom>
          <a:noFill/>
          <a:ln>
            <a:noFill/>
          </a:ln>
        </p:spPr>
        <p:txBody>
          <a:bodyPr anchorCtr="0" anchor="t" bIns="45700" lIns="91425" spcFirstLastPara="1" rIns="91425" wrap="square" tIns="45700">
            <a:normAutofit/>
          </a:bodyPr>
          <a:lstStyle/>
          <a:p>
            <a:pPr indent="-368300" lvl="0" marL="457200" rtl="0" algn="l">
              <a:spcBef>
                <a:spcPts val="1800"/>
              </a:spcBef>
              <a:spcAft>
                <a:spcPts val="0"/>
              </a:spcAft>
              <a:buSzPts val="2200"/>
              <a:buChar char="•"/>
            </a:pPr>
            <a:r>
              <a:rPr lang="en-US" sz="2200"/>
              <a:t>GOES-17 Fog &amp; Low Stratus</a:t>
            </a:r>
            <a:endParaRPr sz="2200"/>
          </a:p>
          <a:p>
            <a:pPr indent="-342900" lvl="1" marL="914400" rtl="0" algn="l">
              <a:spcBef>
                <a:spcPts val="0"/>
              </a:spcBef>
              <a:spcAft>
                <a:spcPts val="0"/>
              </a:spcAft>
              <a:buSzPts val="1800"/>
              <a:buChar char="•"/>
            </a:pPr>
            <a:r>
              <a:rPr lang="en-US" sz="1800"/>
              <a:t>Requires new pqact entry </a:t>
            </a:r>
            <a:r>
              <a:rPr i="1" lang="en-US" sz="1800"/>
              <a:t>(see prev. slide)</a:t>
            </a:r>
            <a:endParaRPr sz="1800"/>
          </a:p>
          <a:p>
            <a:pPr indent="-342900" lvl="1" marL="914400" rtl="0" algn="l">
              <a:spcBef>
                <a:spcPts val="0"/>
              </a:spcBef>
              <a:spcAft>
                <a:spcPts val="0"/>
              </a:spcAft>
              <a:buSzPts val="1800"/>
              <a:buChar char="•"/>
            </a:pPr>
            <a:r>
              <a:rPr lang="en-US" sz="1800"/>
              <a:t>On SBN “GRW” channel</a:t>
            </a:r>
            <a:endParaRPr sz="1800"/>
          </a:p>
          <a:p>
            <a:pPr indent="-342900" lvl="1" marL="914400" rtl="0" algn="l">
              <a:spcBef>
                <a:spcPts val="0"/>
              </a:spcBef>
              <a:spcAft>
                <a:spcPts val="0"/>
              </a:spcAft>
              <a:buSzPts val="1800"/>
              <a:buChar char="•"/>
            </a:pPr>
            <a:r>
              <a:rPr lang="en-US" sz="1800"/>
              <a:t>Mitigates effects of Loop-Heat-Pipe (LHP) degradation</a:t>
            </a:r>
            <a:endParaRPr sz="1800"/>
          </a:p>
        </p:txBody>
      </p:sp>
      <p:sp>
        <p:nvSpPr>
          <p:cNvPr id="157" name="Google Shape;157;gfb4a787c85_0_10"/>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158" name="Google Shape;158;gfb4a787c85_0_10"/>
          <p:cNvSpPr txBox="1"/>
          <p:nvPr>
            <p:ph type="title"/>
          </p:nvPr>
        </p:nvSpPr>
        <p:spPr>
          <a:xfrm>
            <a:off x="1219200" y="0"/>
            <a:ext cx="9717000" cy="87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800"/>
              <a:buNone/>
            </a:pPr>
            <a:r>
              <a:rPr lang="en-US">
                <a:solidFill>
                  <a:srgbClr val="C9DAF8"/>
                </a:solidFill>
              </a:rPr>
              <a:t>New Satellite Data Products in AWIPS</a:t>
            </a:r>
            <a:endParaRPr>
              <a:solidFill>
                <a:srgbClr val="C9DAF8"/>
              </a:solidFill>
            </a:endParaRPr>
          </a:p>
        </p:txBody>
      </p:sp>
      <p:grpSp>
        <p:nvGrpSpPr>
          <p:cNvPr id="159" name="Google Shape;159;gfb4a787c85_0_10"/>
          <p:cNvGrpSpPr/>
          <p:nvPr/>
        </p:nvGrpSpPr>
        <p:grpSpPr>
          <a:xfrm>
            <a:off x="75542" y="2454900"/>
            <a:ext cx="6123432" cy="4133154"/>
            <a:chOff x="2442250" y="1583989"/>
            <a:chExt cx="6385892" cy="4456711"/>
          </a:xfrm>
        </p:grpSpPr>
        <p:pic>
          <p:nvPicPr>
            <p:cNvPr id="160" name="Google Shape;160;gfb4a787c85_0_10"/>
            <p:cNvPicPr preferRelativeResize="0"/>
            <p:nvPr/>
          </p:nvPicPr>
          <p:blipFill rotWithShape="1">
            <a:blip r:embed="rId3">
              <a:alphaModFix/>
            </a:blip>
            <a:srcRect b="0" l="10079" r="8" t="0"/>
            <a:stretch/>
          </p:blipFill>
          <p:spPr>
            <a:xfrm>
              <a:off x="2495810" y="1583989"/>
              <a:ext cx="6332333" cy="4045725"/>
            </a:xfrm>
            <a:prstGeom prst="rect">
              <a:avLst/>
            </a:prstGeom>
            <a:noFill/>
            <a:ln cap="flat" cmpd="sng" w="9525">
              <a:solidFill>
                <a:srgbClr val="B7B7B7"/>
              </a:solidFill>
              <a:prstDash val="solid"/>
              <a:round/>
              <a:headEnd len="sm" w="sm" type="none"/>
              <a:tailEnd len="sm" w="sm" type="none"/>
            </a:ln>
            <a:effectLst>
              <a:outerShdw blurRad="100013" rotWithShape="0" algn="bl" dir="5400000" dist="38100">
                <a:srgbClr val="000000">
                  <a:alpha val="50000"/>
                </a:srgbClr>
              </a:outerShdw>
            </a:effectLst>
          </p:spPr>
        </p:pic>
        <p:sp>
          <p:nvSpPr>
            <p:cNvPr id="161" name="Google Shape;161;gfb4a787c85_0_10"/>
            <p:cNvSpPr txBox="1"/>
            <p:nvPr/>
          </p:nvSpPr>
          <p:spPr>
            <a:xfrm>
              <a:off x="2442250" y="5642300"/>
              <a:ext cx="5804400" cy="398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en-US" sz="1200" u="none" cap="none" strike="noStrike">
                  <a:solidFill>
                    <a:srgbClr val="000000"/>
                  </a:solidFill>
                  <a:latin typeface="Lato"/>
                  <a:ea typeface="Lato"/>
                  <a:cs typeface="Lato"/>
                  <a:sym typeface="Lato"/>
                </a:rPr>
                <a:t>GOES-17 Fog &amp; Low Stratus (West CONUS sector), </a:t>
              </a:r>
              <a:r>
                <a:rPr lang="en-US" sz="1200">
                  <a:latin typeface="Lato"/>
                  <a:ea typeface="Lato"/>
                  <a:cs typeface="Lato"/>
                  <a:sym typeface="Lato"/>
                </a:rPr>
                <a:t>Oct. 26-27, 2021</a:t>
              </a:r>
              <a:endParaRPr b="0" i="0" sz="1200" u="none" cap="none" strike="noStrike">
                <a:solidFill>
                  <a:srgbClr val="000000"/>
                </a:solidFill>
                <a:latin typeface="Lato"/>
                <a:ea typeface="Lato"/>
                <a:cs typeface="Lato"/>
                <a:sym typeface="Lato"/>
              </a:endParaRPr>
            </a:p>
          </p:txBody>
        </p:sp>
      </p:grpSp>
      <p:grpSp>
        <p:nvGrpSpPr>
          <p:cNvPr id="162" name="Google Shape;162;gfb4a787c85_0_10"/>
          <p:cNvGrpSpPr/>
          <p:nvPr/>
        </p:nvGrpSpPr>
        <p:grpSpPr>
          <a:xfrm>
            <a:off x="6365174" y="2454900"/>
            <a:ext cx="5736901" cy="4159448"/>
            <a:chOff x="6365174" y="2454900"/>
            <a:chExt cx="5736901" cy="4159448"/>
          </a:xfrm>
        </p:grpSpPr>
        <p:pic>
          <p:nvPicPr>
            <p:cNvPr id="163" name="Google Shape;163;gfb4a787c85_0_10"/>
            <p:cNvPicPr preferRelativeResize="0"/>
            <p:nvPr/>
          </p:nvPicPr>
          <p:blipFill rotWithShape="1">
            <a:blip r:embed="rId4">
              <a:alphaModFix/>
            </a:blip>
            <a:srcRect b="0" l="6480" r="0" t="0"/>
            <a:stretch/>
          </p:blipFill>
          <p:spPr>
            <a:xfrm>
              <a:off x="6383174" y="2454900"/>
              <a:ext cx="5718901" cy="3751524"/>
            </a:xfrm>
            <a:prstGeom prst="rect">
              <a:avLst/>
            </a:prstGeom>
            <a:noFill/>
            <a:ln cap="flat" cmpd="sng" w="9525">
              <a:solidFill>
                <a:srgbClr val="B7B7B7"/>
              </a:solidFill>
              <a:prstDash val="solid"/>
              <a:round/>
              <a:headEnd len="sm" w="sm" type="none"/>
              <a:tailEnd len="sm" w="sm" type="none"/>
            </a:ln>
            <a:effectLst>
              <a:outerShdw blurRad="100013" rotWithShape="0" algn="bl" dir="5400000" dist="38100">
                <a:srgbClr val="000000">
                  <a:alpha val="50000"/>
                </a:srgbClr>
              </a:outerShdw>
            </a:effectLst>
          </p:spPr>
        </p:pic>
        <p:sp>
          <p:nvSpPr>
            <p:cNvPr id="164" name="Google Shape;164;gfb4a787c85_0_10"/>
            <p:cNvSpPr txBox="1"/>
            <p:nvPr/>
          </p:nvSpPr>
          <p:spPr>
            <a:xfrm>
              <a:off x="6365174" y="6245048"/>
              <a:ext cx="51189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en-US" sz="1200" u="none" cap="none" strike="noStrike">
                  <a:solidFill>
                    <a:srgbClr val="000000"/>
                  </a:solidFill>
                  <a:latin typeface="Lato"/>
                  <a:ea typeface="Lato"/>
                  <a:cs typeface="Lato"/>
                  <a:sym typeface="Lato"/>
                </a:rPr>
                <a:t>GOES-17 Fog &amp; Low Stratus</a:t>
              </a:r>
              <a:r>
                <a:rPr lang="en-US" sz="1200">
                  <a:latin typeface="Lato"/>
                  <a:ea typeface="Lato"/>
                  <a:cs typeface="Lato"/>
                  <a:sym typeface="Lato"/>
                </a:rPr>
                <a:t> during LHP anomaly period</a:t>
              </a:r>
              <a:r>
                <a:rPr lang="en-US" sz="1200">
                  <a:latin typeface="Lato"/>
                  <a:ea typeface="Lato"/>
                  <a:cs typeface="Lato"/>
                  <a:sym typeface="Lato"/>
                </a:rPr>
                <a:t>: Oct. 18, </a:t>
              </a:r>
              <a:r>
                <a:rPr lang="en-US" sz="1200">
                  <a:latin typeface="Lato"/>
                  <a:ea typeface="Lato"/>
                  <a:cs typeface="Lato"/>
                  <a:sym typeface="Lato"/>
                </a:rPr>
                <a:t>11-15z</a:t>
              </a:r>
              <a:endParaRPr b="0" i="0" sz="1200" u="none" cap="none" strike="noStrike">
                <a:solidFill>
                  <a:srgbClr val="000000"/>
                </a:solidFill>
                <a:latin typeface="Lato"/>
                <a:ea typeface="Lato"/>
                <a:cs typeface="Lato"/>
                <a:sym typeface="Lato"/>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gd539bf22fd_0_181"/>
          <p:cNvSpPr txBox="1"/>
          <p:nvPr>
            <p:ph idx="1" type="body"/>
          </p:nvPr>
        </p:nvSpPr>
        <p:spPr>
          <a:xfrm>
            <a:off x="342100" y="1109525"/>
            <a:ext cx="10594200" cy="4532100"/>
          </a:xfrm>
          <a:prstGeom prst="rect">
            <a:avLst/>
          </a:prstGeom>
          <a:noFill/>
          <a:ln>
            <a:noFill/>
          </a:ln>
        </p:spPr>
        <p:txBody>
          <a:bodyPr anchorCtr="0" anchor="t" bIns="45700" lIns="91425" spcFirstLastPara="1" rIns="91425" wrap="square" tIns="45700">
            <a:noAutofit/>
          </a:bodyPr>
          <a:lstStyle/>
          <a:p>
            <a:pPr indent="-285750" lvl="0" marL="285750" marR="0" rtl="0" algn="l">
              <a:lnSpc>
                <a:spcPct val="115000"/>
              </a:lnSpc>
              <a:spcBef>
                <a:spcPts val="1000"/>
              </a:spcBef>
              <a:spcAft>
                <a:spcPts val="0"/>
              </a:spcAft>
              <a:buSzPts val="1800"/>
              <a:buChar char="•"/>
            </a:pPr>
            <a:r>
              <a:rPr lang="en-US" sz="1800"/>
              <a:t>Available now from NESDIS / PDA: tiled Himawari-8 Cloud and Moisture Imagery (CMI) </a:t>
            </a:r>
            <a:br>
              <a:rPr lang="en-US" sz="1800"/>
            </a:br>
            <a:r>
              <a:rPr lang="en-US" sz="1800"/>
              <a:t>-- Full-Disk tiles and floating (target) sector</a:t>
            </a:r>
            <a:endParaRPr i="1" sz="1800"/>
          </a:p>
          <a:p>
            <a:pPr indent="-203200" lvl="2" marL="457200" marR="0" rtl="0" algn="l">
              <a:lnSpc>
                <a:spcPct val="115000"/>
              </a:lnSpc>
              <a:spcBef>
                <a:spcPts val="0"/>
              </a:spcBef>
              <a:spcAft>
                <a:spcPts val="0"/>
              </a:spcAft>
              <a:buSzPts val="1400"/>
              <a:buChar char="•"/>
            </a:pPr>
            <a:r>
              <a:rPr i="1" lang="en-US" sz="1400"/>
              <a:t>Currently available via IDP and AWC &amp; NHC ISatSS</a:t>
            </a:r>
            <a:endParaRPr i="1" sz="1400"/>
          </a:p>
          <a:p>
            <a:pPr indent="-203200" lvl="2" marL="457200" marR="0" rtl="0" algn="l">
              <a:lnSpc>
                <a:spcPct val="115000"/>
              </a:lnSpc>
              <a:spcBef>
                <a:spcPts val="0"/>
              </a:spcBef>
              <a:spcAft>
                <a:spcPts val="0"/>
              </a:spcAft>
              <a:buSzPts val="1400"/>
              <a:buChar char="•"/>
            </a:pPr>
            <a:r>
              <a:rPr i="1" lang="en-US" sz="1400"/>
              <a:t>Also publicly available via the Amazon cloud: </a:t>
            </a:r>
            <a:br>
              <a:rPr i="1" lang="en-US" sz="1400"/>
            </a:br>
            <a:r>
              <a:rPr i="1" lang="en-US" sz="1400"/>
              <a:t>	</a:t>
            </a:r>
            <a:r>
              <a:rPr lang="en-US" sz="1400" u="sng">
                <a:solidFill>
                  <a:schemeClr val="hlink"/>
                </a:solidFill>
                <a:hlinkClick r:id="rId3"/>
              </a:rPr>
              <a:t>https://noaa-himawari8.s3.amazonaws.com/index.html</a:t>
            </a:r>
            <a:endParaRPr sz="1400"/>
          </a:p>
          <a:p>
            <a:pPr indent="0" lvl="0" marL="0" marR="0" rtl="0" algn="l">
              <a:lnSpc>
                <a:spcPct val="115000"/>
              </a:lnSpc>
              <a:spcBef>
                <a:spcPts val="1000"/>
              </a:spcBef>
              <a:spcAft>
                <a:spcPts val="0"/>
              </a:spcAft>
              <a:buSzPts val="3200"/>
              <a:buNone/>
            </a:pPr>
            <a:r>
              <a:t/>
            </a:r>
            <a:endParaRPr sz="1800"/>
          </a:p>
          <a:p>
            <a:pPr indent="0" lvl="0" marL="0" marR="0" rtl="0" algn="l">
              <a:lnSpc>
                <a:spcPct val="115000"/>
              </a:lnSpc>
              <a:spcBef>
                <a:spcPts val="1000"/>
              </a:spcBef>
              <a:spcAft>
                <a:spcPts val="0"/>
              </a:spcAft>
              <a:buSzPts val="3200"/>
              <a:buNone/>
            </a:pPr>
            <a:r>
              <a:t/>
            </a:r>
            <a:endParaRPr sz="1800"/>
          </a:p>
          <a:p>
            <a:pPr indent="0" lvl="0" marL="457200" marR="0" rtl="0" algn="l">
              <a:lnSpc>
                <a:spcPct val="115000"/>
              </a:lnSpc>
              <a:spcBef>
                <a:spcPts val="0"/>
              </a:spcBef>
              <a:spcAft>
                <a:spcPts val="0"/>
              </a:spcAft>
              <a:buNone/>
            </a:pPr>
            <a:r>
              <a:t/>
            </a:r>
            <a:endParaRPr sz="1800"/>
          </a:p>
          <a:p>
            <a:pPr indent="-285750" lvl="0" marL="285750" marR="0" rtl="0" algn="l">
              <a:lnSpc>
                <a:spcPct val="115000"/>
              </a:lnSpc>
              <a:spcBef>
                <a:spcPts val="0"/>
              </a:spcBef>
              <a:spcAft>
                <a:spcPts val="0"/>
              </a:spcAft>
              <a:buSzPts val="1800"/>
              <a:buChar char="•"/>
            </a:pPr>
            <a:r>
              <a:rPr lang="en-US" sz="1800"/>
              <a:t>NCF will obtain CMI tiles from PDA using Standing Subscriptions</a:t>
            </a:r>
            <a:br>
              <a:rPr lang="en-US" sz="1800"/>
            </a:br>
            <a:r>
              <a:rPr lang="en-US" sz="1800"/>
              <a:t>and will disseminate data to the Alaska and Pacific Regions</a:t>
            </a:r>
            <a:r>
              <a:rPr lang="en-US" sz="1800"/>
              <a:t> via LDM</a:t>
            </a:r>
            <a:endParaRPr sz="1800"/>
          </a:p>
          <a:p>
            <a:pPr indent="-203200" lvl="1" marL="514350" marR="0" rtl="0" algn="l">
              <a:lnSpc>
                <a:spcPct val="115000"/>
              </a:lnSpc>
              <a:spcBef>
                <a:spcPts val="0"/>
              </a:spcBef>
              <a:spcAft>
                <a:spcPts val="0"/>
              </a:spcAft>
              <a:buSzPts val="1400"/>
              <a:buChar char="•"/>
            </a:pPr>
            <a:r>
              <a:rPr lang="en-US" sz="1400">
                <a:extLst>
                  <a:ext uri="http://customooxmlschemas.google.com/">
                    <go:slidesCustomData xmlns:go="http://customooxmlschemas.google.com/" textRoundtripDataId="6"/>
                  </a:ext>
                </a:extLst>
              </a:rPr>
              <a:t>NCF will fetch</a:t>
            </a:r>
            <a:r>
              <a:rPr lang="en-US" sz="1400">
                <a:extLst>
                  <a:ext uri="http://customooxmlschemas.google.com/">
                    <go:slidesCustomData xmlns:go="http://customooxmlschemas.google.com/" textRoundtripDataId="7"/>
                  </a:ext>
                </a:extLst>
              </a:rPr>
              <a:t> 61 of 88 tiles (x 16 channels) from PDA and send</a:t>
            </a:r>
            <a:r>
              <a:rPr lang="en-US" sz="1400">
                <a:extLst>
                  <a:ext uri="http://customooxmlschemas.google.com/">
                    <go:slidesCustomData xmlns:go="http://customooxmlschemas.google.com/" textRoundtripDataId="8"/>
                  </a:ext>
                </a:extLst>
              </a:rPr>
              <a:t> </a:t>
            </a:r>
            <a:endParaRPr sz="1400"/>
          </a:p>
          <a:p>
            <a:pPr indent="0" lvl="0" marL="914400" marR="0" rtl="0" algn="l">
              <a:lnSpc>
                <a:spcPct val="115000"/>
              </a:lnSpc>
              <a:spcBef>
                <a:spcPts val="0"/>
              </a:spcBef>
              <a:spcAft>
                <a:spcPts val="0"/>
              </a:spcAft>
              <a:buNone/>
            </a:pPr>
            <a:r>
              <a:rPr lang="en-US" sz="1200">
                <a:highlight>
                  <a:srgbClr val="FFFDBF"/>
                </a:highlight>
              </a:rPr>
              <a:t>tiles 02-06 and 09-14</a:t>
            </a:r>
            <a:r>
              <a:rPr lang="en-US" sz="1200"/>
              <a:t> to Alaska Region; and</a:t>
            </a:r>
            <a:br>
              <a:rPr lang="en-US" sz="1200"/>
            </a:br>
            <a:r>
              <a:rPr lang="en-US" sz="1200">
                <a:highlight>
                  <a:srgbClr val="AEE2FB"/>
                </a:highlight>
              </a:rPr>
              <a:t>tiles 16-23, 26-33, 36-43 46-53, 56-63, and 66-73</a:t>
            </a:r>
            <a:r>
              <a:rPr lang="en-US" sz="1200"/>
              <a:t> to Pacific Region</a:t>
            </a:r>
            <a:endParaRPr sz="1200">
              <a:highlight>
                <a:srgbClr val="AEE2FB"/>
              </a:highlight>
            </a:endParaRPr>
          </a:p>
          <a:p>
            <a:pPr indent="-203200" lvl="1" marL="514350" marR="0" rtl="0" algn="l">
              <a:lnSpc>
                <a:spcPct val="115000"/>
              </a:lnSpc>
              <a:spcBef>
                <a:spcPts val="1000"/>
              </a:spcBef>
              <a:spcAft>
                <a:spcPts val="0"/>
              </a:spcAft>
              <a:buSzPts val="1400"/>
              <a:buChar char="•"/>
            </a:pPr>
            <a:r>
              <a:rPr lang="en-US" sz="1800"/>
              <a:t>Now scheduling network configurations for data flows to OCONUS</a:t>
            </a:r>
            <a:endParaRPr sz="1400"/>
          </a:p>
        </p:txBody>
      </p:sp>
      <p:graphicFrame>
        <p:nvGraphicFramePr>
          <p:cNvPr id="171" name="Google Shape;171;gd539bf22fd_0_181"/>
          <p:cNvGraphicFramePr/>
          <p:nvPr/>
        </p:nvGraphicFramePr>
        <p:xfrm>
          <a:off x="7685638" y="1626272"/>
          <a:ext cx="3000000" cy="3000000"/>
        </p:xfrm>
        <a:graphic>
          <a:graphicData uri="http://schemas.openxmlformats.org/drawingml/2006/table">
            <a:tbl>
              <a:tblPr>
                <a:noFill/>
                <a:tableStyleId>{21A85B11-3832-4184-8C4F-DF781D40DD47}</a:tableStyleId>
              </a:tblPr>
              <a:tblGrid>
                <a:gridCol w="438925"/>
                <a:gridCol w="438925"/>
                <a:gridCol w="438925"/>
                <a:gridCol w="438925"/>
                <a:gridCol w="438925"/>
                <a:gridCol w="438925"/>
                <a:gridCol w="438925"/>
                <a:gridCol w="438925"/>
                <a:gridCol w="438925"/>
                <a:gridCol w="438925"/>
              </a:tblGrid>
              <a:tr h="438900">
                <a:tc>
                  <a:txBody>
                    <a:bodyPr/>
                    <a:lstStyle/>
                    <a:p>
                      <a:pPr indent="0" lvl="0" marL="0" marR="0" rtl="0" algn="ctr">
                        <a:lnSpc>
                          <a:spcPct val="100000"/>
                        </a:lnSpc>
                        <a:spcBef>
                          <a:spcPts val="0"/>
                        </a:spcBef>
                        <a:spcAft>
                          <a:spcPts val="0"/>
                        </a:spcAft>
                        <a:buClr>
                          <a:srgbClr val="000000"/>
                        </a:buClr>
                        <a:buSzPts val="1400"/>
                        <a:buFont typeface="Arial"/>
                        <a:buNone/>
                      </a:pPr>
                      <a:r>
                        <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F9CB9C">
                          <a:alpha val="0"/>
                        </a:srgbClr>
                      </a:solidFill>
                      <a:prstDash val="solid"/>
                      <a:round/>
                      <a:headEnd len="sm" w="sm" type="none"/>
                      <a:tailEnd len="sm" w="sm" type="none"/>
                    </a:lnL>
                    <a:lnR cap="flat" cmpd="sng" w="9525">
                      <a:solidFill>
                        <a:srgbClr val="CC4125">
                          <a:alpha val="0"/>
                        </a:srgbClr>
                      </a:solidFill>
                      <a:prstDash val="solid"/>
                      <a:round/>
                      <a:headEnd len="sm" w="sm" type="none"/>
                      <a:tailEnd len="sm" w="sm" type="none"/>
                    </a:lnR>
                    <a:lnT cap="flat" cmpd="sng" w="9525">
                      <a:solidFill>
                        <a:srgbClr val="F9CB9C">
                          <a:alpha val="0"/>
                        </a:srgbClr>
                      </a:solidFill>
                      <a:prstDash val="solid"/>
                      <a:round/>
                      <a:headEnd len="sm" w="sm" type="none"/>
                      <a:tailEnd len="sm" w="sm" type="none"/>
                    </a:lnT>
                    <a:lnB cap="flat" cmpd="sng" w="9525">
                      <a:solidFill>
                        <a:srgbClr val="CC4125">
                          <a:alpha val="0"/>
                        </a:srgbClr>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alpha val="0"/>
                        </a:srgbClr>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alpha val="0"/>
                        </a:srgbClr>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01</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02</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03</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04</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05</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300" u="none" cap="none" strike="noStrike">
                          <a:solidFill>
                            <a:srgbClr val="990000"/>
                          </a:solidFill>
                          <a:latin typeface="Lato"/>
                          <a:ea typeface="Lato"/>
                          <a:cs typeface="Lato"/>
                          <a:sym typeface="Lato"/>
                        </a:rPr>
                        <a:t>06</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alpha val="0"/>
                        </a:srgbClr>
                      </a:solidFill>
                      <a:prstDash val="solid"/>
                      <a:round/>
                      <a:headEnd len="sm" w="sm" type="none"/>
                      <a:tailEnd len="sm" w="sm" type="none"/>
                    </a:lnR>
                    <a:lnT cap="flat" cmpd="sng" w="9525">
                      <a:solidFill>
                        <a:srgbClr val="F9CB9C">
                          <a:alpha val="0"/>
                        </a:srgbClr>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alpha val="0"/>
                        </a:srgbClr>
                      </a:solidFill>
                      <a:prstDash val="solid"/>
                      <a:round/>
                      <a:headEnd len="sm" w="sm" type="none"/>
                      <a:tailEnd len="sm" w="sm" type="none"/>
                    </a:lnL>
                    <a:lnR cap="flat" cmpd="sng" w="9525">
                      <a:solidFill>
                        <a:srgbClr val="F9CB9C">
                          <a:alpha val="0"/>
                        </a:srgbClr>
                      </a:solidFill>
                      <a:prstDash val="solid"/>
                      <a:round/>
                      <a:headEnd len="sm" w="sm" type="none"/>
                      <a:tailEnd len="sm" w="sm" type="none"/>
                    </a:lnR>
                    <a:lnT cap="flat" cmpd="sng" w="9525">
                      <a:solidFill>
                        <a:srgbClr val="F9CB9C">
                          <a:alpha val="0"/>
                        </a:srgbClr>
                      </a:solidFill>
                      <a:prstDash val="solid"/>
                      <a:round/>
                      <a:headEnd len="sm" w="sm" type="none"/>
                      <a:tailEnd len="sm" w="sm" type="none"/>
                    </a:lnT>
                    <a:lnB cap="flat" cmpd="sng" w="9525">
                      <a:solidFill>
                        <a:srgbClr val="CC4125">
                          <a:alpha val="0"/>
                        </a:srgbClr>
                      </a:solidFill>
                      <a:prstDash val="solid"/>
                      <a:round/>
                      <a:headEnd len="sm" w="sm" type="none"/>
                      <a:tailEnd len="sm" w="sm" type="none"/>
                    </a:lnB>
                  </a:tcPr>
                </a:tc>
              </a:tr>
              <a:tr h="438900">
                <a:tc>
                  <a:txBody>
                    <a:bodyPr/>
                    <a:lstStyle/>
                    <a:p>
                      <a:pPr indent="0" lvl="0" marL="0" marR="0" rtl="0" algn="ctr">
                        <a:lnSpc>
                          <a:spcPct val="115000"/>
                        </a:lnSpc>
                        <a:spcBef>
                          <a:spcPts val="0"/>
                        </a:spcBef>
                        <a:spcAft>
                          <a:spcPts val="0"/>
                        </a:spcAft>
                        <a:buClr>
                          <a:srgbClr val="000000"/>
                        </a:buClr>
                        <a:buSzPts val="1000"/>
                        <a:buFont typeface="Arial"/>
                        <a:buNone/>
                      </a:pPr>
                      <a:r>
                        <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alpha val="0"/>
                        </a:srgbClr>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alpha val="0"/>
                        </a:srgbClr>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07</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08</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09</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10</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11</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12</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13</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14</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alpha val="0"/>
                        </a:srgbClr>
                      </a:solidFill>
                      <a:prstDash val="solid"/>
                      <a:round/>
                      <a:headEnd len="sm" w="sm" type="none"/>
                      <a:tailEnd len="sm" w="sm" type="none"/>
                    </a:lnR>
                    <a:lnT cap="flat" cmpd="sng" w="9525">
                      <a:solidFill>
                        <a:srgbClr val="CC4125">
                          <a:alpha val="0"/>
                        </a:srgbClr>
                      </a:solidFill>
                      <a:prstDash val="solid"/>
                      <a:round/>
                      <a:headEnd len="sm" w="sm" type="none"/>
                      <a:tailEnd len="sm" w="sm" type="none"/>
                    </a:lnT>
                    <a:lnB cap="flat" cmpd="sng" w="9525">
                      <a:solidFill>
                        <a:srgbClr val="CC4125"/>
                      </a:solidFill>
                      <a:prstDash val="solid"/>
                      <a:round/>
                      <a:headEnd len="sm" w="sm" type="none"/>
                      <a:tailEnd len="sm" w="sm" type="none"/>
                    </a:lnB>
                  </a:tcPr>
                </a:tc>
              </a:tr>
              <a:tr h="438900">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15</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16</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17</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18</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19</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20</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21</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22</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23</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24</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r>
              <a:tr h="438900">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25</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26</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27</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28</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29</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30</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31</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32</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33</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34</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r>
              <a:tr h="438900">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35</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36</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37</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38</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39</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40</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41</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42</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43</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44</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r>
              <a:tr h="438900">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45</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46</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47</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48</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49</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50</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51</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52</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53</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54</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r>
              <a:tr h="438900">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55</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56</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57</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58</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59</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60</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61</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62</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63</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64</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r>
              <a:tr h="438900">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65</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66</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67</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68</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69</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70</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71</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72</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73</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74</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r>
              <a:tr h="438900">
                <a:tc>
                  <a:txBody>
                    <a:bodyPr/>
                    <a:lstStyle/>
                    <a:p>
                      <a:pPr indent="0" lvl="0" marL="0" marR="0" rtl="0" algn="ctr">
                        <a:lnSpc>
                          <a:spcPct val="115000"/>
                        </a:lnSpc>
                        <a:spcBef>
                          <a:spcPts val="0"/>
                        </a:spcBef>
                        <a:spcAft>
                          <a:spcPts val="0"/>
                        </a:spcAft>
                        <a:buClr>
                          <a:srgbClr val="000000"/>
                        </a:buClr>
                        <a:buSzPts val="1000"/>
                        <a:buFont typeface="Arial"/>
                        <a:buNone/>
                      </a:pPr>
                      <a:r>
                        <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alpha val="0"/>
                        </a:srgbClr>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alpha val="0"/>
                        </a:srgbClr>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75</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76</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77</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78</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79</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80</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81</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82</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alpha val="0"/>
                        </a:srgbClr>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alpha val="0"/>
                        </a:srgbClr>
                      </a:solidFill>
                      <a:prstDash val="solid"/>
                      <a:round/>
                      <a:headEnd len="sm" w="sm" type="none"/>
                      <a:tailEnd len="sm" w="sm" type="none"/>
                    </a:lnB>
                  </a:tcPr>
                </a:tc>
              </a:tr>
              <a:tr h="438900">
                <a:tc>
                  <a:txBody>
                    <a:bodyPr/>
                    <a:lstStyle/>
                    <a:p>
                      <a:pPr indent="0" lvl="0" marL="0" marR="0" rtl="0" algn="ctr">
                        <a:lnSpc>
                          <a:spcPct val="100000"/>
                        </a:lnSpc>
                        <a:spcBef>
                          <a:spcPts val="0"/>
                        </a:spcBef>
                        <a:spcAft>
                          <a:spcPts val="0"/>
                        </a:spcAft>
                        <a:buClr>
                          <a:srgbClr val="000000"/>
                        </a:buClr>
                        <a:buSzPts val="1400"/>
                        <a:buFont typeface="Arial"/>
                        <a:buNone/>
                      </a:pPr>
                      <a:r>
                        <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F9CB9C">
                          <a:alpha val="0"/>
                        </a:srgbClr>
                      </a:solidFill>
                      <a:prstDash val="solid"/>
                      <a:round/>
                      <a:headEnd len="sm" w="sm" type="none"/>
                      <a:tailEnd len="sm" w="sm" type="none"/>
                    </a:lnL>
                    <a:lnR cap="flat" cmpd="sng" w="9525">
                      <a:solidFill>
                        <a:srgbClr val="CC4125">
                          <a:alpha val="0"/>
                        </a:srgbClr>
                      </a:solidFill>
                      <a:prstDash val="solid"/>
                      <a:round/>
                      <a:headEnd len="sm" w="sm" type="none"/>
                      <a:tailEnd len="sm" w="sm" type="none"/>
                    </a:lnR>
                    <a:lnT cap="flat" cmpd="sng" w="9525">
                      <a:solidFill>
                        <a:srgbClr val="CC4125">
                          <a:alpha val="0"/>
                        </a:srgbClr>
                      </a:solidFill>
                      <a:prstDash val="solid"/>
                      <a:round/>
                      <a:headEnd len="sm" w="sm" type="none"/>
                      <a:tailEnd len="sm" w="sm" type="none"/>
                    </a:lnT>
                    <a:lnB cap="flat" cmpd="sng" w="9525">
                      <a:solidFill>
                        <a:srgbClr val="F9CB9C">
                          <a:alpha val="0"/>
                        </a:srgbClr>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alpha val="0"/>
                        </a:srgbClr>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alpha val="0"/>
                        </a:srgbClr>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83</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84</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85</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86</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87</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300" u="none" cap="none" strike="noStrike">
                          <a:solidFill>
                            <a:srgbClr val="990000"/>
                          </a:solidFill>
                          <a:latin typeface="Lato"/>
                          <a:ea typeface="Lato"/>
                          <a:cs typeface="Lato"/>
                          <a:sym typeface="Lato"/>
                        </a:rPr>
                        <a:t>88</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alpha val="0"/>
                        </a:srgbClr>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F9CB9C">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alpha val="0"/>
                        </a:srgbClr>
                      </a:solidFill>
                      <a:prstDash val="solid"/>
                      <a:round/>
                      <a:headEnd len="sm" w="sm" type="none"/>
                      <a:tailEnd len="sm" w="sm" type="none"/>
                    </a:lnL>
                    <a:lnR cap="flat" cmpd="sng" w="9525">
                      <a:solidFill>
                        <a:srgbClr val="F9CB9C">
                          <a:alpha val="0"/>
                        </a:srgbClr>
                      </a:solidFill>
                      <a:prstDash val="solid"/>
                      <a:round/>
                      <a:headEnd len="sm" w="sm" type="none"/>
                      <a:tailEnd len="sm" w="sm" type="none"/>
                    </a:lnR>
                    <a:lnT cap="flat" cmpd="sng" w="9525">
                      <a:solidFill>
                        <a:srgbClr val="CC4125">
                          <a:alpha val="0"/>
                        </a:srgbClr>
                      </a:solidFill>
                      <a:prstDash val="solid"/>
                      <a:round/>
                      <a:headEnd len="sm" w="sm" type="none"/>
                      <a:tailEnd len="sm" w="sm" type="none"/>
                    </a:lnT>
                    <a:lnB cap="flat" cmpd="sng" w="9525">
                      <a:solidFill>
                        <a:srgbClr val="F9CB9C">
                          <a:alpha val="0"/>
                        </a:srgbClr>
                      </a:solidFill>
                      <a:prstDash val="solid"/>
                      <a:round/>
                      <a:headEnd len="sm" w="sm" type="none"/>
                      <a:tailEnd len="sm" w="sm" type="none"/>
                    </a:lnB>
                  </a:tcPr>
                </a:tc>
              </a:tr>
            </a:tbl>
          </a:graphicData>
        </a:graphic>
      </p:graphicFrame>
      <p:sp>
        <p:nvSpPr>
          <p:cNvPr id="172" name="Google Shape;172;gd539bf22fd_0_181"/>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sz="1800">
                <a:solidFill>
                  <a:srgbClr val="CC0000"/>
                </a:solidFill>
              </a:rPr>
              <a:t>‹#›</a:t>
            </a:fld>
            <a:endParaRPr sz="1800">
              <a:solidFill>
                <a:srgbClr val="CC0000"/>
              </a:solidFill>
            </a:endParaRPr>
          </a:p>
        </p:txBody>
      </p:sp>
      <p:sp>
        <p:nvSpPr>
          <p:cNvPr id="173" name="Google Shape;173;gd539bf22fd_0_181"/>
          <p:cNvSpPr txBox="1"/>
          <p:nvPr>
            <p:ph type="title"/>
          </p:nvPr>
        </p:nvSpPr>
        <p:spPr>
          <a:xfrm>
            <a:off x="1219200" y="126900"/>
            <a:ext cx="9717000" cy="5439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376092"/>
              </a:buClr>
              <a:buSzPts val="4000"/>
              <a:buFont typeface="Calibri"/>
              <a:buNone/>
            </a:pPr>
            <a:r>
              <a:rPr lang="en-US" sz="3600"/>
              <a:t>Himawari-8 Cloud &amp; Moisture Imagery</a:t>
            </a:r>
            <a:endParaRPr sz="3600"/>
          </a:p>
        </p:txBody>
      </p:sp>
      <p:graphicFrame>
        <p:nvGraphicFramePr>
          <p:cNvPr id="174" name="Google Shape;174;gd539bf22fd_0_181"/>
          <p:cNvGraphicFramePr/>
          <p:nvPr/>
        </p:nvGraphicFramePr>
        <p:xfrm>
          <a:off x="717025" y="2775450"/>
          <a:ext cx="3000000" cy="3000000"/>
        </p:xfrm>
        <a:graphic>
          <a:graphicData uri="http://schemas.openxmlformats.org/drawingml/2006/table">
            <a:tbl>
              <a:tblPr>
                <a:noFill/>
                <a:tableStyleId>{E9D0D189-E520-40D0-8B0B-5333DA602520}</a:tableStyleId>
              </a:tblPr>
              <a:tblGrid>
                <a:gridCol w="1713800"/>
                <a:gridCol w="1225775"/>
                <a:gridCol w="400725"/>
                <a:gridCol w="773425"/>
                <a:gridCol w="1568500"/>
              </a:tblGrid>
              <a:tr h="156450">
                <a:tc>
                  <a:txBody>
                    <a:bodyPr/>
                    <a:lstStyle/>
                    <a:p>
                      <a:pPr indent="0" lvl="0" marL="0" marR="0" rtl="0" algn="ctr">
                        <a:lnSpc>
                          <a:spcPct val="115000"/>
                        </a:lnSpc>
                        <a:spcBef>
                          <a:spcPts val="0"/>
                        </a:spcBef>
                        <a:spcAft>
                          <a:spcPts val="0"/>
                        </a:spcAft>
                        <a:buClr>
                          <a:srgbClr val="000000"/>
                        </a:buClr>
                        <a:buSzPts val="1100"/>
                        <a:buFont typeface="Arial"/>
                        <a:buNone/>
                      </a:pPr>
                      <a:r>
                        <a:rPr b="1" lang="en-US" sz="1100" u="none" cap="none" strike="noStrike">
                          <a:latin typeface="Lato"/>
                          <a:ea typeface="Lato"/>
                          <a:cs typeface="Lato"/>
                          <a:sym typeface="Lato"/>
                        </a:rPr>
                        <a:t>Himawari Product</a:t>
                      </a:r>
                      <a:endParaRPr b="1" sz="1100" u="none" cap="none" strike="noStrike">
                        <a:latin typeface="Lato"/>
                        <a:ea typeface="Lato"/>
                        <a:cs typeface="Lato"/>
                        <a:sym typeface="Lato"/>
                      </a:endParaRPr>
                    </a:p>
                  </a:txBody>
                  <a:tcPr marT="45700" marB="45700" marR="9125" marL="912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2"/>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b="1" lang="en-US" sz="1100" u="none" cap="none" strike="noStrike">
                          <a:latin typeface="Lato"/>
                          <a:ea typeface="Lato"/>
                          <a:cs typeface="Lato"/>
                          <a:sym typeface="Lato"/>
                        </a:rPr>
                        <a:t>Sector</a:t>
                      </a:r>
                      <a:endParaRPr b="1" sz="1100" u="none" cap="none" strike="noStrike">
                        <a:latin typeface="Lato"/>
                        <a:ea typeface="Lato"/>
                        <a:cs typeface="Lato"/>
                        <a:sym typeface="Lato"/>
                      </a:endParaRPr>
                    </a:p>
                  </a:txBody>
                  <a:tcPr marT="45700" marB="45700" marR="9125" marL="912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2"/>
                    </a:solidFill>
                  </a:tcPr>
                </a:tc>
                <a:tc gridSpan="2">
                  <a:txBody>
                    <a:bodyPr/>
                    <a:lstStyle/>
                    <a:p>
                      <a:pPr indent="0" lvl="0" marL="0" marR="0" rtl="0" algn="ctr">
                        <a:lnSpc>
                          <a:spcPct val="115000"/>
                        </a:lnSpc>
                        <a:spcBef>
                          <a:spcPts val="0"/>
                        </a:spcBef>
                        <a:spcAft>
                          <a:spcPts val="0"/>
                        </a:spcAft>
                        <a:buClr>
                          <a:schemeClr val="dk1"/>
                        </a:buClr>
                        <a:buSzPts val="1100"/>
                        <a:buFont typeface="Arial"/>
                        <a:buNone/>
                      </a:pPr>
                      <a:r>
                        <a:rPr b="1" lang="en-US" sz="1100" u="none" cap="none" strike="noStrike">
                          <a:solidFill>
                            <a:schemeClr val="dk1"/>
                          </a:solidFill>
                          <a:latin typeface="Lato"/>
                          <a:ea typeface="Lato"/>
                          <a:cs typeface="Lato"/>
                          <a:sym typeface="Lato"/>
                        </a:rPr>
                        <a:t>Refresh Rate</a:t>
                      </a:r>
                      <a:endParaRPr b="1" sz="1100" u="none" cap="none" strike="noStrike">
                        <a:latin typeface="Lato"/>
                        <a:ea typeface="Lato"/>
                        <a:cs typeface="Lato"/>
                        <a:sym typeface="Lato"/>
                      </a:endParaRPr>
                    </a:p>
                  </a:txBody>
                  <a:tcPr marT="45700" marB="45700" marR="9125" marL="912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2"/>
                    </a:solidFill>
                  </a:tcPr>
                </a:tc>
                <a:tc hMerge="1"/>
                <a:tc>
                  <a:txBody>
                    <a:bodyPr/>
                    <a:lstStyle/>
                    <a:p>
                      <a:pPr indent="0" lvl="0" marL="0" marR="0" rtl="0" algn="ctr">
                        <a:lnSpc>
                          <a:spcPct val="115000"/>
                        </a:lnSpc>
                        <a:spcBef>
                          <a:spcPts val="0"/>
                        </a:spcBef>
                        <a:spcAft>
                          <a:spcPts val="0"/>
                        </a:spcAft>
                        <a:buClr>
                          <a:srgbClr val="000000"/>
                        </a:buClr>
                        <a:buSzPts val="1100"/>
                        <a:buFont typeface="Arial"/>
                        <a:buNone/>
                      </a:pPr>
                      <a:r>
                        <a:rPr b="1" lang="en-US" sz="1100" u="none" cap="none" strike="noStrike">
                          <a:latin typeface="Lato"/>
                          <a:ea typeface="Lato"/>
                          <a:cs typeface="Lato"/>
                          <a:sym typeface="Lato"/>
                        </a:rPr>
                        <a:t>Nadir ground resolution</a:t>
                      </a:r>
                      <a:endParaRPr b="1" sz="1100" u="none" cap="none" strike="noStrike">
                        <a:latin typeface="Lato"/>
                        <a:ea typeface="Lato"/>
                        <a:cs typeface="Lato"/>
                        <a:sym typeface="Lato"/>
                      </a:endParaRPr>
                    </a:p>
                  </a:txBody>
                  <a:tcPr marT="45700" marB="45700" marR="9125" marL="912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2"/>
                    </a:solidFill>
                  </a:tcPr>
                </a:tc>
              </a:tr>
              <a:tr h="156450">
                <a:tc>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latin typeface="Lato"/>
                          <a:ea typeface="Lato"/>
                          <a:cs typeface="Lato"/>
                          <a:sym typeface="Lato"/>
                        </a:rPr>
                        <a:t>Cloud &amp; Moisture Imagery</a:t>
                      </a:r>
                      <a:endParaRPr sz="1100" u="none" cap="none" strike="noStrike">
                        <a:latin typeface="Lato"/>
                        <a:ea typeface="Lato"/>
                        <a:cs typeface="Lato"/>
                        <a:sym typeface="Lato"/>
                      </a:endParaRPr>
                    </a:p>
                  </a:txBody>
                  <a:tcPr marT="45700" marB="45700" marR="9125" marL="9125" anchor="b">
                    <a:lnL cap="flat" cmpd="sng" w="9525">
                      <a:solidFill>
                        <a:srgbClr val="B7B7B7"/>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CCCCCC"/>
                      </a:solidFill>
                      <a:prstDash val="solid"/>
                      <a:round/>
                      <a:headEnd len="sm" w="sm" type="none"/>
                      <a:tailEnd len="sm" w="sm" type="none"/>
                    </a:lnB>
                    <a:solidFill>
                      <a:srgbClr val="D9D2E9"/>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latin typeface="Lato"/>
                          <a:ea typeface="Lato"/>
                          <a:cs typeface="Lato"/>
                          <a:sym typeface="Lato"/>
                        </a:rPr>
                        <a:t>Full Disk tiles</a:t>
                      </a:r>
                      <a:endParaRPr sz="1100" u="none" cap="none" strike="noStrike">
                        <a:latin typeface="Lato"/>
                        <a:ea typeface="Lato"/>
                        <a:cs typeface="Lato"/>
                        <a:sym typeface="Lato"/>
                      </a:endParaRPr>
                    </a:p>
                  </a:txBody>
                  <a:tcPr marT="45700" marB="45700" marR="9125" marL="91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CCCCCC"/>
                      </a:solidFill>
                      <a:prstDash val="solid"/>
                      <a:round/>
                      <a:headEnd len="sm" w="sm" type="none"/>
                      <a:tailEnd len="sm" w="sm" type="none"/>
                    </a:lnB>
                    <a:solidFill>
                      <a:srgbClr val="D9D2E9"/>
                    </a:solidFill>
                  </a:tcPr>
                </a:tc>
                <a:tc gridSpan="2">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latin typeface="Lato"/>
                          <a:ea typeface="Lato"/>
                          <a:cs typeface="Lato"/>
                          <a:sym typeface="Lato"/>
                        </a:rPr>
                        <a:t>10 min</a:t>
                      </a:r>
                      <a:endParaRPr sz="1100" u="none" cap="none" strike="noStrike">
                        <a:latin typeface="Lato"/>
                        <a:ea typeface="Lato"/>
                        <a:cs typeface="Lato"/>
                        <a:sym typeface="Lato"/>
                      </a:endParaRPr>
                    </a:p>
                  </a:txBody>
                  <a:tcPr marT="45700" marB="45700" marR="9125" marL="91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CCCCCC"/>
                      </a:solidFill>
                      <a:prstDash val="solid"/>
                      <a:round/>
                      <a:headEnd len="sm" w="sm" type="none"/>
                      <a:tailEnd len="sm" w="sm" type="none"/>
                    </a:lnB>
                    <a:solidFill>
                      <a:srgbClr val="D9D2E9"/>
                    </a:solidFill>
                  </a:tcPr>
                </a:tc>
                <a:tc hMerge="1"/>
                <a:tc>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latin typeface="Lato"/>
                          <a:ea typeface="Lato"/>
                          <a:cs typeface="Lato"/>
                          <a:sym typeface="Lato"/>
                        </a:rPr>
                        <a:t>1</a:t>
                      </a:r>
                      <a:r>
                        <a:rPr lang="en-US" sz="1100">
                          <a:latin typeface="Lato"/>
                          <a:ea typeface="Lato"/>
                          <a:cs typeface="Lato"/>
                          <a:sym typeface="Lato"/>
                        </a:rPr>
                        <a:t> &amp;</a:t>
                      </a:r>
                      <a:r>
                        <a:rPr lang="en-US" sz="1100" u="none" cap="none" strike="noStrike">
                          <a:latin typeface="Lato"/>
                          <a:ea typeface="Lato"/>
                          <a:cs typeface="Lato"/>
                          <a:sym typeface="Lato"/>
                        </a:rPr>
                        <a:t> 2 km</a:t>
                      </a:r>
                      <a:endParaRPr sz="1100" u="none" cap="none" strike="noStrike">
                        <a:latin typeface="Lato"/>
                        <a:ea typeface="Lato"/>
                        <a:cs typeface="Lato"/>
                        <a:sym typeface="Lato"/>
                      </a:endParaRPr>
                    </a:p>
                  </a:txBody>
                  <a:tcPr marT="45700" marB="45700" marR="9125" marL="9125" anchor="b">
                    <a:lnL cap="flat" cmpd="sng" w="9525">
                      <a:solidFill>
                        <a:srgbClr val="CCCCCC"/>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CCCCCC"/>
                      </a:solidFill>
                      <a:prstDash val="solid"/>
                      <a:round/>
                      <a:headEnd len="sm" w="sm" type="none"/>
                      <a:tailEnd len="sm" w="sm" type="none"/>
                    </a:lnB>
                    <a:solidFill>
                      <a:srgbClr val="D9D2E9"/>
                    </a:solidFill>
                  </a:tcPr>
                </a:tc>
              </a:tr>
              <a:tr h="156450">
                <a:tc>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latin typeface="Lato"/>
                          <a:ea typeface="Lato"/>
                          <a:cs typeface="Lato"/>
                          <a:sym typeface="Lato"/>
                        </a:rPr>
                        <a:t>Cloud &amp; Moisture Imagery</a:t>
                      </a:r>
                      <a:endParaRPr sz="1100" u="none" cap="none" strike="noStrike">
                        <a:latin typeface="Lato"/>
                        <a:ea typeface="Lato"/>
                        <a:cs typeface="Lato"/>
                        <a:sym typeface="Lato"/>
                      </a:endParaRPr>
                    </a:p>
                  </a:txBody>
                  <a:tcPr marT="45700" marB="45700" marR="9125" marL="9125" anchor="b">
                    <a:lnL cap="flat" cmpd="sng" w="9525">
                      <a:solidFill>
                        <a:srgbClr val="B7B7B7"/>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B7B7B7"/>
                      </a:solidFill>
                      <a:prstDash val="solid"/>
                      <a:round/>
                      <a:headEnd len="sm" w="sm" type="none"/>
                      <a:tailEnd len="sm" w="sm" type="none"/>
                    </a:lnB>
                    <a:solidFill>
                      <a:srgbClr val="D9D2E9"/>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latin typeface="Lato"/>
                          <a:ea typeface="Lato"/>
                          <a:cs typeface="Lato"/>
                          <a:sym typeface="Lato"/>
                        </a:rPr>
                        <a:t>Floating Sector</a:t>
                      </a:r>
                      <a:endParaRPr sz="1100" u="none" cap="none" strike="noStrike">
                        <a:latin typeface="Lato"/>
                        <a:ea typeface="Lato"/>
                        <a:cs typeface="Lato"/>
                        <a:sym typeface="Lato"/>
                      </a:endParaRPr>
                    </a:p>
                  </a:txBody>
                  <a:tcPr marT="45700" marB="45700" marR="9125" marL="91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B7B7B7"/>
                      </a:solidFill>
                      <a:prstDash val="solid"/>
                      <a:round/>
                      <a:headEnd len="sm" w="sm" type="none"/>
                      <a:tailEnd len="sm" w="sm" type="none"/>
                    </a:lnB>
                    <a:solidFill>
                      <a:srgbClr val="D9D2E9"/>
                    </a:solidFill>
                  </a:tcPr>
                </a:tc>
                <a:tc gridSpan="2">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latin typeface="Lato"/>
                          <a:ea typeface="Lato"/>
                          <a:cs typeface="Lato"/>
                          <a:sym typeface="Lato"/>
                        </a:rPr>
                        <a:t>2.5 min</a:t>
                      </a:r>
                      <a:endParaRPr sz="1100" u="none" cap="none" strike="noStrike">
                        <a:latin typeface="Lato"/>
                        <a:ea typeface="Lato"/>
                        <a:cs typeface="Lato"/>
                        <a:sym typeface="Lato"/>
                      </a:endParaRPr>
                    </a:p>
                  </a:txBody>
                  <a:tcPr marT="45700" marB="45700" marR="9125" marL="91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B7B7B7"/>
                      </a:solidFill>
                      <a:prstDash val="solid"/>
                      <a:round/>
                      <a:headEnd len="sm" w="sm" type="none"/>
                      <a:tailEnd len="sm" w="sm" type="none"/>
                    </a:lnB>
                    <a:solidFill>
                      <a:srgbClr val="D9D2E9"/>
                    </a:solidFill>
                  </a:tcPr>
                </a:tc>
                <a:tc hMerge="1"/>
                <a:tc>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latin typeface="Lato"/>
                          <a:ea typeface="Lato"/>
                          <a:cs typeface="Lato"/>
                          <a:sym typeface="Lato"/>
                        </a:rPr>
                        <a:t>0.5 km</a:t>
                      </a:r>
                      <a:endParaRPr sz="1100" u="none" cap="none" strike="noStrike">
                        <a:latin typeface="Lato"/>
                        <a:ea typeface="Lato"/>
                        <a:cs typeface="Lato"/>
                        <a:sym typeface="Lato"/>
                      </a:endParaRPr>
                    </a:p>
                  </a:txBody>
                  <a:tcPr marT="45700" marB="45700" marR="9125" marL="9125" anchor="b">
                    <a:lnL cap="flat" cmpd="sng" w="9525">
                      <a:solidFill>
                        <a:srgbClr val="CCCCCC"/>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B7B7B7"/>
                      </a:solidFill>
                      <a:prstDash val="solid"/>
                      <a:round/>
                      <a:headEnd len="sm" w="sm" type="none"/>
                      <a:tailEnd len="sm" w="sm" type="none"/>
                    </a:lnB>
                    <a:solidFill>
                      <a:srgbClr val="D9D2E9"/>
                    </a:solidFill>
                  </a:tcPr>
                </a:tc>
              </a:tr>
            </a:tbl>
          </a:graphicData>
        </a:graphic>
      </p:graphicFrame>
      <p:grpSp>
        <p:nvGrpSpPr>
          <p:cNvPr id="175" name="Google Shape;175;gd539bf22fd_0_181"/>
          <p:cNvGrpSpPr/>
          <p:nvPr/>
        </p:nvGrpSpPr>
        <p:grpSpPr>
          <a:xfrm>
            <a:off x="7685912" y="1626275"/>
            <a:ext cx="4389000" cy="4389000"/>
            <a:chOff x="7457312" y="2007275"/>
            <a:chExt cx="4389000" cy="4389000"/>
          </a:xfrm>
        </p:grpSpPr>
        <p:grpSp>
          <p:nvGrpSpPr>
            <p:cNvPr id="176" name="Google Shape;176;gd539bf22fd_0_181"/>
            <p:cNvGrpSpPr/>
            <p:nvPr/>
          </p:nvGrpSpPr>
          <p:grpSpPr>
            <a:xfrm>
              <a:off x="7457312" y="2007275"/>
              <a:ext cx="4389000" cy="4389000"/>
              <a:chOff x="7533512" y="2007275"/>
              <a:chExt cx="4389000" cy="4389000"/>
            </a:xfrm>
          </p:grpSpPr>
          <p:pic>
            <p:nvPicPr>
              <p:cNvPr id="177" name="Google Shape;177;gd539bf22fd_0_181"/>
              <p:cNvPicPr preferRelativeResize="0"/>
              <p:nvPr/>
            </p:nvPicPr>
            <p:blipFill rotWithShape="1">
              <a:blip r:embed="rId4">
                <a:alphaModFix/>
              </a:blip>
              <a:srcRect b="0" l="0" r="0" t="0"/>
              <a:stretch/>
            </p:blipFill>
            <p:spPr>
              <a:xfrm>
                <a:off x="7533512" y="2007275"/>
                <a:ext cx="4389000" cy="4389000"/>
              </a:xfrm>
              <a:prstGeom prst="rect">
                <a:avLst/>
              </a:prstGeom>
              <a:noFill/>
              <a:ln>
                <a:noFill/>
              </a:ln>
            </p:spPr>
          </p:pic>
          <p:sp>
            <p:nvSpPr>
              <p:cNvPr id="178" name="Google Shape;178;gd539bf22fd_0_181"/>
              <p:cNvSpPr/>
              <p:nvPr/>
            </p:nvSpPr>
            <p:spPr>
              <a:xfrm>
                <a:off x="7972175" y="2446325"/>
                <a:ext cx="3519600" cy="3072000"/>
              </a:xfrm>
              <a:prstGeom prst="rect">
                <a:avLst/>
              </a:prstGeom>
              <a:solidFill>
                <a:srgbClr val="3CA6D8">
                  <a:alpha val="419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grpSp>
        <p:sp>
          <p:nvSpPr>
            <p:cNvPr id="179" name="Google Shape;179;gd539bf22fd_0_181"/>
            <p:cNvSpPr/>
            <p:nvPr/>
          </p:nvSpPr>
          <p:spPr>
            <a:xfrm>
              <a:off x="8773825" y="2007275"/>
              <a:ext cx="2194800" cy="438900"/>
            </a:xfrm>
            <a:prstGeom prst="rect">
              <a:avLst/>
            </a:prstGeom>
            <a:solidFill>
              <a:srgbClr val="FFF815">
                <a:alpha val="307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80" name="Google Shape;180;gd539bf22fd_0_181"/>
            <p:cNvSpPr/>
            <p:nvPr/>
          </p:nvSpPr>
          <p:spPr>
            <a:xfrm>
              <a:off x="8773825" y="2446175"/>
              <a:ext cx="2633700" cy="438900"/>
            </a:xfrm>
            <a:prstGeom prst="rect">
              <a:avLst/>
            </a:prstGeom>
            <a:solidFill>
              <a:srgbClr val="FFF815">
                <a:alpha val="307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grpSp>
      <p:sp>
        <p:nvSpPr>
          <p:cNvPr id="181" name="Google Shape;181;gd539bf22fd_0_181"/>
          <p:cNvSpPr txBox="1"/>
          <p:nvPr/>
        </p:nvSpPr>
        <p:spPr>
          <a:xfrm>
            <a:off x="10553700" y="6091475"/>
            <a:ext cx="824700" cy="172500"/>
          </a:xfrm>
          <a:prstGeom prst="rect">
            <a:avLst/>
          </a:prstGeom>
          <a:noFill/>
          <a:ln>
            <a:noFill/>
          </a:ln>
        </p:spPr>
        <p:txBody>
          <a:bodyPr anchorCtr="0" anchor="t" bIns="9125" lIns="9125" spcFirstLastPara="1" rIns="9125" wrap="square" tIns="9125">
            <a:spAutoFit/>
          </a:bodyPr>
          <a:lstStyle/>
          <a:p>
            <a:pPr indent="0" lvl="0" marL="0" marR="0" rtl="0" algn="l">
              <a:lnSpc>
                <a:spcPct val="100000"/>
              </a:lnSpc>
              <a:spcBef>
                <a:spcPts val="0"/>
              </a:spcBef>
              <a:spcAft>
                <a:spcPts val="0"/>
              </a:spcAft>
              <a:buClr>
                <a:srgbClr val="000000"/>
              </a:buClr>
              <a:buSzPts val="800"/>
              <a:buFont typeface="Arial"/>
              <a:buNone/>
            </a:pPr>
            <a:r>
              <a:rPr i="1" lang="en-US" sz="1000">
                <a:solidFill>
                  <a:srgbClr val="666666"/>
                </a:solidFill>
                <a:latin typeface="Lato"/>
                <a:ea typeface="Lato"/>
                <a:cs typeface="Lato"/>
                <a:sym typeface="Lato"/>
              </a:rPr>
              <a:t>h/t Joe Zajic</a:t>
            </a:r>
            <a:endParaRPr i="1" sz="1000" u="none" cap="none" strike="noStrike">
              <a:solidFill>
                <a:srgbClr val="666666"/>
              </a:solidFill>
              <a:latin typeface="Lato"/>
              <a:ea typeface="Lato"/>
              <a:cs typeface="Lato"/>
              <a:sym typeface="Lato"/>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g9f2a877130_0_29"/>
          <p:cNvSpPr txBox="1"/>
          <p:nvPr>
            <p:ph idx="1" type="body"/>
          </p:nvPr>
        </p:nvSpPr>
        <p:spPr>
          <a:xfrm>
            <a:off x="224475" y="1193775"/>
            <a:ext cx="6687900" cy="15675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1000"/>
              </a:spcBef>
              <a:spcAft>
                <a:spcPts val="0"/>
              </a:spcAft>
              <a:buSzPts val="3200"/>
              <a:buNone/>
            </a:pPr>
            <a:r>
              <a:rPr lang="en-US" sz="1800"/>
              <a:t>Available now from NESDIS / PDA: Full Disk L2 products</a:t>
            </a:r>
            <a:endParaRPr sz="1800"/>
          </a:p>
          <a:p>
            <a:pPr indent="0" lvl="0" marL="0" marR="0" rtl="0" algn="l">
              <a:lnSpc>
                <a:spcPct val="115000"/>
              </a:lnSpc>
              <a:spcBef>
                <a:spcPts val="0"/>
              </a:spcBef>
              <a:spcAft>
                <a:spcPts val="0"/>
              </a:spcAft>
              <a:buSzPts val="3200"/>
              <a:buNone/>
            </a:pPr>
            <a:r>
              <a:rPr i="1" lang="en-US" sz="1400"/>
              <a:t>Also publicly available via the Amazon cloud: </a:t>
            </a:r>
            <a:br>
              <a:rPr i="1" lang="en-US" sz="1400"/>
            </a:br>
            <a:r>
              <a:rPr i="1" lang="en-US" sz="1400"/>
              <a:t>	</a:t>
            </a:r>
            <a:r>
              <a:rPr lang="en-US" sz="1400" u="sng">
                <a:solidFill>
                  <a:schemeClr val="hlink"/>
                </a:solidFill>
                <a:hlinkClick r:id="rId3"/>
              </a:rPr>
              <a:t>https://noaa-himawari8.s3.amazonaws.com/index.html</a:t>
            </a:r>
            <a:endParaRPr sz="1800"/>
          </a:p>
          <a:p>
            <a:pPr indent="0" lvl="0" marL="0" marR="0" rtl="0" algn="l">
              <a:lnSpc>
                <a:spcPct val="115000"/>
              </a:lnSpc>
              <a:spcBef>
                <a:spcPts val="1000"/>
              </a:spcBef>
              <a:spcAft>
                <a:spcPts val="0"/>
              </a:spcAft>
              <a:buSzPts val="3200"/>
              <a:buNone/>
            </a:pPr>
            <a:r>
              <a:rPr lang="en-US" sz="1800"/>
              <a:t>Now adapting data formats and configuring AWIPS</a:t>
            </a:r>
            <a:endParaRPr sz="1800"/>
          </a:p>
          <a:p>
            <a:pPr indent="0" lvl="0" marL="457200" rtl="0" algn="l">
              <a:lnSpc>
                <a:spcPct val="115000"/>
              </a:lnSpc>
              <a:spcBef>
                <a:spcPts val="0"/>
              </a:spcBef>
              <a:spcAft>
                <a:spcPts val="0"/>
              </a:spcAft>
              <a:buClr>
                <a:schemeClr val="dk1"/>
              </a:buClr>
              <a:buSzPts val="1100"/>
              <a:buFont typeface="Arial"/>
              <a:buNone/>
            </a:pPr>
            <a:r>
              <a:rPr i="1" lang="en-US" sz="1400"/>
              <a:t>(Himawari Derived Motion Winds already going to Pacific Region)</a:t>
            </a:r>
            <a:endParaRPr sz="1800"/>
          </a:p>
        </p:txBody>
      </p:sp>
      <p:sp>
        <p:nvSpPr>
          <p:cNvPr id="188" name="Google Shape;188;g9f2a877130_0_29"/>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sz="1800">
                <a:solidFill>
                  <a:srgbClr val="CC0000"/>
                </a:solidFill>
              </a:rPr>
              <a:t>‹#›</a:t>
            </a:fld>
            <a:endParaRPr sz="1800">
              <a:solidFill>
                <a:srgbClr val="CC0000"/>
              </a:solidFill>
            </a:endParaRPr>
          </a:p>
        </p:txBody>
      </p:sp>
      <p:sp>
        <p:nvSpPr>
          <p:cNvPr id="189" name="Google Shape;189;g9f2a877130_0_29"/>
          <p:cNvSpPr txBox="1"/>
          <p:nvPr>
            <p:ph type="title"/>
          </p:nvPr>
        </p:nvSpPr>
        <p:spPr>
          <a:xfrm>
            <a:off x="1219200" y="126900"/>
            <a:ext cx="9717000" cy="5439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376092"/>
              </a:buClr>
              <a:buSzPts val="4000"/>
              <a:buFont typeface="Calibri"/>
              <a:buNone/>
            </a:pPr>
            <a:r>
              <a:rPr lang="en-US" sz="3200"/>
              <a:t>In preparation: </a:t>
            </a:r>
            <a:r>
              <a:rPr lang="en-US" sz="3200"/>
              <a:t>Himawari-8 L2 Derived Products</a:t>
            </a:r>
            <a:endParaRPr sz="3200"/>
          </a:p>
        </p:txBody>
      </p:sp>
      <p:pic>
        <p:nvPicPr>
          <p:cNvPr id="190" name="Google Shape;190;g9f2a877130_0_29"/>
          <p:cNvPicPr preferRelativeResize="0"/>
          <p:nvPr/>
        </p:nvPicPr>
        <p:blipFill rotWithShape="1">
          <a:blip r:embed="rId4">
            <a:alphaModFix/>
          </a:blip>
          <a:srcRect b="0" l="7106" r="0" t="0"/>
          <a:stretch/>
        </p:blipFill>
        <p:spPr>
          <a:xfrm>
            <a:off x="99000" y="2985650"/>
            <a:ext cx="8573851" cy="3795575"/>
          </a:xfrm>
          <a:prstGeom prst="rect">
            <a:avLst/>
          </a:prstGeom>
          <a:noFill/>
          <a:ln cap="flat" cmpd="sng" w="9525">
            <a:solidFill>
              <a:srgbClr val="999999"/>
            </a:solidFill>
            <a:prstDash val="solid"/>
            <a:round/>
            <a:headEnd len="sm" w="sm" type="none"/>
            <a:tailEnd len="sm" w="sm" type="none"/>
          </a:ln>
          <a:effectLst>
            <a:outerShdw blurRad="171450" rotWithShape="0" algn="bl" dir="5400000" dist="47625">
              <a:srgbClr val="000000">
                <a:alpha val="49019"/>
              </a:srgbClr>
            </a:outerShdw>
          </a:effectLst>
        </p:spPr>
      </p:pic>
      <p:sp>
        <p:nvSpPr>
          <p:cNvPr id="191" name="Google Shape;191;g9f2a877130_0_29"/>
          <p:cNvSpPr txBox="1"/>
          <p:nvPr/>
        </p:nvSpPr>
        <p:spPr>
          <a:xfrm>
            <a:off x="8835575" y="4091425"/>
            <a:ext cx="3356400" cy="2136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000"/>
              </a:spcBef>
              <a:spcAft>
                <a:spcPts val="0"/>
              </a:spcAft>
              <a:buClr>
                <a:srgbClr val="000000"/>
              </a:buClr>
              <a:buSzPts val="1800"/>
              <a:buFont typeface="Arial"/>
              <a:buNone/>
            </a:pPr>
            <a:r>
              <a:rPr b="0" i="0" lang="en-US" sz="1500" u="none" cap="none" strike="noStrike">
                <a:solidFill>
                  <a:schemeClr val="dk1"/>
                </a:solidFill>
                <a:latin typeface="Lato"/>
                <a:ea typeface="Lato"/>
                <a:cs typeface="Lato"/>
                <a:sym typeface="Lato"/>
              </a:rPr>
              <a:t>NCF will obtain a subset</a:t>
            </a:r>
            <a:r>
              <a:rPr b="0" i="1" lang="en-US" sz="1500" u="none" cap="none" strike="noStrike">
                <a:solidFill>
                  <a:schemeClr val="dk1"/>
                </a:solidFill>
                <a:latin typeface="Lato"/>
                <a:ea typeface="Lato"/>
                <a:cs typeface="Lato"/>
                <a:sym typeface="Lato"/>
              </a:rPr>
              <a:t> (TBD)</a:t>
            </a:r>
            <a:r>
              <a:rPr b="0" i="0" lang="en-US" sz="1500" u="none" cap="none" strike="noStrike">
                <a:solidFill>
                  <a:schemeClr val="dk1"/>
                </a:solidFill>
                <a:latin typeface="Lato"/>
                <a:ea typeface="Lato"/>
                <a:cs typeface="Lato"/>
                <a:sym typeface="Lato"/>
              </a:rPr>
              <a:t> of these data products from PDA </a:t>
            </a:r>
            <a:r>
              <a:rPr b="0" i="1" lang="en-US" sz="1500" u="none" cap="none" strike="noStrike">
                <a:solidFill>
                  <a:schemeClr val="dk1"/>
                </a:solidFill>
                <a:latin typeface="Lato"/>
                <a:ea typeface="Lato"/>
                <a:cs typeface="Lato"/>
                <a:sym typeface="Lato"/>
              </a:rPr>
              <a:t>(trimmed to a few essential data fields)</a:t>
            </a:r>
            <a:r>
              <a:rPr b="0" i="0" lang="en-US" sz="1500" u="none" cap="none" strike="noStrike">
                <a:solidFill>
                  <a:schemeClr val="dk1"/>
                </a:solidFill>
                <a:latin typeface="Lato"/>
                <a:ea typeface="Lato"/>
                <a:cs typeface="Lato"/>
                <a:sym typeface="Lato"/>
              </a:rPr>
              <a:t> and disseminate them via LDM to the Alaska and Pacific Regions</a:t>
            </a:r>
            <a:endParaRPr b="0" i="0" sz="1500" u="none" cap="none" strike="noStrike">
              <a:solidFill>
                <a:schemeClr val="dk1"/>
              </a:solidFill>
              <a:latin typeface="Lato"/>
              <a:ea typeface="Lato"/>
              <a:cs typeface="Lato"/>
              <a:sym typeface="Lato"/>
            </a:endParaRPr>
          </a:p>
          <a:p>
            <a:pPr indent="0" lvl="0" marL="0" marR="0" rtl="0" algn="l">
              <a:lnSpc>
                <a:spcPct val="115000"/>
              </a:lnSpc>
              <a:spcBef>
                <a:spcPts val="1000"/>
              </a:spcBef>
              <a:spcAft>
                <a:spcPts val="0"/>
              </a:spcAft>
              <a:buClr>
                <a:srgbClr val="000000"/>
              </a:buClr>
              <a:buSzPts val="1800"/>
              <a:buFont typeface="Arial"/>
              <a:buNone/>
            </a:pPr>
            <a:r>
              <a:rPr b="0" i="0" lang="en-US" sz="1500" u="none" cap="none" strike="noStrike">
                <a:solidFill>
                  <a:schemeClr val="dk1"/>
                </a:solidFill>
                <a:latin typeface="Lato"/>
                <a:ea typeface="Lato"/>
                <a:cs typeface="Lato"/>
                <a:sym typeface="Lato"/>
              </a:rPr>
              <a:t>National Centers will access these data directly from PDA</a:t>
            </a:r>
            <a:endParaRPr b="0" i="0" sz="1500" u="none" cap="none" strike="noStrike">
              <a:solidFill>
                <a:schemeClr val="dk1"/>
              </a:solidFill>
              <a:latin typeface="Lato"/>
              <a:ea typeface="Lato"/>
              <a:cs typeface="Lato"/>
              <a:sym typeface="Lato"/>
            </a:endParaRPr>
          </a:p>
        </p:txBody>
      </p:sp>
      <p:graphicFrame>
        <p:nvGraphicFramePr>
          <p:cNvPr id="192" name="Google Shape;192;g9f2a877130_0_29"/>
          <p:cNvGraphicFramePr/>
          <p:nvPr/>
        </p:nvGraphicFramePr>
        <p:xfrm>
          <a:off x="7170050" y="1193775"/>
          <a:ext cx="3000000" cy="3000000"/>
        </p:xfrm>
        <a:graphic>
          <a:graphicData uri="http://schemas.openxmlformats.org/drawingml/2006/table">
            <a:tbl>
              <a:tblPr>
                <a:noFill/>
                <a:tableStyleId>{E9D0D189-E520-40D0-8B0B-5333DA602520}</a:tableStyleId>
              </a:tblPr>
              <a:tblGrid>
                <a:gridCol w="1358050"/>
                <a:gridCol w="898500"/>
                <a:gridCol w="704275"/>
                <a:gridCol w="382850"/>
                <a:gridCol w="532000"/>
                <a:gridCol w="1051925"/>
              </a:tblGrid>
              <a:tr h="259050">
                <a:tc>
                  <a:txBody>
                    <a:bodyPr/>
                    <a:lstStyle/>
                    <a:p>
                      <a:pPr indent="0" lvl="0" marL="0" marR="0" rtl="0" algn="ctr">
                        <a:lnSpc>
                          <a:spcPct val="115000"/>
                        </a:lnSpc>
                        <a:spcBef>
                          <a:spcPts val="0"/>
                        </a:spcBef>
                        <a:spcAft>
                          <a:spcPts val="0"/>
                        </a:spcAft>
                        <a:buClr>
                          <a:srgbClr val="000000"/>
                        </a:buClr>
                        <a:buSzPts val="1100"/>
                        <a:buFont typeface="Arial"/>
                        <a:buNone/>
                      </a:pPr>
                      <a:r>
                        <a:rPr b="1" lang="en-US" sz="1100" u="none" cap="none" strike="noStrike">
                          <a:latin typeface="Lato"/>
                          <a:ea typeface="Lato"/>
                          <a:cs typeface="Lato"/>
                          <a:sym typeface="Lato"/>
                        </a:rPr>
                        <a:t>Himawari Product</a:t>
                      </a:r>
                      <a:endParaRPr b="1" sz="1100" u="none" cap="none" strike="noStrike">
                        <a:latin typeface="Lato"/>
                        <a:ea typeface="Lato"/>
                        <a:cs typeface="Lato"/>
                        <a:sym typeface="Lato"/>
                      </a:endParaRPr>
                    </a:p>
                  </a:txBody>
                  <a:tcPr marT="45700" marB="45700" marR="9125" marL="912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8F1F5"/>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b="1" lang="en-US" sz="1100" u="none" cap="none" strike="noStrike">
                          <a:latin typeface="Lato"/>
                          <a:ea typeface="Lato"/>
                          <a:cs typeface="Lato"/>
                          <a:sym typeface="Lato"/>
                        </a:rPr>
                        <a:t>Sector</a:t>
                      </a:r>
                      <a:endParaRPr b="1" sz="1100" u="none" cap="none" strike="noStrike">
                        <a:latin typeface="Lato"/>
                        <a:ea typeface="Lato"/>
                        <a:cs typeface="Lato"/>
                        <a:sym typeface="Lato"/>
                      </a:endParaRPr>
                    </a:p>
                  </a:txBody>
                  <a:tcPr marT="45700" marB="45700" marR="9125" marL="912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8F1F5"/>
                    </a:solidFill>
                  </a:tcPr>
                </a:tc>
                <a:tc gridSpan="2">
                  <a:txBody>
                    <a:bodyPr/>
                    <a:lstStyle/>
                    <a:p>
                      <a:pPr indent="0" lvl="0" marL="0" marR="0" rtl="0" algn="ctr">
                        <a:lnSpc>
                          <a:spcPct val="115000"/>
                        </a:lnSpc>
                        <a:spcBef>
                          <a:spcPts val="0"/>
                        </a:spcBef>
                        <a:spcAft>
                          <a:spcPts val="0"/>
                        </a:spcAft>
                        <a:buClr>
                          <a:schemeClr val="dk1"/>
                        </a:buClr>
                        <a:buSzPts val="1100"/>
                        <a:buFont typeface="Arial"/>
                        <a:buNone/>
                      </a:pPr>
                      <a:r>
                        <a:rPr b="1" lang="en-US" sz="1100" u="none" cap="none" strike="noStrike">
                          <a:solidFill>
                            <a:schemeClr val="dk1"/>
                          </a:solidFill>
                          <a:latin typeface="Lato"/>
                          <a:ea typeface="Lato"/>
                          <a:cs typeface="Lato"/>
                          <a:sym typeface="Lato"/>
                        </a:rPr>
                        <a:t>Refresh Rate</a:t>
                      </a:r>
                      <a:endParaRPr b="1" sz="1100" u="none" cap="none" strike="noStrike">
                        <a:latin typeface="Lato"/>
                        <a:ea typeface="Lato"/>
                        <a:cs typeface="Lato"/>
                        <a:sym typeface="Lato"/>
                      </a:endParaRPr>
                    </a:p>
                  </a:txBody>
                  <a:tcPr marT="45700" marB="45700" marR="9125" marL="912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8F1F5"/>
                    </a:solidFill>
                  </a:tcPr>
                </a:tc>
                <a:tc hMerge="1"/>
                <a:tc>
                  <a:txBody>
                    <a:bodyPr/>
                    <a:lstStyle/>
                    <a:p>
                      <a:pPr indent="0" lvl="0" marL="0" marR="0" rtl="0" algn="ctr">
                        <a:lnSpc>
                          <a:spcPct val="115000"/>
                        </a:lnSpc>
                        <a:spcBef>
                          <a:spcPts val="0"/>
                        </a:spcBef>
                        <a:spcAft>
                          <a:spcPts val="0"/>
                        </a:spcAft>
                        <a:buClr>
                          <a:srgbClr val="000000"/>
                        </a:buClr>
                        <a:buSzPts val="1100"/>
                        <a:buFont typeface="Arial"/>
                        <a:buNone/>
                      </a:pPr>
                      <a:r>
                        <a:rPr b="1" lang="en-US" sz="1100" u="none" cap="none" strike="noStrike">
                          <a:latin typeface="Lato"/>
                          <a:ea typeface="Lato"/>
                          <a:cs typeface="Lato"/>
                          <a:sym typeface="Lato"/>
                        </a:rPr>
                        <a:t>Latency</a:t>
                      </a:r>
                      <a:endParaRPr b="1" sz="1100" u="none" cap="none" strike="noStrike">
                        <a:latin typeface="Lato"/>
                        <a:ea typeface="Lato"/>
                        <a:cs typeface="Lato"/>
                        <a:sym typeface="Lato"/>
                      </a:endParaRPr>
                    </a:p>
                  </a:txBody>
                  <a:tcPr marT="45700" marB="45700" marR="9125" marL="912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8F1F5"/>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b="1" lang="en-US" sz="1100" u="none" cap="none" strike="noStrike">
                          <a:latin typeface="Lato"/>
                          <a:ea typeface="Lato"/>
                          <a:cs typeface="Lato"/>
                          <a:sym typeface="Lato"/>
                        </a:rPr>
                        <a:t>Nadir ground resolution</a:t>
                      </a:r>
                      <a:endParaRPr b="1" sz="1100" u="none" cap="none" strike="noStrike">
                        <a:latin typeface="Lato"/>
                        <a:ea typeface="Lato"/>
                        <a:cs typeface="Lato"/>
                        <a:sym typeface="Lato"/>
                      </a:endParaRPr>
                    </a:p>
                  </a:txBody>
                  <a:tcPr marT="45700" marB="45700" marR="9125" marL="912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8F1F5"/>
                    </a:solidFill>
                  </a:tcPr>
                </a:tc>
              </a:tr>
              <a:tr h="259050">
                <a:tc>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latin typeface="Lato"/>
                          <a:ea typeface="Lato"/>
                          <a:cs typeface="Lato"/>
                          <a:sym typeface="Lato"/>
                        </a:rPr>
                        <a:t>Rainfall Rate</a:t>
                      </a:r>
                      <a:endParaRPr sz="1100" u="none" cap="none" strike="noStrike">
                        <a:latin typeface="Lato"/>
                        <a:ea typeface="Lato"/>
                        <a:cs typeface="Lato"/>
                        <a:sym typeface="Lato"/>
                      </a:endParaRPr>
                    </a:p>
                  </a:txBody>
                  <a:tcPr marT="45700" marB="45700" marR="9125" marL="9125" anchor="ctr">
                    <a:lnL cap="flat" cmpd="sng" w="9525">
                      <a:solidFill>
                        <a:srgbClr val="B7B7B7"/>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CCCCCC"/>
                      </a:solidFill>
                      <a:prstDash val="solid"/>
                      <a:round/>
                      <a:headEnd len="sm" w="sm" type="none"/>
                      <a:tailEnd len="sm" w="sm" type="none"/>
                    </a:lnB>
                    <a:solidFill>
                      <a:srgbClr val="D9D2E9"/>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latin typeface="Lato"/>
                          <a:ea typeface="Lato"/>
                          <a:cs typeface="Lato"/>
                          <a:sym typeface="Lato"/>
                        </a:rPr>
                        <a:t>Full Disk</a:t>
                      </a:r>
                      <a:endParaRPr sz="1100" u="none" cap="none" strike="noStrike">
                        <a:latin typeface="Lato"/>
                        <a:ea typeface="Lato"/>
                        <a:cs typeface="Lato"/>
                        <a:sym typeface="Lato"/>
                      </a:endParaRPr>
                    </a:p>
                  </a:txBody>
                  <a:tcPr marT="45700" marB="45700" marR="9125" marL="91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CCCCCC"/>
                      </a:solidFill>
                      <a:prstDash val="solid"/>
                      <a:round/>
                      <a:headEnd len="sm" w="sm" type="none"/>
                      <a:tailEnd len="sm" w="sm" type="none"/>
                    </a:lnB>
                    <a:solidFill>
                      <a:srgbClr val="D9D2E9"/>
                    </a:solidFill>
                  </a:tcPr>
                </a:tc>
                <a:tc gridSpan="2">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latin typeface="Lato"/>
                          <a:ea typeface="Lato"/>
                          <a:cs typeface="Lato"/>
                          <a:sym typeface="Lato"/>
                        </a:rPr>
                        <a:t>10 min</a:t>
                      </a:r>
                      <a:endParaRPr sz="1100" u="none" cap="none" strike="noStrike">
                        <a:latin typeface="Lato"/>
                        <a:ea typeface="Lato"/>
                        <a:cs typeface="Lato"/>
                        <a:sym typeface="Lato"/>
                      </a:endParaRPr>
                    </a:p>
                  </a:txBody>
                  <a:tcPr marT="45700" marB="45700" marR="9125" marL="91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CCCCCC"/>
                      </a:solidFill>
                      <a:prstDash val="solid"/>
                      <a:round/>
                      <a:headEnd len="sm" w="sm" type="none"/>
                      <a:tailEnd len="sm" w="sm" type="none"/>
                    </a:lnB>
                    <a:solidFill>
                      <a:srgbClr val="D9D2E9"/>
                    </a:solidFill>
                  </a:tcPr>
                </a:tc>
                <a:tc hMerge="1"/>
                <a:tc>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latin typeface="Lato"/>
                          <a:ea typeface="Lato"/>
                          <a:cs typeface="Lato"/>
                          <a:sym typeface="Lato"/>
                        </a:rPr>
                        <a:t>10 min</a:t>
                      </a:r>
                      <a:endParaRPr sz="1100" u="none" cap="none" strike="noStrike">
                        <a:latin typeface="Lato"/>
                        <a:ea typeface="Lato"/>
                        <a:cs typeface="Lato"/>
                        <a:sym typeface="Lato"/>
                      </a:endParaRPr>
                    </a:p>
                  </a:txBody>
                  <a:tcPr marT="45700" marB="45700" marR="9125" marL="91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CCCCCC"/>
                      </a:solidFill>
                      <a:prstDash val="solid"/>
                      <a:round/>
                      <a:headEnd len="sm" w="sm" type="none"/>
                      <a:tailEnd len="sm" w="sm" type="none"/>
                    </a:lnB>
                    <a:solidFill>
                      <a:srgbClr val="D9D2E9"/>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latin typeface="Lato"/>
                          <a:ea typeface="Lato"/>
                          <a:cs typeface="Lato"/>
                          <a:sym typeface="Lato"/>
                        </a:rPr>
                        <a:t>2 km</a:t>
                      </a:r>
                      <a:endParaRPr sz="1100" u="none" cap="none" strike="noStrike">
                        <a:latin typeface="Lato"/>
                        <a:ea typeface="Lato"/>
                        <a:cs typeface="Lato"/>
                        <a:sym typeface="Lato"/>
                      </a:endParaRPr>
                    </a:p>
                  </a:txBody>
                  <a:tcPr marT="45700" marB="45700" marR="9125" marL="9125" anchor="ctr">
                    <a:lnL cap="flat" cmpd="sng" w="9525">
                      <a:solidFill>
                        <a:srgbClr val="CCCCCC"/>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CCCCCC"/>
                      </a:solidFill>
                      <a:prstDash val="solid"/>
                      <a:round/>
                      <a:headEnd len="sm" w="sm" type="none"/>
                      <a:tailEnd len="sm" w="sm" type="none"/>
                    </a:lnB>
                    <a:solidFill>
                      <a:srgbClr val="D9D2E9"/>
                    </a:solidFill>
                  </a:tcPr>
                </a:tc>
              </a:tr>
              <a:tr h="451825">
                <a:tc>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latin typeface="Lato"/>
                          <a:ea typeface="Lato"/>
                          <a:cs typeface="Lato"/>
                          <a:sym typeface="Lato"/>
                        </a:rPr>
                        <a:t>Sea Surface Temperature</a:t>
                      </a:r>
                      <a:endParaRPr sz="1100" u="none" cap="none" strike="noStrike">
                        <a:latin typeface="Lato"/>
                        <a:ea typeface="Lato"/>
                        <a:cs typeface="Lato"/>
                        <a:sym typeface="Lato"/>
                      </a:endParaRPr>
                    </a:p>
                  </a:txBody>
                  <a:tcPr marT="45700" marB="45700" marR="9125" marL="9125" anchor="ctr">
                    <a:lnL cap="flat" cmpd="sng" w="9525">
                      <a:solidFill>
                        <a:srgbClr val="B7B7B7"/>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9D2E9"/>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latin typeface="Lato"/>
                          <a:ea typeface="Lato"/>
                          <a:cs typeface="Lato"/>
                          <a:sym typeface="Lato"/>
                        </a:rPr>
                        <a:t>Full Disk</a:t>
                      </a:r>
                      <a:endParaRPr sz="1100" u="none" cap="none" strike="noStrike">
                        <a:latin typeface="Lato"/>
                        <a:ea typeface="Lato"/>
                        <a:cs typeface="Lato"/>
                        <a:sym typeface="Lato"/>
                      </a:endParaRPr>
                    </a:p>
                  </a:txBody>
                  <a:tcPr marT="45700" marB="45700" marR="9125" marL="91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9D2E9"/>
                    </a:solidFill>
                  </a:tcPr>
                </a:tc>
                <a:tc gridSpan="2">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latin typeface="Lato"/>
                          <a:ea typeface="Lato"/>
                          <a:cs typeface="Lato"/>
                          <a:sym typeface="Lato"/>
                        </a:rPr>
                        <a:t>60 min</a:t>
                      </a:r>
                      <a:endParaRPr sz="1100" u="none" cap="none" strike="noStrike">
                        <a:latin typeface="Lato"/>
                        <a:ea typeface="Lato"/>
                        <a:cs typeface="Lato"/>
                        <a:sym typeface="Lato"/>
                      </a:endParaRPr>
                    </a:p>
                  </a:txBody>
                  <a:tcPr marT="45700" marB="45700" marR="9125" marL="91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9D2E9"/>
                    </a:solidFill>
                  </a:tcPr>
                </a:tc>
                <a:tc hMerge="1"/>
                <a:tc>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latin typeface="Lato"/>
                          <a:ea typeface="Lato"/>
                          <a:cs typeface="Lato"/>
                          <a:sym typeface="Lato"/>
                        </a:rPr>
                        <a:t>10 min</a:t>
                      </a:r>
                      <a:endParaRPr sz="1100" u="none" cap="none" strike="noStrike">
                        <a:latin typeface="Lato"/>
                        <a:ea typeface="Lato"/>
                        <a:cs typeface="Lato"/>
                        <a:sym typeface="Lato"/>
                      </a:endParaRPr>
                    </a:p>
                  </a:txBody>
                  <a:tcPr marT="45700" marB="45700" marR="9125" marL="91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9D2E9"/>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latin typeface="Lato"/>
                          <a:ea typeface="Lato"/>
                          <a:cs typeface="Lato"/>
                          <a:sym typeface="Lato"/>
                        </a:rPr>
                        <a:t>2 km</a:t>
                      </a:r>
                      <a:endParaRPr sz="1100" u="none" cap="none" strike="noStrike">
                        <a:latin typeface="Lato"/>
                        <a:ea typeface="Lato"/>
                        <a:cs typeface="Lato"/>
                        <a:sym typeface="Lato"/>
                      </a:endParaRPr>
                    </a:p>
                  </a:txBody>
                  <a:tcPr marT="45700" marB="45700" marR="9125" marL="9125" anchor="ctr">
                    <a:lnL cap="flat" cmpd="sng" w="9525">
                      <a:solidFill>
                        <a:srgbClr val="CCCCCC"/>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9D2E9"/>
                    </a:solidFill>
                  </a:tcPr>
                </a:tc>
              </a:tr>
              <a:tr h="259050">
                <a:tc>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latin typeface="Lato"/>
                          <a:ea typeface="Lato"/>
                          <a:cs typeface="Lato"/>
                          <a:sym typeface="Lato"/>
                        </a:rPr>
                        <a:t>Clear Sky Mask</a:t>
                      </a:r>
                      <a:endParaRPr sz="1100" u="none" cap="none" strike="noStrike">
                        <a:latin typeface="Lato"/>
                        <a:ea typeface="Lato"/>
                        <a:cs typeface="Lato"/>
                        <a:sym typeface="Lato"/>
                      </a:endParaRPr>
                    </a:p>
                  </a:txBody>
                  <a:tcPr marT="45700" marB="45700" marR="9125" marL="9125" anchor="ctr">
                    <a:lnL cap="flat" cmpd="sng" w="9525">
                      <a:solidFill>
                        <a:srgbClr val="B7B7B7"/>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9D2E9"/>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latin typeface="Lato"/>
                          <a:ea typeface="Lato"/>
                          <a:cs typeface="Lato"/>
                          <a:sym typeface="Lato"/>
                        </a:rPr>
                        <a:t>Full Disk</a:t>
                      </a:r>
                      <a:endParaRPr sz="1100" u="none" cap="none" strike="noStrike">
                        <a:latin typeface="Lato"/>
                        <a:ea typeface="Lato"/>
                        <a:cs typeface="Lato"/>
                        <a:sym typeface="Lato"/>
                      </a:endParaRPr>
                    </a:p>
                  </a:txBody>
                  <a:tcPr marT="45700" marB="45700" marR="9125" marL="91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9D2E9"/>
                    </a:solidFill>
                  </a:tcPr>
                </a:tc>
                <a:tc gridSpan="2">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latin typeface="Lato"/>
                          <a:ea typeface="Lato"/>
                          <a:cs typeface="Lato"/>
                          <a:sym typeface="Lato"/>
                        </a:rPr>
                        <a:t>10 min</a:t>
                      </a:r>
                      <a:endParaRPr sz="1100" u="none" cap="none" strike="noStrike">
                        <a:latin typeface="Lato"/>
                        <a:ea typeface="Lato"/>
                        <a:cs typeface="Lato"/>
                        <a:sym typeface="Lato"/>
                      </a:endParaRPr>
                    </a:p>
                  </a:txBody>
                  <a:tcPr marT="45700" marB="45700" marR="9125" marL="91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9D2E9"/>
                    </a:solidFill>
                  </a:tcPr>
                </a:tc>
                <a:tc hMerge="1"/>
                <a:tc>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latin typeface="Lato"/>
                          <a:ea typeface="Lato"/>
                          <a:cs typeface="Lato"/>
                          <a:sym typeface="Lato"/>
                        </a:rPr>
                        <a:t>10 min</a:t>
                      </a:r>
                      <a:endParaRPr sz="1100" u="none" cap="none" strike="noStrike">
                        <a:latin typeface="Lato"/>
                        <a:ea typeface="Lato"/>
                        <a:cs typeface="Lato"/>
                        <a:sym typeface="Lato"/>
                      </a:endParaRPr>
                    </a:p>
                  </a:txBody>
                  <a:tcPr marT="45700" marB="45700" marR="9125" marL="91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9D2E9"/>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latin typeface="Lato"/>
                          <a:ea typeface="Lato"/>
                          <a:cs typeface="Lato"/>
                          <a:sym typeface="Lato"/>
                        </a:rPr>
                        <a:t>2 km</a:t>
                      </a:r>
                      <a:endParaRPr sz="1100" u="none" cap="none" strike="noStrike">
                        <a:latin typeface="Lato"/>
                        <a:ea typeface="Lato"/>
                        <a:cs typeface="Lato"/>
                        <a:sym typeface="Lato"/>
                      </a:endParaRPr>
                    </a:p>
                  </a:txBody>
                  <a:tcPr marT="45700" marB="45700" marR="9125" marL="9125" anchor="ctr">
                    <a:lnL cap="flat" cmpd="sng" w="9525">
                      <a:solidFill>
                        <a:srgbClr val="CCCCCC"/>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9D2E9"/>
                    </a:solidFill>
                  </a:tcPr>
                </a:tc>
              </a:tr>
              <a:tr h="644600">
                <a:tc>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latin typeface="Lato"/>
                          <a:ea typeface="Lato"/>
                          <a:cs typeface="Lato"/>
                          <a:sym typeface="Lato"/>
                        </a:rPr>
                        <a:t>Cloud Top Height, Pressure, Temperature</a:t>
                      </a:r>
                      <a:endParaRPr sz="1100" u="none" cap="none" strike="noStrike">
                        <a:latin typeface="Lato"/>
                        <a:ea typeface="Lato"/>
                        <a:cs typeface="Lato"/>
                        <a:sym typeface="Lato"/>
                      </a:endParaRPr>
                    </a:p>
                  </a:txBody>
                  <a:tcPr marT="45700" marB="45700" marR="9125" marL="9125" anchor="ctr">
                    <a:lnL cap="flat" cmpd="sng" w="9525">
                      <a:solidFill>
                        <a:srgbClr val="B7B7B7"/>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9D2E9"/>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latin typeface="Lato"/>
                          <a:ea typeface="Lato"/>
                          <a:cs typeface="Lato"/>
                          <a:sym typeface="Lato"/>
                        </a:rPr>
                        <a:t>Full Disk</a:t>
                      </a:r>
                      <a:endParaRPr sz="1100" u="none" cap="none" strike="noStrike">
                        <a:latin typeface="Lato"/>
                        <a:ea typeface="Lato"/>
                        <a:cs typeface="Lato"/>
                        <a:sym typeface="Lato"/>
                      </a:endParaRPr>
                    </a:p>
                  </a:txBody>
                  <a:tcPr marT="45700" marB="45700" marR="9125" marL="91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9D2E9"/>
                    </a:solidFill>
                  </a:tcPr>
                </a:tc>
                <a:tc gridSpan="2">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latin typeface="Lato"/>
                          <a:ea typeface="Lato"/>
                          <a:cs typeface="Lato"/>
                          <a:sym typeface="Lato"/>
                        </a:rPr>
                        <a:t>10 min</a:t>
                      </a:r>
                      <a:endParaRPr sz="1100" u="none" cap="none" strike="noStrike">
                        <a:latin typeface="Lato"/>
                        <a:ea typeface="Lato"/>
                        <a:cs typeface="Lato"/>
                        <a:sym typeface="Lato"/>
                      </a:endParaRPr>
                    </a:p>
                  </a:txBody>
                  <a:tcPr marT="45700" marB="45700" marR="9125" marL="91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9D2E9"/>
                    </a:solidFill>
                  </a:tcPr>
                </a:tc>
                <a:tc hMerge="1"/>
                <a:tc>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latin typeface="Lato"/>
                          <a:ea typeface="Lato"/>
                          <a:cs typeface="Lato"/>
                          <a:sym typeface="Lato"/>
                        </a:rPr>
                        <a:t>10 min</a:t>
                      </a:r>
                      <a:endParaRPr sz="1100" u="none" cap="none" strike="noStrike">
                        <a:latin typeface="Lato"/>
                        <a:ea typeface="Lato"/>
                        <a:cs typeface="Lato"/>
                        <a:sym typeface="Lato"/>
                      </a:endParaRPr>
                    </a:p>
                  </a:txBody>
                  <a:tcPr marT="45700" marB="45700" marR="9125" marL="91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9D2E9"/>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latin typeface="Lato"/>
                          <a:ea typeface="Lato"/>
                          <a:cs typeface="Lato"/>
                          <a:sym typeface="Lato"/>
                        </a:rPr>
                        <a:t>2 km</a:t>
                      </a:r>
                      <a:endParaRPr sz="1100" u="none" cap="none" strike="noStrike">
                        <a:latin typeface="Lato"/>
                        <a:ea typeface="Lato"/>
                        <a:cs typeface="Lato"/>
                        <a:sym typeface="Lato"/>
                      </a:endParaRPr>
                    </a:p>
                  </a:txBody>
                  <a:tcPr marT="45700" marB="45700" marR="9125" marL="9125" anchor="ctr">
                    <a:lnL cap="flat" cmpd="sng" w="9525">
                      <a:solidFill>
                        <a:srgbClr val="CCCCCC"/>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9D2E9"/>
                    </a:solidFill>
                  </a:tcPr>
                </a:tc>
              </a:tr>
              <a:tr h="259050">
                <a:tc>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latin typeface="Lato"/>
                          <a:ea typeface="Lato"/>
                          <a:cs typeface="Lato"/>
                          <a:sym typeface="Lato"/>
                        </a:rPr>
                        <a:t>Cloud Top Phase</a:t>
                      </a:r>
                      <a:endParaRPr sz="1100" u="none" cap="none" strike="noStrike">
                        <a:latin typeface="Lato"/>
                        <a:ea typeface="Lato"/>
                        <a:cs typeface="Lato"/>
                        <a:sym typeface="Lato"/>
                      </a:endParaRPr>
                    </a:p>
                  </a:txBody>
                  <a:tcPr marT="45700" marB="45700" marR="9125" marL="9125" anchor="ctr">
                    <a:lnL cap="flat" cmpd="sng" w="9525">
                      <a:solidFill>
                        <a:srgbClr val="B7B7B7"/>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9D2E9"/>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latin typeface="Lato"/>
                          <a:ea typeface="Lato"/>
                          <a:cs typeface="Lato"/>
                          <a:sym typeface="Lato"/>
                        </a:rPr>
                        <a:t>Full Disk</a:t>
                      </a:r>
                      <a:endParaRPr sz="1100" u="none" cap="none" strike="noStrike">
                        <a:latin typeface="Lato"/>
                        <a:ea typeface="Lato"/>
                        <a:cs typeface="Lato"/>
                        <a:sym typeface="Lato"/>
                      </a:endParaRPr>
                    </a:p>
                  </a:txBody>
                  <a:tcPr marT="45700" marB="45700" marR="9125" marL="91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9D2E9"/>
                    </a:solidFill>
                  </a:tcPr>
                </a:tc>
                <a:tc gridSpan="2">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latin typeface="Lato"/>
                          <a:ea typeface="Lato"/>
                          <a:cs typeface="Lato"/>
                          <a:sym typeface="Lato"/>
                        </a:rPr>
                        <a:t>10 min</a:t>
                      </a:r>
                      <a:endParaRPr sz="1100" u="none" cap="none" strike="noStrike">
                        <a:latin typeface="Lato"/>
                        <a:ea typeface="Lato"/>
                        <a:cs typeface="Lato"/>
                        <a:sym typeface="Lato"/>
                      </a:endParaRPr>
                    </a:p>
                  </a:txBody>
                  <a:tcPr marT="45700" marB="45700" marR="9125" marL="91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9D2E9"/>
                    </a:solidFill>
                  </a:tcPr>
                </a:tc>
                <a:tc hMerge="1"/>
                <a:tc>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latin typeface="Lato"/>
                          <a:ea typeface="Lato"/>
                          <a:cs typeface="Lato"/>
                          <a:sym typeface="Lato"/>
                        </a:rPr>
                        <a:t>10 min</a:t>
                      </a:r>
                      <a:endParaRPr sz="1100" u="none" cap="none" strike="noStrike">
                        <a:latin typeface="Lato"/>
                        <a:ea typeface="Lato"/>
                        <a:cs typeface="Lato"/>
                        <a:sym typeface="Lato"/>
                      </a:endParaRPr>
                    </a:p>
                  </a:txBody>
                  <a:tcPr marT="45700" marB="45700" marR="9125" marL="91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9D2E9"/>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latin typeface="Lato"/>
                          <a:ea typeface="Lato"/>
                          <a:cs typeface="Lato"/>
                          <a:sym typeface="Lato"/>
                        </a:rPr>
                        <a:t>2 km</a:t>
                      </a:r>
                      <a:endParaRPr sz="1100" u="none" cap="none" strike="noStrike">
                        <a:latin typeface="Lato"/>
                        <a:ea typeface="Lato"/>
                        <a:cs typeface="Lato"/>
                        <a:sym typeface="Lato"/>
                      </a:endParaRPr>
                    </a:p>
                  </a:txBody>
                  <a:tcPr marT="45700" marB="45700" marR="9125" marL="9125" anchor="ctr">
                    <a:lnL cap="flat" cmpd="sng" w="9525">
                      <a:solidFill>
                        <a:srgbClr val="CCCCCC"/>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9D2E9"/>
                    </a:solidFill>
                  </a:tcPr>
                </a:tc>
              </a:tr>
              <a:tr h="451825">
                <a:tc>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latin typeface="Lato"/>
                          <a:ea typeface="Lato"/>
                          <a:cs typeface="Lato"/>
                          <a:sym typeface="Lato"/>
                        </a:rPr>
                        <a:t>Derived Motion Winds</a:t>
                      </a:r>
                      <a:endParaRPr sz="1100" u="none" cap="none" strike="noStrike">
                        <a:latin typeface="Lato"/>
                        <a:ea typeface="Lato"/>
                        <a:cs typeface="Lato"/>
                        <a:sym typeface="Lato"/>
                      </a:endParaRPr>
                    </a:p>
                  </a:txBody>
                  <a:tcPr marT="45700" marB="45700" marR="9125" marL="9125" anchor="ctr">
                    <a:lnL cap="flat" cmpd="sng" w="9525">
                      <a:solidFill>
                        <a:srgbClr val="B7B7B7"/>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B7B7B7"/>
                      </a:solidFill>
                      <a:prstDash val="solid"/>
                      <a:round/>
                      <a:headEnd len="sm" w="sm" type="none"/>
                      <a:tailEnd len="sm" w="sm" type="none"/>
                    </a:lnB>
                    <a:solidFill>
                      <a:srgbClr val="D9D2E9"/>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latin typeface="Lato"/>
                          <a:ea typeface="Lato"/>
                          <a:cs typeface="Lato"/>
                          <a:sym typeface="Lato"/>
                        </a:rPr>
                        <a:t>Full Disk</a:t>
                      </a:r>
                      <a:endParaRPr sz="1100" u="none" cap="none" strike="noStrike">
                        <a:latin typeface="Lato"/>
                        <a:ea typeface="Lato"/>
                        <a:cs typeface="Lato"/>
                        <a:sym typeface="Lato"/>
                      </a:endParaRPr>
                    </a:p>
                  </a:txBody>
                  <a:tcPr marT="45700" marB="45700" marR="9125" marL="91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B7B7B7"/>
                      </a:solidFill>
                      <a:prstDash val="solid"/>
                      <a:round/>
                      <a:headEnd len="sm" w="sm" type="none"/>
                      <a:tailEnd len="sm" w="sm" type="none"/>
                    </a:lnB>
                    <a:solidFill>
                      <a:srgbClr val="D9D2E9"/>
                    </a:solidFill>
                  </a:tcPr>
                </a:tc>
                <a:tc gridSpan="2">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latin typeface="Lato"/>
                          <a:ea typeface="Lato"/>
                          <a:cs typeface="Lato"/>
                          <a:sym typeface="Lato"/>
                        </a:rPr>
                        <a:t>10 min</a:t>
                      </a:r>
                      <a:endParaRPr sz="1100" u="none" cap="none" strike="noStrike">
                        <a:latin typeface="Lato"/>
                        <a:ea typeface="Lato"/>
                        <a:cs typeface="Lato"/>
                        <a:sym typeface="Lato"/>
                      </a:endParaRPr>
                    </a:p>
                  </a:txBody>
                  <a:tcPr marT="45700" marB="45700" marR="9125" marL="91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B7B7B7"/>
                      </a:solidFill>
                      <a:prstDash val="solid"/>
                      <a:round/>
                      <a:headEnd len="sm" w="sm" type="none"/>
                      <a:tailEnd len="sm" w="sm" type="none"/>
                    </a:lnB>
                    <a:solidFill>
                      <a:srgbClr val="D9D2E9"/>
                    </a:solidFill>
                  </a:tcPr>
                </a:tc>
                <a:tc hMerge="1"/>
                <a:tc>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latin typeface="Lato"/>
                          <a:ea typeface="Lato"/>
                          <a:cs typeface="Lato"/>
                          <a:sym typeface="Lato"/>
                        </a:rPr>
                        <a:t>30 min</a:t>
                      </a:r>
                      <a:endParaRPr sz="1100" u="none" cap="none" strike="noStrike">
                        <a:latin typeface="Lato"/>
                        <a:ea typeface="Lato"/>
                        <a:cs typeface="Lato"/>
                        <a:sym typeface="Lato"/>
                      </a:endParaRPr>
                    </a:p>
                  </a:txBody>
                  <a:tcPr marT="45700" marB="45700" marR="9125" marL="91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B7B7B7"/>
                      </a:solidFill>
                      <a:prstDash val="solid"/>
                      <a:round/>
                      <a:headEnd len="sm" w="sm" type="none"/>
                      <a:tailEnd len="sm" w="sm" type="none"/>
                    </a:lnB>
                    <a:solidFill>
                      <a:srgbClr val="D9D2E9"/>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latin typeface="Lato"/>
                          <a:ea typeface="Lato"/>
                          <a:cs typeface="Lato"/>
                          <a:sym typeface="Lato"/>
                        </a:rPr>
                        <a:t>2 km</a:t>
                      </a:r>
                      <a:endParaRPr sz="1100" u="none" cap="none" strike="noStrike">
                        <a:latin typeface="Lato"/>
                        <a:ea typeface="Lato"/>
                        <a:cs typeface="Lato"/>
                        <a:sym typeface="Lato"/>
                      </a:endParaRPr>
                    </a:p>
                  </a:txBody>
                  <a:tcPr marT="45700" marB="45700" marR="9125" marL="9125" anchor="ctr">
                    <a:lnL cap="flat" cmpd="sng" w="9525">
                      <a:solidFill>
                        <a:srgbClr val="CCCCCC"/>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B7B7B7"/>
                      </a:solidFill>
                      <a:prstDash val="solid"/>
                      <a:round/>
                      <a:headEnd len="sm" w="sm" type="none"/>
                      <a:tailEnd len="sm" w="sm" type="none"/>
                    </a:lnB>
                    <a:solidFill>
                      <a:srgbClr val="D9D2E9"/>
                    </a:solidFill>
                  </a:tcPr>
                </a:tc>
              </a:tr>
            </a:tbl>
          </a:graphicData>
        </a:graphic>
      </p:graphicFrame>
    </p:spTree>
  </p:cSld>
  <p:clrMapOvr>
    <a:masterClrMapping/>
  </p:clrMapOvr>
  <mc:AlternateContent>
    <mc:Choice Requires="p14">
      <p:transition spd="slow" p14:dur="7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graphicFrame>
        <p:nvGraphicFramePr>
          <p:cNvPr id="197" name="Google Shape;197;gc051da0fb0_1_0"/>
          <p:cNvGraphicFramePr/>
          <p:nvPr/>
        </p:nvGraphicFramePr>
        <p:xfrm>
          <a:off x="5057983" y="1884773"/>
          <a:ext cx="3000000" cy="3000000"/>
        </p:xfrm>
        <a:graphic>
          <a:graphicData uri="http://schemas.openxmlformats.org/drawingml/2006/table">
            <a:tbl>
              <a:tblPr>
                <a:noFill/>
                <a:tableStyleId>{21A85B11-3832-4184-8C4F-DF781D40DD47}</a:tableStyleId>
              </a:tblPr>
              <a:tblGrid>
                <a:gridCol w="534825"/>
                <a:gridCol w="536825"/>
                <a:gridCol w="536825"/>
                <a:gridCol w="536825"/>
                <a:gridCol w="534825"/>
                <a:gridCol w="536825"/>
                <a:gridCol w="536825"/>
                <a:gridCol w="536825"/>
                <a:gridCol w="536825"/>
                <a:gridCol w="536825"/>
              </a:tblGrid>
              <a:tr h="239425">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19050">
                      <a:solidFill>
                        <a:srgbClr val="999999">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19050">
                      <a:solidFill>
                        <a:srgbClr val="99999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r>
              <a:tr h="239425">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19050">
                      <a:solidFill>
                        <a:srgbClr val="999999">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19050">
                      <a:solidFill>
                        <a:srgbClr val="99999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239425">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19050">
                      <a:solidFill>
                        <a:srgbClr val="999999">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19050">
                      <a:solidFill>
                        <a:srgbClr val="99999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r>
              <a:tr h="239425">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19050">
                      <a:solidFill>
                        <a:srgbClr val="999999">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19050">
                      <a:solidFill>
                        <a:srgbClr val="99999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239425">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19050">
                      <a:solidFill>
                        <a:srgbClr val="999999">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19050">
                      <a:solidFill>
                        <a:srgbClr val="99999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r>
              <a:tr h="239425">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19050">
                      <a:solidFill>
                        <a:srgbClr val="999999">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19050">
                      <a:solidFill>
                        <a:srgbClr val="99999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239425">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19050">
                      <a:solidFill>
                        <a:srgbClr val="999999">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19050">
                      <a:solidFill>
                        <a:srgbClr val="99999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r>
              <a:tr h="239425">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19050">
                      <a:solidFill>
                        <a:srgbClr val="999999">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19050">
                      <a:solidFill>
                        <a:srgbClr val="99999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239425">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19050">
                      <a:solidFill>
                        <a:srgbClr val="999999">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19050">
                      <a:solidFill>
                        <a:srgbClr val="99999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r>
              <a:tr h="239425">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19050">
                      <a:solidFill>
                        <a:srgbClr val="999999">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19050">
                      <a:solidFill>
                        <a:srgbClr val="99999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239425">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19050">
                      <a:solidFill>
                        <a:srgbClr val="999999">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19050">
                      <a:solidFill>
                        <a:srgbClr val="99999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r>
              <a:tr h="239425">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19050">
                      <a:solidFill>
                        <a:srgbClr val="999999">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19050">
                      <a:solidFill>
                        <a:srgbClr val="99999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239425">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19050">
                      <a:solidFill>
                        <a:srgbClr val="999999">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19050">
                      <a:solidFill>
                        <a:srgbClr val="99999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r>
              <a:tr h="239425">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19050">
                      <a:solidFill>
                        <a:srgbClr val="999999">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19050">
                      <a:solidFill>
                        <a:srgbClr val="99999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239425">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19050">
                      <a:solidFill>
                        <a:srgbClr val="999999">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19050">
                      <a:solidFill>
                        <a:srgbClr val="99999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r>
            </a:tbl>
          </a:graphicData>
        </a:graphic>
      </p:graphicFrame>
      <p:sp>
        <p:nvSpPr>
          <p:cNvPr id="198" name="Google Shape;198;gc051da0fb0_1_0"/>
          <p:cNvSpPr txBox="1"/>
          <p:nvPr>
            <p:ph type="title"/>
          </p:nvPr>
        </p:nvSpPr>
        <p:spPr>
          <a:xfrm>
            <a:off x="1219200" y="0"/>
            <a:ext cx="9720300" cy="87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620"/>
              <a:buNone/>
            </a:pPr>
            <a:r>
              <a:rPr lang="en-US" sz="3400"/>
              <a:t>Enterprise GOES-R L2 products</a:t>
            </a:r>
            <a:endParaRPr sz="3400"/>
          </a:p>
          <a:p>
            <a:pPr indent="0" lvl="0" marL="0" rtl="0" algn="ctr">
              <a:lnSpc>
                <a:spcPct val="100000"/>
              </a:lnSpc>
              <a:spcBef>
                <a:spcPts val="0"/>
              </a:spcBef>
              <a:spcAft>
                <a:spcPts val="0"/>
              </a:spcAft>
              <a:buSzPts val="1620"/>
              <a:buNone/>
            </a:pPr>
            <a:r>
              <a:rPr lang="en-US" sz="2100"/>
              <a:t>GOES-R Ground System development timeline</a:t>
            </a:r>
            <a:endParaRPr sz="2100"/>
          </a:p>
        </p:txBody>
      </p:sp>
      <p:sp>
        <p:nvSpPr>
          <p:cNvPr id="199" name="Google Shape;199;gc051da0fb0_1_0"/>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200" name="Google Shape;200;gc051da0fb0_1_0"/>
          <p:cNvSpPr txBox="1"/>
          <p:nvPr/>
        </p:nvSpPr>
        <p:spPr>
          <a:xfrm>
            <a:off x="8098750" y="5584500"/>
            <a:ext cx="3939000" cy="1477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i="1" lang="en-US">
                <a:solidFill>
                  <a:srgbClr val="0B5394"/>
                </a:solidFill>
                <a:latin typeface="Lato"/>
                <a:ea typeface="Lato"/>
                <a:cs typeface="Lato"/>
                <a:sym typeface="Lato"/>
              </a:rPr>
              <a:t>From </a:t>
            </a:r>
            <a:r>
              <a:rPr i="1" lang="en-US" u="sng">
                <a:solidFill>
                  <a:schemeClr val="accent5"/>
                </a:solidFill>
                <a:latin typeface="Lato"/>
                <a:ea typeface="Lato"/>
                <a:cs typeface="Lato"/>
                <a:sym typeface="Lato"/>
                <a:hlinkClick r:id="rId3">
                  <a:extLst>
                    <a:ext uri="{A12FA001-AC4F-418D-AE19-62706E023703}">
                      <ahyp:hlinkClr val="tx"/>
                    </a:ext>
                  </a:extLst>
                </a:hlinkClick>
              </a:rPr>
              <a:t>GOES-R PRO PASS Dev’t Schedule</a:t>
            </a:r>
            <a:endParaRPr i="1">
              <a:solidFill>
                <a:schemeClr val="accent5"/>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i="1">
              <a:solidFill>
                <a:srgbClr val="0B5394"/>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0" i="1" lang="en-US" sz="1400" u="none" cap="none" strike="noStrike">
                <a:solidFill>
                  <a:srgbClr val="0B5394"/>
                </a:solidFill>
                <a:latin typeface="Lato"/>
                <a:ea typeface="Lato"/>
                <a:cs typeface="Lato"/>
                <a:sym typeface="Lato"/>
              </a:rPr>
              <a:t>Note: </a:t>
            </a:r>
            <a:r>
              <a:rPr b="0" i="1" lang="en-US" sz="1400" u="none" cap="none" strike="noStrike">
                <a:solidFill>
                  <a:srgbClr val="0B5394"/>
                </a:solidFill>
                <a:latin typeface="Lato"/>
                <a:ea typeface="Lato"/>
                <a:cs typeface="Lato"/>
                <a:sym typeface="Lato"/>
                <a:extLst>
                  <a:ext uri="http://customooxmlschemas.google.com/">
                    <go:slidesCustomData xmlns:go="http://customooxmlschemas.google.com/" textRoundtripDataId="9"/>
                  </a:ext>
                </a:extLst>
              </a:rPr>
              <a:t>Some of these data products will reach AWIPS sites via SBN; others via </a:t>
            </a:r>
            <a:r>
              <a:rPr i="1" lang="en-US">
                <a:solidFill>
                  <a:srgbClr val="0B5394"/>
                </a:solidFill>
                <a:latin typeface="Lato"/>
                <a:ea typeface="Lato"/>
                <a:cs typeface="Lato"/>
                <a:sym typeface="Lato"/>
              </a:rPr>
              <a:t>LDM, Cloud,</a:t>
            </a:r>
            <a:r>
              <a:rPr b="0" i="1" lang="en-US" sz="1400" u="none" cap="none" strike="noStrike">
                <a:solidFill>
                  <a:srgbClr val="0B5394"/>
                </a:solidFill>
                <a:latin typeface="Lato"/>
                <a:ea typeface="Lato"/>
                <a:cs typeface="Lato"/>
                <a:sym typeface="Lato"/>
              </a:rPr>
              <a:t> or other mechanisms</a:t>
            </a:r>
            <a:endParaRPr b="0" i="1" sz="1400" u="none" cap="none" strike="noStrike">
              <a:solidFill>
                <a:srgbClr val="0B5394"/>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0" i="1" sz="1400" u="none" cap="none" strike="noStrike">
              <a:solidFill>
                <a:srgbClr val="0B5394"/>
              </a:solidFill>
              <a:latin typeface="Lato"/>
              <a:ea typeface="Lato"/>
              <a:cs typeface="Lato"/>
              <a:sym typeface="Lato"/>
            </a:endParaRPr>
          </a:p>
        </p:txBody>
      </p:sp>
      <p:pic>
        <p:nvPicPr>
          <p:cNvPr id="201" name="Google Shape;201;gc051da0fb0_1_0" title="Chart"/>
          <p:cNvPicPr preferRelativeResize="0"/>
          <p:nvPr/>
        </p:nvPicPr>
        <p:blipFill rotWithShape="1">
          <a:blip r:embed="rId4">
            <a:alphaModFix/>
          </a:blip>
          <a:srcRect b="0" l="4400" r="7586" t="0"/>
          <a:stretch/>
        </p:blipFill>
        <p:spPr>
          <a:xfrm rot="5400000">
            <a:off x="3996700" y="-1951274"/>
            <a:ext cx="4522751" cy="10378499"/>
          </a:xfrm>
          <a:prstGeom prst="rect">
            <a:avLst/>
          </a:prstGeom>
          <a:noFill/>
          <a:ln>
            <a:noFill/>
          </a:ln>
        </p:spPr>
      </p:pic>
      <p:grpSp>
        <p:nvGrpSpPr>
          <p:cNvPr id="202" name="Google Shape;202;gc051da0fb0_1_0"/>
          <p:cNvGrpSpPr/>
          <p:nvPr/>
        </p:nvGrpSpPr>
        <p:grpSpPr>
          <a:xfrm>
            <a:off x="5948875" y="1884762"/>
            <a:ext cx="260950" cy="3591120"/>
            <a:chOff x="5803294" y="364057"/>
            <a:chExt cx="292709" cy="6906000"/>
          </a:xfrm>
        </p:grpSpPr>
        <p:cxnSp>
          <p:nvCxnSpPr>
            <p:cNvPr id="203" name="Google Shape;203;gc051da0fb0_1_0"/>
            <p:cNvCxnSpPr/>
            <p:nvPr/>
          </p:nvCxnSpPr>
          <p:spPr>
            <a:xfrm>
              <a:off x="6096003" y="364057"/>
              <a:ext cx="0" cy="6906000"/>
            </a:xfrm>
            <a:prstGeom prst="straightConnector1">
              <a:avLst/>
            </a:prstGeom>
            <a:noFill/>
            <a:ln cap="flat" cmpd="sng" w="19050">
              <a:solidFill>
                <a:srgbClr val="1155CC"/>
              </a:solidFill>
              <a:prstDash val="dash"/>
              <a:round/>
              <a:headEnd len="sm" w="sm" type="none"/>
              <a:tailEnd len="sm" w="sm" type="none"/>
            </a:ln>
          </p:spPr>
        </p:cxnSp>
        <p:sp>
          <p:nvSpPr>
            <p:cNvPr id="204" name="Google Shape;204;gc051da0fb0_1_0"/>
            <p:cNvSpPr txBox="1"/>
            <p:nvPr/>
          </p:nvSpPr>
          <p:spPr>
            <a:xfrm rot="-5400000">
              <a:off x="4467844" y="4979446"/>
              <a:ext cx="2942400" cy="271500"/>
            </a:xfrm>
            <a:prstGeom prst="rect">
              <a:avLst/>
            </a:prstGeom>
            <a:noFill/>
            <a:ln>
              <a:noFill/>
            </a:ln>
            <a:effectLst>
              <a:outerShdw blurRad="442913" rotWithShape="0" algn="bl" dir="5400000" dist="95250">
                <a:srgbClr val="FFFF00">
                  <a:alpha val="40000"/>
                </a:srgbClr>
              </a:outerShdw>
            </a:effectLst>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US" sz="1100">
                  <a:solidFill>
                    <a:srgbClr val="1155CC"/>
                  </a:solidFill>
                  <a:latin typeface="Montserrat"/>
                  <a:ea typeface="Montserrat"/>
                  <a:cs typeface="Montserrat"/>
                  <a:sym typeface="Montserrat"/>
                </a:rPr>
                <a:t>October</a:t>
              </a:r>
              <a:r>
                <a:rPr b="0" i="0" lang="en-US" sz="1100" u="none" cap="none" strike="noStrike">
                  <a:solidFill>
                    <a:srgbClr val="1155CC"/>
                  </a:solidFill>
                  <a:latin typeface="Montserrat"/>
                  <a:ea typeface="Montserrat"/>
                  <a:cs typeface="Montserrat"/>
                  <a:sym typeface="Montserrat"/>
                </a:rPr>
                <a:t> 2</a:t>
              </a:r>
              <a:r>
                <a:rPr lang="en-US" sz="1100">
                  <a:solidFill>
                    <a:srgbClr val="1155CC"/>
                  </a:solidFill>
                  <a:latin typeface="Montserrat"/>
                  <a:ea typeface="Montserrat"/>
                  <a:cs typeface="Montserrat"/>
                  <a:sym typeface="Montserrat"/>
                </a:rPr>
                <a:t>9</a:t>
              </a:r>
              <a:r>
                <a:rPr b="0" i="0" lang="en-US" sz="1100" u="none" cap="none" strike="noStrike">
                  <a:solidFill>
                    <a:srgbClr val="1155CC"/>
                  </a:solidFill>
                  <a:latin typeface="Montserrat"/>
                  <a:ea typeface="Montserrat"/>
                  <a:cs typeface="Montserrat"/>
                  <a:sym typeface="Montserrat"/>
                </a:rPr>
                <a:t>, 2021</a:t>
              </a:r>
              <a:endParaRPr b="0" i="0" sz="1100" u="none" cap="none" strike="noStrike">
                <a:solidFill>
                  <a:srgbClr val="1155CC"/>
                </a:solidFill>
                <a:latin typeface="Montserrat"/>
                <a:ea typeface="Montserrat"/>
                <a:cs typeface="Montserrat"/>
                <a:sym typeface="Montserrat"/>
              </a:endParaRPr>
            </a:p>
          </p:txBody>
        </p:sp>
      </p:grpSp>
      <p:sp>
        <p:nvSpPr>
          <p:cNvPr id="205" name="Google Shape;205;gc051da0fb0_1_0"/>
          <p:cNvSpPr txBox="1"/>
          <p:nvPr/>
        </p:nvSpPr>
        <p:spPr>
          <a:xfrm>
            <a:off x="8411622" y="5388089"/>
            <a:ext cx="2010600" cy="3387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000"/>
              <a:buFont typeface="Arial"/>
              <a:buNone/>
            </a:pPr>
            <a:r>
              <a:rPr b="0" i="0" lang="en-US" sz="1000" u="none" cap="none" strike="noStrike">
                <a:solidFill>
                  <a:srgbClr val="666666"/>
                </a:solidFill>
                <a:latin typeface="Lato"/>
                <a:ea typeface="Lato"/>
                <a:cs typeface="Lato"/>
                <a:sym typeface="Lato"/>
              </a:rPr>
              <a:t>Updated 2021-</a:t>
            </a:r>
            <a:r>
              <a:rPr lang="en-US" sz="1000">
                <a:solidFill>
                  <a:srgbClr val="666666"/>
                </a:solidFill>
                <a:latin typeface="Lato"/>
                <a:ea typeface="Lato"/>
                <a:cs typeface="Lato"/>
                <a:sym typeface="Lato"/>
              </a:rPr>
              <a:t>10-28</a:t>
            </a:r>
            <a:endParaRPr b="0" i="0" sz="1000" u="none" cap="none" strike="noStrike">
              <a:solidFill>
                <a:srgbClr val="666666"/>
              </a:solidFill>
              <a:latin typeface="Lato"/>
              <a:ea typeface="Lato"/>
              <a:cs typeface="Lato"/>
              <a:sym typeface="Lato"/>
            </a:endParaRPr>
          </a:p>
        </p:txBody>
      </p:sp>
      <p:graphicFrame>
        <p:nvGraphicFramePr>
          <p:cNvPr id="206" name="Google Shape;206;gc051da0fb0_1_0"/>
          <p:cNvGraphicFramePr/>
          <p:nvPr/>
        </p:nvGraphicFramePr>
        <p:xfrm>
          <a:off x="3563075" y="5726800"/>
          <a:ext cx="3000000" cy="3000000"/>
        </p:xfrm>
        <a:graphic>
          <a:graphicData uri="http://schemas.openxmlformats.org/drawingml/2006/table">
            <a:tbl>
              <a:tblPr>
                <a:noFill/>
                <a:tableStyleId>{4911B831-CE19-4A50-B45B-3FB32D988454}</a:tableStyleId>
              </a:tblPr>
              <a:tblGrid>
                <a:gridCol w="4083575"/>
              </a:tblGrid>
              <a:tr h="874200">
                <a:tc>
                  <a:txBody>
                    <a:bodyPr/>
                    <a:lstStyle/>
                    <a:p>
                      <a:pPr indent="-514350" lvl="0" marL="514350" rtl="0" algn="l">
                        <a:lnSpc>
                          <a:spcPct val="100000"/>
                        </a:lnSpc>
                        <a:spcBef>
                          <a:spcPts val="0"/>
                        </a:spcBef>
                        <a:spcAft>
                          <a:spcPts val="0"/>
                        </a:spcAft>
                        <a:buNone/>
                      </a:pPr>
                      <a:r>
                        <a:rPr lang="en-US" sz="1200">
                          <a:solidFill>
                            <a:srgbClr val="666666"/>
                          </a:solidFill>
                          <a:latin typeface="Lato"/>
                          <a:ea typeface="Lato"/>
                          <a:cs typeface="Lato"/>
                          <a:sym typeface="Lato"/>
                        </a:rPr>
                        <a:t>Notes:  </a:t>
                      </a:r>
                      <a:r>
                        <a:rPr lang="en-US" sz="1200">
                          <a:solidFill>
                            <a:srgbClr val="666666"/>
                          </a:solidFill>
                          <a:latin typeface="Lato"/>
                          <a:ea typeface="Lato"/>
                          <a:cs typeface="Lato"/>
                          <a:sym typeface="Lato"/>
                        </a:rPr>
                        <a:t>* Enterprise Algorithm with GOES-17 LHP mitigation</a:t>
                      </a:r>
                      <a:br>
                        <a:rPr lang="en-US" sz="1200">
                          <a:solidFill>
                            <a:srgbClr val="666666"/>
                          </a:solidFill>
                          <a:latin typeface="Lato"/>
                          <a:ea typeface="Lato"/>
                          <a:cs typeface="Lato"/>
                          <a:sym typeface="Lato"/>
                        </a:rPr>
                      </a:br>
                      <a:r>
                        <a:rPr lang="en-US" sz="1200">
                          <a:solidFill>
                            <a:srgbClr val="666666"/>
                          </a:solidFill>
                          <a:latin typeface="Lato"/>
                          <a:ea typeface="Lato"/>
                          <a:cs typeface="Lato"/>
                          <a:sym typeface="Lato"/>
                        </a:rPr>
                        <a:t>^ NOAT Funded Algorithm</a:t>
                      </a:r>
                      <a:endParaRPr sz="1200">
                        <a:solidFill>
                          <a:srgbClr val="666666"/>
                        </a:solidFill>
                        <a:latin typeface="Lato"/>
                        <a:ea typeface="Lato"/>
                        <a:cs typeface="Lato"/>
                        <a:sym typeface="Lato"/>
                      </a:endParaRPr>
                    </a:p>
                    <a:p>
                      <a:pPr indent="0" lvl="0" marL="514350" rtl="0" algn="l">
                        <a:lnSpc>
                          <a:spcPct val="100000"/>
                        </a:lnSpc>
                        <a:spcBef>
                          <a:spcPts val="0"/>
                        </a:spcBef>
                        <a:spcAft>
                          <a:spcPts val="0"/>
                        </a:spcAft>
                        <a:buClr>
                          <a:schemeClr val="dk1"/>
                        </a:buClr>
                        <a:buSzPts val="1100"/>
                        <a:buFont typeface="Arial"/>
                        <a:buNone/>
                      </a:pPr>
                      <a:r>
                        <a:rPr lang="en-US" sz="1200">
                          <a:solidFill>
                            <a:srgbClr val="666666"/>
                          </a:solidFill>
                          <a:latin typeface="Lato"/>
                          <a:ea typeface="Lato"/>
                          <a:cs typeface="Lato"/>
                          <a:sym typeface="Lato"/>
                        </a:rPr>
                        <a:t># New Product to PDA</a:t>
                      </a:r>
                      <a:endParaRPr sz="1200">
                        <a:solidFill>
                          <a:srgbClr val="666666"/>
                        </a:solidFill>
                        <a:latin typeface="Lato"/>
                        <a:ea typeface="Lato"/>
                        <a:cs typeface="Lato"/>
                        <a:sym typeface="Lato"/>
                      </a:endParaRPr>
                    </a:p>
                    <a:p>
                      <a:pPr indent="0" lvl="0" marL="514350" rtl="0" algn="l">
                        <a:lnSpc>
                          <a:spcPct val="100000"/>
                        </a:lnSpc>
                        <a:spcBef>
                          <a:spcPts val="0"/>
                        </a:spcBef>
                        <a:spcAft>
                          <a:spcPts val="0"/>
                        </a:spcAft>
                        <a:buNone/>
                      </a:pPr>
                      <a:r>
                        <a:rPr lang="en-US" sz="1200">
                          <a:solidFill>
                            <a:srgbClr val="666666"/>
                          </a:solidFill>
                          <a:latin typeface="Lato"/>
                          <a:ea typeface="Lato"/>
                          <a:cs typeface="Lato"/>
                          <a:sym typeface="Lato"/>
                        </a:rPr>
                        <a:t>&amp; Enables Provisional</a:t>
                      </a:r>
                      <a:endParaRPr sz="1200">
                        <a:solidFill>
                          <a:srgbClr val="666666"/>
                        </a:solidFill>
                        <a:latin typeface="Lato"/>
                        <a:ea typeface="Lato"/>
                        <a:cs typeface="Lato"/>
                        <a:sym typeface="Lato"/>
                      </a:endParaRPr>
                    </a:p>
                  </a:txBody>
                  <a:tcPr marT="9125" marB="9125" marR="9125" marL="9125"/>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gfb4a787c85_0_68"/>
          <p:cNvSpPr txBox="1"/>
          <p:nvPr>
            <p:ph idx="12" type="sldNum"/>
          </p:nvPr>
        </p:nvSpPr>
        <p:spPr>
          <a:xfrm>
            <a:off x="11530425" y="6416675"/>
            <a:ext cx="5601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213" name="Google Shape;213;gfb4a787c85_0_68"/>
          <p:cNvSpPr txBox="1"/>
          <p:nvPr>
            <p:ph type="title"/>
          </p:nvPr>
        </p:nvSpPr>
        <p:spPr>
          <a:xfrm>
            <a:off x="1219200" y="0"/>
            <a:ext cx="9717000" cy="874200"/>
          </a:xfrm>
          <a:prstGeom prst="rect">
            <a:avLst/>
          </a:prstGeom>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a:t>Thinned GOES-R Profiles:</a:t>
            </a:r>
            <a:endParaRPr/>
          </a:p>
          <a:p>
            <a:pPr indent="0" lvl="0" marL="0" rtl="0" algn="ctr">
              <a:spcBef>
                <a:spcPts val="0"/>
              </a:spcBef>
              <a:spcAft>
                <a:spcPts val="0"/>
              </a:spcAft>
              <a:buNone/>
            </a:pPr>
            <a:r>
              <a:rPr lang="en-US" sz="2000"/>
              <a:t>34 vertical levels (instead of 101)</a:t>
            </a:r>
            <a:endParaRPr sz="2000"/>
          </a:p>
        </p:txBody>
      </p:sp>
      <p:pic>
        <p:nvPicPr>
          <p:cNvPr id="214" name="Google Shape;214;gfb4a787c85_0_68"/>
          <p:cNvPicPr preferRelativeResize="0"/>
          <p:nvPr/>
        </p:nvPicPr>
        <p:blipFill>
          <a:blip r:embed="rId3">
            <a:alphaModFix/>
          </a:blip>
          <a:stretch>
            <a:fillRect/>
          </a:stretch>
        </p:blipFill>
        <p:spPr>
          <a:xfrm>
            <a:off x="76200" y="1135950"/>
            <a:ext cx="5943600" cy="3863341"/>
          </a:xfrm>
          <a:prstGeom prst="rect">
            <a:avLst/>
          </a:prstGeom>
          <a:noFill/>
          <a:ln>
            <a:noFill/>
          </a:ln>
          <a:effectLst>
            <a:outerShdw blurRad="114300" rotWithShape="0" algn="bl" dir="5400000" dist="38100">
              <a:srgbClr val="000000">
                <a:alpha val="50000"/>
              </a:srgbClr>
            </a:outerShdw>
          </a:effectLst>
        </p:spPr>
      </p:pic>
      <p:pic>
        <p:nvPicPr>
          <p:cNvPr id="215" name="Google Shape;215;gfb4a787c85_0_68"/>
          <p:cNvPicPr preferRelativeResize="0"/>
          <p:nvPr/>
        </p:nvPicPr>
        <p:blipFill>
          <a:blip r:embed="rId4">
            <a:alphaModFix/>
          </a:blip>
          <a:stretch>
            <a:fillRect/>
          </a:stretch>
        </p:blipFill>
        <p:spPr>
          <a:xfrm>
            <a:off x="6174833" y="2507550"/>
            <a:ext cx="5943600" cy="3863341"/>
          </a:xfrm>
          <a:prstGeom prst="rect">
            <a:avLst/>
          </a:prstGeom>
          <a:noFill/>
          <a:ln>
            <a:noFill/>
          </a:ln>
          <a:effectLst>
            <a:outerShdw blurRad="114300" rotWithShape="0" algn="bl" dir="5400000" dist="38100">
              <a:srgbClr val="000000">
                <a:alpha val="50000"/>
              </a:srgbClr>
            </a:outerShdw>
          </a:effectLst>
        </p:spPr>
      </p:pic>
      <p:sp>
        <p:nvSpPr>
          <p:cNvPr id="216" name="Google Shape;216;gfb4a787c85_0_68"/>
          <p:cNvSpPr txBox="1"/>
          <p:nvPr/>
        </p:nvSpPr>
        <p:spPr>
          <a:xfrm>
            <a:off x="4472400" y="5053950"/>
            <a:ext cx="1090200" cy="172500"/>
          </a:xfrm>
          <a:prstGeom prst="rect">
            <a:avLst/>
          </a:prstGeom>
          <a:noFill/>
          <a:ln>
            <a:noFill/>
          </a:ln>
        </p:spPr>
        <p:txBody>
          <a:bodyPr anchorCtr="0" anchor="t" bIns="9125" lIns="9125" spcFirstLastPara="1" rIns="9125" wrap="square" tIns="9125">
            <a:spAutoFit/>
          </a:bodyPr>
          <a:lstStyle/>
          <a:p>
            <a:pPr indent="0" lvl="0" marL="0" marR="0" rtl="0" algn="r">
              <a:lnSpc>
                <a:spcPct val="100000"/>
              </a:lnSpc>
              <a:spcBef>
                <a:spcPts val="0"/>
              </a:spcBef>
              <a:spcAft>
                <a:spcPts val="0"/>
              </a:spcAft>
              <a:buClr>
                <a:srgbClr val="000000"/>
              </a:buClr>
              <a:buSzPts val="800"/>
              <a:buFont typeface="Arial"/>
              <a:buNone/>
            </a:pPr>
            <a:r>
              <a:rPr i="1" lang="en-US" sz="1000">
                <a:solidFill>
                  <a:srgbClr val="666666"/>
                </a:solidFill>
                <a:latin typeface="Lato"/>
                <a:ea typeface="Lato"/>
                <a:cs typeface="Lato"/>
                <a:sym typeface="Lato"/>
              </a:rPr>
              <a:t>h/t Lee Byerle</a:t>
            </a:r>
            <a:endParaRPr i="1" sz="1000" u="none" cap="none" strike="noStrike">
              <a:solidFill>
                <a:srgbClr val="666666"/>
              </a:solidFill>
              <a:latin typeface="Lato"/>
              <a:ea typeface="Lato"/>
              <a:cs typeface="Lato"/>
              <a:sym typeface="Lato"/>
            </a:endParaRPr>
          </a:p>
        </p:txBody>
      </p:sp>
      <p:sp>
        <p:nvSpPr>
          <p:cNvPr id="217" name="Google Shape;217;gfb4a787c85_0_68"/>
          <p:cNvSpPr txBox="1"/>
          <p:nvPr/>
        </p:nvSpPr>
        <p:spPr>
          <a:xfrm>
            <a:off x="10603050" y="6416675"/>
            <a:ext cx="1090200" cy="172500"/>
          </a:xfrm>
          <a:prstGeom prst="rect">
            <a:avLst/>
          </a:prstGeom>
          <a:noFill/>
          <a:ln>
            <a:noFill/>
          </a:ln>
        </p:spPr>
        <p:txBody>
          <a:bodyPr anchorCtr="0" anchor="t" bIns="9125" lIns="9125" spcFirstLastPara="1" rIns="9125" wrap="square" tIns="9125">
            <a:spAutoFit/>
          </a:bodyPr>
          <a:lstStyle/>
          <a:p>
            <a:pPr indent="0" lvl="0" marL="0" marR="0" rtl="0" algn="r">
              <a:lnSpc>
                <a:spcPct val="100000"/>
              </a:lnSpc>
              <a:spcBef>
                <a:spcPts val="0"/>
              </a:spcBef>
              <a:spcAft>
                <a:spcPts val="0"/>
              </a:spcAft>
              <a:buClr>
                <a:srgbClr val="000000"/>
              </a:buClr>
              <a:buSzPts val="800"/>
              <a:buFont typeface="Arial"/>
              <a:buNone/>
            </a:pPr>
            <a:r>
              <a:rPr i="1" lang="en-US" sz="1000">
                <a:solidFill>
                  <a:srgbClr val="666666"/>
                </a:solidFill>
                <a:latin typeface="Lato"/>
                <a:ea typeface="Lato"/>
                <a:cs typeface="Lato"/>
                <a:sym typeface="Lato"/>
              </a:rPr>
              <a:t>h/t Lee Byerle</a:t>
            </a:r>
            <a:endParaRPr i="1" sz="1000" u="none" cap="none" strike="noStrike">
              <a:solidFill>
                <a:srgbClr val="666666"/>
              </a:solidFill>
              <a:latin typeface="Lato"/>
              <a:ea typeface="Lato"/>
              <a:cs typeface="Lato"/>
              <a:sym typeface="Lato"/>
            </a:endParaRPr>
          </a:p>
        </p:txBody>
      </p:sp>
    </p:spTree>
  </p:cSld>
  <p:clrMapOvr>
    <a:masterClrMapping/>
  </p:clrMapOvr>
</p:sld>
</file>

<file path=ppt/theme/theme1.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2018-01-19T17:21:27Z</dcterms:created>
  <dc:creator>Jose Harris</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dcdf563-9c50-447a-ad1c-b13367e97c6b_Enabled">
    <vt:lpwstr>true</vt:lpwstr>
  </property>
  <property fmtid="{D5CDD505-2E9C-101B-9397-08002B2CF9AE}" pid="3" name="MSIP_Label_1dcdf563-9c50-447a-ad1c-b13367e97c6b_SetDate">
    <vt:lpwstr>2020-06-23T18:15:40Z</vt:lpwstr>
  </property>
  <property fmtid="{D5CDD505-2E9C-101B-9397-08002B2CF9AE}" pid="4" name="MSIP_Label_1dcdf563-9c50-447a-ad1c-b13367e97c6b_Method">
    <vt:lpwstr>Standard</vt:lpwstr>
  </property>
  <property fmtid="{D5CDD505-2E9C-101B-9397-08002B2CF9AE}" pid="5" name="MSIP_Label_1dcdf563-9c50-447a-ad1c-b13367e97c6b_Name">
    <vt:lpwstr>Public</vt:lpwstr>
  </property>
  <property fmtid="{D5CDD505-2E9C-101B-9397-08002B2CF9AE}" pid="6" name="MSIP_Label_1dcdf563-9c50-447a-ad1c-b13367e97c6b_SiteId">
    <vt:lpwstr>e9c974a7-6e14-4451-bfa0-d39600243e2f</vt:lpwstr>
  </property>
  <property fmtid="{D5CDD505-2E9C-101B-9397-08002B2CF9AE}" pid="7" name="MSIP_Label_1dcdf563-9c50-447a-ad1c-b13367e97c6b_ActionId">
    <vt:lpwstr>54da9f7b-ab33-4680-baaf-fadeadaaf313</vt:lpwstr>
  </property>
  <property fmtid="{D5CDD505-2E9C-101B-9397-08002B2CF9AE}" pid="8" name="MSIP_Label_1dcdf563-9c50-447a-ad1c-b13367e97c6b_ContentBits">
    <vt:lpwstr>0</vt:lpwstr>
  </property>
</Properties>
</file>