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Raleway"/>
      <p:regular r:id="rId39"/>
      <p:bold r:id="rId40"/>
      <p:italic r:id="rId41"/>
      <p:boldItalic r:id="rId42"/>
    </p:embeddedFont>
    <p:embeddedFont>
      <p:font typeface="Roboto"/>
      <p:regular r:id="rId43"/>
      <p:bold r:id="rId44"/>
      <p:italic r:id="rId45"/>
      <p:boldItalic r:id="rId46"/>
    </p:embeddedFont>
    <p:embeddedFont>
      <p:font typeface="Lato"/>
      <p:regular r:id="rId47"/>
      <p:bold r:id="rId48"/>
      <p:italic r:id="rId49"/>
      <p:boldItalic r:id="rId50"/>
    </p:embeddedFont>
    <p:embeddedFont>
      <p:font typeface="Montserrat"/>
      <p:regular r:id="rId51"/>
      <p:bold r:id="rId52"/>
      <p:italic r:id="rId53"/>
      <p:boldItalic r:id="rId54"/>
    </p:embeddedFont>
    <p:embeddedFont>
      <p:font typeface="Raleway Thin"/>
      <p:regular r:id="rId55"/>
      <p:bold r:id="rId56"/>
      <p:italic r:id="rId57"/>
      <p:boldItalic r:id="rId58"/>
    </p:embeddedFont>
    <p:embeddedFont>
      <p:font typeface="Lato Light"/>
      <p:regular r:id="rId59"/>
      <p:bold r:id="rId60"/>
      <p:italic r:id="rId61"/>
      <p:boldItalic r:id="rId62"/>
    </p:embeddedFont>
    <p:embeddedFont>
      <p:font typeface="Roboto Light"/>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67" roundtripDataSignature="AMtx7mh4JFj/HxUJLibtMu8+uppTlowF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FBD621-E369-42FD-838C-9D7A8FA36FC7}">
  <a:tblStyle styleId="{38FBD621-E369-42FD-838C-9D7A8FA36FC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BE6EC65-6D1D-4F6A-A1B3-E45F90A89F0D}"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0D016A8-DD23-4F0F-911C-71D0EF8B3D5B}"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0BC433A-8A7C-42FF-996B-E5723BEE4519}" styleName="Table_3">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1643944-E39D-4631-B911-0BE5BC36E6C6}" styleName="Table_4">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8ECF4"/>
          </a:solidFill>
        </a:fill>
      </a:tcStyle>
    </a:band1H>
    <a:band2H>
      <a:tcTxStyle b="off" i="off"/>
    </a:band2H>
    <a:band1V>
      <a:tcTxStyle b="off" i="off"/>
      <a:tcStyle>
        <a:fill>
          <a:solidFill>
            <a:srgbClr val="E8ECF4"/>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1"/>
          </a:solidFill>
        </a:fill>
      </a:tcStyle>
    </a:firstRow>
    <a:neCell>
      <a:tcTxStyle b="off" i="off"/>
    </a:neCell>
    <a:nwCell>
      <a:tcTxStyle b="off" i="off"/>
    </a:nwCell>
  </a:tblStyle>
  <a:tblStyle styleId="{4FDA6670-CA52-4072-B114-14F7FAB91253}" styleName="Table_5">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8F1F5"/>
          </a:solidFill>
        </a:fill>
      </a:tcStyle>
    </a:band1H>
    <a:band2H>
      <a:tcTxStyle b="off" i="off"/>
    </a:band2H>
    <a:band1V>
      <a:tcTxStyle b="off" i="off"/>
      <a:tcStyle>
        <a:fill>
          <a:solidFill>
            <a:srgbClr val="E8F1F5"/>
          </a:solidFill>
        </a:fill>
      </a:tcStyle>
    </a:band1V>
    <a:band2V>
      <a:tcTxStyle b="off" i="off"/>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5"/>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Roboto-bold.fntdata"/><Relationship Id="rId43" Type="http://schemas.openxmlformats.org/officeDocument/2006/relationships/font" Target="fonts/Roboto-regular.fntdata"/><Relationship Id="rId46" Type="http://schemas.openxmlformats.org/officeDocument/2006/relationships/font" Target="fonts/Roboto-boldItalic.fntdata"/><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aleway-regular.fntdata"/><Relationship Id="rId38" Type="http://schemas.openxmlformats.org/officeDocument/2006/relationships/slide" Target="slides/slide32.xml"/><Relationship Id="rId62" Type="http://schemas.openxmlformats.org/officeDocument/2006/relationships/font" Target="fonts/LatoLight-boldItalic.fntdata"/><Relationship Id="rId61" Type="http://schemas.openxmlformats.org/officeDocument/2006/relationships/font" Target="fonts/LatoLight-italic.fntdata"/><Relationship Id="rId20" Type="http://schemas.openxmlformats.org/officeDocument/2006/relationships/slide" Target="slides/slide14.xml"/><Relationship Id="rId64" Type="http://schemas.openxmlformats.org/officeDocument/2006/relationships/font" Target="fonts/RobotoLight-bold.fntdata"/><Relationship Id="rId63" Type="http://schemas.openxmlformats.org/officeDocument/2006/relationships/font" Target="fonts/RobotoLight-regular.fntdata"/><Relationship Id="rId22" Type="http://schemas.openxmlformats.org/officeDocument/2006/relationships/slide" Target="slides/slide16.xml"/><Relationship Id="rId66" Type="http://schemas.openxmlformats.org/officeDocument/2006/relationships/font" Target="fonts/RobotoLight-boldItalic.fntdata"/><Relationship Id="rId21" Type="http://schemas.openxmlformats.org/officeDocument/2006/relationships/slide" Target="slides/slide15.xml"/><Relationship Id="rId65" Type="http://schemas.openxmlformats.org/officeDocument/2006/relationships/font" Target="fonts/RobotoLight-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Lato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regular.fntdata"/><Relationship Id="rId50" Type="http://schemas.openxmlformats.org/officeDocument/2006/relationships/font" Target="fonts/Lato-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5.xml"/><Relationship Id="rId55" Type="http://schemas.openxmlformats.org/officeDocument/2006/relationships/font" Target="fonts/RalewayThin-regular.fntdata"/><Relationship Id="rId10" Type="http://schemas.openxmlformats.org/officeDocument/2006/relationships/slide" Target="slides/slide4.xml"/><Relationship Id="rId54" Type="http://schemas.openxmlformats.org/officeDocument/2006/relationships/font" Target="fonts/Montserrat-boldItalic.fntdata"/><Relationship Id="rId13" Type="http://schemas.openxmlformats.org/officeDocument/2006/relationships/slide" Target="slides/slide7.xml"/><Relationship Id="rId57" Type="http://schemas.openxmlformats.org/officeDocument/2006/relationships/font" Target="fonts/RalewayThin-italic.fntdata"/><Relationship Id="rId12" Type="http://schemas.openxmlformats.org/officeDocument/2006/relationships/slide" Target="slides/slide6.xml"/><Relationship Id="rId56" Type="http://schemas.openxmlformats.org/officeDocument/2006/relationships/font" Target="fonts/RalewayThin-bold.fntdata"/><Relationship Id="rId15" Type="http://schemas.openxmlformats.org/officeDocument/2006/relationships/slide" Target="slides/slide9.xml"/><Relationship Id="rId59" Type="http://schemas.openxmlformats.org/officeDocument/2006/relationships/font" Target="fonts/LatoLight-regular.fntdata"/><Relationship Id="rId14" Type="http://schemas.openxmlformats.org/officeDocument/2006/relationships/slide" Target="slides/slide8.xml"/><Relationship Id="rId58" Type="http://schemas.openxmlformats.org/officeDocument/2006/relationships/font" Target="fonts/RalewayThin-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4" name="Google Shape;10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84c29194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e84c29194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e84c29194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b4687248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eb4687248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eb4687248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051da0fb0_1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c051da0fb0_1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c051da0fb0_1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b6ed8c786_1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eb6ed8c786_1_104: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b26b08950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eb26b08950_0_1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eb26b08950_0_14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b3068c21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b3068c21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eb3068c21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be5f960db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be5f960db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a:t>
            </a:r>
            <a:endParaRPr/>
          </a:p>
        </p:txBody>
      </p:sp>
      <p:sp>
        <p:nvSpPr>
          <p:cNvPr id="390" name="Google Shape;390;gbe5f960db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b187111a8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b187111a8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b187111a8f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rgbClr val="00B050"/>
              </a:solidFill>
            </a:endParaRPr>
          </a:p>
        </p:txBody>
      </p:sp>
      <p:sp>
        <p:nvSpPr>
          <p:cNvPr id="115" name="Google Shape;11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539bf22fd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d539bf22fd_0_1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d539bf22fd_0_1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f2a877130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9f2a877130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9f2a877130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539bf22fd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d539bf22fd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d539bf22fd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d539bf22fd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d539bf22fd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d539bf22fd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051da0f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c051da0fb0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890d1feb1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7890d1feb1_1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7890d1feb1_1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Satellite Book Club Seminar Series is convened weekly on Thursdays, providing an opportunity for scientists throughout the NOAA satellite domain to share a topic of interest to them with their peers. Topics may include applications of satellite data in the field, new and exciting changes to both polar and geostationary programs, and anything else satellite-related that the field would like to discuss.</a:t>
            </a:r>
            <a:endParaRPr/>
          </a:p>
        </p:txBody>
      </p:sp>
      <p:sp>
        <p:nvSpPr>
          <p:cNvPr id="207" name="Google Shape;207;p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b26b0895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eb26b08950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eb26b08950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93B3D7"/>
            </a:gs>
            <a:gs pos="100000">
              <a:srgbClr val="FFFFFF"/>
            </a:gs>
          </a:gsLst>
          <a:lin ang="15960083" scaled="0"/>
        </a:gradFill>
      </p:bgPr>
    </p:bg>
    <p:spTree>
      <p:nvGrpSpPr>
        <p:cNvPr id="15" name="Shape 15"/>
        <p:cNvGrpSpPr/>
        <p:nvPr/>
      </p:nvGrpSpPr>
      <p:grpSpPr>
        <a:xfrm>
          <a:off x="0" y="0"/>
          <a:ext cx="0" cy="0"/>
          <a:chOff x="0" y="0"/>
          <a:chExt cx="0" cy="0"/>
        </a:xfrm>
      </p:grpSpPr>
      <p:sp>
        <p:nvSpPr>
          <p:cNvPr id="16" name="Google Shape;16;g94beaa457c_0_78"/>
          <p:cNvSpPr txBox="1"/>
          <p:nvPr>
            <p:ph type="ctrTitle"/>
          </p:nvPr>
        </p:nvSpPr>
        <p:spPr>
          <a:xfrm>
            <a:off x="914400" y="2130436"/>
            <a:ext cx="103632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366092"/>
              </a:buClr>
              <a:buSzPts val="4000"/>
              <a:buFont typeface="Raleway Thin"/>
              <a:buNone/>
              <a:defRPr b="0">
                <a:solidFill>
                  <a:srgbClr val="366092"/>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g94beaa457c_0_7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Font typeface="Lato Light"/>
              <a:buNone/>
              <a:defRPr>
                <a:solidFill>
                  <a:srgbClr val="888888"/>
                </a:solidFill>
                <a:latin typeface="Lato Light"/>
                <a:ea typeface="Lato Light"/>
                <a:cs typeface="Lato Light"/>
                <a:sym typeface="Lato Light"/>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g94beaa457c_0_78"/>
          <p:cNvSpPr txBox="1"/>
          <p:nvPr>
            <p:ph idx="10" type="dt"/>
          </p:nvPr>
        </p:nvSpPr>
        <p:spPr>
          <a:xfrm>
            <a:off x="609600" y="6356361"/>
            <a:ext cx="28449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94beaa457c_0_78"/>
          <p:cNvSpPr txBox="1"/>
          <p:nvPr>
            <p:ph idx="11" type="ftr"/>
          </p:nvPr>
        </p:nvSpPr>
        <p:spPr>
          <a:xfrm>
            <a:off x="4165600" y="6356361"/>
            <a:ext cx="38607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94beaa457c_0_78"/>
          <p:cNvSpPr txBox="1"/>
          <p:nvPr>
            <p:ph idx="12" type="sldNum"/>
          </p:nvPr>
        </p:nvSpPr>
        <p:spPr>
          <a:xfrm>
            <a:off x="8737600" y="6356361"/>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6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7609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1"/>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6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61"/>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1"/>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1"/>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2"/>
          <p:cNvSpPr txBox="1"/>
          <p:nvPr>
            <p:ph idx="1" type="body"/>
          </p:nvPr>
        </p:nvSpPr>
        <p:spPr>
          <a:xfrm rot="5400000">
            <a:off x="3833019" y="-1623212"/>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62"/>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2"/>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2"/>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63"/>
          <p:cNvSpPr txBox="1"/>
          <p:nvPr>
            <p:ph type="title"/>
          </p:nvPr>
        </p:nvSpPr>
        <p:spPr>
          <a:xfrm rot="5400000">
            <a:off x="7285037" y="182881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3"/>
          <p:cNvSpPr txBox="1"/>
          <p:nvPr>
            <p:ph idx="1" type="body"/>
          </p:nvPr>
        </p:nvSpPr>
        <p:spPr>
          <a:xfrm rot="5400000">
            <a:off x="1697037" y="-81278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9" name="Google Shape;89;p63"/>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3"/>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3"/>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6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376092"/>
              </a:buClr>
              <a:buSzPts val="2800"/>
              <a:buFont typeface="Calibri"/>
              <a:buNone/>
              <a:defRPr b="1">
                <a:solidFill>
                  <a:srgbClr val="37609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6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95" name="Google Shape;95;p6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6" name="Shape 96"/>
        <p:cNvGrpSpPr/>
        <p:nvPr/>
      </p:nvGrpSpPr>
      <p:grpSpPr>
        <a:xfrm>
          <a:off x="0" y="0"/>
          <a:ext cx="0" cy="0"/>
          <a:chOff x="0" y="0"/>
          <a:chExt cx="0" cy="0"/>
        </a:xfrm>
      </p:grpSpPr>
      <p:sp>
        <p:nvSpPr>
          <p:cNvPr id="97" name="Google Shape;97;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5"/>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5"/>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5"/>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gradFill>
          <a:gsLst>
            <a:gs pos="0">
              <a:srgbClr val="93B3D7">
                <a:alpha val="40000"/>
              </a:srgbClr>
            </a:gs>
            <a:gs pos="100000">
              <a:srgbClr val="FFFFFF"/>
            </a:gs>
          </a:gsLst>
          <a:lin ang="15540001" scaled="0"/>
        </a:gradFill>
      </p:bgPr>
    </p:bg>
    <p:spTree>
      <p:nvGrpSpPr>
        <p:cNvPr id="21" name="Shape 21"/>
        <p:cNvGrpSpPr/>
        <p:nvPr/>
      </p:nvGrpSpPr>
      <p:grpSpPr>
        <a:xfrm>
          <a:off x="0" y="0"/>
          <a:ext cx="0" cy="0"/>
          <a:chOff x="0" y="0"/>
          <a:chExt cx="0" cy="0"/>
        </a:xfrm>
      </p:grpSpPr>
      <p:sp>
        <p:nvSpPr>
          <p:cNvPr id="22" name="Google Shape;22;p41"/>
          <p:cNvSpPr txBox="1"/>
          <p:nvPr>
            <p:ph idx="1" type="body"/>
          </p:nvPr>
        </p:nvSpPr>
        <p:spPr>
          <a:xfrm>
            <a:off x="354425" y="1033313"/>
            <a:ext cx="11471400" cy="5169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Lato"/>
              <a:buChar char="•"/>
              <a:defRPr>
                <a:latin typeface="Lato"/>
                <a:ea typeface="Lato"/>
                <a:cs typeface="Lato"/>
                <a:sym typeface="Lato"/>
              </a:defRPr>
            </a:lvl1pPr>
            <a:lvl2pPr indent="-406400" lvl="1" marL="914400" algn="l">
              <a:lnSpc>
                <a:spcPct val="100000"/>
              </a:lnSpc>
              <a:spcBef>
                <a:spcPts val="560"/>
              </a:spcBef>
              <a:spcAft>
                <a:spcPts val="0"/>
              </a:spcAft>
              <a:buClr>
                <a:schemeClr val="dk1"/>
              </a:buClr>
              <a:buSzPts val="2800"/>
              <a:buFont typeface="Lato"/>
              <a:buChar char="•"/>
              <a:defRPr>
                <a:latin typeface="Lato"/>
                <a:ea typeface="Lato"/>
                <a:cs typeface="Lato"/>
                <a:sym typeface="Lato"/>
              </a:defRPr>
            </a:lvl2pPr>
            <a:lvl3pPr indent="-381000" lvl="2" marL="1371600" algn="l">
              <a:lnSpc>
                <a:spcPct val="100000"/>
              </a:lnSpc>
              <a:spcBef>
                <a:spcPts val="480"/>
              </a:spcBef>
              <a:spcAft>
                <a:spcPts val="0"/>
              </a:spcAft>
              <a:buClr>
                <a:schemeClr val="dk1"/>
              </a:buClr>
              <a:buSzPts val="2400"/>
              <a:buFont typeface="Lato"/>
              <a:buChar char="•"/>
              <a:defRPr>
                <a:latin typeface="Lato"/>
                <a:ea typeface="Lato"/>
                <a:cs typeface="Lato"/>
                <a:sym typeface="Lato"/>
              </a:defRPr>
            </a:lvl3pPr>
            <a:lvl4pPr indent="-355600" lvl="3" marL="1828800" algn="l">
              <a:lnSpc>
                <a:spcPct val="100000"/>
              </a:lnSpc>
              <a:spcBef>
                <a:spcPts val="400"/>
              </a:spcBef>
              <a:spcAft>
                <a:spcPts val="0"/>
              </a:spcAft>
              <a:buClr>
                <a:schemeClr val="dk1"/>
              </a:buClr>
              <a:buSzPts val="2000"/>
              <a:buFont typeface="Lato"/>
              <a:buChar char="•"/>
              <a:defRPr>
                <a:latin typeface="Lato"/>
                <a:ea typeface="Lato"/>
                <a:cs typeface="Lato"/>
                <a:sym typeface="Lato"/>
              </a:defRPr>
            </a:lvl4pPr>
            <a:lvl5pPr indent="-355600" lvl="4" marL="2286000" algn="l">
              <a:lnSpc>
                <a:spcPct val="100000"/>
              </a:lnSpc>
              <a:spcBef>
                <a:spcPts val="400"/>
              </a:spcBef>
              <a:spcAft>
                <a:spcPts val="0"/>
              </a:spcAft>
              <a:buClr>
                <a:schemeClr val="dk1"/>
              </a:buClr>
              <a:buSzPts val="2000"/>
              <a:buFont typeface="Lato"/>
              <a:buChar char="•"/>
              <a:defRPr>
                <a:latin typeface="Lato"/>
                <a:ea typeface="Lato"/>
                <a:cs typeface="Lato"/>
                <a:sym typeface="Lato"/>
              </a:defRPr>
            </a:lvl5pPr>
            <a:lvl6pPr indent="-342900" lvl="5" marL="2743200" algn="l">
              <a:lnSpc>
                <a:spcPct val="100000"/>
              </a:lnSpc>
              <a:spcBef>
                <a:spcPts val="360"/>
              </a:spcBef>
              <a:spcAft>
                <a:spcPts val="0"/>
              </a:spcAft>
              <a:buClr>
                <a:schemeClr val="dk1"/>
              </a:buClr>
              <a:buSzPts val="1800"/>
              <a:buFont typeface="Lato"/>
              <a:buChar char="•"/>
              <a:defRPr>
                <a:latin typeface="Lato"/>
                <a:ea typeface="Lato"/>
                <a:cs typeface="Lato"/>
                <a:sym typeface="Lato"/>
              </a:defRPr>
            </a:lvl6pPr>
            <a:lvl7pPr indent="-342900" lvl="6" marL="3200400" algn="l">
              <a:lnSpc>
                <a:spcPct val="100000"/>
              </a:lnSpc>
              <a:spcBef>
                <a:spcPts val="360"/>
              </a:spcBef>
              <a:spcAft>
                <a:spcPts val="0"/>
              </a:spcAft>
              <a:buClr>
                <a:schemeClr val="dk1"/>
              </a:buClr>
              <a:buSzPts val="1800"/>
              <a:buFont typeface="Lato"/>
              <a:buChar char="•"/>
              <a:defRPr>
                <a:latin typeface="Lato"/>
                <a:ea typeface="Lato"/>
                <a:cs typeface="Lato"/>
                <a:sym typeface="Lato"/>
              </a:defRPr>
            </a:lvl7pPr>
            <a:lvl8pPr indent="-342900" lvl="7" marL="3657600" algn="l">
              <a:lnSpc>
                <a:spcPct val="100000"/>
              </a:lnSpc>
              <a:spcBef>
                <a:spcPts val="360"/>
              </a:spcBef>
              <a:spcAft>
                <a:spcPts val="0"/>
              </a:spcAft>
              <a:buClr>
                <a:schemeClr val="dk1"/>
              </a:buClr>
              <a:buSzPts val="1800"/>
              <a:buFont typeface="Lato"/>
              <a:buChar char="•"/>
              <a:defRPr>
                <a:latin typeface="Lato"/>
                <a:ea typeface="Lato"/>
                <a:cs typeface="Lato"/>
                <a:sym typeface="Lato"/>
              </a:defRPr>
            </a:lvl8pPr>
            <a:lvl9pPr indent="-342900" lvl="8" marL="4114800" algn="l">
              <a:lnSpc>
                <a:spcPct val="100000"/>
              </a:lnSpc>
              <a:spcBef>
                <a:spcPts val="360"/>
              </a:spcBef>
              <a:spcAft>
                <a:spcPts val="0"/>
              </a:spcAft>
              <a:buClr>
                <a:schemeClr val="dk1"/>
              </a:buClr>
              <a:buSzPts val="1800"/>
              <a:buFont typeface="Lato"/>
              <a:buChar char="•"/>
              <a:defRPr>
                <a:latin typeface="Lato"/>
                <a:ea typeface="Lato"/>
                <a:cs typeface="Lato"/>
                <a:sym typeface="Lato"/>
              </a:defRPr>
            </a:lvl9pPr>
          </a:lstStyle>
          <a:p/>
        </p:txBody>
      </p:sp>
      <p:sp>
        <p:nvSpPr>
          <p:cNvPr id="23" name="Google Shape;23;p41"/>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1"/>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1"/>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200"/>
              <a:buFont typeface="Arial"/>
              <a:buNone/>
              <a:defRPr b="0" i="0" sz="1800" u="none" cap="none" strike="noStrike">
                <a:solidFill>
                  <a:srgbClr val="CC0000"/>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1"/>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1800"/>
              <a:buFont typeface="Raleway Thin"/>
              <a:buNone/>
              <a:defRPr b="0">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NOAA_logo.png" id="27" name="Google Shape;27;p41"/>
          <p:cNvPicPr preferRelativeResize="0"/>
          <p:nvPr/>
        </p:nvPicPr>
        <p:blipFill rotWithShape="1">
          <a:blip r:embed="rId2">
            <a:alphaModFix/>
          </a:blip>
          <a:srcRect b="0" l="0" r="0" t="0"/>
          <a:stretch/>
        </p:blipFill>
        <p:spPr>
          <a:xfrm>
            <a:off x="143863" y="75816"/>
            <a:ext cx="1075340" cy="1040052"/>
          </a:xfrm>
          <a:prstGeom prst="rect">
            <a:avLst/>
          </a:prstGeom>
          <a:noFill/>
          <a:ln>
            <a:noFill/>
          </a:ln>
        </p:spPr>
      </p:pic>
      <p:pic>
        <p:nvPicPr>
          <p:cNvPr id="28" name="Google Shape;28;p41"/>
          <p:cNvPicPr preferRelativeResize="0"/>
          <p:nvPr/>
        </p:nvPicPr>
        <p:blipFill rotWithShape="1">
          <a:blip r:embed="rId3">
            <a:alphaModFix/>
          </a:blip>
          <a:srcRect b="0" l="0" r="0" t="0"/>
          <a:stretch/>
        </p:blipFill>
        <p:spPr>
          <a:xfrm>
            <a:off x="10936278" y="75824"/>
            <a:ext cx="1103327" cy="10725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4000"/>
              <a:buFont typeface="Calibri"/>
              <a:buNone/>
              <a:defRPr b="1">
                <a:solidFill>
                  <a:srgbClr val="37609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34" name="Shape 34"/>
        <p:cNvGrpSpPr/>
        <p:nvPr/>
      </p:nvGrpSpPr>
      <p:grpSpPr>
        <a:xfrm>
          <a:off x="0" y="0"/>
          <a:ext cx="0" cy="0"/>
          <a:chOff x="0" y="0"/>
          <a:chExt cx="0" cy="0"/>
        </a:xfrm>
      </p:grpSpPr>
      <p:sp>
        <p:nvSpPr>
          <p:cNvPr id="35" name="Google Shape;35;p54"/>
          <p:cNvSpPr txBox="1"/>
          <p:nvPr>
            <p:ph idx="1" type="body"/>
          </p:nvPr>
        </p:nvSpPr>
        <p:spPr>
          <a:xfrm>
            <a:off x="609600" y="1371601"/>
            <a:ext cx="10972800" cy="475456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lvl1pPr>
            <a:lvl2pPr indent="-406400" lvl="1" marL="914400" algn="l">
              <a:lnSpc>
                <a:spcPct val="100000"/>
              </a:lnSpc>
              <a:spcBef>
                <a:spcPts val="560"/>
              </a:spcBef>
              <a:spcAft>
                <a:spcPts val="0"/>
              </a:spcAft>
              <a:buClr>
                <a:schemeClr val="dk1"/>
              </a:buClr>
              <a:buSzPts val="2800"/>
              <a:buFont typeface="Arial"/>
              <a:buChar char="•"/>
              <a:defRPr/>
            </a:lvl2pPr>
            <a:lvl3pPr indent="-381000" lvl="2" marL="1371600" algn="l">
              <a:lnSpc>
                <a:spcPct val="100000"/>
              </a:lnSpc>
              <a:spcBef>
                <a:spcPts val="480"/>
              </a:spcBef>
              <a:spcAft>
                <a:spcPts val="0"/>
              </a:spcAft>
              <a:buClr>
                <a:schemeClr val="dk1"/>
              </a:buClr>
              <a:buSzPts val="2400"/>
              <a:buFont typeface="Arial"/>
              <a:buChar char="•"/>
              <a:defRPr/>
            </a:lvl3pPr>
            <a:lvl4pPr indent="-355600" lvl="3" marL="1828800" algn="l">
              <a:lnSpc>
                <a:spcPct val="100000"/>
              </a:lnSpc>
              <a:spcBef>
                <a:spcPts val="400"/>
              </a:spcBef>
              <a:spcAft>
                <a:spcPts val="0"/>
              </a:spcAft>
              <a:buClr>
                <a:schemeClr val="dk1"/>
              </a:buClr>
              <a:buSzPts val="2000"/>
              <a:buFont typeface="Arial"/>
              <a:buChar char="•"/>
              <a:defRPr/>
            </a:lvl4pPr>
            <a:lvl5pPr indent="-355600" lvl="4" marL="2286000" algn="l">
              <a:lnSpc>
                <a:spcPct val="100000"/>
              </a:lnSpc>
              <a:spcBef>
                <a:spcPts val="400"/>
              </a:spcBef>
              <a:spcAft>
                <a:spcPts val="0"/>
              </a:spcAft>
              <a:buClr>
                <a:schemeClr val="dk1"/>
              </a:buClr>
              <a:buSzPts val="2000"/>
              <a:buFont typeface="Arial"/>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6" name="Google Shape;36;p54"/>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4"/>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4"/>
          <p:cNvSpPr txBox="1"/>
          <p:nvPr>
            <p:ph idx="12" type="sldNum"/>
          </p:nvPr>
        </p:nvSpPr>
        <p:spPr>
          <a:xfrm>
            <a:off x="9245600" y="6416686"/>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56"/>
          <p:cNvSpPr txBox="1"/>
          <p:nvPr>
            <p:ph type="title"/>
          </p:nvPr>
        </p:nvSpPr>
        <p:spPr>
          <a:xfrm>
            <a:off x="963084" y="440691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76092"/>
              </a:buClr>
              <a:buSzPts val="4000"/>
              <a:buFont typeface="Calibri"/>
              <a:buNone/>
              <a:defRPr b="1" sz="4000" cap="none">
                <a:solidFill>
                  <a:srgbClr val="37609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6"/>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3" name="Google Shape;43;p56"/>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6"/>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6"/>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76092"/>
              </a:buClr>
              <a:buSzPts val="4000"/>
              <a:buFont typeface="Calibri"/>
              <a:buNone/>
              <a:defRPr b="1">
                <a:solidFill>
                  <a:srgbClr val="37609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7"/>
          <p:cNvSpPr txBox="1"/>
          <p:nvPr>
            <p:ph idx="1" type="body"/>
          </p:nvPr>
        </p:nvSpPr>
        <p:spPr>
          <a:xfrm>
            <a:off x="609600" y="1600206"/>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 name="Google Shape;49;p57"/>
          <p:cNvSpPr txBox="1"/>
          <p:nvPr>
            <p:ph idx="2" type="body"/>
          </p:nvPr>
        </p:nvSpPr>
        <p:spPr>
          <a:xfrm>
            <a:off x="6197600" y="1600206"/>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0" name="Google Shape;50;p57"/>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7"/>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7"/>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2"/>
              </a:buClr>
              <a:buSzPts val="4000"/>
              <a:buFont typeface="Calibri"/>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8"/>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6" name="Google Shape;56;p58"/>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7" name="Google Shape;57;p58"/>
          <p:cNvSpPr txBox="1"/>
          <p:nvPr>
            <p:ph idx="3" type="body"/>
          </p:nvPr>
        </p:nvSpPr>
        <p:spPr>
          <a:xfrm>
            <a:off x="6193374"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8" name="Google Shape;58;p58"/>
          <p:cNvSpPr txBox="1"/>
          <p:nvPr>
            <p:ph idx="4" type="body"/>
          </p:nvPr>
        </p:nvSpPr>
        <p:spPr>
          <a:xfrm>
            <a:off x="6193374"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9" name="Google Shape;59;p58"/>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8"/>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8"/>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59"/>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9"/>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9"/>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60"/>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76092"/>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0"/>
          <p:cNvSpPr txBox="1"/>
          <p:nvPr>
            <p:ph idx="1" type="body"/>
          </p:nvPr>
        </p:nvSpPr>
        <p:spPr>
          <a:xfrm>
            <a:off x="4766733" y="27306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9" name="Google Shape;69;p60"/>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60"/>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0"/>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0"/>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376092"/>
              </a:buClr>
              <a:buSzPts val="4000"/>
              <a:buFont typeface="Calibri"/>
              <a:buNone/>
              <a:defRPr b="1" i="0" sz="4000" u="none" cap="none" strike="noStrike">
                <a:solidFill>
                  <a:srgbClr val="37609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0"/>
          <p:cNvSpPr txBox="1"/>
          <p:nvPr>
            <p:ph idx="1" type="body"/>
          </p:nvPr>
        </p:nvSpPr>
        <p:spPr>
          <a:xfrm>
            <a:off x="609600" y="1600206"/>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0"/>
          <p:cNvSpPr txBox="1"/>
          <p:nvPr>
            <p:ph idx="10" type="dt"/>
          </p:nvPr>
        </p:nvSpPr>
        <p:spPr>
          <a:xfrm>
            <a:off x="609600" y="635636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0"/>
          <p:cNvSpPr txBox="1"/>
          <p:nvPr>
            <p:ph idx="11" type="ftr"/>
          </p:nvPr>
        </p:nvSpPr>
        <p:spPr>
          <a:xfrm>
            <a:off x="4165600" y="635636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0"/>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eet.google.com/thn-pkwe-wbr" TargetMode="External"/><Relationship Id="rId4" Type="http://schemas.openxmlformats.org/officeDocument/2006/relationships/image" Target="../media/image2.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brian.gockel@noaa.gov" TargetMode="External"/><Relationship Id="rId4" Type="http://schemas.openxmlformats.org/officeDocument/2006/relationships/hyperlink" Target="mailto:jordan.gerth@noaa.gov" TargetMode="External"/><Relationship Id="rId5" Type="http://schemas.openxmlformats.org/officeDocument/2006/relationships/hyperlink" Target="mailto:john.d.evans@noaa.gov" TargetMode="External"/><Relationship Id="rId6" Type="http://schemas.openxmlformats.org/officeDocument/2006/relationships/hyperlink" Target="mailto:lee.byerle@noaa.gov" TargetMode="External"/><Relationship Id="rId7" Type="http://schemas.openxmlformats.org/officeDocument/2006/relationships/hyperlink" Target="https://nwschat.weather.gov/live/" TargetMode="External"/><Relationship Id="rId8" Type="http://schemas.openxmlformats.org/officeDocument/2006/relationships/hyperlink" Target="https://vlab.ncep.noaa.gov/web/tow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noaa-himawari8.s3.amazonaws.com/index.html"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noaa-himawari8.s3.amazonaws.com/index.html"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docs.google.com/document/d/1scPJ4njQVDXIxLjz2uw8oPgjAk6t3vka6z4eUWbdjGg/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12.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vlab.ncep.noaa.gov/web/towr-s/previous-sessions" TargetMode="External"/><Relationship Id="rId4" Type="http://schemas.openxmlformats.org/officeDocument/2006/relationships/hyperlink" Target="https://doc.csod.com/GlobalSearch/search.aspx?s=1&amp;q=Satellite%20Book%20Clu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hyperlink" Target="https://goes-r.gov/users/GOES-17-ABI-Performance.html" TargetMode="External"/><Relationship Id="rId5" Type="http://schemas.openxmlformats.org/officeDocument/2006/relationships/hyperlink" Target="https://goes-r.gov/users/GOES-17-ABI-Performanc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2209800" y="1447800"/>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66092"/>
              </a:buClr>
              <a:buSzPts val="4800"/>
              <a:buFont typeface="Calibri"/>
              <a:buNone/>
            </a:pPr>
            <a:r>
              <a:rPr lang="en-US" sz="4800">
                <a:latin typeface="Raleway Thin"/>
                <a:ea typeface="Raleway Thin"/>
                <a:cs typeface="Raleway Thin"/>
                <a:sym typeface="Raleway Thin"/>
              </a:rPr>
              <a:t>TOWR-S Update</a:t>
            </a:r>
            <a:endParaRPr>
              <a:latin typeface="Raleway Thin"/>
              <a:ea typeface="Raleway Thin"/>
              <a:cs typeface="Raleway Thin"/>
              <a:sym typeface="Raleway Thin"/>
            </a:endParaRPr>
          </a:p>
        </p:txBody>
      </p:sp>
      <p:sp>
        <p:nvSpPr>
          <p:cNvPr id="107" name="Google Shape;107;p1"/>
          <p:cNvSpPr txBox="1"/>
          <p:nvPr>
            <p:ph idx="1" type="subTitle"/>
          </p:nvPr>
        </p:nvSpPr>
        <p:spPr>
          <a:xfrm>
            <a:off x="2895600" y="3124200"/>
            <a:ext cx="6324600" cy="3377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7F7F7F"/>
              </a:buClr>
              <a:buSzPts val="2800"/>
              <a:buNone/>
            </a:pPr>
            <a:r>
              <a:rPr lang="en-US" sz="2800">
                <a:solidFill>
                  <a:srgbClr val="666666"/>
                </a:solidFill>
                <a:latin typeface="Lato"/>
                <a:ea typeface="Lato"/>
                <a:cs typeface="Lato"/>
                <a:sym typeface="Lato"/>
              </a:rPr>
              <a:t>August 27</a:t>
            </a:r>
            <a:r>
              <a:rPr lang="en-US" sz="2800">
                <a:solidFill>
                  <a:srgbClr val="666666"/>
                </a:solidFill>
                <a:latin typeface="Lato"/>
                <a:ea typeface="Lato"/>
                <a:cs typeface="Lato"/>
                <a:sym typeface="Lato"/>
              </a:rPr>
              <a:t>, 2021</a:t>
            </a:r>
            <a:endParaRPr>
              <a:solidFill>
                <a:srgbClr val="666666"/>
              </a:solidFill>
              <a:latin typeface="Lato"/>
              <a:ea typeface="Lato"/>
              <a:cs typeface="Lato"/>
              <a:sym typeface="Lato"/>
            </a:endParaRPr>
          </a:p>
          <a:p>
            <a:pPr indent="0" lvl="0" marL="0" rtl="0" algn="ctr">
              <a:lnSpc>
                <a:spcPct val="100000"/>
              </a:lnSpc>
              <a:spcBef>
                <a:spcPts val="640"/>
              </a:spcBef>
              <a:spcAft>
                <a:spcPts val="0"/>
              </a:spcAft>
              <a:buClr>
                <a:srgbClr val="7F7F7F"/>
              </a:buClr>
              <a:buSzPts val="3200"/>
              <a:buFont typeface="Arial"/>
              <a:buNone/>
            </a:pPr>
            <a:r>
              <a:rPr lang="en-US" sz="1400" u="sng">
                <a:solidFill>
                  <a:srgbClr val="1C4587"/>
                </a:solidFill>
                <a:latin typeface="Lato"/>
                <a:ea typeface="Lato"/>
                <a:cs typeface="Lato"/>
                <a:sym typeface="Lato"/>
                <a:hlinkClick r:id="rId3">
                  <a:extLst>
                    <a:ext uri="{A12FA001-AC4F-418D-AE19-62706E023703}">
                      <ahyp:hlinkClr val="tx"/>
                    </a:ext>
                  </a:extLst>
                </a:hlinkClick>
              </a:rPr>
              <a:t>https://meet.google.com/thn-pkwe-wbr</a:t>
            </a:r>
            <a:endParaRPr sz="1400">
              <a:solidFill>
                <a:srgbClr val="1C4587"/>
              </a:solidFill>
              <a:latin typeface="Lato"/>
              <a:ea typeface="Lato"/>
              <a:cs typeface="Lato"/>
              <a:sym typeface="Lato"/>
            </a:endParaRPr>
          </a:p>
          <a:p>
            <a:pPr indent="0" lvl="0" marL="0" rtl="0" algn="ctr">
              <a:lnSpc>
                <a:spcPct val="100000"/>
              </a:lnSpc>
              <a:spcBef>
                <a:spcPts val="640"/>
              </a:spcBef>
              <a:spcAft>
                <a:spcPts val="0"/>
              </a:spcAft>
              <a:buClr>
                <a:srgbClr val="888888"/>
              </a:buClr>
              <a:buSzPts val="3200"/>
              <a:buNone/>
            </a:pPr>
            <a:r>
              <a:t/>
            </a:r>
            <a:endParaRPr sz="1400">
              <a:solidFill>
                <a:srgbClr val="666666"/>
              </a:solidFill>
              <a:latin typeface="Lato"/>
              <a:ea typeface="Lato"/>
              <a:cs typeface="Lato"/>
              <a:sym typeface="Lato"/>
            </a:endParaRPr>
          </a:p>
          <a:p>
            <a:pPr indent="0" lvl="0" marL="0" rtl="0" algn="ctr">
              <a:lnSpc>
                <a:spcPct val="100000"/>
              </a:lnSpc>
              <a:spcBef>
                <a:spcPts val="640"/>
              </a:spcBef>
              <a:spcAft>
                <a:spcPts val="0"/>
              </a:spcAft>
              <a:buClr>
                <a:srgbClr val="888888"/>
              </a:buClr>
              <a:buSzPts val="3200"/>
              <a:buNone/>
            </a:pPr>
            <a:r>
              <a:t/>
            </a:r>
            <a:endParaRPr>
              <a:solidFill>
                <a:srgbClr val="666666"/>
              </a:solidFill>
              <a:latin typeface="Lato"/>
              <a:ea typeface="Lato"/>
              <a:cs typeface="Lato"/>
              <a:sym typeface="Lato"/>
            </a:endParaRPr>
          </a:p>
          <a:p>
            <a:pPr indent="0" lvl="0" marL="0" rtl="0" algn="ctr">
              <a:lnSpc>
                <a:spcPct val="100000"/>
              </a:lnSpc>
              <a:spcBef>
                <a:spcPts val="640"/>
              </a:spcBef>
              <a:spcAft>
                <a:spcPts val="0"/>
              </a:spcAft>
              <a:buClr>
                <a:srgbClr val="7F7F7F"/>
              </a:buClr>
              <a:buSzPts val="3200"/>
              <a:buNone/>
            </a:pPr>
            <a:r>
              <a:rPr lang="en-US" sz="1400">
                <a:solidFill>
                  <a:srgbClr val="666666"/>
                </a:solidFill>
                <a:latin typeface="Lato"/>
                <a:ea typeface="Lato"/>
                <a:cs typeface="Lato"/>
                <a:sym typeface="Lato"/>
              </a:rPr>
              <a:t>Total Operational Weather Readiness - Satellites</a:t>
            </a:r>
            <a:endParaRPr sz="1400">
              <a:solidFill>
                <a:srgbClr val="666666"/>
              </a:solidFill>
              <a:latin typeface="Lato"/>
              <a:ea typeface="Lato"/>
              <a:cs typeface="Lato"/>
              <a:sym typeface="Lato"/>
            </a:endParaRPr>
          </a:p>
          <a:p>
            <a:pPr indent="0" lvl="0" marL="0" rtl="0" algn="ctr">
              <a:lnSpc>
                <a:spcPct val="100000"/>
              </a:lnSpc>
              <a:spcBef>
                <a:spcPts val="640"/>
              </a:spcBef>
              <a:spcAft>
                <a:spcPts val="0"/>
              </a:spcAft>
              <a:buClr>
                <a:srgbClr val="7F7F7F"/>
              </a:buClr>
              <a:buSzPts val="3200"/>
              <a:buNone/>
            </a:pPr>
            <a:r>
              <a:rPr lang="en-US">
                <a:solidFill>
                  <a:srgbClr val="666666"/>
                </a:solidFill>
                <a:latin typeface="Lato"/>
                <a:ea typeface="Lato"/>
                <a:cs typeface="Lato"/>
                <a:sym typeface="Lato"/>
              </a:rPr>
              <a:t>NWS Office of Observations</a:t>
            </a:r>
            <a:endParaRPr>
              <a:solidFill>
                <a:srgbClr val="666666"/>
              </a:solidFill>
              <a:latin typeface="Lato"/>
              <a:ea typeface="Lato"/>
              <a:cs typeface="Lato"/>
              <a:sym typeface="Lato"/>
            </a:endParaRPr>
          </a:p>
          <a:p>
            <a:pPr indent="0" lvl="0" marL="0" rtl="0" algn="ctr">
              <a:lnSpc>
                <a:spcPct val="100000"/>
              </a:lnSpc>
              <a:spcBef>
                <a:spcPts val="640"/>
              </a:spcBef>
              <a:spcAft>
                <a:spcPts val="0"/>
              </a:spcAft>
              <a:buClr>
                <a:srgbClr val="7F7F7F"/>
              </a:buClr>
              <a:buSzPts val="3200"/>
              <a:buNone/>
            </a:pPr>
            <a:r>
              <a:t/>
            </a:r>
            <a:endParaRPr sz="1400">
              <a:solidFill>
                <a:srgbClr val="1C4587"/>
              </a:solidFill>
              <a:latin typeface="Lato"/>
              <a:ea typeface="Lato"/>
              <a:cs typeface="Lato"/>
              <a:sym typeface="Lato"/>
            </a:endParaRPr>
          </a:p>
        </p:txBody>
      </p:sp>
      <p:sp>
        <p:nvSpPr>
          <p:cNvPr id="108" name="Google Shape;108;p1"/>
          <p:cNvSpPr txBox="1"/>
          <p:nvPr>
            <p:ph idx="12" type="sldNum"/>
          </p:nvPr>
        </p:nvSpPr>
        <p:spPr>
          <a:xfrm>
            <a:off x="8737600" y="6356361"/>
            <a:ext cx="28448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cxnSp>
        <p:nvCxnSpPr>
          <p:cNvPr id="109" name="Google Shape;109;p1"/>
          <p:cNvCxnSpPr/>
          <p:nvPr/>
        </p:nvCxnSpPr>
        <p:spPr>
          <a:xfrm>
            <a:off x="2819400" y="2895600"/>
            <a:ext cx="655320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4901"/>
              </a:srgbClr>
            </a:outerShdw>
          </a:effectLst>
        </p:spPr>
      </p:cxnSp>
      <p:pic>
        <p:nvPicPr>
          <p:cNvPr descr="NOAA_logo.png" id="110" name="Google Shape;110;p1"/>
          <p:cNvPicPr preferRelativeResize="0"/>
          <p:nvPr/>
        </p:nvPicPr>
        <p:blipFill rotWithShape="1">
          <a:blip r:embed="rId4">
            <a:alphaModFix/>
          </a:blip>
          <a:srcRect b="0" l="0" r="0" t="0"/>
          <a:stretch/>
        </p:blipFill>
        <p:spPr>
          <a:xfrm>
            <a:off x="143878" y="75827"/>
            <a:ext cx="1344100" cy="1300000"/>
          </a:xfrm>
          <a:prstGeom prst="rect">
            <a:avLst/>
          </a:prstGeom>
          <a:noFill/>
          <a:ln>
            <a:noFill/>
          </a:ln>
        </p:spPr>
      </p:pic>
      <p:pic>
        <p:nvPicPr>
          <p:cNvPr id="111" name="Google Shape;111;p1"/>
          <p:cNvPicPr preferRelativeResize="0"/>
          <p:nvPr/>
        </p:nvPicPr>
        <p:blipFill rotWithShape="1">
          <a:blip r:embed="rId5">
            <a:alphaModFix/>
          </a:blip>
          <a:srcRect b="0" l="0" r="0" t="0"/>
          <a:stretch/>
        </p:blipFill>
        <p:spPr>
          <a:xfrm>
            <a:off x="10695499" y="75825"/>
            <a:ext cx="1344100" cy="130664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e84c291948_0_0"/>
          <p:cNvPicPr preferRelativeResize="0"/>
          <p:nvPr/>
        </p:nvPicPr>
        <p:blipFill rotWithShape="1">
          <a:blip r:embed="rId3">
            <a:alphaModFix/>
          </a:blip>
          <a:srcRect b="4879" l="0" r="0" t="0"/>
          <a:stretch/>
        </p:blipFill>
        <p:spPr>
          <a:xfrm>
            <a:off x="5801430" y="964075"/>
            <a:ext cx="6390570" cy="3412349"/>
          </a:xfrm>
          <a:prstGeom prst="rect">
            <a:avLst/>
          </a:prstGeom>
          <a:noFill/>
          <a:ln>
            <a:noFill/>
          </a:ln>
        </p:spPr>
      </p:pic>
      <p:sp>
        <p:nvSpPr>
          <p:cNvPr id="268" name="Google Shape;268;ge84c291948_0_0"/>
          <p:cNvSpPr txBox="1"/>
          <p:nvPr>
            <p:ph idx="1" type="body"/>
          </p:nvPr>
        </p:nvSpPr>
        <p:spPr>
          <a:xfrm>
            <a:off x="400700" y="1152875"/>
            <a:ext cx="9588000" cy="5570400"/>
          </a:xfrm>
          <a:prstGeom prst="rect">
            <a:avLst/>
          </a:prstGeom>
        </p:spPr>
        <p:txBody>
          <a:bodyPr anchorCtr="0" anchor="t" bIns="45700" lIns="91425" spcFirstLastPara="1" rIns="91425" wrap="square" tIns="45700">
            <a:normAutofit/>
          </a:bodyPr>
          <a:lstStyle/>
          <a:p>
            <a:pPr indent="-228600" lvl="0" marL="171450" marR="4030166" rtl="0" algn="l">
              <a:spcBef>
                <a:spcPts val="1000"/>
              </a:spcBef>
              <a:spcAft>
                <a:spcPts val="0"/>
              </a:spcAft>
              <a:buSzPts val="1800"/>
              <a:buChar char="•"/>
            </a:pPr>
            <a:r>
              <a:rPr lang="en-US" sz="1800"/>
              <a:t>Cooling appears to have worsened after the July spacecraft anomaly.</a:t>
            </a:r>
            <a:endParaRPr sz="1800"/>
          </a:p>
          <a:p>
            <a:pPr indent="-228600" lvl="0" marL="171450" marR="4030166" rtl="0" algn="l">
              <a:spcBef>
                <a:spcPts val="1000"/>
              </a:spcBef>
              <a:spcAft>
                <a:spcPts val="0"/>
              </a:spcAft>
              <a:buSzPts val="1800"/>
              <a:buChar char="•"/>
            </a:pPr>
            <a:r>
              <a:rPr lang="en-US" sz="1800"/>
              <a:t>FPM temperatures may remain </a:t>
            </a:r>
            <a:r>
              <a:rPr b="1" lang="en-US" sz="1800"/>
              <a:t>3 to 4 °K warmer</a:t>
            </a:r>
            <a:r>
              <a:rPr lang="en-US" sz="1800"/>
              <a:t> than projections.</a:t>
            </a:r>
            <a:endParaRPr sz="1800"/>
          </a:p>
          <a:p>
            <a:pPr indent="-228600" lvl="0" marL="171450" marR="4030166" rtl="0" algn="l">
              <a:spcBef>
                <a:spcPts val="1000"/>
              </a:spcBef>
              <a:spcAft>
                <a:spcPts val="0"/>
              </a:spcAft>
              <a:buSzPts val="1800"/>
              <a:buChar char="•"/>
            </a:pPr>
            <a:r>
              <a:rPr lang="en-US" sz="1800"/>
              <a:t>Thus, in each of the G-17 “warm seasons,” image degradation will start sooner and last longer.</a:t>
            </a:r>
            <a:endParaRPr sz="1800"/>
          </a:p>
          <a:p>
            <a:pPr indent="-317500" lvl="1" marL="628650" marR="4030166" rtl="0" algn="l">
              <a:spcBef>
                <a:spcPts val="1000"/>
              </a:spcBef>
              <a:spcAft>
                <a:spcPts val="0"/>
              </a:spcAft>
              <a:buSzPts val="1400"/>
              <a:buChar char="•"/>
            </a:pPr>
            <a:r>
              <a:rPr lang="en-US" sz="1400"/>
              <a:t>In particular, some degradation of </a:t>
            </a:r>
            <a:r>
              <a:rPr b="1" lang="en-US" sz="1400"/>
              <a:t>water vapor imagery (Bands 8, 10) </a:t>
            </a:r>
            <a:r>
              <a:rPr lang="en-US" sz="1400"/>
              <a:t>is likely through most of Oct. ‘21-Feb. ‘22</a:t>
            </a:r>
            <a:endParaRPr sz="1400"/>
          </a:p>
          <a:p>
            <a:pPr indent="-228600" lvl="0" marL="171450" marR="4030166" rtl="0" algn="l">
              <a:spcBef>
                <a:spcPts val="1000"/>
              </a:spcBef>
              <a:spcAft>
                <a:spcPts val="0"/>
              </a:spcAft>
              <a:buSzPts val="1800"/>
              <a:buChar char="•"/>
            </a:pPr>
            <a:r>
              <a:rPr lang="en-US" sz="1800"/>
              <a:t>NWS may request </a:t>
            </a:r>
            <a:r>
              <a:rPr b="1" lang="en-US" sz="1800"/>
              <a:t>GOES-15 operations</a:t>
            </a:r>
            <a:r>
              <a:rPr lang="en-US" sz="1800"/>
              <a:t> for all 4 upcoming G-17 “warm seasons.”</a:t>
            </a:r>
            <a:endParaRPr sz="1800"/>
          </a:p>
          <a:p>
            <a:pPr indent="-228600" lvl="0" marL="171450" rtl="0" algn="l">
              <a:spcBef>
                <a:spcPts val="1000"/>
              </a:spcBef>
              <a:spcAft>
                <a:spcPts val="0"/>
              </a:spcAft>
              <a:buSzPts val="1800"/>
              <a:buChar char="•"/>
            </a:pPr>
            <a:r>
              <a:rPr lang="en-US" sz="1800"/>
              <a:t>Until the July spacecraft anomaly is better understood, </a:t>
            </a:r>
            <a:r>
              <a:rPr b="1" lang="en-US" sz="1800"/>
              <a:t>GOES-14 (at 105°W) has been placed in "hot backup"</a:t>
            </a:r>
            <a:r>
              <a:rPr lang="en-US" sz="1800"/>
              <a:t> status, for 24-hr failover from GOES-16 or GOES-17.</a:t>
            </a:r>
            <a:endParaRPr sz="1800"/>
          </a:p>
        </p:txBody>
      </p:sp>
      <p:sp>
        <p:nvSpPr>
          <p:cNvPr id="269" name="Google Shape;269;ge84c291948_0_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70" name="Google Shape;270;ge84c291948_0_0"/>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sz="2900"/>
              <a:t>GOES-17 ABI Cooling Anomaly: Looking ahead</a:t>
            </a:r>
            <a:endParaRPr sz="2900"/>
          </a:p>
        </p:txBody>
      </p:sp>
      <p:sp>
        <p:nvSpPr>
          <p:cNvPr id="271" name="Google Shape;271;ge84c291948_0_0"/>
          <p:cNvSpPr/>
          <p:nvPr/>
        </p:nvSpPr>
        <p:spPr>
          <a:xfrm rot="1157651">
            <a:off x="10258364" y="923308"/>
            <a:ext cx="980574" cy="400484"/>
          </a:xfrm>
          <a:prstGeom prst="foldedCorner">
            <a:avLst>
              <a:gd fmla="val 16667" name="adj"/>
            </a:avLst>
          </a:prstGeom>
          <a:solidFill>
            <a:srgbClr val="FFF2CC"/>
          </a:solidFill>
          <a:ln cap="flat" cmpd="sng" w="9525">
            <a:solidFill>
              <a:srgbClr val="B7B7B7"/>
            </a:solidFill>
            <a:prstDash val="solid"/>
            <a:round/>
            <a:headEnd len="sm" w="sm" type="none"/>
            <a:tailEnd len="sm" w="sm" type="none"/>
          </a:ln>
          <a:effectLst>
            <a:outerShdw blurRad="142875" rotWithShape="0" algn="bl" dir="540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chemeClr val="dk2"/>
                </a:solidFill>
                <a:latin typeface="Lato"/>
                <a:ea typeface="Lato"/>
                <a:cs typeface="Lato"/>
                <a:sym typeface="Lato"/>
              </a:rPr>
              <a:t>Post-meeting update</a:t>
            </a:r>
            <a:endParaRPr sz="1000">
              <a:solidFill>
                <a:schemeClr val="dk2"/>
              </a:solidFill>
              <a:latin typeface="Lato"/>
              <a:ea typeface="Lato"/>
              <a:cs typeface="Lato"/>
              <a:sym typeface="La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eb4687248d_0_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8" name="Google Shape;278;geb4687248d_0_0"/>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sz="2900"/>
              <a:t>GOES-17 ABI Cooling Anomaly</a:t>
            </a:r>
            <a:endParaRPr sz="2900"/>
          </a:p>
        </p:txBody>
      </p:sp>
      <p:grpSp>
        <p:nvGrpSpPr>
          <p:cNvPr id="279" name="Google Shape;279;geb4687248d_0_0"/>
          <p:cNvGrpSpPr/>
          <p:nvPr/>
        </p:nvGrpSpPr>
        <p:grpSpPr>
          <a:xfrm>
            <a:off x="42200" y="1054600"/>
            <a:ext cx="11951869" cy="4165424"/>
            <a:chOff x="880377" y="709554"/>
            <a:chExt cx="15815626" cy="5512008"/>
          </a:xfrm>
        </p:grpSpPr>
        <p:sp>
          <p:nvSpPr>
            <p:cNvPr id="280" name="Google Shape;280;geb4687248d_0_0"/>
            <p:cNvSpPr/>
            <p:nvPr/>
          </p:nvSpPr>
          <p:spPr>
            <a:xfrm>
              <a:off x="1400203" y="961175"/>
              <a:ext cx="15295800" cy="4990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geb4687248d_0_0"/>
            <p:cNvPicPr preferRelativeResize="0"/>
            <p:nvPr/>
          </p:nvPicPr>
          <p:blipFill rotWithShape="1">
            <a:blip r:embed="rId3">
              <a:alphaModFix/>
            </a:blip>
            <a:srcRect b="4637" l="0" r="0" t="7357"/>
            <a:stretch/>
          </p:blipFill>
          <p:spPr>
            <a:xfrm>
              <a:off x="880377" y="709554"/>
              <a:ext cx="15815501" cy="5512008"/>
            </a:xfrm>
            <a:prstGeom prst="rect">
              <a:avLst/>
            </a:prstGeom>
            <a:noFill/>
            <a:ln>
              <a:noFill/>
            </a:ln>
          </p:spPr>
        </p:pic>
        <p:grpSp>
          <p:nvGrpSpPr>
            <p:cNvPr id="282" name="Google Shape;282;geb4687248d_0_0"/>
            <p:cNvGrpSpPr/>
            <p:nvPr/>
          </p:nvGrpSpPr>
          <p:grpSpPr>
            <a:xfrm>
              <a:off x="8720324" y="4758881"/>
              <a:ext cx="2389905" cy="772375"/>
              <a:chOff x="7658765" y="4525179"/>
              <a:chExt cx="1628726" cy="526375"/>
            </a:xfrm>
          </p:grpSpPr>
          <p:pic>
            <p:nvPicPr>
              <p:cNvPr id="283" name="Google Shape;283;geb4687248d_0_0"/>
              <p:cNvPicPr preferRelativeResize="0"/>
              <p:nvPr/>
            </p:nvPicPr>
            <p:blipFill rotWithShape="1">
              <a:blip r:embed="rId4">
                <a:alphaModFix/>
              </a:blip>
              <a:srcRect b="2360" l="28135" r="61060" t="94980"/>
              <a:stretch/>
            </p:blipFill>
            <p:spPr>
              <a:xfrm>
                <a:off x="7658765" y="4525179"/>
                <a:ext cx="1036370" cy="144582"/>
              </a:xfrm>
              <a:prstGeom prst="rect">
                <a:avLst/>
              </a:prstGeom>
              <a:noFill/>
              <a:ln>
                <a:noFill/>
              </a:ln>
            </p:spPr>
          </p:pic>
          <p:pic>
            <p:nvPicPr>
              <p:cNvPr id="284" name="Google Shape;284;geb4687248d_0_0"/>
              <p:cNvPicPr preferRelativeResize="0"/>
              <p:nvPr/>
            </p:nvPicPr>
            <p:blipFill rotWithShape="1">
              <a:blip r:embed="rId4">
                <a:alphaModFix/>
              </a:blip>
              <a:srcRect b="2360" l="39982" r="45932" t="94980"/>
              <a:stretch/>
            </p:blipFill>
            <p:spPr>
              <a:xfrm>
                <a:off x="7658765" y="4716076"/>
                <a:ext cx="1351184" cy="144582"/>
              </a:xfrm>
              <a:prstGeom prst="rect">
                <a:avLst/>
              </a:prstGeom>
              <a:noFill/>
              <a:ln>
                <a:noFill/>
              </a:ln>
            </p:spPr>
          </p:pic>
          <p:pic>
            <p:nvPicPr>
              <p:cNvPr id="285" name="Google Shape;285;geb4687248d_0_0"/>
              <p:cNvPicPr preferRelativeResize="0"/>
              <p:nvPr/>
            </p:nvPicPr>
            <p:blipFill rotWithShape="1">
              <a:blip r:embed="rId4">
                <a:alphaModFix/>
              </a:blip>
              <a:srcRect b="2360" l="55001" r="28019" t="94980"/>
              <a:stretch/>
            </p:blipFill>
            <p:spPr>
              <a:xfrm>
                <a:off x="7658765" y="4906973"/>
                <a:ext cx="1628726" cy="144582"/>
              </a:xfrm>
              <a:prstGeom prst="rect">
                <a:avLst/>
              </a:prstGeom>
              <a:noFill/>
              <a:ln>
                <a:noFill/>
              </a:ln>
            </p:spPr>
          </p:pic>
        </p:grpSp>
        <p:grpSp>
          <p:nvGrpSpPr>
            <p:cNvPr id="286" name="Google Shape;286;geb4687248d_0_0"/>
            <p:cNvGrpSpPr/>
            <p:nvPr/>
          </p:nvGrpSpPr>
          <p:grpSpPr>
            <a:xfrm>
              <a:off x="7355152" y="982281"/>
              <a:ext cx="325576" cy="4958583"/>
              <a:chOff x="5803281" y="1369685"/>
              <a:chExt cx="292705" cy="4406400"/>
            </a:xfrm>
          </p:grpSpPr>
          <p:cxnSp>
            <p:nvCxnSpPr>
              <p:cNvPr id="287" name="Google Shape;287;geb4687248d_0_0"/>
              <p:cNvCxnSpPr/>
              <p:nvPr/>
            </p:nvCxnSpPr>
            <p:spPr>
              <a:xfrm>
                <a:off x="6095986" y="1369685"/>
                <a:ext cx="0" cy="4406400"/>
              </a:xfrm>
              <a:prstGeom prst="straightConnector1">
                <a:avLst/>
              </a:prstGeom>
              <a:noFill/>
              <a:ln cap="flat" cmpd="sng" w="19050">
                <a:solidFill>
                  <a:srgbClr val="0000FF"/>
                </a:solidFill>
                <a:prstDash val="dot"/>
                <a:round/>
                <a:headEnd len="sm" w="sm" type="none"/>
                <a:tailEnd len="sm" w="sm" type="none"/>
              </a:ln>
            </p:spPr>
          </p:cxnSp>
          <p:sp>
            <p:nvSpPr>
              <p:cNvPr id="288" name="Google Shape;288;geb4687248d_0_0"/>
              <p:cNvSpPr txBox="1"/>
              <p:nvPr/>
            </p:nvSpPr>
            <p:spPr>
              <a:xfrm rot="-5400000">
                <a:off x="5058681" y="4261009"/>
                <a:ext cx="1760700" cy="271500"/>
              </a:xfrm>
              <a:prstGeom prst="rect">
                <a:avLst/>
              </a:prstGeom>
              <a:noFill/>
              <a:ln>
                <a:noFill/>
              </a:ln>
              <a:effectLst>
                <a:outerShdw blurRad="442913" rotWithShape="0" algn="bl" dir="5400000" dist="95250">
                  <a:srgbClr val="FFFF00">
                    <a:alpha val="4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rgbClr val="0000C7"/>
                    </a:solidFill>
                    <a:latin typeface="Montserrat"/>
                    <a:ea typeface="Montserrat"/>
                    <a:cs typeface="Montserrat"/>
                    <a:sym typeface="Montserrat"/>
                  </a:rPr>
                  <a:t>August 27</a:t>
                </a:r>
                <a:r>
                  <a:rPr b="0" i="0" lang="en-US" sz="1100" u="none" cap="none" strike="noStrike">
                    <a:solidFill>
                      <a:srgbClr val="0000C7"/>
                    </a:solidFill>
                    <a:latin typeface="Montserrat"/>
                    <a:ea typeface="Montserrat"/>
                    <a:cs typeface="Montserrat"/>
                    <a:sym typeface="Montserrat"/>
                  </a:rPr>
                  <a:t>, 2021</a:t>
                </a:r>
                <a:endParaRPr b="0" i="0" sz="1100" u="none" cap="none" strike="noStrike">
                  <a:solidFill>
                    <a:srgbClr val="0000C7"/>
                  </a:solidFill>
                  <a:latin typeface="Montserrat"/>
                  <a:ea typeface="Montserrat"/>
                  <a:cs typeface="Montserrat"/>
                  <a:sym typeface="Montserrat"/>
                </a:endParaRPr>
              </a:p>
            </p:txBody>
          </p:sp>
        </p:grpSp>
      </p:grpSp>
      <p:grpSp>
        <p:nvGrpSpPr>
          <p:cNvPr id="289" name="Google Shape;289;geb4687248d_0_0"/>
          <p:cNvGrpSpPr/>
          <p:nvPr/>
        </p:nvGrpSpPr>
        <p:grpSpPr>
          <a:xfrm>
            <a:off x="3499123" y="1702221"/>
            <a:ext cx="793485" cy="2244785"/>
            <a:chOff x="2934001" y="1566536"/>
            <a:chExt cx="1050000" cy="2970471"/>
          </a:xfrm>
        </p:grpSpPr>
        <p:sp>
          <p:nvSpPr>
            <p:cNvPr id="290" name="Google Shape;290;geb4687248d_0_0"/>
            <p:cNvSpPr txBox="1"/>
            <p:nvPr/>
          </p:nvSpPr>
          <p:spPr>
            <a:xfrm>
              <a:off x="2988356" y="1566536"/>
              <a:ext cx="8262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13</a:t>
              </a:r>
              <a:endParaRPr sz="800">
                <a:solidFill>
                  <a:srgbClr val="4ECF72"/>
                </a:solidFill>
                <a:latin typeface="Lato"/>
                <a:ea typeface="Lato"/>
                <a:cs typeface="Lato"/>
                <a:sym typeface="Lato"/>
              </a:endParaRPr>
            </a:p>
          </p:txBody>
        </p:sp>
        <p:sp>
          <p:nvSpPr>
            <p:cNvPr id="291" name="Google Shape;291;geb4687248d_0_0"/>
            <p:cNvSpPr txBox="1"/>
            <p:nvPr/>
          </p:nvSpPr>
          <p:spPr>
            <a:xfrm>
              <a:off x="2994419" y="1853412"/>
              <a:ext cx="8142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14</a:t>
              </a:r>
              <a:endParaRPr sz="800">
                <a:solidFill>
                  <a:srgbClr val="4ECF72"/>
                </a:solidFill>
                <a:latin typeface="Lato"/>
                <a:ea typeface="Lato"/>
                <a:cs typeface="Lato"/>
                <a:sym typeface="Lato"/>
              </a:endParaRPr>
            </a:p>
          </p:txBody>
        </p:sp>
        <p:sp>
          <p:nvSpPr>
            <p:cNvPr id="292" name="Google Shape;292;geb4687248d_0_0"/>
            <p:cNvSpPr txBox="1"/>
            <p:nvPr/>
          </p:nvSpPr>
          <p:spPr>
            <a:xfrm>
              <a:off x="2988356" y="2355471"/>
              <a:ext cx="9414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15</a:t>
              </a:r>
              <a:endParaRPr sz="800">
                <a:solidFill>
                  <a:srgbClr val="4ECF72"/>
                </a:solidFill>
                <a:latin typeface="Lato"/>
                <a:ea typeface="Lato"/>
                <a:cs typeface="Lato"/>
                <a:sym typeface="Lato"/>
              </a:endParaRPr>
            </a:p>
          </p:txBody>
        </p:sp>
        <p:sp>
          <p:nvSpPr>
            <p:cNvPr id="293" name="Google Shape;293;geb4687248d_0_0"/>
            <p:cNvSpPr txBox="1"/>
            <p:nvPr/>
          </p:nvSpPr>
          <p:spPr>
            <a:xfrm>
              <a:off x="3001637" y="2770818"/>
              <a:ext cx="7995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11</a:t>
              </a:r>
              <a:endParaRPr sz="800">
                <a:solidFill>
                  <a:srgbClr val="4ECF72"/>
                </a:solidFill>
                <a:latin typeface="Lato"/>
                <a:ea typeface="Lato"/>
                <a:cs typeface="Lato"/>
                <a:sym typeface="Lato"/>
              </a:endParaRPr>
            </a:p>
          </p:txBody>
        </p:sp>
        <p:sp>
          <p:nvSpPr>
            <p:cNvPr id="294" name="Google Shape;294;geb4687248d_0_0"/>
            <p:cNvSpPr txBox="1"/>
            <p:nvPr/>
          </p:nvSpPr>
          <p:spPr>
            <a:xfrm>
              <a:off x="3013568" y="3186151"/>
              <a:ext cx="7197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9</a:t>
              </a:r>
              <a:endParaRPr sz="800">
                <a:solidFill>
                  <a:srgbClr val="4ECF72"/>
                </a:solidFill>
                <a:latin typeface="Lato"/>
                <a:ea typeface="Lato"/>
                <a:cs typeface="Lato"/>
                <a:sym typeface="Lato"/>
              </a:endParaRPr>
            </a:p>
          </p:txBody>
        </p:sp>
        <p:sp>
          <p:nvSpPr>
            <p:cNvPr id="295" name="Google Shape;295;geb4687248d_0_0"/>
            <p:cNvSpPr txBox="1"/>
            <p:nvPr/>
          </p:nvSpPr>
          <p:spPr>
            <a:xfrm>
              <a:off x="3019943" y="3545916"/>
              <a:ext cx="7068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8</a:t>
              </a:r>
              <a:endParaRPr sz="800">
                <a:solidFill>
                  <a:srgbClr val="4ECF72"/>
                </a:solidFill>
                <a:latin typeface="Lato"/>
                <a:ea typeface="Lato"/>
                <a:cs typeface="Lato"/>
                <a:sym typeface="Lato"/>
              </a:endParaRPr>
            </a:p>
          </p:txBody>
        </p:sp>
        <p:sp>
          <p:nvSpPr>
            <p:cNvPr id="296" name="Google Shape;296;geb4687248d_0_0"/>
            <p:cNvSpPr txBox="1"/>
            <p:nvPr/>
          </p:nvSpPr>
          <p:spPr>
            <a:xfrm>
              <a:off x="3035998" y="3836688"/>
              <a:ext cx="8460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10</a:t>
              </a:r>
              <a:endParaRPr sz="800">
                <a:solidFill>
                  <a:srgbClr val="4ECF72"/>
                </a:solidFill>
                <a:latin typeface="Lato"/>
                <a:ea typeface="Lato"/>
                <a:cs typeface="Lato"/>
                <a:sym typeface="Lato"/>
              </a:endParaRPr>
            </a:p>
          </p:txBody>
        </p:sp>
        <p:sp>
          <p:nvSpPr>
            <p:cNvPr id="297" name="Google Shape;297;geb4687248d_0_0"/>
            <p:cNvSpPr txBox="1"/>
            <p:nvPr/>
          </p:nvSpPr>
          <p:spPr>
            <a:xfrm>
              <a:off x="2934001" y="4252007"/>
              <a:ext cx="10500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12,16</a:t>
              </a:r>
              <a:endParaRPr sz="800">
                <a:solidFill>
                  <a:srgbClr val="4ECF72"/>
                </a:solidFill>
                <a:latin typeface="Lato"/>
                <a:ea typeface="Lato"/>
                <a:cs typeface="Lato"/>
                <a:sym typeface="Lato"/>
              </a:endParaRPr>
            </a:p>
          </p:txBody>
        </p:sp>
      </p:grpSp>
      <p:grpSp>
        <p:nvGrpSpPr>
          <p:cNvPr id="298" name="Google Shape;298;geb4687248d_0_0"/>
          <p:cNvGrpSpPr/>
          <p:nvPr/>
        </p:nvGrpSpPr>
        <p:grpSpPr>
          <a:xfrm>
            <a:off x="8299723" y="1702221"/>
            <a:ext cx="793485" cy="2244785"/>
            <a:chOff x="2934001" y="1566536"/>
            <a:chExt cx="1050000" cy="2970471"/>
          </a:xfrm>
        </p:grpSpPr>
        <p:sp>
          <p:nvSpPr>
            <p:cNvPr id="299" name="Google Shape;299;geb4687248d_0_0"/>
            <p:cNvSpPr txBox="1"/>
            <p:nvPr/>
          </p:nvSpPr>
          <p:spPr>
            <a:xfrm>
              <a:off x="2988356" y="1566536"/>
              <a:ext cx="8262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13</a:t>
              </a:r>
              <a:endParaRPr sz="800">
                <a:solidFill>
                  <a:srgbClr val="4ECF72"/>
                </a:solidFill>
                <a:latin typeface="Lato"/>
                <a:ea typeface="Lato"/>
                <a:cs typeface="Lato"/>
                <a:sym typeface="Lato"/>
              </a:endParaRPr>
            </a:p>
          </p:txBody>
        </p:sp>
        <p:sp>
          <p:nvSpPr>
            <p:cNvPr id="300" name="Google Shape;300;geb4687248d_0_0"/>
            <p:cNvSpPr txBox="1"/>
            <p:nvPr/>
          </p:nvSpPr>
          <p:spPr>
            <a:xfrm>
              <a:off x="2994419" y="1853412"/>
              <a:ext cx="8142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14</a:t>
              </a:r>
              <a:endParaRPr sz="800">
                <a:solidFill>
                  <a:srgbClr val="4ECF72"/>
                </a:solidFill>
                <a:latin typeface="Lato"/>
                <a:ea typeface="Lato"/>
                <a:cs typeface="Lato"/>
                <a:sym typeface="Lato"/>
              </a:endParaRPr>
            </a:p>
          </p:txBody>
        </p:sp>
        <p:sp>
          <p:nvSpPr>
            <p:cNvPr id="301" name="Google Shape;301;geb4687248d_0_0"/>
            <p:cNvSpPr txBox="1"/>
            <p:nvPr/>
          </p:nvSpPr>
          <p:spPr>
            <a:xfrm>
              <a:off x="2988356" y="2355471"/>
              <a:ext cx="9414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15</a:t>
              </a:r>
              <a:endParaRPr sz="800">
                <a:solidFill>
                  <a:srgbClr val="4ECF72"/>
                </a:solidFill>
                <a:latin typeface="Lato"/>
                <a:ea typeface="Lato"/>
                <a:cs typeface="Lato"/>
                <a:sym typeface="Lato"/>
              </a:endParaRPr>
            </a:p>
          </p:txBody>
        </p:sp>
        <p:sp>
          <p:nvSpPr>
            <p:cNvPr id="302" name="Google Shape;302;geb4687248d_0_0"/>
            <p:cNvSpPr txBox="1"/>
            <p:nvPr/>
          </p:nvSpPr>
          <p:spPr>
            <a:xfrm>
              <a:off x="3001637" y="2770818"/>
              <a:ext cx="7995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11</a:t>
              </a:r>
              <a:endParaRPr sz="800">
                <a:solidFill>
                  <a:srgbClr val="4ECF72"/>
                </a:solidFill>
                <a:latin typeface="Lato"/>
                <a:ea typeface="Lato"/>
                <a:cs typeface="Lato"/>
                <a:sym typeface="Lato"/>
              </a:endParaRPr>
            </a:p>
          </p:txBody>
        </p:sp>
        <p:sp>
          <p:nvSpPr>
            <p:cNvPr id="303" name="Google Shape;303;geb4687248d_0_0"/>
            <p:cNvSpPr txBox="1"/>
            <p:nvPr/>
          </p:nvSpPr>
          <p:spPr>
            <a:xfrm>
              <a:off x="3013568" y="3186151"/>
              <a:ext cx="7197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9</a:t>
              </a:r>
              <a:endParaRPr sz="800">
                <a:solidFill>
                  <a:srgbClr val="4ECF72"/>
                </a:solidFill>
                <a:latin typeface="Lato"/>
                <a:ea typeface="Lato"/>
                <a:cs typeface="Lato"/>
                <a:sym typeface="Lato"/>
              </a:endParaRPr>
            </a:p>
          </p:txBody>
        </p:sp>
        <p:sp>
          <p:nvSpPr>
            <p:cNvPr id="304" name="Google Shape;304;geb4687248d_0_0"/>
            <p:cNvSpPr txBox="1"/>
            <p:nvPr/>
          </p:nvSpPr>
          <p:spPr>
            <a:xfrm>
              <a:off x="3019943" y="3545916"/>
              <a:ext cx="7068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8</a:t>
              </a:r>
              <a:endParaRPr sz="800">
                <a:solidFill>
                  <a:srgbClr val="4ECF72"/>
                </a:solidFill>
                <a:latin typeface="Lato"/>
                <a:ea typeface="Lato"/>
                <a:cs typeface="Lato"/>
                <a:sym typeface="Lato"/>
              </a:endParaRPr>
            </a:p>
          </p:txBody>
        </p:sp>
        <p:sp>
          <p:nvSpPr>
            <p:cNvPr id="305" name="Google Shape;305;geb4687248d_0_0"/>
            <p:cNvSpPr txBox="1"/>
            <p:nvPr/>
          </p:nvSpPr>
          <p:spPr>
            <a:xfrm>
              <a:off x="3035998" y="3836688"/>
              <a:ext cx="8460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10</a:t>
              </a:r>
              <a:endParaRPr sz="800">
                <a:solidFill>
                  <a:srgbClr val="4ECF72"/>
                </a:solidFill>
                <a:latin typeface="Lato"/>
                <a:ea typeface="Lato"/>
                <a:cs typeface="Lato"/>
                <a:sym typeface="Lato"/>
              </a:endParaRPr>
            </a:p>
          </p:txBody>
        </p:sp>
        <p:sp>
          <p:nvSpPr>
            <p:cNvPr id="306" name="Google Shape;306;geb4687248d_0_0"/>
            <p:cNvSpPr txBox="1"/>
            <p:nvPr/>
          </p:nvSpPr>
          <p:spPr>
            <a:xfrm>
              <a:off x="2934001" y="4252007"/>
              <a:ext cx="1050000" cy="2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Calibri"/>
                <a:buNone/>
              </a:pPr>
              <a:r>
                <a:rPr i="0" lang="en-US" sz="800" u="none" cap="none" strike="noStrike">
                  <a:solidFill>
                    <a:srgbClr val="4ECF72"/>
                  </a:solidFill>
                  <a:latin typeface="Lato"/>
                  <a:ea typeface="Lato"/>
                  <a:cs typeface="Lato"/>
                  <a:sym typeface="Lato"/>
                </a:rPr>
                <a:t>Band 12,16</a:t>
              </a:r>
              <a:endParaRPr sz="800">
                <a:solidFill>
                  <a:srgbClr val="4ECF72"/>
                </a:solidFill>
                <a:latin typeface="Lato"/>
                <a:ea typeface="Lato"/>
                <a:cs typeface="Lato"/>
                <a:sym typeface="Lato"/>
              </a:endParaRPr>
            </a:p>
          </p:txBody>
        </p:sp>
      </p:grpSp>
      <p:cxnSp>
        <p:nvCxnSpPr>
          <p:cNvPr id="307" name="Google Shape;307;geb4687248d_0_0"/>
          <p:cNvCxnSpPr/>
          <p:nvPr/>
        </p:nvCxnSpPr>
        <p:spPr>
          <a:xfrm>
            <a:off x="7773525" y="4814250"/>
            <a:ext cx="403800" cy="0"/>
          </a:xfrm>
          <a:prstGeom prst="straightConnector1">
            <a:avLst/>
          </a:prstGeom>
          <a:noFill/>
          <a:ln cap="flat" cmpd="sng" w="9525">
            <a:solidFill>
              <a:schemeClr val="dk1"/>
            </a:solidFill>
            <a:prstDash val="solid"/>
            <a:round/>
            <a:headEnd len="med" w="med" type="none"/>
            <a:tailEnd len="med" w="med" type="triangle"/>
          </a:ln>
        </p:spPr>
      </p:cxnSp>
      <p:sp>
        <p:nvSpPr>
          <p:cNvPr id="308" name="Google Shape;308;geb4687248d_0_0"/>
          <p:cNvSpPr txBox="1"/>
          <p:nvPr/>
        </p:nvSpPr>
        <p:spPr>
          <a:xfrm>
            <a:off x="7788325" y="4834150"/>
            <a:ext cx="502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1000">
                <a:solidFill>
                  <a:schemeClr val="dk1"/>
                </a:solidFill>
                <a:latin typeface="Lato"/>
                <a:ea typeface="Lato"/>
                <a:cs typeface="Lato"/>
                <a:sym typeface="Lato"/>
              </a:rPr>
              <a:t>2022</a:t>
            </a:r>
            <a:endParaRPr sz="1000">
              <a:solidFill>
                <a:schemeClr val="dk1"/>
              </a:solidFill>
              <a:latin typeface="Lato"/>
              <a:ea typeface="Lato"/>
              <a:cs typeface="Lato"/>
              <a:sym typeface="Lato"/>
            </a:endParaRPr>
          </a:p>
        </p:txBody>
      </p:sp>
      <p:cxnSp>
        <p:nvCxnSpPr>
          <p:cNvPr id="309" name="Google Shape;309;geb4687248d_0_0"/>
          <p:cNvCxnSpPr/>
          <p:nvPr/>
        </p:nvCxnSpPr>
        <p:spPr>
          <a:xfrm rot="10800000">
            <a:off x="7770700" y="1248100"/>
            <a:ext cx="0" cy="3784500"/>
          </a:xfrm>
          <a:prstGeom prst="straightConnector1">
            <a:avLst/>
          </a:prstGeom>
          <a:noFill/>
          <a:ln cap="flat" cmpd="sng" w="19050">
            <a:solidFill>
              <a:schemeClr val="accent1"/>
            </a:solidFill>
            <a:prstDash val="solid"/>
            <a:round/>
            <a:headEnd len="med" w="med" type="none"/>
            <a:tailEnd len="med" w="med" type="none"/>
          </a:ln>
        </p:spPr>
      </p:cxnSp>
      <p:sp>
        <p:nvSpPr>
          <p:cNvPr id="310" name="Google Shape;310;geb4687248d_0_0"/>
          <p:cNvSpPr txBox="1"/>
          <p:nvPr/>
        </p:nvSpPr>
        <p:spPr>
          <a:xfrm>
            <a:off x="9224725" y="4690150"/>
            <a:ext cx="276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ato"/>
                <a:ea typeface="Lato"/>
                <a:cs typeface="Lato"/>
                <a:sym typeface="Lato"/>
              </a:rPr>
              <a:t>2022 extrapolation by TOWR-S</a:t>
            </a:r>
            <a:endParaRPr>
              <a:latin typeface="Lato"/>
              <a:ea typeface="Lato"/>
              <a:cs typeface="Lato"/>
              <a:sym typeface="Lato"/>
            </a:endParaRPr>
          </a:p>
        </p:txBody>
      </p:sp>
      <p:cxnSp>
        <p:nvCxnSpPr>
          <p:cNvPr id="311" name="Google Shape;311;geb4687248d_0_0"/>
          <p:cNvCxnSpPr/>
          <p:nvPr/>
        </p:nvCxnSpPr>
        <p:spPr>
          <a:xfrm rot="10800000">
            <a:off x="7358350" y="4814250"/>
            <a:ext cx="403800" cy="0"/>
          </a:xfrm>
          <a:prstGeom prst="straightConnector1">
            <a:avLst/>
          </a:prstGeom>
          <a:noFill/>
          <a:ln cap="flat" cmpd="sng" w="9525">
            <a:solidFill>
              <a:schemeClr val="dk1"/>
            </a:solidFill>
            <a:prstDash val="solid"/>
            <a:round/>
            <a:headEnd len="med" w="med" type="none"/>
            <a:tailEnd len="med" w="med" type="triangle"/>
          </a:ln>
        </p:spPr>
      </p:cxnSp>
      <p:sp>
        <p:nvSpPr>
          <p:cNvPr id="312" name="Google Shape;312;geb4687248d_0_0"/>
          <p:cNvSpPr txBox="1"/>
          <p:nvPr/>
        </p:nvSpPr>
        <p:spPr>
          <a:xfrm>
            <a:off x="7254250" y="4834150"/>
            <a:ext cx="5022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US" sz="1000">
                <a:solidFill>
                  <a:schemeClr val="dk1"/>
                </a:solidFill>
                <a:latin typeface="Lato"/>
                <a:ea typeface="Lato"/>
                <a:cs typeface="Lato"/>
                <a:sym typeface="Lato"/>
              </a:rPr>
              <a:t>2021</a:t>
            </a:r>
            <a:endParaRPr sz="1000">
              <a:solidFill>
                <a:schemeClr val="dk1"/>
              </a:solidFill>
              <a:latin typeface="Lato"/>
              <a:ea typeface="Lato"/>
              <a:cs typeface="Lato"/>
              <a:sym typeface="Lato"/>
            </a:endParaRPr>
          </a:p>
        </p:txBody>
      </p:sp>
      <p:sp>
        <p:nvSpPr>
          <p:cNvPr id="313" name="Google Shape;313;geb4687248d_0_0"/>
          <p:cNvSpPr txBox="1"/>
          <p:nvPr/>
        </p:nvSpPr>
        <p:spPr>
          <a:xfrm>
            <a:off x="333375" y="5535975"/>
            <a:ext cx="11757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i="0" lang="en-US" sz="1600" u="none" cap="none" strike="noStrike">
                <a:solidFill>
                  <a:srgbClr val="666666"/>
                </a:solidFill>
                <a:latin typeface="Lato"/>
                <a:ea typeface="Lato"/>
                <a:cs typeface="Lato"/>
                <a:sym typeface="Lato"/>
              </a:rPr>
              <a:t>This plot </a:t>
            </a:r>
            <a:r>
              <a:rPr lang="en-US" sz="1600">
                <a:solidFill>
                  <a:srgbClr val="666666"/>
                </a:solidFill>
                <a:latin typeface="Lato"/>
                <a:ea typeface="Lato"/>
                <a:cs typeface="Lato"/>
                <a:sym typeface="Lato"/>
              </a:rPr>
              <a:t>extrapolates the 2021 plot from GOES-R into 2022 (assuming 2021’s exact warming trend continues).</a:t>
            </a:r>
            <a:endParaRPr sz="1600">
              <a:solidFill>
                <a:srgbClr val="666666"/>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Calibri"/>
              <a:buNone/>
            </a:pPr>
            <a:r>
              <a:rPr b="1" lang="en-US" sz="1600">
                <a:latin typeface="Lato"/>
                <a:ea typeface="Lato"/>
                <a:cs typeface="Lato"/>
                <a:sym typeface="Lato"/>
              </a:rPr>
              <a:t>NOTE: This is not </a:t>
            </a:r>
            <a:r>
              <a:rPr b="1" i="0" lang="en-US" sz="1600" u="none" cap="none" strike="noStrike">
                <a:solidFill>
                  <a:srgbClr val="000000"/>
                </a:solidFill>
                <a:latin typeface="Lato"/>
                <a:ea typeface="Lato"/>
                <a:cs typeface="Lato"/>
                <a:sym typeface="Lato"/>
              </a:rPr>
              <a:t>GOES-R</a:t>
            </a:r>
            <a:r>
              <a:rPr b="1" lang="en-US" sz="1600">
                <a:latin typeface="Lato"/>
                <a:ea typeface="Lato"/>
                <a:cs typeface="Lato"/>
                <a:sym typeface="Lato"/>
              </a:rPr>
              <a:t>’s projection; GOES-R expects to update its predictive model in Dec. 2021.</a:t>
            </a:r>
            <a:r>
              <a:rPr b="1" i="0" lang="en-US" sz="1600" u="none" cap="none" strike="noStrike">
                <a:solidFill>
                  <a:srgbClr val="000000"/>
                </a:solidFill>
                <a:latin typeface="Lato"/>
                <a:ea typeface="Lato"/>
                <a:cs typeface="Lato"/>
                <a:sym typeface="Lato"/>
              </a:rPr>
              <a:t>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Calibri"/>
              <a:buNone/>
            </a:pPr>
            <a:r>
              <a:rPr lang="en-US" sz="1600">
                <a:solidFill>
                  <a:srgbClr val="666666"/>
                </a:solidFill>
                <a:latin typeface="Lato"/>
                <a:ea typeface="Lato"/>
                <a:cs typeface="Lato"/>
                <a:sym typeface="Lato"/>
              </a:rPr>
              <a:t>But for now, </a:t>
            </a:r>
            <a:r>
              <a:rPr i="0" lang="en-US" sz="1600" u="none" cap="none" strike="noStrike">
                <a:solidFill>
                  <a:srgbClr val="666666"/>
                </a:solidFill>
                <a:latin typeface="Lato"/>
                <a:ea typeface="Lato"/>
                <a:cs typeface="Lato"/>
                <a:sym typeface="Lato"/>
              </a:rPr>
              <a:t>this </a:t>
            </a:r>
            <a:r>
              <a:rPr lang="en-US" sz="1600">
                <a:solidFill>
                  <a:srgbClr val="666666"/>
                </a:solidFill>
                <a:latin typeface="Lato"/>
                <a:ea typeface="Lato"/>
                <a:cs typeface="Lato"/>
                <a:sym typeface="Lato"/>
              </a:rPr>
              <a:t>may suggest when to expect degradation in the various ABI bands in 2022.</a:t>
            </a:r>
            <a:r>
              <a:rPr i="0" lang="en-US" sz="1600" u="none" cap="none" strike="noStrike">
                <a:solidFill>
                  <a:srgbClr val="666666"/>
                </a:solidFill>
                <a:latin typeface="Lato"/>
                <a:ea typeface="Lato"/>
                <a:cs typeface="Lato"/>
                <a:sym typeface="Lato"/>
              </a:rPr>
              <a:t> </a:t>
            </a:r>
            <a:endParaRPr sz="1900">
              <a:solidFill>
                <a:srgbClr val="666666"/>
              </a:solidFill>
              <a:latin typeface="Lato"/>
              <a:ea typeface="Lato"/>
              <a:cs typeface="Lato"/>
              <a:sym typeface="Lato"/>
            </a:endParaRPr>
          </a:p>
        </p:txBody>
      </p:sp>
      <p:sp>
        <p:nvSpPr>
          <p:cNvPr id="314" name="Google Shape;314;geb4687248d_0_0"/>
          <p:cNvSpPr txBox="1"/>
          <p:nvPr/>
        </p:nvSpPr>
        <p:spPr>
          <a:xfrm>
            <a:off x="918925" y="4690150"/>
            <a:ext cx="53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ato"/>
                <a:ea typeface="Lato"/>
                <a:cs typeface="Lato"/>
                <a:sym typeface="Lato"/>
              </a:rPr>
              <a:t>2021 G-17 FPM temperatures observed and predicted by GOES-R</a:t>
            </a:r>
            <a:endParaRPr>
              <a:latin typeface="Lato"/>
              <a:ea typeface="Lato"/>
              <a:cs typeface="Lato"/>
              <a:sym typeface="Lato"/>
            </a:endParaRPr>
          </a:p>
        </p:txBody>
      </p:sp>
      <p:sp>
        <p:nvSpPr>
          <p:cNvPr id="315" name="Google Shape;315;geb4687248d_0_0"/>
          <p:cNvSpPr/>
          <p:nvPr/>
        </p:nvSpPr>
        <p:spPr>
          <a:xfrm>
            <a:off x="430475" y="1260700"/>
            <a:ext cx="7326000" cy="3771900"/>
          </a:xfrm>
          <a:prstGeom prst="rect">
            <a:avLst/>
          </a:prstGeom>
          <a:solidFill>
            <a:srgbClr val="FFFFFF">
              <a:alpha val="72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eb4687248d_0_0"/>
          <p:cNvSpPr/>
          <p:nvPr/>
        </p:nvSpPr>
        <p:spPr>
          <a:xfrm rot="1157989">
            <a:off x="7106117" y="1073828"/>
            <a:ext cx="829623" cy="501245"/>
          </a:xfrm>
          <a:prstGeom prst="foldedCorner">
            <a:avLst>
              <a:gd fmla="val 16667" name="adj"/>
            </a:avLst>
          </a:prstGeom>
          <a:solidFill>
            <a:srgbClr val="FFF2CC"/>
          </a:solidFill>
          <a:ln cap="flat" cmpd="sng" w="9525">
            <a:solidFill>
              <a:srgbClr val="B7B7B7"/>
            </a:solidFill>
            <a:prstDash val="solid"/>
            <a:round/>
            <a:headEnd len="sm" w="sm" type="none"/>
            <a:tailEnd len="sm" w="sm" type="none"/>
          </a:ln>
          <a:effectLst>
            <a:outerShdw blurRad="142875" rotWithShape="0" algn="bl" dir="540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sz="1300">
                <a:solidFill>
                  <a:schemeClr val="dk2"/>
                </a:solidFill>
                <a:latin typeface="Lato"/>
                <a:ea typeface="Lato"/>
                <a:cs typeface="Lato"/>
                <a:sym typeface="Lato"/>
              </a:rPr>
              <a:t>To be </a:t>
            </a:r>
            <a:r>
              <a:rPr lang="en-US" sz="1300">
                <a:solidFill>
                  <a:schemeClr val="dk2"/>
                </a:solidFill>
                <a:latin typeface="Lato"/>
                <a:ea typeface="Lato"/>
                <a:cs typeface="Lato"/>
                <a:sym typeface="Lato"/>
              </a:rPr>
              <a:t>updated</a:t>
            </a:r>
            <a:endParaRPr sz="1300">
              <a:solidFill>
                <a:schemeClr val="dk2"/>
              </a:solidFill>
              <a:latin typeface="Lato"/>
              <a:ea typeface="Lato"/>
              <a:cs typeface="Lato"/>
              <a:sym typeface="La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c051da0fb0_1_41"/>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23" name="Google Shape;323;gc051da0fb0_1_41"/>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600"/>
              <a:t>NWS preparations for GOES-T (GOES-18)</a:t>
            </a:r>
            <a:endParaRPr sz="3600"/>
          </a:p>
        </p:txBody>
      </p:sp>
      <p:sp>
        <p:nvSpPr>
          <p:cNvPr id="324" name="Google Shape;324;gc051da0fb0_1_41"/>
          <p:cNvSpPr txBox="1"/>
          <p:nvPr>
            <p:ph idx="1" type="body"/>
          </p:nvPr>
        </p:nvSpPr>
        <p:spPr>
          <a:xfrm>
            <a:off x="354425" y="1185725"/>
            <a:ext cx="11511600" cy="51690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640"/>
              </a:spcBef>
              <a:spcAft>
                <a:spcPts val="0"/>
              </a:spcAft>
              <a:buSzPts val="2200"/>
              <a:buChar char="•"/>
            </a:pPr>
            <a:r>
              <a:rPr lang="en-US" sz="2200"/>
              <a:t>Launch dates under consideration:</a:t>
            </a:r>
            <a:r>
              <a:rPr lang="en-US" sz="2200">
                <a:solidFill>
                  <a:srgbClr val="999999"/>
                </a:solidFill>
              </a:rPr>
              <a:t> </a:t>
            </a:r>
            <a:r>
              <a:rPr lang="en-US" sz="2200"/>
              <a:t>J</a:t>
            </a:r>
            <a:r>
              <a:rPr lang="en-US" sz="2200">
                <a:extLst>
                  <a:ext uri="http://customooxmlschemas.google.com/">
                    <go:slidesCustomData xmlns:go="http://customooxmlschemas.google.com/" textRoundtripDataId="16"/>
                  </a:ext>
                </a:extLst>
              </a:rPr>
              <a:t>an. 8, Jan. 16, or Feb. 16, 2022</a:t>
            </a:r>
            <a:endParaRPr sz="2200"/>
          </a:p>
          <a:p>
            <a:pPr indent="-368300" lvl="0" marL="457200" rtl="0" algn="l">
              <a:lnSpc>
                <a:spcPct val="115000"/>
              </a:lnSpc>
              <a:spcBef>
                <a:spcPts val="1000"/>
              </a:spcBef>
              <a:spcAft>
                <a:spcPts val="0"/>
              </a:spcAft>
              <a:buSzPts val="2200"/>
              <a:buChar char="•"/>
            </a:pPr>
            <a:r>
              <a:rPr lang="en-US" sz="2200"/>
              <a:t>NWS has requested operational availability as soon as possible</a:t>
            </a:r>
            <a:endParaRPr sz="2200"/>
          </a:p>
          <a:p>
            <a:pPr indent="-342900" lvl="1" marL="914400" rtl="0" algn="l">
              <a:lnSpc>
                <a:spcPct val="115000"/>
              </a:lnSpc>
              <a:spcBef>
                <a:spcPts val="0"/>
              </a:spcBef>
              <a:spcAft>
                <a:spcPts val="0"/>
              </a:spcAft>
              <a:buSzPts val="1800"/>
              <a:buChar char="•"/>
            </a:pPr>
            <a:r>
              <a:rPr lang="en-US" sz="1800">
                <a:extLst>
                  <a:ext uri="http://customooxmlschemas.google.com/">
                    <go:slidesCustomData xmlns:go="http://customooxmlschemas.google.com/" textRoundtripDataId="17"/>
                  </a:ext>
                </a:extLst>
              </a:rPr>
              <a:t>Aiming for GOES-18 ABI data products (partially validated) to be available to NWS by Aug. 2022</a:t>
            </a:r>
            <a:endParaRPr sz="1800"/>
          </a:p>
          <a:p>
            <a:pPr indent="-368300" lvl="0" marL="457200" rtl="0" algn="l">
              <a:lnSpc>
                <a:spcPct val="115000"/>
              </a:lnSpc>
              <a:spcBef>
                <a:spcPts val="1000"/>
              </a:spcBef>
              <a:spcAft>
                <a:spcPts val="0"/>
              </a:spcAft>
              <a:buSzPts val="2200"/>
              <a:buChar char="•"/>
            </a:pPr>
            <a:r>
              <a:rPr lang="en-US" sz="2200"/>
              <a:t>A</a:t>
            </a:r>
            <a:r>
              <a:rPr lang="en-US" sz="2200"/>
              <a:t>ccelerated Transition to Operations</a:t>
            </a:r>
            <a:endParaRPr sz="2200"/>
          </a:p>
          <a:p>
            <a:pPr indent="-349250" lvl="1" marL="914400" rtl="0" algn="l">
              <a:lnSpc>
                <a:spcPct val="115000"/>
              </a:lnSpc>
              <a:spcBef>
                <a:spcPts val="0"/>
              </a:spcBef>
              <a:spcAft>
                <a:spcPts val="0"/>
              </a:spcAft>
              <a:buSzPts val="1900"/>
              <a:buChar char="•"/>
            </a:pPr>
            <a:r>
              <a:rPr lang="en-US" sz="1900"/>
              <a:t>Split Post-Launch Test schedule </a:t>
            </a:r>
            <a:r>
              <a:rPr i="1" lang="en-US" sz="1900"/>
              <a:t>(Part 1 @ 89.5°W; Part 2 @ 136.8°W)</a:t>
            </a:r>
            <a:r>
              <a:rPr lang="en-US" sz="1900"/>
              <a:t> should allow </a:t>
            </a:r>
            <a:br>
              <a:rPr lang="en-US" sz="1900"/>
            </a:br>
            <a:r>
              <a:rPr lang="en-US" sz="1900"/>
              <a:t>dissemination </a:t>
            </a:r>
            <a:r>
              <a:rPr lang="en-US" sz="1900"/>
              <a:t>of (at least) Beta ABI data products from GOES-18 by Aug. 2022</a:t>
            </a:r>
            <a:endParaRPr sz="1900"/>
          </a:p>
          <a:p>
            <a:pPr indent="-368300" lvl="0" marL="457200" rtl="0" algn="l">
              <a:lnSpc>
                <a:spcPct val="115000"/>
              </a:lnSpc>
              <a:spcBef>
                <a:spcPts val="1000"/>
              </a:spcBef>
              <a:spcAft>
                <a:spcPts val="0"/>
              </a:spcAft>
              <a:buSzPts val="2200"/>
              <a:buChar char="•"/>
            </a:pPr>
            <a:r>
              <a:rPr lang="en-US" sz="2200"/>
              <a:t>GOES-18 data dissemination:</a:t>
            </a:r>
            <a:endParaRPr sz="2200"/>
          </a:p>
          <a:p>
            <a:pPr indent="-349250" lvl="1" marL="914400" rtl="0" algn="l">
              <a:lnSpc>
                <a:spcPct val="115000"/>
              </a:lnSpc>
              <a:spcBef>
                <a:spcPts val="0"/>
              </a:spcBef>
              <a:spcAft>
                <a:spcPts val="0"/>
              </a:spcAft>
              <a:buSzPts val="1900"/>
              <a:buChar char="•"/>
            </a:pPr>
            <a:r>
              <a:rPr lang="en-US" sz="1900"/>
              <a:t>Via </a:t>
            </a:r>
            <a:r>
              <a:rPr lang="en-US" sz="1900"/>
              <a:t>GOES Rebroadcast (GRB)</a:t>
            </a:r>
            <a:r>
              <a:rPr lang="en-US" sz="1900"/>
              <a:t> and NOAA’s cloud computing platform</a:t>
            </a:r>
            <a:endParaRPr sz="1900"/>
          </a:p>
          <a:p>
            <a:pPr indent="-349250" lvl="1" marL="914400" rtl="0" algn="l">
              <a:lnSpc>
                <a:spcPct val="115000"/>
              </a:lnSpc>
              <a:spcBef>
                <a:spcPts val="0"/>
              </a:spcBef>
              <a:spcAft>
                <a:spcPts val="0"/>
              </a:spcAft>
              <a:buSzPts val="1900"/>
              <a:buChar char="•"/>
            </a:pPr>
            <a:r>
              <a:rPr lang="en-US" sz="1900"/>
              <a:t>GRB will </a:t>
            </a:r>
            <a:r>
              <a:rPr b="1" lang="en-US" sz="1900"/>
              <a:t>i</a:t>
            </a:r>
            <a:r>
              <a:rPr b="1" lang="en-US" sz="1900"/>
              <a:t>nterleave</a:t>
            </a:r>
            <a:r>
              <a:rPr lang="en-US" sz="1900"/>
              <a:t> GOES-18 ABI data with GOES-17</a:t>
            </a:r>
            <a:r>
              <a:rPr lang="en-US" sz="1900"/>
              <a:t> GLM</a:t>
            </a:r>
            <a:r>
              <a:rPr lang="en-US" sz="1900"/>
              <a:t> and space weather</a:t>
            </a:r>
            <a:r>
              <a:rPr lang="en-US" sz="1900"/>
              <a:t> data</a:t>
            </a:r>
            <a:endParaRPr sz="1900"/>
          </a:p>
          <a:p>
            <a:pPr indent="-349250" lvl="1" marL="914400" rtl="0" algn="l">
              <a:lnSpc>
                <a:spcPct val="115000"/>
              </a:lnSpc>
              <a:spcBef>
                <a:spcPts val="0"/>
              </a:spcBef>
              <a:spcAft>
                <a:spcPts val="0"/>
              </a:spcAft>
              <a:buSzPts val="1900"/>
              <a:buChar char="•"/>
            </a:pPr>
            <a:r>
              <a:rPr lang="en-US" sz="1900"/>
              <a:t>The NWS Satellite Broadcast Network will send GOES-18 </a:t>
            </a:r>
            <a:r>
              <a:rPr b="1" lang="en-US" sz="1900"/>
              <a:t>or</a:t>
            </a:r>
            <a:r>
              <a:rPr lang="en-US" sz="1900"/>
              <a:t> GOES-17 data (but not both)</a:t>
            </a:r>
            <a:endParaRPr sz="1900"/>
          </a:p>
          <a:p>
            <a:pPr indent="-368300" lvl="0" marL="457200" rtl="0" algn="l">
              <a:lnSpc>
                <a:spcPct val="115000"/>
              </a:lnSpc>
              <a:spcBef>
                <a:spcPts val="1000"/>
              </a:spcBef>
              <a:spcAft>
                <a:spcPts val="0"/>
              </a:spcAft>
              <a:buSzPts val="2200"/>
              <a:buChar char="•"/>
            </a:pPr>
            <a:r>
              <a:rPr lang="en-US" sz="2200">
                <a:extLst>
                  <a:ext uri="http://customooxmlschemas.google.com/">
                    <go:slidesCustomData xmlns:go="http://customooxmlschemas.google.com/" textRoundtripDataId="18"/>
                  </a:ext>
                </a:extLst>
              </a:rPr>
              <a:t>Plans/schedules remain tentative. NWS / GOES-R planning &amp; readiness process will ramp up in Sept. 2021 as the launch schedule and other variables firm up</a:t>
            </a:r>
            <a:endParaRPr sz="2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eb6ed8c786_1_104"/>
          <p:cNvSpPr txBox="1"/>
          <p:nvPr>
            <p:ph idx="12" type="sldNum"/>
          </p:nvPr>
        </p:nvSpPr>
        <p:spPr>
          <a:xfrm>
            <a:off x="11530425" y="6416675"/>
            <a:ext cx="560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30" name="Google Shape;330;geb6ed8c786_1_104"/>
          <p:cNvSpPr txBox="1"/>
          <p:nvPr>
            <p:ph type="title"/>
          </p:nvPr>
        </p:nvSpPr>
        <p:spPr>
          <a:xfrm>
            <a:off x="1219200" y="76200"/>
            <a:ext cx="9717000" cy="87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31935"/>
              <a:buFont typeface="Arial"/>
              <a:buNone/>
            </a:pPr>
            <a:r>
              <a:rPr lang="en-US" sz="3444"/>
              <a:t>GOES-West Transition Plan for GOES-17→18</a:t>
            </a:r>
            <a:endParaRPr sz="3444"/>
          </a:p>
          <a:p>
            <a:pPr indent="0" lvl="0" marL="0" rtl="0" algn="ctr">
              <a:spcBef>
                <a:spcPts val="0"/>
              </a:spcBef>
              <a:spcAft>
                <a:spcPts val="0"/>
              </a:spcAft>
              <a:buNone/>
            </a:pPr>
            <a:r>
              <a:rPr lang="en-US" sz="2650"/>
              <a:t>Comparing Jan. 8 vs. Feb. 16, 2022 Launch Dates</a:t>
            </a:r>
            <a:endParaRPr/>
          </a:p>
        </p:txBody>
      </p:sp>
      <p:grpSp>
        <p:nvGrpSpPr>
          <p:cNvPr id="331" name="Google Shape;331;geb6ed8c786_1_104"/>
          <p:cNvGrpSpPr/>
          <p:nvPr/>
        </p:nvGrpSpPr>
        <p:grpSpPr>
          <a:xfrm>
            <a:off x="720675" y="1130175"/>
            <a:ext cx="8277950" cy="2813699"/>
            <a:chOff x="1635075" y="1053975"/>
            <a:chExt cx="8277950" cy="2813699"/>
          </a:xfrm>
        </p:grpSpPr>
        <p:grpSp>
          <p:nvGrpSpPr>
            <p:cNvPr id="332" name="Google Shape;332;geb6ed8c786_1_104"/>
            <p:cNvGrpSpPr/>
            <p:nvPr/>
          </p:nvGrpSpPr>
          <p:grpSpPr>
            <a:xfrm>
              <a:off x="1635075" y="1053975"/>
              <a:ext cx="8277950" cy="2813699"/>
              <a:chOff x="1635075" y="1053975"/>
              <a:chExt cx="8277950" cy="2813699"/>
            </a:xfrm>
          </p:grpSpPr>
          <p:pic>
            <p:nvPicPr>
              <p:cNvPr id="333" name="Google Shape;333;geb6ed8c786_1_104"/>
              <p:cNvPicPr preferRelativeResize="0"/>
              <p:nvPr/>
            </p:nvPicPr>
            <p:blipFill rotWithShape="1">
              <a:blip r:embed="rId3">
                <a:alphaModFix/>
              </a:blip>
              <a:srcRect b="0" l="0" r="0" t="616"/>
              <a:stretch/>
            </p:blipFill>
            <p:spPr>
              <a:xfrm>
                <a:off x="1635075" y="1053975"/>
                <a:ext cx="8277950" cy="2813699"/>
              </a:xfrm>
              <a:prstGeom prst="rect">
                <a:avLst/>
              </a:prstGeom>
              <a:noFill/>
              <a:ln>
                <a:noFill/>
              </a:ln>
            </p:spPr>
          </p:pic>
          <p:cxnSp>
            <p:nvCxnSpPr>
              <p:cNvPr id="334" name="Google Shape;334;geb6ed8c786_1_104"/>
              <p:cNvCxnSpPr/>
              <p:nvPr/>
            </p:nvCxnSpPr>
            <p:spPr>
              <a:xfrm>
                <a:off x="6731625" y="1676575"/>
                <a:ext cx="0" cy="2182200"/>
              </a:xfrm>
              <a:prstGeom prst="straightConnector1">
                <a:avLst/>
              </a:prstGeom>
              <a:noFill/>
              <a:ln cap="flat" cmpd="sng" w="19050">
                <a:solidFill>
                  <a:srgbClr val="9900FF"/>
                </a:solidFill>
                <a:prstDash val="dot"/>
                <a:round/>
                <a:headEnd len="med" w="med" type="none"/>
                <a:tailEnd len="med" w="med" type="none"/>
              </a:ln>
            </p:spPr>
          </p:cxnSp>
          <p:cxnSp>
            <p:nvCxnSpPr>
              <p:cNvPr id="335" name="Google Shape;335;geb6ed8c786_1_104"/>
              <p:cNvCxnSpPr/>
              <p:nvPr/>
            </p:nvCxnSpPr>
            <p:spPr>
              <a:xfrm>
                <a:off x="4979025" y="1676575"/>
                <a:ext cx="0" cy="2182200"/>
              </a:xfrm>
              <a:prstGeom prst="straightConnector1">
                <a:avLst/>
              </a:prstGeom>
              <a:noFill/>
              <a:ln cap="flat" cmpd="sng" w="19050">
                <a:solidFill>
                  <a:srgbClr val="3D85C6"/>
                </a:solidFill>
                <a:prstDash val="dot"/>
                <a:round/>
                <a:headEnd len="med" w="med" type="none"/>
                <a:tailEnd len="med" w="med" type="none"/>
              </a:ln>
            </p:spPr>
          </p:cxnSp>
          <p:sp>
            <p:nvSpPr>
              <p:cNvPr id="336" name="Google Shape;336;geb6ed8c786_1_104"/>
              <p:cNvSpPr txBox="1"/>
              <p:nvPr/>
            </p:nvSpPr>
            <p:spPr>
              <a:xfrm>
                <a:off x="6633975" y="3120275"/>
                <a:ext cx="817800" cy="147300"/>
              </a:xfrm>
              <a:prstGeom prst="rect">
                <a:avLst/>
              </a:prstGeom>
              <a:noFill/>
              <a:ln>
                <a:noFill/>
              </a:ln>
            </p:spPr>
            <p:txBody>
              <a:bodyPr anchorCtr="0" anchor="ctr" bIns="9125" lIns="9125" spcFirstLastPara="1" rIns="9125" wrap="square" tIns="9125">
                <a:noAutofit/>
              </a:bodyPr>
              <a:lstStyle/>
              <a:p>
                <a:pPr indent="0" lvl="0" marL="0" rtl="0" algn="ctr">
                  <a:spcBef>
                    <a:spcPts val="0"/>
                  </a:spcBef>
                  <a:spcAft>
                    <a:spcPts val="0"/>
                  </a:spcAft>
                  <a:buNone/>
                </a:pPr>
                <a:r>
                  <a:rPr lang="en-US" sz="700">
                    <a:solidFill>
                      <a:srgbClr val="990000"/>
                    </a:solidFill>
                    <a:latin typeface="Lato"/>
                    <a:ea typeface="Lato"/>
                    <a:cs typeface="Lato"/>
                    <a:sym typeface="Lato"/>
                  </a:rPr>
                  <a:t>Interleaved GRB</a:t>
                </a:r>
                <a:endParaRPr sz="700">
                  <a:solidFill>
                    <a:srgbClr val="990000"/>
                  </a:solidFill>
                  <a:latin typeface="Lato"/>
                  <a:ea typeface="Lato"/>
                  <a:cs typeface="Lato"/>
                  <a:sym typeface="Lato"/>
                </a:endParaRPr>
              </a:p>
            </p:txBody>
          </p:sp>
        </p:grpSp>
        <p:sp>
          <p:nvSpPr>
            <p:cNvPr id="337" name="Google Shape;337;geb6ed8c786_1_104"/>
            <p:cNvSpPr txBox="1"/>
            <p:nvPr/>
          </p:nvSpPr>
          <p:spPr>
            <a:xfrm>
              <a:off x="5008600" y="1527200"/>
              <a:ext cx="4904400" cy="156900"/>
            </a:xfrm>
            <a:prstGeom prst="rect">
              <a:avLst/>
            </a:prstGeom>
            <a:solidFill>
              <a:srgbClr val="EA9999">
                <a:alpha val="46370"/>
              </a:srgbClr>
            </a:solidFill>
            <a:ln>
              <a:noFill/>
            </a:ln>
          </p:spPr>
          <p:txBody>
            <a:bodyPr anchorCtr="0" anchor="t" bIns="9125" lIns="9125" spcFirstLastPara="1" rIns="9125" wrap="square" tIns="9125">
              <a:spAutoFit/>
            </a:bodyPr>
            <a:lstStyle/>
            <a:p>
              <a:pPr indent="0" lvl="0" marL="0" rtl="0" algn="ctr">
                <a:spcBef>
                  <a:spcPts val="0"/>
                </a:spcBef>
                <a:spcAft>
                  <a:spcPts val="0"/>
                </a:spcAft>
                <a:buNone/>
              </a:pPr>
              <a:r>
                <a:rPr b="1" lang="en-US" sz="900">
                  <a:latin typeface="Lato"/>
                  <a:ea typeface="Lato"/>
                  <a:cs typeface="Lato"/>
                  <a:sym typeface="Lato"/>
                </a:rPr>
                <a:t>Pacific Hurricane Season</a:t>
              </a:r>
              <a:endParaRPr b="1" sz="900">
                <a:latin typeface="Lato"/>
                <a:ea typeface="Lato"/>
                <a:cs typeface="Lato"/>
                <a:sym typeface="Lato"/>
              </a:endParaRPr>
            </a:p>
          </p:txBody>
        </p:sp>
      </p:grpSp>
      <p:grpSp>
        <p:nvGrpSpPr>
          <p:cNvPr id="338" name="Google Shape;338;geb6ed8c786_1_104"/>
          <p:cNvGrpSpPr/>
          <p:nvPr/>
        </p:nvGrpSpPr>
        <p:grpSpPr>
          <a:xfrm>
            <a:off x="1665275" y="3985300"/>
            <a:ext cx="8257774" cy="2763800"/>
            <a:chOff x="2579675" y="3909100"/>
            <a:chExt cx="8257774" cy="2763800"/>
          </a:xfrm>
        </p:grpSpPr>
        <p:grpSp>
          <p:nvGrpSpPr>
            <p:cNvPr id="339" name="Google Shape;339;geb6ed8c786_1_104"/>
            <p:cNvGrpSpPr/>
            <p:nvPr/>
          </p:nvGrpSpPr>
          <p:grpSpPr>
            <a:xfrm>
              <a:off x="2579675" y="3909100"/>
              <a:ext cx="8257774" cy="2763800"/>
              <a:chOff x="2579675" y="3909100"/>
              <a:chExt cx="8257774" cy="2763800"/>
            </a:xfrm>
          </p:grpSpPr>
          <p:pic>
            <p:nvPicPr>
              <p:cNvPr id="340" name="Google Shape;340;geb6ed8c786_1_104"/>
              <p:cNvPicPr preferRelativeResize="0"/>
              <p:nvPr/>
            </p:nvPicPr>
            <p:blipFill rotWithShape="1">
              <a:blip r:embed="rId4">
                <a:alphaModFix/>
              </a:blip>
              <a:srcRect b="-9" l="0" r="0" t="1777"/>
              <a:stretch/>
            </p:blipFill>
            <p:spPr>
              <a:xfrm>
                <a:off x="2579675" y="3909100"/>
                <a:ext cx="8257774" cy="2763800"/>
              </a:xfrm>
              <a:prstGeom prst="rect">
                <a:avLst/>
              </a:prstGeom>
              <a:noFill/>
              <a:ln>
                <a:noFill/>
              </a:ln>
            </p:spPr>
          </p:pic>
          <p:pic>
            <p:nvPicPr>
              <p:cNvPr id="341" name="Google Shape;341;geb6ed8c786_1_104"/>
              <p:cNvPicPr preferRelativeResize="0"/>
              <p:nvPr/>
            </p:nvPicPr>
            <p:blipFill rotWithShape="1">
              <a:blip r:embed="rId3">
                <a:alphaModFix/>
              </a:blip>
              <a:srcRect b="4907" l="12533" r="77585" t="89177"/>
              <a:stretch/>
            </p:blipFill>
            <p:spPr>
              <a:xfrm>
                <a:off x="2820950" y="6376425"/>
                <a:ext cx="817927" cy="167475"/>
              </a:xfrm>
              <a:prstGeom prst="rect">
                <a:avLst/>
              </a:prstGeom>
              <a:noFill/>
              <a:ln>
                <a:noFill/>
              </a:ln>
            </p:spPr>
          </p:pic>
          <p:cxnSp>
            <p:nvCxnSpPr>
              <p:cNvPr id="342" name="Google Shape;342;geb6ed8c786_1_104"/>
              <p:cNvCxnSpPr/>
              <p:nvPr/>
            </p:nvCxnSpPr>
            <p:spPr>
              <a:xfrm>
                <a:off x="7662875" y="4483350"/>
                <a:ext cx="0" cy="2182200"/>
              </a:xfrm>
              <a:prstGeom prst="straightConnector1">
                <a:avLst/>
              </a:prstGeom>
              <a:noFill/>
              <a:ln cap="flat" cmpd="sng" w="19050">
                <a:solidFill>
                  <a:srgbClr val="9900FF"/>
                </a:solidFill>
                <a:prstDash val="dot"/>
                <a:round/>
                <a:headEnd len="med" w="med" type="none"/>
                <a:tailEnd len="med" w="med" type="none"/>
              </a:ln>
            </p:spPr>
          </p:cxnSp>
          <p:cxnSp>
            <p:nvCxnSpPr>
              <p:cNvPr id="343" name="Google Shape;343;geb6ed8c786_1_104"/>
              <p:cNvCxnSpPr/>
              <p:nvPr/>
            </p:nvCxnSpPr>
            <p:spPr>
              <a:xfrm>
                <a:off x="5910275" y="4483350"/>
                <a:ext cx="0" cy="2182200"/>
              </a:xfrm>
              <a:prstGeom prst="straightConnector1">
                <a:avLst/>
              </a:prstGeom>
              <a:noFill/>
              <a:ln cap="flat" cmpd="sng" w="19050">
                <a:solidFill>
                  <a:srgbClr val="3D85C6"/>
                </a:solidFill>
                <a:prstDash val="dot"/>
                <a:round/>
                <a:headEnd len="med" w="med" type="none"/>
                <a:tailEnd len="med" w="med" type="none"/>
              </a:ln>
            </p:spPr>
          </p:cxnSp>
          <p:sp>
            <p:nvSpPr>
              <p:cNvPr id="344" name="Google Shape;344;geb6ed8c786_1_104"/>
              <p:cNvSpPr txBox="1"/>
              <p:nvPr/>
            </p:nvSpPr>
            <p:spPr>
              <a:xfrm>
                <a:off x="6786375" y="5939675"/>
                <a:ext cx="817800" cy="147300"/>
              </a:xfrm>
              <a:prstGeom prst="rect">
                <a:avLst/>
              </a:prstGeom>
              <a:noFill/>
              <a:ln>
                <a:noFill/>
              </a:ln>
            </p:spPr>
            <p:txBody>
              <a:bodyPr anchorCtr="0" anchor="ctr" bIns="9125" lIns="9125" spcFirstLastPara="1" rIns="9125" wrap="square" tIns="9125">
                <a:noAutofit/>
              </a:bodyPr>
              <a:lstStyle/>
              <a:p>
                <a:pPr indent="0" lvl="0" marL="0" rtl="0" algn="ctr">
                  <a:spcBef>
                    <a:spcPts val="0"/>
                  </a:spcBef>
                  <a:spcAft>
                    <a:spcPts val="0"/>
                  </a:spcAft>
                  <a:buNone/>
                </a:pPr>
                <a:r>
                  <a:rPr lang="en-US" sz="700">
                    <a:solidFill>
                      <a:srgbClr val="990000"/>
                    </a:solidFill>
                    <a:latin typeface="Lato"/>
                    <a:ea typeface="Lato"/>
                    <a:cs typeface="Lato"/>
                    <a:sym typeface="Lato"/>
                  </a:rPr>
                  <a:t>Interleaved GRB</a:t>
                </a:r>
                <a:endParaRPr sz="700">
                  <a:solidFill>
                    <a:srgbClr val="990000"/>
                  </a:solidFill>
                  <a:latin typeface="Lato"/>
                  <a:ea typeface="Lato"/>
                  <a:cs typeface="Lato"/>
                  <a:sym typeface="Lato"/>
                </a:endParaRPr>
              </a:p>
            </p:txBody>
          </p:sp>
        </p:grpSp>
        <p:sp>
          <p:nvSpPr>
            <p:cNvPr id="345" name="Google Shape;345;geb6ed8c786_1_104"/>
            <p:cNvSpPr txBox="1"/>
            <p:nvPr/>
          </p:nvSpPr>
          <p:spPr>
            <a:xfrm>
              <a:off x="5008600" y="4359000"/>
              <a:ext cx="4904400" cy="156900"/>
            </a:xfrm>
            <a:prstGeom prst="rect">
              <a:avLst/>
            </a:prstGeom>
            <a:solidFill>
              <a:srgbClr val="EA9999">
                <a:alpha val="46370"/>
              </a:srgbClr>
            </a:solidFill>
            <a:ln>
              <a:noFill/>
            </a:ln>
          </p:spPr>
          <p:txBody>
            <a:bodyPr anchorCtr="0" anchor="t" bIns="9125" lIns="9125" spcFirstLastPara="1" rIns="9125" wrap="square" tIns="9125">
              <a:spAutoFit/>
            </a:bodyPr>
            <a:lstStyle/>
            <a:p>
              <a:pPr indent="0" lvl="0" marL="0" rtl="0" algn="ctr">
                <a:spcBef>
                  <a:spcPts val="0"/>
                </a:spcBef>
                <a:spcAft>
                  <a:spcPts val="0"/>
                </a:spcAft>
                <a:buNone/>
              </a:pPr>
              <a:r>
                <a:rPr b="1" lang="en-US" sz="900">
                  <a:latin typeface="Lato"/>
                  <a:ea typeface="Lato"/>
                  <a:cs typeface="Lato"/>
                  <a:sym typeface="Lato"/>
                </a:rPr>
                <a:t>Pacific Hurricane Season</a:t>
              </a:r>
              <a:endParaRPr b="1" sz="900">
                <a:latin typeface="Lato"/>
                <a:ea typeface="Lato"/>
                <a:cs typeface="Lato"/>
                <a:sym typeface="Lato"/>
              </a:endParaRPr>
            </a:p>
          </p:txBody>
        </p:sp>
      </p:grpSp>
      <p:sp>
        <p:nvSpPr>
          <p:cNvPr id="346" name="Google Shape;346;geb6ed8c786_1_104"/>
          <p:cNvSpPr txBox="1"/>
          <p:nvPr/>
        </p:nvSpPr>
        <p:spPr>
          <a:xfrm rot="-5400000">
            <a:off x="-1527425" y="4066450"/>
            <a:ext cx="39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rgbClr val="999999"/>
                </a:solidFill>
                <a:latin typeface="Lato"/>
                <a:ea typeface="Lato"/>
                <a:cs typeface="Lato"/>
                <a:sym typeface="Lato"/>
              </a:rPr>
              <a:t>Based on graphics from the GOES-R Program</a:t>
            </a:r>
            <a:endParaRPr i="1">
              <a:solidFill>
                <a:srgbClr val="999999"/>
              </a:solidFill>
              <a:latin typeface="Lato"/>
              <a:ea typeface="Lato"/>
              <a:cs typeface="Lato"/>
              <a:sym typeface="Lato"/>
            </a:endParaRPr>
          </a:p>
        </p:txBody>
      </p:sp>
      <p:sp>
        <p:nvSpPr>
          <p:cNvPr id="347" name="Google Shape;347;geb6ed8c786_1_104"/>
          <p:cNvSpPr txBox="1"/>
          <p:nvPr/>
        </p:nvSpPr>
        <p:spPr>
          <a:xfrm>
            <a:off x="9166475" y="1433050"/>
            <a:ext cx="2771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Lato"/>
                <a:ea typeface="Lato"/>
                <a:cs typeface="Lato"/>
                <a:sym typeface="Lato"/>
              </a:rPr>
              <a:t>Only difference: GOES-18 </a:t>
            </a:r>
            <a:r>
              <a:rPr lang="en-US">
                <a:latin typeface="Lato"/>
                <a:ea typeface="Lato"/>
                <a:cs typeface="Lato"/>
                <a:sym typeface="Lato"/>
              </a:rPr>
              <a:t>ABI L1b/CMI </a:t>
            </a:r>
            <a:r>
              <a:rPr lang="en-US">
                <a:latin typeface="Lato"/>
                <a:ea typeface="Lato"/>
                <a:cs typeface="Lato"/>
                <a:sym typeface="Lato"/>
                <a:extLst>
                  <a:ext uri="http://customooxmlschemas.google.com/">
                    <go:slidesCustomData xmlns:go="http://customooxmlschemas.google.com/" textRoundtripDataId="19"/>
                  </a:ext>
                </a:extLst>
              </a:rPr>
              <a:t>reaches </a:t>
            </a:r>
            <a:r>
              <a:rPr lang="en-US">
                <a:latin typeface="Lato"/>
                <a:ea typeface="Lato"/>
                <a:cs typeface="Lato"/>
                <a:sym typeface="Lato"/>
              </a:rPr>
              <a:t>Provisional Maturity at the </a:t>
            </a:r>
            <a:r>
              <a:rPr b="1" lang="en-US">
                <a:latin typeface="Lato"/>
                <a:ea typeface="Lato"/>
                <a:cs typeface="Lato"/>
                <a:sym typeface="Lato"/>
              </a:rPr>
              <a:t>beginning</a:t>
            </a:r>
            <a:r>
              <a:rPr lang="en-US">
                <a:latin typeface="Lato"/>
                <a:ea typeface="Lato"/>
                <a:cs typeface="Lato"/>
                <a:sym typeface="Lato"/>
              </a:rPr>
              <a:t> </a:t>
            </a:r>
            <a:r>
              <a:rPr i="1" lang="en-US">
                <a:latin typeface="Lato"/>
                <a:ea typeface="Lato"/>
                <a:cs typeface="Lato"/>
                <a:sym typeface="Lato"/>
              </a:rPr>
              <a:t>vs.</a:t>
            </a:r>
            <a:r>
              <a:rPr lang="en-US">
                <a:latin typeface="Lato"/>
                <a:ea typeface="Lato"/>
                <a:cs typeface="Lato"/>
                <a:sym typeface="Lato"/>
              </a:rPr>
              <a:t> </a:t>
            </a:r>
            <a:r>
              <a:rPr b="1" lang="en-US">
                <a:latin typeface="Lato"/>
                <a:ea typeface="Lato"/>
                <a:cs typeface="Lato"/>
                <a:sym typeface="Lato"/>
              </a:rPr>
              <a:t>end</a:t>
            </a:r>
            <a:r>
              <a:rPr lang="en-US">
                <a:latin typeface="Lato"/>
                <a:ea typeface="Lato"/>
                <a:cs typeface="Lato"/>
                <a:sym typeface="Lato"/>
              </a:rPr>
              <a:t> of the GOES-17 warm season / GRB interleave period.</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US">
                <a:latin typeface="Lato"/>
                <a:ea typeface="Lato"/>
                <a:cs typeface="Lato"/>
                <a:sym typeface="Lato"/>
              </a:rPr>
              <a:t>Note cloud-based distribution of GOES-18 ABI data starting at Beta maturity (May / June).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graphicFrame>
        <p:nvGraphicFramePr>
          <p:cNvPr id="353" name="Google Shape;353;geb26b08950_0_147"/>
          <p:cNvGraphicFramePr/>
          <p:nvPr/>
        </p:nvGraphicFramePr>
        <p:xfrm>
          <a:off x="1373475" y="2100325"/>
          <a:ext cx="3000000" cy="3000000"/>
        </p:xfrm>
        <a:graphic>
          <a:graphicData uri="http://schemas.openxmlformats.org/drawingml/2006/table">
            <a:tbl>
              <a:tblPr>
                <a:noFill/>
                <a:tableStyleId>{10D016A8-DD23-4F0F-911C-71D0EF8B3D5B}</a:tableStyleId>
              </a:tblPr>
              <a:tblGrid>
                <a:gridCol w="670600"/>
                <a:gridCol w="670600"/>
                <a:gridCol w="670600"/>
                <a:gridCol w="670600"/>
                <a:gridCol w="670600"/>
                <a:gridCol w="670600"/>
                <a:gridCol w="670600"/>
                <a:gridCol w="670600"/>
                <a:gridCol w="670600"/>
                <a:gridCol w="670600"/>
                <a:gridCol w="670600"/>
                <a:gridCol w="670600"/>
                <a:gridCol w="670600"/>
                <a:gridCol w="670600"/>
              </a:tblGrid>
              <a:tr h="3362525">
                <a:tc>
                  <a:txBody>
                    <a:bodyPr/>
                    <a:lstStyle/>
                    <a:p>
                      <a:pPr indent="0" lvl="0" marL="0" rtl="0" algn="ctr">
                        <a:spcBef>
                          <a:spcPts val="0"/>
                        </a:spcBef>
                        <a:spcAft>
                          <a:spcPts val="0"/>
                        </a:spcAft>
                        <a:buNone/>
                      </a:pPr>
                      <a:r>
                        <a:rPr lang="en-US" sz="800">
                          <a:solidFill>
                            <a:srgbClr val="434343"/>
                          </a:solidFill>
                        </a:rPr>
                        <a:t>Jan.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Feb. 2022</a:t>
                      </a:r>
                      <a:endParaRPr sz="800">
                        <a:solidFill>
                          <a:srgbClr val="434343"/>
                        </a:solidFill>
                      </a:endParaRPr>
                    </a:p>
                  </a:txBody>
                  <a:tcPr marT="9125" marB="9125" marR="9125" marL="9125" anchor="b"/>
                </a:tc>
                <a:tc>
                  <a:txBody>
                    <a:bodyPr/>
                    <a:lstStyle/>
                    <a:p>
                      <a:pPr indent="0" lvl="0" marL="0" rtl="0" algn="l">
                        <a:spcBef>
                          <a:spcPts val="0"/>
                        </a:spcBef>
                        <a:spcAft>
                          <a:spcPts val="0"/>
                        </a:spcAft>
                        <a:buNone/>
                      </a:pPr>
                      <a:r>
                        <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Apr.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May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Jun.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Jul.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Aug.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Sep.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Oct.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Nov.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Dec.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Jan. 2023</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Feb. 2023</a:t>
                      </a:r>
                      <a:endParaRPr sz="800">
                        <a:solidFill>
                          <a:srgbClr val="434343"/>
                        </a:solidFill>
                      </a:endParaRPr>
                    </a:p>
                  </a:txBody>
                  <a:tcPr marT="9125" marB="9125" marR="9125" marL="9125" anchor="b"/>
                </a:tc>
              </a:tr>
            </a:tbl>
          </a:graphicData>
        </a:graphic>
      </p:graphicFrame>
      <p:sp>
        <p:nvSpPr>
          <p:cNvPr id="354" name="Google Shape;354;geb26b08950_0_147"/>
          <p:cNvSpPr txBox="1"/>
          <p:nvPr>
            <p:ph idx="12" type="sldNum"/>
          </p:nvPr>
        </p:nvSpPr>
        <p:spPr>
          <a:xfrm>
            <a:off x="11530425" y="6416675"/>
            <a:ext cx="560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pSp>
        <p:nvGrpSpPr>
          <p:cNvPr id="355" name="Google Shape;355;geb26b08950_0_147"/>
          <p:cNvGrpSpPr/>
          <p:nvPr/>
        </p:nvGrpSpPr>
        <p:grpSpPr>
          <a:xfrm>
            <a:off x="1295400" y="152400"/>
            <a:ext cx="9934925" cy="6586976"/>
            <a:chOff x="1295400" y="152400"/>
            <a:chExt cx="9934925" cy="6586976"/>
          </a:xfrm>
        </p:grpSpPr>
        <p:grpSp>
          <p:nvGrpSpPr>
            <p:cNvPr id="356" name="Google Shape;356;geb26b08950_0_147"/>
            <p:cNvGrpSpPr/>
            <p:nvPr/>
          </p:nvGrpSpPr>
          <p:grpSpPr>
            <a:xfrm>
              <a:off x="1295400" y="152400"/>
              <a:ext cx="8737601" cy="6586976"/>
              <a:chOff x="1295400" y="152400"/>
              <a:chExt cx="8737601" cy="6586976"/>
            </a:xfrm>
          </p:grpSpPr>
          <p:pic>
            <p:nvPicPr>
              <p:cNvPr id="357" name="Google Shape;357;geb26b08950_0_147"/>
              <p:cNvPicPr preferRelativeResize="0"/>
              <p:nvPr/>
            </p:nvPicPr>
            <p:blipFill>
              <a:blip r:embed="rId3">
                <a:alphaModFix/>
              </a:blip>
              <a:stretch>
                <a:fillRect/>
              </a:stretch>
            </p:blipFill>
            <p:spPr>
              <a:xfrm>
                <a:off x="1295400" y="152400"/>
                <a:ext cx="8737601" cy="6586976"/>
              </a:xfrm>
              <a:prstGeom prst="rect">
                <a:avLst/>
              </a:prstGeom>
              <a:noFill/>
              <a:ln>
                <a:noFill/>
              </a:ln>
            </p:spPr>
          </p:pic>
          <p:sp>
            <p:nvSpPr>
              <p:cNvPr id="358" name="Google Shape;358;geb26b08950_0_147"/>
              <p:cNvSpPr/>
              <p:nvPr/>
            </p:nvSpPr>
            <p:spPr>
              <a:xfrm>
                <a:off x="3159475" y="2821175"/>
                <a:ext cx="225900" cy="2394900"/>
              </a:xfrm>
              <a:prstGeom prst="rect">
                <a:avLst/>
              </a:prstGeom>
              <a:solidFill>
                <a:srgbClr val="B7B7B7">
                  <a:alpha val="6816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geb26b08950_0_147"/>
              <p:cNvGrpSpPr/>
              <p:nvPr/>
            </p:nvGrpSpPr>
            <p:grpSpPr>
              <a:xfrm>
                <a:off x="4209616" y="2287427"/>
                <a:ext cx="1548597" cy="3175537"/>
                <a:chOff x="5910275" y="4483350"/>
                <a:chExt cx="1752600" cy="2182200"/>
              </a:xfrm>
            </p:grpSpPr>
            <p:cxnSp>
              <p:nvCxnSpPr>
                <p:cNvPr id="360" name="Google Shape;360;geb26b08950_0_147"/>
                <p:cNvCxnSpPr/>
                <p:nvPr/>
              </p:nvCxnSpPr>
              <p:spPr>
                <a:xfrm>
                  <a:off x="7662875" y="4483350"/>
                  <a:ext cx="0" cy="2182200"/>
                </a:xfrm>
                <a:prstGeom prst="straightConnector1">
                  <a:avLst/>
                </a:prstGeom>
                <a:noFill/>
                <a:ln cap="flat" cmpd="sng" w="19050">
                  <a:solidFill>
                    <a:srgbClr val="9900FF"/>
                  </a:solidFill>
                  <a:prstDash val="dot"/>
                  <a:round/>
                  <a:headEnd len="med" w="med" type="none"/>
                  <a:tailEnd len="med" w="med" type="none"/>
                </a:ln>
              </p:spPr>
            </p:cxnSp>
            <p:cxnSp>
              <p:nvCxnSpPr>
                <p:cNvPr id="361" name="Google Shape;361;geb26b08950_0_147"/>
                <p:cNvCxnSpPr/>
                <p:nvPr/>
              </p:nvCxnSpPr>
              <p:spPr>
                <a:xfrm>
                  <a:off x="5910275" y="4483350"/>
                  <a:ext cx="0" cy="2182200"/>
                </a:xfrm>
                <a:prstGeom prst="straightConnector1">
                  <a:avLst/>
                </a:prstGeom>
                <a:noFill/>
                <a:ln cap="flat" cmpd="sng" w="19050">
                  <a:solidFill>
                    <a:srgbClr val="3D85C6"/>
                  </a:solidFill>
                  <a:prstDash val="dot"/>
                  <a:round/>
                  <a:headEnd len="med" w="med" type="none"/>
                  <a:tailEnd len="med" w="med" type="none"/>
                </a:ln>
              </p:spPr>
            </p:cxnSp>
          </p:grpSp>
        </p:grpSp>
        <p:sp>
          <p:nvSpPr>
            <p:cNvPr id="362" name="Google Shape;362;geb26b08950_0_147"/>
            <p:cNvSpPr txBox="1"/>
            <p:nvPr/>
          </p:nvSpPr>
          <p:spPr>
            <a:xfrm>
              <a:off x="9677050" y="5462850"/>
              <a:ext cx="1257600" cy="141600"/>
            </a:xfrm>
            <a:prstGeom prst="rect">
              <a:avLst/>
            </a:prstGeom>
            <a:noFill/>
            <a:ln>
              <a:noFill/>
            </a:ln>
          </p:spPr>
          <p:txBody>
            <a:bodyPr anchorCtr="0" anchor="t" bIns="9125" lIns="9125" spcFirstLastPara="1" rIns="9125" wrap="square" tIns="9125">
              <a:spAutoFit/>
            </a:bodyPr>
            <a:lstStyle/>
            <a:p>
              <a:pPr indent="0" lvl="0" marL="0" rtl="0" algn="ctr">
                <a:spcBef>
                  <a:spcPts val="0"/>
                </a:spcBef>
                <a:spcAft>
                  <a:spcPts val="0"/>
                </a:spcAft>
                <a:buNone/>
              </a:pPr>
              <a:r>
                <a:rPr i="1" lang="en-US" sz="800">
                  <a:solidFill>
                    <a:srgbClr val="999999"/>
                  </a:solidFill>
                </a:rPr>
                <a:t>Months are approximate</a:t>
              </a:r>
              <a:endParaRPr i="1" sz="800">
                <a:solidFill>
                  <a:srgbClr val="999999"/>
                </a:solidFill>
              </a:endParaRPr>
            </a:p>
          </p:txBody>
        </p:sp>
        <p:sp>
          <p:nvSpPr>
            <p:cNvPr id="363" name="Google Shape;363;geb26b08950_0_147"/>
            <p:cNvSpPr txBox="1"/>
            <p:nvPr/>
          </p:nvSpPr>
          <p:spPr>
            <a:xfrm rot="-676608">
              <a:off x="4934375" y="709780"/>
              <a:ext cx="2137058" cy="246224"/>
            </a:xfrm>
            <a:prstGeom prst="rect">
              <a:avLst/>
            </a:prstGeom>
            <a:solidFill>
              <a:srgbClr val="BBFC90">
                <a:alpha val="77650"/>
              </a:srgbClr>
            </a:solidFill>
            <a:ln cap="flat" cmpd="sng" w="9525">
              <a:solidFill>
                <a:srgbClr val="CCCCCC"/>
              </a:solidFill>
              <a:prstDash val="solid"/>
              <a:round/>
              <a:headEnd len="sm" w="sm" type="none"/>
              <a:tailEnd len="sm" w="sm" type="none"/>
            </a:ln>
            <a:effectLst>
              <a:outerShdw blurRad="114300" rotWithShape="0" algn="bl" dir="5400000" dist="38100">
                <a:srgbClr val="000000">
                  <a:alpha val="50000"/>
                </a:srgbClr>
              </a:outerShdw>
            </a:effectLst>
          </p:spPr>
          <p:txBody>
            <a:bodyPr anchorCtr="0" anchor="t" bIns="0" lIns="45700" spcFirstLastPara="1" rIns="45700" wrap="square" tIns="0">
              <a:spAutoFit/>
            </a:bodyPr>
            <a:lstStyle/>
            <a:p>
              <a:pPr indent="0" lvl="0" marL="0" marR="0" rtl="0" algn="ctr">
                <a:lnSpc>
                  <a:spcPct val="100000"/>
                </a:lnSpc>
                <a:spcBef>
                  <a:spcPts val="0"/>
                </a:spcBef>
                <a:spcAft>
                  <a:spcPts val="0"/>
                </a:spcAft>
                <a:buClr>
                  <a:srgbClr val="000000"/>
                </a:buClr>
                <a:buSzPts val="900"/>
                <a:buFont typeface="Calibri"/>
                <a:buNone/>
              </a:pPr>
              <a:r>
                <a:rPr lang="en-US" sz="1600">
                  <a:latin typeface="Lato"/>
                  <a:ea typeface="Lato"/>
                  <a:cs typeface="Lato"/>
                  <a:sym typeface="Lato"/>
                </a:rPr>
                <a:t>Jan. 8</a:t>
              </a:r>
              <a:r>
                <a:rPr i="0" lang="en-US" sz="1600" u="none" cap="none" strike="noStrike">
                  <a:solidFill>
                    <a:srgbClr val="000000"/>
                  </a:solidFill>
                  <a:latin typeface="Lato"/>
                  <a:ea typeface="Lato"/>
                  <a:cs typeface="Lato"/>
                  <a:sym typeface="Lato"/>
                </a:rPr>
                <a:t>, 2022 launch</a:t>
              </a:r>
              <a:endParaRPr sz="1600">
                <a:latin typeface="Lato"/>
                <a:ea typeface="Lato"/>
                <a:cs typeface="Lato"/>
                <a:sym typeface="Lato"/>
              </a:endParaRPr>
            </a:p>
          </p:txBody>
        </p:sp>
        <p:sp>
          <p:nvSpPr>
            <p:cNvPr id="364" name="Google Shape;364;geb26b08950_0_147"/>
            <p:cNvSpPr txBox="1"/>
            <p:nvPr/>
          </p:nvSpPr>
          <p:spPr>
            <a:xfrm rot="5400000">
              <a:off x="9054125" y="3099875"/>
              <a:ext cx="39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rgbClr val="999999"/>
                  </a:solidFill>
                  <a:latin typeface="Lato"/>
                  <a:ea typeface="Lato"/>
                  <a:cs typeface="Lato"/>
                  <a:sym typeface="Lato"/>
                </a:rPr>
                <a:t>Based on graphics from the GOES-R Program</a:t>
              </a:r>
              <a:endParaRPr i="1">
                <a:solidFill>
                  <a:srgbClr val="999999"/>
                </a:solidFill>
                <a:latin typeface="Lato"/>
                <a:ea typeface="Lato"/>
                <a:cs typeface="Lato"/>
                <a:sym typeface="Lato"/>
              </a:endParaRPr>
            </a:p>
          </p:txBody>
        </p:sp>
        <p:pic>
          <p:nvPicPr>
            <p:cNvPr id="365" name="Google Shape;365;geb26b08950_0_147"/>
            <p:cNvPicPr preferRelativeResize="0"/>
            <p:nvPr/>
          </p:nvPicPr>
          <p:blipFill rotWithShape="1">
            <a:blip r:embed="rId3">
              <a:alphaModFix/>
            </a:blip>
            <a:srcRect b="23109" l="20107" r="78745" t="40428"/>
            <a:stretch/>
          </p:blipFill>
          <p:spPr>
            <a:xfrm>
              <a:off x="3052275" y="2815500"/>
              <a:ext cx="333000" cy="240172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aphicFrame>
        <p:nvGraphicFramePr>
          <p:cNvPr id="371" name="Google Shape;371;geb3068c210_0_0"/>
          <p:cNvGraphicFramePr/>
          <p:nvPr/>
        </p:nvGraphicFramePr>
        <p:xfrm>
          <a:off x="1373475" y="2100325"/>
          <a:ext cx="3000000" cy="3000000"/>
        </p:xfrm>
        <a:graphic>
          <a:graphicData uri="http://schemas.openxmlformats.org/drawingml/2006/table">
            <a:tbl>
              <a:tblPr>
                <a:noFill/>
                <a:tableStyleId>{10D016A8-DD23-4F0F-911C-71D0EF8B3D5B}</a:tableStyleId>
              </a:tblPr>
              <a:tblGrid>
                <a:gridCol w="670600"/>
                <a:gridCol w="670600"/>
                <a:gridCol w="670600"/>
                <a:gridCol w="670600"/>
                <a:gridCol w="670600"/>
                <a:gridCol w="670600"/>
                <a:gridCol w="670600"/>
                <a:gridCol w="670600"/>
                <a:gridCol w="670600"/>
                <a:gridCol w="670600"/>
                <a:gridCol w="670600"/>
                <a:gridCol w="670600"/>
                <a:gridCol w="670600"/>
                <a:gridCol w="670600"/>
              </a:tblGrid>
              <a:tr h="3362525">
                <a:tc>
                  <a:txBody>
                    <a:bodyPr/>
                    <a:lstStyle/>
                    <a:p>
                      <a:pPr indent="0" lvl="0" marL="0" rtl="0" algn="ctr">
                        <a:spcBef>
                          <a:spcPts val="0"/>
                        </a:spcBef>
                        <a:spcAft>
                          <a:spcPts val="0"/>
                        </a:spcAft>
                        <a:buNone/>
                      </a:pPr>
                      <a:r>
                        <a:rPr lang="en-US" sz="800">
                          <a:solidFill>
                            <a:srgbClr val="434343"/>
                          </a:solidFill>
                        </a:rPr>
                        <a:t>Jan.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Feb.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Ma</a:t>
                      </a:r>
                      <a:r>
                        <a:rPr lang="en-US" sz="800">
                          <a:solidFill>
                            <a:srgbClr val="434343"/>
                          </a:solidFill>
                        </a:rPr>
                        <a:t>r.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May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Jun.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Jul.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Aug.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Sep.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Oct.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Nov.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Dec. 2022</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Jan. 2023</a:t>
                      </a:r>
                      <a:endParaRPr sz="800">
                        <a:solidFill>
                          <a:srgbClr val="434343"/>
                        </a:solidFill>
                      </a:endParaRPr>
                    </a:p>
                  </a:txBody>
                  <a:tcPr marT="9125" marB="9125" marR="9125" marL="9125" anchor="b"/>
                </a:tc>
                <a:tc>
                  <a:txBody>
                    <a:bodyPr/>
                    <a:lstStyle/>
                    <a:p>
                      <a:pPr indent="0" lvl="0" marL="0" rtl="0" algn="ctr">
                        <a:spcBef>
                          <a:spcPts val="0"/>
                        </a:spcBef>
                        <a:spcAft>
                          <a:spcPts val="0"/>
                        </a:spcAft>
                        <a:buNone/>
                      </a:pPr>
                      <a:r>
                        <a:rPr lang="en-US" sz="800">
                          <a:solidFill>
                            <a:srgbClr val="434343"/>
                          </a:solidFill>
                        </a:rPr>
                        <a:t>Feb. 2023</a:t>
                      </a:r>
                      <a:endParaRPr sz="800">
                        <a:solidFill>
                          <a:srgbClr val="434343"/>
                        </a:solidFill>
                      </a:endParaRPr>
                    </a:p>
                  </a:txBody>
                  <a:tcPr marT="9125" marB="9125" marR="9125" marL="9125" anchor="b"/>
                </a:tc>
              </a:tr>
            </a:tbl>
          </a:graphicData>
        </a:graphic>
      </p:graphicFrame>
      <p:graphicFrame>
        <p:nvGraphicFramePr>
          <p:cNvPr id="372" name="Google Shape;372;geb3068c210_0_0"/>
          <p:cNvGraphicFramePr/>
          <p:nvPr/>
        </p:nvGraphicFramePr>
        <p:xfrm>
          <a:off x="1373475" y="8958325"/>
          <a:ext cx="3000000" cy="3000000"/>
        </p:xfrm>
        <a:graphic>
          <a:graphicData uri="http://schemas.openxmlformats.org/drawingml/2006/table">
            <a:tbl>
              <a:tblPr>
                <a:noFill/>
                <a:tableStyleId>{10D016A8-DD23-4F0F-911C-71D0EF8B3D5B}</a:tableStyleId>
              </a:tblPr>
              <a:tblGrid>
                <a:gridCol w="670600"/>
                <a:gridCol w="670600"/>
                <a:gridCol w="670600"/>
                <a:gridCol w="670600"/>
                <a:gridCol w="670600"/>
                <a:gridCol w="670600"/>
                <a:gridCol w="670600"/>
                <a:gridCol w="670600"/>
                <a:gridCol w="670600"/>
                <a:gridCol w="670600"/>
                <a:gridCol w="670600"/>
                <a:gridCol w="670600"/>
                <a:gridCol w="670600"/>
                <a:gridCol w="670600"/>
              </a:tblGrid>
              <a:tr h="3362525">
                <a:tc>
                  <a:txBody>
                    <a:bodyPr/>
                    <a:lstStyle/>
                    <a:p>
                      <a:pPr indent="0" lvl="0" marL="0" rtl="0" algn="ctr">
                        <a:spcBef>
                          <a:spcPts val="0"/>
                        </a:spcBef>
                        <a:spcAft>
                          <a:spcPts val="0"/>
                        </a:spcAft>
                        <a:buNone/>
                      </a:pPr>
                      <a:r>
                        <a:rPr lang="en-US" sz="800">
                          <a:solidFill>
                            <a:srgbClr val="999999"/>
                          </a:solidFill>
                        </a:rPr>
                        <a:t>Jan.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Feb.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Mar.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May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Jun.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Jul.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Aug.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Sep.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Oct.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Nov.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Dec. 2022</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Jan. 2023</a:t>
                      </a:r>
                      <a:endParaRPr sz="800">
                        <a:solidFill>
                          <a:srgbClr val="999999"/>
                        </a:solidFill>
                      </a:endParaRPr>
                    </a:p>
                  </a:txBody>
                  <a:tcPr marT="9125" marB="9125" marR="9125" marL="9125" anchor="b"/>
                </a:tc>
                <a:tc>
                  <a:txBody>
                    <a:bodyPr/>
                    <a:lstStyle/>
                    <a:p>
                      <a:pPr indent="0" lvl="0" marL="0" rtl="0" algn="ctr">
                        <a:spcBef>
                          <a:spcPts val="0"/>
                        </a:spcBef>
                        <a:spcAft>
                          <a:spcPts val="0"/>
                        </a:spcAft>
                        <a:buNone/>
                      </a:pPr>
                      <a:r>
                        <a:rPr lang="en-US" sz="800">
                          <a:solidFill>
                            <a:srgbClr val="999999"/>
                          </a:solidFill>
                        </a:rPr>
                        <a:t>Feb. 2023</a:t>
                      </a:r>
                      <a:endParaRPr sz="800">
                        <a:solidFill>
                          <a:srgbClr val="999999"/>
                        </a:solidFill>
                      </a:endParaRPr>
                    </a:p>
                  </a:txBody>
                  <a:tcPr marT="9125" marB="9125" marR="9125" marL="9125" anchor="b"/>
                </a:tc>
              </a:tr>
            </a:tbl>
          </a:graphicData>
        </a:graphic>
      </p:graphicFrame>
      <p:sp>
        <p:nvSpPr>
          <p:cNvPr id="373" name="Google Shape;373;geb3068c210_0_0"/>
          <p:cNvSpPr txBox="1"/>
          <p:nvPr>
            <p:ph idx="12" type="sldNum"/>
          </p:nvPr>
        </p:nvSpPr>
        <p:spPr>
          <a:xfrm>
            <a:off x="11530425" y="6416675"/>
            <a:ext cx="5601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pSp>
        <p:nvGrpSpPr>
          <p:cNvPr id="374" name="Google Shape;374;geb3068c210_0_0"/>
          <p:cNvGrpSpPr/>
          <p:nvPr/>
        </p:nvGrpSpPr>
        <p:grpSpPr>
          <a:xfrm>
            <a:off x="1142650" y="188800"/>
            <a:ext cx="10087675" cy="6536526"/>
            <a:chOff x="1142650" y="188800"/>
            <a:chExt cx="10087675" cy="6536526"/>
          </a:xfrm>
        </p:grpSpPr>
        <p:grpSp>
          <p:nvGrpSpPr>
            <p:cNvPr id="375" name="Google Shape;375;geb3068c210_0_0"/>
            <p:cNvGrpSpPr/>
            <p:nvPr/>
          </p:nvGrpSpPr>
          <p:grpSpPr>
            <a:xfrm>
              <a:off x="2037675" y="188800"/>
              <a:ext cx="8769799" cy="6536526"/>
              <a:chOff x="2037675" y="188800"/>
              <a:chExt cx="8769799" cy="6536526"/>
            </a:xfrm>
          </p:grpSpPr>
          <p:pic>
            <p:nvPicPr>
              <p:cNvPr id="376" name="Google Shape;376;geb3068c210_0_0"/>
              <p:cNvPicPr preferRelativeResize="0"/>
              <p:nvPr/>
            </p:nvPicPr>
            <p:blipFill>
              <a:blip r:embed="rId3">
                <a:alphaModFix/>
              </a:blip>
              <a:stretch>
                <a:fillRect/>
              </a:stretch>
            </p:blipFill>
            <p:spPr>
              <a:xfrm>
                <a:off x="2037675" y="188800"/>
                <a:ext cx="8769799" cy="6536526"/>
              </a:xfrm>
              <a:prstGeom prst="rect">
                <a:avLst/>
              </a:prstGeom>
              <a:noFill/>
              <a:ln>
                <a:noFill/>
              </a:ln>
            </p:spPr>
          </p:pic>
          <p:grpSp>
            <p:nvGrpSpPr>
              <p:cNvPr id="377" name="Google Shape;377;geb3068c210_0_0"/>
              <p:cNvGrpSpPr/>
              <p:nvPr/>
            </p:nvGrpSpPr>
            <p:grpSpPr>
              <a:xfrm>
                <a:off x="5048347" y="2100455"/>
                <a:ext cx="1853199" cy="3362552"/>
                <a:chOff x="5910275" y="4483350"/>
                <a:chExt cx="1752600" cy="2182200"/>
              </a:xfrm>
            </p:grpSpPr>
            <p:cxnSp>
              <p:nvCxnSpPr>
                <p:cNvPr id="378" name="Google Shape;378;geb3068c210_0_0"/>
                <p:cNvCxnSpPr/>
                <p:nvPr/>
              </p:nvCxnSpPr>
              <p:spPr>
                <a:xfrm>
                  <a:off x="7662875" y="4483350"/>
                  <a:ext cx="0" cy="2182200"/>
                </a:xfrm>
                <a:prstGeom prst="straightConnector1">
                  <a:avLst/>
                </a:prstGeom>
                <a:noFill/>
                <a:ln cap="flat" cmpd="sng" w="19050">
                  <a:solidFill>
                    <a:srgbClr val="9900FF"/>
                  </a:solidFill>
                  <a:prstDash val="dot"/>
                  <a:round/>
                  <a:headEnd len="med" w="med" type="none"/>
                  <a:tailEnd len="med" w="med" type="none"/>
                </a:ln>
              </p:spPr>
            </p:cxnSp>
            <p:cxnSp>
              <p:nvCxnSpPr>
                <p:cNvPr id="379" name="Google Shape;379;geb3068c210_0_0"/>
                <p:cNvCxnSpPr/>
                <p:nvPr/>
              </p:nvCxnSpPr>
              <p:spPr>
                <a:xfrm>
                  <a:off x="5910275" y="4483350"/>
                  <a:ext cx="0" cy="2182200"/>
                </a:xfrm>
                <a:prstGeom prst="straightConnector1">
                  <a:avLst/>
                </a:prstGeom>
                <a:noFill/>
                <a:ln cap="flat" cmpd="sng" w="19050">
                  <a:solidFill>
                    <a:srgbClr val="3D85C6"/>
                  </a:solidFill>
                  <a:prstDash val="dot"/>
                  <a:round/>
                  <a:headEnd len="med" w="med" type="none"/>
                  <a:tailEnd len="med" w="med" type="none"/>
                </a:ln>
              </p:spPr>
            </p:cxnSp>
          </p:grpSp>
          <p:sp>
            <p:nvSpPr>
              <p:cNvPr id="380" name="Google Shape;380;geb3068c210_0_0"/>
              <p:cNvSpPr/>
              <p:nvPr/>
            </p:nvSpPr>
            <p:spPr>
              <a:xfrm>
                <a:off x="3907825" y="2840225"/>
                <a:ext cx="230100" cy="2374800"/>
              </a:xfrm>
              <a:prstGeom prst="rect">
                <a:avLst/>
              </a:prstGeom>
              <a:solidFill>
                <a:srgbClr val="B7B7B7">
                  <a:alpha val="6816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geb3068c210_0_0"/>
            <p:cNvSpPr txBox="1"/>
            <p:nvPr/>
          </p:nvSpPr>
          <p:spPr>
            <a:xfrm>
              <a:off x="1142650" y="5462850"/>
              <a:ext cx="1257600" cy="141600"/>
            </a:xfrm>
            <a:prstGeom prst="rect">
              <a:avLst/>
            </a:prstGeom>
            <a:noFill/>
            <a:ln>
              <a:noFill/>
            </a:ln>
          </p:spPr>
          <p:txBody>
            <a:bodyPr anchorCtr="0" anchor="t" bIns="9125" lIns="9125" spcFirstLastPara="1" rIns="9125" wrap="square" tIns="9125">
              <a:spAutoFit/>
            </a:bodyPr>
            <a:lstStyle/>
            <a:p>
              <a:pPr indent="0" lvl="0" marL="0" rtl="0" algn="ctr">
                <a:spcBef>
                  <a:spcPts val="0"/>
                </a:spcBef>
                <a:spcAft>
                  <a:spcPts val="0"/>
                </a:spcAft>
                <a:buNone/>
              </a:pPr>
              <a:r>
                <a:rPr i="1" lang="en-US" sz="800">
                  <a:solidFill>
                    <a:srgbClr val="999999"/>
                  </a:solidFill>
                </a:rPr>
                <a:t>Months are approximate</a:t>
              </a:r>
              <a:endParaRPr i="1" sz="800">
                <a:solidFill>
                  <a:srgbClr val="999999"/>
                </a:solidFill>
              </a:endParaRPr>
            </a:p>
          </p:txBody>
        </p:sp>
        <p:sp>
          <p:nvSpPr>
            <p:cNvPr id="382" name="Google Shape;382;geb3068c210_0_0"/>
            <p:cNvSpPr txBox="1"/>
            <p:nvPr/>
          </p:nvSpPr>
          <p:spPr>
            <a:xfrm rot="5400000">
              <a:off x="9054125" y="3099875"/>
              <a:ext cx="395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rgbClr val="999999"/>
                  </a:solidFill>
                  <a:latin typeface="Lato"/>
                  <a:ea typeface="Lato"/>
                  <a:cs typeface="Lato"/>
                  <a:sym typeface="Lato"/>
                </a:rPr>
                <a:t>Based on graphics from the GOES-R Program</a:t>
              </a:r>
              <a:endParaRPr i="1">
                <a:solidFill>
                  <a:srgbClr val="999999"/>
                </a:solidFill>
                <a:latin typeface="Lato"/>
                <a:ea typeface="Lato"/>
                <a:cs typeface="Lato"/>
                <a:sym typeface="Lato"/>
              </a:endParaRPr>
            </a:p>
          </p:txBody>
        </p:sp>
        <p:sp>
          <p:nvSpPr>
            <p:cNvPr id="383" name="Google Shape;383;geb3068c210_0_0"/>
            <p:cNvSpPr/>
            <p:nvPr/>
          </p:nvSpPr>
          <p:spPr>
            <a:xfrm>
              <a:off x="3836200" y="2337875"/>
              <a:ext cx="639000" cy="202500"/>
            </a:xfrm>
            <a:prstGeom prst="rect">
              <a:avLst/>
            </a:prstGeom>
            <a:solidFill>
              <a:srgbClr val="EFF5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4" name="Google Shape;384;geb3068c210_0_0"/>
            <p:cNvPicPr preferRelativeResize="0"/>
            <p:nvPr/>
          </p:nvPicPr>
          <p:blipFill rotWithShape="1">
            <a:blip r:embed="rId4">
              <a:alphaModFix/>
            </a:blip>
            <a:srcRect b="64483" l="27804" r="49946" t="32963"/>
            <a:stretch/>
          </p:blipFill>
          <p:spPr>
            <a:xfrm>
              <a:off x="3836200" y="2362200"/>
              <a:ext cx="1809701" cy="178225"/>
            </a:xfrm>
            <a:prstGeom prst="rect">
              <a:avLst/>
            </a:prstGeom>
            <a:noFill/>
            <a:ln>
              <a:noFill/>
            </a:ln>
          </p:spPr>
        </p:pic>
        <p:pic>
          <p:nvPicPr>
            <p:cNvPr id="385" name="Google Shape;385;geb3068c210_0_0"/>
            <p:cNvPicPr preferRelativeResize="0"/>
            <p:nvPr/>
          </p:nvPicPr>
          <p:blipFill rotWithShape="1">
            <a:blip r:embed="rId4">
              <a:alphaModFix/>
            </a:blip>
            <a:srcRect b="23109" l="20107" r="78745" t="40428"/>
            <a:stretch/>
          </p:blipFill>
          <p:spPr>
            <a:xfrm>
              <a:off x="3814275" y="2832575"/>
              <a:ext cx="333000" cy="2382500"/>
            </a:xfrm>
            <a:prstGeom prst="rect">
              <a:avLst/>
            </a:prstGeom>
            <a:noFill/>
            <a:ln>
              <a:noFill/>
            </a:ln>
          </p:spPr>
        </p:pic>
        <p:sp>
          <p:nvSpPr>
            <p:cNvPr id="386" name="Google Shape;386;geb3068c210_0_0"/>
            <p:cNvSpPr txBox="1"/>
            <p:nvPr/>
          </p:nvSpPr>
          <p:spPr>
            <a:xfrm rot="-676608">
              <a:off x="5696375" y="709780"/>
              <a:ext cx="2137058" cy="246224"/>
            </a:xfrm>
            <a:prstGeom prst="rect">
              <a:avLst/>
            </a:prstGeom>
            <a:solidFill>
              <a:srgbClr val="BBFC90">
                <a:alpha val="77650"/>
              </a:srgbClr>
            </a:solidFill>
            <a:ln cap="flat" cmpd="sng" w="9525">
              <a:solidFill>
                <a:srgbClr val="CCCCCC"/>
              </a:solidFill>
              <a:prstDash val="solid"/>
              <a:round/>
              <a:headEnd len="sm" w="sm" type="none"/>
              <a:tailEnd len="sm" w="sm" type="none"/>
            </a:ln>
            <a:effectLst>
              <a:outerShdw blurRad="114300" rotWithShape="0" algn="bl" dir="5400000" dist="38100">
                <a:srgbClr val="000000">
                  <a:alpha val="50000"/>
                </a:srgbClr>
              </a:outerShdw>
            </a:effectLst>
          </p:spPr>
          <p:txBody>
            <a:bodyPr anchorCtr="0" anchor="t" bIns="0" lIns="45700" spcFirstLastPara="1" rIns="45700" wrap="square" tIns="0">
              <a:spAutoFit/>
            </a:bodyPr>
            <a:lstStyle/>
            <a:p>
              <a:pPr indent="0" lvl="0" marL="0" marR="0" rtl="0" algn="ctr">
                <a:lnSpc>
                  <a:spcPct val="100000"/>
                </a:lnSpc>
                <a:spcBef>
                  <a:spcPts val="0"/>
                </a:spcBef>
                <a:spcAft>
                  <a:spcPts val="0"/>
                </a:spcAft>
                <a:buClr>
                  <a:srgbClr val="000000"/>
                </a:buClr>
                <a:buSzPts val="900"/>
                <a:buFont typeface="Calibri"/>
                <a:buNone/>
              </a:pPr>
              <a:r>
                <a:rPr lang="en-US" sz="1600">
                  <a:latin typeface="Lato"/>
                  <a:ea typeface="Lato"/>
                  <a:cs typeface="Lato"/>
                  <a:sym typeface="Lato"/>
                </a:rPr>
                <a:t>Feb. 16</a:t>
              </a:r>
              <a:r>
                <a:rPr i="0" lang="en-US" sz="1600" u="none" cap="none" strike="noStrike">
                  <a:solidFill>
                    <a:srgbClr val="000000"/>
                  </a:solidFill>
                  <a:latin typeface="Lato"/>
                  <a:ea typeface="Lato"/>
                  <a:cs typeface="Lato"/>
                  <a:sym typeface="Lato"/>
                </a:rPr>
                <a:t>, 2022 launch</a:t>
              </a:r>
              <a:endParaRPr sz="1600">
                <a:latin typeface="Lato"/>
                <a:ea typeface="Lato"/>
                <a:cs typeface="Lato"/>
                <a:sym typeface="La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cxnSp>
        <p:nvCxnSpPr>
          <p:cNvPr id="392" name="Google Shape;392;gbe5f960dbd_0_0"/>
          <p:cNvCxnSpPr/>
          <p:nvPr/>
        </p:nvCxnSpPr>
        <p:spPr>
          <a:xfrm>
            <a:off x="8033525" y="993400"/>
            <a:ext cx="2400" cy="5177100"/>
          </a:xfrm>
          <a:prstGeom prst="straightConnector1">
            <a:avLst/>
          </a:prstGeom>
          <a:noFill/>
          <a:ln cap="flat" cmpd="sng" w="19050">
            <a:solidFill>
              <a:srgbClr val="B7B7B7"/>
            </a:solidFill>
            <a:prstDash val="solid"/>
            <a:round/>
            <a:headEnd len="sm" w="sm" type="none"/>
            <a:tailEnd len="sm" w="sm" type="none"/>
          </a:ln>
        </p:spPr>
      </p:cxnSp>
      <p:sp>
        <p:nvSpPr>
          <p:cNvPr id="393" name="Google Shape;393;gbe5f960dbd_0_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394" name="Google Shape;394;gbe5f960dbd_0_0"/>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600"/>
              <a:t>TOWR-S Activity Plan</a:t>
            </a:r>
            <a:endParaRPr sz="3600"/>
          </a:p>
        </p:txBody>
      </p:sp>
      <p:pic>
        <p:nvPicPr>
          <p:cNvPr id="395" name="Google Shape;395;gbe5f960dbd_0_0" title="Chart"/>
          <p:cNvPicPr preferRelativeResize="0"/>
          <p:nvPr/>
        </p:nvPicPr>
        <p:blipFill rotWithShape="1">
          <a:blip r:embed="rId3">
            <a:alphaModFix/>
          </a:blip>
          <a:srcRect b="4401" l="0" r="2248" t="1938"/>
          <a:stretch/>
        </p:blipFill>
        <p:spPr>
          <a:xfrm>
            <a:off x="108575" y="1108175"/>
            <a:ext cx="11057475" cy="5595425"/>
          </a:xfrm>
          <a:prstGeom prst="rect">
            <a:avLst/>
          </a:prstGeom>
          <a:noFill/>
          <a:ln>
            <a:noFill/>
          </a:ln>
        </p:spPr>
      </p:pic>
      <p:grpSp>
        <p:nvGrpSpPr>
          <p:cNvPr id="396" name="Google Shape;396;gbe5f960dbd_0_0"/>
          <p:cNvGrpSpPr/>
          <p:nvPr/>
        </p:nvGrpSpPr>
        <p:grpSpPr>
          <a:xfrm>
            <a:off x="6153926" y="665614"/>
            <a:ext cx="292719" cy="5427274"/>
            <a:chOff x="5803281" y="931975"/>
            <a:chExt cx="292719" cy="4844050"/>
          </a:xfrm>
        </p:grpSpPr>
        <p:cxnSp>
          <p:nvCxnSpPr>
            <p:cNvPr id="397" name="Google Shape;397;gbe5f960dbd_0_0"/>
            <p:cNvCxnSpPr/>
            <p:nvPr/>
          </p:nvCxnSpPr>
          <p:spPr>
            <a:xfrm>
              <a:off x="6096000" y="1341125"/>
              <a:ext cx="0" cy="4434900"/>
            </a:xfrm>
            <a:prstGeom prst="straightConnector1">
              <a:avLst/>
            </a:prstGeom>
            <a:noFill/>
            <a:ln cap="flat" cmpd="sng" w="19050">
              <a:solidFill>
                <a:srgbClr val="0000FF"/>
              </a:solidFill>
              <a:prstDash val="dot"/>
              <a:round/>
              <a:headEnd len="sm" w="sm" type="none"/>
              <a:tailEnd len="sm" w="sm" type="none"/>
            </a:ln>
          </p:spPr>
        </p:cxnSp>
        <p:sp>
          <p:nvSpPr>
            <p:cNvPr id="398" name="Google Shape;398;gbe5f960dbd_0_0"/>
            <p:cNvSpPr txBox="1"/>
            <p:nvPr/>
          </p:nvSpPr>
          <p:spPr>
            <a:xfrm rot="-5400000">
              <a:off x="5058681" y="1676575"/>
              <a:ext cx="1760700" cy="271500"/>
            </a:xfrm>
            <a:prstGeom prst="rect">
              <a:avLst/>
            </a:prstGeom>
            <a:noFill/>
            <a:ln>
              <a:noFill/>
            </a:ln>
            <a:effectLst>
              <a:outerShdw blurRad="442913" rotWithShape="0" algn="bl" dir="5400000" dist="95250">
                <a:srgbClr val="FFFF00">
                  <a:alpha val="4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rgbClr val="0000C7"/>
                  </a:solidFill>
                  <a:latin typeface="Montserrat"/>
                  <a:ea typeface="Montserrat"/>
                  <a:cs typeface="Montserrat"/>
                  <a:sym typeface="Montserrat"/>
                </a:rPr>
                <a:t>August</a:t>
              </a:r>
              <a:r>
                <a:rPr lang="en-US" sz="1100">
                  <a:solidFill>
                    <a:srgbClr val="0000C7"/>
                  </a:solidFill>
                  <a:latin typeface="Montserrat"/>
                  <a:ea typeface="Montserrat"/>
                  <a:cs typeface="Montserrat"/>
                  <a:sym typeface="Montserrat"/>
                </a:rPr>
                <a:t> 27,</a:t>
              </a:r>
              <a:r>
                <a:rPr b="0" i="0" lang="en-US" sz="1100" u="none" cap="none" strike="noStrike">
                  <a:solidFill>
                    <a:srgbClr val="0000C7"/>
                  </a:solidFill>
                  <a:latin typeface="Montserrat"/>
                  <a:ea typeface="Montserrat"/>
                  <a:cs typeface="Montserrat"/>
                  <a:sym typeface="Montserrat"/>
                </a:rPr>
                <a:t> 2021</a:t>
              </a:r>
              <a:endParaRPr b="0" i="0" sz="1100" u="none" cap="none" strike="noStrike">
                <a:solidFill>
                  <a:srgbClr val="0000C7"/>
                </a:solidFill>
                <a:latin typeface="Montserrat"/>
                <a:ea typeface="Montserrat"/>
                <a:cs typeface="Montserrat"/>
                <a:sym typeface="Montserrat"/>
              </a:endParaRPr>
            </a:p>
          </p:txBody>
        </p:sp>
      </p:grpSp>
      <p:graphicFrame>
        <p:nvGraphicFramePr>
          <p:cNvPr id="399" name="Google Shape;399;gbe5f960dbd_0_0"/>
          <p:cNvGraphicFramePr/>
          <p:nvPr/>
        </p:nvGraphicFramePr>
        <p:xfrm>
          <a:off x="3482700" y="981875"/>
          <a:ext cx="3000000" cy="3000000"/>
        </p:xfrm>
        <a:graphic>
          <a:graphicData uri="http://schemas.openxmlformats.org/drawingml/2006/table">
            <a:tbl>
              <a:tblPr>
                <a:noFill/>
                <a:tableStyleId>{3BE6EC65-6D1D-4F6A-A1B3-E45F90A89F0D}</a:tableStyleId>
              </a:tblPr>
              <a:tblGrid>
                <a:gridCol w="379050"/>
                <a:gridCol w="379050"/>
                <a:gridCol w="379050"/>
                <a:gridCol w="379050"/>
                <a:gridCol w="379050"/>
                <a:gridCol w="379050"/>
                <a:gridCol w="379050"/>
                <a:gridCol w="379050"/>
                <a:gridCol w="379050"/>
                <a:gridCol w="379050"/>
                <a:gridCol w="379050"/>
                <a:gridCol w="382850"/>
                <a:gridCol w="375250"/>
                <a:gridCol w="379050"/>
                <a:gridCol w="379050"/>
                <a:gridCol w="379050"/>
                <a:gridCol w="379050"/>
                <a:gridCol w="379050"/>
                <a:gridCol w="379050"/>
                <a:gridCol w="379050"/>
              </a:tblGrid>
              <a:tr h="126300">
                <a:tc gridSpan="12">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latin typeface="Roboto"/>
                          <a:ea typeface="Roboto"/>
                          <a:cs typeface="Roboto"/>
                          <a:sym typeface="Roboto"/>
                        </a:rPr>
                        <a:t>CY2021</a:t>
                      </a:r>
                      <a:endParaRPr b="1" sz="700" u="none" cap="none" strike="noStrike">
                        <a:latin typeface="Roboto"/>
                        <a:ea typeface="Roboto"/>
                        <a:cs typeface="Roboto"/>
                        <a:sym typeface="Roboto"/>
                      </a:endParaRPr>
                    </a:p>
                  </a:txBody>
                  <a:tcPr marT="0" marB="0" marR="0" marL="0" anchor="ctr">
                    <a:lnB cap="flat" cmpd="sng" w="9525">
                      <a:solidFill>
                        <a:srgbClr val="9E9E9E">
                          <a:alpha val="0"/>
                        </a:srgbClr>
                      </a:solidFill>
                      <a:prstDash val="solid"/>
                      <a:round/>
                      <a:headEnd len="sm" w="sm" type="none"/>
                      <a:tailEnd len="sm" w="sm" type="none"/>
                    </a:lnB>
                  </a:tcPr>
                </a:tc>
                <a:tc hMerge="1"/>
                <a:tc hMerge="1"/>
                <a:tc hMerge="1"/>
                <a:tc hMerge="1"/>
                <a:tc hMerge="1"/>
                <a:tc hMerge="1"/>
                <a:tc hMerge="1"/>
                <a:tc hMerge="1"/>
                <a:tc hMerge="1"/>
                <a:tc hMerge="1"/>
                <a:tc hMerge="1"/>
                <a:tc gridSpan="8">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latin typeface="Roboto"/>
                          <a:ea typeface="Roboto"/>
                          <a:cs typeface="Roboto"/>
                          <a:sym typeface="Roboto"/>
                        </a:rPr>
                        <a:t>CY2022</a:t>
                      </a:r>
                      <a:endParaRPr b="1" sz="700" u="none" cap="none" strike="noStrike">
                        <a:solidFill>
                          <a:schemeClr val="dk1"/>
                        </a:solidFill>
                        <a:latin typeface="Roboto"/>
                        <a:ea typeface="Roboto"/>
                        <a:cs typeface="Roboto"/>
                        <a:sym typeface="Roboto"/>
                      </a:endParaRPr>
                    </a:p>
                  </a:txBody>
                  <a:tcPr marT="0" marB="0" marR="0" marL="0" anchor="ctr">
                    <a:lnB cap="flat" cmpd="sng" w="9525">
                      <a:solidFill>
                        <a:srgbClr val="9E9E9E">
                          <a:alpha val="0"/>
                        </a:srgbClr>
                      </a:solidFill>
                      <a:prstDash val="solid"/>
                      <a:round/>
                      <a:headEnd len="sm" w="sm" type="none"/>
                      <a:tailEnd len="sm" w="sm" type="none"/>
                    </a:lnB>
                  </a:tcPr>
                </a:tc>
                <a:tc hMerge="1"/>
                <a:tc hMerge="1"/>
                <a:tc hMerge="1"/>
                <a:tc hMerge="1"/>
                <a:tc hMerge="1"/>
                <a:tc hMerge="1"/>
                <a:tc hMerge="1"/>
              </a:tr>
              <a:tr h="113350">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F</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M</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A</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M</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A</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S</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O</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N</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D</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F</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600" u="none" cap="none" strike="noStrike">
                          <a:latin typeface="Roboto"/>
                          <a:ea typeface="Roboto"/>
                          <a:cs typeface="Roboto"/>
                          <a:sym typeface="Roboto"/>
                        </a:rPr>
                        <a:t>M</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A</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M</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J</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none" cap="none" strike="noStrike">
                          <a:latin typeface="Roboto"/>
                          <a:ea typeface="Roboto"/>
                          <a:cs typeface="Roboto"/>
                          <a:sym typeface="Roboto"/>
                        </a:rPr>
                        <a:t>A</a:t>
                      </a:r>
                      <a:endParaRPr b="1" sz="600" u="none" cap="none" strike="noStrike">
                        <a:latin typeface="Roboto"/>
                        <a:ea typeface="Roboto"/>
                        <a:cs typeface="Roboto"/>
                        <a:sym typeface="Roboto"/>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400" name="Google Shape;400;gbe5f960dbd_0_0"/>
          <p:cNvSpPr txBox="1"/>
          <p:nvPr/>
        </p:nvSpPr>
        <p:spPr>
          <a:xfrm>
            <a:off x="8229400" y="1701900"/>
            <a:ext cx="35562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73763"/>
                </a:solidFill>
                <a:latin typeface="Lato"/>
                <a:ea typeface="Lato"/>
                <a:cs typeface="Lato"/>
                <a:sym typeface="Lato"/>
              </a:rPr>
              <a:t>Notes:</a:t>
            </a:r>
            <a:endParaRPr b="0" i="1" sz="1400" u="none" cap="none" strike="noStrike">
              <a:solidFill>
                <a:srgbClr val="073763"/>
              </a:solidFill>
              <a:latin typeface="Lato"/>
              <a:ea typeface="Lato"/>
              <a:cs typeface="Lato"/>
              <a:sym typeface="Lato"/>
            </a:endParaRPr>
          </a:p>
          <a:p>
            <a:pPr indent="-247650" lvl="0" marL="285750" marR="0" rtl="0" algn="l">
              <a:lnSpc>
                <a:spcPct val="100000"/>
              </a:lnSpc>
              <a:spcBef>
                <a:spcPts val="0"/>
              </a:spcBef>
              <a:spcAft>
                <a:spcPts val="0"/>
              </a:spcAft>
              <a:buClr>
                <a:srgbClr val="073763"/>
              </a:buClr>
              <a:buSzPts val="1200"/>
              <a:buFont typeface="Lato"/>
              <a:buChar char="●"/>
            </a:pPr>
            <a:r>
              <a:rPr b="0" i="1" lang="en-US" sz="1200" u="none" cap="none" strike="noStrike">
                <a:solidFill>
                  <a:srgbClr val="073763"/>
                </a:solidFill>
                <a:latin typeface="Lato"/>
                <a:ea typeface="Lato"/>
                <a:cs typeface="Lato"/>
                <a:sym typeface="Lato"/>
              </a:rPr>
              <a:t>Future dates are tentative / subject to change due to external dependencies</a:t>
            </a:r>
            <a:endParaRPr b="0" i="1" sz="1200" u="none" cap="none" strike="noStrike">
              <a:solidFill>
                <a:srgbClr val="073763"/>
              </a:solidFill>
              <a:latin typeface="Lato"/>
              <a:ea typeface="Lato"/>
              <a:cs typeface="Lato"/>
              <a:sym typeface="Lato"/>
            </a:endParaRPr>
          </a:p>
          <a:p>
            <a:pPr indent="-190500" lvl="0" marL="228600" marR="0" rtl="0" algn="l">
              <a:lnSpc>
                <a:spcPct val="100000"/>
              </a:lnSpc>
              <a:spcBef>
                <a:spcPts val="0"/>
              </a:spcBef>
              <a:spcAft>
                <a:spcPts val="0"/>
              </a:spcAft>
              <a:buClr>
                <a:srgbClr val="073763"/>
              </a:buClr>
              <a:buSzPts val="1200"/>
              <a:buFont typeface="Lato"/>
              <a:buChar char="●"/>
            </a:pPr>
            <a:r>
              <a:rPr b="0" i="1" lang="en-US" sz="1200" u="none" cap="none" strike="noStrike">
                <a:solidFill>
                  <a:srgbClr val="073763"/>
                </a:solidFill>
                <a:latin typeface="Lato"/>
                <a:ea typeface="Lato"/>
                <a:cs typeface="Lato"/>
                <a:sym typeface="Lato"/>
              </a:rPr>
              <a:t>* </a:t>
            </a:r>
            <a:r>
              <a:rPr i="1" lang="en-US" sz="1200">
                <a:solidFill>
                  <a:srgbClr val="073763"/>
                </a:solidFill>
                <a:latin typeface="Lato"/>
                <a:ea typeface="Lato"/>
                <a:cs typeface="Lato"/>
                <a:sym typeface="Lato"/>
              </a:rPr>
              <a:t>Furthermore</a:t>
            </a:r>
            <a:r>
              <a:rPr i="1" lang="en-US" sz="1200">
                <a:solidFill>
                  <a:srgbClr val="073763"/>
                </a:solidFill>
                <a:latin typeface="Lato"/>
                <a:ea typeface="Lato"/>
                <a:cs typeface="Lato"/>
                <a:sym typeface="Lato"/>
              </a:rPr>
              <a:t>, a</a:t>
            </a:r>
            <a:r>
              <a:rPr b="0" i="1" lang="en-US" sz="1200" u="none" cap="none" strike="noStrike">
                <a:solidFill>
                  <a:srgbClr val="073763"/>
                </a:solidFill>
                <a:latin typeface="Lato"/>
                <a:ea typeface="Lato"/>
                <a:cs typeface="Lato"/>
                <a:sym typeface="Lato"/>
              </a:rPr>
              <a:t>vailability of some data products at AWIPS sites may depend on progress of the AWIPS Data Delivery project</a:t>
            </a:r>
            <a:endParaRPr b="0" i="1" sz="1200" u="none" cap="none" strike="noStrike">
              <a:solidFill>
                <a:srgbClr val="073763"/>
              </a:solidFill>
              <a:latin typeface="Lato"/>
              <a:ea typeface="Lato"/>
              <a:cs typeface="Lato"/>
              <a:sym typeface="La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85"/>
          <p:cNvSpPr txBox="1"/>
          <p:nvPr>
            <p:ph idx="1" type="body"/>
          </p:nvPr>
        </p:nvSpPr>
        <p:spPr>
          <a:xfrm>
            <a:off x="354425" y="1033313"/>
            <a:ext cx="11471400" cy="5169000"/>
          </a:xfrm>
          <a:prstGeom prst="rect">
            <a:avLst/>
          </a:prstGeom>
          <a:noFill/>
          <a:ln>
            <a:noFill/>
          </a:ln>
        </p:spPr>
        <p:txBody>
          <a:bodyPr anchorCtr="0" anchor="t" bIns="45700" lIns="91425" spcFirstLastPara="1" rIns="91425" wrap="square" tIns="45700">
            <a:normAutofit/>
          </a:bodyPr>
          <a:lstStyle/>
          <a:p>
            <a:pPr indent="-412750" lvl="0" marL="457200" rtl="0" algn="l">
              <a:lnSpc>
                <a:spcPct val="80000"/>
              </a:lnSpc>
              <a:spcBef>
                <a:spcPts val="640"/>
              </a:spcBef>
              <a:spcAft>
                <a:spcPts val="0"/>
              </a:spcAft>
              <a:buClr>
                <a:schemeClr val="dk1"/>
              </a:buClr>
              <a:buSzPts val="2900"/>
              <a:buFont typeface="Arial"/>
              <a:buChar char="•"/>
            </a:pPr>
            <a:r>
              <a:rPr lang="en-US" sz="2420"/>
              <a:t>Office of Observations</a:t>
            </a:r>
            <a:endParaRPr sz="2900"/>
          </a:p>
          <a:p>
            <a:pPr indent="-387350" lvl="1" marL="914400" rtl="0" algn="l">
              <a:lnSpc>
                <a:spcPct val="80000"/>
              </a:lnSpc>
              <a:spcBef>
                <a:spcPts val="560"/>
              </a:spcBef>
              <a:spcAft>
                <a:spcPts val="0"/>
              </a:spcAft>
              <a:buSzPts val="2500"/>
              <a:buChar char="•"/>
            </a:pPr>
            <a:r>
              <a:rPr lang="en-US" sz="2080"/>
              <a:t>Brian Gockel – </a:t>
            </a:r>
            <a:r>
              <a:rPr lang="en-US" sz="2080" u="sng">
                <a:solidFill>
                  <a:srgbClr val="3D85C6"/>
                </a:solidFill>
                <a:hlinkClick r:id="rId3">
                  <a:extLst>
                    <a:ext uri="{A12FA001-AC4F-418D-AE19-62706E023703}">
                      <ahyp:hlinkClr val="tx"/>
                    </a:ext>
                  </a:extLst>
                </a:hlinkClick>
              </a:rPr>
              <a:t>brian.gockel@noaa.gov</a:t>
            </a:r>
            <a:endParaRPr sz="2080">
              <a:solidFill>
                <a:srgbClr val="3D85C6"/>
              </a:solidFill>
            </a:endParaRPr>
          </a:p>
          <a:p>
            <a:pPr indent="-387350" lvl="1" marL="914400" rtl="0" algn="l">
              <a:lnSpc>
                <a:spcPct val="80000"/>
              </a:lnSpc>
              <a:spcBef>
                <a:spcPts val="560"/>
              </a:spcBef>
              <a:spcAft>
                <a:spcPts val="0"/>
              </a:spcAft>
              <a:buSzPts val="2500"/>
              <a:buChar char="•"/>
            </a:pPr>
            <a:r>
              <a:rPr lang="en-US" sz="2080"/>
              <a:t>Jordan Gerth – </a:t>
            </a:r>
            <a:r>
              <a:rPr lang="en-US" sz="2080" u="sng">
                <a:solidFill>
                  <a:srgbClr val="3D85C6"/>
                </a:solidFill>
                <a:hlinkClick r:id="rId4">
                  <a:extLst>
                    <a:ext uri="{A12FA001-AC4F-418D-AE19-62706E023703}">
                      <ahyp:hlinkClr val="tx"/>
                    </a:ext>
                  </a:extLst>
                </a:hlinkClick>
              </a:rPr>
              <a:t>jordan.gerth@noaa.gov</a:t>
            </a:r>
            <a:endParaRPr sz="2080">
              <a:solidFill>
                <a:srgbClr val="3D85C6"/>
              </a:solidFill>
            </a:endParaRPr>
          </a:p>
          <a:p>
            <a:pPr indent="-228600" lvl="1" marL="914400" rtl="0" algn="l">
              <a:lnSpc>
                <a:spcPct val="80000"/>
              </a:lnSpc>
              <a:spcBef>
                <a:spcPts val="560"/>
              </a:spcBef>
              <a:spcAft>
                <a:spcPts val="0"/>
              </a:spcAft>
              <a:buSzPts val="2800"/>
              <a:buNone/>
            </a:pPr>
            <a:r>
              <a:t/>
            </a:r>
            <a:endParaRPr sz="2080"/>
          </a:p>
          <a:p>
            <a:pPr indent="-412750" lvl="0" marL="457200" rtl="0" algn="l">
              <a:lnSpc>
                <a:spcPct val="80000"/>
              </a:lnSpc>
              <a:spcBef>
                <a:spcPts val="640"/>
              </a:spcBef>
              <a:spcAft>
                <a:spcPts val="0"/>
              </a:spcAft>
              <a:buClr>
                <a:schemeClr val="dk1"/>
              </a:buClr>
              <a:buSzPts val="2900"/>
              <a:buFont typeface="Arial"/>
              <a:buChar char="•"/>
            </a:pPr>
            <a:r>
              <a:rPr lang="en-US" sz="2420"/>
              <a:t>Total Operational Weather Readiness – Satellites (TOWR-S) Team</a:t>
            </a:r>
            <a:endParaRPr sz="2900"/>
          </a:p>
          <a:p>
            <a:pPr indent="-387350" lvl="1" marL="914400" rtl="0" algn="l">
              <a:lnSpc>
                <a:spcPct val="80000"/>
              </a:lnSpc>
              <a:spcBef>
                <a:spcPts val="560"/>
              </a:spcBef>
              <a:spcAft>
                <a:spcPts val="0"/>
              </a:spcAft>
              <a:buSzPts val="2500"/>
              <a:buChar char="•"/>
            </a:pPr>
            <a:r>
              <a:rPr lang="en-US" sz="2080"/>
              <a:t>John Evans – </a:t>
            </a:r>
            <a:r>
              <a:rPr lang="en-US" sz="2080" u="sng">
                <a:solidFill>
                  <a:srgbClr val="3D85C6"/>
                </a:solidFill>
                <a:hlinkClick r:id="rId5">
                  <a:extLst>
                    <a:ext uri="{A12FA001-AC4F-418D-AE19-62706E023703}">
                      <ahyp:hlinkClr val="tx"/>
                    </a:ext>
                  </a:extLst>
                </a:hlinkClick>
              </a:rPr>
              <a:t>john.d.evans@noaa.gov</a:t>
            </a:r>
            <a:endParaRPr sz="2080">
              <a:solidFill>
                <a:srgbClr val="3D85C6"/>
              </a:solidFill>
            </a:endParaRPr>
          </a:p>
          <a:p>
            <a:pPr indent="-387350" lvl="1" marL="914400" rtl="0" algn="l">
              <a:lnSpc>
                <a:spcPct val="80000"/>
              </a:lnSpc>
              <a:spcBef>
                <a:spcPts val="560"/>
              </a:spcBef>
              <a:spcAft>
                <a:spcPts val="0"/>
              </a:spcAft>
              <a:buSzPts val="2500"/>
              <a:buChar char="•"/>
            </a:pPr>
            <a:r>
              <a:rPr lang="en-US" sz="2080"/>
              <a:t>Lee Byerle – </a:t>
            </a:r>
            <a:r>
              <a:rPr lang="en-US" sz="2080" u="sng">
                <a:solidFill>
                  <a:srgbClr val="3D85C6"/>
                </a:solidFill>
                <a:hlinkClick r:id="rId6">
                  <a:extLst>
                    <a:ext uri="{A12FA001-AC4F-418D-AE19-62706E023703}">
                      <ahyp:hlinkClr val="tx"/>
                    </a:ext>
                  </a:extLst>
                </a:hlinkClick>
              </a:rPr>
              <a:t>lee.byerle@noaa.gov</a:t>
            </a:r>
            <a:endParaRPr sz="2080">
              <a:solidFill>
                <a:srgbClr val="3D85C6"/>
              </a:solidFill>
            </a:endParaRPr>
          </a:p>
          <a:p>
            <a:pPr indent="0" lvl="1" marL="508000" rtl="0" algn="l">
              <a:lnSpc>
                <a:spcPct val="80000"/>
              </a:lnSpc>
              <a:spcBef>
                <a:spcPts val="560"/>
              </a:spcBef>
              <a:spcAft>
                <a:spcPts val="0"/>
              </a:spcAft>
              <a:buSzPts val="2800"/>
              <a:buNone/>
            </a:pPr>
            <a:r>
              <a:t/>
            </a:r>
            <a:endParaRPr sz="2080"/>
          </a:p>
          <a:p>
            <a:pPr indent="-412750" lvl="0" marL="457200" rtl="0" algn="l">
              <a:lnSpc>
                <a:spcPct val="80000"/>
              </a:lnSpc>
              <a:spcBef>
                <a:spcPts val="640"/>
              </a:spcBef>
              <a:spcAft>
                <a:spcPts val="0"/>
              </a:spcAft>
              <a:buClr>
                <a:schemeClr val="dk1"/>
              </a:buClr>
              <a:buSzPts val="2900"/>
              <a:buFont typeface="Arial"/>
              <a:buChar char="•"/>
            </a:pPr>
            <a:r>
              <a:rPr lang="en-US" sz="2420"/>
              <a:t>Links</a:t>
            </a:r>
            <a:endParaRPr sz="2900"/>
          </a:p>
          <a:p>
            <a:pPr indent="-387350" lvl="1" marL="914400" rtl="0" algn="l">
              <a:lnSpc>
                <a:spcPct val="80000"/>
              </a:lnSpc>
              <a:spcBef>
                <a:spcPts val="560"/>
              </a:spcBef>
              <a:spcAft>
                <a:spcPts val="0"/>
              </a:spcAft>
              <a:buSzPts val="2500"/>
              <a:buChar char="•"/>
            </a:pPr>
            <a:r>
              <a:rPr lang="en-US" sz="2080" u="sng">
                <a:solidFill>
                  <a:srgbClr val="3D85C6"/>
                </a:solidFill>
                <a:hlinkClick r:id="rId7">
                  <a:extLst>
                    <a:ext uri="{A12FA001-AC4F-418D-AE19-62706E023703}">
                      <ahyp:hlinkClr val="tx"/>
                    </a:ext>
                  </a:extLst>
                </a:hlinkClick>
              </a:rPr>
              <a:t>NWSChat</a:t>
            </a:r>
            <a:r>
              <a:rPr lang="en-US" sz="2080"/>
              <a:t> (“towr-s” chatroom)</a:t>
            </a:r>
            <a:endParaRPr sz="2500"/>
          </a:p>
          <a:p>
            <a:pPr indent="-387350" lvl="1" marL="914400" rtl="0" algn="l">
              <a:lnSpc>
                <a:spcPct val="80000"/>
              </a:lnSpc>
              <a:spcBef>
                <a:spcPts val="560"/>
              </a:spcBef>
              <a:spcAft>
                <a:spcPts val="0"/>
              </a:spcAft>
              <a:buClr>
                <a:srgbClr val="3D85C6"/>
              </a:buClr>
              <a:buSzPts val="2500"/>
              <a:buChar char="•"/>
            </a:pPr>
            <a:r>
              <a:rPr lang="en-US" sz="2080" u="sng">
                <a:solidFill>
                  <a:srgbClr val="3D85C6"/>
                </a:solidFill>
                <a:hlinkClick r:id="rId8">
                  <a:extLst>
                    <a:ext uri="{A12FA001-AC4F-418D-AE19-62706E023703}">
                      <ahyp:hlinkClr val="tx"/>
                    </a:ext>
                  </a:extLst>
                </a:hlinkClick>
              </a:rPr>
              <a:t>TOWR-S in the NOAA VLab</a:t>
            </a:r>
            <a:endParaRPr sz="2080">
              <a:solidFill>
                <a:srgbClr val="3D85C6"/>
              </a:solidFill>
            </a:endParaRPr>
          </a:p>
        </p:txBody>
      </p:sp>
      <p:sp>
        <p:nvSpPr>
          <p:cNvPr id="406" name="Google Shape;406;p85"/>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407" name="Google Shape;407;p85"/>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1800"/>
              <a:buNone/>
            </a:pPr>
            <a:r>
              <a:rPr lang="en-US" sz="3600"/>
              <a:t>Contact Information</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TOWR-S Update</a:t>
            </a:r>
            <a:endParaRPr sz="3600"/>
          </a:p>
        </p:txBody>
      </p:sp>
      <p:sp>
        <p:nvSpPr>
          <p:cNvPr id="414" name="Google Shape;414;p29"/>
          <p:cNvSpPr txBox="1"/>
          <p:nvPr/>
        </p:nvSpPr>
        <p:spPr>
          <a:xfrm>
            <a:off x="2206550" y="2713050"/>
            <a:ext cx="8382600" cy="2209800"/>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2156"/>
              </a:srgbClr>
            </a:outerShdw>
          </a:effectLst>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rgbClr val="000000"/>
              </a:buClr>
              <a:buSzPts val="2800"/>
              <a:buFont typeface="Arial"/>
              <a:buNone/>
            </a:pPr>
            <a:r>
              <a:rPr b="0" i="0" lang="en-US" sz="2800" u="none" cap="none" strike="noStrike">
                <a:solidFill>
                  <a:schemeClr val="lt1"/>
                </a:solidFill>
                <a:latin typeface="Lato"/>
                <a:ea typeface="Lato"/>
                <a:cs typeface="Lato"/>
                <a:sym typeface="Lato"/>
              </a:rPr>
              <a:t>Next Updates </a:t>
            </a:r>
            <a:r>
              <a:rPr b="0" i="1" lang="en-US" sz="2800" u="none" cap="none" strike="noStrike">
                <a:solidFill>
                  <a:schemeClr val="lt1"/>
                </a:solidFill>
                <a:latin typeface="Lato"/>
                <a:ea typeface="Lato"/>
                <a:cs typeface="Lato"/>
                <a:sym typeface="Lato"/>
              </a:rPr>
              <a:t>(tentative)</a:t>
            </a:r>
            <a:r>
              <a:rPr b="0" i="0" lang="en-US" sz="2800" u="none" cap="none" strike="noStrike">
                <a:solidFill>
                  <a:schemeClr val="lt1"/>
                </a:solidFill>
                <a:latin typeface="Lato"/>
                <a:ea typeface="Lato"/>
                <a:cs typeface="Lato"/>
                <a:sym typeface="Lato"/>
              </a:rPr>
              <a:t>:</a:t>
            </a:r>
            <a:endParaRPr b="0"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800"/>
              <a:buFont typeface="Arial"/>
              <a:buNone/>
            </a:pPr>
            <a:r>
              <a:rPr lang="en-US" sz="2800">
                <a:solidFill>
                  <a:schemeClr val="lt1"/>
                </a:solidFill>
                <a:latin typeface="Lato"/>
                <a:ea typeface="Lato"/>
                <a:cs typeface="Lato"/>
                <a:sym typeface="Lato"/>
              </a:rPr>
              <a:t>October</a:t>
            </a:r>
            <a:r>
              <a:rPr b="0" i="0" lang="en-US" sz="2800" u="none" cap="none" strike="noStrike">
                <a:solidFill>
                  <a:schemeClr val="lt1"/>
                </a:solidFill>
                <a:latin typeface="Lato"/>
                <a:ea typeface="Lato"/>
                <a:cs typeface="Lato"/>
                <a:sym typeface="Lato"/>
              </a:rPr>
              <a:t> 2</a:t>
            </a:r>
            <a:r>
              <a:rPr lang="en-US" sz="2800">
                <a:solidFill>
                  <a:schemeClr val="lt1"/>
                </a:solidFill>
                <a:latin typeface="Lato"/>
                <a:ea typeface="Lato"/>
                <a:cs typeface="Lato"/>
                <a:sym typeface="Lato"/>
              </a:rPr>
              <a:t>9</a:t>
            </a:r>
            <a:r>
              <a:rPr b="0" i="0" lang="en-US" sz="2800" u="none" cap="none" strike="noStrike">
                <a:solidFill>
                  <a:schemeClr val="lt1"/>
                </a:solidFill>
                <a:latin typeface="Lato"/>
                <a:ea typeface="Lato"/>
                <a:cs typeface="Lato"/>
                <a:sym typeface="Lato"/>
              </a:rPr>
              <a:t>, 2021</a:t>
            </a:r>
            <a:endParaRPr b="0" i="0" sz="2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800"/>
              <a:buFont typeface="Arial"/>
              <a:buNone/>
            </a:pPr>
            <a:r>
              <a:rPr lang="en-US" sz="2800" strike="sngStrike">
                <a:solidFill>
                  <a:srgbClr val="A4C2F4"/>
                </a:solidFill>
                <a:latin typeface="Lato"/>
                <a:ea typeface="Lato"/>
                <a:cs typeface="Lato"/>
                <a:sym typeface="Lato"/>
              </a:rPr>
              <a:t>December 30, 2021 &gt;</a:t>
            </a:r>
            <a:r>
              <a:rPr lang="en-US" sz="2800">
                <a:solidFill>
                  <a:schemeClr val="lt1"/>
                </a:solidFill>
                <a:latin typeface="Lato"/>
                <a:ea typeface="Lato"/>
                <a:cs typeface="Lato"/>
                <a:sym typeface="Lato"/>
              </a:rPr>
              <a:t> January 21</a:t>
            </a:r>
            <a:r>
              <a:rPr b="0" i="0" lang="en-US" sz="2800" u="none" cap="none" strike="noStrike">
                <a:solidFill>
                  <a:schemeClr val="lt1"/>
                </a:solidFill>
                <a:latin typeface="Lato"/>
                <a:ea typeface="Lato"/>
                <a:cs typeface="Lato"/>
                <a:sym typeface="Lato"/>
              </a:rPr>
              <a:t>, 202</a:t>
            </a:r>
            <a:r>
              <a:rPr lang="en-US" sz="2800">
                <a:solidFill>
                  <a:schemeClr val="lt1"/>
                </a:solidFill>
                <a:latin typeface="Lato"/>
                <a:ea typeface="Lato"/>
                <a:cs typeface="Lato"/>
                <a:sym typeface="Lato"/>
              </a:rPr>
              <a:t>2</a:t>
            </a:r>
            <a:endParaRPr b="0" i="0" sz="2800" u="none" cap="none" strike="noStrike">
              <a:solidFill>
                <a:schemeClr val="lt1"/>
              </a:solidFill>
              <a:latin typeface="Lato"/>
              <a:ea typeface="Lato"/>
              <a:cs typeface="Lato"/>
              <a:sym typeface="Lato"/>
            </a:endParaRPr>
          </a:p>
        </p:txBody>
      </p:sp>
      <p:sp>
        <p:nvSpPr>
          <p:cNvPr id="415" name="Google Shape;415;p29"/>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gb187111a8f_0_0"/>
          <p:cNvPicPr preferRelativeResize="0"/>
          <p:nvPr/>
        </p:nvPicPr>
        <p:blipFill rotWithShape="1">
          <a:blip r:embed="rId3">
            <a:alphaModFix/>
          </a:blip>
          <a:srcRect b="0" l="0" r="0" t="0"/>
          <a:stretch/>
        </p:blipFill>
        <p:spPr>
          <a:xfrm>
            <a:off x="5464500" y="1278000"/>
            <a:ext cx="6699424" cy="4584924"/>
          </a:xfrm>
          <a:prstGeom prst="rect">
            <a:avLst/>
          </a:prstGeom>
          <a:noFill/>
          <a:ln>
            <a:noFill/>
          </a:ln>
        </p:spPr>
      </p:pic>
      <p:sp>
        <p:nvSpPr>
          <p:cNvPr id="422" name="Google Shape;422;gb187111a8f_0_0"/>
          <p:cNvSpPr txBox="1"/>
          <p:nvPr>
            <p:ph type="title"/>
          </p:nvPr>
        </p:nvSpPr>
        <p:spPr>
          <a:xfrm>
            <a:off x="1219200" y="15240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000"/>
              <a:t>cloudReach: Share an AWIPS session in Web browsers</a:t>
            </a:r>
            <a:endParaRPr sz="3000"/>
          </a:p>
        </p:txBody>
      </p:sp>
      <p:sp>
        <p:nvSpPr>
          <p:cNvPr id="423" name="Google Shape;423;gb187111a8f_0_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424" name="Google Shape;424;gb187111a8f_0_0"/>
          <p:cNvSpPr txBox="1"/>
          <p:nvPr>
            <p:ph idx="1" type="body"/>
          </p:nvPr>
        </p:nvSpPr>
        <p:spPr>
          <a:xfrm>
            <a:off x="148425" y="1185725"/>
            <a:ext cx="5364900" cy="4926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SzPts val="3200"/>
              <a:buNone/>
            </a:pPr>
            <a:r>
              <a:rPr lang="en-US" sz="1900"/>
              <a:t>Example focus areas</a:t>
            </a:r>
            <a:endParaRPr sz="1900"/>
          </a:p>
          <a:p>
            <a:pPr indent="-330200" lvl="1" marL="457200" marR="0" rtl="0" algn="l">
              <a:lnSpc>
                <a:spcPct val="115000"/>
              </a:lnSpc>
              <a:spcBef>
                <a:spcPts val="0"/>
              </a:spcBef>
              <a:spcAft>
                <a:spcPts val="0"/>
              </a:spcAft>
              <a:buSzPts val="1600"/>
              <a:buChar char="•"/>
            </a:pPr>
            <a:r>
              <a:rPr lang="en-US" sz="1600"/>
              <a:t>Severe weather</a:t>
            </a:r>
            <a:endParaRPr sz="1600"/>
          </a:p>
          <a:p>
            <a:pPr indent="-330200" lvl="1" marL="457200" marR="0" rtl="0" algn="l">
              <a:lnSpc>
                <a:spcPct val="115000"/>
              </a:lnSpc>
              <a:spcBef>
                <a:spcPts val="0"/>
              </a:spcBef>
              <a:spcAft>
                <a:spcPts val="0"/>
              </a:spcAft>
              <a:buSzPts val="1600"/>
              <a:buChar char="•"/>
            </a:pPr>
            <a:r>
              <a:rPr lang="en-US" sz="1600"/>
              <a:t>Dust / snow events</a:t>
            </a:r>
            <a:endParaRPr sz="1600"/>
          </a:p>
          <a:p>
            <a:pPr indent="-330200" lvl="1" marL="457200" marR="0" rtl="0" algn="l">
              <a:lnSpc>
                <a:spcPct val="115000"/>
              </a:lnSpc>
              <a:spcBef>
                <a:spcPts val="0"/>
              </a:spcBef>
              <a:spcAft>
                <a:spcPts val="0"/>
              </a:spcAft>
              <a:buSzPts val="1600"/>
              <a:buChar char="•"/>
            </a:pPr>
            <a:r>
              <a:rPr lang="en-US" sz="1600"/>
              <a:t>Forecaster orientation</a:t>
            </a:r>
            <a:endParaRPr sz="1600"/>
          </a:p>
          <a:p>
            <a:pPr indent="-330200" lvl="1" marL="457200" marR="0" rtl="0" algn="l">
              <a:lnSpc>
                <a:spcPct val="115000"/>
              </a:lnSpc>
              <a:spcBef>
                <a:spcPts val="0"/>
              </a:spcBef>
              <a:spcAft>
                <a:spcPts val="0"/>
              </a:spcAft>
              <a:buSzPts val="1600"/>
              <a:buChar char="•"/>
            </a:pPr>
            <a:r>
              <a:rPr lang="en-US" sz="1600"/>
              <a:t>Acquainting data providers with data usage patterns</a:t>
            </a:r>
            <a:endParaRPr sz="1600"/>
          </a:p>
          <a:p>
            <a:pPr indent="0" lvl="0" marL="0" marR="0" rtl="0" algn="l">
              <a:lnSpc>
                <a:spcPct val="115000"/>
              </a:lnSpc>
              <a:spcBef>
                <a:spcPts val="1000"/>
              </a:spcBef>
              <a:spcAft>
                <a:spcPts val="0"/>
              </a:spcAft>
              <a:buSzPts val="3200"/>
              <a:buNone/>
            </a:pPr>
            <a:r>
              <a:rPr lang="en-US" sz="1900"/>
              <a:t>Activities include</a:t>
            </a:r>
            <a:endParaRPr sz="1900"/>
          </a:p>
          <a:p>
            <a:pPr indent="-330200" lvl="1" marL="457200" marR="0" rtl="0" algn="l">
              <a:lnSpc>
                <a:spcPct val="115000"/>
              </a:lnSpc>
              <a:spcBef>
                <a:spcPts val="0"/>
              </a:spcBef>
              <a:spcAft>
                <a:spcPts val="0"/>
              </a:spcAft>
              <a:buSzPts val="1600"/>
              <a:buChar char="•"/>
            </a:pPr>
            <a:r>
              <a:rPr lang="en-US" sz="1600"/>
              <a:t>Revisit weather events using saved data streams</a:t>
            </a:r>
            <a:endParaRPr sz="1600"/>
          </a:p>
          <a:p>
            <a:pPr indent="-330200" lvl="1" marL="457200" marR="0" rtl="0" algn="l">
              <a:lnSpc>
                <a:spcPct val="115000"/>
              </a:lnSpc>
              <a:spcBef>
                <a:spcPts val="0"/>
              </a:spcBef>
              <a:spcAft>
                <a:spcPts val="0"/>
              </a:spcAft>
              <a:buSzPts val="1600"/>
              <a:buChar char="•"/>
            </a:pPr>
            <a:r>
              <a:rPr lang="en-US" sz="1600"/>
              <a:t>Preview data products, color tables, menus</a:t>
            </a:r>
            <a:endParaRPr i="1" sz="1600"/>
          </a:p>
          <a:p>
            <a:pPr indent="-330200" lvl="1" marL="457200" marR="0" rtl="0" algn="l">
              <a:lnSpc>
                <a:spcPct val="115000"/>
              </a:lnSpc>
              <a:spcBef>
                <a:spcPts val="0"/>
              </a:spcBef>
              <a:spcAft>
                <a:spcPts val="0"/>
              </a:spcAft>
              <a:buSzPts val="1600"/>
              <a:buChar char="•"/>
            </a:pPr>
            <a:r>
              <a:rPr lang="en-US" sz="1600"/>
              <a:t>Prepare seminar presentations …. </a:t>
            </a:r>
            <a:r>
              <a:rPr i="1" lang="en-US" sz="1600"/>
              <a:t>etc.</a:t>
            </a:r>
            <a:endParaRPr i="1" sz="1600"/>
          </a:p>
          <a:p>
            <a:pPr indent="0" lvl="0" marL="0" marR="0" rtl="0" algn="l">
              <a:lnSpc>
                <a:spcPct val="115000"/>
              </a:lnSpc>
              <a:spcBef>
                <a:spcPts val="1000"/>
              </a:spcBef>
              <a:spcAft>
                <a:spcPts val="0"/>
              </a:spcAft>
              <a:buSzPts val="3200"/>
              <a:buNone/>
            </a:pPr>
            <a:r>
              <a:rPr lang="en-US" sz="1900"/>
              <a:t>Outcomes</a:t>
            </a:r>
            <a:endParaRPr sz="1900"/>
          </a:p>
          <a:p>
            <a:pPr indent="-330200" lvl="1" marL="457200" marR="0" rtl="0" algn="l">
              <a:lnSpc>
                <a:spcPct val="115000"/>
              </a:lnSpc>
              <a:spcBef>
                <a:spcPts val="0"/>
              </a:spcBef>
              <a:spcAft>
                <a:spcPts val="0"/>
              </a:spcAft>
              <a:buSzPts val="1600"/>
              <a:buChar char="•"/>
            </a:pPr>
            <a:r>
              <a:rPr lang="en-US" sz="1600"/>
              <a:t>Address any “easy fixes” like color maps, display units</a:t>
            </a:r>
            <a:endParaRPr sz="1600"/>
          </a:p>
          <a:p>
            <a:pPr indent="-330200" lvl="1" marL="457200" rtl="0" algn="l">
              <a:lnSpc>
                <a:spcPct val="115000"/>
              </a:lnSpc>
              <a:spcBef>
                <a:spcPts val="0"/>
              </a:spcBef>
              <a:spcAft>
                <a:spcPts val="0"/>
              </a:spcAft>
              <a:buSzPts val="1600"/>
              <a:buChar char="•"/>
            </a:pPr>
            <a:r>
              <a:rPr lang="en-US" sz="1600"/>
              <a:t>Identify performance/application questions early in the transition process</a:t>
            </a:r>
            <a:endParaRPr sz="1600"/>
          </a:p>
          <a:p>
            <a:pPr indent="-330200" lvl="1" marL="457200" marR="0" rtl="0" algn="l">
              <a:lnSpc>
                <a:spcPct val="115000"/>
              </a:lnSpc>
              <a:spcBef>
                <a:spcPts val="0"/>
              </a:spcBef>
              <a:spcAft>
                <a:spcPts val="0"/>
              </a:spcAft>
              <a:buSzPts val="1600"/>
              <a:buChar char="•"/>
            </a:pPr>
            <a:r>
              <a:rPr lang="en-US" sz="1600"/>
              <a:t>Enhanced dialog among &amp; between forecasters, developers, and scientists</a:t>
            </a:r>
            <a:endParaRPr sz="1600"/>
          </a:p>
          <a:p>
            <a:pPr indent="-330200" lvl="1" marL="457200" marR="0" rtl="0" algn="l">
              <a:lnSpc>
                <a:spcPct val="115000"/>
              </a:lnSpc>
              <a:spcBef>
                <a:spcPts val="0"/>
              </a:spcBef>
              <a:spcAft>
                <a:spcPts val="0"/>
              </a:spcAft>
              <a:buSzPts val="1600"/>
              <a:buChar char="•"/>
            </a:pPr>
            <a:r>
              <a:rPr lang="en-US" sz="1600"/>
              <a:t>Sharpen understanding of how to improve forecasts with satellite data</a:t>
            </a:r>
            <a:endParaRPr sz="1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idx="1" type="body"/>
          </p:nvPr>
        </p:nvSpPr>
        <p:spPr>
          <a:xfrm>
            <a:off x="539700" y="1261925"/>
            <a:ext cx="10972800" cy="53835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1000"/>
              </a:spcBef>
              <a:spcAft>
                <a:spcPts val="0"/>
              </a:spcAft>
              <a:buSzPts val="2000"/>
              <a:buChar char="•"/>
            </a:pPr>
            <a:r>
              <a:rPr lang="en-US" sz="2000"/>
              <a:t>U</a:t>
            </a:r>
            <a:r>
              <a:rPr lang="en-US" sz="2000"/>
              <a:t>pcoming satellite data products</a:t>
            </a:r>
            <a:endParaRPr sz="2000"/>
          </a:p>
          <a:p>
            <a:pPr indent="-355600" lvl="0" marL="457200" rtl="0" algn="l">
              <a:lnSpc>
                <a:spcPct val="115000"/>
              </a:lnSpc>
              <a:spcBef>
                <a:spcPts val="1000"/>
              </a:spcBef>
              <a:spcAft>
                <a:spcPts val="0"/>
              </a:spcAft>
              <a:buSzPts val="2000"/>
              <a:buChar char="•"/>
            </a:pPr>
            <a:r>
              <a:rPr lang="en-US" sz="2000"/>
              <a:t>Satellite data products in planning</a:t>
            </a:r>
            <a:endParaRPr sz="2000"/>
          </a:p>
          <a:p>
            <a:pPr indent="-355600" lvl="0" marL="457200" rtl="0" algn="l">
              <a:lnSpc>
                <a:spcPct val="115000"/>
              </a:lnSpc>
              <a:spcBef>
                <a:spcPts val="1000"/>
              </a:spcBef>
              <a:spcAft>
                <a:spcPts val="0"/>
              </a:spcAft>
              <a:buSzPts val="2000"/>
              <a:buChar char="•"/>
            </a:pPr>
            <a:r>
              <a:rPr lang="en-US" sz="2000"/>
              <a:t>TOWR-S RPM v22 preview</a:t>
            </a:r>
            <a:endParaRPr sz="2000"/>
          </a:p>
          <a:p>
            <a:pPr indent="-355600" lvl="0" marL="457200" rtl="0" algn="l">
              <a:lnSpc>
                <a:spcPct val="115000"/>
              </a:lnSpc>
              <a:spcBef>
                <a:spcPts val="1000"/>
              </a:spcBef>
              <a:spcAft>
                <a:spcPts val="0"/>
              </a:spcAft>
              <a:buSzPts val="2000"/>
              <a:buChar char="•"/>
            </a:pPr>
            <a:r>
              <a:rPr lang="en-US" sz="2000"/>
              <a:t>New Meso Domain proposals in Meso Mission Manager (MMM)</a:t>
            </a:r>
            <a:endParaRPr sz="2000"/>
          </a:p>
          <a:p>
            <a:pPr indent="-355600" lvl="0" marL="457200" rtl="0" algn="l">
              <a:lnSpc>
                <a:spcPct val="115000"/>
              </a:lnSpc>
              <a:spcBef>
                <a:spcPts val="1000"/>
              </a:spcBef>
              <a:spcAft>
                <a:spcPts val="0"/>
              </a:spcAft>
              <a:buSzPts val="2000"/>
              <a:buChar char="•"/>
            </a:pPr>
            <a:r>
              <a:rPr lang="en-US" sz="2000"/>
              <a:t>Satellite Book Club seminars</a:t>
            </a:r>
            <a:endParaRPr sz="2000"/>
          </a:p>
          <a:p>
            <a:pPr indent="-355600" lvl="0" marL="457200" rtl="0" algn="l">
              <a:lnSpc>
                <a:spcPct val="115000"/>
              </a:lnSpc>
              <a:spcBef>
                <a:spcPts val="1000"/>
              </a:spcBef>
              <a:spcAft>
                <a:spcPts val="0"/>
              </a:spcAft>
              <a:buSzPts val="2000"/>
              <a:buChar char="•"/>
            </a:pPr>
            <a:r>
              <a:rPr lang="en-US" sz="2000"/>
              <a:t>GOES-17 updates</a:t>
            </a:r>
            <a:endParaRPr sz="2000"/>
          </a:p>
          <a:p>
            <a:pPr indent="-355600" lvl="0" marL="457200" rtl="0" algn="l">
              <a:lnSpc>
                <a:spcPct val="115000"/>
              </a:lnSpc>
              <a:spcBef>
                <a:spcPts val="1000"/>
              </a:spcBef>
              <a:spcAft>
                <a:spcPts val="0"/>
              </a:spcAft>
              <a:buSzPts val="2000"/>
              <a:buChar char="•"/>
            </a:pPr>
            <a:r>
              <a:rPr lang="en-US" sz="2000"/>
              <a:t>GOES-T / GOES-18 updates</a:t>
            </a:r>
            <a:endParaRPr sz="2000"/>
          </a:p>
        </p:txBody>
      </p:sp>
      <p:sp>
        <p:nvSpPr>
          <p:cNvPr id="118" name="Google Shape;118;p15"/>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19" name="Google Shape;119;p15"/>
          <p:cNvSpPr txBox="1"/>
          <p:nvPr>
            <p:ph type="title"/>
          </p:nvPr>
        </p:nvSpPr>
        <p:spPr>
          <a:xfrm>
            <a:off x="1219200" y="15240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Overview</a:t>
            </a:r>
            <a:endParaRPr sz="3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graphicFrame>
        <p:nvGraphicFramePr>
          <p:cNvPr id="430" name="Google Shape;430;gd539bf22fd_0_181"/>
          <p:cNvGraphicFramePr/>
          <p:nvPr/>
        </p:nvGraphicFramePr>
        <p:xfrm>
          <a:off x="7609438" y="2007272"/>
          <a:ext cx="3000000" cy="3000000"/>
        </p:xfrm>
        <a:graphic>
          <a:graphicData uri="http://schemas.openxmlformats.org/drawingml/2006/table">
            <a:tbl>
              <a:tblPr>
                <a:noFill/>
                <a:tableStyleId>{3BE6EC65-6D1D-4F6A-A1B3-E45F90A89F0D}</a:tableStyleId>
              </a:tblPr>
              <a:tblGrid>
                <a:gridCol w="438925"/>
                <a:gridCol w="438925"/>
                <a:gridCol w="438925"/>
                <a:gridCol w="438925"/>
                <a:gridCol w="438925"/>
                <a:gridCol w="438925"/>
                <a:gridCol w="438925"/>
                <a:gridCol w="438925"/>
                <a:gridCol w="438925"/>
                <a:gridCol w="438925"/>
              </a:tblGrid>
              <a:tr h="438900">
                <a:tc>
                  <a:txBody>
                    <a:bodyPr/>
                    <a:lstStyle/>
                    <a:p>
                      <a:pPr indent="0" lvl="0" marL="0" marR="0" rtl="0" algn="ctr">
                        <a:lnSpc>
                          <a:spcPct val="100000"/>
                        </a:lnSpc>
                        <a:spcBef>
                          <a:spcPts val="0"/>
                        </a:spcBef>
                        <a:spcAft>
                          <a:spcPts val="0"/>
                        </a:spcAft>
                        <a:buClr>
                          <a:srgbClr val="000000"/>
                        </a:buClr>
                        <a:buSzPts val="14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F9CB9C">
                          <a:alpha val="0"/>
                        </a:srgbClr>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F9CB9C">
                          <a:alpha val="0"/>
                        </a:srgbClr>
                      </a:solidFill>
                      <a:prstDash val="solid"/>
                      <a:round/>
                      <a:headEnd len="sm" w="sm" type="none"/>
                      <a:tailEnd len="sm" w="sm" type="none"/>
                    </a:lnT>
                    <a:lnB cap="flat" cmpd="sng" w="9525">
                      <a:solidFill>
                        <a:srgbClr val="CC412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alpha val="0"/>
                        </a:srgbClr>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000" u="none" cap="none" strike="noStrike">
                          <a:solidFill>
                            <a:srgbClr val="CC4125"/>
                          </a:solidFill>
                          <a:latin typeface="Lato"/>
                          <a:ea typeface="Lato"/>
                          <a:cs typeface="Lato"/>
                          <a:sym typeface="Lato"/>
                        </a:rPr>
                        <a:t>06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F9CB9C">
                          <a:alpha val="0"/>
                        </a:srgbClr>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F9CB9C">
                          <a:alpha val="0"/>
                        </a:srgbClr>
                      </a:solidFill>
                      <a:prstDash val="solid"/>
                      <a:round/>
                      <a:headEnd len="sm" w="sm" type="none"/>
                      <a:tailEnd len="sm" w="sm" type="none"/>
                    </a:lnR>
                    <a:lnT cap="flat" cmpd="sng" w="9525">
                      <a:solidFill>
                        <a:srgbClr val="F9CB9C">
                          <a:alpha val="0"/>
                        </a:srgbClr>
                      </a:solidFill>
                      <a:prstDash val="solid"/>
                      <a:round/>
                      <a:headEnd len="sm" w="sm" type="none"/>
                      <a:tailEnd len="sm" w="sm" type="none"/>
                    </a:lnT>
                    <a:lnB cap="flat" cmpd="sng" w="9525">
                      <a:solidFill>
                        <a:srgbClr val="CC4125">
                          <a:alpha val="0"/>
                        </a:srgbClr>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alpha val="0"/>
                        </a:srgbClr>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09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CC4125">
                          <a:alpha val="0"/>
                        </a:srgbClr>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19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29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39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49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59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69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r>
              <a:tr h="438900">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79</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80</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81</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82</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alpha val="0"/>
                        </a:srgbClr>
                      </a:solidFill>
                      <a:prstDash val="solid"/>
                      <a:round/>
                      <a:headEnd len="sm" w="sm" type="none"/>
                      <a:tailEnd len="sm" w="sm" type="none"/>
                    </a:lnB>
                  </a:tcPr>
                </a:tc>
              </a:tr>
              <a:tr h="438900">
                <a:tc>
                  <a:txBody>
                    <a:bodyPr/>
                    <a:lstStyle/>
                    <a:p>
                      <a:pPr indent="0" lvl="0" marL="0" marR="0" rtl="0" algn="ctr">
                        <a:lnSpc>
                          <a:spcPct val="100000"/>
                        </a:lnSpc>
                        <a:spcBef>
                          <a:spcPts val="0"/>
                        </a:spcBef>
                        <a:spcAft>
                          <a:spcPts val="0"/>
                        </a:spcAft>
                        <a:buClr>
                          <a:srgbClr val="000000"/>
                        </a:buClr>
                        <a:buSzPts val="14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F9CB9C">
                          <a:alpha val="0"/>
                        </a:srgbClr>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CC4125">
                          <a:alpha val="0"/>
                        </a:srgbClr>
                      </a:solidFill>
                      <a:prstDash val="solid"/>
                      <a:round/>
                      <a:headEnd len="sm" w="sm" type="none"/>
                      <a:tailEnd len="sm" w="sm" type="none"/>
                    </a:lnT>
                    <a:lnB cap="flat" cmpd="sng" w="9525">
                      <a:solidFill>
                        <a:srgbClr val="F9CB9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83</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84</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85</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86</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US" sz="1000" u="none" cap="none" strike="noStrike">
                          <a:solidFill>
                            <a:srgbClr val="CC4125"/>
                          </a:solidFill>
                          <a:latin typeface="Lato"/>
                          <a:ea typeface="Lato"/>
                          <a:cs typeface="Lato"/>
                          <a:sym typeface="Lato"/>
                        </a:rPr>
                        <a:t>87</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000" u="none" cap="none" strike="noStrike">
                          <a:solidFill>
                            <a:srgbClr val="CC4125"/>
                          </a:solidFill>
                          <a:latin typeface="Lato"/>
                          <a:ea typeface="Lato"/>
                          <a:cs typeface="Lato"/>
                          <a:sym typeface="Lato"/>
                        </a:rPr>
                        <a:t>88</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solidFill>
                      <a:prstDash val="solid"/>
                      <a:round/>
                      <a:headEnd len="sm" w="sm" type="none"/>
                      <a:tailEnd len="sm" w="sm" type="none"/>
                    </a:lnL>
                    <a:lnR cap="flat" cmpd="sng" w="9525">
                      <a:solidFill>
                        <a:srgbClr val="CC4125">
                          <a:alpha val="0"/>
                        </a:srgbClr>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F9CB9C">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CC4125"/>
                        </a:solidFill>
                        <a:latin typeface="Lato"/>
                        <a:ea typeface="Lato"/>
                        <a:cs typeface="Lato"/>
                        <a:sym typeface="Lato"/>
                      </a:endParaRPr>
                    </a:p>
                  </a:txBody>
                  <a:tcPr marT="19050" marB="19050" marR="28575" marL="28575" anchor="ctr">
                    <a:lnL cap="flat" cmpd="sng" w="9525">
                      <a:solidFill>
                        <a:srgbClr val="CC4125">
                          <a:alpha val="0"/>
                        </a:srgbClr>
                      </a:solidFill>
                      <a:prstDash val="solid"/>
                      <a:round/>
                      <a:headEnd len="sm" w="sm" type="none"/>
                      <a:tailEnd len="sm" w="sm" type="none"/>
                    </a:lnL>
                    <a:lnR cap="flat" cmpd="sng" w="9525">
                      <a:solidFill>
                        <a:srgbClr val="F9CB9C">
                          <a:alpha val="0"/>
                        </a:srgbClr>
                      </a:solidFill>
                      <a:prstDash val="solid"/>
                      <a:round/>
                      <a:headEnd len="sm" w="sm" type="none"/>
                      <a:tailEnd len="sm" w="sm" type="none"/>
                    </a:lnR>
                    <a:lnT cap="flat" cmpd="sng" w="9525">
                      <a:solidFill>
                        <a:srgbClr val="CC4125">
                          <a:alpha val="0"/>
                        </a:srgbClr>
                      </a:solidFill>
                      <a:prstDash val="solid"/>
                      <a:round/>
                      <a:headEnd len="sm" w="sm" type="none"/>
                      <a:tailEnd len="sm" w="sm" type="none"/>
                    </a:lnT>
                    <a:lnB cap="flat" cmpd="sng" w="9525">
                      <a:solidFill>
                        <a:srgbClr val="F9CB9C">
                          <a:alpha val="0"/>
                        </a:srgbClr>
                      </a:solidFill>
                      <a:prstDash val="solid"/>
                      <a:round/>
                      <a:headEnd len="sm" w="sm" type="none"/>
                      <a:tailEnd len="sm" w="sm" type="none"/>
                    </a:lnB>
                  </a:tcPr>
                </a:tc>
              </a:tr>
            </a:tbl>
          </a:graphicData>
        </a:graphic>
      </p:graphicFrame>
      <p:sp>
        <p:nvSpPr>
          <p:cNvPr id="431" name="Google Shape;431;gd539bf22fd_0_181"/>
          <p:cNvSpPr txBox="1"/>
          <p:nvPr>
            <p:ph idx="1" type="body"/>
          </p:nvPr>
        </p:nvSpPr>
        <p:spPr>
          <a:xfrm>
            <a:off x="342100" y="1109525"/>
            <a:ext cx="10594200" cy="45039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5000"/>
              </a:lnSpc>
              <a:spcBef>
                <a:spcPts val="1000"/>
              </a:spcBef>
              <a:spcAft>
                <a:spcPts val="0"/>
              </a:spcAft>
              <a:buSzPts val="1800"/>
              <a:buChar char="•"/>
            </a:pPr>
            <a:r>
              <a:rPr lang="en-US" sz="1800"/>
              <a:t>Available summer ‘21 from NESDIS / PDA: tiled Himawari-8 Cloud and Moisture Imagery (CMI) </a:t>
            </a:r>
            <a:br>
              <a:rPr lang="en-US" sz="1800"/>
            </a:br>
            <a:r>
              <a:rPr lang="en-US" sz="1800"/>
              <a:t>-- Full-Disk tiles and floating (target) sector</a:t>
            </a:r>
            <a:endParaRPr i="1" sz="1800"/>
          </a:p>
          <a:p>
            <a:pPr indent="-203200" lvl="2" marL="457200" marR="0" rtl="0" algn="l">
              <a:lnSpc>
                <a:spcPct val="115000"/>
              </a:lnSpc>
              <a:spcBef>
                <a:spcPts val="0"/>
              </a:spcBef>
              <a:spcAft>
                <a:spcPts val="0"/>
              </a:spcAft>
              <a:buSzPts val="1400"/>
              <a:buChar char="•"/>
            </a:pPr>
            <a:r>
              <a:rPr i="1" lang="en-US" sz="1400"/>
              <a:t>Currently available via IDP and AWC &amp; NHC ISatSS</a:t>
            </a:r>
            <a:endParaRPr i="1" sz="1400"/>
          </a:p>
          <a:p>
            <a:pPr indent="-203200" lvl="2" marL="457200" marR="0" rtl="0" algn="l">
              <a:lnSpc>
                <a:spcPct val="115000"/>
              </a:lnSpc>
              <a:spcBef>
                <a:spcPts val="0"/>
              </a:spcBef>
              <a:spcAft>
                <a:spcPts val="0"/>
              </a:spcAft>
              <a:buSzPts val="1400"/>
              <a:buChar char="•"/>
            </a:pPr>
            <a:r>
              <a:rPr i="1" lang="en-US" sz="1400"/>
              <a:t>Also publicly available via the Amazon cloud: </a:t>
            </a:r>
            <a:br>
              <a:rPr i="1" lang="en-US" sz="1400"/>
            </a:br>
            <a:r>
              <a:rPr i="1" lang="en-US" sz="1400"/>
              <a:t>	</a:t>
            </a:r>
            <a:r>
              <a:rPr lang="en-US" sz="1400" u="sng">
                <a:solidFill>
                  <a:schemeClr val="hlink"/>
                </a:solidFill>
                <a:hlinkClick r:id="rId3"/>
              </a:rPr>
              <a:t>https://noaa-himawari8.s3.amazonaws.com/index.html</a:t>
            </a:r>
            <a:endParaRPr sz="1400"/>
          </a:p>
          <a:p>
            <a:pPr indent="0" lvl="0" marL="0" marR="0" rtl="0" algn="l">
              <a:lnSpc>
                <a:spcPct val="115000"/>
              </a:lnSpc>
              <a:spcBef>
                <a:spcPts val="1000"/>
              </a:spcBef>
              <a:spcAft>
                <a:spcPts val="0"/>
              </a:spcAft>
              <a:buSzPts val="3200"/>
              <a:buNone/>
            </a:pPr>
            <a:r>
              <a:t/>
            </a:r>
            <a:endParaRPr sz="1800"/>
          </a:p>
          <a:p>
            <a:pPr indent="0" lvl="0" marL="0" marR="0" rtl="0" algn="l">
              <a:lnSpc>
                <a:spcPct val="115000"/>
              </a:lnSpc>
              <a:spcBef>
                <a:spcPts val="1000"/>
              </a:spcBef>
              <a:spcAft>
                <a:spcPts val="0"/>
              </a:spcAft>
              <a:buSzPts val="3200"/>
              <a:buNone/>
            </a:pPr>
            <a:r>
              <a:t/>
            </a:r>
            <a:endParaRPr sz="1800"/>
          </a:p>
          <a:p>
            <a:pPr indent="0" lvl="0" marL="0" marR="0" rtl="0" algn="l">
              <a:lnSpc>
                <a:spcPct val="115000"/>
              </a:lnSpc>
              <a:spcBef>
                <a:spcPts val="1000"/>
              </a:spcBef>
              <a:spcAft>
                <a:spcPts val="0"/>
              </a:spcAft>
              <a:buSzPts val="3200"/>
              <a:buNone/>
            </a:pPr>
            <a:r>
              <a:t/>
            </a:r>
            <a:endParaRPr sz="1800"/>
          </a:p>
          <a:p>
            <a:pPr indent="-285750" lvl="0" marL="285750" marR="0" rtl="0" algn="l">
              <a:lnSpc>
                <a:spcPct val="115000"/>
              </a:lnSpc>
              <a:spcBef>
                <a:spcPts val="1000"/>
              </a:spcBef>
              <a:spcAft>
                <a:spcPts val="0"/>
              </a:spcAft>
              <a:buSzPts val="1800"/>
              <a:buChar char="•"/>
            </a:pPr>
            <a:r>
              <a:rPr lang="en-US" sz="1800"/>
              <a:t>NCF will obtain tiles from PDA using Standing Subscriptions</a:t>
            </a:r>
            <a:br>
              <a:rPr lang="en-US" sz="1800"/>
            </a:br>
            <a:r>
              <a:rPr lang="en-US" sz="1800"/>
              <a:t>and will disseminate data via LDM to the Alaska and Pacific Regions</a:t>
            </a:r>
            <a:endParaRPr sz="1800"/>
          </a:p>
          <a:p>
            <a:pPr indent="-203200" lvl="1" marL="514350" marR="0" rtl="0" algn="l">
              <a:lnSpc>
                <a:spcPct val="115000"/>
              </a:lnSpc>
              <a:spcBef>
                <a:spcPts val="1000"/>
              </a:spcBef>
              <a:spcAft>
                <a:spcPts val="0"/>
              </a:spcAft>
              <a:buSzPts val="1400"/>
              <a:buChar char="•"/>
            </a:pPr>
            <a:r>
              <a:rPr lang="en-US" sz="1400">
                <a:extLst>
                  <a:ext uri="http://customooxmlschemas.google.com/">
                    <go:slidesCustomData xmlns:go="http://customooxmlschemas.google.com/" textRoundtripDataId="20"/>
                  </a:ext>
                </a:extLst>
              </a:rPr>
              <a:t>NCF can send specific CMI tiles (01-88) needed by these regions</a:t>
            </a:r>
            <a:endParaRPr sz="1400"/>
          </a:p>
          <a:p>
            <a:pPr indent="-203200" lvl="1" marL="514350" marR="0" rtl="0" algn="l">
              <a:lnSpc>
                <a:spcPct val="115000"/>
              </a:lnSpc>
              <a:spcBef>
                <a:spcPts val="1000"/>
              </a:spcBef>
              <a:spcAft>
                <a:spcPts val="0"/>
              </a:spcAft>
              <a:buSzPts val="1400"/>
              <a:buChar char="•"/>
            </a:pPr>
            <a:r>
              <a:rPr lang="en-US" sz="1400"/>
              <a:t>Now scheduling network configurations for data flows to O</a:t>
            </a:r>
            <a:r>
              <a:rPr lang="en-US" sz="1400"/>
              <a:t>CONUS</a:t>
            </a:r>
            <a:endParaRPr sz="1400"/>
          </a:p>
        </p:txBody>
      </p:sp>
      <p:sp>
        <p:nvSpPr>
          <p:cNvPr id="432" name="Google Shape;432;gd539bf22fd_0_181"/>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433" name="Google Shape;433;gd539bf22fd_0_181"/>
          <p:cNvSpPr txBox="1"/>
          <p:nvPr>
            <p:ph type="title"/>
          </p:nvPr>
        </p:nvSpPr>
        <p:spPr>
          <a:xfrm>
            <a:off x="1219200" y="126900"/>
            <a:ext cx="9717000" cy="54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600"/>
              <a:t>Himawari-8 AHI Cloud &amp; Moisture Imagery</a:t>
            </a:r>
            <a:endParaRPr sz="3600"/>
          </a:p>
        </p:txBody>
      </p:sp>
      <p:pic>
        <p:nvPicPr>
          <p:cNvPr id="434" name="Google Shape;434;gd539bf22fd_0_181"/>
          <p:cNvPicPr preferRelativeResize="0"/>
          <p:nvPr/>
        </p:nvPicPr>
        <p:blipFill rotWithShape="1">
          <a:blip r:embed="rId4">
            <a:alphaModFix/>
          </a:blip>
          <a:srcRect b="0" l="0" r="0" t="0"/>
          <a:stretch/>
        </p:blipFill>
        <p:spPr>
          <a:xfrm>
            <a:off x="7609712" y="2007275"/>
            <a:ext cx="4389000" cy="4389000"/>
          </a:xfrm>
          <a:prstGeom prst="rect">
            <a:avLst/>
          </a:prstGeom>
          <a:noFill/>
          <a:ln>
            <a:noFill/>
          </a:ln>
        </p:spPr>
      </p:pic>
      <p:graphicFrame>
        <p:nvGraphicFramePr>
          <p:cNvPr id="435" name="Google Shape;435;gd539bf22fd_0_181"/>
          <p:cNvGraphicFramePr/>
          <p:nvPr/>
        </p:nvGraphicFramePr>
        <p:xfrm>
          <a:off x="717025" y="2775450"/>
          <a:ext cx="3000000" cy="3000000"/>
        </p:xfrm>
        <a:graphic>
          <a:graphicData uri="http://schemas.openxmlformats.org/drawingml/2006/table">
            <a:tbl>
              <a:tblPr>
                <a:noFill/>
                <a:tableStyleId>{E0BC433A-8A7C-42FF-996B-E5723BEE4519}</a:tableStyleId>
              </a:tblPr>
              <a:tblGrid>
                <a:gridCol w="1713800"/>
                <a:gridCol w="1225775"/>
                <a:gridCol w="400725"/>
                <a:gridCol w="773425"/>
                <a:gridCol w="640375"/>
                <a:gridCol w="1568500"/>
              </a:tblGrid>
              <a:tr h="156450">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Himawari Product</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Sector</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2"/>
                    </a:solidFill>
                  </a:tcPr>
                </a:tc>
                <a:tc gridSpan="2">
                  <a:txBody>
                    <a:bodyPr/>
                    <a:lstStyle/>
                    <a:p>
                      <a:pPr indent="0" lvl="0" marL="0" marR="0" rtl="0" algn="ctr">
                        <a:lnSpc>
                          <a:spcPct val="115000"/>
                        </a:lnSpc>
                        <a:spcBef>
                          <a:spcPts val="0"/>
                        </a:spcBef>
                        <a:spcAft>
                          <a:spcPts val="0"/>
                        </a:spcAft>
                        <a:buClr>
                          <a:schemeClr val="dk1"/>
                        </a:buClr>
                        <a:buSzPts val="1100"/>
                        <a:buFont typeface="Arial"/>
                        <a:buNone/>
                      </a:pPr>
                      <a:r>
                        <a:rPr b="1" lang="en-US" sz="1100" u="none" cap="none" strike="noStrike">
                          <a:solidFill>
                            <a:schemeClr val="dk1"/>
                          </a:solidFill>
                          <a:latin typeface="Lato"/>
                          <a:ea typeface="Lato"/>
                          <a:cs typeface="Lato"/>
                          <a:sym typeface="Lato"/>
                        </a:rPr>
                        <a:t>Refresh Rate</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2"/>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Latency</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Nadir ground resolution</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2"/>
                    </a:solidFill>
                  </a:tcPr>
                </a:tc>
              </a:tr>
              <a:tr h="156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Cloud &amp; Moisture Imagery</a:t>
                      </a:r>
                      <a:endParaRPr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 tiles</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 2 km</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1564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Cloud &amp; Moisture Imagery</a:t>
                      </a:r>
                      <a:endParaRPr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Floating Sector</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2.5 min</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2.5 min</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0.5 km</a:t>
                      </a:r>
                      <a:endParaRPr sz="1100" u="none" cap="none" strike="noStrike">
                        <a:latin typeface="Lato"/>
                        <a:ea typeface="Lato"/>
                        <a:cs typeface="Lato"/>
                        <a:sym typeface="Lato"/>
                      </a:endParaRPr>
                    </a:p>
                  </a:txBody>
                  <a:tcPr marT="45700" marB="45700" marR="9125" marL="9125" anchor="b">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9f2a877130_0_29"/>
          <p:cNvSpPr txBox="1"/>
          <p:nvPr>
            <p:ph idx="1" type="body"/>
          </p:nvPr>
        </p:nvSpPr>
        <p:spPr>
          <a:xfrm>
            <a:off x="224475" y="1193775"/>
            <a:ext cx="6687900" cy="1567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000"/>
              </a:spcBef>
              <a:spcAft>
                <a:spcPts val="0"/>
              </a:spcAft>
              <a:buSzPts val="3200"/>
              <a:buNone/>
            </a:pPr>
            <a:r>
              <a:rPr lang="en-US" sz="1800"/>
              <a:t>Available summer ‘21 from NESDIS / PDA: Full Disk L2 products</a:t>
            </a:r>
            <a:endParaRPr sz="1800"/>
          </a:p>
          <a:p>
            <a:pPr indent="0" lvl="0" marL="0" marR="0" rtl="0" algn="l">
              <a:lnSpc>
                <a:spcPct val="115000"/>
              </a:lnSpc>
              <a:spcBef>
                <a:spcPts val="0"/>
              </a:spcBef>
              <a:spcAft>
                <a:spcPts val="0"/>
              </a:spcAft>
              <a:buSzPts val="3200"/>
              <a:buNone/>
            </a:pPr>
            <a:r>
              <a:rPr i="1" lang="en-US" sz="1400"/>
              <a:t>Also publicly available via the Amazon cloud: </a:t>
            </a:r>
            <a:br>
              <a:rPr i="1" lang="en-US" sz="1400"/>
            </a:br>
            <a:r>
              <a:rPr i="1" lang="en-US" sz="1400"/>
              <a:t>	</a:t>
            </a:r>
            <a:r>
              <a:rPr lang="en-US" sz="1400" u="sng">
                <a:solidFill>
                  <a:schemeClr val="hlink"/>
                </a:solidFill>
                <a:hlinkClick r:id="rId3"/>
              </a:rPr>
              <a:t>https://noaa-himawari8.s3.amazonaws.com/index.html</a:t>
            </a:r>
            <a:endParaRPr sz="1800"/>
          </a:p>
          <a:p>
            <a:pPr indent="0" lvl="0" marL="0" marR="0" rtl="0" algn="l">
              <a:lnSpc>
                <a:spcPct val="115000"/>
              </a:lnSpc>
              <a:spcBef>
                <a:spcPts val="1000"/>
              </a:spcBef>
              <a:spcAft>
                <a:spcPts val="0"/>
              </a:spcAft>
              <a:buSzPts val="3200"/>
              <a:buNone/>
            </a:pPr>
            <a:r>
              <a:rPr lang="en-US" sz="1800"/>
              <a:t>Now adapting data formats and configuring AWIPS</a:t>
            </a:r>
            <a:endParaRPr sz="1800"/>
          </a:p>
          <a:p>
            <a:pPr indent="0" lvl="0" marL="457200" rtl="0" algn="l">
              <a:lnSpc>
                <a:spcPct val="115000"/>
              </a:lnSpc>
              <a:spcBef>
                <a:spcPts val="0"/>
              </a:spcBef>
              <a:spcAft>
                <a:spcPts val="0"/>
              </a:spcAft>
              <a:buClr>
                <a:schemeClr val="dk1"/>
              </a:buClr>
              <a:buSzPts val="1100"/>
              <a:buFont typeface="Arial"/>
              <a:buNone/>
            </a:pPr>
            <a:r>
              <a:rPr i="1" lang="en-US" sz="1400"/>
              <a:t>(Himawari Derived Motion Winds already going to Pacific Region)</a:t>
            </a:r>
            <a:endParaRPr sz="1800"/>
          </a:p>
        </p:txBody>
      </p:sp>
      <p:sp>
        <p:nvSpPr>
          <p:cNvPr id="442" name="Google Shape;442;g9f2a877130_0_29"/>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443" name="Google Shape;443;g9f2a877130_0_29"/>
          <p:cNvSpPr txBox="1"/>
          <p:nvPr>
            <p:ph type="title"/>
          </p:nvPr>
        </p:nvSpPr>
        <p:spPr>
          <a:xfrm>
            <a:off x="1219200" y="126900"/>
            <a:ext cx="9717000" cy="54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600"/>
              <a:t>Himawari-8 L2 Derived Products</a:t>
            </a:r>
            <a:endParaRPr sz="3600"/>
          </a:p>
        </p:txBody>
      </p:sp>
      <p:pic>
        <p:nvPicPr>
          <p:cNvPr id="444" name="Google Shape;444;g9f2a877130_0_29"/>
          <p:cNvPicPr preferRelativeResize="0"/>
          <p:nvPr/>
        </p:nvPicPr>
        <p:blipFill rotWithShape="1">
          <a:blip r:embed="rId4">
            <a:alphaModFix/>
          </a:blip>
          <a:srcRect b="0" l="7106" r="0" t="0"/>
          <a:stretch/>
        </p:blipFill>
        <p:spPr>
          <a:xfrm>
            <a:off x="99000" y="2985650"/>
            <a:ext cx="8573851" cy="3795575"/>
          </a:xfrm>
          <a:prstGeom prst="rect">
            <a:avLst/>
          </a:prstGeom>
          <a:noFill/>
          <a:ln cap="flat" cmpd="sng" w="9525">
            <a:solidFill>
              <a:srgbClr val="999999"/>
            </a:solidFill>
            <a:prstDash val="solid"/>
            <a:round/>
            <a:headEnd len="sm" w="sm" type="none"/>
            <a:tailEnd len="sm" w="sm" type="none"/>
          </a:ln>
          <a:effectLst>
            <a:outerShdw blurRad="171450" rotWithShape="0" algn="bl" dir="5400000" dist="47625">
              <a:srgbClr val="000000">
                <a:alpha val="49411"/>
              </a:srgbClr>
            </a:outerShdw>
          </a:effectLst>
        </p:spPr>
      </p:pic>
      <p:sp>
        <p:nvSpPr>
          <p:cNvPr id="445" name="Google Shape;445;g9f2a877130_0_29"/>
          <p:cNvSpPr txBox="1"/>
          <p:nvPr/>
        </p:nvSpPr>
        <p:spPr>
          <a:xfrm>
            <a:off x="8835575" y="4091425"/>
            <a:ext cx="3356400" cy="213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800"/>
              <a:buFont typeface="Arial"/>
              <a:buNone/>
            </a:pPr>
            <a:r>
              <a:rPr b="0" i="0" lang="en-US" sz="1500" u="none" cap="none" strike="noStrike">
                <a:solidFill>
                  <a:schemeClr val="dk1"/>
                </a:solidFill>
                <a:latin typeface="Lato"/>
                <a:ea typeface="Lato"/>
                <a:cs typeface="Lato"/>
                <a:sym typeface="Lato"/>
              </a:rPr>
              <a:t>NCF will obtain a subset</a:t>
            </a:r>
            <a:r>
              <a:rPr b="0" i="1" lang="en-US" sz="1500" u="none" cap="none" strike="noStrike">
                <a:solidFill>
                  <a:schemeClr val="dk1"/>
                </a:solidFill>
                <a:latin typeface="Lato"/>
                <a:ea typeface="Lato"/>
                <a:cs typeface="Lato"/>
                <a:sym typeface="Lato"/>
              </a:rPr>
              <a:t> (TBD)</a:t>
            </a:r>
            <a:r>
              <a:rPr b="0" i="0" lang="en-US" sz="1500" u="none" cap="none" strike="noStrike">
                <a:solidFill>
                  <a:schemeClr val="dk1"/>
                </a:solidFill>
                <a:latin typeface="Lato"/>
                <a:ea typeface="Lato"/>
                <a:cs typeface="Lato"/>
                <a:sym typeface="Lato"/>
              </a:rPr>
              <a:t> of these data products from PDA </a:t>
            </a:r>
            <a:r>
              <a:rPr b="0" i="1" lang="en-US" sz="1500" u="none" cap="none" strike="noStrike">
                <a:solidFill>
                  <a:schemeClr val="dk1"/>
                </a:solidFill>
                <a:latin typeface="Lato"/>
                <a:ea typeface="Lato"/>
                <a:cs typeface="Lato"/>
                <a:sym typeface="Lato"/>
              </a:rPr>
              <a:t>(trimmed to a few essential data fields)</a:t>
            </a:r>
            <a:r>
              <a:rPr b="0" i="0" lang="en-US" sz="1500" u="none" cap="none" strike="noStrike">
                <a:solidFill>
                  <a:schemeClr val="dk1"/>
                </a:solidFill>
                <a:latin typeface="Lato"/>
                <a:ea typeface="Lato"/>
                <a:cs typeface="Lato"/>
                <a:sym typeface="Lato"/>
              </a:rPr>
              <a:t> and disseminate them via LDM to the Alaska and Pacific Regions</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1000"/>
              </a:spcBef>
              <a:spcAft>
                <a:spcPts val="0"/>
              </a:spcAft>
              <a:buClr>
                <a:srgbClr val="000000"/>
              </a:buClr>
              <a:buSzPts val="1800"/>
              <a:buFont typeface="Arial"/>
              <a:buNone/>
            </a:pPr>
            <a:r>
              <a:rPr b="0" i="0" lang="en-US" sz="1500" u="none" cap="none" strike="noStrike">
                <a:solidFill>
                  <a:schemeClr val="dk1"/>
                </a:solidFill>
                <a:latin typeface="Lato"/>
                <a:ea typeface="Lato"/>
                <a:cs typeface="Lato"/>
                <a:sym typeface="Lato"/>
              </a:rPr>
              <a:t>National Centers will access these data directly from PDA</a:t>
            </a:r>
            <a:endParaRPr b="0" i="0" sz="1500" u="none" cap="none" strike="noStrike">
              <a:solidFill>
                <a:schemeClr val="dk1"/>
              </a:solidFill>
              <a:latin typeface="Lato"/>
              <a:ea typeface="Lato"/>
              <a:cs typeface="Lato"/>
              <a:sym typeface="Lato"/>
            </a:endParaRPr>
          </a:p>
        </p:txBody>
      </p:sp>
      <p:graphicFrame>
        <p:nvGraphicFramePr>
          <p:cNvPr id="446" name="Google Shape;446;g9f2a877130_0_29"/>
          <p:cNvGraphicFramePr/>
          <p:nvPr/>
        </p:nvGraphicFramePr>
        <p:xfrm>
          <a:off x="7170050" y="1193775"/>
          <a:ext cx="3000000" cy="3000000"/>
        </p:xfrm>
        <a:graphic>
          <a:graphicData uri="http://schemas.openxmlformats.org/drawingml/2006/table">
            <a:tbl>
              <a:tblPr>
                <a:noFill/>
                <a:tableStyleId>{E0BC433A-8A7C-42FF-996B-E5723BEE4519}</a:tableStyleId>
              </a:tblPr>
              <a:tblGrid>
                <a:gridCol w="1358050"/>
                <a:gridCol w="898500"/>
                <a:gridCol w="704275"/>
                <a:gridCol w="382850"/>
                <a:gridCol w="532000"/>
                <a:gridCol w="1051925"/>
              </a:tblGrid>
              <a:tr h="259050">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Himawari Product</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Sector</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chemeClr val="dk1"/>
                        </a:buClr>
                        <a:buSzPts val="1100"/>
                        <a:buFont typeface="Arial"/>
                        <a:buNone/>
                      </a:pPr>
                      <a:r>
                        <a:rPr b="1" lang="en-US" sz="1100" u="none" cap="none" strike="noStrike">
                          <a:solidFill>
                            <a:schemeClr val="dk1"/>
                          </a:solidFill>
                          <a:latin typeface="Lato"/>
                          <a:ea typeface="Lato"/>
                          <a:cs typeface="Lato"/>
                          <a:sym typeface="Lato"/>
                        </a:rPr>
                        <a:t>Refresh Rate</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Latency</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US" sz="1100" u="none" cap="none" strike="noStrike">
                          <a:latin typeface="Lato"/>
                          <a:ea typeface="Lato"/>
                          <a:cs typeface="Lato"/>
                          <a:sym typeface="Lato"/>
                        </a:rPr>
                        <a:t>Nadir ground resolution</a:t>
                      </a:r>
                      <a:endParaRPr b="1" sz="1100" u="none" cap="none" strike="noStrike">
                        <a:latin typeface="Lato"/>
                        <a:ea typeface="Lato"/>
                        <a:cs typeface="Lato"/>
                        <a:sym typeface="Lato"/>
                      </a:endParaRPr>
                    </a:p>
                  </a:txBody>
                  <a:tcPr marT="45700" marB="45700" marR="9125" marL="9125" anchor="b">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90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Rainfall Rate</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4518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Sea Surface Temperature</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60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2590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Clear Sky Mask</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64460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Cloud Top Height, Pressure, Temperature</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259050">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Cloud Top Phase</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r>
              <a:tr h="451825">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Derived Motion Winds</a:t>
                      </a:r>
                      <a:endParaRPr sz="1100" u="none" cap="none" strike="noStrike">
                        <a:latin typeface="Lato"/>
                        <a:ea typeface="Lato"/>
                        <a:cs typeface="Lato"/>
                        <a:sym typeface="Lato"/>
                      </a:endParaRPr>
                    </a:p>
                  </a:txBody>
                  <a:tcPr marT="45700" marB="45700" marR="9125" marL="9125" anchor="ctr">
                    <a:lnL cap="flat" cmpd="sng" w="9525">
                      <a:solidFill>
                        <a:srgbClr val="B7B7B7"/>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Full Disk</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gridSpan="2">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10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hMerge="1"/>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30 min</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n-US" sz="1100" u="none" cap="none" strike="noStrike">
                          <a:latin typeface="Lato"/>
                          <a:ea typeface="Lato"/>
                          <a:cs typeface="Lato"/>
                          <a:sym typeface="Lato"/>
                        </a:rPr>
                        <a:t>2 km</a:t>
                      </a:r>
                      <a:endParaRPr sz="1100" u="none" cap="none" strike="noStrike">
                        <a:latin typeface="Lato"/>
                        <a:ea typeface="Lato"/>
                        <a:cs typeface="Lato"/>
                        <a:sym typeface="Lato"/>
                      </a:endParaRPr>
                    </a:p>
                  </a:txBody>
                  <a:tcPr marT="45700" marB="45700" marR="9125" marL="912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graphicFrame>
        <p:nvGraphicFramePr>
          <p:cNvPr id="452" name="Google Shape;452;p3"/>
          <p:cNvGraphicFramePr/>
          <p:nvPr/>
        </p:nvGraphicFramePr>
        <p:xfrm>
          <a:off x="381025" y="1273015"/>
          <a:ext cx="3000000" cy="3000000"/>
        </p:xfrm>
        <a:graphic>
          <a:graphicData uri="http://schemas.openxmlformats.org/drawingml/2006/table">
            <a:tbl>
              <a:tblPr bandRow="1" firstRow="1">
                <a:noFill/>
                <a:tableStyleId>{C1643944-E39D-4631-B911-0BE5BC36E6C6}</a:tableStyleId>
              </a:tblPr>
              <a:tblGrid>
                <a:gridCol w="1379475"/>
                <a:gridCol w="1439900"/>
                <a:gridCol w="2362200"/>
                <a:gridCol w="2405550"/>
                <a:gridCol w="1690750"/>
                <a:gridCol w="2152075"/>
              </a:tblGrid>
              <a:tr h="666200">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(TOWR 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rgbClr val="0000FF"/>
                          </a:solidFill>
                          <a:latin typeface="Montserrat"/>
                          <a:ea typeface="Montserrat"/>
                          <a:cs typeface="Montserrat"/>
                          <a:sym typeface="Montserrat"/>
                        </a:rPr>
                        <a:t>(Blue = submitted)</a:t>
                      </a:r>
                      <a:endParaRPr sz="1200" u="none" cap="none" strike="noStrike">
                        <a:latin typeface="Montserrat"/>
                        <a:ea typeface="Montserrat"/>
                        <a:cs typeface="Montserrat"/>
                        <a:sym typeface="Montserrat"/>
                      </a:endParaRPr>
                    </a:p>
                  </a:txBody>
                  <a:tcPr marT="45725" marB="45725" marR="91450" marL="91450" anchor="ctr"/>
                </a:tc>
              </a:tr>
              <a:tr h="246350">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ABI SCMI</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G16 Mar ’17 SBN 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Full</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GOES-16/17 menus</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appear by default</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under Sat in v18.2.1</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r>
              <a:tr h="305000">
                <a:tc vMerge="1"/>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G17 Aug ‘18 SBN W</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G17 Provisional: 11/28/18</a:t>
                      </a:r>
                      <a:br>
                        <a:rPr lang="en-US" sz="1000" u="none" cap="none" strike="noStrike">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G17 Full: 02/19/20</a:t>
                      </a:r>
                      <a:endParaRPr sz="1000" u="none" cap="none" strike="noStrike">
                        <a:solidFill>
                          <a:schemeClr val="dk1"/>
                        </a:solidFill>
                        <a:latin typeface="Montserrat"/>
                        <a:ea typeface="Montserrat"/>
                        <a:cs typeface="Montserrat"/>
                        <a:sym typeface="Montserrat"/>
                      </a:endParaRPr>
                    </a:p>
                  </a:txBody>
                  <a:tcPr marT="45725" marB="45725" marR="91450" marL="91450" anchor="ctr"/>
                </a:tc>
                <a:tc vMerge="1"/>
                <a:tc vMerge="1"/>
                <a:tc vMerge="1"/>
              </a:tr>
              <a:tr h="2287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1-6</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Default General viewing VIS</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398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 7</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Default General viewing  SWIR</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191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 7, 13-14</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Ocean/Land in winter IR</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065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8-10</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Default General viewing WV</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065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8-10</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Low-level WV</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076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8-16</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Rainbow colors for dual IR, WV</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294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11-16</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Default General viewing IR</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2065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Bands 11-16</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Summer, warm land areas</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3442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Window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Ch Diff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Blowing dust, volcanic ash, low-level water vapor (10.3-12.3um)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b="1" sz="1000" u="none" cap="none" strike="noStrike">
                        <a:solidFill>
                          <a:srgbClr val="0000FF"/>
                        </a:solidFill>
                        <a:latin typeface="Montserrat"/>
                        <a:ea typeface="Montserrat"/>
                        <a:cs typeface="Montserrat"/>
                        <a:sym typeface="Montserrat"/>
                      </a:endParaRPr>
                    </a:p>
                  </a:txBody>
                  <a:tcPr marT="45725" marB="45725" marR="91450" marL="91450" anchor="ctr"/>
                </a:tc>
              </a:tr>
              <a:tr h="3442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Water Vapor Ch Diff</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Arial"/>
                        <a:buNone/>
                      </a:pPr>
                      <a:r>
                        <a:t/>
                      </a:r>
                      <a:endParaRPr sz="10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Gradients in UL WV (6.2-7.3um)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Jan ‘18,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42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Two</a:t>
                      </a:r>
                      <a:r>
                        <a:rPr lang="en-US" sz="1000" u="none" cap="none" strike="noStrike">
                          <a:latin typeface="Montserrat"/>
                          <a:ea typeface="Montserrat"/>
                          <a:cs typeface="Montserrat"/>
                          <a:sym typeface="Montserrat"/>
                        </a:rPr>
                        <a:t> Night Fog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Ch Diffs</a:t>
                      </a:r>
                      <a:endParaRPr sz="10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Gray/blue (</a:t>
                      </a:r>
                      <a:r>
                        <a:rPr lang="en-US" sz="1000" u="none" cap="none" strike="noStrike">
                          <a:solidFill>
                            <a:schemeClr val="dk1"/>
                          </a:solidFill>
                          <a:latin typeface="Montserrat"/>
                          <a:ea typeface="Montserrat"/>
                          <a:cs typeface="Montserrat"/>
                          <a:sym typeface="Montserrat"/>
                        </a:rPr>
                        <a:t>2 menu buttons </a:t>
                      </a:r>
                      <a:r>
                        <a:rPr lang="en-US" sz="1000" u="none" cap="none" strike="noStrike">
                          <a:latin typeface="Montserrat"/>
                          <a:ea typeface="Montserrat"/>
                          <a:cs typeface="Montserrat"/>
                          <a:sym typeface="Montserrat"/>
                        </a:rPr>
                        <a:t>10.3-3.9um</a:t>
                      </a:r>
                      <a:r>
                        <a:rPr lang="en-US" sz="1000" u="none" cap="none" strike="noStrike">
                          <a:solidFill>
                            <a:schemeClr val="dk1"/>
                          </a:solidFill>
                          <a:latin typeface="Montserrat"/>
                          <a:ea typeface="Montserrat"/>
                          <a:cs typeface="Montserrat"/>
                          <a:sym typeface="Montserrat"/>
                        </a:rPr>
                        <a:t>, and 11.2-3.9um)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a:t>
                      </a:r>
                      <a:r>
                        <a:rPr lang="en-US" sz="1000" u="none" cap="none" strike="noStrike">
                          <a:solidFill>
                            <a:schemeClr val="dk1"/>
                          </a:solidFill>
                          <a:latin typeface="Montserrat"/>
                          <a:ea typeface="Montserrat"/>
                          <a:cs typeface="Montserrat"/>
                          <a:sym typeface="Montserrat"/>
                        </a:rPr>
                        <a:t>, Aug ‘19</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 / 20.2.1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bl>
          </a:graphicData>
        </a:graphic>
      </p:graphicFrame>
      <p:sp>
        <p:nvSpPr>
          <p:cNvPr id="453" name="Google Shape;453;p3"/>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54" name="Google Shape;454;p3"/>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(1) Current Product Posture </a:t>
            </a:r>
            <a:endParaRPr sz="3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aphicFrame>
        <p:nvGraphicFramePr>
          <p:cNvPr id="460" name="Google Shape;460;p4"/>
          <p:cNvGraphicFramePr/>
          <p:nvPr/>
        </p:nvGraphicFramePr>
        <p:xfrm>
          <a:off x="547086" y="1248397"/>
          <a:ext cx="3000000" cy="3000000"/>
        </p:xfrm>
        <a:graphic>
          <a:graphicData uri="http://schemas.openxmlformats.org/drawingml/2006/table">
            <a:tbl>
              <a:tblPr bandRow="1" firstRow="1">
                <a:noFill/>
                <a:tableStyleId>{C1643944-E39D-4631-B911-0BE5BC36E6C6}</a:tableStyleId>
              </a:tblPr>
              <a:tblGrid>
                <a:gridCol w="2057400"/>
                <a:gridCol w="1410675"/>
                <a:gridCol w="1270000"/>
                <a:gridCol w="2637700"/>
                <a:gridCol w="1611925"/>
                <a:gridCol w="2110125"/>
              </a:tblGrid>
              <a:tr h="594450">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(TOWR 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rgbClr val="0000FF"/>
                          </a:solidFill>
                          <a:latin typeface="Montserrat"/>
                          <a:ea typeface="Montserrat"/>
                          <a:cs typeface="Montserrat"/>
                          <a:sym typeface="Montserrat"/>
                        </a:rPr>
                        <a:t>(Blue = submitted)</a:t>
                      </a:r>
                      <a:endParaRPr sz="1200" u="none" cap="none" strike="noStrike">
                        <a:latin typeface="Montserrat"/>
                        <a:ea typeface="Montserrat"/>
                        <a:cs typeface="Montserrat"/>
                        <a:sym typeface="Montserrat"/>
                      </a:endParaRPr>
                    </a:p>
                  </a:txBody>
                  <a:tcPr marT="45725" marB="45725" marR="91450" marL="91450" anchor="ctr"/>
                </a:tc>
              </a:tr>
              <a:tr h="4782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Fog Ch Diff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Highlights fog over warmer surfaces, Opposite of Night fog CH diff (3.9-10.3um)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Snow Ch Diff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Highlights snow cover over land (1.6-0.64um)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Jan ‘18, Mature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(Avail all sectors-FG)</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Fire Ch Diff</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Fire hot spot detection (2.2-1.6um)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(Avail all sectors-FG)</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21255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Ozone Ch Diff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Ozone detection (9.6-10.3um)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Split Cloud Top Phase Ch Diff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Highlights ice clouds, phase variation (11.2-8.4um)</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Vegetation Ch Diff</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Highlights Vegetation, land sfc variation (0.64-0.87um)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(Avail all sectors-FG)</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3637FC"/>
                        </a:buClr>
                        <a:buSzPts val="1200"/>
                        <a:buFont typeface="Calibri"/>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7822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GOES-16/</a:t>
                      </a:r>
                      <a:r>
                        <a:rPr lang="en-US" sz="1000" u="none" cap="none" strike="noStrike">
                          <a:latin typeface="Montserrat"/>
                          <a:ea typeface="Montserrat"/>
                          <a:cs typeface="Montserrat"/>
                          <a:sym typeface="Montserrat"/>
                          <a:extLst>
                            <a:ext uri="http://customooxmlschemas.google.com/">
                              <go:slidesCustomData xmlns:go="http://customooxmlschemas.google.com/" textRoundtripDataId="21"/>
                            </a:ext>
                          </a:extLst>
                        </a:rPr>
                        <a:t>GOES-15 </a:t>
                      </a:r>
                      <a:r>
                        <a:rPr lang="en-US" sz="1000" u="none" cap="none" strike="noStrike">
                          <a:latin typeface="Montserrat"/>
                          <a:ea typeface="Montserrat"/>
                          <a:cs typeface="Montserrat"/>
                          <a:sym typeface="Montserrat"/>
                        </a:rPr>
                        <a:t>Supernational</a:t>
                      </a:r>
                      <a:br>
                        <a:rPr lang="en-US" sz="1000" u="none" cap="none" strike="noStrike">
                          <a:latin typeface="Montserrat"/>
                          <a:ea typeface="Montserrat"/>
                          <a:cs typeface="Montserrat"/>
                          <a:sym typeface="Montserrat"/>
                        </a:rPr>
                      </a:br>
                      <a:r>
                        <a:rPr lang="en-US" sz="1000" u="none" cap="none" strike="noStrike">
                          <a:latin typeface="Montserrat"/>
                          <a:ea typeface="Montserrat"/>
                          <a:cs typeface="Montserrat"/>
                          <a:sym typeface="Montserrat"/>
                        </a:rPr>
                        <a:t>“</a:t>
                      </a:r>
                      <a:r>
                        <a:rPr lang="en-US" sz="1000" u="none" cap="none" strike="noStrike">
                          <a:latin typeface="Montserrat"/>
                          <a:ea typeface="Montserrat"/>
                          <a:cs typeface="Montserrat"/>
                          <a:sym typeface="Montserrat"/>
                        </a:rPr>
                        <a:t>CONUS</a:t>
                      </a:r>
                      <a:r>
                        <a:rPr lang="en-US" sz="1000" u="none" cap="none" strike="noStrike">
                          <a:latin typeface="Montserrat"/>
                          <a:ea typeface="Montserrat"/>
                          <a:cs typeface="Montserrat"/>
                          <a:sym typeface="Montserrat"/>
                        </a:rPr>
                        <a:t> with Legacy”</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(Menu to only show G-16 as of March 2, 2020)</a:t>
                      </a:r>
                      <a:endParaRPr sz="12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2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ABI CHs 2,7,8,11,16 w/corresponding G-15 CHs</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‘18, Eval</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N/A</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Cloud Phase Distinction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Daytime cloud phase variation (10.35,0.64,1.61um)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Fire Temperature RGB</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Fire hot spot detection (3.90,2.25,1.61um)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Jun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1255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Land Cloud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Arial"/>
                        <a:buNone/>
                      </a:pPr>
                      <a:r>
                        <a:t/>
                      </a:r>
                      <a:endParaRPr sz="10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land cloud (1.61,0.87,0.64um)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453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Cloud Convection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convection as warm colors (0.64,0.64,10.35um)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bl>
          </a:graphicData>
        </a:graphic>
      </p:graphicFrame>
      <p:sp>
        <p:nvSpPr>
          <p:cNvPr id="461" name="Google Shape;461;p4"/>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62" name="Google Shape;462;p4"/>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(2) Current Product Posture </a:t>
            </a:r>
            <a:endParaRPr sz="3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aphicFrame>
        <p:nvGraphicFramePr>
          <p:cNvPr id="468" name="Google Shape;468;p5"/>
          <p:cNvGraphicFramePr/>
          <p:nvPr/>
        </p:nvGraphicFramePr>
        <p:xfrm>
          <a:off x="500102" y="1236365"/>
          <a:ext cx="3000000" cy="3000000"/>
        </p:xfrm>
        <a:graphic>
          <a:graphicData uri="http://schemas.openxmlformats.org/drawingml/2006/table">
            <a:tbl>
              <a:tblPr bandRow="1" firstRow="1">
                <a:noFill/>
                <a:tableStyleId>{C1643944-E39D-4631-B911-0BE5BC36E6C6}</a:tableStyleId>
              </a:tblPr>
              <a:tblGrid>
                <a:gridCol w="1930400"/>
                <a:gridCol w="1583925"/>
                <a:gridCol w="1286925"/>
                <a:gridCol w="2672875"/>
                <a:gridCol w="1633425"/>
                <a:gridCol w="2084250"/>
              </a:tblGrid>
              <a:tr h="824225">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(TOWR 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rgbClr val="0000FF"/>
                          </a:solidFill>
                          <a:latin typeface="Montserrat"/>
                          <a:ea typeface="Montserrat"/>
                          <a:cs typeface="Montserrat"/>
                          <a:sym typeface="Montserrat"/>
                        </a:rPr>
                        <a:t>(Blue = submitted)</a:t>
                      </a:r>
                      <a:endParaRPr sz="1200" u="none" cap="none" strike="noStrike">
                        <a:latin typeface="Montserrat"/>
                        <a:ea typeface="Montserrat"/>
                        <a:cs typeface="Montserrat"/>
                        <a:sym typeface="Montserrat"/>
                      </a:endParaRPr>
                    </a:p>
                  </a:txBody>
                  <a:tcPr marT="45725" marB="45725" marR="91450" marL="91450" anchor="ctr"/>
                </a:tc>
              </a:tr>
              <a:tr h="30115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Land Cloud Fire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land clouds, fire (2.25,0.87,0.64um)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351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Simple Water Vapor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WV, Upper level circulation (10.35,6.19,7.34um)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579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Air Mass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Delineate air masses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(6.19-7.34,9.61-10.35,6.19um)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579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Ash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Ash detection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(12.3-10.35,11.2-8.5,10.35um)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880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Convection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convection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(6.19-7.34,3.9-10.35,1.61-0.64um)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(Avail all sectors-FG)</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579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Differential Water Vapor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Water vapor contrast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(7.34- 6.19,7.34,6.19)</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579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Snow Fog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 snow, fog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(0.87,1.61,3.9-10.35um)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1531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Dust RGB</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Dust (12.3-10.35,11.2-8.5,10.35um)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1531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Nighttime Microphysics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Delineate night cloud phase (12.3-10.35,10.35-3.9,10.35um)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153100">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SO2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Ash, S02 detection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(6.95-7.34,10.35-8.5,10.35um)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bl>
          </a:graphicData>
        </a:graphic>
      </p:graphicFrame>
      <p:sp>
        <p:nvSpPr>
          <p:cNvPr id="469" name="Google Shape;469;p5"/>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0" name="Google Shape;470;p5"/>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(3) Current Product Posture </a:t>
            </a:r>
            <a:endParaRPr sz="36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aphicFrame>
        <p:nvGraphicFramePr>
          <p:cNvPr id="476" name="Google Shape;476;p6"/>
          <p:cNvGraphicFramePr/>
          <p:nvPr/>
        </p:nvGraphicFramePr>
        <p:xfrm>
          <a:off x="460269" y="1191806"/>
          <a:ext cx="3000000" cy="3000000"/>
        </p:xfrm>
        <a:graphic>
          <a:graphicData uri="http://schemas.openxmlformats.org/drawingml/2006/table">
            <a:tbl>
              <a:tblPr bandRow="1" firstRow="1">
                <a:noFill/>
                <a:tableStyleId>{C1643944-E39D-4631-B911-0BE5BC36E6C6}</a:tableStyleId>
              </a:tblPr>
              <a:tblGrid>
                <a:gridCol w="2112650"/>
                <a:gridCol w="1613600"/>
                <a:gridCol w="2430150"/>
                <a:gridCol w="2152625"/>
                <a:gridCol w="1535825"/>
                <a:gridCol w="1636450"/>
              </a:tblGrid>
              <a:tr h="602175">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(TOWR 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rgbClr val="0000FF"/>
                          </a:solidFill>
                          <a:latin typeface="Montserrat"/>
                          <a:ea typeface="Montserrat"/>
                          <a:cs typeface="Montserrat"/>
                          <a:sym typeface="Montserrat"/>
                        </a:rPr>
                        <a:t>(Blue = submitted)</a:t>
                      </a:r>
                      <a:endParaRPr sz="1200" u="none" cap="none" strike="noStrike">
                        <a:latin typeface="Montserrat"/>
                        <a:ea typeface="Montserrat"/>
                        <a:cs typeface="Montserrat"/>
                        <a:sym typeface="Montserrat"/>
                      </a:endParaRPr>
                    </a:p>
                  </a:txBody>
                  <a:tcPr marT="45725" marB="45725" marR="91450" marL="91450" anchor="ctr"/>
                </a:tc>
              </a:tr>
              <a:tr h="3678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Daytime Composite #1 RGB</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Highlight cold surfaces, cirrus (0.64,1.61,11.2um)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Baselined 16.1.x</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r>
              <a:tr h="3678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Daytime Composite #5 RGB</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Grayscale, Cirrus (0.64,0.87,0.64um)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Baselined 16.1.x</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r>
              <a:tr h="3678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Day Ocean Cloud Convection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Daytime Ocean Convection</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(0.87,0.87, 10.35um)</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June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19.2.1  </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94175">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CIMSS Natural Color RGB</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Natural color, computes Green</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Jan. ‘18, Mature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(Avail all  sectors-FG)</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  </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82600">
                <a:tc rowSpan="2">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Clear Sky Mask</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G16 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 </a:t>
                      </a:r>
                      <a:r>
                        <a:rPr lang="en-US" sz="1000" u="none" cap="none" strike="noStrike">
                          <a:solidFill>
                            <a:schemeClr val="dk1"/>
                          </a:solidFill>
                          <a:latin typeface="Montserrat"/>
                          <a:ea typeface="Montserrat"/>
                          <a:cs typeface="Montserrat"/>
                          <a:sym typeface="Montserrat"/>
                        </a:rPr>
                        <a:t>(May 31, ‘17)</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 </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Display as binary mask</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Baselined 16.1.x</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r>
              <a:tr h="282600">
                <a:tc vMerge="1"/>
                <a:tc vMerge="1"/>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*G17: Provisional (May 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363325">
                <a:tc rowSpan="2">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Cloud Top Height,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Temperature, Pressure</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r>
                        <a:rPr lang="en-US" sz="1000" u="none" cap="none" strike="noStrike">
                          <a:solidFill>
                            <a:schemeClr val="dk1"/>
                          </a:solidFill>
                          <a:latin typeface="Montserrat"/>
                          <a:ea typeface="Montserrat"/>
                          <a:cs typeface="Montserrat"/>
                          <a:sym typeface="Montserrat"/>
                        </a:rPr>
                        <a:t>(31 May 17)</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Height: F,C,M</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Temp: F,M</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Pressure: F,C</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Cloud Top Height in Ft,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Temp in degC</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June ‘17, Mature</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302450">
                <a:tc vMerge="1"/>
                <a:tc vMerge="1"/>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*G17: Provisional (May 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15300">
                <a:tc rowSpan="2">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Cloud Top Phase</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r>
                        <a:rPr lang="en-US" sz="1000" u="none" cap="none" strike="noStrike">
                          <a:solidFill>
                            <a:schemeClr val="dk1"/>
                          </a:solidFill>
                          <a:latin typeface="Montserrat"/>
                          <a:ea typeface="Montserrat"/>
                          <a:cs typeface="Montserrat"/>
                          <a:sym typeface="Montserrat"/>
                        </a:rPr>
                        <a:t>(May 31, ‘17)</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 G16: Provisional</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Clear, Water, Supercooled, Mixed, Ice, Uncertain</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Baselined 16.1.x</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 </a:t>
                      </a:r>
                      <a:endParaRPr sz="1200" u="none" cap="none" strike="noStrike">
                        <a:latin typeface="Montserrat"/>
                        <a:ea typeface="Montserrat"/>
                        <a:cs typeface="Montserrat"/>
                        <a:sym typeface="Montserrat"/>
                      </a:endParaRPr>
                    </a:p>
                  </a:txBody>
                  <a:tcPr marT="45725" marB="45725" marR="91450" marL="91450" anchor="ctr"/>
                </a:tc>
              </a:tr>
              <a:tr h="215300">
                <a:tc vMerge="1"/>
                <a:tc vMerge="1"/>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*G17: Provisional (May 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457325">
                <a:tc>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 Derived Stability Indices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(CAPE,LI, KI, SI, TT)</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(May 31, ‘17)</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br>
                        <a:rPr lang="en-US" sz="1000" u="none" cap="none" strike="noStrike">
                          <a:latin typeface="Montserrat"/>
                          <a:ea typeface="Montserrat"/>
                          <a:cs typeface="Montserrat"/>
                          <a:sym typeface="Montserrat"/>
                        </a:rPr>
                      </a:br>
                      <a:r>
                        <a:rPr lang="en-US" sz="1000" u="none" cap="none" strike="noStrike">
                          <a:latin typeface="Montserrat"/>
                          <a:ea typeface="Montserrat"/>
                          <a:cs typeface="Montserrat"/>
                          <a:sym typeface="Montserrat"/>
                        </a:rPr>
                        <a:t>*</a:t>
                      </a:r>
                      <a:r>
                        <a:rPr lang="en-US" sz="1000" u="none" cap="none" strike="noStrike">
                          <a:solidFill>
                            <a:schemeClr val="dk1"/>
                          </a:solidFill>
                          <a:latin typeface="Montserrat"/>
                          <a:ea typeface="Montserrat"/>
                          <a:cs typeface="Montserrat"/>
                          <a:sym typeface="Montserrat"/>
                        </a:rPr>
                        <a:t>G17: Provisional  (May 16, ’19)</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10-bit colormap. Syncs to legacy GOES Sounder ranges</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244700">
                <a:tc rowSpan="2">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Aerosol Detection (ADP</a:t>
                      </a:r>
                      <a:r>
                        <a:rPr i="0" lang="en-US" sz="1000" u="none" cap="none" strike="noStrike">
                          <a:solidFill>
                            <a:srgbClr val="000000"/>
                          </a:solidFill>
                          <a:latin typeface="Montserrat"/>
                          <a:ea typeface="Montserrat"/>
                          <a:cs typeface="Montserrat"/>
                          <a:sym typeface="Montserrat"/>
                        </a:rPr>
                        <a:t>)</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r>
                        <a:rPr lang="en-US" sz="1000" u="none" cap="none" strike="noStrike">
                          <a:solidFill>
                            <a:schemeClr val="dk1"/>
                          </a:solidFill>
                          <a:latin typeface="Montserrat"/>
                          <a:ea typeface="Montserrat"/>
                          <a:cs typeface="Montserrat"/>
                          <a:sym typeface="Montserrat"/>
                        </a:rPr>
                        <a:t>(May ‘17)</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 (Dec. 6, ‘18)</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Separate Dust, Smoke. Hi/Lo/Med confidence</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‘18 RPM, Eval</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20.2.1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4055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(June 27, ‘19)</a:t>
                      </a:r>
                      <a:endParaRPr sz="1000" u="none" cap="none" strike="noStrike">
                        <a:latin typeface="Montserrat"/>
                        <a:ea typeface="Montserrat"/>
                        <a:cs typeface="Montserrat"/>
                        <a:sym typeface="Montserrat"/>
                      </a:endParaRPr>
                    </a:p>
                  </a:txBody>
                  <a:tcPr marT="45725" marB="45725" marR="91450" marL="91450" anchor="ctr"/>
                </a:tc>
                <a:tc vMerge="1"/>
                <a:tc vMerge="1"/>
                <a:tc vMerge="1"/>
              </a:tr>
            </a:tbl>
          </a:graphicData>
        </a:graphic>
      </p:graphicFrame>
      <p:sp>
        <p:nvSpPr>
          <p:cNvPr id="477" name="Google Shape;477;p6"/>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78" name="Google Shape;478;p6"/>
          <p:cNvSpPr txBox="1"/>
          <p:nvPr/>
        </p:nvSpPr>
        <p:spPr>
          <a:xfrm>
            <a:off x="4743892" y="6504812"/>
            <a:ext cx="2704215" cy="27699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F = Full Disk, C= </a:t>
            </a:r>
            <a:r>
              <a:rPr b="0" i="1" lang="en-US" sz="1200" u="none" cap="none" strike="noStrike">
                <a:solidFill>
                  <a:schemeClr val="dk1"/>
                </a:solidFill>
                <a:latin typeface="Calibri"/>
                <a:ea typeface="Calibri"/>
                <a:cs typeface="Calibri"/>
                <a:sym typeface="Calibri"/>
              </a:rPr>
              <a:t>CONUS</a:t>
            </a:r>
            <a:r>
              <a:rPr b="0" i="1" lang="en-US" sz="1200" u="none" cap="none" strike="noStrike">
                <a:solidFill>
                  <a:schemeClr val="dk1"/>
                </a:solidFill>
                <a:latin typeface="Calibri"/>
                <a:ea typeface="Calibri"/>
                <a:cs typeface="Calibri"/>
                <a:sym typeface="Calibri"/>
              </a:rPr>
              <a:t>, M= Mesoscale</a:t>
            </a:r>
            <a:endParaRPr b="0" i="0" sz="1400" u="none" cap="none" strike="noStrike">
              <a:solidFill>
                <a:srgbClr val="000000"/>
              </a:solidFill>
              <a:latin typeface="Arial"/>
              <a:ea typeface="Arial"/>
              <a:cs typeface="Arial"/>
              <a:sym typeface="Arial"/>
            </a:endParaRPr>
          </a:p>
        </p:txBody>
      </p:sp>
      <p:sp>
        <p:nvSpPr>
          <p:cNvPr id="479" name="Google Shape;479;p6"/>
          <p:cNvSpPr txBox="1"/>
          <p:nvPr/>
        </p:nvSpPr>
        <p:spPr>
          <a:xfrm>
            <a:off x="355344" y="6504812"/>
            <a:ext cx="362419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*G-17 PS-PVRs are based upon cool season evaluations</a:t>
            </a:r>
            <a:endParaRPr b="0" i="0" sz="1400" u="none" cap="none" strike="noStrike">
              <a:solidFill>
                <a:srgbClr val="000000"/>
              </a:solidFill>
              <a:latin typeface="Arial"/>
              <a:ea typeface="Arial"/>
              <a:cs typeface="Arial"/>
              <a:sym typeface="Arial"/>
            </a:endParaRPr>
          </a:p>
        </p:txBody>
      </p:sp>
      <p:sp>
        <p:nvSpPr>
          <p:cNvPr id="480" name="Google Shape;480;p6"/>
          <p:cNvSpPr txBox="1"/>
          <p:nvPr>
            <p:ph type="title"/>
          </p:nvPr>
        </p:nvSpPr>
        <p:spPr>
          <a:xfrm>
            <a:off x="609600" y="0"/>
            <a:ext cx="91578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(4) Current Product Posture </a:t>
            </a:r>
            <a:endParaRPr sz="3600"/>
          </a:p>
        </p:txBody>
      </p:sp>
      <p:sp>
        <p:nvSpPr>
          <p:cNvPr id="481" name="Google Shape;481;p6"/>
          <p:cNvSpPr txBox="1"/>
          <p:nvPr/>
        </p:nvSpPr>
        <p:spPr>
          <a:xfrm>
            <a:off x="8832026" y="129775"/>
            <a:ext cx="21378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aphicFrame>
        <p:nvGraphicFramePr>
          <p:cNvPr id="486" name="Google Shape;486;p7"/>
          <p:cNvGraphicFramePr/>
          <p:nvPr/>
        </p:nvGraphicFramePr>
        <p:xfrm>
          <a:off x="232284" y="1255445"/>
          <a:ext cx="3000000" cy="3000000"/>
        </p:xfrm>
        <a:graphic>
          <a:graphicData uri="http://schemas.openxmlformats.org/drawingml/2006/table">
            <a:tbl>
              <a:tblPr bandRow="1" firstRow="1">
                <a:noFill/>
                <a:tableStyleId>{C1643944-E39D-4631-B911-0BE5BC36E6C6}</a:tableStyleId>
              </a:tblPr>
              <a:tblGrid>
                <a:gridCol w="1988600"/>
                <a:gridCol w="1544725"/>
                <a:gridCol w="3107175"/>
                <a:gridCol w="2353300"/>
                <a:gridCol w="1233275"/>
                <a:gridCol w="1500325"/>
              </a:tblGrid>
              <a:tr h="649600">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rgbClr val="0000FF"/>
                          </a:solidFill>
                          <a:latin typeface="Montserrat"/>
                          <a:ea typeface="Montserrat"/>
                          <a:cs typeface="Montserrat"/>
                          <a:sym typeface="Montserrat"/>
                        </a:rPr>
                        <a:t>(Blue = submitted)</a:t>
                      </a:r>
                      <a:endParaRPr sz="1200" u="none" cap="none" strike="noStrike">
                        <a:latin typeface="Montserrat"/>
                        <a:ea typeface="Montserrat"/>
                        <a:cs typeface="Montserrat"/>
                        <a:sym typeface="Montserrat"/>
                      </a:endParaRPr>
                    </a:p>
                  </a:txBody>
                  <a:tcPr marT="45725" marB="45725" marR="91450" marL="91450" anchor="ctr"/>
                </a:tc>
              </a:tr>
              <a:tr h="234175">
                <a:tc rowSpan="2">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Aerosol Optical Depth </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G16 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(31 May 17)  F,C</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 (Sept. 14, ’18)</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Display as binary mask.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Fixed display range (0-1)</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June ‘17, Mature</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22492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000" u="none" cap="none" strike="noStrike">
                          <a:solidFill>
                            <a:srgbClr val="3F3F3F"/>
                          </a:solidFill>
                          <a:latin typeface="Montserrat"/>
                          <a:ea typeface="Montserrat"/>
                          <a:cs typeface="Montserrat"/>
                          <a:sym typeface="Montserrat"/>
                        </a:rPr>
                        <a:t>*</a:t>
                      </a:r>
                      <a:r>
                        <a:rPr lang="en-US" sz="1000" u="none" cap="none" strike="noStrike">
                          <a:solidFill>
                            <a:schemeClr val="dk1"/>
                          </a:solidFill>
                          <a:latin typeface="Montserrat"/>
                          <a:ea typeface="Montserrat"/>
                          <a:cs typeface="Montserrat"/>
                          <a:sym typeface="Montserrat"/>
                        </a:rPr>
                        <a:t>G17: Provisional (June 27,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24925">
                <a:tc rowSpan="2">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Land Surface Temperature</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(31 May 17)  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LST in degF</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June ‘17, Eval</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 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2492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(June 13,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43800">
                <a:tc rowSpan="2">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Fire/Hot Spot</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(31 May 17)  F,C</a:t>
                      </a:r>
                      <a:br>
                        <a:rPr lang="en-US" sz="1000" u="none" cap="none" strike="noStrike">
                          <a:latin typeface="Montserrat"/>
                          <a:ea typeface="Montserrat"/>
                          <a:cs typeface="Montserrat"/>
                          <a:sym typeface="Montserrat"/>
                        </a:rPr>
                      </a:br>
                      <a:r>
                        <a:rPr lang="en-US" sz="1000" u="none" cap="none" strike="noStrike">
                          <a:solidFill>
                            <a:srgbClr val="CC0000"/>
                          </a:solidFill>
                          <a:latin typeface="Montserrat"/>
                          <a:ea typeface="Montserrat"/>
                          <a:cs typeface="Montserrat"/>
                          <a:sym typeface="Montserrat"/>
                        </a:rPr>
                        <a:t>LDM: new Meso</a:t>
                      </a:r>
                      <a:endParaRPr sz="1200" u="none" cap="none" strike="noStrike">
                        <a:solidFill>
                          <a:srgbClr val="CC000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  (Apr 24, ‘18)</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Fire Temp, Power, Area</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Eval</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5225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(July 25,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523775">
                <a:tc>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TPW</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(31 May 17)  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(May 16, ‘19)</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TPW in Inches. 10-bit colormap based legacy GOES Sounder</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523775">
                <a:tc>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 COD</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(31 May 17)  F,C</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br>
                        <a:rPr lang="en-US" sz="1000" u="none" cap="none" strike="noStrike">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*G17: Provisional Day: 6/13/19 Night: 9/24/19</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Fixed max display range to 100%</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Aug. ‘17, Mature</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523775">
                <a:tc>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Cloud Particle Size Distribution</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(June 4, ‘17)  F,C,M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 (Dec. 14, ’18)</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*G17: Provisional Day: 6/13/19 Night: 9/24/19</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Range 0-100um</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Baselined</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264275">
                <a:tc rowSpan="2">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Derived Motion Winds </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(June 14, ‘17)  </a:t>
                      </a:r>
                      <a:br>
                        <a:rPr lang="en-US" sz="1000" u="none" cap="none" strike="noStrike">
                          <a:solidFill>
                            <a:schemeClr val="dk1"/>
                          </a:solidFill>
                          <a:latin typeface="Montserrat"/>
                          <a:ea typeface="Montserrat"/>
                          <a:cs typeface="Montserrat"/>
                          <a:sym typeface="Montserrat"/>
                        </a:rPr>
                      </a:br>
                      <a:r>
                        <a:rPr lang="en-US" sz="1000" u="none" cap="none" strike="noStrike">
                          <a:solidFill>
                            <a:schemeClr val="dk1"/>
                          </a:solidFill>
                          <a:latin typeface="Montserrat"/>
                          <a:ea typeface="Montserrat"/>
                          <a:cs typeface="Montserrat"/>
                          <a:sym typeface="Montserrat"/>
                        </a:rPr>
                        <a:t>C (15min), M (5min)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8333"/>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a:t>
                      </a:r>
                      <a:r>
                        <a:rPr lang="en-US" sz="1000" u="none" cap="none" strike="noStrike">
                          <a:solidFill>
                            <a:schemeClr val="dk1"/>
                          </a:solidFill>
                          <a:latin typeface="Montserrat"/>
                          <a:ea typeface="Montserrat"/>
                          <a:cs typeface="Montserrat"/>
                          <a:sym typeface="Montserrat"/>
                        </a:rPr>
                        <a:t>l</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By-Pressure displays as single color like legacy. </a:t>
                      </a:r>
                      <a:r>
                        <a:rPr lang="en-US" sz="1000" u="none" cap="none" strike="noStrike">
                          <a:solidFill>
                            <a:schemeClr val="dk1"/>
                          </a:solidFill>
                          <a:latin typeface="Montserrat"/>
                          <a:ea typeface="Montserrat"/>
                          <a:cs typeface="Montserrat"/>
                          <a:sym typeface="Montserrat"/>
                        </a:rPr>
                        <a:t>Meso 1,2 now separate displays/database entries</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Feb. ‘18, Mature</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08925">
                <a:tc vMerge="1"/>
                <a:tc vMerge="1"/>
                <a:tc>
                  <a:txBody>
                    <a:bodyPr/>
                    <a:lstStyle/>
                    <a:p>
                      <a:pPr indent="0" lvl="0" marL="0" marR="0" rtl="0" algn="ctr">
                        <a:lnSpc>
                          <a:spcPct val="108333"/>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(May 16,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24925">
                <a:tc rowSpan="2">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Sea Surface Temperature </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(17 Jan 18)  F (hourly)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Colormap highlights TC threshold, Default display as DegF and DegC</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March ‘18, Mature</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0617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  (July 25, ’19)</a:t>
                      </a:r>
                      <a:endParaRPr sz="1200" u="none" cap="none" strike="noStrike">
                        <a:latin typeface="Montserrat"/>
                        <a:ea typeface="Montserrat"/>
                        <a:cs typeface="Montserrat"/>
                        <a:sym typeface="Montserrat"/>
                      </a:endParaRPr>
                    </a:p>
                  </a:txBody>
                  <a:tcPr marT="45725" marB="45725" marR="91450" marL="91450" anchor="ctr"/>
                </a:tc>
                <a:tc vMerge="1"/>
                <a:tc vMerge="1"/>
                <a:tc vMerge="1"/>
              </a:tr>
            </a:tbl>
          </a:graphicData>
        </a:graphic>
      </p:graphicFrame>
      <p:sp>
        <p:nvSpPr>
          <p:cNvPr id="487" name="Google Shape;487;p7"/>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88" name="Google Shape;488;p7"/>
          <p:cNvSpPr txBox="1"/>
          <p:nvPr/>
        </p:nvSpPr>
        <p:spPr>
          <a:xfrm>
            <a:off x="4743879" y="6496586"/>
            <a:ext cx="2704215" cy="27699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F = Full Disk, C= </a:t>
            </a:r>
            <a:r>
              <a:rPr b="0" i="1" lang="en-US" sz="1200" u="none" cap="none" strike="noStrike">
                <a:solidFill>
                  <a:schemeClr val="dk1"/>
                </a:solidFill>
                <a:latin typeface="Calibri"/>
                <a:ea typeface="Calibri"/>
                <a:cs typeface="Calibri"/>
                <a:sym typeface="Calibri"/>
              </a:rPr>
              <a:t>CONUS</a:t>
            </a:r>
            <a:r>
              <a:rPr b="0" i="1" lang="en-US" sz="1200" u="none" cap="none" strike="noStrike">
                <a:solidFill>
                  <a:schemeClr val="dk1"/>
                </a:solidFill>
                <a:latin typeface="Calibri"/>
                <a:ea typeface="Calibri"/>
                <a:cs typeface="Calibri"/>
                <a:sym typeface="Calibri"/>
              </a:rPr>
              <a:t>, M= Mesoscale</a:t>
            </a:r>
            <a:endParaRPr b="0" i="0" sz="1400" u="none" cap="none" strike="noStrike">
              <a:solidFill>
                <a:srgbClr val="000000"/>
              </a:solidFill>
              <a:latin typeface="Arial"/>
              <a:ea typeface="Arial"/>
              <a:cs typeface="Arial"/>
              <a:sym typeface="Arial"/>
            </a:endParaRPr>
          </a:p>
        </p:txBody>
      </p:sp>
      <p:sp>
        <p:nvSpPr>
          <p:cNvPr id="489" name="Google Shape;489;p7"/>
          <p:cNvSpPr txBox="1"/>
          <p:nvPr/>
        </p:nvSpPr>
        <p:spPr>
          <a:xfrm>
            <a:off x="232284" y="6494718"/>
            <a:ext cx="3646816" cy="2769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*G-17 PS-PVRs are based upon cool season evaluations</a:t>
            </a:r>
            <a:endParaRPr b="0" i="0" sz="1400" u="none" cap="none" strike="noStrike">
              <a:solidFill>
                <a:srgbClr val="000000"/>
              </a:solidFill>
              <a:latin typeface="Arial"/>
              <a:ea typeface="Arial"/>
              <a:cs typeface="Arial"/>
              <a:sym typeface="Arial"/>
            </a:endParaRPr>
          </a:p>
        </p:txBody>
      </p:sp>
      <p:sp>
        <p:nvSpPr>
          <p:cNvPr id="490" name="Google Shape;490;p7"/>
          <p:cNvSpPr txBox="1"/>
          <p:nvPr>
            <p:ph type="title"/>
          </p:nvPr>
        </p:nvSpPr>
        <p:spPr>
          <a:xfrm>
            <a:off x="609600" y="0"/>
            <a:ext cx="92523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(5) Current Product Posture </a:t>
            </a:r>
            <a:endParaRPr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aphicFrame>
        <p:nvGraphicFramePr>
          <p:cNvPr id="496" name="Google Shape;496;p8"/>
          <p:cNvGraphicFramePr/>
          <p:nvPr/>
        </p:nvGraphicFramePr>
        <p:xfrm>
          <a:off x="355456" y="1206255"/>
          <a:ext cx="3000000" cy="3000000"/>
        </p:xfrm>
        <a:graphic>
          <a:graphicData uri="http://schemas.openxmlformats.org/drawingml/2006/table">
            <a:tbl>
              <a:tblPr bandRow="1" firstRow="1">
                <a:noFill/>
                <a:tableStyleId>{C1643944-E39D-4631-B911-0BE5BC36E6C6}</a:tableStyleId>
              </a:tblPr>
              <a:tblGrid>
                <a:gridCol w="2370775"/>
                <a:gridCol w="1468250"/>
                <a:gridCol w="1917000"/>
                <a:gridCol w="2815700"/>
                <a:gridCol w="1444525"/>
                <a:gridCol w="1464825"/>
              </a:tblGrid>
              <a:tr h="908200">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Delivery Mechanism</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(Activation)</a:t>
                      </a:r>
                      <a:endParaRPr sz="11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Product Maturity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Treatment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(enhancement tables, </a:t>
                      </a:r>
                      <a:br>
                        <a:rPr lang="en-US" sz="1100" u="none" cap="none" strike="noStrike">
                          <a:latin typeface="Montserrat"/>
                          <a:ea typeface="Montserrat"/>
                          <a:cs typeface="Montserrat"/>
                          <a:sym typeface="Montserrat"/>
                        </a:rPr>
                      </a:br>
                      <a:r>
                        <a:rPr lang="en-US" sz="1100" u="none" cap="none" strike="noStrike">
                          <a:latin typeface="Montserrat"/>
                          <a:ea typeface="Montserrat"/>
                          <a:cs typeface="Montserrat"/>
                          <a:sym typeface="Montserrat"/>
                        </a:rPr>
                        <a:t>ranges, units, rules…)</a:t>
                      </a:r>
                      <a:endParaRPr sz="11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AWIPS Status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latin typeface="Montserrat"/>
                          <a:ea typeface="Montserrat"/>
                          <a:cs typeface="Montserrat"/>
                          <a:sym typeface="Montserrat"/>
                        </a:rPr>
                        <a:t>(TOWR RPM date)</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400" u="none" cap="none" strike="noStrike">
                          <a:latin typeface="Montserrat"/>
                          <a:ea typeface="Montserrat"/>
                          <a:cs typeface="Montserrat"/>
                          <a:sym typeface="Montserrat"/>
                        </a:rPr>
                        <a:t>Target AWIPS Release</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900" u="none" cap="none" strike="noStrike">
                          <a:solidFill>
                            <a:srgbClr val="0000FF"/>
                          </a:solidFill>
                          <a:latin typeface="Montserrat"/>
                          <a:ea typeface="Montserrat"/>
                          <a:cs typeface="Montserrat"/>
                          <a:sym typeface="Montserrat"/>
                        </a:rPr>
                        <a:t>(Blue = submitted)</a:t>
                      </a:r>
                      <a:endParaRPr sz="1000" u="none" cap="none" strike="noStrike">
                        <a:latin typeface="Montserrat"/>
                        <a:ea typeface="Montserrat"/>
                        <a:cs typeface="Montserrat"/>
                        <a:sym typeface="Montserrat"/>
                      </a:endParaRPr>
                    </a:p>
                  </a:txBody>
                  <a:tcPr marT="45725" marB="45725" marR="91450" marL="91450" anchor="ctr"/>
                </a:tc>
              </a:tr>
              <a:tr h="338550">
                <a:tc rowSpan="2">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Rainfall Rate, Quantitative Precipitation Est</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SBN Exp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(Jan 17, ‘18)  F</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G16: Provisional</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(March 31, ‘18) </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Display in inches. Colormap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syncs w/typical radar colors</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March ‘18</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18.2.1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14875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*G17: Provisional</a:t>
                      </a:r>
                      <a:endParaRPr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 May 16,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08325">
                <a:tc rowSpan="2">
                  <a:txBody>
                    <a:bodyPr/>
                    <a:lstStyle/>
                    <a:p>
                      <a:pPr indent="0" lvl="0" marL="0" marR="0" rtl="0" algn="ctr">
                        <a:lnSpc>
                          <a:spcPct val="100000"/>
                        </a:lnSpc>
                        <a:spcBef>
                          <a:spcPts val="0"/>
                        </a:spcBef>
                        <a:spcAft>
                          <a:spcPts val="0"/>
                        </a:spcAft>
                        <a:buClr>
                          <a:srgbClr val="000000"/>
                        </a:buClr>
                        <a:buSzPts val="300"/>
                        <a:buFont typeface="Arial"/>
                        <a:buNone/>
                      </a:pPr>
                      <a:r>
                        <a:rPr i="0" lang="en-US" sz="1000" u="none" cap="none" strike="noStrike">
                          <a:solidFill>
                            <a:srgbClr val="000000"/>
                          </a:solidFill>
                          <a:latin typeface="Montserrat"/>
                          <a:ea typeface="Montserrat"/>
                          <a:cs typeface="Montserrat"/>
                          <a:sym typeface="Montserrat"/>
                        </a:rPr>
                        <a:t>Legacy Vertical Temperature/Moisture Profiles</a:t>
                      </a:r>
                      <a:endParaRPr sz="1200" u="none" cap="none" strike="noStrike">
                        <a:latin typeface="Montserrat"/>
                        <a:ea typeface="Montserrat"/>
                        <a:cs typeface="Montserrat"/>
                        <a:sym typeface="Montserrat"/>
                      </a:endParaRPr>
                    </a:p>
                  </a:txBody>
                  <a:tcPr marT="9150" marB="0" marR="6775" marL="6775"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SBN Exp</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(28 Feb 18) C (30min)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G16: Provisional</a:t>
                      </a:r>
                      <a:endParaRPr sz="12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NSHARP profiles</a:t>
                      </a:r>
                      <a:r>
                        <a:rPr lang="en-US" sz="1000" u="none" cap="none" strike="noStrike">
                          <a:solidFill>
                            <a:schemeClr val="dk1"/>
                          </a:solidFill>
                          <a:latin typeface="Montserrat"/>
                          <a:ea typeface="Montserrat"/>
                          <a:cs typeface="Montserrat"/>
                          <a:sym typeface="Montserrat"/>
                        </a:rPr>
                        <a:t>. Move menu under Derived products section</a:t>
                      </a:r>
                      <a:endParaRPr sz="1000" u="none" cap="none" strike="noStrike">
                        <a:solidFill>
                          <a:schemeClr val="dk1"/>
                        </a:solidFill>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Baselined (16.1.x), Eval, profile cadence</a:t>
                      </a:r>
                      <a:endParaRPr sz="1000" u="none" cap="none" strike="noStrike">
                        <a:latin typeface="Montserrat"/>
                        <a:ea typeface="Montserrat"/>
                        <a:cs typeface="Montserrat"/>
                        <a:sym typeface="Montserrat"/>
                      </a:endParaRPr>
                    </a:p>
                  </a:txBody>
                  <a:tcPr marT="45725" marB="45725" marR="91450" marL="91450" anchor="ctr"/>
                </a:tc>
                <a:tc rowSpan="2">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 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38550">
                <a:tc vMerge="1"/>
                <a:tc vMerge="1"/>
                <a:tc>
                  <a:txBody>
                    <a:bodyPr/>
                    <a:lstStyle/>
                    <a:p>
                      <a:pPr indent="0" lvl="0" marL="0" marR="0" rtl="0" algn="ctr">
                        <a:lnSpc>
                          <a:spcPct val="100000"/>
                        </a:lnSpc>
                        <a:spcBef>
                          <a:spcPts val="0"/>
                        </a:spcBef>
                        <a:spcAft>
                          <a:spcPts val="0"/>
                        </a:spcAft>
                        <a:buClr>
                          <a:srgbClr val="3F3F3F"/>
                        </a:buClr>
                        <a:buSzPts val="1200"/>
                        <a:buFont typeface="Calibri"/>
                        <a:buNone/>
                      </a:pPr>
                      <a:r>
                        <a:rPr b="1" lang="en-US" sz="1000" u="none" cap="none" strike="noStrike">
                          <a:solidFill>
                            <a:srgbClr val="3F3F3F"/>
                          </a:solidFill>
                          <a:latin typeface="Montserrat"/>
                          <a:ea typeface="Montserrat"/>
                          <a:cs typeface="Montserrat"/>
                          <a:sym typeface="Montserrat"/>
                        </a:rPr>
                        <a:t>*</a:t>
                      </a:r>
                      <a:r>
                        <a:rPr lang="en-US" sz="1000" u="none" cap="none" strike="noStrike">
                          <a:solidFill>
                            <a:schemeClr val="dk1"/>
                          </a:solidFill>
                          <a:latin typeface="Montserrat"/>
                          <a:ea typeface="Montserrat"/>
                          <a:cs typeface="Montserrat"/>
                          <a:sym typeface="Montserrat"/>
                        </a:rPr>
                        <a:t>G17: Provisional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(May 16, ‘19)</a:t>
                      </a:r>
                      <a:endParaRPr sz="1200" u="none" cap="none" strike="noStrike">
                        <a:latin typeface="Montserrat"/>
                        <a:ea typeface="Montserrat"/>
                        <a:cs typeface="Montserrat"/>
                        <a:sym typeface="Montserrat"/>
                      </a:endParaRPr>
                    </a:p>
                  </a:txBody>
                  <a:tcPr marT="45725" marB="45725" marR="91450" marL="91450" anchor="ctr"/>
                </a:tc>
                <a:tc vMerge="1"/>
                <a:tc vMerge="1"/>
                <a:tc vMerge="1"/>
              </a:tr>
              <a:tr h="268225">
                <a:tc>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NOAA-20 VIIRS Imagery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(KPP to AK via terrestrial Networks)</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‘18</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latin typeface="Montserrat"/>
                          <a:ea typeface="Montserrat"/>
                          <a:cs typeface="Montserrat"/>
                          <a:sym typeface="Montserrat"/>
                        </a:rPr>
                        <a:t>Validated</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I, M-bands, NCC</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‘18, Eval</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338550">
                <a:tc>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Snow Cover</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TBD</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G16/G17 Provisional 8/13/20</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468750">
                <a:tc>
                  <a:txBody>
                    <a:bodyPr/>
                    <a:lstStyle/>
                    <a:p>
                      <a:pPr indent="0" lvl="0" marL="0" marR="0" rtl="0" algn="ctr">
                        <a:lnSpc>
                          <a:spcPct val="100000"/>
                        </a:lnSpc>
                        <a:spcBef>
                          <a:spcPts val="0"/>
                        </a:spcBef>
                        <a:spcAft>
                          <a:spcPts val="0"/>
                        </a:spcAft>
                        <a:buClr>
                          <a:srgbClr val="000000"/>
                        </a:buClr>
                        <a:buSzPts val="300"/>
                        <a:buFont typeface="Calibri"/>
                        <a:buNone/>
                      </a:pPr>
                      <a:r>
                        <a:rPr i="0" lang="en-US" sz="1000" u="none" cap="none" strike="noStrike">
                          <a:solidFill>
                            <a:srgbClr val="000000"/>
                          </a:solidFill>
                          <a:latin typeface="Montserrat"/>
                          <a:ea typeface="Montserrat"/>
                          <a:cs typeface="Montserrat"/>
                          <a:sym typeface="Montserrat"/>
                        </a:rPr>
                        <a:t>JASON 3 Wave Altimetry</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SBN Exp </a:t>
                      </a:r>
                      <a:br>
                        <a:rPr lang="en-US" sz="1000" u="none" cap="none" strike="noStrike">
                          <a:latin typeface="Montserrat"/>
                          <a:ea typeface="Montserrat"/>
                          <a:cs typeface="Montserrat"/>
                          <a:sym typeface="Montserrat"/>
                        </a:rPr>
                      </a:br>
                      <a:r>
                        <a:rPr lang="en-US" sz="1000" u="none" cap="none" strike="noStrike">
                          <a:latin typeface="Montserrat"/>
                          <a:ea typeface="Montserrat"/>
                          <a:cs typeface="Montserrat"/>
                          <a:sym typeface="Montserrat"/>
                        </a:rPr>
                        <a:t>(July 17, ‘18)</a:t>
                      </a:r>
                      <a:endParaRPr sz="10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Operational, TT 194990 for slow load times, under investigation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latin typeface="Montserrat"/>
                          <a:ea typeface="Montserrat"/>
                          <a:cs typeface="Montserrat"/>
                          <a:sym typeface="Montserrat"/>
                        </a:rPr>
                        <a:t>Feb. ’18, dbgeo plugin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FF"/>
                        </a:buClr>
                        <a:buSzPts val="1200"/>
                        <a:buFont typeface="Calibri"/>
                        <a:buNone/>
                      </a:pPr>
                      <a:r>
                        <a:rPr lang="en-US" sz="1000" u="none" cap="none" strike="noStrike">
                          <a:solidFill>
                            <a:srgbClr val="0000FF"/>
                          </a:solidFill>
                          <a:latin typeface="Montserrat"/>
                          <a:ea typeface="Montserrat"/>
                          <a:cs typeface="Montserrat"/>
                          <a:sym typeface="Montserrat"/>
                        </a:rPr>
                        <a:t>19.2.1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687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sngStrike">
                          <a:solidFill>
                            <a:srgbClr val="999999"/>
                          </a:solidFill>
                          <a:latin typeface="Montserrat"/>
                          <a:ea typeface="Montserrat"/>
                          <a:cs typeface="Montserrat"/>
                          <a:sym typeface="Montserrat"/>
                        </a:rPr>
                        <a:t>CONUS</a:t>
                      </a:r>
                      <a:r>
                        <a:rPr i="0" lang="en-US" sz="1000" u="none" cap="none" strike="sngStrike">
                          <a:solidFill>
                            <a:srgbClr val="999999"/>
                          </a:solidFill>
                          <a:latin typeface="Montserrat"/>
                          <a:ea typeface="Montserrat"/>
                          <a:cs typeface="Montserrat"/>
                          <a:sym typeface="Montserrat"/>
                        </a:rPr>
                        <a:t> Geostationary Lightning Mapper (GLM)</a:t>
                      </a:r>
                      <a:endParaRPr sz="1200" u="none" cap="none" strike="sngStrike">
                        <a:solidFill>
                          <a:srgbClr val="999999"/>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sngStrike">
                          <a:solidFill>
                            <a:srgbClr val="999999"/>
                          </a:solidFill>
                          <a:latin typeface="Montserrat"/>
                          <a:ea typeface="Montserrat"/>
                          <a:cs typeface="Montserrat"/>
                          <a:sym typeface="Montserrat"/>
                        </a:rPr>
                        <a:t>LDM Migration  Ops G16 July 11, ’18</a:t>
                      </a:r>
                      <a:endParaRPr sz="1200" u="none" cap="none" strike="sngStrike">
                        <a:solidFill>
                          <a:srgbClr val="999999"/>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sngStrike">
                          <a:solidFill>
                            <a:srgbClr val="999999"/>
                          </a:solidFill>
                          <a:latin typeface="Montserrat"/>
                          <a:ea typeface="Montserrat"/>
                          <a:cs typeface="Montserrat"/>
                          <a:sym typeface="Montserrat"/>
                        </a:rPr>
                        <a:t>G17 Jun 10, ‘19</a:t>
                      </a:r>
                      <a:endParaRPr sz="10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sngStrike">
                          <a:solidFill>
                            <a:srgbClr val="999999"/>
                          </a:solidFill>
                          <a:latin typeface="Montserrat"/>
                          <a:ea typeface="Montserrat"/>
                          <a:cs typeface="Montserrat"/>
                          <a:sym typeface="Montserrat"/>
                        </a:rPr>
                        <a:t>G16: Full</a:t>
                      </a:r>
                      <a:br>
                        <a:rPr lang="en-US" sz="1000" u="none" cap="none" strike="sngStrike">
                          <a:solidFill>
                            <a:srgbClr val="999999"/>
                          </a:solidFill>
                          <a:latin typeface="Montserrat"/>
                          <a:ea typeface="Montserrat"/>
                          <a:cs typeface="Montserrat"/>
                          <a:sym typeface="Montserrat"/>
                        </a:rPr>
                      </a:br>
                      <a:r>
                        <a:rPr lang="en-US" sz="1000" u="none" cap="none" strike="sngStrike">
                          <a:solidFill>
                            <a:srgbClr val="999999"/>
                          </a:solidFill>
                          <a:latin typeface="Montserrat"/>
                          <a:ea typeface="Montserrat"/>
                          <a:cs typeface="Montserrat"/>
                          <a:sym typeface="Montserrat"/>
                        </a:rPr>
                        <a:t>G17 Full: 5/21/20</a:t>
                      </a:r>
                      <a:endParaRPr b="1" sz="10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sngStrike">
                          <a:solidFill>
                            <a:srgbClr val="999999"/>
                          </a:solidFill>
                          <a:latin typeface="Montserrat"/>
                          <a:ea typeface="Montserrat"/>
                          <a:cs typeface="Montserrat"/>
                          <a:sym typeface="Montserrat"/>
                        </a:rPr>
                        <a:t>Flash Extent Density (FED) Grid, Average Flash Area, and Total Optical Energy for </a:t>
                      </a:r>
                      <a:r>
                        <a:rPr lang="en-US" sz="1000" u="none" cap="none" strike="sngStrike">
                          <a:solidFill>
                            <a:srgbClr val="999999"/>
                          </a:solidFill>
                          <a:latin typeface="Montserrat"/>
                          <a:ea typeface="Montserrat"/>
                          <a:cs typeface="Montserrat"/>
                          <a:sym typeface="Montserrat"/>
                        </a:rPr>
                        <a:t>CONUS</a:t>
                      </a:r>
                      <a:r>
                        <a:rPr lang="en-US" sz="1000" u="none" cap="none" strike="sngStrike">
                          <a:solidFill>
                            <a:srgbClr val="999999"/>
                          </a:solidFill>
                          <a:latin typeface="Montserrat"/>
                          <a:ea typeface="Montserrat"/>
                          <a:cs typeface="Montserrat"/>
                          <a:sym typeface="Montserrat"/>
                        </a:rPr>
                        <a:t>  </a:t>
                      </a:r>
                      <a:endParaRPr sz="12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sngStrike">
                          <a:solidFill>
                            <a:srgbClr val="999999"/>
                          </a:solidFill>
                          <a:latin typeface="Montserrat"/>
                          <a:ea typeface="Montserrat"/>
                          <a:cs typeface="Montserrat"/>
                          <a:sym typeface="Montserrat"/>
                        </a:rPr>
                        <a:t>April ’18 / June ‘18, Eval</a:t>
                      </a:r>
                      <a:endParaRPr sz="12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sngStrike">
                          <a:solidFill>
                            <a:srgbClr val="999999"/>
                          </a:solidFill>
                          <a:latin typeface="Montserrat"/>
                          <a:ea typeface="Montserrat"/>
                          <a:cs typeface="Montserrat"/>
                          <a:sym typeface="Montserrat"/>
                        </a:rPr>
                        <a:t>19.2.1 (FED)</a:t>
                      </a:r>
                      <a:endParaRPr sz="1200" u="none" cap="none" strike="sngStrike">
                        <a:solidFill>
                          <a:srgbClr val="999999"/>
                        </a:solidFill>
                        <a:latin typeface="Montserrat"/>
                        <a:ea typeface="Montserrat"/>
                        <a:cs typeface="Montserrat"/>
                        <a:sym typeface="Montserrat"/>
                      </a:endParaRPr>
                    </a:p>
                  </a:txBody>
                  <a:tcPr marT="45725" marB="45725" marR="91450" marL="91450" anchor="ctr"/>
                </a:tc>
              </a:tr>
              <a:tr h="27712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G16/17 GLM Full Disk Punctured Tiles</a:t>
                      </a:r>
                      <a:endParaRPr sz="10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LDM migration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G16/17 Full</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1- &amp; 5-minute Flash Extent Density (FED), Total Optical Energy, Min. Flash Area</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Nov. ‘20</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4837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GOES-16/17 Ice Products: </a:t>
                      </a:r>
                      <a:br>
                        <a:rPr lang="en-US" sz="1000" u="none" cap="none" strike="noStrike">
                          <a:latin typeface="Montserrat"/>
                          <a:ea typeface="Montserrat"/>
                          <a:cs typeface="Montserrat"/>
                          <a:sym typeface="Montserrat"/>
                        </a:rPr>
                      </a:br>
                      <a:r>
                        <a:rPr lang="en-US" sz="1000" u="none" cap="none" strike="noStrike">
                          <a:latin typeface="Montserrat"/>
                          <a:ea typeface="Montserrat"/>
                          <a:cs typeface="Montserrat"/>
                          <a:sym typeface="Montserrat"/>
                        </a:rPr>
                        <a:t>Ice Concentration, Ice Age / Thickness, Ice Motion</a:t>
                      </a:r>
                      <a:endParaRPr sz="10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LDM migration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000"/>
                        <a:buFont typeface="Arial"/>
                        <a:buNone/>
                      </a:pPr>
                      <a:r>
                        <a:rPr lang="en-US" sz="1000" u="none" cap="none" strike="noStrike">
                          <a:latin typeface="Montserrat"/>
                          <a:ea typeface="Montserrat"/>
                          <a:cs typeface="Montserrat"/>
                          <a:sym typeface="Montserrat"/>
                        </a:rPr>
                        <a:t>Ice Concentration, Ice Age &amp; Thickness: Provisional</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Nov. ‘20</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r h="301250">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CIMSS Turbulence Probability (</a:t>
                      </a:r>
                      <a:r>
                        <a:rPr lang="en-US" sz="1000" u="none" cap="none" strike="noStrike">
                          <a:latin typeface="Montserrat"/>
                          <a:ea typeface="Montserrat"/>
                          <a:cs typeface="Montserrat"/>
                          <a:sym typeface="Montserrat"/>
                        </a:rPr>
                        <a:t>CONUS</a:t>
                      </a:r>
                      <a:r>
                        <a:rPr lang="en-US" sz="1000" u="none" cap="none" strike="noStrike">
                          <a:latin typeface="Montserrat"/>
                          <a:ea typeface="Montserrat"/>
                          <a:cs typeface="Montserrat"/>
                          <a:sym typeface="Montserrat"/>
                        </a:rPr>
                        <a:t>)</a:t>
                      </a:r>
                      <a:endParaRPr sz="10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LDM migration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solidFill>
                            <a:schemeClr val="dk1"/>
                          </a:solidFill>
                          <a:latin typeface="Montserrat"/>
                          <a:ea typeface="Montserrat"/>
                          <a:cs typeface="Montserrat"/>
                          <a:sym typeface="Montserrat"/>
                        </a:rPr>
                        <a:t>Nov. ‘20</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rgbClr val="0000FF"/>
                        </a:solidFill>
                        <a:latin typeface="Montserrat"/>
                        <a:ea typeface="Montserrat"/>
                        <a:cs typeface="Montserrat"/>
                        <a:sym typeface="Montserrat"/>
                      </a:endParaRPr>
                    </a:p>
                  </a:txBody>
                  <a:tcPr marT="45725" marB="45725" marR="91450" marL="91450" anchor="ctr"/>
                </a:tc>
              </a:tr>
            </a:tbl>
          </a:graphicData>
        </a:graphic>
      </p:graphicFrame>
      <p:sp>
        <p:nvSpPr>
          <p:cNvPr id="497" name="Google Shape;497;p8"/>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498" name="Google Shape;498;p8"/>
          <p:cNvSpPr txBox="1"/>
          <p:nvPr>
            <p:ph type="title"/>
          </p:nvPr>
        </p:nvSpPr>
        <p:spPr>
          <a:xfrm>
            <a:off x="609600" y="0"/>
            <a:ext cx="87138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(6) Current Product Posture </a:t>
            </a:r>
            <a:endParaRPr sz="3600"/>
          </a:p>
        </p:txBody>
      </p:sp>
      <p:sp>
        <p:nvSpPr>
          <p:cNvPr id="499" name="Google Shape;499;p8"/>
          <p:cNvSpPr txBox="1"/>
          <p:nvPr/>
        </p:nvSpPr>
        <p:spPr>
          <a:xfrm>
            <a:off x="388374" y="6496575"/>
            <a:ext cx="39297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000" u="none" cap="none" strike="noStrike">
                <a:solidFill>
                  <a:schemeClr val="dk1"/>
                </a:solidFill>
                <a:latin typeface="Montserrat"/>
                <a:ea typeface="Montserrat"/>
                <a:cs typeface="Montserrat"/>
                <a:sym typeface="Montserrat"/>
              </a:rPr>
              <a:t>*G-17 PS-PVRs are based upon cool season evaluations</a:t>
            </a:r>
            <a:endParaRPr b="0" i="0" sz="1200" u="none" cap="none" strike="noStrike">
              <a:solidFill>
                <a:srgbClr val="000000"/>
              </a:solidFill>
              <a:latin typeface="Montserrat"/>
              <a:ea typeface="Montserrat"/>
              <a:cs typeface="Montserrat"/>
              <a:sym typeface="Montserra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graphicFrame>
        <p:nvGraphicFramePr>
          <p:cNvPr id="505" name="Google Shape;505;p9"/>
          <p:cNvGraphicFramePr/>
          <p:nvPr/>
        </p:nvGraphicFramePr>
        <p:xfrm>
          <a:off x="147465" y="1185425"/>
          <a:ext cx="3000000" cy="3000000"/>
        </p:xfrm>
        <a:graphic>
          <a:graphicData uri="http://schemas.openxmlformats.org/drawingml/2006/table">
            <a:tbl>
              <a:tblPr bandRow="1" firstRow="1">
                <a:noFill/>
                <a:tableStyleId>{C1643944-E39D-4631-B911-0BE5BC36E6C6}</a:tableStyleId>
              </a:tblPr>
              <a:tblGrid>
                <a:gridCol w="3179550"/>
                <a:gridCol w="1160825"/>
                <a:gridCol w="1121000"/>
                <a:gridCol w="3051600"/>
                <a:gridCol w="1662175"/>
                <a:gridCol w="1514150"/>
              </a:tblGrid>
              <a:tr h="560150">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Product</a:t>
                      </a:r>
                      <a:endParaRPr sz="12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Delivery Mechanism</a:t>
                      </a:r>
                      <a:endParaRPr sz="1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chemeClr val="lt1"/>
                          </a:solidFill>
                          <a:latin typeface="Montserrat"/>
                          <a:ea typeface="Montserrat"/>
                          <a:cs typeface="Montserrat"/>
                          <a:sym typeface="Montserrat"/>
                        </a:rPr>
                        <a:t>(Activation)</a:t>
                      </a:r>
                      <a:endParaRPr sz="12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Product Maturity</a:t>
                      </a:r>
                      <a:endParaRPr sz="10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AWIPS Treatment</a:t>
                      </a:r>
                      <a:r>
                        <a:rPr lang="en-US" sz="1400" u="none" cap="none" strike="noStrike">
                          <a:solidFill>
                            <a:schemeClr val="lt1"/>
                          </a:solidFill>
                          <a:latin typeface="Montserrat"/>
                          <a:ea typeface="Montserrat"/>
                          <a:cs typeface="Montserrat"/>
                          <a:sym typeface="Montserrat"/>
                        </a:rPr>
                        <a:t> </a:t>
                      </a:r>
                      <a:r>
                        <a:rPr lang="en-US" sz="1100" u="none" cap="none" strike="noStrike">
                          <a:solidFill>
                            <a:schemeClr val="lt1"/>
                          </a:solidFill>
                          <a:latin typeface="Montserrat"/>
                          <a:ea typeface="Montserrat"/>
                          <a:cs typeface="Montserrat"/>
                          <a:sym typeface="Montserrat"/>
                        </a:rPr>
                        <a:t>(enhancement tables, ranges, units, rules…)</a:t>
                      </a:r>
                      <a:endParaRPr sz="11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AWIPS Status</a:t>
                      </a:r>
                      <a:r>
                        <a:rPr lang="en-US" sz="1400" u="none" cap="none" strike="noStrike">
                          <a:solidFill>
                            <a:schemeClr val="lt1"/>
                          </a:solidFill>
                          <a:latin typeface="Montserrat"/>
                          <a:ea typeface="Montserrat"/>
                          <a:cs typeface="Montserrat"/>
                          <a:sym typeface="Montserrat"/>
                        </a:rPr>
                        <a:t> </a:t>
                      </a:r>
                      <a:endParaRPr sz="12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100" u="none" cap="none" strike="noStrike">
                          <a:solidFill>
                            <a:schemeClr val="lt1"/>
                          </a:solidFill>
                          <a:latin typeface="Montserrat"/>
                          <a:ea typeface="Montserrat"/>
                          <a:cs typeface="Montserrat"/>
                          <a:sym typeface="Montserrat"/>
                        </a:rPr>
                        <a:t>(TOWR RPM date)</a:t>
                      </a:r>
                      <a:endParaRPr sz="12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200" u="none" cap="none" strike="noStrike">
                          <a:solidFill>
                            <a:schemeClr val="lt1"/>
                          </a:solidFill>
                          <a:latin typeface="Montserrat"/>
                          <a:ea typeface="Montserrat"/>
                          <a:cs typeface="Montserrat"/>
                          <a:sym typeface="Montserrat"/>
                        </a:rPr>
                        <a:t>Target AWIPS Release</a:t>
                      </a:r>
                      <a:endParaRPr sz="10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000" u="none" cap="none" strike="noStrike">
                          <a:solidFill>
                            <a:srgbClr val="0000FF"/>
                          </a:solidFill>
                          <a:latin typeface="Montserrat"/>
                          <a:ea typeface="Montserrat"/>
                          <a:cs typeface="Montserrat"/>
                          <a:sym typeface="Montserrat"/>
                        </a:rPr>
                        <a:t>(Blue = submitted)</a:t>
                      </a:r>
                      <a:endParaRPr sz="900" u="none" cap="none" strike="noStrike">
                        <a:latin typeface="Montserrat"/>
                        <a:ea typeface="Montserrat"/>
                        <a:cs typeface="Montserrat"/>
                        <a:sym typeface="Montserrat"/>
                      </a:endParaRPr>
                    </a:p>
                  </a:txBody>
                  <a:tcPr marT="45725" marB="45725" marR="91450" marL="91450" anchor="ctr"/>
                </a:tc>
              </a:tr>
              <a:tr h="4981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2"/>
                            </a:ext>
                          </a:extLst>
                        </a:rPr>
                        <a:t>Full Disk Geostationary Lightning Mapper (GLM)</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3"/>
                            </a:ext>
                          </a:extLst>
                        </a:rPr>
                        <a:t>LDM Migration Ops / Local Generation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4"/>
                            </a:ext>
                          </a:extLst>
                        </a:rPr>
                        <a:t>G16: Full</a:t>
                      </a:r>
                      <a:b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4"/>
                            </a:ext>
                          </a:extLst>
                        </a:rPr>
                      </a:b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4"/>
                            </a:ext>
                          </a:extLst>
                        </a:rPr>
                        <a:t>G17 Full: 11/21/19</a:t>
                      </a:r>
                      <a:endParaRPr b="1"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5"/>
                            </a:ext>
                          </a:extLst>
                        </a:rPr>
                        <a:t>Flash Extent Density (FED) Grid, Average Flash Area, and Total Optical Energy</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6"/>
                            </a:ext>
                          </a:extLst>
                        </a:rPr>
                        <a:t>NHCN/NTBN/OPCN/</a:t>
                      </a:r>
                      <a:endParaRPr sz="1200" u="none" cap="none" strike="noStrike">
                        <a:latin typeface="Montserrat"/>
                        <a:ea typeface="Montserrat"/>
                        <a:cs typeface="Montserrat"/>
                        <a:sym typeface="Montserrat"/>
                        <a:extLst>
                          <a:ext uri="http://customooxmlschemas.google.com/">
                            <go:slidesCustomData xmlns:go="http://customooxmlschemas.google.com/" textRoundtripDataId="27"/>
                          </a:ext>
                        </a:extLst>
                      </a:endParaRPr>
                    </a:p>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8"/>
                            </a:ext>
                          </a:extLst>
                        </a:rPr>
                        <a:t>AWCN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extLst>
                            <a:ext uri="http://customooxmlschemas.google.com/">
                              <go:slidesCustomData xmlns:go="http://customooxmlschemas.google.com/" textRoundtripDataId="29"/>
                            </a:ext>
                          </a:extLst>
                        </a:rPr>
                        <a:t>TBD</a:t>
                      </a:r>
                      <a:endParaRPr sz="1200" u="none" cap="none" strike="noStrike">
                        <a:latin typeface="Montserrat"/>
                        <a:ea typeface="Montserrat"/>
                        <a:cs typeface="Montserrat"/>
                        <a:sym typeface="Montserrat"/>
                      </a:endParaRPr>
                    </a:p>
                  </a:txBody>
                  <a:tcPr marT="45725" marB="45725" marR="91450" marL="91450" anchor="ctr"/>
                </a:tc>
              </a:tr>
              <a:tr h="221400">
                <a:tc>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GOES VIS/IR Sandwich RGB</a:t>
                      </a:r>
                      <a:endParaRPr i="0" sz="10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CH 02, CH 13 Combo</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March ’19 RPM</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20.2.1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4981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GOES NDVI Vegetation Channel Difference</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CH02, CH03 Combo</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March ‘19 RPM </a:t>
                      </a:r>
                      <a:endParaRPr sz="12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Next RPM to include CSM</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rgbClr val="0000FF"/>
                          </a:solidFill>
                          <a:latin typeface="Montserrat"/>
                          <a:ea typeface="Montserrat"/>
                          <a:cs typeface="Montserrat"/>
                          <a:sym typeface="Montserrat"/>
                        </a:rPr>
                        <a:t>20.2.1</a:t>
                      </a:r>
                      <a:endParaRPr sz="1200" u="none" cap="none" strike="noStrike">
                        <a:solidFill>
                          <a:srgbClr val="0000FF"/>
                        </a:solidFill>
                        <a:latin typeface="Montserrat"/>
                        <a:ea typeface="Montserrat"/>
                        <a:cs typeface="Montserrat"/>
                        <a:sym typeface="Montserrat"/>
                      </a:endParaRPr>
                    </a:p>
                  </a:txBody>
                  <a:tcPr marT="45725" marB="45725" marR="91450" marL="91450" anchor="ctr"/>
                </a:tc>
              </a:tr>
              <a:tr h="2850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ASCAT A, B, C Wind Speed / Direction and Ambiguities</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DMW plugin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NHCN/NTBN/OPCN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285050">
                <a:tc>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SSMI F-15 85 GHz H,V and  36.5GHz H,V Microwave Imagery</a:t>
                      </a:r>
                      <a:endParaRPr i="0" sz="10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 </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GOES-R plugin, PCT RGBs</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285050">
                <a:tc>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AMSR2 89.5 GHz AH, AV and 36.5 GHz AH, AV Microwave Imagery</a:t>
                      </a:r>
                      <a:endParaRPr i="0" sz="10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GOES-R plugin, PCT RGBs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a:t>
                      </a:r>
                      <a:r>
                        <a:rPr lang="en-US" sz="1000" u="none" cap="none" strike="noStrike">
                          <a:solidFill>
                            <a:srgbClr val="000000"/>
                          </a:solidFill>
                          <a:latin typeface="Montserrat"/>
                          <a:ea typeface="Montserrat"/>
                          <a:cs typeface="Montserrat"/>
                          <a:sym typeface="Montserrat"/>
                        </a:rPr>
                        <a:t>OPCN</a:t>
                      </a:r>
                      <a:endParaRPr sz="1000" u="none" cap="none" strike="noStrike">
                        <a:solidFill>
                          <a:srgbClr val="00000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2850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GPM GMI 89.5 GHz H,V and 37 GHz H,V Microwave Imagery</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GOES-R plugin, PCT RGBs</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a:t>
                      </a:r>
                      <a:endParaRPr sz="1200" u="none" cap="none" strike="noStrike">
                        <a:solidFill>
                          <a:srgbClr val="00B05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221400">
                <a:tc>
                  <a:txBody>
                    <a:bodyPr/>
                    <a:lstStyle/>
                    <a:p>
                      <a:pPr indent="0" lvl="0" marL="0" marR="0" rtl="0" algn="ctr">
                        <a:lnSpc>
                          <a:spcPct val="100000"/>
                        </a:lnSpc>
                        <a:spcBef>
                          <a:spcPts val="0"/>
                        </a:spcBef>
                        <a:spcAft>
                          <a:spcPts val="0"/>
                        </a:spcAft>
                        <a:buClr>
                          <a:schemeClr val="dk1"/>
                        </a:buClr>
                        <a:buSzPts val="300"/>
                        <a:buFont typeface="Calibri"/>
                        <a:buNone/>
                      </a:pPr>
                      <a:r>
                        <a:rPr lang="en-US" sz="1000" u="none" cap="none" strike="noStrike">
                          <a:solidFill>
                            <a:schemeClr val="dk1"/>
                          </a:solidFill>
                          <a:latin typeface="Montserrat"/>
                          <a:ea typeface="Montserrat"/>
                          <a:cs typeface="Montserrat"/>
                          <a:sym typeface="Montserrat"/>
                        </a:rPr>
                        <a:t>S-NPP ATMS QV 88 GHz Microwave Imagery</a:t>
                      </a:r>
                      <a:endParaRPr i="0" sz="10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GOES-R plugin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285050">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AMSR2 Ocean products: Rain Rate, SST, TPW, Cloud Liquid Water, Wind Speed</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GOES-R plugin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a:t>
                      </a:r>
                      <a:r>
                        <a:rPr lang="en-US" sz="1000" u="none" cap="none" strike="noStrike">
                          <a:solidFill>
                            <a:srgbClr val="000000"/>
                          </a:solidFill>
                          <a:latin typeface="Montserrat"/>
                          <a:ea typeface="Montserrat"/>
                          <a:cs typeface="Montserrat"/>
                          <a:sym typeface="Montserrat"/>
                        </a:rPr>
                        <a:t>OPCN</a:t>
                      </a:r>
                      <a:endParaRPr sz="1000" u="none" cap="none" strike="noStrike">
                        <a:solidFill>
                          <a:srgbClr val="000000"/>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359775">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JASON-3 Wave Heights and Wind Speeds</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DMW plugin for numeric read-outs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NHCN/NTBN/OPCN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359775">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Cryosat-2 Wave Heights and Wind Speeds</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DMW plugin for numeric read-outs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NHCN/NTBN/OPCN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359775">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Altika Wave Heights and Wind Speed</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DMW plugin for numeric read-outs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NHCN/NTBN/OPCN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359775">
                <a:tc>
                  <a:txBody>
                    <a:bodyPr/>
                    <a:lstStyle/>
                    <a:p>
                      <a:pPr indent="0" lvl="0" marL="0" marR="0" rtl="0" algn="ctr">
                        <a:lnSpc>
                          <a:spcPct val="100000"/>
                        </a:lnSpc>
                        <a:spcBef>
                          <a:spcPts val="0"/>
                        </a:spcBef>
                        <a:spcAft>
                          <a:spcPts val="0"/>
                        </a:spcAft>
                        <a:buClr>
                          <a:schemeClr val="dk1"/>
                        </a:buClr>
                        <a:buSzPts val="300"/>
                        <a:buFont typeface="Calibri"/>
                        <a:buNone/>
                      </a:pPr>
                      <a:r>
                        <a:rPr i="0" lang="en-US" sz="1000" u="none" cap="none" strike="noStrike">
                          <a:solidFill>
                            <a:schemeClr val="dk1"/>
                          </a:solidFill>
                          <a:latin typeface="Montserrat"/>
                          <a:ea typeface="Montserrat"/>
                          <a:cs typeface="Montserrat"/>
                          <a:sym typeface="Montserrat"/>
                        </a:rPr>
                        <a:t>Sentinel-3A/3B Wave Heights and Wind Speeds</a:t>
                      </a:r>
                      <a:endParaRPr sz="12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000" u="none" cap="none" strike="noStrike">
                          <a:solidFill>
                            <a:schemeClr val="dk1"/>
                          </a:solidFill>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N/A</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DMW plugin for numeric read-outs </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NHCN/NTBN/OPCN</a:t>
                      </a:r>
                      <a:endParaRPr sz="12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000" u="none" cap="none" strike="noStrike">
                          <a:solidFill>
                            <a:schemeClr val="dk1"/>
                          </a:solidFill>
                          <a:latin typeface="Montserrat"/>
                          <a:ea typeface="Montserrat"/>
                          <a:cs typeface="Montserrat"/>
                          <a:sym typeface="Montserrat"/>
                        </a:rPr>
                        <a:t>Eval</a:t>
                      </a:r>
                      <a:endParaRPr sz="1000" u="none" cap="none" strike="noStrike">
                        <a:solidFill>
                          <a:schemeClr val="dk1"/>
                        </a:solidFill>
                        <a:latin typeface="Montserrat"/>
                        <a:ea typeface="Montserrat"/>
                        <a:cs typeface="Montserrat"/>
                        <a:sym typeface="Montserrat"/>
                      </a:endParaRPr>
                    </a:p>
                  </a:txBody>
                  <a:tcPr marT="45725" marB="45725" marR="91450" marL="91450" anchor="ctr"/>
                </a:tc>
              </a:tr>
              <a:tr h="359775">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S-NPP &amp; NOAA-20 VIIRS Active Fires</a:t>
                      </a:r>
                      <a:endParaRPr i="0" sz="10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ISatSS</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Validated</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DMW plugin</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All</a:t>
                      </a:r>
                      <a:endParaRPr sz="10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u="none" cap="none" strike="noStrike">
                          <a:latin typeface="Montserrat"/>
                          <a:ea typeface="Montserrat"/>
                          <a:cs typeface="Montserrat"/>
                          <a:sym typeface="Montserrat"/>
                        </a:rPr>
                        <a:t>TBD</a:t>
                      </a:r>
                      <a:endParaRPr sz="1000" u="none" cap="none" strike="noStrike">
                        <a:solidFill>
                          <a:schemeClr val="dk1"/>
                        </a:solidFill>
                        <a:latin typeface="Montserrat"/>
                        <a:ea typeface="Montserrat"/>
                        <a:cs typeface="Montserrat"/>
                        <a:sym typeface="Montserrat"/>
                      </a:endParaRPr>
                    </a:p>
                  </a:txBody>
                  <a:tcPr marT="45725" marB="45725" marR="91450" marL="91450" anchor="ctr"/>
                </a:tc>
              </a:tr>
            </a:tbl>
          </a:graphicData>
        </a:graphic>
      </p:graphicFrame>
      <p:sp>
        <p:nvSpPr>
          <p:cNvPr id="506" name="Google Shape;506;p9"/>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07" name="Google Shape;507;p9"/>
          <p:cNvSpPr txBox="1"/>
          <p:nvPr>
            <p:ph type="title"/>
          </p:nvPr>
        </p:nvSpPr>
        <p:spPr>
          <a:xfrm>
            <a:off x="609600" y="0"/>
            <a:ext cx="89406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(7) Current Product Posture </a:t>
            </a:r>
            <a:endParaRPr sz="3600"/>
          </a:p>
        </p:txBody>
      </p:sp>
      <p:sp>
        <p:nvSpPr>
          <p:cNvPr id="508" name="Google Shape;508;p9"/>
          <p:cNvSpPr txBox="1"/>
          <p:nvPr/>
        </p:nvSpPr>
        <p:spPr>
          <a:xfrm>
            <a:off x="9055039" y="129774"/>
            <a:ext cx="191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graphicFrame>
        <p:nvGraphicFramePr>
          <p:cNvPr id="514" name="Google Shape;514;p10"/>
          <p:cNvGraphicFramePr/>
          <p:nvPr/>
        </p:nvGraphicFramePr>
        <p:xfrm>
          <a:off x="162137" y="1179278"/>
          <a:ext cx="3000000" cy="3000000"/>
        </p:xfrm>
        <a:graphic>
          <a:graphicData uri="http://schemas.openxmlformats.org/drawingml/2006/table">
            <a:tbl>
              <a:tblPr bandRow="1" firstRow="1">
                <a:noFill/>
                <a:tableStyleId>{C1643944-E39D-4631-B911-0BE5BC36E6C6}</a:tableStyleId>
              </a:tblPr>
              <a:tblGrid>
                <a:gridCol w="3042700"/>
                <a:gridCol w="1491450"/>
                <a:gridCol w="1641350"/>
                <a:gridCol w="2087275"/>
                <a:gridCol w="1597975"/>
                <a:gridCol w="2006975"/>
              </a:tblGrid>
              <a:tr h="638575">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Product</a:t>
                      </a:r>
                      <a:endParaRPr sz="13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Delivery Mechanism</a:t>
                      </a:r>
                      <a:endParaRPr sz="13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Montserrat"/>
                          <a:ea typeface="Montserrat"/>
                          <a:cs typeface="Montserrat"/>
                          <a:sym typeface="Montserrat"/>
                        </a:rPr>
                        <a:t>(Activation)</a:t>
                      </a:r>
                      <a:endParaRPr sz="13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Product Maturity</a:t>
                      </a:r>
                      <a:endParaRPr sz="13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AWIPS Treatment </a:t>
                      </a:r>
                      <a:r>
                        <a:rPr lang="en-US" sz="1200" u="none" cap="none" strike="noStrike">
                          <a:solidFill>
                            <a:schemeClr val="lt1"/>
                          </a:solidFill>
                          <a:latin typeface="Montserrat"/>
                          <a:ea typeface="Montserrat"/>
                          <a:cs typeface="Montserrat"/>
                          <a:sym typeface="Montserrat"/>
                        </a:rPr>
                        <a:t>(enhancement tables, </a:t>
                      </a:r>
                      <a:br>
                        <a:rPr lang="en-US" sz="1200" u="none" cap="none" strike="noStrike">
                          <a:solidFill>
                            <a:schemeClr val="lt1"/>
                          </a:solidFill>
                          <a:latin typeface="Montserrat"/>
                          <a:ea typeface="Montserrat"/>
                          <a:cs typeface="Montserrat"/>
                          <a:sym typeface="Montserrat"/>
                        </a:rPr>
                      </a:br>
                      <a:r>
                        <a:rPr lang="en-US" sz="1200" u="none" cap="none" strike="noStrike">
                          <a:solidFill>
                            <a:schemeClr val="lt1"/>
                          </a:solidFill>
                          <a:latin typeface="Montserrat"/>
                          <a:ea typeface="Montserrat"/>
                          <a:cs typeface="Montserrat"/>
                          <a:sym typeface="Montserrat"/>
                        </a:rPr>
                        <a:t>ranges, units, rules…)</a:t>
                      </a:r>
                      <a:endParaRPr sz="12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AWIPS Status </a:t>
                      </a:r>
                      <a:endParaRPr sz="13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chemeClr val="lt1"/>
                          </a:solidFill>
                          <a:latin typeface="Montserrat"/>
                          <a:ea typeface="Montserrat"/>
                          <a:cs typeface="Montserrat"/>
                          <a:sym typeface="Montserrat"/>
                        </a:rPr>
                        <a:t>(TOWR RPM date)</a:t>
                      </a:r>
                      <a:endParaRPr sz="13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500" u="none" cap="none" strike="noStrike">
                          <a:solidFill>
                            <a:schemeClr val="lt1"/>
                          </a:solidFill>
                          <a:latin typeface="Montserrat"/>
                          <a:ea typeface="Montserrat"/>
                          <a:cs typeface="Montserrat"/>
                          <a:sym typeface="Montserrat"/>
                        </a:rPr>
                        <a:t>Target AWIPS Release</a:t>
                      </a:r>
                      <a:endParaRPr sz="13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200" u="none" cap="none" strike="noStrike">
                          <a:solidFill>
                            <a:srgbClr val="0000FF"/>
                          </a:solidFill>
                          <a:latin typeface="Montserrat"/>
                          <a:ea typeface="Montserrat"/>
                          <a:cs typeface="Montserrat"/>
                          <a:sym typeface="Montserrat"/>
                        </a:rPr>
                        <a:t>(Blue = submitted)</a:t>
                      </a:r>
                      <a:endParaRPr sz="1300" u="none" cap="none" strike="noStrike">
                        <a:solidFill>
                          <a:schemeClr val="lt1"/>
                        </a:solidFill>
                        <a:latin typeface="Montserrat"/>
                        <a:ea typeface="Montserrat"/>
                        <a:cs typeface="Montserrat"/>
                        <a:sym typeface="Montserrat"/>
                      </a:endParaRPr>
                    </a:p>
                  </a:txBody>
                  <a:tcPr marT="45725" marB="45725" marR="91450" marL="91450" anchor="ctr"/>
                </a:tc>
              </a:tr>
              <a:tr h="371675">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NOAA-20 NUCAPS</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SBN Jul 2, ‘19</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sngStrike">
                          <a:solidFill>
                            <a:srgbClr val="999999"/>
                          </a:solidFill>
                          <a:latin typeface="Montserrat"/>
                          <a:ea typeface="Montserrat"/>
                          <a:cs typeface="Montserrat"/>
                          <a:sym typeface="Montserrat"/>
                        </a:rPr>
                        <a:t>VIIRS</a:t>
                      </a:r>
                      <a:r>
                        <a:rPr lang="en-US" sz="1300" u="none" cap="none" strike="noStrike">
                          <a:solidFill>
                            <a:schemeClr val="dk1"/>
                          </a:solidFill>
                          <a:latin typeface="Montserrat"/>
                          <a:ea typeface="Montserrat"/>
                          <a:cs typeface="Montserrat"/>
                          <a:sym typeface="Montserrat"/>
                        </a:rPr>
                        <a:t> NUCAPS plugin</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Feb. ‘18 RPM</a:t>
                      </a:r>
                      <a:endParaRPr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rgbClr val="000000"/>
                          </a:solidFill>
                          <a:latin typeface="Montserrat"/>
                          <a:ea typeface="Montserrat"/>
                          <a:cs typeface="Montserrat"/>
                          <a:sym typeface="Montserrat"/>
                        </a:rPr>
                        <a:t>19.2.1</a:t>
                      </a:r>
                      <a:endParaRPr sz="1300" u="none" cap="none" strike="noStrike">
                        <a:solidFill>
                          <a:srgbClr val="000000"/>
                        </a:solidFill>
                        <a:latin typeface="Montserrat"/>
                        <a:ea typeface="Montserrat"/>
                        <a:cs typeface="Montserrat"/>
                        <a:sym typeface="Montserrat"/>
                      </a:endParaRPr>
                    </a:p>
                  </a:txBody>
                  <a:tcPr marT="45725" marB="45725" marR="91450" marL="91450" anchor="ctr"/>
                </a:tc>
              </a:tr>
              <a:tr h="598650">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NOAA-20 NCC/Day Night Band</a:t>
                      </a:r>
                      <a:endParaRPr sz="13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SBN Jul 24/25, ’19</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 </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VIIRS plugin</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Feb. ‘18 RPM</a:t>
                      </a:r>
                      <a:endParaRPr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rgbClr val="000000"/>
                          </a:solidFill>
                          <a:latin typeface="Montserrat"/>
                          <a:ea typeface="Montserrat"/>
                          <a:cs typeface="Montserrat"/>
                          <a:sym typeface="Montserrat"/>
                        </a:rPr>
                        <a:t>19.2.1 (DR 20707, 20708 fix “S-NPP” legend)</a:t>
                      </a:r>
                      <a:endParaRPr sz="1300" u="none" cap="none" strike="noStrike">
                        <a:solidFill>
                          <a:srgbClr val="000000"/>
                        </a:solidFill>
                        <a:latin typeface="Montserrat"/>
                        <a:ea typeface="Montserrat"/>
                        <a:cs typeface="Montserrat"/>
                        <a:sym typeface="Montserrat"/>
                      </a:endParaRPr>
                    </a:p>
                  </a:txBody>
                  <a:tcPr marT="45725" marB="45725" marR="91450" marL="91450" anchor="ctr"/>
                </a:tc>
              </a:tr>
              <a:tr h="425700">
                <a:tc>
                  <a:txBody>
                    <a:bodyPr/>
                    <a:lstStyle/>
                    <a:p>
                      <a:pPr indent="0" lvl="0" marL="0" marR="0" rtl="0" algn="ctr">
                        <a:lnSpc>
                          <a:spcPct val="100000"/>
                        </a:lnSpc>
                        <a:spcBef>
                          <a:spcPts val="0"/>
                        </a:spcBef>
                        <a:spcAft>
                          <a:spcPts val="0"/>
                        </a:spcAft>
                        <a:buClr>
                          <a:schemeClr val="dk1"/>
                        </a:buClr>
                        <a:buSzPts val="300"/>
                        <a:buFont typeface="Calibri"/>
                        <a:buNone/>
                      </a:pPr>
                      <a:r>
                        <a:rPr lang="en-US" sz="1300" u="none" cap="none" strike="noStrike">
                          <a:solidFill>
                            <a:schemeClr val="dk1"/>
                          </a:solidFill>
                          <a:latin typeface="Montserrat"/>
                          <a:ea typeface="Montserrat"/>
                          <a:cs typeface="Montserrat"/>
                          <a:sym typeface="Montserrat"/>
                        </a:rPr>
                        <a:t>SSMIS F-16  91 GHz H,V and  37GHz H,V Microwave Imagery</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ISatSS </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N/A</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GOES-R plugin, PCT RGBs  derived param</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NHC</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Eval</a:t>
                      </a:r>
                      <a:endParaRPr sz="1300" u="none" cap="none" strike="noStrike">
                        <a:solidFill>
                          <a:schemeClr val="dk1"/>
                        </a:solidFill>
                        <a:latin typeface="Montserrat"/>
                        <a:ea typeface="Montserrat"/>
                        <a:cs typeface="Montserrat"/>
                        <a:sym typeface="Montserrat"/>
                      </a:endParaRPr>
                    </a:p>
                  </a:txBody>
                  <a:tcPr marT="45725" marB="45725" marR="91450" marL="91450" anchor="ctr"/>
                </a:tc>
              </a:tr>
              <a:tr h="425700">
                <a:tc>
                  <a:txBody>
                    <a:bodyPr/>
                    <a:lstStyle/>
                    <a:p>
                      <a:pPr indent="0" lvl="0" marL="0" marR="0" rtl="0" algn="ctr">
                        <a:lnSpc>
                          <a:spcPct val="100000"/>
                        </a:lnSpc>
                        <a:spcBef>
                          <a:spcPts val="0"/>
                        </a:spcBef>
                        <a:spcAft>
                          <a:spcPts val="0"/>
                        </a:spcAft>
                        <a:buClr>
                          <a:schemeClr val="dk1"/>
                        </a:buClr>
                        <a:buSzPts val="300"/>
                        <a:buFont typeface="Calibri"/>
                        <a:buNone/>
                      </a:pPr>
                      <a:r>
                        <a:rPr lang="en-US" sz="1300" u="none" cap="none" strike="noStrike">
                          <a:solidFill>
                            <a:schemeClr val="dk1"/>
                          </a:solidFill>
                          <a:latin typeface="Montserrat"/>
                          <a:ea typeface="Montserrat"/>
                          <a:cs typeface="Montserrat"/>
                          <a:sym typeface="Montserrat"/>
                        </a:rPr>
                        <a:t>SSMIS F-17  91 GHz H,V and  37GHz H,V Microwave Imagery</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ISatSS </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N/A</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GOES-R plugin, PCT RGBs derived param</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NHC</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Eval</a:t>
                      </a:r>
                      <a:endParaRPr sz="1300" u="none" cap="none" strike="noStrike">
                        <a:solidFill>
                          <a:schemeClr val="dk1"/>
                        </a:solidFill>
                        <a:latin typeface="Montserrat"/>
                        <a:ea typeface="Montserrat"/>
                        <a:cs typeface="Montserrat"/>
                        <a:sym typeface="Montserrat"/>
                      </a:endParaRPr>
                    </a:p>
                  </a:txBody>
                  <a:tcPr marT="45725" marB="45725" marR="91450" marL="91450" anchor="ctr"/>
                </a:tc>
              </a:tr>
              <a:tr h="425700">
                <a:tc>
                  <a:txBody>
                    <a:bodyPr/>
                    <a:lstStyle/>
                    <a:p>
                      <a:pPr indent="0" lvl="0" marL="0" marR="0" rtl="0" algn="ctr">
                        <a:lnSpc>
                          <a:spcPct val="100000"/>
                        </a:lnSpc>
                        <a:spcBef>
                          <a:spcPts val="0"/>
                        </a:spcBef>
                        <a:spcAft>
                          <a:spcPts val="0"/>
                        </a:spcAft>
                        <a:buClr>
                          <a:schemeClr val="dk1"/>
                        </a:buClr>
                        <a:buSzPts val="300"/>
                        <a:buFont typeface="Calibri"/>
                        <a:buNone/>
                      </a:pPr>
                      <a:r>
                        <a:rPr lang="en-US" sz="1300" u="none" cap="none" strike="noStrike">
                          <a:solidFill>
                            <a:schemeClr val="dk1"/>
                          </a:solidFill>
                          <a:latin typeface="Montserrat"/>
                          <a:ea typeface="Montserrat"/>
                          <a:cs typeface="Montserrat"/>
                          <a:sym typeface="Montserrat"/>
                        </a:rPr>
                        <a:t>SSMIS F-18  91 GHz H,V and  37GHz H,V Microwave Imagery</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ISatSS </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N/A</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GOES-R plugin, PCT RGBs derived param</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NHC</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Eval</a:t>
                      </a:r>
                      <a:endParaRPr sz="1300" u="none" cap="none" strike="noStrike">
                        <a:solidFill>
                          <a:schemeClr val="dk1"/>
                        </a:solidFill>
                        <a:latin typeface="Montserrat"/>
                        <a:ea typeface="Montserrat"/>
                        <a:cs typeface="Montserrat"/>
                        <a:sym typeface="Montserrat"/>
                      </a:endParaRPr>
                    </a:p>
                  </a:txBody>
                  <a:tcPr marT="45725" marB="45725" marR="91450" marL="91450" anchor="ctr"/>
                </a:tc>
              </a:tr>
              <a:tr h="425700">
                <a:tc>
                  <a:txBody>
                    <a:bodyPr/>
                    <a:lstStyle/>
                    <a:p>
                      <a:pPr indent="0" lvl="0" marL="0" marR="0" rtl="0" algn="ctr">
                        <a:lnSpc>
                          <a:spcPct val="100000"/>
                        </a:lnSpc>
                        <a:spcBef>
                          <a:spcPts val="0"/>
                        </a:spcBef>
                        <a:spcAft>
                          <a:spcPts val="0"/>
                        </a:spcAft>
                        <a:buClr>
                          <a:schemeClr val="dk1"/>
                        </a:buClr>
                        <a:buSzPts val="300"/>
                        <a:buFont typeface="Calibri"/>
                        <a:buNone/>
                      </a:pPr>
                      <a:r>
                        <a:rPr lang="en-US" sz="1300" u="none" cap="none" strike="noStrike">
                          <a:latin typeface="Montserrat"/>
                          <a:ea typeface="Montserrat"/>
                          <a:cs typeface="Montserrat"/>
                          <a:sym typeface="Montserrat"/>
                        </a:rPr>
                        <a:t>National Center G-16 Full Disk GLM Grids </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noStrike">
                          <a:solidFill>
                            <a:schemeClr val="dk1"/>
                          </a:solidFill>
                          <a:latin typeface="Montserrat"/>
                          <a:ea typeface="Montserrat"/>
                          <a:cs typeface="Montserrat"/>
                          <a:sym typeface="Montserrat"/>
                        </a:rPr>
                        <a:t>ISatSS</a:t>
                      </a:r>
                      <a:endParaRPr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Full Nov ‘18</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GOES-R plugin</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AWC, NHC, </a:t>
                      </a:r>
                      <a:endParaRPr sz="13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OPC, WPC</a:t>
                      </a:r>
                      <a:endParaRPr sz="13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chemeClr val="dk1"/>
                          </a:solidFill>
                          <a:latin typeface="Montserrat"/>
                          <a:ea typeface="Montserrat"/>
                          <a:cs typeface="Montserrat"/>
                          <a:sym typeface="Montserrat"/>
                        </a:rPr>
                        <a:t>Eval</a:t>
                      </a:r>
                      <a:endParaRPr sz="1300" u="none" cap="none" strike="noStrike">
                        <a:latin typeface="Montserrat"/>
                        <a:ea typeface="Montserrat"/>
                        <a:cs typeface="Montserrat"/>
                        <a:sym typeface="Montserrat"/>
                      </a:endParaRPr>
                    </a:p>
                  </a:txBody>
                  <a:tcPr marT="45725" marB="45725" marR="91450" marL="91450" anchor="ctr"/>
                </a:tc>
              </a:tr>
              <a:tr h="338700">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Himawari DMWs for Pacific Region</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ISatSS</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N/A</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DMW plugin</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N/A</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Eval</a:t>
                      </a:r>
                      <a:endParaRPr i="0" sz="1300" u="none" cap="none" strike="noStrike">
                        <a:solidFill>
                          <a:schemeClr val="dk1"/>
                        </a:solidFill>
                        <a:latin typeface="Montserrat"/>
                        <a:ea typeface="Montserrat"/>
                        <a:cs typeface="Montserrat"/>
                        <a:sym typeface="Montserrat"/>
                      </a:endParaRPr>
                    </a:p>
                  </a:txBody>
                  <a:tcPr marT="45725" marB="45725" marR="91450" marL="91450" anchor="ctr"/>
                </a:tc>
              </a:tr>
              <a:tr h="425700">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sngStrike">
                          <a:solidFill>
                            <a:srgbClr val="999999"/>
                          </a:solidFill>
                          <a:latin typeface="Montserrat"/>
                          <a:ea typeface="Montserrat"/>
                          <a:cs typeface="Montserrat"/>
                          <a:sym typeface="Montserrat"/>
                        </a:rPr>
                        <a:t>SCATSAT Winds for OPC and NHC</a:t>
                      </a:r>
                      <a:endParaRPr sz="1300" u="none" cap="none" strike="sngStrike">
                        <a:solidFill>
                          <a:srgbClr val="999999"/>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300" u="none" cap="none" strike="sngStrike">
                          <a:solidFill>
                            <a:srgbClr val="999999"/>
                          </a:solidFill>
                          <a:latin typeface="Montserrat"/>
                          <a:ea typeface="Montserrat"/>
                          <a:cs typeface="Montserrat"/>
                          <a:sym typeface="Montserrat"/>
                        </a:rPr>
                        <a:t>ISatSS</a:t>
                      </a:r>
                      <a:endParaRPr sz="13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sngStrike">
                          <a:solidFill>
                            <a:srgbClr val="999999"/>
                          </a:solidFill>
                          <a:latin typeface="Montserrat"/>
                          <a:ea typeface="Montserrat"/>
                          <a:cs typeface="Montserrat"/>
                          <a:sym typeface="Montserrat"/>
                        </a:rPr>
                        <a:t>Eval</a:t>
                      </a:r>
                      <a:endParaRPr sz="13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sngStrike">
                          <a:solidFill>
                            <a:srgbClr val="999999"/>
                          </a:solidFill>
                          <a:latin typeface="Montserrat"/>
                          <a:ea typeface="Montserrat"/>
                          <a:cs typeface="Montserrat"/>
                          <a:sym typeface="Montserrat"/>
                        </a:rPr>
                        <a:t>DMW plugin</a:t>
                      </a:r>
                      <a:endParaRPr sz="13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sngStrike">
                          <a:solidFill>
                            <a:srgbClr val="999999"/>
                          </a:solidFill>
                          <a:latin typeface="Montserrat"/>
                          <a:ea typeface="Montserrat"/>
                          <a:cs typeface="Montserrat"/>
                          <a:sym typeface="Montserrat"/>
                        </a:rPr>
                        <a:t>RPM v20 </a:t>
                      </a:r>
                      <a:br>
                        <a:rPr lang="en-US" sz="1300" u="none" cap="none" strike="sngStrike">
                          <a:solidFill>
                            <a:srgbClr val="999999"/>
                          </a:solidFill>
                          <a:latin typeface="Montserrat"/>
                          <a:ea typeface="Montserrat"/>
                          <a:cs typeface="Montserrat"/>
                          <a:sym typeface="Montserrat"/>
                        </a:rPr>
                      </a:br>
                      <a:r>
                        <a:rPr lang="en-US" sz="1300" u="none" cap="none" strike="sngStrike">
                          <a:solidFill>
                            <a:srgbClr val="999999"/>
                          </a:solidFill>
                          <a:latin typeface="Montserrat"/>
                          <a:ea typeface="Montserrat"/>
                          <a:cs typeface="Montserrat"/>
                          <a:sym typeface="Montserrat"/>
                        </a:rPr>
                        <a:t>Nov. 2020</a:t>
                      </a:r>
                      <a:endParaRPr sz="1300" u="none" cap="none" strike="sngStrike">
                        <a:solidFill>
                          <a:srgbClr val="999999"/>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sngStrike">
                          <a:solidFill>
                            <a:srgbClr val="999999"/>
                          </a:solidFill>
                          <a:latin typeface="Montserrat"/>
                          <a:ea typeface="Montserrat"/>
                          <a:cs typeface="Montserrat"/>
                          <a:sym typeface="Montserrat"/>
                        </a:rPr>
                        <a:t>TBD</a:t>
                      </a:r>
                      <a:endParaRPr sz="1300" u="none" cap="none" strike="sngStrike">
                        <a:solidFill>
                          <a:srgbClr val="999999"/>
                        </a:solidFill>
                        <a:latin typeface="Montserrat"/>
                        <a:ea typeface="Montserrat"/>
                        <a:cs typeface="Montserrat"/>
                        <a:sym typeface="Montserrat"/>
                      </a:endParaRPr>
                    </a:p>
                  </a:txBody>
                  <a:tcPr marT="45725" marB="45725" marR="91450" marL="91450" anchor="ctr"/>
                </a:tc>
              </a:tr>
              <a:tr h="443475">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GOES-16 Fog and Low Stratus (FLS)  </a:t>
                      </a:r>
                      <a:endParaRPr sz="13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(STAR product) for OPC and NHC</a:t>
                      </a:r>
                      <a:endParaRPr i="0" sz="13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ISatSS</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Eval</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GOES-R plugin</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300" u="none" cap="none" strike="noStrike">
                          <a:solidFill>
                            <a:schemeClr val="dk1"/>
                          </a:solidFill>
                          <a:latin typeface="Montserrat"/>
                          <a:ea typeface="Montserrat"/>
                          <a:cs typeface="Montserrat"/>
                          <a:sym typeface="Montserrat"/>
                        </a:rPr>
                        <a:t>NHC, OPC </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300" u="none" cap="none" strike="noStrike">
                          <a:solidFill>
                            <a:srgbClr val="00B050"/>
                          </a:solidFill>
                          <a:latin typeface="Montserrat"/>
                          <a:ea typeface="Montserrat"/>
                          <a:cs typeface="Montserrat"/>
                          <a:sym typeface="Montserrat"/>
                        </a:rPr>
                        <a:t>21.3.1</a:t>
                      </a:r>
                      <a:endParaRPr sz="1300" u="none" cap="none" strike="noStrike">
                        <a:solidFill>
                          <a:srgbClr val="00B050"/>
                        </a:solidFill>
                        <a:latin typeface="Montserrat"/>
                        <a:ea typeface="Montserrat"/>
                        <a:cs typeface="Montserrat"/>
                        <a:sym typeface="Montserrat"/>
                      </a:endParaRPr>
                    </a:p>
                  </a:txBody>
                  <a:tcPr marT="45725" marB="45725" marR="91450" marL="91450" anchor="ctr"/>
                </a:tc>
              </a:tr>
              <a:tr h="443475">
                <a:tc>
                  <a:txBody>
                    <a:bodyPr/>
                    <a:lstStyle/>
                    <a:p>
                      <a:pPr indent="0" lvl="0" marL="0" marR="0" rtl="0" algn="ctr">
                        <a:lnSpc>
                          <a:spcPct val="100000"/>
                        </a:lnSpc>
                        <a:spcBef>
                          <a:spcPts val="0"/>
                        </a:spcBef>
                        <a:spcAft>
                          <a:spcPts val="0"/>
                        </a:spcAft>
                        <a:buClr>
                          <a:schemeClr val="dk1"/>
                        </a:buClr>
                        <a:buSzPts val="300"/>
                        <a:buFont typeface="Calibri"/>
                        <a:buNone/>
                      </a:pPr>
                      <a:r>
                        <a:rPr lang="en-US" sz="1300" u="none" cap="none" strike="noStrike">
                          <a:latin typeface="Montserrat"/>
                          <a:ea typeface="Montserrat"/>
                          <a:cs typeface="Montserrat"/>
                          <a:sym typeface="Montserrat"/>
                        </a:rPr>
                        <a:t>GOES-16 Fog and Low Stratus (FLS)</a:t>
                      </a:r>
                      <a:endParaRPr sz="13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Montserrat"/>
                          <a:ea typeface="Montserrat"/>
                          <a:cs typeface="Montserrat"/>
                          <a:sym typeface="Montserrat"/>
                        </a:rPr>
                        <a:t>SBN</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300"/>
                        <a:buFont typeface="Arial"/>
                        <a:buNone/>
                      </a:pPr>
                      <a:r>
                        <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Montserrat"/>
                          <a:ea typeface="Montserrat"/>
                          <a:cs typeface="Montserrat"/>
                          <a:sym typeface="Montserrat"/>
                        </a:rPr>
                        <a:t>GOES-R plugin</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Montserrat"/>
                          <a:ea typeface="Montserrat"/>
                          <a:cs typeface="Montserrat"/>
                          <a:sym typeface="Montserrat"/>
                        </a:rPr>
                        <a:t>TOWR-S RPM v19 (Aug. 2020)</a:t>
                      </a:r>
                      <a:endParaRPr i="0" sz="13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rgbClr val="00B050"/>
                        </a:solidFill>
                        <a:latin typeface="Montserrat"/>
                        <a:ea typeface="Montserrat"/>
                        <a:cs typeface="Montserrat"/>
                        <a:sym typeface="Montserrat"/>
                      </a:endParaRPr>
                    </a:p>
                  </a:txBody>
                  <a:tcPr marT="45725" marB="45725" marR="91450" marL="91450" anchor="ctr"/>
                </a:tc>
              </a:tr>
            </a:tbl>
          </a:graphicData>
        </a:graphic>
      </p:graphicFrame>
      <p:sp>
        <p:nvSpPr>
          <p:cNvPr id="515" name="Google Shape;515;p1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516" name="Google Shape;516;p10"/>
          <p:cNvSpPr txBox="1"/>
          <p:nvPr>
            <p:ph type="title"/>
          </p:nvPr>
        </p:nvSpPr>
        <p:spPr>
          <a:xfrm>
            <a:off x="609600" y="0"/>
            <a:ext cx="89121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(8) Current Product Posture </a:t>
            </a:r>
            <a:endParaRPr sz="3600"/>
          </a:p>
        </p:txBody>
      </p:sp>
      <p:sp>
        <p:nvSpPr>
          <p:cNvPr id="517" name="Google Shape;517;p10"/>
          <p:cNvSpPr txBox="1"/>
          <p:nvPr/>
        </p:nvSpPr>
        <p:spPr>
          <a:xfrm>
            <a:off x="9055039" y="129774"/>
            <a:ext cx="191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d539bf22fd_0_39"/>
          <p:cNvPicPr preferRelativeResize="0"/>
          <p:nvPr/>
        </p:nvPicPr>
        <p:blipFill rotWithShape="1">
          <a:blip r:embed="rId3">
            <a:alphaModFix/>
          </a:blip>
          <a:srcRect b="0" l="0" r="0" t="0"/>
          <a:stretch/>
        </p:blipFill>
        <p:spPr>
          <a:xfrm>
            <a:off x="6085050" y="2466800"/>
            <a:ext cx="5885775" cy="3690025"/>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0"/>
              </a:srgbClr>
            </a:outerShdw>
          </a:effectLst>
        </p:spPr>
      </p:pic>
      <p:sp>
        <p:nvSpPr>
          <p:cNvPr id="126" name="Google Shape;126;gd539bf22fd_0_39"/>
          <p:cNvSpPr txBox="1"/>
          <p:nvPr>
            <p:ph idx="1" type="body"/>
          </p:nvPr>
        </p:nvSpPr>
        <p:spPr>
          <a:xfrm>
            <a:off x="80925" y="1033325"/>
            <a:ext cx="9934800" cy="1464900"/>
          </a:xfrm>
          <a:prstGeom prst="rect">
            <a:avLst/>
          </a:prstGeom>
          <a:noFill/>
          <a:ln>
            <a:noFill/>
          </a:ln>
        </p:spPr>
        <p:txBody>
          <a:bodyPr anchorCtr="0" anchor="t" bIns="45700" lIns="91425" spcFirstLastPara="1" rIns="91425" wrap="square" tIns="45700">
            <a:normAutofit/>
          </a:bodyPr>
          <a:lstStyle/>
          <a:p>
            <a:pPr indent="-368300" lvl="0" marL="457200" marR="0" rtl="0" algn="l">
              <a:lnSpc>
                <a:spcPct val="100000"/>
              </a:lnSpc>
              <a:spcBef>
                <a:spcPts val="1800"/>
              </a:spcBef>
              <a:spcAft>
                <a:spcPts val="0"/>
              </a:spcAft>
              <a:buClr>
                <a:srgbClr val="000000"/>
              </a:buClr>
              <a:buSzPts val="2200"/>
              <a:buChar char="•"/>
            </a:pPr>
            <a:r>
              <a:rPr lang="en-US" sz="2200">
                <a:solidFill>
                  <a:srgbClr val="000000"/>
                </a:solidFill>
              </a:rPr>
              <a:t>New GOES-16,17 Mesoscale Sector Fire Hotspots on SBN (Sept. 8, 2021)</a:t>
            </a:r>
            <a:endParaRPr sz="2200">
              <a:solidFill>
                <a:srgbClr val="000000"/>
              </a:solidFill>
            </a:endParaRPr>
          </a:p>
          <a:p>
            <a:pPr indent="-368300" lvl="0" marL="457200" marR="0" rtl="0" algn="l">
              <a:lnSpc>
                <a:spcPct val="100000"/>
              </a:lnSpc>
              <a:spcBef>
                <a:spcPts val="1800"/>
              </a:spcBef>
              <a:spcAft>
                <a:spcPts val="0"/>
              </a:spcAft>
              <a:buClr>
                <a:srgbClr val="000000"/>
              </a:buClr>
              <a:buSzPts val="2200"/>
              <a:buChar char="•"/>
            </a:pPr>
            <a:r>
              <a:rPr lang="en-US" sz="2200">
                <a:solidFill>
                  <a:srgbClr val="000000"/>
                </a:solidFill>
              </a:rPr>
              <a:t>18 </a:t>
            </a:r>
            <a:r>
              <a:rPr lang="en-US" sz="2200">
                <a:solidFill>
                  <a:srgbClr val="000000"/>
                </a:solidFill>
              </a:rPr>
              <a:t>GOES-17 L2 Derived Products </a:t>
            </a:r>
            <a:br>
              <a:rPr lang="en-US" sz="2200">
                <a:solidFill>
                  <a:srgbClr val="000000"/>
                </a:solidFill>
              </a:rPr>
            </a:br>
            <a:r>
              <a:rPr lang="en-US" sz="2200">
                <a:solidFill>
                  <a:srgbClr val="000000"/>
                </a:solidFill>
              </a:rPr>
              <a:t>to be added to SBN (Sept. 27, 2021)</a:t>
            </a:r>
            <a:endParaRPr sz="2200">
              <a:solidFill>
                <a:srgbClr val="000000"/>
              </a:solidFill>
            </a:endParaRPr>
          </a:p>
        </p:txBody>
      </p:sp>
      <p:sp>
        <p:nvSpPr>
          <p:cNvPr id="127" name="Google Shape;127;gd539bf22fd_0_39"/>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28" name="Google Shape;128;gd539bf22fd_0_39"/>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Satellite Data Products coming soon</a:t>
            </a:r>
            <a:endParaRPr/>
          </a:p>
        </p:txBody>
      </p:sp>
      <p:graphicFrame>
        <p:nvGraphicFramePr>
          <p:cNvPr id="129" name="Google Shape;129;gd539bf22fd_0_39"/>
          <p:cNvGraphicFramePr/>
          <p:nvPr/>
        </p:nvGraphicFramePr>
        <p:xfrm>
          <a:off x="752975" y="2466805"/>
          <a:ext cx="3000000" cy="3000000"/>
        </p:xfrm>
        <a:graphic>
          <a:graphicData uri="http://schemas.openxmlformats.org/drawingml/2006/table">
            <a:tbl>
              <a:tblPr>
                <a:noFill/>
                <a:tableStyleId>{38FBD621-E369-42FD-838C-9D7A8FA36FC7}</a:tableStyleId>
              </a:tblPr>
              <a:tblGrid>
                <a:gridCol w="2138150"/>
                <a:gridCol w="1002125"/>
                <a:gridCol w="382850"/>
                <a:gridCol w="398800"/>
                <a:gridCol w="398800"/>
              </a:tblGrid>
              <a:tr h="197350">
                <a:tc>
                  <a:txBody>
                    <a:bodyPr/>
                    <a:lstStyle/>
                    <a:p>
                      <a:pPr indent="0" lvl="0" marL="0" rtl="0" algn="l">
                        <a:lnSpc>
                          <a:spcPct val="100000"/>
                        </a:lnSpc>
                        <a:spcBef>
                          <a:spcPts val="0"/>
                        </a:spcBef>
                        <a:spcAft>
                          <a:spcPts val="0"/>
                        </a:spcAft>
                        <a:buNone/>
                      </a:pPr>
                      <a:r>
                        <a:rPr b="1" lang="en-US" sz="1200">
                          <a:latin typeface="Lato"/>
                          <a:ea typeface="Lato"/>
                          <a:cs typeface="Lato"/>
                          <a:sym typeface="Lato"/>
                        </a:rPr>
                        <a:t>GOES-17 L2 </a:t>
                      </a:r>
                      <a:r>
                        <a:rPr b="1" lang="en-US" sz="1200">
                          <a:latin typeface="Lato"/>
                          <a:ea typeface="Lato"/>
                          <a:cs typeface="Lato"/>
                          <a:sym typeface="Lato"/>
                        </a:rPr>
                        <a:t>Product Name</a:t>
                      </a:r>
                      <a:endParaRPr b="1" sz="1200">
                        <a:latin typeface="Lato"/>
                        <a:ea typeface="Lato"/>
                        <a:cs typeface="Lato"/>
                        <a:sym typeface="Lato"/>
                      </a:endParaRPr>
                    </a:p>
                  </a:txBody>
                  <a:tcPr marT="19050" marB="19050" marR="28575" marL="28575" anchor="b">
                    <a:lnB cap="flat" cmpd="sng" w="9525">
                      <a:solidFill>
                        <a:srgbClr val="366092"/>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US" sz="1200">
                          <a:latin typeface="Lato"/>
                          <a:ea typeface="Lato"/>
                          <a:cs typeface="Lato"/>
                          <a:sym typeface="Lato"/>
                        </a:rPr>
                        <a:t>WMO ID</a:t>
                      </a:r>
                      <a:endParaRPr b="1" sz="1200">
                        <a:latin typeface="Lato"/>
                        <a:ea typeface="Lato"/>
                        <a:cs typeface="Lato"/>
                        <a:sym typeface="Lato"/>
                      </a:endParaRPr>
                    </a:p>
                  </a:txBody>
                  <a:tcPr marT="19050" marB="19050" marR="28575" marL="28575" anchor="b">
                    <a:lnB cap="flat" cmpd="sng" w="9525">
                      <a:solidFill>
                        <a:srgbClr val="366092"/>
                      </a:solidFill>
                      <a:prstDash val="solid"/>
                      <a:round/>
                      <a:headEnd len="sm" w="sm" type="none"/>
                      <a:tailEnd len="sm" w="sm" type="none"/>
                    </a:lnB>
                  </a:tcPr>
                </a:tc>
                <a:tc gridSpan="3">
                  <a:txBody>
                    <a:bodyPr/>
                    <a:lstStyle/>
                    <a:p>
                      <a:pPr indent="0" lvl="0" marL="0" rtl="0" algn="ctr">
                        <a:lnSpc>
                          <a:spcPct val="100000"/>
                        </a:lnSpc>
                        <a:spcBef>
                          <a:spcPts val="0"/>
                        </a:spcBef>
                        <a:spcAft>
                          <a:spcPts val="0"/>
                        </a:spcAft>
                        <a:buNone/>
                      </a:pPr>
                      <a:r>
                        <a:rPr b="1" lang="en-US" sz="1200">
                          <a:solidFill>
                            <a:srgbClr val="7F7F7F"/>
                          </a:solidFill>
                          <a:latin typeface="Lato"/>
                          <a:ea typeface="Lato"/>
                          <a:cs typeface="Lato"/>
                          <a:sym typeface="Lato"/>
                        </a:rPr>
                        <a:t>Sectors</a:t>
                      </a:r>
                      <a:endParaRPr b="1" sz="1200">
                        <a:solidFill>
                          <a:srgbClr val="7F7F7F"/>
                        </a:solidFill>
                        <a:latin typeface="Lato"/>
                        <a:ea typeface="Lato"/>
                        <a:cs typeface="Lato"/>
                        <a:sym typeface="Lato"/>
                      </a:endParaRPr>
                    </a:p>
                  </a:txBody>
                  <a:tcPr marT="19050" marB="19050" marR="28575" marL="28575" anchor="b">
                    <a:lnB cap="flat" cmpd="sng" w="9525">
                      <a:solidFill>
                        <a:srgbClr val="366092"/>
                      </a:solidFill>
                      <a:prstDash val="solid"/>
                      <a:round/>
                      <a:headEnd len="sm" w="sm" type="none"/>
                      <a:tailEnd len="sm" w="sm" type="none"/>
                    </a:lnB>
                  </a:tcPr>
                </a:tc>
                <a:tc hMerge="1"/>
                <a:tc hMerge="1"/>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Aerosol Detection</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lnT cap="flat" cmpd="sng" w="9525">
                      <a:solidFill>
                        <a:srgbClr val="366092"/>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IXTA89 KNES</a:t>
                      </a:r>
                      <a:endParaRPr sz="1200">
                        <a:latin typeface="Lato"/>
                        <a:ea typeface="Lato"/>
                        <a:cs typeface="Lato"/>
                        <a:sym typeface="Lato"/>
                      </a:endParaRPr>
                    </a:p>
                  </a:txBody>
                  <a:tcPr marT="0" marB="0" marR="0" marL="0" anchor="ctr">
                    <a:lnT cap="flat" cmpd="sng" w="9525">
                      <a:solidFill>
                        <a:srgbClr val="366092"/>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lnT cap="flat" cmpd="sng" w="9525">
                      <a:solidFill>
                        <a:srgbClr val="366092"/>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lnT cap="flat" cmpd="sng" w="9525">
                      <a:solidFill>
                        <a:srgbClr val="366092"/>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lnT cap="flat" cmpd="sng" w="9525">
                      <a:solidFill>
                        <a:srgbClr val="366092"/>
                      </a:solidFill>
                      <a:prstDash val="solid"/>
                      <a:round/>
                      <a:headEnd len="sm" w="sm" type="none"/>
                      <a:tailEnd len="sm" w="sm" type="none"/>
                    </a:lnT>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Aerosol Optical Depth</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IXTB89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Top Phase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IXTD89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Rain Rate / Quant. Precip. Est.</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a:t>
                      </a:r>
                      <a:r>
                        <a:rPr lang="en-US" sz="1200">
                          <a:latin typeface="Lato"/>
                          <a:ea typeface="Lato"/>
                          <a:cs typeface="Lato"/>
                          <a:sym typeface="Lato"/>
                        </a:rPr>
                        <a:t>F</a:t>
                      </a:r>
                      <a:r>
                        <a:rPr lang="en-US" sz="1200">
                          <a:latin typeface="Lato"/>
                          <a:ea typeface="Lato"/>
                          <a:cs typeface="Lato"/>
                          <a:sym typeface="Lato"/>
                        </a:rPr>
                        <a:t>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Top Height</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IXTG89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Clear Sky Mask</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IXTH89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Top Temperature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IXTI89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F</a:t>
                      </a:r>
                      <a:r>
                        <a:rPr lang="en-US" sz="1200">
                          <a:latin typeface="Lato"/>
                          <a:ea typeface="Lato"/>
                          <a:cs typeface="Lato"/>
                          <a:sym typeface="Lato"/>
                        </a:rPr>
                        <a:t>ire Hotspots</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IXTJ89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l">
                        <a:spcBef>
                          <a:spcPts val="0"/>
                        </a:spcBef>
                        <a:spcAft>
                          <a:spcPts val="0"/>
                        </a:spcAft>
                        <a:buNone/>
                      </a:pPr>
                      <a:r>
                        <a:rPr lang="en-US" sz="900">
                          <a:solidFill>
                            <a:srgbClr val="1155CC"/>
                          </a:solidFill>
                          <a:latin typeface="Lato"/>
                          <a:ea typeface="Lato"/>
                          <a:cs typeface="Lato"/>
                          <a:sym typeface="Lato"/>
                        </a:rPr>
                        <a:t>Note 1</a:t>
                      </a:r>
                      <a:endParaRPr sz="900">
                        <a:solidFill>
                          <a:srgbClr val="1155CC"/>
                        </a:solidFill>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Land Surface Temperature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lnB cap="flat" cmpd="sng" w="9525">
                      <a:solidFill>
                        <a:srgbClr val="366092">
                          <a:alpha val="0"/>
                        </a:srgbClr>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IXTK89 KNES</a:t>
                      </a:r>
                      <a:endParaRPr sz="1200">
                        <a:latin typeface="Lato"/>
                        <a:ea typeface="Lato"/>
                        <a:cs typeface="Lato"/>
                        <a:sym typeface="Lato"/>
                      </a:endParaRPr>
                    </a:p>
                  </a:txBody>
                  <a:tcPr marT="0" marB="0" marR="0" marL="0" anchor="ctr">
                    <a:lnB cap="flat" cmpd="sng" w="9525">
                      <a:solidFill>
                        <a:srgbClr val="366092">
                          <a:alpha val="0"/>
                        </a:srgb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lnB cap="flat" cmpd="sng" w="9525">
                      <a:solidFill>
                        <a:srgbClr val="366092">
                          <a:alpha val="0"/>
                        </a:srgb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lnB cap="flat" cmpd="sng" w="9525">
                      <a:solidFill>
                        <a:srgbClr val="366092">
                          <a:alpha val="0"/>
                        </a:srgbClr>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lnB cap="flat" cmpd="sng" w="9525">
                      <a:solidFill>
                        <a:srgbClr val="366092">
                          <a:alpha val="0"/>
                        </a:srgbClr>
                      </a:solidFill>
                      <a:prstDash val="solid"/>
                      <a:round/>
                      <a:headEnd len="sm" w="sm" type="none"/>
                      <a:tailEnd len="sm" w="sm" type="none"/>
                    </a:lnB>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Sea Surface Temperature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lnT cap="flat" cmpd="sng" w="9525">
                      <a:solidFill>
                        <a:srgbClr val="366092">
                          <a:alpha val="0"/>
                        </a:srgbClr>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IXTM89 KNES</a:t>
                      </a:r>
                      <a:endParaRPr sz="1200">
                        <a:latin typeface="Lato"/>
                        <a:ea typeface="Lato"/>
                        <a:cs typeface="Lato"/>
                        <a:sym typeface="Lato"/>
                      </a:endParaRPr>
                    </a:p>
                  </a:txBody>
                  <a:tcPr marT="0" marB="0" marR="0" marL="0" anchor="ctr">
                    <a:lnT cap="flat" cmpd="sng" w="9525">
                      <a:solidFill>
                        <a:srgbClr val="366092">
                          <a:alpha val="0"/>
                        </a:srgbClr>
                      </a:solidFill>
                      <a:prstDash val="solid"/>
                      <a:round/>
                      <a:headEnd len="sm" w="sm" type="none"/>
                      <a:tailEnd len="sm" w="sm" type="none"/>
                    </a:lnT>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lnT cap="flat" cmpd="sng" w="9525">
                      <a:solidFill>
                        <a:srgbClr val="366092">
                          <a:alpha val="0"/>
                        </a:srgbClr>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T cap="flat" cmpd="sng" w="9525">
                      <a:solidFill>
                        <a:srgbClr val="366092">
                          <a:alpha val="0"/>
                        </a:srgbClr>
                      </a:solidFill>
                      <a:prstDash val="solid"/>
                      <a:round/>
                      <a:headEnd len="sm" w="sm" type="none"/>
                      <a:tailEnd len="sm" w="sm" type="none"/>
                    </a:lnT>
                  </a:tcP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lnT cap="flat" cmpd="sng" w="9525">
                      <a:solidFill>
                        <a:srgbClr val="366092">
                          <a:alpha val="0"/>
                        </a:srgbClr>
                      </a:solidFill>
                      <a:prstDash val="solid"/>
                      <a:round/>
                      <a:headEnd len="sm" w="sm" type="none"/>
                      <a:tailEnd len="sm" w="sm" type="none"/>
                    </a:lnT>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Derived Stability Indices</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IXTN89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Total Precipitable Water</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IXTO89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0"/>
                            </a:ext>
                          </a:extLst>
                        </a:rPr>
                        <a:t>Legacy Vert. Moisture Profile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1"/>
                            </a:ext>
                          </a:extLst>
                        </a:rPr>
                        <a:t>IXTP89 KNES</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2"/>
                            </a:ext>
                          </a:extLst>
                        </a:rPr>
                        <a:t>C</a:t>
                      </a:r>
                      <a:r>
                        <a:rPr lang="en-US" sz="1200">
                          <a:latin typeface="Lato"/>
                          <a:ea typeface="Lato"/>
                          <a:cs typeface="Lato"/>
                          <a:sym typeface="Lato"/>
                        </a:rPr>
                        <a:t>*</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3"/>
                            </a:ext>
                          </a:extLst>
                        </a:rPr>
                        <a:t>Legacy Vert. Temp. Profile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4"/>
                            </a:ext>
                          </a:extLst>
                        </a:rPr>
                        <a:t>IXTQ89 KNES</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extLst>
                            <a:ext uri="http://customooxmlschemas.google.com/">
                              <go:slidesCustomData xmlns:go="http://customooxmlschemas.google.com/" textRoundtripDataId="5"/>
                            </a:ext>
                          </a:extLst>
                        </a:rPr>
                        <a:t>C</a:t>
                      </a:r>
                      <a:r>
                        <a:rPr lang="en-US" sz="1200">
                          <a:latin typeface="Lato"/>
                          <a:ea typeface="Lato"/>
                          <a:cs typeface="Lato"/>
                          <a:sym typeface="Lato"/>
                        </a:rPr>
                        <a:t>*</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Derived Motion Winds</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IXTU89 KNES</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900">
                        <a:solidFill>
                          <a:srgbClr val="1155CC"/>
                        </a:solidFill>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rPr lang="en-US" sz="900">
                          <a:solidFill>
                            <a:srgbClr val="E69138"/>
                          </a:solidFill>
                          <a:latin typeface="Lato"/>
                          <a:ea typeface="Lato"/>
                          <a:cs typeface="Lato"/>
                          <a:sym typeface="Lato"/>
                        </a:rPr>
                        <a:t>Note 2</a:t>
                      </a:r>
                      <a:endParaRPr sz="900">
                        <a:solidFill>
                          <a:srgbClr val="E69138"/>
                        </a:solidFill>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Particle Size Distribution</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IXTW81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M</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Top Pressure</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IXTX81 KNES</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tcPr>
                </a:tc>
              </a:tr>
              <a:tr h="197350">
                <a:tc>
                  <a:txBody>
                    <a:bodyPr/>
                    <a:lstStyle/>
                    <a:p>
                      <a:pPr indent="0" lvl="0" marL="0" rtl="0" algn="l">
                        <a:lnSpc>
                          <a:spcPct val="100000"/>
                        </a:lnSpc>
                        <a:spcBef>
                          <a:spcPts val="0"/>
                        </a:spcBef>
                        <a:spcAft>
                          <a:spcPts val="0"/>
                        </a:spcAft>
                        <a:buNone/>
                      </a:pPr>
                      <a:r>
                        <a:rPr lang="en-US" sz="1200">
                          <a:latin typeface="Lato"/>
                          <a:ea typeface="Lato"/>
                          <a:cs typeface="Lato"/>
                          <a:sym typeface="Lato"/>
                        </a:rPr>
                        <a:t>Cloud Optical Depth</a:t>
                      </a:r>
                      <a:endParaRPr sz="1200">
                        <a:latin typeface="Lato"/>
                        <a:ea typeface="Lato"/>
                        <a:cs typeface="Lato"/>
                        <a:sym typeface="Lato"/>
                      </a:endParaRPr>
                    </a:p>
                  </a:txBody>
                  <a:tcPr marT="0" marB="0" marR="0" marL="18275" anchor="ctr">
                    <a:lnL cap="flat" cmpd="sng" w="9525">
                      <a:solidFill>
                        <a:srgbClr val="366092"/>
                      </a:solidFill>
                      <a:prstDash val="solid"/>
                      <a:round/>
                      <a:headEnd len="sm" w="sm" type="none"/>
                      <a:tailEnd len="sm" w="sm" type="none"/>
                    </a:lnL>
                    <a:lnB cap="flat" cmpd="sng" w="9525">
                      <a:solidFill>
                        <a:schemeClr val="accen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00">
                          <a:latin typeface="Lato"/>
                          <a:ea typeface="Lato"/>
                          <a:cs typeface="Lato"/>
                          <a:sym typeface="Lato"/>
                        </a:rPr>
                        <a:t>IXTY81 KNES</a:t>
                      </a:r>
                      <a:endParaRPr sz="1200">
                        <a:latin typeface="Lato"/>
                        <a:ea typeface="Lato"/>
                        <a:cs typeface="Lato"/>
                        <a:sym typeface="Lato"/>
                      </a:endParaRPr>
                    </a:p>
                  </a:txBody>
                  <a:tcPr marT="0" marB="0" marR="0" marL="0" anchor="ctr">
                    <a:lnB cap="flat" cmpd="sng" w="9525">
                      <a:solidFill>
                        <a:schemeClr val="accen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F</a:t>
                      </a:r>
                      <a:endParaRPr sz="1200">
                        <a:latin typeface="Lato"/>
                        <a:ea typeface="Lato"/>
                        <a:cs typeface="Lato"/>
                        <a:sym typeface="Lato"/>
                      </a:endParaRPr>
                    </a:p>
                  </a:txBody>
                  <a:tcPr marT="0" marB="0" marR="0" marL="0" anchor="ctr">
                    <a:lnB cap="flat" cmpd="sng" w="9525">
                      <a:solidFill>
                        <a:schemeClr val="accent1"/>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Lato"/>
                          <a:ea typeface="Lato"/>
                          <a:cs typeface="Lato"/>
                          <a:sym typeface="Lato"/>
                        </a:rPr>
                        <a:t>C</a:t>
                      </a:r>
                      <a:endParaRPr sz="1200">
                        <a:latin typeface="Lato"/>
                        <a:ea typeface="Lato"/>
                        <a:cs typeface="Lato"/>
                        <a:sym typeface="Lato"/>
                      </a:endParaRPr>
                    </a:p>
                  </a:txBody>
                  <a:tcPr marT="0" marB="0" marR="0" marL="0" anchor="ctr">
                    <a:lnB cap="flat" cmpd="sng" w="9525">
                      <a:solidFill>
                        <a:schemeClr val="accent1"/>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t/>
                      </a:r>
                      <a:endParaRPr sz="1200">
                        <a:latin typeface="Lato"/>
                        <a:ea typeface="Lato"/>
                        <a:cs typeface="Lato"/>
                        <a:sym typeface="Lato"/>
                      </a:endParaRPr>
                    </a:p>
                  </a:txBody>
                  <a:tcPr marT="0" marB="0" marR="0" marL="0" anchor="ctr">
                    <a:lnR cap="flat" cmpd="sng" w="9525">
                      <a:solidFill>
                        <a:schemeClr val="accent1"/>
                      </a:solidFill>
                      <a:prstDash val="solid"/>
                      <a:round/>
                      <a:headEnd len="sm" w="sm" type="none"/>
                      <a:tailEnd len="sm" w="sm" type="none"/>
                    </a:lnR>
                    <a:lnB cap="flat" cmpd="sng" w="9525">
                      <a:solidFill>
                        <a:schemeClr val="accent1"/>
                      </a:solidFill>
                      <a:prstDash val="solid"/>
                      <a:round/>
                      <a:headEnd len="sm" w="sm" type="none"/>
                      <a:tailEnd len="sm" w="sm" type="none"/>
                    </a:lnB>
                  </a:tcPr>
                </a:tc>
              </a:tr>
              <a:tr h="197350">
                <a:tc gridSpan="5">
                  <a:txBody>
                    <a:bodyPr/>
                    <a:lstStyle/>
                    <a:p>
                      <a:pPr indent="0" lvl="0" marL="0" rtl="0" algn="l">
                        <a:spcBef>
                          <a:spcPts val="0"/>
                        </a:spcBef>
                        <a:spcAft>
                          <a:spcPts val="0"/>
                        </a:spcAft>
                        <a:buNone/>
                      </a:pPr>
                      <a:r>
                        <a:rPr lang="en-US" sz="1200">
                          <a:solidFill>
                            <a:srgbClr val="999999"/>
                          </a:solidFill>
                          <a:latin typeface="Lato"/>
                          <a:ea typeface="Lato"/>
                          <a:cs typeface="Lato"/>
                          <a:sym typeface="Lato"/>
                        </a:rPr>
                        <a:t>F = Full Disk; C = West CONUS; M = Mesoscale sectors</a:t>
                      </a:r>
                      <a:endParaRPr sz="1200">
                        <a:solidFill>
                          <a:srgbClr val="999999"/>
                        </a:solidFill>
                        <a:latin typeface="Lato"/>
                        <a:ea typeface="Lato"/>
                        <a:cs typeface="Lato"/>
                        <a:sym typeface="Lato"/>
                      </a:endParaRPr>
                    </a:p>
                    <a:p>
                      <a:pPr indent="0" lvl="0" marL="0" rtl="0" algn="l">
                        <a:spcBef>
                          <a:spcPts val="0"/>
                        </a:spcBef>
                        <a:spcAft>
                          <a:spcPts val="0"/>
                        </a:spcAft>
                        <a:buNone/>
                      </a:pPr>
                      <a:r>
                        <a:rPr lang="en-US" sz="900">
                          <a:solidFill>
                            <a:srgbClr val="666666"/>
                          </a:solidFill>
                          <a:latin typeface="Lato"/>
                          <a:ea typeface="Lato"/>
                          <a:cs typeface="Lato"/>
                          <a:sym typeface="Lato"/>
                        </a:rPr>
                        <a:t>* Profiles will be available at a reduced cadence: only 2/hour (like the G-16 profiles)</a:t>
                      </a:r>
                      <a:endParaRPr sz="900">
                        <a:solidFill>
                          <a:srgbClr val="666666"/>
                        </a:solidFill>
                        <a:latin typeface="Lato"/>
                        <a:ea typeface="Lato"/>
                        <a:cs typeface="Lato"/>
                        <a:sym typeface="Lato"/>
                      </a:endParaRPr>
                    </a:p>
                    <a:p>
                      <a:pPr indent="0" lvl="0" marL="0" rtl="0" algn="l">
                        <a:spcBef>
                          <a:spcPts val="0"/>
                        </a:spcBef>
                        <a:spcAft>
                          <a:spcPts val="0"/>
                        </a:spcAft>
                        <a:buNone/>
                      </a:pPr>
                      <a:r>
                        <a:rPr lang="en-US" sz="900">
                          <a:solidFill>
                            <a:srgbClr val="1155CC"/>
                          </a:solidFill>
                          <a:latin typeface="Lato"/>
                          <a:ea typeface="Lato"/>
                          <a:cs typeface="Lato"/>
                          <a:sym typeface="Lato"/>
                        </a:rPr>
                        <a:t>Note 1: GOES-16,17 Meso Fire Hotspots will be on SBN as of Sept. 8, 2021.</a:t>
                      </a:r>
                      <a:endParaRPr sz="900">
                        <a:solidFill>
                          <a:srgbClr val="1155CC"/>
                        </a:solidFill>
                        <a:latin typeface="Lato"/>
                        <a:ea typeface="Lato"/>
                        <a:cs typeface="Lato"/>
                        <a:sym typeface="Lato"/>
                      </a:endParaRPr>
                    </a:p>
                    <a:p>
                      <a:pPr indent="0" lvl="0" marL="0" rtl="0" algn="l">
                        <a:spcBef>
                          <a:spcPts val="0"/>
                        </a:spcBef>
                        <a:spcAft>
                          <a:spcPts val="0"/>
                        </a:spcAft>
                        <a:buNone/>
                      </a:pPr>
                      <a:r>
                        <a:rPr lang="en-US" sz="900">
                          <a:solidFill>
                            <a:srgbClr val="E69138"/>
                          </a:solidFill>
                          <a:latin typeface="Lato"/>
                          <a:ea typeface="Lato"/>
                          <a:cs typeface="Lato"/>
                          <a:sym typeface="Lato"/>
                        </a:rPr>
                        <a:t>Note 2: GOES-17 Derived Motion Winds (W. CONUS) have been on SBN since 2019.</a:t>
                      </a:r>
                      <a:endParaRPr sz="900">
                        <a:solidFill>
                          <a:srgbClr val="1155CC"/>
                        </a:solidFill>
                        <a:latin typeface="Lato"/>
                        <a:ea typeface="Lato"/>
                        <a:cs typeface="Lato"/>
                        <a:sym typeface="Lato"/>
                      </a:endParaRPr>
                    </a:p>
                  </a:txBody>
                  <a:tcPr marT="0" marB="0" marR="0" marL="18275" anchor="ctr">
                    <a:lnL cap="flat" cmpd="sng" w="9525">
                      <a:solidFill>
                        <a:srgbClr val="366092">
                          <a:alpha val="0"/>
                        </a:srgbClr>
                      </a:solidFill>
                      <a:prstDash val="solid"/>
                      <a:round/>
                      <a:headEnd len="sm" w="sm" type="none"/>
                      <a:tailEnd len="sm" w="sm" type="none"/>
                    </a:lnL>
                    <a:lnR cap="flat" cmpd="sng" w="9525">
                      <a:solidFill>
                        <a:srgbClr val="366092">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rgbClr val="366092">
                          <a:alpha val="0"/>
                        </a:srgbClr>
                      </a:solidFill>
                      <a:prstDash val="solid"/>
                      <a:round/>
                      <a:headEnd len="sm" w="sm" type="none"/>
                      <a:tailEnd len="sm" w="sm" type="none"/>
                    </a:lnB>
                  </a:tcPr>
                </a:tc>
                <a:tc hMerge="1"/>
                <a:tc hMerge="1"/>
                <a:tc hMerge="1"/>
                <a:tc hMerge="1"/>
              </a:tr>
            </a:tbl>
          </a:graphicData>
        </a:graphic>
      </p:graphicFrame>
      <p:sp>
        <p:nvSpPr>
          <p:cNvPr id="130" name="Google Shape;130;gd539bf22fd_0_39"/>
          <p:cNvSpPr txBox="1"/>
          <p:nvPr/>
        </p:nvSpPr>
        <p:spPr>
          <a:xfrm>
            <a:off x="5560425" y="1033325"/>
            <a:ext cx="6586500" cy="13698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t/>
            </a:r>
            <a:endParaRPr sz="2200">
              <a:latin typeface="Lato"/>
              <a:ea typeface="Lato"/>
              <a:cs typeface="Lato"/>
              <a:sym typeface="Lato"/>
            </a:endParaRPr>
          </a:p>
          <a:p>
            <a:pPr indent="-254000" lvl="0" marL="457200" rtl="0" algn="l">
              <a:spcBef>
                <a:spcPts val="1800"/>
              </a:spcBef>
              <a:spcAft>
                <a:spcPts val="0"/>
              </a:spcAft>
              <a:buSzPts val="2200"/>
              <a:buFont typeface="Lato"/>
              <a:buChar char="●"/>
            </a:pPr>
            <a:r>
              <a:rPr lang="en-US" sz="2200">
                <a:solidFill>
                  <a:schemeClr val="dk1"/>
                </a:solidFill>
                <a:latin typeface="Lato"/>
                <a:ea typeface="Lato"/>
                <a:cs typeface="Lato"/>
                <a:sym typeface="Lato"/>
              </a:rPr>
              <a:t>GOES-17 Fog &amp; Low Stratus on SBN (Oct. 2021)</a:t>
            </a:r>
            <a:endParaRPr sz="2200">
              <a:latin typeface="Lato"/>
              <a:ea typeface="Lato"/>
              <a:cs typeface="Lato"/>
              <a:sym typeface="Lato"/>
            </a:endParaRPr>
          </a:p>
          <a:p>
            <a:pPr indent="0" lvl="0" marL="457200" rtl="0" algn="l">
              <a:spcBef>
                <a:spcPts val="0"/>
              </a:spcBef>
              <a:spcAft>
                <a:spcPts val="0"/>
              </a:spcAft>
              <a:buNone/>
            </a:pPr>
            <a:r>
              <a:rPr lang="en-US" sz="1800">
                <a:latin typeface="Calibri"/>
                <a:ea typeface="Calibri"/>
                <a:cs typeface="Calibri"/>
                <a:sym typeface="Calibri"/>
              </a:rPr>
              <a:t>Operational Readiness Review Aug. 24; SPSRB decision Sept. 15</a:t>
            </a:r>
            <a:endParaRPr sz="1800">
              <a:latin typeface="Calibri"/>
              <a:ea typeface="Calibri"/>
              <a:cs typeface="Calibri"/>
              <a:sym typeface="Calibri"/>
            </a:endParaRPr>
          </a:p>
        </p:txBody>
      </p:sp>
      <p:sp>
        <p:nvSpPr>
          <p:cNvPr id="131" name="Google Shape;131;gd539bf22fd_0_39"/>
          <p:cNvSpPr txBox="1"/>
          <p:nvPr/>
        </p:nvSpPr>
        <p:spPr>
          <a:xfrm>
            <a:off x="6469975" y="6206925"/>
            <a:ext cx="542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latin typeface="Lato"/>
                <a:ea typeface="Lato"/>
                <a:cs typeface="Lato"/>
                <a:sym typeface="Lato"/>
              </a:rPr>
              <a:t>GOES-17 Fog &amp; Low Stratus (West CONUS sector)</a:t>
            </a:r>
            <a:r>
              <a:rPr lang="en-US" sz="1300">
                <a:latin typeface="Lato"/>
                <a:ea typeface="Lato"/>
                <a:cs typeface="Lato"/>
                <a:sym typeface="Lato"/>
              </a:rPr>
              <a:t> seen in AWIPS</a:t>
            </a:r>
            <a:endParaRPr sz="1300">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86"/>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524" name="Google Shape;524;p86"/>
          <p:cNvGraphicFramePr/>
          <p:nvPr/>
        </p:nvGraphicFramePr>
        <p:xfrm>
          <a:off x="165407" y="1273469"/>
          <a:ext cx="3000000" cy="3000000"/>
        </p:xfrm>
        <a:graphic>
          <a:graphicData uri="http://schemas.openxmlformats.org/drawingml/2006/table">
            <a:tbl>
              <a:tblPr bandRow="1" firstRow="1">
                <a:noFill/>
                <a:tableStyleId>{C1643944-E39D-4631-B911-0BE5BC36E6C6}</a:tableStyleId>
              </a:tblPr>
              <a:tblGrid>
                <a:gridCol w="3116050"/>
                <a:gridCol w="1608150"/>
                <a:gridCol w="1364225"/>
                <a:gridCol w="2176800"/>
                <a:gridCol w="1753975"/>
                <a:gridCol w="1841975"/>
              </a:tblGrid>
              <a:tr h="82422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Product</a:t>
                      </a:r>
                      <a:endParaRPr sz="14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Delivery Mechanism</a:t>
                      </a:r>
                      <a:endParaRPr sz="14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solidFill>
                            <a:schemeClr val="lt1"/>
                          </a:solidFill>
                          <a:latin typeface="Montserrat"/>
                          <a:ea typeface="Montserrat"/>
                          <a:cs typeface="Montserrat"/>
                          <a:sym typeface="Montserrat"/>
                        </a:rPr>
                        <a:t>(Activation)</a:t>
                      </a:r>
                      <a:endParaRPr sz="14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Product Maturity</a:t>
                      </a:r>
                      <a:endParaRPr sz="14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AWIPS Treatment </a:t>
                      </a:r>
                      <a:r>
                        <a:rPr lang="en-US" sz="1300" u="none" cap="none" strike="noStrike">
                          <a:solidFill>
                            <a:schemeClr val="lt1"/>
                          </a:solidFill>
                          <a:latin typeface="Montserrat"/>
                          <a:ea typeface="Montserrat"/>
                          <a:cs typeface="Montserrat"/>
                          <a:sym typeface="Montserrat"/>
                        </a:rPr>
                        <a:t>(enhancement tables, </a:t>
                      </a:r>
                      <a:br>
                        <a:rPr lang="en-US" sz="1300" u="none" cap="none" strike="noStrike">
                          <a:solidFill>
                            <a:schemeClr val="lt1"/>
                          </a:solidFill>
                          <a:latin typeface="Montserrat"/>
                          <a:ea typeface="Montserrat"/>
                          <a:cs typeface="Montserrat"/>
                          <a:sym typeface="Montserrat"/>
                        </a:rPr>
                      </a:br>
                      <a:r>
                        <a:rPr lang="en-US" sz="1300" u="none" cap="none" strike="noStrike">
                          <a:solidFill>
                            <a:schemeClr val="lt1"/>
                          </a:solidFill>
                          <a:latin typeface="Montserrat"/>
                          <a:ea typeface="Montserrat"/>
                          <a:cs typeface="Montserrat"/>
                          <a:sym typeface="Montserrat"/>
                        </a:rPr>
                        <a:t>ranges, units, rules…)</a:t>
                      </a:r>
                      <a:endParaRPr sz="13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AWIPS Status </a:t>
                      </a:r>
                      <a:endParaRPr sz="14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solidFill>
                            <a:schemeClr val="lt1"/>
                          </a:solidFill>
                          <a:latin typeface="Montserrat"/>
                          <a:ea typeface="Montserrat"/>
                          <a:cs typeface="Montserrat"/>
                          <a:sym typeface="Montserrat"/>
                        </a:rPr>
                        <a:t>(TOWR RPM date)</a:t>
                      </a:r>
                      <a:endParaRPr sz="1400" u="none" cap="none" strike="noStrike">
                        <a:solidFill>
                          <a:schemeClr val="lt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lt1"/>
                          </a:solidFill>
                          <a:latin typeface="Montserrat"/>
                          <a:ea typeface="Montserrat"/>
                          <a:cs typeface="Montserrat"/>
                          <a:sym typeface="Montserrat"/>
                        </a:rPr>
                        <a:t>Target AWIPS Release</a:t>
                      </a:r>
                      <a:endParaRPr sz="140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solidFill>
                            <a:srgbClr val="0000FF"/>
                          </a:solidFill>
                          <a:latin typeface="Montserrat"/>
                          <a:ea typeface="Montserrat"/>
                          <a:cs typeface="Montserrat"/>
                          <a:sym typeface="Montserrat"/>
                        </a:rPr>
                        <a:t>(Blue = submitted)</a:t>
                      </a:r>
                      <a:endParaRPr sz="1400" u="none" cap="none" strike="noStrike">
                        <a:solidFill>
                          <a:schemeClr val="lt1"/>
                        </a:solidFill>
                        <a:latin typeface="Montserrat"/>
                        <a:ea typeface="Montserrat"/>
                        <a:cs typeface="Montserrat"/>
                        <a:sym typeface="Montserrat"/>
                      </a:endParaRPr>
                    </a:p>
                  </a:txBody>
                  <a:tcPr marT="45725" marB="45725" marR="91450" marL="91450" anchor="ctr"/>
                </a:tc>
              </a:tr>
              <a:tr h="4258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NESDIS multi-sat Imagery Composite (VIS/IR/LWIR/SWIR)</a:t>
                      </a:r>
                      <a:endParaRPr sz="14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sngStrike">
                          <a:solidFill>
                            <a:schemeClr val="dk1"/>
                          </a:solidFill>
                          <a:latin typeface="Montserrat"/>
                          <a:ea typeface="Montserrat"/>
                          <a:cs typeface="Montserrat"/>
                          <a:sym typeface="Montserrat"/>
                        </a:rPr>
                        <a:t>ISatSS</a:t>
                      </a:r>
                      <a:r>
                        <a:rPr lang="en-US" sz="1400" u="none" cap="none" strike="noStrike">
                          <a:solidFill>
                            <a:schemeClr val="dk1"/>
                          </a:solidFill>
                          <a:latin typeface="Montserrat"/>
                          <a:ea typeface="Montserrat"/>
                          <a:cs typeface="Montserrat"/>
                          <a:sym typeface="Montserrat"/>
                        </a:rPr>
                        <a:t>SBN</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NetcdfGrid plugin</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NHC</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B050"/>
                          </a:solidFill>
                          <a:latin typeface="Montserrat"/>
                          <a:ea typeface="Montserrat"/>
                          <a:cs typeface="Montserrat"/>
                          <a:sym typeface="Montserrat"/>
                        </a:rPr>
                        <a:t>21.3.1</a:t>
                      </a:r>
                      <a:endParaRPr sz="1400" u="none" cap="none" strike="noStrike">
                        <a:latin typeface="Montserrat"/>
                        <a:ea typeface="Montserrat"/>
                        <a:cs typeface="Montserrat"/>
                        <a:sym typeface="Montserrat"/>
                      </a:endParaRPr>
                    </a:p>
                  </a:txBody>
                  <a:tcPr marT="45725" marB="45725" marR="91450" marL="91450" anchor="ctr"/>
                </a:tc>
              </a:tr>
              <a:tr h="444625">
                <a:tc>
                  <a:txBody>
                    <a:bodyPr/>
                    <a:lstStyle/>
                    <a:p>
                      <a:pPr indent="0" lvl="0" marL="0" marR="0" rtl="0" algn="ctr">
                        <a:lnSpc>
                          <a:spcPct val="100000"/>
                        </a:lnSpc>
                        <a:spcBef>
                          <a:spcPts val="0"/>
                        </a:spcBef>
                        <a:spcAft>
                          <a:spcPts val="0"/>
                        </a:spcAft>
                        <a:buClr>
                          <a:srgbClr val="2E3917"/>
                        </a:buClr>
                        <a:buSzPts val="300"/>
                        <a:buFont typeface="Calibri"/>
                        <a:buNone/>
                      </a:pPr>
                      <a:r>
                        <a:rPr lang="en-US" sz="1400" u="none" cap="none" strike="noStrike">
                          <a:solidFill>
                            <a:schemeClr val="dk1"/>
                          </a:solidFill>
                          <a:latin typeface="Montserrat"/>
                          <a:ea typeface="Montserrat"/>
                          <a:cs typeface="Montserrat"/>
                          <a:sym typeface="Montserrat"/>
                        </a:rPr>
                        <a:t>G-17 PACUS Sector DMWs</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SBN Mar 10, ‘20</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Provisional May 16, ’19</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GOES-R plugin</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Mar ‘20</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Montserrat"/>
                          <a:ea typeface="Montserrat"/>
                          <a:cs typeface="Montserrat"/>
                          <a:sym typeface="Montserrat"/>
                        </a:rPr>
                        <a:t>20.2.1 (LDM, edex cfg)</a:t>
                      </a:r>
                      <a:endParaRPr sz="1400" u="none" cap="none" strike="noStrike">
                        <a:solidFill>
                          <a:srgbClr val="000000"/>
                        </a:solidFill>
                        <a:latin typeface="Montserrat"/>
                        <a:ea typeface="Montserrat"/>
                        <a:cs typeface="Montserrat"/>
                        <a:sym typeface="Montserrat"/>
                      </a:endParaRPr>
                    </a:p>
                  </a:txBody>
                  <a:tcPr marT="45725" marB="45725" marR="91450" marL="91450" anchor="ctr"/>
                </a:tc>
              </a:tr>
              <a:tr h="388000">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NESDIS Global Blended (polar) TPW, </a:t>
                      </a:r>
                      <a:r>
                        <a:rPr lang="en-US" sz="1400" u="none" cap="none" strike="noStrike">
                          <a:latin typeface="Montserrat"/>
                          <a:ea typeface="Montserrat"/>
                          <a:cs typeface="Montserrat"/>
                          <a:sym typeface="Montserrat"/>
                        </a:rPr>
                        <a:t>%</a:t>
                      </a:r>
                      <a:r>
                        <a:rPr i="0" lang="en-US" sz="1400" u="none" cap="none" strike="noStrike">
                          <a:solidFill>
                            <a:schemeClr val="dk1"/>
                          </a:solidFill>
                          <a:latin typeface="Montserrat"/>
                          <a:ea typeface="Montserrat"/>
                          <a:cs typeface="Montserrat"/>
                          <a:sym typeface="Montserrat"/>
                        </a:rPr>
                        <a:t> Normal TPW</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SBN Mar 12, ‘20</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NetcdfGrid plugin</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Mar ‘20</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Montserrat"/>
                          <a:ea typeface="Montserrat"/>
                          <a:cs typeface="Montserrat"/>
                          <a:sym typeface="Montserrat"/>
                        </a:rPr>
                        <a:t>20.2.1</a:t>
                      </a:r>
                      <a:endParaRPr sz="1400" u="none" cap="none" strike="noStrike">
                        <a:solidFill>
                          <a:srgbClr val="000000"/>
                        </a:solidFill>
                        <a:latin typeface="Montserrat"/>
                        <a:ea typeface="Montserrat"/>
                        <a:cs typeface="Montserrat"/>
                        <a:sym typeface="Montserrat"/>
                      </a:endParaRPr>
                    </a:p>
                  </a:txBody>
                  <a:tcPr marT="45725" marB="45725" marR="91450" marL="91450" anchor="ctr"/>
                </a:tc>
              </a:tr>
              <a:tr h="388000">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NESDIS Global Blended (polar) Rain Rate</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SBN Mar 12, ‘20</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NetcdfGrid plugin</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Mar ‘20</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Montserrat"/>
                          <a:ea typeface="Montserrat"/>
                          <a:cs typeface="Montserrat"/>
                          <a:sym typeface="Montserrat"/>
                        </a:rPr>
                        <a:t>20.2.1</a:t>
                      </a:r>
                      <a:endParaRPr sz="1400" u="none" cap="none" strike="noStrike">
                        <a:solidFill>
                          <a:srgbClr val="000000"/>
                        </a:solidFill>
                        <a:latin typeface="Montserrat"/>
                        <a:ea typeface="Montserrat"/>
                        <a:cs typeface="Montserrat"/>
                        <a:sym typeface="Montserrat"/>
                      </a:endParaRPr>
                    </a:p>
                  </a:txBody>
                  <a:tcPr marT="45725" marB="45725" marR="91450" marL="91450" anchor="ctr"/>
                </a:tc>
              </a:tr>
              <a:tr h="3880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Meteosat Imagery for Ctrs (VIS/IR/SWIR/WV)</a:t>
                      </a:r>
                      <a:endParaRPr sz="14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Oct ‘19 AWC,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Feb ‘20 NHC</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N/A</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GOES-R plugin</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chemeClr val="dk1"/>
                          </a:solidFill>
                          <a:latin typeface="Montserrat"/>
                          <a:ea typeface="Montserrat"/>
                          <a:cs typeface="Montserrat"/>
                          <a:sym typeface="Montserrat"/>
                        </a:rPr>
                        <a:t>TBD</a:t>
                      </a:r>
                      <a:endParaRPr sz="1400" u="none" cap="none" strike="noStrike">
                        <a:latin typeface="Montserrat"/>
                        <a:ea typeface="Montserrat"/>
                        <a:cs typeface="Montserrat"/>
                        <a:sym typeface="Montserrat"/>
                      </a:endParaRPr>
                    </a:p>
                  </a:txBody>
                  <a:tcPr marT="45725" marB="45725" marR="91450" marL="91450" anchor="ctr"/>
                </a:tc>
              </a:tr>
              <a:tr h="3880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G-16 ASOS Satellite Cloud Products (SCP)</a:t>
                      </a:r>
                      <a:endParaRPr sz="1400" u="none" cap="none" strike="noStrike">
                        <a:solidFill>
                          <a:schemeClr val="dk1"/>
                        </a:solidFill>
                        <a:latin typeface="Montserrat"/>
                        <a:ea typeface="Montserrat"/>
                        <a:cs typeface="Montserrat"/>
                        <a:sym typeface="Montserrat"/>
                      </a:endParaRPr>
                    </a:p>
                  </a:txBody>
                  <a:tcPr marT="9150" marB="0" marR="6775" marL="6775" anchor="ct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rgbClr val="000000"/>
                          </a:solidFill>
                          <a:latin typeface="Montserrat"/>
                          <a:ea typeface="Montserrat"/>
                          <a:cs typeface="Montserrat"/>
                          <a:sym typeface="Montserrat"/>
                        </a:rPr>
                        <a:t>SBN </a:t>
                      </a:r>
                      <a:endParaRPr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rgbClr val="000000"/>
                          </a:solidFill>
                          <a:latin typeface="Montserrat"/>
                          <a:ea typeface="Montserrat"/>
                          <a:cs typeface="Montserrat"/>
                          <a:sym typeface="Montserrat"/>
                        </a:rPr>
                        <a:t>(May 27, 2020)</a:t>
                      </a:r>
                      <a:endParaRPr sz="1400" u="none" cap="none" strike="noStrike">
                        <a:solidFill>
                          <a:srgbClr val="000000"/>
                        </a:solidFill>
                        <a:latin typeface="Montserrat"/>
                        <a:ea typeface="Montserrat"/>
                        <a:cs typeface="Montserrat"/>
                        <a:sym typeface="Montserrat"/>
                      </a:endParaRPr>
                    </a:p>
                  </a:txBody>
                  <a:tcPr marT="45725" marB="45725" marR="91450" marL="91450" anchor="ct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latin typeface="Montserrat"/>
                        <a:ea typeface="Montserrat"/>
                        <a:cs typeface="Montserrat"/>
                        <a:sym typeface="Montserrat"/>
                      </a:endParaRPr>
                    </a:p>
                  </a:txBody>
                  <a:tcPr marT="45725" marB="45725" marR="91450" marL="91450" anchor="ct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Text Db</a:t>
                      </a:r>
                      <a:endParaRPr sz="1400" u="none" cap="none" strike="noStrike">
                        <a:latin typeface="Montserrat"/>
                        <a:ea typeface="Montserrat"/>
                        <a:cs typeface="Montserrat"/>
                        <a:sym typeface="Montserrat"/>
                      </a:endParaRPr>
                    </a:p>
                  </a:txBody>
                  <a:tcPr marT="45725" marB="45725" marR="91450" marL="91450" anchor="ct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latin typeface="Montserrat"/>
                        <a:ea typeface="Montserrat"/>
                        <a:cs typeface="Montserrat"/>
                        <a:sym typeface="Montserrat"/>
                      </a:endParaRPr>
                    </a:p>
                  </a:txBody>
                  <a:tcPr marT="45725" marB="45725" marR="91450" marL="91450" anchor="ct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N/A</a:t>
                      </a:r>
                      <a:endParaRPr sz="1400" u="none" cap="none" strike="noStrike">
                        <a:latin typeface="Montserrat"/>
                        <a:ea typeface="Montserrat"/>
                        <a:cs typeface="Montserrat"/>
                        <a:sym typeface="Montserrat"/>
                      </a:endParaRPr>
                    </a:p>
                  </a:txBody>
                  <a:tcPr marT="45725" marB="45725" marR="91450" marL="91450" anchor="ctr">
                    <a:lnB cap="flat" cmpd="sng" w="12700">
                      <a:solidFill>
                        <a:schemeClr val="accent1"/>
                      </a:solidFill>
                      <a:prstDash val="solid"/>
                      <a:round/>
                      <a:headEnd len="sm" w="sm" type="none"/>
                      <a:tailEnd len="sm" w="sm" type="none"/>
                    </a:lnB>
                  </a:tcPr>
                </a:tc>
              </a:tr>
              <a:tr h="3880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G-17 ASOS Satellite Cloud Products (SCP)</a:t>
                      </a:r>
                      <a:endParaRPr sz="1400" u="none" cap="none" strike="noStrike">
                        <a:solidFill>
                          <a:schemeClr val="dk1"/>
                        </a:solidFill>
                        <a:latin typeface="Montserrat"/>
                        <a:ea typeface="Montserrat"/>
                        <a:cs typeface="Montserrat"/>
                        <a:sym typeface="Montserrat"/>
                      </a:endParaRPr>
                    </a:p>
                  </a:txBody>
                  <a:tcPr marT="9150" marB="0" marR="6775" marL="6775" anchor="ctr">
                    <a:lnL cap="flat" cmpd="sng" w="12700">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rgbClr val="000000"/>
                          </a:solidFill>
                          <a:latin typeface="Montserrat"/>
                          <a:ea typeface="Montserrat"/>
                          <a:cs typeface="Montserrat"/>
                          <a:sym typeface="Montserrat"/>
                        </a:rPr>
                        <a:t>SBN </a:t>
                      </a:r>
                      <a:endParaRPr sz="14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200"/>
                        <a:buFont typeface="Calibri"/>
                        <a:buNone/>
                      </a:pPr>
                      <a:r>
                        <a:rPr lang="en-US" sz="1400" u="none" cap="none" strike="noStrike">
                          <a:solidFill>
                            <a:srgbClr val="000000"/>
                          </a:solidFill>
                          <a:latin typeface="Montserrat"/>
                          <a:ea typeface="Montserrat"/>
                          <a:cs typeface="Montserrat"/>
                          <a:sym typeface="Montserrat"/>
                        </a:rPr>
                        <a:t>(Sept. 30, 2020)</a:t>
                      </a:r>
                      <a:endParaRPr sz="1400" u="none" cap="none" strike="noStrike">
                        <a:solidFill>
                          <a:srgbClr val="000000"/>
                        </a:solidFill>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Text Db</a:t>
                      </a:r>
                      <a:endParaRPr sz="1400" u="none" cap="none" strike="noStrike">
                        <a:solidFill>
                          <a:schemeClr val="dk1"/>
                        </a:solidFill>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N/A</a:t>
                      </a:r>
                      <a:endParaRPr sz="1400" u="none" cap="none" strike="noStrike">
                        <a:solidFill>
                          <a:schemeClr val="dk1"/>
                        </a:solidFill>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Montserrat"/>
                          <a:ea typeface="Montserrat"/>
                          <a:cs typeface="Montserrat"/>
                          <a:sym typeface="Montserrat"/>
                        </a:rPr>
                        <a:t>N/A</a:t>
                      </a:r>
                      <a:endParaRPr sz="1400" u="none" cap="none" strike="noStrike">
                        <a:latin typeface="Montserrat"/>
                        <a:ea typeface="Montserrat"/>
                        <a:cs typeface="Montserrat"/>
                        <a:sym typeface="Montserrat"/>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525" name="Google Shape;525;p86"/>
          <p:cNvSpPr txBox="1"/>
          <p:nvPr>
            <p:ph type="title"/>
          </p:nvPr>
        </p:nvSpPr>
        <p:spPr>
          <a:xfrm>
            <a:off x="609600" y="0"/>
            <a:ext cx="88368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600"/>
              <a:t>(9) Current Product Posture </a:t>
            </a:r>
            <a:endParaRPr sz="3600"/>
          </a:p>
        </p:txBody>
      </p:sp>
      <p:sp>
        <p:nvSpPr>
          <p:cNvPr id="526" name="Google Shape;526;p86"/>
          <p:cNvSpPr txBox="1"/>
          <p:nvPr/>
        </p:nvSpPr>
        <p:spPr>
          <a:xfrm>
            <a:off x="9055039" y="129774"/>
            <a:ext cx="191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1"/>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533" name="Google Shape;533;p11"/>
          <p:cNvGraphicFramePr/>
          <p:nvPr/>
        </p:nvGraphicFramePr>
        <p:xfrm>
          <a:off x="311950" y="1218380"/>
          <a:ext cx="3000000" cy="3000000"/>
        </p:xfrm>
        <a:graphic>
          <a:graphicData uri="http://schemas.openxmlformats.org/drawingml/2006/table">
            <a:tbl>
              <a:tblPr bandRow="1" firstRow="1">
                <a:noFill/>
                <a:tableStyleId>{4FDA6670-CA52-4072-B114-14F7FAB91253}</a:tableStyleId>
              </a:tblPr>
              <a:tblGrid>
                <a:gridCol w="2935100"/>
                <a:gridCol w="3984175"/>
                <a:gridCol w="2565925"/>
                <a:gridCol w="2082900"/>
              </a:tblGrid>
              <a:tr h="69987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Feature</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Function/Description</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AWIPS Status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Montserrat"/>
                          <a:ea typeface="Montserrat"/>
                          <a:cs typeface="Montserrat"/>
                          <a:sym typeface="Montserrat"/>
                        </a:rPr>
                        <a:t>(TOWR RPM date)</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Target AWIPS Release</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solidFill>
                            <a:srgbClr val="0000FF"/>
                          </a:solidFill>
                          <a:latin typeface="Montserrat"/>
                          <a:ea typeface="Montserrat"/>
                          <a:cs typeface="Montserrat"/>
                          <a:sym typeface="Montserrat"/>
                        </a:rPr>
                        <a:t>(Blue = submitted)</a:t>
                      </a:r>
                      <a:endParaRPr sz="1400" u="none" cap="none" strike="noStrike">
                        <a:latin typeface="Montserrat"/>
                        <a:ea typeface="Montserrat"/>
                        <a:cs typeface="Montserrat"/>
                        <a:sym typeface="Montserrat"/>
                      </a:endParaRPr>
                    </a:p>
                  </a:txBody>
                  <a:tcPr marT="45725" marB="45725" marR="91450" marL="91450" anchor="ctr"/>
                </a:tc>
              </a:tr>
              <a:tr h="405775">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Legacy bundle for GOES-15</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Enables legacy display of G-15</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Jan ’18, Eval</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latin typeface="Montserrat"/>
                          <a:ea typeface="Montserrat"/>
                          <a:cs typeface="Montserrat"/>
                          <a:sym typeface="Montserrat"/>
                          <a:extLst>
                            <a:ext uri="http://customooxmlschemas.google.com/">
                              <go:slidesCustomData xmlns:go="http://customooxmlschemas.google.com/" textRoundtripDataId="30"/>
                            </a:ext>
                          </a:extLst>
                        </a:rPr>
                        <a:t>Eval</a:t>
                      </a:r>
                      <a:endParaRPr sz="1400" u="none" cap="none" strike="noStrike">
                        <a:latin typeface="Montserrat"/>
                        <a:ea typeface="Montserrat"/>
                        <a:cs typeface="Montserrat"/>
                        <a:sym typeface="Montserrat"/>
                      </a:endParaRPr>
                    </a:p>
                  </a:txBody>
                  <a:tcPr marT="9150" marB="0" marR="6775" marL="6775" anchor="ctr"/>
                </a:tc>
              </a:tr>
              <a:tr h="396725">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Geostationary Map Scales</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West, Center, East geostationary scales</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Jan ‘18, Eval</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300"/>
                        <a:buFont typeface="Arial"/>
                        <a:buNone/>
                      </a:pPr>
                      <a:r>
                        <a:rPr lang="en-US" sz="1400" u="none" cap="none" strike="noStrike">
                          <a:solidFill>
                            <a:srgbClr val="00B050"/>
                          </a:solidFill>
                          <a:latin typeface="Montserrat"/>
                          <a:ea typeface="Montserrat"/>
                          <a:cs typeface="Montserrat"/>
                          <a:sym typeface="Montserrat"/>
                        </a:rPr>
                        <a:t>21.3.1</a:t>
                      </a:r>
                      <a:endParaRPr i="0" sz="1400" u="none" cap="none" strike="noStrike">
                        <a:solidFill>
                          <a:srgbClr val="00B050"/>
                        </a:solidFill>
                        <a:latin typeface="Montserrat"/>
                        <a:ea typeface="Montserrat"/>
                        <a:cs typeface="Montserrat"/>
                        <a:sym typeface="Montserrat"/>
                      </a:endParaRPr>
                    </a:p>
                  </a:txBody>
                  <a:tcPr marT="9150" marB="0" marR="6775" marL="6775" anchor="ctr"/>
                </a:tc>
              </a:tr>
              <a:tr h="405775">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Frame controls from 64 to 300</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Ability to loop 300 frames</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Eval</a:t>
                      </a:r>
                      <a:endParaRPr i="0" sz="1400" u="none" cap="none" strike="noStrike">
                        <a:solidFill>
                          <a:srgbClr val="000000"/>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rgbClr val="00B050"/>
                          </a:solidFill>
                          <a:latin typeface="Montserrat"/>
                          <a:ea typeface="Montserrat"/>
                          <a:cs typeface="Montserrat"/>
                          <a:sym typeface="Montserrat"/>
                        </a:rPr>
                        <a:t>21.3.1 </a:t>
                      </a:r>
                      <a:endParaRPr i="0" sz="1400" u="none" cap="none" strike="noStrike">
                        <a:solidFill>
                          <a:srgbClr val="00B050"/>
                        </a:solidFill>
                        <a:latin typeface="Montserrat"/>
                        <a:ea typeface="Montserrat"/>
                        <a:cs typeface="Montserrat"/>
                        <a:sym typeface="Montserrat"/>
                      </a:endParaRPr>
                    </a:p>
                  </a:txBody>
                  <a:tcPr marT="9150" marB="0" marR="6775" marL="6775" anchor="ctr"/>
                </a:tc>
              </a:tr>
              <a:tr h="410225">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CSPP/CIMSS Polar data description</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Handles description of VIIRS/CIMSS prods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(e.g.  CSPP in goes-r plugin)</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Feb ‘18</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Arial"/>
                        <a:buNone/>
                      </a:pPr>
                      <a:r>
                        <a:rPr lang="en-US" sz="1400" u="none" cap="none" strike="noStrike">
                          <a:latin typeface="Montserrat"/>
                          <a:ea typeface="Montserrat"/>
                          <a:cs typeface="Montserrat"/>
                          <a:sym typeface="Montserrat"/>
                        </a:rPr>
                        <a:t>Eval</a:t>
                      </a:r>
                      <a:endParaRPr i="0" sz="1400" u="none" cap="none" strike="noStrike">
                        <a:solidFill>
                          <a:schemeClr val="dk1"/>
                        </a:solidFill>
                        <a:latin typeface="Montserrat"/>
                        <a:ea typeface="Montserrat"/>
                        <a:cs typeface="Montserrat"/>
                        <a:sym typeface="Montserrat"/>
                      </a:endParaRPr>
                    </a:p>
                  </a:txBody>
                  <a:tcPr marT="9150" marB="0" marR="6775" marL="6775" anchor="ctr"/>
                </a:tc>
              </a:tr>
              <a:tr h="6578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LDM (pqact) Updates</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latin typeface="Montserrat"/>
                          <a:ea typeface="Montserrat"/>
                          <a:cs typeface="Montserrat"/>
                          <a:sym typeface="Montserrat"/>
                        </a:rPr>
                        <a:t>LDM configuration for GOES-17 PACUS DMWs, and Blended Hydro (TPW, Rain Rate, PCT Normal TPW)</a:t>
                      </a:r>
                      <a:endParaRPr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400" u="none" cap="none" strike="noStrike">
                          <a:latin typeface="Montserrat"/>
                          <a:ea typeface="Montserrat"/>
                          <a:cs typeface="Montserrat"/>
                          <a:sym typeface="Montserrat"/>
                        </a:rPr>
                        <a:t>Updates steps are in RPM install instructions, but not in RPM</a:t>
                      </a:r>
                      <a:endParaRPr i="0" sz="1400" u="none" cap="none" strike="noStrike">
                        <a:solidFill>
                          <a:schemeClr val="dk1"/>
                        </a:solidFill>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18.2.1 / 20.2.1 </a:t>
                      </a:r>
                      <a:endParaRPr sz="1400" u="none" cap="none" strike="noStrike">
                        <a:solidFill>
                          <a:srgbClr val="0000FF"/>
                        </a:solidFill>
                        <a:latin typeface="Montserrat"/>
                        <a:ea typeface="Montserrat"/>
                        <a:cs typeface="Montserrat"/>
                        <a:sym typeface="Montserrat"/>
                      </a:endParaRPr>
                    </a:p>
                  </a:txBody>
                  <a:tcPr marT="45725" marB="45725" marR="91450" marL="91450" anchor="ctr"/>
                </a:tc>
              </a:tr>
              <a:tr h="65780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GOES-East, GOES-West menu</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Update from “GOES-17” to “GOES-West”</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latin typeface="Montserrat"/>
                          <a:ea typeface="Montserrat"/>
                          <a:cs typeface="Montserrat"/>
                          <a:sym typeface="Montserrat"/>
                        </a:rPr>
                        <a:t>May/Jun ‘18</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Arial"/>
                        <a:buNone/>
                      </a:pPr>
                      <a:r>
                        <a:rPr lang="en-US" sz="1400" u="none" cap="none" strike="noStrike">
                          <a:solidFill>
                            <a:srgbClr val="0000FF"/>
                          </a:solidFill>
                          <a:latin typeface="Montserrat"/>
                          <a:ea typeface="Montserrat"/>
                          <a:cs typeface="Montserrat"/>
                          <a:sym typeface="Montserrat"/>
                        </a:rPr>
                        <a:t>20.2.1</a:t>
                      </a:r>
                      <a:endParaRPr i="0" sz="1400" u="none" cap="none" strike="noStrike">
                        <a:solidFill>
                          <a:srgbClr val="0000FF"/>
                        </a:solidFill>
                        <a:latin typeface="Montserrat"/>
                        <a:ea typeface="Montserrat"/>
                        <a:cs typeface="Montserrat"/>
                        <a:sym typeface="Montserrat"/>
                      </a:endParaRPr>
                    </a:p>
                  </a:txBody>
                  <a:tcPr marT="9150" marB="0" marR="6775" marL="6775" anchor="ctr"/>
                </a:tc>
              </a:tr>
              <a:tr h="657800">
                <a:tc>
                  <a:txBody>
                    <a:bodyPr/>
                    <a:lstStyle/>
                    <a:p>
                      <a:pPr indent="0" lvl="0" marL="0" marR="0" rtl="0" algn="ctr">
                        <a:lnSpc>
                          <a:spcPct val="100000"/>
                        </a:lnSpc>
                        <a:spcBef>
                          <a:spcPts val="0"/>
                        </a:spcBef>
                        <a:spcAft>
                          <a:spcPts val="0"/>
                        </a:spcAft>
                        <a:buClr>
                          <a:srgbClr val="2E3917"/>
                        </a:buClr>
                        <a:buSzPts val="300"/>
                        <a:buFont typeface="Calibri"/>
                        <a:buNone/>
                      </a:pPr>
                      <a:r>
                        <a:rPr i="0" lang="en-US" sz="1400" u="none" cap="none" strike="noStrike">
                          <a:solidFill>
                            <a:schemeClr val="dk1"/>
                          </a:solidFill>
                          <a:latin typeface="Montserrat"/>
                          <a:ea typeface="Montserrat"/>
                          <a:cs typeface="Montserrat"/>
                          <a:sym typeface="Montserrat"/>
                        </a:rPr>
                        <a:t>Add Sector, Satellite to CAVE Legend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2E3917"/>
                        </a:buClr>
                        <a:buSzPts val="300"/>
                        <a:buFont typeface="Calibri"/>
                        <a:buNone/>
                      </a:pPr>
                      <a:r>
                        <a:rPr i="0" lang="en-US" sz="1400" u="none" cap="none" strike="noStrike">
                          <a:solidFill>
                            <a:schemeClr val="dk1"/>
                          </a:solidFill>
                          <a:latin typeface="Montserrat"/>
                          <a:ea typeface="Montserrat"/>
                          <a:cs typeface="Montserrat"/>
                          <a:sym typeface="Montserrat"/>
                        </a:rPr>
                        <a:t>for G-16/G-17 RGBs, Derived Products, respectively</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2E3917"/>
                        </a:buClr>
                        <a:buSzPts val="300"/>
                        <a:buFont typeface="Calibri"/>
                        <a:buNone/>
                      </a:pPr>
                      <a:r>
                        <a:rPr i="0" lang="en-US" sz="1400" u="none" cap="none" strike="noStrike">
                          <a:solidFill>
                            <a:schemeClr val="dk1"/>
                          </a:solidFill>
                          <a:latin typeface="Montserrat"/>
                          <a:ea typeface="Montserrat"/>
                          <a:cs typeface="Montserrat"/>
                          <a:sym typeface="Montserrat"/>
                        </a:rPr>
                        <a:t>Improves Legend to delineate between loaded Sectors/Satellites</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2E3917"/>
                        </a:buClr>
                        <a:buSzPts val="300"/>
                        <a:buFont typeface="Calibri"/>
                        <a:buNone/>
                      </a:pPr>
                      <a:r>
                        <a:rPr lang="en-US" sz="1400" u="none" cap="none" strike="noStrike">
                          <a:solidFill>
                            <a:schemeClr val="dk1"/>
                          </a:solidFill>
                          <a:latin typeface="Montserrat"/>
                          <a:ea typeface="Montserrat"/>
                          <a:cs typeface="Montserrat"/>
                          <a:sym typeface="Montserrat"/>
                        </a:rPr>
                        <a:t>May/Jun ‘18 Eval</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20.2.1</a:t>
                      </a:r>
                      <a:endParaRPr sz="1400" u="none" cap="none" strike="noStrike">
                        <a:solidFill>
                          <a:srgbClr val="0000FF"/>
                        </a:solidFill>
                        <a:latin typeface="Montserrat"/>
                        <a:ea typeface="Montserrat"/>
                        <a:cs typeface="Montserrat"/>
                        <a:sym typeface="Montserrat"/>
                      </a:endParaRPr>
                    </a:p>
                  </a:txBody>
                  <a:tcPr marT="9150" marB="0" marR="6775" marL="6775" anchor="ctr"/>
                </a:tc>
              </a:tr>
            </a:tbl>
          </a:graphicData>
        </a:graphic>
      </p:graphicFrame>
      <p:sp>
        <p:nvSpPr>
          <p:cNvPr id="534" name="Google Shape;534;p11"/>
          <p:cNvSpPr txBox="1"/>
          <p:nvPr/>
        </p:nvSpPr>
        <p:spPr>
          <a:xfrm>
            <a:off x="311950" y="6416675"/>
            <a:ext cx="6404400" cy="338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Montserrat"/>
              <a:buChar char="•"/>
            </a:pPr>
            <a:r>
              <a:rPr b="0" i="1" lang="en-US" sz="1600" u="none" cap="none" strike="noStrike">
                <a:solidFill>
                  <a:schemeClr val="dk1"/>
                </a:solidFill>
                <a:latin typeface="Montserrat"/>
                <a:ea typeface="Montserrat"/>
                <a:cs typeface="Montserrat"/>
                <a:sym typeface="Montserrat"/>
              </a:rPr>
              <a:t>Link to pqact setting examples for tailored sectors is </a:t>
            </a:r>
            <a:r>
              <a:rPr b="0" i="1" lang="en-US" sz="1600" u="sng" cap="none" strike="noStrike">
                <a:solidFill>
                  <a:srgbClr val="1155CC"/>
                </a:solidFill>
                <a:latin typeface="Montserrat"/>
                <a:ea typeface="Montserrat"/>
                <a:cs typeface="Montserrat"/>
                <a:sym typeface="Montserrat"/>
                <a:hlinkClick r:id="rId3">
                  <a:extLst>
                    <a:ext uri="{A12FA001-AC4F-418D-AE19-62706E023703}">
                      <ahyp:hlinkClr val="tx"/>
                    </a:ext>
                  </a:extLst>
                </a:hlinkClick>
              </a:rPr>
              <a:t>here</a:t>
            </a:r>
            <a:r>
              <a:rPr b="0" i="1" lang="en-US" sz="1600" u="none" cap="none" strike="noStrike">
                <a:solidFill>
                  <a:schemeClr val="dk1"/>
                </a:solidFill>
                <a:latin typeface="Montserrat"/>
                <a:ea typeface="Montserrat"/>
                <a:cs typeface="Montserrat"/>
                <a:sym typeface="Montserrat"/>
              </a:rPr>
              <a:t>.</a:t>
            </a:r>
            <a:endParaRPr b="0" i="0" sz="1400" u="none" cap="none" strike="noStrike">
              <a:solidFill>
                <a:srgbClr val="000000"/>
              </a:solidFill>
              <a:latin typeface="Montserrat"/>
              <a:ea typeface="Montserrat"/>
              <a:cs typeface="Montserrat"/>
              <a:sym typeface="Montserrat"/>
            </a:endParaRPr>
          </a:p>
        </p:txBody>
      </p:sp>
      <p:sp>
        <p:nvSpPr>
          <p:cNvPr id="535" name="Google Shape;535;p11"/>
          <p:cNvSpPr txBox="1"/>
          <p:nvPr>
            <p:ph type="title"/>
          </p:nvPr>
        </p:nvSpPr>
        <p:spPr>
          <a:xfrm>
            <a:off x="1143000" y="0"/>
            <a:ext cx="83412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200"/>
              <a:t>(1) Current Non-Product RPM Features</a:t>
            </a:r>
            <a:endParaRPr sz="3200"/>
          </a:p>
        </p:txBody>
      </p:sp>
      <p:sp>
        <p:nvSpPr>
          <p:cNvPr id="536" name="Google Shape;536;p11"/>
          <p:cNvSpPr txBox="1"/>
          <p:nvPr/>
        </p:nvSpPr>
        <p:spPr>
          <a:xfrm>
            <a:off x="9055039" y="129774"/>
            <a:ext cx="191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12"/>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543" name="Google Shape;543;p12"/>
          <p:cNvGraphicFramePr/>
          <p:nvPr/>
        </p:nvGraphicFramePr>
        <p:xfrm>
          <a:off x="381012" y="1738948"/>
          <a:ext cx="3000000" cy="3000000"/>
        </p:xfrm>
        <a:graphic>
          <a:graphicData uri="http://schemas.openxmlformats.org/drawingml/2006/table">
            <a:tbl>
              <a:tblPr bandRow="1" firstRow="1">
                <a:noFill/>
                <a:tableStyleId>{4FDA6670-CA52-4072-B114-14F7FAB91253}</a:tableStyleId>
              </a:tblPr>
              <a:tblGrid>
                <a:gridCol w="3077300"/>
                <a:gridCol w="4176350"/>
                <a:gridCol w="1964075"/>
                <a:gridCol w="2212250"/>
              </a:tblGrid>
              <a:tr h="764025">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Feature</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Function/Description</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AWIPS Status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latin typeface="Montserrat"/>
                          <a:ea typeface="Montserrat"/>
                          <a:cs typeface="Montserrat"/>
                          <a:sym typeface="Montserrat"/>
                        </a:rPr>
                        <a:t>(TOWR RPM date)</a:t>
                      </a:r>
                      <a:endParaRPr sz="1400" u="none" cap="none" strike="noStrike">
                        <a:latin typeface="Montserrat"/>
                        <a:ea typeface="Montserrat"/>
                        <a:cs typeface="Montserrat"/>
                        <a:sym typeface="Montserrat"/>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Montserrat"/>
                          <a:ea typeface="Montserrat"/>
                          <a:cs typeface="Montserrat"/>
                          <a:sym typeface="Montserrat"/>
                        </a:rPr>
                        <a:t>Target AWIPS Release</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300"/>
                        <a:buFont typeface="Arial"/>
                        <a:buNone/>
                      </a:pPr>
                      <a:r>
                        <a:rPr lang="en-US" sz="1300" u="none" cap="none" strike="noStrike">
                          <a:solidFill>
                            <a:srgbClr val="0000FF"/>
                          </a:solidFill>
                          <a:latin typeface="Montserrat"/>
                          <a:ea typeface="Montserrat"/>
                          <a:cs typeface="Montserrat"/>
                          <a:sym typeface="Montserrat"/>
                        </a:rPr>
                        <a:t>(Blue = submitted)</a:t>
                      </a:r>
                      <a:endParaRPr sz="1400" u="none" cap="none" strike="noStrike">
                        <a:latin typeface="Montserrat"/>
                        <a:ea typeface="Montserrat"/>
                        <a:cs typeface="Montserrat"/>
                        <a:sym typeface="Montserrat"/>
                      </a:endParaRPr>
                    </a:p>
                  </a:txBody>
                  <a:tcPr marT="45725" marB="45725" marR="91450" marL="91450" anchor="ctr"/>
                </a:tc>
              </a:tr>
              <a:tr h="583600">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Color By Pressure for GOES wind vectors</a:t>
                      </a:r>
                      <a:endParaRPr sz="14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Bundle/Menu to color by p-level or range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(SET/WFO PUB contribution)</a:t>
                      </a:r>
                      <a:endParaRPr sz="14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Feb ‘18 Eval</a:t>
                      </a:r>
                      <a:endParaRPr sz="1400" u="none" cap="none" strike="noStrike">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20.2.1</a:t>
                      </a:r>
                      <a:endParaRPr sz="1400" u="none" cap="none" strike="noStrike">
                        <a:solidFill>
                          <a:srgbClr val="0000FF"/>
                        </a:solidFill>
                        <a:latin typeface="Montserrat"/>
                        <a:ea typeface="Montserrat"/>
                        <a:cs typeface="Montserrat"/>
                        <a:sym typeface="Montserrat"/>
                      </a:endParaRPr>
                    </a:p>
                  </a:txBody>
                  <a:tcPr marT="9150" marB="0" marR="6775" marL="6775" anchor="ctr"/>
                </a:tc>
              </a:tr>
              <a:tr h="39915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Legend update to GOES wind vectors</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Adds satellite (e.g. GOES-17/GOES-16) to display legend</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Mar ’20</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20.2.1</a:t>
                      </a:r>
                      <a:endParaRPr sz="1400" u="none" cap="none" strike="noStrike">
                        <a:latin typeface="Montserrat"/>
                        <a:ea typeface="Montserrat"/>
                        <a:cs typeface="Montserrat"/>
                        <a:sym typeface="Montserrat"/>
                      </a:endParaRPr>
                    </a:p>
                  </a:txBody>
                  <a:tcPr marT="9150" marB="0" marR="6775" marL="6775" anchor="ctr"/>
                </a:tc>
              </a:tr>
              <a:tr h="39915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A2 Edex Ingest</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Ingest patterns for GOES-17 DMWs/ Blended Hydro</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Mar ’20</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20.2.1</a:t>
                      </a:r>
                      <a:endParaRPr sz="1400" u="none" cap="none" strike="noStrike">
                        <a:solidFill>
                          <a:srgbClr val="0000FF"/>
                        </a:solidFill>
                        <a:latin typeface="Montserrat"/>
                        <a:ea typeface="Montserrat"/>
                        <a:cs typeface="Montserrat"/>
                        <a:sym typeface="Montserrat"/>
                      </a:endParaRPr>
                    </a:p>
                  </a:txBody>
                  <a:tcPr marT="9150" marB="0" marR="6775" marL="6775" anchor="ctr"/>
                </a:tc>
              </a:tr>
              <a:tr h="399150">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A2 Edex Plugin Descriptions</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GLM AFA, TOE. Aerosol Detection (ADP)  </a:t>
                      </a:r>
                      <a:endParaRPr sz="1400" u="none" cap="none" strike="noStrike">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Hi/Med/Low confidence specification</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Jun ‘18/ Feb ’18</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Eval (GLM) /</a:t>
                      </a:r>
                      <a:r>
                        <a:rPr lang="en-US" sz="1400" u="none" cap="none" strike="noStrike">
                          <a:solidFill>
                            <a:srgbClr val="0000FF"/>
                          </a:solidFill>
                          <a:latin typeface="Montserrat"/>
                          <a:ea typeface="Montserrat"/>
                          <a:cs typeface="Montserrat"/>
                          <a:sym typeface="Montserrat"/>
                        </a:rPr>
                        <a:t> 20.2.1 (ADP)</a:t>
                      </a:r>
                      <a:endParaRPr sz="1400" u="none" cap="none" strike="noStrike">
                        <a:solidFill>
                          <a:srgbClr val="0000FF"/>
                        </a:solidFill>
                        <a:latin typeface="Montserrat"/>
                        <a:ea typeface="Montserrat"/>
                        <a:cs typeface="Montserrat"/>
                        <a:sym typeface="Montserrat"/>
                      </a:endParaRPr>
                    </a:p>
                  </a:txBody>
                  <a:tcPr marT="9150" marB="0" marR="6775" marL="6775" anchor="ctr"/>
                </a:tc>
              </a:tr>
              <a:tr h="399150">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A2 Edex Purge Rules</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Edex purging of processed Blended Hydro products</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Mar ’20</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FF"/>
                          </a:solidFill>
                          <a:latin typeface="Montserrat"/>
                          <a:ea typeface="Montserrat"/>
                          <a:cs typeface="Montserrat"/>
                          <a:sym typeface="Montserrat"/>
                        </a:rPr>
                        <a:t>20.2.1</a:t>
                      </a:r>
                      <a:endParaRPr sz="1400" u="none" cap="none" strike="noStrike">
                        <a:solidFill>
                          <a:srgbClr val="0000FF"/>
                        </a:solidFill>
                        <a:latin typeface="Montserrat"/>
                        <a:ea typeface="Montserrat"/>
                        <a:cs typeface="Montserrat"/>
                        <a:sym typeface="Montserrat"/>
                      </a:endParaRPr>
                    </a:p>
                  </a:txBody>
                  <a:tcPr marT="9150" marB="0" marR="6775" marL="6775" anchor="ctr"/>
                </a:tc>
              </a:tr>
              <a:tr h="399150">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GOES 10.35um (CH 13) DegF display cfg</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i="0" lang="en-US" sz="1400" u="none" cap="none" strike="noStrike">
                          <a:solidFill>
                            <a:schemeClr val="dk1"/>
                          </a:solidFill>
                          <a:latin typeface="Montserrat"/>
                          <a:ea typeface="Montserrat"/>
                          <a:cs typeface="Montserrat"/>
                          <a:sym typeface="Montserrat"/>
                        </a:rPr>
                        <a:t>Menu, colormap, style rules for Deg Fahrenheit option</a:t>
                      </a:r>
                      <a:endParaRPr i="0"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chemeClr val="dk1"/>
                        </a:buClr>
                        <a:buSzPts val="300"/>
                        <a:buFont typeface="Calibri"/>
                        <a:buNone/>
                      </a:pPr>
                      <a:r>
                        <a:rPr lang="en-US" sz="1400" u="none" cap="none" strike="noStrike">
                          <a:solidFill>
                            <a:schemeClr val="dk1"/>
                          </a:solidFill>
                          <a:latin typeface="Montserrat"/>
                          <a:ea typeface="Montserrat"/>
                          <a:cs typeface="Montserrat"/>
                          <a:sym typeface="Montserrat"/>
                        </a:rPr>
                        <a:t>Mar ‘20 Eval</a:t>
                      </a:r>
                      <a:endParaRPr sz="1400" u="none" cap="none" strike="noStrike">
                        <a:solidFill>
                          <a:schemeClr val="dk1"/>
                        </a:solidFill>
                        <a:latin typeface="Montserrat"/>
                        <a:ea typeface="Montserrat"/>
                        <a:cs typeface="Montserrat"/>
                        <a:sym typeface="Montserrat"/>
                      </a:endParaRPr>
                    </a:p>
                  </a:txBody>
                  <a:tcPr marT="9150" marB="0" marR="6775" marL="677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Montserrat"/>
                          <a:ea typeface="Montserrat"/>
                          <a:cs typeface="Montserrat"/>
                          <a:sym typeface="Montserrat"/>
                        </a:rPr>
                        <a:t>TBD</a:t>
                      </a:r>
                      <a:endParaRPr sz="1400" u="none" cap="none" strike="noStrike">
                        <a:solidFill>
                          <a:schemeClr val="dk1"/>
                        </a:solidFill>
                        <a:latin typeface="Montserrat"/>
                        <a:ea typeface="Montserrat"/>
                        <a:cs typeface="Montserrat"/>
                        <a:sym typeface="Montserrat"/>
                      </a:endParaRPr>
                    </a:p>
                  </a:txBody>
                  <a:tcPr marT="9150" marB="0" marR="6775" marL="6775" anchor="ctr"/>
                </a:tc>
              </a:tr>
            </a:tbl>
          </a:graphicData>
        </a:graphic>
      </p:graphicFrame>
      <p:sp>
        <p:nvSpPr>
          <p:cNvPr id="544" name="Google Shape;544;p12"/>
          <p:cNvSpPr txBox="1"/>
          <p:nvPr>
            <p:ph type="title"/>
          </p:nvPr>
        </p:nvSpPr>
        <p:spPr>
          <a:xfrm>
            <a:off x="609600" y="0"/>
            <a:ext cx="8912100" cy="87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376092"/>
              </a:buClr>
              <a:buSzPts val="4000"/>
              <a:buFont typeface="Calibri"/>
              <a:buNone/>
            </a:pPr>
            <a:r>
              <a:rPr lang="en-US" sz="3200"/>
              <a:t>(2) Current Non-Product RPM Features</a:t>
            </a:r>
            <a:endParaRPr sz="3200"/>
          </a:p>
        </p:txBody>
      </p:sp>
      <p:sp>
        <p:nvSpPr>
          <p:cNvPr id="545" name="Google Shape;545;p12"/>
          <p:cNvSpPr txBox="1"/>
          <p:nvPr/>
        </p:nvSpPr>
        <p:spPr>
          <a:xfrm>
            <a:off x="9055039" y="129774"/>
            <a:ext cx="1914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AWIPS Release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20.2.1,2,3 – June 2021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20.3.1 </a:t>
            </a:r>
            <a:r>
              <a:rPr b="0" i="0" lang="en-US" sz="1200" u="none" cap="none" strike="noStrike">
                <a:solidFill>
                  <a:schemeClr val="dk1"/>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Sept. 2021</a:t>
            </a:r>
            <a:endParaRPr b="0" i="0" sz="1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d539bf22fd_0_28"/>
          <p:cNvSpPr txBox="1"/>
          <p:nvPr>
            <p:ph idx="1" type="body"/>
          </p:nvPr>
        </p:nvSpPr>
        <p:spPr>
          <a:xfrm>
            <a:off x="491975" y="1030100"/>
            <a:ext cx="11547600" cy="5827800"/>
          </a:xfrm>
          <a:prstGeom prst="rect">
            <a:avLst/>
          </a:prstGeom>
          <a:noFill/>
          <a:ln>
            <a:noFill/>
          </a:ln>
        </p:spPr>
        <p:txBody>
          <a:bodyPr anchorCtr="0" anchor="t" bIns="45700" lIns="91425" spcFirstLastPara="1" rIns="91425" wrap="square" tIns="45700">
            <a:normAutofit fontScale="62500" lnSpcReduction="10000"/>
          </a:bodyPr>
          <a:lstStyle/>
          <a:p>
            <a:pPr indent="-323850" lvl="0" marL="457200" marR="4335977" rtl="0" algn="l">
              <a:lnSpc>
                <a:spcPct val="115000"/>
              </a:lnSpc>
              <a:spcBef>
                <a:spcPts val="1000"/>
              </a:spcBef>
              <a:spcAft>
                <a:spcPts val="0"/>
              </a:spcAft>
              <a:buSzPct val="100000"/>
              <a:buChar char="•"/>
            </a:pPr>
            <a:r>
              <a:rPr lang="en-US" sz="2400"/>
              <a:t>VIIRS Flood Mapping: new operational product w/ 6 regional grids</a:t>
            </a:r>
            <a:endParaRPr sz="2400"/>
          </a:p>
          <a:p>
            <a:pPr indent="-323850" lvl="0" marL="457200" marR="4335977" rtl="0" algn="l">
              <a:lnSpc>
                <a:spcPct val="115000"/>
              </a:lnSpc>
              <a:spcBef>
                <a:spcPts val="1000"/>
              </a:spcBef>
              <a:spcAft>
                <a:spcPts val="0"/>
              </a:spcAft>
              <a:buSzPct val="100000"/>
              <a:buChar char="•"/>
            </a:pPr>
            <a:r>
              <a:rPr lang="en-US" sz="2400"/>
              <a:t>Himawari-8 Imagery and L2 products via PDA</a:t>
            </a:r>
            <a:endParaRPr sz="2400"/>
          </a:p>
          <a:p>
            <a:pPr indent="-323850" lvl="0" marL="457200" marR="4335977" rtl="0" algn="l">
              <a:lnSpc>
                <a:spcPct val="115000"/>
              </a:lnSpc>
              <a:spcBef>
                <a:spcPts val="1000"/>
              </a:spcBef>
              <a:spcAft>
                <a:spcPts val="0"/>
              </a:spcAft>
              <a:buSzPct val="100000"/>
              <a:buChar char="•"/>
            </a:pPr>
            <a:r>
              <a:rPr lang="en-US" sz="2400"/>
              <a:t>Synthetic Aperture Radar (SAR) from Sentinel and RadarSat (coastal regions)</a:t>
            </a:r>
            <a:endParaRPr sz="2000"/>
          </a:p>
          <a:p>
            <a:pPr indent="-323850" lvl="0" marL="457200" marR="4335977" rtl="0" algn="l">
              <a:lnSpc>
                <a:spcPct val="115000"/>
              </a:lnSpc>
              <a:spcBef>
                <a:spcPts val="1000"/>
              </a:spcBef>
              <a:spcAft>
                <a:spcPts val="0"/>
              </a:spcAft>
              <a:buSzPct val="100000"/>
              <a:buChar char="•"/>
            </a:pPr>
            <a:r>
              <a:rPr lang="en-US" sz="2400"/>
              <a:t>ASCAT Ocean Surface Winds (Metop-B,C): expanded geographic coverage</a:t>
            </a:r>
            <a:endParaRPr sz="2400"/>
          </a:p>
          <a:p>
            <a:pPr indent="-323850" lvl="0" marL="457200" marR="4335977" rtl="0" algn="l">
              <a:lnSpc>
                <a:spcPct val="115000"/>
              </a:lnSpc>
              <a:spcBef>
                <a:spcPts val="1000"/>
              </a:spcBef>
              <a:spcAft>
                <a:spcPts val="0"/>
              </a:spcAft>
              <a:buSzPct val="100000"/>
              <a:buChar char="•"/>
            </a:pPr>
            <a:r>
              <a:rPr lang="en-US" sz="2400"/>
              <a:t>Exploring dissemination options for expanded set of VIIRS M-Band (750m) Imagery from </a:t>
            </a:r>
            <a:r>
              <a:rPr lang="en-US" sz="2400"/>
              <a:t>S-NPP and NOAA-20</a:t>
            </a:r>
            <a:endParaRPr sz="2400"/>
          </a:p>
          <a:p>
            <a:pPr indent="-323850" lvl="0" marL="457200" marR="4335977" rtl="0" algn="l">
              <a:lnSpc>
                <a:spcPct val="115000"/>
              </a:lnSpc>
              <a:spcBef>
                <a:spcPts val="1000"/>
              </a:spcBef>
              <a:spcAft>
                <a:spcPts val="0"/>
              </a:spcAft>
              <a:buSzPct val="100000"/>
              <a:buChar char="•"/>
            </a:pPr>
            <a:r>
              <a:rPr lang="en-US" sz="2400"/>
              <a:t>JPSS</a:t>
            </a:r>
            <a:r>
              <a:rPr lang="en-US" sz="2400"/>
              <a:t> EDRs / Level-2 Derived Products: </a:t>
            </a:r>
            <a:endParaRPr sz="2400"/>
          </a:p>
          <a:p>
            <a:pPr indent="-177800" lvl="1" marL="742950" marR="4335977" rtl="0" algn="l">
              <a:lnSpc>
                <a:spcPct val="115000"/>
              </a:lnSpc>
              <a:spcBef>
                <a:spcPts val="600"/>
              </a:spcBef>
              <a:spcAft>
                <a:spcPts val="0"/>
              </a:spcAft>
              <a:buSzPct val="100000"/>
              <a:buChar char="•"/>
            </a:pPr>
            <a:r>
              <a:rPr lang="en-US" sz="1600"/>
              <a:t>S-NPP, NOAA-20 </a:t>
            </a:r>
            <a:r>
              <a:rPr lang="en-US" sz="1600"/>
              <a:t>VIIRS </a:t>
            </a:r>
            <a:r>
              <a:rPr lang="en-US" sz="1600"/>
              <a:t>Active Fires (I-Band), </a:t>
            </a:r>
            <a:r>
              <a:rPr lang="en-US" sz="1600"/>
              <a:t>Aerosols, Volcanic Ash, and Ice Concentration</a:t>
            </a:r>
            <a:endParaRPr sz="1600"/>
          </a:p>
          <a:p>
            <a:pPr indent="-177800" lvl="1" marL="742950" marR="4335977" rtl="0" algn="l">
              <a:lnSpc>
                <a:spcPct val="115000"/>
              </a:lnSpc>
              <a:spcBef>
                <a:spcPts val="600"/>
              </a:spcBef>
              <a:spcAft>
                <a:spcPts val="0"/>
              </a:spcAft>
              <a:buSzPct val="100000"/>
              <a:buChar char="•"/>
            </a:pPr>
            <a:r>
              <a:rPr lang="en-US" sz="1600"/>
              <a:t>S-NPP, NOAA-20 </a:t>
            </a:r>
            <a:r>
              <a:rPr lang="en-US" sz="1600"/>
              <a:t>ATMS MiRS</a:t>
            </a:r>
            <a:endParaRPr sz="1600"/>
          </a:p>
          <a:p>
            <a:pPr indent="-177800" lvl="1" marL="742950" marR="4335977" rtl="0" algn="l">
              <a:lnSpc>
                <a:spcPct val="115000"/>
              </a:lnSpc>
              <a:spcBef>
                <a:spcPts val="600"/>
              </a:spcBef>
              <a:spcAft>
                <a:spcPts val="0"/>
              </a:spcAft>
              <a:buSzPct val="100000"/>
              <a:buChar char="•"/>
            </a:pPr>
            <a:r>
              <a:rPr lang="en-US" sz="1600"/>
              <a:t>GCOM AMSR-2 Ocean Winds and Microwave Brightness</a:t>
            </a:r>
            <a:endParaRPr sz="1600"/>
          </a:p>
          <a:p>
            <a:pPr indent="-177800" lvl="1" marL="742950" marR="4335977" rtl="0" algn="l">
              <a:lnSpc>
                <a:spcPct val="115000"/>
              </a:lnSpc>
              <a:spcBef>
                <a:spcPts val="600"/>
              </a:spcBef>
              <a:spcAft>
                <a:spcPts val="0"/>
              </a:spcAft>
              <a:buSzPct val="100000"/>
              <a:buChar char="•"/>
            </a:pPr>
            <a:r>
              <a:rPr lang="en-US" sz="1600"/>
              <a:t>(... in addition to </a:t>
            </a:r>
            <a:r>
              <a:rPr lang="en-US" sz="1600"/>
              <a:t>S-NPP, NOAA-20 </a:t>
            </a:r>
            <a:r>
              <a:rPr lang="en-US" sz="1600"/>
              <a:t>VIIRS Imagery and NOAA-20 CrIS/ATMS NUCAPS soundings)</a:t>
            </a:r>
            <a:endParaRPr sz="1600"/>
          </a:p>
          <a:p>
            <a:pPr indent="-321865" lvl="0" marL="457200" rtl="0" algn="l">
              <a:lnSpc>
                <a:spcPct val="115000"/>
              </a:lnSpc>
              <a:spcBef>
                <a:spcPts val="1000"/>
              </a:spcBef>
              <a:spcAft>
                <a:spcPts val="0"/>
              </a:spcAft>
              <a:buSzPct val="100000"/>
              <a:buChar char="•"/>
            </a:pPr>
            <a:r>
              <a:rPr lang="en-US" sz="2350"/>
              <a:t>Changes to GOES-16,17 SCMI bands and sectors on SBN </a:t>
            </a:r>
            <a:r>
              <a:rPr i="1" lang="en-US" sz="2350"/>
              <a:t>(Public Information Statement [PNS] in progress)</a:t>
            </a:r>
            <a:endParaRPr i="1" sz="2350">
              <a:solidFill>
                <a:srgbClr val="3D85C6"/>
              </a:solidFill>
            </a:endParaRPr>
          </a:p>
          <a:p>
            <a:pPr indent="-177800" lvl="1" marL="742950" rtl="0" algn="l">
              <a:lnSpc>
                <a:spcPct val="115000"/>
              </a:lnSpc>
              <a:spcBef>
                <a:spcPts val="600"/>
              </a:spcBef>
              <a:spcAft>
                <a:spcPts val="0"/>
              </a:spcAft>
              <a:buSzPct val="100000"/>
              <a:buChar char="•"/>
            </a:pPr>
            <a:r>
              <a:rPr i="1" lang="en-US" sz="1600"/>
              <a:t>Phase 1</a:t>
            </a:r>
            <a:endParaRPr i="1" sz="1600"/>
          </a:p>
          <a:p>
            <a:pPr indent="-177800" lvl="2" marL="1028700" rtl="0" algn="l">
              <a:lnSpc>
                <a:spcPct val="115000"/>
              </a:lnSpc>
              <a:spcBef>
                <a:spcPts val="600"/>
              </a:spcBef>
              <a:spcAft>
                <a:spcPts val="0"/>
              </a:spcAft>
              <a:buSzPct val="100000"/>
              <a:buChar char="•"/>
            </a:pPr>
            <a:r>
              <a:rPr lang="en-US" sz="1600"/>
              <a:t>Cease creation/transmission of the </a:t>
            </a:r>
            <a:r>
              <a:rPr b="1" lang="en-US" sz="1600"/>
              <a:t>"Hawaii Regional"</a:t>
            </a:r>
            <a:r>
              <a:rPr lang="en-US" sz="1600"/>
              <a:t> SCMI sector, for all bands (1-16)</a:t>
            </a:r>
            <a:endParaRPr sz="1600"/>
          </a:p>
          <a:p>
            <a:pPr indent="-177800" lvl="2" marL="1028700" rtl="0" algn="l">
              <a:lnSpc>
                <a:spcPct val="115000"/>
              </a:lnSpc>
              <a:spcBef>
                <a:spcPts val="600"/>
              </a:spcBef>
              <a:spcAft>
                <a:spcPts val="0"/>
              </a:spcAft>
              <a:buSzPct val="100000"/>
              <a:buChar char="•"/>
            </a:pPr>
            <a:r>
              <a:rPr lang="en-US" sz="1600"/>
              <a:t>Increase spatial resolution of </a:t>
            </a:r>
            <a:r>
              <a:rPr b="1" lang="en-US" sz="1600"/>
              <a:t>Channel 13 (IR Window) to full (2 km) resolution </a:t>
            </a:r>
            <a:r>
              <a:rPr lang="en-US" sz="1600"/>
              <a:t>for Northern Hemisphere</a:t>
            </a:r>
            <a:endParaRPr sz="1600"/>
          </a:p>
          <a:p>
            <a:pPr indent="-177800" lvl="2" marL="1028700" rtl="0" algn="l">
              <a:lnSpc>
                <a:spcPct val="115000"/>
              </a:lnSpc>
              <a:spcBef>
                <a:spcPts val="600"/>
              </a:spcBef>
              <a:spcAft>
                <a:spcPts val="0"/>
              </a:spcAft>
              <a:buSzPct val="100000"/>
              <a:buChar char="•"/>
            </a:pPr>
            <a:r>
              <a:rPr lang="en-US" sz="1600"/>
              <a:t>Add </a:t>
            </a:r>
            <a:r>
              <a:rPr b="1" lang="en-US" sz="1600"/>
              <a:t>"American Samoa Regional"</a:t>
            </a:r>
            <a:r>
              <a:rPr lang="en-US" sz="1600"/>
              <a:t> sector for Channel 13 (IR Window) at full (2 km) resolution</a:t>
            </a:r>
            <a:endParaRPr sz="1600"/>
          </a:p>
          <a:p>
            <a:pPr indent="-177800" lvl="1" marL="742950" rtl="0" algn="l">
              <a:lnSpc>
                <a:spcPct val="115000"/>
              </a:lnSpc>
              <a:spcBef>
                <a:spcPts val="600"/>
              </a:spcBef>
              <a:spcAft>
                <a:spcPts val="0"/>
              </a:spcAft>
              <a:buSzPct val="100000"/>
              <a:buChar char="•"/>
            </a:pPr>
            <a:r>
              <a:rPr i="1" lang="en-US" sz="1600">
                <a:extLst>
                  <a:ext uri="http://customooxmlschemas.google.com/">
                    <go:slidesCustomData xmlns:go="http://customooxmlschemas.google.com/" textRoundtripDataId="6"/>
                  </a:ext>
                </a:extLst>
              </a:rPr>
              <a:t>Phase 2: </a:t>
            </a:r>
            <a:r>
              <a:rPr lang="en-US" sz="1600">
                <a:extLst>
                  <a:ext uri="http://customooxmlschemas.google.com/">
                    <go:slidesCustomData xmlns:go="http://customooxmlschemas.google.com/" textRoundtripDataId="7"/>
                  </a:ext>
                </a:extLst>
              </a:rPr>
              <a:t>Cease SBN transmission of all reduced-resolution (6 km) </a:t>
            </a:r>
            <a:r>
              <a:rPr b="1" lang="en-US" sz="1600">
                <a:extLst>
                  <a:ext uri="http://customooxmlschemas.google.com/">
                    <go:slidesCustomData xmlns:go="http://customooxmlschemas.google.com/" textRoundtripDataId="8"/>
                  </a:ext>
                </a:extLst>
              </a:rPr>
              <a:t>Southern Hemisphere </a:t>
            </a:r>
            <a:r>
              <a:rPr lang="en-US" sz="1600">
                <a:extLst>
                  <a:ext uri="http://customooxmlschemas.google.com/">
                    <go:slidesCustomData xmlns:go="http://customooxmlschemas.google.com/" textRoundtripDataId="9"/>
                  </a:ext>
                </a:extLst>
              </a:rPr>
              <a:t>imagery from the Full Disk, for all bands</a:t>
            </a:r>
            <a:endParaRPr sz="1600"/>
          </a:p>
          <a:p>
            <a:pPr indent="-177800" lvl="1" marL="742950" rtl="0" algn="l">
              <a:lnSpc>
                <a:spcPct val="115000"/>
              </a:lnSpc>
              <a:spcBef>
                <a:spcPts val="600"/>
              </a:spcBef>
              <a:spcAft>
                <a:spcPts val="0"/>
              </a:spcAft>
              <a:buSzPct val="100000"/>
              <a:buChar char="•"/>
            </a:pPr>
            <a:r>
              <a:rPr i="1" lang="en-US" sz="1600">
                <a:extLst>
                  <a:ext uri="http://customooxmlschemas.google.com/">
                    <go:slidesCustomData xmlns:go="http://customooxmlschemas.google.com/" textRoundtripDataId="10"/>
                  </a:ext>
                </a:extLst>
              </a:rPr>
              <a:t>Phase 3: </a:t>
            </a:r>
            <a:r>
              <a:rPr lang="en-US" sz="1600">
                <a:extLst>
                  <a:ext uri="http://customooxmlschemas.google.com/">
                    <go:slidesCustomData xmlns:go="http://customooxmlschemas.google.com/" textRoundtripDataId="11"/>
                  </a:ext>
                </a:extLst>
              </a:rPr>
              <a:t>Transition </a:t>
            </a:r>
            <a:r>
              <a:rPr b="1" lang="en-US" sz="1600">
                <a:extLst>
                  <a:ext uri="http://customooxmlschemas.google.com/">
                    <go:slidesCustomData xmlns:go="http://customooxmlschemas.google.com/" textRoundtripDataId="12"/>
                  </a:ext>
                </a:extLst>
              </a:rPr>
              <a:t>Channel 16 (CO2 Band) from SBN to PDA/Data Delivery</a:t>
            </a:r>
            <a:r>
              <a:rPr lang="en-US" sz="1600">
                <a:extLst>
                  <a:ext uri="http://customooxmlschemas.google.com/">
                    <go:slidesCustomData xmlns:go="http://customooxmlschemas.google.com/" textRoundtripDataId="13"/>
                  </a:ext>
                </a:extLst>
              </a:rPr>
              <a:t> (for northern hemisphere), for all sectors (Full Disk, CONUS, Meso)</a:t>
            </a:r>
            <a:endParaRPr sz="1600"/>
          </a:p>
          <a:p>
            <a:pPr indent="-323850" lvl="0" marL="457200" marR="0" rtl="0" algn="l">
              <a:lnSpc>
                <a:spcPct val="115000"/>
              </a:lnSpc>
              <a:spcBef>
                <a:spcPts val="1000"/>
              </a:spcBef>
              <a:spcAft>
                <a:spcPts val="0"/>
              </a:spcAft>
              <a:buSzPct val="100000"/>
              <a:buChar char="•"/>
            </a:pPr>
            <a:r>
              <a:rPr lang="en-US" sz="2400"/>
              <a:t>ISRO OceanSat-3 to launch in Oct. / Nov. 2021 </a:t>
            </a:r>
            <a:endParaRPr sz="2400"/>
          </a:p>
          <a:p>
            <a:pPr indent="-177800" lvl="1" marL="742950" marR="4335977" rtl="0" algn="l">
              <a:lnSpc>
                <a:spcPct val="115000"/>
              </a:lnSpc>
              <a:spcBef>
                <a:spcPts val="600"/>
              </a:spcBef>
              <a:spcAft>
                <a:spcPts val="0"/>
              </a:spcAft>
              <a:buSzPct val="100000"/>
              <a:buChar char="•"/>
            </a:pPr>
            <a:r>
              <a:rPr lang="en-US" sz="1600"/>
              <a:t>First Surface Winds data expected in Mar. 2022; operational products in May 2023</a:t>
            </a:r>
            <a:endParaRPr sz="1600"/>
          </a:p>
        </p:txBody>
      </p:sp>
      <p:pic>
        <p:nvPicPr>
          <p:cNvPr id="138" name="Google Shape;138;gd539bf22fd_0_28"/>
          <p:cNvPicPr preferRelativeResize="0"/>
          <p:nvPr/>
        </p:nvPicPr>
        <p:blipFill rotWithShape="1">
          <a:blip r:embed="rId3">
            <a:alphaModFix/>
          </a:blip>
          <a:srcRect b="0" l="0" r="0" t="4489"/>
          <a:stretch/>
        </p:blipFill>
        <p:spPr>
          <a:xfrm>
            <a:off x="7704450" y="1102800"/>
            <a:ext cx="4025400" cy="2896865"/>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0"/>
              </a:srgbClr>
            </a:outerShdw>
          </a:effectLst>
        </p:spPr>
      </p:pic>
      <p:sp>
        <p:nvSpPr>
          <p:cNvPr id="139" name="Google Shape;139;gd539bf22fd_0_28"/>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0" name="Google Shape;140;gd539bf22fd_0_28"/>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50000"/>
              <a:buNone/>
            </a:pPr>
            <a:r>
              <a:rPr lang="en-US"/>
              <a:t>Additional Satellite Data Products in Planning</a:t>
            </a:r>
            <a:endParaRPr/>
          </a:p>
        </p:txBody>
      </p:sp>
      <p:sp>
        <p:nvSpPr>
          <p:cNvPr id="141" name="Google Shape;141;gd539bf22fd_0_28"/>
          <p:cNvSpPr txBox="1"/>
          <p:nvPr/>
        </p:nvSpPr>
        <p:spPr>
          <a:xfrm>
            <a:off x="7709450" y="4012550"/>
            <a:ext cx="4025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latin typeface="Lato"/>
                <a:ea typeface="Lato"/>
                <a:cs typeface="Lato"/>
                <a:sym typeface="Lato"/>
              </a:rPr>
              <a:t>VIIRS Flood Mapping (Alaska mosaic) seen in AWIPS</a:t>
            </a:r>
            <a:endParaRPr sz="13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aphicFrame>
        <p:nvGraphicFramePr>
          <p:cNvPr id="146" name="Google Shape;146;gc051da0fb0_1_0"/>
          <p:cNvGraphicFramePr/>
          <p:nvPr/>
        </p:nvGraphicFramePr>
        <p:xfrm>
          <a:off x="4473883" y="1148508"/>
          <a:ext cx="3000000" cy="3000000"/>
        </p:xfrm>
        <a:graphic>
          <a:graphicData uri="http://schemas.openxmlformats.org/drawingml/2006/table">
            <a:tbl>
              <a:tblPr>
                <a:noFill/>
                <a:tableStyleId>{3BE6EC65-6D1D-4F6A-A1B3-E45F90A89F0D}</a:tableStyleId>
              </a:tblPr>
              <a:tblGrid>
                <a:gridCol w="469425"/>
                <a:gridCol w="469425"/>
                <a:gridCol w="469425"/>
                <a:gridCol w="469425"/>
                <a:gridCol w="469425"/>
                <a:gridCol w="469425"/>
                <a:gridCol w="469425"/>
                <a:gridCol w="469425"/>
                <a:gridCol w="469425"/>
                <a:gridCol w="469425"/>
                <a:gridCol w="469425"/>
                <a:gridCol w="469425"/>
                <a:gridCol w="469425"/>
              </a:tblGrid>
              <a:tr h="180275">
                <a:tc gridSpan="10">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CY2021</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alpha val="0"/>
                        </a:srgbClr>
                      </a:solidFill>
                      <a:prstDash val="solid"/>
                      <a:round/>
                      <a:headEnd len="sm" w="sm" type="none"/>
                      <a:tailEnd len="sm" w="sm" type="none"/>
                    </a:lnL>
                    <a:lnR cap="flat" cmpd="sng" w="19050">
                      <a:solidFill>
                        <a:srgbClr val="999999"/>
                      </a:solidFill>
                      <a:prstDash val="solid"/>
                      <a:round/>
                      <a:headEnd len="sm" w="sm" type="none"/>
                      <a:tailEnd len="sm" w="sm" type="none"/>
                    </a:lnR>
                    <a:solidFill>
                      <a:srgbClr val="EFEFEF">
                        <a:alpha val="29803"/>
                      </a:srgbClr>
                    </a:solidFill>
                  </a:tcPr>
                </a:tc>
                <a:tc hMerge="1"/>
                <a:tc hMerge="1"/>
                <a:tc hMerge="1"/>
                <a:tc hMerge="1"/>
                <a:tc hMerge="1"/>
                <a:tc hMerge="1"/>
                <a:tc hMerge="1"/>
                <a:tc hMerge="1"/>
                <a:tc hMerge="1"/>
                <a:tc gridSpan="3">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CY 2022</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solidFill>
                      <a:prstDash val="solid"/>
                      <a:round/>
                      <a:headEnd len="sm" w="sm" type="none"/>
                      <a:tailEnd len="sm" w="sm" type="none"/>
                    </a:lnB>
                    <a:solidFill>
                      <a:srgbClr val="EFEFEF">
                        <a:alpha val="29803"/>
                      </a:srgbClr>
                    </a:solidFill>
                  </a:tcPr>
                </a:tc>
                <a:tc hMerge="1"/>
                <a:tc hMerge="1"/>
              </a:tr>
              <a:tr h="161750">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Mar</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Apr</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May</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Jun</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Jul</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Aug</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Sep</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Oct</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Nov</a:t>
                      </a:r>
                      <a:endParaRPr sz="900" u="none" cap="none" strike="noStrike">
                        <a:latin typeface="Roboto Light"/>
                        <a:ea typeface="Roboto Light"/>
                        <a:cs typeface="Roboto Light"/>
                        <a:sym typeface="Roboto Light"/>
                      </a:endParaRPr>
                    </a:p>
                  </a:txBody>
                  <a:tcPr marT="12175" marB="12175" marR="12175" marL="12175">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Dec</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Jan</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Feb</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4F81BD">
                        <a:alpha val="12549"/>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latin typeface="Roboto Light"/>
                          <a:ea typeface="Roboto Light"/>
                          <a:cs typeface="Roboto Light"/>
                          <a:sym typeface="Roboto Light"/>
                        </a:rPr>
                        <a:t>Mar</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4F81BD">
                        <a:alpha val="12549"/>
                      </a:srgbClr>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251875">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R cap="flat" cmpd="sng" w="19050">
                      <a:solidFill>
                        <a:srgbClr val="999999"/>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19050">
                      <a:solidFill>
                        <a:srgbClr val="999999"/>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latin typeface="Roboto Light"/>
                        <a:ea typeface="Roboto Light"/>
                        <a:cs typeface="Roboto Light"/>
                        <a:sym typeface="Roboto Light"/>
                      </a:endParaRPr>
                    </a:p>
                  </a:txBody>
                  <a:tcPr marT="12175" marB="12175" marR="12175" marL="12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147" name="Google Shape;147;gc051da0fb0_1_0"/>
          <p:cNvSpPr txBox="1"/>
          <p:nvPr>
            <p:ph type="title"/>
          </p:nvPr>
        </p:nvSpPr>
        <p:spPr>
          <a:xfrm>
            <a:off x="1219200" y="0"/>
            <a:ext cx="97203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620"/>
              <a:buNone/>
            </a:pPr>
            <a:r>
              <a:rPr lang="en-US" sz="3400"/>
              <a:t>Enterprise GOES-R L2 products</a:t>
            </a:r>
            <a:endParaRPr sz="3400"/>
          </a:p>
          <a:p>
            <a:pPr indent="0" lvl="0" marL="0" rtl="0" algn="ctr">
              <a:lnSpc>
                <a:spcPct val="100000"/>
              </a:lnSpc>
              <a:spcBef>
                <a:spcPts val="0"/>
              </a:spcBef>
              <a:spcAft>
                <a:spcPts val="0"/>
              </a:spcAft>
              <a:buSzPts val="1620"/>
              <a:buNone/>
            </a:pPr>
            <a:r>
              <a:rPr lang="en-US" sz="2100"/>
              <a:t>GOES-R Ground System development timeline</a:t>
            </a:r>
            <a:endParaRPr sz="2100"/>
          </a:p>
        </p:txBody>
      </p:sp>
      <p:sp>
        <p:nvSpPr>
          <p:cNvPr id="148" name="Google Shape;148;gc051da0fb0_1_0"/>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9" name="Google Shape;149;gc051da0fb0_1_0"/>
          <p:cNvSpPr txBox="1"/>
          <p:nvPr/>
        </p:nvSpPr>
        <p:spPr>
          <a:xfrm>
            <a:off x="1609375" y="6194100"/>
            <a:ext cx="9361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B5394"/>
                </a:solidFill>
                <a:latin typeface="Lato"/>
                <a:ea typeface="Lato"/>
                <a:cs typeface="Lato"/>
                <a:sym typeface="Lato"/>
              </a:rPr>
              <a:t>Note: </a:t>
            </a:r>
            <a:r>
              <a:rPr b="0" i="1" lang="en-US" sz="1400" u="none" cap="none" strike="noStrike">
                <a:solidFill>
                  <a:srgbClr val="0B5394"/>
                </a:solidFill>
                <a:latin typeface="Lato"/>
                <a:ea typeface="Lato"/>
                <a:cs typeface="Lato"/>
                <a:sym typeface="Lato"/>
                <a:extLst>
                  <a:ext uri="http://customooxmlschemas.google.com/">
                    <go:slidesCustomData xmlns:go="http://customooxmlschemas.google.com/" textRoundtripDataId="14"/>
                  </a:ext>
                </a:extLst>
              </a:rPr>
              <a:t>Some of these data products will reach AWIPS sites via SBN; others via AWIPS Data Delivery</a:t>
            </a:r>
            <a:r>
              <a:rPr b="0" i="1" lang="en-US" sz="1400" u="none" cap="none" strike="noStrike">
                <a:solidFill>
                  <a:srgbClr val="0B5394"/>
                </a:solidFill>
                <a:latin typeface="Lato"/>
                <a:ea typeface="Lato"/>
                <a:cs typeface="Lato"/>
                <a:sym typeface="Lato"/>
              </a:rPr>
              <a:t> or other mechanisms</a:t>
            </a:r>
            <a:endParaRPr b="0" i="1" sz="1400" u="none" cap="none" strike="noStrike">
              <a:solidFill>
                <a:srgbClr val="0B539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0B5394"/>
              </a:solidFill>
              <a:latin typeface="Lato"/>
              <a:ea typeface="Lato"/>
              <a:cs typeface="Lato"/>
              <a:sym typeface="Lato"/>
            </a:endParaRPr>
          </a:p>
        </p:txBody>
      </p:sp>
      <p:pic>
        <p:nvPicPr>
          <p:cNvPr id="150" name="Google Shape;150;gc051da0fb0_1_0" title="Chart"/>
          <p:cNvPicPr preferRelativeResize="0"/>
          <p:nvPr/>
        </p:nvPicPr>
        <p:blipFill rotWithShape="1">
          <a:blip r:embed="rId3">
            <a:alphaModFix/>
          </a:blip>
          <a:srcRect b="3099" l="10551" r="4356" t="0"/>
          <a:stretch/>
        </p:blipFill>
        <p:spPr>
          <a:xfrm rot="5400000">
            <a:off x="3721282" y="-957165"/>
            <a:ext cx="4079475" cy="8928397"/>
          </a:xfrm>
          <a:prstGeom prst="rect">
            <a:avLst/>
          </a:prstGeom>
          <a:noFill/>
          <a:ln>
            <a:noFill/>
          </a:ln>
        </p:spPr>
      </p:pic>
      <p:grpSp>
        <p:nvGrpSpPr>
          <p:cNvPr id="151" name="Google Shape;151;gc051da0fb0_1_0"/>
          <p:cNvGrpSpPr/>
          <p:nvPr/>
        </p:nvGrpSpPr>
        <p:grpSpPr>
          <a:xfrm>
            <a:off x="9185441" y="1656583"/>
            <a:ext cx="2252230" cy="1801766"/>
            <a:chOff x="5607628" y="166073"/>
            <a:chExt cx="1894800" cy="1601325"/>
          </a:xfrm>
        </p:grpSpPr>
        <p:sp>
          <p:nvSpPr>
            <p:cNvPr id="152" name="Google Shape;152;gc051da0fb0_1_0"/>
            <p:cNvSpPr txBox="1"/>
            <p:nvPr/>
          </p:nvSpPr>
          <p:spPr>
            <a:xfrm>
              <a:off x="5607628" y="166073"/>
              <a:ext cx="1894800" cy="722400"/>
            </a:xfrm>
            <a:prstGeom prst="rect">
              <a:avLst/>
            </a:prstGeom>
            <a:solidFill>
              <a:srgbClr val="FFFFFF"/>
            </a:solidFill>
            <a:ln cap="flat" cmpd="sng" w="9525">
              <a:solidFill>
                <a:srgbClr val="CCCCCC"/>
              </a:solidFill>
              <a:prstDash val="solid"/>
              <a:round/>
              <a:headEnd len="sm" w="sm" type="none"/>
              <a:tailEnd len="sm" w="sm" type="none"/>
            </a:ln>
            <a:effectLst>
              <a:outerShdw blurRad="214313" rotWithShape="0" algn="bl" dir="5400000" dist="76200">
                <a:srgbClr val="000000">
                  <a:alpha val="49019"/>
                </a:srgbClr>
              </a:outerShdw>
            </a:effectLst>
          </p:spPr>
          <p:txBody>
            <a:bodyPr anchorCtr="0" anchor="t" bIns="12175" lIns="231625" spcFirstLastPara="1" rIns="12175" wrap="square" tIns="60925">
              <a:spAutoFit/>
            </a:bodyPr>
            <a:lstStyle/>
            <a:p>
              <a:pPr indent="0" lvl="0" marL="0" marR="0" rtl="0" algn="l">
                <a:lnSpc>
                  <a:spcPct val="100000"/>
                </a:lnSpc>
                <a:spcBef>
                  <a:spcPts val="0"/>
                </a:spcBef>
                <a:spcAft>
                  <a:spcPts val="0"/>
                </a:spcAft>
                <a:buClr>
                  <a:srgbClr val="000000"/>
                </a:buClr>
                <a:buSzPts val="900"/>
                <a:buFont typeface="Arial"/>
                <a:buNone/>
              </a:pPr>
              <a:r>
                <a:rPr b="1" i="0" lang="en-US" sz="800" u="none" cap="none" strike="noStrike">
                  <a:solidFill>
                    <a:srgbClr val="666666"/>
                  </a:solidFill>
                  <a:latin typeface="Arial"/>
                  <a:ea typeface="Arial"/>
                  <a:cs typeface="Arial"/>
                  <a:sym typeface="Arial"/>
                </a:rPr>
                <a:t>NESDIS Development Environment (DE)</a:t>
              </a:r>
              <a:endParaRPr b="1"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=&gt; Integration</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AWIPS config</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Initial feedback</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Preliminary cloudReach</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focus is on champions</a:t>
              </a:r>
              <a:endParaRPr b="0" i="0" sz="800" u="none" cap="none" strike="noStrike">
                <a:solidFill>
                  <a:srgbClr val="666666"/>
                </a:solidFill>
                <a:latin typeface="Arial"/>
                <a:ea typeface="Arial"/>
                <a:cs typeface="Arial"/>
                <a:sym typeface="Arial"/>
              </a:endParaRPr>
            </a:p>
          </p:txBody>
        </p:sp>
        <p:sp>
          <p:nvSpPr>
            <p:cNvPr id="153" name="Google Shape;153;gc051da0fb0_1_0"/>
            <p:cNvSpPr txBox="1"/>
            <p:nvPr/>
          </p:nvSpPr>
          <p:spPr>
            <a:xfrm>
              <a:off x="5607628" y="935798"/>
              <a:ext cx="1894800" cy="831600"/>
            </a:xfrm>
            <a:prstGeom prst="rect">
              <a:avLst/>
            </a:prstGeom>
            <a:solidFill>
              <a:srgbClr val="FFFFFF"/>
            </a:solidFill>
            <a:ln cap="flat" cmpd="sng" w="9525">
              <a:solidFill>
                <a:srgbClr val="CCCCCC"/>
              </a:solidFill>
              <a:prstDash val="solid"/>
              <a:round/>
              <a:headEnd len="sm" w="sm" type="none"/>
              <a:tailEnd len="sm" w="sm" type="none"/>
            </a:ln>
            <a:effectLst>
              <a:outerShdw blurRad="214313" rotWithShape="0" algn="bl" dir="5400000" dist="76200">
                <a:srgbClr val="000000">
                  <a:alpha val="49019"/>
                </a:srgbClr>
              </a:outerShdw>
            </a:effectLst>
          </p:spPr>
          <p:txBody>
            <a:bodyPr anchorCtr="0" anchor="t" bIns="12175" lIns="231625" spcFirstLastPara="1" rIns="12175" wrap="square" tIns="60925">
              <a:spAutoFit/>
            </a:bodyPr>
            <a:lstStyle/>
            <a:p>
              <a:pPr indent="0" lvl="0" marL="0" marR="0" rtl="0" algn="l">
                <a:lnSpc>
                  <a:spcPct val="100000"/>
                </a:lnSpc>
                <a:spcBef>
                  <a:spcPts val="0"/>
                </a:spcBef>
                <a:spcAft>
                  <a:spcPts val="0"/>
                </a:spcAft>
                <a:buClr>
                  <a:srgbClr val="000000"/>
                </a:buClr>
                <a:buSzPts val="900"/>
                <a:buFont typeface="Arial"/>
                <a:buNone/>
              </a:pPr>
              <a:r>
                <a:rPr b="1" i="0" lang="en-US" sz="800" u="none" cap="none" strike="noStrike">
                  <a:solidFill>
                    <a:srgbClr val="666666"/>
                  </a:solidFill>
                  <a:latin typeface="Arial"/>
                  <a:ea typeface="Arial"/>
                  <a:cs typeface="Arial"/>
                  <a:sym typeface="Arial"/>
                </a:rPr>
                <a:t>Operational PDA availability</a:t>
              </a:r>
              <a:endParaRPr b="1" i="0" sz="800" u="none" cap="none" strike="noStrike">
                <a:solidFill>
                  <a:srgbClr val="0B539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RPM Configured</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Dataflow to sites in process</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cloudReach</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training</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SBC</a:t>
              </a:r>
              <a:endParaRPr b="0" i="0" sz="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666666"/>
                  </a:solidFill>
                  <a:latin typeface="Arial"/>
                  <a:ea typeface="Arial"/>
                  <a:cs typeface="Arial"/>
                  <a:sym typeface="Arial"/>
                </a:rPr>
                <a:t>- focus on SatAware community</a:t>
              </a:r>
              <a:endParaRPr b="0" i="0" sz="800" u="none" cap="none" strike="noStrike">
                <a:solidFill>
                  <a:srgbClr val="666666"/>
                </a:solidFill>
                <a:latin typeface="Arial"/>
                <a:ea typeface="Arial"/>
                <a:cs typeface="Arial"/>
                <a:sym typeface="Arial"/>
              </a:endParaRPr>
            </a:p>
          </p:txBody>
        </p:sp>
        <p:sp>
          <p:nvSpPr>
            <p:cNvPr id="154" name="Google Shape;154;gc051da0fb0_1_0"/>
            <p:cNvSpPr/>
            <p:nvPr/>
          </p:nvSpPr>
          <p:spPr>
            <a:xfrm rot="5400000">
              <a:off x="5648935" y="970072"/>
              <a:ext cx="102900" cy="109800"/>
            </a:xfrm>
            <a:prstGeom prst="diamond">
              <a:avLst/>
            </a:prstGeom>
            <a:solidFill>
              <a:srgbClr val="00FF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5" name="Google Shape;155;gc051da0fb0_1_0"/>
            <p:cNvSpPr/>
            <p:nvPr/>
          </p:nvSpPr>
          <p:spPr>
            <a:xfrm rot="5400000">
              <a:off x="5648927" y="189342"/>
              <a:ext cx="102900" cy="109800"/>
            </a:xfrm>
            <a:prstGeom prst="diamond">
              <a:avLst/>
            </a:prstGeom>
            <a:solidFill>
              <a:srgbClr val="FFD9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gc051da0fb0_1_0"/>
          <p:cNvGrpSpPr/>
          <p:nvPr/>
        </p:nvGrpSpPr>
        <p:grpSpPr>
          <a:xfrm>
            <a:off x="6976157" y="1374218"/>
            <a:ext cx="260964" cy="4138245"/>
            <a:chOff x="5803281" y="-1145974"/>
            <a:chExt cx="292725" cy="8416200"/>
          </a:xfrm>
        </p:grpSpPr>
        <p:cxnSp>
          <p:nvCxnSpPr>
            <p:cNvPr id="157" name="Google Shape;157;gc051da0fb0_1_0"/>
            <p:cNvCxnSpPr/>
            <p:nvPr/>
          </p:nvCxnSpPr>
          <p:spPr>
            <a:xfrm>
              <a:off x="6096006" y="-1145974"/>
              <a:ext cx="0" cy="8416200"/>
            </a:xfrm>
            <a:prstGeom prst="straightConnector1">
              <a:avLst/>
            </a:prstGeom>
            <a:noFill/>
            <a:ln cap="flat" cmpd="sng" w="19050">
              <a:solidFill>
                <a:srgbClr val="1155CC"/>
              </a:solidFill>
              <a:prstDash val="dash"/>
              <a:round/>
              <a:headEnd len="sm" w="sm" type="none"/>
              <a:tailEnd len="sm" w="sm" type="none"/>
            </a:ln>
          </p:spPr>
        </p:cxnSp>
        <p:sp>
          <p:nvSpPr>
            <p:cNvPr id="158" name="Google Shape;158;gc051da0fb0_1_0"/>
            <p:cNvSpPr txBox="1"/>
            <p:nvPr/>
          </p:nvSpPr>
          <p:spPr>
            <a:xfrm rot="-5400000">
              <a:off x="4637781" y="4809513"/>
              <a:ext cx="2602500" cy="271500"/>
            </a:xfrm>
            <a:prstGeom prst="rect">
              <a:avLst/>
            </a:prstGeom>
            <a:noFill/>
            <a:ln>
              <a:noFill/>
            </a:ln>
            <a:effectLst>
              <a:outerShdw blurRad="442913" rotWithShape="0" algn="bl" dir="5400000" dist="95250">
                <a:srgbClr val="FFFF00">
                  <a:alpha val="40000"/>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sz="1100">
                  <a:solidFill>
                    <a:srgbClr val="1155CC"/>
                  </a:solidFill>
                  <a:latin typeface="Montserrat"/>
                  <a:ea typeface="Montserrat"/>
                  <a:cs typeface="Montserrat"/>
                  <a:sym typeface="Montserrat"/>
                </a:rPr>
                <a:t>August 27</a:t>
              </a:r>
              <a:r>
                <a:rPr b="0" i="0" lang="en-US" sz="1100" u="none" cap="none" strike="noStrike">
                  <a:solidFill>
                    <a:srgbClr val="1155CC"/>
                  </a:solidFill>
                  <a:latin typeface="Montserrat"/>
                  <a:ea typeface="Montserrat"/>
                  <a:cs typeface="Montserrat"/>
                  <a:sym typeface="Montserrat"/>
                </a:rPr>
                <a:t>, 2021</a:t>
              </a:r>
              <a:endParaRPr b="0" i="0" sz="1100" u="none" cap="none" strike="noStrike">
                <a:solidFill>
                  <a:srgbClr val="1155CC"/>
                </a:solidFill>
                <a:latin typeface="Montserrat"/>
                <a:ea typeface="Montserrat"/>
                <a:cs typeface="Montserrat"/>
                <a:sym typeface="Montserrat"/>
              </a:endParaRPr>
            </a:p>
          </p:txBody>
        </p:sp>
      </p:grpSp>
      <p:grpSp>
        <p:nvGrpSpPr>
          <p:cNvPr id="159" name="Google Shape;159;gc051da0fb0_1_0"/>
          <p:cNvGrpSpPr/>
          <p:nvPr/>
        </p:nvGrpSpPr>
        <p:grpSpPr>
          <a:xfrm>
            <a:off x="2657473" y="5185735"/>
            <a:ext cx="2010675" cy="390332"/>
            <a:chOff x="10002306" y="2316575"/>
            <a:chExt cx="2350292" cy="1725606"/>
          </a:xfrm>
        </p:grpSpPr>
        <p:sp>
          <p:nvSpPr>
            <p:cNvPr id="160" name="Google Shape;160;gc051da0fb0_1_0"/>
            <p:cNvSpPr/>
            <p:nvPr/>
          </p:nvSpPr>
          <p:spPr>
            <a:xfrm>
              <a:off x="11213821" y="2553555"/>
              <a:ext cx="1135379" cy="745489"/>
            </a:xfrm>
            <a:custGeom>
              <a:rect b="b" l="l" r="r" t="t"/>
              <a:pathLst>
                <a:path extrusionOk="0" h="745489" w="1135379">
                  <a:moveTo>
                    <a:pt x="0" y="0"/>
                  </a:moveTo>
                  <a:lnTo>
                    <a:pt x="55372" y="943"/>
                  </a:lnTo>
                  <a:lnTo>
                    <a:pt x="110096" y="3747"/>
                  </a:lnTo>
                  <a:lnTo>
                    <a:pt x="164108" y="8369"/>
                  </a:lnTo>
                  <a:lnTo>
                    <a:pt x="217346" y="14768"/>
                  </a:lnTo>
                  <a:lnTo>
                    <a:pt x="269744" y="22901"/>
                  </a:lnTo>
                  <a:lnTo>
                    <a:pt x="321240" y="32727"/>
                  </a:lnTo>
                  <a:lnTo>
                    <a:pt x="371770" y="44204"/>
                  </a:lnTo>
                  <a:lnTo>
                    <a:pt x="421270" y="57290"/>
                  </a:lnTo>
                  <a:lnTo>
                    <a:pt x="469677" y="71944"/>
                  </a:lnTo>
                  <a:lnTo>
                    <a:pt x="516927" y="88124"/>
                  </a:lnTo>
                  <a:lnTo>
                    <a:pt x="562956" y="105787"/>
                  </a:lnTo>
                  <a:lnTo>
                    <a:pt x="607702" y="124892"/>
                  </a:lnTo>
                  <a:lnTo>
                    <a:pt x="651099" y="145398"/>
                  </a:lnTo>
                  <a:lnTo>
                    <a:pt x="693086" y="167262"/>
                  </a:lnTo>
                  <a:lnTo>
                    <a:pt x="733597" y="190443"/>
                  </a:lnTo>
                  <a:lnTo>
                    <a:pt x="772570" y="214898"/>
                  </a:lnTo>
                  <a:lnTo>
                    <a:pt x="809941" y="240587"/>
                  </a:lnTo>
                  <a:lnTo>
                    <a:pt x="845646" y="267467"/>
                  </a:lnTo>
                  <a:lnTo>
                    <a:pt x="879621" y="295497"/>
                  </a:lnTo>
                  <a:lnTo>
                    <a:pt x="911804" y="324634"/>
                  </a:lnTo>
                  <a:lnTo>
                    <a:pt x="942130" y="354838"/>
                  </a:lnTo>
                  <a:lnTo>
                    <a:pt x="970536" y="386065"/>
                  </a:lnTo>
                  <a:lnTo>
                    <a:pt x="996958" y="418275"/>
                  </a:lnTo>
                  <a:lnTo>
                    <a:pt x="1021333" y="451426"/>
                  </a:lnTo>
                  <a:lnTo>
                    <a:pt x="1043596" y="485475"/>
                  </a:lnTo>
                  <a:lnTo>
                    <a:pt x="1063685" y="520381"/>
                  </a:lnTo>
                  <a:lnTo>
                    <a:pt x="1081536" y="556102"/>
                  </a:lnTo>
                  <a:lnTo>
                    <a:pt x="1097086" y="592597"/>
                  </a:lnTo>
                  <a:lnTo>
                    <a:pt x="1110269" y="629824"/>
                  </a:lnTo>
                  <a:lnTo>
                    <a:pt x="1121024" y="667740"/>
                  </a:lnTo>
                  <a:lnTo>
                    <a:pt x="1129286" y="706304"/>
                  </a:lnTo>
                  <a:lnTo>
                    <a:pt x="1134992" y="745475"/>
                  </a:lnTo>
                </a:path>
              </a:pathLst>
            </a:custGeom>
            <a:noFill/>
            <a:ln cap="flat" cmpd="sng" w="53000">
              <a:solidFill>
                <a:srgbClr val="B4A7D6">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c051da0fb0_1_0"/>
            <p:cNvSpPr/>
            <p:nvPr/>
          </p:nvSpPr>
          <p:spPr>
            <a:xfrm>
              <a:off x="10002306" y="2316575"/>
              <a:ext cx="1484629" cy="875664"/>
            </a:xfrm>
            <a:custGeom>
              <a:rect b="b" l="l" r="r" t="t"/>
              <a:pathLst>
                <a:path extrusionOk="0" h="875664" w="1484629">
                  <a:moveTo>
                    <a:pt x="0" y="875262"/>
                  </a:moveTo>
                  <a:lnTo>
                    <a:pt x="4740" y="805435"/>
                  </a:lnTo>
                  <a:lnTo>
                    <a:pt x="18591" y="737109"/>
                  </a:lnTo>
                  <a:lnTo>
                    <a:pt x="41199" y="670494"/>
                  </a:lnTo>
                  <a:lnTo>
                    <a:pt x="72214" y="605797"/>
                  </a:lnTo>
                  <a:lnTo>
                    <a:pt x="111283" y="543225"/>
                  </a:lnTo>
                  <a:lnTo>
                    <a:pt x="158054" y="482986"/>
                  </a:lnTo>
                  <a:lnTo>
                    <a:pt x="184217" y="453806"/>
                  </a:lnTo>
                  <a:lnTo>
                    <a:pt x="212174" y="425288"/>
                  </a:lnTo>
                  <a:lnTo>
                    <a:pt x="241881" y="397456"/>
                  </a:lnTo>
                  <a:lnTo>
                    <a:pt x="273293" y="370337"/>
                  </a:lnTo>
                  <a:lnTo>
                    <a:pt x="306367" y="343958"/>
                  </a:lnTo>
                  <a:lnTo>
                    <a:pt x="341058" y="318343"/>
                  </a:lnTo>
                  <a:lnTo>
                    <a:pt x="377323" y="293519"/>
                  </a:lnTo>
                  <a:lnTo>
                    <a:pt x="415117" y="269512"/>
                  </a:lnTo>
                  <a:lnTo>
                    <a:pt x="454396" y="246347"/>
                  </a:lnTo>
                  <a:lnTo>
                    <a:pt x="495117" y="224051"/>
                  </a:lnTo>
                  <a:lnTo>
                    <a:pt x="537236" y="202650"/>
                  </a:lnTo>
                  <a:lnTo>
                    <a:pt x="580708" y="182170"/>
                  </a:lnTo>
                  <a:lnTo>
                    <a:pt x="625489" y="162636"/>
                  </a:lnTo>
                  <a:lnTo>
                    <a:pt x="671536" y="144074"/>
                  </a:lnTo>
                  <a:lnTo>
                    <a:pt x="718805" y="126511"/>
                  </a:lnTo>
                  <a:lnTo>
                    <a:pt x="767251" y="109973"/>
                  </a:lnTo>
                  <a:lnTo>
                    <a:pt x="816830" y="94485"/>
                  </a:lnTo>
                  <a:lnTo>
                    <a:pt x="867499" y="80073"/>
                  </a:lnTo>
                  <a:lnTo>
                    <a:pt x="919213" y="66763"/>
                  </a:lnTo>
                  <a:lnTo>
                    <a:pt x="971929" y="54581"/>
                  </a:lnTo>
                  <a:lnTo>
                    <a:pt x="1025602" y="43554"/>
                  </a:lnTo>
                  <a:lnTo>
                    <a:pt x="1080189" y="33707"/>
                  </a:lnTo>
                  <a:lnTo>
                    <a:pt x="1135645" y="25066"/>
                  </a:lnTo>
                  <a:lnTo>
                    <a:pt x="1191927" y="17657"/>
                  </a:lnTo>
                  <a:lnTo>
                    <a:pt x="1248990" y="11505"/>
                  </a:lnTo>
                  <a:lnTo>
                    <a:pt x="1306790" y="6638"/>
                  </a:lnTo>
                  <a:lnTo>
                    <a:pt x="1365284" y="3081"/>
                  </a:lnTo>
                  <a:lnTo>
                    <a:pt x="1424428" y="859"/>
                  </a:lnTo>
                  <a:lnTo>
                    <a:pt x="1484176" y="0"/>
                  </a:lnTo>
                </a:path>
              </a:pathLst>
            </a:custGeom>
            <a:noFill/>
            <a:ln cap="flat" cmpd="sng" w="53000">
              <a:solidFill>
                <a:srgbClr val="B4A7D6">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c051da0fb0_1_0"/>
            <p:cNvSpPr/>
            <p:nvPr/>
          </p:nvSpPr>
          <p:spPr>
            <a:xfrm>
              <a:off x="10002358" y="3190646"/>
              <a:ext cx="1127125" cy="851535"/>
            </a:xfrm>
            <a:custGeom>
              <a:rect b="b" l="l" r="r" t="t"/>
              <a:pathLst>
                <a:path extrusionOk="0" h="851535" w="1127125">
                  <a:moveTo>
                    <a:pt x="1126667" y="850959"/>
                  </a:moveTo>
                  <a:lnTo>
                    <a:pt x="1071923" y="848441"/>
                  </a:lnTo>
                  <a:lnTo>
                    <a:pt x="1017904" y="844116"/>
                  </a:lnTo>
                  <a:lnTo>
                    <a:pt x="964664" y="838026"/>
                  </a:lnTo>
                  <a:lnTo>
                    <a:pt x="912257" y="830213"/>
                  </a:lnTo>
                  <a:lnTo>
                    <a:pt x="860740" y="820718"/>
                  </a:lnTo>
                  <a:lnTo>
                    <a:pt x="810166" y="809582"/>
                  </a:lnTo>
                  <a:lnTo>
                    <a:pt x="760591" y="796848"/>
                  </a:lnTo>
                  <a:lnTo>
                    <a:pt x="712069" y="782555"/>
                  </a:lnTo>
                  <a:lnTo>
                    <a:pt x="664655" y="766746"/>
                  </a:lnTo>
                  <a:lnTo>
                    <a:pt x="618405" y="749463"/>
                  </a:lnTo>
                  <a:lnTo>
                    <a:pt x="573373" y="730746"/>
                  </a:lnTo>
                  <a:lnTo>
                    <a:pt x="529613" y="710638"/>
                  </a:lnTo>
                  <a:lnTo>
                    <a:pt x="487182" y="689179"/>
                  </a:lnTo>
                  <a:lnTo>
                    <a:pt x="446132" y="666411"/>
                  </a:lnTo>
                  <a:lnTo>
                    <a:pt x="406521" y="642375"/>
                  </a:lnTo>
                  <a:lnTo>
                    <a:pt x="368402" y="617114"/>
                  </a:lnTo>
                  <a:lnTo>
                    <a:pt x="331830" y="590667"/>
                  </a:lnTo>
                  <a:lnTo>
                    <a:pt x="296860" y="563078"/>
                  </a:lnTo>
                  <a:lnTo>
                    <a:pt x="263547" y="534387"/>
                  </a:lnTo>
                  <a:lnTo>
                    <a:pt x="231946" y="504636"/>
                  </a:lnTo>
                  <a:lnTo>
                    <a:pt x="202111" y="473865"/>
                  </a:lnTo>
                  <a:lnTo>
                    <a:pt x="174099" y="442118"/>
                  </a:lnTo>
                  <a:lnTo>
                    <a:pt x="147962" y="409434"/>
                  </a:lnTo>
                  <a:lnTo>
                    <a:pt x="123757" y="375856"/>
                  </a:lnTo>
                  <a:lnTo>
                    <a:pt x="101538" y="341425"/>
                  </a:lnTo>
                  <a:lnTo>
                    <a:pt x="81360" y="306183"/>
                  </a:lnTo>
                  <a:lnTo>
                    <a:pt x="63278" y="270170"/>
                  </a:lnTo>
                  <a:lnTo>
                    <a:pt x="47347" y="233429"/>
                  </a:lnTo>
                  <a:lnTo>
                    <a:pt x="33622" y="196000"/>
                  </a:lnTo>
                  <a:lnTo>
                    <a:pt x="22157" y="157926"/>
                  </a:lnTo>
                  <a:lnTo>
                    <a:pt x="13007" y="119247"/>
                  </a:lnTo>
                  <a:lnTo>
                    <a:pt x="6228" y="80006"/>
                  </a:lnTo>
                  <a:lnTo>
                    <a:pt x="1874" y="40242"/>
                  </a:lnTo>
                  <a:lnTo>
                    <a:pt x="0" y="0"/>
                  </a:lnTo>
                </a:path>
              </a:pathLst>
            </a:custGeom>
            <a:noFill/>
            <a:ln cap="flat" cmpd="sng" w="53000">
              <a:solidFill>
                <a:srgbClr val="B4A7D6">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c051da0fb0_1_0"/>
            <p:cNvSpPr/>
            <p:nvPr/>
          </p:nvSpPr>
          <p:spPr>
            <a:xfrm>
              <a:off x="11129480" y="3293131"/>
              <a:ext cx="1223119" cy="745570"/>
            </a:xfrm>
            <a:custGeom>
              <a:rect b="b" l="l" r="r" t="t"/>
              <a:pathLst>
                <a:path extrusionOk="0" h="751204" w="1226184">
                  <a:moveTo>
                    <a:pt x="1225895" y="0"/>
                  </a:moveTo>
                  <a:lnTo>
                    <a:pt x="1220392" y="69994"/>
                  </a:lnTo>
                  <a:lnTo>
                    <a:pt x="1204200" y="138203"/>
                  </a:lnTo>
                  <a:lnTo>
                    <a:pt x="1177791" y="204338"/>
                  </a:lnTo>
                  <a:lnTo>
                    <a:pt x="1141637" y="268112"/>
                  </a:lnTo>
                  <a:lnTo>
                    <a:pt x="1096212" y="329235"/>
                  </a:lnTo>
                  <a:lnTo>
                    <a:pt x="1070170" y="358713"/>
                  </a:lnTo>
                  <a:lnTo>
                    <a:pt x="1041988" y="387421"/>
                  </a:lnTo>
                  <a:lnTo>
                    <a:pt x="1011724" y="415322"/>
                  </a:lnTo>
                  <a:lnTo>
                    <a:pt x="979438" y="442380"/>
                  </a:lnTo>
                  <a:lnTo>
                    <a:pt x="945188" y="468560"/>
                  </a:lnTo>
                  <a:lnTo>
                    <a:pt x="909034" y="493825"/>
                  </a:lnTo>
                  <a:lnTo>
                    <a:pt x="871035" y="518140"/>
                  </a:lnTo>
                  <a:lnTo>
                    <a:pt x="831250" y="541469"/>
                  </a:lnTo>
                  <a:lnTo>
                    <a:pt x="789738" y="563774"/>
                  </a:lnTo>
                  <a:lnTo>
                    <a:pt x="746558" y="585021"/>
                  </a:lnTo>
                  <a:lnTo>
                    <a:pt x="701769" y="605174"/>
                  </a:lnTo>
                  <a:lnTo>
                    <a:pt x="655430" y="624196"/>
                  </a:lnTo>
                  <a:lnTo>
                    <a:pt x="607601" y="642051"/>
                  </a:lnTo>
                  <a:lnTo>
                    <a:pt x="558340" y="658704"/>
                  </a:lnTo>
                  <a:lnTo>
                    <a:pt x="507707" y="674117"/>
                  </a:lnTo>
                  <a:lnTo>
                    <a:pt x="455761" y="688257"/>
                  </a:lnTo>
                  <a:lnTo>
                    <a:pt x="402560" y="701085"/>
                  </a:lnTo>
                  <a:lnTo>
                    <a:pt x="348164" y="712567"/>
                  </a:lnTo>
                  <a:lnTo>
                    <a:pt x="292632" y="722667"/>
                  </a:lnTo>
                  <a:lnTo>
                    <a:pt x="236023" y="731347"/>
                  </a:lnTo>
                  <a:lnTo>
                    <a:pt x="178396" y="738573"/>
                  </a:lnTo>
                  <a:lnTo>
                    <a:pt x="119811" y="744309"/>
                  </a:lnTo>
                  <a:lnTo>
                    <a:pt x="60325" y="748517"/>
                  </a:lnTo>
                  <a:lnTo>
                    <a:pt x="0" y="751163"/>
                  </a:lnTo>
                </a:path>
              </a:pathLst>
            </a:custGeom>
            <a:noFill/>
            <a:ln cap="flat" cmpd="sng" w="53000">
              <a:solidFill>
                <a:srgbClr val="B4A7D6">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gc051da0fb0_1_0"/>
          <p:cNvSpPr txBox="1"/>
          <p:nvPr/>
        </p:nvSpPr>
        <p:spPr>
          <a:xfrm>
            <a:off x="1062426" y="5513350"/>
            <a:ext cx="2739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8E7CC3"/>
                </a:solidFill>
                <a:latin typeface="Lato"/>
                <a:ea typeface="Lato"/>
                <a:cs typeface="Lato"/>
                <a:sym typeface="Lato"/>
              </a:rPr>
              <a:t>Reviewed precursor products </a:t>
            </a:r>
            <a:br>
              <a:rPr b="0" i="0" lang="en-US" sz="1200" u="none" cap="none" strike="noStrike">
                <a:solidFill>
                  <a:srgbClr val="8E7CC3"/>
                </a:solidFill>
                <a:latin typeface="Lato"/>
                <a:ea typeface="Lato"/>
                <a:cs typeface="Lato"/>
                <a:sym typeface="Lato"/>
              </a:rPr>
            </a:br>
            <a:r>
              <a:rPr b="0" i="0" lang="en-US" sz="1200" u="none" cap="none" strike="noStrike">
                <a:solidFill>
                  <a:srgbClr val="8E7CC3"/>
                </a:solidFill>
                <a:latin typeface="Lato"/>
                <a:ea typeface="Lato"/>
                <a:cs typeface="Lato"/>
                <a:sym typeface="Lato"/>
              </a:rPr>
              <a:t>(fielded in TOWR-S RPM v20)</a:t>
            </a:r>
            <a:endParaRPr b="0" i="0" sz="1200" u="none" cap="none" strike="noStrike">
              <a:solidFill>
                <a:srgbClr val="8E7CC3"/>
              </a:solidFill>
              <a:latin typeface="Lato"/>
              <a:ea typeface="Lato"/>
              <a:cs typeface="Lato"/>
              <a:sym typeface="Lato"/>
            </a:endParaRPr>
          </a:p>
        </p:txBody>
      </p:sp>
      <p:sp>
        <p:nvSpPr>
          <p:cNvPr id="165" name="Google Shape;165;gc051da0fb0_1_0"/>
          <p:cNvSpPr txBox="1"/>
          <p:nvPr/>
        </p:nvSpPr>
        <p:spPr>
          <a:xfrm>
            <a:off x="8487797" y="5437339"/>
            <a:ext cx="20106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666666"/>
                </a:solidFill>
                <a:latin typeface="Lato"/>
                <a:ea typeface="Lato"/>
                <a:cs typeface="Lato"/>
                <a:sym typeface="Lato"/>
              </a:rPr>
              <a:t>Updated 2021-0</a:t>
            </a:r>
            <a:r>
              <a:rPr lang="en-US" sz="1000">
                <a:solidFill>
                  <a:srgbClr val="666666"/>
                </a:solidFill>
                <a:latin typeface="Lato"/>
                <a:ea typeface="Lato"/>
                <a:cs typeface="Lato"/>
                <a:sym typeface="Lato"/>
              </a:rPr>
              <a:t>8-23</a:t>
            </a:r>
            <a:endParaRPr b="0" i="0" sz="1000" u="none" cap="none" strike="noStrike">
              <a:solidFill>
                <a:srgbClr val="666666"/>
              </a:solidFill>
              <a:latin typeface="Lato"/>
              <a:ea typeface="Lato"/>
              <a:cs typeface="Lato"/>
              <a:sym typeface="Lato"/>
            </a:endParaRPr>
          </a:p>
        </p:txBody>
      </p:sp>
      <p:grpSp>
        <p:nvGrpSpPr>
          <p:cNvPr id="166" name="Google Shape;166;gc051da0fb0_1_0"/>
          <p:cNvGrpSpPr/>
          <p:nvPr/>
        </p:nvGrpSpPr>
        <p:grpSpPr>
          <a:xfrm>
            <a:off x="1808139" y="1287209"/>
            <a:ext cx="2965834" cy="1292306"/>
            <a:chOff x="10002306" y="2316575"/>
            <a:chExt cx="2350292" cy="1725606"/>
          </a:xfrm>
        </p:grpSpPr>
        <p:sp>
          <p:nvSpPr>
            <p:cNvPr id="167" name="Google Shape;167;gc051da0fb0_1_0"/>
            <p:cNvSpPr/>
            <p:nvPr/>
          </p:nvSpPr>
          <p:spPr>
            <a:xfrm>
              <a:off x="11213821" y="2553555"/>
              <a:ext cx="1135379" cy="745489"/>
            </a:xfrm>
            <a:custGeom>
              <a:rect b="b" l="l" r="r" t="t"/>
              <a:pathLst>
                <a:path extrusionOk="0" h="745489" w="1135379">
                  <a:moveTo>
                    <a:pt x="0" y="0"/>
                  </a:moveTo>
                  <a:lnTo>
                    <a:pt x="55372" y="943"/>
                  </a:lnTo>
                  <a:lnTo>
                    <a:pt x="110096" y="3747"/>
                  </a:lnTo>
                  <a:lnTo>
                    <a:pt x="164108" y="8369"/>
                  </a:lnTo>
                  <a:lnTo>
                    <a:pt x="217346" y="14768"/>
                  </a:lnTo>
                  <a:lnTo>
                    <a:pt x="269744" y="22901"/>
                  </a:lnTo>
                  <a:lnTo>
                    <a:pt x="321240" y="32727"/>
                  </a:lnTo>
                  <a:lnTo>
                    <a:pt x="371770" y="44204"/>
                  </a:lnTo>
                  <a:lnTo>
                    <a:pt x="421270" y="57290"/>
                  </a:lnTo>
                  <a:lnTo>
                    <a:pt x="469677" y="71944"/>
                  </a:lnTo>
                  <a:lnTo>
                    <a:pt x="516927" y="88124"/>
                  </a:lnTo>
                  <a:lnTo>
                    <a:pt x="562956" y="105787"/>
                  </a:lnTo>
                  <a:lnTo>
                    <a:pt x="607702" y="124892"/>
                  </a:lnTo>
                  <a:lnTo>
                    <a:pt x="651099" y="145398"/>
                  </a:lnTo>
                  <a:lnTo>
                    <a:pt x="693086" y="167262"/>
                  </a:lnTo>
                  <a:lnTo>
                    <a:pt x="733597" y="190443"/>
                  </a:lnTo>
                  <a:lnTo>
                    <a:pt x="772570" y="214898"/>
                  </a:lnTo>
                  <a:lnTo>
                    <a:pt x="809941" y="240587"/>
                  </a:lnTo>
                  <a:lnTo>
                    <a:pt x="845646" y="267467"/>
                  </a:lnTo>
                  <a:lnTo>
                    <a:pt x="879621" y="295497"/>
                  </a:lnTo>
                  <a:lnTo>
                    <a:pt x="911804" y="324634"/>
                  </a:lnTo>
                  <a:lnTo>
                    <a:pt x="942130" y="354838"/>
                  </a:lnTo>
                  <a:lnTo>
                    <a:pt x="970536" y="386065"/>
                  </a:lnTo>
                  <a:lnTo>
                    <a:pt x="996958" y="418275"/>
                  </a:lnTo>
                  <a:lnTo>
                    <a:pt x="1021333" y="451426"/>
                  </a:lnTo>
                  <a:lnTo>
                    <a:pt x="1043596" y="485475"/>
                  </a:lnTo>
                  <a:lnTo>
                    <a:pt x="1063685" y="520381"/>
                  </a:lnTo>
                  <a:lnTo>
                    <a:pt x="1081536" y="556102"/>
                  </a:lnTo>
                  <a:lnTo>
                    <a:pt x="1097086" y="592597"/>
                  </a:lnTo>
                  <a:lnTo>
                    <a:pt x="1110269" y="629824"/>
                  </a:lnTo>
                  <a:lnTo>
                    <a:pt x="1121024" y="667740"/>
                  </a:lnTo>
                  <a:lnTo>
                    <a:pt x="1129286" y="706304"/>
                  </a:lnTo>
                  <a:lnTo>
                    <a:pt x="1134992" y="745475"/>
                  </a:lnTo>
                </a:path>
              </a:pathLst>
            </a:custGeom>
            <a:noFill/>
            <a:ln cap="flat" cmpd="sng" w="53000">
              <a:solidFill>
                <a:srgbClr val="6FA8DC">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c051da0fb0_1_0"/>
            <p:cNvSpPr/>
            <p:nvPr/>
          </p:nvSpPr>
          <p:spPr>
            <a:xfrm>
              <a:off x="10002306" y="2316575"/>
              <a:ext cx="1484629" cy="875664"/>
            </a:xfrm>
            <a:custGeom>
              <a:rect b="b" l="l" r="r" t="t"/>
              <a:pathLst>
                <a:path extrusionOk="0" h="875664" w="1484629">
                  <a:moveTo>
                    <a:pt x="0" y="875262"/>
                  </a:moveTo>
                  <a:lnTo>
                    <a:pt x="4740" y="805435"/>
                  </a:lnTo>
                  <a:lnTo>
                    <a:pt x="18591" y="737109"/>
                  </a:lnTo>
                  <a:lnTo>
                    <a:pt x="41199" y="670494"/>
                  </a:lnTo>
                  <a:lnTo>
                    <a:pt x="72214" y="605797"/>
                  </a:lnTo>
                  <a:lnTo>
                    <a:pt x="111283" y="543225"/>
                  </a:lnTo>
                  <a:lnTo>
                    <a:pt x="158054" y="482986"/>
                  </a:lnTo>
                  <a:lnTo>
                    <a:pt x="184217" y="453806"/>
                  </a:lnTo>
                  <a:lnTo>
                    <a:pt x="212174" y="425288"/>
                  </a:lnTo>
                  <a:lnTo>
                    <a:pt x="241881" y="397456"/>
                  </a:lnTo>
                  <a:lnTo>
                    <a:pt x="273293" y="370337"/>
                  </a:lnTo>
                  <a:lnTo>
                    <a:pt x="306367" y="343958"/>
                  </a:lnTo>
                  <a:lnTo>
                    <a:pt x="341058" y="318343"/>
                  </a:lnTo>
                  <a:lnTo>
                    <a:pt x="377323" y="293519"/>
                  </a:lnTo>
                  <a:lnTo>
                    <a:pt x="415117" y="269512"/>
                  </a:lnTo>
                  <a:lnTo>
                    <a:pt x="454396" y="246347"/>
                  </a:lnTo>
                  <a:lnTo>
                    <a:pt x="495117" y="224051"/>
                  </a:lnTo>
                  <a:lnTo>
                    <a:pt x="537236" y="202650"/>
                  </a:lnTo>
                  <a:lnTo>
                    <a:pt x="580708" y="182170"/>
                  </a:lnTo>
                  <a:lnTo>
                    <a:pt x="625489" y="162636"/>
                  </a:lnTo>
                  <a:lnTo>
                    <a:pt x="671536" y="144074"/>
                  </a:lnTo>
                  <a:lnTo>
                    <a:pt x="718805" y="126511"/>
                  </a:lnTo>
                  <a:lnTo>
                    <a:pt x="767251" y="109973"/>
                  </a:lnTo>
                  <a:lnTo>
                    <a:pt x="816830" y="94485"/>
                  </a:lnTo>
                  <a:lnTo>
                    <a:pt x="867499" y="80073"/>
                  </a:lnTo>
                  <a:lnTo>
                    <a:pt x="919213" y="66763"/>
                  </a:lnTo>
                  <a:lnTo>
                    <a:pt x="971929" y="54581"/>
                  </a:lnTo>
                  <a:lnTo>
                    <a:pt x="1025602" y="43554"/>
                  </a:lnTo>
                  <a:lnTo>
                    <a:pt x="1080189" y="33707"/>
                  </a:lnTo>
                  <a:lnTo>
                    <a:pt x="1135645" y="25066"/>
                  </a:lnTo>
                  <a:lnTo>
                    <a:pt x="1191927" y="17657"/>
                  </a:lnTo>
                  <a:lnTo>
                    <a:pt x="1248990" y="11505"/>
                  </a:lnTo>
                  <a:lnTo>
                    <a:pt x="1306790" y="6638"/>
                  </a:lnTo>
                  <a:lnTo>
                    <a:pt x="1365284" y="3081"/>
                  </a:lnTo>
                  <a:lnTo>
                    <a:pt x="1424428" y="859"/>
                  </a:lnTo>
                  <a:lnTo>
                    <a:pt x="1484176" y="0"/>
                  </a:lnTo>
                </a:path>
              </a:pathLst>
            </a:custGeom>
            <a:noFill/>
            <a:ln cap="flat" cmpd="sng" w="53000">
              <a:solidFill>
                <a:srgbClr val="6FA8DC">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c051da0fb0_1_0"/>
            <p:cNvSpPr/>
            <p:nvPr/>
          </p:nvSpPr>
          <p:spPr>
            <a:xfrm>
              <a:off x="10002358" y="3190646"/>
              <a:ext cx="1127125" cy="851535"/>
            </a:xfrm>
            <a:custGeom>
              <a:rect b="b" l="l" r="r" t="t"/>
              <a:pathLst>
                <a:path extrusionOk="0" h="851535" w="1127125">
                  <a:moveTo>
                    <a:pt x="1126667" y="850959"/>
                  </a:moveTo>
                  <a:lnTo>
                    <a:pt x="1071923" y="848441"/>
                  </a:lnTo>
                  <a:lnTo>
                    <a:pt x="1017904" y="844116"/>
                  </a:lnTo>
                  <a:lnTo>
                    <a:pt x="964664" y="838026"/>
                  </a:lnTo>
                  <a:lnTo>
                    <a:pt x="912257" y="830213"/>
                  </a:lnTo>
                  <a:lnTo>
                    <a:pt x="860740" y="820718"/>
                  </a:lnTo>
                  <a:lnTo>
                    <a:pt x="810166" y="809582"/>
                  </a:lnTo>
                  <a:lnTo>
                    <a:pt x="760591" y="796848"/>
                  </a:lnTo>
                  <a:lnTo>
                    <a:pt x="712069" y="782555"/>
                  </a:lnTo>
                  <a:lnTo>
                    <a:pt x="664655" y="766746"/>
                  </a:lnTo>
                  <a:lnTo>
                    <a:pt x="618405" y="749463"/>
                  </a:lnTo>
                  <a:lnTo>
                    <a:pt x="573373" y="730746"/>
                  </a:lnTo>
                  <a:lnTo>
                    <a:pt x="529613" y="710638"/>
                  </a:lnTo>
                  <a:lnTo>
                    <a:pt x="487182" y="689179"/>
                  </a:lnTo>
                  <a:lnTo>
                    <a:pt x="446132" y="666411"/>
                  </a:lnTo>
                  <a:lnTo>
                    <a:pt x="406521" y="642375"/>
                  </a:lnTo>
                  <a:lnTo>
                    <a:pt x="368402" y="617114"/>
                  </a:lnTo>
                  <a:lnTo>
                    <a:pt x="331830" y="590667"/>
                  </a:lnTo>
                  <a:lnTo>
                    <a:pt x="296860" y="563078"/>
                  </a:lnTo>
                  <a:lnTo>
                    <a:pt x="263547" y="534387"/>
                  </a:lnTo>
                  <a:lnTo>
                    <a:pt x="231946" y="504636"/>
                  </a:lnTo>
                  <a:lnTo>
                    <a:pt x="202111" y="473865"/>
                  </a:lnTo>
                  <a:lnTo>
                    <a:pt x="174099" y="442118"/>
                  </a:lnTo>
                  <a:lnTo>
                    <a:pt x="147962" y="409434"/>
                  </a:lnTo>
                  <a:lnTo>
                    <a:pt x="123757" y="375856"/>
                  </a:lnTo>
                  <a:lnTo>
                    <a:pt x="101538" y="341425"/>
                  </a:lnTo>
                  <a:lnTo>
                    <a:pt x="81360" y="306183"/>
                  </a:lnTo>
                  <a:lnTo>
                    <a:pt x="63278" y="270170"/>
                  </a:lnTo>
                  <a:lnTo>
                    <a:pt x="47347" y="233429"/>
                  </a:lnTo>
                  <a:lnTo>
                    <a:pt x="33622" y="196000"/>
                  </a:lnTo>
                  <a:lnTo>
                    <a:pt x="22157" y="157926"/>
                  </a:lnTo>
                  <a:lnTo>
                    <a:pt x="13007" y="119247"/>
                  </a:lnTo>
                  <a:lnTo>
                    <a:pt x="6228" y="80006"/>
                  </a:lnTo>
                  <a:lnTo>
                    <a:pt x="1874" y="40242"/>
                  </a:lnTo>
                  <a:lnTo>
                    <a:pt x="0" y="0"/>
                  </a:lnTo>
                </a:path>
              </a:pathLst>
            </a:custGeom>
            <a:noFill/>
            <a:ln cap="flat" cmpd="sng" w="53000">
              <a:solidFill>
                <a:srgbClr val="6FA8DC">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c051da0fb0_1_0"/>
            <p:cNvSpPr/>
            <p:nvPr/>
          </p:nvSpPr>
          <p:spPr>
            <a:xfrm>
              <a:off x="11129480" y="3293131"/>
              <a:ext cx="1223119" cy="745570"/>
            </a:xfrm>
            <a:custGeom>
              <a:rect b="b" l="l" r="r" t="t"/>
              <a:pathLst>
                <a:path extrusionOk="0" h="751204" w="1226184">
                  <a:moveTo>
                    <a:pt x="1225895" y="0"/>
                  </a:moveTo>
                  <a:lnTo>
                    <a:pt x="1220392" y="69994"/>
                  </a:lnTo>
                  <a:lnTo>
                    <a:pt x="1204200" y="138203"/>
                  </a:lnTo>
                  <a:lnTo>
                    <a:pt x="1177791" y="204338"/>
                  </a:lnTo>
                  <a:lnTo>
                    <a:pt x="1141637" y="268112"/>
                  </a:lnTo>
                  <a:lnTo>
                    <a:pt x="1096212" y="329235"/>
                  </a:lnTo>
                  <a:lnTo>
                    <a:pt x="1070170" y="358713"/>
                  </a:lnTo>
                  <a:lnTo>
                    <a:pt x="1041988" y="387421"/>
                  </a:lnTo>
                  <a:lnTo>
                    <a:pt x="1011724" y="415322"/>
                  </a:lnTo>
                  <a:lnTo>
                    <a:pt x="979438" y="442380"/>
                  </a:lnTo>
                  <a:lnTo>
                    <a:pt x="945188" y="468560"/>
                  </a:lnTo>
                  <a:lnTo>
                    <a:pt x="909034" y="493825"/>
                  </a:lnTo>
                  <a:lnTo>
                    <a:pt x="871035" y="518140"/>
                  </a:lnTo>
                  <a:lnTo>
                    <a:pt x="831250" y="541469"/>
                  </a:lnTo>
                  <a:lnTo>
                    <a:pt x="789738" y="563774"/>
                  </a:lnTo>
                  <a:lnTo>
                    <a:pt x="746558" y="585021"/>
                  </a:lnTo>
                  <a:lnTo>
                    <a:pt x="701769" y="605174"/>
                  </a:lnTo>
                  <a:lnTo>
                    <a:pt x="655430" y="624196"/>
                  </a:lnTo>
                  <a:lnTo>
                    <a:pt x="607601" y="642051"/>
                  </a:lnTo>
                  <a:lnTo>
                    <a:pt x="558340" y="658704"/>
                  </a:lnTo>
                  <a:lnTo>
                    <a:pt x="507707" y="674117"/>
                  </a:lnTo>
                  <a:lnTo>
                    <a:pt x="455761" y="688257"/>
                  </a:lnTo>
                  <a:lnTo>
                    <a:pt x="402560" y="701085"/>
                  </a:lnTo>
                  <a:lnTo>
                    <a:pt x="348164" y="712567"/>
                  </a:lnTo>
                  <a:lnTo>
                    <a:pt x="292632" y="722667"/>
                  </a:lnTo>
                  <a:lnTo>
                    <a:pt x="236023" y="731347"/>
                  </a:lnTo>
                  <a:lnTo>
                    <a:pt x="178396" y="738573"/>
                  </a:lnTo>
                  <a:lnTo>
                    <a:pt x="119811" y="744309"/>
                  </a:lnTo>
                  <a:lnTo>
                    <a:pt x="60325" y="748517"/>
                  </a:lnTo>
                  <a:lnTo>
                    <a:pt x="0" y="751163"/>
                  </a:lnTo>
                </a:path>
              </a:pathLst>
            </a:custGeom>
            <a:noFill/>
            <a:ln cap="flat" cmpd="sng" w="53000">
              <a:solidFill>
                <a:srgbClr val="6FA8DC">
                  <a:alpha val="60000"/>
                </a:srgbClr>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 name="Google Shape;171;gc051da0fb0_1_0"/>
          <p:cNvSpPr txBox="1"/>
          <p:nvPr/>
        </p:nvSpPr>
        <p:spPr>
          <a:xfrm>
            <a:off x="1402927" y="993172"/>
            <a:ext cx="2010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FA8DC"/>
                </a:solidFill>
                <a:latin typeface="Lato"/>
                <a:ea typeface="Lato"/>
                <a:cs typeface="Lato"/>
                <a:sym typeface="Lato"/>
              </a:rPr>
              <a:t>Reviewed products </a:t>
            </a:r>
            <a:br>
              <a:rPr b="0" i="0" lang="en-US" sz="1200" u="none" cap="none" strike="noStrike">
                <a:solidFill>
                  <a:srgbClr val="6FA8DC"/>
                </a:solidFill>
                <a:latin typeface="Lato"/>
                <a:ea typeface="Lato"/>
                <a:cs typeface="Lato"/>
                <a:sym typeface="Lato"/>
              </a:rPr>
            </a:br>
            <a:r>
              <a:rPr b="0" i="0" lang="en-US" sz="1200" u="none" cap="none" strike="noStrike">
                <a:solidFill>
                  <a:srgbClr val="6FA8DC"/>
                </a:solidFill>
                <a:latin typeface="Lato"/>
                <a:ea typeface="Lato"/>
                <a:cs typeface="Lato"/>
                <a:sym typeface="Lato"/>
              </a:rPr>
              <a:t>in AWIPS</a:t>
            </a:r>
            <a:endParaRPr b="0" i="0" sz="1200" u="none" cap="none" strike="noStrike">
              <a:solidFill>
                <a:srgbClr val="6FA8DC"/>
              </a:solidFill>
              <a:latin typeface="Lato"/>
              <a:ea typeface="Lato"/>
              <a:cs typeface="Lato"/>
              <a:sym typeface="Lato"/>
            </a:endParaRPr>
          </a:p>
        </p:txBody>
      </p:sp>
      <p:sp>
        <p:nvSpPr>
          <p:cNvPr id="172" name="Google Shape;172;gc051da0fb0_1_0"/>
          <p:cNvSpPr txBox="1"/>
          <p:nvPr/>
        </p:nvSpPr>
        <p:spPr>
          <a:xfrm>
            <a:off x="4610850" y="1442550"/>
            <a:ext cx="4481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1" lang="en-US" sz="1000" u="none" cap="none" strike="noStrike">
                <a:solidFill>
                  <a:srgbClr val="00B050"/>
                </a:solidFill>
                <a:latin typeface="Lato"/>
                <a:ea typeface="Lato"/>
                <a:cs typeface="Lato"/>
                <a:sym typeface="Lato"/>
              </a:rPr>
              <a:t>(GOES-R Meso Fire Hotspots now available to AWIPS sites via Regional LDM)</a:t>
            </a:r>
            <a:endParaRPr b="0" i="1" sz="1000" u="none" cap="none" strike="noStrike">
              <a:solidFill>
                <a:srgbClr val="00B050"/>
              </a:solidFill>
              <a:latin typeface="Lato"/>
              <a:ea typeface="Lato"/>
              <a:cs typeface="Lato"/>
              <a:sym typeface="Lato"/>
            </a:endParaRPr>
          </a:p>
        </p:txBody>
      </p:sp>
      <p:sp>
        <p:nvSpPr>
          <p:cNvPr id="173" name="Google Shape;173;gc051da0fb0_1_0"/>
          <p:cNvSpPr txBox="1"/>
          <p:nvPr/>
        </p:nvSpPr>
        <p:spPr>
          <a:xfrm rot="-5400000">
            <a:off x="5062950" y="3143784"/>
            <a:ext cx="1551600" cy="20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FF00FF"/>
                </a:solidFill>
                <a:latin typeface="Roboto Light"/>
                <a:ea typeface="Roboto Light"/>
                <a:cs typeface="Roboto Light"/>
                <a:sym typeface="Roboto Light"/>
              </a:rPr>
              <a:t>TOWR-S RPM v 21</a:t>
            </a:r>
            <a:endParaRPr b="0" i="0" sz="1300" u="none" cap="none" strike="noStrike">
              <a:solidFill>
                <a:srgbClr val="FF00FF"/>
              </a:solidFill>
              <a:latin typeface="Roboto Light"/>
              <a:ea typeface="Roboto Light"/>
              <a:cs typeface="Roboto Light"/>
              <a:sym typeface="Roboto Light"/>
            </a:endParaRPr>
          </a:p>
        </p:txBody>
      </p:sp>
      <p:sp>
        <p:nvSpPr>
          <p:cNvPr id="174" name="Google Shape;174;gc051da0fb0_1_0"/>
          <p:cNvSpPr txBox="1"/>
          <p:nvPr/>
        </p:nvSpPr>
        <p:spPr>
          <a:xfrm rot="-5400000">
            <a:off x="7024525" y="3136571"/>
            <a:ext cx="1551600" cy="20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FF00FF"/>
                </a:solidFill>
                <a:latin typeface="Roboto Light"/>
                <a:ea typeface="Roboto Light"/>
                <a:cs typeface="Roboto Light"/>
                <a:sym typeface="Roboto Light"/>
              </a:rPr>
              <a:t>TOWR-S RPM v 22</a:t>
            </a:r>
            <a:endParaRPr b="0" i="0" sz="1300" u="none" cap="none" strike="noStrike">
              <a:solidFill>
                <a:srgbClr val="FF00FF"/>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7890d1feb1_1_3"/>
          <p:cNvSpPr txBox="1"/>
          <p:nvPr>
            <p:ph type="title"/>
          </p:nvPr>
        </p:nvSpPr>
        <p:spPr>
          <a:xfrm>
            <a:off x="1219200" y="15240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76092"/>
              </a:buClr>
              <a:buSzPts val="4000"/>
              <a:buFont typeface="Calibri"/>
              <a:buNone/>
            </a:pPr>
            <a:r>
              <a:rPr lang="en-US" sz="3600"/>
              <a:t>Coming soon: </a:t>
            </a:r>
            <a:r>
              <a:rPr lang="en-US" sz="3600"/>
              <a:t>TOWR-S RPM v22</a:t>
            </a:r>
            <a:endParaRPr sz="3600"/>
          </a:p>
        </p:txBody>
      </p:sp>
      <p:sp>
        <p:nvSpPr>
          <p:cNvPr id="181" name="Google Shape;181;g7890d1feb1_1_3"/>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182" name="Google Shape;182;g7890d1feb1_1_3"/>
          <p:cNvSpPr txBox="1"/>
          <p:nvPr>
            <p:ph idx="1" type="body"/>
          </p:nvPr>
        </p:nvSpPr>
        <p:spPr>
          <a:xfrm>
            <a:off x="90875" y="2080600"/>
            <a:ext cx="6121800" cy="3648000"/>
          </a:xfrm>
          <a:prstGeom prst="rect">
            <a:avLst/>
          </a:prstGeom>
          <a:noFill/>
          <a:ln>
            <a:noFill/>
          </a:ln>
        </p:spPr>
        <p:txBody>
          <a:bodyPr anchorCtr="0" anchor="t" bIns="45700" lIns="91425" spcFirstLastPara="1" rIns="91425" wrap="square" tIns="45700">
            <a:noAutofit/>
          </a:bodyPr>
          <a:lstStyle/>
          <a:p>
            <a:pPr indent="-228600" lvl="0" marL="285750" marR="0" rtl="0" algn="l">
              <a:lnSpc>
                <a:spcPct val="115000"/>
              </a:lnSpc>
              <a:spcBef>
                <a:spcPts val="600"/>
              </a:spcBef>
              <a:spcAft>
                <a:spcPts val="0"/>
              </a:spcAft>
              <a:buSzPts val="1800"/>
              <a:buChar char="•"/>
            </a:pPr>
            <a:r>
              <a:rPr lang="en-US" sz="1800"/>
              <a:t>VIIRS I-Band Active Fires support </a:t>
            </a:r>
            <a:br>
              <a:rPr lang="en-US" sz="1800"/>
            </a:br>
            <a:r>
              <a:rPr lang="en-US" sz="1400"/>
              <a:t>(DMW-friendly files via AWC ISatSS)</a:t>
            </a:r>
            <a:endParaRPr sz="1400"/>
          </a:p>
          <a:p>
            <a:pPr indent="-228600" lvl="0" marL="285750" marR="0" rtl="0" algn="l">
              <a:lnSpc>
                <a:spcPct val="115000"/>
              </a:lnSpc>
              <a:spcBef>
                <a:spcPts val="600"/>
              </a:spcBef>
              <a:spcAft>
                <a:spcPts val="0"/>
              </a:spcAft>
              <a:buSzPts val="1800"/>
              <a:buChar char="•"/>
            </a:pPr>
            <a:r>
              <a:rPr lang="en-US" sz="1800"/>
              <a:t>Support for GOES-R Enterprise LST and Cloud Phase </a:t>
            </a:r>
            <a:r>
              <a:rPr lang="en-US" sz="1400"/>
              <a:t>(retained from v21)</a:t>
            </a:r>
            <a:endParaRPr sz="1400"/>
          </a:p>
          <a:p>
            <a:pPr indent="-228600" lvl="0" marL="285750" marR="0" rtl="0" algn="l">
              <a:lnSpc>
                <a:spcPct val="115000"/>
              </a:lnSpc>
              <a:spcBef>
                <a:spcPts val="600"/>
              </a:spcBef>
              <a:spcAft>
                <a:spcPts val="0"/>
              </a:spcAft>
              <a:buSzPts val="1800"/>
              <a:buChar char="•"/>
            </a:pPr>
            <a:r>
              <a:rPr lang="en-US" sz="1800"/>
              <a:t>Meso/CONUS Combo menus</a:t>
            </a:r>
            <a:endParaRPr sz="1800"/>
          </a:p>
          <a:p>
            <a:pPr indent="-228600" lvl="0" marL="285750" marR="0" rtl="0" algn="l">
              <a:lnSpc>
                <a:spcPct val="115000"/>
              </a:lnSpc>
              <a:spcBef>
                <a:spcPts val="600"/>
              </a:spcBef>
              <a:spcAft>
                <a:spcPts val="0"/>
              </a:spcAft>
              <a:buSzPts val="1800"/>
              <a:buChar char="•"/>
            </a:pPr>
            <a:r>
              <a:rPr lang="en-US" sz="1800"/>
              <a:t>Gridded NUCAPS: 2m Temperature in °F;</a:t>
            </a:r>
            <a:br>
              <a:rPr lang="en-US" sz="1800"/>
            </a:br>
            <a:r>
              <a:rPr lang="en-US" sz="1800"/>
              <a:t>Precipitable Water in inches; </a:t>
            </a:r>
            <a:br>
              <a:rPr lang="en-US" sz="1800"/>
            </a:br>
            <a:r>
              <a:rPr lang="en-US" sz="1800"/>
              <a:t>Haines Index atmospheric layers</a:t>
            </a:r>
            <a:endParaRPr sz="1800"/>
          </a:p>
          <a:p>
            <a:pPr indent="-228600" lvl="0" marL="285750" marR="0" rtl="0" algn="l">
              <a:lnSpc>
                <a:spcPct val="115000"/>
              </a:lnSpc>
              <a:spcBef>
                <a:spcPts val="600"/>
              </a:spcBef>
              <a:spcAft>
                <a:spcPts val="0"/>
              </a:spcAft>
              <a:buSzPts val="1800"/>
              <a:buChar char="•"/>
            </a:pPr>
            <a:r>
              <a:rPr lang="en-US" sz="1800"/>
              <a:t>Rocket Plume RGB</a:t>
            </a:r>
            <a:endParaRPr sz="1800"/>
          </a:p>
          <a:p>
            <a:pPr indent="-228600" lvl="0" marL="285750" marR="0" rtl="0" algn="l">
              <a:lnSpc>
                <a:spcPct val="115000"/>
              </a:lnSpc>
              <a:spcBef>
                <a:spcPts val="600"/>
              </a:spcBef>
              <a:spcAft>
                <a:spcPts val="0"/>
              </a:spcAft>
              <a:buSzPts val="1800"/>
              <a:buChar char="•"/>
            </a:pPr>
            <a:r>
              <a:rPr lang="en-US" sz="1800"/>
              <a:t>APP Geocolor will appear in main Satellite menu</a:t>
            </a:r>
            <a:endParaRPr sz="1800"/>
          </a:p>
        </p:txBody>
      </p:sp>
      <p:sp>
        <p:nvSpPr>
          <p:cNvPr id="183" name="Google Shape;183;g7890d1feb1_1_3"/>
          <p:cNvSpPr txBox="1"/>
          <p:nvPr/>
        </p:nvSpPr>
        <p:spPr>
          <a:xfrm>
            <a:off x="353950" y="1179000"/>
            <a:ext cx="8411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400"/>
              </a:spcBef>
              <a:spcAft>
                <a:spcPts val="0"/>
              </a:spcAft>
              <a:buClr>
                <a:srgbClr val="000000"/>
              </a:buClr>
              <a:buSzPts val="2000"/>
              <a:buFont typeface="Arial"/>
              <a:buNone/>
            </a:pPr>
            <a:r>
              <a:rPr lang="en-US" sz="2000">
                <a:solidFill>
                  <a:schemeClr val="dk1"/>
                </a:solidFill>
                <a:latin typeface="Lato"/>
                <a:ea typeface="Lato"/>
                <a:cs typeface="Lato"/>
                <a:sym typeface="Lato"/>
              </a:rPr>
              <a:t>Targeting October 2021. Tentative contents </a:t>
            </a:r>
            <a:r>
              <a:rPr i="1" lang="en-US" sz="2000">
                <a:solidFill>
                  <a:schemeClr val="dk1"/>
                </a:solidFill>
                <a:latin typeface="Lato"/>
                <a:ea typeface="Lato"/>
                <a:cs typeface="Lato"/>
                <a:sym typeface="Lato"/>
              </a:rPr>
              <a:t>(subject to change)</a:t>
            </a:r>
            <a:r>
              <a:rPr lang="en-US" sz="2000">
                <a:solidFill>
                  <a:schemeClr val="dk1"/>
                </a:solidFill>
                <a:latin typeface="Lato"/>
                <a:ea typeface="Lato"/>
                <a:cs typeface="Lato"/>
                <a:sym typeface="Lato"/>
              </a:rPr>
              <a:t>:</a:t>
            </a:r>
            <a:endParaRPr b="0" i="0" sz="2000" u="none" cap="none" strike="noStrike">
              <a:solidFill>
                <a:schemeClr val="dk1"/>
              </a:solidFill>
              <a:latin typeface="Lato"/>
              <a:ea typeface="Lato"/>
              <a:cs typeface="Lato"/>
              <a:sym typeface="Lato"/>
            </a:endParaRPr>
          </a:p>
        </p:txBody>
      </p:sp>
      <p:sp>
        <p:nvSpPr>
          <p:cNvPr id="184" name="Google Shape;184;g7890d1feb1_1_3"/>
          <p:cNvSpPr txBox="1"/>
          <p:nvPr>
            <p:ph idx="1" type="body"/>
          </p:nvPr>
        </p:nvSpPr>
        <p:spPr>
          <a:xfrm>
            <a:off x="5974750" y="2080600"/>
            <a:ext cx="6257700" cy="3648000"/>
          </a:xfrm>
          <a:prstGeom prst="rect">
            <a:avLst/>
          </a:prstGeom>
          <a:noFill/>
          <a:ln>
            <a:noFill/>
          </a:ln>
        </p:spPr>
        <p:txBody>
          <a:bodyPr anchorCtr="0" anchor="t" bIns="45700" lIns="91425" spcFirstLastPara="1" rIns="91425" wrap="square" tIns="45700">
            <a:noAutofit/>
          </a:bodyPr>
          <a:lstStyle/>
          <a:p>
            <a:pPr indent="-228600" lvl="0" marL="285750" marR="0" rtl="0" algn="l">
              <a:lnSpc>
                <a:spcPct val="115000"/>
              </a:lnSpc>
              <a:spcBef>
                <a:spcPts val="600"/>
              </a:spcBef>
              <a:spcAft>
                <a:spcPts val="0"/>
              </a:spcAft>
              <a:buSzPts val="1800"/>
              <a:buChar char="•"/>
            </a:pPr>
            <a:r>
              <a:rPr lang="en-US" sz="1800"/>
              <a:t>Configuration for future Blended Hydro Products </a:t>
            </a:r>
            <a:br>
              <a:rPr lang="en-US" sz="1800"/>
            </a:br>
            <a:r>
              <a:rPr lang="en-US" sz="1400"/>
              <a:t>(details under discussion w/ STAR)</a:t>
            </a:r>
            <a:endParaRPr sz="1400"/>
          </a:p>
          <a:p>
            <a:pPr indent="-228600" lvl="0" marL="285750" marR="0" rtl="0" algn="l">
              <a:lnSpc>
                <a:spcPct val="115000"/>
              </a:lnSpc>
              <a:spcBef>
                <a:spcPts val="600"/>
              </a:spcBef>
              <a:spcAft>
                <a:spcPts val="0"/>
              </a:spcAft>
              <a:buSzPts val="1800"/>
              <a:buChar char="•"/>
            </a:pPr>
            <a:r>
              <a:rPr lang="en-US" sz="1800"/>
              <a:t>ASCAT 4-category legend</a:t>
            </a:r>
            <a:br>
              <a:rPr lang="en-US" sz="1800"/>
            </a:br>
            <a:r>
              <a:rPr lang="en-US" sz="1400"/>
              <a:t>(includes 25-33 kt category)</a:t>
            </a:r>
            <a:endParaRPr sz="1400"/>
          </a:p>
          <a:p>
            <a:pPr indent="-228600" lvl="0" marL="285750" marR="0" rtl="0" algn="l">
              <a:lnSpc>
                <a:spcPct val="115000"/>
              </a:lnSpc>
              <a:spcBef>
                <a:spcPts val="600"/>
              </a:spcBef>
              <a:spcAft>
                <a:spcPts val="0"/>
              </a:spcAft>
              <a:buSzPts val="1800"/>
              <a:buChar char="•"/>
            </a:pPr>
            <a:r>
              <a:rPr lang="en-US" sz="1800"/>
              <a:t>Improved colormap for CIMSS GOES-R Turbulence Probability product</a:t>
            </a:r>
            <a:endParaRPr sz="1800"/>
          </a:p>
          <a:p>
            <a:pPr indent="-228600" lvl="0" marL="285750" marR="0" rtl="0" algn="l">
              <a:lnSpc>
                <a:spcPct val="115000"/>
              </a:lnSpc>
              <a:spcBef>
                <a:spcPts val="600"/>
              </a:spcBef>
              <a:spcAft>
                <a:spcPts val="0"/>
              </a:spcAft>
              <a:buSzPts val="1800"/>
              <a:buChar char="•"/>
            </a:pPr>
            <a:r>
              <a:rPr lang="en-US" sz="1800"/>
              <a:t>Remove AWIPS 20.2.3 baseline content</a:t>
            </a:r>
            <a:endParaRPr sz="1800"/>
          </a:p>
          <a:p>
            <a:pPr indent="-228600" lvl="0" marL="285750" marR="0" rtl="0" algn="l">
              <a:lnSpc>
                <a:spcPct val="115000"/>
              </a:lnSpc>
              <a:spcBef>
                <a:spcPts val="600"/>
              </a:spcBef>
              <a:spcAft>
                <a:spcPts val="0"/>
              </a:spcAft>
              <a:buSzPts val="1800"/>
              <a:buChar char="•"/>
            </a:pPr>
            <a:r>
              <a:rPr lang="en-US" sz="1800">
                <a:extLst>
                  <a:ext uri="http://customooxmlschemas.google.com/">
                    <go:slidesCustomData xmlns:go="http://customooxmlschemas.google.com/" textRoundtripDataId="15"/>
                  </a:ext>
                </a:extLst>
              </a:rPr>
              <a:t>APP v22 (incl. Geocolor, GLM averaging, VIIRS Active Fires RGB)</a:t>
            </a:r>
            <a:endParaRPr sz="1800"/>
          </a:p>
          <a:p>
            <a:pPr indent="0" lvl="0" marL="457200" marR="0" rtl="0" algn="l">
              <a:lnSpc>
                <a:spcPct val="115000"/>
              </a:lnSpc>
              <a:spcBef>
                <a:spcPts val="400"/>
              </a:spcBef>
              <a:spcAft>
                <a:spcPts val="0"/>
              </a:spcAft>
              <a:buSzPts val="3200"/>
              <a:buNone/>
            </a:pPr>
            <a:r>
              <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4"/>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91" name="Google Shape;191;p84"/>
          <p:cNvSpPr txBox="1"/>
          <p:nvPr>
            <p:ph type="title"/>
          </p:nvPr>
        </p:nvSpPr>
        <p:spPr>
          <a:xfrm>
            <a:off x="12192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sz="2700">
                <a:latin typeface="Raleway"/>
                <a:ea typeface="Raleway"/>
                <a:cs typeface="Raleway"/>
                <a:sym typeface="Raleway"/>
              </a:rPr>
              <a:t>Mesoscale Mission Manager (MMM)</a:t>
            </a:r>
            <a:r>
              <a:rPr lang="en-US" sz="2700"/>
              <a:t> </a:t>
            </a:r>
            <a:br>
              <a:rPr lang="en-US" sz="2700"/>
            </a:br>
            <a:r>
              <a:rPr lang="en-US" sz="2700">
                <a:latin typeface="Raleway Thin"/>
                <a:ea typeface="Raleway Thin"/>
                <a:cs typeface="Raleway Thin"/>
                <a:sym typeface="Raleway Thin"/>
              </a:rPr>
              <a:t>Meso Domain Sector Proposals</a:t>
            </a:r>
            <a:endParaRPr sz="2700">
              <a:latin typeface="Raleway Thin"/>
              <a:ea typeface="Raleway Thin"/>
              <a:cs typeface="Raleway Thin"/>
              <a:sym typeface="Raleway Thin"/>
            </a:endParaRPr>
          </a:p>
        </p:txBody>
      </p:sp>
      <p:sp>
        <p:nvSpPr>
          <p:cNvPr id="192" name="Google Shape;192;p84"/>
          <p:cNvSpPr txBox="1"/>
          <p:nvPr>
            <p:ph idx="1" type="body"/>
          </p:nvPr>
        </p:nvSpPr>
        <p:spPr>
          <a:xfrm>
            <a:off x="1219199" y="5775575"/>
            <a:ext cx="10559700" cy="10062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400"/>
              </a:spcBef>
              <a:spcAft>
                <a:spcPts val="0"/>
              </a:spcAft>
              <a:buSzPts val="2200"/>
              <a:buChar char="•"/>
            </a:pPr>
            <a:r>
              <a:rPr lang="en-US" sz="2200"/>
              <a:t>Development was driven by requirements from the MDS Core Team </a:t>
            </a:r>
            <a:endParaRPr sz="2200"/>
          </a:p>
          <a:p>
            <a:pPr indent="-368300" lvl="0" marL="457200" rtl="0" algn="l">
              <a:lnSpc>
                <a:spcPct val="115000"/>
              </a:lnSpc>
              <a:spcBef>
                <a:spcPts val="400"/>
              </a:spcBef>
              <a:spcAft>
                <a:spcPts val="0"/>
              </a:spcAft>
              <a:buSzPts val="2200"/>
              <a:buChar char="•"/>
            </a:pPr>
            <a:r>
              <a:rPr lang="en-US" sz="2200"/>
              <a:t>Revisions to MDS Standard Operating Procedure now in progress</a:t>
            </a:r>
            <a:endParaRPr sz="2200"/>
          </a:p>
        </p:txBody>
      </p:sp>
      <p:grpSp>
        <p:nvGrpSpPr>
          <p:cNvPr id="193" name="Google Shape;193;p84"/>
          <p:cNvGrpSpPr/>
          <p:nvPr/>
        </p:nvGrpSpPr>
        <p:grpSpPr>
          <a:xfrm>
            <a:off x="1328646" y="966345"/>
            <a:ext cx="8891279" cy="4717101"/>
            <a:chOff x="814400" y="951300"/>
            <a:chExt cx="10436999" cy="5705251"/>
          </a:xfrm>
        </p:grpSpPr>
        <p:pic>
          <p:nvPicPr>
            <p:cNvPr id="194" name="Google Shape;194;p84"/>
            <p:cNvPicPr preferRelativeResize="0"/>
            <p:nvPr/>
          </p:nvPicPr>
          <p:blipFill rotWithShape="1">
            <a:blip r:embed="rId3">
              <a:alphaModFix/>
            </a:blip>
            <a:srcRect b="0" l="0" r="0" t="0"/>
            <a:stretch/>
          </p:blipFill>
          <p:spPr>
            <a:xfrm>
              <a:off x="814400" y="951300"/>
              <a:ext cx="5157216" cy="2743905"/>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1"/>
                </a:srgbClr>
              </a:outerShdw>
            </a:effectLst>
          </p:spPr>
        </p:pic>
        <p:pic>
          <p:nvPicPr>
            <p:cNvPr id="195" name="Google Shape;195;p84"/>
            <p:cNvPicPr preferRelativeResize="0"/>
            <p:nvPr/>
          </p:nvPicPr>
          <p:blipFill rotWithShape="1">
            <a:blip r:embed="rId4">
              <a:alphaModFix/>
            </a:blip>
            <a:srcRect b="0" l="0" r="0" t="0"/>
            <a:stretch/>
          </p:blipFill>
          <p:spPr>
            <a:xfrm>
              <a:off x="814400" y="3913350"/>
              <a:ext cx="5156002" cy="2743201"/>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1"/>
                </a:srgbClr>
              </a:outerShdw>
            </a:effectLst>
          </p:spPr>
        </p:pic>
        <p:pic>
          <p:nvPicPr>
            <p:cNvPr id="196" name="Google Shape;196;p84"/>
            <p:cNvPicPr preferRelativeResize="0"/>
            <p:nvPr/>
          </p:nvPicPr>
          <p:blipFill rotWithShape="1">
            <a:blip r:embed="rId5">
              <a:alphaModFix/>
            </a:blip>
            <a:srcRect b="0" l="14863" r="3594" t="0"/>
            <a:stretch/>
          </p:blipFill>
          <p:spPr>
            <a:xfrm>
              <a:off x="6175500" y="951300"/>
              <a:ext cx="4939276" cy="2743199"/>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1"/>
                </a:srgbClr>
              </a:outerShdw>
            </a:effectLst>
          </p:spPr>
        </p:pic>
        <p:pic>
          <p:nvPicPr>
            <p:cNvPr id="197" name="Google Shape;197;p84"/>
            <p:cNvPicPr preferRelativeResize="0"/>
            <p:nvPr/>
          </p:nvPicPr>
          <p:blipFill rotWithShape="1">
            <a:blip r:embed="rId4">
              <a:alphaModFix/>
            </a:blip>
            <a:srcRect b="5554" l="4898" r="73437" t="79025"/>
            <a:stretch/>
          </p:blipFill>
          <p:spPr>
            <a:xfrm>
              <a:off x="1564175" y="5367900"/>
              <a:ext cx="2476800" cy="937900"/>
            </a:xfrm>
            <a:prstGeom prst="rect">
              <a:avLst/>
            </a:prstGeom>
            <a:noFill/>
            <a:ln cap="flat" cmpd="sng" w="9525">
              <a:solidFill>
                <a:srgbClr val="FF0000"/>
              </a:solidFill>
              <a:prstDash val="solid"/>
              <a:round/>
              <a:headEnd len="sm" w="sm" type="none"/>
              <a:tailEnd len="sm" w="sm" type="none"/>
            </a:ln>
            <a:effectLst>
              <a:outerShdw blurRad="257175" rotWithShape="0" algn="bl" dir="5400000" dist="85725">
                <a:srgbClr val="000000">
                  <a:alpha val="49411"/>
                </a:srgbClr>
              </a:outerShdw>
            </a:effectLst>
          </p:spPr>
        </p:pic>
        <p:pic>
          <p:nvPicPr>
            <p:cNvPr id="198" name="Google Shape;198;p84"/>
            <p:cNvPicPr preferRelativeResize="0"/>
            <p:nvPr/>
          </p:nvPicPr>
          <p:blipFill rotWithShape="1">
            <a:blip r:embed="rId6">
              <a:alphaModFix/>
            </a:blip>
            <a:srcRect b="13840" l="32730" r="41841" t="77577"/>
            <a:stretch/>
          </p:blipFill>
          <p:spPr>
            <a:xfrm>
              <a:off x="7620175" y="2717550"/>
              <a:ext cx="3631224" cy="511426"/>
            </a:xfrm>
            <a:prstGeom prst="rect">
              <a:avLst/>
            </a:prstGeom>
            <a:noFill/>
            <a:ln cap="flat" cmpd="sng" w="9525">
              <a:solidFill>
                <a:srgbClr val="FF0000"/>
              </a:solidFill>
              <a:prstDash val="solid"/>
              <a:round/>
              <a:headEnd len="sm" w="sm" type="none"/>
              <a:tailEnd len="sm" w="sm" type="none"/>
            </a:ln>
            <a:effectLst>
              <a:outerShdw blurRad="257175" rotWithShape="0" algn="bl" dir="5400000" dist="85725">
                <a:srgbClr val="000000">
                  <a:alpha val="49411"/>
                </a:srgbClr>
              </a:outerShdw>
            </a:effectLst>
          </p:spPr>
        </p:pic>
        <p:pic>
          <p:nvPicPr>
            <p:cNvPr id="199" name="Google Shape;199;p84"/>
            <p:cNvPicPr preferRelativeResize="0"/>
            <p:nvPr/>
          </p:nvPicPr>
          <p:blipFill rotWithShape="1">
            <a:blip r:embed="rId7">
              <a:alphaModFix/>
            </a:blip>
            <a:srcRect b="0" l="0" r="0" t="0"/>
            <a:stretch/>
          </p:blipFill>
          <p:spPr>
            <a:xfrm>
              <a:off x="6178625" y="3913350"/>
              <a:ext cx="4933017" cy="2743199"/>
            </a:xfrm>
            <a:prstGeom prst="rect">
              <a:avLst/>
            </a:prstGeom>
            <a:noFill/>
            <a:ln cap="flat" cmpd="sng" w="9525">
              <a:solidFill>
                <a:srgbClr val="999999"/>
              </a:solidFill>
              <a:prstDash val="solid"/>
              <a:round/>
              <a:headEnd len="sm" w="sm" type="none"/>
              <a:tailEnd len="sm" w="sm" type="none"/>
            </a:ln>
            <a:effectLst>
              <a:outerShdw blurRad="142875" rotWithShape="0" algn="bl" dir="5400000" dist="38100">
                <a:srgbClr val="000000">
                  <a:alpha val="49411"/>
                </a:srgbClr>
              </a:outerShdw>
            </a:effectLst>
          </p:spPr>
        </p:pic>
      </p:grpSp>
      <p:grpSp>
        <p:nvGrpSpPr>
          <p:cNvPr id="200" name="Google Shape;200;p84"/>
          <p:cNvGrpSpPr/>
          <p:nvPr/>
        </p:nvGrpSpPr>
        <p:grpSpPr>
          <a:xfrm>
            <a:off x="6501514" y="3451036"/>
            <a:ext cx="3045011" cy="1995781"/>
            <a:chOff x="3084600" y="1828800"/>
            <a:chExt cx="5436549" cy="3314701"/>
          </a:xfrm>
        </p:grpSpPr>
        <p:pic>
          <p:nvPicPr>
            <p:cNvPr id="201" name="Google Shape;201;p84"/>
            <p:cNvPicPr preferRelativeResize="0"/>
            <p:nvPr/>
          </p:nvPicPr>
          <p:blipFill rotWithShape="1">
            <a:blip r:embed="rId8">
              <a:alphaModFix/>
            </a:blip>
            <a:srcRect b="0" l="2152" r="0" t="35892"/>
            <a:stretch/>
          </p:blipFill>
          <p:spPr>
            <a:xfrm>
              <a:off x="3084600" y="1828800"/>
              <a:ext cx="5436549" cy="3314701"/>
            </a:xfrm>
            <a:prstGeom prst="rect">
              <a:avLst/>
            </a:prstGeom>
            <a:noFill/>
            <a:ln>
              <a:noFill/>
            </a:ln>
          </p:spPr>
        </p:pic>
        <p:pic>
          <p:nvPicPr>
            <p:cNvPr id="202" name="Google Shape;202;p84"/>
            <p:cNvPicPr preferRelativeResize="0"/>
            <p:nvPr/>
          </p:nvPicPr>
          <p:blipFill rotWithShape="1">
            <a:blip r:embed="rId8">
              <a:alphaModFix/>
            </a:blip>
            <a:srcRect b="63858" l="3523" r="65459" t="16578"/>
            <a:stretch/>
          </p:blipFill>
          <p:spPr>
            <a:xfrm>
              <a:off x="3084600" y="2300525"/>
              <a:ext cx="1723326" cy="1006201"/>
            </a:xfrm>
            <a:prstGeom prst="rect">
              <a:avLst/>
            </a:prstGeom>
            <a:noFill/>
            <a:ln>
              <a:noFill/>
            </a:ln>
          </p:spPr>
        </p:pic>
        <p:pic>
          <p:nvPicPr>
            <p:cNvPr id="203" name="Google Shape;203;p84"/>
            <p:cNvPicPr preferRelativeResize="0"/>
            <p:nvPr/>
          </p:nvPicPr>
          <p:blipFill rotWithShape="1">
            <a:blip r:embed="rId8">
              <a:alphaModFix/>
            </a:blip>
            <a:srcRect b="92224" l="3522" r="59284" t="0"/>
            <a:stretch/>
          </p:blipFill>
          <p:spPr>
            <a:xfrm>
              <a:off x="3084600" y="1828800"/>
              <a:ext cx="2066425" cy="399951"/>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2"/>
          <p:cNvSpPr txBox="1"/>
          <p:nvPr>
            <p:ph idx="1" type="body"/>
          </p:nvPr>
        </p:nvSpPr>
        <p:spPr>
          <a:xfrm>
            <a:off x="303050" y="1352700"/>
            <a:ext cx="11571000" cy="12228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15000"/>
              </a:lnSpc>
              <a:spcBef>
                <a:spcPts val="440"/>
              </a:spcBef>
              <a:spcAft>
                <a:spcPts val="0"/>
              </a:spcAft>
              <a:buSzPts val="1800"/>
              <a:buChar char="•"/>
            </a:pPr>
            <a:r>
              <a:rPr lang="en-US" sz="1800"/>
              <a:t>Thursdays, usually at Noon ET</a:t>
            </a:r>
            <a:endParaRPr sz="1800"/>
          </a:p>
          <a:p>
            <a:pPr indent="-317500" lvl="0" marL="342900" marR="0" rtl="0" algn="l">
              <a:lnSpc>
                <a:spcPct val="115000"/>
              </a:lnSpc>
              <a:spcBef>
                <a:spcPts val="440"/>
              </a:spcBef>
              <a:spcAft>
                <a:spcPts val="0"/>
              </a:spcAft>
              <a:buSzPts val="1800"/>
              <a:buChar char="•"/>
            </a:pPr>
            <a:r>
              <a:rPr lang="en-US" sz="1800"/>
              <a:t>Usage examples shed light on user requirements for satellite data products and capabilities</a:t>
            </a:r>
            <a:endParaRPr sz="1800"/>
          </a:p>
          <a:p>
            <a:pPr indent="-317500" lvl="0" marL="342900" rtl="0" algn="l">
              <a:lnSpc>
                <a:spcPct val="115000"/>
              </a:lnSpc>
              <a:spcBef>
                <a:spcPts val="440"/>
              </a:spcBef>
              <a:spcAft>
                <a:spcPts val="0"/>
              </a:spcAft>
              <a:buSzPts val="1800"/>
              <a:buChar char="•"/>
            </a:pPr>
            <a:r>
              <a:rPr lang="en-US" sz="1800"/>
              <a:t>Recordings are on the </a:t>
            </a:r>
            <a:r>
              <a:rPr lang="en-US" sz="1800" u="sng">
                <a:solidFill>
                  <a:schemeClr val="hlink"/>
                </a:solidFill>
                <a:hlinkClick r:id="rId3"/>
              </a:rPr>
              <a:t>SBC page in the NOAA VLab</a:t>
            </a:r>
            <a:r>
              <a:rPr lang="en-US" sz="1800"/>
              <a:t> and the </a:t>
            </a:r>
            <a:r>
              <a:rPr lang="en-US" sz="1800" u="sng">
                <a:solidFill>
                  <a:schemeClr val="hlink"/>
                </a:solidFill>
                <a:hlinkClick r:id="rId4"/>
              </a:rPr>
              <a:t>NWS Commerce Learning Center (CLC) website</a:t>
            </a:r>
            <a:endParaRPr sz="1800"/>
          </a:p>
        </p:txBody>
      </p:sp>
      <p:sp>
        <p:nvSpPr>
          <p:cNvPr id="210" name="Google Shape;210;p82"/>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800">
                <a:solidFill>
                  <a:srgbClr val="CC0000"/>
                </a:solidFill>
              </a:rPr>
              <a:t>‹#›</a:t>
            </a:fld>
            <a:endParaRPr sz="1800">
              <a:solidFill>
                <a:srgbClr val="CC0000"/>
              </a:solidFill>
            </a:endParaRPr>
          </a:p>
        </p:txBody>
      </p:sp>
      <p:sp>
        <p:nvSpPr>
          <p:cNvPr id="211" name="Google Shape;211;p82"/>
          <p:cNvSpPr txBox="1"/>
          <p:nvPr>
            <p:ph type="title"/>
          </p:nvPr>
        </p:nvSpPr>
        <p:spPr>
          <a:xfrm>
            <a:off x="1216025" y="152400"/>
            <a:ext cx="97728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sz="3600"/>
              <a:t>Satellite Book Club (SBC) Seminar Series</a:t>
            </a:r>
            <a:endParaRPr sz="3600"/>
          </a:p>
        </p:txBody>
      </p:sp>
      <p:sp>
        <p:nvSpPr>
          <p:cNvPr id="212" name="Google Shape;212;p82"/>
          <p:cNvSpPr txBox="1"/>
          <p:nvPr/>
        </p:nvSpPr>
        <p:spPr>
          <a:xfrm>
            <a:off x="186575" y="2754275"/>
            <a:ext cx="8325000" cy="3803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440"/>
              </a:spcBef>
              <a:spcAft>
                <a:spcPts val="0"/>
              </a:spcAft>
              <a:buClr>
                <a:srgbClr val="000000"/>
              </a:buClr>
              <a:buSzPts val="1800"/>
              <a:buFont typeface="Arial"/>
              <a:buNone/>
            </a:pPr>
            <a:r>
              <a:rPr b="0" i="0" lang="en-US" sz="1800" u="none" cap="none" strike="noStrike">
                <a:solidFill>
                  <a:schemeClr val="dk1"/>
                </a:solidFill>
                <a:latin typeface="Lato"/>
                <a:ea typeface="Lato"/>
                <a:cs typeface="Lato"/>
                <a:sym typeface="Lato"/>
              </a:rPr>
              <a:t>Recent Sessions:</a:t>
            </a:r>
            <a:endParaRPr b="0" i="0" sz="2600" u="none" cap="none" strike="noStrike">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July 8: Kevin Thiel (SPC / SSB), </a:t>
            </a:r>
            <a:r>
              <a:rPr i="1" lang="en-US">
                <a:solidFill>
                  <a:schemeClr val="dk1"/>
                </a:solidFill>
                <a:latin typeface="Lato"/>
                <a:ea typeface="Lato"/>
                <a:cs typeface="Lato"/>
                <a:sym typeface="Lato"/>
              </a:rPr>
              <a:t>Summer 2021 Hazardous Weather Testbed Activities</a:t>
            </a:r>
            <a:endParaRPr b="0" i="1" u="none" cap="none" strike="noStrike">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July 15: Dan Bikos/Jim Ladue (OCLO), </a:t>
            </a:r>
            <a:r>
              <a:rPr i="1" lang="en-US">
                <a:solidFill>
                  <a:schemeClr val="dk1"/>
                </a:solidFill>
                <a:latin typeface="Lato"/>
                <a:ea typeface="Lato"/>
                <a:cs typeface="Lato"/>
                <a:sym typeface="Lato"/>
              </a:rPr>
              <a:t>Data Fusion Techniques for Forecasting and Decision Making </a:t>
            </a:r>
            <a:br>
              <a:rPr i="1" lang="en-US">
                <a:solidFill>
                  <a:schemeClr val="dk1"/>
                </a:solidFill>
                <a:latin typeface="Lato"/>
                <a:ea typeface="Lato"/>
                <a:cs typeface="Lato"/>
                <a:sym typeface="Lato"/>
              </a:rPr>
            </a:br>
            <a:r>
              <a:rPr i="1" lang="en-US">
                <a:solidFill>
                  <a:schemeClr val="dk1"/>
                </a:solidFill>
                <a:latin typeface="Lato"/>
                <a:ea typeface="Lato"/>
                <a:cs typeface="Lato"/>
                <a:sym typeface="Lato"/>
              </a:rPr>
              <a:t>for Severe Thunderstorms</a:t>
            </a:r>
            <a:endParaRPr i="1">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July 22: Chad Gravelle (SR HQ) and Jordan Rabinowitz (ER HQ), </a:t>
            </a:r>
            <a:r>
              <a:rPr i="1" lang="en-US">
                <a:solidFill>
                  <a:schemeClr val="dk1"/>
                </a:solidFill>
                <a:latin typeface="Lato"/>
                <a:ea typeface="Lato"/>
                <a:cs typeface="Lato"/>
                <a:sym typeface="Lato"/>
              </a:rPr>
              <a:t>GOES-R Mesoscale Mission Manager Tool Overview and Demonstration</a:t>
            </a:r>
            <a:endParaRPr i="1">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July 29: Sean Helfrich and Chris Jackson (NESDIS/STAR), </a:t>
            </a:r>
            <a:r>
              <a:rPr i="1" lang="en-US">
                <a:solidFill>
                  <a:schemeClr val="dk1"/>
                </a:solidFill>
                <a:latin typeface="Lato"/>
                <a:ea typeface="Lato"/>
                <a:cs typeface="Lato"/>
                <a:sym typeface="Lato"/>
              </a:rPr>
              <a:t>Tropical Cyclone Winds from Synthetic Aperture Radar</a:t>
            </a:r>
            <a:endParaRPr i="1">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Aug 5: Rebeka Esmaili (STC), </a:t>
            </a:r>
            <a:r>
              <a:rPr i="1" lang="en-US">
                <a:solidFill>
                  <a:schemeClr val="dk1"/>
                </a:solidFill>
                <a:latin typeface="Lato"/>
                <a:ea typeface="Lato"/>
                <a:cs typeface="Lato"/>
                <a:sym typeface="Lato"/>
              </a:rPr>
              <a:t>Satellite Soundings via Open-source Tools for Situational Awareness</a:t>
            </a:r>
            <a:r>
              <a:rPr lang="en-US">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Aug. 12: Sean Campbell (Leesburg CWSU), </a:t>
            </a:r>
            <a:r>
              <a:rPr i="1" lang="en-US">
                <a:solidFill>
                  <a:schemeClr val="dk1"/>
                </a:solidFill>
                <a:latin typeface="Lato"/>
                <a:ea typeface="Lato"/>
                <a:cs typeface="Lato"/>
                <a:sym typeface="Lato"/>
              </a:rPr>
              <a:t>Satellite data in aviation support</a:t>
            </a:r>
            <a:endParaRPr i="1">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Aug. 19: Katie Crandall Vigil (CIMMS / OPGA), </a:t>
            </a:r>
            <a:r>
              <a:rPr i="1" lang="en-US">
                <a:solidFill>
                  <a:schemeClr val="dk1"/>
                </a:solidFill>
                <a:latin typeface="Lato"/>
                <a:ea typeface="Lato"/>
                <a:cs typeface="Lato"/>
                <a:sym typeface="Lato"/>
              </a:rPr>
              <a:t>Color Vision Deficiency and Interpreting Satellite RGBs</a:t>
            </a:r>
            <a:endParaRPr i="1">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Aug. 26: Jeremy Michael (TWC), </a:t>
            </a:r>
            <a:r>
              <a:rPr i="1" lang="en-US">
                <a:solidFill>
                  <a:schemeClr val="dk1"/>
                </a:solidFill>
                <a:latin typeface="Lato"/>
                <a:ea typeface="Lato"/>
                <a:cs typeface="Lato"/>
                <a:sym typeface="Lato"/>
              </a:rPr>
              <a:t>Satellite Applications at WFO Tucson</a:t>
            </a:r>
            <a:endParaRPr i="1">
              <a:solidFill>
                <a:schemeClr val="dk1"/>
              </a:solidFill>
              <a:latin typeface="Lato"/>
              <a:ea typeface="Lato"/>
              <a:cs typeface="Lato"/>
              <a:sym typeface="Lato"/>
            </a:endParaRPr>
          </a:p>
        </p:txBody>
      </p:sp>
      <p:sp>
        <p:nvSpPr>
          <p:cNvPr id="213" name="Google Shape;213;p82"/>
          <p:cNvSpPr txBox="1"/>
          <p:nvPr/>
        </p:nvSpPr>
        <p:spPr>
          <a:xfrm>
            <a:off x="8661750" y="2754275"/>
            <a:ext cx="3429000" cy="2835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440"/>
              </a:spcBef>
              <a:spcAft>
                <a:spcPts val="0"/>
              </a:spcAft>
              <a:buClr>
                <a:srgbClr val="000000"/>
              </a:buClr>
              <a:buSzPts val="1800"/>
              <a:buFont typeface="Arial"/>
              <a:buNone/>
            </a:pPr>
            <a:r>
              <a:rPr b="0" i="0" lang="en-US" sz="1800" u="none" cap="none" strike="noStrike">
                <a:solidFill>
                  <a:schemeClr val="dk1"/>
                </a:solidFill>
                <a:latin typeface="Lato"/>
                <a:ea typeface="Lato"/>
                <a:cs typeface="Lato"/>
                <a:sym typeface="Lato"/>
              </a:rPr>
              <a:t>Upcoming topics:</a:t>
            </a:r>
            <a:endParaRPr b="0" i="0" sz="2600" u="none" cap="none" strike="noStrike">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Using NUCAPS soundings</a:t>
            </a:r>
            <a:endParaRPr>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Satellite data assimilation</a:t>
            </a:r>
            <a:endParaRPr>
              <a:solidFill>
                <a:schemeClr val="dk1"/>
              </a:solidFill>
              <a:latin typeface="Lato"/>
              <a:ea typeface="Lato"/>
              <a:cs typeface="Lato"/>
              <a:sym typeface="Lato"/>
            </a:endParaRPr>
          </a:p>
          <a:p>
            <a:pPr indent="-317500" lvl="0" marL="457200" rtl="0" algn="l">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Burn scars and flash floods</a:t>
            </a:r>
            <a:endParaRPr>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VIIRS applications</a:t>
            </a:r>
            <a:endParaRPr>
              <a:solidFill>
                <a:schemeClr val="dk1"/>
              </a:solidFill>
              <a:latin typeface="Lato"/>
              <a:ea typeface="Lato"/>
              <a:cs typeface="Lato"/>
              <a:sym typeface="Lato"/>
            </a:endParaRPr>
          </a:p>
          <a:p>
            <a:pPr indent="-317500" lvl="0" marL="457200" marR="0" rtl="0" algn="l">
              <a:lnSpc>
                <a:spcPct val="100000"/>
              </a:lnSpc>
              <a:spcBef>
                <a:spcPts val="800"/>
              </a:spcBef>
              <a:spcAft>
                <a:spcPts val="0"/>
              </a:spcAft>
              <a:buClr>
                <a:schemeClr val="dk1"/>
              </a:buClr>
              <a:buSzPts val="1400"/>
              <a:buFont typeface="Lato"/>
              <a:buChar char="•"/>
            </a:pPr>
            <a:r>
              <a:rPr lang="en-US">
                <a:solidFill>
                  <a:schemeClr val="dk1"/>
                </a:solidFill>
                <a:latin typeface="Lato"/>
                <a:ea typeface="Lato"/>
                <a:cs typeface="Lato"/>
                <a:sym typeface="Lato"/>
              </a:rPr>
              <a:t>GOES-R Socioeconomic Benefits</a:t>
            </a:r>
            <a:endParaRPr>
              <a:solidFill>
                <a:schemeClr val="dk1"/>
              </a:solidFill>
              <a:latin typeface="Lato"/>
              <a:ea typeface="Lato"/>
              <a:cs typeface="Lato"/>
              <a:sym typeface="La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eb26b08950_0_7"/>
          <p:cNvPicPr preferRelativeResize="0"/>
          <p:nvPr/>
        </p:nvPicPr>
        <p:blipFill rotWithShape="1">
          <a:blip r:embed="rId3">
            <a:alphaModFix/>
          </a:blip>
          <a:srcRect b="4879" l="0" r="0" t="0"/>
          <a:stretch/>
        </p:blipFill>
        <p:spPr>
          <a:xfrm>
            <a:off x="887300" y="852000"/>
            <a:ext cx="10425926" cy="5567075"/>
          </a:xfrm>
          <a:prstGeom prst="rect">
            <a:avLst/>
          </a:prstGeom>
          <a:noFill/>
          <a:ln>
            <a:noFill/>
          </a:ln>
        </p:spPr>
      </p:pic>
      <p:sp>
        <p:nvSpPr>
          <p:cNvPr id="220" name="Google Shape;220;geb26b08950_0_7"/>
          <p:cNvSpPr txBox="1"/>
          <p:nvPr>
            <p:ph idx="12" type="sldNum"/>
          </p:nvPr>
        </p:nvSpPr>
        <p:spPr>
          <a:xfrm>
            <a:off x="11530425" y="6416675"/>
            <a:ext cx="5601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1" name="Google Shape;221;geb26b08950_0_7"/>
          <p:cNvSpPr txBox="1"/>
          <p:nvPr>
            <p:ph type="title"/>
          </p:nvPr>
        </p:nvSpPr>
        <p:spPr>
          <a:xfrm>
            <a:off x="762000" y="0"/>
            <a:ext cx="9717000" cy="87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100"/>
              <a:buNone/>
            </a:pPr>
            <a:r>
              <a:rPr lang="en-US" sz="2900"/>
              <a:t>GOES-17 ABI Cooling Anomaly: </a:t>
            </a:r>
            <a:endParaRPr sz="2900"/>
          </a:p>
          <a:p>
            <a:pPr indent="0" lvl="0" marL="0" rtl="0" algn="ctr">
              <a:lnSpc>
                <a:spcPct val="100000"/>
              </a:lnSpc>
              <a:spcBef>
                <a:spcPts val="0"/>
              </a:spcBef>
              <a:spcAft>
                <a:spcPts val="0"/>
              </a:spcAft>
              <a:buSzPts val="1100"/>
              <a:buNone/>
            </a:pPr>
            <a:r>
              <a:rPr lang="en-US" sz="2000"/>
              <a:t>2021 warming trend and effects of July anomaly</a:t>
            </a:r>
            <a:endParaRPr sz="2000"/>
          </a:p>
        </p:txBody>
      </p:sp>
      <p:sp>
        <p:nvSpPr>
          <p:cNvPr id="222" name="Google Shape;222;geb26b08950_0_7"/>
          <p:cNvSpPr txBox="1"/>
          <p:nvPr/>
        </p:nvSpPr>
        <p:spPr>
          <a:xfrm>
            <a:off x="866775" y="6450375"/>
            <a:ext cx="10663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i="0" lang="en-US" sz="900" u="none" cap="none" strike="noStrike">
                <a:solidFill>
                  <a:srgbClr val="000000"/>
                </a:solidFill>
                <a:latin typeface="Lato"/>
                <a:ea typeface="Lato"/>
                <a:cs typeface="Lato"/>
                <a:sym typeface="Lato"/>
              </a:rPr>
              <a:t>This plot shows daily maximum temperature of the ABI focal plane module.  These maximums occur at night.  The higher the temperature, the more saturated imagery becomes. Where the temperature rises to approach </a:t>
            </a:r>
            <a:r>
              <a:rPr lang="en-US" sz="900">
                <a:latin typeface="Lato"/>
                <a:ea typeface="Lato"/>
                <a:cs typeface="Lato"/>
                <a:sym typeface="Lato"/>
              </a:rPr>
              <a:t>the black</a:t>
            </a:r>
            <a:r>
              <a:rPr i="0" lang="en-US" sz="900" u="none" cap="none" strike="noStrike">
                <a:solidFill>
                  <a:srgbClr val="000000"/>
                </a:solidFill>
                <a:latin typeface="Lato"/>
                <a:ea typeface="Lato"/>
                <a:cs typeface="Lato"/>
                <a:sym typeface="Lato"/>
              </a:rPr>
              <a:t> line for each band, marginal saturation may be observed in imagery.  Where the temperature curve exceeds </a:t>
            </a:r>
            <a:r>
              <a:rPr lang="en-US" sz="900">
                <a:latin typeface="Lato"/>
                <a:ea typeface="Lato"/>
                <a:cs typeface="Lato"/>
                <a:sym typeface="Lato"/>
              </a:rPr>
              <a:t>the</a:t>
            </a:r>
            <a:r>
              <a:rPr i="0" lang="en-US" sz="900" u="none" cap="none" strike="noStrike">
                <a:solidFill>
                  <a:srgbClr val="000000"/>
                </a:solidFill>
                <a:latin typeface="Lato"/>
                <a:ea typeface="Lato"/>
                <a:cs typeface="Lato"/>
                <a:sym typeface="Lato"/>
              </a:rPr>
              <a:t> </a:t>
            </a:r>
            <a:r>
              <a:rPr lang="en-US" sz="900">
                <a:latin typeface="Lato"/>
                <a:ea typeface="Lato"/>
                <a:cs typeface="Lato"/>
                <a:sym typeface="Lato"/>
              </a:rPr>
              <a:t>black</a:t>
            </a:r>
            <a:r>
              <a:rPr i="0" lang="en-US" sz="900" u="none" cap="none" strike="noStrike">
                <a:solidFill>
                  <a:srgbClr val="000000"/>
                </a:solidFill>
                <a:latin typeface="Lato"/>
                <a:ea typeface="Lato"/>
                <a:cs typeface="Lato"/>
                <a:sym typeface="Lato"/>
              </a:rPr>
              <a:t> line for each band, the imagery may be</a:t>
            </a:r>
            <a:r>
              <a:rPr lang="en-US" sz="900">
                <a:latin typeface="Lato"/>
                <a:ea typeface="Lato"/>
                <a:cs typeface="Lato"/>
                <a:sym typeface="Lato"/>
              </a:rPr>
              <a:t> degraded or even</a:t>
            </a:r>
            <a:r>
              <a:rPr i="0" lang="en-US" sz="900" u="none" cap="none" strike="noStrike">
                <a:solidFill>
                  <a:srgbClr val="000000"/>
                </a:solidFill>
                <a:latin typeface="Lato"/>
                <a:ea typeface="Lato"/>
                <a:cs typeface="Lato"/>
                <a:sym typeface="Lato"/>
              </a:rPr>
              <a:t> unusable.</a:t>
            </a:r>
            <a:endParaRPr sz="1200">
              <a:latin typeface="Lato"/>
              <a:ea typeface="Lato"/>
              <a:cs typeface="Lato"/>
              <a:sym typeface="Lato"/>
            </a:endParaRPr>
          </a:p>
        </p:txBody>
      </p:sp>
      <p:sp>
        <p:nvSpPr>
          <p:cNvPr id="223" name="Google Shape;223;geb26b08950_0_7"/>
          <p:cNvSpPr txBox="1"/>
          <p:nvPr/>
        </p:nvSpPr>
        <p:spPr>
          <a:xfrm rot="5400000">
            <a:off x="9812325" y="2321050"/>
            <a:ext cx="288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u="sng">
                <a:solidFill>
                  <a:schemeClr val="accent5"/>
                </a:solidFill>
                <a:latin typeface="Lato"/>
                <a:ea typeface="Lato"/>
                <a:cs typeface="Lato"/>
                <a:sym typeface="Lato"/>
                <a:hlinkClick r:id="rId4">
                  <a:extLst>
                    <a:ext uri="{A12FA001-AC4F-418D-AE19-62706E023703}">
                      <ahyp:hlinkClr val="tx"/>
                    </a:ext>
                  </a:extLst>
                </a:hlinkClick>
              </a:rPr>
              <a:t>GOES-R Program</a:t>
            </a:r>
            <a:r>
              <a:rPr i="1" lang="en-US" u="sng">
                <a:solidFill>
                  <a:schemeClr val="accent5"/>
                </a:solidFill>
                <a:latin typeface="Lato"/>
                <a:ea typeface="Lato"/>
                <a:cs typeface="Lato"/>
                <a:sym typeface="Lato"/>
                <a:hlinkClick r:id="rId5">
                  <a:extLst>
                    <a:ext uri="{A12FA001-AC4F-418D-AE19-62706E023703}">
                      <ahyp:hlinkClr val="tx"/>
                    </a:ext>
                  </a:extLst>
                </a:hlinkClick>
              </a:rPr>
              <a:t> - Aug. 27</a:t>
            </a:r>
            <a:endParaRPr i="1">
              <a:solidFill>
                <a:schemeClr val="accent5"/>
              </a:solidFill>
              <a:latin typeface="Lato"/>
              <a:ea typeface="Lato"/>
              <a:cs typeface="Lato"/>
              <a:sym typeface="Lato"/>
            </a:endParaRPr>
          </a:p>
        </p:txBody>
      </p:sp>
      <p:sp>
        <p:nvSpPr>
          <p:cNvPr id="224" name="Google Shape;224;geb26b08950_0_7"/>
          <p:cNvSpPr/>
          <p:nvPr/>
        </p:nvSpPr>
        <p:spPr>
          <a:xfrm rot="1157668">
            <a:off x="8813195" y="725661"/>
            <a:ext cx="1650610" cy="820704"/>
          </a:xfrm>
          <a:prstGeom prst="foldedCorner">
            <a:avLst>
              <a:gd fmla="val 16667" name="adj"/>
            </a:avLst>
          </a:prstGeom>
          <a:solidFill>
            <a:srgbClr val="FFF2CC"/>
          </a:solidFill>
          <a:ln cap="flat" cmpd="sng" w="9525">
            <a:solidFill>
              <a:srgbClr val="B7B7B7"/>
            </a:solidFill>
            <a:prstDash val="solid"/>
            <a:round/>
            <a:headEnd len="sm" w="sm" type="none"/>
            <a:tailEnd len="sm" w="sm" type="none"/>
          </a:ln>
          <a:effectLst>
            <a:outerShdw blurRad="142875" rotWithShape="0" algn="bl" dir="5400000" dist="3810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chemeClr val="dk2"/>
                </a:solidFill>
                <a:latin typeface="Lato"/>
                <a:ea typeface="Lato"/>
                <a:cs typeface="Lato"/>
                <a:sym typeface="Lato"/>
              </a:rPr>
              <a:t>Post-meeting update</a:t>
            </a:r>
            <a:endParaRPr sz="1800">
              <a:solidFill>
                <a:schemeClr val="dk2"/>
              </a:solidFill>
              <a:latin typeface="Lato"/>
              <a:ea typeface="Lato"/>
              <a:cs typeface="Lato"/>
              <a:sym typeface="Lato"/>
            </a:endParaRPr>
          </a:p>
        </p:txBody>
      </p:sp>
      <p:sp>
        <p:nvSpPr>
          <p:cNvPr id="225" name="Google Shape;225;geb26b08950_0_7"/>
          <p:cNvSpPr/>
          <p:nvPr/>
        </p:nvSpPr>
        <p:spPr>
          <a:xfrm>
            <a:off x="1391875" y="1970475"/>
            <a:ext cx="13545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eb26b08950_0_7"/>
          <p:cNvSpPr/>
          <p:nvPr/>
        </p:nvSpPr>
        <p:spPr>
          <a:xfrm>
            <a:off x="2839725" y="1965150"/>
            <a:ext cx="1183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eb26b08950_0_7"/>
          <p:cNvSpPr/>
          <p:nvPr/>
        </p:nvSpPr>
        <p:spPr>
          <a:xfrm>
            <a:off x="4234250" y="1965150"/>
            <a:ext cx="3228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eb26b08950_0_7"/>
          <p:cNvSpPr/>
          <p:nvPr/>
        </p:nvSpPr>
        <p:spPr>
          <a:xfrm>
            <a:off x="7871225" y="1965150"/>
            <a:ext cx="1047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eb26b08950_0_7"/>
          <p:cNvSpPr/>
          <p:nvPr/>
        </p:nvSpPr>
        <p:spPr>
          <a:xfrm>
            <a:off x="9183100" y="1965150"/>
            <a:ext cx="19224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eb26b08950_0_7"/>
          <p:cNvSpPr/>
          <p:nvPr/>
        </p:nvSpPr>
        <p:spPr>
          <a:xfrm>
            <a:off x="9324425" y="2253950"/>
            <a:ext cx="1791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eb26b08950_0_7"/>
          <p:cNvSpPr/>
          <p:nvPr/>
        </p:nvSpPr>
        <p:spPr>
          <a:xfrm>
            <a:off x="7892575" y="2253950"/>
            <a:ext cx="10140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eb26b08950_0_7"/>
          <p:cNvSpPr/>
          <p:nvPr/>
        </p:nvSpPr>
        <p:spPr>
          <a:xfrm>
            <a:off x="4372900" y="2253950"/>
            <a:ext cx="3009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eb26b08950_0_7"/>
          <p:cNvSpPr/>
          <p:nvPr/>
        </p:nvSpPr>
        <p:spPr>
          <a:xfrm>
            <a:off x="2882375" y="2253950"/>
            <a:ext cx="11412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eb26b08950_0_7"/>
          <p:cNvSpPr/>
          <p:nvPr/>
        </p:nvSpPr>
        <p:spPr>
          <a:xfrm>
            <a:off x="1391875" y="2253950"/>
            <a:ext cx="12600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eb26b08950_0_7"/>
          <p:cNvSpPr/>
          <p:nvPr/>
        </p:nvSpPr>
        <p:spPr>
          <a:xfrm>
            <a:off x="1391875" y="2755350"/>
            <a:ext cx="8772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eb26b08950_0_7"/>
          <p:cNvSpPr/>
          <p:nvPr/>
        </p:nvSpPr>
        <p:spPr>
          <a:xfrm>
            <a:off x="1391875" y="2926400"/>
            <a:ext cx="834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eb26b08950_0_7"/>
          <p:cNvSpPr/>
          <p:nvPr/>
        </p:nvSpPr>
        <p:spPr>
          <a:xfrm>
            <a:off x="1391875" y="3596200"/>
            <a:ext cx="5685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eb26b08950_0_7"/>
          <p:cNvSpPr/>
          <p:nvPr/>
        </p:nvSpPr>
        <p:spPr>
          <a:xfrm>
            <a:off x="1391875" y="3931000"/>
            <a:ext cx="4062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eb26b08950_0_7"/>
          <p:cNvSpPr/>
          <p:nvPr/>
        </p:nvSpPr>
        <p:spPr>
          <a:xfrm>
            <a:off x="1391875" y="4020525"/>
            <a:ext cx="364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eb26b08950_0_7"/>
          <p:cNvSpPr/>
          <p:nvPr/>
        </p:nvSpPr>
        <p:spPr>
          <a:xfrm>
            <a:off x="1391875" y="4437050"/>
            <a:ext cx="118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eb26b08950_0_7"/>
          <p:cNvSpPr/>
          <p:nvPr/>
        </p:nvSpPr>
        <p:spPr>
          <a:xfrm>
            <a:off x="2915875" y="2755350"/>
            <a:ext cx="1083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eb26b08950_0_7"/>
          <p:cNvSpPr/>
          <p:nvPr/>
        </p:nvSpPr>
        <p:spPr>
          <a:xfrm>
            <a:off x="4516075" y="2755350"/>
            <a:ext cx="2565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eb26b08950_0_7"/>
          <p:cNvSpPr/>
          <p:nvPr/>
        </p:nvSpPr>
        <p:spPr>
          <a:xfrm>
            <a:off x="7913900" y="2755350"/>
            <a:ext cx="9927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eb26b08950_0_7"/>
          <p:cNvSpPr/>
          <p:nvPr/>
        </p:nvSpPr>
        <p:spPr>
          <a:xfrm>
            <a:off x="9569000" y="2755350"/>
            <a:ext cx="1536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eb26b08950_0_7"/>
          <p:cNvSpPr/>
          <p:nvPr/>
        </p:nvSpPr>
        <p:spPr>
          <a:xfrm>
            <a:off x="2915875" y="2926400"/>
            <a:ext cx="1059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eb26b08950_0_7"/>
          <p:cNvSpPr/>
          <p:nvPr/>
        </p:nvSpPr>
        <p:spPr>
          <a:xfrm>
            <a:off x="4767525" y="2926400"/>
            <a:ext cx="22530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eb26b08950_0_7"/>
          <p:cNvSpPr/>
          <p:nvPr/>
        </p:nvSpPr>
        <p:spPr>
          <a:xfrm>
            <a:off x="7927225" y="2926400"/>
            <a:ext cx="9681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eb26b08950_0_7"/>
          <p:cNvSpPr/>
          <p:nvPr/>
        </p:nvSpPr>
        <p:spPr>
          <a:xfrm>
            <a:off x="9655225" y="2926400"/>
            <a:ext cx="14502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eb26b08950_0_7"/>
          <p:cNvSpPr/>
          <p:nvPr/>
        </p:nvSpPr>
        <p:spPr>
          <a:xfrm>
            <a:off x="3010375" y="3596200"/>
            <a:ext cx="8772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eb26b08950_0_7"/>
          <p:cNvSpPr/>
          <p:nvPr/>
        </p:nvSpPr>
        <p:spPr>
          <a:xfrm>
            <a:off x="4991575" y="3596200"/>
            <a:ext cx="18864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eb26b08950_0_7"/>
          <p:cNvSpPr/>
          <p:nvPr/>
        </p:nvSpPr>
        <p:spPr>
          <a:xfrm>
            <a:off x="8039575" y="3596200"/>
            <a:ext cx="736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eb26b08950_0_7"/>
          <p:cNvSpPr/>
          <p:nvPr/>
        </p:nvSpPr>
        <p:spPr>
          <a:xfrm>
            <a:off x="10249375" y="3596200"/>
            <a:ext cx="855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eb26b08950_0_7"/>
          <p:cNvSpPr/>
          <p:nvPr/>
        </p:nvSpPr>
        <p:spPr>
          <a:xfrm>
            <a:off x="3068275" y="3931000"/>
            <a:ext cx="7980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eb26b08950_0_7"/>
          <p:cNvSpPr/>
          <p:nvPr/>
        </p:nvSpPr>
        <p:spPr>
          <a:xfrm>
            <a:off x="5112825" y="3931000"/>
            <a:ext cx="16971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eb26b08950_0_7"/>
          <p:cNvSpPr/>
          <p:nvPr/>
        </p:nvSpPr>
        <p:spPr>
          <a:xfrm>
            <a:off x="8082475" y="3931000"/>
            <a:ext cx="652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eb26b08950_0_7"/>
          <p:cNvSpPr/>
          <p:nvPr/>
        </p:nvSpPr>
        <p:spPr>
          <a:xfrm>
            <a:off x="10593625" y="3931000"/>
            <a:ext cx="3228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eb26b08950_0_7"/>
          <p:cNvSpPr/>
          <p:nvPr/>
        </p:nvSpPr>
        <p:spPr>
          <a:xfrm>
            <a:off x="3166350" y="4437050"/>
            <a:ext cx="6240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eb26b08950_0_7"/>
          <p:cNvSpPr/>
          <p:nvPr/>
        </p:nvSpPr>
        <p:spPr>
          <a:xfrm>
            <a:off x="5362150" y="4437050"/>
            <a:ext cx="11919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eb26b08950_0_7"/>
          <p:cNvSpPr/>
          <p:nvPr/>
        </p:nvSpPr>
        <p:spPr>
          <a:xfrm>
            <a:off x="8172550" y="4437050"/>
            <a:ext cx="4614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eb26b08950_0_7"/>
          <p:cNvSpPr/>
          <p:nvPr/>
        </p:nvSpPr>
        <p:spPr>
          <a:xfrm>
            <a:off x="5156225" y="4016625"/>
            <a:ext cx="16083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eb26b08950_0_7"/>
          <p:cNvSpPr/>
          <p:nvPr/>
        </p:nvSpPr>
        <p:spPr>
          <a:xfrm>
            <a:off x="3068275" y="4016625"/>
            <a:ext cx="777600" cy="32100"/>
          </a:xfrm>
          <a:prstGeom prst="rect">
            <a:avLst/>
          </a:prstGeom>
          <a:solidFill>
            <a:srgbClr val="4ECF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2018-01-19T17:21:27Z</dcterms:created>
  <dc:creator>Jose Harris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dcdf563-9c50-447a-ad1c-b13367e97c6b_Enabled">
    <vt:lpwstr>true</vt:lpwstr>
  </property>
  <property fmtid="{D5CDD505-2E9C-101B-9397-08002B2CF9AE}" pid="3" name="MSIP_Label_1dcdf563-9c50-447a-ad1c-b13367e97c6b_SetDate">
    <vt:lpwstr>2020-06-23T18:15:40Z</vt:lpwstr>
  </property>
  <property fmtid="{D5CDD505-2E9C-101B-9397-08002B2CF9AE}" pid="4" name="MSIP_Label_1dcdf563-9c50-447a-ad1c-b13367e97c6b_Method">
    <vt:lpwstr>Standard</vt:lpwstr>
  </property>
  <property fmtid="{D5CDD505-2E9C-101B-9397-08002B2CF9AE}" pid="5" name="MSIP_Label_1dcdf563-9c50-447a-ad1c-b13367e97c6b_Name">
    <vt:lpwstr>Public</vt:lpwstr>
  </property>
  <property fmtid="{D5CDD505-2E9C-101B-9397-08002B2CF9AE}" pid="6" name="MSIP_Label_1dcdf563-9c50-447a-ad1c-b13367e97c6b_SiteId">
    <vt:lpwstr>e9c974a7-6e14-4451-bfa0-d39600243e2f</vt:lpwstr>
  </property>
  <property fmtid="{D5CDD505-2E9C-101B-9397-08002B2CF9AE}" pid="7" name="MSIP_Label_1dcdf563-9c50-447a-ad1c-b13367e97c6b_ActionId">
    <vt:lpwstr>54da9f7b-ab33-4680-baaf-fadeadaaf313</vt:lpwstr>
  </property>
  <property fmtid="{D5CDD505-2E9C-101B-9397-08002B2CF9AE}" pid="8" name="MSIP_Label_1dcdf563-9c50-447a-ad1c-b13367e97c6b_ContentBits">
    <vt:lpwstr>0</vt:lpwstr>
  </property>
</Properties>
</file>