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6858000" cx="12192000"/>
  <p:notesSz cx="6858000" cy="9144000"/>
  <p:embeddedFontLst>
    <p:embeddedFont>
      <p:font typeface="Raleway SemiBold"/>
      <p:regular r:id="rId41"/>
      <p:bold r:id="rId42"/>
      <p:italic r:id="rId43"/>
      <p:boldItalic r:id="rId44"/>
    </p:embeddedFont>
    <p:embeddedFont>
      <p:font typeface="Roboto Black"/>
      <p:bold r:id="rId45"/>
      <p:boldItalic r:id="rId46"/>
    </p:embeddedFont>
    <p:embeddedFont>
      <p:font typeface="Lato"/>
      <p:regular r:id="rId47"/>
      <p:bold r:id="rId48"/>
      <p:italic r:id="rId49"/>
      <p:boldItalic r:id="rId50"/>
    </p:embeddedFont>
    <p:embeddedFont>
      <p:font typeface="Montserrat"/>
      <p:regular r:id="rId51"/>
      <p:bold r:id="rId52"/>
      <p:italic r:id="rId53"/>
      <p:boldItalic r:id="rId54"/>
    </p:embeddedFont>
    <p:embeddedFont>
      <p:font typeface="Lato Light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9AA0A6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59" roundtripDataSignature="AMtx7mhl+z97SRNbq4pOi5qG1JuryssJ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C162F8C-3AE0-4711-915A-E37A3F6C4458}">
  <a:tblStyle styleId="{2C162F8C-3AE0-4711-915A-E37A3F6C445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4B787353-6CF9-4A88-996F-1B26855BB64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5D0AEFC3-7F36-431C-947B-A0CD0FC68765}" styleName="Table_2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3D1B9710-91BF-4715-903F-84B93B309B7D}" styleName="Table_3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RalewaySemiBold-bold.fntdata"/><Relationship Id="rId41" Type="http://schemas.openxmlformats.org/officeDocument/2006/relationships/font" Target="fonts/RalewaySemiBold-regular.fntdata"/><Relationship Id="rId44" Type="http://schemas.openxmlformats.org/officeDocument/2006/relationships/font" Target="fonts/RalewaySemiBold-boldItalic.fntdata"/><Relationship Id="rId43" Type="http://schemas.openxmlformats.org/officeDocument/2006/relationships/font" Target="fonts/RalewaySemiBold-italic.fntdata"/><Relationship Id="rId46" Type="http://schemas.openxmlformats.org/officeDocument/2006/relationships/font" Target="fonts/RobotoBlack-boldItalic.fntdata"/><Relationship Id="rId45" Type="http://schemas.openxmlformats.org/officeDocument/2006/relationships/font" Target="fonts/RobotoBlack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Lato-bold.fntdata"/><Relationship Id="rId47" Type="http://schemas.openxmlformats.org/officeDocument/2006/relationships/font" Target="fonts/Lato-regular.fntdata"/><Relationship Id="rId49" Type="http://schemas.openxmlformats.org/officeDocument/2006/relationships/font" Target="fonts/Lato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ontserrat-regular.fntdata"/><Relationship Id="rId50" Type="http://schemas.openxmlformats.org/officeDocument/2006/relationships/font" Target="fonts/Lato-boldItalic.fntdata"/><Relationship Id="rId53" Type="http://schemas.openxmlformats.org/officeDocument/2006/relationships/font" Target="fonts/Montserrat-italic.fntdata"/><Relationship Id="rId52" Type="http://schemas.openxmlformats.org/officeDocument/2006/relationships/font" Target="fonts/Montserrat-bold.fntdata"/><Relationship Id="rId11" Type="http://schemas.openxmlformats.org/officeDocument/2006/relationships/slide" Target="slides/slide5.xml"/><Relationship Id="rId55" Type="http://schemas.openxmlformats.org/officeDocument/2006/relationships/font" Target="fonts/LatoLight-regular.fntdata"/><Relationship Id="rId10" Type="http://schemas.openxmlformats.org/officeDocument/2006/relationships/slide" Target="slides/slide4.xml"/><Relationship Id="rId54" Type="http://schemas.openxmlformats.org/officeDocument/2006/relationships/font" Target="fonts/Montserrat-boldItalic.fntdata"/><Relationship Id="rId13" Type="http://schemas.openxmlformats.org/officeDocument/2006/relationships/slide" Target="slides/slide7.xml"/><Relationship Id="rId57" Type="http://schemas.openxmlformats.org/officeDocument/2006/relationships/font" Target="fonts/LatoLight-italic.fntdata"/><Relationship Id="rId12" Type="http://schemas.openxmlformats.org/officeDocument/2006/relationships/slide" Target="slides/slide6.xml"/><Relationship Id="rId56" Type="http://schemas.openxmlformats.org/officeDocument/2006/relationships/font" Target="fonts/LatoLight-bold.fntdata"/><Relationship Id="rId15" Type="http://schemas.openxmlformats.org/officeDocument/2006/relationships/slide" Target="slides/slide9.xml"/><Relationship Id="rId59" Type="http://customschemas.google.com/relationships/presentationmetadata" Target="metadata"/><Relationship Id="rId14" Type="http://schemas.openxmlformats.org/officeDocument/2006/relationships/slide" Target="slides/slide8.xml"/><Relationship Id="rId58" Type="http://schemas.openxmlformats.org/officeDocument/2006/relationships/font" Target="fonts/LatoLight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0" name="Google Shape;70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5beca6f612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g15beca6f612_0_33:notes"/>
          <p:cNvSpPr/>
          <p:nvPr>
            <p:ph idx="2" type="sldImg"/>
          </p:nvPr>
        </p:nvSpPr>
        <p:spPr>
          <a:xfrm>
            <a:off x="701964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f4cf40181_0_1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ff4cf40181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ff4cf40181_0_16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f62ded922_109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ff62ded922_10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ff62ded922_109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ff4cf40181_0_2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ff4cf40181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3" name="Google Shape;223;gff4cf40181_0_20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595c88b83d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1595c88b83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g1595c88b83d_0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ff4cf4018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gff4cf401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gff4cf40181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ff4cf40181_0_2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gff4cf40181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0" name="Google Shape;300;gff4cf40181_0_20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ff4cf40181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7" name="Google Shape;307;gff4cf40181_0_60:notes"/>
          <p:cNvSpPr/>
          <p:nvPr>
            <p:ph idx="2" type="sldImg"/>
          </p:nvPr>
        </p:nvSpPr>
        <p:spPr>
          <a:xfrm>
            <a:off x="701964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f6487c47f5_0_1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2" name="Google Shape;362;gf6487c47f5_0_170:notes"/>
          <p:cNvSpPr/>
          <p:nvPr>
            <p:ph idx="2" type="sldImg"/>
          </p:nvPr>
        </p:nvSpPr>
        <p:spPr>
          <a:xfrm>
            <a:off x="701964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ff4cf40181_0_2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ff4cf40181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ff4cf40181_0_2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81" name="Google Shape;81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ff4cf40181_0_1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ff4cf40181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ff4cf40181_0_1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ff4cf40181_0_2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gff4cf40181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08" name="Google Shape;408;gff4cf40181_0_2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ff4cf40181_0_2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ff4cf40181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ff4cf40181_0_2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5b83f61283_0_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5b83f6128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15b83f61283_0_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ff4cf40181_0_2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gff4cf40181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32" name="Google Shape;432;gff4cf40181_0_2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5b83f61283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5b83f6128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g15b83f61283_0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8" name="Google Shape;448;p8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5b83f61283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5b83f6128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15b83f61283_0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5b83f61283_0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5b83f6128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15b83f61283_0_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211b3e4330_2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g1211b3e4330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9" name="Google Shape;489;g1211b3e4330_2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beca6f612_0_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g15beca6f612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9" name="Google Shape;89;g15beca6f612_0_7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be5f960db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gbe5f960d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99" name="Google Shape;499;gbe5f960dbd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0" name="Google Shape;510;p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8" name="Google Shape;518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ff63f89d31_7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ff63f89d31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gff63f89d31_7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5d297d342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5d297d34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15d297d3428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5b83f61283_0_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g15b83f61283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g15b83f61283_0_7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5beca6f612_0_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g15beca6f61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g15beca6f612_0_5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051da0fb0_1_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gc051da0fb0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" name="Google Shape;120;gc051da0fb0_1_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b6ed8c786_1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" name="Google Shape;127;geb6ed8c786_1_104:notes"/>
          <p:cNvSpPr/>
          <p:nvPr>
            <p:ph idx="2" type="sldImg"/>
          </p:nvPr>
        </p:nvSpPr>
        <p:spPr>
          <a:xfrm>
            <a:off x="701964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6487c47f5_0_1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f6487c47f5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gf6487c47f5_0_18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fb2a24648c_5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" name="Google Shape;166;gfb2a24648c_5_15:notes"/>
          <p:cNvSpPr/>
          <p:nvPr>
            <p:ph idx="2" type="sldImg"/>
          </p:nvPr>
        </p:nvSpPr>
        <p:spPr>
          <a:xfrm>
            <a:off x="701964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1211b3e4330_1_69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6" name="Google Shape;16;g1211b3e4330_1_69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7" name="Google Shape;17;g1211b3e4330_1_6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211b3e4330_1_101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54" name="Google Shape;54;g1211b3e4330_1_10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211b3e4330_1_104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g1211b3e4330_1_104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8" name="Google Shape;58;g1211b3e4330_1_10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11b3e4330_1_10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2125976690_16_84"/>
          <p:cNvSpPr txBox="1"/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9pPr>
          </a:lstStyle>
          <a:p/>
        </p:txBody>
      </p:sp>
      <p:sp>
        <p:nvSpPr>
          <p:cNvPr id="63" name="Google Shape;63;g12125976690_16_8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g12125976690_16_84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g12125976690_16_84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g12125976690_16_84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1211b3e4330_1_110"/>
          <p:cNvSpPr txBox="1"/>
          <p:nvPr>
            <p:ph idx="1" type="body"/>
          </p:nvPr>
        </p:nvSpPr>
        <p:spPr>
          <a:xfrm>
            <a:off x="354425" y="1033313"/>
            <a:ext cx="114714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" name="Google Shape;20;g1211b3e4330_1_11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g1211b3e4330_1_11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8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NOAA_logo.png" id="22" name="Google Shape;22;g1211b3e4330_1_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3863" y="75816"/>
            <a:ext cx="1075340" cy="104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g1211b3e4330_1_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36278" y="75824"/>
            <a:ext cx="1103327" cy="1072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1211b3e4330_1_7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6" name="Google Shape;26;g1211b3e4330_1_7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211b3e4330_1_7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9" name="Google Shape;29;g1211b3e4330_1_7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0" name="Google Shape;30;g1211b3e4330_1_7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11b3e4330_1_8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3" name="Google Shape;33;g1211b3e4330_1_80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4" name="Google Shape;34;g1211b3e4330_1_80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1211b3e4330_1_8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211b3e4330_1_8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8" name="Google Shape;38;g1211b3e4330_1_8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211b3e4330_1_88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41" name="Google Shape;41;g1211b3e4330_1_88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2" name="Google Shape;42;g1211b3e4330_1_8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211b3e4330_1_92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45" name="Google Shape;45;g1211b3e4330_1_9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211b3e4330_1_9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1211b3e4330_1_95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9" name="Google Shape;49;g1211b3e4330_1_95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0" name="Google Shape;50;g1211b3e4330_1_95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g1211b3e4330_1_9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3F78C4">
                <a:alpha val="42352"/>
              </a:srgbClr>
            </a:gs>
            <a:gs pos="100000">
              <a:srgbClr val="0FF5BC">
                <a:alpha val="18039"/>
              </a:srgbClr>
            </a:gs>
          </a:gsLst>
          <a:lin ang="5400012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211b3e4330_1_6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1211b3e4330_1_6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1211b3e4330_1_6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g1211b3e4330_1_65"/>
          <p:cNvSpPr txBox="1"/>
          <p:nvPr/>
        </p:nvSpPr>
        <p:spPr>
          <a:xfrm>
            <a:off x="-80350" y="6561775"/>
            <a:ext cx="330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TOWR-S Update </a:t>
            </a:r>
            <a:r>
              <a:rPr lang="en-US" sz="12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Sep. 30</a:t>
            </a:r>
            <a:r>
              <a:rPr b="0" i="0" lang="en-US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, 2022</a:t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meet.google.com/thn-pkwe-wbr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gi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8.png"/><Relationship Id="rId7" Type="http://schemas.openxmlformats.org/officeDocument/2006/relationships/image" Target="../media/image10.png"/><Relationship Id="rId8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26.png"/><Relationship Id="rId5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weather.gov/media/notification/pdf2/scn22-94_geo_spectral_coverage_goes-eastwest.pdf" TargetMode="External"/><Relationship Id="rId4" Type="http://schemas.openxmlformats.org/officeDocument/2006/relationships/hyperlink" Target="https://www.weather.gov/media/notification/pdf2/pns21-60_goes-r_scmi_geographic_coverage.pdf" TargetMode="External"/><Relationship Id="rId5" Type="http://schemas.openxmlformats.org/officeDocument/2006/relationships/image" Target="../media/image14.png"/><Relationship Id="rId6" Type="http://schemas.openxmlformats.org/officeDocument/2006/relationships/image" Target="../media/image26.png"/><Relationship Id="rId7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hyperlink" Target="https://noaasis.noaa.gov/pdf/J-2%20Product%20Ops%20Plan_V1.1_FINAL_092322.pdf" TargetMode="External"/><Relationship Id="rId5" Type="http://schemas.openxmlformats.org/officeDocument/2006/relationships/hyperlink" Target="https://docs.google.com/forms/d/e/1FAIpQLScwzPthECRgGdK5V3FbtVsgS_x--MK8fOWOP09NRUeUY8GGMg/viewform" TargetMode="External"/><Relationship Id="rId6" Type="http://schemas.openxmlformats.org/officeDocument/2006/relationships/hyperlink" Target="https://docs.google.com/forms/d/e/1FAIpQLScwzPthECRgGdK5V3FbtVsgS_x--MK8fOWOP09NRUeUY8GGMg/viewform" TargetMode="External"/><Relationship Id="rId7" Type="http://schemas.openxmlformats.org/officeDocument/2006/relationships/hyperlink" Target="https://docs.google.com/forms/d/e/1FAIpQLScwzPthECRgGdK5V3FbtVsgS_x--MK8fOWOP09NRUeUY8GGMg/viewfor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4.xml"/><Relationship Id="rId4" Type="http://schemas.openxmlformats.org/officeDocument/2006/relationships/slide" Target="/ppt/slides/slide14.xml"/><Relationship Id="rId5" Type="http://schemas.openxmlformats.org/officeDocument/2006/relationships/slide" Target="/ppt/slides/slide17.xml"/><Relationship Id="rId6" Type="http://schemas.openxmlformats.org/officeDocument/2006/relationships/slide" Target="/ppt/slides/slide22.xml"/><Relationship Id="rId7" Type="http://schemas.openxmlformats.org/officeDocument/2006/relationships/slide" Target="/ppt/slides/slide25.xml"/><Relationship Id="rId8" Type="http://schemas.openxmlformats.org/officeDocument/2006/relationships/slide" Target="/ppt/slides/slide25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noaasis.noaa.gov/pdf/J-2%20Product%20Ops%20Plan_V1.1_FINAL_092322.pdf" TargetMode="External"/><Relationship Id="rId4" Type="http://schemas.openxmlformats.org/officeDocument/2006/relationships/hyperlink" Target="https://docs.google.com/forms/d/e/1FAIpQLScwzPthECRgGdK5V3FbtVsgS_x--MK8fOWOP09NRUeUY8GGMg/viewform" TargetMode="External"/><Relationship Id="rId5" Type="http://schemas.openxmlformats.org/officeDocument/2006/relationships/hyperlink" Target="https://docs.google.com/forms/d/e/1FAIpQLScwzPthECRgGdK5V3FbtVsgS_x--MK8fOWOP09NRUeUY8GGMg/viewform" TargetMode="External"/><Relationship Id="rId6" Type="http://schemas.openxmlformats.org/officeDocument/2006/relationships/hyperlink" Target="https://docs.google.com/forms/d/e/1FAIpQLScwzPthECRgGdK5V3FbtVsgS_x--MK8fOWOP09NRUeUY8GGMg/viewform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hyperlink" Target="https://docs.google.com/presentation/d/1idX5j0XOwkZ9gzY33iC1TYxUF6em7Wfh/" TargetMode="External"/><Relationship Id="rId10" Type="http://schemas.openxmlformats.org/officeDocument/2006/relationships/hyperlink" Target="https://www.data.jma.go.jp/mscweb/en/oper/switchover.html" TargetMode="External"/><Relationship Id="rId12" Type="http://schemas.openxmlformats.org/officeDocument/2006/relationships/hyperlink" Target="https://www.ospo.noaa.gov/data/messages/2022/09/MSG_20220930_1554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docs.google.com/presentation/d/137gDJDu_JKuyl_SqaVDL7yXTIIRyi455/edit#slide=id.g1334300325e_0_3" TargetMode="External"/><Relationship Id="rId4" Type="http://schemas.openxmlformats.org/officeDocument/2006/relationships/hyperlink" Target="https://www.weather.gov/media/notification/pdf2/scn22-53_goes-r_legacy_profile.pdf" TargetMode="External"/><Relationship Id="rId9" Type="http://schemas.openxmlformats.org/officeDocument/2006/relationships/hyperlink" Target="https://docs.google.com/presentation/d/137gDJDu_JKuyl_SqaVDL7yXTIIRyi455/edit#slide=id.gfb4a787c85_0_35" TargetMode="External"/><Relationship Id="rId5" Type="http://schemas.openxmlformats.org/officeDocument/2006/relationships/hyperlink" Target="https://docs.google.com/presentation/d/1aWkgy6fcJ8GKsGG3eNZhW8VUomA_CW6H/edit#slide=id.gf6487c47f5_0_117" TargetMode="External"/><Relationship Id="rId6" Type="http://schemas.openxmlformats.org/officeDocument/2006/relationships/hyperlink" Target="https://www.weather.gov/media/notification/pdf2/scn22-79_goes-r-mesoscale_fire_hotspots_promoted.pdf" TargetMode="External"/><Relationship Id="rId7" Type="http://schemas.openxmlformats.org/officeDocument/2006/relationships/hyperlink" Target="https://docs.google.com/presentation/d/137gDJDu_JKuyl_SqaVDL7yXTIIRyi455/edit#slide=id.g1334300325e_0_113" TargetMode="External"/><Relationship Id="rId8" Type="http://schemas.openxmlformats.org/officeDocument/2006/relationships/hyperlink" Target="https://www.weather.gov/media/notification/pdf2/scn22-72_sbn_metop-b_ascat_winds.pdf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docs.google.com/presentation/d/137gDJDu_JKuyl_SqaVDL7yXTIIRyi455/edit#slide=id.gc051da0fb0_1_0" TargetMode="External"/><Relationship Id="rId4" Type="http://schemas.openxmlformats.org/officeDocument/2006/relationships/hyperlink" Target="https://docs.google.com/presentation/d/137gDJDu_JKuyl_SqaVDL7yXTIIRyi455/edit#slide=id.g10b1813ef6e_0_137" TargetMode="External"/><Relationship Id="rId5" Type="http://schemas.openxmlformats.org/officeDocument/2006/relationships/hyperlink" Target="https://docs.google.com/presentation/d/137gDJDu_JKuyl_SqaVDL7yXTIIRyi455/edit#slide=id.g11f0c0d7a03_0_0" TargetMode="External"/><Relationship Id="rId6" Type="http://schemas.openxmlformats.org/officeDocument/2006/relationships/hyperlink" Target="https://space.oscar.wmo.int/satellites/view/oceansat_3" TargetMode="External"/><Relationship Id="rId7" Type="http://schemas.openxmlformats.org/officeDocument/2006/relationships/hyperlink" Target="https://space.oscar.wmo.int/satellites/view/mtg_i1" TargetMode="External"/><Relationship Id="rId8" Type="http://schemas.openxmlformats.org/officeDocument/2006/relationships/hyperlink" Target="https://space.oscar.wmo.int/satellites/view/metop_sg_a1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gif"/><Relationship Id="rId4" Type="http://schemas.openxmlformats.org/officeDocument/2006/relationships/hyperlink" Target="https://vlab.noaa.gov/web/towr-s/sbc" TargetMode="External"/><Relationship Id="rId5" Type="http://schemas.openxmlformats.org/officeDocument/2006/relationships/hyperlink" Target="https://doc.csod.com/GlobalSearch/search.aspx?s=1&amp;q=Satellite%20Book%20Club" TargetMode="External"/><Relationship Id="rId6" Type="http://schemas.openxmlformats.org/officeDocument/2006/relationships/hyperlink" Target="https://docs.google.com/presentation/d/1yxGl4Bk10BxfFZMiy2rNGXoa9ovUnIp7/edit#slide=id.p15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vlab.noaa.gov/web/towr-s/dataset-guides" TargetMode="External"/><Relationship Id="rId4" Type="http://schemas.openxmlformats.org/officeDocument/2006/relationships/hyperlink" Target="https://vlab.noaa.gov/web/towr-s/dataset-guides" TargetMode="External"/><Relationship Id="rId5" Type="http://schemas.openxmlformats.org/officeDocument/2006/relationships/image" Target="../media/image23.png"/><Relationship Id="rId6" Type="http://schemas.openxmlformats.org/officeDocument/2006/relationships/hyperlink" Target="https://vlab.noaa.gov/web/towr-s/product-posture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vlab.noaa.gov/web/towr-s/communications" TargetMode="External"/><Relationship Id="rId4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gif"/><Relationship Id="rId4" Type="http://schemas.openxmlformats.org/officeDocument/2006/relationships/hyperlink" Target="https://www.youtube.com/watch?v=yOqwGhFOcTM&amp;list=PLJzZC8w9vPV3kIBVNmQYzZfHO6vGZeNhN&amp;index=53&amp;t=397s" TargetMode="External"/><Relationship Id="rId5" Type="http://schemas.openxmlformats.org/officeDocument/2006/relationships/image" Target="../media/image2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mailto:brian.gockel@noaa.gov" TargetMode="External"/><Relationship Id="rId4" Type="http://schemas.openxmlformats.org/officeDocument/2006/relationships/hyperlink" Target="mailto:jordan.gerth@noaa.gov" TargetMode="External"/><Relationship Id="rId5" Type="http://schemas.openxmlformats.org/officeDocument/2006/relationships/hyperlink" Target="mailto:john.d.evans@noaa.gov" TargetMode="External"/><Relationship Id="rId6" Type="http://schemas.openxmlformats.org/officeDocument/2006/relationships/hyperlink" Target="mailto:lee.byerle@noaa.gov" TargetMode="External"/><Relationship Id="rId7" Type="http://schemas.openxmlformats.org/officeDocument/2006/relationships/hyperlink" Target="https://nwschat.weather.gov/live/" TargetMode="External"/><Relationship Id="rId8" Type="http://schemas.openxmlformats.org/officeDocument/2006/relationships/hyperlink" Target="https://vlab.ncep.noaa.gov/web/towr-s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1" Type="http://schemas.openxmlformats.org/officeDocument/2006/relationships/hyperlink" Target="https://docs.google.com/forms/d/e/1FAIpQLScwzPthECRgGdK5V3FbtVsgS_x--MK8fOWOP09NRUeUY8GGMg/viewform?authuser=1&amp;hl=en" TargetMode="External"/><Relationship Id="rId10" Type="http://schemas.openxmlformats.org/officeDocument/2006/relationships/slide" Target="/ppt/slides/slide15.xml"/><Relationship Id="rId13" Type="http://schemas.openxmlformats.org/officeDocument/2006/relationships/hyperlink" Target="https://twitter.com/esa/status/1575824368890187778?s=20&amp;t=eND96BSrfbwplJWHu-LDRw" TargetMode="External"/><Relationship Id="rId12" Type="http://schemas.openxmlformats.org/officeDocument/2006/relationships/slide" Target="/ppt/slides/slide2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slide" Target="/ppt/slides/slide5.xml"/><Relationship Id="rId4" Type="http://schemas.openxmlformats.org/officeDocument/2006/relationships/slide" Target="/ppt/slides/slide11.xml"/><Relationship Id="rId9" Type="http://schemas.openxmlformats.org/officeDocument/2006/relationships/hyperlink" Target="https://www.weather.gov/media/notification/pdf2/scn22-94_geo_spectral_coverage_goes-eastwest.pdf" TargetMode="External"/><Relationship Id="rId15" Type="http://schemas.openxmlformats.org/officeDocument/2006/relationships/slide" Target="/ppt/slides/slide26.xml"/><Relationship Id="rId14" Type="http://schemas.openxmlformats.org/officeDocument/2006/relationships/hyperlink" Target="https://twitter.com/esa/status/1575824368890187778?s=20&amp;t=eND96BSrfbwplJWHu-LDRw" TargetMode="External"/><Relationship Id="rId5" Type="http://schemas.openxmlformats.org/officeDocument/2006/relationships/slide" Target="/ppt/slides/slide23.xml"/><Relationship Id="rId6" Type="http://schemas.openxmlformats.org/officeDocument/2006/relationships/slide" Target="/ppt/slides/slide23.xml"/><Relationship Id="rId7" Type="http://schemas.openxmlformats.org/officeDocument/2006/relationships/slide" Target="/ppt/slides/slide14.xml"/><Relationship Id="rId8" Type="http://schemas.openxmlformats.org/officeDocument/2006/relationships/slide" Target="/ppt/slides/slide1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ospo.noaa.gov/data/messages/2022/10/MSG_20221006_1430.html" TargetMode="External"/><Relationship Id="rId4" Type="http://schemas.openxmlformats.org/officeDocument/2006/relationships/hyperlink" Target="https://www.ospo.noaa.gov/data/messages/2022/09/MSG_20220927_2002.html" TargetMode="External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docs.google.com/presentation/d/1rlgcPBPwOeH-wQww5pb80X5FfWJBi83ihRgRTzHjW5w/" TargetMode="External"/><Relationship Id="rId4" Type="http://schemas.openxmlformats.org/officeDocument/2006/relationships/hyperlink" Target="https://www.weather.gov/media/notification/pdf2/scn22-37_goes-18_broadcastaaa.pdf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14.xml"/><Relationship Id="rId4" Type="http://schemas.openxmlformats.org/officeDocument/2006/relationships/slide" Target="/ppt/slides/slide14.xml"/><Relationship Id="rId5" Type="http://schemas.openxmlformats.org/officeDocument/2006/relationships/hyperlink" Target="https://vlab.noaa.gov/web/towr-s/goes-18-timeline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hyperlink" Target="https://www.goes-r.gov/users/transitionToOperations18.html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2352"/>
              </a:srgbClr>
            </a:gs>
            <a:gs pos="100000">
              <a:srgbClr val="0FF5BC">
                <a:alpha val="18039"/>
              </a:srgbClr>
            </a:gs>
          </a:gsLst>
          <a:lin ang="5400012" scaled="0"/>
        </a:gra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"/>
          <p:cNvSpPr txBox="1"/>
          <p:nvPr>
            <p:ph type="ctrTitle"/>
          </p:nvPr>
        </p:nvSpPr>
        <p:spPr>
          <a:xfrm>
            <a:off x="2209800" y="144780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4800"/>
              <a:buFont typeface="Calibri"/>
              <a:buNone/>
            </a:pPr>
            <a:r>
              <a:rPr lang="en-US" sz="4800">
                <a:latin typeface="Raleway SemiBold"/>
                <a:ea typeface="Raleway SemiBold"/>
                <a:cs typeface="Raleway SemiBold"/>
                <a:sym typeface="Raleway SemiBold"/>
              </a:rPr>
              <a:t>TOWR-S Update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3" name="Google Shape;73;p1"/>
          <p:cNvSpPr txBox="1"/>
          <p:nvPr>
            <p:ph idx="1" type="subTitle"/>
          </p:nvPr>
        </p:nvSpPr>
        <p:spPr>
          <a:xfrm>
            <a:off x="1528350" y="3118850"/>
            <a:ext cx="91353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September 30</a:t>
            </a: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, 2022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</a:pPr>
            <a:r>
              <a:rPr lang="en-US" sz="1400" u="sng">
                <a:solidFill>
                  <a:srgbClr val="1C4587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https://meet.google.com/thn-pkwe-wbr</a:t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rPr lang="en-US" sz="2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Total Operational Weather Readiness - Satellites</a:t>
            </a:r>
            <a:endParaRPr sz="2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rPr lang="en-US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NWS Office of Observations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t/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4" name="Google Shape;74;p1"/>
          <p:cNvCxnSpPr/>
          <p:nvPr/>
        </p:nvCxnSpPr>
        <p:spPr>
          <a:xfrm>
            <a:off x="2819400" y="2895600"/>
            <a:ext cx="65532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2941"/>
              </a:srgbClr>
            </a:outerShdw>
          </a:effectLst>
        </p:spPr>
      </p:cxnSp>
      <p:pic>
        <p:nvPicPr>
          <p:cNvPr descr="NOAA_logo.png" id="75" name="Google Shape;7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878" y="75827"/>
            <a:ext cx="1344100" cy="13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95499" y="75825"/>
            <a:ext cx="1344100" cy="130664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"/>
          <p:cNvSpPr/>
          <p:nvPr/>
        </p:nvSpPr>
        <p:spPr>
          <a:xfrm rot="851881">
            <a:off x="9220512" y="3423419"/>
            <a:ext cx="2654175" cy="1369362"/>
          </a:xfrm>
          <a:prstGeom prst="foldedCorner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2743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All are </a:t>
            </a:r>
            <a:r>
              <a:rPr lang="en-US" sz="2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invited</a:t>
            </a:r>
            <a:r>
              <a:rPr lang="en-US" sz="2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to insert comments on these slides</a:t>
            </a:r>
            <a:endParaRPr sz="21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5beca6f612_0_33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" name="Google Shape;181;g15beca6f612_0_33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solidFill>
                  <a:srgbClr val="073763"/>
                </a:solidFill>
              </a:rPr>
              <a:t>GOES-18 ABI L2+ products: Beta / Provisional Maturity timelines</a:t>
            </a:r>
            <a:endParaRPr sz="2300">
              <a:solidFill>
                <a:srgbClr val="073763"/>
              </a:solidFill>
            </a:endParaRPr>
          </a:p>
        </p:txBody>
      </p:sp>
      <p:sp>
        <p:nvSpPr>
          <p:cNvPr id="182" name="Google Shape;182;g15beca6f612_0_33"/>
          <p:cNvSpPr txBox="1"/>
          <p:nvPr>
            <p:ph type="title"/>
          </p:nvPr>
        </p:nvSpPr>
        <p:spPr>
          <a:xfrm>
            <a:off x="1770425" y="1000200"/>
            <a:ext cx="38820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73763"/>
                </a:solidFill>
              </a:rPr>
              <a:t>GOES-18 ABI</a:t>
            </a:r>
            <a:r>
              <a:rPr lang="en-US" sz="1700"/>
              <a:t> </a:t>
            </a:r>
            <a:r>
              <a:rPr lang="en-US" sz="1800">
                <a:solidFill>
                  <a:srgbClr val="CC0000"/>
                </a:solidFill>
              </a:rPr>
              <a:t>L2+</a:t>
            </a:r>
            <a:r>
              <a:rPr lang="en-US" sz="1800">
                <a:solidFill>
                  <a:srgbClr val="073763"/>
                </a:solidFill>
              </a:rPr>
              <a:t> Products</a:t>
            </a:r>
            <a:endParaRPr sz="1800">
              <a:solidFill>
                <a:srgbClr val="073763"/>
              </a:solidFill>
            </a:endParaRPr>
          </a:p>
        </p:txBody>
      </p:sp>
      <p:sp>
        <p:nvSpPr>
          <p:cNvPr id="183" name="Google Shape;183;g15beca6f612_0_33"/>
          <p:cNvSpPr txBox="1"/>
          <p:nvPr/>
        </p:nvSpPr>
        <p:spPr>
          <a:xfrm rot="5400000">
            <a:off x="9570300" y="5261800"/>
            <a:ext cx="200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Based on GOES-18 SPLASH WG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4" name="Google Shape;184;g15beca6f612_0_33" title="Chart"/>
          <p:cNvPicPr preferRelativeResize="0"/>
          <p:nvPr/>
        </p:nvPicPr>
        <p:blipFill rotWithShape="1">
          <a:blip r:embed="rId3">
            <a:alphaModFix/>
          </a:blip>
          <a:srcRect b="7800" l="4870" r="0" t="1710"/>
          <a:stretch/>
        </p:blipFill>
        <p:spPr>
          <a:xfrm rot="5400000">
            <a:off x="3367202" y="-647823"/>
            <a:ext cx="5572005" cy="85941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g15beca6f612_0_33"/>
          <p:cNvGrpSpPr/>
          <p:nvPr/>
        </p:nvGrpSpPr>
        <p:grpSpPr>
          <a:xfrm>
            <a:off x="7631896" y="1581318"/>
            <a:ext cx="256579" cy="4725711"/>
            <a:chOff x="6095887" y="2250432"/>
            <a:chExt cx="179100" cy="1665331"/>
          </a:xfrm>
        </p:grpSpPr>
        <p:cxnSp>
          <p:nvCxnSpPr>
            <p:cNvPr id="186" name="Google Shape;186;g15beca6f612_0_33"/>
            <p:cNvCxnSpPr/>
            <p:nvPr/>
          </p:nvCxnSpPr>
          <p:spPr>
            <a:xfrm>
              <a:off x="6096008" y="2250432"/>
              <a:ext cx="0" cy="1642800"/>
            </a:xfrm>
            <a:prstGeom prst="straightConnector1">
              <a:avLst/>
            </a:prstGeom>
            <a:noFill/>
            <a:ln cap="flat" cmpd="sng" w="19050">
              <a:solidFill>
                <a:srgbClr val="1155CC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187" name="Google Shape;187;g15beca6f612_0_33"/>
            <p:cNvSpPr txBox="1"/>
            <p:nvPr/>
          </p:nvSpPr>
          <p:spPr>
            <a:xfrm rot="5400000">
              <a:off x="5881537" y="3522313"/>
              <a:ext cx="607800" cy="179100"/>
            </a:xfrm>
            <a:prstGeom prst="rect">
              <a:avLst/>
            </a:prstGeom>
            <a:noFill/>
            <a:ln>
              <a:noFill/>
            </a:ln>
            <a:effectLst>
              <a:outerShdw blurRad="442913" rotWithShape="0" algn="bl" dir="5400000" dist="95250">
                <a:srgbClr val="FFFF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Sept. 30</a:t>
              </a:r>
              <a:r>
                <a:rPr b="0" i="0" lang="en-US" sz="1100" u="none" cap="none" strike="noStrike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2022</a:t>
              </a:r>
              <a:endParaRPr b="0" i="0" sz="1100" u="none" cap="none" strike="noStrik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88" name="Google Shape;188;g15beca6f612_0_33"/>
          <p:cNvSpPr txBox="1"/>
          <p:nvPr>
            <p:ph idx="1" type="body"/>
          </p:nvPr>
        </p:nvSpPr>
        <p:spPr>
          <a:xfrm>
            <a:off x="1856125" y="863252"/>
            <a:ext cx="3470400" cy="45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7376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GOES-18</a:t>
            </a:r>
            <a:r>
              <a:rPr lang="en-US" sz="1700">
                <a:solidFill>
                  <a:srgbClr val="CC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ABI L2+</a:t>
            </a:r>
            <a:r>
              <a:rPr lang="en-US" sz="17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r>
              <a:rPr lang="en-US" sz="1700">
                <a:solidFill>
                  <a:srgbClr val="07376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Products</a:t>
            </a:r>
            <a:endParaRPr sz="1700">
              <a:solidFill>
                <a:srgbClr val="07376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89" name="Google Shape;189;g15beca6f612_0_33"/>
          <p:cNvSpPr/>
          <p:nvPr/>
        </p:nvSpPr>
        <p:spPr>
          <a:xfrm rot="850810">
            <a:off x="8773160" y="1692773"/>
            <a:ext cx="666199" cy="460505"/>
          </a:xfrm>
          <a:prstGeom prst="foldedCorner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Updat</a:t>
            </a:r>
            <a:r>
              <a:rPr lang="en-US" sz="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ed Oct. 6</a:t>
            </a:r>
            <a:endParaRPr sz="9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ff4cf40181_0_169"/>
          <p:cNvSpPr txBox="1"/>
          <p:nvPr>
            <p:ph idx="1" type="body"/>
          </p:nvPr>
        </p:nvSpPr>
        <p:spPr>
          <a:xfrm>
            <a:off x="503000" y="977900"/>
            <a:ext cx="11315400" cy="1269000"/>
          </a:xfrm>
          <a:prstGeom prst="rect">
            <a:avLst/>
          </a:prstGeom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4487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25"/>
              <a:buChar char="•"/>
            </a:pPr>
            <a:r>
              <a:rPr lang="en-US" sz="1825">
                <a:solidFill>
                  <a:srgbClr val="434343"/>
                </a:solidFill>
              </a:rPr>
              <a:t>B</a:t>
            </a:r>
            <a:r>
              <a:rPr lang="en-US" sz="1825">
                <a:solidFill>
                  <a:srgbClr val="434343"/>
                </a:solidFill>
              </a:rPr>
              <a:t>etween Sept. and Dec. 2022, 25 </a:t>
            </a:r>
            <a:r>
              <a:rPr lang="en-US" sz="1825">
                <a:solidFill>
                  <a:srgbClr val="434343"/>
                </a:solidFill>
              </a:rPr>
              <a:t>GOES-18 ABI L2 products will be evaluated for Provisional maturity. </a:t>
            </a:r>
            <a:br>
              <a:rPr lang="en-US" sz="1825">
                <a:solidFill>
                  <a:srgbClr val="434343"/>
                </a:solidFill>
              </a:rPr>
            </a:br>
            <a:r>
              <a:rPr lang="en-US" sz="1825">
                <a:solidFill>
                  <a:srgbClr val="434343"/>
                </a:solidFill>
              </a:rPr>
              <a:t>They</a:t>
            </a:r>
            <a:r>
              <a:rPr lang="en-US" sz="1825">
                <a:solidFill>
                  <a:srgbClr val="434343"/>
                </a:solidFill>
              </a:rPr>
              <a:t> are expected to be declared Provisional by the time GOES-18 is declared operational</a:t>
            </a:r>
            <a:r>
              <a:rPr lang="en-US" sz="1825">
                <a:solidFill>
                  <a:srgbClr val="434343"/>
                </a:solidFill>
              </a:rPr>
              <a:t> in Jan. 2023</a:t>
            </a:r>
            <a:r>
              <a:rPr lang="en-US" sz="1825">
                <a:solidFill>
                  <a:srgbClr val="434343"/>
                </a:solidFill>
              </a:rPr>
              <a:t>.</a:t>
            </a:r>
            <a:endParaRPr sz="1825">
              <a:solidFill>
                <a:srgbClr val="434343"/>
              </a:solidFill>
            </a:endParaRPr>
          </a:p>
          <a:p>
            <a:pPr indent="-344487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25"/>
              <a:buChar char="•"/>
            </a:pPr>
            <a:r>
              <a:rPr lang="en-US" sz="1825">
                <a:solidFill>
                  <a:srgbClr val="434343"/>
                </a:solidFill>
              </a:rPr>
              <a:t>At that time (but not before)</a:t>
            </a:r>
            <a:r>
              <a:rPr lang="en-US" sz="1825">
                <a:solidFill>
                  <a:srgbClr val="434343"/>
                </a:solidFill>
              </a:rPr>
              <a:t> </a:t>
            </a:r>
            <a:r>
              <a:rPr lang="en-US" sz="1825">
                <a:solidFill>
                  <a:srgbClr val="434343"/>
                </a:solidFill>
              </a:rPr>
              <a:t>GOES-18 Provisional L2 products will re</a:t>
            </a:r>
            <a:r>
              <a:rPr lang="en-US" sz="1825">
                <a:solidFill>
                  <a:srgbClr val="434343"/>
                </a:solidFill>
              </a:rPr>
              <a:t>place </a:t>
            </a:r>
            <a:r>
              <a:rPr lang="en-US" sz="1825">
                <a:solidFill>
                  <a:srgbClr val="434343"/>
                </a:solidFill>
              </a:rPr>
              <a:t>their GOES-17 counterparts on SBN.</a:t>
            </a:r>
            <a:endParaRPr sz="1825">
              <a:solidFill>
                <a:srgbClr val="434343"/>
              </a:solidFill>
            </a:endParaRPr>
          </a:p>
        </p:txBody>
      </p:sp>
      <p:sp>
        <p:nvSpPr>
          <p:cNvPr id="196" name="Google Shape;196;gff4cf40181_0_169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gff4cf40181_0_169"/>
          <p:cNvSpPr txBox="1"/>
          <p:nvPr>
            <p:ph type="title"/>
          </p:nvPr>
        </p:nvSpPr>
        <p:spPr>
          <a:xfrm>
            <a:off x="1219200" y="-15240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30"/>
              <a:t>GOES-18 L2 products: Provisional maturity assessments</a:t>
            </a:r>
            <a:endParaRPr sz="2830"/>
          </a:p>
        </p:txBody>
      </p:sp>
      <p:grpSp>
        <p:nvGrpSpPr>
          <p:cNvPr id="198" name="Google Shape;198;gff4cf40181_0_169"/>
          <p:cNvGrpSpPr/>
          <p:nvPr/>
        </p:nvGrpSpPr>
        <p:grpSpPr>
          <a:xfrm>
            <a:off x="1149967" y="2652498"/>
            <a:ext cx="10244652" cy="3950355"/>
            <a:chOff x="281775" y="1403075"/>
            <a:chExt cx="11472175" cy="4556350"/>
          </a:xfrm>
        </p:grpSpPr>
        <p:pic>
          <p:nvPicPr>
            <p:cNvPr id="199" name="Google Shape;199;gff4cf40181_0_1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83650" y="1403075"/>
              <a:ext cx="4239207" cy="2275250"/>
            </a:xfrm>
            <a:prstGeom prst="rect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00" name="Google Shape;200;gff4cf40181_0_169"/>
            <p:cNvPicPr preferRelativeResize="0"/>
            <p:nvPr/>
          </p:nvPicPr>
          <p:blipFill rotWithShape="1">
            <a:blip r:embed="rId4">
              <a:alphaModFix/>
            </a:blip>
            <a:srcRect b="7296" l="32458" r="409" t="12869"/>
            <a:stretch/>
          </p:blipFill>
          <p:spPr>
            <a:xfrm>
              <a:off x="281775" y="1403075"/>
              <a:ext cx="3138301" cy="2275250"/>
            </a:xfrm>
            <a:prstGeom prst="rect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01" name="Google Shape;201;gff4cf40181_0_169"/>
            <p:cNvPicPr preferRelativeResize="0"/>
            <p:nvPr/>
          </p:nvPicPr>
          <p:blipFill rotWithShape="1">
            <a:blip r:embed="rId5">
              <a:alphaModFix/>
            </a:blip>
            <a:srcRect b="7612" l="22758" r="1581" t="7425"/>
            <a:stretch/>
          </p:blipFill>
          <p:spPr>
            <a:xfrm>
              <a:off x="3451033" y="1403075"/>
              <a:ext cx="3709391" cy="2275250"/>
            </a:xfrm>
            <a:prstGeom prst="rect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02" name="Google Shape;202;gff4cf40181_0_16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9025" y="3704363"/>
              <a:ext cx="3640626" cy="2155224"/>
            </a:xfrm>
            <a:prstGeom prst="rect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03" name="Google Shape;203;gff4cf40181_0_169"/>
            <p:cNvPicPr preferRelativeResize="0"/>
            <p:nvPr/>
          </p:nvPicPr>
          <p:blipFill rotWithShape="1">
            <a:blip r:embed="rId7">
              <a:alphaModFix/>
            </a:blip>
            <a:srcRect b="0" l="0" r="0" t="1009"/>
            <a:stretch/>
          </p:blipFill>
          <p:spPr>
            <a:xfrm>
              <a:off x="4080625" y="3705602"/>
              <a:ext cx="3640624" cy="2152757"/>
            </a:xfrm>
            <a:prstGeom prst="rect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04" name="Google Shape;204;gff4cf40181_0_169"/>
            <p:cNvPicPr preferRelativeResize="0"/>
            <p:nvPr/>
          </p:nvPicPr>
          <p:blipFill rotWithShape="1">
            <a:blip r:embed="rId8">
              <a:alphaModFix/>
            </a:blip>
            <a:srcRect b="4004" l="2008" r="0" t="3948"/>
            <a:stretch/>
          </p:blipFill>
          <p:spPr>
            <a:xfrm>
              <a:off x="7752225" y="3704375"/>
              <a:ext cx="3527567" cy="2155226"/>
            </a:xfrm>
            <a:prstGeom prst="rect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05" name="Google Shape;205;gff4cf40181_0_169"/>
            <p:cNvSpPr txBox="1"/>
            <p:nvPr/>
          </p:nvSpPr>
          <p:spPr>
            <a:xfrm>
              <a:off x="9286907" y="3064727"/>
              <a:ext cx="2094600" cy="53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GOES-18 Cloud Top Height</a:t>
              </a:r>
              <a:endParaRPr b="1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(Meso)</a:t>
              </a:r>
              <a:endParaRPr b="1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6" name="Google Shape;206;gff4cf40181_0_169"/>
            <p:cNvSpPr txBox="1"/>
            <p:nvPr/>
          </p:nvSpPr>
          <p:spPr>
            <a:xfrm>
              <a:off x="5376548" y="3064727"/>
              <a:ext cx="1813800" cy="53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GOES-18 </a:t>
              </a: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Cloud Phase</a:t>
              </a:r>
              <a:endParaRPr b="1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(Full Disk)</a:t>
              </a:r>
              <a:endParaRPr b="1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7" name="Google Shape;207;gff4cf40181_0_169"/>
            <p:cNvSpPr txBox="1"/>
            <p:nvPr/>
          </p:nvSpPr>
          <p:spPr>
            <a:xfrm>
              <a:off x="1803648" y="3064727"/>
              <a:ext cx="1653000" cy="53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GOES-18 </a:t>
              </a: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Cloud Mask</a:t>
              </a:r>
              <a:endParaRPr b="1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(Meso)</a:t>
              </a:r>
              <a:endParaRPr b="1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8" name="Google Shape;208;gff4cf40181_0_169"/>
            <p:cNvSpPr txBox="1"/>
            <p:nvPr/>
          </p:nvSpPr>
          <p:spPr>
            <a:xfrm>
              <a:off x="1803650" y="5426925"/>
              <a:ext cx="2186700" cy="53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GOES-18 </a:t>
              </a: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Cloud Top Temperature</a:t>
              </a:r>
              <a:endParaRPr b="1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(Full Disk)</a:t>
              </a:r>
              <a:endParaRPr b="1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9" name="Google Shape;209;gff4cf40181_0_169"/>
            <p:cNvSpPr txBox="1"/>
            <p:nvPr/>
          </p:nvSpPr>
          <p:spPr>
            <a:xfrm>
              <a:off x="5602134" y="5402011"/>
              <a:ext cx="2045700" cy="340800"/>
            </a:xfrm>
            <a:prstGeom prst="rect">
              <a:avLst/>
            </a:prstGeom>
            <a:solidFill>
              <a:srgbClr val="000000">
                <a:alpha val="23810"/>
              </a:srgbClr>
            </a:solidFill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GOES-18 </a:t>
              </a: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Cloud Top Pressure</a:t>
              </a:r>
              <a:endParaRPr b="1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(W. CONUS)</a:t>
              </a:r>
              <a:endParaRPr b="1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0" name="Google Shape;210;gff4cf40181_0_169"/>
            <p:cNvSpPr txBox="1"/>
            <p:nvPr/>
          </p:nvSpPr>
          <p:spPr>
            <a:xfrm>
              <a:off x="8859389" y="5045927"/>
              <a:ext cx="2369700" cy="53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GOES-18 </a:t>
              </a: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Derived</a:t>
              </a: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 Motion Winds</a:t>
              </a:r>
              <a:endParaRPr b="1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(W. CONUS)</a:t>
              </a:r>
              <a:endParaRPr b="1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1" name="Google Shape;211;gff4cf40181_0_169"/>
            <p:cNvSpPr txBox="1"/>
            <p:nvPr/>
          </p:nvSpPr>
          <p:spPr>
            <a:xfrm rot="5400636">
              <a:off x="9825850" y="3756723"/>
              <a:ext cx="3241200" cy="6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30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595959"/>
                  </a:solidFill>
                  <a:latin typeface="Lato"/>
                  <a:ea typeface="Lato"/>
                  <a:cs typeface="Lato"/>
                  <a:sym typeface="Lato"/>
                </a:rPr>
                <a:t>GOES-18 Preliminary, Non-Operational Data</a:t>
              </a:r>
              <a:endParaRPr sz="110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f62ded922_109_0"/>
          <p:cNvSpPr txBox="1"/>
          <p:nvPr>
            <p:ph idx="1" type="body"/>
          </p:nvPr>
        </p:nvSpPr>
        <p:spPr>
          <a:xfrm>
            <a:off x="354425" y="1033325"/>
            <a:ext cx="11674500" cy="550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69570" lvl="0" marL="4572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ABI Imagery on SBN: </a:t>
            </a:r>
            <a:endParaRPr/>
          </a:p>
          <a:p>
            <a:pPr indent="-346075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Char char="•"/>
            </a:pPr>
            <a:r>
              <a:rPr lang="en-US" sz="2000">
                <a:solidFill>
                  <a:srgbClr val="999999"/>
                </a:solidFill>
              </a:rPr>
              <a:t>C</a:t>
            </a:r>
            <a:r>
              <a:rPr lang="en-US" sz="2000">
                <a:solidFill>
                  <a:srgbClr val="999999"/>
                </a:solidFill>
              </a:rPr>
              <a:t>onfigured NCF for GOES-18 for June 14 live test (GND-008) and Interleaved Operations. </a:t>
            </a:r>
            <a:endParaRPr sz="2000">
              <a:solidFill>
                <a:srgbClr val="999999"/>
              </a:solidFill>
            </a:endParaRPr>
          </a:p>
          <a:p>
            <a:pPr indent="-346075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000">
                <a:solidFill>
                  <a:srgbClr val="999999"/>
                </a:solidFill>
              </a:rPr>
              <a:t>Obtained informal </a:t>
            </a:r>
            <a:r>
              <a:rPr lang="en-US" sz="2000">
                <a:solidFill>
                  <a:srgbClr val="999999"/>
                </a:solidFill>
              </a:rPr>
              <a:t>evaluations from field sites (pre-OT&amp;E) in June and August.</a:t>
            </a:r>
            <a:r>
              <a:rPr lang="en-US" sz="2000"/>
              <a:t> </a:t>
            </a:r>
            <a:endParaRPr sz="2000"/>
          </a:p>
          <a:p>
            <a:pPr indent="-346075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OT&amp;E expected in Jan. 2023.</a:t>
            </a:r>
            <a:endParaRPr sz="2000"/>
          </a:p>
          <a:p>
            <a:pPr indent="-36957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ABI L2 products:</a:t>
            </a:r>
            <a:endParaRPr/>
          </a:p>
          <a:p>
            <a:pPr indent="-346075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Live tests, OPG review, and informal field evaluations (pre-OT&amp;E) in Oct. - Dec. 2022. </a:t>
            </a:r>
            <a:endParaRPr sz="2000"/>
          </a:p>
          <a:p>
            <a:pPr indent="-346075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OT&amp;E expected in Jan. 2023.</a:t>
            </a:r>
            <a:endParaRPr sz="2000"/>
          </a:p>
          <a:p>
            <a:pPr indent="-36957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GLM: </a:t>
            </a:r>
            <a:endParaRPr/>
          </a:p>
          <a:p>
            <a:pPr indent="-346075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Char char="•"/>
            </a:pPr>
            <a:r>
              <a:rPr lang="en-US" sz="2000">
                <a:solidFill>
                  <a:srgbClr val="999999"/>
                </a:solidFill>
              </a:rPr>
              <a:t>Obtained concurrence from ADMAC / SBNRC and AWIPS CCB to activate GOES-East,West gridded GLM onto SBN GRE/GRW channels. </a:t>
            </a:r>
            <a:endParaRPr sz="2000">
              <a:solidFill>
                <a:srgbClr val="999999"/>
              </a:solidFill>
            </a:endParaRPr>
          </a:p>
          <a:p>
            <a:pPr indent="-346075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Now configuring NCF to route G-16</a:t>
            </a:r>
            <a:r>
              <a:rPr lang="en-US" sz="2000" strike="sngStrike">
                <a:solidFill>
                  <a:srgbClr val="999999"/>
                </a:solidFill>
              </a:rPr>
              <a:t>,17</a:t>
            </a:r>
            <a:r>
              <a:rPr lang="en-US" sz="2000"/>
              <a:t>,18 gridded GLM.</a:t>
            </a:r>
            <a:br>
              <a:rPr lang="en-US" sz="2000"/>
            </a:br>
            <a:r>
              <a:rPr lang="en-US" sz="1675">
                <a:solidFill>
                  <a:srgbClr val="999999"/>
                </a:solidFill>
              </a:rPr>
              <a:t>(G-17 will no longer be in operation when operational gridded GLM is expected.)</a:t>
            </a:r>
            <a:endParaRPr sz="1675">
              <a:solidFill>
                <a:srgbClr val="999999"/>
              </a:solidFill>
            </a:endParaRPr>
          </a:p>
          <a:p>
            <a:pPr indent="-346075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Internal and end-to-end tests to follow.</a:t>
            </a:r>
            <a:endParaRPr sz="2000"/>
          </a:p>
          <a:p>
            <a:pPr indent="-369570" lvl="1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400"/>
              <a:t>GRB:  </a:t>
            </a:r>
            <a:endParaRPr sz="2400"/>
          </a:p>
          <a:p>
            <a:pPr indent="-346075" lvl="2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Char char="•"/>
            </a:pPr>
            <a:r>
              <a:rPr lang="en-US" sz="2000">
                <a:solidFill>
                  <a:srgbClr val="999999"/>
                </a:solidFill>
              </a:rPr>
              <a:t>Participated in mid-May live tests (GND-006, GND-009).</a:t>
            </a:r>
            <a:endParaRPr sz="2000">
              <a:solidFill>
                <a:srgbClr val="999999"/>
              </a:solidFill>
            </a:endParaRPr>
          </a:p>
          <a:p>
            <a:pPr indent="-346075" lvl="2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Char char="•"/>
            </a:pPr>
            <a:r>
              <a:rPr lang="en-US" sz="2000">
                <a:solidFill>
                  <a:srgbClr val="999999"/>
                </a:solidFill>
              </a:rPr>
              <a:t>Installed GOES-18 configs for June 14 live test (GND-008) and Interleaved Operations. </a:t>
            </a:r>
            <a:endParaRPr sz="2000">
              <a:solidFill>
                <a:srgbClr val="999999"/>
              </a:solidFill>
            </a:endParaRPr>
          </a:p>
          <a:p>
            <a:pPr indent="-346075" lvl="2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Now ready for G-18 GRB stream in Jan. 2023.</a:t>
            </a:r>
            <a:endParaRPr sz="2000"/>
          </a:p>
        </p:txBody>
      </p:sp>
      <p:sp>
        <p:nvSpPr>
          <p:cNvPr id="218" name="Google Shape;218;gff62ded922_109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9" name="Google Shape;219;gff62ded922_109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NWS readiness planning for GOES-18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2352"/>
              </a:srgbClr>
            </a:gs>
            <a:gs pos="100000">
              <a:srgbClr val="0FF5BC">
                <a:alpha val="18039"/>
              </a:srgbClr>
            </a:gs>
          </a:gsLst>
          <a:lin ang="5400012" scaled="0"/>
        </a:gra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f4cf40181_0_200"/>
          <p:cNvSpPr txBox="1"/>
          <p:nvPr>
            <p:ph idx="1" type="subTitle"/>
          </p:nvPr>
        </p:nvSpPr>
        <p:spPr>
          <a:xfrm>
            <a:off x="1528350" y="3118850"/>
            <a:ext cx="91353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2. </a:t>
            </a: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Changes</a:t>
            </a: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to GOES-R imagery on SBN</a:t>
            </a:r>
            <a:endParaRPr sz="2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t/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NOAA_logo.png" id="226" name="Google Shape;226;gff4cf40181_0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878" y="75827"/>
            <a:ext cx="1344100" cy="13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ff4cf40181_0_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5499" y="75825"/>
            <a:ext cx="1344100" cy="130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595c88b83d_0_9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4" name="Google Shape;234;g1595c88b83d_0_9"/>
          <p:cNvSpPr txBox="1"/>
          <p:nvPr>
            <p:ph type="title"/>
          </p:nvPr>
        </p:nvSpPr>
        <p:spPr>
          <a:xfrm>
            <a:off x="1219200" y="762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573"/>
              <a:buNone/>
            </a:pPr>
            <a:r>
              <a:rPr lang="en-US" sz="2711"/>
              <a:t>Changes to GOES-East,West ABI imagery on SBN: </a:t>
            </a:r>
            <a:r>
              <a:rPr lang="en-US" sz="2711" u="sng"/>
              <a:t>Dec. 1</a:t>
            </a:r>
            <a:r>
              <a:rPr lang="en-US" sz="2711"/>
              <a:t>, </a:t>
            </a:r>
            <a:r>
              <a:rPr lang="en-US" sz="2711" u="sng"/>
              <a:t>Dec. 6</a:t>
            </a:r>
            <a:r>
              <a:rPr lang="en-US" sz="2711"/>
              <a:t> </a:t>
            </a:r>
            <a:endParaRPr sz="2711"/>
          </a:p>
        </p:txBody>
      </p:sp>
      <p:sp>
        <p:nvSpPr>
          <p:cNvPr id="235" name="Google Shape;235;g1595c88b83d_0_9"/>
          <p:cNvSpPr txBox="1"/>
          <p:nvPr>
            <p:ph idx="1" type="body"/>
          </p:nvPr>
        </p:nvSpPr>
        <p:spPr>
          <a:xfrm>
            <a:off x="5180875" y="6416850"/>
            <a:ext cx="45285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-US" sz="1800"/>
              <a:t>(Details on next slide)</a:t>
            </a:r>
            <a:endParaRPr i="1" sz="1800">
              <a:solidFill>
                <a:srgbClr val="000000"/>
              </a:solidFill>
            </a:endParaRPr>
          </a:p>
        </p:txBody>
      </p:sp>
      <p:grpSp>
        <p:nvGrpSpPr>
          <p:cNvPr id="236" name="Google Shape;236;g1595c88b83d_0_9"/>
          <p:cNvGrpSpPr/>
          <p:nvPr/>
        </p:nvGrpSpPr>
        <p:grpSpPr>
          <a:xfrm>
            <a:off x="488600" y="1133727"/>
            <a:ext cx="11041991" cy="5283125"/>
            <a:chOff x="488600" y="1133727"/>
            <a:chExt cx="11041991" cy="5283125"/>
          </a:xfrm>
        </p:grpSpPr>
        <p:grpSp>
          <p:nvGrpSpPr>
            <p:cNvPr id="237" name="Google Shape;237;g1595c88b83d_0_9"/>
            <p:cNvGrpSpPr/>
            <p:nvPr/>
          </p:nvGrpSpPr>
          <p:grpSpPr>
            <a:xfrm>
              <a:off x="488600" y="1133800"/>
              <a:ext cx="5617424" cy="5234351"/>
              <a:chOff x="536148" y="1133741"/>
              <a:chExt cx="4685873" cy="4430634"/>
            </a:xfrm>
          </p:grpSpPr>
          <p:grpSp>
            <p:nvGrpSpPr>
              <p:cNvPr id="238" name="Google Shape;238;g1595c88b83d_0_9"/>
              <p:cNvGrpSpPr/>
              <p:nvPr/>
            </p:nvGrpSpPr>
            <p:grpSpPr>
              <a:xfrm>
                <a:off x="630951" y="1133741"/>
                <a:ext cx="4591070" cy="4430634"/>
                <a:chOff x="1508120" y="3639522"/>
                <a:chExt cx="2934153" cy="2831619"/>
              </a:xfrm>
            </p:grpSpPr>
            <p:pic>
              <p:nvPicPr>
                <p:cNvPr id="239" name="Google Shape;239;g1595c88b83d_0_9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901" l="18828" r="18306" t="0"/>
                <a:stretch/>
              </p:blipFill>
              <p:spPr>
                <a:xfrm>
                  <a:off x="1508120" y="3639522"/>
                  <a:ext cx="2934153" cy="28316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40" name="Google Shape;240;g1595c88b83d_0_9"/>
                <p:cNvSpPr/>
                <p:nvPr/>
              </p:nvSpPr>
              <p:spPr>
                <a:xfrm>
                  <a:off x="1643075" y="5173875"/>
                  <a:ext cx="708300" cy="592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241" name="Google Shape;241;g1595c88b83d_0_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929" l="14101" r="7208" t="49911"/>
                <a:stretch/>
              </p:blipFill>
              <p:spPr>
                <a:xfrm>
                  <a:off x="1508120" y="5073224"/>
                  <a:ext cx="2934153" cy="139791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42" name="Google Shape;242;g1595c88b83d_0_9"/>
              <p:cNvSpPr txBox="1"/>
              <p:nvPr/>
            </p:nvSpPr>
            <p:spPr>
              <a:xfrm>
                <a:off x="811663" y="2982748"/>
                <a:ext cx="30636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GOES-West “Full Disk” (as of 12/06/2022)</a:t>
                </a:r>
                <a:endParaRPr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3" name="Google Shape;243;g1595c88b83d_0_9"/>
              <p:cNvSpPr/>
              <p:nvPr/>
            </p:nvSpPr>
            <p:spPr>
              <a:xfrm>
                <a:off x="1002250" y="3588200"/>
                <a:ext cx="1021800" cy="855300"/>
              </a:xfrm>
              <a:prstGeom prst="rect">
                <a:avLst/>
              </a:prstGeom>
              <a:noFill/>
              <a:ln cap="flat" cmpd="sng" w="19050">
                <a:solidFill>
                  <a:srgbClr val="AEE2F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Google Shape;244;g1595c88b83d_0_9"/>
              <p:cNvSpPr/>
              <p:nvPr/>
            </p:nvSpPr>
            <p:spPr>
              <a:xfrm>
                <a:off x="1817200" y="1158900"/>
                <a:ext cx="1446900" cy="556200"/>
              </a:xfrm>
              <a:prstGeom prst="rect">
                <a:avLst/>
              </a:prstGeom>
              <a:noFill/>
              <a:ln cap="flat" cmpd="sng" w="19050">
                <a:solidFill>
                  <a:srgbClr val="AEE2F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g1595c88b83d_0_9"/>
              <p:cNvSpPr/>
              <p:nvPr/>
            </p:nvSpPr>
            <p:spPr>
              <a:xfrm>
                <a:off x="1805000" y="2240400"/>
                <a:ext cx="709500" cy="741000"/>
              </a:xfrm>
              <a:prstGeom prst="rect">
                <a:avLst/>
              </a:prstGeom>
              <a:noFill/>
              <a:ln cap="flat" cmpd="sng" w="19050">
                <a:solidFill>
                  <a:srgbClr val="AEE2FB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g1595c88b83d_0_9"/>
              <p:cNvSpPr/>
              <p:nvPr/>
            </p:nvSpPr>
            <p:spPr>
              <a:xfrm>
                <a:off x="1875000" y="1536575"/>
                <a:ext cx="2048700" cy="1225500"/>
              </a:xfrm>
              <a:prstGeom prst="rect">
                <a:avLst/>
              </a:prstGeom>
              <a:noFill/>
              <a:ln cap="flat" cmpd="sng" w="19050">
                <a:solidFill>
                  <a:srgbClr val="E0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EA9999"/>
                  </a:solidFill>
                </a:endParaRPr>
              </a:p>
            </p:txBody>
          </p:sp>
          <p:sp>
            <p:nvSpPr>
              <p:cNvPr id="247" name="Google Shape;247;g1595c88b83d_0_9"/>
              <p:cNvSpPr txBox="1"/>
              <p:nvPr/>
            </p:nvSpPr>
            <p:spPr>
              <a:xfrm>
                <a:off x="2056042" y="3588201"/>
                <a:ext cx="1733100" cy="64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American Samoa regional sector</a:t>
                </a:r>
                <a:br>
                  <a:rPr b="1" lang="en-US" sz="12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</a:br>
                <a:r>
                  <a:rPr b="1" lang="en-US" sz="12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(as of 12/06/2022)</a:t>
                </a:r>
                <a:r>
                  <a:rPr b="1" lang="en-US" sz="12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 </a:t>
                </a:r>
                <a:endParaRPr b="1" sz="12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(</a:t>
                </a:r>
                <a:r>
                  <a:rPr b="1" lang="en-US" sz="12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Band 13 only)</a:t>
                </a:r>
                <a:endParaRPr b="1" sz="12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8" name="Google Shape;248;g1595c88b83d_0_9"/>
              <p:cNvSpPr txBox="1"/>
              <p:nvPr/>
            </p:nvSpPr>
            <p:spPr>
              <a:xfrm>
                <a:off x="852461" y="1214075"/>
                <a:ext cx="894000" cy="32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Alaska regional </a:t>
                </a:r>
                <a:endParaRPr b="1" sz="1200">
                  <a:solidFill>
                    <a:srgbClr val="AEE2FB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sector</a:t>
                </a:r>
                <a:endParaRPr b="1" sz="12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9" name="Google Shape;249;g1595c88b83d_0_9"/>
              <p:cNvSpPr txBox="1"/>
              <p:nvPr/>
            </p:nvSpPr>
            <p:spPr>
              <a:xfrm>
                <a:off x="536148" y="2297699"/>
                <a:ext cx="1210200" cy="48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Hawaii regional </a:t>
                </a:r>
                <a:r>
                  <a:rPr b="1" lang="en-US" sz="12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sector </a:t>
                </a:r>
                <a:br>
                  <a:rPr b="1" lang="en-US" sz="12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</a:br>
                <a:r>
                  <a:rPr b="1" lang="en-US" sz="12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(until 12/06/2022)</a:t>
                </a:r>
                <a:endParaRPr b="1" sz="12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0" name="Google Shape;250;g1595c88b83d_0_9"/>
              <p:cNvSpPr txBox="1"/>
              <p:nvPr/>
            </p:nvSpPr>
            <p:spPr>
              <a:xfrm>
                <a:off x="2571472" y="1528801"/>
                <a:ext cx="1329000" cy="32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CC4125"/>
                    </a:solidFill>
                    <a:latin typeface="Lato"/>
                    <a:ea typeface="Lato"/>
                    <a:cs typeface="Lato"/>
                    <a:sym typeface="Lato"/>
                  </a:rPr>
                  <a:t>W. CONUS (PACUS)</a:t>
                </a:r>
                <a:endParaRPr b="1" sz="1200">
                  <a:solidFill>
                    <a:srgbClr val="CC4125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CC4125"/>
                    </a:solidFill>
                    <a:latin typeface="Lato"/>
                    <a:ea typeface="Lato"/>
                    <a:cs typeface="Lato"/>
                    <a:sym typeface="Lato"/>
                  </a:rPr>
                  <a:t>sector</a:t>
                </a:r>
                <a:endParaRPr b="1" sz="1200">
                  <a:solidFill>
                    <a:srgbClr val="CC4125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251" name="Google Shape;251;g1595c88b83d_0_9"/>
            <p:cNvGrpSpPr/>
            <p:nvPr/>
          </p:nvGrpSpPr>
          <p:grpSpPr>
            <a:xfrm>
              <a:off x="6191850" y="1133727"/>
              <a:ext cx="5338741" cy="5283125"/>
              <a:chOff x="5353613" y="1133691"/>
              <a:chExt cx="4478810" cy="4471919"/>
            </a:xfrm>
          </p:grpSpPr>
          <p:grpSp>
            <p:nvGrpSpPr>
              <p:cNvPr id="252" name="Google Shape;252;g1595c88b83d_0_9"/>
              <p:cNvGrpSpPr/>
              <p:nvPr/>
            </p:nvGrpSpPr>
            <p:grpSpPr>
              <a:xfrm>
                <a:off x="5353613" y="1133691"/>
                <a:ext cx="4478796" cy="4471919"/>
                <a:chOff x="6954015" y="1438528"/>
                <a:chExt cx="4519928" cy="4512987"/>
              </a:xfrm>
            </p:grpSpPr>
            <p:pic>
              <p:nvPicPr>
                <p:cNvPr id="253" name="Google Shape;253;g1595c88b83d_0_9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-694" l="19320" r="18931" t="0"/>
                <a:stretch/>
              </p:blipFill>
              <p:spPr>
                <a:xfrm>
                  <a:off x="6954015" y="1438528"/>
                  <a:ext cx="4519928" cy="45129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54" name="Google Shape;254;g1595c88b83d_0_9"/>
                <p:cNvSpPr txBox="1"/>
                <p:nvPr/>
              </p:nvSpPr>
              <p:spPr>
                <a:xfrm>
                  <a:off x="7076628" y="3286946"/>
                  <a:ext cx="3256800" cy="34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>
                      <a:solidFill>
                        <a:srgbClr val="FFFFFF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GOES-East</a:t>
                  </a:r>
                  <a:r>
                    <a:rPr lang="en-US">
                      <a:solidFill>
                        <a:srgbClr val="FFFFFF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 “Full Disk” (as of 12/01/2022)</a:t>
                  </a:r>
                  <a:endParaRPr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  <p:sp>
            <p:nvSpPr>
              <p:cNvPr id="255" name="Google Shape;255;g1595c88b83d_0_9"/>
              <p:cNvSpPr txBox="1"/>
              <p:nvPr/>
            </p:nvSpPr>
            <p:spPr>
              <a:xfrm>
                <a:off x="7329223" y="4187333"/>
                <a:ext cx="2503200" cy="48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Full Disk </a:t>
                </a:r>
                <a:endParaRPr b="1" sz="12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FFFF00"/>
                    </a:solidFill>
                    <a:latin typeface="Lato"/>
                    <a:ea typeface="Lato"/>
                    <a:cs typeface="Lato"/>
                    <a:sym typeface="Lato"/>
                  </a:rPr>
                  <a:t>Band 13: 2 km pixels (as of 12/01/2022)</a:t>
                </a:r>
                <a:endParaRPr b="1" sz="1200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All other bands: 6 km pixels</a:t>
                </a:r>
                <a:endParaRPr b="1" sz="12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6" name="Google Shape;256;g1595c88b83d_0_9"/>
              <p:cNvSpPr/>
              <p:nvPr/>
            </p:nvSpPr>
            <p:spPr>
              <a:xfrm>
                <a:off x="7466775" y="2218500"/>
                <a:ext cx="803100" cy="741000"/>
              </a:xfrm>
              <a:prstGeom prst="rect">
                <a:avLst/>
              </a:prstGeom>
              <a:noFill/>
              <a:ln cap="flat" cmpd="sng" w="19050">
                <a:solidFill>
                  <a:srgbClr val="AEE2F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g1595c88b83d_0_9"/>
              <p:cNvSpPr/>
              <p:nvPr/>
            </p:nvSpPr>
            <p:spPr>
              <a:xfrm>
                <a:off x="6029325" y="1477900"/>
                <a:ext cx="2090400" cy="1243200"/>
              </a:xfrm>
              <a:prstGeom prst="rect">
                <a:avLst/>
              </a:prstGeom>
              <a:noFill/>
              <a:ln cap="flat" cmpd="sng" w="19050">
                <a:solidFill>
                  <a:srgbClr val="CC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EA9999"/>
                  </a:solidFill>
                </a:endParaRPr>
              </a:p>
            </p:txBody>
          </p:sp>
          <p:sp>
            <p:nvSpPr>
              <p:cNvPr id="258" name="Google Shape;258;g1595c88b83d_0_9"/>
              <p:cNvSpPr txBox="1"/>
              <p:nvPr/>
            </p:nvSpPr>
            <p:spPr>
              <a:xfrm>
                <a:off x="6065025" y="1477900"/>
                <a:ext cx="640200" cy="32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CC4125"/>
                    </a:solidFill>
                    <a:latin typeface="Lato"/>
                    <a:ea typeface="Lato"/>
                    <a:cs typeface="Lato"/>
                    <a:sym typeface="Lato"/>
                  </a:rPr>
                  <a:t>CONUS</a:t>
                </a:r>
                <a:endParaRPr b="1" sz="1200">
                  <a:solidFill>
                    <a:srgbClr val="CC4125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CC4125"/>
                    </a:solidFill>
                    <a:latin typeface="Lato"/>
                    <a:ea typeface="Lato"/>
                    <a:cs typeface="Lato"/>
                    <a:sym typeface="Lato"/>
                  </a:rPr>
                  <a:t>sector</a:t>
                </a:r>
                <a:endParaRPr b="1" sz="1200">
                  <a:solidFill>
                    <a:srgbClr val="CC4125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9" name="Google Shape;259;g1595c88b83d_0_9"/>
              <p:cNvSpPr txBox="1"/>
              <p:nvPr/>
            </p:nvSpPr>
            <p:spPr>
              <a:xfrm>
                <a:off x="8304557" y="2262371"/>
                <a:ext cx="1508100" cy="64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Puerto Rico regional sector</a:t>
                </a:r>
                <a:endParaRPr b="1" sz="12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(Bands 1-10, 13, 15 only </a:t>
                </a:r>
                <a:br>
                  <a:rPr b="1" lang="en-US" sz="12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</a:br>
                <a:r>
                  <a:rPr b="1" lang="en-US" sz="12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as of 12/01/2022)</a:t>
                </a:r>
                <a:endParaRPr b="1" sz="12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260" name="Google Shape;260;g1595c88b83d_0_9"/>
          <p:cNvSpPr/>
          <p:nvPr/>
        </p:nvSpPr>
        <p:spPr>
          <a:xfrm rot="851589">
            <a:off x="5871701" y="822799"/>
            <a:ext cx="743908" cy="678351"/>
          </a:xfrm>
          <a:prstGeom prst="foldedCorner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New dates announced Oct. 7, 11</a:t>
            </a:r>
            <a:endParaRPr sz="9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1" name="Google Shape;261;g1595c88b83d_0_9"/>
          <p:cNvSpPr txBox="1"/>
          <p:nvPr/>
        </p:nvSpPr>
        <p:spPr>
          <a:xfrm>
            <a:off x="3288977" y="4817500"/>
            <a:ext cx="2983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Full Disk </a:t>
            </a:r>
            <a:endParaRPr b="1" sz="1200">
              <a:solidFill>
                <a:srgbClr val="FF99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Band 13: 2 km pixels (as of 12/06/2022)</a:t>
            </a:r>
            <a:endParaRPr b="1" sz="12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All other bands: 6 km pixels</a:t>
            </a:r>
            <a:endParaRPr b="1" sz="1200">
              <a:solidFill>
                <a:srgbClr val="FF99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ff4cf40181_0_0"/>
          <p:cNvSpPr txBox="1"/>
          <p:nvPr>
            <p:ph idx="1" type="body"/>
          </p:nvPr>
        </p:nvSpPr>
        <p:spPr>
          <a:xfrm>
            <a:off x="235625" y="1057550"/>
            <a:ext cx="8610300" cy="46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500"/>
              <a:t>GOES-R ABI Imagery (SCMI) on SBN will undergo the following changes</a:t>
            </a:r>
            <a:br>
              <a:rPr lang="en-US" sz="1500"/>
            </a:br>
            <a:r>
              <a:rPr lang="en-US" sz="1500"/>
              <a:t>as of </a:t>
            </a:r>
            <a:r>
              <a:rPr b="1" lang="en-US" sz="1500" strike="sngStrike">
                <a:solidFill>
                  <a:srgbClr val="999999"/>
                </a:solidFill>
              </a:rPr>
              <a:t>Nov. 16&gt;</a:t>
            </a:r>
            <a:r>
              <a:rPr b="1" lang="en-US" sz="1500"/>
              <a:t>Dec. 1, 2022</a:t>
            </a:r>
            <a:r>
              <a:rPr i="1" lang="en-US" sz="1500"/>
              <a:t> (for GOES-16)</a:t>
            </a:r>
            <a:r>
              <a:rPr lang="en-US" sz="1500"/>
              <a:t>,</a:t>
            </a:r>
            <a:r>
              <a:rPr lang="en-US" sz="1500"/>
              <a:t> </a:t>
            </a:r>
            <a:r>
              <a:rPr b="1" lang="en-US" sz="1500" strike="sngStrike">
                <a:solidFill>
                  <a:srgbClr val="B7B7B7"/>
                </a:solidFill>
              </a:rPr>
              <a:t>Nov. 29&gt;</a:t>
            </a:r>
            <a:r>
              <a:rPr b="1" lang="en-US" sz="1500"/>
              <a:t>Dec. 6, 2022</a:t>
            </a:r>
            <a:r>
              <a:rPr i="1" lang="en-US" sz="1500"/>
              <a:t> (for GOES-17)</a:t>
            </a:r>
            <a:r>
              <a:rPr lang="en-US" sz="1500"/>
              <a:t> (</a:t>
            </a:r>
            <a:r>
              <a:rPr lang="en-US" sz="1500" u="sng">
                <a:solidFill>
                  <a:schemeClr val="hlink"/>
                </a:solidFill>
                <a:hlinkClick r:id="rId3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SCN22-94</a:t>
            </a:r>
            <a:r>
              <a:rPr lang="en-US" sz="1500"/>
              <a:t>), </a:t>
            </a:r>
            <a:br>
              <a:rPr lang="en-US" sz="1500"/>
            </a:br>
            <a:r>
              <a:rPr lang="en-US" sz="1500"/>
              <a:t>and </a:t>
            </a:r>
            <a:r>
              <a:rPr b="1" lang="en-US" sz="1500"/>
              <a:t>Jan. 13</a:t>
            </a:r>
            <a:r>
              <a:rPr lang="en-US" sz="1500"/>
              <a:t> for </a:t>
            </a:r>
            <a:r>
              <a:rPr b="1" lang="en-US" sz="1500"/>
              <a:t>GOES-18</a:t>
            </a:r>
            <a:r>
              <a:rPr lang="en-US" sz="1500"/>
              <a:t>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eriod"/>
            </a:pPr>
            <a:r>
              <a:rPr lang="en-US" sz="1500"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Cease SBN transmission of all (reduced-resolution, 6 km) </a:t>
            </a:r>
            <a:r>
              <a:rPr b="1" lang="en-US" sz="1500"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Southern Hemisphere </a:t>
            </a:r>
            <a:r>
              <a:rPr lang="en-US" sz="1500"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imagery from the Full Disk, for all 16 bands</a:t>
            </a:r>
            <a:r>
              <a:rPr lang="en-US" sz="1500"/>
              <a:t>*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eriod"/>
            </a:pPr>
            <a:r>
              <a:rPr lang="en-US" sz="1500"/>
              <a:t>Cease SBN transmission of the GOES-West </a:t>
            </a:r>
            <a:r>
              <a:rPr b="1" lang="en-US" sz="1500"/>
              <a:t>Hawaii Regional</a:t>
            </a:r>
            <a:r>
              <a:rPr lang="en-US" sz="1500"/>
              <a:t> sector*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eriod"/>
            </a:pPr>
            <a:r>
              <a:rPr lang="en-US" sz="1500"/>
              <a:t>Increase spatial resolution of </a:t>
            </a:r>
            <a:r>
              <a:rPr b="1" lang="en-US" sz="1500"/>
              <a:t>Band</a:t>
            </a:r>
            <a:r>
              <a:rPr b="1" lang="en-US" sz="1500"/>
              <a:t> 13</a:t>
            </a:r>
            <a:r>
              <a:rPr lang="en-US" sz="1500"/>
              <a:t> (IR Window)</a:t>
            </a:r>
            <a:r>
              <a:rPr b="1" lang="en-US" sz="1500"/>
              <a:t> “Full Disk” </a:t>
            </a:r>
            <a:r>
              <a:rPr lang="en-US" sz="1500"/>
              <a:t>imagery </a:t>
            </a:r>
            <a:br>
              <a:rPr lang="en-US" sz="1500"/>
            </a:br>
            <a:r>
              <a:rPr lang="en-US" sz="1500"/>
              <a:t>to </a:t>
            </a:r>
            <a:r>
              <a:rPr b="1" lang="en-US" sz="1500"/>
              <a:t>full 2 km resolution </a:t>
            </a:r>
            <a:r>
              <a:rPr lang="en-US" sz="1500"/>
              <a:t>on SBN*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eriod"/>
            </a:pPr>
            <a:r>
              <a:rPr lang="en-US" sz="1500"/>
              <a:t>Add Band 13</a:t>
            </a:r>
            <a:r>
              <a:rPr lang="en-US" sz="1500"/>
              <a:t> imagery</a:t>
            </a:r>
            <a:r>
              <a:rPr lang="en-US" sz="1500"/>
              <a:t> (IR Window) at full 2 km resolution for a new GOES-West </a:t>
            </a:r>
            <a:r>
              <a:rPr b="1" lang="en-US" sz="1500"/>
              <a:t>American Samoa</a:t>
            </a:r>
            <a:r>
              <a:rPr lang="en-US" sz="1500"/>
              <a:t> Regional sector</a:t>
            </a:r>
            <a:endParaRPr sz="15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New WMO header: </a:t>
            </a:r>
            <a:r>
              <a:rPr b="1" lang="en-US" sz="1500"/>
              <a:t>TIRZ13 KNES</a:t>
            </a:r>
            <a:endParaRPr b="1" sz="1500"/>
          </a:p>
          <a:p>
            <a: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eriod"/>
            </a:pPr>
            <a:r>
              <a:rPr lang="en-US" sz="1500"/>
              <a:t>Omit </a:t>
            </a:r>
            <a:r>
              <a:rPr b="1" lang="en-US" sz="1500"/>
              <a:t>Bands 11</a:t>
            </a:r>
            <a:r>
              <a:rPr lang="en-US" sz="1500"/>
              <a:t>, </a:t>
            </a:r>
            <a:r>
              <a:rPr b="1" lang="en-US" sz="1500"/>
              <a:t>12</a:t>
            </a:r>
            <a:r>
              <a:rPr lang="en-US" sz="1500"/>
              <a:t>, </a:t>
            </a:r>
            <a:r>
              <a:rPr b="1" lang="en-US" sz="1500"/>
              <a:t>14</a:t>
            </a:r>
            <a:r>
              <a:rPr lang="en-US" sz="1500"/>
              <a:t>, and</a:t>
            </a:r>
            <a:r>
              <a:rPr b="1" lang="en-US" sz="1500"/>
              <a:t> 16</a:t>
            </a:r>
            <a:r>
              <a:rPr lang="en-US" sz="1500"/>
              <a:t> from GOES-East Puerto Rico sector imagery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rgbClr val="666666"/>
                </a:solidFill>
              </a:rPr>
              <a:t>(* Listed in Public Information Statement </a:t>
            </a:r>
            <a:r>
              <a:rPr i="1" lang="en-US" sz="12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PNS21-60</a:t>
            </a:r>
            <a:r>
              <a:rPr i="1" lang="en-US" sz="1200">
                <a:solidFill>
                  <a:srgbClr val="666666"/>
                </a:solidFill>
              </a:rPr>
              <a:t> - Sept. 8, 2021)</a:t>
            </a:r>
            <a:endParaRPr i="1" sz="1200">
              <a:solidFill>
                <a:srgbClr val="000000"/>
              </a:solidFill>
            </a:endParaRPr>
          </a:p>
        </p:txBody>
      </p:sp>
      <p:sp>
        <p:nvSpPr>
          <p:cNvPr id="268" name="Google Shape;268;gff4cf40181_0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9" name="Google Shape;269;gff4cf40181_0_0"/>
          <p:cNvSpPr txBox="1"/>
          <p:nvPr>
            <p:ph type="title"/>
          </p:nvPr>
        </p:nvSpPr>
        <p:spPr>
          <a:xfrm>
            <a:off x="1219200" y="762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711"/>
              <a:t>Changes to GOES-East,West ABI imagery on SBN: </a:t>
            </a:r>
            <a:r>
              <a:rPr lang="en-US" sz="2711" u="sng"/>
              <a:t>Dec. 1, 6</a:t>
            </a:r>
            <a:r>
              <a:rPr lang="en-US" sz="2711"/>
              <a:t> </a:t>
            </a:r>
            <a:endParaRPr sz="2711"/>
          </a:p>
        </p:txBody>
      </p:sp>
      <p:sp>
        <p:nvSpPr>
          <p:cNvPr id="270" name="Google Shape;270;gff4cf40181_0_0"/>
          <p:cNvSpPr txBox="1"/>
          <p:nvPr>
            <p:ph idx="1" type="body"/>
          </p:nvPr>
        </p:nvSpPr>
        <p:spPr>
          <a:xfrm>
            <a:off x="207000" y="5124575"/>
            <a:ext cx="9625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/>
              <a:t>NOTES:</a:t>
            </a:r>
            <a:endParaRPr sz="1400"/>
          </a:p>
          <a:p>
            <a:pPr indent="-317500" lvl="0" marL="457200" marR="109548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The change will affect only GOES-R ABI imagery over SBN</a:t>
            </a:r>
            <a:br>
              <a:rPr lang="en-US" sz="1400"/>
            </a:br>
            <a:r>
              <a:rPr lang="en-US" sz="1400"/>
              <a:t>– not ABI </a:t>
            </a:r>
            <a:r>
              <a:rPr lang="en-US" sz="1400"/>
              <a:t>L2 products; other instruments; or dissemination other than SBN</a:t>
            </a:r>
            <a:r>
              <a:rPr lang="en-US" sz="1400"/>
              <a:t>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Mesoscale and CONUS / W. CONUS (PACUS) sectors will not change.</a:t>
            </a:r>
            <a:endParaRPr sz="1400"/>
          </a:p>
          <a:p>
            <a:pPr indent="-317500" lvl="0" marL="457200" marR="195126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These changes will be rolled back on ~</a:t>
            </a:r>
            <a:r>
              <a:rPr b="1" lang="en-US" sz="1400"/>
              <a:t>Feb. 1, 2023</a:t>
            </a:r>
            <a:r>
              <a:rPr lang="en-US" sz="1400"/>
              <a:t> for a month</a:t>
            </a:r>
            <a:r>
              <a:rPr lang="en-US" sz="1400"/>
              <a:t>; then reinstated permanently on ~</a:t>
            </a:r>
            <a:r>
              <a:rPr b="1" lang="en-US" sz="1400"/>
              <a:t>Mar. 1, 2023</a:t>
            </a:r>
            <a:r>
              <a:rPr lang="en-US" sz="1400"/>
              <a:t>.</a:t>
            </a:r>
            <a:endParaRPr i="1" sz="1400">
              <a:solidFill>
                <a:srgbClr val="000000"/>
              </a:solidFill>
            </a:endParaRPr>
          </a:p>
        </p:txBody>
      </p:sp>
      <p:grpSp>
        <p:nvGrpSpPr>
          <p:cNvPr id="271" name="Google Shape;271;gff4cf40181_0_0"/>
          <p:cNvGrpSpPr/>
          <p:nvPr/>
        </p:nvGrpSpPr>
        <p:grpSpPr>
          <a:xfrm>
            <a:off x="8846043" y="1133772"/>
            <a:ext cx="2860362" cy="5539758"/>
            <a:chOff x="344956" y="1133775"/>
            <a:chExt cx="2903331" cy="5539758"/>
          </a:xfrm>
        </p:grpSpPr>
        <p:grpSp>
          <p:nvGrpSpPr>
            <p:cNvPr id="272" name="Google Shape;272;gff4cf40181_0_0"/>
            <p:cNvGrpSpPr/>
            <p:nvPr/>
          </p:nvGrpSpPr>
          <p:grpSpPr>
            <a:xfrm>
              <a:off x="344956" y="1133775"/>
              <a:ext cx="2903331" cy="2662584"/>
              <a:chOff x="629600" y="1133734"/>
              <a:chExt cx="4592425" cy="4471925"/>
            </a:xfrm>
          </p:grpSpPr>
          <p:grpSp>
            <p:nvGrpSpPr>
              <p:cNvPr id="273" name="Google Shape;273;gff4cf40181_0_0"/>
              <p:cNvGrpSpPr/>
              <p:nvPr/>
            </p:nvGrpSpPr>
            <p:grpSpPr>
              <a:xfrm>
                <a:off x="630958" y="1133734"/>
                <a:ext cx="4591065" cy="4471925"/>
                <a:chOff x="1508125" y="3639518"/>
                <a:chExt cx="2934151" cy="2858008"/>
              </a:xfrm>
            </p:grpSpPr>
            <p:pic>
              <p:nvPicPr>
                <p:cNvPr id="274" name="Google Shape;274;gff4cf40181_0_0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19788" r="19190" t="0"/>
                <a:stretch/>
              </p:blipFill>
              <p:spPr>
                <a:xfrm>
                  <a:off x="1553021" y="3639518"/>
                  <a:ext cx="2847949" cy="28575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75" name="Google Shape;275;gff4cf40181_0_0"/>
                <p:cNvSpPr/>
                <p:nvPr/>
              </p:nvSpPr>
              <p:spPr>
                <a:xfrm>
                  <a:off x="1643075" y="5173875"/>
                  <a:ext cx="708300" cy="592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276" name="Google Shape;276;gff4cf40181_0_0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14101" r="7208" t="49912"/>
                <a:stretch/>
              </p:blipFill>
              <p:spPr>
                <a:xfrm>
                  <a:off x="1508125" y="5073225"/>
                  <a:ext cx="2934151" cy="14243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77" name="Google Shape;277;gff4cf40181_0_0"/>
              <p:cNvSpPr txBox="1"/>
              <p:nvPr/>
            </p:nvSpPr>
            <p:spPr>
              <a:xfrm>
                <a:off x="3539314" y="1659599"/>
                <a:ext cx="1682700" cy="56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00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GOES-West</a:t>
                </a:r>
                <a:endParaRPr b="1" sz="10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78" name="Google Shape;278;gff4cf40181_0_0"/>
              <p:cNvSpPr txBox="1"/>
              <p:nvPr/>
            </p:nvSpPr>
            <p:spPr>
              <a:xfrm>
                <a:off x="4162425" y="1133750"/>
                <a:ext cx="1059600" cy="41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5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Full Disk </a:t>
                </a:r>
                <a:endParaRPr b="1" sz="5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500">
                    <a:solidFill>
                      <a:srgbClr val="FFFF00"/>
                    </a:solidFill>
                    <a:latin typeface="Lato"/>
                    <a:ea typeface="Lato"/>
                    <a:cs typeface="Lato"/>
                    <a:sym typeface="Lato"/>
                  </a:rPr>
                  <a:t>Band 13: 2km pixels</a:t>
                </a:r>
                <a:endParaRPr b="1" sz="500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5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All other bands: 6km</a:t>
                </a:r>
                <a:endParaRPr b="1" sz="5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79" name="Google Shape;279;gff4cf40181_0_0"/>
              <p:cNvSpPr/>
              <p:nvPr/>
            </p:nvSpPr>
            <p:spPr>
              <a:xfrm>
                <a:off x="1002250" y="3588200"/>
                <a:ext cx="1021800" cy="855300"/>
              </a:xfrm>
              <a:prstGeom prst="rect">
                <a:avLst/>
              </a:prstGeom>
              <a:noFill/>
              <a:ln cap="flat" cmpd="sng" w="9525">
                <a:solidFill>
                  <a:srgbClr val="AEE2F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gff4cf40181_0_0"/>
              <p:cNvSpPr/>
              <p:nvPr/>
            </p:nvSpPr>
            <p:spPr>
              <a:xfrm>
                <a:off x="1817200" y="1158900"/>
                <a:ext cx="1446900" cy="556200"/>
              </a:xfrm>
              <a:prstGeom prst="rect">
                <a:avLst/>
              </a:prstGeom>
              <a:noFill/>
              <a:ln cap="flat" cmpd="sng" w="19050">
                <a:solidFill>
                  <a:srgbClr val="AEE2F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gff4cf40181_0_0"/>
              <p:cNvSpPr/>
              <p:nvPr/>
            </p:nvSpPr>
            <p:spPr>
              <a:xfrm>
                <a:off x="1805000" y="2240400"/>
                <a:ext cx="709500" cy="741000"/>
              </a:xfrm>
              <a:prstGeom prst="rect">
                <a:avLst/>
              </a:prstGeom>
              <a:noFill/>
              <a:ln cap="flat" cmpd="sng" w="9525">
                <a:solidFill>
                  <a:srgbClr val="AEE2FB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gff4cf40181_0_0"/>
              <p:cNvSpPr/>
              <p:nvPr/>
            </p:nvSpPr>
            <p:spPr>
              <a:xfrm>
                <a:off x="1875000" y="1536575"/>
                <a:ext cx="2048700" cy="1225500"/>
              </a:xfrm>
              <a:prstGeom prst="rect">
                <a:avLst/>
              </a:prstGeom>
              <a:noFill/>
              <a:ln cap="flat" cmpd="sng" w="9525">
                <a:solidFill>
                  <a:srgbClr val="E0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EA9999"/>
                  </a:solidFill>
                </a:endParaRPr>
              </a:p>
            </p:txBody>
          </p:sp>
          <p:sp>
            <p:nvSpPr>
              <p:cNvPr id="283" name="Google Shape;283;gff4cf40181_0_0"/>
              <p:cNvSpPr txBox="1"/>
              <p:nvPr/>
            </p:nvSpPr>
            <p:spPr>
              <a:xfrm>
                <a:off x="2045450" y="3615338"/>
                <a:ext cx="1819200" cy="41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5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American Samoa regional sector</a:t>
                </a:r>
                <a:br>
                  <a:rPr b="1" lang="en-US" sz="5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</a:br>
                <a:r>
                  <a:rPr b="1" lang="en-US" sz="5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(as of 12/06/2022)</a:t>
                </a:r>
                <a:r>
                  <a:rPr b="1" lang="en-US" sz="5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 </a:t>
                </a:r>
                <a:endParaRPr b="1" sz="5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5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(Band 13 only)</a:t>
                </a:r>
                <a:endParaRPr b="1" sz="5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84" name="Google Shape;284;gff4cf40181_0_0"/>
              <p:cNvSpPr txBox="1"/>
              <p:nvPr/>
            </p:nvSpPr>
            <p:spPr>
              <a:xfrm>
                <a:off x="916025" y="1214075"/>
                <a:ext cx="894000" cy="28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5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Alaska regional </a:t>
                </a:r>
                <a:endParaRPr b="1" sz="500">
                  <a:solidFill>
                    <a:srgbClr val="AEE2FB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5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sector</a:t>
                </a:r>
                <a:endParaRPr b="1" sz="5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85" name="Google Shape;285;gff4cf40181_0_0"/>
              <p:cNvSpPr txBox="1"/>
              <p:nvPr/>
            </p:nvSpPr>
            <p:spPr>
              <a:xfrm>
                <a:off x="629600" y="2297700"/>
                <a:ext cx="1166400" cy="28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5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Hawaii regional sector </a:t>
                </a:r>
                <a:br>
                  <a:rPr b="1" lang="en-US" sz="5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</a:br>
                <a:r>
                  <a:rPr b="1" lang="en-US" sz="5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(until 12/06/2022)</a:t>
                </a:r>
                <a:endParaRPr b="1" sz="5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86" name="Google Shape;286;gff4cf40181_0_0"/>
              <p:cNvSpPr txBox="1"/>
              <p:nvPr/>
            </p:nvSpPr>
            <p:spPr>
              <a:xfrm>
                <a:off x="2840900" y="1528800"/>
                <a:ext cx="1059600" cy="49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600">
                    <a:solidFill>
                      <a:srgbClr val="CC4125"/>
                    </a:solidFill>
                    <a:latin typeface="Lato"/>
                    <a:ea typeface="Lato"/>
                    <a:cs typeface="Lato"/>
                    <a:sym typeface="Lato"/>
                  </a:rPr>
                  <a:t>W. CONUS (PACUS)</a:t>
                </a:r>
                <a:endParaRPr b="1" sz="600">
                  <a:solidFill>
                    <a:srgbClr val="CC4125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600">
                    <a:solidFill>
                      <a:srgbClr val="CC4125"/>
                    </a:solidFill>
                    <a:latin typeface="Lato"/>
                    <a:ea typeface="Lato"/>
                    <a:cs typeface="Lato"/>
                    <a:sym typeface="Lato"/>
                  </a:rPr>
                  <a:t>sector</a:t>
                </a:r>
                <a:endParaRPr b="1" sz="600">
                  <a:solidFill>
                    <a:srgbClr val="CC4125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287" name="Google Shape;287;gff4cf40181_0_0"/>
            <p:cNvGrpSpPr/>
            <p:nvPr/>
          </p:nvGrpSpPr>
          <p:grpSpPr>
            <a:xfrm>
              <a:off x="396095" y="4029358"/>
              <a:ext cx="2801954" cy="2644175"/>
              <a:chOff x="5353606" y="1133706"/>
              <a:chExt cx="4478826" cy="4441006"/>
            </a:xfrm>
          </p:grpSpPr>
          <p:grpSp>
            <p:nvGrpSpPr>
              <p:cNvPr id="288" name="Google Shape;288;gff4cf40181_0_0"/>
              <p:cNvGrpSpPr/>
              <p:nvPr/>
            </p:nvGrpSpPr>
            <p:grpSpPr>
              <a:xfrm>
                <a:off x="5353606" y="1133706"/>
                <a:ext cx="4478826" cy="4441006"/>
                <a:chOff x="6954007" y="1438544"/>
                <a:chExt cx="4519958" cy="4481790"/>
              </a:xfrm>
            </p:grpSpPr>
            <p:pic>
              <p:nvPicPr>
                <p:cNvPr id="289" name="Google Shape;289;gff4cf40181_0_0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19320" r="18931" t="0"/>
                <a:stretch/>
              </p:blipFill>
              <p:spPr>
                <a:xfrm>
                  <a:off x="6954007" y="1438544"/>
                  <a:ext cx="4519941" cy="448179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90" name="Google Shape;290;gff4cf40181_0_0"/>
                <p:cNvSpPr txBox="1"/>
                <p:nvPr/>
              </p:nvSpPr>
              <p:spPr>
                <a:xfrm>
                  <a:off x="9720765" y="1931341"/>
                  <a:ext cx="1753200" cy="57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1000">
                      <a:solidFill>
                        <a:srgbClr val="FFFFFF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GOES-East</a:t>
                  </a:r>
                  <a:endParaRPr b="1" sz="100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  <p:sp>
            <p:nvSpPr>
              <p:cNvPr id="291" name="Google Shape;291;gff4cf40181_0_0"/>
              <p:cNvSpPr txBox="1"/>
              <p:nvPr/>
            </p:nvSpPr>
            <p:spPr>
              <a:xfrm>
                <a:off x="8772825" y="1133750"/>
                <a:ext cx="1059600" cy="41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Full Disk </a:t>
                </a:r>
                <a:endParaRPr sz="5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00">
                    <a:solidFill>
                      <a:srgbClr val="FFFF00"/>
                    </a:solidFill>
                    <a:latin typeface="Lato"/>
                    <a:ea typeface="Lato"/>
                    <a:cs typeface="Lato"/>
                    <a:sym typeface="Lato"/>
                  </a:rPr>
                  <a:t>Band 13: 2km pixels</a:t>
                </a:r>
                <a:endParaRPr sz="500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All other bands: 6km</a:t>
                </a:r>
                <a:endParaRPr sz="5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92" name="Google Shape;292;gff4cf40181_0_0"/>
              <p:cNvSpPr/>
              <p:nvPr/>
            </p:nvSpPr>
            <p:spPr>
              <a:xfrm>
                <a:off x="7466775" y="2218500"/>
                <a:ext cx="803100" cy="741000"/>
              </a:xfrm>
              <a:prstGeom prst="rect">
                <a:avLst/>
              </a:prstGeom>
              <a:noFill/>
              <a:ln cap="flat" cmpd="sng" w="9525">
                <a:solidFill>
                  <a:srgbClr val="AEE2F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gff4cf40181_0_0"/>
              <p:cNvSpPr/>
              <p:nvPr/>
            </p:nvSpPr>
            <p:spPr>
              <a:xfrm>
                <a:off x="6029325" y="1477900"/>
                <a:ext cx="2090400" cy="1243200"/>
              </a:xfrm>
              <a:prstGeom prst="rect">
                <a:avLst/>
              </a:prstGeom>
              <a:noFill/>
              <a:ln cap="flat" cmpd="sng" w="9525">
                <a:solidFill>
                  <a:srgbClr val="CC412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EA9999"/>
                  </a:solidFill>
                </a:endParaRPr>
              </a:p>
            </p:txBody>
          </p:sp>
          <p:sp>
            <p:nvSpPr>
              <p:cNvPr id="294" name="Google Shape;294;gff4cf40181_0_0"/>
              <p:cNvSpPr txBox="1"/>
              <p:nvPr/>
            </p:nvSpPr>
            <p:spPr>
              <a:xfrm>
                <a:off x="6065025" y="1477900"/>
                <a:ext cx="640200" cy="39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700">
                    <a:solidFill>
                      <a:srgbClr val="CC4125"/>
                    </a:solidFill>
                    <a:latin typeface="Lato"/>
                    <a:ea typeface="Lato"/>
                    <a:cs typeface="Lato"/>
                    <a:sym typeface="Lato"/>
                  </a:rPr>
                  <a:t>CONUS</a:t>
                </a:r>
                <a:endParaRPr b="1" sz="700">
                  <a:solidFill>
                    <a:srgbClr val="CC4125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700">
                    <a:solidFill>
                      <a:srgbClr val="CC4125"/>
                    </a:solidFill>
                    <a:latin typeface="Lato"/>
                    <a:ea typeface="Lato"/>
                    <a:cs typeface="Lato"/>
                    <a:sym typeface="Lato"/>
                  </a:rPr>
                  <a:t>sector</a:t>
                </a:r>
                <a:endParaRPr b="1" sz="700">
                  <a:solidFill>
                    <a:srgbClr val="CC4125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95" name="Google Shape;295;gff4cf40181_0_0"/>
              <p:cNvSpPr txBox="1"/>
              <p:nvPr/>
            </p:nvSpPr>
            <p:spPr>
              <a:xfrm>
                <a:off x="8299200" y="2281500"/>
                <a:ext cx="1425900" cy="41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500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Puerto Rico regional sector</a:t>
                </a:r>
                <a:endParaRPr b="1" sz="5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5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(Bands 1-10, 13, 15 only </a:t>
                </a:r>
                <a:br>
                  <a:rPr b="1" lang="en-US" sz="5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</a:br>
                <a:r>
                  <a:rPr b="1" lang="en-US" sz="5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as of 12/01/2022)</a:t>
                </a:r>
                <a:endParaRPr b="1" sz="5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296" name="Google Shape;296;gff4cf40181_0_0"/>
          <p:cNvSpPr/>
          <p:nvPr/>
        </p:nvSpPr>
        <p:spPr>
          <a:xfrm rot="851661">
            <a:off x="8018004" y="1339585"/>
            <a:ext cx="764645" cy="612429"/>
          </a:xfrm>
          <a:prstGeom prst="foldedCorner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New dates announced Oct. 7, 11</a:t>
            </a:r>
            <a:endParaRPr sz="9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2352"/>
              </a:srgbClr>
            </a:gs>
            <a:gs pos="100000">
              <a:srgbClr val="0FF5BC">
                <a:alpha val="18039"/>
              </a:srgbClr>
            </a:gs>
          </a:gsLst>
          <a:lin ang="5400012" scaled="0"/>
        </a:gra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ff4cf40181_0_208"/>
          <p:cNvSpPr txBox="1"/>
          <p:nvPr>
            <p:ph idx="1" type="subTitle"/>
          </p:nvPr>
        </p:nvSpPr>
        <p:spPr>
          <a:xfrm>
            <a:off x="1528350" y="3118850"/>
            <a:ext cx="91353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3. Preparing for JPSS-2 / NOAA-21 </a:t>
            </a:r>
            <a:endParaRPr sz="2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and changes to the JPSS constellation</a:t>
            </a:r>
            <a:endParaRPr sz="2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t/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NOAA_logo.png" id="303" name="Google Shape;303;gff4cf40181_0_2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878" y="75827"/>
            <a:ext cx="1344100" cy="13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ff4cf40181_0_2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5499" y="75825"/>
            <a:ext cx="1344100" cy="130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ff4cf40181_0_6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0" name="Google Shape;310;gff4cf40181_0_60"/>
          <p:cNvSpPr txBox="1"/>
          <p:nvPr>
            <p:ph type="title"/>
          </p:nvPr>
        </p:nvSpPr>
        <p:spPr>
          <a:xfrm>
            <a:off x="1334050" y="97350"/>
            <a:ext cx="95193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JPSS-2 launch and the </a:t>
            </a:r>
            <a:r>
              <a:rPr lang="en-US" sz="2800"/>
              <a:t>JPSS Constellation </a:t>
            </a:r>
            <a:endParaRPr sz="2800"/>
          </a:p>
        </p:txBody>
      </p:sp>
      <p:sp>
        <p:nvSpPr>
          <p:cNvPr id="311" name="Google Shape;311;gff4cf40181_0_60"/>
          <p:cNvSpPr txBox="1"/>
          <p:nvPr/>
        </p:nvSpPr>
        <p:spPr>
          <a:xfrm rot="5400000">
            <a:off x="10380200" y="4835556"/>
            <a:ext cx="17124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1"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after J. McNitt et al.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12" name="Google Shape;312;gff4cf40181_0_60"/>
          <p:cNvGrpSpPr/>
          <p:nvPr/>
        </p:nvGrpSpPr>
        <p:grpSpPr>
          <a:xfrm>
            <a:off x="477351" y="1184826"/>
            <a:ext cx="11366182" cy="5359800"/>
            <a:chOff x="561333" y="338450"/>
            <a:chExt cx="12624882" cy="5953349"/>
          </a:xfrm>
        </p:grpSpPr>
        <p:grpSp>
          <p:nvGrpSpPr>
            <p:cNvPr id="313" name="Google Shape;313;gff4cf40181_0_60"/>
            <p:cNvGrpSpPr/>
            <p:nvPr/>
          </p:nvGrpSpPr>
          <p:grpSpPr>
            <a:xfrm>
              <a:off x="561333" y="338450"/>
              <a:ext cx="12624882" cy="5953349"/>
              <a:chOff x="1841119" y="1465406"/>
              <a:chExt cx="10846119" cy="5114561"/>
            </a:xfrm>
          </p:grpSpPr>
          <p:grpSp>
            <p:nvGrpSpPr>
              <p:cNvPr id="314" name="Google Shape;314;gff4cf40181_0_60"/>
              <p:cNvGrpSpPr/>
              <p:nvPr/>
            </p:nvGrpSpPr>
            <p:grpSpPr>
              <a:xfrm>
                <a:off x="2253113" y="1465406"/>
                <a:ext cx="10400957" cy="5114561"/>
                <a:chOff x="2850126" y="2018381"/>
                <a:chExt cx="8671800" cy="4056600"/>
              </a:xfrm>
            </p:grpSpPr>
            <p:sp>
              <p:nvSpPr>
                <p:cNvPr id="315" name="Google Shape;315;gff4cf40181_0_60"/>
                <p:cNvSpPr/>
                <p:nvPr/>
              </p:nvSpPr>
              <p:spPr>
                <a:xfrm>
                  <a:off x="2850126" y="2018381"/>
                  <a:ext cx="8671800" cy="4056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316" name="Google Shape;316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4159" r="73611" t="31539"/>
                <a:stretch/>
              </p:blipFill>
              <p:spPr>
                <a:xfrm>
                  <a:off x="7967895" y="4646983"/>
                  <a:ext cx="1219520" cy="11011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7" name="Google Shape;317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4160" r="73828" t="31539"/>
                <a:stretch/>
              </p:blipFill>
              <p:spPr>
                <a:xfrm>
                  <a:off x="6033125" y="4646975"/>
                  <a:ext cx="120757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8" name="Google Shape;318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4160" r="73828" t="31539"/>
                <a:stretch/>
              </p:blipFill>
              <p:spPr>
                <a:xfrm>
                  <a:off x="4051925" y="4646975"/>
                  <a:ext cx="120757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9" name="Google Shape;319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2840" l="15224" r="3448" t="91546"/>
                <a:stretch/>
              </p:blipFill>
              <p:spPr>
                <a:xfrm>
                  <a:off x="2850136" y="5731777"/>
                  <a:ext cx="7741230" cy="3429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0" name="Google Shape;320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26677" r="51311" t="31539"/>
                <a:stretch/>
              </p:blipFill>
              <p:spPr>
                <a:xfrm>
                  <a:off x="5132250" y="4646975"/>
                  <a:ext cx="120757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1" name="Google Shape;321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50000" r="27990" t="31539"/>
                <a:stretch/>
              </p:blipFill>
              <p:spPr>
                <a:xfrm>
                  <a:off x="7126975" y="4646975"/>
                  <a:ext cx="120757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2" name="Google Shape;322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74312" r="0" t="31539"/>
                <a:stretch/>
              </p:blipFill>
              <p:spPr>
                <a:xfrm>
                  <a:off x="9187407" y="4646975"/>
                  <a:ext cx="140932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3" name="Google Shape;323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2185" r="73828" t="31539"/>
                <a:stretch/>
              </p:blipFill>
              <p:spPr>
                <a:xfrm>
                  <a:off x="3029150" y="4646975"/>
                  <a:ext cx="1315949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4" name="Google Shape;324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68460" l="18672" r="61925" t="0"/>
                <a:stretch/>
              </p:blipFill>
              <p:spPr>
                <a:xfrm>
                  <a:off x="4693125" y="4139675"/>
                  <a:ext cx="1064425" cy="507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5" name="Google Shape;325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68460" l="0" r="80597" t="0"/>
                <a:stretch/>
              </p:blipFill>
              <p:spPr>
                <a:xfrm>
                  <a:off x="2906675" y="4139675"/>
                  <a:ext cx="1064425" cy="507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6" name="Google Shape;326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68460" l="35566" r="33815" t="0"/>
                <a:stretch/>
              </p:blipFill>
              <p:spPr>
                <a:xfrm>
                  <a:off x="6339825" y="4139675"/>
                  <a:ext cx="1679799" cy="507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7" name="Google Shape;327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68460" l="63080" r="0" t="0"/>
                <a:stretch/>
              </p:blipFill>
              <p:spPr>
                <a:xfrm>
                  <a:off x="8559841" y="4139675"/>
                  <a:ext cx="2025476" cy="507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28" name="Google Shape;328;gff4cf40181_0_60"/>
                <p:cNvSpPr/>
                <p:nvPr/>
              </p:nvSpPr>
              <p:spPr>
                <a:xfrm rot="-8100000">
                  <a:off x="10422786" y="4859523"/>
                  <a:ext cx="219345" cy="220193"/>
                </a:xfrm>
                <a:prstGeom prst="rtTriangle">
                  <a:avLst/>
                </a:prstGeom>
                <a:solidFill>
                  <a:srgbClr val="D9D9D9"/>
                </a:solidFill>
                <a:ln cap="flat" cmpd="sng" w="9525">
                  <a:solidFill>
                    <a:srgbClr val="A4C2F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9" name="Google Shape;329;gff4cf40181_0_60"/>
                <p:cNvSpPr/>
                <p:nvPr/>
              </p:nvSpPr>
              <p:spPr>
                <a:xfrm>
                  <a:off x="10517574" y="4889375"/>
                  <a:ext cx="40800" cy="16560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pic>
            <p:nvPicPr>
              <p:cNvPr id="330" name="Google Shape;330;gff4cf40181_0_60"/>
              <p:cNvPicPr preferRelativeResize="0"/>
              <p:nvPr/>
            </p:nvPicPr>
            <p:blipFill rotWithShape="1">
              <a:blip r:embed="rId5">
                <a:alphaModFix/>
              </a:blip>
              <a:srcRect b="0" l="74022" r="1919" t="0"/>
              <a:stretch/>
            </p:blipFill>
            <p:spPr>
              <a:xfrm>
                <a:off x="9847629" y="1538129"/>
                <a:ext cx="2839610" cy="26192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1" name="Google Shape;331;gff4cf40181_0_60"/>
              <p:cNvPicPr preferRelativeResize="0"/>
              <p:nvPr/>
            </p:nvPicPr>
            <p:blipFill rotWithShape="1">
              <a:blip r:embed="rId5">
                <a:alphaModFix/>
              </a:blip>
              <a:srcRect b="0" l="41714" r="39695" t="0"/>
              <a:stretch/>
            </p:blipFill>
            <p:spPr>
              <a:xfrm>
                <a:off x="7715445" y="1610842"/>
                <a:ext cx="2190906" cy="26192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2" name="Google Shape;332;gff4cf40181_0_60"/>
              <p:cNvPicPr preferRelativeResize="0"/>
              <p:nvPr/>
            </p:nvPicPr>
            <p:blipFill rotWithShape="1">
              <a:blip r:embed="rId5">
                <a:alphaModFix/>
              </a:blip>
              <a:srcRect b="0" l="5872" r="75538" t="0"/>
              <a:stretch/>
            </p:blipFill>
            <p:spPr>
              <a:xfrm>
                <a:off x="5258196" y="1618242"/>
                <a:ext cx="2191238" cy="26192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3" name="Google Shape;333;gff4cf40181_0_60"/>
              <p:cNvSpPr/>
              <p:nvPr/>
            </p:nvSpPr>
            <p:spPr>
              <a:xfrm>
                <a:off x="1841119" y="5312203"/>
                <a:ext cx="1565082" cy="789534"/>
              </a:xfrm>
              <a:prstGeom prst="irregularSeal2">
                <a:avLst/>
              </a:prstGeom>
              <a:solidFill>
                <a:srgbClr val="FFFF00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157163" rotWithShape="0" algn="bl" dir="5400000" dist="47625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800" u="none" cap="none" strike="noStrike">
                    <a:solidFill>
                      <a:srgbClr val="434343"/>
                    </a:solidFill>
                    <a:latin typeface="Lato"/>
                    <a:ea typeface="Lato"/>
                    <a:cs typeface="Lato"/>
                    <a:sym typeface="Lato"/>
                  </a:rPr>
                  <a:t>JPSS-2 launch: Nov. 1, 2022</a:t>
                </a:r>
                <a:endParaRPr b="0" i="0" sz="800" u="none" cap="none" strike="noStrike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34" name="Google Shape;334;gff4cf40181_0_60"/>
            <p:cNvCxnSpPr/>
            <p:nvPr/>
          </p:nvCxnSpPr>
          <p:spPr>
            <a:xfrm>
              <a:off x="7098354" y="1254101"/>
              <a:ext cx="0" cy="2082300"/>
            </a:xfrm>
            <a:prstGeom prst="straightConnector1">
              <a:avLst/>
            </a:prstGeom>
            <a:noFill/>
            <a:ln cap="flat" cmpd="sng" w="19050">
              <a:solidFill>
                <a:srgbClr val="B7B7B7"/>
              </a:solidFill>
              <a:prstDash val="lgDash"/>
              <a:round/>
              <a:headEnd len="med" w="med" type="none"/>
              <a:tailEnd len="med" w="med" type="none"/>
            </a:ln>
          </p:spPr>
        </p:cxnSp>
        <p:cxnSp>
          <p:nvCxnSpPr>
            <p:cNvPr id="335" name="Google Shape;335;gff4cf40181_0_60"/>
            <p:cNvCxnSpPr/>
            <p:nvPr/>
          </p:nvCxnSpPr>
          <p:spPr>
            <a:xfrm>
              <a:off x="9950928" y="1254101"/>
              <a:ext cx="0" cy="2082300"/>
            </a:xfrm>
            <a:prstGeom prst="straightConnector1">
              <a:avLst/>
            </a:prstGeom>
            <a:noFill/>
            <a:ln cap="flat" cmpd="sng" w="19050">
              <a:solidFill>
                <a:srgbClr val="B7B7B7"/>
              </a:solidFill>
              <a:prstDash val="lgDash"/>
              <a:round/>
              <a:headEnd len="med" w="med" type="none"/>
              <a:tailEnd len="med" w="med" type="none"/>
            </a:ln>
          </p:spPr>
        </p:cxnSp>
        <p:cxnSp>
          <p:nvCxnSpPr>
            <p:cNvPr id="336" name="Google Shape;336;gff4cf40181_0_60"/>
            <p:cNvCxnSpPr/>
            <p:nvPr/>
          </p:nvCxnSpPr>
          <p:spPr>
            <a:xfrm>
              <a:off x="4278954" y="1254101"/>
              <a:ext cx="0" cy="2082300"/>
            </a:xfrm>
            <a:prstGeom prst="straightConnector1">
              <a:avLst/>
            </a:prstGeom>
            <a:noFill/>
            <a:ln cap="flat" cmpd="sng" w="19050">
              <a:solidFill>
                <a:srgbClr val="B7B7B7"/>
              </a:solidFill>
              <a:prstDash val="lgDash"/>
              <a:round/>
              <a:headEnd len="med" w="med" type="none"/>
              <a:tailEnd len="med" w="med" type="none"/>
            </a:ln>
          </p:spPr>
        </p:cxnSp>
        <p:sp>
          <p:nvSpPr>
            <p:cNvPr id="337" name="Google Shape;337;gff4cf40181_0_60"/>
            <p:cNvSpPr txBox="1"/>
            <p:nvPr/>
          </p:nvSpPr>
          <p:spPr>
            <a:xfrm>
              <a:off x="1687525" y="366315"/>
              <a:ext cx="2028300" cy="50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25" lIns="91425" spcFirstLastPara="1" rIns="91425" wrap="square" tIns="9125">
              <a:spAutoFit/>
            </a:bodyPr>
            <a:lstStyle/>
            <a:p>
              <a:pPr indent="0" lvl="0" marL="0" marR="91440" rtl="0" algn="l">
                <a:spcBef>
                  <a:spcPts val="600"/>
                </a:spcBef>
                <a:spcAft>
                  <a:spcPts val="6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950">
                  <a:solidFill>
                    <a:srgbClr val="434343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Launch, Early Orbit and Activation (LEO&amp;A) (Launch to L+90 days)</a:t>
              </a:r>
              <a:endParaRPr sz="950">
                <a:solidFill>
                  <a:srgbClr val="434343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pic>
          <p:nvPicPr>
            <p:cNvPr id="338" name="Google Shape;338;gff4cf40181_0_60"/>
            <p:cNvPicPr preferRelativeResize="0"/>
            <p:nvPr/>
          </p:nvPicPr>
          <p:blipFill rotWithShape="1">
            <a:blip r:embed="rId5">
              <a:alphaModFix amt="56000"/>
            </a:blip>
            <a:srcRect b="0" l="5872" r="75538" t="13442"/>
            <a:stretch/>
          </p:blipFill>
          <p:spPr>
            <a:xfrm>
              <a:off x="1380867" y="893805"/>
              <a:ext cx="2539615" cy="26389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9" name="Google Shape;339;gff4cf40181_0_60"/>
            <p:cNvGrpSpPr/>
            <p:nvPr/>
          </p:nvGrpSpPr>
          <p:grpSpPr>
            <a:xfrm>
              <a:off x="9086601" y="1674115"/>
              <a:ext cx="733129" cy="503386"/>
              <a:chOff x="7797562" y="-572317"/>
              <a:chExt cx="2691369" cy="2378950"/>
            </a:xfrm>
          </p:grpSpPr>
          <p:sp>
            <p:nvSpPr>
              <p:cNvPr id="340" name="Google Shape;340;gff4cf40181_0_60"/>
              <p:cNvSpPr/>
              <p:nvPr/>
            </p:nvSpPr>
            <p:spPr>
              <a:xfrm>
                <a:off x="9184574" y="-245354"/>
                <a:ext cx="1300009" cy="1026911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gff4cf40181_0_60"/>
              <p:cNvSpPr/>
              <p:nvPr/>
            </p:nvSpPr>
            <p:spPr>
              <a:xfrm>
                <a:off x="7797562" y="-572317"/>
                <a:ext cx="1699900" cy="1206227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gff4cf40181_0_60"/>
              <p:cNvSpPr/>
              <p:nvPr/>
            </p:nvSpPr>
            <p:spPr>
              <a:xfrm>
                <a:off x="7797622" y="633644"/>
                <a:ext cx="1290558" cy="1172989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gff4cf40181_0_60"/>
              <p:cNvSpPr/>
              <p:nvPr/>
            </p:nvSpPr>
            <p:spPr>
              <a:xfrm>
                <a:off x="9088016" y="775043"/>
                <a:ext cx="1400915" cy="1029149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4" name="Google Shape;344;gff4cf40181_0_60"/>
            <p:cNvGrpSpPr/>
            <p:nvPr/>
          </p:nvGrpSpPr>
          <p:grpSpPr>
            <a:xfrm>
              <a:off x="7956063" y="1005195"/>
              <a:ext cx="741641" cy="456258"/>
              <a:chOff x="6586702" y="-1285900"/>
              <a:chExt cx="2722616" cy="2156230"/>
            </a:xfrm>
          </p:grpSpPr>
          <p:sp>
            <p:nvSpPr>
              <p:cNvPr id="345" name="Google Shape;345;gff4cf40181_0_60"/>
              <p:cNvSpPr/>
              <p:nvPr/>
            </p:nvSpPr>
            <p:spPr>
              <a:xfrm>
                <a:off x="7990825" y="-989885"/>
                <a:ext cx="1317040" cy="931861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gff4cf40181_0_60"/>
              <p:cNvSpPr/>
              <p:nvPr/>
            </p:nvSpPr>
            <p:spPr>
              <a:xfrm>
                <a:off x="6586702" y="-1285900"/>
                <a:ext cx="1722170" cy="1094580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gff4cf40181_0_60"/>
              <p:cNvSpPr/>
              <p:nvPr/>
            </p:nvSpPr>
            <p:spPr>
              <a:xfrm>
                <a:off x="6586762" y="-194088"/>
                <a:ext cx="1307465" cy="1064419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gff4cf40181_0_60"/>
              <p:cNvSpPr/>
              <p:nvPr/>
            </p:nvSpPr>
            <p:spPr>
              <a:xfrm>
                <a:off x="7893076" y="-66073"/>
                <a:ext cx="1416243" cy="931493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gff4cf40181_0_60"/>
            <p:cNvGrpSpPr/>
            <p:nvPr/>
          </p:nvGrpSpPr>
          <p:grpSpPr>
            <a:xfrm>
              <a:off x="12310971" y="1627491"/>
              <a:ext cx="838147" cy="456261"/>
              <a:chOff x="10962648" y="-792654"/>
              <a:chExt cx="3076898" cy="2156245"/>
            </a:xfrm>
          </p:grpSpPr>
          <p:sp>
            <p:nvSpPr>
              <p:cNvPr id="350" name="Google Shape;350;gff4cf40181_0_60"/>
              <p:cNvSpPr/>
              <p:nvPr/>
            </p:nvSpPr>
            <p:spPr>
              <a:xfrm>
                <a:off x="12549872" y="-496636"/>
                <a:ext cx="1487346" cy="931861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gff4cf40181_0_60"/>
              <p:cNvSpPr/>
              <p:nvPr/>
            </p:nvSpPr>
            <p:spPr>
              <a:xfrm>
                <a:off x="10962648" y="-792654"/>
                <a:ext cx="1944864" cy="1094580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gff4cf40181_0_60"/>
              <p:cNvSpPr/>
              <p:nvPr/>
            </p:nvSpPr>
            <p:spPr>
              <a:xfrm>
                <a:off x="10962716" y="299172"/>
                <a:ext cx="1476534" cy="1064419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gff4cf40181_0_60"/>
              <p:cNvSpPr/>
              <p:nvPr/>
            </p:nvSpPr>
            <p:spPr>
              <a:xfrm>
                <a:off x="12439376" y="427189"/>
                <a:ext cx="1600170" cy="931493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" name="Google Shape;354;gff4cf40181_0_60"/>
            <p:cNvGrpSpPr/>
            <p:nvPr/>
          </p:nvGrpSpPr>
          <p:grpSpPr>
            <a:xfrm>
              <a:off x="9819551" y="1591087"/>
              <a:ext cx="771686" cy="456322"/>
              <a:chOff x="8137962" y="-602339"/>
              <a:chExt cx="2832916" cy="2156533"/>
            </a:xfrm>
          </p:grpSpPr>
          <p:sp>
            <p:nvSpPr>
              <p:cNvPr id="355" name="Google Shape;355;gff4cf40181_0_60"/>
              <p:cNvSpPr/>
              <p:nvPr/>
            </p:nvSpPr>
            <p:spPr>
              <a:xfrm>
                <a:off x="9598037" y="-306243"/>
                <a:ext cx="1368132" cy="931861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gff4cf40181_0_60"/>
              <p:cNvSpPr/>
              <p:nvPr/>
            </p:nvSpPr>
            <p:spPr>
              <a:xfrm>
                <a:off x="8137962" y="-602339"/>
                <a:ext cx="1788978" cy="1094580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gff4cf40181_0_60"/>
              <p:cNvSpPr/>
              <p:nvPr/>
            </p:nvSpPr>
            <p:spPr>
              <a:xfrm>
                <a:off x="8138025" y="489775"/>
                <a:ext cx="1358186" cy="1064419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gff4cf40181_0_60"/>
              <p:cNvSpPr/>
              <p:nvPr/>
            </p:nvSpPr>
            <p:spPr>
              <a:xfrm>
                <a:off x="9496392" y="617826"/>
                <a:ext cx="1474486" cy="931493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9" name="Google Shape;359;gff4cf40181_0_60"/>
          <p:cNvSpPr txBox="1"/>
          <p:nvPr/>
        </p:nvSpPr>
        <p:spPr>
          <a:xfrm rot="5400000">
            <a:off x="11220750" y="5659425"/>
            <a:ext cx="1432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Source:  J. McNitt</a:t>
            </a:r>
            <a:endParaRPr sz="1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f6487c47f5_0_17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5" name="Google Shape;365;gf6487c47f5_0_170"/>
          <p:cNvSpPr txBox="1"/>
          <p:nvPr>
            <p:ph type="title"/>
          </p:nvPr>
        </p:nvSpPr>
        <p:spPr>
          <a:xfrm>
            <a:off x="1334050" y="97350"/>
            <a:ext cx="95193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NWS readiness planning for JPSS-2/NOAA-21</a:t>
            </a:r>
            <a:endParaRPr sz="2800"/>
          </a:p>
        </p:txBody>
      </p:sp>
      <p:sp>
        <p:nvSpPr>
          <p:cNvPr id="366" name="Google Shape;366;gf6487c47f5_0_170"/>
          <p:cNvSpPr txBox="1"/>
          <p:nvPr/>
        </p:nvSpPr>
        <p:spPr>
          <a:xfrm rot="5400000">
            <a:off x="10437759" y="4912070"/>
            <a:ext cx="19014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1"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Dariush Khadjenouri 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67" name="Google Shape;367;gf6487c47f5_0_170"/>
          <p:cNvGrpSpPr/>
          <p:nvPr/>
        </p:nvGrpSpPr>
        <p:grpSpPr>
          <a:xfrm>
            <a:off x="953189" y="1228626"/>
            <a:ext cx="10285610" cy="4783292"/>
            <a:chOff x="952989" y="1533426"/>
            <a:chExt cx="10285610" cy="4783292"/>
          </a:xfrm>
        </p:grpSpPr>
        <p:pic>
          <p:nvPicPr>
            <p:cNvPr id="368" name="Google Shape;368;gf6487c47f5_0_170"/>
            <p:cNvPicPr preferRelativeResize="0"/>
            <p:nvPr/>
          </p:nvPicPr>
          <p:blipFill rotWithShape="1">
            <a:blip r:embed="rId3">
              <a:alphaModFix/>
            </a:blip>
            <a:srcRect b="5550" l="0" r="0" t="24801"/>
            <a:stretch/>
          </p:blipFill>
          <p:spPr>
            <a:xfrm>
              <a:off x="953000" y="1533426"/>
              <a:ext cx="10285599" cy="46029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9" name="Google Shape;369;gf6487c47f5_0_170"/>
            <p:cNvCxnSpPr/>
            <p:nvPr/>
          </p:nvCxnSpPr>
          <p:spPr>
            <a:xfrm>
              <a:off x="4273900" y="1541125"/>
              <a:ext cx="0" cy="4491000"/>
            </a:xfrm>
            <a:prstGeom prst="straightConnector1">
              <a:avLst/>
            </a:prstGeom>
            <a:noFill/>
            <a:ln cap="flat" cmpd="sng" w="19050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370" name="Google Shape;370;gf6487c47f5_0_170"/>
            <p:cNvSpPr/>
            <p:nvPr/>
          </p:nvSpPr>
          <p:spPr>
            <a:xfrm>
              <a:off x="10118736" y="5938350"/>
              <a:ext cx="839549" cy="1980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1" name="Google Shape;371;gf6487c47f5_0_170"/>
            <p:cNvPicPr preferRelativeResize="0"/>
            <p:nvPr/>
          </p:nvPicPr>
          <p:blipFill rotWithShape="1">
            <a:blip r:embed="rId4">
              <a:alphaModFix/>
            </a:blip>
            <a:srcRect b="2755" l="6583" r="79028" t="92592"/>
            <a:stretch/>
          </p:blipFill>
          <p:spPr>
            <a:xfrm>
              <a:off x="9758767" y="6009205"/>
              <a:ext cx="1479825" cy="307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gf6487c47f5_0_170"/>
            <p:cNvPicPr preferRelativeResize="0"/>
            <p:nvPr/>
          </p:nvPicPr>
          <p:blipFill rotWithShape="1">
            <a:blip r:embed="rId4">
              <a:alphaModFix/>
            </a:blip>
            <a:srcRect b="2755" l="7200" r="7183" t="94633"/>
            <a:stretch/>
          </p:blipFill>
          <p:spPr>
            <a:xfrm>
              <a:off x="952989" y="6136406"/>
              <a:ext cx="8805777" cy="172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gf6487c47f5_0_170"/>
            <p:cNvPicPr preferRelativeResize="0"/>
            <p:nvPr/>
          </p:nvPicPr>
          <p:blipFill rotWithShape="1">
            <a:blip r:embed="rId4">
              <a:alphaModFix/>
            </a:blip>
            <a:srcRect b="2755" l="89664" r="7183" t="94633"/>
            <a:stretch/>
          </p:blipFill>
          <p:spPr>
            <a:xfrm>
              <a:off x="9434589" y="6136406"/>
              <a:ext cx="324179" cy="172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gf6487c47f5_0_170"/>
            <p:cNvPicPr preferRelativeResize="0"/>
            <p:nvPr/>
          </p:nvPicPr>
          <p:blipFill rotWithShape="1">
            <a:blip r:embed="rId4">
              <a:alphaModFix/>
            </a:blip>
            <a:srcRect b="2755" l="89664" r="7183" t="94633"/>
            <a:stretch/>
          </p:blipFill>
          <p:spPr>
            <a:xfrm>
              <a:off x="10188481" y="6144106"/>
              <a:ext cx="324179" cy="172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gf6487c47f5_0_170"/>
            <p:cNvPicPr preferRelativeResize="0"/>
            <p:nvPr/>
          </p:nvPicPr>
          <p:blipFill rotWithShape="1">
            <a:blip r:embed="rId4">
              <a:alphaModFix/>
            </a:blip>
            <a:srcRect b="2755" l="89664" r="7455" t="94633"/>
            <a:stretch/>
          </p:blipFill>
          <p:spPr>
            <a:xfrm>
              <a:off x="10942374" y="6144106"/>
              <a:ext cx="296220" cy="17260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6" name="Google Shape;376;gf6487c47f5_0_170"/>
            <p:cNvCxnSpPr/>
            <p:nvPr/>
          </p:nvCxnSpPr>
          <p:spPr>
            <a:xfrm rot="10800000">
              <a:off x="6473939" y="1887961"/>
              <a:ext cx="0" cy="4179590"/>
            </a:xfrm>
            <a:prstGeom prst="straightConnector1">
              <a:avLst/>
            </a:prstGeom>
            <a:noFill/>
            <a:ln cap="flat" cmpd="sng" w="19050">
              <a:solidFill>
                <a:srgbClr val="999999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377" name="Google Shape;377;gf6487c47f5_0_170"/>
            <p:cNvCxnSpPr/>
            <p:nvPr/>
          </p:nvCxnSpPr>
          <p:spPr>
            <a:xfrm>
              <a:off x="2014450" y="1536463"/>
              <a:ext cx="0" cy="4596900"/>
            </a:xfrm>
            <a:prstGeom prst="straightConnector1">
              <a:avLst/>
            </a:prstGeom>
            <a:noFill/>
            <a:ln cap="flat" cmpd="sng" w="28575">
              <a:solidFill>
                <a:srgbClr val="FFD96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78" name="Google Shape;378;gf6487c47f5_0_170"/>
            <p:cNvSpPr/>
            <p:nvPr/>
          </p:nvSpPr>
          <p:spPr>
            <a:xfrm>
              <a:off x="1119982" y="4668113"/>
              <a:ext cx="1772173" cy="893993"/>
            </a:xfrm>
            <a:prstGeom prst="irregularSeal2">
              <a:avLst/>
            </a:prstGeom>
            <a:solidFill>
              <a:srgbClr val="FFFF00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57163" rotWithShape="0" algn="bl" dir="5400000" dist="47625">
                <a:srgbClr val="000000">
                  <a:alpha val="498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800" u="none" cap="none" strike="noStrike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JPSS-2 launch: Nov. 1, 2022</a:t>
              </a:r>
              <a:endParaRPr b="0" i="0" sz="8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79" name="Google Shape;379;gf6487c47f5_0_170"/>
          <p:cNvCxnSpPr/>
          <p:nvPr/>
        </p:nvCxnSpPr>
        <p:spPr>
          <a:xfrm>
            <a:off x="8662700" y="1644725"/>
            <a:ext cx="0" cy="40824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80" name="Google Shape;380;gf6487c47f5_0_170"/>
          <p:cNvSpPr txBox="1"/>
          <p:nvPr/>
        </p:nvSpPr>
        <p:spPr>
          <a:xfrm>
            <a:off x="2342500" y="6102850"/>
            <a:ext cx="155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NOAA-21 LEO&amp;A</a:t>
            </a:r>
            <a:endParaRPr sz="12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1" name="Google Shape;381;gf6487c47f5_0_170"/>
          <p:cNvSpPr txBox="1"/>
          <p:nvPr/>
        </p:nvSpPr>
        <p:spPr>
          <a:xfrm>
            <a:off x="4628500" y="6102850"/>
            <a:ext cx="155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NOAA-21 tertiary</a:t>
            </a:r>
            <a:endParaRPr sz="12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2" name="Google Shape;382;gf6487c47f5_0_170"/>
          <p:cNvSpPr txBox="1"/>
          <p:nvPr/>
        </p:nvSpPr>
        <p:spPr>
          <a:xfrm>
            <a:off x="6773250" y="6102850"/>
            <a:ext cx="170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NOAA-21 secondary</a:t>
            </a:r>
            <a:endParaRPr sz="12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Google Shape;383;gf6487c47f5_0_170"/>
          <p:cNvSpPr txBox="1"/>
          <p:nvPr/>
        </p:nvSpPr>
        <p:spPr>
          <a:xfrm>
            <a:off x="9124300" y="6102850"/>
            <a:ext cx="155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NOAA-21 primary</a:t>
            </a:r>
            <a:endParaRPr sz="12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ff4cf40181_0_216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0" name="Google Shape;390;gff4cf40181_0_216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30"/>
              <a:t>JPSS-2 (NOAA-21)  Product Maturity timeline</a:t>
            </a:r>
            <a:endParaRPr sz="2830"/>
          </a:p>
        </p:txBody>
      </p:sp>
      <p:pic>
        <p:nvPicPr>
          <p:cNvPr id="391" name="Google Shape;391;gff4cf40181_0_216"/>
          <p:cNvPicPr preferRelativeResize="0"/>
          <p:nvPr/>
        </p:nvPicPr>
        <p:blipFill rotWithShape="1">
          <a:blip r:embed="rId3">
            <a:alphaModFix/>
          </a:blip>
          <a:srcRect b="3300" l="3166" r="1449" t="3459"/>
          <a:stretch/>
        </p:blipFill>
        <p:spPr>
          <a:xfrm>
            <a:off x="319800" y="916625"/>
            <a:ext cx="10187100" cy="560124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ff4cf40181_0_216"/>
          <p:cNvSpPr txBox="1"/>
          <p:nvPr/>
        </p:nvSpPr>
        <p:spPr>
          <a:xfrm>
            <a:off x="10506900" y="1224050"/>
            <a:ext cx="16851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Subject to change</a:t>
            </a:r>
            <a:endParaRPr sz="1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From</a:t>
            </a:r>
            <a:r>
              <a:rPr lang="en-US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the </a:t>
            </a:r>
            <a:br>
              <a:rPr lang="en-US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5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JPSS-2 Product Operations Plan</a:t>
            </a:r>
            <a:r>
              <a:rPr lang="en-US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(Sept. 2022)</a:t>
            </a:r>
            <a:endParaRPr sz="1500"/>
          </a:p>
        </p:txBody>
      </p:sp>
      <p:graphicFrame>
        <p:nvGraphicFramePr>
          <p:cNvPr id="393" name="Google Shape;393;gff4cf40181_0_216"/>
          <p:cNvGraphicFramePr/>
          <p:nvPr/>
        </p:nvGraphicFramePr>
        <p:xfrm>
          <a:off x="3688200" y="1063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{4B787353-6CF9-4A88-996F-1B26855BB644}</a:tableStyleId>
              </a:tblPr>
              <a:tblGrid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</a:tblGrid>
              <a:tr h="156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Nov</a:t>
                      </a:r>
                      <a:endParaRPr sz="800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Dec</a:t>
                      </a:r>
                      <a:endParaRPr sz="800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Jan</a:t>
                      </a:r>
                      <a:endParaRPr sz="800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Feb</a:t>
                      </a:r>
                      <a:endParaRPr sz="800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Mar</a:t>
                      </a:r>
                      <a:endParaRPr sz="800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Apr</a:t>
                      </a:r>
                      <a:endParaRPr sz="800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May</a:t>
                      </a:r>
                      <a:endParaRPr sz="800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Jun</a:t>
                      </a:r>
                      <a:endParaRPr sz="800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Jul</a:t>
                      </a:r>
                      <a:endParaRPr sz="800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Aug</a:t>
                      </a:r>
                      <a:endParaRPr sz="800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Sep</a:t>
                      </a:r>
                      <a:endParaRPr sz="800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Oct</a:t>
                      </a:r>
                      <a:endParaRPr sz="800"/>
                    </a:p>
                  </a:txBody>
                  <a:tcPr marT="0" marB="0" marR="0" marL="0" anchor="ctr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Nov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Dec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Jan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Feb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Mar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Apr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May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Jun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Jul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Aug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Sep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Oct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Nov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Dec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Jan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Feb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Mar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Apr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May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Jun</a:t>
                      </a:r>
                      <a:endParaRPr sz="8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4" name="Google Shape;394;gff4cf40181_0_216"/>
          <p:cNvGraphicFramePr/>
          <p:nvPr/>
        </p:nvGraphicFramePr>
        <p:xfrm>
          <a:off x="319800" y="916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{4B787353-6CF9-4A88-996F-1B26855BB644}</a:tableStyleId>
              </a:tblPr>
              <a:tblGrid>
                <a:gridCol w="3368400"/>
                <a:gridCol w="425300"/>
                <a:gridCol w="2551800"/>
                <a:gridCol w="2551800"/>
                <a:gridCol w="1275875"/>
              </a:tblGrid>
              <a:tr h="156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0" marB="0" marR="0" marL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/>
                        <a:t>CY2022</a:t>
                      </a:r>
                      <a:endParaRPr b="1" sz="800"/>
                    </a:p>
                  </a:txBody>
                  <a:tcPr marT="0" marB="0" marR="0" marL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/>
                        <a:t>CY2023</a:t>
                      </a:r>
                      <a:endParaRPr b="1" sz="800"/>
                    </a:p>
                  </a:txBody>
                  <a:tcPr marT="0" marB="0" marR="0" marL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/>
                        <a:t>CY2024</a:t>
                      </a:r>
                      <a:endParaRPr b="1" sz="800"/>
                    </a:p>
                  </a:txBody>
                  <a:tcPr marT="0" marB="0" marR="0" marL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/>
                        <a:t>CY2024</a:t>
                      </a:r>
                      <a:endParaRPr b="1" sz="800"/>
                    </a:p>
                  </a:txBody>
                  <a:tcPr marT="0" marB="0" marR="0" marL="0" anchor="ctr"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395" name="Google Shape;395;gff4cf40181_0_216"/>
          <p:cNvSpPr/>
          <p:nvPr/>
        </p:nvSpPr>
        <p:spPr>
          <a:xfrm rot="851945">
            <a:off x="9554501" y="3364538"/>
            <a:ext cx="2636858" cy="1238174"/>
          </a:xfrm>
          <a:prstGeom prst="foldedCorner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All are invited to complete the </a:t>
            </a:r>
            <a:r>
              <a:rPr lang="en-US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JPSS-2 / NOAA-21 </a:t>
            </a:r>
            <a:br>
              <a:rPr lang="en-US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</a:br>
            <a:r>
              <a:rPr lang="en-US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User Readiness Survey</a:t>
            </a:r>
            <a:r>
              <a:rPr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through October 31</a:t>
            </a:r>
            <a:endParaRPr i="1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idx="1" type="body"/>
          </p:nvPr>
        </p:nvSpPr>
        <p:spPr>
          <a:xfrm>
            <a:off x="996900" y="1261925"/>
            <a:ext cx="10972800" cy="53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1. </a:t>
            </a:r>
            <a:r>
              <a:rPr lang="en-US" sz="2000" u="sng">
                <a:solidFill>
                  <a:schemeClr val="hlink"/>
                </a:solidFill>
                <a:hlinkClick action="ppaction://hlinksldjump" r:id="rId3"/>
              </a:rPr>
              <a:t>GOES-West Transition</a:t>
            </a:r>
            <a:endParaRPr sz="2000"/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2. </a:t>
            </a:r>
            <a:r>
              <a:rPr lang="en-US" sz="2000" u="sng">
                <a:solidFill>
                  <a:schemeClr val="hlink"/>
                </a:solidFill>
                <a:hlinkClick action="ppaction://hlinksldjump" r:id="rId4"/>
              </a:rPr>
              <a:t>Changes to GOES-R imagery on SBN</a:t>
            </a:r>
            <a:endParaRPr sz="2000"/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3. </a:t>
            </a:r>
            <a:r>
              <a:rPr lang="en-US" sz="2000" u="sng">
                <a:solidFill>
                  <a:schemeClr val="hlink"/>
                </a:solidFill>
                <a:hlinkClick action="ppaction://hlinksldjump" r:id="rId5"/>
              </a:rPr>
              <a:t>Preparing for JPSS-2 / NOAA-21 and changes to the JPSS constellation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000"/>
              <a:t>4. </a:t>
            </a:r>
            <a:r>
              <a:rPr lang="en-US" sz="2000" u="sng">
                <a:solidFill>
                  <a:schemeClr val="hlink"/>
                </a:solidFill>
                <a:hlinkClick action="ppaction://hlinksldjump" r:id="rId6"/>
              </a:rPr>
              <a:t>Data Product updates &amp; lookahead</a:t>
            </a:r>
            <a:endParaRPr sz="20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Char char="•"/>
            </a:pPr>
            <a:r>
              <a:rPr lang="en-US" sz="1400">
                <a:solidFill>
                  <a:srgbClr val="666666"/>
                </a:solidFill>
              </a:rPr>
              <a:t>GOES-R Profiles	</a:t>
            </a:r>
            <a:r>
              <a:rPr lang="en-US" sz="1400">
                <a:solidFill>
                  <a:srgbClr val="666666"/>
                </a:solidFill>
              </a:rPr>
              <a:t>		•	</a:t>
            </a:r>
            <a:r>
              <a:rPr lang="en-US" sz="1400">
                <a:solidFill>
                  <a:srgbClr val="666666"/>
                </a:solidFill>
              </a:rPr>
              <a:t>GOES-R Fire Meso Hotspots</a:t>
            </a:r>
            <a:r>
              <a:rPr lang="en-US" sz="1400">
                <a:solidFill>
                  <a:srgbClr val="666666"/>
                </a:solidFill>
              </a:rPr>
              <a:t>		</a:t>
            </a:r>
            <a:r>
              <a:rPr lang="en-US" sz="1400">
                <a:solidFill>
                  <a:srgbClr val="666666"/>
                </a:solidFill>
              </a:rPr>
              <a:t>•	ASCAT winds</a:t>
            </a:r>
            <a:endParaRPr sz="1400">
              <a:solidFill>
                <a:srgbClr val="666666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Char char="•"/>
            </a:pPr>
            <a:r>
              <a:rPr lang="en-US" sz="1400">
                <a:solidFill>
                  <a:srgbClr val="666666"/>
                </a:solidFill>
              </a:rPr>
              <a:t>VIIRS Flood Maps		•	Himawari-9 transition			•	Himawari L2 products</a:t>
            </a:r>
            <a:endParaRPr sz="1400">
              <a:solidFill>
                <a:srgbClr val="666666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Char char="•"/>
            </a:pPr>
            <a:r>
              <a:rPr lang="en-US" sz="1400">
                <a:solidFill>
                  <a:srgbClr val="666666"/>
                </a:solidFill>
              </a:rPr>
              <a:t>Gridded GLM			•	GOES-R Enterprise products		•	Upcoming satellite launches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</a:rPr>
              <a:t>5. </a:t>
            </a:r>
            <a:r>
              <a:rPr lang="en-US" sz="2000" u="sng">
                <a:solidFill>
                  <a:schemeClr val="hlink"/>
                </a:solidFill>
                <a:hlinkClick action="ppaction://hlinksldjump" r:id="rId7"/>
              </a:rPr>
              <a:t>New from </a:t>
            </a:r>
            <a:r>
              <a:rPr lang="en-US" sz="2000" u="sng">
                <a:solidFill>
                  <a:schemeClr val="hlink"/>
                </a:solidFill>
                <a:hlinkClick action="ppaction://hlinksldjump" r:id="rId8"/>
              </a:rPr>
              <a:t>TOWR-S</a:t>
            </a:r>
            <a:endParaRPr sz="20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Char char="•"/>
            </a:pPr>
            <a:r>
              <a:rPr lang="en-US" sz="1400">
                <a:solidFill>
                  <a:srgbClr val="666666"/>
                </a:solidFill>
              </a:rPr>
              <a:t>ISatSS updates in IDP		</a:t>
            </a:r>
            <a:r>
              <a:rPr lang="en-US" sz="1400"/>
              <a:t>•	</a:t>
            </a:r>
            <a:r>
              <a:rPr lang="en-US" sz="1400">
                <a:solidFill>
                  <a:srgbClr val="666666"/>
                </a:solidFill>
              </a:rPr>
              <a:t>TOWR-S Product Posture: searchable catalog</a:t>
            </a:r>
            <a:endParaRPr sz="1400">
              <a:solidFill>
                <a:srgbClr val="666666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Char char="•"/>
            </a:pPr>
            <a:r>
              <a:rPr lang="en-US" sz="1400">
                <a:solidFill>
                  <a:srgbClr val="666666"/>
                </a:solidFill>
              </a:rPr>
              <a:t>Satellite Book Club		</a:t>
            </a:r>
            <a:r>
              <a:rPr lang="en-US" sz="1400"/>
              <a:t>•	</a:t>
            </a:r>
            <a:r>
              <a:rPr lang="en-US" sz="1400">
                <a:solidFill>
                  <a:srgbClr val="666666"/>
                </a:solidFill>
              </a:rPr>
              <a:t>TOWR-S monthly newsletter</a:t>
            </a:r>
            <a:endParaRPr sz="1400">
              <a:solidFill>
                <a:srgbClr val="666666"/>
              </a:solidFill>
            </a:endParaRPr>
          </a:p>
        </p:txBody>
      </p:sp>
      <p:sp>
        <p:nvSpPr>
          <p:cNvPr id="84" name="Google Shape;84;p1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15"/>
          <p:cNvSpPr txBox="1"/>
          <p:nvPr>
            <p:ph type="title"/>
          </p:nvPr>
        </p:nvSpPr>
        <p:spPr>
          <a:xfrm>
            <a:off x="1219200" y="1524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Overview</a:t>
            </a:r>
            <a:endParaRPr sz="36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ff4cf40181_0_120"/>
          <p:cNvSpPr txBox="1"/>
          <p:nvPr>
            <p:ph idx="1" type="body"/>
          </p:nvPr>
        </p:nvSpPr>
        <p:spPr>
          <a:xfrm>
            <a:off x="354425" y="1068900"/>
            <a:ext cx="11691300" cy="513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spcBef>
                <a:spcPts val="64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On SBN: NOAA-21 data products, once they’re </a:t>
            </a:r>
            <a:r>
              <a:rPr lang="en-US" sz="2000"/>
              <a:t>operational,</a:t>
            </a:r>
            <a:r>
              <a:rPr lang="en-US" sz="2000"/>
              <a:t> will replace their S-NPP counterparts</a:t>
            </a:r>
            <a:r>
              <a:rPr lang="en-US" sz="2000"/>
              <a:t>.</a:t>
            </a:r>
            <a:endParaRPr sz="2000"/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1400"/>
              <a:t>As detailed in the</a:t>
            </a:r>
            <a:r>
              <a:rPr lang="en-US" sz="1400"/>
              <a:t> </a:t>
            </a:r>
            <a:r>
              <a:rPr lang="en-US" sz="1400" u="sng">
                <a:solidFill>
                  <a:schemeClr val="hlink"/>
                </a:solidFill>
                <a:hlinkClick r:id="rId3"/>
              </a:rPr>
              <a:t>JPSS-2 Product Operations Plan</a:t>
            </a:r>
            <a:r>
              <a:rPr lang="en-US" sz="1400"/>
              <a:t> (Sept. 2022):</a:t>
            </a:r>
            <a:endParaRPr sz="1400"/>
          </a:p>
          <a:p>
            <a:pPr indent="-406400" lvl="0" marL="457200" rtl="0" algn="l">
              <a:spcBef>
                <a:spcPts val="64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The S-NPP satellite will remain operational </a:t>
            </a:r>
            <a:r>
              <a:rPr lang="en-US" sz="2000"/>
              <a:t>at least until NOAA-21 is designated </a:t>
            </a:r>
            <a:r>
              <a:rPr lang="en-US" sz="2000"/>
              <a:t>the primary satellite (9 to 12 months after launch). No formal guidance to decommission the satellite has been provided.</a:t>
            </a:r>
            <a:endParaRPr sz="20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T</a:t>
            </a:r>
            <a:r>
              <a:rPr lang="en-US" sz="2000"/>
              <a:t>he S-NPP spacecraft will be operated at a lower priority than the primary and secondary satellites (NOAA-20,21).</a:t>
            </a:r>
            <a:endParaRPr sz="20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NDE / PDA operational systems will produce and provide </a:t>
            </a:r>
            <a:r>
              <a:rPr lang="en-US" sz="2000"/>
              <a:t>S-NPP products on a “best-effort” basis, as long as this does not impact data product operations from NOAA-20,21 or from other missions.</a:t>
            </a:r>
            <a:endParaRPr sz="2000"/>
          </a:p>
          <a:p>
            <a:pPr indent="-406400" lvl="0" marL="457200" marR="3517698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If NDE/PDA data loading nears its capacity, lower-priority S-NPP products will be moved off the operational systems. </a:t>
            </a:r>
            <a:endParaRPr i="1" sz="2000"/>
          </a:p>
        </p:txBody>
      </p:sp>
      <p:sp>
        <p:nvSpPr>
          <p:cNvPr id="402" name="Google Shape;402;gff4cf40181_0_12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3" name="Google Shape;403;gff4cf40181_0_12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S-NPP continuity as the tertiary JPSS satellite</a:t>
            </a:r>
            <a:endParaRPr/>
          </a:p>
        </p:txBody>
      </p:sp>
      <p:sp>
        <p:nvSpPr>
          <p:cNvPr id="404" name="Google Shape;404;gff4cf40181_0_120"/>
          <p:cNvSpPr/>
          <p:nvPr/>
        </p:nvSpPr>
        <p:spPr>
          <a:xfrm rot="851881">
            <a:off x="8532112" y="5214519"/>
            <a:ext cx="2654175" cy="1369362"/>
          </a:xfrm>
          <a:prstGeom prst="foldedCorner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All are invited to complete the </a:t>
            </a:r>
            <a:r>
              <a:rPr lang="en-US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JPSS-2 / NOAA-21 </a:t>
            </a:r>
            <a:br>
              <a:rPr lang="en-US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</a:br>
            <a:r>
              <a:rPr lang="en-US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User Readiness Survey</a:t>
            </a:r>
            <a:r>
              <a:rPr lang="en-US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br>
              <a:rPr lang="en-US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through October 31</a:t>
            </a:r>
            <a:endParaRPr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2352"/>
              </a:srgbClr>
            </a:gs>
            <a:gs pos="100000">
              <a:srgbClr val="0FF5BC">
                <a:alpha val="18039"/>
              </a:srgbClr>
            </a:gs>
          </a:gsLst>
          <a:lin ang="5400012" scaled="0"/>
        </a:gra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ff4cf40181_0_228"/>
          <p:cNvSpPr txBox="1"/>
          <p:nvPr>
            <p:ph idx="1" type="subTitle"/>
          </p:nvPr>
        </p:nvSpPr>
        <p:spPr>
          <a:xfrm>
            <a:off x="1528350" y="3118850"/>
            <a:ext cx="91353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4. Data product updates &amp; lookahead</a:t>
            </a:r>
            <a:endParaRPr sz="2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t/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NOAA_logo.png" id="411" name="Google Shape;411;gff4cf40181_0_2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878" y="75827"/>
            <a:ext cx="1344100" cy="13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ff4cf40181_0_2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5499" y="75825"/>
            <a:ext cx="1344100" cy="130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ff4cf40181_0_236"/>
          <p:cNvSpPr txBox="1"/>
          <p:nvPr>
            <p:ph idx="1" type="body"/>
          </p:nvPr>
        </p:nvSpPr>
        <p:spPr>
          <a:xfrm>
            <a:off x="505550" y="1116525"/>
            <a:ext cx="11567100" cy="545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Recent changes on SBN: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Thinned GOES-R Temperature &amp; Moisture Profiles</a:t>
            </a:r>
            <a:r>
              <a:rPr lang="en-US" sz="1800"/>
              <a:t> were activated on July 13, 2022 (</a:t>
            </a:r>
            <a:r>
              <a:rPr lang="en-US" sz="1800" u="sng">
                <a:solidFill>
                  <a:schemeClr val="hlink"/>
                </a:solidFill>
                <a:hlinkClick r:id="rId4"/>
              </a:rPr>
              <a:t>SCN22-53</a:t>
            </a:r>
            <a:r>
              <a:rPr lang="en-US" sz="1800"/>
              <a:t>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hlink"/>
                </a:solidFill>
                <a:hlinkClick r:id="rId5"/>
              </a:rPr>
              <a:t>GOES-R Meso Fire Hotspots</a:t>
            </a:r>
            <a:r>
              <a:rPr lang="en-US" sz="1800"/>
              <a:t> were moved to the GRE/GRW channels on Aug. 24, 2022 (</a:t>
            </a:r>
            <a:r>
              <a:rPr lang="en-US" sz="1800" u="sng">
                <a:solidFill>
                  <a:schemeClr val="hlink"/>
                </a:solidFill>
                <a:hlinkClick r:id="rId6"/>
              </a:rPr>
              <a:t>SCN22-79</a:t>
            </a:r>
            <a:r>
              <a:rPr lang="en-US" sz="1800"/>
              <a:t>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hlink"/>
                </a:solidFill>
                <a:hlinkClick r:id="rId7"/>
              </a:rPr>
              <a:t>Global ASCAT ocean winds from Metop-B</a:t>
            </a:r>
            <a:r>
              <a:rPr lang="en-US" sz="1800"/>
              <a:t> were activated on Sept. 8, 2022 (</a:t>
            </a:r>
            <a:r>
              <a:rPr lang="en-US" sz="1800" u="sng">
                <a:solidFill>
                  <a:schemeClr val="hlink"/>
                </a:solidFill>
                <a:hlinkClick r:id="rId8"/>
              </a:rPr>
              <a:t>SCN22-72</a:t>
            </a:r>
            <a:r>
              <a:rPr lang="en-US" sz="1800"/>
              <a:t>)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Looking ahead:</a:t>
            </a:r>
            <a:r>
              <a:rPr lang="en-US"/>
              <a:t> 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hlink"/>
                </a:solidFill>
                <a:hlinkClick r:id="rId9"/>
              </a:rPr>
              <a:t>VIIRS Flood Maps</a:t>
            </a:r>
            <a:r>
              <a:rPr lang="en-US" sz="1800"/>
              <a:t> to be evaluated in AWIPS by NWS Ops Proving Ground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Transitioning</a:t>
            </a:r>
            <a:r>
              <a:rPr lang="en-US" sz="1800"/>
              <a:t> from Himawari-8 to </a:t>
            </a:r>
            <a:r>
              <a:rPr lang="en-US" sz="1800" u="sng">
                <a:solidFill>
                  <a:schemeClr val="hlink"/>
                </a:solidFill>
                <a:hlinkClick r:id="rId10"/>
              </a:rPr>
              <a:t>Himawari-9 starting in Dec. 2022</a:t>
            </a:r>
            <a:endParaRPr sz="18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Himawari-9 has been in geostationary orbit since Nov. 2016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Transition will require changes to PDA subscriptions; LDM feeds to Pacific &amp; Alaska regions; ISatSS; GWSAS (IRC and Guam); and regional data flows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Himawari-9 L2 products to follow in CY2023 </a:t>
            </a:r>
            <a:endParaRPr sz="14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hlink"/>
                </a:solidFill>
                <a:hlinkClick r:id="rId11"/>
              </a:rPr>
              <a:t>Sentinel-6A Altimetry</a:t>
            </a:r>
            <a:r>
              <a:rPr lang="en-US" sz="1800"/>
              <a:t> (wave heights/wind speeds) from EUMETSAT now available on PDA</a:t>
            </a:r>
            <a:endParaRPr sz="1800"/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TOWR-S is working configurations/subscriptions for OPC and NHC</a:t>
            </a:r>
            <a:endParaRPr sz="14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accent5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Metop-C ASCAT winds</a:t>
            </a:r>
            <a:r>
              <a:rPr lang="en-US" sz="1800"/>
              <a:t> will be available on PDA (-&gt;SBN) in Jan. 2023.</a:t>
            </a:r>
            <a:endParaRPr sz="1400"/>
          </a:p>
        </p:txBody>
      </p:sp>
      <p:sp>
        <p:nvSpPr>
          <p:cNvPr id="419" name="Google Shape;419;gff4cf40181_0_236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0" name="Google Shape;420;gff4cf40181_0_236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30"/>
              <a:t>Data product notes (1)</a:t>
            </a:r>
            <a:br>
              <a:rPr lang="en-US" sz="3330"/>
            </a:br>
            <a:r>
              <a:rPr lang="en-US" sz="1829">
                <a:solidFill>
                  <a:srgbClr val="666666"/>
                </a:solidFill>
              </a:rPr>
              <a:t>(with links to </a:t>
            </a:r>
            <a:r>
              <a:rPr lang="en-US" sz="1829">
                <a:solidFill>
                  <a:srgbClr val="666666"/>
                </a:solidFill>
              </a:rPr>
              <a:t>prior</a:t>
            </a:r>
            <a:r>
              <a:rPr lang="en-US" sz="1829">
                <a:solidFill>
                  <a:srgbClr val="666666"/>
                </a:solidFill>
              </a:rPr>
              <a:t> TOWR-S Update slides or other resources)</a:t>
            </a:r>
            <a:endParaRPr sz="1829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5b83f61283_0_66"/>
          <p:cNvSpPr txBox="1"/>
          <p:nvPr>
            <p:ph idx="1" type="body"/>
          </p:nvPr>
        </p:nvSpPr>
        <p:spPr>
          <a:xfrm>
            <a:off x="505968" y="1115568"/>
            <a:ext cx="11564100" cy="545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Looking ahead </a:t>
            </a:r>
            <a:r>
              <a:rPr i="1" lang="en-US"/>
              <a:t>(continued)</a:t>
            </a:r>
            <a:r>
              <a:rPr lang="en-US"/>
              <a:t>: 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Several </a:t>
            </a:r>
            <a:r>
              <a:rPr lang="en-US" sz="18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GOES-R Enterprise products</a:t>
            </a:r>
            <a:r>
              <a:rPr lang="en-US" sz="1800"/>
              <a:t> will go into operations (and some on SBN) in Feb. / Mar. 2023.</a:t>
            </a:r>
            <a:endParaRPr sz="14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hlink"/>
                </a:solidFill>
                <a:hlinkClick r:id="rId4"/>
              </a:rPr>
              <a:t>Operational gridded GLM products</a:t>
            </a:r>
            <a:r>
              <a:rPr lang="en-US" sz="1800"/>
              <a:t> (G-16, G-18) will go on SBN in Mar. 2023</a:t>
            </a:r>
            <a:endParaRPr sz="12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Development of </a:t>
            </a:r>
            <a:r>
              <a:rPr lang="en-US" sz="1800" u="sng">
                <a:solidFill>
                  <a:schemeClr val="hlink"/>
                </a:solidFill>
                <a:hlinkClick r:id="rId5"/>
              </a:rPr>
              <a:t>AWIPS-friendly Himawari-8,9 L2 products</a:t>
            </a:r>
            <a:r>
              <a:rPr lang="en-US" sz="1800"/>
              <a:t> is now complete; </a:t>
            </a:r>
            <a:br>
              <a:rPr lang="en-US" sz="1800"/>
            </a:br>
            <a:r>
              <a:rPr lang="en-US" sz="1800"/>
              <a:t>they will go into PDA operations in Mar./Apr. 2023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Upcoming satellite launches: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hlink"/>
                </a:solidFill>
                <a:hlinkClick r:id="rId6"/>
              </a:rPr>
              <a:t>OceanSat-3</a:t>
            </a:r>
            <a:r>
              <a:rPr lang="en-US" sz="1800"/>
              <a:t> launch: estimated Nov. 2022</a:t>
            </a:r>
            <a:endParaRPr sz="18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OSCAT-3 scatterometer will fill the gap left when SCATSAT ceased operations in Feb. 2021.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(MeteoSat 3rd Gen.) </a:t>
            </a:r>
            <a:r>
              <a:rPr lang="en-US" sz="1800" u="sng">
                <a:solidFill>
                  <a:schemeClr val="hlink"/>
                </a:solidFill>
                <a:hlinkClick r:id="rId7"/>
              </a:rPr>
              <a:t>MTG-Imager 1 launch: Dec. 2022</a:t>
            </a:r>
            <a:endParaRPr sz="18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Geostationary @ Longitude 0°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Pre-launch test data is available now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(Metop 2nd Gen.) </a:t>
            </a:r>
            <a:r>
              <a:rPr lang="en-US" sz="1800" u="sng">
                <a:solidFill>
                  <a:schemeClr val="hlink"/>
                </a:solidFill>
                <a:hlinkClick r:id="rId8"/>
              </a:rPr>
              <a:t>Metop-SG-A1 launch: Dec. 2024 or later</a:t>
            </a:r>
            <a:endParaRPr sz="18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Sun-synchronous polar (morning) orbit</a:t>
            </a:r>
            <a:endParaRPr b="1" sz="1800"/>
          </a:p>
          <a:p>
            <a:pPr indent="-342900" lvl="0" marL="4572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GOES-U: Spring 2024 </a:t>
            </a:r>
            <a:endParaRPr sz="18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Geostationary @ Longitude 137°W or 75° W</a:t>
            </a:r>
            <a:endParaRPr sz="1800"/>
          </a:p>
        </p:txBody>
      </p:sp>
      <p:sp>
        <p:nvSpPr>
          <p:cNvPr id="427" name="Google Shape;427;g15b83f61283_0_66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8" name="Google Shape;428;g15b83f61283_0_66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30"/>
              <a:t>Data product notes (2)</a:t>
            </a:r>
            <a:br>
              <a:rPr lang="en-US" sz="3330"/>
            </a:br>
            <a:r>
              <a:rPr lang="en-US" sz="1829">
                <a:solidFill>
                  <a:srgbClr val="666666"/>
                </a:solidFill>
              </a:rPr>
              <a:t>(with links to prior TOWR-S Update slides or other resources)</a:t>
            </a:r>
            <a:endParaRPr sz="1829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2352"/>
              </a:srgbClr>
            </a:gs>
            <a:gs pos="100000">
              <a:srgbClr val="0FF5BC">
                <a:alpha val="18039"/>
              </a:srgbClr>
            </a:gs>
          </a:gsLst>
          <a:lin ang="5400012" scaled="0"/>
        </a:gra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ff4cf40181_0_254"/>
          <p:cNvSpPr txBox="1"/>
          <p:nvPr>
            <p:ph idx="1" type="subTitle"/>
          </p:nvPr>
        </p:nvSpPr>
        <p:spPr>
          <a:xfrm>
            <a:off x="1528350" y="3118850"/>
            <a:ext cx="91353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5. New from TOWR-S</a:t>
            </a:r>
            <a:endParaRPr sz="2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t/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NOAA_logo.png" id="435" name="Google Shape;435;gff4cf40181_0_2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878" y="75827"/>
            <a:ext cx="1344100" cy="13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ff4cf40181_0_2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5499" y="75825"/>
            <a:ext cx="1344100" cy="130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5b83f61283_0_21"/>
          <p:cNvSpPr txBox="1"/>
          <p:nvPr>
            <p:ph idx="1" type="body"/>
          </p:nvPr>
        </p:nvSpPr>
        <p:spPr>
          <a:xfrm>
            <a:off x="354425" y="1033313"/>
            <a:ext cx="11471400" cy="516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Approach: Series of Small Updates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RPM/v4.3 framework; GLM Grids for OPC and WPC; GOES-18 compatibility</a:t>
            </a:r>
            <a:endParaRPr sz="1800"/>
          </a:p>
          <a:p>
            <a:pPr indent="-317500" lvl="2" marL="1371600" rtl="0" algn="l"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Now operational on IDP's Operational system</a:t>
            </a:r>
            <a:endParaRPr sz="1400"/>
          </a:p>
          <a:p>
            <a:pPr indent="-317500" lvl="2" marL="1371600" rtl="0" algn="l"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Currently providing G16/G17 imagery and gridded GLM to OPCN and HPCN</a:t>
            </a:r>
            <a:endParaRPr sz="14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Himawari-8 support (=&gt; retire AHIProc); first use of PDA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Support for Meteosat, GeoColor, and ProxyVis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Support for Scatterometers, Altimeters, Microwave Imagery, SAR</a:t>
            </a:r>
            <a:endParaRPr sz="18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Each will update to latest NWSPy library</a:t>
            </a:r>
            <a:endParaRPr/>
          </a:p>
        </p:txBody>
      </p:sp>
      <p:sp>
        <p:nvSpPr>
          <p:cNvPr id="443" name="Google Shape;443;g15b83f61283_0_2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4" name="Google Shape;444;g15b83f61283_0_21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ISatSS updates in IDP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82"/>
          <p:cNvSpPr/>
          <p:nvPr/>
        </p:nvSpPr>
        <p:spPr>
          <a:xfrm>
            <a:off x="263498" y="1812500"/>
            <a:ext cx="1048896" cy="544698"/>
          </a:xfrm>
          <a:prstGeom prst="irregularSeal2">
            <a:avLst/>
          </a:prstGeom>
          <a:solidFill>
            <a:srgbClr val="FCE5CD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New!</a:t>
            </a:r>
            <a:endParaRPr b="0" i="0" sz="15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1" name="Google Shape;451;p82"/>
          <p:cNvPicPr preferRelativeResize="0"/>
          <p:nvPr/>
        </p:nvPicPr>
        <p:blipFill rotWithShape="1">
          <a:blip r:embed="rId3">
            <a:alphaModFix/>
          </a:blip>
          <a:srcRect b="4528" l="34633" r="24783" t="14025"/>
          <a:stretch/>
        </p:blipFill>
        <p:spPr>
          <a:xfrm>
            <a:off x="8265925" y="2951425"/>
            <a:ext cx="3710598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82"/>
          <p:cNvSpPr txBox="1"/>
          <p:nvPr>
            <p:ph idx="1" type="body"/>
          </p:nvPr>
        </p:nvSpPr>
        <p:spPr>
          <a:xfrm>
            <a:off x="884075" y="895500"/>
            <a:ext cx="10837500" cy="12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Thursdays, usually at Noon ET</a:t>
            </a:r>
            <a:endParaRPr sz="1600">
              <a:solidFill>
                <a:srgbClr val="434343"/>
              </a:solidFill>
            </a:endParaRPr>
          </a:p>
          <a:p>
            <a:pPr indent="-3048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Usage examples shed light on user requirements for satellite data products and capabilities</a:t>
            </a:r>
            <a:endParaRPr sz="1600">
              <a:solidFill>
                <a:srgbClr val="434343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Recordings are on the </a:t>
            </a:r>
            <a:r>
              <a:rPr lang="en-US" sz="1600" u="sng">
                <a:solidFill>
                  <a:schemeClr val="hlink"/>
                </a:solidFill>
                <a:hlinkClick r:id="rId4"/>
              </a:rPr>
              <a:t>SBC page in the NOAA VLab</a:t>
            </a:r>
            <a:r>
              <a:rPr lang="en-US" sz="1600">
                <a:solidFill>
                  <a:srgbClr val="434343"/>
                </a:solidFill>
              </a:rPr>
              <a:t> and the </a:t>
            </a:r>
            <a:r>
              <a:rPr lang="en-US" sz="16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NWS Commerce Learning Center (CLC) website</a:t>
            </a:r>
            <a:endParaRPr sz="1600">
              <a:solidFill>
                <a:srgbClr val="434343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Full-text transcripts are available for all 115 SBC sessions – searchable from within VLab</a:t>
            </a:r>
            <a:endParaRPr sz="1600">
              <a:solidFill>
                <a:srgbClr val="434343"/>
              </a:solidFill>
            </a:endParaRPr>
          </a:p>
        </p:txBody>
      </p:sp>
      <p:sp>
        <p:nvSpPr>
          <p:cNvPr id="453" name="Google Shape;453;p82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4" name="Google Shape;454;p82"/>
          <p:cNvSpPr txBox="1"/>
          <p:nvPr>
            <p:ph type="title"/>
          </p:nvPr>
        </p:nvSpPr>
        <p:spPr>
          <a:xfrm>
            <a:off x="1216025" y="152400"/>
            <a:ext cx="97728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Satellite Book Club (SBC) Seminar Series</a:t>
            </a:r>
            <a:endParaRPr sz="3600"/>
          </a:p>
        </p:txBody>
      </p:sp>
      <p:graphicFrame>
        <p:nvGraphicFramePr>
          <p:cNvPr id="455" name="Google Shape;455;p82"/>
          <p:cNvGraphicFramePr/>
          <p:nvPr/>
        </p:nvGraphicFramePr>
        <p:xfrm>
          <a:off x="379250" y="2517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{5D0AEFC3-7F36-431C-947B-A0CD0FC68765}</a:tableStyleId>
              </a:tblPr>
              <a:tblGrid>
                <a:gridCol w="679175"/>
                <a:gridCol w="1495300"/>
                <a:gridCol w="1095775"/>
                <a:gridCol w="4501250"/>
              </a:tblGrid>
              <a:tr h="184925"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50">
                          <a:solidFill>
                            <a:srgbClr val="4A86E8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Recent sessions:</a:t>
                      </a:r>
                      <a:endParaRPr b="1" sz="1550">
                        <a:solidFill>
                          <a:srgbClr val="4A86E8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1849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6/30/22</a:t>
                      </a:r>
                      <a:endParaRPr sz="115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YJ Noh</a:t>
                      </a:r>
                      <a:endParaRPr sz="115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CIRA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Progress and Improvements for Cloud Layers and 3D cloud data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83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7/7/22</a:t>
                      </a:r>
                      <a:endParaRPr sz="115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Javier Villegas-Bravo</a:t>
                      </a:r>
                      <a:endParaRPr sz="115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OPC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NOAA-20 VIIRS and Sentinel-1 Synthetic Aperture Radar Fusion Burn Scar Extent and Severity Mask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1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7/14/22</a:t>
                      </a:r>
                      <a:endParaRPr sz="115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Chad Gravelle, John Cintineo, Ted Ryan, Steve Zubrick</a:t>
                      </a:r>
                      <a:endParaRPr sz="115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SR HQ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LightningCast Eval: Description and Initial Observations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83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7/21/22</a:t>
                      </a:r>
                      <a:endParaRPr sz="115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Andrea Lloyd</a:t>
                      </a:r>
                      <a:endParaRPr sz="115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EROS Landsat Science Office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USGS Landsat Science Products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2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7/28/22</a:t>
                      </a:r>
                      <a:endParaRPr sz="115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Elizabeth Kline, Chad Gravelle</a:t>
                      </a:r>
                      <a:endParaRPr sz="115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GOES-R, SR HQ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GOES-18 Operations Preview: Interleave!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49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8/4/22</a:t>
                      </a:r>
                      <a:endParaRPr sz="115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Jennifer Delamere</a:t>
                      </a:r>
                      <a:endParaRPr sz="115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GINA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2022 Alaska Fire Season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49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8/18/22</a:t>
                      </a:r>
                      <a:endParaRPr sz="115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Brian Curran</a:t>
                      </a:r>
                      <a:endParaRPr sz="115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MAF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Hermleigh, TX EF-2 Case: A Study in Mesoanalysis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8/25/22</a:t>
                      </a:r>
                      <a:endParaRPr sz="115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Galina Chirokova</a:t>
                      </a:r>
                      <a:endParaRPr sz="115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CIRA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CIRA ProxyVisible Satellite Imagery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9/1/22</a:t>
                      </a:r>
                      <a:endParaRPr sz="115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Vanessa Vicente &amp; Brian Haines</a:t>
                      </a:r>
                      <a:endParaRPr sz="115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COMET &amp; PHI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Heavy rainfall/flash flooding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9/8/22</a:t>
                      </a:r>
                      <a:endParaRPr sz="115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Carl Dierking</a:t>
                      </a:r>
                      <a:endParaRPr sz="115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GINA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A High Latitude Proving Ground Aids Satellite Research to Operations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9/15/22</a:t>
                      </a:r>
                      <a:endParaRPr sz="115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Doug Kahn</a:t>
                      </a:r>
                      <a:endParaRPr sz="115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CLE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latin typeface="Lato"/>
                          <a:ea typeface="Lato"/>
                          <a:cs typeface="Lato"/>
                          <a:sym typeface="Lato"/>
                        </a:rPr>
                        <a:t>Use of the Modified SHERBE Parameter To Identify Tornadic HSLC Environments – An Examination of the Oct 21, 2021 Event Over OH/PA</a:t>
                      </a:r>
                      <a:endParaRPr sz="10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49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9/22/22</a:t>
                      </a:r>
                      <a:endParaRPr sz="1150" u="none" cap="none" strike="noStrike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Kevin Thiel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SPC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Lato"/>
                          <a:ea typeface="Lato"/>
                          <a:cs typeface="Lato"/>
                          <a:sym typeface="Lato"/>
                        </a:rPr>
                        <a:t>Results from the 2022 HWT Satellite Proving Ground Experiment</a:t>
                      </a:r>
                      <a:endParaRPr sz="115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25" anchor="ctr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456" name="Google Shape;456;p82"/>
          <p:cNvSpPr txBox="1"/>
          <p:nvPr/>
        </p:nvSpPr>
        <p:spPr>
          <a:xfrm>
            <a:off x="8459600" y="6378775"/>
            <a:ext cx="2602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Devin Chehak / 2022-06-02</a:t>
            </a: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b="0" i="1" lang="en-US" sz="10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more</a:t>
            </a: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5b83f61283_0_2"/>
          <p:cNvSpPr txBox="1"/>
          <p:nvPr>
            <p:ph idx="1" type="body"/>
          </p:nvPr>
        </p:nvSpPr>
        <p:spPr>
          <a:xfrm>
            <a:off x="8821950" y="1247675"/>
            <a:ext cx="3369900" cy="516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9400" lvl="0" marL="114300" rtl="0" algn="l">
              <a:spcBef>
                <a:spcPts val="640"/>
              </a:spcBef>
              <a:spcAft>
                <a:spcPts val="0"/>
              </a:spcAft>
              <a:buSzPts val="2600"/>
              <a:buChar char="•"/>
            </a:pPr>
            <a:r>
              <a:rPr lang="en-US" sz="1800"/>
              <a:t>VLab now hosts a table of all satellite data products that TOWR-S is involved with (integrating them into NWS forecast operations).</a:t>
            </a:r>
            <a:endParaRPr sz="1800"/>
          </a:p>
          <a:p>
            <a:pPr indent="-279400" lvl="0" marL="1143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600"/>
              <a:buChar char="•"/>
            </a:pPr>
            <a:r>
              <a:rPr lang="en-US" sz="1800"/>
              <a:t>Instant search, filter, and sort capability provides access by keyword, satellite, sensor, </a:t>
            </a:r>
            <a:r>
              <a:rPr i="1" lang="en-US" sz="1800"/>
              <a:t>etc.</a:t>
            </a:r>
            <a:r>
              <a:rPr lang="en-US" sz="1800"/>
              <a:t> </a:t>
            </a:r>
            <a:endParaRPr sz="1800"/>
          </a:p>
          <a:p>
            <a:pPr indent="-279400" lvl="0" marL="1143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600"/>
              <a:buChar char="•"/>
            </a:pPr>
            <a:r>
              <a:rPr lang="en-US" sz="1800"/>
              <a:t>Many rows link to </a:t>
            </a:r>
            <a:r>
              <a:rPr lang="en-US" sz="1800" u="sng">
                <a:solidFill>
                  <a:schemeClr val="hlink"/>
                </a:solidFill>
                <a:hlinkClick r:id="rId3"/>
              </a:rPr>
              <a:t>D</a:t>
            </a:r>
            <a:r>
              <a:rPr lang="en-US" sz="1800" u="sng">
                <a:solidFill>
                  <a:schemeClr val="hlink"/>
                </a:solidFill>
                <a:hlinkClick r:id="rId4"/>
              </a:rPr>
              <a:t>ataset Guides</a:t>
            </a:r>
            <a:r>
              <a:rPr lang="en-US" sz="1800"/>
              <a:t> with more AWIPS details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571500" lvl="0" marL="571500" marR="38652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-US" sz="1500"/>
              <a:t>Note:</a:t>
            </a:r>
            <a:r>
              <a:rPr lang="en-US" sz="1500"/>
              <a:t>	Distribution Path “TBD” indicates a product not yet disseminated to users</a:t>
            </a:r>
            <a:endParaRPr sz="1500"/>
          </a:p>
        </p:txBody>
      </p:sp>
      <p:sp>
        <p:nvSpPr>
          <p:cNvPr id="463" name="Google Shape;463;g15b83f61283_0_2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4" name="Google Shape;464;g15b83f61283_0_2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TOWR-S Product Posture</a:t>
            </a:r>
            <a:endParaRPr/>
          </a:p>
        </p:txBody>
      </p:sp>
      <p:pic>
        <p:nvPicPr>
          <p:cNvPr id="465" name="Google Shape;465;g15b83f61283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925" y="1505625"/>
            <a:ext cx="8418677" cy="4399799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g15b83f61283_0_2"/>
          <p:cNvSpPr txBox="1"/>
          <p:nvPr/>
        </p:nvSpPr>
        <p:spPr>
          <a:xfrm>
            <a:off x="333350" y="1157150"/>
            <a:ext cx="451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https://vlab.noaa.gov/web/towr-s/product-posture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67" name="Google Shape;467;g15b83f61283_0_2"/>
          <p:cNvGrpSpPr/>
          <p:nvPr/>
        </p:nvGrpSpPr>
        <p:grpSpPr>
          <a:xfrm>
            <a:off x="7355877" y="3166058"/>
            <a:ext cx="1411351" cy="445897"/>
            <a:chOff x="6796861" y="1237180"/>
            <a:chExt cx="2350293" cy="1725606"/>
          </a:xfrm>
        </p:grpSpPr>
        <p:sp>
          <p:nvSpPr>
            <p:cNvPr id="468" name="Google Shape;468;g15b83f61283_0_2"/>
            <p:cNvSpPr/>
            <p:nvPr/>
          </p:nvSpPr>
          <p:spPr>
            <a:xfrm>
              <a:off x="8008376" y="1474160"/>
              <a:ext cx="1135379" cy="745489"/>
            </a:xfrm>
            <a:custGeom>
              <a:rect b="b" l="l" r="r" t="t"/>
              <a:pathLst>
                <a:path extrusionOk="0" h="745489" w="1135379">
                  <a:moveTo>
                    <a:pt x="0" y="0"/>
                  </a:moveTo>
                  <a:lnTo>
                    <a:pt x="55372" y="943"/>
                  </a:lnTo>
                  <a:lnTo>
                    <a:pt x="110096" y="3747"/>
                  </a:lnTo>
                  <a:lnTo>
                    <a:pt x="164108" y="8369"/>
                  </a:lnTo>
                  <a:lnTo>
                    <a:pt x="217346" y="14768"/>
                  </a:lnTo>
                  <a:lnTo>
                    <a:pt x="269744" y="22901"/>
                  </a:lnTo>
                  <a:lnTo>
                    <a:pt x="321240" y="32727"/>
                  </a:lnTo>
                  <a:lnTo>
                    <a:pt x="371770" y="44204"/>
                  </a:lnTo>
                  <a:lnTo>
                    <a:pt x="421270" y="57290"/>
                  </a:lnTo>
                  <a:lnTo>
                    <a:pt x="469677" y="71944"/>
                  </a:lnTo>
                  <a:lnTo>
                    <a:pt x="516927" y="88124"/>
                  </a:lnTo>
                  <a:lnTo>
                    <a:pt x="562956" y="105787"/>
                  </a:lnTo>
                  <a:lnTo>
                    <a:pt x="607702" y="124892"/>
                  </a:lnTo>
                  <a:lnTo>
                    <a:pt x="651099" y="145398"/>
                  </a:lnTo>
                  <a:lnTo>
                    <a:pt x="693086" y="167262"/>
                  </a:lnTo>
                  <a:lnTo>
                    <a:pt x="733597" y="190443"/>
                  </a:lnTo>
                  <a:lnTo>
                    <a:pt x="772570" y="214898"/>
                  </a:lnTo>
                  <a:lnTo>
                    <a:pt x="809941" y="240587"/>
                  </a:lnTo>
                  <a:lnTo>
                    <a:pt x="845646" y="267467"/>
                  </a:lnTo>
                  <a:lnTo>
                    <a:pt x="879621" y="295497"/>
                  </a:lnTo>
                  <a:lnTo>
                    <a:pt x="911804" y="324634"/>
                  </a:lnTo>
                  <a:lnTo>
                    <a:pt x="942130" y="354838"/>
                  </a:lnTo>
                  <a:lnTo>
                    <a:pt x="970536" y="386065"/>
                  </a:lnTo>
                  <a:lnTo>
                    <a:pt x="996958" y="418275"/>
                  </a:lnTo>
                  <a:lnTo>
                    <a:pt x="1021333" y="451426"/>
                  </a:lnTo>
                  <a:lnTo>
                    <a:pt x="1043596" y="485475"/>
                  </a:lnTo>
                  <a:lnTo>
                    <a:pt x="1063685" y="520381"/>
                  </a:lnTo>
                  <a:lnTo>
                    <a:pt x="1081536" y="556102"/>
                  </a:lnTo>
                  <a:lnTo>
                    <a:pt x="1097086" y="592597"/>
                  </a:lnTo>
                  <a:lnTo>
                    <a:pt x="1110269" y="629824"/>
                  </a:lnTo>
                  <a:lnTo>
                    <a:pt x="1121024" y="667740"/>
                  </a:lnTo>
                  <a:lnTo>
                    <a:pt x="1129286" y="706304"/>
                  </a:lnTo>
                  <a:lnTo>
                    <a:pt x="1134992" y="745475"/>
                  </a:lnTo>
                </a:path>
              </a:pathLst>
            </a:custGeom>
            <a:noFill/>
            <a:ln cap="flat" cmpd="sng" w="28575">
              <a:solidFill>
                <a:srgbClr val="A4C2F4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g15b83f61283_0_2"/>
            <p:cNvSpPr/>
            <p:nvPr/>
          </p:nvSpPr>
          <p:spPr>
            <a:xfrm>
              <a:off x="6796861" y="1237180"/>
              <a:ext cx="1484629" cy="875664"/>
            </a:xfrm>
            <a:custGeom>
              <a:rect b="b" l="l" r="r" t="t"/>
              <a:pathLst>
                <a:path extrusionOk="0" h="875664" w="1484629">
                  <a:moveTo>
                    <a:pt x="0" y="875262"/>
                  </a:moveTo>
                  <a:lnTo>
                    <a:pt x="4740" y="805435"/>
                  </a:lnTo>
                  <a:lnTo>
                    <a:pt x="18591" y="737109"/>
                  </a:lnTo>
                  <a:lnTo>
                    <a:pt x="41199" y="670494"/>
                  </a:lnTo>
                  <a:lnTo>
                    <a:pt x="72214" y="605797"/>
                  </a:lnTo>
                  <a:lnTo>
                    <a:pt x="111283" y="543225"/>
                  </a:lnTo>
                  <a:lnTo>
                    <a:pt x="158054" y="482986"/>
                  </a:lnTo>
                  <a:lnTo>
                    <a:pt x="184217" y="453806"/>
                  </a:lnTo>
                  <a:lnTo>
                    <a:pt x="212174" y="425288"/>
                  </a:lnTo>
                  <a:lnTo>
                    <a:pt x="241881" y="397456"/>
                  </a:lnTo>
                  <a:lnTo>
                    <a:pt x="273293" y="370337"/>
                  </a:lnTo>
                  <a:lnTo>
                    <a:pt x="306367" y="343958"/>
                  </a:lnTo>
                  <a:lnTo>
                    <a:pt x="341058" y="318343"/>
                  </a:lnTo>
                  <a:lnTo>
                    <a:pt x="377323" y="293519"/>
                  </a:lnTo>
                  <a:lnTo>
                    <a:pt x="415117" y="269512"/>
                  </a:lnTo>
                  <a:lnTo>
                    <a:pt x="454396" y="246347"/>
                  </a:lnTo>
                  <a:lnTo>
                    <a:pt x="495117" y="224051"/>
                  </a:lnTo>
                  <a:lnTo>
                    <a:pt x="537236" y="202650"/>
                  </a:lnTo>
                  <a:lnTo>
                    <a:pt x="580708" y="182170"/>
                  </a:lnTo>
                  <a:lnTo>
                    <a:pt x="625489" y="162636"/>
                  </a:lnTo>
                  <a:lnTo>
                    <a:pt x="671536" y="144074"/>
                  </a:lnTo>
                  <a:lnTo>
                    <a:pt x="718805" y="126511"/>
                  </a:lnTo>
                  <a:lnTo>
                    <a:pt x="767251" y="109973"/>
                  </a:lnTo>
                  <a:lnTo>
                    <a:pt x="816830" y="94485"/>
                  </a:lnTo>
                  <a:lnTo>
                    <a:pt x="867499" y="80073"/>
                  </a:lnTo>
                  <a:lnTo>
                    <a:pt x="919213" y="66763"/>
                  </a:lnTo>
                  <a:lnTo>
                    <a:pt x="971929" y="54581"/>
                  </a:lnTo>
                  <a:lnTo>
                    <a:pt x="1025602" y="43554"/>
                  </a:lnTo>
                  <a:lnTo>
                    <a:pt x="1080189" y="33707"/>
                  </a:lnTo>
                  <a:lnTo>
                    <a:pt x="1135645" y="25066"/>
                  </a:lnTo>
                  <a:lnTo>
                    <a:pt x="1191927" y="17657"/>
                  </a:lnTo>
                  <a:lnTo>
                    <a:pt x="1248990" y="11505"/>
                  </a:lnTo>
                  <a:lnTo>
                    <a:pt x="1306790" y="6638"/>
                  </a:lnTo>
                  <a:lnTo>
                    <a:pt x="1365284" y="3081"/>
                  </a:lnTo>
                  <a:lnTo>
                    <a:pt x="1424428" y="859"/>
                  </a:lnTo>
                  <a:lnTo>
                    <a:pt x="1484176" y="0"/>
                  </a:lnTo>
                </a:path>
              </a:pathLst>
            </a:custGeom>
            <a:noFill/>
            <a:ln cap="flat" cmpd="sng" w="28575">
              <a:solidFill>
                <a:srgbClr val="A4C2F4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g15b83f61283_0_2"/>
            <p:cNvSpPr/>
            <p:nvPr/>
          </p:nvSpPr>
          <p:spPr>
            <a:xfrm>
              <a:off x="6796913" y="2111251"/>
              <a:ext cx="1127125" cy="851535"/>
            </a:xfrm>
            <a:custGeom>
              <a:rect b="b" l="l" r="r" t="t"/>
              <a:pathLst>
                <a:path extrusionOk="0" h="851535" w="1127125">
                  <a:moveTo>
                    <a:pt x="1126667" y="850959"/>
                  </a:moveTo>
                  <a:lnTo>
                    <a:pt x="1071923" y="848441"/>
                  </a:lnTo>
                  <a:lnTo>
                    <a:pt x="1017904" y="844116"/>
                  </a:lnTo>
                  <a:lnTo>
                    <a:pt x="964664" y="838026"/>
                  </a:lnTo>
                  <a:lnTo>
                    <a:pt x="912257" y="830213"/>
                  </a:lnTo>
                  <a:lnTo>
                    <a:pt x="860740" y="820718"/>
                  </a:lnTo>
                  <a:lnTo>
                    <a:pt x="810166" y="809582"/>
                  </a:lnTo>
                  <a:lnTo>
                    <a:pt x="760591" y="796848"/>
                  </a:lnTo>
                  <a:lnTo>
                    <a:pt x="712069" y="782555"/>
                  </a:lnTo>
                  <a:lnTo>
                    <a:pt x="664655" y="766746"/>
                  </a:lnTo>
                  <a:lnTo>
                    <a:pt x="618405" y="749463"/>
                  </a:lnTo>
                  <a:lnTo>
                    <a:pt x="573373" y="730746"/>
                  </a:lnTo>
                  <a:lnTo>
                    <a:pt x="529613" y="710638"/>
                  </a:lnTo>
                  <a:lnTo>
                    <a:pt x="487182" y="689179"/>
                  </a:lnTo>
                  <a:lnTo>
                    <a:pt x="446132" y="666411"/>
                  </a:lnTo>
                  <a:lnTo>
                    <a:pt x="406521" y="642375"/>
                  </a:lnTo>
                  <a:lnTo>
                    <a:pt x="368402" y="617114"/>
                  </a:lnTo>
                  <a:lnTo>
                    <a:pt x="331830" y="590667"/>
                  </a:lnTo>
                  <a:lnTo>
                    <a:pt x="296860" y="563078"/>
                  </a:lnTo>
                  <a:lnTo>
                    <a:pt x="263547" y="534387"/>
                  </a:lnTo>
                  <a:lnTo>
                    <a:pt x="231946" y="504636"/>
                  </a:lnTo>
                  <a:lnTo>
                    <a:pt x="202111" y="473865"/>
                  </a:lnTo>
                  <a:lnTo>
                    <a:pt x="174099" y="442118"/>
                  </a:lnTo>
                  <a:lnTo>
                    <a:pt x="147962" y="409434"/>
                  </a:lnTo>
                  <a:lnTo>
                    <a:pt x="123757" y="375856"/>
                  </a:lnTo>
                  <a:lnTo>
                    <a:pt x="101538" y="341425"/>
                  </a:lnTo>
                  <a:lnTo>
                    <a:pt x="81360" y="306183"/>
                  </a:lnTo>
                  <a:lnTo>
                    <a:pt x="63278" y="270170"/>
                  </a:lnTo>
                  <a:lnTo>
                    <a:pt x="47347" y="233429"/>
                  </a:lnTo>
                  <a:lnTo>
                    <a:pt x="33622" y="196000"/>
                  </a:lnTo>
                  <a:lnTo>
                    <a:pt x="22157" y="157926"/>
                  </a:lnTo>
                  <a:lnTo>
                    <a:pt x="13007" y="119247"/>
                  </a:lnTo>
                  <a:lnTo>
                    <a:pt x="6228" y="80006"/>
                  </a:lnTo>
                  <a:lnTo>
                    <a:pt x="1874" y="40242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rgbClr val="A4C2F4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g15b83f61283_0_2"/>
            <p:cNvSpPr/>
            <p:nvPr/>
          </p:nvSpPr>
          <p:spPr>
            <a:xfrm>
              <a:off x="7924035" y="2213736"/>
              <a:ext cx="1223119" cy="745570"/>
            </a:xfrm>
            <a:custGeom>
              <a:rect b="b" l="l" r="r" t="t"/>
              <a:pathLst>
                <a:path extrusionOk="0" h="751204" w="1226184">
                  <a:moveTo>
                    <a:pt x="1225895" y="0"/>
                  </a:moveTo>
                  <a:lnTo>
                    <a:pt x="1220392" y="69994"/>
                  </a:lnTo>
                  <a:lnTo>
                    <a:pt x="1204200" y="138203"/>
                  </a:lnTo>
                  <a:lnTo>
                    <a:pt x="1177791" y="204338"/>
                  </a:lnTo>
                  <a:lnTo>
                    <a:pt x="1141637" y="268112"/>
                  </a:lnTo>
                  <a:lnTo>
                    <a:pt x="1096212" y="329235"/>
                  </a:lnTo>
                  <a:lnTo>
                    <a:pt x="1070170" y="358713"/>
                  </a:lnTo>
                  <a:lnTo>
                    <a:pt x="1041988" y="387421"/>
                  </a:lnTo>
                  <a:lnTo>
                    <a:pt x="1011724" y="415322"/>
                  </a:lnTo>
                  <a:lnTo>
                    <a:pt x="979438" y="442380"/>
                  </a:lnTo>
                  <a:lnTo>
                    <a:pt x="945188" y="468560"/>
                  </a:lnTo>
                  <a:lnTo>
                    <a:pt x="909034" y="493825"/>
                  </a:lnTo>
                  <a:lnTo>
                    <a:pt x="871035" y="518140"/>
                  </a:lnTo>
                  <a:lnTo>
                    <a:pt x="831250" y="541469"/>
                  </a:lnTo>
                  <a:lnTo>
                    <a:pt x="789738" y="563774"/>
                  </a:lnTo>
                  <a:lnTo>
                    <a:pt x="746558" y="585021"/>
                  </a:lnTo>
                  <a:lnTo>
                    <a:pt x="701769" y="605174"/>
                  </a:lnTo>
                  <a:lnTo>
                    <a:pt x="655430" y="624196"/>
                  </a:lnTo>
                  <a:lnTo>
                    <a:pt x="607601" y="642051"/>
                  </a:lnTo>
                  <a:lnTo>
                    <a:pt x="558340" y="658704"/>
                  </a:lnTo>
                  <a:lnTo>
                    <a:pt x="507707" y="674117"/>
                  </a:lnTo>
                  <a:lnTo>
                    <a:pt x="455761" y="688257"/>
                  </a:lnTo>
                  <a:lnTo>
                    <a:pt x="402560" y="701085"/>
                  </a:lnTo>
                  <a:lnTo>
                    <a:pt x="348164" y="712567"/>
                  </a:lnTo>
                  <a:lnTo>
                    <a:pt x="292632" y="722667"/>
                  </a:lnTo>
                  <a:lnTo>
                    <a:pt x="236023" y="731347"/>
                  </a:lnTo>
                  <a:lnTo>
                    <a:pt x="178396" y="738573"/>
                  </a:lnTo>
                  <a:lnTo>
                    <a:pt x="119811" y="744309"/>
                  </a:lnTo>
                  <a:lnTo>
                    <a:pt x="60325" y="748517"/>
                  </a:lnTo>
                  <a:lnTo>
                    <a:pt x="0" y="751163"/>
                  </a:lnTo>
                </a:path>
              </a:pathLst>
            </a:custGeom>
            <a:noFill/>
            <a:ln cap="flat" cmpd="sng" w="28575">
              <a:solidFill>
                <a:srgbClr val="A4C2F4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2" name="Google Shape;472;g15b83f61283_0_2"/>
          <p:cNvGrpSpPr/>
          <p:nvPr/>
        </p:nvGrpSpPr>
        <p:grpSpPr>
          <a:xfrm>
            <a:off x="6128056" y="3489017"/>
            <a:ext cx="989473" cy="365138"/>
            <a:chOff x="6796861" y="1237180"/>
            <a:chExt cx="2350293" cy="1725606"/>
          </a:xfrm>
        </p:grpSpPr>
        <p:sp>
          <p:nvSpPr>
            <p:cNvPr id="473" name="Google Shape;473;g15b83f61283_0_2"/>
            <p:cNvSpPr/>
            <p:nvPr/>
          </p:nvSpPr>
          <p:spPr>
            <a:xfrm>
              <a:off x="8008376" y="1474160"/>
              <a:ext cx="1135379" cy="745489"/>
            </a:xfrm>
            <a:custGeom>
              <a:rect b="b" l="l" r="r" t="t"/>
              <a:pathLst>
                <a:path extrusionOk="0" h="745489" w="1135379">
                  <a:moveTo>
                    <a:pt x="0" y="0"/>
                  </a:moveTo>
                  <a:lnTo>
                    <a:pt x="55372" y="943"/>
                  </a:lnTo>
                  <a:lnTo>
                    <a:pt x="110096" y="3747"/>
                  </a:lnTo>
                  <a:lnTo>
                    <a:pt x="164108" y="8369"/>
                  </a:lnTo>
                  <a:lnTo>
                    <a:pt x="217346" y="14768"/>
                  </a:lnTo>
                  <a:lnTo>
                    <a:pt x="269744" y="22901"/>
                  </a:lnTo>
                  <a:lnTo>
                    <a:pt x="321240" y="32727"/>
                  </a:lnTo>
                  <a:lnTo>
                    <a:pt x="371770" y="44204"/>
                  </a:lnTo>
                  <a:lnTo>
                    <a:pt x="421270" y="57290"/>
                  </a:lnTo>
                  <a:lnTo>
                    <a:pt x="469677" y="71944"/>
                  </a:lnTo>
                  <a:lnTo>
                    <a:pt x="516927" y="88124"/>
                  </a:lnTo>
                  <a:lnTo>
                    <a:pt x="562956" y="105787"/>
                  </a:lnTo>
                  <a:lnTo>
                    <a:pt x="607702" y="124892"/>
                  </a:lnTo>
                  <a:lnTo>
                    <a:pt x="651099" y="145398"/>
                  </a:lnTo>
                  <a:lnTo>
                    <a:pt x="693086" y="167262"/>
                  </a:lnTo>
                  <a:lnTo>
                    <a:pt x="733597" y="190443"/>
                  </a:lnTo>
                  <a:lnTo>
                    <a:pt x="772570" y="214898"/>
                  </a:lnTo>
                  <a:lnTo>
                    <a:pt x="809941" y="240587"/>
                  </a:lnTo>
                  <a:lnTo>
                    <a:pt x="845646" y="267467"/>
                  </a:lnTo>
                  <a:lnTo>
                    <a:pt x="879621" y="295497"/>
                  </a:lnTo>
                  <a:lnTo>
                    <a:pt x="911804" y="324634"/>
                  </a:lnTo>
                  <a:lnTo>
                    <a:pt x="942130" y="354838"/>
                  </a:lnTo>
                  <a:lnTo>
                    <a:pt x="970536" y="386065"/>
                  </a:lnTo>
                  <a:lnTo>
                    <a:pt x="996958" y="418275"/>
                  </a:lnTo>
                  <a:lnTo>
                    <a:pt x="1021333" y="451426"/>
                  </a:lnTo>
                  <a:lnTo>
                    <a:pt x="1043596" y="485475"/>
                  </a:lnTo>
                  <a:lnTo>
                    <a:pt x="1063685" y="520381"/>
                  </a:lnTo>
                  <a:lnTo>
                    <a:pt x="1081536" y="556102"/>
                  </a:lnTo>
                  <a:lnTo>
                    <a:pt x="1097086" y="592597"/>
                  </a:lnTo>
                  <a:lnTo>
                    <a:pt x="1110269" y="629824"/>
                  </a:lnTo>
                  <a:lnTo>
                    <a:pt x="1121024" y="667740"/>
                  </a:lnTo>
                  <a:lnTo>
                    <a:pt x="1129286" y="706304"/>
                  </a:lnTo>
                  <a:lnTo>
                    <a:pt x="1134992" y="745475"/>
                  </a:lnTo>
                </a:path>
              </a:pathLst>
            </a:custGeom>
            <a:noFill/>
            <a:ln cap="flat" cmpd="sng" w="28575">
              <a:solidFill>
                <a:srgbClr val="A4C2F4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g15b83f61283_0_2"/>
            <p:cNvSpPr/>
            <p:nvPr/>
          </p:nvSpPr>
          <p:spPr>
            <a:xfrm>
              <a:off x="6796861" y="1237180"/>
              <a:ext cx="1484629" cy="875664"/>
            </a:xfrm>
            <a:custGeom>
              <a:rect b="b" l="l" r="r" t="t"/>
              <a:pathLst>
                <a:path extrusionOk="0" h="875664" w="1484629">
                  <a:moveTo>
                    <a:pt x="0" y="875262"/>
                  </a:moveTo>
                  <a:lnTo>
                    <a:pt x="4740" y="805435"/>
                  </a:lnTo>
                  <a:lnTo>
                    <a:pt x="18591" y="737109"/>
                  </a:lnTo>
                  <a:lnTo>
                    <a:pt x="41199" y="670494"/>
                  </a:lnTo>
                  <a:lnTo>
                    <a:pt x="72214" y="605797"/>
                  </a:lnTo>
                  <a:lnTo>
                    <a:pt x="111283" y="543225"/>
                  </a:lnTo>
                  <a:lnTo>
                    <a:pt x="158054" y="482986"/>
                  </a:lnTo>
                  <a:lnTo>
                    <a:pt x="184217" y="453806"/>
                  </a:lnTo>
                  <a:lnTo>
                    <a:pt x="212174" y="425288"/>
                  </a:lnTo>
                  <a:lnTo>
                    <a:pt x="241881" y="397456"/>
                  </a:lnTo>
                  <a:lnTo>
                    <a:pt x="273293" y="370337"/>
                  </a:lnTo>
                  <a:lnTo>
                    <a:pt x="306367" y="343958"/>
                  </a:lnTo>
                  <a:lnTo>
                    <a:pt x="341058" y="318343"/>
                  </a:lnTo>
                  <a:lnTo>
                    <a:pt x="377323" y="293519"/>
                  </a:lnTo>
                  <a:lnTo>
                    <a:pt x="415117" y="269512"/>
                  </a:lnTo>
                  <a:lnTo>
                    <a:pt x="454396" y="246347"/>
                  </a:lnTo>
                  <a:lnTo>
                    <a:pt x="495117" y="224051"/>
                  </a:lnTo>
                  <a:lnTo>
                    <a:pt x="537236" y="202650"/>
                  </a:lnTo>
                  <a:lnTo>
                    <a:pt x="580708" y="182170"/>
                  </a:lnTo>
                  <a:lnTo>
                    <a:pt x="625489" y="162636"/>
                  </a:lnTo>
                  <a:lnTo>
                    <a:pt x="671536" y="144074"/>
                  </a:lnTo>
                  <a:lnTo>
                    <a:pt x="718805" y="126511"/>
                  </a:lnTo>
                  <a:lnTo>
                    <a:pt x="767251" y="109973"/>
                  </a:lnTo>
                  <a:lnTo>
                    <a:pt x="816830" y="94485"/>
                  </a:lnTo>
                  <a:lnTo>
                    <a:pt x="867499" y="80073"/>
                  </a:lnTo>
                  <a:lnTo>
                    <a:pt x="919213" y="66763"/>
                  </a:lnTo>
                  <a:lnTo>
                    <a:pt x="971929" y="54581"/>
                  </a:lnTo>
                  <a:lnTo>
                    <a:pt x="1025602" y="43554"/>
                  </a:lnTo>
                  <a:lnTo>
                    <a:pt x="1080189" y="33707"/>
                  </a:lnTo>
                  <a:lnTo>
                    <a:pt x="1135645" y="25066"/>
                  </a:lnTo>
                  <a:lnTo>
                    <a:pt x="1191927" y="17657"/>
                  </a:lnTo>
                  <a:lnTo>
                    <a:pt x="1248990" y="11505"/>
                  </a:lnTo>
                  <a:lnTo>
                    <a:pt x="1306790" y="6638"/>
                  </a:lnTo>
                  <a:lnTo>
                    <a:pt x="1365284" y="3081"/>
                  </a:lnTo>
                  <a:lnTo>
                    <a:pt x="1424428" y="859"/>
                  </a:lnTo>
                  <a:lnTo>
                    <a:pt x="1484176" y="0"/>
                  </a:lnTo>
                </a:path>
              </a:pathLst>
            </a:custGeom>
            <a:noFill/>
            <a:ln cap="flat" cmpd="sng" w="28575">
              <a:solidFill>
                <a:srgbClr val="A4C2F4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g15b83f61283_0_2"/>
            <p:cNvSpPr/>
            <p:nvPr/>
          </p:nvSpPr>
          <p:spPr>
            <a:xfrm>
              <a:off x="6796913" y="2111251"/>
              <a:ext cx="1127125" cy="851535"/>
            </a:xfrm>
            <a:custGeom>
              <a:rect b="b" l="l" r="r" t="t"/>
              <a:pathLst>
                <a:path extrusionOk="0" h="851535" w="1127125">
                  <a:moveTo>
                    <a:pt x="1126667" y="850959"/>
                  </a:moveTo>
                  <a:lnTo>
                    <a:pt x="1071923" y="848441"/>
                  </a:lnTo>
                  <a:lnTo>
                    <a:pt x="1017904" y="844116"/>
                  </a:lnTo>
                  <a:lnTo>
                    <a:pt x="964664" y="838026"/>
                  </a:lnTo>
                  <a:lnTo>
                    <a:pt x="912257" y="830213"/>
                  </a:lnTo>
                  <a:lnTo>
                    <a:pt x="860740" y="820718"/>
                  </a:lnTo>
                  <a:lnTo>
                    <a:pt x="810166" y="809582"/>
                  </a:lnTo>
                  <a:lnTo>
                    <a:pt x="760591" y="796848"/>
                  </a:lnTo>
                  <a:lnTo>
                    <a:pt x="712069" y="782555"/>
                  </a:lnTo>
                  <a:lnTo>
                    <a:pt x="664655" y="766746"/>
                  </a:lnTo>
                  <a:lnTo>
                    <a:pt x="618405" y="749463"/>
                  </a:lnTo>
                  <a:lnTo>
                    <a:pt x="573373" y="730746"/>
                  </a:lnTo>
                  <a:lnTo>
                    <a:pt x="529613" y="710638"/>
                  </a:lnTo>
                  <a:lnTo>
                    <a:pt x="487182" y="689179"/>
                  </a:lnTo>
                  <a:lnTo>
                    <a:pt x="446132" y="666411"/>
                  </a:lnTo>
                  <a:lnTo>
                    <a:pt x="406521" y="642375"/>
                  </a:lnTo>
                  <a:lnTo>
                    <a:pt x="368402" y="617114"/>
                  </a:lnTo>
                  <a:lnTo>
                    <a:pt x="331830" y="590667"/>
                  </a:lnTo>
                  <a:lnTo>
                    <a:pt x="296860" y="563078"/>
                  </a:lnTo>
                  <a:lnTo>
                    <a:pt x="263547" y="534387"/>
                  </a:lnTo>
                  <a:lnTo>
                    <a:pt x="231946" y="504636"/>
                  </a:lnTo>
                  <a:lnTo>
                    <a:pt x="202111" y="473865"/>
                  </a:lnTo>
                  <a:lnTo>
                    <a:pt x="174099" y="442118"/>
                  </a:lnTo>
                  <a:lnTo>
                    <a:pt x="147962" y="409434"/>
                  </a:lnTo>
                  <a:lnTo>
                    <a:pt x="123757" y="375856"/>
                  </a:lnTo>
                  <a:lnTo>
                    <a:pt x="101538" y="341425"/>
                  </a:lnTo>
                  <a:lnTo>
                    <a:pt x="81360" y="306183"/>
                  </a:lnTo>
                  <a:lnTo>
                    <a:pt x="63278" y="270170"/>
                  </a:lnTo>
                  <a:lnTo>
                    <a:pt x="47347" y="233429"/>
                  </a:lnTo>
                  <a:lnTo>
                    <a:pt x="33622" y="196000"/>
                  </a:lnTo>
                  <a:lnTo>
                    <a:pt x="22157" y="157926"/>
                  </a:lnTo>
                  <a:lnTo>
                    <a:pt x="13007" y="119247"/>
                  </a:lnTo>
                  <a:lnTo>
                    <a:pt x="6228" y="80006"/>
                  </a:lnTo>
                  <a:lnTo>
                    <a:pt x="1874" y="40242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rgbClr val="A4C2F4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g15b83f61283_0_2"/>
            <p:cNvSpPr/>
            <p:nvPr/>
          </p:nvSpPr>
          <p:spPr>
            <a:xfrm>
              <a:off x="7924035" y="2213736"/>
              <a:ext cx="1223119" cy="745570"/>
            </a:xfrm>
            <a:custGeom>
              <a:rect b="b" l="l" r="r" t="t"/>
              <a:pathLst>
                <a:path extrusionOk="0" h="751204" w="1226184">
                  <a:moveTo>
                    <a:pt x="1225895" y="0"/>
                  </a:moveTo>
                  <a:lnTo>
                    <a:pt x="1220392" y="69994"/>
                  </a:lnTo>
                  <a:lnTo>
                    <a:pt x="1204200" y="138203"/>
                  </a:lnTo>
                  <a:lnTo>
                    <a:pt x="1177791" y="204338"/>
                  </a:lnTo>
                  <a:lnTo>
                    <a:pt x="1141637" y="268112"/>
                  </a:lnTo>
                  <a:lnTo>
                    <a:pt x="1096212" y="329235"/>
                  </a:lnTo>
                  <a:lnTo>
                    <a:pt x="1070170" y="358713"/>
                  </a:lnTo>
                  <a:lnTo>
                    <a:pt x="1041988" y="387421"/>
                  </a:lnTo>
                  <a:lnTo>
                    <a:pt x="1011724" y="415322"/>
                  </a:lnTo>
                  <a:lnTo>
                    <a:pt x="979438" y="442380"/>
                  </a:lnTo>
                  <a:lnTo>
                    <a:pt x="945188" y="468560"/>
                  </a:lnTo>
                  <a:lnTo>
                    <a:pt x="909034" y="493825"/>
                  </a:lnTo>
                  <a:lnTo>
                    <a:pt x="871035" y="518140"/>
                  </a:lnTo>
                  <a:lnTo>
                    <a:pt x="831250" y="541469"/>
                  </a:lnTo>
                  <a:lnTo>
                    <a:pt x="789738" y="563774"/>
                  </a:lnTo>
                  <a:lnTo>
                    <a:pt x="746558" y="585021"/>
                  </a:lnTo>
                  <a:lnTo>
                    <a:pt x="701769" y="605174"/>
                  </a:lnTo>
                  <a:lnTo>
                    <a:pt x="655430" y="624196"/>
                  </a:lnTo>
                  <a:lnTo>
                    <a:pt x="607601" y="642051"/>
                  </a:lnTo>
                  <a:lnTo>
                    <a:pt x="558340" y="658704"/>
                  </a:lnTo>
                  <a:lnTo>
                    <a:pt x="507707" y="674117"/>
                  </a:lnTo>
                  <a:lnTo>
                    <a:pt x="455761" y="688257"/>
                  </a:lnTo>
                  <a:lnTo>
                    <a:pt x="402560" y="701085"/>
                  </a:lnTo>
                  <a:lnTo>
                    <a:pt x="348164" y="712567"/>
                  </a:lnTo>
                  <a:lnTo>
                    <a:pt x="292632" y="722667"/>
                  </a:lnTo>
                  <a:lnTo>
                    <a:pt x="236023" y="731347"/>
                  </a:lnTo>
                  <a:lnTo>
                    <a:pt x="178396" y="738573"/>
                  </a:lnTo>
                  <a:lnTo>
                    <a:pt x="119811" y="744309"/>
                  </a:lnTo>
                  <a:lnTo>
                    <a:pt x="60325" y="748517"/>
                  </a:lnTo>
                  <a:lnTo>
                    <a:pt x="0" y="751163"/>
                  </a:lnTo>
                </a:path>
              </a:pathLst>
            </a:custGeom>
            <a:noFill/>
            <a:ln cap="flat" cmpd="sng" w="28575">
              <a:solidFill>
                <a:srgbClr val="A4C2F4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5b83f61283_0_28"/>
          <p:cNvSpPr txBox="1"/>
          <p:nvPr>
            <p:ph idx="1" type="body"/>
          </p:nvPr>
        </p:nvSpPr>
        <p:spPr>
          <a:xfrm>
            <a:off x="49625" y="1033325"/>
            <a:ext cx="6444300" cy="516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Supplements the quarterly TOWR-S Update briefings</a:t>
            </a:r>
            <a:br>
              <a:rPr lang="en-US" sz="1800"/>
            </a:br>
            <a:r>
              <a:rPr lang="en-US" sz="1800"/>
              <a:t>and the weekly / occasional TOWR-S mailers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Emailed to TOWR-S Update attendees and posted to VLab </a:t>
            </a:r>
            <a:r>
              <a:rPr lang="en-US" sz="1600"/>
              <a:t>(</a:t>
            </a:r>
            <a:r>
              <a:rPr b="1" lang="en-US" sz="1600" u="sng">
                <a:solidFill>
                  <a:schemeClr val="hlink"/>
                </a:solidFill>
                <a:hlinkClick r:id="rId3"/>
              </a:rPr>
              <a:t>https://vlab.noaa.gov/web/towr-s/communications</a:t>
            </a:r>
            <a:r>
              <a:rPr lang="en-US" sz="1600"/>
              <a:t>)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Aiming for a monthly cadence</a:t>
            </a:r>
            <a:endParaRPr sz="1800"/>
          </a:p>
        </p:txBody>
      </p:sp>
      <p:sp>
        <p:nvSpPr>
          <p:cNvPr id="483" name="Google Shape;483;g15b83f61283_0_28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4" name="Google Shape;484;g15b83f61283_0_28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TOWR-S monthly</a:t>
            </a:r>
            <a:endParaRPr/>
          </a:p>
        </p:txBody>
      </p:sp>
      <p:pic>
        <p:nvPicPr>
          <p:cNvPr id="485" name="Google Shape;485;g15b83f61283_0_28"/>
          <p:cNvPicPr preferRelativeResize="0"/>
          <p:nvPr/>
        </p:nvPicPr>
        <p:blipFill rotWithShape="1">
          <a:blip r:embed="rId4">
            <a:alphaModFix/>
          </a:blip>
          <a:srcRect b="51188" l="0" r="33638" t="1755"/>
          <a:stretch/>
        </p:blipFill>
        <p:spPr>
          <a:xfrm>
            <a:off x="6502949" y="823900"/>
            <a:ext cx="4433252" cy="603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211b3e4330_2_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2" name="Google Shape;492;g1211b3e4330_2_1"/>
          <p:cNvSpPr txBox="1"/>
          <p:nvPr>
            <p:ph type="title"/>
          </p:nvPr>
        </p:nvSpPr>
        <p:spPr>
          <a:xfrm>
            <a:off x="1219200" y="762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200"/>
              <a:t>geoCloud AWIPS for Collaboration</a:t>
            </a:r>
            <a:endParaRPr sz="3200"/>
          </a:p>
        </p:txBody>
      </p:sp>
      <p:pic>
        <p:nvPicPr>
          <p:cNvPr id="493" name="Google Shape;493;g1211b3e4330_2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9625" y="3594300"/>
            <a:ext cx="6125328" cy="25233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38100">
              <a:srgbClr val="000000">
                <a:alpha val="49411"/>
              </a:srgbClr>
            </a:outerShdw>
          </a:effectLst>
        </p:spPr>
      </p:pic>
      <p:sp>
        <p:nvSpPr>
          <p:cNvPr id="494" name="Google Shape;494;g1211b3e4330_2_1"/>
          <p:cNvSpPr txBox="1"/>
          <p:nvPr>
            <p:ph idx="1" type="body"/>
          </p:nvPr>
        </p:nvSpPr>
        <p:spPr>
          <a:xfrm>
            <a:off x="335075" y="1230300"/>
            <a:ext cx="11571000" cy="22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TOWR-S team has an initiative to bring people together in the AWIPS environment to foster collaboration on ways satellite data can enhance the NWS mission</a:t>
            </a:r>
            <a:endParaRPr sz="1800"/>
          </a:p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TOWR-S facilitates small groups of forecasters, technique development meteorologists, and algorithm developers from across the NWS and NESDIS</a:t>
            </a:r>
            <a:endParaRPr sz="1800"/>
          </a:p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More details are in </a:t>
            </a:r>
            <a:r>
              <a:rPr lang="en-US" sz="1800" u="sng">
                <a:solidFill>
                  <a:schemeClr val="hlink"/>
                </a:solidFill>
                <a:hlinkClick r:id="rId4"/>
              </a:rPr>
              <a:t>Satellite Book Club Session 38</a:t>
            </a:r>
            <a:r>
              <a:rPr lang="en-US" sz="1800">
                <a:solidFill>
                  <a:schemeClr val="accent5"/>
                </a:solidFill>
              </a:rPr>
              <a:t> </a:t>
            </a:r>
            <a:endParaRPr sz="1800">
              <a:solidFill>
                <a:schemeClr val="accent5"/>
              </a:solidFill>
            </a:endParaRPr>
          </a:p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Please contact Lee Byerle to schedule a session with your office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95" name="Google Shape;495;g1211b3e4330_2_1"/>
          <p:cNvPicPr preferRelativeResize="0"/>
          <p:nvPr/>
        </p:nvPicPr>
        <p:blipFill rotWithShape="1">
          <a:blip r:embed="rId5">
            <a:alphaModFix/>
          </a:blip>
          <a:srcRect b="0" l="12157" r="0" t="0"/>
          <a:stretch/>
        </p:blipFill>
        <p:spPr>
          <a:xfrm>
            <a:off x="269275" y="3594300"/>
            <a:ext cx="5380826" cy="252335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38100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2352"/>
              </a:srgbClr>
            </a:gs>
            <a:gs pos="100000">
              <a:srgbClr val="0FF5BC">
                <a:alpha val="18039"/>
              </a:srgbClr>
            </a:gs>
          </a:gsLst>
          <a:lin ang="5400012" scaled="0"/>
        </a:gra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5beca6f612_0_73"/>
          <p:cNvSpPr txBox="1"/>
          <p:nvPr>
            <p:ph idx="1" type="subTitle"/>
          </p:nvPr>
        </p:nvSpPr>
        <p:spPr>
          <a:xfrm>
            <a:off x="1528350" y="3118850"/>
            <a:ext cx="91353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. GOES-West Transition</a:t>
            </a:r>
            <a:endParaRPr sz="2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t/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NOAA_logo.png" id="92" name="Google Shape;92;g15beca6f612_0_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878" y="75827"/>
            <a:ext cx="1344100" cy="13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15beca6f612_0_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5499" y="75825"/>
            <a:ext cx="1344100" cy="130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be5f960dbd_0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2" name="Google Shape;502;gbe5f960dbd_0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TOWR-S Activity Plan</a:t>
            </a:r>
            <a:endParaRPr sz="3600"/>
          </a:p>
        </p:txBody>
      </p:sp>
      <p:pic>
        <p:nvPicPr>
          <p:cNvPr id="503" name="Google Shape;503;gbe5f960dbd_0_0" title="Chart"/>
          <p:cNvPicPr preferRelativeResize="0"/>
          <p:nvPr/>
        </p:nvPicPr>
        <p:blipFill rotWithShape="1">
          <a:blip r:embed="rId3">
            <a:alphaModFix/>
          </a:blip>
          <a:srcRect b="14612" l="1855" r="1990" t="1936"/>
          <a:stretch/>
        </p:blipFill>
        <p:spPr>
          <a:xfrm>
            <a:off x="589850" y="1217950"/>
            <a:ext cx="10528727" cy="4917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4" name="Google Shape;504;gbe5f960dbd_0_0"/>
          <p:cNvGrpSpPr/>
          <p:nvPr/>
        </p:nvGrpSpPr>
        <p:grpSpPr>
          <a:xfrm>
            <a:off x="6822076" y="1256248"/>
            <a:ext cx="292720" cy="4917861"/>
            <a:chOff x="5803280" y="1341125"/>
            <a:chExt cx="292720" cy="4434900"/>
          </a:xfrm>
        </p:grpSpPr>
        <p:cxnSp>
          <p:nvCxnSpPr>
            <p:cNvPr id="505" name="Google Shape;505;gbe5f960dbd_0_0"/>
            <p:cNvCxnSpPr/>
            <p:nvPr/>
          </p:nvCxnSpPr>
          <p:spPr>
            <a:xfrm>
              <a:off x="6096000" y="1341125"/>
              <a:ext cx="0" cy="4434900"/>
            </a:xfrm>
            <a:prstGeom prst="straightConnector1">
              <a:avLst/>
            </a:prstGeom>
            <a:noFill/>
            <a:ln cap="flat" cmpd="sng" w="19050">
              <a:solidFill>
                <a:srgbClr val="85200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506" name="Google Shape;506;gbe5f960dbd_0_0"/>
            <p:cNvSpPr txBox="1"/>
            <p:nvPr/>
          </p:nvSpPr>
          <p:spPr>
            <a:xfrm rot="-5400000">
              <a:off x="5297030" y="3803710"/>
              <a:ext cx="1284000" cy="271500"/>
            </a:xfrm>
            <a:prstGeom prst="rect">
              <a:avLst/>
            </a:prstGeom>
            <a:noFill/>
            <a:ln>
              <a:noFill/>
            </a:ln>
            <a:effectLst>
              <a:outerShdw blurRad="442913" rotWithShape="0" algn="bl" dir="5400000" dist="95250">
                <a:srgbClr val="FFFF00">
                  <a:alpha val="4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>
                  <a:solidFill>
                    <a:srgbClr val="8520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Sept. 30, 2022</a:t>
              </a:r>
              <a:endParaRPr b="0" i="0" sz="1100" u="none" cap="none" strike="noStrike">
                <a:solidFill>
                  <a:srgbClr val="85200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aphicFrame>
        <p:nvGraphicFramePr>
          <p:cNvPr id="507" name="Google Shape;507;gbe5f960dbd_0_0"/>
          <p:cNvGraphicFramePr/>
          <p:nvPr/>
        </p:nvGraphicFramePr>
        <p:xfrm>
          <a:off x="3662925" y="960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{2C162F8C-3AE0-4711-915A-E37A3F6C4458}</a:tableStyleId>
              </a:tblPr>
              <a:tblGrid>
                <a:gridCol w="493125"/>
                <a:gridCol w="493125"/>
                <a:gridCol w="493125"/>
                <a:gridCol w="493125"/>
                <a:gridCol w="493125"/>
                <a:gridCol w="493125"/>
                <a:gridCol w="493125"/>
                <a:gridCol w="493125"/>
                <a:gridCol w="493125"/>
                <a:gridCol w="493125"/>
                <a:gridCol w="493125"/>
                <a:gridCol w="493125"/>
                <a:gridCol w="493125"/>
                <a:gridCol w="493125"/>
                <a:gridCol w="493125"/>
              </a:tblGrid>
              <a:tr h="182875">
                <a:tc gridSpan="10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CY2022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gridSpan="5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CY2023</a:t>
                      </a:r>
                      <a:endParaRPr sz="12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11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Mar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Apr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May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Jun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J</a:t>
                      </a:r>
                      <a:r>
                        <a:rPr b="1" lang="en-US" sz="600">
                          <a:latin typeface="Lato"/>
                          <a:ea typeface="Lato"/>
                          <a:cs typeface="Lato"/>
                          <a:sym typeface="Lato"/>
                        </a:rPr>
                        <a:t>ul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Aug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Sep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Oct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Nov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Dec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J</a:t>
                      </a:r>
                      <a:r>
                        <a:rPr b="1" lang="en-US" sz="600">
                          <a:latin typeface="Lato"/>
                          <a:ea typeface="Lato"/>
                          <a:cs typeface="Lato"/>
                          <a:sym typeface="Lato"/>
                        </a:rPr>
                        <a:t>an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Feb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Mar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Apr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May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5"/>
          <p:cNvSpPr txBox="1"/>
          <p:nvPr>
            <p:ph idx="1" type="body"/>
          </p:nvPr>
        </p:nvSpPr>
        <p:spPr>
          <a:xfrm>
            <a:off x="354425" y="1033313"/>
            <a:ext cx="114714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275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●"/>
            </a:pPr>
            <a:r>
              <a:rPr lang="en-US" sz="2420"/>
              <a:t>Office of Observations</a:t>
            </a:r>
            <a:endParaRPr sz="29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Brian Gockel – </a:t>
            </a:r>
            <a:r>
              <a:rPr lang="en-US" sz="2080" u="sng">
                <a:solidFill>
                  <a:srgbClr val="3D85C6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brian.gockel@noaa.gov</a:t>
            </a:r>
            <a:endParaRPr sz="2080">
              <a:solidFill>
                <a:srgbClr val="3D85C6"/>
              </a:solidFill>
            </a:endParaRPr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Jordan Gerth – </a:t>
            </a:r>
            <a:r>
              <a:rPr lang="en-US" sz="2080" u="sng">
                <a:solidFill>
                  <a:srgbClr val="3D85C6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jordan.gerth@noaa.gov</a:t>
            </a:r>
            <a:endParaRPr sz="2080"/>
          </a:p>
          <a:p>
            <a:pPr indent="0" lvl="0" marL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080"/>
          </a:p>
          <a:p>
            <a:pPr indent="-41275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●"/>
            </a:pPr>
            <a:r>
              <a:rPr lang="en-US" sz="2420"/>
              <a:t>Total Operational Weather Readiness – Satellites (TOWR-S) Team</a:t>
            </a:r>
            <a:endParaRPr sz="29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John Evans – </a:t>
            </a:r>
            <a:r>
              <a:rPr lang="en-US" sz="2080" u="sng">
                <a:solidFill>
                  <a:srgbClr val="3D85C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john.d.evans@noaa.gov</a:t>
            </a:r>
            <a:endParaRPr sz="2080">
              <a:solidFill>
                <a:srgbClr val="3D85C6"/>
              </a:solidFill>
            </a:endParaRPr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Lee Byerle – </a:t>
            </a:r>
            <a:r>
              <a:rPr lang="en-US" sz="2080" u="sng">
                <a:solidFill>
                  <a:srgbClr val="3D85C6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lee.byerle@noaa.gov</a:t>
            </a:r>
            <a:endParaRPr sz="2080">
              <a:solidFill>
                <a:srgbClr val="3D85C6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080"/>
          </a:p>
          <a:p>
            <a:pPr indent="-41275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●"/>
            </a:pPr>
            <a:r>
              <a:rPr lang="en-US" sz="2420"/>
              <a:t>Links</a:t>
            </a:r>
            <a:endParaRPr sz="29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 u="sng">
                <a:solidFill>
                  <a:srgbClr val="3D85C6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NWSChat</a:t>
            </a:r>
            <a:r>
              <a:rPr lang="en-US" sz="2080"/>
              <a:t> (“towr-s” chatroom)</a:t>
            </a:r>
            <a:endParaRPr sz="25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3D85C6"/>
              </a:buClr>
              <a:buSzPts val="2500"/>
              <a:buChar char="○"/>
            </a:pPr>
            <a:r>
              <a:rPr lang="en-US" sz="2080" u="sng">
                <a:solidFill>
                  <a:srgbClr val="3D85C6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TOWR-S in the NOAA VLab</a:t>
            </a:r>
            <a:endParaRPr sz="2080">
              <a:solidFill>
                <a:srgbClr val="3D85C6"/>
              </a:solidFill>
            </a:endParaRPr>
          </a:p>
        </p:txBody>
      </p:sp>
      <p:sp>
        <p:nvSpPr>
          <p:cNvPr id="513" name="Google Shape;513;p8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4" name="Google Shape;514;p85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800"/>
              <a:buNone/>
            </a:pPr>
            <a:r>
              <a:rPr lang="en-US" sz="3600"/>
              <a:t>Contact Information</a:t>
            </a:r>
            <a:endParaRPr sz="36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9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Next TOWR-S Update</a:t>
            </a:r>
            <a:endParaRPr sz="3600"/>
          </a:p>
        </p:txBody>
      </p:sp>
      <p:sp>
        <p:nvSpPr>
          <p:cNvPr id="521" name="Google Shape;521;p29"/>
          <p:cNvSpPr txBox="1"/>
          <p:nvPr/>
        </p:nvSpPr>
        <p:spPr>
          <a:xfrm>
            <a:off x="2206550" y="2713050"/>
            <a:ext cx="8382600" cy="22098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>
            <a:noFill/>
          </a:ln>
          <a:effectLst>
            <a:outerShdw blurRad="100013" rotWithShape="0" dir="5400000" dist="38100">
              <a:srgbClr val="000000">
                <a:alpha val="3019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(tentative)</a:t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Dec. 16</a:t>
            </a:r>
            <a:r>
              <a:rPr b="0" i="0" lang="en-US" sz="2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 2022</a:t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2" name="Google Shape;522;p29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ff63f89d31_7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9" name="Google Shape;529;gff63f89d31_7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Sept. 30 Attendees</a:t>
            </a:r>
            <a:endParaRPr/>
          </a:p>
        </p:txBody>
      </p:sp>
      <p:graphicFrame>
        <p:nvGraphicFramePr>
          <p:cNvPr id="530" name="Google Shape;530;gff63f89d31_7_0"/>
          <p:cNvGraphicFramePr/>
          <p:nvPr/>
        </p:nvGraphicFramePr>
        <p:xfrm>
          <a:off x="1124525" y="125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{3D1B9710-91BF-4715-903F-84B93B309B7D}</a:tableStyleId>
              </a:tblPr>
              <a:tblGrid>
                <a:gridCol w="763575"/>
                <a:gridCol w="815125"/>
                <a:gridCol w="913025"/>
                <a:gridCol w="1860125"/>
              </a:tblGrid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First name</a:t>
                      </a:r>
                      <a:endParaRPr b="1"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Last name</a:t>
                      </a:r>
                      <a:endParaRPr b="1"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Affiliation</a:t>
                      </a:r>
                      <a:endParaRPr b="1"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Email</a:t>
                      </a:r>
                      <a:endParaRPr b="1"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Fawaz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Al-Mtwali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fawaz.al-mtwali@noaa.gov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Kashaud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Bowman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kashaud.bowman@noaa.gov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Ryan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Brown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ryan.brown@noaa.gov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Matthew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Comerford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matthew.comerford@noaa.gov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James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Darlow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james.darlow@noaa.gov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Ernesto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Diaz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ernesto.diaz@noaa.gov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John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Evans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john.d.evans@noaa.gov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Joseph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Fiore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joseph.fiore@noaa.gov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Jordan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Gerth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jordan.gerth@noaa.gov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Brian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Gockel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brian.gockel@noaa.gov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Jeremy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Goldstein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jeremy.p.goldstein@noaa.gov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Chad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Gravelle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chad.gravelle@noaa.gov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Eric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Jacobsen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eric.p.jacobsen@noaa.gov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Dariush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Khadjenouri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dariush.khadjenouri@noaa.gov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Dan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Lindsey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dan.lindsey@noaa.gov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William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Line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bill.line@noaa.gov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Mark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Loeffelbein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mark.loeffelbein@noaa.gov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Jeffrey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Manion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jeffrey.manion@noaa.gov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Maurice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McHugh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maurice.mchugh@noaa.gov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</a:tbl>
          </a:graphicData>
        </a:graphic>
      </p:graphicFrame>
      <p:graphicFrame>
        <p:nvGraphicFramePr>
          <p:cNvPr id="531" name="Google Shape;531;gff63f89d31_7_0"/>
          <p:cNvGraphicFramePr/>
          <p:nvPr/>
        </p:nvGraphicFramePr>
        <p:xfrm>
          <a:off x="6327475" y="125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{3D1B9710-91BF-4715-903F-84B93B309B7D}</a:tableStyleId>
              </a:tblPr>
              <a:tblGrid>
                <a:gridCol w="763575"/>
                <a:gridCol w="762100"/>
                <a:gridCol w="913025"/>
                <a:gridCol w="1842450"/>
              </a:tblGrid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First name</a:t>
                      </a:r>
                      <a:endParaRPr b="1"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Last name</a:t>
                      </a:r>
                      <a:endParaRPr b="1"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Affiliation</a:t>
                      </a:r>
                      <a:endParaRPr b="1"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Email</a:t>
                      </a:r>
                      <a:endParaRPr b="1"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Gary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McWilliams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gary.mcwilliams@noaa.gov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Brandon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Molyneaux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brandon.molyneaux@noaa.gov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Jaina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Morgan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jaina.morgan@noaa.gov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Sherrie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Morris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sherrie.morris@noaa.gov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Brian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Motta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brian.motta@noaa.gov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Jordan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Rabinowitz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jordan.rabinowitz@noaa.gov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Willy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Roisman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willy.roisman@noaa.gov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Matthew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Seybold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matthew.seybold@noaa.gov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Bill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Sjoberg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bill.sjoberg@noaa.gov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Michael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Stavish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michael.stavish@noaa.gov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Victor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Stegemiller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victor.stegemiller@noaa.gov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Douglas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Tilly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douglas.tilly@noaa.gov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Jorel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Torres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jorel.torres@noaa.gov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Derek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VanPelt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derek.vanpelt@noaa.gov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Bert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Viloria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bert.viloria@noaa.gov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Joshua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Watson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joshua.watson@noaa.gov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Victoria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Wegman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victoria.wegman@noaa.gov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Chung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Wu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Federal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chung.wu@noaa.gov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  <a:tr h="118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Zajic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 Affiliate</a:t>
                      </a:r>
                      <a:endParaRPr sz="1000"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joe.zajic@noaa.gov</a:t>
                      </a:r>
                      <a:endParaRPr sz="1000"/>
                    </a:p>
                  </a:txBody>
                  <a:tcPr marT="19050" marB="19050" marR="28575" marL="2857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5d297d3428_0_0"/>
          <p:cNvSpPr txBox="1"/>
          <p:nvPr>
            <p:ph idx="1" type="body"/>
          </p:nvPr>
        </p:nvSpPr>
        <p:spPr>
          <a:xfrm>
            <a:off x="386200" y="1121225"/>
            <a:ext cx="3597900" cy="55566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Victoria Wegman - NOAA Affiliate - 1:01 PM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Yes the static is from Brian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Brian Motta - NOAA Federal - 1:08 PM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u="sng">
                <a:solidFill>
                  <a:schemeClr val="hlink"/>
                </a:solidFill>
                <a:hlinkClick action="ppaction://hlinksldjump" r:id="rId3"/>
              </a:rPr>
              <a:t>what's the GeoCloud ?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Brian Gockel - NOAA Federal - 1:08 PM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upcoming slide on this, I think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slide 29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Brian Motta - NOAA Federal - 1:18 PM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u="sng">
                <a:solidFill>
                  <a:schemeClr val="hlink"/>
                </a:solidFill>
                <a:hlinkClick action="ppaction://hlinksldjump" r:id="rId4"/>
              </a:rPr>
              <a:t>when will the rpm have the G-18 changes ready ? will all sites install at one time ?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Brian Motta - NOAA Federal - 1:19 PM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yes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James Darlow - NOAA Affiliate - 1:20 PM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How long does it take for products to receive Full Validation?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Brian Motta - NOAA Federal - 1:22 PM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u="sng">
                <a:solidFill>
                  <a:schemeClr val="hlink"/>
                </a:solidFill>
                <a:hlinkClick action="ppaction://hlinksldjump" r:id="rId5"/>
              </a:rPr>
              <a:t>why was it pushed back to March ?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u="sng">
                <a:solidFill>
                  <a:schemeClr val="hlink"/>
                </a:solidFill>
                <a:hlinkClick action="ppaction://hlinksldjump" r:id="rId6"/>
              </a:rPr>
              <a:t>will G-17 GLM remain available via SBN ?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Brian Gockel - NOAA Federal - 1:24 PM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G-17 GLM is not on SBN, but G18 will be added to SBN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Brian Motta - NOAA Federal - 1:24 PM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ok, thanks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38" name="Google Shape;538;g15d297d3428_0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9" name="Google Shape;539;g15d297d3428_0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Sept. 30 </a:t>
            </a:r>
            <a:r>
              <a:rPr lang="en-US"/>
              <a:t>Google Meet chat record</a:t>
            </a:r>
            <a:endParaRPr/>
          </a:p>
        </p:txBody>
      </p:sp>
      <p:sp>
        <p:nvSpPr>
          <p:cNvPr id="540" name="Google Shape;540;g15d297d3428_0_0"/>
          <p:cNvSpPr txBox="1"/>
          <p:nvPr/>
        </p:nvSpPr>
        <p:spPr>
          <a:xfrm>
            <a:off x="4147450" y="1121225"/>
            <a:ext cx="3870000" cy="51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Jordan Gerth - NOAA Federal - 1:24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We are anticipating full validation in FY23 for most if not all products.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Joseph Fiore - NOAA Federal - 1:25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correct Jordan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James Darlow - NOAA Affiliate - 1:25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Thank you Jordan/Joseph.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Victor Stegemiller - NOAA Federal - 1:26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action="ppaction://hlinksldjump" r:id="rId7"/>
              </a:rPr>
              <a:t>Good news about the FD resolution!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James Darlow - NOAA Affiliate - 1:27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and JTWC [Air Force &amp; Navy Joint Typhoon Warning Center] need SHEM [Southern Hemisphere]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James Darlow - NOAA Affiliate - 1:29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action="ppaction://hlinksldjump" r:id="rId8"/>
              </a:rPr>
              <a:t>You mentioned the best replacement source?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 SHEM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Thank you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Victoria Wegman - NOAA Affiliate - 1:29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https://www.weather.gov/media/notification/pdf2/scn22-94_geo_spectral_coverage_goes-eastwest.pdf</a:t>
            </a:r>
            <a:endParaRPr sz="1000" u="sng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Jordan Gerth - NOAA Federal - 1:29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action="ppaction://hlinksldjump" r:id="rId10"/>
              </a:rPr>
              <a:t>GRB antennas will still receive the full disk.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James Darlow - NOAA Affiliate - 1:31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@victoria- Thank You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Victoria Wegman - NOAA Affiliate - 1:36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https://docs.google.com/forms/d/e/1FAIpQLScwzPthECRgGdK5V3FbtVsgS_x--MK8fOWOP09NRUeUY8GGMg/viewform</a:t>
            </a:r>
            <a:endParaRPr sz="1000" u="sng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1" name="Google Shape;541;g15d297d3428_0_0"/>
          <p:cNvSpPr txBox="1"/>
          <p:nvPr/>
        </p:nvSpPr>
        <p:spPr>
          <a:xfrm>
            <a:off x="8156125" y="1121225"/>
            <a:ext cx="36414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Brian Gockel - NOAA Federal - 1:39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correct assumption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Dan Lindsey - NOAA Federal - 1:45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action="ppaction://hlinksldjump" r:id="rId12"/>
              </a:rPr>
              <a:t>MTG-I1 is now on a ship headed for French Guiana!</a:t>
            </a:r>
            <a:r>
              <a:rPr lang="en-US" sz="10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US" sz="10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https://twitter.com/esa/status/1575824368890187778?s=20&amp;t=eND96BSrfbwplJWHu-LDRw</a:t>
            </a:r>
            <a:endParaRPr sz="1000" u="sng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Victoria Wegman - NOAA Affiliate - 1:48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action="ppaction://hlinksldjump" r:id="rId15"/>
              </a:rPr>
              <a:t>Clarification: the transcripts are not searchable from any engine, they are only in VLab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Jordan Gerth - NOAA Federal - 1:49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Thanks V for your work on this!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James Darlow - NOAA Affiliate - 1:53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Great presentation and content. Thank you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Michael Stavish - NOAA Federal - 1:54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Any news lately on the "barcode artifact" issue with the G18 3.9channel?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Michael Stavish - NOAA Federal - 1:56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 noticed it's gone looking at the 3.9 loop on the slider today.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thanks Dan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Dan Lindsey - NOAA Federal - 1:56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Thanks for the prompt, Mike.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Michael Stavish - NOAA Federal - 1:57 PM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great info all, thanks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TOWR-S Update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5b83f61283_0_76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g15b83f61283_0_76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2700"/>
              <a:t>Daily Peak</a:t>
            </a:r>
            <a:r>
              <a:rPr lang="en-US" sz="2700"/>
              <a:t> Temperatures</a:t>
            </a:r>
            <a:r>
              <a:rPr lang="en-US" sz="2700"/>
              <a:t> </a:t>
            </a:r>
            <a:br>
              <a:rPr lang="en-US" sz="2700"/>
            </a:br>
            <a:r>
              <a:rPr lang="en-US" sz="2700"/>
              <a:t>of </a:t>
            </a:r>
            <a:r>
              <a:rPr lang="en-US" sz="2700"/>
              <a:t>GOES-17 ABI </a:t>
            </a:r>
            <a:r>
              <a:rPr lang="en-US" sz="2700"/>
              <a:t>Longwave Infrared Focal Plane Module</a:t>
            </a:r>
            <a:endParaRPr sz="2700"/>
          </a:p>
        </p:txBody>
      </p:sp>
      <p:sp>
        <p:nvSpPr>
          <p:cNvPr id="101" name="Google Shape;101;g15b83f61283_0_76"/>
          <p:cNvSpPr txBox="1"/>
          <p:nvPr>
            <p:ph idx="1" type="body"/>
          </p:nvPr>
        </p:nvSpPr>
        <p:spPr>
          <a:xfrm>
            <a:off x="9947725" y="1102800"/>
            <a:ext cx="2244300" cy="53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/>
              <a:t>GOES-17 will have one final “Warm Season” and </a:t>
            </a:r>
            <a:r>
              <a:rPr b="1" lang="en-US" sz="1400" u="sng">
                <a:solidFill>
                  <a:schemeClr val="hlink"/>
                </a:solidFill>
                <a:hlinkClick r:id="rId3"/>
              </a:rPr>
              <a:t>Mode 3 Cooling Timeline</a:t>
            </a:r>
            <a:r>
              <a:rPr b="1" lang="en-US" sz="1400"/>
              <a:t>, </a:t>
            </a:r>
            <a:r>
              <a:rPr b="1" lang="en-US" sz="1400"/>
              <a:t>Oct. 14 to Nov. 20, 2022 </a:t>
            </a:r>
            <a:r>
              <a:rPr b="1" lang="en-US" sz="1400"/>
              <a:t>.</a:t>
            </a:r>
            <a:endParaRPr b="1"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400"/>
              <a:t>Oct. 13 - Nov. 16, 2022: </a:t>
            </a:r>
            <a:r>
              <a:rPr b="1" lang="en-US" sz="14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operational interleave</a:t>
            </a:r>
            <a:r>
              <a:rPr lang="en-US" sz="1400"/>
              <a:t>: </a:t>
            </a:r>
            <a:r>
              <a:rPr lang="en-US" sz="1400"/>
              <a:t>GOES-West imagery</a:t>
            </a:r>
            <a:r>
              <a:rPr lang="en-US" sz="1400"/>
              <a:t> on the Satellite Broadcast Network (SBN) and GOES Rebroadcast (GRB) will be from GOES-18</a:t>
            </a:r>
            <a:r>
              <a:rPr lang="en-US" sz="1400"/>
              <a:t> instead of GOES-17 </a:t>
            </a:r>
            <a:r>
              <a:rPr i="1" lang="en-US" sz="1400"/>
              <a:t>(see next slide)</a:t>
            </a:r>
            <a:r>
              <a:rPr lang="en-US" sz="1400"/>
              <a:t>.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/>
              <a:t>GOES-17 will be taken out of operations i</a:t>
            </a:r>
            <a:r>
              <a:rPr lang="en-US" sz="1400"/>
              <a:t>n January 2023</a:t>
            </a:r>
            <a:r>
              <a:rPr lang="en-US" sz="1400"/>
              <a:t>. </a:t>
            </a:r>
            <a:endParaRPr sz="1400"/>
          </a:p>
        </p:txBody>
      </p:sp>
      <p:pic>
        <p:nvPicPr>
          <p:cNvPr id="102" name="Google Shape;102;g15b83f61283_0_76"/>
          <p:cNvPicPr preferRelativeResize="0"/>
          <p:nvPr/>
        </p:nvPicPr>
        <p:blipFill rotWithShape="1">
          <a:blip r:embed="rId5">
            <a:alphaModFix/>
          </a:blip>
          <a:srcRect b="23304" l="24932" r="13293" t="22014"/>
          <a:stretch/>
        </p:blipFill>
        <p:spPr>
          <a:xfrm>
            <a:off x="75250" y="1102800"/>
            <a:ext cx="9872476" cy="4915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Google Shape;103;g15b83f61283_0_76"/>
          <p:cNvCxnSpPr/>
          <p:nvPr/>
        </p:nvCxnSpPr>
        <p:spPr>
          <a:xfrm flipH="1">
            <a:off x="8559250" y="1956150"/>
            <a:ext cx="1421100" cy="5268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" name="Google Shape;104;g15b83f61283_0_76"/>
          <p:cNvCxnSpPr/>
          <p:nvPr/>
        </p:nvCxnSpPr>
        <p:spPr>
          <a:xfrm flipH="1">
            <a:off x="8583250" y="3648825"/>
            <a:ext cx="1397100" cy="15249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05" name="Google Shape;105;g15b83f61283_0_76"/>
          <p:cNvGrpSpPr/>
          <p:nvPr/>
        </p:nvGrpSpPr>
        <p:grpSpPr>
          <a:xfrm>
            <a:off x="7340275" y="1165715"/>
            <a:ext cx="252189" cy="4455633"/>
            <a:chOff x="12196349" y="384225"/>
            <a:chExt cx="287100" cy="7365900"/>
          </a:xfrm>
        </p:grpSpPr>
        <p:cxnSp>
          <p:nvCxnSpPr>
            <p:cNvPr id="106" name="Google Shape;106;g15b83f61283_0_76"/>
            <p:cNvCxnSpPr/>
            <p:nvPr/>
          </p:nvCxnSpPr>
          <p:spPr>
            <a:xfrm>
              <a:off x="12297964" y="384225"/>
              <a:ext cx="0" cy="7365900"/>
            </a:xfrm>
            <a:prstGeom prst="straightConnector1">
              <a:avLst/>
            </a:prstGeom>
            <a:noFill/>
            <a:ln cap="flat" cmpd="sng" w="19050">
              <a:solidFill>
                <a:srgbClr val="1155CC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107" name="Google Shape;107;g15b83f61283_0_76"/>
            <p:cNvSpPr txBox="1"/>
            <p:nvPr/>
          </p:nvSpPr>
          <p:spPr>
            <a:xfrm rot="-5400000">
              <a:off x="11240549" y="1432544"/>
              <a:ext cx="2198700" cy="287100"/>
            </a:xfrm>
            <a:prstGeom prst="rect">
              <a:avLst/>
            </a:prstGeom>
            <a:noFill/>
            <a:ln>
              <a:noFill/>
            </a:ln>
            <a:effectLst>
              <a:outerShdw blurRad="442913" rotWithShape="0" algn="bl" dir="5400000" dist="95250">
                <a:srgbClr val="FFFF00">
                  <a:alpha val="4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Sept. 30</a:t>
              </a:r>
              <a:r>
                <a:rPr b="0" i="0" lang="en-US" sz="1100" u="none" cap="none" strike="noStrike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2022</a:t>
              </a:r>
              <a:endParaRPr b="0" i="0" sz="1100" u="none" cap="none" strike="noStrik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08" name="Google Shape;108;g15b83f61283_0_76"/>
          <p:cNvSpPr/>
          <p:nvPr/>
        </p:nvSpPr>
        <p:spPr>
          <a:xfrm rot="851589">
            <a:off x="11216049" y="2143059"/>
            <a:ext cx="743908" cy="481532"/>
          </a:xfrm>
          <a:prstGeom prst="foldedCorner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New dates announced Oct. 6</a:t>
            </a:r>
            <a:endParaRPr sz="9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5beca6f612_0_58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" name="Google Shape;115;g15beca6f612_0_58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GOES-West Transition (1)</a:t>
            </a:r>
            <a:endParaRPr sz="3600"/>
          </a:p>
        </p:txBody>
      </p:sp>
      <p:sp>
        <p:nvSpPr>
          <p:cNvPr id="116" name="Google Shape;116;g15beca6f612_0_58"/>
          <p:cNvSpPr txBox="1"/>
          <p:nvPr>
            <p:ph idx="1" type="body"/>
          </p:nvPr>
        </p:nvSpPr>
        <p:spPr>
          <a:xfrm>
            <a:off x="506875" y="1122800"/>
            <a:ext cx="11318400" cy="54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i="1" lang="en-US" sz="1800">
                <a:solidFill>
                  <a:srgbClr val="38761D"/>
                </a:solidFill>
              </a:rPr>
              <a:t>(now - Oct. 13, 2022) </a:t>
            </a:r>
            <a:r>
              <a:rPr b="1" lang="en-US" sz="1800">
                <a:solidFill>
                  <a:srgbClr val="38761D"/>
                </a:solidFill>
              </a:rPr>
              <a:t>Normal operations</a:t>
            </a:r>
            <a:r>
              <a:rPr lang="en-US" sz="1800">
                <a:solidFill>
                  <a:srgbClr val="38761D"/>
                </a:solidFill>
              </a:rPr>
              <a:t>:</a:t>
            </a:r>
            <a:endParaRPr sz="1800">
              <a:solidFill>
                <a:srgbClr val="38761D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ts val="1500"/>
              <a:buChar char="○"/>
            </a:pPr>
            <a:r>
              <a:rPr lang="en-US" sz="1500">
                <a:solidFill>
                  <a:srgbClr val="38761D"/>
                </a:solidFill>
              </a:rPr>
              <a:t>All GOES-West data products on </a:t>
            </a:r>
            <a:r>
              <a:rPr lang="en-US" sz="1500">
                <a:solidFill>
                  <a:srgbClr val="38761D"/>
                </a:solidFill>
              </a:rPr>
              <a:t>the GOES Rebroadcast (GRB) and Satellite Broadcast Network (SBN) </a:t>
            </a:r>
            <a:r>
              <a:rPr lang="en-US" sz="1500">
                <a:solidFill>
                  <a:srgbClr val="38761D"/>
                </a:solidFill>
              </a:rPr>
              <a:t>are from GOES-17. No GOES-18 data are on GRB or SBN.</a:t>
            </a:r>
            <a:endParaRPr i="1" sz="1300">
              <a:solidFill>
                <a:srgbClr val="38761D"/>
              </a:solidFill>
            </a:endParaRPr>
          </a:p>
          <a:p>
            <a:pPr indent="-323850" lvl="1" marL="914400" marR="100658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ts val="1500"/>
              <a:buChar char="○"/>
            </a:pPr>
            <a:r>
              <a:rPr i="1" lang="en-US" sz="1500">
                <a:solidFill>
                  <a:srgbClr val="38761D"/>
                </a:solidFill>
              </a:rPr>
              <a:t>Supplemental Operations:</a:t>
            </a:r>
            <a:r>
              <a:rPr lang="en-US" sz="1500">
                <a:solidFill>
                  <a:srgbClr val="38761D"/>
                </a:solidFill>
              </a:rPr>
              <a:t> GOES-18 ABI imagery and gridded GLM are disseminated to selected sites via the </a:t>
            </a:r>
            <a:r>
              <a:rPr lang="en-US" sz="1500" u="sng">
                <a:solidFill>
                  <a:schemeClr val="hlink"/>
                </a:solidFill>
                <a:hlinkClick r:id="rId3"/>
              </a:rPr>
              <a:t>GeoCloud</a:t>
            </a:r>
            <a:r>
              <a:rPr lang="en-US" sz="1500">
                <a:solidFill>
                  <a:srgbClr val="38761D"/>
                </a:solidFill>
              </a:rPr>
              <a:t>.</a:t>
            </a:r>
            <a:endParaRPr sz="1500">
              <a:solidFill>
                <a:srgbClr val="38761D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i="1" lang="en-US" sz="1800">
                <a:solidFill>
                  <a:srgbClr val="38761D"/>
                </a:solidFill>
              </a:rPr>
              <a:t>(Oct. 13 - Nov. 16, 2022) </a:t>
            </a:r>
            <a:r>
              <a:rPr b="1" lang="en-US" sz="1800">
                <a:solidFill>
                  <a:srgbClr val="38761D"/>
                </a:solidFill>
              </a:rPr>
              <a:t>Interleaved operations: </a:t>
            </a:r>
            <a:r>
              <a:rPr lang="en-US" sz="1500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(</a:t>
            </a:r>
            <a:r>
              <a:rPr lang="en-US" sz="1500" u="sng">
                <a:solidFill>
                  <a:schemeClr val="hlink"/>
                </a:solidFill>
                <a:hlinkClick r:id="rId4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SCN22-37</a:t>
            </a:r>
            <a:r>
              <a:rPr i="1" lang="en-US" sz="1500"/>
              <a:t> </a:t>
            </a:r>
            <a:r>
              <a:rPr i="1" lang="en-US" sz="1500"/>
              <a:t>- dates have changed since the SCN was posted)</a:t>
            </a:r>
            <a:endParaRPr i="1" sz="1200"/>
          </a:p>
          <a:p>
            <a:pPr indent="-323850" lvl="1" marL="91440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ts val="1500"/>
              <a:buChar char="○"/>
            </a:pPr>
            <a:r>
              <a:rPr i="1" lang="en-US" sz="1500">
                <a:solidFill>
                  <a:srgbClr val="38761D"/>
                </a:solidFill>
              </a:rPr>
              <a:t>On GRB:</a:t>
            </a:r>
            <a:r>
              <a:rPr lang="en-US" sz="1500">
                <a:solidFill>
                  <a:srgbClr val="38761D"/>
                </a:solidFill>
              </a:rPr>
              <a:t> 	GOES-17 GRB will convey </a:t>
            </a:r>
            <a:r>
              <a:rPr b="1" lang="en-US" sz="1500">
                <a:solidFill>
                  <a:srgbClr val="38761D"/>
                </a:solidFill>
              </a:rPr>
              <a:t>GOES-18 ABI L1b</a:t>
            </a:r>
            <a:r>
              <a:rPr lang="en-US" sz="1500">
                <a:solidFill>
                  <a:srgbClr val="38761D"/>
                </a:solidFill>
              </a:rPr>
              <a:t>, GOES-17 GLM, and GOES-17 Space Wx observations. </a:t>
            </a:r>
            <a:endParaRPr sz="1500">
              <a:solidFill>
                <a:srgbClr val="38761D"/>
              </a:solidFill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ts val="1500"/>
              <a:buChar char="○"/>
            </a:pPr>
            <a:r>
              <a:rPr i="1" lang="en-US" sz="1500">
                <a:solidFill>
                  <a:srgbClr val="38761D"/>
                </a:solidFill>
              </a:rPr>
              <a:t>On SBN:</a:t>
            </a:r>
            <a:r>
              <a:rPr lang="en-US" sz="1500">
                <a:solidFill>
                  <a:srgbClr val="38761D"/>
                </a:solidFill>
              </a:rPr>
              <a:t>	GOES-West ABI imagery (SCMI) will be from </a:t>
            </a:r>
            <a:r>
              <a:rPr b="1" lang="en-US" sz="1500">
                <a:solidFill>
                  <a:srgbClr val="38761D"/>
                </a:solidFill>
              </a:rPr>
              <a:t>GOES-18</a:t>
            </a:r>
            <a:r>
              <a:rPr lang="en-US" sz="1500">
                <a:solidFill>
                  <a:srgbClr val="38761D"/>
                </a:solidFill>
              </a:rPr>
              <a:t>, not GOES-17; but</a:t>
            </a:r>
            <a:br>
              <a:rPr lang="en-US" sz="1500">
                <a:solidFill>
                  <a:srgbClr val="38761D"/>
                </a:solidFill>
              </a:rPr>
            </a:br>
            <a:r>
              <a:rPr lang="en-US" sz="1500">
                <a:solidFill>
                  <a:srgbClr val="38761D"/>
                </a:solidFill>
              </a:rPr>
              <a:t>	  	GOES-West ABI L2+ products will continue to be from GOES-17</a:t>
            </a:r>
            <a:r>
              <a:rPr lang="en-US" sz="1300">
                <a:solidFill>
                  <a:srgbClr val="38761D"/>
                </a:solidFill>
              </a:rPr>
              <a:t> </a:t>
            </a:r>
            <a:br>
              <a:rPr lang="en-US" sz="1300">
                <a:solidFill>
                  <a:srgbClr val="38761D"/>
                </a:solidFill>
              </a:rPr>
            </a:br>
            <a:r>
              <a:rPr lang="en-US" sz="1300">
                <a:solidFill>
                  <a:srgbClr val="38761D"/>
                </a:solidFill>
              </a:rPr>
              <a:t>			</a:t>
            </a:r>
            <a:r>
              <a:rPr i="1" lang="en-US" sz="1300">
                <a:solidFill>
                  <a:srgbClr val="38761D"/>
                </a:solidFill>
              </a:rPr>
              <a:t>(despite any GOES-17 Loop-Heat Pipe degradation)</a:t>
            </a:r>
            <a:endParaRPr sz="1300">
              <a:solidFill>
                <a:srgbClr val="38761D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GOES-18 L1b / SCMI imagery attained Provisional maturity on July 27: </a:t>
            </a:r>
            <a:br>
              <a:rPr lang="en-US" sz="1800"/>
            </a:br>
            <a:r>
              <a:rPr lang="en-US" sz="1800"/>
              <a:t>ready for operational use and free to share</a:t>
            </a:r>
            <a:endParaRPr b="1" sz="1800"/>
          </a:p>
          <a:p>
            <a:pPr indent="-3429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No GOES-18 L2 products will be activated on the SBN until Jan. 2023.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If obtaining data products outside of the SBN or GRB:</a:t>
            </a:r>
            <a:endParaRPr sz="1800"/>
          </a:p>
          <a:p>
            <a:pPr indent="-323850" lvl="1" marL="9144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○"/>
            </a:pPr>
            <a:r>
              <a:rPr lang="en-US" sz="1500"/>
              <a:t>Any sharing or display of GOES-18 </a:t>
            </a:r>
            <a:r>
              <a:rPr lang="en-US" sz="1500"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pre-Provisional</a:t>
            </a:r>
            <a:r>
              <a:rPr lang="en-US" sz="1500"/>
              <a:t> data requires the caveat: </a:t>
            </a:r>
            <a:br>
              <a:rPr lang="en-US" sz="1500"/>
            </a:br>
            <a:r>
              <a:rPr lang="en-US" sz="1500"/>
              <a:t>	</a:t>
            </a:r>
            <a:r>
              <a:rPr i="1" lang="en-US" sz="1500"/>
              <a:t>“GOES-18 Preliminary, Non-Operational Data”</a:t>
            </a:r>
            <a:endParaRPr i="1" sz="1500"/>
          </a:p>
          <a:p>
            <a:pPr indent="-323850" lvl="1" marL="9144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○"/>
            </a:pPr>
            <a:r>
              <a:rPr lang="en-US" sz="1500"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GOES-18 pre-Provisional</a:t>
            </a:r>
            <a:r>
              <a:rPr lang="en-US" sz="1500"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 data</a:t>
            </a:r>
            <a:r>
              <a:rPr lang="en-US" sz="1500"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 products are not approved for operational use</a:t>
            </a:r>
            <a:r>
              <a:rPr lang="en-US" sz="1500"/>
              <a:t>. </a:t>
            </a:r>
            <a:endParaRPr sz="15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c051da0fb0_1_4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" name="Google Shape;123;gc051da0fb0_1_41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GOES-West transition (2)</a:t>
            </a:r>
            <a:endParaRPr sz="3600"/>
          </a:p>
        </p:txBody>
      </p:sp>
      <p:sp>
        <p:nvSpPr>
          <p:cNvPr id="124" name="Google Shape;124;gc051da0fb0_1_41"/>
          <p:cNvSpPr txBox="1"/>
          <p:nvPr>
            <p:ph idx="1" type="body"/>
          </p:nvPr>
        </p:nvSpPr>
        <p:spPr>
          <a:xfrm>
            <a:off x="506875" y="1111450"/>
            <a:ext cx="10978200" cy="54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i="1" lang="en-US" sz="1800">
                <a:solidFill>
                  <a:srgbClr val="38761D"/>
                </a:solidFill>
              </a:rPr>
              <a:t>(Nov. 16, 2022 - ~Jan. </a:t>
            </a:r>
            <a:r>
              <a:rPr i="1" lang="en-US" sz="1800" strike="sngStrike">
                <a:solidFill>
                  <a:srgbClr val="999999"/>
                </a:solidFill>
              </a:rPr>
              <a:t>3&gt;</a:t>
            </a:r>
            <a:r>
              <a:rPr i="1" lang="en-US" sz="1800">
                <a:solidFill>
                  <a:srgbClr val="38761D"/>
                </a:solidFill>
              </a:rPr>
              <a:t>4, 2023) </a:t>
            </a:r>
            <a:r>
              <a:rPr lang="en-US" sz="1800">
                <a:solidFill>
                  <a:srgbClr val="38761D"/>
                </a:solidFill>
              </a:rPr>
              <a:t>Back to </a:t>
            </a:r>
            <a:r>
              <a:rPr b="1" lang="en-US" sz="1800">
                <a:solidFill>
                  <a:srgbClr val="38761D"/>
                </a:solidFill>
              </a:rPr>
              <a:t>Normal operations</a:t>
            </a:r>
            <a:endParaRPr sz="1500">
              <a:solidFill>
                <a:srgbClr val="38761D"/>
              </a:solidFill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300"/>
              <a:buChar char="○"/>
            </a:pPr>
            <a:r>
              <a:rPr lang="en-US" sz="1300"/>
              <a:t>Note: On Nov. 29 GOES-17 ABI Imagery on SBN will undergo several changes detailed </a:t>
            </a:r>
            <a:r>
              <a:rPr lang="en-US" sz="1300" u="sng">
                <a:solidFill>
                  <a:schemeClr val="hlink"/>
                </a:solidFill>
                <a:hlinkClick action="ppaction://hlinksldjump" r:id="rId3"/>
              </a:rPr>
              <a:t>below</a:t>
            </a:r>
            <a:r>
              <a:rPr lang="en-US" sz="1300"/>
              <a:t>.</a:t>
            </a:r>
            <a:endParaRPr sz="13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i="1" lang="en-US" sz="1800">
                <a:solidFill>
                  <a:srgbClr val="38761D"/>
                </a:solidFill>
              </a:rPr>
              <a:t>(As of ~Jan. </a:t>
            </a:r>
            <a:r>
              <a:rPr i="1" lang="en-US" sz="1800" strike="sngStrike">
                <a:solidFill>
                  <a:srgbClr val="999999"/>
                </a:solidFill>
              </a:rPr>
              <a:t>3&gt;</a:t>
            </a:r>
            <a:r>
              <a:rPr i="1" lang="en-US" sz="1800">
                <a:solidFill>
                  <a:srgbClr val="38761D"/>
                </a:solidFill>
              </a:rPr>
              <a:t>4</a:t>
            </a:r>
            <a:r>
              <a:rPr i="1" lang="en-US" sz="1800">
                <a:solidFill>
                  <a:srgbClr val="38761D"/>
                </a:solidFill>
              </a:rPr>
              <a:t>, 2023) </a:t>
            </a:r>
            <a:r>
              <a:rPr b="1" lang="en-US" sz="1800">
                <a:solidFill>
                  <a:srgbClr val="38761D"/>
                </a:solidFill>
              </a:rPr>
              <a:t>GOES-18 is operational as GOES-West</a:t>
            </a:r>
            <a:r>
              <a:rPr lang="en-US" sz="1800">
                <a:solidFill>
                  <a:srgbClr val="38761D"/>
                </a:solidFill>
              </a:rPr>
              <a:t>:</a:t>
            </a:r>
            <a:endParaRPr sz="1800">
              <a:solidFill>
                <a:srgbClr val="38761D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ts val="1500"/>
              <a:buChar char="○"/>
            </a:pPr>
            <a:r>
              <a:rPr lang="en-US" sz="1500">
                <a:solidFill>
                  <a:srgbClr val="38761D"/>
                </a:solidFill>
              </a:rPr>
              <a:t>All GOES-West data on GRB and SBN will be from GOES-18</a:t>
            </a:r>
            <a:endParaRPr sz="1500">
              <a:solidFill>
                <a:srgbClr val="38761D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ts val="1500"/>
              <a:buChar char="○"/>
            </a:pPr>
            <a:r>
              <a:rPr i="1" lang="en-US" sz="1500">
                <a:solidFill>
                  <a:srgbClr val="38761D"/>
                </a:solidFill>
              </a:rPr>
              <a:t>On SBN:</a:t>
            </a:r>
            <a:r>
              <a:rPr lang="en-US" sz="1500">
                <a:solidFill>
                  <a:srgbClr val="38761D"/>
                </a:solidFill>
              </a:rPr>
              <a:t>	SCMI and L2 products will both be from GOES-18. (All are expected to be Provisional by then.)</a:t>
            </a:r>
            <a:endParaRPr sz="1500">
              <a:solidFill>
                <a:srgbClr val="38761D"/>
              </a:solidFill>
            </a:endParaRPr>
          </a:p>
          <a:p>
            <a:pPr indent="-1968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Note: GOES-18 ABI imagery on SBN will undergo the same changes as GOES-17 ABI imagery (detailed </a:t>
            </a:r>
            <a:r>
              <a:rPr lang="en-US" sz="1300" u="sng">
                <a:solidFill>
                  <a:schemeClr val="accent5"/>
                </a:solid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below</a:t>
            </a:r>
            <a:r>
              <a:rPr lang="en-US" sz="1300"/>
              <a:t>)</a:t>
            </a:r>
            <a:endParaRPr sz="1300"/>
          </a:p>
          <a:p>
            <a:pPr indent="-323850" lvl="1" marL="9144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ts val="1500"/>
              <a:buChar char="○"/>
            </a:pPr>
            <a:r>
              <a:rPr i="1" lang="en-US" sz="1500">
                <a:solidFill>
                  <a:srgbClr val="38761D"/>
                </a:solidFill>
              </a:rPr>
              <a:t>On GRB:</a:t>
            </a:r>
            <a:r>
              <a:rPr lang="en-US" sz="1500">
                <a:solidFill>
                  <a:srgbClr val="38761D"/>
                </a:solidFill>
              </a:rPr>
              <a:t> 	GOES-18 GRB data stream begins; GOES-17 GRB stream ends</a:t>
            </a:r>
            <a:endParaRPr sz="1500">
              <a:solidFill>
                <a:srgbClr val="38761D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ts val="1500"/>
              <a:buChar char="○"/>
            </a:pPr>
            <a:r>
              <a:rPr lang="en-US" sz="1500">
                <a:solidFill>
                  <a:srgbClr val="38761D"/>
                </a:solidFill>
              </a:rPr>
              <a:t>PDA will cease serving GOES-17 L1b and L2+ products</a:t>
            </a:r>
            <a:endParaRPr sz="1500">
              <a:solidFill>
                <a:srgbClr val="38761D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ts val="1500"/>
              <a:buChar char="○"/>
            </a:pPr>
            <a:r>
              <a:rPr lang="en-US" sz="1500">
                <a:solidFill>
                  <a:srgbClr val="38761D"/>
                </a:solidFill>
              </a:rPr>
              <a:t>GOES-17 will be taken out of operations and moved to a storage orbit</a:t>
            </a:r>
            <a:endParaRPr sz="1500">
              <a:solidFill>
                <a:srgbClr val="38761D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429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Also see the </a:t>
            </a:r>
            <a:r>
              <a:rPr lang="en-US" sz="1800" u="sng">
                <a:solidFill>
                  <a:schemeClr val="hlink"/>
                </a:solidFill>
                <a:hlinkClick r:id="rId5"/>
              </a:rPr>
              <a:t>GOES-18 Operational Readiness Timeline</a:t>
            </a:r>
            <a:r>
              <a:rPr lang="en-US" sz="1800"/>
              <a:t> on VLab</a:t>
            </a:r>
            <a:endParaRPr sz="18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b6ed8c786_1_104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" name="Google Shape;130;geb6ed8c786_1_104"/>
          <p:cNvSpPr txBox="1"/>
          <p:nvPr>
            <p:ph type="title"/>
          </p:nvPr>
        </p:nvSpPr>
        <p:spPr>
          <a:xfrm>
            <a:off x="1219200" y="762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43"/>
              <a:t>GOES-West Transition Plan for GOES-17→18</a:t>
            </a:r>
            <a:endParaRPr/>
          </a:p>
        </p:txBody>
      </p:sp>
      <p:sp>
        <p:nvSpPr>
          <p:cNvPr id="131" name="Google Shape;131;geb6ed8c786_1_104"/>
          <p:cNvSpPr txBox="1"/>
          <p:nvPr/>
        </p:nvSpPr>
        <p:spPr>
          <a:xfrm>
            <a:off x="8288578" y="6443100"/>
            <a:ext cx="292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12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GOES-18 SPLASH WG - Updated Sept. 9</a:t>
            </a:r>
            <a:endParaRPr b="0" i="1" sz="12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32" name="Google Shape;132;geb6ed8c786_1_104"/>
          <p:cNvGrpSpPr/>
          <p:nvPr/>
        </p:nvGrpSpPr>
        <p:grpSpPr>
          <a:xfrm>
            <a:off x="66445" y="1002351"/>
            <a:ext cx="12024008" cy="5476071"/>
            <a:chOff x="202225" y="1101775"/>
            <a:chExt cx="11483151" cy="5108275"/>
          </a:xfrm>
        </p:grpSpPr>
        <p:pic>
          <p:nvPicPr>
            <p:cNvPr id="133" name="Google Shape;133;geb6ed8c786_1_10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2225" y="1101775"/>
              <a:ext cx="11483151" cy="51082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4" name="Google Shape;134;geb6ed8c786_1_104"/>
            <p:cNvGrpSpPr/>
            <p:nvPr/>
          </p:nvGrpSpPr>
          <p:grpSpPr>
            <a:xfrm>
              <a:off x="3988248" y="1489562"/>
              <a:ext cx="4106757" cy="4465327"/>
              <a:chOff x="3997190" y="1470683"/>
              <a:chExt cx="4118702" cy="4481461"/>
            </a:xfrm>
          </p:grpSpPr>
          <p:grpSp>
            <p:nvGrpSpPr>
              <p:cNvPr id="135" name="Google Shape;135;geb6ed8c786_1_104"/>
              <p:cNvGrpSpPr/>
              <p:nvPr/>
            </p:nvGrpSpPr>
            <p:grpSpPr>
              <a:xfrm>
                <a:off x="7874325" y="1470683"/>
                <a:ext cx="241566" cy="4481461"/>
                <a:chOff x="12196354" y="384225"/>
                <a:chExt cx="287100" cy="7365900"/>
              </a:xfrm>
            </p:grpSpPr>
            <p:cxnSp>
              <p:nvCxnSpPr>
                <p:cNvPr id="136" name="Google Shape;136;geb6ed8c786_1_104"/>
                <p:cNvCxnSpPr/>
                <p:nvPr/>
              </p:nvCxnSpPr>
              <p:spPr>
                <a:xfrm>
                  <a:off x="12297964" y="384225"/>
                  <a:ext cx="0" cy="73659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155CC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37" name="Google Shape;137;geb6ed8c786_1_104"/>
                <p:cNvSpPr txBox="1"/>
                <p:nvPr/>
              </p:nvSpPr>
              <p:spPr>
                <a:xfrm rot="-5400000">
                  <a:off x="11008654" y="4853799"/>
                  <a:ext cx="2662500" cy="2871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42913" rotWithShape="0" algn="bl" dir="5400000" dist="95250">
                    <a:srgbClr val="FFFF00">
                      <a:alpha val="40000"/>
                    </a:srgbClr>
                  </a:outerShdw>
                </a:effectLst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rPr lang="en-US" sz="1100">
                      <a:solidFill>
                        <a:srgbClr val="1155CC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Sept. 30</a:t>
                  </a:r>
                  <a:r>
                    <a:rPr b="0" i="0" lang="en-US" sz="1100" u="none" cap="none" strike="noStrike">
                      <a:solidFill>
                        <a:srgbClr val="1155CC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, 2022</a:t>
                  </a:r>
                  <a:endParaRPr b="0" i="0" sz="1100" u="none" cap="none" strike="noStrike">
                    <a:solidFill>
                      <a:srgbClr val="1155CC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138" name="Google Shape;138;geb6ed8c786_1_104"/>
              <p:cNvGrpSpPr/>
              <p:nvPr/>
            </p:nvGrpSpPr>
            <p:grpSpPr>
              <a:xfrm>
                <a:off x="3997190" y="2117112"/>
                <a:ext cx="2265545" cy="2080525"/>
                <a:chOff x="4064743" y="1509588"/>
                <a:chExt cx="2169212" cy="2138428"/>
              </a:xfrm>
            </p:grpSpPr>
            <p:cxnSp>
              <p:nvCxnSpPr>
                <p:cNvPr id="139" name="Google Shape;139;geb6ed8c786_1_104"/>
                <p:cNvCxnSpPr/>
                <p:nvPr/>
              </p:nvCxnSpPr>
              <p:spPr>
                <a:xfrm>
                  <a:off x="6233955" y="1509588"/>
                  <a:ext cx="0" cy="2104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9900FF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40" name="Google Shape;140;geb6ed8c786_1_104"/>
                <p:cNvCxnSpPr/>
                <p:nvPr/>
              </p:nvCxnSpPr>
              <p:spPr>
                <a:xfrm>
                  <a:off x="4064743" y="1543216"/>
                  <a:ext cx="0" cy="2104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3D85C6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</p:grpSp>
        <p:sp>
          <p:nvSpPr>
            <p:cNvPr id="141" name="Google Shape;141;geb6ed8c786_1_104"/>
            <p:cNvSpPr/>
            <p:nvPr/>
          </p:nvSpPr>
          <p:spPr>
            <a:xfrm>
              <a:off x="1098491" y="1603896"/>
              <a:ext cx="6833100" cy="4350900"/>
            </a:xfrm>
            <a:prstGeom prst="rect">
              <a:avLst/>
            </a:prstGeom>
            <a:solidFill>
              <a:srgbClr val="FFFFFF">
                <a:alpha val="523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6487c47f5_0_18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730"/>
              <a:t>GOES-18 Post-Launch Product Validation Schedule</a:t>
            </a:r>
            <a:endParaRPr sz="2730"/>
          </a:p>
        </p:txBody>
      </p:sp>
      <p:grpSp>
        <p:nvGrpSpPr>
          <p:cNvPr id="148" name="Google Shape;148;gf6487c47f5_0_180"/>
          <p:cNvGrpSpPr/>
          <p:nvPr/>
        </p:nvGrpSpPr>
        <p:grpSpPr>
          <a:xfrm>
            <a:off x="2434050" y="216088"/>
            <a:ext cx="9053650" cy="6425825"/>
            <a:chOff x="2434050" y="196450"/>
            <a:chExt cx="9053650" cy="6425825"/>
          </a:xfrm>
        </p:grpSpPr>
        <p:sp>
          <p:nvSpPr>
            <p:cNvPr id="149" name="Google Shape;149;gf6487c47f5_0_180"/>
            <p:cNvSpPr/>
            <p:nvPr/>
          </p:nvSpPr>
          <p:spPr>
            <a:xfrm>
              <a:off x="2434050" y="5492950"/>
              <a:ext cx="8747700" cy="136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0" name="Google Shape;150;gf6487c47f5_0_180"/>
            <p:cNvPicPr preferRelativeResize="0"/>
            <p:nvPr/>
          </p:nvPicPr>
          <p:blipFill rotWithShape="1">
            <a:blip r:embed="rId3">
              <a:alphaModFix/>
            </a:blip>
            <a:srcRect b="4650" l="0" r="0" t="80857"/>
            <a:stretch/>
          </p:blipFill>
          <p:spPr>
            <a:xfrm>
              <a:off x="2434088" y="5629150"/>
              <a:ext cx="8747625" cy="950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gf6487c47f5_0_180"/>
            <p:cNvPicPr preferRelativeResize="0"/>
            <p:nvPr/>
          </p:nvPicPr>
          <p:blipFill rotWithShape="1">
            <a:blip r:embed="rId3">
              <a:alphaModFix/>
            </a:blip>
            <a:srcRect b="19159" l="0" r="0" t="0"/>
            <a:stretch/>
          </p:blipFill>
          <p:spPr>
            <a:xfrm>
              <a:off x="2434425" y="196450"/>
              <a:ext cx="8747625" cy="53037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gf6487c47f5_0_180"/>
            <p:cNvSpPr txBox="1"/>
            <p:nvPr/>
          </p:nvSpPr>
          <p:spPr>
            <a:xfrm rot="5400000">
              <a:off x="10250800" y="5385375"/>
              <a:ext cx="2135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i="1" lang="en-US" sz="1000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Source: </a:t>
              </a:r>
              <a:r>
                <a:rPr b="0" i="1" lang="en-US" sz="1000" u="none" cap="none" strike="noStrike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GOES-18 SPLASH WG</a:t>
              </a:r>
              <a:endParaRPr b="0" i="1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3" name="Google Shape;153;gf6487c47f5_0_180"/>
            <p:cNvSpPr txBox="1"/>
            <p:nvPr/>
          </p:nvSpPr>
          <p:spPr>
            <a:xfrm rot="-5400000">
              <a:off x="1672500" y="4485625"/>
              <a:ext cx="1707600" cy="17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1" lang="en-US" sz="1000" u="none" cap="none" strike="noStrike">
                  <a:solidFill>
                    <a:srgbClr val="0B5394"/>
                  </a:solidFill>
                  <a:latin typeface="Lato"/>
                  <a:ea typeface="Lato"/>
                  <a:cs typeface="Lato"/>
                  <a:sym typeface="Lato"/>
                </a:rPr>
                <a:t>Months are approximate</a:t>
              </a:r>
              <a:endParaRPr b="0" i="1" sz="1000" u="none" cap="none" strike="noStrike">
                <a:solidFill>
                  <a:srgbClr val="0B539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54" name="Google Shape;154;gf6487c47f5_0_180"/>
            <p:cNvGrpSpPr/>
            <p:nvPr/>
          </p:nvGrpSpPr>
          <p:grpSpPr>
            <a:xfrm>
              <a:off x="7108275" y="590825"/>
              <a:ext cx="261450" cy="4975554"/>
              <a:chOff x="6329223" y="-941794"/>
              <a:chExt cx="293270" cy="8062800"/>
            </a:xfrm>
          </p:grpSpPr>
          <p:cxnSp>
            <p:nvCxnSpPr>
              <p:cNvPr id="155" name="Google Shape;155;gf6487c47f5_0_180"/>
              <p:cNvCxnSpPr/>
              <p:nvPr/>
            </p:nvCxnSpPr>
            <p:spPr>
              <a:xfrm>
                <a:off x="6329223" y="-941794"/>
                <a:ext cx="0" cy="80628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155CC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sp>
            <p:nvSpPr>
              <p:cNvPr id="156" name="Google Shape;156;gf6487c47f5_0_180"/>
              <p:cNvSpPr txBox="1"/>
              <p:nvPr/>
            </p:nvSpPr>
            <p:spPr>
              <a:xfrm rot="5400000">
                <a:off x="5243243" y="4702817"/>
                <a:ext cx="2487000" cy="2715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2913" rotWithShape="0" algn="bl" dir="5400000" dist="95250">
                  <a:srgbClr val="FFFF00">
                    <a:alpha val="40000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000">
                    <a:solidFill>
                      <a:srgbClr val="1155C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Sept. 30</a:t>
                </a:r>
                <a:r>
                  <a:rPr i="0" lang="en-US" sz="1000" u="none" cap="none" strike="noStrike">
                    <a:solidFill>
                      <a:srgbClr val="1155C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 2022</a:t>
                </a:r>
                <a:endParaRPr i="0" sz="1000" u="none" cap="none" strike="noStrike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157" name="Google Shape;157;gf6487c47f5_0_180"/>
            <p:cNvSpPr/>
            <p:nvPr/>
          </p:nvSpPr>
          <p:spPr>
            <a:xfrm>
              <a:off x="9065650" y="2290963"/>
              <a:ext cx="2037600" cy="51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gf6487c47f5_0_180"/>
            <p:cNvSpPr/>
            <p:nvPr/>
          </p:nvSpPr>
          <p:spPr>
            <a:xfrm flipH="1" rot="10800000">
              <a:off x="9844325" y="2064138"/>
              <a:ext cx="1304700" cy="244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gf6487c47f5_0_18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0" name="Google Shape;160;gf6487c47f5_0_180"/>
          <p:cNvSpPr txBox="1"/>
          <p:nvPr>
            <p:ph idx="1" type="body"/>
          </p:nvPr>
        </p:nvSpPr>
        <p:spPr>
          <a:xfrm>
            <a:off x="346450" y="1355644"/>
            <a:ext cx="1585800" cy="25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1400"/>
              <a:t>More details on </a:t>
            </a:r>
            <a:r>
              <a:rPr lang="en-US" sz="1400" u="sng">
                <a:solidFill>
                  <a:schemeClr val="hlink"/>
                </a:solidFill>
                <a:hlinkClick r:id="rId4"/>
              </a:rPr>
              <a:t>GOES-18 Transition to Operations</a:t>
            </a:r>
            <a:r>
              <a:rPr lang="en-US" sz="1400"/>
              <a:t> are available from the GOES-R program</a:t>
            </a:r>
            <a:endParaRPr sz="1400"/>
          </a:p>
        </p:txBody>
      </p:sp>
      <p:graphicFrame>
        <p:nvGraphicFramePr>
          <p:cNvPr id="161" name="Google Shape;161;gf6487c47f5_0_180"/>
          <p:cNvGraphicFramePr/>
          <p:nvPr/>
        </p:nvGraphicFramePr>
        <p:xfrm>
          <a:off x="2352913" y="2395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{2C162F8C-3AE0-4711-915A-E37A3F6C4458}</a:tableStyleId>
              </a:tblPr>
              <a:tblGrid>
                <a:gridCol w="401700"/>
                <a:gridCol w="621950"/>
                <a:gridCol w="621950"/>
                <a:gridCol w="621950"/>
                <a:gridCol w="621950"/>
                <a:gridCol w="621950"/>
                <a:gridCol w="621950"/>
                <a:gridCol w="621950"/>
                <a:gridCol w="621950"/>
                <a:gridCol w="621950"/>
                <a:gridCol w="621950"/>
                <a:gridCol w="621950"/>
                <a:gridCol w="621950"/>
                <a:gridCol w="621950"/>
              </a:tblGrid>
              <a:tr h="3289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Mar.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Apr.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May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Jun.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Jul.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Aug.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Sep.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Oct.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Nov.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Dec.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Jan. 2023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Feb. 2023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Mar. 2023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2" name="Google Shape;162;gf6487c47f5_0_180"/>
          <p:cNvSpPr/>
          <p:nvPr/>
        </p:nvSpPr>
        <p:spPr>
          <a:xfrm>
            <a:off x="3567500" y="646350"/>
            <a:ext cx="3540900" cy="4776300"/>
          </a:xfrm>
          <a:prstGeom prst="rect">
            <a:avLst/>
          </a:prstGeom>
          <a:solidFill>
            <a:srgbClr val="FFFFFF">
              <a:alpha val="70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f6487c47f5_0_180"/>
          <p:cNvSpPr/>
          <p:nvPr/>
        </p:nvSpPr>
        <p:spPr>
          <a:xfrm rot="851589">
            <a:off x="9710160" y="2062651"/>
            <a:ext cx="929885" cy="57284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E599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Jan. 4, 2023</a:t>
            </a:r>
            <a:r>
              <a:rPr lang="en-US" sz="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(per GOES-R Pgm. on</a:t>
            </a:r>
            <a:r>
              <a:rPr lang="en-US" sz="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Oct. 7, 2022)</a:t>
            </a:r>
            <a:endParaRPr sz="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2a24648c_5_1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gfb2a24648c_5_15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rgbClr val="073763"/>
                </a:solidFill>
              </a:rPr>
              <a:t>GOES-18 L1b products: Beta / Provisional Maturity timelines</a:t>
            </a:r>
            <a:endParaRPr sz="2500">
              <a:solidFill>
                <a:srgbClr val="073763"/>
              </a:solidFill>
            </a:endParaRPr>
          </a:p>
        </p:txBody>
      </p:sp>
      <p:sp>
        <p:nvSpPr>
          <p:cNvPr id="170" name="Google Shape;170;gfb2a24648c_5_15"/>
          <p:cNvSpPr txBox="1"/>
          <p:nvPr/>
        </p:nvSpPr>
        <p:spPr>
          <a:xfrm rot="5400000">
            <a:off x="9323650" y="4229775"/>
            <a:ext cx="200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Based on GOES-18 SPLASH WG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1" name="Google Shape;171;gfb2a24648c_5_15" title="Chart"/>
          <p:cNvPicPr preferRelativeResize="0"/>
          <p:nvPr/>
        </p:nvPicPr>
        <p:blipFill rotWithShape="1">
          <a:blip r:embed="rId3">
            <a:alphaModFix/>
          </a:blip>
          <a:srcRect b="7009" l="3185" r="2019" t="1347"/>
          <a:stretch/>
        </p:blipFill>
        <p:spPr>
          <a:xfrm rot="5400000">
            <a:off x="4084158" y="-779958"/>
            <a:ext cx="4237756" cy="79114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gfb2a24648c_5_15"/>
          <p:cNvGrpSpPr/>
          <p:nvPr/>
        </p:nvGrpSpPr>
        <p:grpSpPr>
          <a:xfrm>
            <a:off x="8486725" y="2069119"/>
            <a:ext cx="320777" cy="3195853"/>
            <a:chOff x="6096008" y="2250432"/>
            <a:chExt cx="223920" cy="1665270"/>
          </a:xfrm>
        </p:grpSpPr>
        <p:cxnSp>
          <p:nvCxnSpPr>
            <p:cNvPr id="173" name="Google Shape;173;gfb2a24648c_5_15"/>
            <p:cNvCxnSpPr/>
            <p:nvPr/>
          </p:nvCxnSpPr>
          <p:spPr>
            <a:xfrm>
              <a:off x="6096008" y="2250432"/>
              <a:ext cx="0" cy="1642800"/>
            </a:xfrm>
            <a:prstGeom prst="straightConnector1">
              <a:avLst/>
            </a:prstGeom>
            <a:noFill/>
            <a:ln cap="flat" cmpd="sng" w="19050">
              <a:solidFill>
                <a:srgbClr val="1155CC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174" name="Google Shape;174;gfb2a24648c_5_15"/>
            <p:cNvSpPr txBox="1"/>
            <p:nvPr/>
          </p:nvSpPr>
          <p:spPr>
            <a:xfrm rot="5400000">
              <a:off x="5699228" y="3295002"/>
              <a:ext cx="1017600" cy="223800"/>
            </a:xfrm>
            <a:prstGeom prst="rect">
              <a:avLst/>
            </a:prstGeom>
            <a:noFill/>
            <a:ln>
              <a:noFill/>
            </a:ln>
            <a:effectLst>
              <a:outerShdw blurRad="442913" rotWithShape="0" algn="bl" dir="5400000" dist="95250">
                <a:srgbClr val="FFFF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Sept. 30</a:t>
              </a:r>
              <a:r>
                <a:rPr b="0" i="0" lang="en-US" sz="1100" u="none" cap="none" strike="noStrike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2022</a:t>
              </a:r>
              <a:endParaRPr b="0" i="0" sz="1100" u="none" cap="none" strike="noStrik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75" name="Google Shape;175;gfb2a24648c_5_15"/>
          <p:cNvSpPr txBox="1"/>
          <p:nvPr>
            <p:ph idx="1" type="body"/>
          </p:nvPr>
        </p:nvSpPr>
        <p:spPr>
          <a:xfrm>
            <a:off x="2932875" y="1056902"/>
            <a:ext cx="3470400" cy="45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7376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GOES-18</a:t>
            </a:r>
            <a:r>
              <a:rPr lang="en-US" sz="1700">
                <a:solidFill>
                  <a:srgbClr val="CC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L1B</a:t>
            </a:r>
            <a:r>
              <a:rPr lang="en-US" sz="17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r>
              <a:rPr lang="en-US" sz="1700">
                <a:solidFill>
                  <a:srgbClr val="07376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Products</a:t>
            </a:r>
            <a:endParaRPr sz="1700">
              <a:solidFill>
                <a:srgbClr val="07376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2018-01-19T17:21:27Z</dcterms:created>
  <dc:creator>Jose Harris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dcdf563-9c50-447a-ad1c-b13367e97c6b_Enabled">
    <vt:lpwstr>true</vt:lpwstr>
  </property>
  <property fmtid="{D5CDD505-2E9C-101B-9397-08002B2CF9AE}" pid="3" name="MSIP_Label_1dcdf563-9c50-447a-ad1c-b13367e97c6b_SetDate">
    <vt:lpwstr>2020-06-23T18:15:40Z</vt:lpwstr>
  </property>
  <property fmtid="{D5CDD505-2E9C-101B-9397-08002B2CF9AE}" pid="4" name="MSIP_Label_1dcdf563-9c50-447a-ad1c-b13367e97c6b_Method">
    <vt:lpwstr>Standard</vt:lpwstr>
  </property>
  <property fmtid="{D5CDD505-2E9C-101B-9397-08002B2CF9AE}" pid="5" name="MSIP_Label_1dcdf563-9c50-447a-ad1c-b13367e97c6b_Name">
    <vt:lpwstr>Public</vt:lpwstr>
  </property>
  <property fmtid="{D5CDD505-2E9C-101B-9397-08002B2CF9AE}" pid="6" name="MSIP_Label_1dcdf563-9c50-447a-ad1c-b13367e97c6b_SiteId">
    <vt:lpwstr>e9c974a7-6e14-4451-bfa0-d39600243e2f</vt:lpwstr>
  </property>
  <property fmtid="{D5CDD505-2E9C-101B-9397-08002B2CF9AE}" pid="7" name="MSIP_Label_1dcdf563-9c50-447a-ad1c-b13367e97c6b_ActionId">
    <vt:lpwstr>54da9f7b-ab33-4680-baaf-fadeadaaf313</vt:lpwstr>
  </property>
  <property fmtid="{D5CDD505-2E9C-101B-9397-08002B2CF9AE}" pid="8" name="MSIP_Label_1dcdf563-9c50-447a-ad1c-b13367e97c6b_ContentBits">
    <vt:lpwstr>0</vt:lpwstr>
  </property>
</Properties>
</file>