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Lst>
  <p:sldSz cy="6858000" cx="12192000"/>
  <p:notesSz cx="6858000" cy="9144000"/>
  <p:embeddedFontLst>
    <p:embeddedFont>
      <p:font typeface="Raleway SemiBold"/>
      <p:regular r:id="rId43"/>
      <p:bold r:id="rId44"/>
      <p:italic r:id="rId45"/>
      <p:boldItalic r:id="rId46"/>
    </p:embeddedFont>
    <p:embeddedFont>
      <p:font typeface="Lato"/>
      <p:regular r:id="rId47"/>
      <p:bold r:id="rId48"/>
      <p:italic r:id="rId49"/>
      <p:boldItalic r:id="rId50"/>
    </p:embeddedFont>
    <p:embeddedFont>
      <p:font typeface="Montserrat"/>
      <p:regular r:id="rId51"/>
      <p:bold r:id="rId52"/>
      <p:italic r:id="rId53"/>
      <p:boldItalic r:id="rId54"/>
    </p:embeddedFont>
    <p:embeddedFont>
      <p:font typeface="Lato Light"/>
      <p:regular r:id="rId55"/>
      <p:bold r:id="rId56"/>
      <p:italic r:id="rId57"/>
      <p:boldItalic r:id="rId58"/>
    </p:embeddedFont>
    <p:embeddedFont>
      <p:font typeface="Roboto Light"/>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15:clr>
            <a:srgbClr val="9AA0A6"/>
          </p15:clr>
        </p15:guide>
      </p15:sldGuideLst>
    </p:ext>
    <p:ext uri="{2D200454-40CA-4A62-9FC3-DE9A4176ACB9}">
      <p15:notesGuideLst>
        <p15:guide id="1" orient="horz" pos="2880">
          <p15:clr>
            <a:srgbClr val="A4A3A4"/>
          </p15:clr>
        </p15:guide>
        <p15:guide id="2" pos="2160">
          <p15:clr>
            <a:srgbClr val="A4A3A4"/>
          </p15:clr>
        </p15:guide>
      </p15:notesGuideLst>
    </p:ext>
    <p:ext uri="http://customooxmlschemas.google.com/">
      <go:slidesCustomData xmlns:go="http://customooxmlschemas.google.com/" r:id="rId63" roundtripDataSignature="AMtx7miu50/zb8tWwgNPUdLgK5aXIJ5Et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054D875-494A-4C22-A4B7-B1CB9D27FE41}">
  <a:tblStyle styleId="{C054D875-494A-4C22-A4B7-B1CB9D27FE41}"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54A38135-EE64-4704-9A23-5DBA768BE37C}" styleName="Table_1">
    <a:wholeTbl>
      <a:tcTxStyle b="off" i="off">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DEC03232-D9D1-497D-8000-121EB8A70001}" styleName="Table_2">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167D8398-4DB9-4440-930E-2D81178F37FD}" styleName="Table_3">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DB0D98BB-966D-4706-BD9C-376C4E101F38}" styleName="Table_4">
    <a:wholeTbl>
      <a:tcTxStyle b="off" i="off">
        <a:font>
          <a:latin typeface="Calibri"/>
          <a:ea typeface="Calibri"/>
          <a:cs typeface="Calibri"/>
        </a:font>
        <a:schemeClr val="dk1"/>
      </a:tcTxStyle>
      <a:tcStyle>
        <a:tcBdr>
          <a:left>
            <a:ln cap="flat" cmpd="sng" w="12700">
              <a:solidFill>
                <a:schemeClr val="accent1"/>
              </a:solidFill>
              <a:prstDash val="solid"/>
              <a:round/>
              <a:headEnd len="sm" w="sm" type="none"/>
              <a:tailEnd len="sm" w="sm" type="none"/>
            </a:ln>
          </a:left>
          <a:right>
            <a:ln cap="flat" cmpd="sng" w="12700">
              <a:solidFill>
                <a:schemeClr val="accent1"/>
              </a:solidFill>
              <a:prstDash val="solid"/>
              <a:round/>
              <a:headEnd len="sm" w="sm" type="none"/>
              <a:tailEnd len="sm" w="sm" type="none"/>
            </a:ln>
          </a:right>
          <a:top>
            <a:ln cap="flat" cmpd="sng" w="12700">
              <a:solidFill>
                <a:schemeClr val="accent1"/>
              </a:solidFill>
              <a:prstDash val="solid"/>
              <a:round/>
              <a:headEnd len="sm" w="sm" type="none"/>
              <a:tailEnd len="sm" w="sm" type="none"/>
            </a:ln>
          </a:top>
          <a:bottom>
            <a:ln cap="flat" cmpd="sng" w="12700">
              <a:solidFill>
                <a:schemeClr val="accent1"/>
              </a:solidFill>
              <a:prstDash val="solid"/>
              <a:round/>
              <a:headEnd len="sm" w="sm" type="none"/>
              <a:tailEnd len="sm" w="sm" type="none"/>
            </a:ln>
          </a:bottom>
          <a:insideH>
            <a:ln cap="flat" cmpd="sng" w="12700">
              <a:solidFill>
                <a:schemeClr val="accent1"/>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b="off" i="off"/>
      <a:tcStyle>
        <a:fill>
          <a:solidFill>
            <a:srgbClr val="E8ECF4"/>
          </a:solidFill>
        </a:fill>
      </a:tcStyle>
    </a:band1H>
    <a:band2H>
      <a:tcTxStyle b="off" i="off"/>
    </a:band2H>
    <a:band1V>
      <a:tcTxStyle b="off" i="off"/>
      <a:tcStyle>
        <a:fill>
          <a:solidFill>
            <a:srgbClr val="E8ECF4"/>
          </a:solidFill>
        </a:fill>
      </a:tcStyle>
    </a:band1V>
    <a:band2V>
      <a:tcTxStyle b="off" i="off"/>
    </a:band2V>
    <a:lastCol>
      <a:tcTxStyle b="on" i="off"/>
    </a:lastCol>
    <a:firstCol>
      <a:tcTxStyle b="on" i="off"/>
    </a:firstCol>
    <a:lastRow>
      <a:tcTxStyle b="on" i="off"/>
      <a:tcStyle>
        <a:tcBdr>
          <a:top>
            <a:ln cap="flat" cmpd="sng" w="50800">
              <a:solidFill>
                <a:schemeClr val="accent1"/>
              </a:solidFill>
              <a:prstDash val="solid"/>
              <a:round/>
              <a:headEnd len="sm" w="sm" type="none"/>
              <a:tailEnd len="sm" w="sm" type="none"/>
            </a:ln>
          </a:top>
        </a:tcBdr>
        <a:fill>
          <a:solidFill>
            <a:schemeClr val="lt1"/>
          </a:solidFill>
        </a:fill>
      </a:tcStyle>
    </a:lastRow>
    <a:seCell>
      <a:tcTxStyle b="off" i="off"/>
    </a:seCell>
    <a:swCell>
      <a:tcTxStyle b="off" i="off"/>
    </a:swCell>
    <a:firstRow>
      <a:tcTxStyle b="on" i="off">
        <a:font>
          <a:latin typeface="Calibri"/>
          <a:ea typeface="Calibri"/>
          <a:cs typeface="Calibri"/>
        </a:font>
        <a:schemeClr val="lt1"/>
      </a:tcTxStyle>
      <a:tcStyle>
        <a:fill>
          <a:solidFill>
            <a:schemeClr val="accent1"/>
          </a:solidFill>
        </a:fill>
      </a:tcStyle>
    </a:firstRow>
    <a:neCell>
      <a:tcTxStyle b="off" i="off"/>
    </a:neCell>
    <a:nwCell>
      <a:tcTxStyle b="off" i="off"/>
    </a:nwCell>
  </a:tblStyle>
  <a:tblStyle styleId="{428D00CC-4D78-4459-A7FF-2CDF4BA0644E}" styleName="Table_5">
    <a:wholeTbl>
      <a:tcTxStyle b="off" i="off">
        <a:font>
          <a:latin typeface="Calibri"/>
          <a:ea typeface="Calibri"/>
          <a:cs typeface="Calibri"/>
        </a:font>
        <a:schemeClr val="dk1"/>
      </a:tcTxStyle>
      <a:tcStyle>
        <a:tcBdr>
          <a:left>
            <a:ln cap="flat" cmpd="sng" w="12700">
              <a:solidFill>
                <a:schemeClr val="accent5"/>
              </a:solidFill>
              <a:prstDash val="solid"/>
              <a:round/>
              <a:headEnd len="sm" w="sm" type="none"/>
              <a:tailEnd len="sm" w="sm" type="none"/>
            </a:ln>
          </a:left>
          <a:right>
            <a:ln cap="flat" cmpd="sng" w="12700">
              <a:solidFill>
                <a:schemeClr val="accent5"/>
              </a:solidFill>
              <a:prstDash val="solid"/>
              <a:round/>
              <a:headEnd len="sm" w="sm" type="none"/>
              <a:tailEnd len="sm" w="sm" type="none"/>
            </a:ln>
          </a:right>
          <a:top>
            <a:ln cap="flat" cmpd="sng" w="12700">
              <a:solidFill>
                <a:schemeClr val="accent5"/>
              </a:solidFill>
              <a:prstDash val="solid"/>
              <a:round/>
              <a:headEnd len="sm" w="sm" type="none"/>
              <a:tailEnd len="sm" w="sm" type="none"/>
            </a:ln>
          </a:top>
          <a:bottom>
            <a:ln cap="flat" cmpd="sng" w="12700">
              <a:solidFill>
                <a:schemeClr val="accent5"/>
              </a:solidFill>
              <a:prstDash val="solid"/>
              <a:round/>
              <a:headEnd len="sm" w="sm" type="none"/>
              <a:tailEnd len="sm" w="sm" type="none"/>
            </a:ln>
          </a:bottom>
          <a:insideH>
            <a:ln cap="flat" cmpd="sng" w="12700">
              <a:solidFill>
                <a:schemeClr val="accent5"/>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b="off" i="off"/>
      <a:tcStyle>
        <a:fill>
          <a:solidFill>
            <a:srgbClr val="E8F1F5"/>
          </a:solidFill>
        </a:fill>
      </a:tcStyle>
    </a:band1H>
    <a:band2H>
      <a:tcTxStyle b="off" i="off"/>
    </a:band2H>
    <a:band1V>
      <a:tcTxStyle b="off" i="off"/>
      <a:tcStyle>
        <a:fill>
          <a:solidFill>
            <a:srgbClr val="E8F1F5"/>
          </a:solidFill>
        </a:fill>
      </a:tcStyle>
    </a:band1V>
    <a:band2V>
      <a:tcTxStyle b="off" i="off"/>
    </a:band2V>
    <a:lastCol>
      <a:tcTxStyle b="on" i="off"/>
    </a:lastCol>
    <a:firstCol>
      <a:tcTxStyle b="on" i="off"/>
    </a:firstCol>
    <a:lastRow>
      <a:tcTxStyle b="on" i="off"/>
      <a:tcStyle>
        <a:tcBdr>
          <a:top>
            <a:ln cap="flat" cmpd="sng" w="50800">
              <a:solidFill>
                <a:schemeClr val="accent5"/>
              </a:solidFill>
              <a:prstDash val="solid"/>
              <a:round/>
              <a:headEnd len="sm" w="sm" type="none"/>
              <a:tailEnd len="sm" w="sm" type="none"/>
            </a:ln>
          </a:top>
        </a:tcBdr>
        <a:fill>
          <a:solidFill>
            <a:schemeClr val="lt1"/>
          </a:solidFill>
        </a:fill>
      </a:tcStyle>
    </a:lastRow>
    <a:seCell>
      <a:tcTxStyle b="off" i="off"/>
    </a:seCell>
    <a:swCell>
      <a:tcTxStyle b="off" i="off"/>
    </a:swCell>
    <a:firstRow>
      <a:tcTxStyle b="on" i="off">
        <a:font>
          <a:latin typeface="Calibri"/>
          <a:ea typeface="Calibri"/>
          <a:cs typeface="Calibri"/>
        </a:font>
        <a:schemeClr val="lt1"/>
      </a:tcTxStyle>
      <a:tcStyle>
        <a:fill>
          <a:solidFill>
            <a:schemeClr val="accent5"/>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orient="horz"/>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font" Target="fonts/RalewaySemiBold-bold.fntdata"/><Relationship Id="rId43" Type="http://schemas.openxmlformats.org/officeDocument/2006/relationships/font" Target="fonts/RalewaySemiBold-regular.fntdata"/><Relationship Id="rId46" Type="http://schemas.openxmlformats.org/officeDocument/2006/relationships/font" Target="fonts/RalewaySemiBold-boldItalic.fntdata"/><Relationship Id="rId45" Type="http://schemas.openxmlformats.org/officeDocument/2006/relationships/font" Target="fonts/RalewaySemi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Lato-bold.fntdata"/><Relationship Id="rId47" Type="http://schemas.openxmlformats.org/officeDocument/2006/relationships/font" Target="fonts/Lato-regular.fntdata"/><Relationship Id="rId49" Type="http://schemas.openxmlformats.org/officeDocument/2006/relationships/font" Target="fonts/Lato-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obotoLight-boldItalic.fntdata"/><Relationship Id="rId61" Type="http://schemas.openxmlformats.org/officeDocument/2006/relationships/font" Target="fonts/RobotoLight-italic.fntdata"/><Relationship Id="rId20" Type="http://schemas.openxmlformats.org/officeDocument/2006/relationships/slide" Target="slides/slide14.xml"/><Relationship Id="rId63" Type="http://customschemas.google.com/relationships/presentationmetadata" Target="meta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RobotoLight-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regular.fntdata"/><Relationship Id="rId50" Type="http://schemas.openxmlformats.org/officeDocument/2006/relationships/font" Target="fonts/Lato-boldItalic.fntdata"/><Relationship Id="rId53" Type="http://schemas.openxmlformats.org/officeDocument/2006/relationships/font" Target="fonts/Montserrat-italic.fntdata"/><Relationship Id="rId52" Type="http://schemas.openxmlformats.org/officeDocument/2006/relationships/font" Target="fonts/Montserrat-bold.fntdata"/><Relationship Id="rId11" Type="http://schemas.openxmlformats.org/officeDocument/2006/relationships/slide" Target="slides/slide5.xml"/><Relationship Id="rId55" Type="http://schemas.openxmlformats.org/officeDocument/2006/relationships/font" Target="fonts/LatoLight-regular.fntdata"/><Relationship Id="rId10" Type="http://schemas.openxmlformats.org/officeDocument/2006/relationships/slide" Target="slides/slide4.xml"/><Relationship Id="rId54" Type="http://schemas.openxmlformats.org/officeDocument/2006/relationships/font" Target="fonts/Montserrat-boldItalic.fntdata"/><Relationship Id="rId13" Type="http://schemas.openxmlformats.org/officeDocument/2006/relationships/slide" Target="slides/slide7.xml"/><Relationship Id="rId57" Type="http://schemas.openxmlformats.org/officeDocument/2006/relationships/font" Target="fonts/LatoLight-italic.fntdata"/><Relationship Id="rId12" Type="http://schemas.openxmlformats.org/officeDocument/2006/relationships/slide" Target="slides/slide6.xml"/><Relationship Id="rId56" Type="http://schemas.openxmlformats.org/officeDocument/2006/relationships/font" Target="fonts/LatoLight-bold.fntdata"/><Relationship Id="rId15" Type="http://schemas.openxmlformats.org/officeDocument/2006/relationships/slide" Target="slides/slide9.xml"/><Relationship Id="rId59" Type="http://schemas.openxmlformats.org/officeDocument/2006/relationships/font" Target="fonts/RobotoLight-regular.fntdata"/><Relationship Id="rId14" Type="http://schemas.openxmlformats.org/officeDocument/2006/relationships/slide" Target="slides/slide8.xml"/><Relationship Id="rId58" Type="http://schemas.openxmlformats.org/officeDocument/2006/relationships/font" Target="fonts/LatoLight-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 name="Google Shape;69;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70" name="Google Shape;70;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c051da0fb0_1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gc051da0fb0_1_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5" name="Google Shape;235;gc051da0fb0_1_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3651ed59d5_1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3651ed59d5_1_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g13651ed59d5_1_1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eb6ed8c786_1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2" name="Google Shape;252;geb6ed8c786_1_104:notes"/>
          <p:cNvSpPr/>
          <p:nvPr>
            <p:ph idx="2" type="sldImg"/>
          </p:nvPr>
        </p:nvSpPr>
        <p:spPr>
          <a:xfrm>
            <a:off x="701964"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f6487c47f5_0_1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f6487c47f5_0_1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9" name="Google Shape;269;gf6487c47f5_0_1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fb2a24648c_5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5" name="Google Shape;285;gfb2a24648c_5_15:notes"/>
          <p:cNvSpPr/>
          <p:nvPr>
            <p:ph idx="2" type="sldImg"/>
          </p:nvPr>
        </p:nvSpPr>
        <p:spPr>
          <a:xfrm>
            <a:off x="701964"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2125976690_16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g12125976690_16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f6487c47f5_0_1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gf6487c47f5_0_150:notes"/>
          <p:cNvSpPr/>
          <p:nvPr>
            <p:ph idx="2" type="sldImg"/>
          </p:nvPr>
        </p:nvSpPr>
        <p:spPr>
          <a:xfrm>
            <a:off x="701964"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f6487c47f5_0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gf6487c47f5_0_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9" name="Google Shape;349;gf6487c47f5_0_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f6487c47f5_0_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8" name="Google Shape;358;gf6487c47f5_0_170:notes"/>
          <p:cNvSpPr/>
          <p:nvPr>
            <p:ph idx="2" type="sldImg"/>
          </p:nvPr>
        </p:nvSpPr>
        <p:spPr>
          <a:xfrm>
            <a:off x="701964"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f6487c47f5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gf6487c47f5_0_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2" name="Google Shape;372;gf6487c47f5_0_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 name="Google Shape;79;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sz="1200">
              <a:solidFill>
                <a:srgbClr val="00B050"/>
              </a:solidFill>
            </a:endParaRPr>
          </a:p>
        </p:txBody>
      </p:sp>
      <p:sp>
        <p:nvSpPr>
          <p:cNvPr id="80" name="Google Shape;80;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The Satellite Book Club Seminar Series is convened weekly on Thursdays, providing an opportunity for scientists throughout the NOAA satellite domain to share a topic of interest to them with their peers. Topics may include applications of satellite data in the field, new and exciting changes to both polar and geostationary programs, and anything else satellite-related that the field would like to discuss.</a:t>
            </a:r>
            <a:endParaRPr/>
          </a:p>
        </p:txBody>
      </p:sp>
      <p:sp>
        <p:nvSpPr>
          <p:cNvPr id="381" name="Google Shape;381;p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0b1813ef6e_0_1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g10b1813ef6e_0_1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4" name="Google Shape;394;g10b1813ef6e_0_1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1211b3e4330_2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g1211b3e4330_2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0" name="Google Shape;410;g1211b3e4330_2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be5f960dbd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gbe5f960dbd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 </a:t>
            </a:r>
            <a:endParaRPr/>
          </a:p>
        </p:txBody>
      </p:sp>
      <p:sp>
        <p:nvSpPr>
          <p:cNvPr id="420" name="Google Shape;420;gbe5f960dbd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1" name="Google Shape;431;p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9" name="Google Shape;439;p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13651ed59d5_25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g13651ed59d5_25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7" name="Google Shape;447;g13651ed59d5_25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13651ed59d5_25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g13651ed59d5_25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6" name="Google Shape;456;g13651ed59d5_25_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13651ed59d5_25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g13651ed59d5_25_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5" name="Google Shape;465;g13651ed59d5_25_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13651ed59d5_25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g13651ed59d5_25_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4" name="Google Shape;474;g13651ed59d5_25_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334300325e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334300325e_0_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g1334300325e_0_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13651ed59d5_25_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4" name="Google Shape;484;g13651ed59d5_25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13651ed59d5_25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g13651ed59d5_25_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5" name="Google Shape;495;g13651ed59d5_25_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13651ed59d5_25_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g13651ed59d5_25_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6" name="Google Shape;506;g13651ed59d5_25_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13651ed59d5_25_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g13651ed59d5_25_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6" name="Google Shape;516;g13651ed59d5_25_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13651ed59d5_25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g13651ed59d5_25_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6" name="Google Shape;526;g13651ed59d5_25_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13651ed59d5_25_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g13651ed59d5_25_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6" name="Google Shape;536;g13651ed59d5_25_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13651ed59d5_25_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6" name="Google Shape;546;g13651ed59d5_25_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7" name="Google Shape;547;g13651ed59d5_25_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334300325e_0_1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334300325e_0_1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g1334300325e_0_11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fb4a787c85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gfb4a787c85_0_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 name="Google Shape;141;gfb4a787c85_0_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2125976690_6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g12125976690_6_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 name="Google Shape;178;g12125976690_6_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1f0c0d7a0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11f0c0d7a0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7" name="Google Shape;197;g11f0c0d7a03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0b1813ef6e_0_1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g10b1813ef6e_0_1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0" name="Google Shape;210;g10b1813ef6e_0_1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c051da0fb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gc051da0fb0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 name="Shape 14"/>
        <p:cNvGrpSpPr/>
        <p:nvPr/>
      </p:nvGrpSpPr>
      <p:grpSpPr>
        <a:xfrm>
          <a:off x="0" y="0"/>
          <a:ext cx="0" cy="0"/>
          <a:chOff x="0" y="0"/>
          <a:chExt cx="0" cy="0"/>
        </a:xfrm>
      </p:grpSpPr>
      <p:sp>
        <p:nvSpPr>
          <p:cNvPr id="15" name="Google Shape;15;g1211b3e4330_1_69"/>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16" name="Google Shape;16;g1211b3e4330_1_69"/>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7" name="Google Shape;17;g1211b3e4330_1_6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g1211b3e4330_1_101"/>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54" name="Google Shape;54;g1211b3e4330_1_10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g1211b3e4330_1_104"/>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57" name="Google Shape;57;g1211b3e4330_1_104"/>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58" name="Google Shape;58;g1211b3e4330_1_10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 name="Shape 59"/>
        <p:cNvGrpSpPr/>
        <p:nvPr/>
      </p:nvGrpSpPr>
      <p:grpSpPr>
        <a:xfrm>
          <a:off x="0" y="0"/>
          <a:ext cx="0" cy="0"/>
          <a:chOff x="0" y="0"/>
          <a:chExt cx="0" cy="0"/>
        </a:xfrm>
      </p:grpSpPr>
      <p:sp>
        <p:nvSpPr>
          <p:cNvPr id="60" name="Google Shape;60;g1211b3e4330_1_10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61" name="Shape 61"/>
        <p:cNvGrpSpPr/>
        <p:nvPr/>
      </p:nvGrpSpPr>
      <p:grpSpPr>
        <a:xfrm>
          <a:off x="0" y="0"/>
          <a:ext cx="0" cy="0"/>
          <a:chOff x="0" y="0"/>
          <a:chExt cx="0" cy="0"/>
        </a:xfrm>
      </p:grpSpPr>
      <p:sp>
        <p:nvSpPr>
          <p:cNvPr id="62" name="Google Shape;62;g12125976690_16_84"/>
          <p:cNvSpPr txBox="1"/>
          <p:nvPr>
            <p:ph type="title"/>
          </p:nvPr>
        </p:nvSpPr>
        <p:spPr>
          <a:xfrm>
            <a:off x="838200" y="365126"/>
            <a:ext cx="10515600" cy="1325700"/>
          </a:xfrm>
          <a:prstGeom prst="rect">
            <a:avLst/>
          </a:prstGeom>
          <a:noFill/>
          <a:ln>
            <a:noFill/>
          </a:ln>
        </p:spPr>
        <p:txBody>
          <a:bodyPr anchorCtr="0" anchor="ctr" bIns="121900" lIns="121900" spcFirstLastPara="1" rIns="121900" wrap="square" tIns="121900">
            <a:normAutofit/>
          </a:bodyPr>
          <a:lstStyle>
            <a:lvl1pPr lvl="0" marR="0" algn="l">
              <a:lnSpc>
                <a:spcPct val="90000"/>
              </a:lnSpc>
              <a:spcBef>
                <a:spcPts val="0"/>
              </a:spcBef>
              <a:spcAft>
                <a:spcPts val="0"/>
              </a:spcAft>
              <a:buClr>
                <a:schemeClr val="dk1"/>
              </a:buClr>
              <a:buSzPts val="37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3700"/>
              <a:buNone/>
              <a:defRPr sz="1800"/>
            </a:lvl2pPr>
            <a:lvl3pPr lvl="2" algn="l">
              <a:lnSpc>
                <a:spcPct val="100000"/>
              </a:lnSpc>
              <a:spcBef>
                <a:spcPts val="0"/>
              </a:spcBef>
              <a:spcAft>
                <a:spcPts val="0"/>
              </a:spcAft>
              <a:buSzPts val="3700"/>
              <a:buNone/>
              <a:defRPr sz="1800"/>
            </a:lvl3pPr>
            <a:lvl4pPr lvl="3" algn="l">
              <a:lnSpc>
                <a:spcPct val="100000"/>
              </a:lnSpc>
              <a:spcBef>
                <a:spcPts val="0"/>
              </a:spcBef>
              <a:spcAft>
                <a:spcPts val="0"/>
              </a:spcAft>
              <a:buSzPts val="3700"/>
              <a:buNone/>
              <a:defRPr sz="1800"/>
            </a:lvl4pPr>
            <a:lvl5pPr lvl="4" algn="l">
              <a:lnSpc>
                <a:spcPct val="100000"/>
              </a:lnSpc>
              <a:spcBef>
                <a:spcPts val="0"/>
              </a:spcBef>
              <a:spcAft>
                <a:spcPts val="0"/>
              </a:spcAft>
              <a:buSzPts val="3700"/>
              <a:buNone/>
              <a:defRPr sz="1800"/>
            </a:lvl5pPr>
            <a:lvl6pPr lvl="5" algn="l">
              <a:lnSpc>
                <a:spcPct val="100000"/>
              </a:lnSpc>
              <a:spcBef>
                <a:spcPts val="0"/>
              </a:spcBef>
              <a:spcAft>
                <a:spcPts val="0"/>
              </a:spcAft>
              <a:buSzPts val="3700"/>
              <a:buNone/>
              <a:defRPr sz="1800"/>
            </a:lvl6pPr>
            <a:lvl7pPr lvl="6" algn="l">
              <a:lnSpc>
                <a:spcPct val="100000"/>
              </a:lnSpc>
              <a:spcBef>
                <a:spcPts val="0"/>
              </a:spcBef>
              <a:spcAft>
                <a:spcPts val="0"/>
              </a:spcAft>
              <a:buSzPts val="3700"/>
              <a:buNone/>
              <a:defRPr sz="1800"/>
            </a:lvl7pPr>
            <a:lvl8pPr lvl="7" algn="l">
              <a:lnSpc>
                <a:spcPct val="100000"/>
              </a:lnSpc>
              <a:spcBef>
                <a:spcPts val="0"/>
              </a:spcBef>
              <a:spcAft>
                <a:spcPts val="0"/>
              </a:spcAft>
              <a:buSzPts val="3700"/>
              <a:buNone/>
              <a:defRPr sz="1800"/>
            </a:lvl8pPr>
            <a:lvl9pPr lvl="8" algn="l">
              <a:lnSpc>
                <a:spcPct val="100000"/>
              </a:lnSpc>
              <a:spcBef>
                <a:spcPts val="0"/>
              </a:spcBef>
              <a:spcAft>
                <a:spcPts val="0"/>
              </a:spcAft>
              <a:buSzPts val="3700"/>
              <a:buNone/>
              <a:defRPr sz="1800"/>
            </a:lvl9pPr>
          </a:lstStyle>
          <a:p/>
        </p:txBody>
      </p:sp>
      <p:sp>
        <p:nvSpPr>
          <p:cNvPr id="63" name="Google Shape;63;g12125976690_16_84"/>
          <p:cNvSpPr txBox="1"/>
          <p:nvPr>
            <p:ph idx="1" type="body"/>
          </p:nvPr>
        </p:nvSpPr>
        <p:spPr>
          <a:xfrm>
            <a:off x="838200" y="1825625"/>
            <a:ext cx="10515600" cy="4351200"/>
          </a:xfrm>
          <a:prstGeom prst="rect">
            <a:avLst/>
          </a:prstGeom>
          <a:noFill/>
          <a:ln>
            <a:noFill/>
          </a:ln>
        </p:spPr>
        <p:txBody>
          <a:bodyPr anchorCtr="0" anchor="t" bIns="121900" lIns="121900" spcFirstLastPara="1" rIns="121900" wrap="square" tIns="121900">
            <a:norm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1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1600"/>
              </a:spcBef>
              <a:spcAft>
                <a:spcPts val="160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 name="Google Shape;64;g12125976690_16_84"/>
          <p:cNvSpPr txBox="1"/>
          <p:nvPr>
            <p:ph idx="10" type="dt"/>
          </p:nvPr>
        </p:nvSpPr>
        <p:spPr>
          <a:xfrm>
            <a:off x="838200" y="6356351"/>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5" name="Google Shape;65;g12125976690_16_84"/>
          <p:cNvSpPr txBox="1"/>
          <p:nvPr>
            <p:ph idx="11" type="ftr"/>
          </p:nvPr>
        </p:nvSpPr>
        <p:spPr>
          <a:xfrm>
            <a:off x="4038600" y="6356351"/>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6" name="Google Shape;66;g12125976690_16_84"/>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gradFill>
          <a:gsLst>
            <a:gs pos="0">
              <a:srgbClr val="90CBF3">
                <a:alpha val="42745"/>
              </a:srgbClr>
            </a:gs>
            <a:gs pos="100000">
              <a:srgbClr val="350FF5">
                <a:alpha val="18431"/>
              </a:srgbClr>
            </a:gs>
          </a:gsLst>
          <a:path path="circle">
            <a:fillToRect b="50%" l="50%" r="50%" t="50%"/>
          </a:path>
          <a:tileRect/>
        </a:gradFill>
      </p:bgPr>
    </p:bg>
    <p:spTree>
      <p:nvGrpSpPr>
        <p:cNvPr id="18" name="Shape 18"/>
        <p:cNvGrpSpPr/>
        <p:nvPr/>
      </p:nvGrpSpPr>
      <p:grpSpPr>
        <a:xfrm>
          <a:off x="0" y="0"/>
          <a:ext cx="0" cy="0"/>
          <a:chOff x="0" y="0"/>
          <a:chExt cx="0" cy="0"/>
        </a:xfrm>
      </p:grpSpPr>
      <p:sp>
        <p:nvSpPr>
          <p:cNvPr id="19" name="Google Shape;19;g1211b3e4330_1_110"/>
          <p:cNvSpPr txBox="1"/>
          <p:nvPr>
            <p:ph idx="1" type="body"/>
          </p:nvPr>
        </p:nvSpPr>
        <p:spPr>
          <a:xfrm>
            <a:off x="354425" y="1033313"/>
            <a:ext cx="11471400" cy="51690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Font typeface="Lato"/>
              <a:buChar char="•"/>
              <a:defRPr>
                <a:latin typeface="Lato"/>
                <a:ea typeface="Lato"/>
                <a:cs typeface="Lato"/>
                <a:sym typeface="Lato"/>
              </a:defRPr>
            </a:lvl1pPr>
            <a:lvl2pPr indent="-406400" lvl="1" marL="914400" algn="l">
              <a:lnSpc>
                <a:spcPct val="100000"/>
              </a:lnSpc>
              <a:spcBef>
                <a:spcPts val="560"/>
              </a:spcBef>
              <a:spcAft>
                <a:spcPts val="0"/>
              </a:spcAft>
              <a:buClr>
                <a:schemeClr val="dk1"/>
              </a:buClr>
              <a:buSzPts val="2800"/>
              <a:buFont typeface="Lato"/>
              <a:buChar char="•"/>
              <a:defRPr>
                <a:latin typeface="Lato"/>
                <a:ea typeface="Lato"/>
                <a:cs typeface="Lato"/>
                <a:sym typeface="Lato"/>
              </a:defRPr>
            </a:lvl2pPr>
            <a:lvl3pPr indent="-381000" lvl="2" marL="1371600" algn="l">
              <a:lnSpc>
                <a:spcPct val="100000"/>
              </a:lnSpc>
              <a:spcBef>
                <a:spcPts val="480"/>
              </a:spcBef>
              <a:spcAft>
                <a:spcPts val="0"/>
              </a:spcAft>
              <a:buClr>
                <a:schemeClr val="dk1"/>
              </a:buClr>
              <a:buSzPts val="2400"/>
              <a:buFont typeface="Lato"/>
              <a:buChar char="•"/>
              <a:defRPr>
                <a:latin typeface="Lato"/>
                <a:ea typeface="Lato"/>
                <a:cs typeface="Lato"/>
                <a:sym typeface="Lato"/>
              </a:defRPr>
            </a:lvl3pPr>
            <a:lvl4pPr indent="-355600" lvl="3" marL="1828800" algn="l">
              <a:lnSpc>
                <a:spcPct val="100000"/>
              </a:lnSpc>
              <a:spcBef>
                <a:spcPts val="400"/>
              </a:spcBef>
              <a:spcAft>
                <a:spcPts val="0"/>
              </a:spcAft>
              <a:buClr>
                <a:schemeClr val="dk1"/>
              </a:buClr>
              <a:buSzPts val="2000"/>
              <a:buFont typeface="Lato"/>
              <a:buChar char="•"/>
              <a:defRPr>
                <a:latin typeface="Lato"/>
                <a:ea typeface="Lato"/>
                <a:cs typeface="Lato"/>
                <a:sym typeface="Lato"/>
              </a:defRPr>
            </a:lvl4pPr>
            <a:lvl5pPr indent="-355600" lvl="4" marL="2286000" algn="l">
              <a:lnSpc>
                <a:spcPct val="100000"/>
              </a:lnSpc>
              <a:spcBef>
                <a:spcPts val="400"/>
              </a:spcBef>
              <a:spcAft>
                <a:spcPts val="0"/>
              </a:spcAft>
              <a:buClr>
                <a:schemeClr val="dk1"/>
              </a:buClr>
              <a:buSzPts val="2000"/>
              <a:buFont typeface="Lato"/>
              <a:buChar char="•"/>
              <a:defRPr>
                <a:latin typeface="Lato"/>
                <a:ea typeface="Lato"/>
                <a:cs typeface="Lato"/>
                <a:sym typeface="Lato"/>
              </a:defRPr>
            </a:lvl5pPr>
            <a:lvl6pPr indent="-342900" lvl="5" marL="2743200" algn="l">
              <a:lnSpc>
                <a:spcPct val="100000"/>
              </a:lnSpc>
              <a:spcBef>
                <a:spcPts val="360"/>
              </a:spcBef>
              <a:spcAft>
                <a:spcPts val="0"/>
              </a:spcAft>
              <a:buClr>
                <a:schemeClr val="dk1"/>
              </a:buClr>
              <a:buSzPts val="1800"/>
              <a:buFont typeface="Lato"/>
              <a:buChar char="•"/>
              <a:defRPr>
                <a:latin typeface="Lato"/>
                <a:ea typeface="Lato"/>
                <a:cs typeface="Lato"/>
                <a:sym typeface="Lato"/>
              </a:defRPr>
            </a:lvl6pPr>
            <a:lvl7pPr indent="-342900" lvl="6" marL="3200400" algn="l">
              <a:lnSpc>
                <a:spcPct val="100000"/>
              </a:lnSpc>
              <a:spcBef>
                <a:spcPts val="360"/>
              </a:spcBef>
              <a:spcAft>
                <a:spcPts val="0"/>
              </a:spcAft>
              <a:buClr>
                <a:schemeClr val="dk1"/>
              </a:buClr>
              <a:buSzPts val="1800"/>
              <a:buFont typeface="Lato"/>
              <a:buChar char="•"/>
              <a:defRPr>
                <a:latin typeface="Lato"/>
                <a:ea typeface="Lato"/>
                <a:cs typeface="Lato"/>
                <a:sym typeface="Lato"/>
              </a:defRPr>
            </a:lvl7pPr>
            <a:lvl8pPr indent="-342900" lvl="7" marL="3657600" algn="l">
              <a:lnSpc>
                <a:spcPct val="100000"/>
              </a:lnSpc>
              <a:spcBef>
                <a:spcPts val="360"/>
              </a:spcBef>
              <a:spcAft>
                <a:spcPts val="0"/>
              </a:spcAft>
              <a:buClr>
                <a:schemeClr val="dk1"/>
              </a:buClr>
              <a:buSzPts val="1800"/>
              <a:buFont typeface="Lato"/>
              <a:buChar char="•"/>
              <a:defRPr>
                <a:latin typeface="Lato"/>
                <a:ea typeface="Lato"/>
                <a:cs typeface="Lato"/>
                <a:sym typeface="Lato"/>
              </a:defRPr>
            </a:lvl8pPr>
            <a:lvl9pPr indent="-342900" lvl="8" marL="4114800" algn="l">
              <a:lnSpc>
                <a:spcPct val="100000"/>
              </a:lnSpc>
              <a:spcBef>
                <a:spcPts val="360"/>
              </a:spcBef>
              <a:spcAft>
                <a:spcPts val="0"/>
              </a:spcAft>
              <a:buClr>
                <a:schemeClr val="dk1"/>
              </a:buClr>
              <a:buSzPts val="1800"/>
              <a:buFont typeface="Lato"/>
              <a:buChar char="•"/>
              <a:defRPr>
                <a:latin typeface="Lato"/>
                <a:ea typeface="Lato"/>
                <a:cs typeface="Lato"/>
                <a:sym typeface="Lato"/>
              </a:defRPr>
            </a:lvl9pPr>
          </a:lstStyle>
          <a:p/>
        </p:txBody>
      </p:sp>
      <p:sp>
        <p:nvSpPr>
          <p:cNvPr id="20" name="Google Shape;20;g1211b3e4330_1_11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800" u="none" cap="none" strike="noStrike">
                <a:solidFill>
                  <a:srgbClr val="CC0000"/>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21" name="Google Shape;21;g1211b3e4330_1_110"/>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376092"/>
              </a:buClr>
              <a:buSzPts val="1800"/>
              <a:buFont typeface="Raleway SemiBold"/>
              <a:buNone/>
              <a:defRPr b="0">
                <a:latin typeface="Raleway SemiBold"/>
                <a:ea typeface="Raleway SemiBold"/>
                <a:cs typeface="Raleway SemiBold"/>
                <a:sym typeface="Raleway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NOAA_logo.png" id="22" name="Google Shape;22;g1211b3e4330_1_110"/>
          <p:cNvPicPr preferRelativeResize="0"/>
          <p:nvPr/>
        </p:nvPicPr>
        <p:blipFill rotWithShape="1">
          <a:blip r:embed="rId2">
            <a:alphaModFix/>
          </a:blip>
          <a:srcRect b="0" l="0" r="0" t="0"/>
          <a:stretch/>
        </p:blipFill>
        <p:spPr>
          <a:xfrm>
            <a:off x="143863" y="75816"/>
            <a:ext cx="1075340" cy="1040052"/>
          </a:xfrm>
          <a:prstGeom prst="rect">
            <a:avLst/>
          </a:prstGeom>
          <a:noFill/>
          <a:ln>
            <a:noFill/>
          </a:ln>
        </p:spPr>
      </p:pic>
      <p:pic>
        <p:nvPicPr>
          <p:cNvPr id="23" name="Google Shape;23;g1211b3e4330_1_110"/>
          <p:cNvPicPr preferRelativeResize="0"/>
          <p:nvPr/>
        </p:nvPicPr>
        <p:blipFill rotWithShape="1">
          <a:blip r:embed="rId3">
            <a:alphaModFix/>
          </a:blip>
          <a:srcRect b="0" l="0" r="0" t="0"/>
          <a:stretch/>
        </p:blipFill>
        <p:spPr>
          <a:xfrm>
            <a:off x="10936278" y="75824"/>
            <a:ext cx="1103327" cy="107256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 name="Shape 24"/>
        <p:cNvGrpSpPr/>
        <p:nvPr/>
      </p:nvGrpSpPr>
      <p:grpSpPr>
        <a:xfrm>
          <a:off x="0" y="0"/>
          <a:ext cx="0" cy="0"/>
          <a:chOff x="0" y="0"/>
          <a:chExt cx="0" cy="0"/>
        </a:xfrm>
      </p:grpSpPr>
      <p:sp>
        <p:nvSpPr>
          <p:cNvPr id="25" name="Google Shape;25;g1211b3e4330_1_73"/>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26" name="Google Shape;26;g1211b3e4330_1_7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sp>
        <p:nvSpPr>
          <p:cNvPr id="28" name="Google Shape;28;g1211b3e4330_1_7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29" name="Google Shape;29;g1211b3e4330_1_76"/>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30" name="Google Shape;30;g1211b3e4330_1_7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g1211b3e4330_1_8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33" name="Google Shape;33;g1211b3e4330_1_80"/>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4" name="Google Shape;34;g1211b3e4330_1_80"/>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5" name="Google Shape;35;g1211b3e4330_1_8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g1211b3e4330_1_85"/>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38" name="Google Shape;38;g1211b3e4330_1_8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sp>
        <p:nvSpPr>
          <p:cNvPr id="40" name="Google Shape;40;g1211b3e4330_1_88"/>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41" name="Google Shape;41;g1211b3e4330_1_88"/>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42" name="Google Shape;42;g1211b3e4330_1_8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3" name="Shape 43"/>
        <p:cNvGrpSpPr/>
        <p:nvPr/>
      </p:nvGrpSpPr>
      <p:grpSpPr>
        <a:xfrm>
          <a:off x="0" y="0"/>
          <a:ext cx="0" cy="0"/>
          <a:chOff x="0" y="0"/>
          <a:chExt cx="0" cy="0"/>
        </a:xfrm>
      </p:grpSpPr>
      <p:sp>
        <p:nvSpPr>
          <p:cNvPr id="44" name="Google Shape;44;g1211b3e4330_1_92"/>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45" name="Google Shape;45;g1211b3e4330_1_9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6" name="Shape 46"/>
        <p:cNvGrpSpPr/>
        <p:nvPr/>
      </p:nvGrpSpPr>
      <p:grpSpPr>
        <a:xfrm>
          <a:off x="0" y="0"/>
          <a:ext cx="0" cy="0"/>
          <a:chOff x="0" y="0"/>
          <a:chExt cx="0" cy="0"/>
        </a:xfrm>
      </p:grpSpPr>
      <p:sp>
        <p:nvSpPr>
          <p:cNvPr id="47" name="Google Shape;47;g1211b3e4330_1_95"/>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g1211b3e4330_1_95"/>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49" name="Google Shape;49;g1211b3e4330_1_95"/>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0" name="Google Shape;50;g1211b3e4330_1_95"/>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51" name="Google Shape;51;g1211b3e4330_1_9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 name="Shape 9"/>
        <p:cNvGrpSpPr/>
        <p:nvPr/>
      </p:nvGrpSpPr>
      <p:grpSpPr>
        <a:xfrm>
          <a:off x="0" y="0"/>
          <a:ext cx="0" cy="0"/>
          <a:chOff x="0" y="0"/>
          <a:chExt cx="0" cy="0"/>
        </a:xfrm>
      </p:grpSpPr>
      <p:sp>
        <p:nvSpPr>
          <p:cNvPr id="10" name="Google Shape;10;g1211b3e4330_1_65"/>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11" name="Google Shape;11;g1211b3e4330_1_65"/>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12" name="Google Shape;12;g1211b3e4330_1_6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 name="Google Shape;13;g1211b3e4330_1_65"/>
          <p:cNvSpPr txBox="1"/>
          <p:nvPr/>
        </p:nvSpPr>
        <p:spPr>
          <a:xfrm>
            <a:off x="-80350" y="6561775"/>
            <a:ext cx="3306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666666"/>
                </a:solidFill>
                <a:latin typeface="Lato Light"/>
                <a:ea typeface="Lato Light"/>
                <a:cs typeface="Lato Light"/>
                <a:sym typeface="Lato Light"/>
              </a:rPr>
              <a:t>TOWR-S Update Jun. 24, 2022</a:t>
            </a:r>
            <a:endParaRPr sz="1200">
              <a:solidFill>
                <a:srgbClr val="666666"/>
              </a:solidFill>
              <a:latin typeface="Lato Light"/>
              <a:ea typeface="Lato Light"/>
              <a:cs typeface="Lato Light"/>
              <a:sym typeface="Lato Light"/>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eet.google.com/thn-pkwe-wbr" TargetMode="External"/><Relationship Id="rId4" Type="http://schemas.openxmlformats.org/officeDocument/2006/relationships/image" Target="../media/image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hyperlink" Target="https://www.goes-r.gov/users/transitionToOperations18.html" TargetMode="External"/><Relationship Id="rId5"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docs.google.com/presentation/d/1ygg0lTO43N9EYXD4TfYyhvKhJO00jI2zvJ_dLnQzYqw/view#slide=id.g1bbb504820_0_6"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3.gif"/><Relationship Id="rId4" Type="http://schemas.openxmlformats.org/officeDocument/2006/relationships/hyperlink" Target="https://vlab.noaa.gov/web/towr-s/sbc" TargetMode="External"/><Relationship Id="rId5" Type="http://schemas.openxmlformats.org/officeDocument/2006/relationships/hyperlink" Target="https://doc.csod.com/GlobalSearch/search.aspx?s=1&amp;q=Satellite%20Book%20Club" TargetMode="External"/><Relationship Id="rId6" Type="http://schemas.openxmlformats.org/officeDocument/2006/relationships/hyperlink" Target="https://docs.google.com/presentation/d/1yxGl4Bk10BxfFZMiy2rNGXoa9ovUnIp7/edit#slide=id.p15"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0.png"/><Relationship Id="rId4" Type="http://schemas.openxmlformats.org/officeDocument/2006/relationships/hyperlink" Target="https://vlab.noaa.gov/web/towr-s" TargetMode="External"/><Relationship Id="rId5" Type="http://schemas.openxmlformats.org/officeDocument/2006/relationships/image" Target="../media/image27.png"/><Relationship Id="rId6" Type="http://schemas.openxmlformats.org/officeDocument/2006/relationships/image" Target="../media/image29.png"/><Relationship Id="rId7"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gif"/><Relationship Id="rId4" Type="http://schemas.openxmlformats.org/officeDocument/2006/relationships/hyperlink" Target="https://www.youtube.com/watch?v=yOqwGhFOcTM&amp;list=PLJzZC8w9vPV3kIBVNmQYzZfHO6vGZeNhN&amp;index=53&amp;t=397s" TargetMode="External"/><Relationship Id="rId5" Type="http://schemas.openxmlformats.org/officeDocument/2006/relationships/image" Target="../media/image28.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mailto:brian.gockel@noaa.gov" TargetMode="External"/><Relationship Id="rId4" Type="http://schemas.openxmlformats.org/officeDocument/2006/relationships/hyperlink" Target="mailto:jordan.gerth@noaa.gov" TargetMode="External"/><Relationship Id="rId5" Type="http://schemas.openxmlformats.org/officeDocument/2006/relationships/hyperlink" Target="mailto:john.d.evans@noaa.gov" TargetMode="External"/><Relationship Id="rId6" Type="http://schemas.openxmlformats.org/officeDocument/2006/relationships/hyperlink" Target="mailto:lee.byerle@noaa.gov" TargetMode="External"/><Relationship Id="rId7" Type="http://schemas.openxmlformats.org/officeDocument/2006/relationships/hyperlink" Target="https://nwschat.weather.gov/live/" TargetMode="External"/><Relationship Id="rId8" Type="http://schemas.openxmlformats.org/officeDocument/2006/relationships/hyperlink" Target="https://vlab.ncep.noaa.gov/web/towr-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vlab.noaa.gov/web/towr-s/product-posture"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vlab.noaa.gov/web/towr-s/product-posture"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vlab.noaa.gov/web/towr-s/product-posture"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vlab.noaa.gov/web/towr-s/product-postur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gif"/><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s://vlab.noaa.gov/web/towr-s/product-posture"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https://vlab.noaa.gov/web/towr-s/product-posture"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s://vlab.noaa.gov/web/towr-s/product-posture"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s://vlab.noaa.gov/web/towr-s/product-posture"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s://vlab.noaa.gov/web/towr-s/product-posture"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s://docs.google.com/document/d/1scPJ4njQVDXIxLjz2uw8oPgjAk6t3vka6z4eUWbdjGg/edit"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4.png"/><Relationship Id="rId4" Type="http://schemas.openxmlformats.org/officeDocument/2006/relationships/hyperlink" Target="https://www.weather.gov/media/notification/tins/tin08-68_ascat.pdf" TargetMode="External"/><Relationship Id="rId5"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www.ospo.noaa.gov/data/messages/2022/06/MSG_20220621_1845.html" TargetMode="External"/><Relationship Id="rId4"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noaa-himawari8.s3.amazonaws.com/index.html"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hyperlink" Target="https://noaa-himawari8.s3.amazonaws.com/index.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docs.google.com/presentation/d/1iWoHAkrCkjY8DV3iVIppAEDTFlbmx_3M/" TargetMode="Externa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0CBF3">
                <a:alpha val="42745"/>
              </a:srgbClr>
            </a:gs>
            <a:gs pos="100000">
              <a:srgbClr val="350FF5">
                <a:alpha val="18431"/>
              </a:srgbClr>
            </a:gs>
          </a:gsLst>
          <a:path path="circle">
            <a:fillToRect b="50%" l="50%" r="50%" t="50%"/>
          </a:path>
          <a:tileRect/>
        </a:gradFill>
      </p:bgPr>
    </p:bg>
    <p:spTree>
      <p:nvGrpSpPr>
        <p:cNvPr id="71" name="Shape 71"/>
        <p:cNvGrpSpPr/>
        <p:nvPr/>
      </p:nvGrpSpPr>
      <p:grpSpPr>
        <a:xfrm>
          <a:off x="0" y="0"/>
          <a:ext cx="0" cy="0"/>
          <a:chOff x="0" y="0"/>
          <a:chExt cx="0" cy="0"/>
        </a:xfrm>
      </p:grpSpPr>
      <p:sp>
        <p:nvSpPr>
          <p:cNvPr id="72" name="Google Shape;72;p1"/>
          <p:cNvSpPr txBox="1"/>
          <p:nvPr>
            <p:ph type="ctrTitle"/>
          </p:nvPr>
        </p:nvSpPr>
        <p:spPr>
          <a:xfrm>
            <a:off x="2209800" y="1447800"/>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66092"/>
              </a:buClr>
              <a:buSzPts val="4800"/>
              <a:buFont typeface="Calibri"/>
              <a:buNone/>
            </a:pPr>
            <a:r>
              <a:rPr lang="en-US" sz="4800">
                <a:latin typeface="Raleway SemiBold"/>
                <a:ea typeface="Raleway SemiBold"/>
                <a:cs typeface="Raleway SemiBold"/>
                <a:sym typeface="Raleway SemiBold"/>
              </a:rPr>
              <a:t>TOWR-S Update</a:t>
            </a:r>
            <a:endParaRPr>
              <a:latin typeface="Raleway SemiBold"/>
              <a:ea typeface="Raleway SemiBold"/>
              <a:cs typeface="Raleway SemiBold"/>
              <a:sym typeface="Raleway SemiBold"/>
            </a:endParaRPr>
          </a:p>
        </p:txBody>
      </p:sp>
      <p:sp>
        <p:nvSpPr>
          <p:cNvPr id="73" name="Google Shape;73;p1"/>
          <p:cNvSpPr txBox="1"/>
          <p:nvPr>
            <p:ph idx="1" type="subTitle"/>
          </p:nvPr>
        </p:nvSpPr>
        <p:spPr>
          <a:xfrm>
            <a:off x="1528350" y="3118850"/>
            <a:ext cx="9135300" cy="33771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7F7F7F"/>
              </a:buClr>
              <a:buSzPts val="2800"/>
              <a:buNone/>
            </a:pPr>
            <a:r>
              <a:rPr lang="en-US" sz="2800">
                <a:solidFill>
                  <a:srgbClr val="666666"/>
                </a:solidFill>
                <a:latin typeface="Lato"/>
                <a:ea typeface="Lato"/>
                <a:cs typeface="Lato"/>
                <a:sym typeface="Lato"/>
              </a:rPr>
              <a:t>June 24</a:t>
            </a:r>
            <a:r>
              <a:rPr lang="en-US" sz="2800">
                <a:solidFill>
                  <a:srgbClr val="666666"/>
                </a:solidFill>
                <a:latin typeface="Lato"/>
                <a:ea typeface="Lato"/>
                <a:cs typeface="Lato"/>
                <a:sym typeface="Lato"/>
              </a:rPr>
              <a:t>, 2022</a:t>
            </a:r>
            <a:endParaRPr>
              <a:solidFill>
                <a:srgbClr val="666666"/>
              </a:solidFill>
              <a:latin typeface="Lato"/>
              <a:ea typeface="Lato"/>
              <a:cs typeface="Lato"/>
              <a:sym typeface="Lato"/>
            </a:endParaRPr>
          </a:p>
          <a:p>
            <a:pPr indent="0" lvl="0" marL="0" rtl="0" algn="ctr">
              <a:lnSpc>
                <a:spcPct val="100000"/>
              </a:lnSpc>
              <a:spcBef>
                <a:spcPts val="640"/>
              </a:spcBef>
              <a:spcAft>
                <a:spcPts val="0"/>
              </a:spcAft>
              <a:buClr>
                <a:srgbClr val="7F7F7F"/>
              </a:buClr>
              <a:buSzPts val="3200"/>
              <a:buFont typeface="Arial"/>
              <a:buNone/>
            </a:pPr>
            <a:r>
              <a:rPr lang="en-US" sz="1400" u="sng">
                <a:solidFill>
                  <a:srgbClr val="1C4587"/>
                </a:solidFill>
                <a:latin typeface="Lato"/>
                <a:ea typeface="Lato"/>
                <a:cs typeface="Lato"/>
                <a:sym typeface="Lato"/>
                <a:hlinkClick r:id="rId3">
                  <a:extLst>
                    <a:ext uri="{A12FA001-AC4F-418D-AE19-62706E023703}">
                      <ahyp:hlinkClr val="tx"/>
                    </a:ext>
                  </a:extLst>
                </a:hlinkClick>
              </a:rPr>
              <a:t>https://meet.google.com/thn-pkwe-wbr</a:t>
            </a:r>
            <a:endParaRPr sz="1400">
              <a:solidFill>
                <a:srgbClr val="1C4587"/>
              </a:solidFill>
              <a:latin typeface="Lato"/>
              <a:ea typeface="Lato"/>
              <a:cs typeface="Lato"/>
              <a:sym typeface="Lato"/>
            </a:endParaRPr>
          </a:p>
          <a:p>
            <a:pPr indent="0" lvl="0" marL="0" rtl="0" algn="ctr">
              <a:lnSpc>
                <a:spcPct val="100000"/>
              </a:lnSpc>
              <a:spcBef>
                <a:spcPts val="640"/>
              </a:spcBef>
              <a:spcAft>
                <a:spcPts val="0"/>
              </a:spcAft>
              <a:buClr>
                <a:srgbClr val="888888"/>
              </a:buClr>
              <a:buSzPts val="3200"/>
              <a:buNone/>
            </a:pPr>
            <a:r>
              <a:t/>
            </a:r>
            <a:endParaRPr sz="1400">
              <a:solidFill>
                <a:srgbClr val="666666"/>
              </a:solidFill>
              <a:latin typeface="Lato"/>
              <a:ea typeface="Lato"/>
              <a:cs typeface="Lato"/>
              <a:sym typeface="Lato"/>
            </a:endParaRPr>
          </a:p>
          <a:p>
            <a:pPr indent="0" lvl="0" marL="0" rtl="0" algn="ctr">
              <a:lnSpc>
                <a:spcPct val="100000"/>
              </a:lnSpc>
              <a:spcBef>
                <a:spcPts val="640"/>
              </a:spcBef>
              <a:spcAft>
                <a:spcPts val="0"/>
              </a:spcAft>
              <a:buClr>
                <a:srgbClr val="888888"/>
              </a:buClr>
              <a:buSzPts val="3200"/>
              <a:buNone/>
            </a:pPr>
            <a:r>
              <a:t/>
            </a:r>
            <a:endParaRPr>
              <a:solidFill>
                <a:srgbClr val="666666"/>
              </a:solidFill>
              <a:latin typeface="Lato"/>
              <a:ea typeface="Lato"/>
              <a:cs typeface="Lato"/>
              <a:sym typeface="Lato"/>
            </a:endParaRPr>
          </a:p>
          <a:p>
            <a:pPr indent="0" lvl="0" marL="0" rtl="0" algn="ctr">
              <a:lnSpc>
                <a:spcPct val="100000"/>
              </a:lnSpc>
              <a:spcBef>
                <a:spcPts val="640"/>
              </a:spcBef>
              <a:spcAft>
                <a:spcPts val="0"/>
              </a:spcAft>
              <a:buClr>
                <a:srgbClr val="7F7F7F"/>
              </a:buClr>
              <a:buSzPts val="3200"/>
              <a:buNone/>
            </a:pPr>
            <a:r>
              <a:rPr lang="en-US" sz="2200">
                <a:solidFill>
                  <a:srgbClr val="666666"/>
                </a:solidFill>
                <a:latin typeface="Lato"/>
                <a:ea typeface="Lato"/>
                <a:cs typeface="Lato"/>
                <a:sym typeface="Lato"/>
              </a:rPr>
              <a:t>Total Operational Weather Readiness - Satellites</a:t>
            </a:r>
            <a:endParaRPr sz="2200">
              <a:solidFill>
                <a:srgbClr val="666666"/>
              </a:solidFill>
              <a:latin typeface="Lato"/>
              <a:ea typeface="Lato"/>
              <a:cs typeface="Lato"/>
              <a:sym typeface="Lato"/>
            </a:endParaRPr>
          </a:p>
          <a:p>
            <a:pPr indent="0" lvl="0" marL="0" rtl="0" algn="ctr">
              <a:lnSpc>
                <a:spcPct val="100000"/>
              </a:lnSpc>
              <a:spcBef>
                <a:spcPts val="640"/>
              </a:spcBef>
              <a:spcAft>
                <a:spcPts val="0"/>
              </a:spcAft>
              <a:buClr>
                <a:srgbClr val="7F7F7F"/>
              </a:buClr>
              <a:buSzPts val="3200"/>
              <a:buNone/>
            </a:pPr>
            <a:r>
              <a:rPr lang="en-US" sz="1600">
                <a:solidFill>
                  <a:srgbClr val="666666"/>
                </a:solidFill>
                <a:latin typeface="Lato"/>
                <a:ea typeface="Lato"/>
                <a:cs typeface="Lato"/>
                <a:sym typeface="Lato"/>
              </a:rPr>
              <a:t>NWS Office of Observations</a:t>
            </a:r>
            <a:endParaRPr sz="1600">
              <a:solidFill>
                <a:srgbClr val="666666"/>
              </a:solidFill>
              <a:latin typeface="Lato"/>
              <a:ea typeface="Lato"/>
              <a:cs typeface="Lato"/>
              <a:sym typeface="Lato"/>
            </a:endParaRPr>
          </a:p>
          <a:p>
            <a:pPr indent="0" lvl="0" marL="0" rtl="0" algn="ctr">
              <a:lnSpc>
                <a:spcPct val="100000"/>
              </a:lnSpc>
              <a:spcBef>
                <a:spcPts val="640"/>
              </a:spcBef>
              <a:spcAft>
                <a:spcPts val="0"/>
              </a:spcAft>
              <a:buClr>
                <a:srgbClr val="7F7F7F"/>
              </a:buClr>
              <a:buSzPts val="3200"/>
              <a:buNone/>
            </a:pPr>
            <a:r>
              <a:t/>
            </a:r>
            <a:endParaRPr sz="1400">
              <a:solidFill>
                <a:srgbClr val="1C4587"/>
              </a:solidFill>
              <a:latin typeface="Lato"/>
              <a:ea typeface="Lato"/>
              <a:cs typeface="Lato"/>
              <a:sym typeface="Lato"/>
            </a:endParaRPr>
          </a:p>
        </p:txBody>
      </p:sp>
      <p:cxnSp>
        <p:nvCxnSpPr>
          <p:cNvPr id="74" name="Google Shape;74;p1"/>
          <p:cNvCxnSpPr/>
          <p:nvPr/>
        </p:nvCxnSpPr>
        <p:spPr>
          <a:xfrm>
            <a:off x="2819400" y="2895600"/>
            <a:ext cx="6553200" cy="0"/>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3333"/>
              </a:srgbClr>
            </a:outerShdw>
          </a:effectLst>
        </p:spPr>
      </p:cxnSp>
      <p:pic>
        <p:nvPicPr>
          <p:cNvPr descr="NOAA_logo.png" id="75" name="Google Shape;75;p1"/>
          <p:cNvPicPr preferRelativeResize="0"/>
          <p:nvPr/>
        </p:nvPicPr>
        <p:blipFill rotWithShape="1">
          <a:blip r:embed="rId4">
            <a:alphaModFix/>
          </a:blip>
          <a:srcRect b="0" l="0" r="0" t="0"/>
          <a:stretch/>
        </p:blipFill>
        <p:spPr>
          <a:xfrm>
            <a:off x="143878" y="75827"/>
            <a:ext cx="1344100" cy="1300000"/>
          </a:xfrm>
          <a:prstGeom prst="rect">
            <a:avLst/>
          </a:prstGeom>
          <a:noFill/>
          <a:ln>
            <a:noFill/>
          </a:ln>
        </p:spPr>
      </p:pic>
      <p:pic>
        <p:nvPicPr>
          <p:cNvPr id="76" name="Google Shape;76;p1"/>
          <p:cNvPicPr preferRelativeResize="0"/>
          <p:nvPr/>
        </p:nvPicPr>
        <p:blipFill rotWithShape="1">
          <a:blip r:embed="rId5">
            <a:alphaModFix/>
          </a:blip>
          <a:srcRect b="0" l="0" r="0" t="0"/>
          <a:stretch/>
        </p:blipFill>
        <p:spPr>
          <a:xfrm>
            <a:off x="10695499" y="75825"/>
            <a:ext cx="1344100" cy="130664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c051da0fb0_1_41"/>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38" name="Google Shape;238;gc051da0fb0_1_41"/>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76092"/>
              </a:buClr>
              <a:buSzPts val="4000"/>
              <a:buFont typeface="Calibri"/>
              <a:buNone/>
            </a:pPr>
            <a:r>
              <a:rPr lang="en-US" sz="3600"/>
              <a:t>Preparations for GOES-18</a:t>
            </a:r>
            <a:endParaRPr sz="3600"/>
          </a:p>
        </p:txBody>
      </p:sp>
      <p:sp>
        <p:nvSpPr>
          <p:cNvPr id="239" name="Google Shape;239;gc051da0fb0_1_41"/>
          <p:cNvSpPr txBox="1"/>
          <p:nvPr>
            <p:ph idx="1" type="body"/>
          </p:nvPr>
        </p:nvSpPr>
        <p:spPr>
          <a:xfrm>
            <a:off x="735475" y="880925"/>
            <a:ext cx="10978200" cy="5900700"/>
          </a:xfrm>
          <a:prstGeom prst="rect">
            <a:avLst/>
          </a:prstGeom>
          <a:noFill/>
          <a:ln>
            <a:noFill/>
          </a:ln>
        </p:spPr>
        <p:txBody>
          <a:bodyPr anchorCtr="0" anchor="t" bIns="45700" lIns="91425" spcFirstLastPara="1" rIns="91425" wrap="square" tIns="45700">
            <a:normAutofit lnSpcReduction="10000"/>
          </a:bodyPr>
          <a:lstStyle/>
          <a:p>
            <a:pPr indent="-285750" lvl="0" marL="400050" rtl="0" algn="l">
              <a:lnSpc>
                <a:spcPct val="115000"/>
              </a:lnSpc>
              <a:spcBef>
                <a:spcPts val="1000"/>
              </a:spcBef>
              <a:spcAft>
                <a:spcPts val="0"/>
              </a:spcAft>
              <a:buSzPts val="1800"/>
              <a:buChar char="●"/>
            </a:pPr>
            <a:r>
              <a:rPr lang="en-US" sz="1800"/>
              <a:t>Accelerated Transition to Operations </a:t>
            </a:r>
            <a:endParaRPr sz="1800"/>
          </a:p>
          <a:p>
            <a:pPr indent="-234950" lvl="1" marL="685800" rtl="0" algn="l">
              <a:lnSpc>
                <a:spcPct val="115000"/>
              </a:lnSpc>
              <a:spcBef>
                <a:spcPts val="0"/>
              </a:spcBef>
              <a:spcAft>
                <a:spcPts val="0"/>
              </a:spcAft>
              <a:buSzPts val="1900"/>
              <a:buChar char="○"/>
            </a:pPr>
            <a:r>
              <a:rPr lang="en-US" sz="1500"/>
              <a:t>Operational</a:t>
            </a:r>
            <a:r>
              <a:rPr lang="en-US" sz="1400"/>
              <a:t> transition targeted for </a:t>
            </a:r>
            <a:r>
              <a:rPr b="1" lang="en-US" sz="1400"/>
              <a:t>Jan. 3, 2023</a:t>
            </a:r>
            <a:endParaRPr b="1" sz="1400"/>
          </a:p>
          <a:p>
            <a:pPr indent="-285750" lvl="0" marL="400050" marR="0" rtl="0" algn="l">
              <a:lnSpc>
                <a:spcPct val="115000"/>
              </a:lnSpc>
              <a:spcBef>
                <a:spcPts val="640"/>
              </a:spcBef>
              <a:spcAft>
                <a:spcPts val="0"/>
              </a:spcAft>
              <a:buSzPts val="1800"/>
              <a:buChar char="●"/>
            </a:pPr>
            <a:r>
              <a:rPr lang="en-US" sz="1800"/>
              <a:t>Pre-operational GOES-18 data dissemination:</a:t>
            </a:r>
            <a:endParaRPr sz="1800"/>
          </a:p>
          <a:p>
            <a:pPr indent="-209549" lvl="1" marL="685800" marR="0" rtl="0" algn="l">
              <a:lnSpc>
                <a:spcPct val="115000"/>
              </a:lnSpc>
              <a:spcBef>
                <a:spcPts val="0"/>
              </a:spcBef>
              <a:spcAft>
                <a:spcPts val="0"/>
              </a:spcAft>
              <a:buSzPts val="1500"/>
              <a:buChar char="○"/>
            </a:pPr>
            <a:r>
              <a:rPr b="1" lang="en-US" sz="1500"/>
              <a:t>Aug. 1-Sept. 6</a:t>
            </a:r>
            <a:r>
              <a:rPr lang="en-US" sz="1500"/>
              <a:t> and </a:t>
            </a:r>
            <a:r>
              <a:rPr b="1" lang="en-US" sz="1500"/>
              <a:t>Oct. 15-Nov. 11</a:t>
            </a:r>
            <a:r>
              <a:rPr lang="en-US" sz="1500"/>
              <a:t> /</a:t>
            </a:r>
            <a:r>
              <a:rPr lang="en-US" sz="1500"/>
              <a:t> I</a:t>
            </a:r>
            <a:r>
              <a:rPr lang="en-US" sz="1500"/>
              <a:t>nterleaved operations:</a:t>
            </a:r>
            <a:endParaRPr sz="1500"/>
          </a:p>
          <a:p>
            <a:pPr indent="-209550" lvl="2" marL="914400" marR="3768892" rtl="0" algn="l">
              <a:lnSpc>
                <a:spcPct val="115000"/>
              </a:lnSpc>
              <a:spcBef>
                <a:spcPts val="1000"/>
              </a:spcBef>
              <a:spcAft>
                <a:spcPts val="0"/>
              </a:spcAft>
              <a:buSzPts val="1500"/>
              <a:buChar char="•"/>
            </a:pPr>
            <a:r>
              <a:rPr i="1" lang="en-US" sz="1500"/>
              <a:t>On GRB:</a:t>
            </a:r>
            <a:r>
              <a:rPr lang="en-US" sz="1500"/>
              <a:t> </a:t>
            </a:r>
            <a:r>
              <a:rPr lang="en-US" sz="1500"/>
              <a:t> during these periods, t</a:t>
            </a:r>
            <a:r>
              <a:rPr lang="en-US" sz="1500"/>
              <a:t>he GOES-17 stream will consist of </a:t>
            </a:r>
            <a:r>
              <a:rPr b="1" lang="en-US" sz="1500"/>
              <a:t>GOES-18 ABI L1b</a:t>
            </a:r>
            <a:r>
              <a:rPr lang="en-US" sz="1500"/>
              <a:t>, GOES-17 GLM, and GOES-17 space weather instruments. </a:t>
            </a:r>
            <a:endParaRPr sz="1500"/>
          </a:p>
          <a:p>
            <a:pPr indent="-209550" lvl="2" marL="914400" marR="4054642" rtl="0" algn="l">
              <a:lnSpc>
                <a:spcPct val="115000"/>
              </a:lnSpc>
              <a:spcBef>
                <a:spcPts val="1000"/>
              </a:spcBef>
              <a:spcAft>
                <a:spcPts val="0"/>
              </a:spcAft>
              <a:buSzPts val="1500"/>
              <a:buChar char="•"/>
            </a:pPr>
            <a:r>
              <a:rPr i="1" lang="en-US" sz="1500"/>
              <a:t>On SBN:</a:t>
            </a:r>
            <a:r>
              <a:rPr lang="en-US" sz="1500"/>
              <a:t> </a:t>
            </a:r>
            <a:r>
              <a:rPr lang="en-US" sz="1500"/>
              <a:t>during</a:t>
            </a:r>
            <a:r>
              <a:rPr lang="en-US" sz="1500"/>
              <a:t> thes</a:t>
            </a:r>
            <a:r>
              <a:rPr lang="en-US" sz="1500"/>
              <a:t>e periods, </a:t>
            </a:r>
            <a:r>
              <a:rPr lang="en-US" sz="1500"/>
              <a:t>GOES-West SCMI data will be from </a:t>
            </a:r>
            <a:r>
              <a:rPr b="1" lang="en-US" sz="1500"/>
              <a:t>GOES-18</a:t>
            </a:r>
            <a:r>
              <a:rPr lang="en-US" sz="1500"/>
              <a:t>, rather than GOES-17</a:t>
            </a:r>
            <a:r>
              <a:rPr lang="en-US" sz="1500"/>
              <a:t>.</a:t>
            </a:r>
            <a:endParaRPr sz="1500"/>
          </a:p>
          <a:p>
            <a:pPr indent="-196850" lvl="3" marL="1143000" marR="4054642" rtl="0" algn="l">
              <a:lnSpc>
                <a:spcPct val="115000"/>
              </a:lnSpc>
              <a:spcBef>
                <a:spcPts val="1000"/>
              </a:spcBef>
              <a:spcAft>
                <a:spcPts val="0"/>
              </a:spcAft>
              <a:buSzPts val="1300"/>
              <a:buChar char="•"/>
            </a:pPr>
            <a:r>
              <a:rPr i="1" lang="en-US" sz="1300"/>
              <a:t>GOES-West L2+ products will continue to be from GOES-17</a:t>
            </a:r>
            <a:br>
              <a:rPr i="1" lang="en-US" sz="1300"/>
            </a:br>
            <a:r>
              <a:rPr i="1" lang="en-US" sz="1300"/>
              <a:t>– despite any GOES-17 Loop-Heat Pipe degradation</a:t>
            </a:r>
            <a:endParaRPr i="1" sz="1300"/>
          </a:p>
          <a:p>
            <a:pPr indent="-209550" lvl="2" marL="914400" marR="4054642" rtl="0" algn="l">
              <a:lnSpc>
                <a:spcPct val="115000"/>
              </a:lnSpc>
              <a:spcBef>
                <a:spcPts val="1000"/>
              </a:spcBef>
              <a:spcAft>
                <a:spcPts val="0"/>
              </a:spcAft>
              <a:buSzPts val="1500"/>
              <a:buChar char="•"/>
            </a:pPr>
            <a:r>
              <a:rPr lang="en-US" sz="1500"/>
              <a:t>GOES-18 L1b and SCMI are expected to reach Provisional maturity before these Interleave periods begin.</a:t>
            </a:r>
            <a:endParaRPr sz="1500"/>
          </a:p>
          <a:p>
            <a:pPr indent="0" lvl="0" marL="285750" marR="3879949" rtl="0" algn="r">
              <a:lnSpc>
                <a:spcPct val="115000"/>
              </a:lnSpc>
              <a:spcBef>
                <a:spcPts val="1000"/>
              </a:spcBef>
              <a:spcAft>
                <a:spcPts val="0"/>
              </a:spcAft>
              <a:buSzPts val="3765"/>
              <a:buNone/>
            </a:pPr>
            <a:r>
              <a:rPr i="1" lang="en-US" sz="1400">
                <a:solidFill>
                  <a:srgbClr val="0F6FC6"/>
                </a:solidFill>
              </a:rPr>
              <a:t>A 4-hour test of GOES-18/17 interleaving on GRB and SCN took place June 14 =&gt;</a:t>
            </a:r>
            <a:endParaRPr i="1" sz="1400">
              <a:solidFill>
                <a:srgbClr val="0F6FC6"/>
              </a:solidFill>
            </a:endParaRPr>
          </a:p>
          <a:p>
            <a:pPr indent="-323850" lvl="1" marL="914400" marR="3997492" rtl="0" algn="l">
              <a:lnSpc>
                <a:spcPct val="115000"/>
              </a:lnSpc>
              <a:spcBef>
                <a:spcPts val="1000"/>
              </a:spcBef>
              <a:spcAft>
                <a:spcPts val="0"/>
              </a:spcAft>
              <a:buSzPts val="1500"/>
              <a:buChar char="○"/>
            </a:pPr>
            <a:r>
              <a:rPr i="1" lang="en-US" sz="1500"/>
              <a:t>Supplemental Operations:</a:t>
            </a:r>
            <a:r>
              <a:rPr lang="en-US" sz="1500"/>
              <a:t> </a:t>
            </a:r>
            <a:r>
              <a:rPr lang="en-US" sz="1500"/>
              <a:t>Dissemination of GOES-18 ABI imagery via  the GeoCloud platform will begin in July.</a:t>
            </a:r>
            <a:endParaRPr sz="1500"/>
          </a:p>
          <a:p>
            <a:pPr indent="-342900" lvl="0" marL="457200" marR="0" rtl="0" algn="l">
              <a:lnSpc>
                <a:spcPct val="115000"/>
              </a:lnSpc>
              <a:spcBef>
                <a:spcPts val="1000"/>
              </a:spcBef>
              <a:spcAft>
                <a:spcPts val="0"/>
              </a:spcAft>
              <a:buSzPts val="1800"/>
              <a:buChar char="●"/>
            </a:pPr>
            <a:r>
              <a:rPr lang="en-US" sz="1800"/>
              <a:t>Outside of those time periods:</a:t>
            </a:r>
            <a:endParaRPr sz="1800"/>
          </a:p>
          <a:p>
            <a:pPr indent="-323850" lvl="1" marL="914400" marR="0" rtl="0" algn="l">
              <a:lnSpc>
                <a:spcPct val="115000"/>
              </a:lnSpc>
              <a:spcBef>
                <a:spcPts val="0"/>
              </a:spcBef>
              <a:spcAft>
                <a:spcPts val="0"/>
              </a:spcAft>
              <a:buSzPts val="1500"/>
              <a:buChar char="○"/>
            </a:pPr>
            <a:r>
              <a:rPr lang="en-US" sz="1500"/>
              <a:t>GOES-17 will continue to serve as GOES-West; and </a:t>
            </a:r>
            <a:endParaRPr sz="1500"/>
          </a:p>
          <a:p>
            <a:pPr indent="-323850" lvl="1" marL="914400" marR="0" rtl="0" algn="l">
              <a:lnSpc>
                <a:spcPct val="115000"/>
              </a:lnSpc>
              <a:spcBef>
                <a:spcPts val="0"/>
              </a:spcBef>
              <a:spcAft>
                <a:spcPts val="0"/>
              </a:spcAft>
              <a:buSzPts val="1500"/>
              <a:buChar char="○"/>
            </a:pPr>
            <a:r>
              <a:rPr lang="en-US" sz="1500"/>
              <a:t>GOES-18 data will not be on GRB or SBN.</a:t>
            </a:r>
            <a:endParaRPr sz="1800"/>
          </a:p>
        </p:txBody>
      </p:sp>
      <p:pic>
        <p:nvPicPr>
          <p:cNvPr id="240" name="Google Shape;240;gc051da0fb0_1_41"/>
          <p:cNvPicPr preferRelativeResize="0"/>
          <p:nvPr/>
        </p:nvPicPr>
        <p:blipFill rotWithShape="1">
          <a:blip r:embed="rId3">
            <a:alphaModFix/>
          </a:blip>
          <a:srcRect b="7969" l="0" r="0" t="0"/>
          <a:stretch/>
        </p:blipFill>
        <p:spPr>
          <a:xfrm>
            <a:off x="7812500" y="2910445"/>
            <a:ext cx="4299151" cy="2643917"/>
          </a:xfrm>
          <a:prstGeom prst="rect">
            <a:avLst/>
          </a:prstGeom>
          <a:noFill/>
          <a:ln cap="flat" cmpd="sng" w="19050">
            <a:solidFill>
              <a:srgbClr val="EFEFEF"/>
            </a:solidFill>
            <a:prstDash val="solid"/>
            <a:round/>
            <a:headEnd len="sm" w="sm" type="none"/>
            <a:tailEnd len="sm" w="sm" type="none"/>
          </a:ln>
        </p:spPr>
      </p:pic>
      <p:pic>
        <p:nvPicPr>
          <p:cNvPr id="241" name="Google Shape;241;gc051da0fb0_1_41"/>
          <p:cNvPicPr preferRelativeResize="0"/>
          <p:nvPr/>
        </p:nvPicPr>
        <p:blipFill rotWithShape="1">
          <a:blip r:embed="rId3">
            <a:alphaModFix/>
          </a:blip>
          <a:srcRect b="9473" l="70949" r="5" t="89136"/>
          <a:stretch/>
        </p:blipFill>
        <p:spPr>
          <a:xfrm>
            <a:off x="7812500" y="5572425"/>
            <a:ext cx="4299151" cy="13742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13651ed59d5_1_14"/>
          <p:cNvSpPr txBox="1"/>
          <p:nvPr>
            <p:ph idx="1" type="body"/>
          </p:nvPr>
        </p:nvSpPr>
        <p:spPr>
          <a:xfrm>
            <a:off x="354425" y="1033313"/>
            <a:ext cx="11471400" cy="5169000"/>
          </a:xfrm>
          <a:prstGeom prst="rect">
            <a:avLst/>
          </a:prstGeom>
        </p:spPr>
        <p:txBody>
          <a:bodyPr anchorCtr="0" anchor="t" bIns="45700" lIns="91425" spcFirstLastPara="1" rIns="91425" wrap="square" tIns="45700">
            <a:normAutofit/>
          </a:bodyPr>
          <a:lstStyle/>
          <a:p>
            <a:pPr indent="0" lvl="0" marL="0" rtl="0" algn="l">
              <a:lnSpc>
                <a:spcPct val="108000"/>
              </a:lnSpc>
              <a:spcBef>
                <a:spcPts val="0"/>
              </a:spcBef>
              <a:spcAft>
                <a:spcPts val="0"/>
              </a:spcAft>
              <a:buClr>
                <a:schemeClr val="dk1"/>
              </a:buClr>
              <a:buSzPts val="1100"/>
              <a:buFont typeface="Arial"/>
              <a:buNone/>
            </a:pPr>
            <a:r>
              <a:rPr i="1" lang="en-US">
                <a:solidFill>
                  <a:schemeClr val="dk1"/>
                </a:solidFill>
              </a:rPr>
              <a:t>Summary:</a:t>
            </a:r>
            <a:endParaRPr i="1">
              <a:solidFill>
                <a:schemeClr val="dk1"/>
              </a:solidFill>
            </a:endParaRPr>
          </a:p>
          <a:p>
            <a:pPr indent="0" lvl="0" marL="0" rtl="0" algn="l">
              <a:lnSpc>
                <a:spcPct val="108000"/>
              </a:lnSpc>
              <a:spcBef>
                <a:spcPts val="0"/>
              </a:spcBef>
              <a:spcAft>
                <a:spcPts val="0"/>
              </a:spcAft>
              <a:buClr>
                <a:schemeClr val="dk1"/>
              </a:buClr>
              <a:buSzPts val="1100"/>
              <a:buFont typeface="Arial"/>
              <a:buNone/>
            </a:pPr>
            <a:r>
              <a:rPr lang="en-US" sz="2100">
                <a:solidFill>
                  <a:schemeClr val="dk1"/>
                </a:solidFill>
              </a:rPr>
              <a:t>Continuous</a:t>
            </a:r>
            <a:r>
              <a:rPr lang="en-US" sz="2100">
                <a:solidFill>
                  <a:srgbClr val="3D85C6"/>
                </a:solidFill>
              </a:rPr>
              <a:t>*</a:t>
            </a:r>
            <a:r>
              <a:rPr lang="en-US" sz="2100">
                <a:solidFill>
                  <a:schemeClr val="dk1"/>
                </a:solidFill>
              </a:rPr>
              <a:t> delivery of GOES-18 ABI </a:t>
            </a:r>
            <a:r>
              <a:rPr lang="en-US" sz="2100" strike="sngStrike">
                <a:solidFill>
                  <a:srgbClr val="999999"/>
                </a:solidFill>
              </a:rPr>
              <a:t>and GLM</a:t>
            </a:r>
            <a:r>
              <a:rPr lang="en-US" sz="2100">
                <a:solidFill>
                  <a:srgbClr val="999999"/>
                </a:solidFill>
              </a:rPr>
              <a:t> </a:t>
            </a:r>
            <a:r>
              <a:rPr lang="en-US" sz="2100">
                <a:solidFill>
                  <a:schemeClr val="dk1"/>
                </a:solidFill>
              </a:rPr>
              <a:t>products to AWIPS sites from geoCloud </a:t>
            </a:r>
            <a:br>
              <a:rPr lang="en-US" sz="2100">
                <a:solidFill>
                  <a:schemeClr val="dk1"/>
                </a:solidFill>
              </a:rPr>
            </a:br>
            <a:r>
              <a:rPr lang="en-US" sz="2100">
                <a:solidFill>
                  <a:schemeClr val="dk1"/>
                </a:solidFill>
              </a:rPr>
              <a:t>during West Station PLT (~July to December 2022)</a:t>
            </a:r>
            <a:br>
              <a:rPr lang="en-US" sz="2100">
                <a:solidFill>
                  <a:schemeClr val="dk1"/>
                </a:solidFill>
              </a:rPr>
            </a:br>
            <a:r>
              <a:rPr i="1" lang="en-US" sz="2100">
                <a:solidFill>
                  <a:srgbClr val="3D85C6"/>
                </a:solidFill>
              </a:rPr>
              <a:t>(* not just during Interleave periods)</a:t>
            </a:r>
            <a:endParaRPr i="1" sz="2100">
              <a:solidFill>
                <a:srgbClr val="3D85C6"/>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l">
              <a:lnSpc>
                <a:spcPct val="108000"/>
              </a:lnSpc>
              <a:spcBef>
                <a:spcPts val="0"/>
              </a:spcBef>
              <a:spcAft>
                <a:spcPts val="0"/>
              </a:spcAft>
              <a:buClr>
                <a:schemeClr val="dk1"/>
              </a:buClr>
              <a:buSzPts val="1100"/>
              <a:buFont typeface="Arial"/>
              <a:buNone/>
            </a:pPr>
            <a:r>
              <a:rPr i="1" lang="en-US">
                <a:solidFill>
                  <a:schemeClr val="dk1"/>
                </a:solidFill>
              </a:rPr>
              <a:t>Current Activities:</a:t>
            </a:r>
            <a:endParaRPr i="1">
              <a:solidFill>
                <a:schemeClr val="dk1"/>
              </a:solidFill>
            </a:endParaRPr>
          </a:p>
          <a:p>
            <a:pPr indent="-342900" lvl="0" marL="457200" rtl="0" algn="l">
              <a:lnSpc>
                <a:spcPct val="115000"/>
              </a:lnSpc>
              <a:spcBef>
                <a:spcPts val="0"/>
              </a:spcBef>
              <a:spcAft>
                <a:spcPts val="0"/>
              </a:spcAft>
              <a:buSzPts val="1800"/>
              <a:buFont typeface="Lato"/>
              <a:buChar char="●"/>
            </a:pPr>
            <a:r>
              <a:rPr lang="en-US" sz="1800">
                <a:solidFill>
                  <a:schemeClr val="dk1"/>
                </a:solidFill>
              </a:rPr>
              <a:t>Using LZSSc for TOWR processing (G16/G17 ABI L1B, GLM LCFA)</a:t>
            </a:r>
            <a:endParaRPr sz="1800">
              <a:solidFill>
                <a:schemeClr val="dk1"/>
              </a:solidFill>
            </a:endParaRPr>
          </a:p>
          <a:p>
            <a:pPr indent="-342900" lvl="0" marL="457200" rtl="0" algn="l">
              <a:lnSpc>
                <a:spcPct val="115000"/>
              </a:lnSpc>
              <a:spcBef>
                <a:spcPts val="0"/>
              </a:spcBef>
              <a:spcAft>
                <a:spcPts val="0"/>
              </a:spcAft>
              <a:buSzPts val="1800"/>
              <a:buFont typeface="Lato"/>
              <a:buChar char="●"/>
            </a:pPr>
            <a:r>
              <a:rPr lang="en-US" sz="1800">
                <a:solidFill>
                  <a:schemeClr val="dk1"/>
                </a:solidFill>
              </a:rPr>
              <a:t>Continuing “placeholder” DevOps product flows to Alaska and Pacific Regions to maintain BucketFlow capability</a:t>
            </a:r>
            <a:endParaRPr sz="1800">
              <a:solidFill>
                <a:schemeClr val="dk1"/>
              </a:solidFill>
            </a:endParaRPr>
          </a:p>
          <a:p>
            <a:pPr indent="-342900" lvl="0" marL="457200" rtl="0" algn="l">
              <a:lnSpc>
                <a:spcPct val="115000"/>
              </a:lnSpc>
              <a:spcBef>
                <a:spcPts val="0"/>
              </a:spcBef>
              <a:spcAft>
                <a:spcPts val="0"/>
              </a:spcAft>
              <a:buSzPts val="1800"/>
              <a:buFont typeface="Lato"/>
              <a:buChar char="●"/>
            </a:pPr>
            <a:r>
              <a:rPr lang="en-US" sz="1800">
                <a:solidFill>
                  <a:schemeClr val="dk1"/>
                </a:solidFill>
              </a:rPr>
              <a:t>Updates being deployed to AWC, NHC, SPC, IDPDev, Pacific Region, Alaska Region</a:t>
            </a:r>
            <a:br>
              <a:rPr lang="en-US" sz="1800">
                <a:solidFill>
                  <a:schemeClr val="dk1"/>
                </a:solidFill>
              </a:rPr>
            </a:br>
            <a:r>
              <a:rPr lang="en-US" sz="1800">
                <a:solidFill>
                  <a:schemeClr val="dk1"/>
                </a:solidFill>
              </a:rPr>
              <a:t>for initial SuppOps and Interleave Test</a:t>
            </a:r>
            <a:endParaRPr sz="1800">
              <a:solidFill>
                <a:schemeClr val="dk1"/>
              </a:solidFill>
            </a:endParaRPr>
          </a:p>
          <a:p>
            <a:pPr indent="-342900" lvl="0" marL="457200" rtl="0" algn="l">
              <a:lnSpc>
                <a:spcPct val="115000"/>
              </a:lnSpc>
              <a:spcBef>
                <a:spcPts val="0"/>
              </a:spcBef>
              <a:spcAft>
                <a:spcPts val="0"/>
              </a:spcAft>
              <a:buSzPts val="1800"/>
              <a:buFont typeface="Lato"/>
              <a:buChar char="●"/>
            </a:pPr>
            <a:r>
              <a:rPr lang="en-US" sz="1800">
                <a:solidFill>
                  <a:schemeClr val="dk1"/>
                </a:solidFill>
              </a:rPr>
              <a:t>Integration and Test of dataflow capability at NWS Operations Proving Ground for Western Region </a:t>
            </a:r>
            <a:endParaRPr sz="1800">
              <a:solidFill>
                <a:schemeClr val="dk1"/>
              </a:solidFill>
            </a:endParaRPr>
          </a:p>
          <a:p>
            <a:pPr indent="0" lvl="0" marL="0" rtl="0" algn="l">
              <a:spcBef>
                <a:spcPts val="640"/>
              </a:spcBef>
              <a:spcAft>
                <a:spcPts val="0"/>
              </a:spcAft>
              <a:buNone/>
            </a:pPr>
            <a:r>
              <a:t/>
            </a:r>
            <a:endParaRPr/>
          </a:p>
        </p:txBody>
      </p:sp>
      <p:sp>
        <p:nvSpPr>
          <p:cNvPr id="248" name="Google Shape;248;g13651ed59d5_1_14"/>
          <p:cNvSpPr txBox="1"/>
          <p:nvPr>
            <p:ph idx="12" type="sldNum"/>
          </p:nvPr>
        </p:nvSpPr>
        <p:spPr>
          <a:xfrm>
            <a:off x="11530425" y="6416675"/>
            <a:ext cx="5601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249" name="Google Shape;249;g13651ed59d5_1_14"/>
          <p:cNvSpPr txBox="1"/>
          <p:nvPr>
            <p:ph type="title"/>
          </p:nvPr>
        </p:nvSpPr>
        <p:spPr>
          <a:xfrm>
            <a:off x="1219200" y="0"/>
            <a:ext cx="9717000" cy="8742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GOES-18 Supplemental Operations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geb6ed8c786_1_104"/>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55" name="Google Shape;255;geb6ed8c786_1_104"/>
          <p:cNvSpPr txBox="1"/>
          <p:nvPr>
            <p:ph type="title"/>
          </p:nvPr>
        </p:nvSpPr>
        <p:spPr>
          <a:xfrm>
            <a:off x="1219200" y="7620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100"/>
              <a:buFont typeface="Arial"/>
              <a:buNone/>
            </a:pPr>
            <a:r>
              <a:rPr lang="en-US" sz="3443"/>
              <a:t>GOES-West Transition Plan for GOES-17→18</a:t>
            </a:r>
            <a:endParaRPr/>
          </a:p>
        </p:txBody>
      </p:sp>
      <p:sp>
        <p:nvSpPr>
          <p:cNvPr id="256" name="Google Shape;256;geb6ed8c786_1_104"/>
          <p:cNvSpPr txBox="1"/>
          <p:nvPr/>
        </p:nvSpPr>
        <p:spPr>
          <a:xfrm rot="5400000">
            <a:off x="10812825" y="4620325"/>
            <a:ext cx="1995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1" lang="en-US" sz="1000" u="none" cap="none" strike="noStrike">
                <a:solidFill>
                  <a:srgbClr val="666666"/>
                </a:solidFill>
                <a:latin typeface="Lato"/>
                <a:ea typeface="Lato"/>
                <a:cs typeface="Lato"/>
                <a:sym typeface="Lato"/>
              </a:rPr>
              <a:t>GOES-18 SPLASH WG</a:t>
            </a:r>
            <a:endParaRPr b="0" i="1" sz="1000" u="none" cap="none" strike="noStrike">
              <a:solidFill>
                <a:srgbClr val="666666"/>
              </a:solidFill>
              <a:latin typeface="Lato"/>
              <a:ea typeface="Lato"/>
              <a:cs typeface="Lato"/>
              <a:sym typeface="Lato"/>
            </a:endParaRPr>
          </a:p>
        </p:txBody>
      </p:sp>
      <p:grpSp>
        <p:nvGrpSpPr>
          <p:cNvPr id="257" name="Google Shape;257;geb6ed8c786_1_104"/>
          <p:cNvGrpSpPr/>
          <p:nvPr/>
        </p:nvGrpSpPr>
        <p:grpSpPr>
          <a:xfrm>
            <a:off x="894494" y="1111305"/>
            <a:ext cx="10778410" cy="5632904"/>
            <a:chOff x="894494" y="1111305"/>
            <a:chExt cx="10778410" cy="5632904"/>
          </a:xfrm>
        </p:grpSpPr>
        <p:pic>
          <p:nvPicPr>
            <p:cNvPr id="258" name="Google Shape;258;geb6ed8c786_1_104"/>
            <p:cNvPicPr preferRelativeResize="0"/>
            <p:nvPr/>
          </p:nvPicPr>
          <p:blipFill>
            <a:blip r:embed="rId3">
              <a:alphaModFix/>
            </a:blip>
            <a:stretch>
              <a:fillRect/>
            </a:stretch>
          </p:blipFill>
          <p:spPr>
            <a:xfrm>
              <a:off x="894494" y="1111307"/>
              <a:ext cx="10778410" cy="5632903"/>
            </a:xfrm>
            <a:prstGeom prst="rect">
              <a:avLst/>
            </a:prstGeom>
            <a:noFill/>
            <a:ln>
              <a:noFill/>
            </a:ln>
          </p:spPr>
        </p:pic>
        <p:grpSp>
          <p:nvGrpSpPr>
            <p:cNvPr id="259" name="Google Shape;259;geb6ed8c786_1_104"/>
            <p:cNvGrpSpPr/>
            <p:nvPr/>
          </p:nvGrpSpPr>
          <p:grpSpPr>
            <a:xfrm>
              <a:off x="5154031" y="1111305"/>
              <a:ext cx="299515" cy="4476024"/>
              <a:chOff x="8963298" y="-206462"/>
              <a:chExt cx="355972" cy="7356964"/>
            </a:xfrm>
          </p:grpSpPr>
          <p:cxnSp>
            <p:nvCxnSpPr>
              <p:cNvPr id="260" name="Google Shape;260;geb6ed8c786_1_104"/>
              <p:cNvCxnSpPr/>
              <p:nvPr/>
            </p:nvCxnSpPr>
            <p:spPr>
              <a:xfrm>
                <a:off x="9319271" y="244503"/>
                <a:ext cx="0" cy="6906000"/>
              </a:xfrm>
              <a:prstGeom prst="straightConnector1">
                <a:avLst/>
              </a:prstGeom>
              <a:noFill/>
              <a:ln cap="flat" cmpd="sng" w="19050">
                <a:solidFill>
                  <a:srgbClr val="1155CC"/>
                </a:solidFill>
                <a:prstDash val="dash"/>
                <a:round/>
                <a:headEnd len="sm" w="sm" type="none"/>
                <a:tailEnd len="sm" w="sm" type="none"/>
              </a:ln>
            </p:spPr>
          </p:cxnSp>
          <p:sp>
            <p:nvSpPr>
              <p:cNvPr id="261" name="Google Shape;261;geb6ed8c786_1_104"/>
              <p:cNvSpPr txBox="1"/>
              <p:nvPr/>
            </p:nvSpPr>
            <p:spPr>
              <a:xfrm rot="-5400000">
                <a:off x="7775598" y="981238"/>
                <a:ext cx="2662500" cy="287100"/>
              </a:xfrm>
              <a:prstGeom prst="rect">
                <a:avLst/>
              </a:prstGeom>
              <a:noFill/>
              <a:ln>
                <a:noFill/>
              </a:ln>
              <a:effectLst>
                <a:outerShdw blurRad="442913" rotWithShape="0" algn="bl" dir="5400000" dist="95250">
                  <a:srgbClr val="FFFF00">
                    <a:alpha val="400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1155CC"/>
                    </a:solidFill>
                    <a:latin typeface="Montserrat"/>
                    <a:ea typeface="Montserrat"/>
                    <a:cs typeface="Montserrat"/>
                    <a:sym typeface="Montserrat"/>
                  </a:rPr>
                  <a:t>June 24</a:t>
                </a:r>
                <a:r>
                  <a:rPr b="0" i="0" lang="en-US" sz="1100" u="none" cap="none" strike="noStrike">
                    <a:solidFill>
                      <a:srgbClr val="1155CC"/>
                    </a:solidFill>
                    <a:latin typeface="Montserrat"/>
                    <a:ea typeface="Montserrat"/>
                    <a:cs typeface="Montserrat"/>
                    <a:sym typeface="Montserrat"/>
                  </a:rPr>
                  <a:t>, 2022</a:t>
                </a:r>
                <a:endParaRPr b="0" i="0" sz="1100" u="none" cap="none" strike="noStrike">
                  <a:solidFill>
                    <a:srgbClr val="1155CC"/>
                  </a:solidFill>
                  <a:latin typeface="Montserrat"/>
                  <a:ea typeface="Montserrat"/>
                  <a:cs typeface="Montserrat"/>
                  <a:sym typeface="Montserrat"/>
                </a:endParaRPr>
              </a:p>
            </p:txBody>
          </p:sp>
        </p:grpSp>
        <p:grpSp>
          <p:nvGrpSpPr>
            <p:cNvPr id="262" name="Google Shape;262;geb6ed8c786_1_104"/>
            <p:cNvGrpSpPr/>
            <p:nvPr/>
          </p:nvGrpSpPr>
          <p:grpSpPr>
            <a:xfrm>
              <a:off x="3997190" y="2117112"/>
              <a:ext cx="2265545" cy="2963551"/>
              <a:chOff x="4064743" y="1509588"/>
              <a:chExt cx="2169212" cy="3046029"/>
            </a:xfrm>
          </p:grpSpPr>
          <p:cxnSp>
            <p:nvCxnSpPr>
              <p:cNvPr id="263" name="Google Shape;263;geb6ed8c786_1_104"/>
              <p:cNvCxnSpPr/>
              <p:nvPr/>
            </p:nvCxnSpPr>
            <p:spPr>
              <a:xfrm>
                <a:off x="6233955" y="1509588"/>
                <a:ext cx="0" cy="2104800"/>
              </a:xfrm>
              <a:prstGeom prst="straightConnector1">
                <a:avLst/>
              </a:prstGeom>
              <a:noFill/>
              <a:ln cap="flat" cmpd="sng" w="19050">
                <a:solidFill>
                  <a:srgbClr val="9900FF"/>
                </a:solidFill>
                <a:prstDash val="dot"/>
                <a:round/>
                <a:headEnd len="sm" w="sm" type="none"/>
                <a:tailEnd len="sm" w="sm" type="none"/>
              </a:ln>
            </p:spPr>
          </p:cxnSp>
          <p:cxnSp>
            <p:nvCxnSpPr>
              <p:cNvPr id="264" name="Google Shape;264;geb6ed8c786_1_104"/>
              <p:cNvCxnSpPr/>
              <p:nvPr/>
            </p:nvCxnSpPr>
            <p:spPr>
              <a:xfrm>
                <a:off x="4064743" y="1543216"/>
                <a:ext cx="0" cy="2104800"/>
              </a:xfrm>
              <a:prstGeom prst="straightConnector1">
                <a:avLst/>
              </a:prstGeom>
              <a:noFill/>
              <a:ln cap="flat" cmpd="sng" w="19050">
                <a:solidFill>
                  <a:srgbClr val="3D85C6"/>
                </a:solidFill>
                <a:prstDash val="dot"/>
                <a:round/>
                <a:headEnd len="sm" w="sm" type="none"/>
                <a:tailEnd len="sm" w="sm" type="none"/>
              </a:ln>
            </p:spPr>
          </p:cxnSp>
          <p:sp>
            <p:nvSpPr>
              <p:cNvPr id="265" name="Google Shape;265;geb6ed8c786_1_104"/>
              <p:cNvSpPr/>
              <p:nvPr/>
            </p:nvSpPr>
            <p:spPr>
              <a:xfrm flipH="1">
                <a:off x="4189276" y="3873717"/>
                <a:ext cx="1863300" cy="681900"/>
              </a:xfrm>
              <a:prstGeom prst="wedgeRectCallout">
                <a:avLst>
                  <a:gd fmla="val -59789" name="adj1"/>
                  <a:gd fmla="val -122588" name="adj2"/>
                </a:avLst>
              </a:prstGeom>
              <a:solidFill>
                <a:srgbClr val="FFFDBF"/>
              </a:solidFill>
              <a:ln cap="flat" cmpd="sng" w="9525">
                <a:solidFill>
                  <a:srgbClr val="B7B7B7"/>
                </a:solidFill>
                <a:prstDash val="solid"/>
                <a:round/>
                <a:headEnd len="sm" w="sm" type="none"/>
                <a:tailEnd len="sm" w="sm" type="none"/>
              </a:ln>
              <a:effectLst>
                <a:outerShdw blurRad="114300" rotWithShape="0" algn="bl" dir="5400000" dist="3810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900" u="none" cap="none" strike="noStrike">
                    <a:solidFill>
                      <a:srgbClr val="666666"/>
                    </a:solidFill>
                    <a:latin typeface="Lato"/>
                    <a:ea typeface="Lato"/>
                    <a:cs typeface="Lato"/>
                    <a:sym typeface="Lato"/>
                  </a:rPr>
                  <a:t>GOES-18 ABI L1b/CMI will reach Provisional Maturity in July, shortly before the GOES-17 warm season / GRB interleave period. </a:t>
                </a:r>
                <a:endParaRPr b="0" i="0" sz="900" u="none" cap="none" strike="noStrike">
                  <a:solidFill>
                    <a:srgbClr val="666666"/>
                  </a:solidFill>
                  <a:latin typeface="Lato"/>
                  <a:ea typeface="Lato"/>
                  <a:cs typeface="Lato"/>
                  <a:sym typeface="Lato"/>
                </a:endParaRPr>
              </a:p>
            </p:txBody>
          </p:sp>
        </p:gr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f6487c47f5_0_180"/>
          <p:cNvSpPr/>
          <p:nvPr/>
        </p:nvSpPr>
        <p:spPr>
          <a:xfrm>
            <a:off x="2428950" y="5425675"/>
            <a:ext cx="8766300" cy="265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US"/>
              <a:t> </a:t>
            </a:r>
            <a:endParaRPr b="0" i="0" sz="1400" u="none" cap="none" strike="noStrike">
              <a:solidFill>
                <a:srgbClr val="000000"/>
              </a:solidFill>
              <a:latin typeface="Arial"/>
              <a:ea typeface="Arial"/>
              <a:cs typeface="Arial"/>
              <a:sym typeface="Arial"/>
            </a:endParaRPr>
          </a:p>
        </p:txBody>
      </p:sp>
      <p:pic>
        <p:nvPicPr>
          <p:cNvPr id="272" name="Google Shape;272;gf6487c47f5_0_180"/>
          <p:cNvPicPr preferRelativeResize="0"/>
          <p:nvPr/>
        </p:nvPicPr>
        <p:blipFill rotWithShape="1">
          <a:blip r:embed="rId3">
            <a:alphaModFix/>
          </a:blip>
          <a:srcRect b="19061" l="0" r="0" t="0"/>
          <a:stretch/>
        </p:blipFill>
        <p:spPr>
          <a:xfrm>
            <a:off x="2428950" y="186550"/>
            <a:ext cx="8755200" cy="5314725"/>
          </a:xfrm>
          <a:prstGeom prst="rect">
            <a:avLst/>
          </a:prstGeom>
          <a:noFill/>
          <a:ln>
            <a:noFill/>
          </a:ln>
        </p:spPr>
      </p:pic>
      <p:sp>
        <p:nvSpPr>
          <p:cNvPr id="273" name="Google Shape;273;gf6487c47f5_0_18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74" name="Google Shape;274;gf6487c47f5_0_180"/>
          <p:cNvSpPr txBox="1"/>
          <p:nvPr>
            <p:ph idx="1" type="body"/>
          </p:nvPr>
        </p:nvSpPr>
        <p:spPr>
          <a:xfrm>
            <a:off x="181200" y="2812200"/>
            <a:ext cx="2136900" cy="265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640"/>
              </a:spcBef>
              <a:spcAft>
                <a:spcPts val="0"/>
              </a:spcAft>
              <a:buSzPts val="3200"/>
              <a:buNone/>
            </a:pPr>
            <a:r>
              <a:rPr lang="en-US" sz="1400"/>
              <a:t>More details on </a:t>
            </a:r>
            <a:r>
              <a:rPr lang="en-US" sz="1400" u="sng">
                <a:solidFill>
                  <a:schemeClr val="hlink"/>
                </a:solidFill>
                <a:hlinkClick r:id="rId4"/>
              </a:rPr>
              <a:t>GOES-18 Transition to Operations</a:t>
            </a:r>
            <a:r>
              <a:rPr lang="en-US" sz="1400"/>
              <a:t> are available from the GOES-R program</a:t>
            </a:r>
            <a:endParaRPr sz="1400"/>
          </a:p>
        </p:txBody>
      </p:sp>
      <p:pic>
        <p:nvPicPr>
          <p:cNvPr id="275" name="Google Shape;275;gf6487c47f5_0_180"/>
          <p:cNvPicPr preferRelativeResize="0"/>
          <p:nvPr/>
        </p:nvPicPr>
        <p:blipFill rotWithShape="1">
          <a:blip r:embed="rId5">
            <a:alphaModFix/>
          </a:blip>
          <a:srcRect b="61831" l="38260" r="53526" t="35345"/>
          <a:stretch/>
        </p:blipFill>
        <p:spPr>
          <a:xfrm>
            <a:off x="7306825" y="2495349"/>
            <a:ext cx="718800" cy="184199"/>
          </a:xfrm>
          <a:prstGeom prst="rect">
            <a:avLst/>
          </a:prstGeom>
          <a:noFill/>
          <a:ln>
            <a:noFill/>
          </a:ln>
        </p:spPr>
      </p:pic>
      <p:sp>
        <p:nvSpPr>
          <p:cNvPr id="276" name="Google Shape;276;gf6487c47f5_0_180"/>
          <p:cNvSpPr txBox="1"/>
          <p:nvPr/>
        </p:nvSpPr>
        <p:spPr>
          <a:xfrm rot="5400000">
            <a:off x="10618150" y="5752625"/>
            <a:ext cx="1400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1" lang="en-US" sz="1000" u="none" cap="none" strike="noStrike">
                <a:solidFill>
                  <a:srgbClr val="666666"/>
                </a:solidFill>
                <a:latin typeface="Lato"/>
                <a:ea typeface="Lato"/>
                <a:cs typeface="Lato"/>
                <a:sym typeface="Lato"/>
              </a:rPr>
              <a:t>GOES-18 SPLASH WG</a:t>
            </a:r>
            <a:endParaRPr b="0" i="1" sz="1000" u="none" cap="none" strike="noStrike">
              <a:solidFill>
                <a:srgbClr val="666666"/>
              </a:solidFill>
              <a:latin typeface="Lato"/>
              <a:ea typeface="Lato"/>
              <a:cs typeface="Lato"/>
              <a:sym typeface="Lato"/>
            </a:endParaRPr>
          </a:p>
        </p:txBody>
      </p:sp>
      <p:pic>
        <p:nvPicPr>
          <p:cNvPr id="277" name="Google Shape;277;gf6487c47f5_0_180"/>
          <p:cNvPicPr preferRelativeResize="0"/>
          <p:nvPr/>
        </p:nvPicPr>
        <p:blipFill rotWithShape="1">
          <a:blip r:embed="rId3">
            <a:alphaModFix/>
          </a:blip>
          <a:srcRect b="2578" l="0" r="0" t="80665"/>
          <a:stretch/>
        </p:blipFill>
        <p:spPr>
          <a:xfrm>
            <a:off x="2428950" y="5635675"/>
            <a:ext cx="8755200" cy="1100225"/>
          </a:xfrm>
          <a:prstGeom prst="rect">
            <a:avLst/>
          </a:prstGeom>
          <a:noFill/>
          <a:ln>
            <a:noFill/>
          </a:ln>
        </p:spPr>
      </p:pic>
      <p:sp>
        <p:nvSpPr>
          <p:cNvPr id="278" name="Google Shape;278;gf6487c47f5_0_180"/>
          <p:cNvSpPr txBox="1"/>
          <p:nvPr/>
        </p:nvSpPr>
        <p:spPr>
          <a:xfrm rot="-5400000">
            <a:off x="1672500" y="4485625"/>
            <a:ext cx="1707600" cy="172500"/>
          </a:xfrm>
          <a:prstGeom prst="rect">
            <a:avLst/>
          </a:prstGeom>
          <a:noFill/>
          <a:ln>
            <a:noFill/>
          </a:ln>
        </p:spPr>
        <p:txBody>
          <a:bodyPr anchorCtr="0" anchor="t" bIns="9125" lIns="9125" spcFirstLastPara="1" rIns="9125" wrap="square" tIns="9125">
            <a:spAutoFit/>
          </a:bodyPr>
          <a:lstStyle/>
          <a:p>
            <a:pPr indent="0" lvl="0" marL="0" marR="0" rtl="0" algn="ctr">
              <a:lnSpc>
                <a:spcPct val="100000"/>
              </a:lnSpc>
              <a:spcBef>
                <a:spcPts val="0"/>
              </a:spcBef>
              <a:spcAft>
                <a:spcPts val="0"/>
              </a:spcAft>
              <a:buClr>
                <a:srgbClr val="000000"/>
              </a:buClr>
              <a:buSzPts val="800"/>
              <a:buFont typeface="Arial"/>
              <a:buNone/>
            </a:pPr>
            <a:r>
              <a:rPr b="0" i="1" lang="en-US" sz="1000" u="none" cap="none" strike="noStrike">
                <a:solidFill>
                  <a:srgbClr val="0B5394"/>
                </a:solidFill>
                <a:latin typeface="Lato"/>
                <a:ea typeface="Lato"/>
                <a:cs typeface="Lato"/>
                <a:sym typeface="Lato"/>
              </a:rPr>
              <a:t>Months are approximate</a:t>
            </a:r>
            <a:endParaRPr b="0" i="1" sz="1000" u="none" cap="none" strike="noStrike">
              <a:solidFill>
                <a:srgbClr val="0B5394"/>
              </a:solidFill>
              <a:latin typeface="Lato"/>
              <a:ea typeface="Lato"/>
              <a:cs typeface="Lato"/>
              <a:sym typeface="Lato"/>
            </a:endParaRPr>
          </a:p>
        </p:txBody>
      </p:sp>
      <p:grpSp>
        <p:nvGrpSpPr>
          <p:cNvPr id="279" name="Google Shape;279;gf6487c47f5_0_180"/>
          <p:cNvGrpSpPr/>
          <p:nvPr/>
        </p:nvGrpSpPr>
        <p:grpSpPr>
          <a:xfrm>
            <a:off x="4708018" y="2021575"/>
            <a:ext cx="273432" cy="3479700"/>
            <a:chOff x="5789298" y="2250432"/>
            <a:chExt cx="306710" cy="4870800"/>
          </a:xfrm>
        </p:grpSpPr>
        <p:cxnSp>
          <p:nvCxnSpPr>
            <p:cNvPr id="280" name="Google Shape;280;gf6487c47f5_0_180"/>
            <p:cNvCxnSpPr/>
            <p:nvPr/>
          </p:nvCxnSpPr>
          <p:spPr>
            <a:xfrm>
              <a:off x="6096008" y="2250432"/>
              <a:ext cx="0" cy="4870800"/>
            </a:xfrm>
            <a:prstGeom prst="straightConnector1">
              <a:avLst/>
            </a:prstGeom>
            <a:noFill/>
            <a:ln cap="flat" cmpd="sng" w="19050">
              <a:solidFill>
                <a:srgbClr val="1155CC"/>
              </a:solidFill>
              <a:prstDash val="dash"/>
              <a:round/>
              <a:headEnd len="sm" w="sm" type="none"/>
              <a:tailEnd len="sm" w="sm" type="none"/>
            </a:ln>
          </p:spPr>
        </p:cxnSp>
        <p:sp>
          <p:nvSpPr>
            <p:cNvPr id="281" name="Google Shape;281;gf6487c47f5_0_180"/>
            <p:cNvSpPr txBox="1"/>
            <p:nvPr/>
          </p:nvSpPr>
          <p:spPr>
            <a:xfrm rot="-5400000">
              <a:off x="4977948" y="3657354"/>
              <a:ext cx="1894200" cy="271500"/>
            </a:xfrm>
            <a:prstGeom prst="rect">
              <a:avLst/>
            </a:prstGeom>
            <a:noFill/>
            <a:ln>
              <a:noFill/>
            </a:ln>
            <a:effectLst>
              <a:outerShdw blurRad="442913" rotWithShape="0" algn="bl" dir="5400000" dist="95250">
                <a:srgbClr val="FFFF00">
                  <a:alpha val="400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1155CC"/>
                  </a:solidFill>
                  <a:latin typeface="Montserrat"/>
                  <a:ea typeface="Montserrat"/>
                  <a:cs typeface="Montserrat"/>
                  <a:sym typeface="Montserrat"/>
                </a:rPr>
                <a:t>June 24</a:t>
              </a:r>
              <a:r>
                <a:rPr b="0" i="0" lang="en-US" sz="1100" u="none" cap="none" strike="noStrike">
                  <a:solidFill>
                    <a:srgbClr val="1155CC"/>
                  </a:solidFill>
                  <a:latin typeface="Montserrat"/>
                  <a:ea typeface="Montserrat"/>
                  <a:cs typeface="Montserrat"/>
                  <a:sym typeface="Montserrat"/>
                </a:rPr>
                <a:t>, 2022</a:t>
              </a:r>
              <a:endParaRPr b="0" i="0" sz="1100" u="none" cap="none" strike="noStrike">
                <a:solidFill>
                  <a:srgbClr val="1155CC"/>
                </a:solidFill>
                <a:latin typeface="Montserrat"/>
                <a:ea typeface="Montserrat"/>
                <a:cs typeface="Montserrat"/>
                <a:sym typeface="Montserrat"/>
              </a:endParaRPr>
            </a:p>
          </p:txBody>
        </p:sp>
      </p:grpSp>
      <p:graphicFrame>
        <p:nvGraphicFramePr>
          <p:cNvPr id="282" name="Google Shape;282;gf6487c47f5_0_180"/>
          <p:cNvGraphicFramePr/>
          <p:nvPr/>
        </p:nvGraphicFramePr>
        <p:xfrm>
          <a:off x="2352913" y="2339625"/>
          <a:ext cx="3000000" cy="3000000"/>
        </p:xfrm>
        <a:graphic>
          <a:graphicData uri="http://schemas.openxmlformats.org/drawingml/2006/table">
            <a:tbl>
              <a:tblPr>
                <a:noFill/>
                <a:tableStyleId>{C054D875-494A-4C22-A4B7-B1CB9D27FE41}</a:tableStyleId>
              </a:tblPr>
              <a:tblGrid>
                <a:gridCol w="385650"/>
                <a:gridCol w="597075"/>
                <a:gridCol w="597075"/>
                <a:gridCol w="597075"/>
                <a:gridCol w="597075"/>
                <a:gridCol w="597075"/>
                <a:gridCol w="597075"/>
                <a:gridCol w="597075"/>
                <a:gridCol w="597075"/>
                <a:gridCol w="597075"/>
                <a:gridCol w="597075"/>
                <a:gridCol w="597075"/>
                <a:gridCol w="597075"/>
                <a:gridCol w="597075"/>
              </a:tblGrid>
              <a:tr h="3289375">
                <a:tc>
                  <a:txBody>
                    <a:bodyPr/>
                    <a:lstStyle/>
                    <a:p>
                      <a:pPr indent="0" lvl="0" marL="0" marR="0" rtl="0" algn="ctr">
                        <a:lnSpc>
                          <a:spcPct val="100000"/>
                        </a:lnSpc>
                        <a:spcBef>
                          <a:spcPts val="0"/>
                        </a:spcBef>
                        <a:spcAft>
                          <a:spcPts val="0"/>
                        </a:spcAft>
                        <a:buClr>
                          <a:srgbClr val="000000"/>
                        </a:buClr>
                        <a:buSzPts val="800"/>
                        <a:buFont typeface="Arial"/>
                        <a:buNone/>
                      </a:pPr>
                      <a:r>
                        <a:t/>
                      </a:r>
                      <a:endParaRPr sz="800" u="none" cap="none" strike="noStrike">
                        <a:solidFill>
                          <a:srgbClr val="0B5394"/>
                        </a:solidFill>
                      </a:endParaRPr>
                    </a:p>
                  </a:txBody>
                  <a:tcPr marT="9125" marB="9125" marR="9125" marL="9125" anchor="b">
                    <a:lnL cap="flat" cmpd="sng" w="9525">
                      <a:solidFill>
                        <a:srgbClr val="9E9E9E">
                          <a:alpha val="0"/>
                        </a:srgbClr>
                      </a:solidFill>
                      <a:prstDash val="solid"/>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Mar.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Apr.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800"/>
                        <a:buFont typeface="Arial"/>
                        <a:buNone/>
                      </a:pPr>
                      <a:r>
                        <a:rPr lang="en-US" sz="800" u="none" cap="none" strike="noStrike">
                          <a:solidFill>
                            <a:srgbClr val="0B5394"/>
                          </a:solidFill>
                        </a:rPr>
                        <a:t>May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Jun.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Jul.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Aug.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Sep.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Oct.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Nov.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Dec. 2022</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6FA8DC"/>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Jan. 2023</a:t>
                      </a:r>
                      <a:endParaRPr sz="800" u="none" cap="none" strike="noStrike">
                        <a:solidFill>
                          <a:srgbClr val="0B5394"/>
                        </a:solidFill>
                      </a:endParaRPr>
                    </a:p>
                  </a:txBody>
                  <a:tcPr marT="9125" marB="9125" marR="9125" marL="9125" anchor="b">
                    <a:lnL cap="flat" cmpd="sng" w="9525">
                      <a:solidFill>
                        <a:srgbClr val="6FA8DC"/>
                      </a:solidFill>
                      <a:prstDash val="solid"/>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Feb. 2023</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US" sz="800" u="none" cap="none" strike="noStrike">
                          <a:solidFill>
                            <a:srgbClr val="0B5394"/>
                          </a:solidFill>
                        </a:rPr>
                        <a:t>Mar. 2023</a:t>
                      </a:r>
                      <a:endParaRPr sz="800" u="none" cap="none" strike="noStrike">
                        <a:solidFill>
                          <a:srgbClr val="0B5394"/>
                        </a:solidFill>
                      </a:endParaRPr>
                    </a:p>
                  </a:txBody>
                  <a:tcPr marT="9125" marB="9125" marR="9125" marL="9125" anchor="b">
                    <a:lnL cap="flat" cmpd="sng" w="9525">
                      <a:solidFill>
                        <a:srgbClr val="0B5394"/>
                      </a:solidFill>
                      <a:prstDash val="dot"/>
                      <a:round/>
                      <a:headEnd len="sm" w="sm" type="none"/>
                      <a:tailEnd len="sm" w="sm" type="none"/>
                    </a:lnL>
                    <a:lnR cap="flat" cmpd="sng" w="9525">
                      <a:solidFill>
                        <a:srgbClr val="0B5394"/>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gfb2a24648c_5_15"/>
          <p:cNvSpPr/>
          <p:nvPr/>
        </p:nvSpPr>
        <p:spPr>
          <a:xfrm>
            <a:off x="4027325" y="218625"/>
            <a:ext cx="6874800" cy="6521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gfb2a24648c_5_15"/>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grpSp>
        <p:nvGrpSpPr>
          <p:cNvPr id="289" name="Google Shape;289;gfb2a24648c_5_15"/>
          <p:cNvGrpSpPr/>
          <p:nvPr/>
        </p:nvGrpSpPr>
        <p:grpSpPr>
          <a:xfrm>
            <a:off x="4027224" y="218700"/>
            <a:ext cx="6874702" cy="6521348"/>
            <a:chOff x="4027224" y="218700"/>
            <a:chExt cx="6874702" cy="6521348"/>
          </a:xfrm>
        </p:grpSpPr>
        <p:pic>
          <p:nvPicPr>
            <p:cNvPr id="290" name="Google Shape;290;gfb2a24648c_5_15" title="Chart"/>
            <p:cNvPicPr preferRelativeResize="0"/>
            <p:nvPr/>
          </p:nvPicPr>
          <p:blipFill rotWithShape="1">
            <a:blip r:embed="rId3">
              <a:alphaModFix/>
            </a:blip>
            <a:srcRect b="7009" l="3185" r="2019" t="1347"/>
            <a:stretch/>
          </p:blipFill>
          <p:spPr>
            <a:xfrm rot="5400000">
              <a:off x="5909937" y="-921689"/>
              <a:ext cx="2637225" cy="4918002"/>
            </a:xfrm>
            <a:prstGeom prst="rect">
              <a:avLst/>
            </a:prstGeom>
            <a:noFill/>
            <a:ln>
              <a:noFill/>
            </a:ln>
          </p:spPr>
        </p:pic>
        <p:pic>
          <p:nvPicPr>
            <p:cNvPr id="291" name="Google Shape;291;gfb2a24648c_5_15" title="Chart"/>
            <p:cNvPicPr preferRelativeResize="0"/>
            <p:nvPr/>
          </p:nvPicPr>
          <p:blipFill rotWithShape="1">
            <a:blip r:embed="rId4">
              <a:alphaModFix/>
            </a:blip>
            <a:srcRect b="7800" l="4869" r="0" t="1710"/>
            <a:stretch/>
          </p:blipFill>
          <p:spPr>
            <a:xfrm rot="5400000">
              <a:off x="5492825" y="1330948"/>
              <a:ext cx="3943499" cy="6874702"/>
            </a:xfrm>
            <a:prstGeom prst="rect">
              <a:avLst/>
            </a:prstGeom>
            <a:noFill/>
            <a:ln>
              <a:noFill/>
            </a:ln>
          </p:spPr>
        </p:pic>
      </p:grpSp>
      <p:sp>
        <p:nvSpPr>
          <p:cNvPr id="292" name="Google Shape;292;gfb2a24648c_5_15"/>
          <p:cNvSpPr txBox="1"/>
          <p:nvPr>
            <p:ph type="title"/>
          </p:nvPr>
        </p:nvSpPr>
        <p:spPr>
          <a:xfrm rot="-5400000">
            <a:off x="2714575" y="4847425"/>
            <a:ext cx="3110400" cy="429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en-US" sz="1700">
                <a:solidFill>
                  <a:srgbClr val="073763"/>
                </a:solidFill>
              </a:rPr>
              <a:t>GOES-18 ABI</a:t>
            </a:r>
            <a:r>
              <a:rPr lang="en-US" sz="1700"/>
              <a:t> </a:t>
            </a:r>
            <a:r>
              <a:rPr lang="en-US" sz="1800">
                <a:solidFill>
                  <a:srgbClr val="CC0000"/>
                </a:solidFill>
              </a:rPr>
              <a:t>L2+</a:t>
            </a:r>
            <a:r>
              <a:rPr lang="en-US" sz="1800">
                <a:solidFill>
                  <a:srgbClr val="073763"/>
                </a:solidFill>
              </a:rPr>
              <a:t> Products</a:t>
            </a:r>
            <a:endParaRPr sz="1800">
              <a:solidFill>
                <a:srgbClr val="073763"/>
              </a:solidFill>
            </a:endParaRPr>
          </a:p>
        </p:txBody>
      </p:sp>
      <p:sp>
        <p:nvSpPr>
          <p:cNvPr id="293" name="Google Shape;293;gfb2a24648c_5_15"/>
          <p:cNvSpPr txBox="1"/>
          <p:nvPr>
            <p:ph type="title"/>
          </p:nvPr>
        </p:nvSpPr>
        <p:spPr>
          <a:xfrm rot="-5400000">
            <a:off x="2877475" y="1552050"/>
            <a:ext cx="2784600" cy="504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en-US" sz="1700">
                <a:solidFill>
                  <a:srgbClr val="073763"/>
                </a:solidFill>
              </a:rPr>
              <a:t>GOES-18</a:t>
            </a:r>
            <a:r>
              <a:rPr lang="en-US" sz="1700">
                <a:solidFill>
                  <a:srgbClr val="CC0000"/>
                </a:solidFill>
              </a:rPr>
              <a:t> L1B</a:t>
            </a:r>
            <a:r>
              <a:rPr lang="en-US" sz="1700"/>
              <a:t> </a:t>
            </a:r>
            <a:r>
              <a:rPr lang="en-US" sz="1700">
                <a:solidFill>
                  <a:srgbClr val="073763"/>
                </a:solidFill>
              </a:rPr>
              <a:t>Products</a:t>
            </a:r>
            <a:endParaRPr sz="1700">
              <a:solidFill>
                <a:srgbClr val="073763"/>
              </a:solidFill>
            </a:endParaRPr>
          </a:p>
        </p:txBody>
      </p:sp>
      <p:sp>
        <p:nvSpPr>
          <p:cNvPr id="294" name="Google Shape;294;gfb2a24648c_5_15"/>
          <p:cNvSpPr txBox="1"/>
          <p:nvPr/>
        </p:nvSpPr>
        <p:spPr>
          <a:xfrm>
            <a:off x="416925" y="1261125"/>
            <a:ext cx="3534000" cy="1477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376092"/>
                </a:solidFill>
                <a:latin typeface="Raleway SemiBold"/>
                <a:ea typeface="Raleway SemiBold"/>
                <a:cs typeface="Raleway SemiBold"/>
                <a:sym typeface="Raleway SemiBold"/>
              </a:rPr>
              <a:t>GOES-18 products: Beta / Provisional Maturity timelines</a:t>
            </a:r>
            <a:endParaRPr b="0" i="0" sz="2800" u="none" cap="none" strike="noStrike">
              <a:solidFill>
                <a:srgbClr val="000000"/>
              </a:solidFill>
              <a:latin typeface="Arial"/>
              <a:ea typeface="Arial"/>
              <a:cs typeface="Arial"/>
              <a:sym typeface="Arial"/>
            </a:endParaRPr>
          </a:p>
        </p:txBody>
      </p:sp>
      <p:sp>
        <p:nvSpPr>
          <p:cNvPr id="295" name="Google Shape;295;gfb2a24648c_5_15"/>
          <p:cNvSpPr txBox="1"/>
          <p:nvPr/>
        </p:nvSpPr>
        <p:spPr>
          <a:xfrm rot="5400000">
            <a:off x="9275650" y="4715175"/>
            <a:ext cx="3475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1" lang="en-US" sz="1000" u="none" cap="none" strike="noStrike">
                <a:solidFill>
                  <a:srgbClr val="666666"/>
                </a:solidFill>
                <a:latin typeface="Lato"/>
                <a:ea typeface="Lato"/>
                <a:cs typeface="Lato"/>
                <a:sym typeface="Lato"/>
              </a:rPr>
              <a:t>Based on GOES-18 SPLASH WG (</a:t>
            </a:r>
            <a:r>
              <a:rPr b="1" i="1" lang="en-US" sz="1000" u="none" cap="none" strike="noStrike">
                <a:solidFill>
                  <a:srgbClr val="666666"/>
                </a:solidFill>
                <a:latin typeface="Lato"/>
                <a:ea typeface="Lato"/>
                <a:cs typeface="Lato"/>
                <a:sym typeface="Lato"/>
              </a:rPr>
              <a:t>Updated Sept. 9, 2022</a:t>
            </a:r>
            <a:r>
              <a:rPr b="0" i="1" lang="en-US" sz="1000" u="none" cap="none" strike="noStrike">
                <a:solidFill>
                  <a:srgbClr val="666666"/>
                </a:solidFill>
                <a:latin typeface="Lato"/>
                <a:ea typeface="Lato"/>
                <a:cs typeface="Lato"/>
                <a:sym typeface="Lato"/>
              </a:rPr>
              <a:t>)</a:t>
            </a:r>
            <a:endParaRPr b="0" i="1" sz="1000" u="none" cap="none" strike="noStrike">
              <a:solidFill>
                <a:srgbClr val="666666"/>
              </a:solidFill>
              <a:latin typeface="Lato"/>
              <a:ea typeface="Lato"/>
              <a:cs typeface="Lato"/>
              <a:sym typeface="Lato"/>
            </a:endParaRPr>
          </a:p>
        </p:txBody>
      </p:sp>
      <p:grpSp>
        <p:nvGrpSpPr>
          <p:cNvPr id="296" name="Google Shape;296;gfb2a24648c_5_15"/>
          <p:cNvGrpSpPr/>
          <p:nvPr/>
        </p:nvGrpSpPr>
        <p:grpSpPr>
          <a:xfrm>
            <a:off x="7600350" y="841339"/>
            <a:ext cx="273420" cy="5817196"/>
            <a:chOff x="5789312" y="2250432"/>
            <a:chExt cx="306697" cy="4870800"/>
          </a:xfrm>
        </p:grpSpPr>
        <p:cxnSp>
          <p:nvCxnSpPr>
            <p:cNvPr id="297" name="Google Shape;297;gfb2a24648c_5_15"/>
            <p:cNvCxnSpPr/>
            <p:nvPr/>
          </p:nvCxnSpPr>
          <p:spPr>
            <a:xfrm>
              <a:off x="6096008" y="2250432"/>
              <a:ext cx="0" cy="4870800"/>
            </a:xfrm>
            <a:prstGeom prst="straightConnector1">
              <a:avLst/>
            </a:prstGeom>
            <a:noFill/>
            <a:ln cap="flat" cmpd="sng" w="19050">
              <a:solidFill>
                <a:srgbClr val="1155CC"/>
              </a:solidFill>
              <a:prstDash val="dash"/>
              <a:round/>
              <a:headEnd len="sm" w="sm" type="none"/>
              <a:tailEnd len="sm" w="sm" type="none"/>
            </a:ln>
          </p:spPr>
        </p:cxnSp>
        <p:sp>
          <p:nvSpPr>
            <p:cNvPr id="298" name="Google Shape;298;gfb2a24648c_5_15"/>
            <p:cNvSpPr txBox="1"/>
            <p:nvPr/>
          </p:nvSpPr>
          <p:spPr>
            <a:xfrm rot="-5400000">
              <a:off x="5416262" y="4797488"/>
              <a:ext cx="1017600" cy="271500"/>
            </a:xfrm>
            <a:prstGeom prst="rect">
              <a:avLst/>
            </a:prstGeom>
            <a:noFill/>
            <a:ln>
              <a:noFill/>
            </a:ln>
            <a:effectLst>
              <a:outerShdw blurRad="442913" rotWithShape="0" algn="bl" dir="5400000" dist="95250">
                <a:srgbClr val="FFFF00">
                  <a:alpha val="400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1155CC"/>
                  </a:solidFill>
                  <a:latin typeface="Montserrat"/>
                  <a:ea typeface="Montserrat"/>
                  <a:cs typeface="Montserrat"/>
                  <a:sym typeface="Montserrat"/>
                </a:rPr>
                <a:t>June 24</a:t>
              </a:r>
              <a:r>
                <a:rPr b="0" i="0" lang="en-US" sz="1100" u="none" cap="none" strike="noStrike">
                  <a:solidFill>
                    <a:srgbClr val="1155CC"/>
                  </a:solidFill>
                  <a:latin typeface="Montserrat"/>
                  <a:ea typeface="Montserrat"/>
                  <a:cs typeface="Montserrat"/>
                  <a:sym typeface="Montserrat"/>
                </a:rPr>
                <a:t>, 2022</a:t>
              </a:r>
              <a:endParaRPr b="0" i="0" sz="1100" u="none" cap="none" strike="noStrike">
                <a:solidFill>
                  <a:srgbClr val="1155CC"/>
                </a:solidFill>
                <a:latin typeface="Montserrat"/>
                <a:ea typeface="Montserrat"/>
                <a:cs typeface="Montserrat"/>
                <a:sym typeface="Montserrat"/>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graphicFrame>
        <p:nvGraphicFramePr>
          <p:cNvPr id="303" name="Google Shape;303;g12125976690_16_0"/>
          <p:cNvGraphicFramePr/>
          <p:nvPr/>
        </p:nvGraphicFramePr>
        <p:xfrm>
          <a:off x="1497925" y="1340585"/>
          <a:ext cx="3000000" cy="3000000"/>
        </p:xfrm>
        <a:graphic>
          <a:graphicData uri="http://schemas.openxmlformats.org/drawingml/2006/table">
            <a:tbl>
              <a:tblPr>
                <a:solidFill>
                  <a:srgbClr val="FFFFFF"/>
                </a:solidFill>
                <a:tableStyleId>{DEC03232-D9D1-497D-8000-121EB8A70001}</a:tableStyleId>
              </a:tblPr>
              <a:tblGrid>
                <a:gridCol w="2086950"/>
                <a:gridCol w="2122600"/>
                <a:gridCol w="2191325"/>
                <a:gridCol w="2309400"/>
              </a:tblGrid>
              <a:tr h="395375">
                <a:tc>
                  <a:txBody>
                    <a:bodyPr/>
                    <a:lstStyle/>
                    <a:p>
                      <a:pPr indent="0" lvl="0" marL="0" marR="0" rtl="0" algn="l">
                        <a:lnSpc>
                          <a:spcPct val="115000"/>
                        </a:lnSpc>
                        <a:spcBef>
                          <a:spcPts val="0"/>
                        </a:spcBef>
                        <a:spcAft>
                          <a:spcPts val="0"/>
                        </a:spcAft>
                        <a:buNone/>
                      </a:pPr>
                      <a:r>
                        <a:t/>
                      </a:r>
                      <a:endParaRPr sz="1100">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FEFEF"/>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Images/Social Media</a:t>
                      </a:r>
                      <a:endParaRPr sz="1100" u="none" cap="none" strike="noStrike">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FEFEF"/>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Data Files</a:t>
                      </a:r>
                      <a:endParaRPr sz="1100" u="none" cap="none" strike="noStrike">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FEFEF"/>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Publications</a:t>
                      </a:r>
                      <a:endParaRPr sz="1100" u="none" cap="none" strike="noStrike">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FEFEF"/>
                    </a:solidFill>
                  </a:tcPr>
                </a:tc>
              </a:tr>
              <a:tr h="706575">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Between Beta and Provisional</a:t>
                      </a:r>
                      <a:endParaRPr sz="1100" u="none" cap="none" strike="noStrike">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FEFEF"/>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solidFill>
                            <a:srgbClr val="FF9900"/>
                          </a:solidFill>
                          <a:latin typeface="Lato"/>
                          <a:ea typeface="Lato"/>
                          <a:cs typeface="Lato"/>
                          <a:sym typeface="Lato"/>
                        </a:rPr>
                        <a:t>Allowed; must contain the caveat: “GOES-18 Preliminary, Non-Operational Data”</a:t>
                      </a:r>
                      <a:endParaRPr sz="1100" u="none" cap="none" strike="noStrike">
                        <a:solidFill>
                          <a:srgbClr val="FF9900"/>
                        </a:solidFill>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solidFill>
                            <a:srgbClr val="CC0000"/>
                          </a:solidFill>
                          <a:latin typeface="Lato"/>
                          <a:ea typeface="Lato"/>
                          <a:cs typeface="Lato"/>
                          <a:sym typeface="Lato"/>
                        </a:rPr>
                        <a:t>Not allowed</a:t>
                      </a:r>
                      <a:endParaRPr sz="1100" u="none" cap="none" strike="noStrike">
                        <a:solidFill>
                          <a:srgbClr val="CC0000"/>
                        </a:solidFill>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rowSpan="4">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Allowed;</a:t>
                      </a:r>
                      <a:endParaRPr sz="1100" u="none" cap="none" strike="noStrike">
                        <a:latin typeface="Lato"/>
                        <a:ea typeface="Lato"/>
                        <a:cs typeface="Lato"/>
                        <a:sym typeface="Lato"/>
                      </a:endParaRPr>
                    </a:p>
                    <a:p>
                      <a:pPr indent="0" lvl="0" marL="0" marR="0" rtl="0" algn="l">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You may include pre-Provisional instrument data/images/plots as long as it will not be published until after Provisional validation is declared for that instrument. Exercise caution in publishing data regarding apparent anomalies or artifacts especially during ongoing instrument and product tests (PLTs and PLPTs).</a:t>
                      </a:r>
                      <a:endParaRPr sz="1100" u="none" cap="none" strike="noStrike">
                        <a:latin typeface="Lato"/>
                        <a:ea typeface="Lato"/>
                        <a:cs typeface="Lato"/>
                        <a:sym typeface="Lato"/>
                      </a:endParaRPr>
                    </a:p>
                  </a:txBody>
                  <a:tcPr marT="63500" marB="63500" marR="63500" marL="6350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368825">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ABI Interleaved Data</a:t>
                      </a:r>
                      <a:br>
                        <a:rPr lang="en-US" sz="1100" u="none" cap="none" strike="noStrike">
                          <a:latin typeface="Lato"/>
                          <a:ea typeface="Lato"/>
                          <a:cs typeface="Lato"/>
                          <a:sym typeface="Lato"/>
                        </a:rPr>
                      </a:br>
                      <a:r>
                        <a:rPr lang="en-US" sz="1000" u="none" cap="none" strike="noStrike">
                          <a:latin typeface="Lato"/>
                          <a:ea typeface="Lato"/>
                          <a:cs typeface="Lato"/>
                          <a:sym typeface="Lato"/>
                        </a:rPr>
                        <a:t>(</a:t>
                      </a:r>
                      <a:r>
                        <a:rPr b="1" lang="en-US" sz="1000" u="none" cap="none" strike="noStrike">
                          <a:latin typeface="Lato"/>
                          <a:ea typeface="Lato"/>
                          <a:cs typeface="Lato"/>
                          <a:sym typeface="Lato"/>
                        </a:rPr>
                        <a:t>Aug. 1-Sept. 6</a:t>
                      </a:r>
                      <a:r>
                        <a:rPr lang="en-US" sz="1000">
                          <a:latin typeface="Lato"/>
                          <a:ea typeface="Lato"/>
                          <a:cs typeface="Lato"/>
                          <a:sym typeface="Lato"/>
                        </a:rPr>
                        <a:t> &amp;</a:t>
                      </a:r>
                      <a:r>
                        <a:rPr lang="en-US" sz="1000" u="none" cap="none" strike="noStrike">
                          <a:latin typeface="Lato"/>
                          <a:ea typeface="Lato"/>
                          <a:cs typeface="Lato"/>
                          <a:sym typeface="Lato"/>
                        </a:rPr>
                        <a:t> </a:t>
                      </a:r>
                      <a:r>
                        <a:rPr b="1" lang="en-US" sz="1000" u="none" cap="none" strike="noStrike">
                          <a:latin typeface="Lato"/>
                          <a:ea typeface="Lato"/>
                          <a:cs typeface="Lato"/>
                          <a:sym typeface="Lato"/>
                        </a:rPr>
                        <a:t>Oct. 1</a:t>
                      </a:r>
                      <a:r>
                        <a:rPr b="1" lang="en-US" sz="1000" u="none" cap="none" strike="noStrike">
                          <a:latin typeface="Lato"/>
                          <a:ea typeface="Lato"/>
                          <a:cs typeface="Lato"/>
                          <a:sym typeface="Lato"/>
                        </a:rPr>
                        <a:t>5</a:t>
                      </a:r>
                      <a:r>
                        <a:rPr b="1" lang="en-US" sz="1000" u="none" cap="none" strike="noStrike">
                          <a:latin typeface="Lato"/>
                          <a:ea typeface="Lato"/>
                          <a:cs typeface="Lato"/>
                          <a:sym typeface="Lato"/>
                        </a:rPr>
                        <a:t>-Nov. 11</a:t>
                      </a:r>
                      <a:r>
                        <a:rPr lang="en-US" sz="1000" u="none" cap="none" strike="noStrike">
                          <a:latin typeface="Lato"/>
                          <a:ea typeface="Lato"/>
                          <a:cs typeface="Lato"/>
                          <a:sym typeface="Lato"/>
                        </a:rPr>
                        <a:t>)</a:t>
                      </a:r>
                      <a:endParaRPr sz="1000" u="none" cap="none" strike="noStrike">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FEFEF"/>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solidFill>
                            <a:srgbClr val="00B050"/>
                          </a:solidFill>
                          <a:latin typeface="Lato"/>
                          <a:ea typeface="Lato"/>
                          <a:cs typeface="Lato"/>
                          <a:sym typeface="Lato"/>
                        </a:rPr>
                        <a:t>Allowed </a:t>
                      </a:r>
                      <a:r>
                        <a:rPr i="1" lang="en-US" sz="1100" u="none" cap="none" strike="noStrike">
                          <a:solidFill>
                            <a:srgbClr val="00B050"/>
                          </a:solidFill>
                          <a:latin typeface="Lato"/>
                          <a:ea typeface="Lato"/>
                          <a:cs typeface="Lato"/>
                          <a:sym typeface="Lato"/>
                        </a:rPr>
                        <a:t>(ABI Only)</a:t>
                      </a:r>
                      <a:endParaRPr i="1" sz="1100" u="none" cap="none" strike="noStrike">
                        <a:solidFill>
                          <a:srgbClr val="00B050"/>
                        </a:solidFill>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solidFill>
                            <a:srgbClr val="00B050"/>
                          </a:solidFill>
                          <a:latin typeface="Lato"/>
                          <a:ea typeface="Lato"/>
                          <a:cs typeface="Lato"/>
                          <a:sym typeface="Lato"/>
                          <a:extLst>
                            <a:ext uri="http://customooxmlschemas.google.com/">
                              <go:slidesCustomData xmlns:go="http://customooxmlschemas.google.com/" textRoundtripDataId="3"/>
                            </a:ext>
                          </a:extLst>
                        </a:rPr>
                        <a:t>Allowed</a:t>
                      </a:r>
                      <a:r>
                        <a:rPr lang="en-US" sz="1100" u="none" cap="none" strike="noStrike">
                          <a:solidFill>
                            <a:srgbClr val="00B050"/>
                          </a:solidFill>
                          <a:latin typeface="Lato"/>
                          <a:ea typeface="Lato"/>
                          <a:cs typeface="Lato"/>
                          <a:sym typeface="Lato"/>
                        </a:rPr>
                        <a:t> </a:t>
                      </a:r>
                      <a:r>
                        <a:rPr i="1" lang="en-US" sz="1100" u="none" cap="none" strike="noStrike">
                          <a:solidFill>
                            <a:srgbClr val="00B050"/>
                          </a:solidFill>
                          <a:latin typeface="Lato"/>
                          <a:ea typeface="Lato"/>
                          <a:cs typeface="Lato"/>
                          <a:sym typeface="Lato"/>
                        </a:rPr>
                        <a:t>(ABI Only)</a:t>
                      </a:r>
                      <a:endParaRPr i="1" sz="1100" u="none" cap="none" strike="noStrike">
                        <a:solidFill>
                          <a:srgbClr val="00B050"/>
                        </a:solidFill>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vMerge="1"/>
              </a:tr>
              <a:tr h="811400">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Between Provision</a:t>
                      </a:r>
                      <a:r>
                        <a:rPr lang="en-US" sz="1100" u="none" cap="none" strike="noStrike">
                          <a:solidFill>
                            <a:schemeClr val="dk1"/>
                          </a:solidFill>
                          <a:latin typeface="Lato"/>
                          <a:ea typeface="Lato"/>
                          <a:cs typeface="Lato"/>
                          <a:sym typeface="Lato"/>
                        </a:rPr>
                        <a:t>al (or Interleave Period(s) for ABI) </a:t>
                      </a:r>
                      <a:r>
                        <a:rPr lang="en-US" sz="1100" u="none" cap="none" strike="noStrike">
                          <a:latin typeface="Lato"/>
                          <a:ea typeface="Lato"/>
                          <a:cs typeface="Lato"/>
                          <a:sym typeface="Lato"/>
                        </a:rPr>
                        <a:t>and Operational Declaration</a:t>
                      </a:r>
                      <a:endParaRPr sz="1100" u="none" cap="none" strike="noStrike">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FEFEF"/>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solidFill>
                            <a:srgbClr val="FF9900"/>
                          </a:solidFill>
                          <a:latin typeface="Lato"/>
                          <a:ea typeface="Lato"/>
                          <a:cs typeface="Lato"/>
                          <a:sym typeface="Lato"/>
                        </a:rPr>
                        <a:t>Allowed; must contain the caveat: “GOES-18 Preliminary, Non-Operational Data”</a:t>
                      </a:r>
                      <a:endParaRPr sz="1100" u="none" cap="none" strike="noStrike">
                        <a:solidFill>
                          <a:srgbClr val="FF9900"/>
                        </a:solidFill>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solidFill>
                            <a:srgbClr val="FF9900"/>
                          </a:solidFill>
                          <a:latin typeface="Lato"/>
                          <a:ea typeface="Lato"/>
                          <a:cs typeface="Lato"/>
                          <a:sym typeface="Lato"/>
                        </a:rPr>
                        <a:t>Allowed; must contain the caveat: “GOES-18 Preliminary, Non-Operational Data”</a:t>
                      </a:r>
                      <a:endParaRPr sz="1100" u="none" cap="none" strike="noStrike">
                        <a:solidFill>
                          <a:srgbClr val="FF9900"/>
                        </a:solidFill>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vMerge="1"/>
              </a:tr>
              <a:tr h="368825">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solidFill>
                            <a:schemeClr val="dk1"/>
                          </a:solidFill>
                          <a:latin typeface="Lato"/>
                          <a:ea typeface="Lato"/>
                          <a:cs typeface="Lato"/>
                          <a:sym typeface="Lato"/>
                        </a:rPr>
                        <a:t>GOES-West Operations onwards</a:t>
                      </a:r>
                      <a:endParaRPr sz="1100" u="none" cap="none" strike="noStrike">
                        <a:solidFill>
                          <a:schemeClr val="dk1"/>
                        </a:solidFill>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EFEFEF"/>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solidFill>
                            <a:srgbClr val="00B050"/>
                          </a:solidFill>
                          <a:latin typeface="Lato"/>
                          <a:ea typeface="Lato"/>
                          <a:cs typeface="Lato"/>
                          <a:sym typeface="Lato"/>
                        </a:rPr>
                        <a:t>Allowed</a:t>
                      </a:r>
                      <a:endParaRPr sz="1100" u="none" cap="none" strike="noStrike">
                        <a:solidFill>
                          <a:srgbClr val="00B050"/>
                        </a:solidFill>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lang="en-US" sz="1100" u="none" cap="none" strike="noStrike">
                          <a:solidFill>
                            <a:srgbClr val="00B050"/>
                          </a:solidFill>
                          <a:latin typeface="Lato"/>
                          <a:ea typeface="Lato"/>
                          <a:cs typeface="Lato"/>
                          <a:sym typeface="Lato"/>
                        </a:rPr>
                        <a:t>Allowed</a:t>
                      </a:r>
                      <a:endParaRPr sz="1100" u="none" cap="none" strike="noStrike">
                        <a:solidFill>
                          <a:srgbClr val="00B050"/>
                        </a:solidFill>
                        <a:latin typeface="Lato"/>
                        <a:ea typeface="Lato"/>
                        <a:cs typeface="Lato"/>
                        <a:sym typeface="Lato"/>
                      </a:endParaRPr>
                    </a:p>
                  </a:txBody>
                  <a:tcPr marT="63500" marB="63500" marR="63500" marL="63500">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vMerge="1"/>
              </a:tr>
            </a:tbl>
          </a:graphicData>
        </a:graphic>
      </p:graphicFrame>
      <p:sp>
        <p:nvSpPr>
          <p:cNvPr id="304" name="Google Shape;304;g12125976690_16_0"/>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en-US"/>
              <a:t>GOES-18 </a:t>
            </a:r>
            <a:r>
              <a:rPr lang="en-US">
                <a:solidFill>
                  <a:srgbClr val="38761D"/>
                </a:solidFill>
              </a:rPr>
              <a:t>ABI</a:t>
            </a:r>
            <a:r>
              <a:rPr lang="en-US"/>
              <a:t> Data Sharing Policy</a:t>
            </a:r>
            <a:endParaRPr/>
          </a:p>
        </p:txBody>
      </p:sp>
      <p:sp>
        <p:nvSpPr>
          <p:cNvPr id="305" name="Google Shape;305;g12125976690_16_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sz="1800">
                <a:solidFill>
                  <a:srgbClr val="CC0000"/>
                </a:solidFill>
                <a:latin typeface="Verdana"/>
                <a:ea typeface="Verdana"/>
                <a:cs typeface="Verdana"/>
                <a:sym typeface="Verdana"/>
              </a:rPr>
              <a:t>‹#›</a:t>
            </a:fld>
            <a:endParaRPr sz="1800">
              <a:solidFill>
                <a:srgbClr val="CC0000"/>
              </a:solidFill>
              <a:latin typeface="Verdana"/>
              <a:ea typeface="Verdana"/>
              <a:cs typeface="Verdana"/>
              <a:sym typeface="Verdana"/>
            </a:endParaRPr>
          </a:p>
        </p:txBody>
      </p:sp>
      <p:sp>
        <p:nvSpPr>
          <p:cNvPr id="306" name="Google Shape;306;g12125976690_16_0"/>
          <p:cNvSpPr txBox="1"/>
          <p:nvPr/>
        </p:nvSpPr>
        <p:spPr>
          <a:xfrm>
            <a:off x="1116925" y="986575"/>
            <a:ext cx="96741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chemeClr val="dk1"/>
                </a:solidFill>
                <a:latin typeface="Lato"/>
                <a:ea typeface="Lato"/>
                <a:cs typeface="Lato"/>
                <a:sym typeface="Lato"/>
              </a:rPr>
              <a:t>Policy for sharing images, data files, and publications</a:t>
            </a:r>
            <a:r>
              <a:rPr lang="en-US" sz="1100">
                <a:solidFill>
                  <a:schemeClr val="dk1"/>
                </a:solidFill>
                <a:latin typeface="Lato"/>
                <a:ea typeface="Lato"/>
                <a:cs typeface="Lato"/>
                <a:sym typeface="Lato"/>
              </a:rPr>
              <a:t> from the ABI instrument</a:t>
            </a:r>
            <a:r>
              <a:rPr b="0" i="0" lang="en-US" sz="1100" u="none" cap="none" strike="noStrike">
                <a:solidFill>
                  <a:schemeClr val="dk1"/>
                </a:solidFill>
                <a:latin typeface="Lato"/>
                <a:ea typeface="Lato"/>
                <a:cs typeface="Lato"/>
                <a:sym typeface="Lato"/>
              </a:rPr>
              <a:t> during </a:t>
            </a:r>
            <a:r>
              <a:rPr lang="en-US" sz="1100">
                <a:solidFill>
                  <a:schemeClr val="dk1"/>
                </a:solidFill>
                <a:latin typeface="Lato"/>
                <a:ea typeface="Lato"/>
                <a:cs typeface="Lato"/>
                <a:sym typeface="Lato"/>
              </a:rPr>
              <a:t>upcoming</a:t>
            </a:r>
            <a:r>
              <a:rPr b="0" i="0" lang="en-US" sz="1100" u="none" cap="none" strike="noStrike">
                <a:solidFill>
                  <a:schemeClr val="dk1"/>
                </a:solidFill>
                <a:latin typeface="Lato"/>
                <a:ea typeface="Lato"/>
                <a:cs typeface="Lato"/>
                <a:sym typeface="Lato"/>
              </a:rPr>
              <a:t> phases of satellite / instrument testing and data maturity:</a:t>
            </a:r>
            <a:endParaRPr b="0" i="0" sz="1100" u="none" cap="none" strike="noStrike">
              <a:solidFill>
                <a:schemeClr val="dk1"/>
              </a:solidFill>
              <a:latin typeface="Lato"/>
              <a:ea typeface="Lato"/>
              <a:cs typeface="Lato"/>
              <a:sym typeface="Lato"/>
            </a:endParaRPr>
          </a:p>
        </p:txBody>
      </p:sp>
      <p:sp>
        <p:nvSpPr>
          <p:cNvPr id="307" name="Google Shape;307;g12125976690_16_0"/>
          <p:cNvSpPr txBox="1"/>
          <p:nvPr/>
        </p:nvSpPr>
        <p:spPr>
          <a:xfrm rot="5400000">
            <a:off x="9300475" y="3574650"/>
            <a:ext cx="1995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1" lang="en-US" sz="1000" u="none" cap="none" strike="noStrike">
                <a:solidFill>
                  <a:srgbClr val="666666"/>
                </a:solidFill>
                <a:latin typeface="Lato"/>
                <a:ea typeface="Lato"/>
                <a:cs typeface="Lato"/>
                <a:sym typeface="Lato"/>
              </a:rPr>
              <a:t>GOES-18 SPLASH WG</a:t>
            </a:r>
            <a:endParaRPr b="0" i="1" sz="1000" u="none" cap="none" strike="noStrike">
              <a:solidFill>
                <a:srgbClr val="666666"/>
              </a:solidFill>
              <a:latin typeface="Lato"/>
              <a:ea typeface="Lato"/>
              <a:cs typeface="Lato"/>
              <a:sym typeface="Lato"/>
            </a:endParaRPr>
          </a:p>
        </p:txBody>
      </p:sp>
      <p:sp>
        <p:nvSpPr>
          <p:cNvPr id="308" name="Google Shape;308;g12125976690_16_0"/>
          <p:cNvSpPr txBox="1"/>
          <p:nvPr/>
        </p:nvSpPr>
        <p:spPr>
          <a:xfrm>
            <a:off x="3719275" y="4385850"/>
            <a:ext cx="6489000" cy="831300"/>
          </a:xfrm>
          <a:prstGeom prst="rect">
            <a:avLst/>
          </a:prstGeom>
          <a:noFill/>
          <a:ln cap="flat" cmpd="sng" w="9525">
            <a:solidFill>
              <a:srgbClr val="CC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Lato"/>
                <a:ea typeface="Lato"/>
                <a:cs typeface="Lato"/>
                <a:sym typeface="Lato"/>
              </a:rPr>
              <a:t>NOTE: </a:t>
            </a:r>
            <a:endParaRPr>
              <a:latin typeface="Lato"/>
              <a:ea typeface="Lato"/>
              <a:cs typeface="Lato"/>
              <a:sym typeface="Lato"/>
            </a:endParaRPr>
          </a:p>
          <a:p>
            <a:pPr indent="0" lvl="0" marL="0" rtl="0" algn="l">
              <a:spcBef>
                <a:spcPts val="0"/>
              </a:spcBef>
              <a:spcAft>
                <a:spcPts val="0"/>
              </a:spcAft>
              <a:buNone/>
            </a:pPr>
            <a:r>
              <a:rPr lang="en-US">
                <a:latin typeface="Lato"/>
                <a:ea typeface="Lato"/>
                <a:cs typeface="Lato"/>
                <a:sym typeface="Lato"/>
              </a:rPr>
              <a:t>This table only pertains to </a:t>
            </a:r>
            <a:r>
              <a:rPr lang="en-US" u="sng">
                <a:latin typeface="Lato"/>
                <a:ea typeface="Lato"/>
                <a:cs typeface="Lato"/>
                <a:sym typeface="Lato"/>
              </a:rPr>
              <a:t>GOES-18 ABI data (post-Beta)</a:t>
            </a:r>
            <a:r>
              <a:rPr lang="en-US">
                <a:latin typeface="Lato"/>
                <a:ea typeface="Lato"/>
                <a:cs typeface="Lato"/>
                <a:sym typeface="Lato"/>
              </a:rPr>
              <a:t>. For other GOES-18 instruments</a:t>
            </a:r>
            <a:r>
              <a:rPr lang="en-US">
                <a:latin typeface="Lato"/>
                <a:ea typeface="Lato"/>
                <a:cs typeface="Lato"/>
                <a:sym typeface="Lato"/>
              </a:rPr>
              <a:t> (GLM, EXIS, etc.) see the f</a:t>
            </a:r>
            <a:r>
              <a:rPr lang="en-US">
                <a:latin typeface="Lato"/>
                <a:ea typeface="Lato"/>
                <a:cs typeface="Lato"/>
                <a:sym typeface="Lato"/>
              </a:rPr>
              <a:t>ull </a:t>
            </a:r>
            <a:r>
              <a:rPr lang="en-US" u="sng">
                <a:solidFill>
                  <a:schemeClr val="hlink"/>
                </a:solidFill>
                <a:latin typeface="Lato"/>
                <a:ea typeface="Lato"/>
                <a:cs typeface="Lato"/>
                <a:sym typeface="Lato"/>
                <a:hlinkClick r:id="rId3"/>
              </a:rPr>
              <a:t>GOES-18 Data Sharing policy</a:t>
            </a:r>
            <a:endParaRPr>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gf6487c47f5_0_150"/>
          <p:cNvPicPr preferRelativeResize="0"/>
          <p:nvPr/>
        </p:nvPicPr>
        <p:blipFill rotWithShape="1">
          <a:blip r:embed="rId3">
            <a:alphaModFix/>
          </a:blip>
          <a:srcRect b="0" l="0" r="0" t="3521"/>
          <a:stretch/>
        </p:blipFill>
        <p:spPr>
          <a:xfrm>
            <a:off x="1348525" y="934275"/>
            <a:ext cx="9290625" cy="5655675"/>
          </a:xfrm>
          <a:prstGeom prst="rect">
            <a:avLst/>
          </a:prstGeom>
          <a:noFill/>
          <a:ln>
            <a:noFill/>
          </a:ln>
        </p:spPr>
      </p:pic>
      <p:sp>
        <p:nvSpPr>
          <p:cNvPr id="314" name="Google Shape;314;gf6487c47f5_0_15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15" name="Google Shape;315;gf6487c47f5_0_150"/>
          <p:cNvSpPr txBox="1"/>
          <p:nvPr>
            <p:ph type="title"/>
          </p:nvPr>
        </p:nvSpPr>
        <p:spPr>
          <a:xfrm>
            <a:off x="1059850" y="203800"/>
            <a:ext cx="99603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en-US" sz="3200"/>
              <a:t>NWS</a:t>
            </a:r>
            <a:r>
              <a:rPr lang="en-US" sz="3200"/>
              <a:t> readiness planning</a:t>
            </a:r>
            <a:r>
              <a:rPr lang="en-US" sz="3200"/>
              <a:t> for GOES-18</a:t>
            </a:r>
            <a:endParaRPr sz="3200"/>
          </a:p>
        </p:txBody>
      </p:sp>
      <p:grpSp>
        <p:nvGrpSpPr>
          <p:cNvPr id="316" name="Google Shape;316;gf6487c47f5_0_150"/>
          <p:cNvGrpSpPr/>
          <p:nvPr/>
        </p:nvGrpSpPr>
        <p:grpSpPr>
          <a:xfrm>
            <a:off x="7561856" y="3811397"/>
            <a:ext cx="1659542" cy="636921"/>
            <a:chOff x="5141620" y="1237180"/>
            <a:chExt cx="2350293" cy="1725606"/>
          </a:xfrm>
        </p:grpSpPr>
        <p:sp>
          <p:nvSpPr>
            <p:cNvPr id="317" name="Google Shape;317;gf6487c47f5_0_150"/>
            <p:cNvSpPr/>
            <p:nvPr/>
          </p:nvSpPr>
          <p:spPr>
            <a:xfrm>
              <a:off x="6353135" y="1474160"/>
              <a:ext cx="1135379" cy="745489"/>
            </a:xfrm>
            <a:custGeom>
              <a:rect b="b" l="l" r="r" t="t"/>
              <a:pathLst>
                <a:path extrusionOk="0" h="745489" w="1135379">
                  <a:moveTo>
                    <a:pt x="0" y="0"/>
                  </a:moveTo>
                  <a:lnTo>
                    <a:pt x="55372" y="943"/>
                  </a:lnTo>
                  <a:lnTo>
                    <a:pt x="110096" y="3747"/>
                  </a:lnTo>
                  <a:lnTo>
                    <a:pt x="164108" y="8369"/>
                  </a:lnTo>
                  <a:lnTo>
                    <a:pt x="217346" y="14768"/>
                  </a:lnTo>
                  <a:lnTo>
                    <a:pt x="269744" y="22901"/>
                  </a:lnTo>
                  <a:lnTo>
                    <a:pt x="321240" y="32727"/>
                  </a:lnTo>
                  <a:lnTo>
                    <a:pt x="371770" y="44204"/>
                  </a:lnTo>
                  <a:lnTo>
                    <a:pt x="421270" y="57290"/>
                  </a:lnTo>
                  <a:lnTo>
                    <a:pt x="469677" y="71944"/>
                  </a:lnTo>
                  <a:lnTo>
                    <a:pt x="516927" y="88124"/>
                  </a:lnTo>
                  <a:lnTo>
                    <a:pt x="562956" y="105787"/>
                  </a:lnTo>
                  <a:lnTo>
                    <a:pt x="607702" y="124892"/>
                  </a:lnTo>
                  <a:lnTo>
                    <a:pt x="651099" y="145398"/>
                  </a:lnTo>
                  <a:lnTo>
                    <a:pt x="693086" y="167262"/>
                  </a:lnTo>
                  <a:lnTo>
                    <a:pt x="733597" y="190443"/>
                  </a:lnTo>
                  <a:lnTo>
                    <a:pt x="772570" y="214898"/>
                  </a:lnTo>
                  <a:lnTo>
                    <a:pt x="809941" y="240587"/>
                  </a:lnTo>
                  <a:lnTo>
                    <a:pt x="845646" y="267467"/>
                  </a:lnTo>
                  <a:lnTo>
                    <a:pt x="879621" y="295497"/>
                  </a:lnTo>
                  <a:lnTo>
                    <a:pt x="911804" y="324634"/>
                  </a:lnTo>
                  <a:lnTo>
                    <a:pt x="942130" y="354838"/>
                  </a:lnTo>
                  <a:lnTo>
                    <a:pt x="970536" y="386065"/>
                  </a:lnTo>
                  <a:lnTo>
                    <a:pt x="996958" y="418275"/>
                  </a:lnTo>
                  <a:lnTo>
                    <a:pt x="1021333" y="451426"/>
                  </a:lnTo>
                  <a:lnTo>
                    <a:pt x="1043596" y="485475"/>
                  </a:lnTo>
                  <a:lnTo>
                    <a:pt x="1063685" y="520381"/>
                  </a:lnTo>
                  <a:lnTo>
                    <a:pt x="1081536" y="556102"/>
                  </a:lnTo>
                  <a:lnTo>
                    <a:pt x="1097086" y="592597"/>
                  </a:lnTo>
                  <a:lnTo>
                    <a:pt x="1110269" y="629824"/>
                  </a:lnTo>
                  <a:lnTo>
                    <a:pt x="1121024" y="667740"/>
                  </a:lnTo>
                  <a:lnTo>
                    <a:pt x="1129286" y="706304"/>
                  </a:lnTo>
                  <a:lnTo>
                    <a:pt x="1134992" y="745475"/>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gf6487c47f5_0_150"/>
            <p:cNvSpPr/>
            <p:nvPr/>
          </p:nvSpPr>
          <p:spPr>
            <a:xfrm>
              <a:off x="5141620" y="1237180"/>
              <a:ext cx="1484629" cy="875664"/>
            </a:xfrm>
            <a:custGeom>
              <a:rect b="b" l="l" r="r" t="t"/>
              <a:pathLst>
                <a:path extrusionOk="0" h="875664" w="1484629">
                  <a:moveTo>
                    <a:pt x="0" y="875262"/>
                  </a:moveTo>
                  <a:lnTo>
                    <a:pt x="4740" y="805435"/>
                  </a:lnTo>
                  <a:lnTo>
                    <a:pt x="18591" y="737109"/>
                  </a:lnTo>
                  <a:lnTo>
                    <a:pt x="41199" y="670494"/>
                  </a:lnTo>
                  <a:lnTo>
                    <a:pt x="72214" y="605797"/>
                  </a:lnTo>
                  <a:lnTo>
                    <a:pt x="111283" y="543225"/>
                  </a:lnTo>
                  <a:lnTo>
                    <a:pt x="158054" y="482986"/>
                  </a:lnTo>
                  <a:lnTo>
                    <a:pt x="184217" y="453806"/>
                  </a:lnTo>
                  <a:lnTo>
                    <a:pt x="212174" y="425288"/>
                  </a:lnTo>
                  <a:lnTo>
                    <a:pt x="241881" y="397456"/>
                  </a:lnTo>
                  <a:lnTo>
                    <a:pt x="273293" y="370337"/>
                  </a:lnTo>
                  <a:lnTo>
                    <a:pt x="306367" y="343958"/>
                  </a:lnTo>
                  <a:lnTo>
                    <a:pt x="341058" y="318343"/>
                  </a:lnTo>
                  <a:lnTo>
                    <a:pt x="377323" y="293519"/>
                  </a:lnTo>
                  <a:lnTo>
                    <a:pt x="415117" y="269512"/>
                  </a:lnTo>
                  <a:lnTo>
                    <a:pt x="454396" y="246347"/>
                  </a:lnTo>
                  <a:lnTo>
                    <a:pt x="495117" y="224051"/>
                  </a:lnTo>
                  <a:lnTo>
                    <a:pt x="537236" y="202650"/>
                  </a:lnTo>
                  <a:lnTo>
                    <a:pt x="580708" y="182170"/>
                  </a:lnTo>
                  <a:lnTo>
                    <a:pt x="625489" y="162636"/>
                  </a:lnTo>
                  <a:lnTo>
                    <a:pt x="671536" y="144074"/>
                  </a:lnTo>
                  <a:lnTo>
                    <a:pt x="718805" y="126511"/>
                  </a:lnTo>
                  <a:lnTo>
                    <a:pt x="767251" y="109973"/>
                  </a:lnTo>
                  <a:lnTo>
                    <a:pt x="816830" y="94485"/>
                  </a:lnTo>
                  <a:lnTo>
                    <a:pt x="867499" y="80073"/>
                  </a:lnTo>
                  <a:lnTo>
                    <a:pt x="919213" y="66763"/>
                  </a:lnTo>
                  <a:lnTo>
                    <a:pt x="971929" y="54581"/>
                  </a:lnTo>
                  <a:lnTo>
                    <a:pt x="1025602" y="43554"/>
                  </a:lnTo>
                  <a:lnTo>
                    <a:pt x="1080189" y="33707"/>
                  </a:lnTo>
                  <a:lnTo>
                    <a:pt x="1135645" y="25066"/>
                  </a:lnTo>
                  <a:lnTo>
                    <a:pt x="1191927" y="17657"/>
                  </a:lnTo>
                  <a:lnTo>
                    <a:pt x="1248990" y="11505"/>
                  </a:lnTo>
                  <a:lnTo>
                    <a:pt x="1306790" y="6638"/>
                  </a:lnTo>
                  <a:lnTo>
                    <a:pt x="1365284" y="3081"/>
                  </a:lnTo>
                  <a:lnTo>
                    <a:pt x="1424428" y="859"/>
                  </a:lnTo>
                  <a:lnTo>
                    <a:pt x="1484176"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gf6487c47f5_0_150"/>
            <p:cNvSpPr/>
            <p:nvPr/>
          </p:nvSpPr>
          <p:spPr>
            <a:xfrm>
              <a:off x="5141672" y="2111251"/>
              <a:ext cx="1127125" cy="851535"/>
            </a:xfrm>
            <a:custGeom>
              <a:rect b="b" l="l" r="r" t="t"/>
              <a:pathLst>
                <a:path extrusionOk="0" h="851535" w="1127125">
                  <a:moveTo>
                    <a:pt x="1126667" y="850959"/>
                  </a:moveTo>
                  <a:lnTo>
                    <a:pt x="1071923" y="848441"/>
                  </a:lnTo>
                  <a:lnTo>
                    <a:pt x="1017904" y="844116"/>
                  </a:lnTo>
                  <a:lnTo>
                    <a:pt x="964664" y="838026"/>
                  </a:lnTo>
                  <a:lnTo>
                    <a:pt x="912257" y="830213"/>
                  </a:lnTo>
                  <a:lnTo>
                    <a:pt x="860740" y="820718"/>
                  </a:lnTo>
                  <a:lnTo>
                    <a:pt x="810166" y="809582"/>
                  </a:lnTo>
                  <a:lnTo>
                    <a:pt x="760591" y="796848"/>
                  </a:lnTo>
                  <a:lnTo>
                    <a:pt x="712069" y="782555"/>
                  </a:lnTo>
                  <a:lnTo>
                    <a:pt x="664655" y="766746"/>
                  </a:lnTo>
                  <a:lnTo>
                    <a:pt x="618405" y="749463"/>
                  </a:lnTo>
                  <a:lnTo>
                    <a:pt x="573373" y="730746"/>
                  </a:lnTo>
                  <a:lnTo>
                    <a:pt x="529613" y="710638"/>
                  </a:lnTo>
                  <a:lnTo>
                    <a:pt x="487182" y="689179"/>
                  </a:lnTo>
                  <a:lnTo>
                    <a:pt x="446132" y="666411"/>
                  </a:lnTo>
                  <a:lnTo>
                    <a:pt x="406521" y="642375"/>
                  </a:lnTo>
                  <a:lnTo>
                    <a:pt x="368402" y="617114"/>
                  </a:lnTo>
                  <a:lnTo>
                    <a:pt x="331830" y="590667"/>
                  </a:lnTo>
                  <a:lnTo>
                    <a:pt x="296860" y="563078"/>
                  </a:lnTo>
                  <a:lnTo>
                    <a:pt x="263547" y="534387"/>
                  </a:lnTo>
                  <a:lnTo>
                    <a:pt x="231946" y="504636"/>
                  </a:lnTo>
                  <a:lnTo>
                    <a:pt x="202111" y="473865"/>
                  </a:lnTo>
                  <a:lnTo>
                    <a:pt x="174099" y="442118"/>
                  </a:lnTo>
                  <a:lnTo>
                    <a:pt x="147962" y="409434"/>
                  </a:lnTo>
                  <a:lnTo>
                    <a:pt x="123757" y="375856"/>
                  </a:lnTo>
                  <a:lnTo>
                    <a:pt x="101538" y="341425"/>
                  </a:lnTo>
                  <a:lnTo>
                    <a:pt x="81360" y="306183"/>
                  </a:lnTo>
                  <a:lnTo>
                    <a:pt x="63278" y="270170"/>
                  </a:lnTo>
                  <a:lnTo>
                    <a:pt x="47347" y="233429"/>
                  </a:lnTo>
                  <a:lnTo>
                    <a:pt x="33622" y="196000"/>
                  </a:lnTo>
                  <a:lnTo>
                    <a:pt x="22157" y="157926"/>
                  </a:lnTo>
                  <a:lnTo>
                    <a:pt x="13007" y="119247"/>
                  </a:lnTo>
                  <a:lnTo>
                    <a:pt x="6228" y="80006"/>
                  </a:lnTo>
                  <a:lnTo>
                    <a:pt x="1874" y="40242"/>
                  </a:lnTo>
                  <a:lnTo>
                    <a:pt x="0"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gf6487c47f5_0_150"/>
            <p:cNvSpPr/>
            <p:nvPr/>
          </p:nvSpPr>
          <p:spPr>
            <a:xfrm>
              <a:off x="6268794" y="2213736"/>
              <a:ext cx="1223119" cy="745570"/>
            </a:xfrm>
            <a:custGeom>
              <a:rect b="b" l="l" r="r" t="t"/>
              <a:pathLst>
                <a:path extrusionOk="0" h="751204" w="1226184">
                  <a:moveTo>
                    <a:pt x="1225895" y="0"/>
                  </a:moveTo>
                  <a:lnTo>
                    <a:pt x="1220392" y="69994"/>
                  </a:lnTo>
                  <a:lnTo>
                    <a:pt x="1204200" y="138203"/>
                  </a:lnTo>
                  <a:lnTo>
                    <a:pt x="1177791" y="204338"/>
                  </a:lnTo>
                  <a:lnTo>
                    <a:pt x="1141637" y="268112"/>
                  </a:lnTo>
                  <a:lnTo>
                    <a:pt x="1096212" y="329235"/>
                  </a:lnTo>
                  <a:lnTo>
                    <a:pt x="1070170" y="358713"/>
                  </a:lnTo>
                  <a:lnTo>
                    <a:pt x="1041988" y="387421"/>
                  </a:lnTo>
                  <a:lnTo>
                    <a:pt x="1011724" y="415322"/>
                  </a:lnTo>
                  <a:lnTo>
                    <a:pt x="979438" y="442380"/>
                  </a:lnTo>
                  <a:lnTo>
                    <a:pt x="945188" y="468560"/>
                  </a:lnTo>
                  <a:lnTo>
                    <a:pt x="909034" y="493825"/>
                  </a:lnTo>
                  <a:lnTo>
                    <a:pt x="871035" y="518140"/>
                  </a:lnTo>
                  <a:lnTo>
                    <a:pt x="831250" y="541469"/>
                  </a:lnTo>
                  <a:lnTo>
                    <a:pt x="789738" y="563774"/>
                  </a:lnTo>
                  <a:lnTo>
                    <a:pt x="746558" y="585021"/>
                  </a:lnTo>
                  <a:lnTo>
                    <a:pt x="701769" y="605174"/>
                  </a:lnTo>
                  <a:lnTo>
                    <a:pt x="655430" y="624196"/>
                  </a:lnTo>
                  <a:lnTo>
                    <a:pt x="607601" y="642051"/>
                  </a:lnTo>
                  <a:lnTo>
                    <a:pt x="558340" y="658704"/>
                  </a:lnTo>
                  <a:lnTo>
                    <a:pt x="507707" y="674117"/>
                  </a:lnTo>
                  <a:lnTo>
                    <a:pt x="455761" y="688257"/>
                  </a:lnTo>
                  <a:lnTo>
                    <a:pt x="402560" y="701085"/>
                  </a:lnTo>
                  <a:lnTo>
                    <a:pt x="348164" y="712567"/>
                  </a:lnTo>
                  <a:lnTo>
                    <a:pt x="292632" y="722667"/>
                  </a:lnTo>
                  <a:lnTo>
                    <a:pt x="236023" y="731347"/>
                  </a:lnTo>
                  <a:lnTo>
                    <a:pt x="178396" y="738573"/>
                  </a:lnTo>
                  <a:lnTo>
                    <a:pt x="119811" y="744309"/>
                  </a:lnTo>
                  <a:lnTo>
                    <a:pt x="60325" y="748517"/>
                  </a:lnTo>
                  <a:lnTo>
                    <a:pt x="0" y="751163"/>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1" name="Google Shape;321;gf6487c47f5_0_150"/>
          <p:cNvGrpSpPr/>
          <p:nvPr/>
        </p:nvGrpSpPr>
        <p:grpSpPr>
          <a:xfrm>
            <a:off x="5395695" y="813356"/>
            <a:ext cx="5448929" cy="5425449"/>
            <a:chOff x="7322543" y="1915720"/>
            <a:chExt cx="4175745" cy="4157751"/>
          </a:xfrm>
        </p:grpSpPr>
        <p:sp>
          <p:nvSpPr>
            <p:cNvPr id="322" name="Google Shape;322;gf6487c47f5_0_150"/>
            <p:cNvSpPr txBox="1"/>
            <p:nvPr/>
          </p:nvSpPr>
          <p:spPr>
            <a:xfrm rot="5400000">
              <a:off x="10368787" y="4820658"/>
              <a:ext cx="2127000" cy="132000"/>
            </a:xfrm>
            <a:prstGeom prst="rect">
              <a:avLst/>
            </a:prstGeom>
            <a:noFill/>
            <a:ln>
              <a:noFill/>
            </a:ln>
          </p:spPr>
          <p:txBody>
            <a:bodyPr anchorCtr="0" anchor="t" bIns="9125" lIns="9125" spcFirstLastPara="1" rIns="9125" wrap="square" tIns="9125">
              <a:spAutoFit/>
            </a:bodyPr>
            <a:lstStyle/>
            <a:p>
              <a:pPr indent="0" lvl="0" marL="0" marR="0" rtl="0" algn="r">
                <a:lnSpc>
                  <a:spcPct val="100000"/>
                </a:lnSpc>
                <a:spcBef>
                  <a:spcPts val="0"/>
                </a:spcBef>
                <a:spcAft>
                  <a:spcPts val="0"/>
                </a:spcAft>
                <a:buClr>
                  <a:srgbClr val="000000"/>
                </a:buClr>
                <a:buSzPts val="800"/>
                <a:buFont typeface="Arial"/>
                <a:buNone/>
              </a:pPr>
              <a:r>
                <a:rPr b="0" i="1" lang="en-US" sz="1000" u="none" cap="none" strike="noStrike">
                  <a:solidFill>
                    <a:srgbClr val="999999"/>
                  </a:solidFill>
                  <a:latin typeface="Lato"/>
                  <a:ea typeface="Lato"/>
                  <a:cs typeface="Lato"/>
                  <a:sym typeface="Lato"/>
                </a:rPr>
                <a:t>Dariush Khadjenouri </a:t>
              </a:r>
              <a:endParaRPr b="0" i="1" sz="1000" u="none" cap="none" strike="noStrike">
                <a:solidFill>
                  <a:srgbClr val="999999"/>
                </a:solidFill>
                <a:latin typeface="Lato"/>
                <a:ea typeface="Lato"/>
                <a:cs typeface="Lato"/>
                <a:sym typeface="Lato"/>
              </a:endParaRPr>
            </a:p>
          </p:txBody>
        </p:sp>
        <p:grpSp>
          <p:nvGrpSpPr>
            <p:cNvPr id="323" name="Google Shape;323;gf6487c47f5_0_150"/>
            <p:cNvGrpSpPr/>
            <p:nvPr/>
          </p:nvGrpSpPr>
          <p:grpSpPr>
            <a:xfrm>
              <a:off x="7322543" y="1915720"/>
              <a:ext cx="260940" cy="4157751"/>
              <a:chOff x="7262196" y="632032"/>
              <a:chExt cx="292697" cy="7336775"/>
            </a:xfrm>
          </p:grpSpPr>
          <p:cxnSp>
            <p:nvCxnSpPr>
              <p:cNvPr id="324" name="Google Shape;324;gf6487c47f5_0_150"/>
              <p:cNvCxnSpPr/>
              <p:nvPr/>
            </p:nvCxnSpPr>
            <p:spPr>
              <a:xfrm>
                <a:off x="7554893" y="825807"/>
                <a:ext cx="0" cy="7143000"/>
              </a:xfrm>
              <a:prstGeom prst="straightConnector1">
                <a:avLst/>
              </a:prstGeom>
              <a:noFill/>
              <a:ln cap="flat" cmpd="sng" w="19050">
                <a:solidFill>
                  <a:srgbClr val="1155CC"/>
                </a:solidFill>
                <a:prstDash val="dash"/>
                <a:round/>
                <a:headEnd len="sm" w="sm" type="none"/>
                <a:tailEnd len="sm" w="sm" type="none"/>
              </a:ln>
            </p:spPr>
          </p:cxnSp>
          <p:sp>
            <p:nvSpPr>
              <p:cNvPr id="325" name="Google Shape;325;gf6487c47f5_0_150"/>
              <p:cNvSpPr txBox="1"/>
              <p:nvPr/>
            </p:nvSpPr>
            <p:spPr>
              <a:xfrm rot="-5400000">
                <a:off x="6555996" y="1338232"/>
                <a:ext cx="1683900" cy="271500"/>
              </a:xfrm>
              <a:prstGeom prst="rect">
                <a:avLst/>
              </a:prstGeom>
              <a:noFill/>
              <a:ln>
                <a:noFill/>
              </a:ln>
              <a:effectLst>
                <a:outerShdw blurRad="442913" rotWithShape="0" algn="bl" dir="5400000" dist="95250">
                  <a:srgbClr val="FFFF00">
                    <a:alpha val="400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200">
                    <a:solidFill>
                      <a:srgbClr val="1155CC"/>
                    </a:solidFill>
                    <a:latin typeface="Montserrat"/>
                    <a:ea typeface="Montserrat"/>
                    <a:cs typeface="Montserrat"/>
                    <a:sym typeface="Montserrat"/>
                  </a:rPr>
                  <a:t>June 24</a:t>
                </a:r>
                <a:r>
                  <a:rPr b="0" i="0" lang="en-US" sz="1200" u="none" cap="none" strike="noStrike">
                    <a:solidFill>
                      <a:srgbClr val="1155CC"/>
                    </a:solidFill>
                    <a:latin typeface="Montserrat"/>
                    <a:ea typeface="Montserrat"/>
                    <a:cs typeface="Montserrat"/>
                    <a:sym typeface="Montserrat"/>
                  </a:rPr>
                  <a:t>, 2022</a:t>
                </a:r>
                <a:endParaRPr b="0" i="0" sz="1200" u="none" cap="none" strike="noStrike">
                  <a:solidFill>
                    <a:srgbClr val="1155CC"/>
                  </a:solidFill>
                  <a:latin typeface="Montserrat"/>
                  <a:ea typeface="Montserrat"/>
                  <a:cs typeface="Montserrat"/>
                  <a:sym typeface="Montserrat"/>
                </a:endParaRPr>
              </a:p>
            </p:txBody>
          </p:sp>
        </p:grpSp>
      </p:grpSp>
      <p:grpSp>
        <p:nvGrpSpPr>
          <p:cNvPr id="326" name="Google Shape;326;gf6487c47f5_0_150"/>
          <p:cNvGrpSpPr/>
          <p:nvPr/>
        </p:nvGrpSpPr>
        <p:grpSpPr>
          <a:xfrm>
            <a:off x="8186038" y="2706333"/>
            <a:ext cx="1117094" cy="636921"/>
            <a:chOff x="5141620" y="1237180"/>
            <a:chExt cx="2350293" cy="1725606"/>
          </a:xfrm>
        </p:grpSpPr>
        <p:sp>
          <p:nvSpPr>
            <p:cNvPr id="327" name="Google Shape;327;gf6487c47f5_0_150"/>
            <p:cNvSpPr/>
            <p:nvPr/>
          </p:nvSpPr>
          <p:spPr>
            <a:xfrm>
              <a:off x="6353135" y="1474160"/>
              <a:ext cx="1135379" cy="745489"/>
            </a:xfrm>
            <a:custGeom>
              <a:rect b="b" l="l" r="r" t="t"/>
              <a:pathLst>
                <a:path extrusionOk="0" h="745489" w="1135379">
                  <a:moveTo>
                    <a:pt x="0" y="0"/>
                  </a:moveTo>
                  <a:lnTo>
                    <a:pt x="55372" y="943"/>
                  </a:lnTo>
                  <a:lnTo>
                    <a:pt x="110096" y="3747"/>
                  </a:lnTo>
                  <a:lnTo>
                    <a:pt x="164108" y="8369"/>
                  </a:lnTo>
                  <a:lnTo>
                    <a:pt x="217346" y="14768"/>
                  </a:lnTo>
                  <a:lnTo>
                    <a:pt x="269744" y="22901"/>
                  </a:lnTo>
                  <a:lnTo>
                    <a:pt x="321240" y="32727"/>
                  </a:lnTo>
                  <a:lnTo>
                    <a:pt x="371770" y="44204"/>
                  </a:lnTo>
                  <a:lnTo>
                    <a:pt x="421270" y="57290"/>
                  </a:lnTo>
                  <a:lnTo>
                    <a:pt x="469677" y="71944"/>
                  </a:lnTo>
                  <a:lnTo>
                    <a:pt x="516927" y="88124"/>
                  </a:lnTo>
                  <a:lnTo>
                    <a:pt x="562956" y="105787"/>
                  </a:lnTo>
                  <a:lnTo>
                    <a:pt x="607702" y="124892"/>
                  </a:lnTo>
                  <a:lnTo>
                    <a:pt x="651099" y="145398"/>
                  </a:lnTo>
                  <a:lnTo>
                    <a:pt x="693086" y="167262"/>
                  </a:lnTo>
                  <a:lnTo>
                    <a:pt x="733597" y="190443"/>
                  </a:lnTo>
                  <a:lnTo>
                    <a:pt x="772570" y="214898"/>
                  </a:lnTo>
                  <a:lnTo>
                    <a:pt x="809941" y="240587"/>
                  </a:lnTo>
                  <a:lnTo>
                    <a:pt x="845646" y="267467"/>
                  </a:lnTo>
                  <a:lnTo>
                    <a:pt x="879621" y="295497"/>
                  </a:lnTo>
                  <a:lnTo>
                    <a:pt x="911804" y="324634"/>
                  </a:lnTo>
                  <a:lnTo>
                    <a:pt x="942130" y="354838"/>
                  </a:lnTo>
                  <a:lnTo>
                    <a:pt x="970536" y="386065"/>
                  </a:lnTo>
                  <a:lnTo>
                    <a:pt x="996958" y="418275"/>
                  </a:lnTo>
                  <a:lnTo>
                    <a:pt x="1021333" y="451426"/>
                  </a:lnTo>
                  <a:lnTo>
                    <a:pt x="1043596" y="485475"/>
                  </a:lnTo>
                  <a:lnTo>
                    <a:pt x="1063685" y="520381"/>
                  </a:lnTo>
                  <a:lnTo>
                    <a:pt x="1081536" y="556102"/>
                  </a:lnTo>
                  <a:lnTo>
                    <a:pt x="1097086" y="592597"/>
                  </a:lnTo>
                  <a:lnTo>
                    <a:pt x="1110269" y="629824"/>
                  </a:lnTo>
                  <a:lnTo>
                    <a:pt x="1121024" y="667740"/>
                  </a:lnTo>
                  <a:lnTo>
                    <a:pt x="1129286" y="706304"/>
                  </a:lnTo>
                  <a:lnTo>
                    <a:pt x="1134992" y="745475"/>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gf6487c47f5_0_150"/>
            <p:cNvSpPr/>
            <p:nvPr/>
          </p:nvSpPr>
          <p:spPr>
            <a:xfrm>
              <a:off x="5141620" y="1237180"/>
              <a:ext cx="1484629" cy="875664"/>
            </a:xfrm>
            <a:custGeom>
              <a:rect b="b" l="l" r="r" t="t"/>
              <a:pathLst>
                <a:path extrusionOk="0" h="875664" w="1484629">
                  <a:moveTo>
                    <a:pt x="0" y="875262"/>
                  </a:moveTo>
                  <a:lnTo>
                    <a:pt x="4740" y="805435"/>
                  </a:lnTo>
                  <a:lnTo>
                    <a:pt x="18591" y="737109"/>
                  </a:lnTo>
                  <a:lnTo>
                    <a:pt x="41199" y="670494"/>
                  </a:lnTo>
                  <a:lnTo>
                    <a:pt x="72214" y="605797"/>
                  </a:lnTo>
                  <a:lnTo>
                    <a:pt x="111283" y="543225"/>
                  </a:lnTo>
                  <a:lnTo>
                    <a:pt x="158054" y="482986"/>
                  </a:lnTo>
                  <a:lnTo>
                    <a:pt x="184217" y="453806"/>
                  </a:lnTo>
                  <a:lnTo>
                    <a:pt x="212174" y="425288"/>
                  </a:lnTo>
                  <a:lnTo>
                    <a:pt x="241881" y="397456"/>
                  </a:lnTo>
                  <a:lnTo>
                    <a:pt x="273293" y="370337"/>
                  </a:lnTo>
                  <a:lnTo>
                    <a:pt x="306367" y="343958"/>
                  </a:lnTo>
                  <a:lnTo>
                    <a:pt x="341058" y="318343"/>
                  </a:lnTo>
                  <a:lnTo>
                    <a:pt x="377323" y="293519"/>
                  </a:lnTo>
                  <a:lnTo>
                    <a:pt x="415117" y="269512"/>
                  </a:lnTo>
                  <a:lnTo>
                    <a:pt x="454396" y="246347"/>
                  </a:lnTo>
                  <a:lnTo>
                    <a:pt x="495117" y="224051"/>
                  </a:lnTo>
                  <a:lnTo>
                    <a:pt x="537236" y="202650"/>
                  </a:lnTo>
                  <a:lnTo>
                    <a:pt x="580708" y="182170"/>
                  </a:lnTo>
                  <a:lnTo>
                    <a:pt x="625489" y="162636"/>
                  </a:lnTo>
                  <a:lnTo>
                    <a:pt x="671536" y="144074"/>
                  </a:lnTo>
                  <a:lnTo>
                    <a:pt x="718805" y="126511"/>
                  </a:lnTo>
                  <a:lnTo>
                    <a:pt x="767251" y="109973"/>
                  </a:lnTo>
                  <a:lnTo>
                    <a:pt x="816830" y="94485"/>
                  </a:lnTo>
                  <a:lnTo>
                    <a:pt x="867499" y="80073"/>
                  </a:lnTo>
                  <a:lnTo>
                    <a:pt x="919213" y="66763"/>
                  </a:lnTo>
                  <a:lnTo>
                    <a:pt x="971929" y="54581"/>
                  </a:lnTo>
                  <a:lnTo>
                    <a:pt x="1025602" y="43554"/>
                  </a:lnTo>
                  <a:lnTo>
                    <a:pt x="1080189" y="33707"/>
                  </a:lnTo>
                  <a:lnTo>
                    <a:pt x="1135645" y="25066"/>
                  </a:lnTo>
                  <a:lnTo>
                    <a:pt x="1191927" y="17657"/>
                  </a:lnTo>
                  <a:lnTo>
                    <a:pt x="1248990" y="11505"/>
                  </a:lnTo>
                  <a:lnTo>
                    <a:pt x="1306790" y="6638"/>
                  </a:lnTo>
                  <a:lnTo>
                    <a:pt x="1365284" y="3081"/>
                  </a:lnTo>
                  <a:lnTo>
                    <a:pt x="1424428" y="859"/>
                  </a:lnTo>
                  <a:lnTo>
                    <a:pt x="1484176"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gf6487c47f5_0_150"/>
            <p:cNvSpPr/>
            <p:nvPr/>
          </p:nvSpPr>
          <p:spPr>
            <a:xfrm>
              <a:off x="5141672" y="2111251"/>
              <a:ext cx="1127125" cy="851535"/>
            </a:xfrm>
            <a:custGeom>
              <a:rect b="b" l="l" r="r" t="t"/>
              <a:pathLst>
                <a:path extrusionOk="0" h="851535" w="1127125">
                  <a:moveTo>
                    <a:pt x="1126667" y="850959"/>
                  </a:moveTo>
                  <a:lnTo>
                    <a:pt x="1071923" y="848441"/>
                  </a:lnTo>
                  <a:lnTo>
                    <a:pt x="1017904" y="844116"/>
                  </a:lnTo>
                  <a:lnTo>
                    <a:pt x="964664" y="838026"/>
                  </a:lnTo>
                  <a:lnTo>
                    <a:pt x="912257" y="830213"/>
                  </a:lnTo>
                  <a:lnTo>
                    <a:pt x="860740" y="820718"/>
                  </a:lnTo>
                  <a:lnTo>
                    <a:pt x="810166" y="809582"/>
                  </a:lnTo>
                  <a:lnTo>
                    <a:pt x="760591" y="796848"/>
                  </a:lnTo>
                  <a:lnTo>
                    <a:pt x="712069" y="782555"/>
                  </a:lnTo>
                  <a:lnTo>
                    <a:pt x="664655" y="766746"/>
                  </a:lnTo>
                  <a:lnTo>
                    <a:pt x="618405" y="749463"/>
                  </a:lnTo>
                  <a:lnTo>
                    <a:pt x="573373" y="730746"/>
                  </a:lnTo>
                  <a:lnTo>
                    <a:pt x="529613" y="710638"/>
                  </a:lnTo>
                  <a:lnTo>
                    <a:pt x="487182" y="689179"/>
                  </a:lnTo>
                  <a:lnTo>
                    <a:pt x="446132" y="666411"/>
                  </a:lnTo>
                  <a:lnTo>
                    <a:pt x="406521" y="642375"/>
                  </a:lnTo>
                  <a:lnTo>
                    <a:pt x="368402" y="617114"/>
                  </a:lnTo>
                  <a:lnTo>
                    <a:pt x="331830" y="590667"/>
                  </a:lnTo>
                  <a:lnTo>
                    <a:pt x="296860" y="563078"/>
                  </a:lnTo>
                  <a:lnTo>
                    <a:pt x="263547" y="534387"/>
                  </a:lnTo>
                  <a:lnTo>
                    <a:pt x="231946" y="504636"/>
                  </a:lnTo>
                  <a:lnTo>
                    <a:pt x="202111" y="473865"/>
                  </a:lnTo>
                  <a:lnTo>
                    <a:pt x="174099" y="442118"/>
                  </a:lnTo>
                  <a:lnTo>
                    <a:pt x="147962" y="409434"/>
                  </a:lnTo>
                  <a:lnTo>
                    <a:pt x="123757" y="375856"/>
                  </a:lnTo>
                  <a:lnTo>
                    <a:pt x="101538" y="341425"/>
                  </a:lnTo>
                  <a:lnTo>
                    <a:pt x="81360" y="306183"/>
                  </a:lnTo>
                  <a:lnTo>
                    <a:pt x="63278" y="270170"/>
                  </a:lnTo>
                  <a:lnTo>
                    <a:pt x="47347" y="233429"/>
                  </a:lnTo>
                  <a:lnTo>
                    <a:pt x="33622" y="196000"/>
                  </a:lnTo>
                  <a:lnTo>
                    <a:pt x="22157" y="157926"/>
                  </a:lnTo>
                  <a:lnTo>
                    <a:pt x="13007" y="119247"/>
                  </a:lnTo>
                  <a:lnTo>
                    <a:pt x="6228" y="80006"/>
                  </a:lnTo>
                  <a:lnTo>
                    <a:pt x="1874" y="40242"/>
                  </a:lnTo>
                  <a:lnTo>
                    <a:pt x="0"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gf6487c47f5_0_150"/>
            <p:cNvSpPr/>
            <p:nvPr/>
          </p:nvSpPr>
          <p:spPr>
            <a:xfrm>
              <a:off x="6268794" y="2213736"/>
              <a:ext cx="1223119" cy="745570"/>
            </a:xfrm>
            <a:custGeom>
              <a:rect b="b" l="l" r="r" t="t"/>
              <a:pathLst>
                <a:path extrusionOk="0" h="751204" w="1226184">
                  <a:moveTo>
                    <a:pt x="1225895" y="0"/>
                  </a:moveTo>
                  <a:lnTo>
                    <a:pt x="1220392" y="69994"/>
                  </a:lnTo>
                  <a:lnTo>
                    <a:pt x="1204200" y="138203"/>
                  </a:lnTo>
                  <a:lnTo>
                    <a:pt x="1177791" y="204338"/>
                  </a:lnTo>
                  <a:lnTo>
                    <a:pt x="1141637" y="268112"/>
                  </a:lnTo>
                  <a:lnTo>
                    <a:pt x="1096212" y="329235"/>
                  </a:lnTo>
                  <a:lnTo>
                    <a:pt x="1070170" y="358713"/>
                  </a:lnTo>
                  <a:lnTo>
                    <a:pt x="1041988" y="387421"/>
                  </a:lnTo>
                  <a:lnTo>
                    <a:pt x="1011724" y="415322"/>
                  </a:lnTo>
                  <a:lnTo>
                    <a:pt x="979438" y="442380"/>
                  </a:lnTo>
                  <a:lnTo>
                    <a:pt x="945188" y="468560"/>
                  </a:lnTo>
                  <a:lnTo>
                    <a:pt x="909034" y="493825"/>
                  </a:lnTo>
                  <a:lnTo>
                    <a:pt x="871035" y="518140"/>
                  </a:lnTo>
                  <a:lnTo>
                    <a:pt x="831250" y="541469"/>
                  </a:lnTo>
                  <a:lnTo>
                    <a:pt x="789738" y="563774"/>
                  </a:lnTo>
                  <a:lnTo>
                    <a:pt x="746558" y="585021"/>
                  </a:lnTo>
                  <a:lnTo>
                    <a:pt x="701769" y="605174"/>
                  </a:lnTo>
                  <a:lnTo>
                    <a:pt x="655430" y="624196"/>
                  </a:lnTo>
                  <a:lnTo>
                    <a:pt x="607601" y="642051"/>
                  </a:lnTo>
                  <a:lnTo>
                    <a:pt x="558340" y="658704"/>
                  </a:lnTo>
                  <a:lnTo>
                    <a:pt x="507707" y="674117"/>
                  </a:lnTo>
                  <a:lnTo>
                    <a:pt x="455761" y="688257"/>
                  </a:lnTo>
                  <a:lnTo>
                    <a:pt x="402560" y="701085"/>
                  </a:lnTo>
                  <a:lnTo>
                    <a:pt x="348164" y="712567"/>
                  </a:lnTo>
                  <a:lnTo>
                    <a:pt x="292632" y="722667"/>
                  </a:lnTo>
                  <a:lnTo>
                    <a:pt x="236023" y="731347"/>
                  </a:lnTo>
                  <a:lnTo>
                    <a:pt x="178396" y="738573"/>
                  </a:lnTo>
                  <a:lnTo>
                    <a:pt x="119811" y="744309"/>
                  </a:lnTo>
                  <a:lnTo>
                    <a:pt x="60325" y="748517"/>
                  </a:lnTo>
                  <a:lnTo>
                    <a:pt x="0" y="751163"/>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1" name="Google Shape;331;gf6487c47f5_0_150"/>
          <p:cNvGrpSpPr/>
          <p:nvPr/>
        </p:nvGrpSpPr>
        <p:grpSpPr>
          <a:xfrm>
            <a:off x="6522030" y="2706322"/>
            <a:ext cx="1174911" cy="636921"/>
            <a:chOff x="5141620" y="1237180"/>
            <a:chExt cx="2350293" cy="1725606"/>
          </a:xfrm>
        </p:grpSpPr>
        <p:sp>
          <p:nvSpPr>
            <p:cNvPr id="332" name="Google Shape;332;gf6487c47f5_0_150"/>
            <p:cNvSpPr/>
            <p:nvPr/>
          </p:nvSpPr>
          <p:spPr>
            <a:xfrm>
              <a:off x="6353135" y="1474160"/>
              <a:ext cx="1135379" cy="745489"/>
            </a:xfrm>
            <a:custGeom>
              <a:rect b="b" l="l" r="r" t="t"/>
              <a:pathLst>
                <a:path extrusionOk="0" h="745489" w="1135379">
                  <a:moveTo>
                    <a:pt x="0" y="0"/>
                  </a:moveTo>
                  <a:lnTo>
                    <a:pt x="55372" y="943"/>
                  </a:lnTo>
                  <a:lnTo>
                    <a:pt x="110096" y="3747"/>
                  </a:lnTo>
                  <a:lnTo>
                    <a:pt x="164108" y="8369"/>
                  </a:lnTo>
                  <a:lnTo>
                    <a:pt x="217346" y="14768"/>
                  </a:lnTo>
                  <a:lnTo>
                    <a:pt x="269744" y="22901"/>
                  </a:lnTo>
                  <a:lnTo>
                    <a:pt x="321240" y="32727"/>
                  </a:lnTo>
                  <a:lnTo>
                    <a:pt x="371770" y="44204"/>
                  </a:lnTo>
                  <a:lnTo>
                    <a:pt x="421270" y="57290"/>
                  </a:lnTo>
                  <a:lnTo>
                    <a:pt x="469677" y="71944"/>
                  </a:lnTo>
                  <a:lnTo>
                    <a:pt x="516927" y="88124"/>
                  </a:lnTo>
                  <a:lnTo>
                    <a:pt x="562956" y="105787"/>
                  </a:lnTo>
                  <a:lnTo>
                    <a:pt x="607702" y="124892"/>
                  </a:lnTo>
                  <a:lnTo>
                    <a:pt x="651099" y="145398"/>
                  </a:lnTo>
                  <a:lnTo>
                    <a:pt x="693086" y="167262"/>
                  </a:lnTo>
                  <a:lnTo>
                    <a:pt x="733597" y="190443"/>
                  </a:lnTo>
                  <a:lnTo>
                    <a:pt x="772570" y="214898"/>
                  </a:lnTo>
                  <a:lnTo>
                    <a:pt x="809941" y="240587"/>
                  </a:lnTo>
                  <a:lnTo>
                    <a:pt x="845646" y="267467"/>
                  </a:lnTo>
                  <a:lnTo>
                    <a:pt x="879621" y="295497"/>
                  </a:lnTo>
                  <a:lnTo>
                    <a:pt x="911804" y="324634"/>
                  </a:lnTo>
                  <a:lnTo>
                    <a:pt x="942130" y="354838"/>
                  </a:lnTo>
                  <a:lnTo>
                    <a:pt x="970536" y="386065"/>
                  </a:lnTo>
                  <a:lnTo>
                    <a:pt x="996958" y="418275"/>
                  </a:lnTo>
                  <a:lnTo>
                    <a:pt x="1021333" y="451426"/>
                  </a:lnTo>
                  <a:lnTo>
                    <a:pt x="1043596" y="485475"/>
                  </a:lnTo>
                  <a:lnTo>
                    <a:pt x="1063685" y="520381"/>
                  </a:lnTo>
                  <a:lnTo>
                    <a:pt x="1081536" y="556102"/>
                  </a:lnTo>
                  <a:lnTo>
                    <a:pt x="1097086" y="592597"/>
                  </a:lnTo>
                  <a:lnTo>
                    <a:pt x="1110269" y="629824"/>
                  </a:lnTo>
                  <a:lnTo>
                    <a:pt x="1121024" y="667740"/>
                  </a:lnTo>
                  <a:lnTo>
                    <a:pt x="1129286" y="706304"/>
                  </a:lnTo>
                  <a:lnTo>
                    <a:pt x="1134992" y="745475"/>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gf6487c47f5_0_150"/>
            <p:cNvSpPr/>
            <p:nvPr/>
          </p:nvSpPr>
          <p:spPr>
            <a:xfrm>
              <a:off x="5141620" y="1237180"/>
              <a:ext cx="1484629" cy="875664"/>
            </a:xfrm>
            <a:custGeom>
              <a:rect b="b" l="l" r="r" t="t"/>
              <a:pathLst>
                <a:path extrusionOk="0" h="875664" w="1484629">
                  <a:moveTo>
                    <a:pt x="0" y="875262"/>
                  </a:moveTo>
                  <a:lnTo>
                    <a:pt x="4740" y="805435"/>
                  </a:lnTo>
                  <a:lnTo>
                    <a:pt x="18591" y="737109"/>
                  </a:lnTo>
                  <a:lnTo>
                    <a:pt x="41199" y="670494"/>
                  </a:lnTo>
                  <a:lnTo>
                    <a:pt x="72214" y="605797"/>
                  </a:lnTo>
                  <a:lnTo>
                    <a:pt x="111283" y="543225"/>
                  </a:lnTo>
                  <a:lnTo>
                    <a:pt x="158054" y="482986"/>
                  </a:lnTo>
                  <a:lnTo>
                    <a:pt x="184217" y="453806"/>
                  </a:lnTo>
                  <a:lnTo>
                    <a:pt x="212174" y="425288"/>
                  </a:lnTo>
                  <a:lnTo>
                    <a:pt x="241881" y="397456"/>
                  </a:lnTo>
                  <a:lnTo>
                    <a:pt x="273293" y="370337"/>
                  </a:lnTo>
                  <a:lnTo>
                    <a:pt x="306367" y="343958"/>
                  </a:lnTo>
                  <a:lnTo>
                    <a:pt x="341058" y="318343"/>
                  </a:lnTo>
                  <a:lnTo>
                    <a:pt x="377323" y="293519"/>
                  </a:lnTo>
                  <a:lnTo>
                    <a:pt x="415117" y="269512"/>
                  </a:lnTo>
                  <a:lnTo>
                    <a:pt x="454396" y="246347"/>
                  </a:lnTo>
                  <a:lnTo>
                    <a:pt x="495117" y="224051"/>
                  </a:lnTo>
                  <a:lnTo>
                    <a:pt x="537236" y="202650"/>
                  </a:lnTo>
                  <a:lnTo>
                    <a:pt x="580708" y="182170"/>
                  </a:lnTo>
                  <a:lnTo>
                    <a:pt x="625489" y="162636"/>
                  </a:lnTo>
                  <a:lnTo>
                    <a:pt x="671536" y="144074"/>
                  </a:lnTo>
                  <a:lnTo>
                    <a:pt x="718805" y="126511"/>
                  </a:lnTo>
                  <a:lnTo>
                    <a:pt x="767251" y="109973"/>
                  </a:lnTo>
                  <a:lnTo>
                    <a:pt x="816830" y="94485"/>
                  </a:lnTo>
                  <a:lnTo>
                    <a:pt x="867499" y="80073"/>
                  </a:lnTo>
                  <a:lnTo>
                    <a:pt x="919213" y="66763"/>
                  </a:lnTo>
                  <a:lnTo>
                    <a:pt x="971929" y="54581"/>
                  </a:lnTo>
                  <a:lnTo>
                    <a:pt x="1025602" y="43554"/>
                  </a:lnTo>
                  <a:lnTo>
                    <a:pt x="1080189" y="33707"/>
                  </a:lnTo>
                  <a:lnTo>
                    <a:pt x="1135645" y="25066"/>
                  </a:lnTo>
                  <a:lnTo>
                    <a:pt x="1191927" y="17657"/>
                  </a:lnTo>
                  <a:lnTo>
                    <a:pt x="1248990" y="11505"/>
                  </a:lnTo>
                  <a:lnTo>
                    <a:pt x="1306790" y="6638"/>
                  </a:lnTo>
                  <a:lnTo>
                    <a:pt x="1365284" y="3081"/>
                  </a:lnTo>
                  <a:lnTo>
                    <a:pt x="1424428" y="859"/>
                  </a:lnTo>
                  <a:lnTo>
                    <a:pt x="1484176"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gf6487c47f5_0_150"/>
            <p:cNvSpPr/>
            <p:nvPr/>
          </p:nvSpPr>
          <p:spPr>
            <a:xfrm>
              <a:off x="5141672" y="2111251"/>
              <a:ext cx="1127125" cy="851535"/>
            </a:xfrm>
            <a:custGeom>
              <a:rect b="b" l="l" r="r" t="t"/>
              <a:pathLst>
                <a:path extrusionOk="0" h="851535" w="1127125">
                  <a:moveTo>
                    <a:pt x="1126667" y="850959"/>
                  </a:moveTo>
                  <a:lnTo>
                    <a:pt x="1071923" y="848441"/>
                  </a:lnTo>
                  <a:lnTo>
                    <a:pt x="1017904" y="844116"/>
                  </a:lnTo>
                  <a:lnTo>
                    <a:pt x="964664" y="838026"/>
                  </a:lnTo>
                  <a:lnTo>
                    <a:pt x="912257" y="830213"/>
                  </a:lnTo>
                  <a:lnTo>
                    <a:pt x="860740" y="820718"/>
                  </a:lnTo>
                  <a:lnTo>
                    <a:pt x="810166" y="809582"/>
                  </a:lnTo>
                  <a:lnTo>
                    <a:pt x="760591" y="796848"/>
                  </a:lnTo>
                  <a:lnTo>
                    <a:pt x="712069" y="782555"/>
                  </a:lnTo>
                  <a:lnTo>
                    <a:pt x="664655" y="766746"/>
                  </a:lnTo>
                  <a:lnTo>
                    <a:pt x="618405" y="749463"/>
                  </a:lnTo>
                  <a:lnTo>
                    <a:pt x="573373" y="730746"/>
                  </a:lnTo>
                  <a:lnTo>
                    <a:pt x="529613" y="710638"/>
                  </a:lnTo>
                  <a:lnTo>
                    <a:pt x="487182" y="689179"/>
                  </a:lnTo>
                  <a:lnTo>
                    <a:pt x="446132" y="666411"/>
                  </a:lnTo>
                  <a:lnTo>
                    <a:pt x="406521" y="642375"/>
                  </a:lnTo>
                  <a:lnTo>
                    <a:pt x="368402" y="617114"/>
                  </a:lnTo>
                  <a:lnTo>
                    <a:pt x="331830" y="590667"/>
                  </a:lnTo>
                  <a:lnTo>
                    <a:pt x="296860" y="563078"/>
                  </a:lnTo>
                  <a:lnTo>
                    <a:pt x="263547" y="534387"/>
                  </a:lnTo>
                  <a:lnTo>
                    <a:pt x="231946" y="504636"/>
                  </a:lnTo>
                  <a:lnTo>
                    <a:pt x="202111" y="473865"/>
                  </a:lnTo>
                  <a:lnTo>
                    <a:pt x="174099" y="442118"/>
                  </a:lnTo>
                  <a:lnTo>
                    <a:pt x="147962" y="409434"/>
                  </a:lnTo>
                  <a:lnTo>
                    <a:pt x="123757" y="375856"/>
                  </a:lnTo>
                  <a:lnTo>
                    <a:pt x="101538" y="341425"/>
                  </a:lnTo>
                  <a:lnTo>
                    <a:pt x="81360" y="306183"/>
                  </a:lnTo>
                  <a:lnTo>
                    <a:pt x="63278" y="270170"/>
                  </a:lnTo>
                  <a:lnTo>
                    <a:pt x="47347" y="233429"/>
                  </a:lnTo>
                  <a:lnTo>
                    <a:pt x="33622" y="196000"/>
                  </a:lnTo>
                  <a:lnTo>
                    <a:pt x="22157" y="157926"/>
                  </a:lnTo>
                  <a:lnTo>
                    <a:pt x="13007" y="119247"/>
                  </a:lnTo>
                  <a:lnTo>
                    <a:pt x="6228" y="80006"/>
                  </a:lnTo>
                  <a:lnTo>
                    <a:pt x="1874" y="40242"/>
                  </a:lnTo>
                  <a:lnTo>
                    <a:pt x="0"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gf6487c47f5_0_150"/>
            <p:cNvSpPr/>
            <p:nvPr/>
          </p:nvSpPr>
          <p:spPr>
            <a:xfrm>
              <a:off x="6268794" y="2213736"/>
              <a:ext cx="1223119" cy="745570"/>
            </a:xfrm>
            <a:custGeom>
              <a:rect b="b" l="l" r="r" t="t"/>
              <a:pathLst>
                <a:path extrusionOk="0" h="751204" w="1226184">
                  <a:moveTo>
                    <a:pt x="1225895" y="0"/>
                  </a:moveTo>
                  <a:lnTo>
                    <a:pt x="1220392" y="69994"/>
                  </a:lnTo>
                  <a:lnTo>
                    <a:pt x="1204200" y="138203"/>
                  </a:lnTo>
                  <a:lnTo>
                    <a:pt x="1177791" y="204338"/>
                  </a:lnTo>
                  <a:lnTo>
                    <a:pt x="1141637" y="268112"/>
                  </a:lnTo>
                  <a:lnTo>
                    <a:pt x="1096212" y="329235"/>
                  </a:lnTo>
                  <a:lnTo>
                    <a:pt x="1070170" y="358713"/>
                  </a:lnTo>
                  <a:lnTo>
                    <a:pt x="1041988" y="387421"/>
                  </a:lnTo>
                  <a:lnTo>
                    <a:pt x="1011724" y="415322"/>
                  </a:lnTo>
                  <a:lnTo>
                    <a:pt x="979438" y="442380"/>
                  </a:lnTo>
                  <a:lnTo>
                    <a:pt x="945188" y="468560"/>
                  </a:lnTo>
                  <a:lnTo>
                    <a:pt x="909034" y="493825"/>
                  </a:lnTo>
                  <a:lnTo>
                    <a:pt x="871035" y="518140"/>
                  </a:lnTo>
                  <a:lnTo>
                    <a:pt x="831250" y="541469"/>
                  </a:lnTo>
                  <a:lnTo>
                    <a:pt x="789738" y="563774"/>
                  </a:lnTo>
                  <a:lnTo>
                    <a:pt x="746558" y="585021"/>
                  </a:lnTo>
                  <a:lnTo>
                    <a:pt x="701769" y="605174"/>
                  </a:lnTo>
                  <a:lnTo>
                    <a:pt x="655430" y="624196"/>
                  </a:lnTo>
                  <a:lnTo>
                    <a:pt x="607601" y="642051"/>
                  </a:lnTo>
                  <a:lnTo>
                    <a:pt x="558340" y="658704"/>
                  </a:lnTo>
                  <a:lnTo>
                    <a:pt x="507707" y="674117"/>
                  </a:lnTo>
                  <a:lnTo>
                    <a:pt x="455761" y="688257"/>
                  </a:lnTo>
                  <a:lnTo>
                    <a:pt x="402560" y="701085"/>
                  </a:lnTo>
                  <a:lnTo>
                    <a:pt x="348164" y="712567"/>
                  </a:lnTo>
                  <a:lnTo>
                    <a:pt x="292632" y="722667"/>
                  </a:lnTo>
                  <a:lnTo>
                    <a:pt x="236023" y="731347"/>
                  </a:lnTo>
                  <a:lnTo>
                    <a:pt x="178396" y="738573"/>
                  </a:lnTo>
                  <a:lnTo>
                    <a:pt x="119811" y="744309"/>
                  </a:lnTo>
                  <a:lnTo>
                    <a:pt x="60325" y="748517"/>
                  </a:lnTo>
                  <a:lnTo>
                    <a:pt x="0" y="751163"/>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6" name="Google Shape;336;gf6487c47f5_0_150"/>
          <p:cNvGrpSpPr/>
          <p:nvPr/>
        </p:nvGrpSpPr>
        <p:grpSpPr>
          <a:xfrm>
            <a:off x="9750289" y="4043972"/>
            <a:ext cx="888881" cy="636921"/>
            <a:chOff x="5141620" y="1237180"/>
            <a:chExt cx="2350293" cy="1725606"/>
          </a:xfrm>
        </p:grpSpPr>
        <p:sp>
          <p:nvSpPr>
            <p:cNvPr id="337" name="Google Shape;337;gf6487c47f5_0_150"/>
            <p:cNvSpPr/>
            <p:nvPr/>
          </p:nvSpPr>
          <p:spPr>
            <a:xfrm>
              <a:off x="6353135" y="1474160"/>
              <a:ext cx="1135379" cy="745489"/>
            </a:xfrm>
            <a:custGeom>
              <a:rect b="b" l="l" r="r" t="t"/>
              <a:pathLst>
                <a:path extrusionOk="0" h="745489" w="1135379">
                  <a:moveTo>
                    <a:pt x="0" y="0"/>
                  </a:moveTo>
                  <a:lnTo>
                    <a:pt x="55372" y="943"/>
                  </a:lnTo>
                  <a:lnTo>
                    <a:pt x="110096" y="3747"/>
                  </a:lnTo>
                  <a:lnTo>
                    <a:pt x="164108" y="8369"/>
                  </a:lnTo>
                  <a:lnTo>
                    <a:pt x="217346" y="14768"/>
                  </a:lnTo>
                  <a:lnTo>
                    <a:pt x="269744" y="22901"/>
                  </a:lnTo>
                  <a:lnTo>
                    <a:pt x="321240" y="32727"/>
                  </a:lnTo>
                  <a:lnTo>
                    <a:pt x="371770" y="44204"/>
                  </a:lnTo>
                  <a:lnTo>
                    <a:pt x="421270" y="57290"/>
                  </a:lnTo>
                  <a:lnTo>
                    <a:pt x="469677" y="71944"/>
                  </a:lnTo>
                  <a:lnTo>
                    <a:pt x="516927" y="88124"/>
                  </a:lnTo>
                  <a:lnTo>
                    <a:pt x="562956" y="105787"/>
                  </a:lnTo>
                  <a:lnTo>
                    <a:pt x="607702" y="124892"/>
                  </a:lnTo>
                  <a:lnTo>
                    <a:pt x="651099" y="145398"/>
                  </a:lnTo>
                  <a:lnTo>
                    <a:pt x="693086" y="167262"/>
                  </a:lnTo>
                  <a:lnTo>
                    <a:pt x="733597" y="190443"/>
                  </a:lnTo>
                  <a:lnTo>
                    <a:pt x="772570" y="214898"/>
                  </a:lnTo>
                  <a:lnTo>
                    <a:pt x="809941" y="240587"/>
                  </a:lnTo>
                  <a:lnTo>
                    <a:pt x="845646" y="267467"/>
                  </a:lnTo>
                  <a:lnTo>
                    <a:pt x="879621" y="295497"/>
                  </a:lnTo>
                  <a:lnTo>
                    <a:pt x="911804" y="324634"/>
                  </a:lnTo>
                  <a:lnTo>
                    <a:pt x="942130" y="354838"/>
                  </a:lnTo>
                  <a:lnTo>
                    <a:pt x="970536" y="386065"/>
                  </a:lnTo>
                  <a:lnTo>
                    <a:pt x="996958" y="418275"/>
                  </a:lnTo>
                  <a:lnTo>
                    <a:pt x="1021333" y="451426"/>
                  </a:lnTo>
                  <a:lnTo>
                    <a:pt x="1043596" y="485475"/>
                  </a:lnTo>
                  <a:lnTo>
                    <a:pt x="1063685" y="520381"/>
                  </a:lnTo>
                  <a:lnTo>
                    <a:pt x="1081536" y="556102"/>
                  </a:lnTo>
                  <a:lnTo>
                    <a:pt x="1097086" y="592597"/>
                  </a:lnTo>
                  <a:lnTo>
                    <a:pt x="1110269" y="629824"/>
                  </a:lnTo>
                  <a:lnTo>
                    <a:pt x="1121024" y="667740"/>
                  </a:lnTo>
                  <a:lnTo>
                    <a:pt x="1129286" y="706304"/>
                  </a:lnTo>
                  <a:lnTo>
                    <a:pt x="1134992" y="745475"/>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gf6487c47f5_0_150"/>
            <p:cNvSpPr/>
            <p:nvPr/>
          </p:nvSpPr>
          <p:spPr>
            <a:xfrm>
              <a:off x="5141620" y="1237180"/>
              <a:ext cx="1484629" cy="875664"/>
            </a:xfrm>
            <a:custGeom>
              <a:rect b="b" l="l" r="r" t="t"/>
              <a:pathLst>
                <a:path extrusionOk="0" h="875664" w="1484629">
                  <a:moveTo>
                    <a:pt x="0" y="875262"/>
                  </a:moveTo>
                  <a:lnTo>
                    <a:pt x="4740" y="805435"/>
                  </a:lnTo>
                  <a:lnTo>
                    <a:pt x="18591" y="737109"/>
                  </a:lnTo>
                  <a:lnTo>
                    <a:pt x="41199" y="670494"/>
                  </a:lnTo>
                  <a:lnTo>
                    <a:pt x="72214" y="605797"/>
                  </a:lnTo>
                  <a:lnTo>
                    <a:pt x="111283" y="543225"/>
                  </a:lnTo>
                  <a:lnTo>
                    <a:pt x="158054" y="482986"/>
                  </a:lnTo>
                  <a:lnTo>
                    <a:pt x="184217" y="453806"/>
                  </a:lnTo>
                  <a:lnTo>
                    <a:pt x="212174" y="425288"/>
                  </a:lnTo>
                  <a:lnTo>
                    <a:pt x="241881" y="397456"/>
                  </a:lnTo>
                  <a:lnTo>
                    <a:pt x="273293" y="370337"/>
                  </a:lnTo>
                  <a:lnTo>
                    <a:pt x="306367" y="343958"/>
                  </a:lnTo>
                  <a:lnTo>
                    <a:pt x="341058" y="318343"/>
                  </a:lnTo>
                  <a:lnTo>
                    <a:pt x="377323" y="293519"/>
                  </a:lnTo>
                  <a:lnTo>
                    <a:pt x="415117" y="269512"/>
                  </a:lnTo>
                  <a:lnTo>
                    <a:pt x="454396" y="246347"/>
                  </a:lnTo>
                  <a:lnTo>
                    <a:pt x="495117" y="224051"/>
                  </a:lnTo>
                  <a:lnTo>
                    <a:pt x="537236" y="202650"/>
                  </a:lnTo>
                  <a:lnTo>
                    <a:pt x="580708" y="182170"/>
                  </a:lnTo>
                  <a:lnTo>
                    <a:pt x="625489" y="162636"/>
                  </a:lnTo>
                  <a:lnTo>
                    <a:pt x="671536" y="144074"/>
                  </a:lnTo>
                  <a:lnTo>
                    <a:pt x="718805" y="126511"/>
                  </a:lnTo>
                  <a:lnTo>
                    <a:pt x="767251" y="109973"/>
                  </a:lnTo>
                  <a:lnTo>
                    <a:pt x="816830" y="94485"/>
                  </a:lnTo>
                  <a:lnTo>
                    <a:pt x="867499" y="80073"/>
                  </a:lnTo>
                  <a:lnTo>
                    <a:pt x="919213" y="66763"/>
                  </a:lnTo>
                  <a:lnTo>
                    <a:pt x="971929" y="54581"/>
                  </a:lnTo>
                  <a:lnTo>
                    <a:pt x="1025602" y="43554"/>
                  </a:lnTo>
                  <a:lnTo>
                    <a:pt x="1080189" y="33707"/>
                  </a:lnTo>
                  <a:lnTo>
                    <a:pt x="1135645" y="25066"/>
                  </a:lnTo>
                  <a:lnTo>
                    <a:pt x="1191927" y="17657"/>
                  </a:lnTo>
                  <a:lnTo>
                    <a:pt x="1248990" y="11505"/>
                  </a:lnTo>
                  <a:lnTo>
                    <a:pt x="1306790" y="6638"/>
                  </a:lnTo>
                  <a:lnTo>
                    <a:pt x="1365284" y="3081"/>
                  </a:lnTo>
                  <a:lnTo>
                    <a:pt x="1424428" y="859"/>
                  </a:lnTo>
                  <a:lnTo>
                    <a:pt x="1484176"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gf6487c47f5_0_150"/>
            <p:cNvSpPr/>
            <p:nvPr/>
          </p:nvSpPr>
          <p:spPr>
            <a:xfrm>
              <a:off x="5141672" y="2111251"/>
              <a:ext cx="1127125" cy="851535"/>
            </a:xfrm>
            <a:custGeom>
              <a:rect b="b" l="l" r="r" t="t"/>
              <a:pathLst>
                <a:path extrusionOk="0" h="851535" w="1127125">
                  <a:moveTo>
                    <a:pt x="1126667" y="850959"/>
                  </a:moveTo>
                  <a:lnTo>
                    <a:pt x="1071923" y="848441"/>
                  </a:lnTo>
                  <a:lnTo>
                    <a:pt x="1017904" y="844116"/>
                  </a:lnTo>
                  <a:lnTo>
                    <a:pt x="964664" y="838026"/>
                  </a:lnTo>
                  <a:lnTo>
                    <a:pt x="912257" y="830213"/>
                  </a:lnTo>
                  <a:lnTo>
                    <a:pt x="860740" y="820718"/>
                  </a:lnTo>
                  <a:lnTo>
                    <a:pt x="810166" y="809582"/>
                  </a:lnTo>
                  <a:lnTo>
                    <a:pt x="760591" y="796848"/>
                  </a:lnTo>
                  <a:lnTo>
                    <a:pt x="712069" y="782555"/>
                  </a:lnTo>
                  <a:lnTo>
                    <a:pt x="664655" y="766746"/>
                  </a:lnTo>
                  <a:lnTo>
                    <a:pt x="618405" y="749463"/>
                  </a:lnTo>
                  <a:lnTo>
                    <a:pt x="573373" y="730746"/>
                  </a:lnTo>
                  <a:lnTo>
                    <a:pt x="529613" y="710638"/>
                  </a:lnTo>
                  <a:lnTo>
                    <a:pt x="487182" y="689179"/>
                  </a:lnTo>
                  <a:lnTo>
                    <a:pt x="446132" y="666411"/>
                  </a:lnTo>
                  <a:lnTo>
                    <a:pt x="406521" y="642375"/>
                  </a:lnTo>
                  <a:lnTo>
                    <a:pt x="368402" y="617114"/>
                  </a:lnTo>
                  <a:lnTo>
                    <a:pt x="331830" y="590667"/>
                  </a:lnTo>
                  <a:lnTo>
                    <a:pt x="296860" y="563078"/>
                  </a:lnTo>
                  <a:lnTo>
                    <a:pt x="263547" y="534387"/>
                  </a:lnTo>
                  <a:lnTo>
                    <a:pt x="231946" y="504636"/>
                  </a:lnTo>
                  <a:lnTo>
                    <a:pt x="202111" y="473865"/>
                  </a:lnTo>
                  <a:lnTo>
                    <a:pt x="174099" y="442118"/>
                  </a:lnTo>
                  <a:lnTo>
                    <a:pt x="147962" y="409434"/>
                  </a:lnTo>
                  <a:lnTo>
                    <a:pt x="123757" y="375856"/>
                  </a:lnTo>
                  <a:lnTo>
                    <a:pt x="101538" y="341425"/>
                  </a:lnTo>
                  <a:lnTo>
                    <a:pt x="81360" y="306183"/>
                  </a:lnTo>
                  <a:lnTo>
                    <a:pt x="63278" y="270170"/>
                  </a:lnTo>
                  <a:lnTo>
                    <a:pt x="47347" y="233429"/>
                  </a:lnTo>
                  <a:lnTo>
                    <a:pt x="33622" y="196000"/>
                  </a:lnTo>
                  <a:lnTo>
                    <a:pt x="22157" y="157926"/>
                  </a:lnTo>
                  <a:lnTo>
                    <a:pt x="13007" y="119247"/>
                  </a:lnTo>
                  <a:lnTo>
                    <a:pt x="6228" y="80006"/>
                  </a:lnTo>
                  <a:lnTo>
                    <a:pt x="1874" y="40242"/>
                  </a:lnTo>
                  <a:lnTo>
                    <a:pt x="0"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gf6487c47f5_0_150"/>
            <p:cNvSpPr/>
            <p:nvPr/>
          </p:nvSpPr>
          <p:spPr>
            <a:xfrm>
              <a:off x="6268794" y="2213736"/>
              <a:ext cx="1223119" cy="745570"/>
            </a:xfrm>
            <a:custGeom>
              <a:rect b="b" l="l" r="r" t="t"/>
              <a:pathLst>
                <a:path extrusionOk="0" h="751204" w="1226184">
                  <a:moveTo>
                    <a:pt x="1225895" y="0"/>
                  </a:moveTo>
                  <a:lnTo>
                    <a:pt x="1220392" y="69994"/>
                  </a:lnTo>
                  <a:lnTo>
                    <a:pt x="1204200" y="138203"/>
                  </a:lnTo>
                  <a:lnTo>
                    <a:pt x="1177791" y="204338"/>
                  </a:lnTo>
                  <a:lnTo>
                    <a:pt x="1141637" y="268112"/>
                  </a:lnTo>
                  <a:lnTo>
                    <a:pt x="1096212" y="329235"/>
                  </a:lnTo>
                  <a:lnTo>
                    <a:pt x="1070170" y="358713"/>
                  </a:lnTo>
                  <a:lnTo>
                    <a:pt x="1041988" y="387421"/>
                  </a:lnTo>
                  <a:lnTo>
                    <a:pt x="1011724" y="415322"/>
                  </a:lnTo>
                  <a:lnTo>
                    <a:pt x="979438" y="442380"/>
                  </a:lnTo>
                  <a:lnTo>
                    <a:pt x="945188" y="468560"/>
                  </a:lnTo>
                  <a:lnTo>
                    <a:pt x="909034" y="493825"/>
                  </a:lnTo>
                  <a:lnTo>
                    <a:pt x="871035" y="518140"/>
                  </a:lnTo>
                  <a:lnTo>
                    <a:pt x="831250" y="541469"/>
                  </a:lnTo>
                  <a:lnTo>
                    <a:pt x="789738" y="563774"/>
                  </a:lnTo>
                  <a:lnTo>
                    <a:pt x="746558" y="585021"/>
                  </a:lnTo>
                  <a:lnTo>
                    <a:pt x="701769" y="605174"/>
                  </a:lnTo>
                  <a:lnTo>
                    <a:pt x="655430" y="624196"/>
                  </a:lnTo>
                  <a:lnTo>
                    <a:pt x="607601" y="642051"/>
                  </a:lnTo>
                  <a:lnTo>
                    <a:pt x="558340" y="658704"/>
                  </a:lnTo>
                  <a:lnTo>
                    <a:pt x="507707" y="674117"/>
                  </a:lnTo>
                  <a:lnTo>
                    <a:pt x="455761" y="688257"/>
                  </a:lnTo>
                  <a:lnTo>
                    <a:pt x="402560" y="701085"/>
                  </a:lnTo>
                  <a:lnTo>
                    <a:pt x="348164" y="712567"/>
                  </a:lnTo>
                  <a:lnTo>
                    <a:pt x="292632" y="722667"/>
                  </a:lnTo>
                  <a:lnTo>
                    <a:pt x="236023" y="731347"/>
                  </a:lnTo>
                  <a:lnTo>
                    <a:pt x="178396" y="738573"/>
                  </a:lnTo>
                  <a:lnTo>
                    <a:pt x="119811" y="744309"/>
                  </a:lnTo>
                  <a:lnTo>
                    <a:pt x="60325" y="748517"/>
                  </a:lnTo>
                  <a:lnTo>
                    <a:pt x="0" y="751163"/>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1" name="Google Shape;341;gf6487c47f5_0_150"/>
          <p:cNvGrpSpPr/>
          <p:nvPr/>
        </p:nvGrpSpPr>
        <p:grpSpPr>
          <a:xfrm>
            <a:off x="10227206" y="2059828"/>
            <a:ext cx="484630" cy="402411"/>
            <a:chOff x="5141620" y="1237180"/>
            <a:chExt cx="2350293" cy="1725606"/>
          </a:xfrm>
        </p:grpSpPr>
        <p:sp>
          <p:nvSpPr>
            <p:cNvPr id="342" name="Google Shape;342;gf6487c47f5_0_150"/>
            <p:cNvSpPr/>
            <p:nvPr/>
          </p:nvSpPr>
          <p:spPr>
            <a:xfrm>
              <a:off x="6353135" y="1474160"/>
              <a:ext cx="1135379" cy="745489"/>
            </a:xfrm>
            <a:custGeom>
              <a:rect b="b" l="l" r="r" t="t"/>
              <a:pathLst>
                <a:path extrusionOk="0" h="745489" w="1135379">
                  <a:moveTo>
                    <a:pt x="0" y="0"/>
                  </a:moveTo>
                  <a:lnTo>
                    <a:pt x="55372" y="943"/>
                  </a:lnTo>
                  <a:lnTo>
                    <a:pt x="110096" y="3747"/>
                  </a:lnTo>
                  <a:lnTo>
                    <a:pt x="164108" y="8369"/>
                  </a:lnTo>
                  <a:lnTo>
                    <a:pt x="217346" y="14768"/>
                  </a:lnTo>
                  <a:lnTo>
                    <a:pt x="269744" y="22901"/>
                  </a:lnTo>
                  <a:lnTo>
                    <a:pt x="321240" y="32727"/>
                  </a:lnTo>
                  <a:lnTo>
                    <a:pt x="371770" y="44204"/>
                  </a:lnTo>
                  <a:lnTo>
                    <a:pt x="421270" y="57290"/>
                  </a:lnTo>
                  <a:lnTo>
                    <a:pt x="469677" y="71944"/>
                  </a:lnTo>
                  <a:lnTo>
                    <a:pt x="516927" y="88124"/>
                  </a:lnTo>
                  <a:lnTo>
                    <a:pt x="562956" y="105787"/>
                  </a:lnTo>
                  <a:lnTo>
                    <a:pt x="607702" y="124892"/>
                  </a:lnTo>
                  <a:lnTo>
                    <a:pt x="651099" y="145398"/>
                  </a:lnTo>
                  <a:lnTo>
                    <a:pt x="693086" y="167262"/>
                  </a:lnTo>
                  <a:lnTo>
                    <a:pt x="733597" y="190443"/>
                  </a:lnTo>
                  <a:lnTo>
                    <a:pt x="772570" y="214898"/>
                  </a:lnTo>
                  <a:lnTo>
                    <a:pt x="809941" y="240587"/>
                  </a:lnTo>
                  <a:lnTo>
                    <a:pt x="845646" y="267467"/>
                  </a:lnTo>
                  <a:lnTo>
                    <a:pt x="879621" y="295497"/>
                  </a:lnTo>
                  <a:lnTo>
                    <a:pt x="911804" y="324634"/>
                  </a:lnTo>
                  <a:lnTo>
                    <a:pt x="942130" y="354838"/>
                  </a:lnTo>
                  <a:lnTo>
                    <a:pt x="970536" y="386065"/>
                  </a:lnTo>
                  <a:lnTo>
                    <a:pt x="996958" y="418275"/>
                  </a:lnTo>
                  <a:lnTo>
                    <a:pt x="1021333" y="451426"/>
                  </a:lnTo>
                  <a:lnTo>
                    <a:pt x="1043596" y="485475"/>
                  </a:lnTo>
                  <a:lnTo>
                    <a:pt x="1063685" y="520381"/>
                  </a:lnTo>
                  <a:lnTo>
                    <a:pt x="1081536" y="556102"/>
                  </a:lnTo>
                  <a:lnTo>
                    <a:pt x="1097086" y="592597"/>
                  </a:lnTo>
                  <a:lnTo>
                    <a:pt x="1110269" y="629824"/>
                  </a:lnTo>
                  <a:lnTo>
                    <a:pt x="1121024" y="667740"/>
                  </a:lnTo>
                  <a:lnTo>
                    <a:pt x="1129286" y="706304"/>
                  </a:lnTo>
                  <a:lnTo>
                    <a:pt x="1134992" y="745475"/>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gf6487c47f5_0_150"/>
            <p:cNvSpPr/>
            <p:nvPr/>
          </p:nvSpPr>
          <p:spPr>
            <a:xfrm>
              <a:off x="5141620" y="1237180"/>
              <a:ext cx="1484629" cy="875664"/>
            </a:xfrm>
            <a:custGeom>
              <a:rect b="b" l="l" r="r" t="t"/>
              <a:pathLst>
                <a:path extrusionOk="0" h="875664" w="1484629">
                  <a:moveTo>
                    <a:pt x="0" y="875262"/>
                  </a:moveTo>
                  <a:lnTo>
                    <a:pt x="4740" y="805435"/>
                  </a:lnTo>
                  <a:lnTo>
                    <a:pt x="18591" y="737109"/>
                  </a:lnTo>
                  <a:lnTo>
                    <a:pt x="41199" y="670494"/>
                  </a:lnTo>
                  <a:lnTo>
                    <a:pt x="72214" y="605797"/>
                  </a:lnTo>
                  <a:lnTo>
                    <a:pt x="111283" y="543225"/>
                  </a:lnTo>
                  <a:lnTo>
                    <a:pt x="158054" y="482986"/>
                  </a:lnTo>
                  <a:lnTo>
                    <a:pt x="184217" y="453806"/>
                  </a:lnTo>
                  <a:lnTo>
                    <a:pt x="212174" y="425288"/>
                  </a:lnTo>
                  <a:lnTo>
                    <a:pt x="241881" y="397456"/>
                  </a:lnTo>
                  <a:lnTo>
                    <a:pt x="273293" y="370337"/>
                  </a:lnTo>
                  <a:lnTo>
                    <a:pt x="306367" y="343958"/>
                  </a:lnTo>
                  <a:lnTo>
                    <a:pt x="341058" y="318343"/>
                  </a:lnTo>
                  <a:lnTo>
                    <a:pt x="377323" y="293519"/>
                  </a:lnTo>
                  <a:lnTo>
                    <a:pt x="415117" y="269512"/>
                  </a:lnTo>
                  <a:lnTo>
                    <a:pt x="454396" y="246347"/>
                  </a:lnTo>
                  <a:lnTo>
                    <a:pt x="495117" y="224051"/>
                  </a:lnTo>
                  <a:lnTo>
                    <a:pt x="537236" y="202650"/>
                  </a:lnTo>
                  <a:lnTo>
                    <a:pt x="580708" y="182170"/>
                  </a:lnTo>
                  <a:lnTo>
                    <a:pt x="625489" y="162636"/>
                  </a:lnTo>
                  <a:lnTo>
                    <a:pt x="671536" y="144074"/>
                  </a:lnTo>
                  <a:lnTo>
                    <a:pt x="718805" y="126511"/>
                  </a:lnTo>
                  <a:lnTo>
                    <a:pt x="767251" y="109973"/>
                  </a:lnTo>
                  <a:lnTo>
                    <a:pt x="816830" y="94485"/>
                  </a:lnTo>
                  <a:lnTo>
                    <a:pt x="867499" y="80073"/>
                  </a:lnTo>
                  <a:lnTo>
                    <a:pt x="919213" y="66763"/>
                  </a:lnTo>
                  <a:lnTo>
                    <a:pt x="971929" y="54581"/>
                  </a:lnTo>
                  <a:lnTo>
                    <a:pt x="1025602" y="43554"/>
                  </a:lnTo>
                  <a:lnTo>
                    <a:pt x="1080189" y="33707"/>
                  </a:lnTo>
                  <a:lnTo>
                    <a:pt x="1135645" y="25066"/>
                  </a:lnTo>
                  <a:lnTo>
                    <a:pt x="1191927" y="17657"/>
                  </a:lnTo>
                  <a:lnTo>
                    <a:pt x="1248990" y="11505"/>
                  </a:lnTo>
                  <a:lnTo>
                    <a:pt x="1306790" y="6638"/>
                  </a:lnTo>
                  <a:lnTo>
                    <a:pt x="1365284" y="3081"/>
                  </a:lnTo>
                  <a:lnTo>
                    <a:pt x="1424428" y="859"/>
                  </a:lnTo>
                  <a:lnTo>
                    <a:pt x="1484176"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gf6487c47f5_0_150"/>
            <p:cNvSpPr/>
            <p:nvPr/>
          </p:nvSpPr>
          <p:spPr>
            <a:xfrm>
              <a:off x="5141672" y="2111251"/>
              <a:ext cx="1127125" cy="851535"/>
            </a:xfrm>
            <a:custGeom>
              <a:rect b="b" l="l" r="r" t="t"/>
              <a:pathLst>
                <a:path extrusionOk="0" h="851535" w="1127125">
                  <a:moveTo>
                    <a:pt x="1126667" y="850959"/>
                  </a:moveTo>
                  <a:lnTo>
                    <a:pt x="1071923" y="848441"/>
                  </a:lnTo>
                  <a:lnTo>
                    <a:pt x="1017904" y="844116"/>
                  </a:lnTo>
                  <a:lnTo>
                    <a:pt x="964664" y="838026"/>
                  </a:lnTo>
                  <a:lnTo>
                    <a:pt x="912257" y="830213"/>
                  </a:lnTo>
                  <a:lnTo>
                    <a:pt x="860740" y="820718"/>
                  </a:lnTo>
                  <a:lnTo>
                    <a:pt x="810166" y="809582"/>
                  </a:lnTo>
                  <a:lnTo>
                    <a:pt x="760591" y="796848"/>
                  </a:lnTo>
                  <a:lnTo>
                    <a:pt x="712069" y="782555"/>
                  </a:lnTo>
                  <a:lnTo>
                    <a:pt x="664655" y="766746"/>
                  </a:lnTo>
                  <a:lnTo>
                    <a:pt x="618405" y="749463"/>
                  </a:lnTo>
                  <a:lnTo>
                    <a:pt x="573373" y="730746"/>
                  </a:lnTo>
                  <a:lnTo>
                    <a:pt x="529613" y="710638"/>
                  </a:lnTo>
                  <a:lnTo>
                    <a:pt x="487182" y="689179"/>
                  </a:lnTo>
                  <a:lnTo>
                    <a:pt x="446132" y="666411"/>
                  </a:lnTo>
                  <a:lnTo>
                    <a:pt x="406521" y="642375"/>
                  </a:lnTo>
                  <a:lnTo>
                    <a:pt x="368402" y="617114"/>
                  </a:lnTo>
                  <a:lnTo>
                    <a:pt x="331830" y="590667"/>
                  </a:lnTo>
                  <a:lnTo>
                    <a:pt x="296860" y="563078"/>
                  </a:lnTo>
                  <a:lnTo>
                    <a:pt x="263547" y="534387"/>
                  </a:lnTo>
                  <a:lnTo>
                    <a:pt x="231946" y="504636"/>
                  </a:lnTo>
                  <a:lnTo>
                    <a:pt x="202111" y="473865"/>
                  </a:lnTo>
                  <a:lnTo>
                    <a:pt x="174099" y="442118"/>
                  </a:lnTo>
                  <a:lnTo>
                    <a:pt x="147962" y="409434"/>
                  </a:lnTo>
                  <a:lnTo>
                    <a:pt x="123757" y="375856"/>
                  </a:lnTo>
                  <a:lnTo>
                    <a:pt x="101538" y="341425"/>
                  </a:lnTo>
                  <a:lnTo>
                    <a:pt x="81360" y="306183"/>
                  </a:lnTo>
                  <a:lnTo>
                    <a:pt x="63278" y="270170"/>
                  </a:lnTo>
                  <a:lnTo>
                    <a:pt x="47347" y="233429"/>
                  </a:lnTo>
                  <a:lnTo>
                    <a:pt x="33622" y="196000"/>
                  </a:lnTo>
                  <a:lnTo>
                    <a:pt x="22157" y="157926"/>
                  </a:lnTo>
                  <a:lnTo>
                    <a:pt x="13007" y="119247"/>
                  </a:lnTo>
                  <a:lnTo>
                    <a:pt x="6228" y="80006"/>
                  </a:lnTo>
                  <a:lnTo>
                    <a:pt x="1874" y="40242"/>
                  </a:lnTo>
                  <a:lnTo>
                    <a:pt x="0" y="0"/>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gf6487c47f5_0_150"/>
            <p:cNvSpPr/>
            <p:nvPr/>
          </p:nvSpPr>
          <p:spPr>
            <a:xfrm>
              <a:off x="6268794" y="2213736"/>
              <a:ext cx="1223119" cy="745570"/>
            </a:xfrm>
            <a:custGeom>
              <a:rect b="b" l="l" r="r" t="t"/>
              <a:pathLst>
                <a:path extrusionOk="0" h="751204" w="1226184">
                  <a:moveTo>
                    <a:pt x="1225895" y="0"/>
                  </a:moveTo>
                  <a:lnTo>
                    <a:pt x="1220392" y="69994"/>
                  </a:lnTo>
                  <a:lnTo>
                    <a:pt x="1204200" y="138203"/>
                  </a:lnTo>
                  <a:lnTo>
                    <a:pt x="1177791" y="204338"/>
                  </a:lnTo>
                  <a:lnTo>
                    <a:pt x="1141637" y="268112"/>
                  </a:lnTo>
                  <a:lnTo>
                    <a:pt x="1096212" y="329235"/>
                  </a:lnTo>
                  <a:lnTo>
                    <a:pt x="1070170" y="358713"/>
                  </a:lnTo>
                  <a:lnTo>
                    <a:pt x="1041988" y="387421"/>
                  </a:lnTo>
                  <a:lnTo>
                    <a:pt x="1011724" y="415322"/>
                  </a:lnTo>
                  <a:lnTo>
                    <a:pt x="979438" y="442380"/>
                  </a:lnTo>
                  <a:lnTo>
                    <a:pt x="945188" y="468560"/>
                  </a:lnTo>
                  <a:lnTo>
                    <a:pt x="909034" y="493825"/>
                  </a:lnTo>
                  <a:lnTo>
                    <a:pt x="871035" y="518140"/>
                  </a:lnTo>
                  <a:lnTo>
                    <a:pt x="831250" y="541469"/>
                  </a:lnTo>
                  <a:lnTo>
                    <a:pt x="789738" y="563774"/>
                  </a:lnTo>
                  <a:lnTo>
                    <a:pt x="746558" y="585021"/>
                  </a:lnTo>
                  <a:lnTo>
                    <a:pt x="701769" y="605174"/>
                  </a:lnTo>
                  <a:lnTo>
                    <a:pt x="655430" y="624196"/>
                  </a:lnTo>
                  <a:lnTo>
                    <a:pt x="607601" y="642051"/>
                  </a:lnTo>
                  <a:lnTo>
                    <a:pt x="558340" y="658704"/>
                  </a:lnTo>
                  <a:lnTo>
                    <a:pt x="507707" y="674117"/>
                  </a:lnTo>
                  <a:lnTo>
                    <a:pt x="455761" y="688257"/>
                  </a:lnTo>
                  <a:lnTo>
                    <a:pt x="402560" y="701085"/>
                  </a:lnTo>
                  <a:lnTo>
                    <a:pt x="348164" y="712567"/>
                  </a:lnTo>
                  <a:lnTo>
                    <a:pt x="292632" y="722667"/>
                  </a:lnTo>
                  <a:lnTo>
                    <a:pt x="236023" y="731347"/>
                  </a:lnTo>
                  <a:lnTo>
                    <a:pt x="178396" y="738573"/>
                  </a:lnTo>
                  <a:lnTo>
                    <a:pt x="119811" y="744309"/>
                  </a:lnTo>
                  <a:lnTo>
                    <a:pt x="60325" y="748517"/>
                  </a:lnTo>
                  <a:lnTo>
                    <a:pt x="0" y="751163"/>
                  </a:lnTo>
                </a:path>
              </a:pathLst>
            </a:custGeom>
            <a:noFill/>
            <a:ln cap="flat" cmpd="sng" w="28575">
              <a:solidFill>
                <a:srgbClr val="A5E667">
                  <a:alpha val="60000"/>
                </a:srgbClr>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gf6487c47f5_0_27"/>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52" name="Google Shape;352;gf6487c47f5_0_27"/>
          <p:cNvSpPr txBox="1"/>
          <p:nvPr>
            <p:ph type="title"/>
          </p:nvPr>
        </p:nvSpPr>
        <p:spPr>
          <a:xfrm>
            <a:off x="1700775" y="152400"/>
            <a:ext cx="87783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100"/>
              <a:buNone/>
            </a:pPr>
            <a:r>
              <a:rPr lang="en-US" sz="2900"/>
              <a:t>GOES-17 ABI Cooling Anomaly: </a:t>
            </a:r>
            <a:endParaRPr sz="2900"/>
          </a:p>
          <a:p>
            <a:pPr indent="0" lvl="0" marL="0" rtl="0" algn="ctr">
              <a:lnSpc>
                <a:spcPct val="100000"/>
              </a:lnSpc>
              <a:spcBef>
                <a:spcPts val="0"/>
              </a:spcBef>
              <a:spcAft>
                <a:spcPts val="0"/>
              </a:spcAft>
              <a:buSzPts val="1100"/>
              <a:buNone/>
            </a:pPr>
            <a:r>
              <a:rPr lang="en-US" sz="2000"/>
              <a:t>2022 measured and predicted daily peak temperatures </a:t>
            </a:r>
            <a:br>
              <a:rPr lang="en-US" sz="2000"/>
            </a:br>
            <a:r>
              <a:rPr lang="en-US" sz="2000"/>
              <a:t>of LWIR Focal Plane Module</a:t>
            </a:r>
            <a:endParaRPr sz="2000"/>
          </a:p>
        </p:txBody>
      </p:sp>
      <p:grpSp>
        <p:nvGrpSpPr>
          <p:cNvPr id="353" name="Google Shape;353;gf6487c47f5_0_27"/>
          <p:cNvGrpSpPr/>
          <p:nvPr/>
        </p:nvGrpSpPr>
        <p:grpSpPr>
          <a:xfrm>
            <a:off x="1084993" y="1189349"/>
            <a:ext cx="10285602" cy="5283976"/>
            <a:chOff x="1085025" y="1189388"/>
            <a:chExt cx="9200825" cy="4492413"/>
          </a:xfrm>
        </p:grpSpPr>
        <p:sp>
          <p:nvSpPr>
            <p:cNvPr id="354" name="Google Shape;354;gf6487c47f5_0_27"/>
            <p:cNvSpPr txBox="1"/>
            <p:nvPr/>
          </p:nvSpPr>
          <p:spPr>
            <a:xfrm rot="5400000">
              <a:off x="8954000" y="4349950"/>
              <a:ext cx="2360700" cy="30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1" lang="en-US" sz="1000" u="none" cap="none" strike="noStrike">
                  <a:solidFill>
                    <a:srgbClr val="666666"/>
                  </a:solidFill>
                  <a:latin typeface="Lato"/>
                  <a:ea typeface="Lato"/>
                  <a:cs typeface="Lato"/>
                  <a:sym typeface="Lato"/>
                </a:rPr>
                <a:t>GOES-18 SPLASH WG </a:t>
              </a:r>
              <a:r>
                <a:rPr i="1" lang="en-US" sz="1000">
                  <a:solidFill>
                    <a:srgbClr val="666666"/>
                  </a:solidFill>
                  <a:latin typeface="Lato"/>
                  <a:ea typeface="Lato"/>
                  <a:cs typeface="Lato"/>
                  <a:sym typeface="Lato"/>
                </a:rPr>
                <a:t>(</a:t>
              </a:r>
              <a:r>
                <a:rPr b="0" i="1" lang="en-US" sz="1000" u="none" cap="none" strike="noStrike">
                  <a:solidFill>
                    <a:srgbClr val="666666"/>
                  </a:solidFill>
                  <a:latin typeface="Lato"/>
                  <a:ea typeface="Lato"/>
                  <a:cs typeface="Lato"/>
                  <a:sym typeface="Lato"/>
                </a:rPr>
                <a:t>2022-06-17)</a:t>
              </a:r>
              <a:endParaRPr b="0" i="1" sz="1000" u="none" cap="none" strike="noStrike">
                <a:solidFill>
                  <a:srgbClr val="666666"/>
                </a:solidFill>
                <a:latin typeface="Lato"/>
                <a:ea typeface="Lato"/>
                <a:cs typeface="Lato"/>
                <a:sym typeface="Lato"/>
              </a:endParaRPr>
            </a:p>
          </p:txBody>
        </p:sp>
        <p:pic>
          <p:nvPicPr>
            <p:cNvPr id="355" name="Google Shape;355;gf6487c47f5_0_27"/>
            <p:cNvPicPr preferRelativeResize="0"/>
            <p:nvPr/>
          </p:nvPicPr>
          <p:blipFill rotWithShape="1">
            <a:blip r:embed="rId3">
              <a:alphaModFix/>
            </a:blip>
            <a:srcRect b="23989" l="22801" r="13879" t="19777"/>
            <a:stretch/>
          </p:blipFill>
          <p:spPr>
            <a:xfrm>
              <a:off x="1085025" y="1189388"/>
              <a:ext cx="8966227" cy="4479224"/>
            </a:xfrm>
            <a:prstGeom prst="rect">
              <a:avLst/>
            </a:prstGeom>
            <a:noFill/>
            <a:ln>
              <a:noFill/>
            </a:ln>
          </p:spPr>
        </p:pic>
      </p:grpSp>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gf6487c47f5_0_170"/>
          <p:cNvPicPr preferRelativeResize="0"/>
          <p:nvPr/>
        </p:nvPicPr>
        <p:blipFill rotWithShape="1">
          <a:blip r:embed="rId3">
            <a:alphaModFix/>
          </a:blip>
          <a:srcRect b="2809" l="0" r="0" t="15027"/>
          <a:stretch/>
        </p:blipFill>
        <p:spPr>
          <a:xfrm>
            <a:off x="2118025" y="1130013"/>
            <a:ext cx="9519299" cy="5026988"/>
          </a:xfrm>
          <a:prstGeom prst="rect">
            <a:avLst/>
          </a:prstGeom>
          <a:noFill/>
          <a:ln>
            <a:noFill/>
          </a:ln>
        </p:spPr>
      </p:pic>
      <p:sp>
        <p:nvSpPr>
          <p:cNvPr id="361" name="Google Shape;361;gf6487c47f5_0_17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62" name="Google Shape;362;gf6487c47f5_0_170"/>
          <p:cNvSpPr txBox="1"/>
          <p:nvPr>
            <p:ph type="title"/>
          </p:nvPr>
        </p:nvSpPr>
        <p:spPr>
          <a:xfrm>
            <a:off x="1334050" y="97350"/>
            <a:ext cx="9519300" cy="874200"/>
          </a:xfrm>
          <a:prstGeom prst="rect">
            <a:avLst/>
          </a:prstGeom>
          <a:noFill/>
          <a:ln>
            <a:noFill/>
          </a:ln>
        </p:spPr>
        <p:txBody>
          <a:bodyPr anchorCtr="0" anchor="ctr" bIns="45700" lIns="91425" spcFirstLastPara="1" rIns="91425" wrap="square" tIns="45700">
            <a:noAutofit/>
          </a:bodyPr>
          <a:lstStyle/>
          <a:p>
            <a:pPr indent="0" lvl="0" marL="0" rtl="0" algn="ctr">
              <a:lnSpc>
                <a:spcPct val="80000"/>
              </a:lnSpc>
              <a:spcBef>
                <a:spcPts val="0"/>
              </a:spcBef>
              <a:spcAft>
                <a:spcPts val="0"/>
              </a:spcAft>
              <a:buClr>
                <a:schemeClr val="dk1"/>
              </a:buClr>
              <a:buSzPts val="1100"/>
              <a:buFont typeface="Arial"/>
              <a:buNone/>
            </a:pPr>
            <a:r>
              <a:rPr lang="en-US" sz="3200"/>
              <a:t>NWS readiness planning for JPSS-2/NOAA-21</a:t>
            </a:r>
            <a:endParaRPr sz="3200"/>
          </a:p>
        </p:txBody>
      </p:sp>
      <p:pic>
        <p:nvPicPr>
          <p:cNvPr id="363" name="Google Shape;363;gf6487c47f5_0_170"/>
          <p:cNvPicPr preferRelativeResize="0"/>
          <p:nvPr/>
        </p:nvPicPr>
        <p:blipFill rotWithShape="1">
          <a:blip r:embed="rId4">
            <a:alphaModFix/>
          </a:blip>
          <a:srcRect b="2840" l="7540" r="-7539" t="91547"/>
          <a:stretch/>
        </p:blipFill>
        <p:spPr>
          <a:xfrm>
            <a:off x="2118025" y="5807975"/>
            <a:ext cx="9519300" cy="343000"/>
          </a:xfrm>
          <a:prstGeom prst="rect">
            <a:avLst/>
          </a:prstGeom>
          <a:noFill/>
          <a:ln>
            <a:noFill/>
          </a:ln>
        </p:spPr>
      </p:pic>
      <p:sp>
        <p:nvSpPr>
          <p:cNvPr id="364" name="Google Shape;364;gf6487c47f5_0_170"/>
          <p:cNvSpPr txBox="1"/>
          <p:nvPr/>
        </p:nvSpPr>
        <p:spPr>
          <a:xfrm rot="5400000">
            <a:off x="10966100" y="5215845"/>
            <a:ext cx="1607400" cy="172500"/>
          </a:xfrm>
          <a:prstGeom prst="rect">
            <a:avLst/>
          </a:prstGeom>
          <a:noFill/>
          <a:ln>
            <a:noFill/>
          </a:ln>
        </p:spPr>
        <p:txBody>
          <a:bodyPr anchorCtr="0" anchor="t" bIns="9125" lIns="9125" spcFirstLastPara="1" rIns="9125" wrap="square" tIns="9125">
            <a:spAutoFit/>
          </a:bodyPr>
          <a:lstStyle/>
          <a:p>
            <a:pPr indent="0" lvl="0" marL="0" marR="0" rtl="0" algn="l">
              <a:lnSpc>
                <a:spcPct val="100000"/>
              </a:lnSpc>
              <a:spcBef>
                <a:spcPts val="0"/>
              </a:spcBef>
              <a:spcAft>
                <a:spcPts val="0"/>
              </a:spcAft>
              <a:buClr>
                <a:srgbClr val="000000"/>
              </a:buClr>
              <a:buSzPts val="800"/>
              <a:buFont typeface="Arial"/>
              <a:buNone/>
            </a:pPr>
            <a:r>
              <a:rPr b="0" i="1" lang="en-US" sz="1000" u="none" cap="none" strike="noStrike">
                <a:solidFill>
                  <a:srgbClr val="666666"/>
                </a:solidFill>
                <a:latin typeface="Lato"/>
                <a:ea typeface="Lato"/>
                <a:cs typeface="Lato"/>
                <a:sym typeface="Lato"/>
              </a:rPr>
              <a:t>Dariush Khadjenouri </a:t>
            </a:r>
            <a:endParaRPr b="0" i="1" sz="1000" u="none" cap="none" strike="noStrike">
              <a:solidFill>
                <a:srgbClr val="666666"/>
              </a:solidFill>
              <a:latin typeface="Lato"/>
              <a:ea typeface="Lato"/>
              <a:cs typeface="Lato"/>
              <a:sym typeface="Lato"/>
            </a:endParaRPr>
          </a:p>
        </p:txBody>
      </p:sp>
      <p:sp>
        <p:nvSpPr>
          <p:cNvPr id="365" name="Google Shape;365;gf6487c47f5_0_170"/>
          <p:cNvSpPr txBox="1"/>
          <p:nvPr/>
        </p:nvSpPr>
        <p:spPr>
          <a:xfrm>
            <a:off x="324650" y="4527775"/>
            <a:ext cx="17736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434343"/>
                </a:solidFill>
                <a:latin typeface="Lato"/>
                <a:ea typeface="Lato"/>
                <a:cs typeface="Lato"/>
                <a:sym typeface="Lato"/>
              </a:rPr>
              <a:t>S-NPP data products on SBN will be replaced by NOAA-21 counterparts once operational</a:t>
            </a:r>
            <a:endParaRPr b="0" i="0" sz="1100" u="none" cap="none" strike="noStrike">
              <a:solidFill>
                <a:srgbClr val="434343"/>
              </a:solidFill>
              <a:latin typeface="Lato"/>
              <a:ea typeface="Lato"/>
              <a:cs typeface="Lato"/>
              <a:sym typeface="Lato"/>
            </a:endParaRPr>
          </a:p>
        </p:txBody>
      </p:sp>
      <p:cxnSp>
        <p:nvCxnSpPr>
          <p:cNvPr id="366" name="Google Shape;366;gf6487c47f5_0_170"/>
          <p:cNvCxnSpPr/>
          <p:nvPr/>
        </p:nvCxnSpPr>
        <p:spPr>
          <a:xfrm>
            <a:off x="4478550" y="1691925"/>
            <a:ext cx="0" cy="4201500"/>
          </a:xfrm>
          <a:prstGeom prst="straightConnector1">
            <a:avLst/>
          </a:prstGeom>
          <a:noFill/>
          <a:ln cap="flat" cmpd="sng" w="19050">
            <a:solidFill>
              <a:srgbClr val="B7B7B7"/>
            </a:solidFill>
            <a:prstDash val="dash"/>
            <a:round/>
            <a:headEnd len="sm" w="sm" type="none"/>
            <a:tailEnd len="sm" w="sm" type="none"/>
          </a:ln>
        </p:spPr>
      </p:cxnSp>
      <p:sp>
        <p:nvSpPr>
          <p:cNvPr id="367" name="Google Shape;367;gf6487c47f5_0_170"/>
          <p:cNvSpPr/>
          <p:nvPr/>
        </p:nvSpPr>
        <p:spPr>
          <a:xfrm>
            <a:off x="52850" y="805100"/>
            <a:ext cx="2906064" cy="1503900"/>
          </a:xfrm>
          <a:prstGeom prst="irregularSeal2">
            <a:avLst/>
          </a:prstGeom>
          <a:solidFill>
            <a:srgbClr val="FFFF00">
              <a:alpha val="73810"/>
            </a:srgbClr>
          </a:solidFill>
          <a:ln cap="flat" cmpd="sng" w="9525">
            <a:solidFill>
              <a:srgbClr val="D9D9D9"/>
            </a:solidFill>
            <a:prstDash val="solid"/>
            <a:round/>
            <a:headEnd len="sm" w="sm" type="none"/>
            <a:tailEnd len="sm" w="sm" type="none"/>
          </a:ln>
          <a:effectLst>
            <a:outerShdw blurRad="157163" rotWithShape="0" algn="bl" dir="5400000" dist="47625">
              <a:srgbClr val="000000">
                <a:alpha val="50000"/>
              </a:srgbClr>
            </a:outerShdw>
          </a:effectLst>
        </p:spPr>
        <p:txBody>
          <a:bodyPr anchorCtr="0" anchor="ctr" bIns="0" lIns="0" spcFirstLastPara="1" rIns="0" wrap="square" tIns="0">
            <a:noAutofit/>
          </a:bodyPr>
          <a:lstStyle/>
          <a:p>
            <a:pPr indent="0" lvl="0" marL="0" rtl="0" algn="l">
              <a:spcBef>
                <a:spcPts val="0"/>
              </a:spcBef>
              <a:spcAft>
                <a:spcPts val="0"/>
              </a:spcAft>
              <a:buClr>
                <a:schemeClr val="dk1"/>
              </a:buClr>
              <a:buSzPts val="1100"/>
              <a:buFont typeface="Arial"/>
              <a:buNone/>
            </a:pPr>
            <a:r>
              <a:rPr lang="en-US" sz="1500">
                <a:solidFill>
                  <a:srgbClr val="434343"/>
                </a:solidFill>
                <a:latin typeface="Lato"/>
                <a:ea typeface="Lato"/>
                <a:cs typeface="Lato"/>
                <a:sym typeface="Lato"/>
              </a:rPr>
              <a:t>JPSS-2 launch: Nov. 1, 2022</a:t>
            </a:r>
            <a:endParaRPr sz="1500">
              <a:solidFill>
                <a:srgbClr val="434343"/>
              </a:solidFill>
              <a:latin typeface="Lato"/>
              <a:ea typeface="Lato"/>
              <a:cs typeface="Lato"/>
              <a:sym typeface="Lato"/>
            </a:endParaRPr>
          </a:p>
          <a:p>
            <a:pPr indent="0" lvl="0" marL="0" rtl="0" algn="l">
              <a:spcBef>
                <a:spcPts val="0"/>
              </a:spcBef>
              <a:spcAft>
                <a:spcPts val="0"/>
              </a:spcAft>
              <a:buNone/>
            </a:pPr>
            <a:r>
              <a:t/>
            </a:r>
            <a:endParaRPr sz="1200"/>
          </a:p>
        </p:txBody>
      </p:sp>
      <p:sp>
        <p:nvSpPr>
          <p:cNvPr id="368" name="Google Shape;368;gf6487c47f5_0_170"/>
          <p:cNvSpPr/>
          <p:nvPr/>
        </p:nvSpPr>
        <p:spPr>
          <a:xfrm>
            <a:off x="10601100" y="5813750"/>
            <a:ext cx="777000" cy="18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gf6487c47f5_0_10"/>
          <p:cNvSpPr txBox="1"/>
          <p:nvPr>
            <p:ph idx="1" type="body"/>
          </p:nvPr>
        </p:nvSpPr>
        <p:spPr>
          <a:xfrm>
            <a:off x="7722775" y="1106425"/>
            <a:ext cx="4419000" cy="5581800"/>
          </a:xfrm>
          <a:prstGeom prst="rect">
            <a:avLst/>
          </a:prstGeom>
          <a:noFill/>
          <a:ln>
            <a:noFill/>
          </a:ln>
        </p:spPr>
        <p:txBody>
          <a:bodyPr anchorCtr="0" anchor="t" bIns="45700" lIns="91425" spcFirstLastPara="1" rIns="91425" wrap="square" tIns="45700">
            <a:normAutofit/>
          </a:bodyPr>
          <a:lstStyle/>
          <a:p>
            <a:pPr indent="-355600" lvl="0" marL="457200" marR="75819" rtl="0" algn="l">
              <a:lnSpc>
                <a:spcPct val="115000"/>
              </a:lnSpc>
              <a:spcBef>
                <a:spcPts val="1000"/>
              </a:spcBef>
              <a:spcAft>
                <a:spcPts val="0"/>
              </a:spcAft>
              <a:buSzPts val="2000"/>
              <a:buChar char="●"/>
            </a:pPr>
            <a:r>
              <a:rPr lang="en-US" sz="2000"/>
              <a:t>ISRO OceanSat-3 scatterometer data products</a:t>
            </a:r>
            <a:endParaRPr sz="2300"/>
          </a:p>
          <a:p>
            <a:pPr indent="-209550" lvl="1" marL="742950" marR="75819" rtl="0" algn="l">
              <a:lnSpc>
                <a:spcPct val="115000"/>
              </a:lnSpc>
              <a:spcBef>
                <a:spcPts val="0"/>
              </a:spcBef>
              <a:spcAft>
                <a:spcPts val="0"/>
              </a:spcAft>
              <a:buSzPts val="1500"/>
              <a:buChar char="○"/>
            </a:pPr>
            <a:r>
              <a:rPr lang="en-US" sz="1500"/>
              <a:t>OceanSat-3 launch: Aug. 2022</a:t>
            </a:r>
            <a:endParaRPr sz="2300"/>
          </a:p>
          <a:p>
            <a:pPr indent="-355600" lvl="0" marL="457200" marR="75819" rtl="0" algn="l">
              <a:lnSpc>
                <a:spcPct val="115000"/>
              </a:lnSpc>
              <a:spcBef>
                <a:spcPts val="1000"/>
              </a:spcBef>
              <a:spcAft>
                <a:spcPts val="0"/>
              </a:spcAft>
              <a:buSzPts val="2000"/>
              <a:buChar char="●"/>
            </a:pPr>
            <a:r>
              <a:rPr lang="en-US" sz="2000"/>
              <a:t>MeteoSat 3rd Gen. (MTG) imagery &amp; L2 products</a:t>
            </a:r>
            <a:r>
              <a:rPr b="1" lang="en-US" sz="1800"/>
              <a:t> </a:t>
            </a:r>
            <a:r>
              <a:rPr b="1" lang="en-US" sz="1800">
                <a:solidFill>
                  <a:srgbClr val="674EA7"/>
                </a:solidFill>
              </a:rPr>
              <a:t>*</a:t>
            </a:r>
            <a:endParaRPr b="1" sz="2300">
              <a:solidFill>
                <a:srgbClr val="674EA7"/>
              </a:solidFill>
            </a:endParaRPr>
          </a:p>
          <a:p>
            <a:pPr indent="-209550" lvl="1" marL="742950" marR="75819" rtl="0" algn="l">
              <a:lnSpc>
                <a:spcPct val="115000"/>
              </a:lnSpc>
              <a:spcBef>
                <a:spcPts val="0"/>
              </a:spcBef>
              <a:spcAft>
                <a:spcPts val="0"/>
              </a:spcAft>
              <a:buSzPts val="1500"/>
              <a:buChar char="○"/>
            </a:pPr>
            <a:r>
              <a:rPr lang="en-US" sz="1500"/>
              <a:t>MTG-I1 launch: Dec. 2022</a:t>
            </a:r>
            <a:endParaRPr sz="1500"/>
          </a:p>
          <a:p>
            <a:pPr indent="-355600" lvl="0" marL="457200" marR="75819" rtl="0" algn="l">
              <a:lnSpc>
                <a:spcPct val="115000"/>
              </a:lnSpc>
              <a:spcBef>
                <a:spcPts val="1000"/>
              </a:spcBef>
              <a:spcAft>
                <a:spcPts val="0"/>
              </a:spcAft>
              <a:buSzPts val="2000"/>
              <a:buChar char="●"/>
            </a:pPr>
            <a:r>
              <a:rPr lang="en-US" sz="2000"/>
              <a:t>Metop 2nd Gen. (Metop-SG) imagery &amp; L2 products</a:t>
            </a:r>
            <a:r>
              <a:rPr b="1" lang="en-US" sz="1800"/>
              <a:t> </a:t>
            </a:r>
            <a:r>
              <a:rPr b="1" lang="en-US" sz="1800">
                <a:solidFill>
                  <a:srgbClr val="674EA7"/>
                </a:solidFill>
              </a:rPr>
              <a:t>*</a:t>
            </a:r>
            <a:endParaRPr b="1" sz="2300">
              <a:solidFill>
                <a:srgbClr val="674EA7"/>
              </a:solidFill>
            </a:endParaRPr>
          </a:p>
          <a:p>
            <a:pPr indent="-209550" lvl="1" marL="742950" marR="75819" rtl="0" algn="l">
              <a:lnSpc>
                <a:spcPct val="115000"/>
              </a:lnSpc>
              <a:spcBef>
                <a:spcPts val="0"/>
              </a:spcBef>
              <a:spcAft>
                <a:spcPts val="0"/>
              </a:spcAft>
              <a:buSzPts val="1500"/>
              <a:buChar char="○"/>
            </a:pPr>
            <a:r>
              <a:rPr lang="en-US" sz="1500"/>
              <a:t>Metop-SG A1 launch: Dec. 2024</a:t>
            </a:r>
            <a:endParaRPr sz="1500"/>
          </a:p>
          <a:p>
            <a:pPr indent="-209550" lvl="1" marL="742950" marR="75819" rtl="0" algn="l">
              <a:lnSpc>
                <a:spcPct val="115000"/>
              </a:lnSpc>
              <a:spcBef>
                <a:spcPts val="0"/>
              </a:spcBef>
              <a:spcAft>
                <a:spcPts val="0"/>
              </a:spcAft>
              <a:buSzPts val="1500"/>
              <a:buChar char="○"/>
            </a:pPr>
            <a:r>
              <a:rPr lang="en-US" sz="1500"/>
              <a:t>Metop-SG B1 launch: Q1 2025</a:t>
            </a:r>
            <a:endParaRPr sz="1500"/>
          </a:p>
          <a:p>
            <a:pPr indent="0" lvl="0" marL="0" marR="75819" rtl="0" algn="l">
              <a:lnSpc>
                <a:spcPct val="115000"/>
              </a:lnSpc>
              <a:spcBef>
                <a:spcPts val="0"/>
              </a:spcBef>
              <a:spcAft>
                <a:spcPts val="0"/>
              </a:spcAft>
              <a:buSzPts val="3200"/>
              <a:buNone/>
            </a:pPr>
            <a:r>
              <a:t/>
            </a:r>
            <a:endParaRPr sz="2000"/>
          </a:p>
          <a:p>
            <a:pPr indent="-171450" lvl="0" marL="171450" marR="75819" rtl="0" algn="l">
              <a:lnSpc>
                <a:spcPct val="115000"/>
              </a:lnSpc>
              <a:spcBef>
                <a:spcPts val="0"/>
              </a:spcBef>
              <a:spcAft>
                <a:spcPts val="0"/>
              </a:spcAft>
              <a:buSzPts val="3200"/>
              <a:buNone/>
            </a:pPr>
            <a:r>
              <a:rPr b="1" lang="en-US" sz="1800">
                <a:solidFill>
                  <a:srgbClr val="674EA7"/>
                </a:solidFill>
              </a:rPr>
              <a:t>*</a:t>
            </a:r>
            <a:r>
              <a:rPr lang="en-US" sz="1400">
                <a:solidFill>
                  <a:srgbClr val="674EA7"/>
                </a:solidFill>
              </a:rPr>
              <a:t>  The NWS d</a:t>
            </a:r>
            <a:r>
              <a:rPr lang="en-US" sz="1400">
                <a:solidFill>
                  <a:srgbClr val="674EA7"/>
                </a:solidFill>
              </a:rPr>
              <a:t>issemination method for these products remains to be determined, as implementation of AWIPS Data Delivery (“DD”) remains on hold.</a:t>
            </a:r>
            <a:endParaRPr sz="1400">
              <a:solidFill>
                <a:srgbClr val="674EA7"/>
              </a:solidFill>
            </a:endParaRPr>
          </a:p>
          <a:p>
            <a:pPr indent="-171450" lvl="0" marL="171450" marR="75819" rtl="0" algn="l">
              <a:lnSpc>
                <a:spcPct val="115000"/>
              </a:lnSpc>
              <a:spcBef>
                <a:spcPts val="0"/>
              </a:spcBef>
              <a:spcAft>
                <a:spcPts val="0"/>
              </a:spcAft>
              <a:buSzPts val="3200"/>
              <a:buNone/>
            </a:pPr>
            <a:r>
              <a:t/>
            </a:r>
            <a:endParaRPr sz="2000">
              <a:solidFill>
                <a:srgbClr val="0F6FC6"/>
              </a:solidFill>
            </a:endParaRPr>
          </a:p>
        </p:txBody>
      </p:sp>
      <p:sp>
        <p:nvSpPr>
          <p:cNvPr id="375" name="Google Shape;375;gf6487c47f5_0_1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76" name="Google Shape;376;gf6487c47f5_0_10"/>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56250"/>
              <a:buNone/>
            </a:pPr>
            <a:r>
              <a:rPr lang="en-US" sz="3200"/>
              <a:t>Satellite Data Product Changes Under Consideration</a:t>
            </a:r>
            <a:endParaRPr sz="3200"/>
          </a:p>
        </p:txBody>
      </p:sp>
      <p:sp>
        <p:nvSpPr>
          <p:cNvPr id="377" name="Google Shape;377;gf6487c47f5_0_10"/>
          <p:cNvSpPr txBox="1"/>
          <p:nvPr>
            <p:ph idx="1" type="body"/>
          </p:nvPr>
        </p:nvSpPr>
        <p:spPr>
          <a:xfrm>
            <a:off x="144875" y="1106425"/>
            <a:ext cx="7578000" cy="5328000"/>
          </a:xfrm>
          <a:prstGeom prst="rect">
            <a:avLst/>
          </a:prstGeom>
          <a:noFill/>
          <a:ln>
            <a:noFill/>
          </a:ln>
        </p:spPr>
        <p:txBody>
          <a:bodyPr anchorCtr="0" anchor="t" bIns="45700" lIns="91425" spcFirstLastPara="1" rIns="91425" wrap="square" tIns="45700">
            <a:normAutofit/>
          </a:bodyPr>
          <a:lstStyle/>
          <a:p>
            <a:pPr indent="-355600" lvl="0" marL="457200" marR="0" rtl="0" algn="l">
              <a:lnSpc>
                <a:spcPct val="115000"/>
              </a:lnSpc>
              <a:spcBef>
                <a:spcPts val="1000"/>
              </a:spcBef>
              <a:spcAft>
                <a:spcPts val="0"/>
              </a:spcAft>
              <a:buSzPts val="2000"/>
              <a:buChar char="●"/>
            </a:pPr>
            <a:r>
              <a:rPr lang="en-US" sz="2000"/>
              <a:t>JPSS Derived Products</a:t>
            </a:r>
            <a:r>
              <a:rPr b="1" lang="en-US" sz="1800"/>
              <a:t> </a:t>
            </a:r>
            <a:r>
              <a:rPr b="1" lang="en-US" sz="1800">
                <a:solidFill>
                  <a:srgbClr val="674EA7"/>
                </a:solidFill>
              </a:rPr>
              <a:t>*</a:t>
            </a:r>
            <a:r>
              <a:rPr lang="en-US" sz="2000"/>
              <a:t> </a:t>
            </a:r>
            <a:endParaRPr sz="2000"/>
          </a:p>
          <a:p>
            <a:pPr indent="-273050" lvl="1" marL="571500" marR="0" rtl="0" algn="l">
              <a:lnSpc>
                <a:spcPct val="115000"/>
              </a:lnSpc>
              <a:spcBef>
                <a:spcPts val="600"/>
              </a:spcBef>
              <a:spcAft>
                <a:spcPts val="0"/>
              </a:spcAft>
              <a:buSzPts val="1600"/>
              <a:buChar char="○"/>
            </a:pPr>
            <a:r>
              <a:rPr lang="en-US" sz="1600"/>
              <a:t>VIIRS Active Fires</a:t>
            </a:r>
            <a:r>
              <a:rPr baseline="30000" lang="en-US" sz="1400">
                <a:solidFill>
                  <a:srgbClr val="E69138"/>
                </a:solidFill>
              </a:rPr>
              <a:t>[1]</a:t>
            </a:r>
            <a:r>
              <a:rPr lang="en-US" sz="1600"/>
              <a:t>, Aerosols, Volcanic Ash</a:t>
            </a:r>
            <a:r>
              <a:rPr baseline="30000" lang="en-US" sz="1400">
                <a:solidFill>
                  <a:srgbClr val="3C78D8"/>
                </a:solidFill>
              </a:rPr>
              <a:t>[2]</a:t>
            </a:r>
            <a:endParaRPr baseline="30000" sz="1400">
              <a:solidFill>
                <a:srgbClr val="3C78D8"/>
              </a:solidFill>
            </a:endParaRPr>
          </a:p>
          <a:p>
            <a:pPr indent="-273050" lvl="1" marL="571500" marR="0" rtl="0" algn="l">
              <a:lnSpc>
                <a:spcPct val="115000"/>
              </a:lnSpc>
              <a:spcBef>
                <a:spcPts val="600"/>
              </a:spcBef>
              <a:spcAft>
                <a:spcPts val="0"/>
              </a:spcAft>
              <a:buSzPts val="1600"/>
              <a:buChar char="○"/>
            </a:pPr>
            <a:r>
              <a:rPr lang="en-US" sz="1600"/>
              <a:t>ATMS MiRS</a:t>
            </a:r>
            <a:r>
              <a:rPr baseline="30000" lang="en-US" sz="1600">
                <a:solidFill>
                  <a:srgbClr val="3C78D8"/>
                </a:solidFill>
              </a:rPr>
              <a:t> </a:t>
            </a:r>
            <a:r>
              <a:rPr baseline="30000" lang="en-US" sz="1400">
                <a:solidFill>
                  <a:srgbClr val="3C78D8"/>
                </a:solidFill>
              </a:rPr>
              <a:t>[2]</a:t>
            </a:r>
            <a:endParaRPr sz="1400"/>
          </a:p>
          <a:p>
            <a:pPr indent="-273050" lvl="1" marL="571500" rtl="0" algn="l">
              <a:lnSpc>
                <a:spcPct val="115000"/>
              </a:lnSpc>
              <a:spcBef>
                <a:spcPts val="600"/>
              </a:spcBef>
              <a:spcAft>
                <a:spcPts val="0"/>
              </a:spcAft>
              <a:buSzPts val="1600"/>
              <a:buChar char="○"/>
            </a:pPr>
            <a:r>
              <a:rPr lang="en-US" sz="1600"/>
              <a:t>AMSR-2 Ocean Winds &amp; Microwave Brightness</a:t>
            </a:r>
            <a:r>
              <a:rPr baseline="30000" lang="en-US" sz="1600">
                <a:solidFill>
                  <a:srgbClr val="3C78D8"/>
                </a:solidFill>
              </a:rPr>
              <a:t> </a:t>
            </a:r>
            <a:r>
              <a:rPr baseline="30000" lang="en-US" sz="1400">
                <a:solidFill>
                  <a:srgbClr val="3C78D8"/>
                </a:solidFill>
              </a:rPr>
              <a:t>[2]</a:t>
            </a:r>
            <a:endParaRPr sz="1400"/>
          </a:p>
          <a:p>
            <a:pPr indent="-273050" lvl="1" marL="571500" marR="0" rtl="0" algn="l">
              <a:lnSpc>
                <a:spcPct val="115000"/>
              </a:lnSpc>
              <a:spcBef>
                <a:spcPts val="600"/>
              </a:spcBef>
              <a:spcAft>
                <a:spcPts val="0"/>
              </a:spcAft>
              <a:buSzPts val="1600"/>
              <a:buChar char="○"/>
            </a:pPr>
            <a:r>
              <a:rPr lang="en-US" sz="1600"/>
              <a:t>Add’l </a:t>
            </a:r>
            <a:r>
              <a:rPr lang="en-US" sz="1600"/>
              <a:t>VIIRS Imagery (now being produced for all 22 channels) </a:t>
            </a:r>
            <a:r>
              <a:rPr baseline="30000" lang="en-US" sz="1400">
                <a:solidFill>
                  <a:srgbClr val="6AA84F"/>
                </a:solidFill>
              </a:rPr>
              <a:t>[3]</a:t>
            </a:r>
            <a:endParaRPr sz="1400"/>
          </a:p>
          <a:p>
            <a:pPr indent="-184802" lvl="0" marL="299102" marR="0" rtl="0" algn="l">
              <a:lnSpc>
                <a:spcPct val="115000"/>
              </a:lnSpc>
              <a:spcBef>
                <a:spcPts val="600"/>
              </a:spcBef>
              <a:spcAft>
                <a:spcPts val="0"/>
              </a:spcAft>
              <a:buSzPts val="3200"/>
              <a:buNone/>
            </a:pPr>
            <a:r>
              <a:rPr lang="en-US" sz="1000">
                <a:solidFill>
                  <a:srgbClr val="E69138"/>
                </a:solidFill>
              </a:rPr>
              <a:t>[1] AWIPS sites are currently receiving a modified VIIRS Active Fires product via LDM</a:t>
            </a:r>
            <a:endParaRPr sz="1000">
              <a:solidFill>
                <a:srgbClr val="E69138"/>
              </a:solidFill>
            </a:endParaRPr>
          </a:p>
          <a:p>
            <a:pPr indent="-184802" lvl="0" marL="299102" marR="0" rtl="0" algn="l">
              <a:lnSpc>
                <a:spcPct val="115000"/>
              </a:lnSpc>
              <a:spcBef>
                <a:spcPts val="600"/>
              </a:spcBef>
              <a:spcAft>
                <a:spcPts val="0"/>
              </a:spcAft>
              <a:buSzPts val="3200"/>
              <a:buNone/>
            </a:pPr>
            <a:r>
              <a:rPr lang="en-US" sz="1000">
                <a:solidFill>
                  <a:srgbClr val="3C78D8"/>
                </a:solidFill>
              </a:rPr>
              <a:t>[2] AWIPS 20.2.3 Baseline provides EDEX ingest support for VIIRS Active Fires, Aerosols, and Volcanic Ash; ATMS MiRS; </a:t>
            </a:r>
            <a:br>
              <a:rPr lang="en-US" sz="1000">
                <a:solidFill>
                  <a:srgbClr val="3C78D8"/>
                </a:solidFill>
              </a:rPr>
            </a:br>
            <a:r>
              <a:rPr lang="en-US" sz="1000">
                <a:solidFill>
                  <a:srgbClr val="3C78D8"/>
                </a:solidFill>
              </a:rPr>
              <a:t>and GCOM AMSR-2 Ocean Winds &amp; Microwave Brightness</a:t>
            </a:r>
            <a:endParaRPr sz="1000">
              <a:solidFill>
                <a:srgbClr val="3C78D8"/>
              </a:solidFill>
            </a:endParaRPr>
          </a:p>
          <a:p>
            <a:pPr indent="-184802" lvl="0" marL="299102" marR="0" rtl="0" algn="l">
              <a:lnSpc>
                <a:spcPct val="115000"/>
              </a:lnSpc>
              <a:spcBef>
                <a:spcPts val="600"/>
              </a:spcBef>
              <a:spcAft>
                <a:spcPts val="0"/>
              </a:spcAft>
              <a:buSzPts val="3200"/>
              <a:buNone/>
            </a:pPr>
            <a:r>
              <a:rPr lang="en-US" sz="1000">
                <a:solidFill>
                  <a:srgbClr val="6AA84F"/>
                </a:solidFill>
              </a:rPr>
              <a:t>[3] TOWR-S RPM v22 (Feb. 2022) provides [only] EDEX ingest support for all VIIRS Imagery channels</a:t>
            </a:r>
            <a:endParaRPr sz="1000">
              <a:solidFill>
                <a:srgbClr val="6AA84F"/>
              </a:solidFill>
            </a:endParaRPr>
          </a:p>
          <a:p>
            <a:pPr indent="-342900" lvl="0" marL="457200" marR="0" rtl="0" algn="l">
              <a:lnSpc>
                <a:spcPct val="115000"/>
              </a:lnSpc>
              <a:spcBef>
                <a:spcPts val="1800"/>
              </a:spcBef>
              <a:spcAft>
                <a:spcPts val="0"/>
              </a:spcAft>
              <a:buSzPts val="1800"/>
              <a:buChar char="●"/>
            </a:pPr>
            <a:r>
              <a:rPr lang="en-US" sz="1800"/>
              <a:t>Metop-B,C L2 products</a:t>
            </a:r>
            <a:r>
              <a:rPr b="1" lang="en-US" sz="1800"/>
              <a:t> </a:t>
            </a:r>
            <a:r>
              <a:rPr b="1" lang="en-US" sz="1800">
                <a:solidFill>
                  <a:srgbClr val="674EA7"/>
                </a:solidFill>
              </a:rPr>
              <a:t>*</a:t>
            </a:r>
            <a:endParaRPr b="1" sz="1800">
              <a:solidFill>
                <a:srgbClr val="674EA7"/>
              </a:solidFill>
            </a:endParaRPr>
          </a:p>
          <a:p>
            <a:pPr indent="-342900" lvl="0" marL="457200" marR="0" rtl="0" algn="l">
              <a:lnSpc>
                <a:spcPct val="115000"/>
              </a:lnSpc>
              <a:spcBef>
                <a:spcPts val="1800"/>
              </a:spcBef>
              <a:spcAft>
                <a:spcPts val="0"/>
              </a:spcAft>
              <a:buSzPts val="1800"/>
              <a:buChar char="●"/>
            </a:pPr>
            <a:r>
              <a:rPr lang="en-US" sz="1800"/>
              <a:t>Synthetic Aperture Radar (SAR) from Sentinel and RadarSat (over coastal regions)</a:t>
            </a:r>
            <a:r>
              <a:rPr b="1" lang="en-US" sz="1800"/>
              <a:t> </a:t>
            </a:r>
            <a:r>
              <a:rPr b="1" lang="en-US" sz="1800">
                <a:solidFill>
                  <a:srgbClr val="674EA7"/>
                </a:solidFill>
              </a:rPr>
              <a:t>*</a:t>
            </a:r>
            <a:endParaRPr sz="1600">
              <a:solidFill>
                <a:srgbClr val="674EA7"/>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5"/>
          <p:cNvSpPr txBox="1"/>
          <p:nvPr>
            <p:ph idx="1" type="body"/>
          </p:nvPr>
        </p:nvSpPr>
        <p:spPr>
          <a:xfrm>
            <a:off x="539700" y="1261925"/>
            <a:ext cx="10972800" cy="5383500"/>
          </a:xfrm>
          <a:prstGeom prst="rect">
            <a:avLst/>
          </a:prstGeom>
          <a:noFill/>
          <a:ln>
            <a:noFill/>
          </a:ln>
        </p:spPr>
        <p:txBody>
          <a:bodyPr anchorCtr="0" anchor="t" bIns="45700" lIns="91425" spcFirstLastPara="1" rIns="91425" wrap="square" tIns="45700">
            <a:normAutofit/>
          </a:bodyPr>
          <a:lstStyle/>
          <a:p>
            <a:pPr indent="-355600" lvl="0" marL="457200" rtl="0" algn="l">
              <a:lnSpc>
                <a:spcPct val="115000"/>
              </a:lnSpc>
              <a:spcBef>
                <a:spcPts val="1000"/>
              </a:spcBef>
              <a:spcAft>
                <a:spcPts val="0"/>
              </a:spcAft>
              <a:buSzPts val="2000"/>
              <a:buChar char="•"/>
            </a:pPr>
            <a:r>
              <a:rPr lang="en-US" sz="2000"/>
              <a:t>Satellite data products and capabilities in preparation</a:t>
            </a:r>
            <a:endParaRPr sz="2000"/>
          </a:p>
          <a:p>
            <a:pPr indent="-355600" lvl="0" marL="457200" rtl="0" algn="l">
              <a:lnSpc>
                <a:spcPct val="115000"/>
              </a:lnSpc>
              <a:spcBef>
                <a:spcPts val="1000"/>
              </a:spcBef>
              <a:spcAft>
                <a:spcPts val="0"/>
              </a:spcAft>
              <a:buSzPts val="2000"/>
              <a:buChar char="•"/>
            </a:pPr>
            <a:r>
              <a:rPr lang="en-US" sz="2000"/>
              <a:t>GOES-18 preparations</a:t>
            </a:r>
            <a:endParaRPr sz="2000"/>
          </a:p>
          <a:p>
            <a:pPr indent="-355600" lvl="0" marL="457200" rtl="0" algn="l">
              <a:lnSpc>
                <a:spcPct val="115000"/>
              </a:lnSpc>
              <a:spcBef>
                <a:spcPts val="1000"/>
              </a:spcBef>
              <a:spcAft>
                <a:spcPts val="0"/>
              </a:spcAft>
              <a:buSzPts val="2000"/>
              <a:buChar char="•"/>
            </a:pPr>
            <a:r>
              <a:rPr lang="en-US" sz="2000"/>
              <a:t>GOES-17 update</a:t>
            </a:r>
            <a:endParaRPr sz="2000"/>
          </a:p>
          <a:p>
            <a:pPr indent="-355600" lvl="0" marL="457200" rtl="0" algn="l">
              <a:lnSpc>
                <a:spcPct val="115000"/>
              </a:lnSpc>
              <a:spcBef>
                <a:spcPts val="1000"/>
              </a:spcBef>
              <a:spcAft>
                <a:spcPts val="0"/>
              </a:spcAft>
              <a:buSzPts val="2000"/>
              <a:buChar char="•"/>
            </a:pPr>
            <a:r>
              <a:rPr lang="en-US" sz="2000"/>
              <a:t>Preparations for JPSS-2 / NOAA-21</a:t>
            </a:r>
            <a:endParaRPr sz="2000"/>
          </a:p>
          <a:p>
            <a:pPr indent="-355600" lvl="0" marL="457200" rtl="0" algn="l">
              <a:lnSpc>
                <a:spcPct val="115000"/>
              </a:lnSpc>
              <a:spcBef>
                <a:spcPts val="1000"/>
              </a:spcBef>
              <a:spcAft>
                <a:spcPts val="0"/>
              </a:spcAft>
              <a:buSzPts val="2000"/>
              <a:buChar char="•"/>
            </a:pPr>
            <a:r>
              <a:rPr lang="en-US" sz="2000"/>
              <a:t>Satellite data products and capabilities under consideration</a:t>
            </a:r>
            <a:endParaRPr sz="2000"/>
          </a:p>
          <a:p>
            <a:pPr indent="-355600" lvl="0" marL="457200" rtl="0" algn="l">
              <a:lnSpc>
                <a:spcPct val="115000"/>
              </a:lnSpc>
              <a:spcBef>
                <a:spcPts val="1000"/>
              </a:spcBef>
              <a:spcAft>
                <a:spcPts val="0"/>
              </a:spcAft>
              <a:buSzPts val="2000"/>
              <a:buChar char="•"/>
            </a:pPr>
            <a:r>
              <a:rPr lang="en-US" sz="2000"/>
              <a:t>Satellite Book Club seminars</a:t>
            </a:r>
            <a:endParaRPr sz="2000"/>
          </a:p>
          <a:p>
            <a:pPr indent="-355600" lvl="0" marL="457200" rtl="0" algn="l">
              <a:lnSpc>
                <a:spcPct val="115000"/>
              </a:lnSpc>
              <a:spcBef>
                <a:spcPts val="1000"/>
              </a:spcBef>
              <a:spcAft>
                <a:spcPts val="0"/>
              </a:spcAft>
              <a:buSzPts val="2000"/>
              <a:buChar char="•"/>
            </a:pPr>
            <a:r>
              <a:rPr lang="en-US" sz="2000"/>
              <a:t>TOWR-S VLab pages</a:t>
            </a:r>
            <a:endParaRPr sz="2000"/>
          </a:p>
          <a:p>
            <a:pPr indent="-355600" lvl="0" marL="457200" rtl="0" algn="l">
              <a:lnSpc>
                <a:spcPct val="115000"/>
              </a:lnSpc>
              <a:spcBef>
                <a:spcPts val="1000"/>
              </a:spcBef>
              <a:spcAft>
                <a:spcPts val="0"/>
              </a:spcAft>
              <a:buSzPts val="2000"/>
              <a:buChar char="•"/>
            </a:pPr>
            <a:r>
              <a:rPr lang="en-US" sz="2000"/>
              <a:t>cloudReach </a:t>
            </a:r>
            <a:endParaRPr sz="2000"/>
          </a:p>
          <a:p>
            <a:pPr indent="-355600" lvl="0" marL="457200" rtl="0" algn="l">
              <a:lnSpc>
                <a:spcPct val="115000"/>
              </a:lnSpc>
              <a:spcBef>
                <a:spcPts val="1000"/>
              </a:spcBef>
              <a:spcAft>
                <a:spcPts val="0"/>
              </a:spcAft>
              <a:buSzPts val="2000"/>
              <a:buChar char="•"/>
            </a:pPr>
            <a:r>
              <a:rPr lang="en-US" sz="2000"/>
              <a:t>TOWR-S 2022 workplan</a:t>
            </a:r>
            <a:endParaRPr sz="2000"/>
          </a:p>
        </p:txBody>
      </p:sp>
      <p:sp>
        <p:nvSpPr>
          <p:cNvPr id="83" name="Google Shape;83;p15"/>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84" name="Google Shape;84;p15"/>
          <p:cNvSpPr txBox="1"/>
          <p:nvPr>
            <p:ph type="title"/>
          </p:nvPr>
        </p:nvSpPr>
        <p:spPr>
          <a:xfrm>
            <a:off x="1219200" y="15240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Overview</a:t>
            </a:r>
            <a:endParaRPr sz="36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82"/>
          <p:cNvPicPr preferRelativeResize="0"/>
          <p:nvPr/>
        </p:nvPicPr>
        <p:blipFill rotWithShape="1">
          <a:blip r:embed="rId3">
            <a:alphaModFix/>
          </a:blip>
          <a:srcRect b="4528" l="34633" r="24783" t="14025"/>
          <a:stretch/>
        </p:blipFill>
        <p:spPr>
          <a:xfrm>
            <a:off x="8418325" y="2494225"/>
            <a:ext cx="3710598" cy="3416399"/>
          </a:xfrm>
          <a:prstGeom prst="rect">
            <a:avLst/>
          </a:prstGeom>
          <a:noFill/>
          <a:ln>
            <a:noFill/>
          </a:ln>
        </p:spPr>
      </p:pic>
      <p:sp>
        <p:nvSpPr>
          <p:cNvPr id="384" name="Google Shape;384;p82"/>
          <p:cNvSpPr txBox="1"/>
          <p:nvPr>
            <p:ph idx="1" type="body"/>
          </p:nvPr>
        </p:nvSpPr>
        <p:spPr>
          <a:xfrm>
            <a:off x="303050" y="1047900"/>
            <a:ext cx="11571000" cy="12228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115000"/>
              </a:lnSpc>
              <a:spcBef>
                <a:spcPts val="440"/>
              </a:spcBef>
              <a:spcAft>
                <a:spcPts val="0"/>
              </a:spcAft>
              <a:buSzPts val="1800"/>
              <a:buChar char="•"/>
            </a:pPr>
            <a:r>
              <a:rPr lang="en-US" sz="1800"/>
              <a:t>Thursdays, usually at Noon ET</a:t>
            </a:r>
            <a:endParaRPr sz="1800"/>
          </a:p>
          <a:p>
            <a:pPr indent="-317500" lvl="0" marL="342900" marR="0" rtl="0" algn="l">
              <a:lnSpc>
                <a:spcPct val="115000"/>
              </a:lnSpc>
              <a:spcBef>
                <a:spcPts val="440"/>
              </a:spcBef>
              <a:spcAft>
                <a:spcPts val="0"/>
              </a:spcAft>
              <a:buSzPts val="1800"/>
              <a:buChar char="•"/>
            </a:pPr>
            <a:r>
              <a:rPr lang="en-US" sz="1800"/>
              <a:t>Usage examples shed light on user requirements for satellite data products and capabilities</a:t>
            </a:r>
            <a:endParaRPr sz="1800"/>
          </a:p>
          <a:p>
            <a:pPr indent="-317500" lvl="0" marL="342900" rtl="0" algn="l">
              <a:lnSpc>
                <a:spcPct val="115000"/>
              </a:lnSpc>
              <a:spcBef>
                <a:spcPts val="440"/>
              </a:spcBef>
              <a:spcAft>
                <a:spcPts val="0"/>
              </a:spcAft>
              <a:buSzPts val="1800"/>
              <a:buChar char="•"/>
            </a:pPr>
            <a:r>
              <a:rPr lang="en-US" sz="1800"/>
              <a:t>Recordings are on the </a:t>
            </a:r>
            <a:r>
              <a:rPr lang="en-US" sz="1800" u="sng">
                <a:solidFill>
                  <a:schemeClr val="hlink"/>
                </a:solidFill>
                <a:hlinkClick r:id="rId4"/>
              </a:rPr>
              <a:t>SBC page in the NOAA VLab</a:t>
            </a:r>
            <a:r>
              <a:rPr lang="en-US" sz="1800"/>
              <a:t> and the </a:t>
            </a:r>
            <a:r>
              <a:rPr lang="en-US" sz="1800" u="sng">
                <a:solidFill>
                  <a:schemeClr val="accent5"/>
                </a:solidFill>
                <a:hlinkClick r:id="rId5">
                  <a:extLst>
                    <a:ext uri="{A12FA001-AC4F-418D-AE19-62706E023703}">
                      <ahyp:hlinkClr val="tx"/>
                    </a:ext>
                  </a:extLst>
                </a:hlinkClick>
              </a:rPr>
              <a:t>NWS Commerce Learning Center (CLC) website</a:t>
            </a:r>
            <a:endParaRPr sz="1800">
              <a:solidFill>
                <a:schemeClr val="accent5"/>
              </a:solidFill>
            </a:endParaRPr>
          </a:p>
        </p:txBody>
      </p:sp>
      <p:sp>
        <p:nvSpPr>
          <p:cNvPr id="385" name="Google Shape;385;p82"/>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86" name="Google Shape;386;p82"/>
          <p:cNvSpPr txBox="1"/>
          <p:nvPr>
            <p:ph type="title"/>
          </p:nvPr>
        </p:nvSpPr>
        <p:spPr>
          <a:xfrm>
            <a:off x="1216025" y="152400"/>
            <a:ext cx="97728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lang="en-US" sz="3600"/>
              <a:t>Satellite Book Club (SBC) Seminar Series</a:t>
            </a:r>
            <a:endParaRPr sz="3600"/>
          </a:p>
        </p:txBody>
      </p:sp>
      <p:sp>
        <p:nvSpPr>
          <p:cNvPr id="387" name="Google Shape;387;p82"/>
          <p:cNvSpPr txBox="1"/>
          <p:nvPr/>
        </p:nvSpPr>
        <p:spPr>
          <a:xfrm>
            <a:off x="186575" y="2220875"/>
            <a:ext cx="6949800" cy="440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440"/>
              </a:spcBef>
              <a:spcAft>
                <a:spcPts val="0"/>
              </a:spcAft>
              <a:buClr>
                <a:srgbClr val="000000"/>
              </a:buClr>
              <a:buSzPts val="1800"/>
              <a:buFont typeface="Arial"/>
              <a:buNone/>
            </a:pPr>
            <a:r>
              <a:rPr b="0" i="0" lang="en-US" sz="1800" u="none" cap="none" strike="noStrike">
                <a:solidFill>
                  <a:schemeClr val="dk1"/>
                </a:solidFill>
                <a:latin typeface="Lato"/>
                <a:ea typeface="Lato"/>
                <a:cs typeface="Lato"/>
                <a:sym typeface="Lato"/>
              </a:rPr>
              <a:t>Recent Sessions:</a:t>
            </a:r>
            <a:endParaRPr b="0" i="1" sz="1200" u="none" cap="none" strike="noStrike">
              <a:solidFill>
                <a:srgbClr val="274E13"/>
              </a:solidFill>
              <a:latin typeface="Lato"/>
              <a:ea typeface="Lato"/>
              <a:cs typeface="Lato"/>
              <a:sym typeface="Lato"/>
            </a:endParaRPr>
          </a:p>
        </p:txBody>
      </p:sp>
      <p:graphicFrame>
        <p:nvGraphicFramePr>
          <p:cNvPr id="388" name="Google Shape;388;p82"/>
          <p:cNvGraphicFramePr/>
          <p:nvPr/>
        </p:nvGraphicFramePr>
        <p:xfrm>
          <a:off x="303050" y="2669925"/>
          <a:ext cx="3000000" cy="3000000"/>
        </p:xfrm>
        <a:graphic>
          <a:graphicData uri="http://schemas.openxmlformats.org/drawingml/2006/table">
            <a:tbl>
              <a:tblPr>
                <a:noFill/>
                <a:tableStyleId>{167D8398-4DB9-4440-930E-2D81178F37FD}</a:tableStyleId>
              </a:tblPr>
              <a:tblGrid>
                <a:gridCol w="733425"/>
                <a:gridCol w="1778325"/>
                <a:gridCol w="5603550"/>
              </a:tblGrid>
              <a:tr h="184825">
                <a:tc>
                  <a:txBody>
                    <a:bodyPr/>
                    <a:lstStyle/>
                    <a:p>
                      <a:pPr indent="0" lvl="0" marL="0" rtl="0" algn="l">
                        <a:lnSpc>
                          <a:spcPct val="115000"/>
                        </a:lnSpc>
                        <a:spcBef>
                          <a:spcPts val="0"/>
                        </a:spcBef>
                        <a:spcAft>
                          <a:spcPts val="0"/>
                        </a:spcAft>
                        <a:buNone/>
                      </a:pPr>
                      <a:r>
                        <a:rPr lang="en-US" sz="1100">
                          <a:latin typeface="Lato"/>
                          <a:ea typeface="Lato"/>
                          <a:cs typeface="Lato"/>
                          <a:sym typeface="Lato"/>
                        </a:rPr>
                        <a:t>4/7/22</a:t>
                      </a:r>
                      <a:endParaRPr sz="1100">
                        <a:latin typeface="Lato"/>
                        <a:ea typeface="Lato"/>
                        <a:cs typeface="Lato"/>
                        <a:sym typeface="Lato"/>
                      </a:endParaRPr>
                    </a:p>
                  </a:txBody>
                  <a:tcPr marT="19050" marB="19050" marR="28575" marL="28575" anchor="ctr">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Ivan Csiszar (</a:t>
                      </a:r>
                      <a:r>
                        <a:rPr lang="en-US" sz="1100">
                          <a:solidFill>
                            <a:schemeClr val="dk1"/>
                          </a:solidFill>
                          <a:latin typeface="Lato"/>
                          <a:ea typeface="Lato"/>
                          <a:cs typeface="Lato"/>
                          <a:sym typeface="Lato"/>
                        </a:rPr>
                        <a:t>STAR)</a:t>
                      </a:r>
                      <a:endParaRPr sz="1100">
                        <a:latin typeface="Lato"/>
                        <a:ea typeface="Lato"/>
                        <a:cs typeface="Lato"/>
                        <a:sym typeface="Lato"/>
                      </a:endParaRPr>
                    </a:p>
                  </a:txBody>
                  <a:tcPr marT="19050" marB="19050" marR="28575" marL="28575" anchor="ctr">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VIIRS Fire Detection</a:t>
                      </a:r>
                      <a:endParaRPr sz="1100">
                        <a:latin typeface="Lato"/>
                        <a:ea typeface="Lato"/>
                        <a:cs typeface="Lato"/>
                        <a:sym typeface="Lato"/>
                      </a:endParaRPr>
                    </a:p>
                  </a:txBody>
                  <a:tcPr marT="19050" marB="19050" marR="28575" marL="28575" anchor="ctr">
                    <a:lnB cap="flat" cmpd="sng" w="9525">
                      <a:solidFill>
                        <a:srgbClr val="CCCCCC"/>
                      </a:solidFill>
                      <a:prstDash val="solid"/>
                      <a:round/>
                      <a:headEnd len="sm" w="sm" type="none"/>
                      <a:tailEnd len="sm" w="sm" type="none"/>
                    </a:lnB>
                  </a:tcPr>
                </a:tc>
              </a:tr>
              <a:tr h="184825">
                <a:tc>
                  <a:txBody>
                    <a:bodyPr/>
                    <a:lstStyle/>
                    <a:p>
                      <a:pPr indent="0" lvl="0" marL="0" rtl="0" algn="l">
                        <a:lnSpc>
                          <a:spcPct val="115000"/>
                        </a:lnSpc>
                        <a:spcBef>
                          <a:spcPts val="0"/>
                        </a:spcBef>
                        <a:spcAft>
                          <a:spcPts val="0"/>
                        </a:spcAft>
                        <a:buNone/>
                      </a:pPr>
                      <a:r>
                        <a:rPr lang="en-US" sz="1100">
                          <a:latin typeface="Lato"/>
                          <a:ea typeface="Lato"/>
                          <a:cs typeface="Lato"/>
                          <a:sym typeface="Lato"/>
                        </a:rPr>
                        <a:t>4/14/22</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Joseph Patton (CISESS)</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How GLM Lightning Observations Can Explain Aircraft Flight Paths During Thunderstorm Events</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84825">
                <a:tc>
                  <a:txBody>
                    <a:bodyPr/>
                    <a:lstStyle/>
                    <a:p>
                      <a:pPr indent="0" lvl="0" marL="0" rtl="0" algn="l">
                        <a:lnSpc>
                          <a:spcPct val="115000"/>
                        </a:lnSpc>
                        <a:spcBef>
                          <a:spcPts val="0"/>
                        </a:spcBef>
                        <a:spcAft>
                          <a:spcPts val="0"/>
                        </a:spcAft>
                        <a:buNone/>
                      </a:pPr>
                      <a:r>
                        <a:rPr lang="en-US" sz="1100">
                          <a:latin typeface="Lato"/>
                          <a:ea typeface="Lato"/>
                          <a:cs typeface="Lato"/>
                          <a:sym typeface="Lato"/>
                        </a:rPr>
                        <a:t>4/21/22</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Bill Line (</a:t>
                      </a:r>
                      <a:r>
                        <a:rPr lang="en-US" sz="1100">
                          <a:solidFill>
                            <a:schemeClr val="dk1"/>
                          </a:solidFill>
                          <a:latin typeface="Lato"/>
                          <a:ea typeface="Lato"/>
                          <a:cs typeface="Lato"/>
                          <a:sym typeface="Lato"/>
                        </a:rPr>
                        <a:t>NESDIS-STAR)</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Using NOAA Satellite Data to Detect and Track Blowing Dust</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36050">
                <a:tc>
                  <a:txBody>
                    <a:bodyPr/>
                    <a:lstStyle/>
                    <a:p>
                      <a:pPr indent="0" lvl="0" marL="0" rtl="0" algn="l">
                        <a:lnSpc>
                          <a:spcPct val="115000"/>
                        </a:lnSpc>
                        <a:spcBef>
                          <a:spcPts val="0"/>
                        </a:spcBef>
                        <a:spcAft>
                          <a:spcPts val="0"/>
                        </a:spcAft>
                        <a:buNone/>
                      </a:pPr>
                      <a:r>
                        <a:rPr lang="en-US" sz="1100">
                          <a:latin typeface="Lato"/>
                          <a:ea typeface="Lato"/>
                          <a:cs typeface="Lato"/>
                          <a:sym typeface="Lato"/>
                        </a:rPr>
                        <a:t>4/28/22</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Michael Bowlan (TSA)</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Mesoanalysis of February 24, 2022 Convective Winter Precipitation Event in Eastern Oklahoma and Northwest Arkansas</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84825">
                <a:tc>
                  <a:txBody>
                    <a:bodyPr/>
                    <a:lstStyle/>
                    <a:p>
                      <a:pPr indent="0" lvl="0" marL="0" rtl="0" algn="l">
                        <a:lnSpc>
                          <a:spcPct val="115000"/>
                        </a:lnSpc>
                        <a:spcBef>
                          <a:spcPts val="0"/>
                        </a:spcBef>
                        <a:spcAft>
                          <a:spcPts val="0"/>
                        </a:spcAft>
                        <a:buNone/>
                      </a:pPr>
                      <a:r>
                        <a:rPr lang="en-US" sz="1100">
                          <a:latin typeface="Lato"/>
                          <a:ea typeface="Lato"/>
                          <a:cs typeface="Lato"/>
                          <a:sym typeface="Lato"/>
                        </a:rPr>
                        <a:t>5/5/22</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Jorel Torres (CIRA)</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JPSS Applications: Datasets, Training Resources, &amp; User Feedback</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84825">
                <a:tc>
                  <a:txBody>
                    <a:bodyPr/>
                    <a:lstStyle/>
                    <a:p>
                      <a:pPr indent="0" lvl="0" marL="0" rtl="0" algn="l">
                        <a:lnSpc>
                          <a:spcPct val="115000"/>
                        </a:lnSpc>
                        <a:spcBef>
                          <a:spcPts val="0"/>
                        </a:spcBef>
                        <a:spcAft>
                          <a:spcPts val="0"/>
                        </a:spcAft>
                        <a:buNone/>
                      </a:pPr>
                      <a:r>
                        <a:rPr lang="en-US" sz="1100">
                          <a:latin typeface="Lato"/>
                          <a:ea typeface="Lato"/>
                          <a:cs typeface="Lato"/>
                          <a:sym typeface="Lato"/>
                        </a:rPr>
                        <a:t>5/12/22</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Chris Schmidt (CIMSS)</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Making Use and Sense of the ABI Fire Detection and Characterization Algorithm Data</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36050">
                <a:tc>
                  <a:txBody>
                    <a:bodyPr/>
                    <a:lstStyle/>
                    <a:p>
                      <a:pPr indent="0" lvl="0" marL="0" rtl="0" algn="l">
                        <a:lnSpc>
                          <a:spcPct val="115000"/>
                        </a:lnSpc>
                        <a:spcBef>
                          <a:spcPts val="0"/>
                        </a:spcBef>
                        <a:spcAft>
                          <a:spcPts val="0"/>
                        </a:spcAft>
                        <a:buNone/>
                      </a:pPr>
                      <a:r>
                        <a:rPr lang="en-US" sz="1100">
                          <a:latin typeface="Lato"/>
                          <a:ea typeface="Lato"/>
                          <a:cs typeface="Lato"/>
                          <a:sym typeface="Lato"/>
                        </a:rPr>
                        <a:t>5/19/22</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Tim Schmit and Dan Lindsey (GOES-R Pgm.)</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GOES-18 ABI Update and Plans Moving Forward</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84825">
                <a:tc>
                  <a:txBody>
                    <a:bodyPr/>
                    <a:lstStyle/>
                    <a:p>
                      <a:pPr indent="0" lvl="0" marL="0" rtl="0" algn="l">
                        <a:lnSpc>
                          <a:spcPct val="115000"/>
                        </a:lnSpc>
                        <a:spcBef>
                          <a:spcPts val="0"/>
                        </a:spcBef>
                        <a:spcAft>
                          <a:spcPts val="0"/>
                        </a:spcAft>
                        <a:buNone/>
                      </a:pPr>
                      <a:r>
                        <a:rPr lang="en-US" sz="1100">
                          <a:latin typeface="Lato"/>
                          <a:ea typeface="Lato"/>
                          <a:cs typeface="Lato"/>
                          <a:sym typeface="Lato"/>
                        </a:rPr>
                        <a:t>5/26/22</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Justin Schultz (DLH)</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Lakeshore Flooding Across Western Lake Superior: Forecast and Impact Challenges</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36050">
                <a:tc>
                  <a:txBody>
                    <a:bodyPr/>
                    <a:lstStyle/>
                    <a:p>
                      <a:pPr indent="0" lvl="0" marL="0" rtl="0" algn="l">
                        <a:lnSpc>
                          <a:spcPct val="115000"/>
                        </a:lnSpc>
                        <a:spcBef>
                          <a:spcPts val="0"/>
                        </a:spcBef>
                        <a:spcAft>
                          <a:spcPts val="0"/>
                        </a:spcAft>
                        <a:buNone/>
                      </a:pPr>
                      <a:r>
                        <a:rPr lang="en-US" sz="1100">
                          <a:latin typeface="Lato"/>
                          <a:ea typeface="Lato"/>
                          <a:cs typeface="Lato"/>
                          <a:sym typeface="Lato"/>
                        </a:rPr>
                        <a:t>6/2/22</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Devin Chehak (MAF)</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May 18th, 2021 Long Track Tornadic Permian Basin Supercell</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84825">
                <a:tc>
                  <a:txBody>
                    <a:bodyPr/>
                    <a:lstStyle/>
                    <a:p>
                      <a:pPr indent="0" lvl="0" marL="0" rtl="0" algn="l">
                        <a:lnSpc>
                          <a:spcPct val="115000"/>
                        </a:lnSpc>
                        <a:spcBef>
                          <a:spcPts val="0"/>
                        </a:spcBef>
                        <a:spcAft>
                          <a:spcPts val="0"/>
                        </a:spcAft>
                        <a:buNone/>
                      </a:pPr>
                      <a:r>
                        <a:rPr lang="en-US" sz="1100">
                          <a:latin typeface="Lato"/>
                          <a:ea typeface="Lato"/>
                          <a:cs typeface="Lato"/>
                          <a:sym typeface="Lato"/>
                        </a:rPr>
                        <a:t>6/9/22</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Kirk Lombardy (CLE)</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Lake Erie Ice Rescue 22 February 2021</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84825">
                <a:tc>
                  <a:txBody>
                    <a:bodyPr/>
                    <a:lstStyle/>
                    <a:p>
                      <a:pPr indent="0" lvl="0" marL="0" rtl="0" algn="l">
                        <a:lnSpc>
                          <a:spcPct val="115000"/>
                        </a:lnSpc>
                        <a:spcBef>
                          <a:spcPts val="0"/>
                        </a:spcBef>
                        <a:spcAft>
                          <a:spcPts val="0"/>
                        </a:spcAft>
                        <a:buNone/>
                      </a:pPr>
                      <a:r>
                        <a:rPr lang="en-US" sz="1100">
                          <a:latin typeface="Lato"/>
                          <a:ea typeface="Lato"/>
                          <a:cs typeface="Lato"/>
                          <a:sym typeface="Lato"/>
                        </a:rPr>
                        <a:t>6/16/22</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Mark DeMaria (CIRA)</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CIRA Update on Satellite Support Activities</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36050">
                <a:tc>
                  <a:txBody>
                    <a:bodyPr/>
                    <a:lstStyle/>
                    <a:p>
                      <a:pPr indent="0" lvl="0" marL="0" rtl="0" algn="l">
                        <a:lnSpc>
                          <a:spcPct val="115000"/>
                        </a:lnSpc>
                        <a:spcBef>
                          <a:spcPts val="0"/>
                        </a:spcBef>
                        <a:spcAft>
                          <a:spcPts val="0"/>
                        </a:spcAft>
                        <a:buNone/>
                      </a:pPr>
                      <a:r>
                        <a:rPr lang="en-US" sz="1100">
                          <a:latin typeface="Lato"/>
                          <a:ea typeface="Lato"/>
                          <a:cs typeface="Lato"/>
                          <a:sym typeface="Lato"/>
                        </a:rPr>
                        <a:t>6/23/22</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Kari Sheets (NWS Ofc of Dissemination)</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tcPr>
                </a:tc>
                <a:tc>
                  <a:txBody>
                    <a:bodyPr/>
                    <a:lstStyle/>
                    <a:p>
                      <a:pPr indent="0" lvl="0" marL="0" rtl="0" algn="l">
                        <a:lnSpc>
                          <a:spcPct val="115000"/>
                        </a:lnSpc>
                        <a:spcBef>
                          <a:spcPts val="0"/>
                        </a:spcBef>
                        <a:spcAft>
                          <a:spcPts val="0"/>
                        </a:spcAft>
                        <a:buNone/>
                      </a:pPr>
                      <a:r>
                        <a:rPr lang="en-US" sz="1100">
                          <a:latin typeface="Lato"/>
                          <a:ea typeface="Lato"/>
                          <a:cs typeface="Lato"/>
                          <a:sym typeface="Lato"/>
                        </a:rPr>
                        <a:t>The NWS National GIS Map Viewer</a:t>
                      </a:r>
                      <a:endParaRPr sz="1100">
                        <a:latin typeface="Lato"/>
                        <a:ea typeface="Lato"/>
                        <a:cs typeface="Lato"/>
                        <a:sym typeface="Lato"/>
                      </a:endParaRPr>
                    </a:p>
                  </a:txBody>
                  <a:tcPr marT="19050" marB="19050" marR="28575" marL="28575" anchor="ctr">
                    <a:lnT cap="flat" cmpd="sng" w="9525">
                      <a:solidFill>
                        <a:srgbClr val="CCCCCC"/>
                      </a:solidFill>
                      <a:prstDash val="solid"/>
                      <a:round/>
                      <a:headEnd len="sm" w="sm" type="none"/>
                      <a:tailEnd len="sm" w="sm" type="none"/>
                    </a:lnT>
                  </a:tcPr>
                </a:tc>
              </a:tr>
            </a:tbl>
          </a:graphicData>
        </a:graphic>
      </p:graphicFrame>
      <p:sp>
        <p:nvSpPr>
          <p:cNvPr id="389" name="Google Shape;389;p82"/>
          <p:cNvSpPr/>
          <p:nvPr/>
        </p:nvSpPr>
        <p:spPr>
          <a:xfrm>
            <a:off x="7153475" y="4744800"/>
            <a:ext cx="1888218" cy="1011204"/>
          </a:xfrm>
          <a:prstGeom prst="irregularSeal2">
            <a:avLst/>
          </a:prstGeom>
          <a:solidFill>
            <a:srgbClr val="FFFF00">
              <a:alpha val="57740"/>
            </a:srgbClr>
          </a:solidFill>
          <a:ln cap="flat" cmpd="sng" w="9525">
            <a:solidFill>
              <a:srgbClr val="D9D9D9"/>
            </a:solidFill>
            <a:prstDash val="solid"/>
            <a:round/>
            <a:headEnd len="sm" w="sm" type="none"/>
            <a:tailEnd len="sm" w="sm" type="none"/>
          </a:ln>
          <a:effectLst>
            <a:outerShdw blurRad="157163" rotWithShape="0" algn="bl" dir="5400000" dist="47625">
              <a:srgbClr val="000000">
                <a:alpha val="50000"/>
              </a:srgbClr>
            </a:outerShdw>
          </a:effectLst>
        </p:spPr>
        <p:txBody>
          <a:bodyPr anchorCtr="0" anchor="ctr" bIns="0" lIns="0" spcFirstLastPara="1" rIns="0" wrap="square" tIns="0">
            <a:noAutofit/>
          </a:bodyPr>
          <a:lstStyle/>
          <a:p>
            <a:pPr indent="0" lvl="0" marL="0" rtl="0" algn="ctr">
              <a:spcBef>
                <a:spcPts val="0"/>
              </a:spcBef>
              <a:spcAft>
                <a:spcPts val="0"/>
              </a:spcAft>
              <a:buClr>
                <a:schemeClr val="dk1"/>
              </a:buClr>
              <a:buSzPts val="1100"/>
              <a:buFont typeface="Arial"/>
              <a:buNone/>
            </a:pPr>
            <a:r>
              <a:rPr lang="en-US" sz="1000">
                <a:solidFill>
                  <a:srgbClr val="434343"/>
                </a:solidFill>
                <a:latin typeface="Lato"/>
                <a:ea typeface="Lato"/>
                <a:cs typeface="Lato"/>
                <a:sym typeface="Lato"/>
              </a:rPr>
              <a:t>100th SBC Session! </a:t>
            </a:r>
            <a:br>
              <a:rPr lang="en-US" sz="1000">
                <a:solidFill>
                  <a:srgbClr val="434343"/>
                </a:solidFill>
                <a:latin typeface="Lato"/>
                <a:ea typeface="Lato"/>
                <a:cs typeface="Lato"/>
                <a:sym typeface="Lato"/>
              </a:rPr>
            </a:br>
            <a:r>
              <a:rPr lang="en-US" sz="1000">
                <a:solidFill>
                  <a:srgbClr val="434343"/>
                </a:solidFill>
                <a:latin typeface="Lato"/>
                <a:ea typeface="Lato"/>
                <a:cs typeface="Lato"/>
                <a:sym typeface="Lato"/>
              </a:rPr>
              <a:t>June 2nd</a:t>
            </a:r>
            <a:endParaRPr sz="1000">
              <a:latin typeface="Lato"/>
              <a:ea typeface="Lato"/>
              <a:cs typeface="Lato"/>
              <a:sym typeface="Lato"/>
            </a:endParaRPr>
          </a:p>
        </p:txBody>
      </p:sp>
      <p:sp>
        <p:nvSpPr>
          <p:cNvPr id="390" name="Google Shape;390;p82"/>
          <p:cNvSpPr txBox="1"/>
          <p:nvPr/>
        </p:nvSpPr>
        <p:spPr>
          <a:xfrm>
            <a:off x="9526400" y="5921575"/>
            <a:ext cx="26025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000">
                <a:solidFill>
                  <a:srgbClr val="666666"/>
                </a:solidFill>
                <a:latin typeface="Lato"/>
                <a:ea typeface="Lato"/>
                <a:cs typeface="Lato"/>
                <a:sym typeface="Lato"/>
              </a:rPr>
              <a:t>Devin Chehak / 2022-06-02</a:t>
            </a:r>
            <a:r>
              <a:rPr i="1" lang="en-US" sz="1000">
                <a:solidFill>
                  <a:srgbClr val="666666"/>
                </a:solidFill>
                <a:latin typeface="Lato"/>
                <a:ea typeface="Lato"/>
                <a:cs typeface="Lato"/>
                <a:sym typeface="Lato"/>
              </a:rPr>
              <a:t> (</a:t>
            </a:r>
            <a:r>
              <a:rPr i="1" lang="en-US" sz="1000" u="sng">
                <a:solidFill>
                  <a:schemeClr val="hlink"/>
                </a:solidFill>
                <a:latin typeface="Lato"/>
                <a:ea typeface="Lato"/>
                <a:cs typeface="Lato"/>
                <a:sym typeface="Lato"/>
                <a:hlinkClick r:id="rId6"/>
              </a:rPr>
              <a:t>more</a:t>
            </a:r>
            <a:r>
              <a:rPr i="1" lang="en-US" sz="1000">
                <a:solidFill>
                  <a:srgbClr val="666666"/>
                </a:solidFill>
                <a:latin typeface="Lato"/>
                <a:ea typeface="Lato"/>
                <a:cs typeface="Lato"/>
                <a:sym typeface="Lato"/>
              </a:rPr>
              <a:t>)</a:t>
            </a:r>
            <a:endParaRPr i="1" sz="1000">
              <a:solidFill>
                <a:srgbClr val="666666"/>
              </a:solidFill>
              <a:latin typeface="Lato"/>
              <a:ea typeface="Lato"/>
              <a:cs typeface="Lato"/>
              <a:sym typeface="Lat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g10b1813ef6e_0_147"/>
          <p:cNvPicPr preferRelativeResize="0"/>
          <p:nvPr/>
        </p:nvPicPr>
        <p:blipFill rotWithShape="1">
          <a:blip r:embed="rId3">
            <a:alphaModFix/>
          </a:blip>
          <a:srcRect b="0" l="0" r="0" t="0"/>
          <a:stretch/>
        </p:blipFill>
        <p:spPr>
          <a:xfrm>
            <a:off x="301125" y="1574100"/>
            <a:ext cx="4150867" cy="3369101"/>
          </a:xfrm>
          <a:prstGeom prst="rect">
            <a:avLst/>
          </a:prstGeom>
          <a:noFill/>
          <a:ln cap="flat" cmpd="sng" w="9525">
            <a:solidFill>
              <a:srgbClr val="FFFFFF"/>
            </a:solidFill>
            <a:prstDash val="solid"/>
            <a:round/>
            <a:headEnd len="sm" w="sm" type="none"/>
            <a:tailEnd len="sm" w="sm" type="none"/>
          </a:ln>
          <a:effectLst>
            <a:outerShdw blurRad="114300" rotWithShape="0" algn="bl" dir="5400000" dist="38100">
              <a:srgbClr val="000000">
                <a:alpha val="49411"/>
              </a:srgbClr>
            </a:outerShdw>
          </a:effectLst>
        </p:spPr>
      </p:pic>
      <p:sp>
        <p:nvSpPr>
          <p:cNvPr id="397" name="Google Shape;397;g10b1813ef6e_0_147"/>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98" name="Google Shape;398;g10b1813ef6e_0_147"/>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en-US" sz="2800"/>
              <a:t>TOWR-S page on VLab: </a:t>
            </a:r>
            <a:br>
              <a:rPr lang="en-US" sz="2800"/>
            </a:br>
            <a:r>
              <a:rPr lang="en-US" sz="2800"/>
              <a:t>AWIPS Dataset Guides and more</a:t>
            </a:r>
            <a:endParaRPr sz="2800"/>
          </a:p>
        </p:txBody>
      </p:sp>
      <p:sp>
        <p:nvSpPr>
          <p:cNvPr id="399" name="Google Shape;399;g10b1813ef6e_0_147"/>
          <p:cNvSpPr txBox="1"/>
          <p:nvPr/>
        </p:nvSpPr>
        <p:spPr>
          <a:xfrm>
            <a:off x="223725" y="1040700"/>
            <a:ext cx="40548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2000" u="sng" cap="none" strike="noStrike">
                <a:solidFill>
                  <a:schemeClr val="accent5"/>
                </a:solidFill>
                <a:latin typeface="Lato"/>
                <a:ea typeface="Lato"/>
                <a:cs typeface="Lato"/>
                <a:sym typeface="Lato"/>
                <a:hlinkClick r:id="rId4">
                  <a:extLst>
                    <a:ext uri="{A12FA001-AC4F-418D-AE19-62706E023703}">
                      <ahyp:hlinkClr val="tx"/>
                    </a:ext>
                  </a:extLst>
                </a:hlinkClick>
              </a:rPr>
              <a:t>https://vlab.noaa.gov/web/towr-s</a:t>
            </a:r>
            <a:endParaRPr b="0" i="0" sz="2000" u="none" cap="none" strike="noStrike">
              <a:solidFill>
                <a:schemeClr val="accent5"/>
              </a:solidFill>
              <a:latin typeface="Lato"/>
              <a:ea typeface="Lato"/>
              <a:cs typeface="Lato"/>
              <a:sym typeface="Lato"/>
            </a:endParaRPr>
          </a:p>
        </p:txBody>
      </p:sp>
      <p:pic>
        <p:nvPicPr>
          <p:cNvPr id="400" name="Google Shape;400;g10b1813ef6e_0_147"/>
          <p:cNvPicPr preferRelativeResize="0"/>
          <p:nvPr/>
        </p:nvPicPr>
        <p:blipFill rotWithShape="1">
          <a:blip r:embed="rId5">
            <a:alphaModFix/>
          </a:blip>
          <a:srcRect b="0" l="0" r="0" t="0"/>
          <a:stretch/>
        </p:blipFill>
        <p:spPr>
          <a:xfrm>
            <a:off x="4570675" y="4510686"/>
            <a:ext cx="3834223" cy="2227364"/>
          </a:xfrm>
          <a:prstGeom prst="rect">
            <a:avLst/>
          </a:prstGeom>
          <a:noFill/>
          <a:ln>
            <a:noFill/>
          </a:ln>
          <a:effectLst>
            <a:outerShdw blurRad="114300" rotWithShape="0" algn="bl" dir="5400000" dist="38100">
              <a:srgbClr val="000000">
                <a:alpha val="49411"/>
              </a:srgbClr>
            </a:outerShdw>
          </a:effectLst>
        </p:spPr>
      </p:pic>
      <p:sp>
        <p:nvSpPr>
          <p:cNvPr id="401" name="Google Shape;401;g10b1813ef6e_0_147"/>
          <p:cNvSpPr txBox="1"/>
          <p:nvPr/>
        </p:nvSpPr>
        <p:spPr>
          <a:xfrm rot="-5400000">
            <a:off x="3370875" y="5569350"/>
            <a:ext cx="2055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B5394"/>
                </a:solidFill>
                <a:latin typeface="Lato"/>
                <a:ea typeface="Lato"/>
                <a:cs typeface="Lato"/>
                <a:sym typeface="Lato"/>
              </a:rPr>
              <a:t>Meso Mission Manager</a:t>
            </a:r>
            <a:endParaRPr b="0" i="0" sz="1200" u="none" cap="none" strike="noStrike">
              <a:solidFill>
                <a:srgbClr val="0B5394"/>
              </a:solidFill>
              <a:latin typeface="Lato"/>
              <a:ea typeface="Lato"/>
              <a:cs typeface="Lato"/>
              <a:sym typeface="Lato"/>
            </a:endParaRPr>
          </a:p>
        </p:txBody>
      </p:sp>
      <p:pic>
        <p:nvPicPr>
          <p:cNvPr id="402" name="Google Shape;402;g10b1813ef6e_0_147"/>
          <p:cNvPicPr preferRelativeResize="0"/>
          <p:nvPr/>
        </p:nvPicPr>
        <p:blipFill rotWithShape="1">
          <a:blip r:embed="rId6">
            <a:alphaModFix/>
          </a:blip>
          <a:srcRect b="41681" l="19954" r="27669" t="7505"/>
          <a:stretch/>
        </p:blipFill>
        <p:spPr>
          <a:xfrm>
            <a:off x="8505350" y="1179000"/>
            <a:ext cx="3447701" cy="4688676"/>
          </a:xfrm>
          <a:prstGeom prst="rect">
            <a:avLst/>
          </a:prstGeom>
          <a:noFill/>
          <a:ln cap="flat" cmpd="sng" w="9525">
            <a:solidFill>
              <a:srgbClr val="FFFFFF"/>
            </a:solidFill>
            <a:prstDash val="solid"/>
            <a:round/>
            <a:headEnd len="sm" w="sm" type="none"/>
            <a:tailEnd len="sm" w="sm" type="none"/>
          </a:ln>
          <a:effectLst>
            <a:outerShdw blurRad="114300" rotWithShape="0" algn="bl" dir="5400000" dist="38100">
              <a:srgbClr val="000000">
                <a:alpha val="49410"/>
              </a:srgbClr>
            </a:outerShdw>
          </a:effectLst>
        </p:spPr>
      </p:pic>
      <p:grpSp>
        <p:nvGrpSpPr>
          <p:cNvPr id="403" name="Google Shape;403;g10b1813ef6e_0_147"/>
          <p:cNvGrpSpPr/>
          <p:nvPr/>
        </p:nvGrpSpPr>
        <p:grpSpPr>
          <a:xfrm>
            <a:off x="4563668" y="935199"/>
            <a:ext cx="3841096" cy="3460476"/>
            <a:chOff x="4709400" y="935151"/>
            <a:chExt cx="3538550" cy="3378052"/>
          </a:xfrm>
        </p:grpSpPr>
        <p:pic>
          <p:nvPicPr>
            <p:cNvPr id="404" name="Google Shape;404;g10b1813ef6e_0_147"/>
            <p:cNvPicPr preferRelativeResize="0"/>
            <p:nvPr/>
          </p:nvPicPr>
          <p:blipFill rotWithShape="1">
            <a:blip r:embed="rId7">
              <a:alphaModFix/>
            </a:blip>
            <a:srcRect b="0" l="0" r="0" t="18943"/>
            <a:stretch/>
          </p:blipFill>
          <p:spPr>
            <a:xfrm>
              <a:off x="4711986" y="1287212"/>
              <a:ext cx="3532221" cy="3025991"/>
            </a:xfrm>
            <a:prstGeom prst="rect">
              <a:avLst/>
            </a:prstGeom>
            <a:noFill/>
            <a:ln cap="flat" cmpd="sng" w="9525">
              <a:solidFill>
                <a:srgbClr val="FFFFFF"/>
              </a:solidFill>
              <a:prstDash val="solid"/>
              <a:round/>
              <a:headEnd len="sm" w="sm" type="none"/>
              <a:tailEnd len="sm" w="sm" type="none"/>
            </a:ln>
            <a:effectLst>
              <a:outerShdw blurRad="114300" rotWithShape="0" algn="bl" dir="5400000" dist="38100">
                <a:srgbClr val="000000">
                  <a:alpha val="49410"/>
                </a:srgbClr>
              </a:outerShdw>
            </a:effectLst>
          </p:spPr>
        </p:pic>
        <p:pic>
          <p:nvPicPr>
            <p:cNvPr id="405" name="Google Shape;405;g10b1813ef6e_0_147"/>
            <p:cNvPicPr preferRelativeResize="0"/>
            <p:nvPr/>
          </p:nvPicPr>
          <p:blipFill rotWithShape="1">
            <a:blip r:embed="rId7">
              <a:alphaModFix/>
            </a:blip>
            <a:srcRect b="89608" l="0" r="0" t="0"/>
            <a:stretch/>
          </p:blipFill>
          <p:spPr>
            <a:xfrm>
              <a:off x="4709400" y="935151"/>
              <a:ext cx="3538550" cy="387925"/>
            </a:xfrm>
            <a:prstGeom prst="rect">
              <a:avLst/>
            </a:prstGeom>
            <a:noFill/>
            <a:ln cap="flat" cmpd="sng" w="9525">
              <a:solidFill>
                <a:srgbClr val="FFFFFF"/>
              </a:solidFill>
              <a:prstDash val="solid"/>
              <a:round/>
              <a:headEnd len="sm" w="sm" type="none"/>
              <a:tailEnd len="sm" w="sm" type="none"/>
            </a:ln>
          </p:spPr>
        </p:pic>
      </p:grpSp>
      <p:sp>
        <p:nvSpPr>
          <p:cNvPr id="406" name="Google Shape;406;g10b1813ef6e_0_147"/>
          <p:cNvSpPr txBox="1"/>
          <p:nvPr/>
        </p:nvSpPr>
        <p:spPr>
          <a:xfrm>
            <a:off x="8505400" y="5467475"/>
            <a:ext cx="3447600" cy="400200"/>
          </a:xfrm>
          <a:prstGeom prst="rect">
            <a:avLst/>
          </a:prstGeom>
          <a:gradFill>
            <a:gsLst>
              <a:gs pos="0">
                <a:srgbClr val="FFFFFF">
                  <a:alpha val="0"/>
                </a:srgbClr>
              </a:gs>
              <a:gs pos="100000">
                <a:srgbClr val="FFFFFF"/>
              </a:gs>
            </a:gsLst>
            <a:lin ang="5400012" scaled="0"/>
          </a:gra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g1211b3e4330_2_1"/>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13" name="Google Shape;413;g1211b3e4330_2_1"/>
          <p:cNvSpPr txBox="1"/>
          <p:nvPr>
            <p:ph type="title"/>
          </p:nvPr>
        </p:nvSpPr>
        <p:spPr>
          <a:xfrm>
            <a:off x="1219200" y="76200"/>
            <a:ext cx="97170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en-US" sz="3200"/>
              <a:t>geoCloud AWIPS for Collaboration</a:t>
            </a:r>
            <a:endParaRPr sz="3200"/>
          </a:p>
        </p:txBody>
      </p:sp>
      <p:pic>
        <p:nvPicPr>
          <p:cNvPr id="414" name="Google Shape;414;g1211b3e4330_2_1"/>
          <p:cNvPicPr preferRelativeResize="0"/>
          <p:nvPr/>
        </p:nvPicPr>
        <p:blipFill rotWithShape="1">
          <a:blip r:embed="rId3">
            <a:alphaModFix/>
          </a:blip>
          <a:srcRect b="0" l="0" r="0" t="0"/>
          <a:stretch/>
        </p:blipFill>
        <p:spPr>
          <a:xfrm>
            <a:off x="5819625" y="3594300"/>
            <a:ext cx="6125328" cy="2523348"/>
          </a:xfrm>
          <a:prstGeom prst="rect">
            <a:avLst/>
          </a:prstGeom>
          <a:noFill/>
          <a:ln cap="flat" cmpd="sng" w="9525">
            <a:solidFill>
              <a:srgbClr val="999999"/>
            </a:solidFill>
            <a:prstDash val="solid"/>
            <a:round/>
            <a:headEnd len="sm" w="sm" type="none"/>
            <a:tailEnd len="sm" w="sm" type="none"/>
          </a:ln>
          <a:effectLst>
            <a:outerShdw blurRad="85725" rotWithShape="0" algn="bl" dir="5400000" dist="38100">
              <a:srgbClr val="000000">
                <a:alpha val="49803"/>
              </a:srgbClr>
            </a:outerShdw>
          </a:effectLst>
        </p:spPr>
      </p:pic>
      <p:sp>
        <p:nvSpPr>
          <p:cNvPr id="415" name="Google Shape;415;g1211b3e4330_2_1"/>
          <p:cNvSpPr txBox="1"/>
          <p:nvPr>
            <p:ph idx="1" type="body"/>
          </p:nvPr>
        </p:nvSpPr>
        <p:spPr>
          <a:xfrm>
            <a:off x="335075" y="1230300"/>
            <a:ext cx="11571000" cy="23715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115000"/>
              </a:lnSpc>
              <a:spcBef>
                <a:spcPts val="440"/>
              </a:spcBef>
              <a:spcAft>
                <a:spcPts val="0"/>
              </a:spcAft>
              <a:buSzPts val="1800"/>
              <a:buChar char="•"/>
            </a:pPr>
            <a:r>
              <a:rPr lang="en-US" sz="1800"/>
              <a:t>TOWR-S team has an initiative to bring people together in the AWIPS environment to foster collaboration on ways satellite data can enhance the NWS mission</a:t>
            </a:r>
            <a:endParaRPr sz="1800"/>
          </a:p>
          <a:p>
            <a:pPr indent="-317500" lvl="0" marL="342900" marR="0" rtl="0" algn="l">
              <a:lnSpc>
                <a:spcPct val="115000"/>
              </a:lnSpc>
              <a:spcBef>
                <a:spcPts val="440"/>
              </a:spcBef>
              <a:spcAft>
                <a:spcPts val="0"/>
              </a:spcAft>
              <a:buSzPts val="1800"/>
              <a:buChar char="•"/>
            </a:pPr>
            <a:r>
              <a:rPr lang="en-US" sz="1800"/>
              <a:t>TOWR-S facilitates small groups of forecasters, technique development meteorologists, and algorithm developers from across the NWS and NESDIS</a:t>
            </a:r>
            <a:endParaRPr sz="1800"/>
          </a:p>
          <a:p>
            <a:pPr indent="-317500" lvl="0" marL="342900" marR="0" rtl="0" algn="l">
              <a:lnSpc>
                <a:spcPct val="115000"/>
              </a:lnSpc>
              <a:spcBef>
                <a:spcPts val="440"/>
              </a:spcBef>
              <a:spcAft>
                <a:spcPts val="0"/>
              </a:spcAft>
              <a:buSzPts val="1800"/>
              <a:buChar char="•"/>
            </a:pPr>
            <a:r>
              <a:rPr lang="en-US" sz="1800"/>
              <a:t>More details are in </a:t>
            </a:r>
            <a:r>
              <a:rPr lang="en-US" sz="1800" u="sng">
                <a:solidFill>
                  <a:schemeClr val="hlink"/>
                </a:solidFill>
                <a:hlinkClick r:id="rId4"/>
              </a:rPr>
              <a:t>Satellite Book Club Session 38</a:t>
            </a:r>
            <a:r>
              <a:rPr lang="en-US" sz="1800">
                <a:solidFill>
                  <a:schemeClr val="accent5"/>
                </a:solidFill>
              </a:rPr>
              <a:t> </a:t>
            </a:r>
            <a:endParaRPr sz="1800">
              <a:solidFill>
                <a:schemeClr val="accent5"/>
              </a:solidFill>
            </a:endParaRPr>
          </a:p>
          <a:p>
            <a:pPr indent="-317500" lvl="0" marL="342900" marR="0" rtl="0" algn="l">
              <a:lnSpc>
                <a:spcPct val="115000"/>
              </a:lnSpc>
              <a:spcBef>
                <a:spcPts val="440"/>
              </a:spcBef>
              <a:spcAft>
                <a:spcPts val="0"/>
              </a:spcAft>
              <a:buSzPts val="1800"/>
              <a:buChar char="•"/>
            </a:pPr>
            <a:r>
              <a:rPr lang="en-US" sz="1800"/>
              <a:t>Please contact Lee Byerle to schedule a session with your office</a:t>
            </a:r>
            <a:endParaRPr sz="1800">
              <a:solidFill>
                <a:schemeClr val="dk1"/>
              </a:solidFill>
            </a:endParaRPr>
          </a:p>
        </p:txBody>
      </p:sp>
      <p:pic>
        <p:nvPicPr>
          <p:cNvPr id="416" name="Google Shape;416;g1211b3e4330_2_1"/>
          <p:cNvPicPr preferRelativeResize="0"/>
          <p:nvPr/>
        </p:nvPicPr>
        <p:blipFill rotWithShape="1">
          <a:blip r:embed="rId5">
            <a:alphaModFix/>
          </a:blip>
          <a:srcRect b="0" l="12157" r="0" t="0"/>
          <a:stretch/>
        </p:blipFill>
        <p:spPr>
          <a:xfrm>
            <a:off x="269275" y="3594300"/>
            <a:ext cx="5380826" cy="2523350"/>
          </a:xfrm>
          <a:prstGeom prst="rect">
            <a:avLst/>
          </a:prstGeom>
          <a:noFill/>
          <a:ln cap="flat" cmpd="sng" w="9525">
            <a:solidFill>
              <a:srgbClr val="999999"/>
            </a:solidFill>
            <a:prstDash val="solid"/>
            <a:round/>
            <a:headEnd len="sm" w="sm" type="none"/>
            <a:tailEnd len="sm" w="sm" type="none"/>
          </a:ln>
          <a:effectLst>
            <a:outerShdw blurRad="85725" rotWithShape="0" algn="bl" dir="5400000" dist="38100">
              <a:srgbClr val="000000">
                <a:alpha val="49803"/>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gbe5f960dbd_0_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23" name="Google Shape;423;gbe5f960dbd_0_0"/>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76092"/>
              </a:buClr>
              <a:buSzPts val="4000"/>
              <a:buFont typeface="Calibri"/>
              <a:buNone/>
            </a:pPr>
            <a:r>
              <a:rPr lang="en-US" sz="3600"/>
              <a:t>TOWR-S Activity Plan</a:t>
            </a:r>
            <a:endParaRPr sz="3600"/>
          </a:p>
        </p:txBody>
      </p:sp>
      <p:pic>
        <p:nvPicPr>
          <p:cNvPr id="424" name="Google Shape;424;gbe5f960dbd_0_0" title="Chart"/>
          <p:cNvPicPr preferRelativeResize="0"/>
          <p:nvPr/>
        </p:nvPicPr>
        <p:blipFill rotWithShape="1">
          <a:blip r:embed="rId3">
            <a:alphaModFix/>
          </a:blip>
          <a:srcRect b="14612" l="1855" r="1990" t="1936"/>
          <a:stretch/>
        </p:blipFill>
        <p:spPr>
          <a:xfrm>
            <a:off x="610100" y="1184375"/>
            <a:ext cx="10528727" cy="4917951"/>
          </a:xfrm>
          <a:prstGeom prst="rect">
            <a:avLst/>
          </a:prstGeom>
          <a:noFill/>
          <a:ln>
            <a:noFill/>
          </a:ln>
        </p:spPr>
      </p:pic>
      <p:grpSp>
        <p:nvGrpSpPr>
          <p:cNvPr id="425" name="Google Shape;425;gbe5f960dbd_0_0"/>
          <p:cNvGrpSpPr/>
          <p:nvPr/>
        </p:nvGrpSpPr>
        <p:grpSpPr>
          <a:xfrm>
            <a:off x="6202226" y="1256248"/>
            <a:ext cx="292720" cy="4917861"/>
            <a:chOff x="5803280" y="1341125"/>
            <a:chExt cx="292720" cy="4434900"/>
          </a:xfrm>
        </p:grpSpPr>
        <p:cxnSp>
          <p:nvCxnSpPr>
            <p:cNvPr id="426" name="Google Shape;426;gbe5f960dbd_0_0"/>
            <p:cNvCxnSpPr/>
            <p:nvPr/>
          </p:nvCxnSpPr>
          <p:spPr>
            <a:xfrm>
              <a:off x="6096000" y="1341125"/>
              <a:ext cx="0" cy="4434900"/>
            </a:xfrm>
            <a:prstGeom prst="straightConnector1">
              <a:avLst/>
            </a:prstGeom>
            <a:noFill/>
            <a:ln cap="flat" cmpd="sng" w="19050">
              <a:solidFill>
                <a:srgbClr val="85200C"/>
              </a:solidFill>
              <a:prstDash val="dot"/>
              <a:round/>
              <a:headEnd len="sm" w="sm" type="none"/>
              <a:tailEnd len="sm" w="sm" type="none"/>
            </a:ln>
          </p:spPr>
        </p:cxnSp>
        <p:sp>
          <p:nvSpPr>
            <p:cNvPr id="427" name="Google Shape;427;gbe5f960dbd_0_0"/>
            <p:cNvSpPr txBox="1"/>
            <p:nvPr/>
          </p:nvSpPr>
          <p:spPr>
            <a:xfrm rot="-5400000">
              <a:off x="5297030" y="4559594"/>
              <a:ext cx="1284000" cy="271500"/>
            </a:xfrm>
            <a:prstGeom prst="rect">
              <a:avLst/>
            </a:prstGeom>
            <a:noFill/>
            <a:ln>
              <a:noFill/>
            </a:ln>
            <a:effectLst>
              <a:outerShdw blurRad="442913" rotWithShape="0" algn="bl" dir="5400000" dist="95250">
                <a:srgbClr val="FFFF00">
                  <a:alpha val="400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85200C"/>
                  </a:solidFill>
                  <a:latin typeface="Montserrat"/>
                  <a:ea typeface="Montserrat"/>
                  <a:cs typeface="Montserrat"/>
                  <a:sym typeface="Montserrat"/>
                </a:rPr>
                <a:t>June 24</a:t>
              </a:r>
              <a:r>
                <a:rPr b="0" i="0" lang="en-US" sz="1100" u="none" cap="none" strike="noStrike">
                  <a:solidFill>
                    <a:srgbClr val="85200C"/>
                  </a:solidFill>
                  <a:latin typeface="Montserrat"/>
                  <a:ea typeface="Montserrat"/>
                  <a:cs typeface="Montserrat"/>
                  <a:sym typeface="Montserrat"/>
                </a:rPr>
                <a:t>, 2022</a:t>
              </a:r>
              <a:endParaRPr b="0" i="0" sz="1100" u="none" cap="none" strike="noStrike">
                <a:solidFill>
                  <a:srgbClr val="85200C"/>
                </a:solidFill>
                <a:latin typeface="Montserrat"/>
                <a:ea typeface="Montserrat"/>
                <a:cs typeface="Montserrat"/>
                <a:sym typeface="Montserrat"/>
              </a:endParaRPr>
            </a:p>
          </p:txBody>
        </p:sp>
      </p:grpSp>
      <p:graphicFrame>
        <p:nvGraphicFramePr>
          <p:cNvPr id="428" name="Google Shape;428;gbe5f960dbd_0_0"/>
          <p:cNvGraphicFramePr/>
          <p:nvPr/>
        </p:nvGraphicFramePr>
        <p:xfrm>
          <a:off x="3662925" y="960025"/>
          <a:ext cx="3000000" cy="3000000"/>
        </p:xfrm>
        <a:graphic>
          <a:graphicData uri="http://schemas.openxmlformats.org/drawingml/2006/table">
            <a:tbl>
              <a:tblPr>
                <a:noFill/>
                <a:tableStyleId>{C054D875-494A-4C22-A4B7-B1CB9D27FE41}</a:tableStyleId>
              </a:tblPr>
              <a:tblGrid>
                <a:gridCol w="493125"/>
                <a:gridCol w="493125"/>
                <a:gridCol w="493125"/>
                <a:gridCol w="493125"/>
                <a:gridCol w="493125"/>
                <a:gridCol w="493125"/>
                <a:gridCol w="493125"/>
                <a:gridCol w="493125"/>
                <a:gridCol w="493125"/>
                <a:gridCol w="493125"/>
                <a:gridCol w="493125"/>
                <a:gridCol w="493125"/>
                <a:gridCol w="493125"/>
                <a:gridCol w="493125"/>
                <a:gridCol w="493125"/>
              </a:tblGrid>
              <a:tr h="182875">
                <a:tc gridSpan="12">
                  <a:txBody>
                    <a:bodyPr/>
                    <a:lstStyle/>
                    <a:p>
                      <a:pPr indent="0" lvl="0" marL="0" marR="0" rtl="0" algn="ctr">
                        <a:lnSpc>
                          <a:spcPct val="100000"/>
                        </a:lnSpc>
                        <a:spcBef>
                          <a:spcPts val="0"/>
                        </a:spcBef>
                        <a:spcAft>
                          <a:spcPts val="0"/>
                        </a:spcAft>
                        <a:buClr>
                          <a:srgbClr val="000000"/>
                        </a:buClr>
                        <a:buSzPts val="700"/>
                        <a:buFont typeface="Arial"/>
                        <a:buNone/>
                      </a:pPr>
                      <a:r>
                        <a:rPr lang="en-US" sz="1200" u="none" cap="none" strike="noStrike">
                          <a:solidFill>
                            <a:schemeClr val="dk1"/>
                          </a:solidFill>
                          <a:latin typeface="Lato"/>
                          <a:ea typeface="Lato"/>
                          <a:cs typeface="Lato"/>
                          <a:sym typeface="Lato"/>
                        </a:rPr>
                        <a:t>CY2022</a:t>
                      </a:r>
                      <a:endParaRPr sz="1200" u="none" cap="none" strike="noStrike">
                        <a:latin typeface="Lato"/>
                        <a:ea typeface="Lato"/>
                        <a:cs typeface="Lato"/>
                        <a:sym typeface="Lato"/>
                      </a:endParaRPr>
                    </a:p>
                  </a:txBody>
                  <a:tcPr marT="0" marB="0" marR="0" marL="0" anchor="ctr">
                    <a:lnB cap="flat" cmpd="sng" w="9525">
                      <a:solidFill>
                        <a:srgbClr val="999999"/>
                      </a:solidFill>
                      <a:prstDash val="solid"/>
                      <a:round/>
                      <a:headEnd len="sm" w="sm" type="none"/>
                      <a:tailEnd len="sm" w="sm" type="none"/>
                    </a:lnB>
                  </a:tcPr>
                </a:tc>
                <a:tc hMerge="1"/>
                <a:tc hMerge="1"/>
                <a:tc hMerge="1"/>
                <a:tc hMerge="1"/>
                <a:tc hMerge="1"/>
                <a:tc hMerge="1"/>
                <a:tc hMerge="1"/>
                <a:tc hMerge="1"/>
                <a:tc hMerge="1"/>
                <a:tc hMerge="1"/>
                <a:tc hMerge="1"/>
                <a:tc gridSpan="3">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Lato"/>
                          <a:ea typeface="Lato"/>
                          <a:cs typeface="Lato"/>
                          <a:sym typeface="Lato"/>
                        </a:rPr>
                        <a:t>CY2023</a:t>
                      </a:r>
                      <a:endParaRPr sz="1200" u="none" cap="none" strike="noStrike">
                        <a:solidFill>
                          <a:schemeClr val="dk1"/>
                        </a:solidFill>
                        <a:latin typeface="Lato"/>
                        <a:ea typeface="Lato"/>
                        <a:cs typeface="Lato"/>
                        <a:sym typeface="Lato"/>
                      </a:endParaRPr>
                    </a:p>
                  </a:txBody>
                  <a:tcPr marT="0" marB="0" marR="0" marL="0" anchor="ctr">
                    <a:lnB cap="flat" cmpd="sng" w="9525">
                      <a:solidFill>
                        <a:srgbClr val="999999"/>
                      </a:solidFill>
                      <a:prstDash val="solid"/>
                      <a:round/>
                      <a:headEnd len="sm" w="sm" type="none"/>
                      <a:tailEnd len="sm" w="sm" type="none"/>
                    </a:lnB>
                  </a:tcPr>
                </a:tc>
                <a:tc hMerge="1"/>
                <a:tc hMerge="1"/>
              </a:tr>
              <a:tr h="113350">
                <a:tc>
                  <a:txBody>
                    <a:bodyPr/>
                    <a:lstStyle/>
                    <a:p>
                      <a:pPr indent="0" lvl="0" marL="0" marR="0" rtl="0" algn="ctr">
                        <a:lnSpc>
                          <a:spcPct val="100000"/>
                        </a:lnSpc>
                        <a:spcBef>
                          <a:spcPts val="0"/>
                        </a:spcBef>
                        <a:spcAft>
                          <a:spcPts val="0"/>
                        </a:spcAft>
                        <a:buClr>
                          <a:srgbClr val="000000"/>
                        </a:buClr>
                        <a:buSzPts val="1000"/>
                        <a:buFont typeface="Arial"/>
                        <a:buNone/>
                      </a:pPr>
                      <a:r>
                        <a:rPr b="1" lang="en-US" sz="600" u="none" cap="none" strike="noStrike">
                          <a:latin typeface="Lato"/>
                          <a:ea typeface="Lato"/>
                          <a:cs typeface="Lato"/>
                          <a:sym typeface="Lato"/>
                        </a:rPr>
                        <a:t>J</a:t>
                      </a:r>
                      <a:endParaRPr b="1" sz="600" u="none" cap="none" strike="noStrike">
                        <a:latin typeface="Lato"/>
                        <a:ea typeface="Lato"/>
                        <a:cs typeface="Lato"/>
                        <a:sym typeface="Lato"/>
                      </a:endParaRPr>
                    </a:p>
                  </a:txBody>
                  <a:tcPr marT="0" marB="0" marR="0" marL="0" anchor="ctr">
                    <a:lnL cap="flat" cmpd="sng" w="9525">
                      <a:solidFill>
                        <a:srgbClr val="999999"/>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n-US" sz="600" u="none" cap="none" strike="noStrike">
                          <a:latin typeface="Lato"/>
                          <a:ea typeface="Lato"/>
                          <a:cs typeface="Lato"/>
                          <a:sym typeface="Lato"/>
                        </a:rPr>
                        <a:t>F</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n-US" sz="600" u="none" cap="none" strike="noStrike">
                          <a:latin typeface="Lato"/>
                          <a:ea typeface="Lato"/>
                          <a:cs typeface="Lato"/>
                          <a:sym typeface="Lato"/>
                        </a:rPr>
                        <a:t>M</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A</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M</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J</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J</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A</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S</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O</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N</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US" sz="600" u="none" cap="none" strike="noStrike">
                          <a:latin typeface="Lato"/>
                          <a:ea typeface="Lato"/>
                          <a:cs typeface="Lato"/>
                          <a:sym typeface="Lato"/>
                        </a:rPr>
                        <a:t>D</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n-US" sz="600" u="none" cap="none" strike="noStrike">
                          <a:latin typeface="Lato"/>
                          <a:ea typeface="Lato"/>
                          <a:cs typeface="Lato"/>
                          <a:sym typeface="Lato"/>
                        </a:rPr>
                        <a:t>J</a:t>
                      </a:r>
                      <a:endParaRPr b="1" sz="600" u="none" cap="none" strike="noStrike">
                        <a:latin typeface="Lato"/>
                        <a:ea typeface="Lato"/>
                        <a:cs typeface="Lato"/>
                        <a:sym typeface="Lato"/>
                      </a:endParaRPr>
                    </a:p>
                  </a:txBody>
                  <a:tcPr marT="0" marB="0" marR="0" marL="0" anchor="ctr">
                    <a:lnL cap="flat" cmpd="sng" w="9525">
                      <a:solidFill>
                        <a:srgbClr val="999999"/>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n-US" sz="600" u="none" cap="none" strike="noStrike">
                          <a:latin typeface="Lato"/>
                          <a:ea typeface="Lato"/>
                          <a:cs typeface="Lato"/>
                          <a:sym typeface="Lato"/>
                        </a:rPr>
                        <a:t>F</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1" lang="en-US" sz="600" u="none" cap="none" strike="noStrike">
                          <a:latin typeface="Lato"/>
                          <a:ea typeface="Lato"/>
                          <a:cs typeface="Lato"/>
                          <a:sym typeface="Lato"/>
                        </a:rPr>
                        <a:t>M</a:t>
                      </a:r>
                      <a:endParaRPr b="1" sz="600" u="none" cap="none" strike="noStrike">
                        <a:latin typeface="Lato"/>
                        <a:ea typeface="Lato"/>
                        <a:cs typeface="Lato"/>
                        <a:sym typeface="Lato"/>
                      </a:endParaRPr>
                    </a:p>
                  </a:txBody>
                  <a:tcPr marT="0" marB="0" marR="0" marL="0" anchor="ctr">
                    <a:lnL cap="flat" cmpd="sng" w="9525">
                      <a:solidFill>
                        <a:srgbClr val="999999">
                          <a:alpha val="0"/>
                        </a:srgbClr>
                      </a:solidFill>
                      <a:prstDash val="solid"/>
                      <a:round/>
                      <a:headEnd len="sm" w="sm" type="none"/>
                      <a:tailEnd len="sm" w="sm" type="none"/>
                    </a:lnL>
                    <a:lnR cap="flat" cmpd="sng" w="9525">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85"/>
          <p:cNvSpPr txBox="1"/>
          <p:nvPr>
            <p:ph idx="1" type="body"/>
          </p:nvPr>
        </p:nvSpPr>
        <p:spPr>
          <a:xfrm>
            <a:off x="354425" y="1033313"/>
            <a:ext cx="11471400" cy="5169000"/>
          </a:xfrm>
          <a:prstGeom prst="rect">
            <a:avLst/>
          </a:prstGeom>
          <a:noFill/>
          <a:ln>
            <a:noFill/>
          </a:ln>
        </p:spPr>
        <p:txBody>
          <a:bodyPr anchorCtr="0" anchor="t" bIns="45700" lIns="91425" spcFirstLastPara="1" rIns="91425" wrap="square" tIns="45700">
            <a:normAutofit/>
          </a:bodyPr>
          <a:lstStyle/>
          <a:p>
            <a:pPr indent="-412750" lvl="0" marL="457200" rtl="0" algn="l">
              <a:lnSpc>
                <a:spcPct val="80000"/>
              </a:lnSpc>
              <a:spcBef>
                <a:spcPts val="640"/>
              </a:spcBef>
              <a:spcAft>
                <a:spcPts val="0"/>
              </a:spcAft>
              <a:buClr>
                <a:schemeClr val="dk1"/>
              </a:buClr>
              <a:buSzPts val="2900"/>
              <a:buFont typeface="Arial"/>
              <a:buChar char="●"/>
            </a:pPr>
            <a:r>
              <a:rPr lang="en-US" sz="2420"/>
              <a:t>Office of Observations</a:t>
            </a:r>
            <a:endParaRPr sz="2900"/>
          </a:p>
          <a:p>
            <a:pPr indent="-387350" lvl="1" marL="914400" rtl="0" algn="l">
              <a:lnSpc>
                <a:spcPct val="80000"/>
              </a:lnSpc>
              <a:spcBef>
                <a:spcPts val="560"/>
              </a:spcBef>
              <a:spcAft>
                <a:spcPts val="0"/>
              </a:spcAft>
              <a:buSzPts val="2500"/>
              <a:buChar char="○"/>
            </a:pPr>
            <a:r>
              <a:rPr lang="en-US" sz="2080"/>
              <a:t>Brian Gockel – </a:t>
            </a:r>
            <a:r>
              <a:rPr lang="en-US" sz="2080" u="sng">
                <a:solidFill>
                  <a:srgbClr val="3D85C6"/>
                </a:solidFill>
                <a:hlinkClick r:id="rId3">
                  <a:extLst>
                    <a:ext uri="{A12FA001-AC4F-418D-AE19-62706E023703}">
                      <ahyp:hlinkClr val="tx"/>
                    </a:ext>
                  </a:extLst>
                </a:hlinkClick>
              </a:rPr>
              <a:t>brian.gockel@noaa.gov</a:t>
            </a:r>
            <a:endParaRPr sz="2080">
              <a:solidFill>
                <a:srgbClr val="3D85C6"/>
              </a:solidFill>
            </a:endParaRPr>
          </a:p>
          <a:p>
            <a:pPr indent="-387350" lvl="1" marL="914400" rtl="0" algn="l">
              <a:lnSpc>
                <a:spcPct val="80000"/>
              </a:lnSpc>
              <a:spcBef>
                <a:spcPts val="560"/>
              </a:spcBef>
              <a:spcAft>
                <a:spcPts val="0"/>
              </a:spcAft>
              <a:buSzPts val="2500"/>
              <a:buChar char="○"/>
            </a:pPr>
            <a:r>
              <a:rPr lang="en-US" sz="2080"/>
              <a:t>Jordan Gerth – </a:t>
            </a:r>
            <a:r>
              <a:rPr lang="en-US" sz="2080" u="sng">
                <a:solidFill>
                  <a:srgbClr val="3D85C6"/>
                </a:solidFill>
                <a:hlinkClick r:id="rId4">
                  <a:extLst>
                    <a:ext uri="{A12FA001-AC4F-418D-AE19-62706E023703}">
                      <ahyp:hlinkClr val="tx"/>
                    </a:ext>
                  </a:extLst>
                </a:hlinkClick>
              </a:rPr>
              <a:t>jordan.gerth@noaa.gov</a:t>
            </a:r>
            <a:endParaRPr sz="2080"/>
          </a:p>
          <a:p>
            <a:pPr indent="0" lvl="0" marL="0" rtl="0" algn="l">
              <a:lnSpc>
                <a:spcPct val="80000"/>
              </a:lnSpc>
              <a:spcBef>
                <a:spcPts val="560"/>
              </a:spcBef>
              <a:spcAft>
                <a:spcPts val="0"/>
              </a:spcAft>
              <a:buSzPts val="3200"/>
              <a:buNone/>
            </a:pPr>
            <a:r>
              <a:t/>
            </a:r>
            <a:endParaRPr sz="2080"/>
          </a:p>
          <a:p>
            <a:pPr indent="-412750" lvl="0" marL="457200" rtl="0" algn="l">
              <a:lnSpc>
                <a:spcPct val="80000"/>
              </a:lnSpc>
              <a:spcBef>
                <a:spcPts val="640"/>
              </a:spcBef>
              <a:spcAft>
                <a:spcPts val="0"/>
              </a:spcAft>
              <a:buClr>
                <a:schemeClr val="dk1"/>
              </a:buClr>
              <a:buSzPts val="2900"/>
              <a:buFont typeface="Arial"/>
              <a:buChar char="●"/>
            </a:pPr>
            <a:r>
              <a:rPr lang="en-US" sz="2420"/>
              <a:t>Total Operational Weather Readiness – Satellites (TOWR-S) Team</a:t>
            </a:r>
            <a:endParaRPr sz="2900"/>
          </a:p>
          <a:p>
            <a:pPr indent="-387350" lvl="1" marL="914400" rtl="0" algn="l">
              <a:lnSpc>
                <a:spcPct val="80000"/>
              </a:lnSpc>
              <a:spcBef>
                <a:spcPts val="560"/>
              </a:spcBef>
              <a:spcAft>
                <a:spcPts val="0"/>
              </a:spcAft>
              <a:buSzPts val="2500"/>
              <a:buChar char="○"/>
            </a:pPr>
            <a:r>
              <a:rPr lang="en-US" sz="2080"/>
              <a:t>John Evans – </a:t>
            </a:r>
            <a:r>
              <a:rPr lang="en-US" sz="2080" u="sng">
                <a:solidFill>
                  <a:srgbClr val="3D85C6"/>
                </a:solidFill>
                <a:hlinkClick r:id="rId5">
                  <a:extLst>
                    <a:ext uri="{A12FA001-AC4F-418D-AE19-62706E023703}">
                      <ahyp:hlinkClr val="tx"/>
                    </a:ext>
                  </a:extLst>
                </a:hlinkClick>
              </a:rPr>
              <a:t>john.d.evans@noaa.gov</a:t>
            </a:r>
            <a:endParaRPr sz="2080">
              <a:solidFill>
                <a:srgbClr val="3D85C6"/>
              </a:solidFill>
            </a:endParaRPr>
          </a:p>
          <a:p>
            <a:pPr indent="-387350" lvl="1" marL="914400" rtl="0" algn="l">
              <a:lnSpc>
                <a:spcPct val="80000"/>
              </a:lnSpc>
              <a:spcBef>
                <a:spcPts val="560"/>
              </a:spcBef>
              <a:spcAft>
                <a:spcPts val="0"/>
              </a:spcAft>
              <a:buSzPts val="2500"/>
              <a:buChar char="○"/>
            </a:pPr>
            <a:r>
              <a:rPr lang="en-US" sz="2080"/>
              <a:t>Lee Byerle – </a:t>
            </a:r>
            <a:r>
              <a:rPr lang="en-US" sz="2080" u="sng">
                <a:solidFill>
                  <a:srgbClr val="3D85C6"/>
                </a:solidFill>
                <a:hlinkClick r:id="rId6">
                  <a:extLst>
                    <a:ext uri="{A12FA001-AC4F-418D-AE19-62706E023703}">
                      <ahyp:hlinkClr val="tx"/>
                    </a:ext>
                  </a:extLst>
                </a:hlinkClick>
              </a:rPr>
              <a:t>lee.byerle@noaa.gov</a:t>
            </a:r>
            <a:endParaRPr sz="2080">
              <a:solidFill>
                <a:srgbClr val="3D85C6"/>
              </a:solidFill>
            </a:endParaRPr>
          </a:p>
          <a:p>
            <a:pPr indent="0" lvl="0" marL="0" rtl="0" algn="l">
              <a:lnSpc>
                <a:spcPct val="80000"/>
              </a:lnSpc>
              <a:spcBef>
                <a:spcPts val="560"/>
              </a:spcBef>
              <a:spcAft>
                <a:spcPts val="0"/>
              </a:spcAft>
              <a:buSzPts val="3200"/>
              <a:buNone/>
            </a:pPr>
            <a:r>
              <a:t/>
            </a:r>
            <a:endParaRPr sz="2080"/>
          </a:p>
          <a:p>
            <a:pPr indent="-412750" lvl="0" marL="457200" rtl="0" algn="l">
              <a:lnSpc>
                <a:spcPct val="80000"/>
              </a:lnSpc>
              <a:spcBef>
                <a:spcPts val="640"/>
              </a:spcBef>
              <a:spcAft>
                <a:spcPts val="0"/>
              </a:spcAft>
              <a:buClr>
                <a:schemeClr val="dk1"/>
              </a:buClr>
              <a:buSzPts val="2900"/>
              <a:buFont typeface="Arial"/>
              <a:buChar char="●"/>
            </a:pPr>
            <a:r>
              <a:rPr lang="en-US" sz="2420"/>
              <a:t>Links</a:t>
            </a:r>
            <a:endParaRPr sz="2900"/>
          </a:p>
          <a:p>
            <a:pPr indent="-387350" lvl="1" marL="914400" rtl="0" algn="l">
              <a:lnSpc>
                <a:spcPct val="80000"/>
              </a:lnSpc>
              <a:spcBef>
                <a:spcPts val="560"/>
              </a:spcBef>
              <a:spcAft>
                <a:spcPts val="0"/>
              </a:spcAft>
              <a:buSzPts val="2500"/>
              <a:buChar char="○"/>
            </a:pPr>
            <a:r>
              <a:rPr lang="en-US" sz="2080" u="sng">
                <a:solidFill>
                  <a:srgbClr val="3D85C6"/>
                </a:solidFill>
                <a:hlinkClick r:id="rId7">
                  <a:extLst>
                    <a:ext uri="{A12FA001-AC4F-418D-AE19-62706E023703}">
                      <ahyp:hlinkClr val="tx"/>
                    </a:ext>
                  </a:extLst>
                </a:hlinkClick>
              </a:rPr>
              <a:t>NWSChat</a:t>
            </a:r>
            <a:r>
              <a:rPr lang="en-US" sz="2080"/>
              <a:t> (“towr-s” chatroom)</a:t>
            </a:r>
            <a:endParaRPr sz="2500"/>
          </a:p>
          <a:p>
            <a:pPr indent="-387350" lvl="1" marL="914400" rtl="0" algn="l">
              <a:lnSpc>
                <a:spcPct val="80000"/>
              </a:lnSpc>
              <a:spcBef>
                <a:spcPts val="560"/>
              </a:spcBef>
              <a:spcAft>
                <a:spcPts val="0"/>
              </a:spcAft>
              <a:buClr>
                <a:srgbClr val="3D85C6"/>
              </a:buClr>
              <a:buSzPts val="2500"/>
              <a:buChar char="○"/>
            </a:pPr>
            <a:r>
              <a:rPr lang="en-US" sz="2080" u="sng">
                <a:solidFill>
                  <a:srgbClr val="3D85C6"/>
                </a:solidFill>
                <a:hlinkClick r:id="rId8">
                  <a:extLst>
                    <a:ext uri="{A12FA001-AC4F-418D-AE19-62706E023703}">
                      <ahyp:hlinkClr val="tx"/>
                    </a:ext>
                  </a:extLst>
                </a:hlinkClick>
              </a:rPr>
              <a:t>TOWR-S in the NOAA VLab</a:t>
            </a:r>
            <a:endParaRPr sz="2080">
              <a:solidFill>
                <a:srgbClr val="3D85C6"/>
              </a:solidFill>
            </a:endParaRPr>
          </a:p>
        </p:txBody>
      </p:sp>
      <p:sp>
        <p:nvSpPr>
          <p:cNvPr id="434" name="Google Shape;434;p85"/>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35" name="Google Shape;435;p85"/>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1800"/>
              <a:buNone/>
            </a:pPr>
            <a:r>
              <a:rPr lang="en-US" sz="3600"/>
              <a:t>Contact Information</a:t>
            </a:r>
            <a:endParaRPr sz="36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29"/>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Next TOWR-S Update</a:t>
            </a:r>
            <a:endParaRPr sz="3600"/>
          </a:p>
        </p:txBody>
      </p:sp>
      <p:sp>
        <p:nvSpPr>
          <p:cNvPr id="442" name="Google Shape;442;p29"/>
          <p:cNvSpPr txBox="1"/>
          <p:nvPr/>
        </p:nvSpPr>
        <p:spPr>
          <a:xfrm>
            <a:off x="2206550" y="2713050"/>
            <a:ext cx="8382600" cy="2209800"/>
          </a:xfrm>
          <a:prstGeom prst="rect">
            <a:avLst/>
          </a:prstGeom>
          <a:gradFill>
            <a:gsLst>
              <a:gs pos="0">
                <a:srgbClr val="2D5C97"/>
              </a:gs>
              <a:gs pos="80000">
                <a:srgbClr val="3C7AC5"/>
              </a:gs>
              <a:gs pos="100000">
                <a:srgbClr val="397BC9"/>
              </a:gs>
            </a:gsLst>
            <a:lin ang="16200000" scaled="0"/>
          </a:gradFill>
          <a:ln>
            <a:noFill/>
          </a:ln>
          <a:effectLst>
            <a:outerShdw blurRad="100013" rotWithShape="0" dir="5400000" dist="38100">
              <a:srgbClr val="000000">
                <a:alpha val="30588"/>
              </a:srgbClr>
            </a:outerShdw>
          </a:effectLst>
        </p:spPr>
        <p:txBody>
          <a:bodyPr anchorCtr="0" anchor="t" bIns="45700" lIns="91425" spcFirstLastPara="1" rIns="91425" wrap="square" tIns="45700">
            <a:noAutofit/>
          </a:bodyPr>
          <a:lstStyle/>
          <a:p>
            <a:pPr indent="0" lvl="0" marL="0" marR="0" rtl="0" algn="ctr">
              <a:lnSpc>
                <a:spcPct val="100000"/>
              </a:lnSpc>
              <a:spcBef>
                <a:spcPts val="1000"/>
              </a:spcBef>
              <a:spcAft>
                <a:spcPts val="0"/>
              </a:spcAft>
              <a:buClr>
                <a:srgbClr val="000000"/>
              </a:buClr>
              <a:buSzPts val="2800"/>
              <a:buFont typeface="Arial"/>
              <a:buNone/>
            </a:pPr>
            <a:r>
              <a:t/>
            </a:r>
            <a:endParaRPr i="1" sz="2800">
              <a:solidFill>
                <a:schemeClr val="lt1"/>
              </a:solidFill>
              <a:latin typeface="Lato"/>
              <a:ea typeface="Lato"/>
              <a:cs typeface="Lato"/>
              <a:sym typeface="Lato"/>
            </a:endParaRPr>
          </a:p>
          <a:p>
            <a:pPr indent="0" lvl="0" marL="0" marR="0" rtl="0" algn="ctr">
              <a:lnSpc>
                <a:spcPct val="100000"/>
              </a:lnSpc>
              <a:spcBef>
                <a:spcPts val="1000"/>
              </a:spcBef>
              <a:spcAft>
                <a:spcPts val="0"/>
              </a:spcAft>
              <a:buClr>
                <a:srgbClr val="000000"/>
              </a:buClr>
              <a:buSzPts val="2800"/>
              <a:buFont typeface="Arial"/>
              <a:buNone/>
            </a:pPr>
            <a:r>
              <a:rPr b="0" i="1" lang="en-US" sz="2800" u="none" cap="none" strike="noStrike">
                <a:solidFill>
                  <a:schemeClr val="lt1"/>
                </a:solidFill>
                <a:latin typeface="Lato"/>
                <a:ea typeface="Lato"/>
                <a:cs typeface="Lato"/>
                <a:sym typeface="Lato"/>
              </a:rPr>
              <a:t>(tentative)</a:t>
            </a:r>
            <a:endParaRPr b="0" i="0" sz="28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Lato"/>
                <a:ea typeface="Lato"/>
                <a:cs typeface="Lato"/>
                <a:sym typeface="Lato"/>
              </a:rPr>
              <a:t>Sept. 30, 2022</a:t>
            </a:r>
            <a:endParaRPr b="0" i="0" sz="28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800"/>
              <a:buFont typeface="Arial"/>
              <a:buNone/>
            </a:pPr>
            <a:r>
              <a:t/>
            </a:r>
            <a:endParaRPr sz="2800">
              <a:solidFill>
                <a:schemeClr val="lt1"/>
              </a:solidFill>
              <a:latin typeface="Lato"/>
              <a:ea typeface="Lato"/>
              <a:cs typeface="Lato"/>
              <a:sym typeface="Lato"/>
            </a:endParaRPr>
          </a:p>
        </p:txBody>
      </p:sp>
      <p:sp>
        <p:nvSpPr>
          <p:cNvPr id="443" name="Google Shape;443;p29"/>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graphicFrame>
        <p:nvGraphicFramePr>
          <p:cNvPr id="449" name="Google Shape;449;g13651ed59d5_25_0"/>
          <p:cNvGraphicFramePr/>
          <p:nvPr/>
        </p:nvGraphicFramePr>
        <p:xfrm>
          <a:off x="381025" y="1273015"/>
          <a:ext cx="3000000" cy="3000000"/>
        </p:xfrm>
        <a:graphic>
          <a:graphicData uri="http://schemas.openxmlformats.org/drawingml/2006/table">
            <a:tbl>
              <a:tblPr bandRow="1" firstRow="1">
                <a:noFill/>
                <a:tableStyleId>{DB0D98BB-966D-4706-BD9C-376C4E101F38}</a:tableStyleId>
              </a:tblPr>
              <a:tblGrid>
                <a:gridCol w="1379475"/>
                <a:gridCol w="1439900"/>
                <a:gridCol w="2362200"/>
                <a:gridCol w="2405550"/>
                <a:gridCol w="1690750"/>
                <a:gridCol w="2152075"/>
              </a:tblGrid>
              <a:tr h="666200">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Delivery Mechanism</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(Activation)</a:t>
                      </a:r>
                      <a:endParaRPr sz="1100" u="none" cap="none" strike="noStrike">
                        <a:solidFill>
                          <a:srgbClr val="00B050"/>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 Maturity</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Treatment </a:t>
                      </a:r>
                      <a:r>
                        <a:rPr lang="en-US" sz="1100" u="none" cap="none" strike="noStrike">
                          <a:latin typeface="Montserrat"/>
                          <a:ea typeface="Montserrat"/>
                          <a:cs typeface="Montserrat"/>
                          <a:sym typeface="Montserrat"/>
                        </a:rPr>
                        <a:t>(enhancement tables, </a:t>
                      </a:r>
                      <a:br>
                        <a:rPr lang="en-US" sz="1100" u="none" cap="none" strike="noStrike">
                          <a:latin typeface="Montserrat"/>
                          <a:ea typeface="Montserrat"/>
                          <a:cs typeface="Montserrat"/>
                          <a:sym typeface="Montserrat"/>
                        </a:rPr>
                      </a:br>
                      <a:r>
                        <a:rPr lang="en-US" sz="1100" u="none" cap="none" strike="noStrike">
                          <a:latin typeface="Montserrat"/>
                          <a:ea typeface="Montserrat"/>
                          <a:cs typeface="Montserrat"/>
                          <a:sym typeface="Montserrat"/>
                        </a:rPr>
                        <a:t>ranges, units, rules…)</a:t>
                      </a:r>
                      <a:endParaRPr sz="11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Status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(TOWR RPM date)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Target AWIPS Release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00FF"/>
                          </a:solidFill>
                          <a:latin typeface="Montserrat"/>
                          <a:ea typeface="Montserrat"/>
                          <a:cs typeface="Montserrat"/>
                          <a:sym typeface="Montserrat"/>
                        </a:rPr>
                        <a:t>(Blue = submitted)</a:t>
                      </a:r>
                      <a:endParaRPr sz="1200" u="none" cap="none" strike="noStrike">
                        <a:latin typeface="Montserrat"/>
                        <a:ea typeface="Montserrat"/>
                        <a:cs typeface="Montserrat"/>
                        <a:sym typeface="Montserrat"/>
                      </a:endParaRPr>
                    </a:p>
                  </a:txBody>
                  <a:tcPr marT="9125" marB="9125" marR="91450" marL="91450" anchor="ctr"/>
                </a:tc>
              </a:tr>
              <a:tr h="246350">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ABI SCMI</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G16 Mar ’17 SBN 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Full</a:t>
                      </a:r>
                      <a:endParaRPr sz="1000" u="none" cap="none" strike="noStrike">
                        <a:solidFill>
                          <a:schemeClr val="dk1"/>
                        </a:solidFill>
                        <a:latin typeface="Montserrat"/>
                        <a:ea typeface="Montserrat"/>
                        <a:cs typeface="Montserrat"/>
                        <a:sym typeface="Montserrat"/>
                      </a:endParaRPr>
                    </a:p>
                  </a:txBody>
                  <a:tcPr marT="9125" marB="9125" marR="91450" marL="91450" anchor="ctr"/>
                </a:tc>
                <a:tc rowSpan="2">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GOES-16/17 menus</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appear by default</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under Sat in v18.2.1</a:t>
                      </a:r>
                      <a:endParaRPr sz="1000" u="none" cap="none" strike="noStrike">
                        <a:solidFill>
                          <a:schemeClr val="dk1"/>
                        </a:solidFill>
                        <a:latin typeface="Montserrat"/>
                        <a:ea typeface="Montserrat"/>
                        <a:cs typeface="Montserrat"/>
                        <a:sym typeface="Montserrat"/>
                      </a:endParaRPr>
                    </a:p>
                  </a:txBody>
                  <a:tcPr marT="9125" marB="9125" marR="91450" marL="91450" anchor="ctr"/>
                </a:tc>
                <a:tc rowSpan="2">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r>
              <a:tr h="305000">
                <a:tc vMerge="1"/>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G17 Aug ‘18 SBN W</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G17 Provisional: 11/28/18</a:t>
                      </a:r>
                      <a:br>
                        <a:rPr lang="en-US" sz="1000" u="none" cap="none" strike="noStrike">
                          <a:latin typeface="Montserrat"/>
                          <a:ea typeface="Montserrat"/>
                          <a:cs typeface="Montserrat"/>
                          <a:sym typeface="Montserrat"/>
                        </a:rPr>
                      </a:br>
                      <a:r>
                        <a:rPr lang="en-US" sz="1000" u="none" cap="none" strike="noStrike">
                          <a:solidFill>
                            <a:schemeClr val="dk1"/>
                          </a:solidFill>
                          <a:latin typeface="Montserrat"/>
                          <a:ea typeface="Montserrat"/>
                          <a:cs typeface="Montserrat"/>
                          <a:sym typeface="Montserrat"/>
                        </a:rPr>
                        <a:t>G17 Full: 02/19/20</a:t>
                      </a:r>
                      <a:endParaRPr sz="1000" u="none" cap="none" strike="noStrike">
                        <a:solidFill>
                          <a:schemeClr val="dk1"/>
                        </a:solidFill>
                        <a:latin typeface="Montserrat"/>
                        <a:ea typeface="Montserrat"/>
                        <a:cs typeface="Montserrat"/>
                        <a:sym typeface="Montserrat"/>
                      </a:endParaRPr>
                    </a:p>
                  </a:txBody>
                  <a:tcPr marT="9125" marB="9125" marR="91450" marL="91450" anchor="ctr"/>
                </a:tc>
                <a:tc vMerge="1"/>
                <a:tc vMerge="1"/>
                <a:tc vMerge="1"/>
              </a:tr>
              <a:tr h="2287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Bands 1-6</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Default General viewing VIS</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Feb ‘17, Mature</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2398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 7</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Default General viewing  SWIR</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FF"/>
                        </a:buClr>
                        <a:buSzPts val="1200"/>
                        <a:buFont typeface="Calibri"/>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2191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 7, 13-14</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Ocean/Land in winter IR</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2065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Bands 8-10</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Default General viewing WV</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2065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Bands 8-10</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Low-level WV</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 ‘17, Mature</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2076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Bands 8-16</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Rainbow colors for dual IR, WV</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2294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Bands 11-16</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Default General viewing IR</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2065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Bands 11-16</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Summer, warm land areas</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FF"/>
                        </a:buClr>
                        <a:buSzPts val="1200"/>
                        <a:buFont typeface="Calibri"/>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3442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Split Window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Ch Diff</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 </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Blowing dust, volcanic ash, low-level water vapor (10.3-12.3um)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 ‘17, Mature</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b="1" sz="1000" u="none" cap="none" strike="noStrike">
                        <a:solidFill>
                          <a:srgbClr val="0000FF"/>
                        </a:solidFill>
                        <a:latin typeface="Montserrat"/>
                        <a:ea typeface="Montserrat"/>
                        <a:cs typeface="Montserrat"/>
                        <a:sym typeface="Montserrat"/>
                      </a:endParaRPr>
                    </a:p>
                  </a:txBody>
                  <a:tcPr marT="9125" marB="9125" marR="91450" marL="91450" anchor="ctr"/>
                </a:tc>
              </a:tr>
              <a:tr h="3442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Split Water Vapor Ch Diff</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Arial"/>
                        <a:buNone/>
                      </a:pPr>
                      <a:r>
                        <a:t/>
                      </a:r>
                      <a:endParaRPr sz="1000" u="none" cap="none" strike="noStrike">
                        <a:solidFill>
                          <a:srgbClr val="00B050"/>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Gradients in UL WV (6.2-7.3um)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Jan ‘18, Mature</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3442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Two</a:t>
                      </a:r>
                      <a:r>
                        <a:rPr lang="en-US" sz="1000" u="none" cap="none" strike="noStrike">
                          <a:latin typeface="Montserrat"/>
                          <a:ea typeface="Montserrat"/>
                          <a:cs typeface="Montserrat"/>
                          <a:sym typeface="Montserrat"/>
                        </a:rPr>
                        <a:t> Night Fog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Ch Diffs</a:t>
                      </a:r>
                      <a:endParaRPr sz="1000" u="none" cap="none" strike="noStrike">
                        <a:solidFill>
                          <a:srgbClr val="00B050"/>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Gray/blue (</a:t>
                      </a:r>
                      <a:r>
                        <a:rPr lang="en-US" sz="1000" u="none" cap="none" strike="noStrike">
                          <a:solidFill>
                            <a:schemeClr val="dk1"/>
                          </a:solidFill>
                          <a:latin typeface="Montserrat"/>
                          <a:ea typeface="Montserrat"/>
                          <a:cs typeface="Montserrat"/>
                          <a:sym typeface="Montserrat"/>
                        </a:rPr>
                        <a:t>2 menu buttons </a:t>
                      </a:r>
                      <a:r>
                        <a:rPr lang="en-US" sz="1000" u="none" cap="none" strike="noStrike">
                          <a:latin typeface="Montserrat"/>
                          <a:ea typeface="Montserrat"/>
                          <a:cs typeface="Montserrat"/>
                          <a:sym typeface="Montserrat"/>
                        </a:rPr>
                        <a:t>10.3-3.9um</a:t>
                      </a:r>
                      <a:r>
                        <a:rPr lang="en-US" sz="1000" u="none" cap="none" strike="noStrike">
                          <a:solidFill>
                            <a:schemeClr val="dk1"/>
                          </a:solidFill>
                          <a:latin typeface="Montserrat"/>
                          <a:ea typeface="Montserrat"/>
                          <a:cs typeface="Montserrat"/>
                          <a:sym typeface="Montserrat"/>
                        </a:rPr>
                        <a:t>, and 11.2-3.9um)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Jan ‘18, Mature</a:t>
                      </a:r>
                      <a:r>
                        <a:rPr lang="en-US" sz="1000" u="none" cap="none" strike="noStrike">
                          <a:solidFill>
                            <a:schemeClr val="dk1"/>
                          </a:solidFill>
                          <a:latin typeface="Montserrat"/>
                          <a:ea typeface="Montserrat"/>
                          <a:cs typeface="Montserrat"/>
                          <a:sym typeface="Montserrat"/>
                        </a:rPr>
                        <a:t>, Aug ‘19</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 / 20.2.1</a:t>
                      </a:r>
                      <a:endParaRPr sz="1000" u="none" cap="none" strike="noStrike">
                        <a:solidFill>
                          <a:srgbClr val="0000FF"/>
                        </a:solidFill>
                        <a:latin typeface="Montserrat"/>
                        <a:ea typeface="Montserrat"/>
                        <a:cs typeface="Montserrat"/>
                        <a:sym typeface="Montserrat"/>
                      </a:endParaRPr>
                    </a:p>
                  </a:txBody>
                  <a:tcPr marT="9125" marB="9125" marR="91450" marL="91450" anchor="ctr"/>
                </a:tc>
              </a:tr>
            </a:tbl>
          </a:graphicData>
        </a:graphic>
      </p:graphicFrame>
      <p:sp>
        <p:nvSpPr>
          <p:cNvPr id="450" name="Google Shape;450;g13651ed59d5_25_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451" name="Google Shape;451;g13651ed59d5_25_0"/>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(1) Current Product Posture </a:t>
            </a:r>
            <a:endParaRPr sz="3600"/>
          </a:p>
        </p:txBody>
      </p:sp>
      <p:sp>
        <p:nvSpPr>
          <p:cNvPr id="452" name="Google Shape;452;g13651ed59d5_25_0"/>
          <p:cNvSpPr/>
          <p:nvPr/>
        </p:nvSpPr>
        <p:spPr>
          <a:xfrm rot="759115">
            <a:off x="9189984" y="77309"/>
            <a:ext cx="1620344" cy="719583"/>
          </a:xfrm>
          <a:prstGeom prst="foldedCorner">
            <a:avLst>
              <a:gd fmla="val 16667" name="adj"/>
            </a:avLst>
          </a:prstGeom>
          <a:solidFill>
            <a:srgbClr val="D9EAD3"/>
          </a:solidFill>
          <a:ln cap="flat" cmpd="sng" w="9525">
            <a:solidFill>
              <a:srgbClr val="B7B7B7"/>
            </a:solidFill>
            <a:prstDash val="solid"/>
            <a:round/>
            <a:headEnd len="sm" w="sm" type="none"/>
            <a:tailEnd len="sm" w="sm" type="none"/>
          </a:ln>
          <a:effectLst>
            <a:outerShdw blurRad="114300" rotWithShape="0" algn="bl" dir="5400000" dist="38100">
              <a:srgbClr val="000000">
                <a:alpha val="49800"/>
              </a:srgbClr>
            </a:outerShdw>
          </a:effectLst>
        </p:spPr>
        <p:txBody>
          <a:bodyPr anchorCtr="0" anchor="ctr" bIns="9125" lIns="45700" spcFirstLastPara="1" rIns="45700"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US" sz="1000">
                <a:solidFill>
                  <a:srgbClr val="CC0000"/>
                </a:solidFill>
                <a:latin typeface="Lato"/>
                <a:ea typeface="Lato"/>
                <a:cs typeface="Lato"/>
                <a:sym typeface="Lato"/>
              </a:rPr>
              <a:t>These lists may be out of date. Please use </a:t>
            </a:r>
            <a:r>
              <a:rPr lang="en-US" sz="1000" u="sng">
                <a:solidFill>
                  <a:schemeClr val="hlink"/>
                </a:solidFill>
                <a:latin typeface="Lato"/>
                <a:ea typeface="Lato"/>
                <a:cs typeface="Lato"/>
                <a:sym typeface="Lato"/>
                <a:hlinkClick r:id="rId3"/>
              </a:rPr>
              <a:t>TOWR-S Product Posture</a:t>
            </a:r>
            <a:r>
              <a:rPr lang="en-US" sz="1000">
                <a:solidFill>
                  <a:srgbClr val="CC0000"/>
                </a:solidFill>
                <a:latin typeface="Lato"/>
                <a:ea typeface="Lato"/>
                <a:cs typeface="Lato"/>
                <a:sym typeface="Lato"/>
              </a:rPr>
              <a:t> instead.</a:t>
            </a:r>
            <a:endParaRPr b="0" sz="1000" u="none" cap="none" strike="noStrike">
              <a:solidFill>
                <a:srgbClr val="CC0000"/>
              </a:solidFill>
              <a:latin typeface="Lato"/>
              <a:ea typeface="Lato"/>
              <a:cs typeface="Lato"/>
              <a:sym typeface="Lat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graphicFrame>
        <p:nvGraphicFramePr>
          <p:cNvPr id="458" name="Google Shape;458;g13651ed59d5_25_7"/>
          <p:cNvGraphicFramePr/>
          <p:nvPr/>
        </p:nvGraphicFramePr>
        <p:xfrm>
          <a:off x="547086" y="1248397"/>
          <a:ext cx="3000000" cy="3000000"/>
        </p:xfrm>
        <a:graphic>
          <a:graphicData uri="http://schemas.openxmlformats.org/drawingml/2006/table">
            <a:tbl>
              <a:tblPr bandRow="1" firstRow="1">
                <a:noFill/>
                <a:tableStyleId>{DB0D98BB-966D-4706-BD9C-376C4E101F38}</a:tableStyleId>
              </a:tblPr>
              <a:tblGrid>
                <a:gridCol w="2057400"/>
                <a:gridCol w="1410675"/>
                <a:gridCol w="1270000"/>
                <a:gridCol w="2637700"/>
                <a:gridCol w="1611925"/>
                <a:gridCol w="2110125"/>
              </a:tblGrid>
              <a:tr h="594450">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Delivery Mechanism</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(Activation)</a:t>
                      </a:r>
                      <a:endParaRPr sz="1100" u="none" cap="none" strike="noStrike">
                        <a:solidFill>
                          <a:srgbClr val="00B050"/>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 Maturity</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Treatment </a:t>
                      </a:r>
                      <a:r>
                        <a:rPr lang="en-US" sz="1100" u="none" cap="none" strike="noStrike">
                          <a:latin typeface="Montserrat"/>
                          <a:ea typeface="Montserrat"/>
                          <a:cs typeface="Montserrat"/>
                          <a:sym typeface="Montserrat"/>
                        </a:rPr>
                        <a:t>(enhancement tables, </a:t>
                      </a:r>
                      <a:br>
                        <a:rPr lang="en-US" sz="1100" u="none" cap="none" strike="noStrike">
                          <a:latin typeface="Montserrat"/>
                          <a:ea typeface="Montserrat"/>
                          <a:cs typeface="Montserrat"/>
                          <a:sym typeface="Montserrat"/>
                        </a:rPr>
                      </a:br>
                      <a:r>
                        <a:rPr lang="en-US" sz="1100" u="none" cap="none" strike="noStrike">
                          <a:latin typeface="Montserrat"/>
                          <a:ea typeface="Montserrat"/>
                          <a:cs typeface="Montserrat"/>
                          <a:sym typeface="Montserrat"/>
                        </a:rPr>
                        <a:t>ranges, units, rules…)</a:t>
                      </a:r>
                      <a:endParaRPr sz="11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Status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(TOWR RPM date)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Target AWIPS Release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00FF"/>
                          </a:solidFill>
                          <a:latin typeface="Montserrat"/>
                          <a:ea typeface="Montserrat"/>
                          <a:cs typeface="Montserrat"/>
                          <a:sym typeface="Montserrat"/>
                        </a:rPr>
                        <a:t>(Blue = submitted)</a:t>
                      </a:r>
                      <a:endParaRPr sz="1200" u="none" cap="none" strike="noStrike">
                        <a:latin typeface="Montserrat"/>
                        <a:ea typeface="Montserrat"/>
                        <a:cs typeface="Montserrat"/>
                        <a:sym typeface="Montserrat"/>
                      </a:endParaRPr>
                    </a:p>
                  </a:txBody>
                  <a:tcPr marT="9125" marB="9125" marR="91450" marL="91450" anchor="ctr"/>
                </a:tc>
              </a:tr>
              <a:tr h="4782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Fog Ch Diff</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Highlights fog over warmer surfaces, Opposite of Night fog CH diff (3.9-10.3um)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Jan ‘18,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3453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Split Snow Ch Diff</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 </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Highlights snow cover over land (1.6-0.64um)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Jan ‘18, Mature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(Avail all sectors-FG)</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000" u="none" cap="none" strike="noStrike">
                        <a:solidFill>
                          <a:srgbClr val="0000FF"/>
                        </a:solidFill>
                        <a:latin typeface="Montserrat"/>
                        <a:ea typeface="Montserrat"/>
                        <a:cs typeface="Montserrat"/>
                        <a:sym typeface="Montserrat"/>
                      </a:endParaRPr>
                    </a:p>
                  </a:txBody>
                  <a:tcPr marT="9125" marB="9125" marR="91450" marL="91450" anchor="ctr"/>
                </a:tc>
              </a:tr>
              <a:tr h="3453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Split Fire Ch Diff</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Fire hot spot detection (2.2-1.6um)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Jan ‘18, Mature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(Avail all sectors-FG)</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000" u="none" cap="none" strike="noStrike">
                        <a:solidFill>
                          <a:srgbClr val="0000FF"/>
                        </a:solidFill>
                        <a:latin typeface="Montserrat"/>
                        <a:ea typeface="Montserrat"/>
                        <a:cs typeface="Montserrat"/>
                        <a:sym typeface="Montserrat"/>
                      </a:endParaRPr>
                    </a:p>
                  </a:txBody>
                  <a:tcPr marT="9125" marB="9125" marR="91450" marL="91450" anchor="ctr"/>
                </a:tc>
              </a:tr>
              <a:tr h="21255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Split Ozone Ch Diff</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Ozone detection (9.6-10.3um)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Jan ‘18, Mature</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3453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Split Cloud Top Phase Ch Diff</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Highlights ice clouds, phase variation (11.2-8.4um)</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Jan ‘18,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000" u="none" cap="none" strike="noStrike">
                        <a:solidFill>
                          <a:srgbClr val="0000FF"/>
                        </a:solidFill>
                        <a:latin typeface="Montserrat"/>
                        <a:ea typeface="Montserrat"/>
                        <a:cs typeface="Montserrat"/>
                        <a:sym typeface="Montserrat"/>
                      </a:endParaRPr>
                    </a:p>
                  </a:txBody>
                  <a:tcPr marT="9125" marB="9125" marR="91450" marL="91450" anchor="ctr"/>
                </a:tc>
              </a:tr>
              <a:tr h="3453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Vegetation Ch Diff</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Highlights Vegetation, land sfc variation (0.64-0.87um)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(Avail all sectors-FG)</a:t>
                      </a:r>
                      <a:endParaRPr sz="10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3637FC"/>
                        </a:buClr>
                        <a:buSzPts val="1200"/>
                        <a:buFont typeface="Calibri"/>
                        <a:buNone/>
                      </a:pPr>
                      <a:r>
                        <a:rPr lang="en-US" sz="1000" u="none" cap="none" strike="noStrike">
                          <a:solidFill>
                            <a:srgbClr val="0000FF"/>
                          </a:solidFill>
                          <a:latin typeface="Montserrat"/>
                          <a:ea typeface="Montserrat"/>
                          <a:cs typeface="Montserrat"/>
                          <a:sym typeface="Montserrat"/>
                        </a:rPr>
                        <a:t>18.2.1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47822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GOES-16/</a:t>
                      </a:r>
                      <a:r>
                        <a:rPr lang="en-US" sz="1000" u="none" cap="none" strike="noStrike">
                          <a:latin typeface="Montserrat"/>
                          <a:ea typeface="Montserrat"/>
                          <a:cs typeface="Montserrat"/>
                          <a:sym typeface="Montserrat"/>
                          <a:extLst>
                            <a:ext uri="http://customooxmlschemas.google.com/">
                              <go:slidesCustomData xmlns:go="http://customooxmlschemas.google.com/" textRoundtripDataId="4"/>
                            </a:ext>
                          </a:extLst>
                        </a:rPr>
                        <a:t>GOES-15 </a:t>
                      </a:r>
                      <a:r>
                        <a:rPr lang="en-US" sz="1000" u="none" cap="none" strike="noStrike">
                          <a:latin typeface="Montserrat"/>
                          <a:ea typeface="Montserrat"/>
                          <a:cs typeface="Montserrat"/>
                          <a:sym typeface="Montserrat"/>
                        </a:rPr>
                        <a:t>Supernational</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“CONUS with Legacy”</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(Menu to only show G-16 as of March 2, 2020)</a:t>
                      </a:r>
                      <a:endParaRPr sz="12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200" u="none" cap="none" strike="noStrike">
                        <a:solidFill>
                          <a:schemeClr val="dk1"/>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ABI CHs 2,7,8,11,16 w/corresponding G-15 CHs</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Feb ‘18, Eval</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N/A</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3453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Cloud Phase Distinction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Daytime cloud phase variation (10.35,0.64,1.61um)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Aug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345375">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Fire Temperature RGB</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Fire hot spot detection (3.90,2.25,1.61um)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Jun ‘17, Mature</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21255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Land Cloud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Arial"/>
                        <a:buNone/>
                      </a:pPr>
                      <a:r>
                        <a:t/>
                      </a:r>
                      <a:endParaRPr sz="1000" u="none" cap="none" strike="noStrike">
                        <a:solidFill>
                          <a:srgbClr val="00B050"/>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land cloud (1.61,0.87,0.64um)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3453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Cloud Convection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convection as warm colors (0.64,0.64,10.35um)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Aug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bl>
          </a:graphicData>
        </a:graphic>
      </p:graphicFrame>
      <p:sp>
        <p:nvSpPr>
          <p:cNvPr id="459" name="Google Shape;459;g13651ed59d5_25_7"/>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460" name="Google Shape;460;g13651ed59d5_25_7"/>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(2) Current Product Posture </a:t>
            </a:r>
            <a:endParaRPr sz="3600"/>
          </a:p>
        </p:txBody>
      </p:sp>
      <p:sp>
        <p:nvSpPr>
          <p:cNvPr id="461" name="Google Shape;461;g13651ed59d5_25_7"/>
          <p:cNvSpPr/>
          <p:nvPr/>
        </p:nvSpPr>
        <p:spPr>
          <a:xfrm rot="759115">
            <a:off x="9189984" y="77309"/>
            <a:ext cx="1620344" cy="719583"/>
          </a:xfrm>
          <a:prstGeom prst="foldedCorner">
            <a:avLst>
              <a:gd fmla="val 16667" name="adj"/>
            </a:avLst>
          </a:prstGeom>
          <a:solidFill>
            <a:srgbClr val="D9EAD3"/>
          </a:solidFill>
          <a:ln cap="flat" cmpd="sng" w="9525">
            <a:solidFill>
              <a:srgbClr val="B7B7B7"/>
            </a:solidFill>
            <a:prstDash val="solid"/>
            <a:round/>
            <a:headEnd len="sm" w="sm" type="none"/>
            <a:tailEnd len="sm" w="sm" type="none"/>
          </a:ln>
          <a:effectLst>
            <a:outerShdw blurRad="114300" rotWithShape="0" algn="bl" dir="5400000" dist="38100">
              <a:srgbClr val="000000">
                <a:alpha val="49800"/>
              </a:srgbClr>
            </a:outerShdw>
          </a:effectLst>
        </p:spPr>
        <p:txBody>
          <a:bodyPr anchorCtr="0" anchor="ctr" bIns="9125" lIns="45700" spcFirstLastPara="1" rIns="45700"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US" sz="1000">
                <a:solidFill>
                  <a:srgbClr val="CC0000"/>
                </a:solidFill>
                <a:latin typeface="Lato"/>
                <a:ea typeface="Lato"/>
                <a:cs typeface="Lato"/>
                <a:sym typeface="Lato"/>
              </a:rPr>
              <a:t>These lists may be out of date. Please use </a:t>
            </a:r>
            <a:r>
              <a:rPr lang="en-US" sz="1000" u="sng">
                <a:solidFill>
                  <a:schemeClr val="hlink"/>
                </a:solidFill>
                <a:latin typeface="Lato"/>
                <a:ea typeface="Lato"/>
                <a:cs typeface="Lato"/>
                <a:sym typeface="Lato"/>
                <a:hlinkClick r:id="rId3"/>
              </a:rPr>
              <a:t>TOWR-S Product Posture</a:t>
            </a:r>
            <a:r>
              <a:rPr lang="en-US" sz="1000">
                <a:solidFill>
                  <a:srgbClr val="CC0000"/>
                </a:solidFill>
                <a:latin typeface="Lato"/>
                <a:ea typeface="Lato"/>
                <a:cs typeface="Lato"/>
                <a:sym typeface="Lato"/>
              </a:rPr>
              <a:t> instead.</a:t>
            </a:r>
            <a:endParaRPr b="0" sz="1000" u="none" cap="none" strike="noStrike">
              <a:solidFill>
                <a:srgbClr val="CC0000"/>
              </a:solidFill>
              <a:latin typeface="Lato"/>
              <a:ea typeface="Lato"/>
              <a:cs typeface="Lato"/>
              <a:sym typeface="Lat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graphicFrame>
        <p:nvGraphicFramePr>
          <p:cNvPr id="467" name="Google Shape;467;g13651ed59d5_25_14"/>
          <p:cNvGraphicFramePr/>
          <p:nvPr/>
        </p:nvGraphicFramePr>
        <p:xfrm>
          <a:off x="500102" y="1236365"/>
          <a:ext cx="3000000" cy="3000000"/>
        </p:xfrm>
        <a:graphic>
          <a:graphicData uri="http://schemas.openxmlformats.org/drawingml/2006/table">
            <a:tbl>
              <a:tblPr bandRow="1" firstRow="1">
                <a:noFill/>
                <a:tableStyleId>{DB0D98BB-966D-4706-BD9C-376C4E101F38}</a:tableStyleId>
              </a:tblPr>
              <a:tblGrid>
                <a:gridCol w="1930400"/>
                <a:gridCol w="1583925"/>
                <a:gridCol w="1286925"/>
                <a:gridCol w="2672875"/>
                <a:gridCol w="1633425"/>
                <a:gridCol w="2084250"/>
              </a:tblGrid>
              <a:tr h="824225">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Delivery Mechanism</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(Activation)</a:t>
                      </a:r>
                      <a:endParaRPr sz="1100" u="none" cap="none" strike="noStrike">
                        <a:solidFill>
                          <a:srgbClr val="00B050"/>
                        </a:solidFill>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 Maturity</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Treatment </a:t>
                      </a:r>
                      <a:r>
                        <a:rPr lang="en-US" sz="1100" u="none" cap="none" strike="noStrike">
                          <a:latin typeface="Montserrat"/>
                          <a:ea typeface="Montserrat"/>
                          <a:cs typeface="Montserrat"/>
                          <a:sym typeface="Montserrat"/>
                        </a:rPr>
                        <a:t>(enhancement tables, </a:t>
                      </a:r>
                      <a:br>
                        <a:rPr lang="en-US" sz="1100" u="none" cap="none" strike="noStrike">
                          <a:latin typeface="Montserrat"/>
                          <a:ea typeface="Montserrat"/>
                          <a:cs typeface="Montserrat"/>
                          <a:sym typeface="Montserrat"/>
                        </a:rPr>
                      </a:br>
                      <a:r>
                        <a:rPr lang="en-US" sz="1100" u="none" cap="none" strike="noStrike">
                          <a:latin typeface="Montserrat"/>
                          <a:ea typeface="Montserrat"/>
                          <a:cs typeface="Montserrat"/>
                          <a:sym typeface="Montserrat"/>
                        </a:rPr>
                        <a:t>ranges, units, rules…)</a:t>
                      </a:r>
                      <a:endParaRPr sz="11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Status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(TOWR RPM date)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Target AWIPS Release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00FF"/>
                          </a:solidFill>
                          <a:latin typeface="Montserrat"/>
                          <a:ea typeface="Montserrat"/>
                          <a:cs typeface="Montserrat"/>
                          <a:sym typeface="Montserrat"/>
                        </a:rPr>
                        <a:t>(Blue = submitted)</a:t>
                      </a:r>
                      <a:endParaRPr sz="1200" u="none" cap="none" strike="noStrike">
                        <a:latin typeface="Montserrat"/>
                        <a:ea typeface="Montserrat"/>
                        <a:cs typeface="Montserrat"/>
                        <a:sym typeface="Montserrat"/>
                      </a:endParaRPr>
                    </a:p>
                  </a:txBody>
                  <a:tcPr marT="9125" marB="9125" marR="91450" marL="91450" anchor="ctr"/>
                </a:tc>
              </a:tr>
              <a:tr h="30115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Land Cloud Fire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land clouds, fire (2.25,0.87,0.64um)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4351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Simple Water Vapor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WV, Upper level circulation (10.35,6.19,7.34um)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4579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Air Mass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Delineate air masses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(6.19-7.34,9.61-10.35,6.19um)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4579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Ash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Ash detection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(12.3-10.35,11.2-8.5,10.35um)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3880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Convection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convection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(6.19-7.34,3.9-10.35,1.61-0.64um)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Aug ‘17, Mature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(Avail all sectors-FG)</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4579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Differential Water Vapor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Water vapor contrast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(7.34- 6.19,7.34,6.19)</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4579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Snow Fog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 snow, fog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(0.87,1.61,3.9-10.35um)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1531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Dust RGB</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 </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Dust (12.3-10.35,11.2-8.5,10.35um)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1531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Nighttime Microphysics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Delineate night cloud phase (12.3-10.35,10.35-3.9,10.35um)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r h="153100">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SO2 RGB</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Ash, S02 detection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(6.95-7.34,10.35-8.5,10.35um)</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 ‘17, Mature</a:t>
                      </a:r>
                      <a:endParaRPr sz="1200" u="none" cap="none" strike="noStrike">
                        <a:latin typeface="Montserrat"/>
                        <a:ea typeface="Montserrat"/>
                        <a:cs typeface="Montserrat"/>
                        <a:sym typeface="Montserrat"/>
                      </a:endParaRPr>
                    </a:p>
                  </a:txBody>
                  <a:tcPr marT="9125" marB="91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450" marL="91450" anchor="ctr"/>
                </a:tc>
              </a:tr>
            </a:tbl>
          </a:graphicData>
        </a:graphic>
      </p:graphicFrame>
      <p:sp>
        <p:nvSpPr>
          <p:cNvPr id="468" name="Google Shape;468;g13651ed59d5_25_14"/>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469" name="Google Shape;469;g13651ed59d5_25_14"/>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(3) Current Product Posture </a:t>
            </a:r>
            <a:endParaRPr sz="3600"/>
          </a:p>
        </p:txBody>
      </p:sp>
      <p:sp>
        <p:nvSpPr>
          <p:cNvPr id="470" name="Google Shape;470;g13651ed59d5_25_14"/>
          <p:cNvSpPr/>
          <p:nvPr/>
        </p:nvSpPr>
        <p:spPr>
          <a:xfrm rot="759115">
            <a:off x="9189984" y="77309"/>
            <a:ext cx="1620344" cy="719583"/>
          </a:xfrm>
          <a:prstGeom prst="foldedCorner">
            <a:avLst>
              <a:gd fmla="val 16667" name="adj"/>
            </a:avLst>
          </a:prstGeom>
          <a:solidFill>
            <a:srgbClr val="D9EAD3"/>
          </a:solidFill>
          <a:ln cap="flat" cmpd="sng" w="9525">
            <a:solidFill>
              <a:srgbClr val="B7B7B7"/>
            </a:solidFill>
            <a:prstDash val="solid"/>
            <a:round/>
            <a:headEnd len="sm" w="sm" type="none"/>
            <a:tailEnd len="sm" w="sm" type="none"/>
          </a:ln>
          <a:effectLst>
            <a:outerShdw blurRad="114300" rotWithShape="0" algn="bl" dir="5400000" dist="38100">
              <a:srgbClr val="000000">
                <a:alpha val="49800"/>
              </a:srgbClr>
            </a:outerShdw>
          </a:effectLst>
        </p:spPr>
        <p:txBody>
          <a:bodyPr anchorCtr="0" anchor="ctr" bIns="9125" lIns="45700" spcFirstLastPara="1" rIns="45700"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US" sz="1000">
                <a:solidFill>
                  <a:srgbClr val="CC0000"/>
                </a:solidFill>
                <a:latin typeface="Lato"/>
                <a:ea typeface="Lato"/>
                <a:cs typeface="Lato"/>
                <a:sym typeface="Lato"/>
              </a:rPr>
              <a:t>These lists may be out of date. Please use </a:t>
            </a:r>
            <a:r>
              <a:rPr lang="en-US" sz="1000" u="sng">
                <a:solidFill>
                  <a:schemeClr val="hlink"/>
                </a:solidFill>
                <a:latin typeface="Lato"/>
                <a:ea typeface="Lato"/>
                <a:cs typeface="Lato"/>
                <a:sym typeface="Lato"/>
                <a:hlinkClick r:id="rId3"/>
              </a:rPr>
              <a:t>TOWR-S Product Posture</a:t>
            </a:r>
            <a:r>
              <a:rPr lang="en-US" sz="1000">
                <a:solidFill>
                  <a:srgbClr val="CC0000"/>
                </a:solidFill>
                <a:latin typeface="Lato"/>
                <a:ea typeface="Lato"/>
                <a:cs typeface="Lato"/>
                <a:sym typeface="Lato"/>
              </a:rPr>
              <a:t> instead.</a:t>
            </a:r>
            <a:endParaRPr b="0" sz="1000" u="none" cap="none" strike="noStrike">
              <a:solidFill>
                <a:srgbClr val="CC0000"/>
              </a:solidFill>
              <a:latin typeface="Lato"/>
              <a:ea typeface="Lato"/>
              <a:cs typeface="Lato"/>
              <a:sym typeface="Lat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graphicFrame>
        <p:nvGraphicFramePr>
          <p:cNvPr id="476" name="Google Shape;476;g13651ed59d5_25_21"/>
          <p:cNvGraphicFramePr/>
          <p:nvPr/>
        </p:nvGraphicFramePr>
        <p:xfrm>
          <a:off x="460269" y="1191806"/>
          <a:ext cx="3000000" cy="3000000"/>
        </p:xfrm>
        <a:graphic>
          <a:graphicData uri="http://schemas.openxmlformats.org/drawingml/2006/table">
            <a:tbl>
              <a:tblPr bandRow="1" firstRow="1">
                <a:noFill/>
                <a:tableStyleId>{DB0D98BB-966D-4706-BD9C-376C4E101F38}</a:tableStyleId>
              </a:tblPr>
              <a:tblGrid>
                <a:gridCol w="2112650"/>
                <a:gridCol w="1613600"/>
                <a:gridCol w="2430150"/>
                <a:gridCol w="2152625"/>
                <a:gridCol w="1535825"/>
                <a:gridCol w="1636450"/>
              </a:tblGrid>
              <a:tr h="602175">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Delivery Mechanism</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(Activation)</a:t>
                      </a:r>
                      <a:endParaRPr sz="1100" u="none" cap="none" strike="noStrike">
                        <a:solidFill>
                          <a:srgbClr val="00B050"/>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 Maturity</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Treatment </a:t>
                      </a:r>
                      <a:r>
                        <a:rPr lang="en-US" sz="1100" u="none" cap="none" strike="noStrike">
                          <a:latin typeface="Montserrat"/>
                          <a:ea typeface="Montserrat"/>
                          <a:cs typeface="Montserrat"/>
                          <a:sym typeface="Montserrat"/>
                        </a:rPr>
                        <a:t>(enhancement tables, </a:t>
                      </a:r>
                      <a:br>
                        <a:rPr lang="en-US" sz="1100" u="none" cap="none" strike="noStrike">
                          <a:latin typeface="Montserrat"/>
                          <a:ea typeface="Montserrat"/>
                          <a:cs typeface="Montserrat"/>
                          <a:sym typeface="Montserrat"/>
                        </a:rPr>
                      </a:br>
                      <a:r>
                        <a:rPr lang="en-US" sz="1100" u="none" cap="none" strike="noStrike">
                          <a:latin typeface="Montserrat"/>
                          <a:ea typeface="Montserrat"/>
                          <a:cs typeface="Montserrat"/>
                          <a:sym typeface="Montserrat"/>
                        </a:rPr>
                        <a:t>ranges, units, rules…)</a:t>
                      </a:r>
                      <a:endParaRPr sz="11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Status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(TOWR RPM date)</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Target AWIPS Release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00FF"/>
                          </a:solidFill>
                          <a:latin typeface="Montserrat"/>
                          <a:ea typeface="Montserrat"/>
                          <a:cs typeface="Montserrat"/>
                          <a:sym typeface="Montserrat"/>
                        </a:rPr>
                        <a:t>(Blue = submitted)</a:t>
                      </a:r>
                      <a:endParaRPr sz="1200" u="none" cap="none" strike="noStrike">
                        <a:latin typeface="Montserrat"/>
                        <a:ea typeface="Montserrat"/>
                        <a:cs typeface="Montserrat"/>
                        <a:sym typeface="Montserrat"/>
                      </a:endParaRPr>
                    </a:p>
                  </a:txBody>
                  <a:tcPr marT="9125" marB="9125" marR="9125" marL="9125" anchor="ctr"/>
                </a:tc>
              </a:tr>
              <a:tr h="3678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Daytime Composite #1 RGB</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Highlight cold surfaces, cirrus (0.64,1.61,11.2um)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Baselined 16.1.x</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 </a:t>
                      </a:r>
                      <a:endParaRPr sz="1200" u="none" cap="none" strike="noStrike">
                        <a:latin typeface="Montserrat"/>
                        <a:ea typeface="Montserrat"/>
                        <a:cs typeface="Montserrat"/>
                        <a:sym typeface="Montserrat"/>
                      </a:endParaRPr>
                    </a:p>
                  </a:txBody>
                  <a:tcPr marT="9125" marB="9125" marR="9125" marL="9125" anchor="ctr"/>
                </a:tc>
              </a:tr>
              <a:tr h="3678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Daytime Composite #5 RGB</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Grayscale, Cirrus (0.64,0.87,0.64um)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Baselined 16.1.x</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 </a:t>
                      </a:r>
                      <a:endParaRPr sz="1200" u="none" cap="none" strike="noStrike">
                        <a:latin typeface="Montserrat"/>
                        <a:ea typeface="Montserrat"/>
                        <a:cs typeface="Montserrat"/>
                        <a:sym typeface="Montserrat"/>
                      </a:endParaRPr>
                    </a:p>
                  </a:txBody>
                  <a:tcPr marT="9125" marB="9125" marR="9125" marL="9125" anchor="ctr"/>
                </a:tc>
              </a:tr>
              <a:tr h="3678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Day Ocean Cloud Convection</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solidFill>
                          <a:srgbClr val="00B050"/>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solidFill>
                          <a:srgbClr val="00B050"/>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Daytime Ocean Convection</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(0.87,0.87, 10.35um)</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June ’17, Mature</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FF"/>
                        </a:buClr>
                        <a:buSzPts val="1200"/>
                        <a:buFont typeface="Calibri"/>
                        <a:buNone/>
                      </a:pPr>
                      <a:r>
                        <a:rPr lang="en-US" sz="1000" u="none" cap="none" strike="noStrike">
                          <a:solidFill>
                            <a:srgbClr val="0000FF"/>
                          </a:solidFill>
                          <a:latin typeface="Montserrat"/>
                          <a:ea typeface="Montserrat"/>
                          <a:cs typeface="Montserrat"/>
                          <a:sym typeface="Montserrat"/>
                        </a:rPr>
                        <a:t>19.2.1  </a:t>
                      </a:r>
                      <a:endParaRPr sz="1200" u="none" cap="none" strike="noStrike">
                        <a:solidFill>
                          <a:srgbClr val="0000FF"/>
                        </a:solidFill>
                        <a:latin typeface="Montserrat"/>
                        <a:ea typeface="Montserrat"/>
                        <a:cs typeface="Montserrat"/>
                        <a:sym typeface="Montserrat"/>
                      </a:endParaRPr>
                    </a:p>
                  </a:txBody>
                  <a:tcPr marT="9125" marB="9125" marR="9125" marL="9125" anchor="ctr"/>
                </a:tc>
              </a:tr>
              <a:tr h="394175">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CIMSS Natural Color RGB</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Natural color, computes Green</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Jan. ‘18, Mature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(Avail all  sectors-FG)</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  </a:t>
                      </a:r>
                      <a:endParaRPr sz="1200" u="none" cap="none" strike="noStrike">
                        <a:solidFill>
                          <a:srgbClr val="0000FF"/>
                        </a:solidFill>
                        <a:latin typeface="Montserrat"/>
                        <a:ea typeface="Montserrat"/>
                        <a:cs typeface="Montserrat"/>
                        <a:sym typeface="Montserrat"/>
                      </a:endParaRPr>
                    </a:p>
                  </a:txBody>
                  <a:tcPr marT="9125" marB="9125" marR="9125" marL="9125" anchor="ctr"/>
                </a:tc>
              </a:tr>
              <a:tr h="282600">
                <a:tc rowSpan="2">
                  <a:txBody>
                    <a:bodyPr/>
                    <a:lstStyle/>
                    <a:p>
                      <a:pPr indent="0" lvl="0" marL="0" marR="0" rtl="0" algn="ctr">
                        <a:lnSpc>
                          <a:spcPct val="100000"/>
                        </a:lnSpc>
                        <a:spcBef>
                          <a:spcPts val="0"/>
                        </a:spcBef>
                        <a:spcAft>
                          <a:spcPts val="0"/>
                        </a:spcAft>
                        <a:buClr>
                          <a:srgbClr val="000000"/>
                        </a:buClr>
                        <a:buSzPts val="300"/>
                        <a:buFont typeface="Arial"/>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Clear Sky Mask</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May 2017;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G-17: Sep. 2021) F,C,M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Provisional </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 Display as binary mask</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 Baselined 16.1.x</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 </a:t>
                      </a:r>
                      <a:endParaRPr sz="1200" u="none" cap="none" strike="noStrike">
                        <a:latin typeface="Montserrat"/>
                        <a:ea typeface="Montserrat"/>
                        <a:cs typeface="Montserrat"/>
                        <a:sym typeface="Montserrat"/>
                      </a:endParaRPr>
                    </a:p>
                  </a:txBody>
                  <a:tcPr marT="9125" marB="9125" marR="9125" marL="9125" anchor="ctr"/>
                </a:tc>
              </a:tr>
              <a:tr h="282600">
                <a:tc vMerge="1"/>
                <a:tc vMerge="1"/>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*G17: Provisional (May 6, ’19)</a:t>
                      </a:r>
                      <a:endParaRPr sz="1200" u="none" cap="none" strike="noStrike">
                        <a:latin typeface="Montserrat"/>
                        <a:ea typeface="Montserrat"/>
                        <a:cs typeface="Montserrat"/>
                        <a:sym typeface="Montserrat"/>
                      </a:endParaRPr>
                    </a:p>
                  </a:txBody>
                  <a:tcPr marT="9125" marB="9125" marR="9125" marL="9125" anchor="ctr"/>
                </a:tc>
                <a:tc vMerge="1"/>
                <a:tc vMerge="1"/>
                <a:tc vMerge="1"/>
              </a:tr>
              <a:tr h="363325">
                <a:tc rowSpan="2">
                  <a:txBody>
                    <a:bodyPr/>
                    <a:lstStyle/>
                    <a:p>
                      <a:pPr indent="0" lvl="0" marL="0" marR="0" rtl="0" algn="ctr">
                        <a:lnSpc>
                          <a:spcPct val="100000"/>
                        </a:lnSpc>
                        <a:spcBef>
                          <a:spcPts val="0"/>
                        </a:spcBef>
                        <a:spcAft>
                          <a:spcPts val="0"/>
                        </a:spcAft>
                        <a:buClr>
                          <a:schemeClr val="dk1"/>
                        </a:buClr>
                        <a:buSzPts val="300"/>
                        <a:buFont typeface="Calibri"/>
                        <a:buNone/>
                      </a:pPr>
                      <a:r>
                        <a:rPr lang="en-US" sz="1000" u="none" cap="none" strike="noStrike">
                          <a:latin typeface="Montserrat"/>
                          <a:ea typeface="Montserrat"/>
                          <a:cs typeface="Montserrat"/>
                          <a:sym typeface="Montserrat"/>
                        </a:rPr>
                        <a:t>GOES-East,West Cloud Top Height, Temperature, Pressure</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31 May 2017; G-17: Sep. 2021)</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Height: F,C,M / Temp: F,M / Pressure: F,C</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Provisional</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Cloud Top Height in Ft,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Temp in degC</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June ‘17, Mature</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000" u="none" cap="none" strike="noStrike">
                        <a:solidFill>
                          <a:srgbClr val="0000FF"/>
                        </a:solidFill>
                        <a:latin typeface="Montserrat"/>
                        <a:ea typeface="Montserrat"/>
                        <a:cs typeface="Montserrat"/>
                        <a:sym typeface="Montserrat"/>
                      </a:endParaRPr>
                    </a:p>
                  </a:txBody>
                  <a:tcPr marT="9125" marB="9125" marR="9125" marL="9125" anchor="ctr"/>
                </a:tc>
              </a:tr>
              <a:tr h="302450">
                <a:tc vMerge="1"/>
                <a:tc vMerge="1"/>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*G17: Provisional (May 6, ’19)</a:t>
                      </a:r>
                      <a:endParaRPr sz="1200" u="none" cap="none" strike="noStrike">
                        <a:latin typeface="Montserrat"/>
                        <a:ea typeface="Montserrat"/>
                        <a:cs typeface="Montserrat"/>
                        <a:sym typeface="Montserrat"/>
                      </a:endParaRPr>
                    </a:p>
                  </a:txBody>
                  <a:tcPr marT="9125" marB="9125" marR="9125" marL="9125" anchor="ctr"/>
                </a:tc>
                <a:tc vMerge="1"/>
                <a:tc vMerge="1"/>
                <a:tc vMerge="1"/>
              </a:tr>
              <a:tr h="215300">
                <a:tc rowSpan="2">
                  <a:txBody>
                    <a:bodyPr/>
                    <a:lstStyle/>
                    <a:p>
                      <a:pPr indent="0" lvl="0" marL="0" marR="0" rtl="0" algn="ctr">
                        <a:lnSpc>
                          <a:spcPct val="100000"/>
                        </a:lnSpc>
                        <a:spcBef>
                          <a:spcPts val="0"/>
                        </a:spcBef>
                        <a:spcAft>
                          <a:spcPts val="0"/>
                        </a:spcAft>
                        <a:buClr>
                          <a:srgbClr val="000000"/>
                        </a:buClr>
                        <a:buSzPts val="300"/>
                        <a:buFont typeface="Calibri"/>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Cloud Top Phase</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May 2017; G-17: Sep. 2021) F,C,M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 G16: Provisional</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Clear, Water, Supercooled, Mixed, Ice, Uncertain</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Baselined 16.1.x</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 </a:t>
                      </a:r>
                      <a:endParaRPr sz="1200" u="none" cap="none" strike="noStrike">
                        <a:latin typeface="Montserrat"/>
                        <a:ea typeface="Montserrat"/>
                        <a:cs typeface="Montserrat"/>
                        <a:sym typeface="Montserrat"/>
                      </a:endParaRPr>
                    </a:p>
                  </a:txBody>
                  <a:tcPr marT="9125" marB="9125" marR="9125" marL="9125" anchor="ctr"/>
                </a:tc>
              </a:tr>
              <a:tr h="215300">
                <a:tc vMerge="1"/>
                <a:tc vMerge="1"/>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*G17: Provisional (May 6, ’19)</a:t>
                      </a:r>
                      <a:endParaRPr sz="1200" u="none" cap="none" strike="noStrike">
                        <a:latin typeface="Montserrat"/>
                        <a:ea typeface="Montserrat"/>
                        <a:cs typeface="Montserrat"/>
                        <a:sym typeface="Montserrat"/>
                      </a:endParaRPr>
                    </a:p>
                  </a:txBody>
                  <a:tcPr marT="9125" marB="9125" marR="9125" marL="9125" anchor="ctr"/>
                </a:tc>
                <a:tc vMerge="1"/>
                <a:tc vMerge="1"/>
                <a:tc vMerge="1"/>
              </a:tr>
              <a:tr h="457325">
                <a:tc>
                  <a:txBody>
                    <a:bodyPr/>
                    <a:lstStyle/>
                    <a:p>
                      <a:pPr indent="0" lvl="0" marL="0" marR="0" rtl="0" algn="ctr">
                        <a:lnSpc>
                          <a:spcPct val="100000"/>
                        </a:lnSpc>
                        <a:spcBef>
                          <a:spcPts val="0"/>
                        </a:spcBef>
                        <a:spcAft>
                          <a:spcPts val="0"/>
                        </a:spcAft>
                        <a:buClr>
                          <a:srgbClr val="000000"/>
                        </a:buClr>
                        <a:buSzPts val="300"/>
                        <a:buFont typeface="Arial"/>
                        <a:buNone/>
                      </a:pPr>
                      <a:r>
                        <a:rPr i="0" lang="en-US" sz="1000" u="none" cap="none" strike="noStrike">
                          <a:latin typeface="Montserrat"/>
                          <a:ea typeface="Montserrat"/>
                          <a:cs typeface="Montserrat"/>
                          <a:sym typeface="Montserrat"/>
                        </a:rPr>
                        <a:t> </a:t>
                      </a: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Derived Stability Indices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
                        <a:buFont typeface="Arial"/>
                        <a:buNone/>
                      </a:pPr>
                      <a:r>
                        <a:rPr i="0" lang="en-US" sz="1000" u="none" cap="none" strike="noStrike">
                          <a:latin typeface="Montserrat"/>
                          <a:ea typeface="Montserrat"/>
                          <a:cs typeface="Montserrat"/>
                          <a:sym typeface="Montserrat"/>
                        </a:rPr>
                        <a:t>(CAPE,LI, KI, SI, TT)</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May 2017; G-17: Sep. 2021)</a:t>
                      </a:r>
                      <a:r>
                        <a:rPr lang="en-US" sz="1200" u="none" cap="none" strike="noStrike">
                          <a:latin typeface="Montserrat"/>
                          <a:ea typeface="Montserrat"/>
                          <a:cs typeface="Montserrat"/>
                          <a:sym typeface="Montserrat"/>
                        </a:rPr>
                        <a:t> </a:t>
                      </a:r>
                      <a:r>
                        <a:rPr lang="en-US" sz="1000" u="none" cap="none" strike="noStrike">
                          <a:latin typeface="Montserrat"/>
                          <a:ea typeface="Montserrat"/>
                          <a:cs typeface="Montserrat"/>
                          <a:sym typeface="Montserrat"/>
                        </a:rPr>
                        <a:t>F,C,M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Provisional</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a:t>
                      </a:r>
                      <a:r>
                        <a:rPr lang="en-US" sz="1000" u="none" cap="none" strike="noStrike">
                          <a:solidFill>
                            <a:schemeClr val="dk1"/>
                          </a:solidFill>
                          <a:latin typeface="Montserrat"/>
                          <a:ea typeface="Montserrat"/>
                          <a:cs typeface="Montserrat"/>
                          <a:sym typeface="Montserrat"/>
                        </a:rPr>
                        <a:t>G17: Provisional  (May 16, ’19)</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10-bit colormap. Syncs to legacy GOES Sounder ranges</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Aug. ‘17, Mature</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000" u="none" cap="none" strike="noStrike">
                        <a:solidFill>
                          <a:srgbClr val="0000FF"/>
                        </a:solidFill>
                        <a:latin typeface="Montserrat"/>
                        <a:ea typeface="Montserrat"/>
                        <a:cs typeface="Montserrat"/>
                        <a:sym typeface="Montserrat"/>
                      </a:endParaRPr>
                    </a:p>
                  </a:txBody>
                  <a:tcPr marT="9125" marB="9125" marR="9125" marL="9125" anchor="ctr"/>
                </a:tc>
              </a:tr>
              <a:tr h="244700">
                <a:tc rowSpan="2">
                  <a:txBody>
                    <a:bodyPr/>
                    <a:lstStyle/>
                    <a:p>
                      <a:pPr indent="0" lvl="0" marL="0" marR="0" rtl="0" algn="ctr">
                        <a:lnSpc>
                          <a:spcPct val="100000"/>
                        </a:lnSpc>
                        <a:spcBef>
                          <a:spcPts val="0"/>
                        </a:spcBef>
                        <a:spcAft>
                          <a:spcPts val="0"/>
                        </a:spcAft>
                        <a:buClr>
                          <a:schemeClr val="dk1"/>
                        </a:buClr>
                        <a:buSzPts val="300"/>
                        <a:buFont typeface="Calibri"/>
                        <a:buNone/>
                      </a:pPr>
                      <a:r>
                        <a:rPr lang="en-US" sz="1000" u="none" cap="none" strike="noStrike">
                          <a:latin typeface="Montserrat"/>
                          <a:ea typeface="Montserrat"/>
                          <a:cs typeface="Montserrat"/>
                          <a:sym typeface="Montserrat"/>
                        </a:rPr>
                        <a:t>GOES-East,West Aerosol Detection (ADP</a:t>
                      </a:r>
                      <a:r>
                        <a:rPr i="0" lang="en-US" sz="1000" u="none" cap="none" strike="noStrike">
                          <a:latin typeface="Montserrat"/>
                          <a:ea typeface="Montserrat"/>
                          <a:cs typeface="Montserrat"/>
                          <a:sym typeface="Montserrat"/>
                        </a:rPr>
                        <a:t>)</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May 2017; G-17: Sep. 2021) F,C,M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G16: Provisional (Dec. 6, ‘18)</a:t>
                      </a:r>
                      <a:endParaRPr sz="1000" u="none" cap="none" strike="noStrike">
                        <a:solidFill>
                          <a:schemeClr val="dk1"/>
                        </a:solidFill>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Separate Dust, Smoke. Hi/Lo/Med confidence</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Feb. ‘18 RPM, Eval</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20.2.1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240550">
                <a:tc vMerge="1"/>
                <a:tc vMerge="1"/>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*G17: Provisional (June 27, ‘19)</a:t>
                      </a:r>
                      <a:endParaRPr sz="1000" u="none" cap="none" strike="noStrike">
                        <a:latin typeface="Montserrat"/>
                        <a:ea typeface="Montserrat"/>
                        <a:cs typeface="Montserrat"/>
                        <a:sym typeface="Montserrat"/>
                      </a:endParaRPr>
                    </a:p>
                  </a:txBody>
                  <a:tcPr marT="45725" marB="9125" marR="9125" marL="9125" anchor="ctr"/>
                </a:tc>
                <a:tc vMerge="1"/>
                <a:tc vMerge="1"/>
                <a:tc vMerge="1"/>
              </a:tr>
            </a:tbl>
          </a:graphicData>
        </a:graphic>
      </p:graphicFrame>
      <p:sp>
        <p:nvSpPr>
          <p:cNvPr id="477" name="Google Shape;477;g13651ed59d5_25_21"/>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478" name="Google Shape;478;g13651ed59d5_25_21"/>
          <p:cNvSpPr txBox="1"/>
          <p:nvPr/>
        </p:nvSpPr>
        <p:spPr>
          <a:xfrm>
            <a:off x="4743892" y="6504812"/>
            <a:ext cx="2704200" cy="2769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chemeClr val="dk1"/>
                </a:solidFill>
                <a:latin typeface="Calibri"/>
                <a:ea typeface="Calibri"/>
                <a:cs typeface="Calibri"/>
                <a:sym typeface="Calibri"/>
              </a:rPr>
              <a:t>F = Full Disk, C= CONUS, M= Mesoscale</a:t>
            </a:r>
            <a:endParaRPr b="0" i="0" sz="1400" u="none" cap="none" strike="noStrike">
              <a:solidFill>
                <a:srgbClr val="000000"/>
              </a:solidFill>
              <a:latin typeface="Arial"/>
              <a:ea typeface="Arial"/>
              <a:cs typeface="Arial"/>
              <a:sym typeface="Arial"/>
            </a:endParaRPr>
          </a:p>
        </p:txBody>
      </p:sp>
      <p:sp>
        <p:nvSpPr>
          <p:cNvPr id="479" name="Google Shape;479;g13651ed59d5_25_21"/>
          <p:cNvSpPr txBox="1"/>
          <p:nvPr/>
        </p:nvSpPr>
        <p:spPr>
          <a:xfrm>
            <a:off x="355344" y="6504812"/>
            <a:ext cx="36243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*G-17 PS-PVRs are based upon cool season evaluations</a:t>
            </a:r>
            <a:endParaRPr b="0" i="0" sz="1400" u="none" cap="none" strike="noStrike">
              <a:solidFill>
                <a:srgbClr val="000000"/>
              </a:solidFill>
              <a:latin typeface="Arial"/>
              <a:ea typeface="Arial"/>
              <a:cs typeface="Arial"/>
              <a:sym typeface="Arial"/>
            </a:endParaRPr>
          </a:p>
        </p:txBody>
      </p:sp>
      <p:sp>
        <p:nvSpPr>
          <p:cNvPr id="480" name="Google Shape;480;g13651ed59d5_25_21"/>
          <p:cNvSpPr txBox="1"/>
          <p:nvPr>
            <p:ph type="title"/>
          </p:nvPr>
        </p:nvSpPr>
        <p:spPr>
          <a:xfrm>
            <a:off x="609600" y="0"/>
            <a:ext cx="91578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(4) Current Product Posture </a:t>
            </a:r>
            <a:endParaRPr sz="3600"/>
          </a:p>
        </p:txBody>
      </p:sp>
      <p:sp>
        <p:nvSpPr>
          <p:cNvPr id="481" name="Google Shape;481;g13651ed59d5_25_21"/>
          <p:cNvSpPr/>
          <p:nvPr/>
        </p:nvSpPr>
        <p:spPr>
          <a:xfrm rot="759115">
            <a:off x="9189984" y="77309"/>
            <a:ext cx="1620344" cy="719583"/>
          </a:xfrm>
          <a:prstGeom prst="foldedCorner">
            <a:avLst>
              <a:gd fmla="val 16667" name="adj"/>
            </a:avLst>
          </a:prstGeom>
          <a:solidFill>
            <a:srgbClr val="D9EAD3"/>
          </a:solidFill>
          <a:ln cap="flat" cmpd="sng" w="9525">
            <a:solidFill>
              <a:srgbClr val="B7B7B7"/>
            </a:solidFill>
            <a:prstDash val="solid"/>
            <a:round/>
            <a:headEnd len="sm" w="sm" type="none"/>
            <a:tailEnd len="sm" w="sm" type="none"/>
          </a:ln>
          <a:effectLst>
            <a:outerShdw blurRad="114300" rotWithShape="0" algn="bl" dir="5400000" dist="38100">
              <a:srgbClr val="000000">
                <a:alpha val="49800"/>
              </a:srgbClr>
            </a:outerShdw>
          </a:effectLst>
        </p:spPr>
        <p:txBody>
          <a:bodyPr anchorCtr="0" anchor="ctr" bIns="9125" lIns="45700" spcFirstLastPara="1" rIns="45700"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US" sz="1000">
                <a:solidFill>
                  <a:srgbClr val="CC0000"/>
                </a:solidFill>
                <a:latin typeface="Lato"/>
                <a:ea typeface="Lato"/>
                <a:cs typeface="Lato"/>
                <a:sym typeface="Lato"/>
              </a:rPr>
              <a:t>These lists may be out of date. Please use </a:t>
            </a:r>
            <a:r>
              <a:rPr lang="en-US" sz="1000" u="sng">
                <a:solidFill>
                  <a:schemeClr val="hlink"/>
                </a:solidFill>
                <a:latin typeface="Lato"/>
                <a:ea typeface="Lato"/>
                <a:cs typeface="Lato"/>
                <a:sym typeface="Lato"/>
                <a:hlinkClick r:id="rId3"/>
              </a:rPr>
              <a:t>TOWR-S Product Posture</a:t>
            </a:r>
            <a:r>
              <a:rPr lang="en-US" sz="1000">
                <a:solidFill>
                  <a:srgbClr val="CC0000"/>
                </a:solidFill>
                <a:latin typeface="Lato"/>
                <a:ea typeface="Lato"/>
                <a:cs typeface="Lato"/>
                <a:sym typeface="Lato"/>
              </a:rPr>
              <a:t> instead.</a:t>
            </a:r>
            <a:endParaRPr b="0" sz="1000" u="none" cap="none" strike="noStrike">
              <a:solidFill>
                <a:srgbClr val="CC0000"/>
              </a:solidFill>
              <a:latin typeface="Lato"/>
              <a:ea typeface="Lato"/>
              <a:cs typeface="Lato"/>
              <a:sym typeface="Lat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g1334300325e_0_3"/>
          <p:cNvSpPr txBox="1"/>
          <p:nvPr>
            <p:ph idx="12" type="sldNum"/>
          </p:nvPr>
        </p:nvSpPr>
        <p:spPr>
          <a:xfrm>
            <a:off x="11530425" y="6416675"/>
            <a:ext cx="5601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91" name="Google Shape;91;g1334300325e_0_3"/>
          <p:cNvSpPr txBox="1"/>
          <p:nvPr>
            <p:ph type="title"/>
          </p:nvPr>
        </p:nvSpPr>
        <p:spPr>
          <a:xfrm>
            <a:off x="1219200" y="0"/>
            <a:ext cx="9717000" cy="8742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Coming soon to SBN: </a:t>
            </a:r>
            <a:r>
              <a:rPr lang="en-US"/>
              <a:t>Thinned GOES-R Profiles</a:t>
            </a:r>
            <a:endParaRPr sz="2000"/>
          </a:p>
        </p:txBody>
      </p:sp>
      <p:pic>
        <p:nvPicPr>
          <p:cNvPr id="92" name="Google Shape;92;g1334300325e_0_3"/>
          <p:cNvPicPr preferRelativeResize="0"/>
          <p:nvPr/>
        </p:nvPicPr>
        <p:blipFill>
          <a:blip r:embed="rId3">
            <a:alphaModFix/>
          </a:blip>
          <a:stretch>
            <a:fillRect/>
          </a:stretch>
        </p:blipFill>
        <p:spPr>
          <a:xfrm>
            <a:off x="76200" y="1135950"/>
            <a:ext cx="5943600" cy="3863341"/>
          </a:xfrm>
          <a:prstGeom prst="rect">
            <a:avLst/>
          </a:prstGeom>
          <a:noFill/>
          <a:ln>
            <a:noFill/>
          </a:ln>
          <a:effectLst>
            <a:outerShdw blurRad="114300" rotWithShape="0" algn="bl" dir="5400000" dist="38100">
              <a:srgbClr val="000000">
                <a:alpha val="50000"/>
              </a:srgbClr>
            </a:outerShdw>
          </a:effectLst>
        </p:spPr>
      </p:pic>
      <p:pic>
        <p:nvPicPr>
          <p:cNvPr id="93" name="Google Shape;93;g1334300325e_0_3"/>
          <p:cNvPicPr preferRelativeResize="0"/>
          <p:nvPr/>
        </p:nvPicPr>
        <p:blipFill>
          <a:blip r:embed="rId4">
            <a:alphaModFix/>
          </a:blip>
          <a:stretch>
            <a:fillRect/>
          </a:stretch>
        </p:blipFill>
        <p:spPr>
          <a:xfrm>
            <a:off x="6174833" y="2507550"/>
            <a:ext cx="5943600" cy="3863341"/>
          </a:xfrm>
          <a:prstGeom prst="rect">
            <a:avLst/>
          </a:prstGeom>
          <a:noFill/>
          <a:ln>
            <a:noFill/>
          </a:ln>
          <a:effectLst>
            <a:outerShdw blurRad="114300" rotWithShape="0" algn="bl" dir="5400000" dist="38100">
              <a:srgbClr val="000000">
                <a:alpha val="50000"/>
              </a:srgbClr>
            </a:outerShdw>
          </a:effectLst>
        </p:spPr>
      </p:pic>
      <p:sp>
        <p:nvSpPr>
          <p:cNvPr id="94" name="Google Shape;94;g1334300325e_0_3"/>
          <p:cNvSpPr txBox="1"/>
          <p:nvPr/>
        </p:nvSpPr>
        <p:spPr>
          <a:xfrm>
            <a:off x="4472400" y="5053950"/>
            <a:ext cx="1090200" cy="172500"/>
          </a:xfrm>
          <a:prstGeom prst="rect">
            <a:avLst/>
          </a:prstGeom>
          <a:noFill/>
          <a:ln>
            <a:noFill/>
          </a:ln>
        </p:spPr>
        <p:txBody>
          <a:bodyPr anchorCtr="0" anchor="t" bIns="9125" lIns="9125" spcFirstLastPara="1" rIns="9125" wrap="square" tIns="9125">
            <a:spAutoFit/>
          </a:bodyPr>
          <a:lstStyle/>
          <a:p>
            <a:pPr indent="0" lvl="0" marL="0" marR="0" rtl="0" algn="r">
              <a:lnSpc>
                <a:spcPct val="100000"/>
              </a:lnSpc>
              <a:spcBef>
                <a:spcPts val="0"/>
              </a:spcBef>
              <a:spcAft>
                <a:spcPts val="0"/>
              </a:spcAft>
              <a:buClr>
                <a:srgbClr val="000000"/>
              </a:buClr>
              <a:buSzPts val="800"/>
              <a:buFont typeface="Arial"/>
              <a:buNone/>
            </a:pPr>
            <a:r>
              <a:rPr i="1" lang="en-US" sz="1000">
                <a:solidFill>
                  <a:srgbClr val="666666"/>
                </a:solidFill>
                <a:latin typeface="Lato"/>
                <a:ea typeface="Lato"/>
                <a:cs typeface="Lato"/>
                <a:sym typeface="Lato"/>
              </a:rPr>
              <a:t>h/t Lee Byerle</a:t>
            </a:r>
            <a:endParaRPr i="1" sz="1000" u="none" cap="none" strike="noStrike">
              <a:solidFill>
                <a:srgbClr val="666666"/>
              </a:solidFill>
              <a:latin typeface="Lato"/>
              <a:ea typeface="Lato"/>
              <a:cs typeface="Lato"/>
              <a:sym typeface="Lato"/>
            </a:endParaRPr>
          </a:p>
        </p:txBody>
      </p:sp>
      <p:sp>
        <p:nvSpPr>
          <p:cNvPr id="95" name="Google Shape;95;g1334300325e_0_3"/>
          <p:cNvSpPr txBox="1"/>
          <p:nvPr/>
        </p:nvSpPr>
        <p:spPr>
          <a:xfrm>
            <a:off x="10603050" y="6416675"/>
            <a:ext cx="1090200" cy="172500"/>
          </a:xfrm>
          <a:prstGeom prst="rect">
            <a:avLst/>
          </a:prstGeom>
          <a:noFill/>
          <a:ln>
            <a:noFill/>
          </a:ln>
        </p:spPr>
        <p:txBody>
          <a:bodyPr anchorCtr="0" anchor="t" bIns="9125" lIns="9125" spcFirstLastPara="1" rIns="9125" wrap="square" tIns="9125">
            <a:spAutoFit/>
          </a:bodyPr>
          <a:lstStyle/>
          <a:p>
            <a:pPr indent="0" lvl="0" marL="0" marR="0" rtl="0" algn="r">
              <a:lnSpc>
                <a:spcPct val="100000"/>
              </a:lnSpc>
              <a:spcBef>
                <a:spcPts val="0"/>
              </a:spcBef>
              <a:spcAft>
                <a:spcPts val="0"/>
              </a:spcAft>
              <a:buClr>
                <a:srgbClr val="000000"/>
              </a:buClr>
              <a:buSzPts val="800"/>
              <a:buFont typeface="Arial"/>
              <a:buNone/>
            </a:pPr>
            <a:r>
              <a:rPr i="1" lang="en-US" sz="1000">
                <a:solidFill>
                  <a:srgbClr val="666666"/>
                </a:solidFill>
                <a:latin typeface="Lato"/>
                <a:ea typeface="Lato"/>
                <a:cs typeface="Lato"/>
                <a:sym typeface="Lato"/>
              </a:rPr>
              <a:t>h/t Lee Byerle</a:t>
            </a:r>
            <a:endParaRPr i="1" sz="1000" u="none" cap="none" strike="noStrike">
              <a:solidFill>
                <a:srgbClr val="666666"/>
              </a:solidFill>
              <a:latin typeface="Lato"/>
              <a:ea typeface="Lato"/>
              <a:cs typeface="Lato"/>
              <a:sym typeface="Lato"/>
            </a:endParaRPr>
          </a:p>
        </p:txBody>
      </p:sp>
      <p:sp>
        <p:nvSpPr>
          <p:cNvPr id="96" name="Google Shape;96;g1334300325e_0_3"/>
          <p:cNvSpPr txBox="1"/>
          <p:nvPr/>
        </p:nvSpPr>
        <p:spPr>
          <a:xfrm>
            <a:off x="6174825" y="1056350"/>
            <a:ext cx="5915700" cy="14262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0"/>
              </a:spcAft>
              <a:buNone/>
            </a:pPr>
            <a:r>
              <a:rPr lang="en-US" sz="1600">
                <a:solidFill>
                  <a:srgbClr val="434343"/>
                </a:solidFill>
                <a:latin typeface="Lato"/>
                <a:ea typeface="Lato"/>
                <a:cs typeface="Lato"/>
                <a:sym typeface="Lato"/>
              </a:rPr>
              <a:t>Thinned (34-level) Temperature and Moisture Profiles will replace current (101-level) profiles on SBN as of </a:t>
            </a:r>
            <a:r>
              <a:rPr b="1" lang="en-US" sz="1600">
                <a:solidFill>
                  <a:srgbClr val="434343"/>
                </a:solidFill>
                <a:latin typeface="Lato"/>
                <a:ea typeface="Lato"/>
                <a:cs typeface="Lato"/>
                <a:sym typeface="Lato"/>
              </a:rPr>
              <a:t>July 13, 2022</a:t>
            </a:r>
            <a:r>
              <a:rPr lang="en-US" sz="1600">
                <a:solidFill>
                  <a:srgbClr val="434343"/>
                </a:solidFill>
                <a:latin typeface="Lato"/>
                <a:ea typeface="Lato"/>
                <a:cs typeface="Lato"/>
                <a:sym typeface="Lato"/>
              </a:rPr>
              <a:t>.</a:t>
            </a:r>
            <a:endParaRPr sz="1600">
              <a:solidFill>
                <a:srgbClr val="434343"/>
              </a:solidFill>
              <a:latin typeface="Lato"/>
              <a:ea typeface="Lato"/>
              <a:cs typeface="Lato"/>
              <a:sym typeface="Lato"/>
            </a:endParaRPr>
          </a:p>
          <a:p>
            <a:pPr indent="0" lvl="0" marL="0" rtl="0" algn="l">
              <a:spcBef>
                <a:spcPts val="1000"/>
              </a:spcBef>
              <a:spcAft>
                <a:spcPts val="0"/>
              </a:spcAft>
              <a:buNone/>
            </a:pPr>
            <a:r>
              <a:rPr i="1" lang="en-US" sz="1600">
                <a:solidFill>
                  <a:srgbClr val="434343"/>
                </a:solidFill>
                <a:latin typeface="Lato"/>
                <a:ea typeface="Lato"/>
                <a:cs typeface="Lato"/>
                <a:sym typeface="Lato"/>
              </a:rPr>
              <a:t>This change will save 3.68 GB/day on </a:t>
            </a:r>
            <a:r>
              <a:rPr i="1" lang="en-US" sz="1600">
                <a:solidFill>
                  <a:srgbClr val="434343"/>
                </a:solidFill>
                <a:latin typeface="Lato"/>
                <a:ea typeface="Lato"/>
                <a:cs typeface="Lato"/>
                <a:sym typeface="Lato"/>
              </a:rPr>
              <a:t>S</a:t>
            </a:r>
            <a:r>
              <a:rPr i="1" lang="en-US" sz="1600">
                <a:solidFill>
                  <a:srgbClr val="434343"/>
                </a:solidFill>
                <a:latin typeface="Lato"/>
                <a:ea typeface="Lato"/>
                <a:cs typeface="Lato"/>
                <a:sym typeface="Lato"/>
              </a:rPr>
              <a:t>BN (EXP channel).</a:t>
            </a:r>
            <a:endParaRPr i="1" sz="1600">
              <a:solidFill>
                <a:srgbClr val="434343"/>
              </a:solidFill>
              <a:latin typeface="Lato"/>
              <a:ea typeface="Lato"/>
              <a:cs typeface="Lato"/>
              <a:sym typeface="Lato"/>
            </a:endParaRPr>
          </a:p>
          <a:p>
            <a:pPr indent="0" lvl="0" marL="0" rtl="0" algn="l">
              <a:spcBef>
                <a:spcPts val="1000"/>
              </a:spcBef>
              <a:spcAft>
                <a:spcPts val="0"/>
              </a:spcAft>
              <a:buNone/>
            </a:pPr>
            <a:r>
              <a:rPr lang="en-US" sz="1600">
                <a:solidFill>
                  <a:srgbClr val="434343"/>
                </a:solidFill>
                <a:latin typeface="Lato"/>
                <a:ea typeface="Lato"/>
                <a:cs typeface="Lato"/>
                <a:sym typeface="Lato"/>
              </a:rPr>
              <a:t>TOWR-S RPM v22 is needed to ingest the thinned profiles.</a:t>
            </a:r>
            <a:endParaRPr sz="1600">
              <a:solidFill>
                <a:srgbClr val="434343"/>
              </a:solidFill>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graphicFrame>
        <p:nvGraphicFramePr>
          <p:cNvPr id="486" name="Google Shape;486;g13651ed59d5_25_30"/>
          <p:cNvGraphicFramePr/>
          <p:nvPr/>
        </p:nvGraphicFramePr>
        <p:xfrm>
          <a:off x="232284" y="1103045"/>
          <a:ext cx="3000000" cy="3000000"/>
        </p:xfrm>
        <a:graphic>
          <a:graphicData uri="http://schemas.openxmlformats.org/drawingml/2006/table">
            <a:tbl>
              <a:tblPr bandRow="1" firstRow="1">
                <a:noFill/>
                <a:tableStyleId>{DB0D98BB-966D-4706-BD9C-376C4E101F38}</a:tableStyleId>
              </a:tblPr>
              <a:tblGrid>
                <a:gridCol w="1988600"/>
                <a:gridCol w="2094000"/>
                <a:gridCol w="3008100"/>
                <a:gridCol w="1975125"/>
                <a:gridCol w="1161250"/>
                <a:gridCol w="1500325"/>
              </a:tblGrid>
              <a:tr h="649600">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Delivery Mechanism</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(Activation)</a:t>
                      </a:r>
                      <a:endParaRPr sz="1100" u="none" cap="none" strike="noStrike">
                        <a:solidFill>
                          <a:srgbClr val="00B050"/>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 Maturity</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Treatment </a:t>
                      </a:r>
                      <a:r>
                        <a:rPr lang="en-US" sz="1100" u="none" cap="none" strike="noStrike">
                          <a:latin typeface="Montserrat"/>
                          <a:ea typeface="Montserrat"/>
                          <a:cs typeface="Montserrat"/>
                          <a:sym typeface="Montserrat"/>
                        </a:rPr>
                        <a:t>(enhancement tables, </a:t>
                      </a:r>
                      <a:br>
                        <a:rPr lang="en-US" sz="1100" u="none" cap="none" strike="noStrike">
                          <a:latin typeface="Montserrat"/>
                          <a:ea typeface="Montserrat"/>
                          <a:cs typeface="Montserrat"/>
                          <a:sym typeface="Montserrat"/>
                        </a:rPr>
                      </a:br>
                      <a:r>
                        <a:rPr lang="en-US" sz="1100" u="none" cap="none" strike="noStrike">
                          <a:latin typeface="Montserrat"/>
                          <a:ea typeface="Montserrat"/>
                          <a:cs typeface="Montserrat"/>
                          <a:sym typeface="Montserrat"/>
                        </a:rPr>
                        <a:t>ranges, units, rules…)</a:t>
                      </a:r>
                      <a:endParaRPr sz="11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Status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(RPM date)</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Target AWIPS Release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00FF"/>
                          </a:solidFill>
                          <a:latin typeface="Montserrat"/>
                          <a:ea typeface="Montserrat"/>
                          <a:cs typeface="Montserrat"/>
                          <a:sym typeface="Montserrat"/>
                        </a:rPr>
                        <a:t>(Blue = submitted)</a:t>
                      </a:r>
                      <a:endParaRPr sz="1200" u="none" cap="none" strike="noStrike">
                        <a:latin typeface="Montserrat"/>
                        <a:ea typeface="Montserrat"/>
                        <a:cs typeface="Montserrat"/>
                        <a:sym typeface="Montserrat"/>
                      </a:endParaRPr>
                    </a:p>
                  </a:txBody>
                  <a:tcPr marT="9125" marB="9125" marR="9125" marL="9125" anchor="ctr"/>
                </a:tc>
              </a:tr>
              <a:tr h="234175">
                <a:tc rowSpan="2">
                  <a:txBody>
                    <a:bodyPr/>
                    <a:lstStyle/>
                    <a:p>
                      <a:pPr indent="0" lvl="0" marL="0" marR="0" rtl="0" algn="ctr">
                        <a:lnSpc>
                          <a:spcPct val="100000"/>
                        </a:lnSpc>
                        <a:spcBef>
                          <a:spcPts val="0"/>
                        </a:spcBef>
                        <a:spcAft>
                          <a:spcPts val="0"/>
                        </a:spcAft>
                        <a:buClr>
                          <a:srgbClr val="000000"/>
                        </a:buClr>
                        <a:buSzPts val="300"/>
                        <a:buFont typeface="Calibri"/>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Aerosol Optical Depth </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May 2017;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G-17: Sep. 2021)  F,C</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G16: Provisional (Sept. 14, ’18)</a:t>
                      </a:r>
                      <a:endParaRPr sz="1000" u="none" cap="none" strike="noStrike">
                        <a:solidFill>
                          <a:schemeClr val="dk1"/>
                        </a:solidFill>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Display as binary mask.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Fixed display range (0-1)</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June ‘17, Mature</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000" u="none" cap="none" strike="noStrike">
                        <a:solidFill>
                          <a:srgbClr val="0000FF"/>
                        </a:solidFill>
                        <a:latin typeface="Montserrat"/>
                        <a:ea typeface="Montserrat"/>
                        <a:cs typeface="Montserrat"/>
                        <a:sym typeface="Montserrat"/>
                      </a:endParaRPr>
                    </a:p>
                  </a:txBody>
                  <a:tcPr marT="9125" marB="9125" marR="9125" marL="9125" anchor="ctr"/>
                </a:tc>
              </a:tr>
              <a:tr h="224925">
                <a:tc vMerge="1"/>
                <a:tc vMerge="1"/>
                <a:tc>
                  <a:txBody>
                    <a:bodyPr/>
                    <a:lstStyle/>
                    <a:p>
                      <a:pPr indent="0" lvl="0" marL="0" marR="0" rtl="0" algn="ctr">
                        <a:lnSpc>
                          <a:spcPct val="100000"/>
                        </a:lnSpc>
                        <a:spcBef>
                          <a:spcPts val="0"/>
                        </a:spcBef>
                        <a:spcAft>
                          <a:spcPts val="0"/>
                        </a:spcAft>
                        <a:buClr>
                          <a:srgbClr val="000000"/>
                        </a:buClr>
                        <a:buSzPts val="1200"/>
                        <a:buFont typeface="Arial"/>
                        <a:buNone/>
                      </a:pPr>
                      <a:r>
                        <a:rPr b="1" lang="en-US" sz="1000" u="none" cap="none" strike="noStrike">
                          <a:solidFill>
                            <a:srgbClr val="3F3F3F"/>
                          </a:solidFill>
                          <a:latin typeface="Montserrat"/>
                          <a:ea typeface="Montserrat"/>
                          <a:cs typeface="Montserrat"/>
                          <a:sym typeface="Montserrat"/>
                        </a:rPr>
                        <a:t>*</a:t>
                      </a:r>
                      <a:r>
                        <a:rPr lang="en-US" sz="1000" u="none" cap="none" strike="noStrike">
                          <a:solidFill>
                            <a:schemeClr val="dk1"/>
                          </a:solidFill>
                          <a:latin typeface="Montserrat"/>
                          <a:ea typeface="Montserrat"/>
                          <a:cs typeface="Montserrat"/>
                          <a:sym typeface="Montserrat"/>
                        </a:rPr>
                        <a:t>G17: Provisional (June 27, ’19)</a:t>
                      </a:r>
                      <a:endParaRPr sz="1200" u="none" cap="none" strike="noStrike">
                        <a:latin typeface="Montserrat"/>
                        <a:ea typeface="Montserrat"/>
                        <a:cs typeface="Montserrat"/>
                        <a:sym typeface="Montserrat"/>
                      </a:endParaRPr>
                    </a:p>
                  </a:txBody>
                  <a:tcPr marT="9125" marB="9125" marR="9125" marL="9125" anchor="ctr"/>
                </a:tc>
                <a:tc vMerge="1"/>
                <a:tc vMerge="1"/>
                <a:tc vMerge="1"/>
              </a:tr>
              <a:tr h="224925">
                <a:tc rowSpan="2">
                  <a:txBody>
                    <a:bodyPr/>
                    <a:lstStyle/>
                    <a:p>
                      <a:pPr indent="0" lvl="0" marL="0" marR="0" rtl="0" algn="ctr">
                        <a:lnSpc>
                          <a:spcPct val="100000"/>
                        </a:lnSpc>
                        <a:spcBef>
                          <a:spcPts val="0"/>
                        </a:spcBef>
                        <a:spcAft>
                          <a:spcPts val="0"/>
                        </a:spcAft>
                        <a:buClr>
                          <a:srgbClr val="000000"/>
                        </a:buClr>
                        <a:buSzPts val="300"/>
                        <a:buFont typeface="Arial"/>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Land Surface Temperature</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May 2017;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G-17: Sep. 2021)  F,C,M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G16: Provisional</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LST in degF</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June ‘17, Eval</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 19.2.1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224925">
                <a:tc vMerge="1"/>
                <a:tc vMerge="1"/>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*G17 Provisional  (June 13, ’19)</a:t>
                      </a:r>
                      <a:endParaRPr sz="1200" u="none" cap="none" strike="noStrike">
                        <a:latin typeface="Montserrat"/>
                        <a:ea typeface="Montserrat"/>
                        <a:cs typeface="Montserrat"/>
                        <a:sym typeface="Montserrat"/>
                      </a:endParaRPr>
                    </a:p>
                  </a:txBody>
                  <a:tcPr marT="9125" marB="9125" marR="9125" marL="9125" anchor="ctr"/>
                </a:tc>
                <a:tc vMerge="1"/>
                <a:tc vMerge="1"/>
                <a:tc vMerge="1"/>
              </a:tr>
              <a:tr h="243800">
                <a:tc rowSpan="2">
                  <a:txBody>
                    <a:bodyPr/>
                    <a:lstStyle/>
                    <a:p>
                      <a:pPr indent="0" lvl="0" marL="0" marR="0" rtl="0" algn="ctr">
                        <a:lnSpc>
                          <a:spcPct val="100000"/>
                        </a:lnSpc>
                        <a:spcBef>
                          <a:spcPts val="0"/>
                        </a:spcBef>
                        <a:spcAft>
                          <a:spcPts val="0"/>
                        </a:spcAft>
                        <a:buClr>
                          <a:srgbClr val="000000"/>
                        </a:buClr>
                        <a:buSzPts val="300"/>
                        <a:buFont typeface="Calibri"/>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Fire/Hot Spot</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May 2017;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G-17: Sep. 2021)  F,C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New Meso Sep. ‘21</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G16 Provisional  (Apr 24, ‘18)</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Fire Temp, Power, Area</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Aug. ‘17, Eval</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252250">
                <a:tc vMerge="1"/>
                <a:tc vMerge="1"/>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*G17:  Provisional (July 25, ’19)</a:t>
                      </a:r>
                      <a:endParaRPr sz="1200" u="none" cap="none" strike="noStrike">
                        <a:latin typeface="Montserrat"/>
                        <a:ea typeface="Montserrat"/>
                        <a:cs typeface="Montserrat"/>
                        <a:sym typeface="Montserrat"/>
                      </a:endParaRPr>
                    </a:p>
                  </a:txBody>
                  <a:tcPr marT="9125" marB="9125" marR="9125" marL="9125" anchor="ctr"/>
                </a:tc>
                <a:tc vMerge="1"/>
                <a:tc vMerge="1"/>
                <a:tc vMerge="1"/>
              </a:tr>
              <a:tr h="523775">
                <a:tc>
                  <a:txBody>
                    <a:bodyPr/>
                    <a:lstStyle/>
                    <a:p>
                      <a:pPr indent="0" lvl="0" marL="0" marR="0" rtl="0" algn="ctr">
                        <a:lnSpc>
                          <a:spcPct val="100000"/>
                        </a:lnSpc>
                        <a:spcBef>
                          <a:spcPts val="0"/>
                        </a:spcBef>
                        <a:spcAft>
                          <a:spcPts val="0"/>
                        </a:spcAft>
                        <a:buClr>
                          <a:srgbClr val="000000"/>
                        </a:buClr>
                        <a:buSzPts val="300"/>
                        <a:buFont typeface="Calibri"/>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TPW</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May 2017;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G-17: Sep. 2021)  F,C,M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Provisional</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*G17: Provisional (May 16, ‘19)</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TPW in Inches. 10-bit colormap based legacy GOES Sounder</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Aug. ‘17, Mature</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523775">
                <a:tc>
                  <a:txBody>
                    <a:bodyPr/>
                    <a:lstStyle/>
                    <a:p>
                      <a:pPr indent="0" lvl="0" marL="0" marR="0" rtl="0" algn="ctr">
                        <a:lnSpc>
                          <a:spcPct val="100000"/>
                        </a:lnSpc>
                        <a:spcBef>
                          <a:spcPts val="0"/>
                        </a:spcBef>
                        <a:spcAft>
                          <a:spcPts val="0"/>
                        </a:spcAft>
                        <a:buClr>
                          <a:srgbClr val="000000"/>
                        </a:buClr>
                        <a:buSzPts val="300"/>
                        <a:buFont typeface="Arial"/>
                        <a:buNone/>
                      </a:pPr>
                      <a:r>
                        <a:rPr i="0" lang="en-US" sz="1000" u="none" cap="none" strike="noStrike">
                          <a:latin typeface="Montserrat"/>
                          <a:ea typeface="Montserrat"/>
                          <a:cs typeface="Montserrat"/>
                          <a:sym typeface="Montserrat"/>
                        </a:rPr>
                        <a:t> </a:t>
                      </a: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Cloud Optical Depth</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May 2017;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G-17: Sep. 2021)  F,C</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Provisional</a:t>
                      </a:r>
                      <a:br>
                        <a:rPr lang="en-US" sz="1000" u="none" cap="none" strike="noStrike">
                          <a:latin typeface="Montserrat"/>
                          <a:ea typeface="Montserrat"/>
                          <a:cs typeface="Montserrat"/>
                          <a:sym typeface="Montserrat"/>
                        </a:rPr>
                      </a:br>
                      <a:r>
                        <a:rPr lang="en-US" sz="1000" u="none" cap="none" strike="noStrike">
                          <a:solidFill>
                            <a:schemeClr val="dk1"/>
                          </a:solidFill>
                          <a:latin typeface="Montserrat"/>
                          <a:ea typeface="Montserrat"/>
                          <a:cs typeface="Montserrat"/>
                          <a:sym typeface="Montserrat"/>
                        </a:rPr>
                        <a:t>*G17: Provisional Day: 6/13/19 Night: 9/24/19</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Fixed max display range to 100%</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Aug. ‘17, Mature</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18.2.1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523775">
                <a:tc>
                  <a:txBody>
                    <a:bodyPr/>
                    <a:lstStyle/>
                    <a:p>
                      <a:pPr indent="0" lvl="0" marL="0" marR="0" rtl="0" algn="ctr">
                        <a:lnSpc>
                          <a:spcPct val="100000"/>
                        </a:lnSpc>
                        <a:spcBef>
                          <a:spcPts val="0"/>
                        </a:spcBef>
                        <a:spcAft>
                          <a:spcPts val="0"/>
                        </a:spcAft>
                        <a:buClr>
                          <a:srgbClr val="000000"/>
                        </a:buClr>
                        <a:buSzPts val="300"/>
                        <a:buFont typeface="Arial"/>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Cloud Particle Size Distribution</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June 2017;</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G-17: Sep. 2021)  F,C,M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G16: Provisional (Dec. 14, ’18)</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*G17: Provisional Day: 6/13/19 Night: 9/24/19</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Range 0-100um</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Baselined</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solidFill>
                          <a:srgbClr val="0000FF"/>
                        </a:solidFill>
                        <a:latin typeface="Montserrat"/>
                        <a:ea typeface="Montserrat"/>
                        <a:cs typeface="Montserrat"/>
                        <a:sym typeface="Montserrat"/>
                      </a:endParaRPr>
                    </a:p>
                  </a:txBody>
                  <a:tcPr marT="9125" marB="9125" marR="9125" marL="9125" anchor="ctr"/>
                </a:tc>
              </a:tr>
              <a:tr h="264275">
                <a:tc rowSpan="2">
                  <a:txBody>
                    <a:bodyPr/>
                    <a:lstStyle/>
                    <a:p>
                      <a:pPr indent="0" lvl="0" marL="0" marR="0" rtl="0" algn="ctr">
                        <a:lnSpc>
                          <a:spcPct val="100000"/>
                        </a:lnSpc>
                        <a:spcBef>
                          <a:spcPts val="0"/>
                        </a:spcBef>
                        <a:spcAft>
                          <a:spcPts val="0"/>
                        </a:spcAft>
                        <a:buClr>
                          <a:srgbClr val="000000"/>
                        </a:buClr>
                        <a:buSzPts val="300"/>
                        <a:buFont typeface="Calibri"/>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Derived Motion Winds </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GRE/GRW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(G-16: June 2017;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G-17: Mar. 2020)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C (15min), M (5min)</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8333"/>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a:t>
                      </a:r>
                      <a:r>
                        <a:rPr lang="en-US" sz="1000" u="none" cap="none" strike="noStrike">
                          <a:solidFill>
                            <a:schemeClr val="dk1"/>
                          </a:solidFill>
                          <a:latin typeface="Montserrat"/>
                          <a:ea typeface="Montserrat"/>
                          <a:cs typeface="Montserrat"/>
                          <a:sym typeface="Montserrat"/>
                        </a:rPr>
                        <a:t>l</a:t>
                      </a:r>
                      <a:endParaRPr sz="1000" u="none" cap="none" strike="noStrike">
                        <a:solidFill>
                          <a:schemeClr val="dk1"/>
                        </a:solidFill>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By-Pressure displays as single color like legacy. </a:t>
                      </a:r>
                      <a:r>
                        <a:rPr lang="en-US" sz="1000" u="none" cap="none" strike="noStrike">
                          <a:solidFill>
                            <a:schemeClr val="dk1"/>
                          </a:solidFill>
                          <a:latin typeface="Montserrat"/>
                          <a:ea typeface="Montserrat"/>
                          <a:cs typeface="Montserrat"/>
                          <a:sym typeface="Montserrat"/>
                        </a:rPr>
                        <a:t>Meso 1,2 now separate displays/database entries</a:t>
                      </a:r>
                      <a:endParaRPr sz="1000" u="none" cap="none" strike="noStrike">
                        <a:solidFill>
                          <a:schemeClr val="dk1"/>
                        </a:solidFill>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Feb. ‘18, Mature</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408925">
                <a:tc vMerge="1"/>
                <a:tc vMerge="1"/>
                <a:tc>
                  <a:txBody>
                    <a:bodyPr/>
                    <a:lstStyle/>
                    <a:p>
                      <a:pPr indent="0" lvl="0" marL="0" marR="0" rtl="0" algn="ctr">
                        <a:lnSpc>
                          <a:spcPct val="108333"/>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*G17: Provisional (May 16, ’19)</a:t>
                      </a:r>
                      <a:endParaRPr sz="1200" u="none" cap="none" strike="noStrike">
                        <a:latin typeface="Montserrat"/>
                        <a:ea typeface="Montserrat"/>
                        <a:cs typeface="Montserrat"/>
                        <a:sym typeface="Montserrat"/>
                      </a:endParaRPr>
                    </a:p>
                  </a:txBody>
                  <a:tcPr marT="9125" marB="9125" marR="9125" marL="9125" anchor="ctr"/>
                </a:tc>
                <a:tc vMerge="1"/>
                <a:tc vMerge="1"/>
                <a:tc vMerge="1"/>
              </a:tr>
              <a:tr h="224925">
                <a:tc rowSpan="2">
                  <a:txBody>
                    <a:bodyPr/>
                    <a:lstStyle/>
                    <a:p>
                      <a:pPr indent="0" lvl="0" marL="0" marR="0" rtl="0" algn="ctr">
                        <a:lnSpc>
                          <a:spcPct val="100000"/>
                        </a:lnSpc>
                        <a:spcBef>
                          <a:spcPts val="0"/>
                        </a:spcBef>
                        <a:spcAft>
                          <a:spcPts val="0"/>
                        </a:spcAft>
                        <a:buClr>
                          <a:schemeClr val="dk1"/>
                        </a:buClr>
                        <a:buSzPts val="300"/>
                        <a:buFont typeface="Calibri"/>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Sea Surface Temperature </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Jan 2018;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G-17: Sep. 2021)  F (hourly)</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Provisional</a:t>
                      </a:r>
                      <a:endParaRPr sz="1000" u="none" cap="none" strike="noStrike">
                        <a:solidFill>
                          <a:schemeClr val="dk1"/>
                        </a:solidFill>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Colormap highlights TC threshold, Default display as DegF and DegC</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March ‘18, Mature</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306175">
                <a:tc vMerge="1"/>
                <a:tc vMerge="1"/>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*G17: Provisional  (July 25, ’19)</a:t>
                      </a:r>
                      <a:endParaRPr sz="1200" u="none" cap="none" strike="noStrike">
                        <a:latin typeface="Montserrat"/>
                        <a:ea typeface="Montserrat"/>
                        <a:cs typeface="Montserrat"/>
                        <a:sym typeface="Montserrat"/>
                      </a:endParaRPr>
                    </a:p>
                  </a:txBody>
                  <a:tcPr marT="9125" marB="9125" marR="9125" marL="9125" anchor="ctr"/>
                </a:tc>
                <a:tc vMerge="1"/>
                <a:tc vMerge="1"/>
                <a:tc vMerge="1"/>
              </a:tr>
            </a:tbl>
          </a:graphicData>
        </a:graphic>
      </p:graphicFrame>
      <p:sp>
        <p:nvSpPr>
          <p:cNvPr id="487" name="Google Shape;487;g13651ed59d5_25_3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488" name="Google Shape;488;g13651ed59d5_25_30"/>
          <p:cNvSpPr txBox="1"/>
          <p:nvPr/>
        </p:nvSpPr>
        <p:spPr>
          <a:xfrm>
            <a:off x="4743879" y="6496586"/>
            <a:ext cx="2704200" cy="2769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1" lang="en-US" sz="1200" u="none" cap="none" strike="noStrike">
                <a:solidFill>
                  <a:schemeClr val="dk1"/>
                </a:solidFill>
                <a:latin typeface="Calibri"/>
                <a:ea typeface="Calibri"/>
                <a:cs typeface="Calibri"/>
                <a:sym typeface="Calibri"/>
              </a:rPr>
              <a:t>F = Full Disk, C= CONUS, M= Mesoscale</a:t>
            </a:r>
            <a:endParaRPr b="0" i="0" sz="1400" u="none" cap="none" strike="noStrike">
              <a:solidFill>
                <a:srgbClr val="000000"/>
              </a:solidFill>
              <a:latin typeface="Arial"/>
              <a:ea typeface="Arial"/>
              <a:cs typeface="Arial"/>
              <a:sym typeface="Arial"/>
            </a:endParaRPr>
          </a:p>
        </p:txBody>
      </p:sp>
      <p:sp>
        <p:nvSpPr>
          <p:cNvPr id="489" name="Google Shape;489;g13651ed59d5_25_30"/>
          <p:cNvSpPr txBox="1"/>
          <p:nvPr/>
        </p:nvSpPr>
        <p:spPr>
          <a:xfrm>
            <a:off x="232284" y="6494718"/>
            <a:ext cx="3646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*G-17 PS-PVRs are based upon cool season evaluations</a:t>
            </a:r>
            <a:endParaRPr b="0" i="0" sz="1400" u="none" cap="none" strike="noStrike">
              <a:solidFill>
                <a:srgbClr val="000000"/>
              </a:solidFill>
              <a:latin typeface="Arial"/>
              <a:ea typeface="Arial"/>
              <a:cs typeface="Arial"/>
              <a:sym typeface="Arial"/>
            </a:endParaRPr>
          </a:p>
        </p:txBody>
      </p:sp>
      <p:sp>
        <p:nvSpPr>
          <p:cNvPr id="490" name="Google Shape;490;g13651ed59d5_25_30"/>
          <p:cNvSpPr txBox="1"/>
          <p:nvPr>
            <p:ph type="title"/>
          </p:nvPr>
        </p:nvSpPr>
        <p:spPr>
          <a:xfrm>
            <a:off x="609600" y="0"/>
            <a:ext cx="92523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(5) Current Product Posture </a:t>
            </a:r>
            <a:endParaRPr sz="3600"/>
          </a:p>
        </p:txBody>
      </p:sp>
      <p:sp>
        <p:nvSpPr>
          <p:cNvPr id="491" name="Google Shape;491;g13651ed59d5_25_30"/>
          <p:cNvSpPr/>
          <p:nvPr/>
        </p:nvSpPr>
        <p:spPr>
          <a:xfrm rot="759115">
            <a:off x="9189984" y="77309"/>
            <a:ext cx="1620344" cy="719583"/>
          </a:xfrm>
          <a:prstGeom prst="foldedCorner">
            <a:avLst>
              <a:gd fmla="val 16667" name="adj"/>
            </a:avLst>
          </a:prstGeom>
          <a:solidFill>
            <a:srgbClr val="D9EAD3"/>
          </a:solidFill>
          <a:ln cap="flat" cmpd="sng" w="9525">
            <a:solidFill>
              <a:srgbClr val="B7B7B7"/>
            </a:solidFill>
            <a:prstDash val="solid"/>
            <a:round/>
            <a:headEnd len="sm" w="sm" type="none"/>
            <a:tailEnd len="sm" w="sm" type="none"/>
          </a:ln>
          <a:effectLst>
            <a:outerShdw blurRad="114300" rotWithShape="0" algn="bl" dir="5400000" dist="38100">
              <a:srgbClr val="000000">
                <a:alpha val="49800"/>
              </a:srgbClr>
            </a:outerShdw>
          </a:effectLst>
        </p:spPr>
        <p:txBody>
          <a:bodyPr anchorCtr="0" anchor="ctr" bIns="9125" lIns="45700" spcFirstLastPara="1" rIns="45700"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US" sz="1000">
                <a:solidFill>
                  <a:srgbClr val="CC0000"/>
                </a:solidFill>
                <a:latin typeface="Lato"/>
                <a:ea typeface="Lato"/>
                <a:cs typeface="Lato"/>
                <a:sym typeface="Lato"/>
              </a:rPr>
              <a:t>These lists may be out of date. Please use </a:t>
            </a:r>
            <a:r>
              <a:rPr lang="en-US" sz="1000" u="sng">
                <a:solidFill>
                  <a:schemeClr val="hlink"/>
                </a:solidFill>
                <a:latin typeface="Lato"/>
                <a:ea typeface="Lato"/>
                <a:cs typeface="Lato"/>
                <a:sym typeface="Lato"/>
                <a:hlinkClick r:id="rId3"/>
              </a:rPr>
              <a:t>TOWR-S Product Posture</a:t>
            </a:r>
            <a:r>
              <a:rPr lang="en-US" sz="1000">
                <a:solidFill>
                  <a:srgbClr val="CC0000"/>
                </a:solidFill>
                <a:latin typeface="Lato"/>
                <a:ea typeface="Lato"/>
                <a:cs typeface="Lato"/>
                <a:sym typeface="Lato"/>
              </a:rPr>
              <a:t> instead.</a:t>
            </a:r>
            <a:endParaRPr b="0" sz="1000" u="none" cap="none" strike="noStrike">
              <a:solidFill>
                <a:srgbClr val="CC0000"/>
              </a:solidFill>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graphicFrame>
        <p:nvGraphicFramePr>
          <p:cNvPr id="497" name="Google Shape;497;g13651ed59d5_25_38"/>
          <p:cNvGraphicFramePr/>
          <p:nvPr/>
        </p:nvGraphicFramePr>
        <p:xfrm>
          <a:off x="355456" y="1206255"/>
          <a:ext cx="3000000" cy="3000000"/>
        </p:xfrm>
        <a:graphic>
          <a:graphicData uri="http://schemas.openxmlformats.org/drawingml/2006/table">
            <a:tbl>
              <a:tblPr bandRow="1" firstRow="1">
                <a:noFill/>
                <a:tableStyleId>{DB0D98BB-966D-4706-BD9C-376C4E101F38}</a:tableStyleId>
              </a:tblPr>
              <a:tblGrid>
                <a:gridCol w="2316750"/>
                <a:gridCol w="1555850"/>
                <a:gridCol w="1991450"/>
                <a:gridCol w="2707675"/>
                <a:gridCol w="1642625"/>
                <a:gridCol w="1266725"/>
              </a:tblGrid>
              <a:tr h="908200">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Delivery Mechanism</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(Activation)</a:t>
                      </a:r>
                      <a:endParaRPr sz="1100" u="none" cap="none" strike="noStrike">
                        <a:solidFill>
                          <a:srgbClr val="00B050"/>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Product Maturity</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Treatment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(enhancement tables, </a:t>
                      </a:r>
                      <a:br>
                        <a:rPr lang="en-US" sz="1100" u="none" cap="none" strike="noStrike">
                          <a:latin typeface="Montserrat"/>
                          <a:ea typeface="Montserrat"/>
                          <a:cs typeface="Montserrat"/>
                          <a:sym typeface="Montserrat"/>
                        </a:rPr>
                      </a:br>
                      <a:r>
                        <a:rPr lang="en-US" sz="1100" u="none" cap="none" strike="noStrike">
                          <a:latin typeface="Montserrat"/>
                          <a:ea typeface="Montserrat"/>
                          <a:cs typeface="Montserrat"/>
                          <a:sym typeface="Montserrat"/>
                        </a:rPr>
                        <a:t>ranges, units, rules…)</a:t>
                      </a:r>
                      <a:endParaRPr sz="11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Status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(TOWR RPM date)</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Target AWIPS Release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900" u="none" cap="none" strike="noStrike">
                          <a:solidFill>
                            <a:srgbClr val="0000FF"/>
                          </a:solidFill>
                          <a:latin typeface="Montserrat"/>
                          <a:ea typeface="Montserrat"/>
                          <a:cs typeface="Montserrat"/>
                          <a:sym typeface="Montserrat"/>
                        </a:rPr>
                        <a:t>(Blue = submitted)</a:t>
                      </a:r>
                      <a:endParaRPr sz="1000" u="none" cap="none" strike="noStrike">
                        <a:latin typeface="Montserrat"/>
                        <a:ea typeface="Montserrat"/>
                        <a:cs typeface="Montserrat"/>
                        <a:sym typeface="Montserrat"/>
                      </a:endParaRPr>
                    </a:p>
                  </a:txBody>
                  <a:tcPr marT="9125" marB="9125" marR="9125" marL="9125" anchor="ctr"/>
                </a:tc>
              </a:tr>
              <a:tr h="338550">
                <a:tc rowSpan="2">
                  <a:txBody>
                    <a:bodyPr/>
                    <a:lstStyle/>
                    <a:p>
                      <a:pPr indent="0" lvl="0" marL="0" marR="0" rtl="0" algn="ctr">
                        <a:lnSpc>
                          <a:spcPct val="100000"/>
                        </a:lnSpc>
                        <a:spcBef>
                          <a:spcPts val="0"/>
                        </a:spcBef>
                        <a:spcAft>
                          <a:spcPts val="0"/>
                        </a:spcAft>
                        <a:buClr>
                          <a:srgbClr val="000000"/>
                        </a:buClr>
                        <a:buSzPts val="300"/>
                        <a:buFont typeface="Calibri"/>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Rainfall Rate, Quantitative Precipitation Est</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SBN Exp (G-16: Jan. 2018; G-17: Sep. 2021)  F</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G16: Provisional</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(March 31, ‘18) </a:t>
                      </a:r>
                      <a:endParaRPr sz="1000" u="none" cap="none" strike="noStrike">
                        <a:solidFill>
                          <a:schemeClr val="dk1"/>
                        </a:solidFill>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Display in inches. Colormap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syncs w/typical radar colors</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March ‘18</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FF"/>
                        </a:buClr>
                        <a:buSzPts val="1200"/>
                        <a:buFont typeface="Calibri"/>
                        <a:buNone/>
                      </a:pPr>
                      <a:r>
                        <a:rPr lang="en-US" sz="1000" u="none" cap="none" strike="noStrike">
                          <a:solidFill>
                            <a:srgbClr val="0000FF"/>
                          </a:solidFill>
                          <a:latin typeface="Montserrat"/>
                          <a:ea typeface="Montserrat"/>
                          <a:cs typeface="Montserrat"/>
                          <a:sym typeface="Montserrat"/>
                        </a:rPr>
                        <a:t>18.2.1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148750">
                <a:tc vMerge="1"/>
                <a:tc vMerge="1"/>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*G17: Provisional</a:t>
                      </a:r>
                      <a:endParaRPr sz="12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 May 16, ‘19</a:t>
                      </a:r>
                      <a:endParaRPr sz="1200" u="none" cap="none" strike="noStrike">
                        <a:latin typeface="Montserrat"/>
                        <a:ea typeface="Montserrat"/>
                        <a:cs typeface="Montserrat"/>
                        <a:sym typeface="Montserrat"/>
                      </a:endParaRPr>
                    </a:p>
                  </a:txBody>
                  <a:tcPr marT="9125" marB="9125" marR="9125" marL="9125" anchor="ctr"/>
                </a:tc>
                <a:tc vMerge="1"/>
                <a:tc vMerge="1"/>
                <a:tc vMerge="1"/>
              </a:tr>
              <a:tr h="208325">
                <a:tc rowSpan="2">
                  <a:txBody>
                    <a:bodyPr/>
                    <a:lstStyle/>
                    <a:p>
                      <a:pPr indent="0" lvl="0" marL="0" marR="0" rtl="0" algn="ctr">
                        <a:lnSpc>
                          <a:spcPct val="100000"/>
                        </a:lnSpc>
                        <a:spcBef>
                          <a:spcPts val="0"/>
                        </a:spcBef>
                        <a:spcAft>
                          <a:spcPts val="0"/>
                        </a:spcAft>
                        <a:buClr>
                          <a:srgbClr val="000000"/>
                        </a:buClr>
                        <a:buSzPts val="300"/>
                        <a:buFont typeface="Arial"/>
                        <a:buNone/>
                      </a:pPr>
                      <a:r>
                        <a:rPr lang="en-US" sz="1000" u="none" cap="none" strike="noStrike">
                          <a:latin typeface="Montserrat"/>
                          <a:ea typeface="Montserrat"/>
                          <a:cs typeface="Montserrat"/>
                          <a:sym typeface="Montserrat"/>
                        </a:rPr>
                        <a:t>GOES-East,West </a:t>
                      </a:r>
                      <a:r>
                        <a:rPr i="0" lang="en-US" sz="1000" u="none" cap="none" strike="noStrike">
                          <a:latin typeface="Montserrat"/>
                          <a:ea typeface="Montserrat"/>
                          <a:cs typeface="Montserrat"/>
                          <a:sym typeface="Montserrat"/>
                        </a:rPr>
                        <a:t>Legacy Vertical Temperature/Moisture Profiles</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SBN Exp</a:t>
                      </a:r>
                      <a:r>
                        <a:rPr lang="en-US" sz="1200" u="none" cap="none" strike="noStrike">
                          <a:latin typeface="Montserrat"/>
                          <a:ea typeface="Montserrat"/>
                          <a:cs typeface="Montserrat"/>
                          <a:sym typeface="Montserrat"/>
                        </a:rPr>
                        <a:t> </a:t>
                      </a:r>
                      <a:r>
                        <a:rPr lang="en-US" sz="1000" u="none" cap="none" strike="noStrike">
                          <a:latin typeface="Montserrat"/>
                          <a:ea typeface="Montserrat"/>
                          <a:cs typeface="Montserrat"/>
                          <a:sym typeface="Montserrat"/>
                        </a:rPr>
                        <a:t>(G-16: Feb 2018; G-17: Sep. 2021) C (30min)</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G16: Provisional</a:t>
                      </a:r>
                      <a:endParaRPr sz="12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NSHARP profiles</a:t>
                      </a:r>
                      <a:r>
                        <a:rPr lang="en-US" sz="1000" u="none" cap="none" strike="noStrike">
                          <a:solidFill>
                            <a:schemeClr val="dk1"/>
                          </a:solidFill>
                          <a:latin typeface="Montserrat"/>
                          <a:ea typeface="Montserrat"/>
                          <a:cs typeface="Montserrat"/>
                          <a:sym typeface="Montserrat"/>
                        </a:rPr>
                        <a:t>. Move menu under Derived products section</a:t>
                      </a:r>
                      <a:endParaRPr sz="1000" u="none" cap="none" strike="noStrike">
                        <a:solidFill>
                          <a:schemeClr val="dk1"/>
                        </a:solidFill>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Baselined (16.1.x), Eval, profile cadence</a:t>
                      </a:r>
                      <a:endParaRPr sz="1000" u="none" cap="none" strike="noStrike">
                        <a:latin typeface="Montserrat"/>
                        <a:ea typeface="Montserrat"/>
                        <a:cs typeface="Montserrat"/>
                        <a:sym typeface="Montserrat"/>
                      </a:endParaRPr>
                    </a:p>
                  </a:txBody>
                  <a:tcPr marT="9125" marB="9125" marR="9125" marL="9125" anchor="ctr"/>
                </a:tc>
                <a:tc rowSpan="2">
                  <a:txBody>
                    <a:bodyPr/>
                    <a:lstStyle/>
                    <a:p>
                      <a:pPr indent="0" lvl="0" marL="0" marR="0" rtl="0" algn="ctr">
                        <a:lnSpc>
                          <a:spcPct val="100000"/>
                        </a:lnSpc>
                        <a:spcBef>
                          <a:spcPts val="0"/>
                        </a:spcBef>
                        <a:spcAft>
                          <a:spcPts val="0"/>
                        </a:spcAft>
                        <a:buClr>
                          <a:srgbClr val="0000FF"/>
                        </a:buClr>
                        <a:buSzPts val="1200"/>
                        <a:buFont typeface="Calibri"/>
                        <a:buNone/>
                      </a:pPr>
                      <a:r>
                        <a:rPr lang="en-US" sz="1000" u="none" cap="none" strike="noStrike">
                          <a:solidFill>
                            <a:srgbClr val="0000FF"/>
                          </a:solidFill>
                          <a:latin typeface="Montserrat"/>
                          <a:ea typeface="Montserrat"/>
                          <a:cs typeface="Montserrat"/>
                          <a:sym typeface="Montserrat"/>
                        </a:rPr>
                        <a:t> 19.2.1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338550">
                <a:tc vMerge="1"/>
                <a:tc vMerge="1"/>
                <a:tc>
                  <a:txBody>
                    <a:bodyPr/>
                    <a:lstStyle/>
                    <a:p>
                      <a:pPr indent="0" lvl="0" marL="0" marR="0" rtl="0" algn="ctr">
                        <a:lnSpc>
                          <a:spcPct val="100000"/>
                        </a:lnSpc>
                        <a:spcBef>
                          <a:spcPts val="0"/>
                        </a:spcBef>
                        <a:spcAft>
                          <a:spcPts val="0"/>
                        </a:spcAft>
                        <a:buClr>
                          <a:srgbClr val="3F3F3F"/>
                        </a:buClr>
                        <a:buSzPts val="1200"/>
                        <a:buFont typeface="Calibri"/>
                        <a:buNone/>
                      </a:pPr>
                      <a:r>
                        <a:rPr b="1" lang="en-US" sz="1000" u="none" cap="none" strike="noStrike">
                          <a:solidFill>
                            <a:srgbClr val="3F3F3F"/>
                          </a:solidFill>
                          <a:latin typeface="Montserrat"/>
                          <a:ea typeface="Montserrat"/>
                          <a:cs typeface="Montserrat"/>
                          <a:sym typeface="Montserrat"/>
                        </a:rPr>
                        <a:t>*</a:t>
                      </a:r>
                      <a:r>
                        <a:rPr lang="en-US" sz="1000" u="none" cap="none" strike="noStrike">
                          <a:solidFill>
                            <a:schemeClr val="dk1"/>
                          </a:solidFill>
                          <a:latin typeface="Montserrat"/>
                          <a:ea typeface="Montserrat"/>
                          <a:cs typeface="Montserrat"/>
                          <a:sym typeface="Montserrat"/>
                        </a:rPr>
                        <a:t>G17: Provisional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(May 16, ‘19)</a:t>
                      </a:r>
                      <a:endParaRPr sz="1200" u="none" cap="none" strike="noStrike">
                        <a:latin typeface="Montserrat"/>
                        <a:ea typeface="Montserrat"/>
                        <a:cs typeface="Montserrat"/>
                        <a:sym typeface="Montserrat"/>
                      </a:endParaRPr>
                    </a:p>
                  </a:txBody>
                  <a:tcPr marT="9125" marB="9125" marR="9125" marL="9125" anchor="ctr"/>
                </a:tc>
                <a:tc vMerge="1"/>
                <a:tc vMerge="1"/>
                <a:tc vMerge="1"/>
              </a:tr>
              <a:tr h="268225">
                <a:tc>
                  <a:txBody>
                    <a:bodyPr/>
                    <a:lstStyle/>
                    <a:p>
                      <a:pPr indent="0" lvl="0" marL="0" marR="0" rtl="0" algn="ctr">
                        <a:lnSpc>
                          <a:spcPct val="100000"/>
                        </a:lnSpc>
                        <a:spcBef>
                          <a:spcPts val="0"/>
                        </a:spcBef>
                        <a:spcAft>
                          <a:spcPts val="0"/>
                        </a:spcAft>
                        <a:buClr>
                          <a:srgbClr val="000000"/>
                        </a:buClr>
                        <a:buSzPts val="300"/>
                        <a:buFont typeface="Calibri"/>
                        <a:buNone/>
                      </a:pPr>
                      <a:r>
                        <a:rPr i="0" lang="en-US" sz="1000" u="none" cap="none" strike="noStrike">
                          <a:solidFill>
                            <a:srgbClr val="000000"/>
                          </a:solidFill>
                          <a:latin typeface="Montserrat"/>
                          <a:ea typeface="Montserrat"/>
                          <a:cs typeface="Montserrat"/>
                          <a:sym typeface="Montserrat"/>
                        </a:rPr>
                        <a:t>NOAA-20 VIIRS Imagery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
                        <a:buFont typeface="Calibri"/>
                        <a:buNone/>
                      </a:pPr>
                      <a:r>
                        <a:rPr i="0" lang="en-US" sz="1000" u="none" cap="none" strike="noStrike">
                          <a:solidFill>
                            <a:srgbClr val="000000"/>
                          </a:solidFill>
                          <a:latin typeface="Montserrat"/>
                          <a:ea typeface="Montserrat"/>
                          <a:cs typeface="Montserrat"/>
                          <a:sym typeface="Montserrat"/>
                        </a:rPr>
                        <a:t>(KPP to AK via terrestrial Networks)</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~Feb. ‘18</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latin typeface="Montserrat"/>
                          <a:ea typeface="Montserrat"/>
                          <a:cs typeface="Montserrat"/>
                          <a:sym typeface="Montserrat"/>
                        </a:rPr>
                        <a:t>Validated</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I, M-bands, NCC</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Feb. ‘18, Eval</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FF"/>
                        </a:buClr>
                        <a:buSzPts val="1200"/>
                        <a:buFont typeface="Calibri"/>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338550">
                <a:tc>
                  <a:txBody>
                    <a:bodyPr/>
                    <a:lstStyle/>
                    <a:p>
                      <a:pPr indent="0" lvl="0" marL="0" marR="0" rtl="0" algn="ctr">
                        <a:lnSpc>
                          <a:spcPct val="100000"/>
                        </a:lnSpc>
                        <a:spcBef>
                          <a:spcPts val="0"/>
                        </a:spcBef>
                        <a:spcAft>
                          <a:spcPts val="0"/>
                        </a:spcAft>
                        <a:buClr>
                          <a:srgbClr val="000000"/>
                        </a:buClr>
                        <a:buSzPts val="300"/>
                        <a:buFont typeface="Calibri"/>
                        <a:buNone/>
                      </a:pPr>
                      <a:r>
                        <a:rPr i="0" lang="en-US" sz="1000" u="none" cap="none" strike="noStrike">
                          <a:solidFill>
                            <a:srgbClr val="000000"/>
                          </a:solidFill>
                          <a:latin typeface="Montserrat"/>
                          <a:ea typeface="Montserrat"/>
                          <a:cs typeface="Montserrat"/>
                          <a:sym typeface="Montserrat"/>
                        </a:rPr>
                        <a:t>Snow Cover</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TBD</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G16/G17 Provisional 8/13/20</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t/>
                      </a:r>
                      <a:endParaRPr sz="1000" u="none" cap="none" strike="noStrike">
                        <a:solidFill>
                          <a:srgbClr val="0000FF"/>
                        </a:solidFill>
                        <a:latin typeface="Montserrat"/>
                        <a:ea typeface="Montserrat"/>
                        <a:cs typeface="Montserrat"/>
                        <a:sym typeface="Montserrat"/>
                      </a:endParaRPr>
                    </a:p>
                  </a:txBody>
                  <a:tcPr marT="9125" marB="9125" marR="9125" marL="9125" anchor="ctr"/>
                </a:tc>
              </a:tr>
              <a:tr h="468750">
                <a:tc>
                  <a:txBody>
                    <a:bodyPr/>
                    <a:lstStyle/>
                    <a:p>
                      <a:pPr indent="0" lvl="0" marL="0" marR="0" rtl="0" algn="ctr">
                        <a:lnSpc>
                          <a:spcPct val="100000"/>
                        </a:lnSpc>
                        <a:spcBef>
                          <a:spcPts val="0"/>
                        </a:spcBef>
                        <a:spcAft>
                          <a:spcPts val="0"/>
                        </a:spcAft>
                        <a:buClr>
                          <a:srgbClr val="000000"/>
                        </a:buClr>
                        <a:buSzPts val="300"/>
                        <a:buFont typeface="Calibri"/>
                        <a:buNone/>
                      </a:pPr>
                      <a:r>
                        <a:rPr i="0" lang="en-US" sz="1000" u="none" cap="none" strike="noStrike">
                          <a:solidFill>
                            <a:srgbClr val="000000"/>
                          </a:solidFill>
                          <a:latin typeface="Montserrat"/>
                          <a:ea typeface="Montserrat"/>
                          <a:cs typeface="Montserrat"/>
                          <a:sym typeface="Montserrat"/>
                        </a:rPr>
                        <a:t>JASON 3 Wave Altimetry</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SBN NMC3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(July 17, ‘18)</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Operational, TT 194990 for slow load times, under investigation</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200"/>
                        <a:buFont typeface="Calibri"/>
                        <a:buNone/>
                      </a:pPr>
                      <a:r>
                        <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latin typeface="Montserrat"/>
                          <a:ea typeface="Montserrat"/>
                          <a:cs typeface="Montserrat"/>
                          <a:sym typeface="Montserrat"/>
                        </a:rPr>
                        <a:t>Feb. ’18, dbgeo plugin</a:t>
                      </a:r>
                      <a:endParaRPr sz="12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FF"/>
                        </a:buClr>
                        <a:buSzPts val="1200"/>
                        <a:buFont typeface="Calibri"/>
                        <a:buNone/>
                      </a:pPr>
                      <a:r>
                        <a:rPr lang="en-US" sz="1000" u="none" cap="none" strike="noStrike">
                          <a:solidFill>
                            <a:srgbClr val="0000FF"/>
                          </a:solidFill>
                          <a:latin typeface="Montserrat"/>
                          <a:ea typeface="Montserrat"/>
                          <a:cs typeface="Montserrat"/>
                          <a:sym typeface="Montserrat"/>
                        </a:rPr>
                        <a:t>19.2.1</a:t>
                      </a:r>
                      <a:endParaRPr sz="1200" u="none" cap="none" strike="noStrike">
                        <a:solidFill>
                          <a:srgbClr val="0000FF"/>
                        </a:solidFill>
                        <a:latin typeface="Montserrat"/>
                        <a:ea typeface="Montserrat"/>
                        <a:cs typeface="Montserrat"/>
                        <a:sym typeface="Montserrat"/>
                      </a:endParaRPr>
                    </a:p>
                  </a:txBody>
                  <a:tcPr marT="9125" marB="9125" marR="9125" marL="9125" anchor="ctr"/>
                </a:tc>
              </a:tr>
              <a:tr h="277125">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GOES-East,West GLM Full Disk Punctured Tiles</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LDM migration</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G16/17 Full</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1- &amp; 5-minute Flash Extent Density (FED), Total Optical Energy, Min. Flash Area</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Nov. ‘20</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rgbClr val="0000FF"/>
                        </a:solidFill>
                        <a:latin typeface="Montserrat"/>
                        <a:ea typeface="Montserrat"/>
                        <a:cs typeface="Montserrat"/>
                        <a:sym typeface="Montserrat"/>
                      </a:endParaRPr>
                    </a:p>
                  </a:txBody>
                  <a:tcPr marT="9125" marB="9125" marR="9125" marL="9125" anchor="ctr"/>
                </a:tc>
              </a:tr>
              <a:tr h="483750">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GOES-East,West Ice Products: </a:t>
                      </a:r>
                      <a:br>
                        <a:rPr lang="en-US" sz="1000" u="none" cap="none" strike="noStrike">
                          <a:latin typeface="Montserrat"/>
                          <a:ea typeface="Montserrat"/>
                          <a:cs typeface="Montserrat"/>
                          <a:sym typeface="Montserrat"/>
                        </a:rPr>
                      </a:br>
                      <a:r>
                        <a:rPr lang="en-US" sz="1000" u="none" cap="none" strike="noStrike">
                          <a:latin typeface="Montserrat"/>
                          <a:ea typeface="Montserrat"/>
                          <a:cs typeface="Montserrat"/>
                          <a:sym typeface="Montserrat"/>
                        </a:rPr>
                        <a:t>Ice Concentration, Ice Age / Thickness, Ice Motion</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chemeClr val="dk1"/>
                          </a:solidFill>
                          <a:latin typeface="Montserrat"/>
                          <a:ea typeface="Montserrat"/>
                          <a:cs typeface="Montserrat"/>
                          <a:sym typeface="Montserrat"/>
                        </a:rPr>
                        <a:t>LDM migration</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chemeClr val="dk1"/>
                        </a:buClr>
                        <a:buSzPts val="1000"/>
                        <a:buFont typeface="Arial"/>
                        <a:buNone/>
                      </a:pPr>
                      <a:r>
                        <a:rPr lang="en-US" sz="1000" u="none" cap="none" strike="noStrike">
                          <a:latin typeface="Montserrat"/>
                          <a:ea typeface="Montserrat"/>
                          <a:cs typeface="Montserrat"/>
                          <a:sym typeface="Montserrat"/>
                        </a:rPr>
                        <a:t>Ice Concentration, Ice Age &amp; Thickness: Provisional</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chemeClr val="dk1"/>
                          </a:solidFill>
                          <a:latin typeface="Montserrat"/>
                          <a:ea typeface="Montserrat"/>
                          <a:cs typeface="Montserrat"/>
                          <a:sym typeface="Montserrat"/>
                        </a:rPr>
                        <a:t>Nov. ‘20</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rgbClr val="0000FF"/>
                        </a:solidFill>
                        <a:latin typeface="Montserrat"/>
                        <a:ea typeface="Montserrat"/>
                        <a:cs typeface="Montserrat"/>
                        <a:sym typeface="Montserrat"/>
                      </a:endParaRPr>
                    </a:p>
                  </a:txBody>
                  <a:tcPr marT="9125" marB="9125" marR="9125" marL="9125" anchor="ctr"/>
                </a:tc>
              </a:tr>
              <a:tr h="301250">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CIMSS Turbulence Probability (CONUS)</a:t>
                      </a:r>
                      <a:endParaRPr sz="1000" u="none" cap="none" strike="noStrike">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chemeClr val="dk1"/>
                          </a:solidFill>
                          <a:latin typeface="Montserrat"/>
                          <a:ea typeface="Montserrat"/>
                          <a:cs typeface="Montserrat"/>
                          <a:sym typeface="Montserrat"/>
                        </a:rPr>
                        <a:t>LDM migration</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solidFill>
                            <a:schemeClr val="dk1"/>
                          </a:solidFill>
                          <a:latin typeface="Montserrat"/>
                          <a:ea typeface="Montserrat"/>
                          <a:cs typeface="Montserrat"/>
                          <a:sym typeface="Montserrat"/>
                        </a:rPr>
                        <a:t>Nov. ‘20</a:t>
                      </a:r>
                      <a:endParaRPr sz="1000" u="none" cap="none" strike="noStrike">
                        <a:solidFill>
                          <a:schemeClr val="dk1"/>
                        </a:solidFill>
                        <a:latin typeface="Montserrat"/>
                        <a:ea typeface="Montserrat"/>
                        <a:cs typeface="Montserrat"/>
                        <a:sym typeface="Montserrat"/>
                      </a:endParaRPr>
                    </a:p>
                  </a:txBody>
                  <a:tcPr marT="9125" marB="9125" marR="9125" marL="9125" anchor="ct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solidFill>
                          <a:srgbClr val="0000FF"/>
                        </a:solidFill>
                        <a:latin typeface="Montserrat"/>
                        <a:ea typeface="Montserrat"/>
                        <a:cs typeface="Montserrat"/>
                        <a:sym typeface="Montserrat"/>
                      </a:endParaRPr>
                    </a:p>
                  </a:txBody>
                  <a:tcPr marT="9125" marB="9125" marR="9125" marL="9125" anchor="ctr"/>
                </a:tc>
              </a:tr>
            </a:tbl>
          </a:graphicData>
        </a:graphic>
      </p:graphicFrame>
      <p:sp>
        <p:nvSpPr>
          <p:cNvPr id="498" name="Google Shape;498;g13651ed59d5_25_38"/>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499" name="Google Shape;499;g13651ed59d5_25_38"/>
          <p:cNvSpPr txBox="1"/>
          <p:nvPr>
            <p:ph type="title"/>
          </p:nvPr>
        </p:nvSpPr>
        <p:spPr>
          <a:xfrm>
            <a:off x="609600" y="0"/>
            <a:ext cx="87138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(6) Current Product Posture </a:t>
            </a:r>
            <a:endParaRPr sz="3600"/>
          </a:p>
        </p:txBody>
      </p:sp>
      <p:sp>
        <p:nvSpPr>
          <p:cNvPr id="500" name="Google Shape;500;g13651ed59d5_25_38"/>
          <p:cNvSpPr txBox="1"/>
          <p:nvPr/>
        </p:nvSpPr>
        <p:spPr>
          <a:xfrm>
            <a:off x="388374" y="6496575"/>
            <a:ext cx="39297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000" u="none" cap="none" strike="noStrike">
                <a:solidFill>
                  <a:schemeClr val="dk1"/>
                </a:solidFill>
                <a:latin typeface="Montserrat"/>
                <a:ea typeface="Montserrat"/>
                <a:cs typeface="Montserrat"/>
                <a:sym typeface="Montserrat"/>
              </a:rPr>
              <a:t>*G-17 PS-PVRs are based upon cool season evaluations</a:t>
            </a:r>
            <a:endParaRPr b="0" i="0" sz="1200" u="none" cap="none" strike="noStrike">
              <a:solidFill>
                <a:srgbClr val="000000"/>
              </a:solidFill>
              <a:latin typeface="Montserrat"/>
              <a:ea typeface="Montserrat"/>
              <a:cs typeface="Montserrat"/>
              <a:sym typeface="Montserrat"/>
            </a:endParaRPr>
          </a:p>
        </p:txBody>
      </p:sp>
      <p:sp>
        <p:nvSpPr>
          <p:cNvPr id="501" name="Google Shape;501;g13651ed59d5_25_38"/>
          <p:cNvSpPr txBox="1"/>
          <p:nvPr/>
        </p:nvSpPr>
        <p:spPr>
          <a:xfrm>
            <a:off x="8832026" y="434575"/>
            <a:ext cx="2137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AWIPS Release Dates: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20.2.1,2,3 – June 2021</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20.3.1,2 </a:t>
            </a:r>
            <a:r>
              <a:rPr b="0" i="0" lang="en-US" sz="1200" u="none" cap="none" strike="noStrike">
                <a:solidFill>
                  <a:schemeClr val="dk1"/>
                </a:solidFill>
                <a:latin typeface="Arial"/>
                <a:ea typeface="Arial"/>
                <a:cs typeface="Arial"/>
                <a:sym typeface="Arial"/>
              </a:rPr>
              <a:t>– </a:t>
            </a:r>
            <a:r>
              <a:rPr b="0" i="0" lang="en-US" sz="1200" u="none" cap="none" strike="noStrike">
                <a:solidFill>
                  <a:srgbClr val="000000"/>
                </a:solidFill>
                <a:latin typeface="Arial"/>
                <a:ea typeface="Arial"/>
                <a:cs typeface="Arial"/>
                <a:sym typeface="Arial"/>
              </a:rPr>
              <a:t>Jan. 2022</a:t>
            </a:r>
            <a:endParaRPr b="0" i="0" sz="1200" u="none" cap="none" strike="noStrike">
              <a:solidFill>
                <a:srgbClr val="000000"/>
              </a:solidFill>
              <a:latin typeface="Arial"/>
              <a:ea typeface="Arial"/>
              <a:cs typeface="Arial"/>
              <a:sym typeface="Arial"/>
            </a:endParaRPr>
          </a:p>
        </p:txBody>
      </p:sp>
      <p:sp>
        <p:nvSpPr>
          <p:cNvPr id="502" name="Google Shape;502;g13651ed59d5_25_38"/>
          <p:cNvSpPr/>
          <p:nvPr/>
        </p:nvSpPr>
        <p:spPr>
          <a:xfrm rot="759115">
            <a:off x="9189984" y="77309"/>
            <a:ext cx="1620344" cy="719583"/>
          </a:xfrm>
          <a:prstGeom prst="foldedCorner">
            <a:avLst>
              <a:gd fmla="val 16667" name="adj"/>
            </a:avLst>
          </a:prstGeom>
          <a:solidFill>
            <a:srgbClr val="D9EAD3"/>
          </a:solidFill>
          <a:ln cap="flat" cmpd="sng" w="9525">
            <a:solidFill>
              <a:srgbClr val="B7B7B7"/>
            </a:solidFill>
            <a:prstDash val="solid"/>
            <a:round/>
            <a:headEnd len="sm" w="sm" type="none"/>
            <a:tailEnd len="sm" w="sm" type="none"/>
          </a:ln>
          <a:effectLst>
            <a:outerShdw blurRad="114300" rotWithShape="0" algn="bl" dir="5400000" dist="38100">
              <a:srgbClr val="000000">
                <a:alpha val="49800"/>
              </a:srgbClr>
            </a:outerShdw>
          </a:effectLst>
        </p:spPr>
        <p:txBody>
          <a:bodyPr anchorCtr="0" anchor="ctr" bIns="9125" lIns="45700" spcFirstLastPara="1" rIns="45700"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US" sz="1000">
                <a:solidFill>
                  <a:srgbClr val="CC0000"/>
                </a:solidFill>
                <a:latin typeface="Lato"/>
                <a:ea typeface="Lato"/>
                <a:cs typeface="Lato"/>
                <a:sym typeface="Lato"/>
              </a:rPr>
              <a:t>These lists may be out of date. Please use </a:t>
            </a:r>
            <a:r>
              <a:rPr lang="en-US" sz="1000" u="sng">
                <a:solidFill>
                  <a:schemeClr val="hlink"/>
                </a:solidFill>
                <a:latin typeface="Lato"/>
                <a:ea typeface="Lato"/>
                <a:cs typeface="Lato"/>
                <a:sym typeface="Lato"/>
                <a:hlinkClick r:id="rId3"/>
              </a:rPr>
              <a:t>TOWR-S Product Posture</a:t>
            </a:r>
            <a:r>
              <a:rPr lang="en-US" sz="1000">
                <a:solidFill>
                  <a:srgbClr val="CC0000"/>
                </a:solidFill>
                <a:latin typeface="Lato"/>
                <a:ea typeface="Lato"/>
                <a:cs typeface="Lato"/>
                <a:sym typeface="Lato"/>
              </a:rPr>
              <a:t> instead.</a:t>
            </a:r>
            <a:endParaRPr b="0" sz="1000" u="none" cap="none" strike="noStrike">
              <a:solidFill>
                <a:srgbClr val="CC0000"/>
              </a:solidFill>
              <a:latin typeface="Lato"/>
              <a:ea typeface="Lato"/>
              <a:cs typeface="Lato"/>
              <a:sym typeface="Lat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graphicFrame>
        <p:nvGraphicFramePr>
          <p:cNvPr id="508" name="Google Shape;508;g13651ed59d5_25_47"/>
          <p:cNvGraphicFramePr/>
          <p:nvPr/>
        </p:nvGraphicFramePr>
        <p:xfrm>
          <a:off x="147465" y="1185425"/>
          <a:ext cx="3000000" cy="3000000"/>
        </p:xfrm>
        <a:graphic>
          <a:graphicData uri="http://schemas.openxmlformats.org/drawingml/2006/table">
            <a:tbl>
              <a:tblPr bandRow="1" firstRow="1">
                <a:noFill/>
                <a:tableStyleId>{DB0D98BB-966D-4706-BD9C-376C4E101F38}</a:tableStyleId>
              </a:tblPr>
              <a:tblGrid>
                <a:gridCol w="3179550"/>
                <a:gridCol w="1160825"/>
                <a:gridCol w="1121000"/>
                <a:gridCol w="3051600"/>
                <a:gridCol w="1662175"/>
                <a:gridCol w="1514150"/>
              </a:tblGrid>
              <a:tr h="560150">
                <a:tc>
                  <a:txBody>
                    <a:bodyPr/>
                    <a:lstStyle/>
                    <a:p>
                      <a:pPr indent="0" lvl="0" marL="0" marR="0" rtl="0" algn="ctr">
                        <a:lnSpc>
                          <a:spcPct val="100000"/>
                        </a:lnSpc>
                        <a:spcBef>
                          <a:spcPts val="0"/>
                        </a:spcBef>
                        <a:spcAft>
                          <a:spcPts val="0"/>
                        </a:spcAft>
                        <a:buClr>
                          <a:srgbClr val="000000"/>
                        </a:buClr>
                        <a:buSzPts val="1600"/>
                        <a:buFont typeface="Arial"/>
                        <a:buNone/>
                      </a:pPr>
                      <a:r>
                        <a:rPr lang="en-US" sz="1200" u="none" cap="none" strike="noStrike">
                          <a:solidFill>
                            <a:schemeClr val="lt1"/>
                          </a:solidFill>
                          <a:latin typeface="Montserrat"/>
                          <a:ea typeface="Montserrat"/>
                          <a:cs typeface="Montserrat"/>
                          <a:sym typeface="Montserrat"/>
                        </a:rPr>
                        <a:t>Product</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200" u="none" cap="none" strike="noStrike">
                          <a:solidFill>
                            <a:schemeClr val="lt1"/>
                          </a:solidFill>
                          <a:latin typeface="Montserrat"/>
                          <a:ea typeface="Montserrat"/>
                          <a:cs typeface="Montserrat"/>
                          <a:sym typeface="Montserrat"/>
                        </a:rPr>
                        <a:t>Delivery Mechanism</a:t>
                      </a:r>
                      <a:endParaRPr sz="10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chemeClr val="lt1"/>
                          </a:solidFill>
                          <a:latin typeface="Montserrat"/>
                          <a:ea typeface="Montserrat"/>
                          <a:cs typeface="Montserrat"/>
                          <a:sym typeface="Montserrat"/>
                        </a:rPr>
                        <a:t>(Activation)</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200" u="none" cap="none" strike="noStrike">
                          <a:solidFill>
                            <a:schemeClr val="lt1"/>
                          </a:solidFill>
                          <a:latin typeface="Montserrat"/>
                          <a:ea typeface="Montserrat"/>
                          <a:cs typeface="Montserrat"/>
                          <a:sym typeface="Montserrat"/>
                        </a:rPr>
                        <a:t>Product Maturity</a:t>
                      </a:r>
                      <a:endParaRPr sz="10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200" u="none" cap="none" strike="noStrike">
                          <a:solidFill>
                            <a:schemeClr val="lt1"/>
                          </a:solidFill>
                          <a:latin typeface="Montserrat"/>
                          <a:ea typeface="Montserrat"/>
                          <a:cs typeface="Montserrat"/>
                          <a:sym typeface="Montserrat"/>
                        </a:rPr>
                        <a:t>AWIPS Treatment</a:t>
                      </a:r>
                      <a:r>
                        <a:rPr lang="en-US" sz="1400" u="none" cap="none" strike="noStrike">
                          <a:solidFill>
                            <a:schemeClr val="lt1"/>
                          </a:solidFill>
                          <a:latin typeface="Montserrat"/>
                          <a:ea typeface="Montserrat"/>
                          <a:cs typeface="Montserrat"/>
                          <a:sym typeface="Montserrat"/>
                        </a:rPr>
                        <a:t> </a:t>
                      </a:r>
                      <a:r>
                        <a:rPr lang="en-US" sz="1100" u="none" cap="none" strike="noStrike">
                          <a:solidFill>
                            <a:schemeClr val="lt1"/>
                          </a:solidFill>
                          <a:latin typeface="Montserrat"/>
                          <a:ea typeface="Montserrat"/>
                          <a:cs typeface="Montserrat"/>
                          <a:sym typeface="Montserrat"/>
                        </a:rPr>
                        <a:t>(enhancement tables, ranges, units, rules…)</a:t>
                      </a:r>
                      <a:endParaRPr sz="11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200" u="none" cap="none" strike="noStrike">
                          <a:solidFill>
                            <a:schemeClr val="lt1"/>
                          </a:solidFill>
                          <a:latin typeface="Montserrat"/>
                          <a:ea typeface="Montserrat"/>
                          <a:cs typeface="Montserrat"/>
                          <a:sym typeface="Montserrat"/>
                        </a:rPr>
                        <a:t>AWIPS Status</a:t>
                      </a:r>
                      <a:r>
                        <a:rPr lang="en-US" sz="1400" u="none" cap="none" strike="noStrike">
                          <a:solidFill>
                            <a:schemeClr val="lt1"/>
                          </a:solidFill>
                          <a:latin typeface="Montserrat"/>
                          <a:ea typeface="Montserrat"/>
                          <a:cs typeface="Montserrat"/>
                          <a:sym typeface="Montserrat"/>
                        </a:rPr>
                        <a:t> </a:t>
                      </a:r>
                      <a:endParaRPr sz="1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chemeClr val="lt1"/>
                          </a:solidFill>
                          <a:latin typeface="Montserrat"/>
                          <a:ea typeface="Montserrat"/>
                          <a:cs typeface="Montserrat"/>
                          <a:sym typeface="Montserrat"/>
                        </a:rPr>
                        <a:t>(TOWR RPM date)</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200" u="none" cap="none" strike="noStrike">
                          <a:solidFill>
                            <a:schemeClr val="lt1"/>
                          </a:solidFill>
                          <a:latin typeface="Montserrat"/>
                          <a:ea typeface="Montserrat"/>
                          <a:cs typeface="Montserrat"/>
                          <a:sym typeface="Montserrat"/>
                        </a:rPr>
                        <a:t>Target AWIPS Release</a:t>
                      </a:r>
                      <a:endParaRPr sz="10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000" u="none" cap="none" strike="noStrike">
                          <a:solidFill>
                            <a:srgbClr val="0000FF"/>
                          </a:solidFill>
                          <a:latin typeface="Montserrat"/>
                          <a:ea typeface="Montserrat"/>
                          <a:cs typeface="Montserrat"/>
                          <a:sym typeface="Montserrat"/>
                        </a:rPr>
                        <a:t>(Blue = submitted)</a:t>
                      </a:r>
                      <a:endParaRPr sz="900" u="none" cap="none" strike="noStrike">
                        <a:latin typeface="Montserrat"/>
                        <a:ea typeface="Montserrat"/>
                        <a:cs typeface="Montserrat"/>
                        <a:sym typeface="Montserrat"/>
                      </a:endParaRPr>
                    </a:p>
                  </a:txBody>
                  <a:tcPr marT="45725" marB="45725" marR="91450" marL="91450" anchor="ctr"/>
                </a:tc>
              </a:tr>
              <a:tr h="498150">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5"/>
                            </a:ext>
                          </a:extLst>
                        </a:rPr>
                        <a:t>Full Disk Geostationary Lightning Mapper (GLM)</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6"/>
                            </a:ext>
                          </a:extLst>
                        </a:rPr>
                        <a:t>LDM Migration Ops / Local Generation</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7"/>
                            </a:ext>
                          </a:extLst>
                        </a:rPr>
                        <a:t>G16: Full</a:t>
                      </a:r>
                      <a:b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7"/>
                            </a:ext>
                          </a:extLst>
                        </a:rPr>
                      </a:br>
                      <a: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7"/>
                            </a:ext>
                          </a:extLst>
                        </a:rPr>
                        <a:t>G17 Full: 11/21/19</a:t>
                      </a:r>
                      <a:endParaRPr b="1"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8"/>
                            </a:ext>
                          </a:extLst>
                        </a:rPr>
                        <a:t>Flash Extent Density (FED) Grid, Average Flash Area, and Total Optical Energy</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9"/>
                            </a:ext>
                          </a:extLst>
                        </a:rPr>
                        <a:t>NHCN/NTBN/OPCN/</a:t>
                      </a:r>
                      <a:endParaRPr sz="1200" u="none" cap="none" strike="noStrike">
                        <a:latin typeface="Montserrat"/>
                        <a:ea typeface="Montserrat"/>
                        <a:cs typeface="Montserrat"/>
                        <a:sym typeface="Montserrat"/>
                        <a:extLst>
                          <a:ext uri="http://customooxmlschemas.google.com/">
                            <go:slidesCustomData xmlns:go="http://customooxmlschemas.google.com/" textRoundtripDataId="10"/>
                          </a:ext>
                        </a:extLst>
                      </a:endParaRPr>
                    </a:p>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11"/>
                            </a:ext>
                          </a:extLst>
                        </a:rPr>
                        <a:t>AWCN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12"/>
                            </a:ext>
                          </a:extLst>
                        </a:rPr>
                        <a:t>TBD</a:t>
                      </a:r>
                      <a:endParaRPr sz="1200" u="none" cap="none" strike="noStrike">
                        <a:latin typeface="Montserrat"/>
                        <a:ea typeface="Montserrat"/>
                        <a:cs typeface="Montserrat"/>
                        <a:sym typeface="Montserrat"/>
                      </a:endParaRPr>
                    </a:p>
                  </a:txBody>
                  <a:tcPr marT="45725" marB="45725" marR="91450" marL="91450" anchor="ctr"/>
                </a:tc>
              </a:tr>
              <a:tr h="221400">
                <a:tc>
                  <a:txBody>
                    <a:bodyPr/>
                    <a:lstStyle/>
                    <a:p>
                      <a:pPr indent="0" lvl="0" marL="0" marR="0" rtl="0" algn="ctr">
                        <a:lnSpc>
                          <a:spcPct val="100000"/>
                        </a:lnSpc>
                        <a:spcBef>
                          <a:spcPts val="0"/>
                        </a:spcBef>
                        <a:spcAft>
                          <a:spcPts val="0"/>
                        </a:spcAft>
                        <a:buClr>
                          <a:schemeClr val="dk1"/>
                        </a:buClr>
                        <a:buSzPts val="300"/>
                        <a:buFont typeface="Calibri"/>
                        <a:buNone/>
                      </a:pPr>
                      <a:r>
                        <a:rPr lang="en-US" sz="1000" u="none" cap="none" strike="noStrike">
                          <a:solidFill>
                            <a:schemeClr val="dk1"/>
                          </a:solidFill>
                          <a:latin typeface="Montserrat"/>
                          <a:ea typeface="Montserrat"/>
                          <a:cs typeface="Montserrat"/>
                          <a:sym typeface="Montserrat"/>
                        </a:rPr>
                        <a:t>GOES VIS/IR Sandwich RGB</a:t>
                      </a:r>
                      <a:endParaRPr i="0" sz="10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CH 02, CH 13 Combo</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March ’19 RPM</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20.2.1</a:t>
                      </a:r>
                      <a:endParaRPr sz="1200" u="none" cap="none" strike="noStrike">
                        <a:solidFill>
                          <a:srgbClr val="0000FF"/>
                        </a:solidFill>
                        <a:latin typeface="Montserrat"/>
                        <a:ea typeface="Montserrat"/>
                        <a:cs typeface="Montserrat"/>
                        <a:sym typeface="Montserrat"/>
                      </a:endParaRPr>
                    </a:p>
                  </a:txBody>
                  <a:tcPr marT="45725" marB="45725" marR="91450" marL="91450" anchor="ctr"/>
                </a:tc>
              </a:tr>
              <a:tr h="498150">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GOES NDVI Vegetation Channel Difference</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CH02, CH03 Combo</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March ‘19 RPM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Next RPM to include CSM</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rgbClr val="0000FF"/>
                          </a:solidFill>
                          <a:latin typeface="Montserrat"/>
                          <a:ea typeface="Montserrat"/>
                          <a:cs typeface="Montserrat"/>
                          <a:sym typeface="Montserrat"/>
                        </a:rPr>
                        <a:t>20.2.1</a:t>
                      </a:r>
                      <a:endParaRPr sz="1200" u="none" cap="none" strike="noStrike">
                        <a:solidFill>
                          <a:srgbClr val="0000FF"/>
                        </a:solidFill>
                        <a:latin typeface="Montserrat"/>
                        <a:ea typeface="Montserrat"/>
                        <a:cs typeface="Montserrat"/>
                        <a:sym typeface="Montserrat"/>
                      </a:endParaRPr>
                    </a:p>
                  </a:txBody>
                  <a:tcPr marT="45725" marB="45725" marR="91450" marL="91450" anchor="ctr"/>
                </a:tc>
              </a:tr>
              <a:tr h="285050">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ASCAT </a:t>
                      </a:r>
                      <a:r>
                        <a:rPr i="0" lang="en-US" sz="1000" u="none" cap="none" strike="sngStrike">
                          <a:solidFill>
                            <a:srgbClr val="999999"/>
                          </a:solidFill>
                          <a:latin typeface="Montserrat"/>
                          <a:ea typeface="Montserrat"/>
                          <a:cs typeface="Montserrat"/>
                          <a:sym typeface="Montserrat"/>
                        </a:rPr>
                        <a:t>A, </a:t>
                      </a:r>
                      <a:r>
                        <a:rPr i="0" lang="en-US" sz="1000" u="none" cap="none" strike="noStrike">
                          <a:solidFill>
                            <a:schemeClr val="dk1"/>
                          </a:solidFill>
                          <a:latin typeface="Montserrat"/>
                          <a:ea typeface="Montserrat"/>
                          <a:cs typeface="Montserrat"/>
                          <a:sym typeface="Montserrat"/>
                        </a:rPr>
                        <a:t>B, C Wind Speed / Direction and Ambiguities</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DMW plugin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NHCN/NTBN/OPCN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285050">
                <a:tc>
                  <a:txBody>
                    <a:bodyPr/>
                    <a:lstStyle/>
                    <a:p>
                      <a:pPr indent="0" lvl="0" marL="0" marR="0" rtl="0" algn="ctr">
                        <a:lnSpc>
                          <a:spcPct val="100000"/>
                        </a:lnSpc>
                        <a:spcBef>
                          <a:spcPts val="0"/>
                        </a:spcBef>
                        <a:spcAft>
                          <a:spcPts val="0"/>
                        </a:spcAft>
                        <a:buClr>
                          <a:schemeClr val="dk1"/>
                        </a:buClr>
                        <a:buSzPts val="300"/>
                        <a:buFont typeface="Calibri"/>
                        <a:buNone/>
                      </a:pPr>
                      <a:r>
                        <a:rPr lang="en-US" sz="1000" u="none" cap="none" strike="noStrike">
                          <a:solidFill>
                            <a:schemeClr val="dk1"/>
                          </a:solidFill>
                          <a:latin typeface="Montserrat"/>
                          <a:ea typeface="Montserrat"/>
                          <a:cs typeface="Montserrat"/>
                          <a:sym typeface="Montserrat"/>
                        </a:rPr>
                        <a:t>SSMI F-15 85 GHz H,V and  36.5GHz H,V Microwave Imagery</a:t>
                      </a:r>
                      <a:endParaRPr i="0" sz="10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 </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GOES-R plugin, PCT RGBs</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285050">
                <a:tc>
                  <a:txBody>
                    <a:bodyPr/>
                    <a:lstStyle/>
                    <a:p>
                      <a:pPr indent="0" lvl="0" marL="0" marR="0" rtl="0" algn="ctr">
                        <a:lnSpc>
                          <a:spcPct val="100000"/>
                        </a:lnSpc>
                        <a:spcBef>
                          <a:spcPts val="0"/>
                        </a:spcBef>
                        <a:spcAft>
                          <a:spcPts val="0"/>
                        </a:spcAft>
                        <a:buClr>
                          <a:schemeClr val="dk1"/>
                        </a:buClr>
                        <a:buSzPts val="300"/>
                        <a:buFont typeface="Calibri"/>
                        <a:buNone/>
                      </a:pPr>
                      <a:r>
                        <a:rPr lang="en-US" sz="1000" u="none" cap="none" strike="noStrike">
                          <a:solidFill>
                            <a:schemeClr val="dk1"/>
                          </a:solidFill>
                          <a:latin typeface="Montserrat"/>
                          <a:ea typeface="Montserrat"/>
                          <a:cs typeface="Montserrat"/>
                          <a:sym typeface="Montserrat"/>
                        </a:rPr>
                        <a:t>AMSR2 89.5 GHz AH, AV and 36.5 GHz AH, AV Microwave Imagery</a:t>
                      </a:r>
                      <a:endParaRPr i="0" sz="10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GOES-R plugin, PCT RGBs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a:t>
                      </a:r>
                      <a:r>
                        <a:rPr lang="en-US" sz="1000" u="none" cap="none" strike="noStrike">
                          <a:solidFill>
                            <a:srgbClr val="000000"/>
                          </a:solidFill>
                          <a:latin typeface="Montserrat"/>
                          <a:ea typeface="Montserrat"/>
                          <a:cs typeface="Montserrat"/>
                          <a:sym typeface="Montserrat"/>
                        </a:rPr>
                        <a:t>OPCN</a:t>
                      </a:r>
                      <a:endParaRPr sz="1000" u="none" cap="none" strike="noStrike">
                        <a:solidFill>
                          <a:srgbClr val="000000"/>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285050">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GPM GMI 89.5 GHz H,V and 37 GHz H,V Microwave Imagery</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GOES-R plugin, PCT RGBs</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a:t>
                      </a:r>
                      <a:endParaRPr sz="1200" u="none" cap="none" strike="noStrike">
                        <a:solidFill>
                          <a:srgbClr val="00B050"/>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221400">
                <a:tc>
                  <a:txBody>
                    <a:bodyPr/>
                    <a:lstStyle/>
                    <a:p>
                      <a:pPr indent="0" lvl="0" marL="0" marR="0" rtl="0" algn="ctr">
                        <a:lnSpc>
                          <a:spcPct val="100000"/>
                        </a:lnSpc>
                        <a:spcBef>
                          <a:spcPts val="0"/>
                        </a:spcBef>
                        <a:spcAft>
                          <a:spcPts val="0"/>
                        </a:spcAft>
                        <a:buClr>
                          <a:schemeClr val="dk1"/>
                        </a:buClr>
                        <a:buSzPts val="300"/>
                        <a:buFont typeface="Calibri"/>
                        <a:buNone/>
                      </a:pPr>
                      <a:r>
                        <a:rPr lang="en-US" sz="1000" u="none" cap="none" strike="noStrike">
                          <a:solidFill>
                            <a:schemeClr val="dk1"/>
                          </a:solidFill>
                          <a:latin typeface="Montserrat"/>
                          <a:ea typeface="Montserrat"/>
                          <a:cs typeface="Montserrat"/>
                          <a:sym typeface="Montserrat"/>
                        </a:rPr>
                        <a:t>S-NPP ATMS QV 88 GHz Microwave Imagery</a:t>
                      </a:r>
                      <a:endParaRPr i="0" sz="10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GOES-R plugin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285050">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AMSR2 Ocean products: Rain Rate, SST, TPW, Cloud Liquid Water, Wind Speed</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GOES-R plugin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a:t>
                      </a:r>
                      <a:r>
                        <a:rPr lang="en-US" sz="1000" u="none" cap="none" strike="noStrike">
                          <a:solidFill>
                            <a:srgbClr val="000000"/>
                          </a:solidFill>
                          <a:latin typeface="Montserrat"/>
                          <a:ea typeface="Montserrat"/>
                          <a:cs typeface="Montserrat"/>
                          <a:sym typeface="Montserrat"/>
                        </a:rPr>
                        <a:t>OPCN</a:t>
                      </a:r>
                      <a:endParaRPr sz="1000" u="none" cap="none" strike="noStrike">
                        <a:solidFill>
                          <a:srgbClr val="000000"/>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359775">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JASON-3 Wave Heights and Wind Speeds</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DMW plugin for numeric read-outs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NHCN/NTBN/OPCN</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359775">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Cryosat-2 Wave Heights and Wind Speeds</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DMW plugin for numeric read-outs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NHCN/NTBN/OPCN</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359775">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Altika Wave Heights and Wind Speed</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DMW plugin for numeric read-outs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NHCN/NTBN/OPCN</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359775">
                <a:tc>
                  <a:txBody>
                    <a:bodyPr/>
                    <a:lstStyle/>
                    <a:p>
                      <a:pPr indent="0" lvl="0" marL="0" marR="0" rtl="0" algn="ctr">
                        <a:lnSpc>
                          <a:spcPct val="100000"/>
                        </a:lnSpc>
                        <a:spcBef>
                          <a:spcPts val="0"/>
                        </a:spcBef>
                        <a:spcAft>
                          <a:spcPts val="0"/>
                        </a:spcAft>
                        <a:buClr>
                          <a:schemeClr val="dk1"/>
                        </a:buClr>
                        <a:buSzPts val="300"/>
                        <a:buFont typeface="Calibri"/>
                        <a:buNone/>
                      </a:pPr>
                      <a:r>
                        <a:rPr i="0" lang="en-US" sz="1000" u="none" cap="none" strike="noStrike">
                          <a:solidFill>
                            <a:schemeClr val="dk1"/>
                          </a:solidFill>
                          <a:latin typeface="Montserrat"/>
                          <a:ea typeface="Montserrat"/>
                          <a:cs typeface="Montserrat"/>
                          <a:sym typeface="Montserrat"/>
                        </a:rPr>
                        <a:t>Sentinel-3A/3B Wave Heights and Wind Speeds</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000" u="none" cap="none" strike="noStrike">
                          <a:solidFill>
                            <a:schemeClr val="dk1"/>
                          </a:solidFill>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DMW plugin for numeric read-outs </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NHCN/NTBN/OPCN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200"/>
                        <a:buFont typeface="Arial"/>
                        <a:buNone/>
                      </a:pPr>
                      <a:r>
                        <a:rPr lang="en-US" sz="1000" u="none" cap="none" strike="noStrike">
                          <a:solidFill>
                            <a:schemeClr val="dk1"/>
                          </a:solidFill>
                          <a:latin typeface="Montserrat"/>
                          <a:ea typeface="Montserrat"/>
                          <a:cs typeface="Montserrat"/>
                          <a:sym typeface="Montserrat"/>
                        </a:rPr>
                        <a:t>Eval</a:t>
                      </a:r>
                      <a:endParaRPr sz="1000" u="none" cap="none" strike="noStrike">
                        <a:solidFill>
                          <a:schemeClr val="dk1"/>
                        </a:solidFill>
                        <a:latin typeface="Montserrat"/>
                        <a:ea typeface="Montserrat"/>
                        <a:cs typeface="Montserrat"/>
                        <a:sym typeface="Montserrat"/>
                      </a:endParaRPr>
                    </a:p>
                  </a:txBody>
                  <a:tcPr marT="45725" marB="45725" marR="91450" marL="91450" anchor="ctr"/>
                </a:tc>
              </a:tr>
              <a:tr h="359775">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S-NPP &amp; NOAA-20 VIIRS Active Fires</a:t>
                      </a:r>
                      <a:endParaRPr i="0" sz="10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ISatSS</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Validated</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DMW plugin</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All</a:t>
                      </a:r>
                      <a:endParaRPr sz="10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latin typeface="Montserrat"/>
                          <a:ea typeface="Montserrat"/>
                          <a:cs typeface="Montserrat"/>
                          <a:sym typeface="Montserrat"/>
                        </a:rPr>
                        <a:t>TBD</a:t>
                      </a:r>
                      <a:endParaRPr sz="1000" u="none" cap="none" strike="noStrike">
                        <a:solidFill>
                          <a:schemeClr val="dk1"/>
                        </a:solidFill>
                        <a:latin typeface="Montserrat"/>
                        <a:ea typeface="Montserrat"/>
                        <a:cs typeface="Montserrat"/>
                        <a:sym typeface="Montserrat"/>
                      </a:endParaRPr>
                    </a:p>
                  </a:txBody>
                  <a:tcPr marT="45725" marB="45725" marR="91450" marL="91450" anchor="ctr"/>
                </a:tc>
              </a:tr>
            </a:tbl>
          </a:graphicData>
        </a:graphic>
      </p:graphicFrame>
      <p:sp>
        <p:nvSpPr>
          <p:cNvPr id="509" name="Google Shape;509;g13651ed59d5_25_47"/>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510" name="Google Shape;510;g13651ed59d5_25_47"/>
          <p:cNvSpPr txBox="1"/>
          <p:nvPr>
            <p:ph type="title"/>
          </p:nvPr>
        </p:nvSpPr>
        <p:spPr>
          <a:xfrm>
            <a:off x="609600" y="0"/>
            <a:ext cx="89406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(7) Current Product Posture </a:t>
            </a:r>
            <a:endParaRPr sz="3600"/>
          </a:p>
        </p:txBody>
      </p:sp>
      <p:sp>
        <p:nvSpPr>
          <p:cNvPr id="511" name="Google Shape;511;g13651ed59d5_25_47"/>
          <p:cNvSpPr txBox="1"/>
          <p:nvPr/>
        </p:nvSpPr>
        <p:spPr>
          <a:xfrm>
            <a:off x="8832026" y="434575"/>
            <a:ext cx="2137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AWIPS Release Dates: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20.2.1,2,3 – June 2021</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20.3.1,2 </a:t>
            </a:r>
            <a:r>
              <a:rPr b="0" i="0" lang="en-US" sz="1200" u="none" cap="none" strike="noStrike">
                <a:solidFill>
                  <a:schemeClr val="dk1"/>
                </a:solidFill>
                <a:latin typeface="Arial"/>
                <a:ea typeface="Arial"/>
                <a:cs typeface="Arial"/>
                <a:sym typeface="Arial"/>
              </a:rPr>
              <a:t>– </a:t>
            </a:r>
            <a:r>
              <a:rPr b="0" i="0" lang="en-US" sz="1200" u="none" cap="none" strike="noStrike">
                <a:solidFill>
                  <a:srgbClr val="000000"/>
                </a:solidFill>
                <a:latin typeface="Arial"/>
                <a:ea typeface="Arial"/>
                <a:cs typeface="Arial"/>
                <a:sym typeface="Arial"/>
              </a:rPr>
              <a:t>Jan. 2022</a:t>
            </a:r>
            <a:endParaRPr b="0" i="0" sz="1200" u="none" cap="none" strike="noStrike">
              <a:solidFill>
                <a:srgbClr val="000000"/>
              </a:solidFill>
              <a:latin typeface="Arial"/>
              <a:ea typeface="Arial"/>
              <a:cs typeface="Arial"/>
              <a:sym typeface="Arial"/>
            </a:endParaRPr>
          </a:p>
        </p:txBody>
      </p:sp>
      <p:sp>
        <p:nvSpPr>
          <p:cNvPr id="512" name="Google Shape;512;g13651ed59d5_25_47"/>
          <p:cNvSpPr/>
          <p:nvPr/>
        </p:nvSpPr>
        <p:spPr>
          <a:xfrm rot="759115">
            <a:off x="9189984" y="77309"/>
            <a:ext cx="1620344" cy="719583"/>
          </a:xfrm>
          <a:prstGeom prst="foldedCorner">
            <a:avLst>
              <a:gd fmla="val 16667" name="adj"/>
            </a:avLst>
          </a:prstGeom>
          <a:solidFill>
            <a:srgbClr val="D9EAD3"/>
          </a:solidFill>
          <a:ln cap="flat" cmpd="sng" w="9525">
            <a:solidFill>
              <a:srgbClr val="B7B7B7"/>
            </a:solidFill>
            <a:prstDash val="solid"/>
            <a:round/>
            <a:headEnd len="sm" w="sm" type="none"/>
            <a:tailEnd len="sm" w="sm" type="none"/>
          </a:ln>
          <a:effectLst>
            <a:outerShdw blurRad="114300" rotWithShape="0" algn="bl" dir="5400000" dist="38100">
              <a:srgbClr val="000000">
                <a:alpha val="49800"/>
              </a:srgbClr>
            </a:outerShdw>
          </a:effectLst>
        </p:spPr>
        <p:txBody>
          <a:bodyPr anchorCtr="0" anchor="ctr" bIns="9125" lIns="45700" spcFirstLastPara="1" rIns="45700"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US" sz="1000">
                <a:solidFill>
                  <a:srgbClr val="CC0000"/>
                </a:solidFill>
                <a:latin typeface="Lato"/>
                <a:ea typeface="Lato"/>
                <a:cs typeface="Lato"/>
                <a:sym typeface="Lato"/>
              </a:rPr>
              <a:t>These lists may be out of date. Please use </a:t>
            </a:r>
            <a:r>
              <a:rPr lang="en-US" sz="1000" u="sng">
                <a:solidFill>
                  <a:schemeClr val="hlink"/>
                </a:solidFill>
                <a:latin typeface="Lato"/>
                <a:ea typeface="Lato"/>
                <a:cs typeface="Lato"/>
                <a:sym typeface="Lato"/>
                <a:hlinkClick r:id="rId3"/>
              </a:rPr>
              <a:t>TOWR-S Product Posture</a:t>
            </a:r>
            <a:r>
              <a:rPr lang="en-US" sz="1000">
                <a:solidFill>
                  <a:srgbClr val="CC0000"/>
                </a:solidFill>
                <a:latin typeface="Lato"/>
                <a:ea typeface="Lato"/>
                <a:cs typeface="Lato"/>
                <a:sym typeface="Lato"/>
              </a:rPr>
              <a:t> instead.</a:t>
            </a:r>
            <a:endParaRPr b="0" sz="1000" u="none" cap="none" strike="noStrike">
              <a:solidFill>
                <a:srgbClr val="CC0000"/>
              </a:solidFill>
              <a:latin typeface="Lato"/>
              <a:ea typeface="Lato"/>
              <a:cs typeface="Lato"/>
              <a:sym typeface="Lat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graphicFrame>
        <p:nvGraphicFramePr>
          <p:cNvPr id="518" name="Google Shape;518;g13651ed59d5_25_55"/>
          <p:cNvGraphicFramePr/>
          <p:nvPr/>
        </p:nvGraphicFramePr>
        <p:xfrm>
          <a:off x="162137" y="1179278"/>
          <a:ext cx="3000000" cy="3000000"/>
        </p:xfrm>
        <a:graphic>
          <a:graphicData uri="http://schemas.openxmlformats.org/drawingml/2006/table">
            <a:tbl>
              <a:tblPr bandRow="1" firstRow="1">
                <a:noFill/>
                <a:tableStyleId>{DB0D98BB-966D-4706-BD9C-376C4E101F38}</a:tableStyleId>
              </a:tblPr>
              <a:tblGrid>
                <a:gridCol w="3042700"/>
                <a:gridCol w="1806475"/>
                <a:gridCol w="1326325"/>
                <a:gridCol w="2087275"/>
                <a:gridCol w="1597975"/>
                <a:gridCol w="2006975"/>
              </a:tblGrid>
              <a:tr h="638575">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Product</a:t>
                      </a:r>
                      <a:endParaRPr sz="14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Delivery Mechanism</a:t>
                      </a:r>
                      <a:endParaRPr sz="14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200" u="none" cap="none" strike="noStrike">
                          <a:solidFill>
                            <a:schemeClr val="lt1"/>
                          </a:solidFill>
                          <a:latin typeface="Montserrat"/>
                          <a:ea typeface="Montserrat"/>
                          <a:cs typeface="Montserrat"/>
                          <a:sym typeface="Montserrat"/>
                        </a:rPr>
                        <a:t>(Activation)</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Product Maturity</a:t>
                      </a:r>
                      <a:endParaRPr sz="14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AWIPS Treatment </a:t>
                      </a:r>
                      <a:r>
                        <a:rPr lang="en-US" sz="1200" u="none" cap="none" strike="noStrike">
                          <a:solidFill>
                            <a:schemeClr val="lt1"/>
                          </a:solidFill>
                          <a:latin typeface="Montserrat"/>
                          <a:ea typeface="Montserrat"/>
                          <a:cs typeface="Montserrat"/>
                          <a:sym typeface="Montserrat"/>
                        </a:rPr>
                        <a:t>(enhancement tables, </a:t>
                      </a:r>
                      <a:br>
                        <a:rPr lang="en-US" sz="1200" u="none" cap="none" strike="noStrike">
                          <a:solidFill>
                            <a:schemeClr val="lt1"/>
                          </a:solidFill>
                          <a:latin typeface="Montserrat"/>
                          <a:ea typeface="Montserrat"/>
                          <a:cs typeface="Montserrat"/>
                          <a:sym typeface="Montserrat"/>
                        </a:rPr>
                      </a:br>
                      <a:r>
                        <a:rPr lang="en-US" sz="1200" u="none" cap="none" strike="noStrike">
                          <a:solidFill>
                            <a:schemeClr val="lt1"/>
                          </a:solidFill>
                          <a:latin typeface="Montserrat"/>
                          <a:ea typeface="Montserrat"/>
                          <a:cs typeface="Montserrat"/>
                          <a:sym typeface="Montserrat"/>
                        </a:rPr>
                        <a:t>ranges, units, rules…)</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AWIPS Status </a:t>
                      </a:r>
                      <a:endParaRPr sz="14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400" u="none" cap="none" strike="noStrike">
                          <a:solidFill>
                            <a:schemeClr val="lt1"/>
                          </a:solidFill>
                          <a:latin typeface="Montserrat"/>
                          <a:ea typeface="Montserrat"/>
                          <a:cs typeface="Montserrat"/>
                          <a:sym typeface="Montserrat"/>
                        </a:rPr>
                        <a:t>(TOWR RPM date)</a:t>
                      </a:r>
                      <a:endParaRPr sz="14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Target AWIPS Release</a:t>
                      </a:r>
                      <a:endParaRPr sz="14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400" u="none" cap="none" strike="noStrike">
                          <a:solidFill>
                            <a:srgbClr val="0000FF"/>
                          </a:solidFill>
                          <a:latin typeface="Montserrat"/>
                          <a:ea typeface="Montserrat"/>
                          <a:cs typeface="Montserrat"/>
                          <a:sym typeface="Montserrat"/>
                        </a:rPr>
                        <a:t>(Blue = submitted)</a:t>
                      </a:r>
                      <a:endParaRPr sz="1400" u="none" cap="none" strike="noStrike">
                        <a:solidFill>
                          <a:schemeClr val="lt1"/>
                        </a:solidFill>
                        <a:latin typeface="Montserrat"/>
                        <a:ea typeface="Montserrat"/>
                        <a:cs typeface="Montserrat"/>
                        <a:sym typeface="Montserrat"/>
                      </a:endParaRPr>
                    </a:p>
                  </a:txBody>
                  <a:tcPr marT="45725" marB="45725" marR="91450" marL="91450" anchor="ctr"/>
                </a:tc>
              </a:tr>
              <a:tr h="371675">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NOAA-20 NUCAPS</a:t>
                      </a:r>
                      <a:endParaRPr i="0" sz="11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100" u="none" cap="none" strike="noStrike">
                          <a:solidFill>
                            <a:schemeClr val="dk1"/>
                          </a:solidFill>
                          <a:latin typeface="Montserrat"/>
                          <a:ea typeface="Montserrat"/>
                          <a:cs typeface="Montserrat"/>
                          <a:sym typeface="Montserrat"/>
                        </a:rPr>
                        <a:t>SBN Jul 2, ‘19</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sngStrike">
                          <a:solidFill>
                            <a:srgbClr val="999999"/>
                          </a:solidFill>
                          <a:latin typeface="Montserrat"/>
                          <a:ea typeface="Montserrat"/>
                          <a:cs typeface="Montserrat"/>
                          <a:sym typeface="Montserrat"/>
                        </a:rPr>
                        <a:t>VIIRS</a:t>
                      </a:r>
                      <a:r>
                        <a:rPr lang="en-US" sz="1100" u="none" cap="none" strike="noStrike">
                          <a:solidFill>
                            <a:schemeClr val="dk1"/>
                          </a:solidFill>
                          <a:latin typeface="Montserrat"/>
                          <a:ea typeface="Montserrat"/>
                          <a:cs typeface="Montserrat"/>
                          <a:sym typeface="Montserrat"/>
                        </a:rPr>
                        <a:t> NUCAPS plugin</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Feb. ‘18 RPM</a:t>
                      </a:r>
                      <a:endParaRPr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rgbClr val="000000"/>
                          </a:solidFill>
                          <a:latin typeface="Montserrat"/>
                          <a:ea typeface="Montserrat"/>
                          <a:cs typeface="Montserrat"/>
                          <a:sym typeface="Montserrat"/>
                        </a:rPr>
                        <a:t>19.2.1</a:t>
                      </a:r>
                      <a:endParaRPr sz="1100" u="none" cap="none" strike="noStrike">
                        <a:solidFill>
                          <a:srgbClr val="000000"/>
                        </a:solidFill>
                        <a:latin typeface="Montserrat"/>
                        <a:ea typeface="Montserrat"/>
                        <a:cs typeface="Montserrat"/>
                        <a:sym typeface="Montserrat"/>
                      </a:endParaRPr>
                    </a:p>
                  </a:txBody>
                  <a:tcPr marT="45725" marB="45725" marR="91450" marL="91450" anchor="ctr"/>
                </a:tc>
              </a:tr>
              <a:tr h="598650">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NOAA-20 NCC/Day Night Band</a:t>
                      </a:r>
                      <a:endParaRPr sz="11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100" u="none" cap="none" strike="noStrike">
                          <a:solidFill>
                            <a:schemeClr val="dk1"/>
                          </a:solidFill>
                          <a:latin typeface="Montserrat"/>
                          <a:ea typeface="Montserrat"/>
                          <a:cs typeface="Montserrat"/>
                          <a:sym typeface="Montserrat"/>
                        </a:rPr>
                        <a:t>SBN Jul 24/25, ’19</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 </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VIIRS plugin</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Feb. ‘18 RPM</a:t>
                      </a:r>
                      <a:endParaRPr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100" u="none" cap="none" strike="noStrike">
                          <a:solidFill>
                            <a:srgbClr val="000000"/>
                          </a:solidFill>
                          <a:latin typeface="Montserrat"/>
                          <a:ea typeface="Montserrat"/>
                          <a:cs typeface="Montserrat"/>
                          <a:sym typeface="Montserrat"/>
                        </a:rPr>
                        <a:t>19.2.1 (DR 20707, 20708 fix “S-NPP” legend)</a:t>
                      </a:r>
                      <a:endParaRPr sz="1100" u="none" cap="none" strike="noStrike">
                        <a:solidFill>
                          <a:srgbClr val="000000"/>
                        </a:solidFill>
                        <a:latin typeface="Montserrat"/>
                        <a:ea typeface="Montserrat"/>
                        <a:cs typeface="Montserrat"/>
                        <a:sym typeface="Montserrat"/>
                      </a:endParaRPr>
                    </a:p>
                  </a:txBody>
                  <a:tcPr marT="45725" marB="45725" marR="91450" marL="91450" anchor="ctr"/>
                </a:tc>
              </a:tr>
              <a:tr h="425700">
                <a:tc>
                  <a:txBody>
                    <a:bodyPr/>
                    <a:lstStyle/>
                    <a:p>
                      <a:pPr indent="0" lvl="0" marL="0" marR="0" rtl="0" algn="ctr">
                        <a:lnSpc>
                          <a:spcPct val="100000"/>
                        </a:lnSpc>
                        <a:spcBef>
                          <a:spcPts val="0"/>
                        </a:spcBef>
                        <a:spcAft>
                          <a:spcPts val="0"/>
                        </a:spcAft>
                        <a:buClr>
                          <a:schemeClr val="dk1"/>
                        </a:buClr>
                        <a:buSzPts val="300"/>
                        <a:buFont typeface="Calibri"/>
                        <a:buNone/>
                      </a:pPr>
                      <a:r>
                        <a:rPr lang="en-US" sz="1100" u="none" cap="none" strike="noStrike">
                          <a:solidFill>
                            <a:schemeClr val="dk1"/>
                          </a:solidFill>
                          <a:latin typeface="Montserrat"/>
                          <a:ea typeface="Montserrat"/>
                          <a:cs typeface="Montserrat"/>
                          <a:sym typeface="Montserrat"/>
                        </a:rPr>
                        <a:t>SSMIS F-16  91 GHz H,V and  37GHz H,V Microwave Imagery</a:t>
                      </a:r>
                      <a:endParaRPr i="0" sz="11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100" u="none" cap="none" strike="noStrike">
                          <a:solidFill>
                            <a:schemeClr val="dk1"/>
                          </a:solidFill>
                          <a:latin typeface="Montserrat"/>
                          <a:ea typeface="Montserrat"/>
                          <a:cs typeface="Montserrat"/>
                          <a:sym typeface="Montserrat"/>
                        </a:rPr>
                        <a:t>ISatSS </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N/A</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GOES-R plugin, PCT RGBs  derived param</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NHC</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Eval</a:t>
                      </a:r>
                      <a:endParaRPr sz="1100" u="none" cap="none" strike="noStrike">
                        <a:solidFill>
                          <a:schemeClr val="dk1"/>
                        </a:solidFill>
                        <a:latin typeface="Montserrat"/>
                        <a:ea typeface="Montserrat"/>
                        <a:cs typeface="Montserrat"/>
                        <a:sym typeface="Montserrat"/>
                      </a:endParaRPr>
                    </a:p>
                  </a:txBody>
                  <a:tcPr marT="45725" marB="45725" marR="91450" marL="91450" anchor="ctr"/>
                </a:tc>
              </a:tr>
              <a:tr h="425700">
                <a:tc>
                  <a:txBody>
                    <a:bodyPr/>
                    <a:lstStyle/>
                    <a:p>
                      <a:pPr indent="0" lvl="0" marL="0" marR="0" rtl="0" algn="ctr">
                        <a:lnSpc>
                          <a:spcPct val="100000"/>
                        </a:lnSpc>
                        <a:spcBef>
                          <a:spcPts val="0"/>
                        </a:spcBef>
                        <a:spcAft>
                          <a:spcPts val="0"/>
                        </a:spcAft>
                        <a:buClr>
                          <a:schemeClr val="dk1"/>
                        </a:buClr>
                        <a:buSzPts val="300"/>
                        <a:buFont typeface="Calibri"/>
                        <a:buNone/>
                      </a:pPr>
                      <a:r>
                        <a:rPr lang="en-US" sz="1100" u="none" cap="none" strike="noStrike">
                          <a:solidFill>
                            <a:schemeClr val="dk1"/>
                          </a:solidFill>
                          <a:latin typeface="Montserrat"/>
                          <a:ea typeface="Montserrat"/>
                          <a:cs typeface="Montserrat"/>
                          <a:sym typeface="Montserrat"/>
                        </a:rPr>
                        <a:t>SSMIS F-17  91 GHz H,V and  37GHz H,V Microwave Imagery</a:t>
                      </a:r>
                      <a:endParaRPr i="0" sz="11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100" u="none" cap="none" strike="noStrike">
                          <a:solidFill>
                            <a:schemeClr val="dk1"/>
                          </a:solidFill>
                          <a:latin typeface="Montserrat"/>
                          <a:ea typeface="Montserrat"/>
                          <a:cs typeface="Montserrat"/>
                          <a:sym typeface="Montserrat"/>
                        </a:rPr>
                        <a:t>ISatSS </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N/A</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GOES-R plugin, PCT RGBs derived param</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NHC</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Eval</a:t>
                      </a:r>
                      <a:endParaRPr sz="1100" u="none" cap="none" strike="noStrike">
                        <a:solidFill>
                          <a:schemeClr val="dk1"/>
                        </a:solidFill>
                        <a:latin typeface="Montserrat"/>
                        <a:ea typeface="Montserrat"/>
                        <a:cs typeface="Montserrat"/>
                        <a:sym typeface="Montserrat"/>
                      </a:endParaRPr>
                    </a:p>
                  </a:txBody>
                  <a:tcPr marT="45725" marB="45725" marR="91450" marL="91450" anchor="ctr"/>
                </a:tc>
              </a:tr>
              <a:tr h="425700">
                <a:tc>
                  <a:txBody>
                    <a:bodyPr/>
                    <a:lstStyle/>
                    <a:p>
                      <a:pPr indent="0" lvl="0" marL="0" marR="0" rtl="0" algn="ctr">
                        <a:lnSpc>
                          <a:spcPct val="100000"/>
                        </a:lnSpc>
                        <a:spcBef>
                          <a:spcPts val="0"/>
                        </a:spcBef>
                        <a:spcAft>
                          <a:spcPts val="0"/>
                        </a:spcAft>
                        <a:buClr>
                          <a:schemeClr val="dk1"/>
                        </a:buClr>
                        <a:buSzPts val="300"/>
                        <a:buFont typeface="Calibri"/>
                        <a:buNone/>
                      </a:pPr>
                      <a:r>
                        <a:rPr lang="en-US" sz="1100" u="none" cap="none" strike="noStrike">
                          <a:solidFill>
                            <a:schemeClr val="dk1"/>
                          </a:solidFill>
                          <a:latin typeface="Montserrat"/>
                          <a:ea typeface="Montserrat"/>
                          <a:cs typeface="Montserrat"/>
                          <a:sym typeface="Montserrat"/>
                        </a:rPr>
                        <a:t>SSMIS F-18  91 GHz H,V and  37GHz H,V Microwave Imagery</a:t>
                      </a:r>
                      <a:endParaRPr i="0" sz="11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100" u="none" cap="none" strike="noStrike">
                          <a:solidFill>
                            <a:schemeClr val="dk1"/>
                          </a:solidFill>
                          <a:latin typeface="Montserrat"/>
                          <a:ea typeface="Montserrat"/>
                          <a:cs typeface="Montserrat"/>
                          <a:sym typeface="Montserrat"/>
                        </a:rPr>
                        <a:t>ISatSS </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N/A</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GOES-R plugin, PCT RGBs derived param</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NHC</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Eval</a:t>
                      </a:r>
                      <a:endParaRPr sz="1100" u="none" cap="none" strike="noStrike">
                        <a:solidFill>
                          <a:schemeClr val="dk1"/>
                        </a:solidFill>
                        <a:latin typeface="Montserrat"/>
                        <a:ea typeface="Montserrat"/>
                        <a:cs typeface="Montserrat"/>
                        <a:sym typeface="Montserrat"/>
                      </a:endParaRPr>
                    </a:p>
                  </a:txBody>
                  <a:tcPr marT="45725" marB="45725" marR="91450" marL="91450" anchor="ctr"/>
                </a:tc>
              </a:tr>
              <a:tr h="425700">
                <a:tc>
                  <a:txBody>
                    <a:bodyPr/>
                    <a:lstStyle/>
                    <a:p>
                      <a:pPr indent="0" lvl="0" marL="0" marR="0" rtl="0" algn="ctr">
                        <a:lnSpc>
                          <a:spcPct val="100000"/>
                        </a:lnSpc>
                        <a:spcBef>
                          <a:spcPts val="0"/>
                        </a:spcBef>
                        <a:spcAft>
                          <a:spcPts val="0"/>
                        </a:spcAft>
                        <a:buClr>
                          <a:schemeClr val="dk1"/>
                        </a:buClr>
                        <a:buSzPts val="300"/>
                        <a:buFont typeface="Calibri"/>
                        <a:buNone/>
                      </a:pPr>
                      <a:r>
                        <a:rPr lang="en-US" sz="1100" u="none" cap="none" strike="noStrike">
                          <a:latin typeface="Montserrat"/>
                          <a:ea typeface="Montserrat"/>
                          <a:cs typeface="Montserrat"/>
                          <a:sym typeface="Montserrat"/>
                        </a:rPr>
                        <a:t>National Center G-16 Full Disk GLM Grids </a:t>
                      </a:r>
                      <a:endParaRPr i="0" sz="11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100" u="none" cap="none" strike="noStrike">
                          <a:solidFill>
                            <a:schemeClr val="dk1"/>
                          </a:solidFill>
                          <a:latin typeface="Montserrat"/>
                          <a:ea typeface="Montserrat"/>
                          <a:cs typeface="Montserrat"/>
                          <a:sym typeface="Montserrat"/>
                        </a:rPr>
                        <a:t>ISatSS</a:t>
                      </a:r>
                      <a:endParaRPr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Full Nov ‘18</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GOES-R plugin</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AWC, NHC, </a:t>
                      </a:r>
                      <a:endParaRPr sz="11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OPC, WPC</a:t>
                      </a:r>
                      <a:endParaRPr sz="11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solidFill>
                            <a:schemeClr val="dk1"/>
                          </a:solidFill>
                          <a:latin typeface="Montserrat"/>
                          <a:ea typeface="Montserrat"/>
                          <a:cs typeface="Montserrat"/>
                          <a:sym typeface="Montserrat"/>
                        </a:rPr>
                        <a:t>Eval</a:t>
                      </a:r>
                      <a:endParaRPr sz="1100" u="none" cap="none" strike="noStrike">
                        <a:latin typeface="Montserrat"/>
                        <a:ea typeface="Montserrat"/>
                        <a:cs typeface="Montserrat"/>
                        <a:sym typeface="Montserrat"/>
                      </a:endParaRPr>
                    </a:p>
                  </a:txBody>
                  <a:tcPr marT="45725" marB="45725" marR="91450" marL="91450" anchor="ctr"/>
                </a:tc>
              </a:tr>
              <a:tr h="338700">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Himawari DMWs for Pacific Region</a:t>
                      </a:r>
                      <a:endParaRPr i="0" sz="11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ISatSS</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N/A</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DMW plugin</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N/A</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Eval</a:t>
                      </a:r>
                      <a:endParaRPr i="0" sz="1100" u="none" cap="none" strike="noStrike">
                        <a:solidFill>
                          <a:schemeClr val="dk1"/>
                        </a:solidFill>
                        <a:latin typeface="Montserrat"/>
                        <a:ea typeface="Montserrat"/>
                        <a:cs typeface="Montserrat"/>
                        <a:sym typeface="Montserrat"/>
                      </a:endParaRPr>
                    </a:p>
                  </a:txBody>
                  <a:tcPr marT="45725" marB="45725" marR="91450" marL="91450" anchor="ctr"/>
                </a:tc>
              </a:tr>
              <a:tr h="443475">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GOES-16 Fog and Low Stratus (FLS)  </a:t>
                      </a:r>
                      <a:endParaRPr sz="11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(STAR product) for OPC and NHC</a:t>
                      </a:r>
                      <a:endParaRPr i="0" sz="11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ISatSS</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Eval</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GOES-R plugin</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100" u="none" cap="none" strike="noStrike">
                          <a:solidFill>
                            <a:schemeClr val="dk1"/>
                          </a:solidFill>
                          <a:latin typeface="Montserrat"/>
                          <a:ea typeface="Montserrat"/>
                          <a:cs typeface="Montserrat"/>
                          <a:sym typeface="Montserrat"/>
                        </a:rPr>
                        <a:t>NHC, OPC </a:t>
                      </a:r>
                      <a:endParaRPr i="0" sz="11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100" u="none" cap="none" strike="noStrike">
                          <a:latin typeface="Montserrat"/>
                          <a:ea typeface="Montserrat"/>
                          <a:cs typeface="Montserrat"/>
                          <a:sym typeface="Montserrat"/>
                        </a:rPr>
                        <a:t>21.3.1</a:t>
                      </a:r>
                      <a:endParaRPr sz="1100" u="none" cap="none" strike="noStrike">
                        <a:latin typeface="Montserrat"/>
                        <a:ea typeface="Montserrat"/>
                        <a:cs typeface="Montserrat"/>
                        <a:sym typeface="Montserrat"/>
                      </a:endParaRPr>
                    </a:p>
                  </a:txBody>
                  <a:tcPr marT="45725" marB="45725" marR="91450" marL="91450" anchor="ctr"/>
                </a:tc>
              </a:tr>
              <a:tr h="443475">
                <a:tc>
                  <a:txBody>
                    <a:bodyPr/>
                    <a:lstStyle/>
                    <a:p>
                      <a:pPr indent="0" lvl="0" marL="0" marR="0" rtl="0" algn="ctr">
                        <a:lnSpc>
                          <a:spcPct val="100000"/>
                        </a:lnSpc>
                        <a:spcBef>
                          <a:spcPts val="0"/>
                        </a:spcBef>
                        <a:spcAft>
                          <a:spcPts val="0"/>
                        </a:spcAft>
                        <a:buClr>
                          <a:schemeClr val="dk1"/>
                        </a:buClr>
                        <a:buSzPts val="300"/>
                        <a:buFont typeface="Calibri"/>
                        <a:buNone/>
                      </a:pPr>
                      <a:r>
                        <a:rPr lang="en-US" sz="1100" u="none" cap="none" strike="noStrike">
                          <a:latin typeface="Montserrat"/>
                          <a:ea typeface="Montserrat"/>
                          <a:cs typeface="Montserrat"/>
                          <a:sym typeface="Montserrat"/>
                        </a:rPr>
                        <a:t>GOES-East,West Fog and Low Stratus (FLS)</a:t>
                      </a:r>
                      <a:endParaRPr sz="1100" u="none" cap="none" strike="noStrike">
                        <a:latin typeface="Montserrat"/>
                        <a:ea typeface="Montserrat"/>
                        <a:cs typeface="Montserrat"/>
                        <a:sym typeface="Montserrat"/>
                      </a:endParaRPr>
                    </a:p>
                  </a:txBody>
                  <a:tcPr marT="9150" marB="0" marR="6775" marL="6775"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SBN</a:t>
                      </a:r>
                      <a:br>
                        <a:rPr lang="en-US" sz="1100" u="none" cap="none" strike="noStrike">
                          <a:latin typeface="Montserrat"/>
                          <a:ea typeface="Montserrat"/>
                          <a:cs typeface="Montserrat"/>
                          <a:sym typeface="Montserrat"/>
                        </a:rPr>
                      </a:br>
                      <a:r>
                        <a:rPr lang="en-US" sz="1100" u="none" cap="none" strike="noStrike">
                          <a:latin typeface="Montserrat"/>
                          <a:ea typeface="Montserrat"/>
                          <a:cs typeface="Montserrat"/>
                          <a:sym typeface="Montserrat"/>
                        </a:rPr>
                        <a:t>GOES-East: Sep. ‘20</a:t>
                      </a:r>
                      <a:endParaRPr sz="11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GOES-West: Sep. ‘21</a:t>
                      </a:r>
                      <a:endParaRPr sz="1100" u="none" cap="none" strike="noStrike">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t/>
                      </a:r>
                      <a:endParaRPr i="0" sz="1100" u="none" cap="none" strike="noStrike">
                        <a:solidFill>
                          <a:schemeClr val="dk1"/>
                        </a:solidFill>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GOES-R plugin</a:t>
                      </a:r>
                      <a:endParaRPr i="0" sz="1100" u="none" cap="none" strike="noStrike">
                        <a:solidFill>
                          <a:schemeClr val="dk1"/>
                        </a:solidFill>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TOWR-S RPM v19 (Aug. 2020)</a:t>
                      </a:r>
                      <a:endParaRPr i="0" sz="1100" u="none" cap="none" strike="noStrike">
                        <a:solidFill>
                          <a:schemeClr val="dk1"/>
                        </a:solidFill>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300"/>
                        <a:buFont typeface="Arial"/>
                        <a:buNone/>
                      </a:pPr>
                      <a:r>
                        <a:t/>
                      </a:r>
                      <a:endParaRPr sz="1100" u="none" cap="none" strike="noStrike">
                        <a:solidFill>
                          <a:srgbClr val="00B050"/>
                        </a:solidFill>
                        <a:latin typeface="Montserrat"/>
                        <a:ea typeface="Montserrat"/>
                        <a:cs typeface="Montserrat"/>
                        <a:sym typeface="Montserrat"/>
                      </a:endParaRPr>
                    </a:p>
                  </a:txBody>
                  <a:tcPr marT="45725" marB="45725" marR="91450" marL="91450" anchor="ctr"/>
                </a:tc>
              </a:tr>
            </a:tbl>
          </a:graphicData>
        </a:graphic>
      </p:graphicFrame>
      <p:sp>
        <p:nvSpPr>
          <p:cNvPr id="519" name="Google Shape;519;g13651ed59d5_25_55"/>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520" name="Google Shape;520;g13651ed59d5_25_55"/>
          <p:cNvSpPr txBox="1"/>
          <p:nvPr>
            <p:ph type="title"/>
          </p:nvPr>
        </p:nvSpPr>
        <p:spPr>
          <a:xfrm>
            <a:off x="609600" y="0"/>
            <a:ext cx="89121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(8) Current Product Posture </a:t>
            </a:r>
            <a:endParaRPr sz="3600"/>
          </a:p>
        </p:txBody>
      </p:sp>
      <p:sp>
        <p:nvSpPr>
          <p:cNvPr id="521" name="Google Shape;521;g13651ed59d5_25_55"/>
          <p:cNvSpPr txBox="1"/>
          <p:nvPr/>
        </p:nvSpPr>
        <p:spPr>
          <a:xfrm>
            <a:off x="8832026" y="434575"/>
            <a:ext cx="2137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AWIPS Release Dates: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20.2.1,2,3 – June 2021</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20.3.1,2 </a:t>
            </a:r>
            <a:r>
              <a:rPr b="0" i="0" lang="en-US" sz="1200" u="none" cap="none" strike="noStrike">
                <a:solidFill>
                  <a:schemeClr val="dk1"/>
                </a:solidFill>
                <a:latin typeface="Arial"/>
                <a:ea typeface="Arial"/>
                <a:cs typeface="Arial"/>
                <a:sym typeface="Arial"/>
              </a:rPr>
              <a:t>– </a:t>
            </a:r>
            <a:r>
              <a:rPr b="0" i="0" lang="en-US" sz="1200" u="none" cap="none" strike="noStrike">
                <a:solidFill>
                  <a:srgbClr val="000000"/>
                </a:solidFill>
                <a:latin typeface="Arial"/>
                <a:ea typeface="Arial"/>
                <a:cs typeface="Arial"/>
                <a:sym typeface="Arial"/>
              </a:rPr>
              <a:t>Jan. 2022</a:t>
            </a:r>
            <a:endParaRPr b="0" i="0" sz="1200" u="none" cap="none" strike="noStrike">
              <a:solidFill>
                <a:srgbClr val="000000"/>
              </a:solidFill>
              <a:latin typeface="Arial"/>
              <a:ea typeface="Arial"/>
              <a:cs typeface="Arial"/>
              <a:sym typeface="Arial"/>
            </a:endParaRPr>
          </a:p>
        </p:txBody>
      </p:sp>
      <p:sp>
        <p:nvSpPr>
          <p:cNvPr id="522" name="Google Shape;522;g13651ed59d5_25_55"/>
          <p:cNvSpPr/>
          <p:nvPr/>
        </p:nvSpPr>
        <p:spPr>
          <a:xfrm rot="759115">
            <a:off x="9189984" y="77309"/>
            <a:ext cx="1620344" cy="719583"/>
          </a:xfrm>
          <a:prstGeom prst="foldedCorner">
            <a:avLst>
              <a:gd fmla="val 16667" name="adj"/>
            </a:avLst>
          </a:prstGeom>
          <a:solidFill>
            <a:srgbClr val="D9EAD3"/>
          </a:solidFill>
          <a:ln cap="flat" cmpd="sng" w="9525">
            <a:solidFill>
              <a:srgbClr val="B7B7B7"/>
            </a:solidFill>
            <a:prstDash val="solid"/>
            <a:round/>
            <a:headEnd len="sm" w="sm" type="none"/>
            <a:tailEnd len="sm" w="sm" type="none"/>
          </a:ln>
          <a:effectLst>
            <a:outerShdw blurRad="114300" rotWithShape="0" algn="bl" dir="5400000" dist="38100">
              <a:srgbClr val="000000">
                <a:alpha val="49800"/>
              </a:srgbClr>
            </a:outerShdw>
          </a:effectLst>
        </p:spPr>
        <p:txBody>
          <a:bodyPr anchorCtr="0" anchor="ctr" bIns="9125" lIns="45700" spcFirstLastPara="1" rIns="45700"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US" sz="1000">
                <a:solidFill>
                  <a:srgbClr val="CC0000"/>
                </a:solidFill>
                <a:latin typeface="Lato"/>
                <a:ea typeface="Lato"/>
                <a:cs typeface="Lato"/>
                <a:sym typeface="Lato"/>
              </a:rPr>
              <a:t>These lists may be out of date. Please use </a:t>
            </a:r>
            <a:r>
              <a:rPr lang="en-US" sz="1000" u="sng">
                <a:solidFill>
                  <a:schemeClr val="hlink"/>
                </a:solidFill>
                <a:latin typeface="Lato"/>
                <a:ea typeface="Lato"/>
                <a:cs typeface="Lato"/>
                <a:sym typeface="Lato"/>
                <a:hlinkClick r:id="rId3"/>
              </a:rPr>
              <a:t>TOWR-S Product Posture</a:t>
            </a:r>
            <a:r>
              <a:rPr lang="en-US" sz="1000">
                <a:solidFill>
                  <a:srgbClr val="CC0000"/>
                </a:solidFill>
                <a:latin typeface="Lato"/>
                <a:ea typeface="Lato"/>
                <a:cs typeface="Lato"/>
                <a:sym typeface="Lato"/>
              </a:rPr>
              <a:t> instead.</a:t>
            </a:r>
            <a:endParaRPr b="0" sz="1000" u="none" cap="none" strike="noStrike">
              <a:solidFill>
                <a:srgbClr val="CC0000"/>
              </a:solidFill>
              <a:latin typeface="Lato"/>
              <a:ea typeface="Lato"/>
              <a:cs typeface="Lato"/>
              <a:sym typeface="Lat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g13651ed59d5_25_63"/>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529" name="Google Shape;529;g13651ed59d5_25_63"/>
          <p:cNvGraphicFramePr/>
          <p:nvPr/>
        </p:nvGraphicFramePr>
        <p:xfrm>
          <a:off x="165407" y="1273469"/>
          <a:ext cx="3000000" cy="3000000"/>
        </p:xfrm>
        <a:graphic>
          <a:graphicData uri="http://schemas.openxmlformats.org/drawingml/2006/table">
            <a:tbl>
              <a:tblPr bandRow="1" firstRow="1">
                <a:noFill/>
                <a:tableStyleId>{DB0D98BB-966D-4706-BD9C-376C4E101F38}</a:tableStyleId>
              </a:tblPr>
              <a:tblGrid>
                <a:gridCol w="3116050"/>
                <a:gridCol w="1608150"/>
                <a:gridCol w="1364225"/>
                <a:gridCol w="2176800"/>
                <a:gridCol w="1753975"/>
                <a:gridCol w="1841975"/>
              </a:tblGrid>
              <a:tr h="824225">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Product</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Delivery Mechanism</a:t>
                      </a:r>
                      <a:endParaRPr sz="1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chemeClr val="lt1"/>
                          </a:solidFill>
                          <a:latin typeface="Montserrat"/>
                          <a:ea typeface="Montserrat"/>
                          <a:cs typeface="Montserrat"/>
                          <a:sym typeface="Montserrat"/>
                        </a:rPr>
                        <a:t>(Activation)</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Product Maturity</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AWIPS Treatment </a:t>
                      </a:r>
                      <a:r>
                        <a:rPr lang="en-US" sz="1100" u="none" cap="none" strike="noStrike">
                          <a:solidFill>
                            <a:schemeClr val="lt1"/>
                          </a:solidFill>
                          <a:latin typeface="Montserrat"/>
                          <a:ea typeface="Montserrat"/>
                          <a:cs typeface="Montserrat"/>
                          <a:sym typeface="Montserrat"/>
                        </a:rPr>
                        <a:t>(enhancement tables, </a:t>
                      </a:r>
                      <a:br>
                        <a:rPr lang="en-US" sz="1100" u="none" cap="none" strike="noStrike">
                          <a:solidFill>
                            <a:schemeClr val="lt1"/>
                          </a:solidFill>
                          <a:latin typeface="Montserrat"/>
                          <a:ea typeface="Montserrat"/>
                          <a:cs typeface="Montserrat"/>
                          <a:sym typeface="Montserrat"/>
                        </a:rPr>
                      </a:br>
                      <a:r>
                        <a:rPr lang="en-US" sz="1100" u="none" cap="none" strike="noStrike">
                          <a:solidFill>
                            <a:schemeClr val="lt1"/>
                          </a:solidFill>
                          <a:latin typeface="Montserrat"/>
                          <a:ea typeface="Montserrat"/>
                          <a:cs typeface="Montserrat"/>
                          <a:sym typeface="Montserrat"/>
                        </a:rPr>
                        <a:t>ranges, units, rules…)</a:t>
                      </a:r>
                      <a:endParaRPr sz="11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AWIPS Status </a:t>
                      </a:r>
                      <a:endParaRPr sz="1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chemeClr val="lt1"/>
                          </a:solidFill>
                          <a:latin typeface="Montserrat"/>
                          <a:ea typeface="Montserrat"/>
                          <a:cs typeface="Montserrat"/>
                          <a:sym typeface="Montserrat"/>
                        </a:rPr>
                        <a:t>(TOWR RPM date)</a:t>
                      </a:r>
                      <a:endParaRPr sz="1200" u="none" cap="none" strike="noStrike">
                        <a:solidFill>
                          <a:schemeClr val="lt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solidFill>
                            <a:schemeClr val="lt1"/>
                          </a:solidFill>
                          <a:latin typeface="Montserrat"/>
                          <a:ea typeface="Montserrat"/>
                          <a:cs typeface="Montserrat"/>
                          <a:sym typeface="Montserrat"/>
                        </a:rPr>
                        <a:t>Target AWIPS Release</a:t>
                      </a:r>
                      <a:endParaRPr sz="12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00FF"/>
                          </a:solidFill>
                          <a:latin typeface="Montserrat"/>
                          <a:ea typeface="Montserrat"/>
                          <a:cs typeface="Montserrat"/>
                          <a:sym typeface="Montserrat"/>
                        </a:rPr>
                        <a:t>(Blue = submitted)</a:t>
                      </a:r>
                      <a:endParaRPr sz="1200" u="none" cap="none" strike="noStrike">
                        <a:solidFill>
                          <a:schemeClr val="lt1"/>
                        </a:solidFill>
                        <a:latin typeface="Montserrat"/>
                        <a:ea typeface="Montserrat"/>
                        <a:cs typeface="Montserrat"/>
                        <a:sym typeface="Montserrat"/>
                      </a:endParaRPr>
                    </a:p>
                  </a:txBody>
                  <a:tcPr marT="45725" marB="45725" marR="91450" marL="91450" anchor="ctr"/>
                </a:tc>
              </a:tr>
              <a:tr h="425800">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solidFill>
                            <a:schemeClr val="dk1"/>
                          </a:solidFill>
                          <a:latin typeface="Montserrat"/>
                          <a:ea typeface="Montserrat"/>
                          <a:cs typeface="Montserrat"/>
                          <a:sym typeface="Montserrat"/>
                        </a:rPr>
                        <a:t>NESDIS multi-sat Imagery Composite (VIS/IR/LWIR/SWIR)</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sngStrike">
                          <a:solidFill>
                            <a:srgbClr val="999999"/>
                          </a:solidFill>
                          <a:latin typeface="Montserrat"/>
                          <a:ea typeface="Montserrat"/>
                          <a:cs typeface="Montserrat"/>
                          <a:sym typeface="Montserrat"/>
                        </a:rPr>
                        <a:t>ISatSS</a:t>
                      </a:r>
                      <a:r>
                        <a:rPr lang="en-US" sz="1200" u="none" cap="none" strike="noStrike">
                          <a:solidFill>
                            <a:schemeClr val="dk1"/>
                          </a:solidFill>
                          <a:latin typeface="Montserrat"/>
                          <a:ea typeface="Montserrat"/>
                          <a:cs typeface="Montserrat"/>
                          <a:sym typeface="Montserrat"/>
                        </a:rPr>
                        <a:t> </a:t>
                      </a:r>
                      <a:r>
                        <a:rPr lang="en-US" sz="1200" u="none" cap="none" strike="noStrike">
                          <a:latin typeface="Montserrat"/>
                          <a:ea typeface="Montserrat"/>
                          <a:cs typeface="Montserrat"/>
                          <a:sym typeface="Montserrat"/>
                        </a:rPr>
                        <a:t>S</a:t>
                      </a:r>
                      <a:r>
                        <a:rPr lang="en-US" sz="1200" u="none" cap="none" strike="noStrike">
                          <a:solidFill>
                            <a:schemeClr val="dk1"/>
                          </a:solidFill>
                          <a:latin typeface="Montserrat"/>
                          <a:ea typeface="Montserrat"/>
                          <a:cs typeface="Montserrat"/>
                          <a:sym typeface="Montserrat"/>
                        </a:rPr>
                        <a:t>BN</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N/A</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NetcdfGrid plugin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NHC</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rgbClr val="00B050"/>
                          </a:solidFill>
                          <a:latin typeface="Montserrat"/>
                          <a:ea typeface="Montserrat"/>
                          <a:cs typeface="Montserrat"/>
                          <a:sym typeface="Montserrat"/>
                        </a:rPr>
                        <a:t>21.3.1</a:t>
                      </a:r>
                      <a:endParaRPr sz="1200" u="none" cap="none" strike="noStrike">
                        <a:latin typeface="Montserrat"/>
                        <a:ea typeface="Montserrat"/>
                        <a:cs typeface="Montserrat"/>
                        <a:sym typeface="Montserrat"/>
                      </a:endParaRPr>
                    </a:p>
                  </a:txBody>
                  <a:tcPr marT="45725" marB="45725" marR="91450" marL="91450" anchor="ctr"/>
                </a:tc>
              </a:tr>
              <a:tr h="444625">
                <a:tc>
                  <a:txBody>
                    <a:bodyPr/>
                    <a:lstStyle/>
                    <a:p>
                      <a:pPr indent="0" lvl="0" marL="0" marR="0" rtl="0" algn="ctr">
                        <a:lnSpc>
                          <a:spcPct val="100000"/>
                        </a:lnSpc>
                        <a:spcBef>
                          <a:spcPts val="0"/>
                        </a:spcBef>
                        <a:spcAft>
                          <a:spcPts val="0"/>
                        </a:spcAft>
                        <a:buClr>
                          <a:srgbClr val="2E3917"/>
                        </a:buClr>
                        <a:buSzPts val="300"/>
                        <a:buFont typeface="Calibri"/>
                        <a:buNone/>
                      </a:pPr>
                      <a:r>
                        <a:rPr lang="en-US" sz="1200" u="none" cap="none" strike="noStrike">
                          <a:latin typeface="Montserrat"/>
                          <a:ea typeface="Montserrat"/>
                          <a:cs typeface="Montserrat"/>
                          <a:sym typeface="Montserrat"/>
                        </a:rPr>
                        <a:t>G-17 PACUS &amp; Meso Sector DMWs</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latin typeface="Montserrat"/>
                          <a:ea typeface="Montserrat"/>
                          <a:cs typeface="Montserrat"/>
                          <a:sym typeface="Montserrat"/>
                        </a:rPr>
                        <a:t>SBN Mar 2020 (PACUS) / Sep. 2021 (Meso)</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Provisional May 16, ’19</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GOES-R plugin</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Mar ‘20</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rgbClr val="000000"/>
                          </a:solidFill>
                          <a:latin typeface="Montserrat"/>
                          <a:ea typeface="Montserrat"/>
                          <a:cs typeface="Montserrat"/>
                          <a:sym typeface="Montserrat"/>
                        </a:rPr>
                        <a:t>20.2.1 (LDM, edex cfg)</a:t>
                      </a:r>
                      <a:endParaRPr sz="1200" u="none" cap="none" strike="noStrike">
                        <a:solidFill>
                          <a:srgbClr val="000000"/>
                        </a:solidFill>
                        <a:latin typeface="Montserrat"/>
                        <a:ea typeface="Montserrat"/>
                        <a:cs typeface="Montserrat"/>
                        <a:sym typeface="Montserrat"/>
                      </a:endParaRPr>
                    </a:p>
                  </a:txBody>
                  <a:tcPr marT="45725" marB="45725" marR="91450" marL="91450" anchor="ctr"/>
                </a:tc>
              </a:tr>
              <a:tr h="388000">
                <a:tc>
                  <a:txBody>
                    <a:bodyPr/>
                    <a:lstStyle/>
                    <a:p>
                      <a:pPr indent="0" lvl="0" marL="0" marR="0" rtl="0" algn="ctr">
                        <a:lnSpc>
                          <a:spcPct val="100000"/>
                        </a:lnSpc>
                        <a:spcBef>
                          <a:spcPts val="0"/>
                        </a:spcBef>
                        <a:spcAft>
                          <a:spcPts val="0"/>
                        </a:spcAft>
                        <a:buClr>
                          <a:schemeClr val="dk1"/>
                        </a:buClr>
                        <a:buSzPts val="300"/>
                        <a:buFont typeface="Calibri"/>
                        <a:buNone/>
                      </a:pPr>
                      <a:r>
                        <a:rPr i="0" lang="en-US" sz="1200" u="none" cap="none" strike="noStrike">
                          <a:solidFill>
                            <a:schemeClr val="dk1"/>
                          </a:solidFill>
                          <a:latin typeface="Montserrat"/>
                          <a:ea typeface="Montserrat"/>
                          <a:cs typeface="Montserrat"/>
                          <a:sym typeface="Montserrat"/>
                        </a:rPr>
                        <a:t>NESDIS Global Blended (polar) TPW, </a:t>
                      </a:r>
                      <a:r>
                        <a:rPr lang="en-US" sz="1200" u="none" cap="none" strike="noStrike">
                          <a:latin typeface="Montserrat"/>
                          <a:ea typeface="Montserrat"/>
                          <a:cs typeface="Montserrat"/>
                          <a:sym typeface="Montserrat"/>
                        </a:rPr>
                        <a:t>%</a:t>
                      </a:r>
                      <a:r>
                        <a:rPr i="0" lang="en-US" sz="1200" u="none" cap="none" strike="noStrike">
                          <a:solidFill>
                            <a:schemeClr val="dk1"/>
                          </a:solidFill>
                          <a:latin typeface="Montserrat"/>
                          <a:ea typeface="Montserrat"/>
                          <a:cs typeface="Montserrat"/>
                          <a:sym typeface="Montserrat"/>
                        </a:rPr>
                        <a:t> Normal TPW</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SBN Mar 12, ‘20</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N/A</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NetcdfGrid plugin</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Mar ‘20</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rgbClr val="000000"/>
                          </a:solidFill>
                          <a:latin typeface="Montserrat"/>
                          <a:ea typeface="Montserrat"/>
                          <a:cs typeface="Montserrat"/>
                          <a:sym typeface="Montserrat"/>
                        </a:rPr>
                        <a:t>20.2.1</a:t>
                      </a:r>
                      <a:endParaRPr sz="1200" u="none" cap="none" strike="noStrike">
                        <a:solidFill>
                          <a:srgbClr val="000000"/>
                        </a:solidFill>
                        <a:latin typeface="Montserrat"/>
                        <a:ea typeface="Montserrat"/>
                        <a:cs typeface="Montserrat"/>
                        <a:sym typeface="Montserrat"/>
                      </a:endParaRPr>
                    </a:p>
                  </a:txBody>
                  <a:tcPr marT="45725" marB="45725" marR="91450" marL="91450" anchor="ctr"/>
                </a:tc>
              </a:tr>
              <a:tr h="388000">
                <a:tc>
                  <a:txBody>
                    <a:bodyPr/>
                    <a:lstStyle/>
                    <a:p>
                      <a:pPr indent="0" lvl="0" marL="0" marR="0" rtl="0" algn="ctr">
                        <a:lnSpc>
                          <a:spcPct val="100000"/>
                        </a:lnSpc>
                        <a:spcBef>
                          <a:spcPts val="0"/>
                        </a:spcBef>
                        <a:spcAft>
                          <a:spcPts val="0"/>
                        </a:spcAft>
                        <a:buClr>
                          <a:schemeClr val="dk1"/>
                        </a:buClr>
                        <a:buSzPts val="300"/>
                        <a:buFont typeface="Calibri"/>
                        <a:buNone/>
                      </a:pPr>
                      <a:r>
                        <a:rPr i="0" lang="en-US" sz="1200" u="none" cap="none" strike="noStrike">
                          <a:solidFill>
                            <a:schemeClr val="dk1"/>
                          </a:solidFill>
                          <a:latin typeface="Montserrat"/>
                          <a:ea typeface="Montserrat"/>
                          <a:cs typeface="Montserrat"/>
                          <a:sym typeface="Montserrat"/>
                        </a:rPr>
                        <a:t>NESDIS Global Blended (polar) Rain Rate</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SBN Mar 12, ‘20</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N/A</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NetcdfGrid plugin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Mar ‘20</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rgbClr val="000000"/>
                          </a:solidFill>
                          <a:latin typeface="Montserrat"/>
                          <a:ea typeface="Montserrat"/>
                          <a:cs typeface="Montserrat"/>
                          <a:sym typeface="Montserrat"/>
                        </a:rPr>
                        <a:t>20.2.1</a:t>
                      </a:r>
                      <a:endParaRPr sz="1200" u="none" cap="none" strike="noStrike">
                        <a:solidFill>
                          <a:srgbClr val="000000"/>
                        </a:solidFill>
                        <a:latin typeface="Montserrat"/>
                        <a:ea typeface="Montserrat"/>
                        <a:cs typeface="Montserrat"/>
                        <a:sym typeface="Montserrat"/>
                      </a:endParaRPr>
                    </a:p>
                  </a:txBody>
                  <a:tcPr marT="45725" marB="45725" marR="91450" marL="91450" anchor="ctr"/>
                </a:tc>
              </a:tr>
              <a:tr h="388000">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solidFill>
                            <a:schemeClr val="dk1"/>
                          </a:solidFill>
                          <a:latin typeface="Montserrat"/>
                          <a:ea typeface="Montserrat"/>
                          <a:cs typeface="Montserrat"/>
                          <a:sym typeface="Montserrat"/>
                        </a:rPr>
                        <a:t>Meteosat Imagery for Ctrs (VIS/IR/SWIR/WV)</a:t>
                      </a:r>
                      <a:endParaRPr sz="12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Oct ‘19 AWC,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Feb ‘20 NHC</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GOES-R plugin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N/A</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chemeClr val="dk1"/>
                          </a:solidFill>
                          <a:latin typeface="Montserrat"/>
                          <a:ea typeface="Montserrat"/>
                          <a:cs typeface="Montserrat"/>
                          <a:sym typeface="Montserrat"/>
                        </a:rPr>
                        <a:t>TBD</a:t>
                      </a:r>
                      <a:endParaRPr sz="1200" u="none" cap="none" strike="noStrike">
                        <a:latin typeface="Montserrat"/>
                        <a:ea typeface="Montserrat"/>
                        <a:cs typeface="Montserrat"/>
                        <a:sym typeface="Montserrat"/>
                      </a:endParaRPr>
                    </a:p>
                  </a:txBody>
                  <a:tcPr marT="45725" marB="45725" marR="91450" marL="91450" anchor="ctr"/>
                </a:tc>
              </a:tr>
              <a:tr h="388000">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G-16 ASOS Satellite Cloud Products (SCP)</a:t>
                      </a:r>
                      <a:endParaRPr sz="1200" u="none" cap="none" strike="noStrike">
                        <a:solidFill>
                          <a:schemeClr val="dk1"/>
                        </a:solidFill>
                        <a:latin typeface="Montserrat"/>
                        <a:ea typeface="Montserrat"/>
                        <a:cs typeface="Montserrat"/>
                        <a:sym typeface="Montserrat"/>
                      </a:endParaRPr>
                    </a:p>
                  </a:txBody>
                  <a:tcPr marT="9150" marB="0" marR="6775" marL="6775"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rgbClr val="000000"/>
                          </a:solidFill>
                          <a:latin typeface="Montserrat"/>
                          <a:ea typeface="Montserrat"/>
                          <a:cs typeface="Montserrat"/>
                          <a:sym typeface="Montserrat"/>
                        </a:rPr>
                        <a:t>SBN </a:t>
                      </a:r>
                      <a:endParaRPr sz="12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rgbClr val="000000"/>
                          </a:solidFill>
                          <a:latin typeface="Montserrat"/>
                          <a:ea typeface="Montserrat"/>
                          <a:cs typeface="Montserrat"/>
                          <a:sym typeface="Montserrat"/>
                        </a:rPr>
                        <a:t>(May 27, 2020)</a:t>
                      </a:r>
                      <a:endParaRPr sz="1200" u="none" cap="none" strike="noStrike">
                        <a:solidFill>
                          <a:srgbClr val="000000"/>
                        </a:solidFill>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Text Db</a:t>
                      </a:r>
                      <a:endParaRPr sz="1200" u="none" cap="none" strike="noStrike">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lnB cap="flat" cmpd="sng" w="12700">
                      <a:solidFill>
                        <a:schemeClr val="accent1"/>
                      </a:solidFill>
                      <a:prstDash val="solid"/>
                      <a:round/>
                      <a:headEnd len="sm" w="sm" type="none"/>
                      <a:tailEnd len="sm" w="sm" type="none"/>
                    </a:lnB>
                  </a:tcPr>
                </a:tc>
              </a:tr>
              <a:tr h="388000">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G-17 ASOS Satellite Cloud Products (SCP)</a:t>
                      </a:r>
                      <a:endParaRPr sz="1200" u="none" cap="none" strike="noStrike">
                        <a:solidFill>
                          <a:schemeClr val="dk1"/>
                        </a:solidFill>
                        <a:latin typeface="Montserrat"/>
                        <a:ea typeface="Montserrat"/>
                        <a:cs typeface="Montserrat"/>
                        <a:sym typeface="Montserrat"/>
                      </a:endParaRPr>
                    </a:p>
                  </a:txBody>
                  <a:tcPr marT="9150" marB="0" marR="6775" marL="6775" anchor="ctr">
                    <a:lnL cap="flat" cmpd="sng" w="12700">
                      <a:solidFill>
                        <a:schemeClr val="accent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rgbClr val="000000"/>
                          </a:solidFill>
                          <a:latin typeface="Montserrat"/>
                          <a:ea typeface="Montserrat"/>
                          <a:cs typeface="Montserrat"/>
                          <a:sym typeface="Montserrat"/>
                        </a:rPr>
                        <a:t>SBN </a:t>
                      </a:r>
                      <a:endParaRPr sz="12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200"/>
                        <a:buFont typeface="Calibri"/>
                        <a:buNone/>
                      </a:pPr>
                      <a:r>
                        <a:rPr lang="en-US" sz="1200" u="none" cap="none" strike="noStrike">
                          <a:solidFill>
                            <a:srgbClr val="000000"/>
                          </a:solidFill>
                          <a:latin typeface="Montserrat"/>
                          <a:ea typeface="Montserrat"/>
                          <a:cs typeface="Montserrat"/>
                          <a:sym typeface="Montserrat"/>
                        </a:rPr>
                        <a:t>(Sept. 30, 2020)</a:t>
                      </a:r>
                      <a:endParaRPr sz="1200" u="none" cap="none" strike="noStrike">
                        <a:solidFill>
                          <a:srgbClr val="000000"/>
                        </a:solidFill>
                        <a:latin typeface="Montserrat"/>
                        <a:ea typeface="Montserrat"/>
                        <a:cs typeface="Montserrat"/>
                        <a:sym typeface="Montserrat"/>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N/A</a:t>
                      </a:r>
                      <a:endParaRPr sz="1200" u="none" cap="none" strike="noStrike">
                        <a:solidFill>
                          <a:schemeClr val="dk1"/>
                        </a:solidFill>
                        <a:latin typeface="Montserrat"/>
                        <a:ea typeface="Montserrat"/>
                        <a:cs typeface="Montserrat"/>
                        <a:sym typeface="Montserrat"/>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Text Db</a:t>
                      </a:r>
                      <a:endParaRPr sz="1200" u="none" cap="none" strike="noStrike">
                        <a:solidFill>
                          <a:schemeClr val="dk1"/>
                        </a:solidFill>
                        <a:latin typeface="Montserrat"/>
                        <a:ea typeface="Montserrat"/>
                        <a:cs typeface="Montserrat"/>
                        <a:sym typeface="Montserrat"/>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chemeClr val="dk1"/>
                          </a:solidFill>
                          <a:latin typeface="Montserrat"/>
                          <a:ea typeface="Montserrat"/>
                          <a:cs typeface="Montserrat"/>
                          <a:sym typeface="Montserrat"/>
                        </a:rPr>
                        <a:t>N/A</a:t>
                      </a:r>
                      <a:endParaRPr sz="1200" u="none" cap="none" strike="noStrike">
                        <a:solidFill>
                          <a:schemeClr val="dk1"/>
                        </a:solidFill>
                        <a:latin typeface="Montserrat"/>
                        <a:ea typeface="Montserrat"/>
                        <a:cs typeface="Montserrat"/>
                        <a:sym typeface="Montserrat"/>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latin typeface="Montserrat"/>
                          <a:ea typeface="Montserrat"/>
                          <a:cs typeface="Montserrat"/>
                          <a:sym typeface="Montserrat"/>
                        </a:rPr>
                        <a:t>N/A</a:t>
                      </a:r>
                      <a:endParaRPr sz="1200" u="none" cap="none" strike="noStrike">
                        <a:latin typeface="Montserrat"/>
                        <a:ea typeface="Montserrat"/>
                        <a:cs typeface="Montserrat"/>
                        <a:sym typeface="Montserrat"/>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bl>
          </a:graphicData>
        </a:graphic>
      </p:graphicFrame>
      <p:sp>
        <p:nvSpPr>
          <p:cNvPr id="530" name="Google Shape;530;g13651ed59d5_25_63"/>
          <p:cNvSpPr txBox="1"/>
          <p:nvPr>
            <p:ph type="title"/>
          </p:nvPr>
        </p:nvSpPr>
        <p:spPr>
          <a:xfrm>
            <a:off x="609600" y="0"/>
            <a:ext cx="88368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600"/>
              <a:t>(9) Current Product Posture </a:t>
            </a:r>
            <a:endParaRPr sz="3600"/>
          </a:p>
        </p:txBody>
      </p:sp>
      <p:sp>
        <p:nvSpPr>
          <p:cNvPr id="531" name="Google Shape;531;g13651ed59d5_25_63"/>
          <p:cNvSpPr txBox="1"/>
          <p:nvPr/>
        </p:nvSpPr>
        <p:spPr>
          <a:xfrm>
            <a:off x="8832026" y="510775"/>
            <a:ext cx="2137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AWIPS Release Dates: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20.2.1,2,3 – June 2021</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20.3.1,2 </a:t>
            </a:r>
            <a:r>
              <a:rPr b="0" i="0" lang="en-US" sz="1200" u="none" cap="none" strike="noStrike">
                <a:solidFill>
                  <a:schemeClr val="dk1"/>
                </a:solidFill>
                <a:latin typeface="Arial"/>
                <a:ea typeface="Arial"/>
                <a:cs typeface="Arial"/>
                <a:sym typeface="Arial"/>
              </a:rPr>
              <a:t>– </a:t>
            </a:r>
            <a:r>
              <a:rPr b="0" i="0" lang="en-US" sz="1200" u="none" cap="none" strike="noStrike">
                <a:solidFill>
                  <a:srgbClr val="000000"/>
                </a:solidFill>
                <a:latin typeface="Arial"/>
                <a:ea typeface="Arial"/>
                <a:cs typeface="Arial"/>
                <a:sym typeface="Arial"/>
              </a:rPr>
              <a:t>Jan. 2022</a:t>
            </a:r>
            <a:endParaRPr b="0" i="0" sz="1200" u="none" cap="none" strike="noStrike">
              <a:solidFill>
                <a:srgbClr val="000000"/>
              </a:solidFill>
              <a:latin typeface="Arial"/>
              <a:ea typeface="Arial"/>
              <a:cs typeface="Arial"/>
              <a:sym typeface="Arial"/>
            </a:endParaRPr>
          </a:p>
        </p:txBody>
      </p:sp>
      <p:sp>
        <p:nvSpPr>
          <p:cNvPr id="532" name="Google Shape;532;g13651ed59d5_25_63"/>
          <p:cNvSpPr/>
          <p:nvPr/>
        </p:nvSpPr>
        <p:spPr>
          <a:xfrm rot="759115">
            <a:off x="9189984" y="77309"/>
            <a:ext cx="1620344" cy="719583"/>
          </a:xfrm>
          <a:prstGeom prst="foldedCorner">
            <a:avLst>
              <a:gd fmla="val 16667" name="adj"/>
            </a:avLst>
          </a:prstGeom>
          <a:solidFill>
            <a:srgbClr val="D9EAD3"/>
          </a:solidFill>
          <a:ln cap="flat" cmpd="sng" w="9525">
            <a:solidFill>
              <a:srgbClr val="B7B7B7"/>
            </a:solidFill>
            <a:prstDash val="solid"/>
            <a:round/>
            <a:headEnd len="sm" w="sm" type="none"/>
            <a:tailEnd len="sm" w="sm" type="none"/>
          </a:ln>
          <a:effectLst>
            <a:outerShdw blurRad="114300" rotWithShape="0" algn="bl" dir="5400000" dist="38100">
              <a:srgbClr val="000000">
                <a:alpha val="49800"/>
              </a:srgbClr>
            </a:outerShdw>
          </a:effectLst>
        </p:spPr>
        <p:txBody>
          <a:bodyPr anchorCtr="0" anchor="ctr" bIns="9125" lIns="45700" spcFirstLastPara="1" rIns="45700"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US" sz="1000">
                <a:solidFill>
                  <a:srgbClr val="CC0000"/>
                </a:solidFill>
                <a:latin typeface="Lato"/>
                <a:ea typeface="Lato"/>
                <a:cs typeface="Lato"/>
                <a:sym typeface="Lato"/>
              </a:rPr>
              <a:t>These lists may be out of date. Please use </a:t>
            </a:r>
            <a:r>
              <a:rPr lang="en-US" sz="1000" u="sng">
                <a:solidFill>
                  <a:schemeClr val="hlink"/>
                </a:solidFill>
                <a:latin typeface="Lato"/>
                <a:ea typeface="Lato"/>
                <a:cs typeface="Lato"/>
                <a:sym typeface="Lato"/>
                <a:hlinkClick r:id="rId3"/>
              </a:rPr>
              <a:t>TOWR-S Product Posture</a:t>
            </a:r>
            <a:r>
              <a:rPr lang="en-US" sz="1000">
                <a:solidFill>
                  <a:srgbClr val="CC0000"/>
                </a:solidFill>
                <a:latin typeface="Lato"/>
                <a:ea typeface="Lato"/>
                <a:cs typeface="Lato"/>
                <a:sym typeface="Lato"/>
              </a:rPr>
              <a:t> instead.</a:t>
            </a:r>
            <a:endParaRPr b="0" sz="1000" u="none" cap="none" strike="noStrike">
              <a:solidFill>
                <a:srgbClr val="CC0000"/>
              </a:solidFill>
              <a:latin typeface="Lato"/>
              <a:ea typeface="Lato"/>
              <a:cs typeface="Lato"/>
              <a:sym typeface="Lat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g13651ed59d5_25_71"/>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539" name="Google Shape;539;g13651ed59d5_25_71"/>
          <p:cNvGraphicFramePr/>
          <p:nvPr/>
        </p:nvGraphicFramePr>
        <p:xfrm>
          <a:off x="311950" y="1218380"/>
          <a:ext cx="3000000" cy="3000000"/>
        </p:xfrm>
        <a:graphic>
          <a:graphicData uri="http://schemas.openxmlformats.org/drawingml/2006/table">
            <a:tbl>
              <a:tblPr bandRow="1" firstRow="1">
                <a:noFill/>
                <a:tableStyleId>{428D00CC-4D78-4459-A7FF-2CDF4BA0644E}</a:tableStyleId>
              </a:tblPr>
              <a:tblGrid>
                <a:gridCol w="2935100"/>
                <a:gridCol w="3984175"/>
                <a:gridCol w="2565925"/>
                <a:gridCol w="2082900"/>
              </a:tblGrid>
              <a:tr h="699875">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Feature</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Function/Description</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AWIPS Status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latin typeface="Montserrat"/>
                          <a:ea typeface="Montserrat"/>
                          <a:cs typeface="Montserrat"/>
                          <a:sym typeface="Montserrat"/>
                        </a:rPr>
                        <a:t>(TOWR RPM date)</a:t>
                      </a:r>
                      <a:endParaRPr sz="12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latin typeface="Montserrat"/>
                          <a:ea typeface="Montserrat"/>
                          <a:cs typeface="Montserrat"/>
                          <a:sym typeface="Montserrat"/>
                        </a:rPr>
                        <a:t>Target AWIPS Release</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100" u="none" cap="none" strike="noStrike">
                          <a:solidFill>
                            <a:srgbClr val="0000FF"/>
                          </a:solidFill>
                          <a:latin typeface="Montserrat"/>
                          <a:ea typeface="Montserrat"/>
                          <a:cs typeface="Montserrat"/>
                          <a:sym typeface="Montserrat"/>
                        </a:rPr>
                        <a:t>(Blue = submitted)</a:t>
                      </a:r>
                      <a:endParaRPr sz="1200" u="none" cap="none" strike="noStrike">
                        <a:latin typeface="Montserrat"/>
                        <a:ea typeface="Montserrat"/>
                        <a:cs typeface="Montserrat"/>
                        <a:sym typeface="Montserrat"/>
                      </a:endParaRPr>
                    </a:p>
                  </a:txBody>
                  <a:tcPr marT="45725" marB="45725" marR="91450" marL="91450" anchor="ctr"/>
                </a:tc>
              </a:tr>
              <a:tr h="405775">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Legacy bundle for GOES-15</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Enables legacy display of G-15</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Jan ’18, Eval</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latin typeface="Montserrat"/>
                          <a:ea typeface="Montserrat"/>
                          <a:cs typeface="Montserrat"/>
                          <a:sym typeface="Montserrat"/>
                          <a:extLst>
                            <a:ext uri="http://customooxmlschemas.google.com/">
                              <go:slidesCustomData xmlns:go="http://customooxmlschemas.google.com/" textRoundtripDataId="13"/>
                            </a:ext>
                          </a:extLst>
                        </a:rPr>
                        <a:t>Eval</a:t>
                      </a:r>
                      <a:endParaRPr sz="1200" u="none" cap="none" strike="noStrike">
                        <a:latin typeface="Montserrat"/>
                        <a:ea typeface="Montserrat"/>
                        <a:cs typeface="Montserrat"/>
                        <a:sym typeface="Montserrat"/>
                      </a:endParaRPr>
                    </a:p>
                  </a:txBody>
                  <a:tcPr marT="9150" marB="0" marR="6775" marL="6775" anchor="ctr"/>
                </a:tc>
              </a:tr>
              <a:tr h="396725">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Geostationary Map Scales</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West, Center, East geostationary scales</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Jan ‘18, Eval</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300"/>
                        <a:buFont typeface="Arial"/>
                        <a:buNone/>
                      </a:pPr>
                      <a:r>
                        <a:rPr lang="en-US" sz="1200" u="none" cap="none" strike="noStrike">
                          <a:solidFill>
                            <a:srgbClr val="00B050"/>
                          </a:solidFill>
                          <a:latin typeface="Montserrat"/>
                          <a:ea typeface="Montserrat"/>
                          <a:cs typeface="Montserrat"/>
                          <a:sym typeface="Montserrat"/>
                        </a:rPr>
                        <a:t>21.3.1</a:t>
                      </a:r>
                      <a:endParaRPr i="0" sz="1200" u="none" cap="none" strike="noStrike">
                        <a:solidFill>
                          <a:srgbClr val="00B050"/>
                        </a:solidFill>
                        <a:latin typeface="Montserrat"/>
                        <a:ea typeface="Montserrat"/>
                        <a:cs typeface="Montserrat"/>
                        <a:sym typeface="Montserrat"/>
                      </a:endParaRPr>
                    </a:p>
                  </a:txBody>
                  <a:tcPr marT="9150" marB="0" marR="6775" marL="6775" anchor="ctr"/>
                </a:tc>
              </a:tr>
              <a:tr h="405775">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Frame controls from 64 to 300</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Ability to loop 300 frames</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Eval</a:t>
                      </a:r>
                      <a:endParaRPr i="0" sz="1200" u="none" cap="none" strike="noStrike">
                        <a:solidFill>
                          <a:srgbClr val="000000"/>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solidFill>
                            <a:srgbClr val="00B050"/>
                          </a:solidFill>
                          <a:latin typeface="Montserrat"/>
                          <a:ea typeface="Montserrat"/>
                          <a:cs typeface="Montserrat"/>
                          <a:sym typeface="Montserrat"/>
                        </a:rPr>
                        <a:t>21.3.1 </a:t>
                      </a:r>
                      <a:endParaRPr i="0" sz="1200" u="none" cap="none" strike="noStrike">
                        <a:solidFill>
                          <a:srgbClr val="00B050"/>
                        </a:solidFill>
                        <a:latin typeface="Montserrat"/>
                        <a:ea typeface="Montserrat"/>
                        <a:cs typeface="Montserrat"/>
                        <a:sym typeface="Montserrat"/>
                      </a:endParaRPr>
                    </a:p>
                  </a:txBody>
                  <a:tcPr marT="9150" marB="0" marR="6775" marL="6775" anchor="ctr"/>
                </a:tc>
              </a:tr>
              <a:tr h="410225">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CSPP/CIMSS Polar data description</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Handles description of VIIRS/CIMSS prods </a:t>
                      </a:r>
                      <a:endParaRPr sz="12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(e.g.  CSPP in goes-r plugin)</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Feb ‘18</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Arial"/>
                        <a:buNone/>
                      </a:pPr>
                      <a:r>
                        <a:rPr lang="en-US" sz="1200" u="none" cap="none" strike="noStrike">
                          <a:latin typeface="Montserrat"/>
                          <a:ea typeface="Montserrat"/>
                          <a:cs typeface="Montserrat"/>
                          <a:sym typeface="Montserrat"/>
                        </a:rPr>
                        <a:t>Eval</a:t>
                      </a:r>
                      <a:endParaRPr i="0" sz="1200" u="none" cap="none" strike="noStrike">
                        <a:solidFill>
                          <a:schemeClr val="dk1"/>
                        </a:solidFill>
                        <a:latin typeface="Montserrat"/>
                        <a:ea typeface="Montserrat"/>
                        <a:cs typeface="Montserrat"/>
                        <a:sym typeface="Montserrat"/>
                      </a:endParaRPr>
                    </a:p>
                  </a:txBody>
                  <a:tcPr marT="9150" marB="0" marR="6775" marL="6775" anchor="ctr"/>
                </a:tc>
              </a:tr>
              <a:tr h="657800">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LDM (pqact) Updates</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latin typeface="Montserrat"/>
                          <a:ea typeface="Montserrat"/>
                          <a:cs typeface="Montserrat"/>
                          <a:sym typeface="Montserrat"/>
                        </a:rPr>
                        <a:t>LDM configuration for GOES-17 PACUS DMWs, and Blended Hydro (TPW, Rain Rate, PCT Normal TPW)</a:t>
                      </a:r>
                      <a:endParaRPr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200"/>
                        <a:buFont typeface="Calibri"/>
                        <a:buNone/>
                      </a:pPr>
                      <a:r>
                        <a:rPr lang="en-US" sz="1200" u="none" cap="none" strike="noStrike">
                          <a:latin typeface="Montserrat"/>
                          <a:ea typeface="Montserrat"/>
                          <a:cs typeface="Montserrat"/>
                          <a:sym typeface="Montserrat"/>
                        </a:rPr>
                        <a:t>Updates steps are in RPM install instructions, but not in RPM</a:t>
                      </a:r>
                      <a:endParaRPr i="0" sz="1200" u="none" cap="none" strike="noStrike">
                        <a:solidFill>
                          <a:schemeClr val="dk1"/>
                        </a:solidFill>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rgbClr val="0000FF"/>
                          </a:solidFill>
                          <a:latin typeface="Montserrat"/>
                          <a:ea typeface="Montserrat"/>
                          <a:cs typeface="Montserrat"/>
                          <a:sym typeface="Montserrat"/>
                        </a:rPr>
                        <a:t>18.2.1 / 20.2.1 </a:t>
                      </a:r>
                      <a:endParaRPr sz="1200" u="none" cap="none" strike="noStrike">
                        <a:solidFill>
                          <a:srgbClr val="0000FF"/>
                        </a:solidFill>
                        <a:latin typeface="Montserrat"/>
                        <a:ea typeface="Montserrat"/>
                        <a:cs typeface="Montserrat"/>
                        <a:sym typeface="Montserrat"/>
                      </a:endParaRPr>
                    </a:p>
                  </a:txBody>
                  <a:tcPr marT="45725" marB="45725" marR="91450" marL="91450" anchor="ctr"/>
                </a:tc>
              </a:tr>
              <a:tr h="657800">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GOES-East, GOES-West menu</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Update from “GOES-17” to “GOES-West”</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200" u="none" cap="none" strike="noStrike">
                          <a:latin typeface="Montserrat"/>
                          <a:ea typeface="Montserrat"/>
                          <a:cs typeface="Montserrat"/>
                          <a:sym typeface="Montserrat"/>
                        </a:rPr>
                        <a:t>May/Jun ‘18</a:t>
                      </a:r>
                      <a:endParaRPr i="0"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Arial"/>
                        <a:buNone/>
                      </a:pPr>
                      <a:r>
                        <a:rPr lang="en-US" sz="1200" u="none" cap="none" strike="noStrike">
                          <a:solidFill>
                            <a:srgbClr val="0000FF"/>
                          </a:solidFill>
                          <a:latin typeface="Montserrat"/>
                          <a:ea typeface="Montserrat"/>
                          <a:cs typeface="Montserrat"/>
                          <a:sym typeface="Montserrat"/>
                        </a:rPr>
                        <a:t>20.2.1</a:t>
                      </a:r>
                      <a:endParaRPr i="0" sz="1200" u="none" cap="none" strike="noStrike">
                        <a:solidFill>
                          <a:srgbClr val="0000FF"/>
                        </a:solidFill>
                        <a:latin typeface="Montserrat"/>
                        <a:ea typeface="Montserrat"/>
                        <a:cs typeface="Montserrat"/>
                        <a:sym typeface="Montserrat"/>
                      </a:endParaRPr>
                    </a:p>
                  </a:txBody>
                  <a:tcPr marT="9150" marB="0" marR="6775" marL="6775" anchor="ctr"/>
                </a:tc>
              </a:tr>
              <a:tr h="657800">
                <a:tc>
                  <a:txBody>
                    <a:bodyPr/>
                    <a:lstStyle/>
                    <a:p>
                      <a:pPr indent="0" lvl="0" marL="0" marR="0" rtl="0" algn="ctr">
                        <a:lnSpc>
                          <a:spcPct val="100000"/>
                        </a:lnSpc>
                        <a:spcBef>
                          <a:spcPts val="0"/>
                        </a:spcBef>
                        <a:spcAft>
                          <a:spcPts val="0"/>
                        </a:spcAft>
                        <a:buClr>
                          <a:srgbClr val="2E3917"/>
                        </a:buClr>
                        <a:buSzPts val="300"/>
                        <a:buFont typeface="Calibri"/>
                        <a:buNone/>
                      </a:pPr>
                      <a:r>
                        <a:rPr i="0" lang="en-US" sz="1000" u="none" cap="none" strike="noStrike">
                          <a:solidFill>
                            <a:schemeClr val="dk1"/>
                          </a:solidFill>
                          <a:latin typeface="Montserrat"/>
                          <a:ea typeface="Montserrat"/>
                          <a:cs typeface="Montserrat"/>
                          <a:sym typeface="Montserrat"/>
                        </a:rPr>
                        <a:t>Add Sector, Satellite to CAVE Legend </a:t>
                      </a:r>
                      <a:endParaRPr sz="10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2E3917"/>
                        </a:buClr>
                        <a:buSzPts val="300"/>
                        <a:buFont typeface="Calibri"/>
                        <a:buNone/>
                      </a:pPr>
                      <a:r>
                        <a:rPr i="0" lang="en-US" sz="1000" u="none" cap="none" strike="noStrike">
                          <a:solidFill>
                            <a:schemeClr val="dk1"/>
                          </a:solidFill>
                          <a:latin typeface="Montserrat"/>
                          <a:ea typeface="Montserrat"/>
                          <a:cs typeface="Montserrat"/>
                          <a:sym typeface="Montserrat"/>
                        </a:rPr>
                        <a:t>for G-16/G-17 RGBs, Derived Products, respectively</a:t>
                      </a:r>
                      <a:endParaRPr sz="10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2E3917"/>
                        </a:buClr>
                        <a:buSzPts val="300"/>
                        <a:buFont typeface="Calibri"/>
                        <a:buNone/>
                      </a:pPr>
                      <a:r>
                        <a:rPr i="0" lang="en-US" sz="1200" u="none" cap="none" strike="noStrike">
                          <a:solidFill>
                            <a:schemeClr val="dk1"/>
                          </a:solidFill>
                          <a:latin typeface="Montserrat"/>
                          <a:ea typeface="Montserrat"/>
                          <a:cs typeface="Montserrat"/>
                          <a:sym typeface="Montserrat"/>
                        </a:rPr>
                        <a:t>Improves Legend to delineate between loaded Sectors/Satellites</a:t>
                      </a:r>
                      <a:endParaRPr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2E3917"/>
                        </a:buClr>
                        <a:buSzPts val="300"/>
                        <a:buFont typeface="Calibri"/>
                        <a:buNone/>
                      </a:pPr>
                      <a:r>
                        <a:rPr lang="en-US" sz="1200" u="none" cap="none" strike="noStrike">
                          <a:solidFill>
                            <a:schemeClr val="dk1"/>
                          </a:solidFill>
                          <a:latin typeface="Montserrat"/>
                          <a:ea typeface="Montserrat"/>
                          <a:cs typeface="Montserrat"/>
                          <a:sym typeface="Montserrat"/>
                        </a:rPr>
                        <a:t>May/Jun ‘18 Eval</a:t>
                      </a:r>
                      <a:endParaRPr sz="12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rgbClr val="0000FF"/>
                          </a:solidFill>
                          <a:latin typeface="Montserrat"/>
                          <a:ea typeface="Montserrat"/>
                          <a:cs typeface="Montserrat"/>
                          <a:sym typeface="Montserrat"/>
                        </a:rPr>
                        <a:t>20.2.1</a:t>
                      </a:r>
                      <a:endParaRPr sz="1200" u="none" cap="none" strike="noStrike">
                        <a:solidFill>
                          <a:srgbClr val="0000FF"/>
                        </a:solidFill>
                        <a:latin typeface="Montserrat"/>
                        <a:ea typeface="Montserrat"/>
                        <a:cs typeface="Montserrat"/>
                        <a:sym typeface="Montserrat"/>
                      </a:endParaRPr>
                    </a:p>
                  </a:txBody>
                  <a:tcPr marT="9150" marB="0" marR="6775" marL="6775" anchor="ctr"/>
                </a:tc>
              </a:tr>
            </a:tbl>
          </a:graphicData>
        </a:graphic>
      </p:graphicFrame>
      <p:sp>
        <p:nvSpPr>
          <p:cNvPr id="540" name="Google Shape;540;g13651ed59d5_25_71"/>
          <p:cNvSpPr txBox="1"/>
          <p:nvPr/>
        </p:nvSpPr>
        <p:spPr>
          <a:xfrm>
            <a:off x="311950" y="5807075"/>
            <a:ext cx="6404400" cy="3387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600"/>
              <a:buFont typeface="Montserrat"/>
              <a:buChar char="•"/>
            </a:pPr>
            <a:r>
              <a:rPr b="0" i="1" lang="en-US" sz="1600" u="none" cap="none" strike="noStrike">
                <a:solidFill>
                  <a:schemeClr val="dk1"/>
                </a:solidFill>
                <a:latin typeface="Montserrat"/>
                <a:ea typeface="Montserrat"/>
                <a:cs typeface="Montserrat"/>
                <a:sym typeface="Montserrat"/>
              </a:rPr>
              <a:t>Link to pqact setting examples for tailored sectors is </a:t>
            </a:r>
            <a:r>
              <a:rPr b="0" i="1" lang="en-US" sz="1600" u="sng" cap="none" strike="noStrike">
                <a:solidFill>
                  <a:srgbClr val="1155CC"/>
                </a:solidFill>
                <a:latin typeface="Montserrat"/>
                <a:ea typeface="Montserrat"/>
                <a:cs typeface="Montserrat"/>
                <a:sym typeface="Montserrat"/>
                <a:hlinkClick r:id="rId3">
                  <a:extLst>
                    <a:ext uri="{A12FA001-AC4F-418D-AE19-62706E023703}">
                      <ahyp:hlinkClr val="tx"/>
                    </a:ext>
                  </a:extLst>
                </a:hlinkClick>
              </a:rPr>
              <a:t>here</a:t>
            </a:r>
            <a:r>
              <a:rPr b="0" i="1" lang="en-US" sz="1600" u="none" cap="none" strike="noStrike">
                <a:solidFill>
                  <a:schemeClr val="dk1"/>
                </a:solidFill>
                <a:latin typeface="Montserrat"/>
                <a:ea typeface="Montserrat"/>
                <a:cs typeface="Montserrat"/>
                <a:sym typeface="Montserrat"/>
              </a:rPr>
              <a:t>.</a:t>
            </a:r>
            <a:endParaRPr b="0" i="0" sz="1400" u="none" cap="none" strike="noStrike">
              <a:solidFill>
                <a:srgbClr val="000000"/>
              </a:solidFill>
              <a:latin typeface="Montserrat"/>
              <a:ea typeface="Montserrat"/>
              <a:cs typeface="Montserrat"/>
              <a:sym typeface="Montserrat"/>
            </a:endParaRPr>
          </a:p>
        </p:txBody>
      </p:sp>
      <p:sp>
        <p:nvSpPr>
          <p:cNvPr id="541" name="Google Shape;541;g13651ed59d5_25_71"/>
          <p:cNvSpPr txBox="1"/>
          <p:nvPr>
            <p:ph type="title"/>
          </p:nvPr>
        </p:nvSpPr>
        <p:spPr>
          <a:xfrm>
            <a:off x="1143000" y="0"/>
            <a:ext cx="83412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200"/>
              <a:t>(1) Current Non-Product RPM Features</a:t>
            </a:r>
            <a:endParaRPr sz="3200"/>
          </a:p>
        </p:txBody>
      </p:sp>
      <p:sp>
        <p:nvSpPr>
          <p:cNvPr id="542" name="Google Shape;542;g13651ed59d5_25_71"/>
          <p:cNvSpPr txBox="1"/>
          <p:nvPr/>
        </p:nvSpPr>
        <p:spPr>
          <a:xfrm>
            <a:off x="9213026" y="510775"/>
            <a:ext cx="2137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AWIPS Release Dates: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20.2.1,2,3 – June 2021</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20.3.1,2 </a:t>
            </a:r>
            <a:r>
              <a:rPr b="0" i="0" lang="en-US" sz="1200" u="none" cap="none" strike="noStrike">
                <a:solidFill>
                  <a:schemeClr val="dk1"/>
                </a:solidFill>
                <a:latin typeface="Arial"/>
                <a:ea typeface="Arial"/>
                <a:cs typeface="Arial"/>
                <a:sym typeface="Arial"/>
              </a:rPr>
              <a:t>– </a:t>
            </a:r>
            <a:r>
              <a:rPr b="0" i="0" lang="en-US" sz="1200" u="none" cap="none" strike="noStrike">
                <a:solidFill>
                  <a:srgbClr val="000000"/>
                </a:solidFill>
                <a:latin typeface="Arial"/>
                <a:ea typeface="Arial"/>
                <a:cs typeface="Arial"/>
                <a:sym typeface="Arial"/>
              </a:rPr>
              <a:t>Jan. 2022</a:t>
            </a:r>
            <a:endParaRPr b="0" i="0" sz="1200" u="none" cap="none" strike="noStrike">
              <a:solidFill>
                <a:srgbClr val="000000"/>
              </a:solidFill>
              <a:latin typeface="Arial"/>
              <a:ea typeface="Arial"/>
              <a:cs typeface="Arial"/>
              <a:sym typeface="Arial"/>
            </a:endParaRPr>
          </a:p>
        </p:txBody>
      </p:sp>
      <p:sp>
        <p:nvSpPr>
          <p:cNvPr id="543" name="Google Shape;543;g13651ed59d5_25_71"/>
          <p:cNvSpPr/>
          <p:nvPr/>
        </p:nvSpPr>
        <p:spPr>
          <a:xfrm rot="759115">
            <a:off x="9189984" y="77309"/>
            <a:ext cx="1620344" cy="719583"/>
          </a:xfrm>
          <a:prstGeom prst="foldedCorner">
            <a:avLst>
              <a:gd fmla="val 16667" name="adj"/>
            </a:avLst>
          </a:prstGeom>
          <a:solidFill>
            <a:srgbClr val="D9EAD3"/>
          </a:solidFill>
          <a:ln cap="flat" cmpd="sng" w="9525">
            <a:solidFill>
              <a:srgbClr val="B7B7B7"/>
            </a:solidFill>
            <a:prstDash val="solid"/>
            <a:round/>
            <a:headEnd len="sm" w="sm" type="none"/>
            <a:tailEnd len="sm" w="sm" type="none"/>
          </a:ln>
          <a:effectLst>
            <a:outerShdw blurRad="114300" rotWithShape="0" algn="bl" dir="5400000" dist="38100">
              <a:srgbClr val="000000">
                <a:alpha val="49800"/>
              </a:srgbClr>
            </a:outerShdw>
          </a:effectLst>
        </p:spPr>
        <p:txBody>
          <a:bodyPr anchorCtr="0" anchor="ctr" bIns="9125" lIns="45700" spcFirstLastPara="1" rIns="45700"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US" sz="1000">
                <a:solidFill>
                  <a:srgbClr val="CC0000"/>
                </a:solidFill>
                <a:latin typeface="Lato"/>
                <a:ea typeface="Lato"/>
                <a:cs typeface="Lato"/>
                <a:sym typeface="Lato"/>
              </a:rPr>
              <a:t>This table may be out of date. Please contact John Evans before using or quoting these details.</a:t>
            </a:r>
            <a:endParaRPr b="0" sz="1000" u="none" cap="none" strike="noStrike">
              <a:solidFill>
                <a:srgbClr val="CC0000"/>
              </a:solidFill>
              <a:latin typeface="Lato"/>
              <a:ea typeface="Lato"/>
              <a:cs typeface="Lato"/>
              <a:sym typeface="Lat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g13651ed59d5_25_8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550" name="Google Shape;550;g13651ed59d5_25_80"/>
          <p:cNvGraphicFramePr/>
          <p:nvPr/>
        </p:nvGraphicFramePr>
        <p:xfrm>
          <a:off x="381012" y="1738948"/>
          <a:ext cx="3000000" cy="3000000"/>
        </p:xfrm>
        <a:graphic>
          <a:graphicData uri="http://schemas.openxmlformats.org/drawingml/2006/table">
            <a:tbl>
              <a:tblPr bandRow="1" firstRow="1">
                <a:noFill/>
                <a:tableStyleId>{428D00CC-4D78-4459-A7FF-2CDF4BA0644E}</a:tableStyleId>
              </a:tblPr>
              <a:tblGrid>
                <a:gridCol w="3077300"/>
                <a:gridCol w="4176350"/>
                <a:gridCol w="1964075"/>
                <a:gridCol w="2212250"/>
              </a:tblGrid>
              <a:tr h="7640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Montserrat"/>
                          <a:ea typeface="Montserrat"/>
                          <a:cs typeface="Montserrat"/>
                          <a:sym typeface="Montserrat"/>
                        </a:rPr>
                        <a:t>Feature</a:t>
                      </a:r>
                      <a:endParaRPr sz="14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Montserrat"/>
                          <a:ea typeface="Montserrat"/>
                          <a:cs typeface="Montserrat"/>
                          <a:sym typeface="Montserrat"/>
                        </a:rPr>
                        <a:t>Function/Description</a:t>
                      </a:r>
                      <a:endParaRPr sz="14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Montserrat"/>
                          <a:ea typeface="Montserrat"/>
                          <a:cs typeface="Montserrat"/>
                          <a:sym typeface="Montserrat"/>
                        </a:rPr>
                        <a:t>AWIPS Status </a:t>
                      </a:r>
                      <a:endParaRPr sz="14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300" u="none" cap="none" strike="noStrike">
                          <a:latin typeface="Montserrat"/>
                          <a:ea typeface="Montserrat"/>
                          <a:cs typeface="Montserrat"/>
                          <a:sym typeface="Montserrat"/>
                        </a:rPr>
                        <a:t>(TOWR RPM date)</a:t>
                      </a:r>
                      <a:endParaRPr sz="14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Montserrat"/>
                          <a:ea typeface="Montserrat"/>
                          <a:cs typeface="Montserrat"/>
                          <a:sym typeface="Montserrat"/>
                        </a:rPr>
                        <a:t>Target AWIPS Release</a:t>
                      </a:r>
                      <a:endParaRPr sz="14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lang="en-US" sz="1300" u="none" cap="none" strike="noStrike">
                          <a:solidFill>
                            <a:srgbClr val="0000FF"/>
                          </a:solidFill>
                          <a:latin typeface="Montserrat"/>
                          <a:ea typeface="Montserrat"/>
                          <a:cs typeface="Montserrat"/>
                          <a:sym typeface="Montserrat"/>
                        </a:rPr>
                        <a:t>(Blue = submitted)</a:t>
                      </a:r>
                      <a:endParaRPr sz="1400" u="none" cap="none" strike="noStrike">
                        <a:latin typeface="Montserrat"/>
                        <a:ea typeface="Montserrat"/>
                        <a:cs typeface="Montserrat"/>
                        <a:sym typeface="Montserrat"/>
                      </a:endParaRPr>
                    </a:p>
                  </a:txBody>
                  <a:tcPr marT="45725" marB="45725" marR="91450" marL="91450" anchor="ctr"/>
                </a:tc>
              </a:tr>
              <a:tr h="583600">
                <a:tc>
                  <a:txBody>
                    <a:bodyPr/>
                    <a:lstStyle/>
                    <a:p>
                      <a:pPr indent="0" lvl="0" marL="0" marR="0" rtl="0" algn="ctr">
                        <a:lnSpc>
                          <a:spcPct val="100000"/>
                        </a:lnSpc>
                        <a:spcBef>
                          <a:spcPts val="0"/>
                        </a:spcBef>
                        <a:spcAft>
                          <a:spcPts val="0"/>
                        </a:spcAft>
                        <a:buClr>
                          <a:schemeClr val="dk1"/>
                        </a:buClr>
                        <a:buSzPts val="300"/>
                        <a:buFont typeface="Calibri"/>
                        <a:buNone/>
                      </a:pPr>
                      <a:r>
                        <a:rPr i="0" lang="en-US" sz="1400" u="none" cap="none" strike="noStrike">
                          <a:solidFill>
                            <a:schemeClr val="dk1"/>
                          </a:solidFill>
                          <a:latin typeface="Montserrat"/>
                          <a:ea typeface="Montserrat"/>
                          <a:cs typeface="Montserrat"/>
                          <a:sym typeface="Montserrat"/>
                        </a:rPr>
                        <a:t>Color By Pressure for GOES wind vectors</a:t>
                      </a:r>
                      <a:endParaRPr sz="14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400" u="none" cap="none" strike="noStrike">
                          <a:solidFill>
                            <a:schemeClr val="dk1"/>
                          </a:solidFill>
                          <a:latin typeface="Montserrat"/>
                          <a:ea typeface="Montserrat"/>
                          <a:cs typeface="Montserrat"/>
                          <a:sym typeface="Montserrat"/>
                        </a:rPr>
                        <a:t>Bundle/Menu to color by p-level or range </a:t>
                      </a:r>
                      <a:endParaRPr sz="14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300"/>
                        <a:buFont typeface="Calibri"/>
                        <a:buNone/>
                      </a:pPr>
                      <a:r>
                        <a:rPr i="0" lang="en-US" sz="1400" u="none" cap="none" strike="noStrike">
                          <a:solidFill>
                            <a:schemeClr val="dk1"/>
                          </a:solidFill>
                          <a:latin typeface="Montserrat"/>
                          <a:ea typeface="Montserrat"/>
                          <a:cs typeface="Montserrat"/>
                          <a:sym typeface="Montserrat"/>
                        </a:rPr>
                        <a:t>(SET/WFO PUB contribution)</a:t>
                      </a:r>
                      <a:endParaRPr sz="14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Feb ‘18 Eval</a:t>
                      </a:r>
                      <a:endParaRPr sz="1400" u="none" cap="none" strike="noStrike">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0000FF"/>
                          </a:solidFill>
                          <a:latin typeface="Montserrat"/>
                          <a:ea typeface="Montserrat"/>
                          <a:cs typeface="Montserrat"/>
                          <a:sym typeface="Montserrat"/>
                        </a:rPr>
                        <a:t>20.2.1</a:t>
                      </a:r>
                      <a:endParaRPr sz="1400" u="none" cap="none" strike="noStrike">
                        <a:solidFill>
                          <a:srgbClr val="0000FF"/>
                        </a:solidFill>
                        <a:latin typeface="Montserrat"/>
                        <a:ea typeface="Montserrat"/>
                        <a:cs typeface="Montserrat"/>
                        <a:sym typeface="Montserrat"/>
                      </a:endParaRPr>
                    </a:p>
                  </a:txBody>
                  <a:tcPr marT="9150" marB="0" marR="6775" marL="6775" anchor="ctr"/>
                </a:tc>
              </a:tr>
              <a:tr h="399150">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Legend update to GOES wind vectors</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Adds satellite (e.g. GOES-17/GOES-16) to display legend</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Mar ’20</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0000FF"/>
                          </a:solidFill>
                          <a:latin typeface="Montserrat"/>
                          <a:ea typeface="Montserrat"/>
                          <a:cs typeface="Montserrat"/>
                          <a:sym typeface="Montserrat"/>
                        </a:rPr>
                        <a:t>20.2.1</a:t>
                      </a:r>
                      <a:endParaRPr sz="1400" u="none" cap="none" strike="noStrike">
                        <a:latin typeface="Montserrat"/>
                        <a:ea typeface="Montserrat"/>
                        <a:cs typeface="Montserrat"/>
                        <a:sym typeface="Montserrat"/>
                      </a:endParaRPr>
                    </a:p>
                  </a:txBody>
                  <a:tcPr marT="9150" marB="0" marR="6775" marL="6775" anchor="ctr"/>
                </a:tc>
              </a:tr>
              <a:tr h="399150">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A2 Edex Ingest</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Ingest patterns for GOES-17 DMWs/ Blended Hydro</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Mar ’20</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0000FF"/>
                          </a:solidFill>
                          <a:latin typeface="Montserrat"/>
                          <a:ea typeface="Montserrat"/>
                          <a:cs typeface="Montserrat"/>
                          <a:sym typeface="Montserrat"/>
                        </a:rPr>
                        <a:t>20.2.1</a:t>
                      </a:r>
                      <a:endParaRPr sz="1400" u="none" cap="none" strike="noStrike">
                        <a:solidFill>
                          <a:srgbClr val="0000FF"/>
                        </a:solidFill>
                        <a:latin typeface="Montserrat"/>
                        <a:ea typeface="Montserrat"/>
                        <a:cs typeface="Montserrat"/>
                        <a:sym typeface="Montserrat"/>
                      </a:endParaRPr>
                    </a:p>
                  </a:txBody>
                  <a:tcPr marT="9150" marB="0" marR="6775" marL="6775" anchor="ctr"/>
                </a:tc>
              </a:tr>
              <a:tr h="399150">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A2 Edex Plugin Descriptions</a:t>
                      </a:r>
                      <a:endParaRPr i="0"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GLM AFA, TOE. Aerosol Detection (ADP)  </a:t>
                      </a:r>
                      <a:endParaRPr sz="1400" u="none" cap="none" strike="noStrike">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Hi/Med/Low confidence specification</a:t>
                      </a:r>
                      <a:endParaRPr i="0"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Jun ‘18/ Feb ’18</a:t>
                      </a:r>
                      <a:endParaRPr i="0"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Montserrat"/>
                          <a:ea typeface="Montserrat"/>
                          <a:cs typeface="Montserrat"/>
                          <a:sym typeface="Montserrat"/>
                        </a:rPr>
                        <a:t>Eval (GLM) /</a:t>
                      </a:r>
                      <a:r>
                        <a:rPr lang="en-US" sz="1400" u="none" cap="none" strike="noStrike">
                          <a:solidFill>
                            <a:srgbClr val="0000FF"/>
                          </a:solidFill>
                          <a:latin typeface="Montserrat"/>
                          <a:ea typeface="Montserrat"/>
                          <a:cs typeface="Montserrat"/>
                          <a:sym typeface="Montserrat"/>
                        </a:rPr>
                        <a:t> 20.2.1 (ADP)</a:t>
                      </a:r>
                      <a:endParaRPr sz="1400" u="none" cap="none" strike="noStrike">
                        <a:solidFill>
                          <a:srgbClr val="0000FF"/>
                        </a:solidFill>
                        <a:latin typeface="Montserrat"/>
                        <a:ea typeface="Montserrat"/>
                        <a:cs typeface="Montserrat"/>
                        <a:sym typeface="Montserrat"/>
                      </a:endParaRPr>
                    </a:p>
                  </a:txBody>
                  <a:tcPr marT="9150" marB="0" marR="6775" marL="6775" anchor="ctr"/>
                </a:tc>
              </a:tr>
              <a:tr h="399150">
                <a:tc>
                  <a:txBody>
                    <a:bodyPr/>
                    <a:lstStyle/>
                    <a:p>
                      <a:pPr indent="0" lvl="0" marL="0" marR="0" rtl="0" algn="ctr">
                        <a:lnSpc>
                          <a:spcPct val="100000"/>
                        </a:lnSpc>
                        <a:spcBef>
                          <a:spcPts val="0"/>
                        </a:spcBef>
                        <a:spcAft>
                          <a:spcPts val="0"/>
                        </a:spcAft>
                        <a:buClr>
                          <a:schemeClr val="dk1"/>
                        </a:buClr>
                        <a:buSzPts val="300"/>
                        <a:buFont typeface="Calibri"/>
                        <a:buNone/>
                      </a:pPr>
                      <a:r>
                        <a:rPr i="0" lang="en-US" sz="1400" u="none" cap="none" strike="noStrike">
                          <a:solidFill>
                            <a:schemeClr val="dk1"/>
                          </a:solidFill>
                          <a:latin typeface="Montserrat"/>
                          <a:ea typeface="Montserrat"/>
                          <a:cs typeface="Montserrat"/>
                          <a:sym typeface="Montserrat"/>
                        </a:rPr>
                        <a:t>A2 Edex Purge Rules</a:t>
                      </a:r>
                      <a:endParaRPr i="0"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400" u="none" cap="none" strike="noStrike">
                          <a:solidFill>
                            <a:schemeClr val="dk1"/>
                          </a:solidFill>
                          <a:latin typeface="Montserrat"/>
                          <a:ea typeface="Montserrat"/>
                          <a:cs typeface="Montserrat"/>
                          <a:sym typeface="Montserrat"/>
                        </a:rPr>
                        <a:t>Edex purging of processed Blended Hydro products</a:t>
                      </a:r>
                      <a:endParaRPr i="0"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Mar ’20</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rgbClr val="0000FF"/>
                          </a:solidFill>
                          <a:latin typeface="Montserrat"/>
                          <a:ea typeface="Montserrat"/>
                          <a:cs typeface="Montserrat"/>
                          <a:sym typeface="Montserrat"/>
                        </a:rPr>
                        <a:t>20.2.1</a:t>
                      </a:r>
                      <a:endParaRPr sz="1400" u="none" cap="none" strike="noStrike">
                        <a:solidFill>
                          <a:srgbClr val="0000FF"/>
                        </a:solidFill>
                        <a:latin typeface="Montserrat"/>
                        <a:ea typeface="Montserrat"/>
                        <a:cs typeface="Montserrat"/>
                        <a:sym typeface="Montserrat"/>
                      </a:endParaRPr>
                    </a:p>
                  </a:txBody>
                  <a:tcPr marT="9150" marB="0" marR="6775" marL="6775" anchor="ctr"/>
                </a:tc>
              </a:tr>
              <a:tr h="399150">
                <a:tc>
                  <a:txBody>
                    <a:bodyPr/>
                    <a:lstStyle/>
                    <a:p>
                      <a:pPr indent="0" lvl="0" marL="0" marR="0" rtl="0" algn="ctr">
                        <a:lnSpc>
                          <a:spcPct val="100000"/>
                        </a:lnSpc>
                        <a:spcBef>
                          <a:spcPts val="0"/>
                        </a:spcBef>
                        <a:spcAft>
                          <a:spcPts val="0"/>
                        </a:spcAft>
                        <a:buClr>
                          <a:schemeClr val="dk1"/>
                        </a:buClr>
                        <a:buSzPts val="300"/>
                        <a:buFont typeface="Calibri"/>
                        <a:buNone/>
                      </a:pPr>
                      <a:r>
                        <a:rPr i="0" lang="en-US" sz="1400" u="none" cap="none" strike="noStrike">
                          <a:solidFill>
                            <a:schemeClr val="dk1"/>
                          </a:solidFill>
                          <a:latin typeface="Montserrat"/>
                          <a:ea typeface="Montserrat"/>
                          <a:cs typeface="Montserrat"/>
                          <a:sym typeface="Montserrat"/>
                        </a:rPr>
                        <a:t>GOES 10.35um (CH 13) DegF display cfg</a:t>
                      </a:r>
                      <a:endParaRPr i="0"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i="0" lang="en-US" sz="1400" u="none" cap="none" strike="noStrike">
                          <a:solidFill>
                            <a:schemeClr val="dk1"/>
                          </a:solidFill>
                          <a:latin typeface="Montserrat"/>
                          <a:ea typeface="Montserrat"/>
                          <a:cs typeface="Montserrat"/>
                          <a:sym typeface="Montserrat"/>
                        </a:rPr>
                        <a:t>Menu, colormap, style rules for Deg Fahrenheit option</a:t>
                      </a:r>
                      <a:endParaRPr i="0"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chemeClr val="dk1"/>
                        </a:buClr>
                        <a:buSzPts val="300"/>
                        <a:buFont typeface="Calibri"/>
                        <a:buNone/>
                      </a:pPr>
                      <a:r>
                        <a:rPr lang="en-US" sz="1400" u="none" cap="none" strike="noStrike">
                          <a:solidFill>
                            <a:schemeClr val="dk1"/>
                          </a:solidFill>
                          <a:latin typeface="Montserrat"/>
                          <a:ea typeface="Montserrat"/>
                          <a:cs typeface="Montserrat"/>
                          <a:sym typeface="Montserrat"/>
                        </a:rPr>
                        <a:t>Mar ‘20 Eval</a:t>
                      </a:r>
                      <a:endParaRPr sz="1400" u="none" cap="none" strike="noStrike">
                        <a:solidFill>
                          <a:schemeClr val="dk1"/>
                        </a:solidFill>
                        <a:latin typeface="Montserrat"/>
                        <a:ea typeface="Montserrat"/>
                        <a:cs typeface="Montserrat"/>
                        <a:sym typeface="Montserrat"/>
                      </a:endParaRPr>
                    </a:p>
                  </a:txBody>
                  <a:tcPr marT="9150" marB="0" marR="6775" marL="67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latin typeface="Montserrat"/>
                          <a:ea typeface="Montserrat"/>
                          <a:cs typeface="Montserrat"/>
                          <a:sym typeface="Montserrat"/>
                        </a:rPr>
                        <a:t>TBD</a:t>
                      </a:r>
                      <a:endParaRPr sz="1400" u="none" cap="none" strike="noStrike">
                        <a:solidFill>
                          <a:schemeClr val="dk1"/>
                        </a:solidFill>
                        <a:latin typeface="Montserrat"/>
                        <a:ea typeface="Montserrat"/>
                        <a:cs typeface="Montserrat"/>
                        <a:sym typeface="Montserrat"/>
                      </a:endParaRPr>
                    </a:p>
                  </a:txBody>
                  <a:tcPr marT="9150" marB="0" marR="6775" marL="6775" anchor="ctr"/>
                </a:tc>
              </a:tr>
            </a:tbl>
          </a:graphicData>
        </a:graphic>
      </p:graphicFrame>
      <p:sp>
        <p:nvSpPr>
          <p:cNvPr id="551" name="Google Shape;551;g13651ed59d5_25_80"/>
          <p:cNvSpPr txBox="1"/>
          <p:nvPr>
            <p:ph type="title"/>
          </p:nvPr>
        </p:nvSpPr>
        <p:spPr>
          <a:xfrm>
            <a:off x="609600" y="0"/>
            <a:ext cx="89121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376092"/>
              </a:buClr>
              <a:buSzPts val="4000"/>
              <a:buFont typeface="Calibri"/>
              <a:buNone/>
            </a:pPr>
            <a:r>
              <a:rPr lang="en-US" sz="3200"/>
              <a:t>(2) Current Non-Product RPM Features</a:t>
            </a:r>
            <a:endParaRPr sz="3200"/>
          </a:p>
        </p:txBody>
      </p:sp>
      <p:sp>
        <p:nvSpPr>
          <p:cNvPr id="552" name="Google Shape;552;g13651ed59d5_25_80"/>
          <p:cNvSpPr txBox="1"/>
          <p:nvPr/>
        </p:nvSpPr>
        <p:spPr>
          <a:xfrm>
            <a:off x="8832026" y="967975"/>
            <a:ext cx="2137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AWIPS Release Dates: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20.2.1,2,3 – June 2021</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20.3.1,2 </a:t>
            </a:r>
            <a:r>
              <a:rPr b="0" i="0" lang="en-US" sz="1200" u="none" cap="none" strike="noStrike">
                <a:solidFill>
                  <a:schemeClr val="dk1"/>
                </a:solidFill>
                <a:latin typeface="Arial"/>
                <a:ea typeface="Arial"/>
                <a:cs typeface="Arial"/>
                <a:sym typeface="Arial"/>
              </a:rPr>
              <a:t>– </a:t>
            </a:r>
            <a:r>
              <a:rPr b="0" i="0" lang="en-US" sz="1200" u="none" cap="none" strike="noStrike">
                <a:solidFill>
                  <a:srgbClr val="000000"/>
                </a:solidFill>
                <a:latin typeface="Arial"/>
                <a:ea typeface="Arial"/>
                <a:cs typeface="Arial"/>
                <a:sym typeface="Arial"/>
              </a:rPr>
              <a:t>Jan. 2022</a:t>
            </a:r>
            <a:endParaRPr b="0" i="0" sz="1200" u="none" cap="none" strike="noStrike">
              <a:solidFill>
                <a:srgbClr val="000000"/>
              </a:solidFill>
              <a:latin typeface="Arial"/>
              <a:ea typeface="Arial"/>
              <a:cs typeface="Arial"/>
              <a:sym typeface="Arial"/>
            </a:endParaRPr>
          </a:p>
        </p:txBody>
      </p:sp>
      <p:sp>
        <p:nvSpPr>
          <p:cNvPr id="553" name="Google Shape;553;g13651ed59d5_25_80"/>
          <p:cNvSpPr/>
          <p:nvPr/>
        </p:nvSpPr>
        <p:spPr>
          <a:xfrm rot="759115">
            <a:off x="9342384" y="229709"/>
            <a:ext cx="1620344" cy="719583"/>
          </a:xfrm>
          <a:prstGeom prst="foldedCorner">
            <a:avLst>
              <a:gd fmla="val 16667" name="adj"/>
            </a:avLst>
          </a:prstGeom>
          <a:solidFill>
            <a:srgbClr val="D9EAD3"/>
          </a:solidFill>
          <a:ln cap="flat" cmpd="sng" w="9525">
            <a:solidFill>
              <a:srgbClr val="B7B7B7"/>
            </a:solidFill>
            <a:prstDash val="solid"/>
            <a:round/>
            <a:headEnd len="sm" w="sm" type="none"/>
            <a:tailEnd len="sm" w="sm" type="none"/>
          </a:ln>
          <a:effectLst>
            <a:outerShdw blurRad="114300" rotWithShape="0" algn="bl" dir="5400000" dist="38100">
              <a:srgbClr val="000000">
                <a:alpha val="49800"/>
              </a:srgbClr>
            </a:outerShdw>
          </a:effectLst>
        </p:spPr>
        <p:txBody>
          <a:bodyPr anchorCtr="0" anchor="ctr" bIns="9125" lIns="45700" spcFirstLastPara="1" rIns="45700"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US" sz="1000">
                <a:solidFill>
                  <a:srgbClr val="CC0000"/>
                </a:solidFill>
                <a:latin typeface="Lato"/>
                <a:ea typeface="Lato"/>
                <a:cs typeface="Lato"/>
                <a:sym typeface="Lato"/>
              </a:rPr>
              <a:t>This table may be out of date. Please contact John Evans before using or quoting these details.</a:t>
            </a:r>
            <a:endParaRPr b="0" sz="1000" u="none" cap="none" strike="noStrike">
              <a:solidFill>
                <a:srgbClr val="CC0000"/>
              </a:solidFill>
              <a:latin typeface="Lato"/>
              <a:ea typeface="Lato"/>
              <a:cs typeface="Lato"/>
              <a:sym typeface="Lat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g1334300325e_0_113"/>
          <p:cNvSpPr txBox="1"/>
          <p:nvPr>
            <p:ph idx="12" type="sldNum"/>
          </p:nvPr>
        </p:nvSpPr>
        <p:spPr>
          <a:xfrm>
            <a:off x="11530425" y="6416675"/>
            <a:ext cx="5601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103" name="Google Shape;103;g1334300325e_0_113"/>
          <p:cNvSpPr txBox="1"/>
          <p:nvPr>
            <p:ph type="title"/>
          </p:nvPr>
        </p:nvSpPr>
        <p:spPr>
          <a:xfrm>
            <a:off x="1219200" y="0"/>
            <a:ext cx="9717000" cy="874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990"/>
              <a:buNone/>
            </a:pPr>
            <a:r>
              <a:rPr lang="en-US" sz="2730"/>
              <a:t>Coming soon to SBN: </a:t>
            </a:r>
            <a:r>
              <a:rPr lang="en-US" sz="2730"/>
              <a:t>Global ASCAT Ocean Surface Winds</a:t>
            </a:r>
            <a:endParaRPr sz="2730"/>
          </a:p>
        </p:txBody>
      </p:sp>
      <p:grpSp>
        <p:nvGrpSpPr>
          <p:cNvPr id="104" name="Google Shape;104;g1334300325e_0_113"/>
          <p:cNvGrpSpPr/>
          <p:nvPr/>
        </p:nvGrpSpPr>
        <p:grpSpPr>
          <a:xfrm>
            <a:off x="4089500" y="1115594"/>
            <a:ext cx="8083167" cy="3947935"/>
            <a:chOff x="1155497" y="1062816"/>
            <a:chExt cx="10963200" cy="5353858"/>
          </a:xfrm>
        </p:grpSpPr>
        <p:pic>
          <p:nvPicPr>
            <p:cNvPr id="105" name="Google Shape;105;g1334300325e_0_113"/>
            <p:cNvPicPr preferRelativeResize="0"/>
            <p:nvPr/>
          </p:nvPicPr>
          <p:blipFill>
            <a:blip r:embed="rId3">
              <a:alphaModFix/>
            </a:blip>
            <a:stretch>
              <a:fillRect/>
            </a:stretch>
          </p:blipFill>
          <p:spPr>
            <a:xfrm>
              <a:off x="1305877" y="1264025"/>
              <a:ext cx="10520474" cy="5152650"/>
            </a:xfrm>
            <a:prstGeom prst="rect">
              <a:avLst/>
            </a:prstGeom>
            <a:noFill/>
            <a:ln cap="flat" cmpd="sng" w="9525">
              <a:solidFill>
                <a:srgbClr val="F3F3F3"/>
              </a:solidFill>
              <a:prstDash val="solid"/>
              <a:round/>
              <a:headEnd len="sm" w="sm" type="none"/>
              <a:tailEnd len="sm" w="sm" type="none"/>
            </a:ln>
          </p:spPr>
        </p:pic>
        <p:sp>
          <p:nvSpPr>
            <p:cNvPr id="106" name="Google Shape;106;g1334300325e_0_113"/>
            <p:cNvSpPr txBox="1"/>
            <p:nvPr/>
          </p:nvSpPr>
          <p:spPr>
            <a:xfrm rot="-1631949">
              <a:off x="6224920" y="5098283"/>
              <a:ext cx="824355" cy="70976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CC4125"/>
                  </a:solidFill>
                </a:rPr>
                <a:t>Area 10</a:t>
              </a:r>
              <a:endParaRPr sz="1100">
                <a:solidFill>
                  <a:srgbClr val="CC4125"/>
                </a:solidFill>
              </a:endParaRPr>
            </a:p>
          </p:txBody>
        </p:sp>
        <p:sp>
          <p:nvSpPr>
            <p:cNvPr id="107" name="Google Shape;107;g1334300325e_0_113"/>
            <p:cNvSpPr txBox="1"/>
            <p:nvPr/>
          </p:nvSpPr>
          <p:spPr>
            <a:xfrm rot="-1631949">
              <a:off x="7825120" y="5098283"/>
              <a:ext cx="824355" cy="70976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CC4125"/>
                  </a:solidFill>
                </a:rPr>
                <a:t>Area 10</a:t>
              </a:r>
              <a:endParaRPr sz="1100">
                <a:solidFill>
                  <a:srgbClr val="CC4125"/>
                </a:solidFill>
              </a:endParaRPr>
            </a:p>
          </p:txBody>
        </p:sp>
        <p:sp>
          <p:nvSpPr>
            <p:cNvPr id="108" name="Google Shape;108;g1334300325e_0_113"/>
            <p:cNvSpPr txBox="1"/>
            <p:nvPr/>
          </p:nvSpPr>
          <p:spPr>
            <a:xfrm rot="-1631949">
              <a:off x="9501520" y="5098283"/>
              <a:ext cx="824355" cy="70976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CC4125"/>
                  </a:solidFill>
                </a:rPr>
                <a:t>Area 10</a:t>
              </a:r>
              <a:endParaRPr sz="1100">
                <a:solidFill>
                  <a:srgbClr val="CC4125"/>
                </a:solidFill>
              </a:endParaRPr>
            </a:p>
          </p:txBody>
        </p:sp>
        <p:sp>
          <p:nvSpPr>
            <p:cNvPr id="109" name="Google Shape;109;g1334300325e_0_113"/>
            <p:cNvSpPr txBox="1"/>
            <p:nvPr/>
          </p:nvSpPr>
          <p:spPr>
            <a:xfrm rot="-1631949">
              <a:off x="1271920" y="5098283"/>
              <a:ext cx="824355" cy="70976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CC4125"/>
                  </a:solidFill>
                </a:rPr>
                <a:t>Area 10</a:t>
              </a:r>
              <a:endParaRPr sz="1100">
                <a:solidFill>
                  <a:srgbClr val="CC4125"/>
                </a:solidFill>
              </a:endParaRPr>
            </a:p>
          </p:txBody>
        </p:sp>
        <p:sp>
          <p:nvSpPr>
            <p:cNvPr id="110" name="Google Shape;110;g1334300325e_0_113"/>
            <p:cNvSpPr txBox="1"/>
            <p:nvPr/>
          </p:nvSpPr>
          <p:spPr>
            <a:xfrm rot="-1631949">
              <a:off x="2872120" y="5098283"/>
              <a:ext cx="824355" cy="70976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CC4125"/>
                  </a:solidFill>
                </a:rPr>
                <a:t>Area 10</a:t>
              </a:r>
              <a:endParaRPr sz="1100">
                <a:solidFill>
                  <a:srgbClr val="CC4125"/>
                </a:solidFill>
              </a:endParaRPr>
            </a:p>
          </p:txBody>
        </p:sp>
        <p:sp>
          <p:nvSpPr>
            <p:cNvPr id="111" name="Google Shape;111;g1334300325e_0_113"/>
            <p:cNvSpPr txBox="1"/>
            <p:nvPr/>
          </p:nvSpPr>
          <p:spPr>
            <a:xfrm rot="-1631949">
              <a:off x="4548520" y="5098283"/>
              <a:ext cx="824355" cy="70976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CC4125"/>
                  </a:solidFill>
                </a:rPr>
                <a:t>Area 10</a:t>
              </a:r>
              <a:endParaRPr sz="1100">
                <a:solidFill>
                  <a:srgbClr val="CC4125"/>
                </a:solidFill>
              </a:endParaRPr>
            </a:p>
          </p:txBody>
        </p:sp>
        <p:sp>
          <p:nvSpPr>
            <p:cNvPr id="112" name="Google Shape;112;g1334300325e_0_113"/>
            <p:cNvSpPr txBox="1"/>
            <p:nvPr/>
          </p:nvSpPr>
          <p:spPr>
            <a:xfrm rot="-1631949">
              <a:off x="11177920" y="5098283"/>
              <a:ext cx="824355" cy="70976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CC4125"/>
                  </a:solidFill>
                </a:rPr>
                <a:t>Area 10</a:t>
              </a:r>
              <a:endParaRPr sz="1100">
                <a:solidFill>
                  <a:srgbClr val="CC4125"/>
                </a:solidFill>
              </a:endParaRPr>
            </a:p>
          </p:txBody>
        </p:sp>
        <p:sp>
          <p:nvSpPr>
            <p:cNvPr id="113" name="Google Shape;113;g1334300325e_0_113"/>
            <p:cNvSpPr txBox="1"/>
            <p:nvPr/>
          </p:nvSpPr>
          <p:spPr>
            <a:xfrm rot="-1631949">
              <a:off x="9501520" y="3802883"/>
              <a:ext cx="824355" cy="70976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CC4125"/>
                  </a:solidFill>
                </a:rPr>
                <a:t>Area 10</a:t>
              </a:r>
              <a:endParaRPr sz="1100">
                <a:solidFill>
                  <a:srgbClr val="CC4125"/>
                </a:solidFill>
              </a:endParaRPr>
            </a:p>
          </p:txBody>
        </p:sp>
        <p:sp>
          <p:nvSpPr>
            <p:cNvPr id="114" name="Google Shape;114;g1334300325e_0_113"/>
            <p:cNvSpPr txBox="1"/>
            <p:nvPr/>
          </p:nvSpPr>
          <p:spPr>
            <a:xfrm rot="-1631949">
              <a:off x="1271920" y="3802883"/>
              <a:ext cx="824355" cy="70976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CC4125"/>
                  </a:solidFill>
                </a:rPr>
                <a:t>Area 10</a:t>
              </a:r>
              <a:endParaRPr sz="1100">
                <a:solidFill>
                  <a:srgbClr val="CC4125"/>
                </a:solidFill>
              </a:endParaRPr>
            </a:p>
          </p:txBody>
        </p:sp>
        <p:sp>
          <p:nvSpPr>
            <p:cNvPr id="115" name="Google Shape;115;g1334300325e_0_113"/>
            <p:cNvSpPr txBox="1"/>
            <p:nvPr/>
          </p:nvSpPr>
          <p:spPr>
            <a:xfrm rot="-1631949">
              <a:off x="2872120" y="3802883"/>
              <a:ext cx="824355" cy="70976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CC4125"/>
                  </a:solidFill>
                </a:rPr>
                <a:t>Area 10</a:t>
              </a:r>
              <a:endParaRPr sz="1100">
                <a:solidFill>
                  <a:srgbClr val="CC4125"/>
                </a:solidFill>
              </a:endParaRPr>
            </a:p>
          </p:txBody>
        </p:sp>
        <p:sp>
          <p:nvSpPr>
            <p:cNvPr id="116" name="Google Shape;116;g1334300325e_0_113"/>
            <p:cNvSpPr txBox="1"/>
            <p:nvPr/>
          </p:nvSpPr>
          <p:spPr>
            <a:xfrm rot="-1631949">
              <a:off x="11177920" y="3802883"/>
              <a:ext cx="824355" cy="70976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CC4125"/>
                  </a:solidFill>
                </a:rPr>
                <a:t>Area 10</a:t>
              </a:r>
              <a:endParaRPr sz="1100">
                <a:solidFill>
                  <a:srgbClr val="CC4125"/>
                </a:solidFill>
              </a:endParaRPr>
            </a:p>
          </p:txBody>
        </p:sp>
        <p:sp>
          <p:nvSpPr>
            <p:cNvPr id="117" name="Google Shape;117;g1334300325e_0_113"/>
            <p:cNvSpPr txBox="1"/>
            <p:nvPr/>
          </p:nvSpPr>
          <p:spPr>
            <a:xfrm rot="-1631949">
              <a:off x="9501520" y="2507483"/>
              <a:ext cx="824355" cy="70976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CC4125"/>
                  </a:solidFill>
                </a:rPr>
                <a:t>Area 10</a:t>
              </a:r>
              <a:endParaRPr sz="1100">
                <a:solidFill>
                  <a:srgbClr val="CC4125"/>
                </a:solidFill>
              </a:endParaRPr>
            </a:p>
          </p:txBody>
        </p:sp>
        <p:sp>
          <p:nvSpPr>
            <p:cNvPr id="118" name="Google Shape;118;g1334300325e_0_113"/>
            <p:cNvSpPr txBox="1"/>
            <p:nvPr/>
          </p:nvSpPr>
          <p:spPr>
            <a:xfrm rot="-1631949">
              <a:off x="1271920" y="2507483"/>
              <a:ext cx="824355" cy="70976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CC4125"/>
                  </a:solidFill>
                </a:rPr>
                <a:t>Area 10</a:t>
              </a:r>
              <a:endParaRPr sz="1100">
                <a:solidFill>
                  <a:srgbClr val="CC4125"/>
                </a:solidFill>
              </a:endParaRPr>
            </a:p>
          </p:txBody>
        </p:sp>
        <p:sp>
          <p:nvSpPr>
            <p:cNvPr id="119" name="Google Shape;119;g1334300325e_0_113"/>
            <p:cNvSpPr txBox="1"/>
            <p:nvPr/>
          </p:nvSpPr>
          <p:spPr>
            <a:xfrm rot="-1631949">
              <a:off x="2872120" y="2507483"/>
              <a:ext cx="824355" cy="70976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CC4125"/>
                  </a:solidFill>
                </a:rPr>
                <a:t>Area 10</a:t>
              </a:r>
              <a:endParaRPr sz="1100">
                <a:solidFill>
                  <a:srgbClr val="CC4125"/>
                </a:solidFill>
              </a:endParaRPr>
            </a:p>
          </p:txBody>
        </p:sp>
        <p:sp>
          <p:nvSpPr>
            <p:cNvPr id="120" name="Google Shape;120;g1334300325e_0_113"/>
            <p:cNvSpPr txBox="1"/>
            <p:nvPr/>
          </p:nvSpPr>
          <p:spPr>
            <a:xfrm rot="-1631949">
              <a:off x="11177920" y="2507483"/>
              <a:ext cx="824355" cy="70976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CC4125"/>
                  </a:solidFill>
                </a:rPr>
                <a:t>Area 10</a:t>
              </a:r>
              <a:endParaRPr sz="1100">
                <a:solidFill>
                  <a:srgbClr val="CC4125"/>
                </a:solidFill>
              </a:endParaRPr>
            </a:p>
          </p:txBody>
        </p:sp>
        <p:sp>
          <p:nvSpPr>
            <p:cNvPr id="121" name="Google Shape;121;g1334300325e_0_113"/>
            <p:cNvSpPr txBox="1"/>
            <p:nvPr/>
          </p:nvSpPr>
          <p:spPr>
            <a:xfrm rot="-1631949">
              <a:off x="9501520" y="1212083"/>
              <a:ext cx="824355" cy="70976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CC4125"/>
                  </a:solidFill>
                </a:rPr>
                <a:t>Area 10</a:t>
              </a:r>
              <a:endParaRPr sz="1100">
                <a:solidFill>
                  <a:srgbClr val="CC4125"/>
                </a:solidFill>
              </a:endParaRPr>
            </a:p>
          </p:txBody>
        </p:sp>
        <p:sp>
          <p:nvSpPr>
            <p:cNvPr id="122" name="Google Shape;122;g1334300325e_0_113"/>
            <p:cNvSpPr txBox="1"/>
            <p:nvPr/>
          </p:nvSpPr>
          <p:spPr>
            <a:xfrm rot="-1631949">
              <a:off x="1271920" y="1212083"/>
              <a:ext cx="824355" cy="70976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CC4125"/>
                  </a:solidFill>
                </a:rPr>
                <a:t>Area 10</a:t>
              </a:r>
              <a:endParaRPr sz="1100">
                <a:solidFill>
                  <a:srgbClr val="CC4125"/>
                </a:solidFill>
              </a:endParaRPr>
            </a:p>
          </p:txBody>
        </p:sp>
        <p:sp>
          <p:nvSpPr>
            <p:cNvPr id="123" name="Google Shape;123;g1334300325e_0_113"/>
            <p:cNvSpPr txBox="1"/>
            <p:nvPr/>
          </p:nvSpPr>
          <p:spPr>
            <a:xfrm rot="-1631949">
              <a:off x="2872120" y="1212083"/>
              <a:ext cx="824355" cy="70976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CC4125"/>
                  </a:solidFill>
                </a:rPr>
                <a:t>Area 10</a:t>
              </a:r>
              <a:endParaRPr sz="1100">
                <a:solidFill>
                  <a:srgbClr val="CC4125"/>
                </a:solidFill>
              </a:endParaRPr>
            </a:p>
          </p:txBody>
        </p:sp>
        <p:sp>
          <p:nvSpPr>
            <p:cNvPr id="124" name="Google Shape;124;g1334300325e_0_113"/>
            <p:cNvSpPr txBox="1"/>
            <p:nvPr/>
          </p:nvSpPr>
          <p:spPr>
            <a:xfrm rot="-1631949">
              <a:off x="11177920" y="1212083"/>
              <a:ext cx="824355" cy="70976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CC4125"/>
                  </a:solidFill>
                </a:rPr>
                <a:t>Area 10</a:t>
              </a:r>
              <a:endParaRPr sz="1100">
                <a:solidFill>
                  <a:srgbClr val="CC4125"/>
                </a:solidFill>
              </a:endParaRPr>
            </a:p>
          </p:txBody>
        </p:sp>
      </p:grpSp>
      <p:sp>
        <p:nvSpPr>
          <p:cNvPr id="125" name="Google Shape;125;g1334300325e_0_113"/>
          <p:cNvSpPr txBox="1"/>
          <p:nvPr>
            <p:ph idx="1" type="body"/>
          </p:nvPr>
        </p:nvSpPr>
        <p:spPr>
          <a:xfrm>
            <a:off x="49625" y="1187825"/>
            <a:ext cx="4115400" cy="4517100"/>
          </a:xfrm>
          <a:prstGeom prst="rect">
            <a:avLst/>
          </a:prstGeom>
          <a:noFill/>
        </p:spPr>
        <p:txBody>
          <a:bodyPr anchorCtr="0" anchor="t" bIns="45700" lIns="91425" spcFirstLastPara="1" rIns="91425" wrap="square" tIns="45700">
            <a:noAutofit/>
          </a:bodyPr>
          <a:lstStyle/>
          <a:p>
            <a:pPr indent="-228600" lvl="0" marL="228600" rtl="0" algn="l">
              <a:spcBef>
                <a:spcPts val="640"/>
              </a:spcBef>
              <a:spcAft>
                <a:spcPts val="0"/>
              </a:spcAft>
              <a:buClr>
                <a:srgbClr val="434343"/>
              </a:buClr>
              <a:buSzPts val="1800"/>
              <a:buChar char="•"/>
            </a:pPr>
            <a:r>
              <a:rPr lang="en-US" sz="1700">
                <a:solidFill>
                  <a:srgbClr val="434343"/>
                </a:solidFill>
              </a:rPr>
              <a:t>ASCAT </a:t>
            </a:r>
            <a:r>
              <a:rPr lang="en-US" sz="1700">
                <a:solidFill>
                  <a:srgbClr val="434343"/>
                </a:solidFill>
              </a:rPr>
              <a:t>ocean surface </a:t>
            </a:r>
            <a:r>
              <a:rPr lang="en-US" sz="1700">
                <a:solidFill>
                  <a:srgbClr val="434343"/>
                </a:solidFill>
              </a:rPr>
              <a:t>winds from Metop-B for Areas 01-09 have been on SBN since 2008.</a:t>
            </a:r>
            <a:r>
              <a:rPr lang="en-US" sz="1300">
                <a:solidFill>
                  <a:srgbClr val="666666"/>
                </a:solidFill>
              </a:rPr>
              <a:t> </a:t>
            </a:r>
            <a:r>
              <a:rPr i="1" lang="en-US" sz="1300">
                <a:solidFill>
                  <a:srgbClr val="999999"/>
                </a:solidFill>
              </a:rPr>
              <a:t>(cf. </a:t>
            </a:r>
            <a:r>
              <a:rPr i="1" lang="en-US" sz="1300" u="sng">
                <a:solidFill>
                  <a:srgbClr val="3CA6D8"/>
                </a:solidFill>
                <a:hlinkClick r:id="rId4">
                  <a:extLst>
                    <a:ext uri="{A12FA001-AC4F-418D-AE19-62706E023703}">
                      <ahyp:hlinkClr val="tx"/>
                    </a:ext>
                  </a:extLst>
                </a:hlinkClick>
              </a:rPr>
              <a:t>TIN08-28</a:t>
            </a:r>
            <a:r>
              <a:rPr i="1" lang="en-US" sz="1300">
                <a:solidFill>
                  <a:srgbClr val="999999"/>
                </a:solidFill>
              </a:rPr>
              <a:t>)</a:t>
            </a:r>
            <a:endParaRPr i="1" sz="1300">
              <a:solidFill>
                <a:srgbClr val="999999"/>
              </a:solidFill>
            </a:endParaRPr>
          </a:p>
          <a:p>
            <a:pPr indent="-196850" lvl="1" marL="400050" rtl="0" algn="l">
              <a:spcBef>
                <a:spcPts val="0"/>
              </a:spcBef>
              <a:spcAft>
                <a:spcPts val="0"/>
              </a:spcAft>
              <a:buClr>
                <a:srgbClr val="999999"/>
              </a:buClr>
              <a:buSzPts val="1300"/>
              <a:buChar char="•"/>
            </a:pPr>
            <a:r>
              <a:rPr i="1" lang="en-US" sz="1300">
                <a:solidFill>
                  <a:srgbClr val="999999"/>
                </a:solidFill>
              </a:rPr>
              <a:t>(Also from Metop-A, which ceased operating in Nov. 2021)</a:t>
            </a:r>
            <a:endParaRPr i="1" sz="1300">
              <a:solidFill>
                <a:srgbClr val="999999"/>
              </a:solidFill>
            </a:endParaRPr>
          </a:p>
          <a:p>
            <a:pPr indent="-222250" lvl="0" marL="228600" rtl="0" algn="l">
              <a:spcBef>
                <a:spcPts val="1000"/>
              </a:spcBef>
              <a:spcAft>
                <a:spcPts val="0"/>
              </a:spcAft>
              <a:buSzPts val="1700"/>
              <a:buChar char="•"/>
            </a:pPr>
            <a:r>
              <a:rPr lang="en-US" sz="1700">
                <a:solidFill>
                  <a:srgbClr val="434343"/>
                </a:solidFill>
              </a:rPr>
              <a:t>ASCAT winds for </a:t>
            </a:r>
            <a:r>
              <a:rPr lang="en-US" sz="1700">
                <a:solidFill>
                  <a:srgbClr val="CC4125"/>
                </a:solidFill>
              </a:rPr>
              <a:t>Area 10</a:t>
            </a:r>
            <a:r>
              <a:rPr lang="en-US" sz="1700">
                <a:solidFill>
                  <a:srgbClr val="434343"/>
                </a:solidFill>
              </a:rPr>
              <a:t> became available from PDA in June 2019.</a:t>
            </a:r>
            <a:endParaRPr sz="1700">
              <a:solidFill>
                <a:srgbClr val="434343"/>
              </a:solidFill>
            </a:endParaRPr>
          </a:p>
          <a:p>
            <a:pPr indent="-228600" lvl="0" marL="228600" rtl="0" algn="l">
              <a:spcBef>
                <a:spcPts val="1000"/>
              </a:spcBef>
              <a:spcAft>
                <a:spcPts val="0"/>
              </a:spcAft>
              <a:buSzPts val="1800"/>
              <a:buChar char="•"/>
            </a:pPr>
            <a:r>
              <a:rPr lang="en-US" sz="1700">
                <a:solidFill>
                  <a:srgbClr val="434343"/>
                </a:solidFill>
              </a:rPr>
              <a:t>Adding </a:t>
            </a:r>
            <a:r>
              <a:rPr lang="en-US" sz="1700">
                <a:solidFill>
                  <a:srgbClr val="CC4125"/>
                </a:solidFill>
              </a:rPr>
              <a:t>Area 10</a:t>
            </a:r>
            <a:r>
              <a:rPr lang="en-US" sz="1700">
                <a:solidFill>
                  <a:srgbClr val="434343"/>
                </a:solidFill>
              </a:rPr>
              <a:t> will complete global coverage of ASCAT winds – and will add only 12 MB/day</a:t>
            </a:r>
            <a:r>
              <a:rPr lang="en-US" sz="1300">
                <a:solidFill>
                  <a:srgbClr val="666666"/>
                </a:solidFill>
              </a:rPr>
              <a:t> [0.5 MB/hr; 1 kbps]</a:t>
            </a:r>
            <a:endParaRPr sz="1300">
              <a:solidFill>
                <a:srgbClr val="666666"/>
              </a:solidFill>
            </a:endParaRPr>
          </a:p>
          <a:p>
            <a:pPr indent="-222250" lvl="0" marL="228600" rtl="0" algn="l">
              <a:spcBef>
                <a:spcPts val="1000"/>
              </a:spcBef>
              <a:spcAft>
                <a:spcPts val="0"/>
              </a:spcAft>
              <a:buClr>
                <a:srgbClr val="434343"/>
              </a:buClr>
              <a:buSzPts val="1700"/>
              <a:buChar char="•"/>
            </a:pPr>
            <a:r>
              <a:rPr lang="en-US" sz="1700">
                <a:solidFill>
                  <a:srgbClr val="434343"/>
                </a:solidFill>
              </a:rPr>
              <a:t>Metop-</a:t>
            </a:r>
            <a:r>
              <a:rPr lang="en-US" sz="1700" u="sng">
                <a:solidFill>
                  <a:srgbClr val="434343"/>
                </a:solidFill>
              </a:rPr>
              <a:t>C</a:t>
            </a:r>
            <a:r>
              <a:rPr lang="en-US" sz="1700">
                <a:solidFill>
                  <a:srgbClr val="434343"/>
                </a:solidFill>
              </a:rPr>
              <a:t> ASCAT winds are expected from NESDIS operational sources </a:t>
            </a:r>
            <a:br>
              <a:rPr lang="en-US" sz="1700">
                <a:solidFill>
                  <a:srgbClr val="434343"/>
                </a:solidFill>
              </a:rPr>
            </a:br>
            <a:r>
              <a:rPr lang="en-US" sz="1700">
                <a:solidFill>
                  <a:srgbClr val="434343"/>
                </a:solidFill>
              </a:rPr>
              <a:t>(</a:t>
            </a:r>
            <a:r>
              <a:rPr i="1" lang="en-US" sz="1700">
                <a:solidFill>
                  <a:srgbClr val="434343"/>
                </a:solidFill>
              </a:rPr>
              <a:t>e.g.</a:t>
            </a:r>
            <a:r>
              <a:rPr lang="en-US" sz="1700">
                <a:solidFill>
                  <a:srgbClr val="434343"/>
                </a:solidFill>
              </a:rPr>
              <a:t> PDA) in ~August 2022</a:t>
            </a:r>
            <a:endParaRPr sz="1700">
              <a:solidFill>
                <a:srgbClr val="434343"/>
              </a:solidFill>
            </a:endParaRPr>
          </a:p>
        </p:txBody>
      </p:sp>
      <p:sp>
        <p:nvSpPr>
          <p:cNvPr id="126" name="Google Shape;126;g1334300325e_0_113"/>
          <p:cNvSpPr/>
          <p:nvPr/>
        </p:nvSpPr>
        <p:spPr>
          <a:xfrm>
            <a:off x="9267825" y="1919300"/>
            <a:ext cx="1481700" cy="845400"/>
          </a:xfrm>
          <a:prstGeom prst="rect">
            <a:avLst/>
          </a:prstGeom>
          <a:noFill/>
          <a:ln cap="flat" cmpd="sng" w="9525">
            <a:solidFill>
              <a:srgbClr val="EFEFE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7" name="Google Shape;127;g1334300325e_0_113"/>
          <p:cNvCxnSpPr/>
          <p:nvPr/>
        </p:nvCxnSpPr>
        <p:spPr>
          <a:xfrm flipH="1">
            <a:off x="5664475" y="1921100"/>
            <a:ext cx="3609000" cy="2592000"/>
          </a:xfrm>
          <a:prstGeom prst="straightConnector1">
            <a:avLst/>
          </a:prstGeom>
          <a:noFill/>
          <a:ln cap="flat" cmpd="sng" w="9525">
            <a:solidFill>
              <a:srgbClr val="EFEFEF"/>
            </a:solidFill>
            <a:prstDash val="dash"/>
            <a:round/>
            <a:headEnd len="med" w="med" type="none"/>
            <a:tailEnd len="med" w="med" type="none"/>
          </a:ln>
        </p:spPr>
      </p:cxnSp>
      <p:cxnSp>
        <p:nvCxnSpPr>
          <p:cNvPr id="128" name="Google Shape;128;g1334300325e_0_113"/>
          <p:cNvCxnSpPr/>
          <p:nvPr/>
        </p:nvCxnSpPr>
        <p:spPr>
          <a:xfrm flipH="1">
            <a:off x="9789175" y="2761575"/>
            <a:ext cx="967500" cy="4011600"/>
          </a:xfrm>
          <a:prstGeom prst="straightConnector1">
            <a:avLst/>
          </a:prstGeom>
          <a:noFill/>
          <a:ln cap="flat" cmpd="sng" w="9525">
            <a:solidFill>
              <a:srgbClr val="EFEFEF"/>
            </a:solidFill>
            <a:prstDash val="dash"/>
            <a:round/>
            <a:headEnd len="med" w="med" type="none"/>
            <a:tailEnd len="med" w="med" type="none"/>
          </a:ln>
        </p:spPr>
      </p:cxnSp>
      <p:cxnSp>
        <p:nvCxnSpPr>
          <p:cNvPr id="129" name="Google Shape;129;g1334300325e_0_113"/>
          <p:cNvCxnSpPr/>
          <p:nvPr/>
        </p:nvCxnSpPr>
        <p:spPr>
          <a:xfrm flipH="1">
            <a:off x="9782125" y="1921100"/>
            <a:ext cx="967500" cy="2592300"/>
          </a:xfrm>
          <a:prstGeom prst="straightConnector1">
            <a:avLst/>
          </a:prstGeom>
          <a:noFill/>
          <a:ln cap="flat" cmpd="sng" w="9525">
            <a:solidFill>
              <a:srgbClr val="EFEFEF"/>
            </a:solidFill>
            <a:prstDash val="dash"/>
            <a:round/>
            <a:headEnd len="med" w="med" type="none"/>
            <a:tailEnd len="med" w="med" type="none"/>
          </a:ln>
        </p:spPr>
      </p:cxnSp>
      <p:cxnSp>
        <p:nvCxnSpPr>
          <p:cNvPr id="130" name="Google Shape;130;g1334300325e_0_113"/>
          <p:cNvCxnSpPr/>
          <p:nvPr/>
        </p:nvCxnSpPr>
        <p:spPr>
          <a:xfrm flipH="1">
            <a:off x="5664475" y="2775700"/>
            <a:ext cx="3609000" cy="4011600"/>
          </a:xfrm>
          <a:prstGeom prst="straightConnector1">
            <a:avLst/>
          </a:prstGeom>
          <a:noFill/>
          <a:ln cap="flat" cmpd="sng" w="9525">
            <a:solidFill>
              <a:srgbClr val="EFEFEF"/>
            </a:solidFill>
            <a:prstDash val="dash"/>
            <a:round/>
            <a:headEnd len="med" w="med" type="none"/>
            <a:tailEnd len="med" w="med" type="none"/>
          </a:ln>
        </p:spPr>
      </p:cxnSp>
      <p:grpSp>
        <p:nvGrpSpPr>
          <p:cNvPr id="131" name="Google Shape;131;g1334300325e_0_113"/>
          <p:cNvGrpSpPr/>
          <p:nvPr/>
        </p:nvGrpSpPr>
        <p:grpSpPr>
          <a:xfrm>
            <a:off x="5664483" y="4513557"/>
            <a:ext cx="4115606" cy="2268450"/>
            <a:chOff x="189400" y="4046723"/>
            <a:chExt cx="4718650" cy="2735050"/>
          </a:xfrm>
        </p:grpSpPr>
        <p:pic>
          <p:nvPicPr>
            <p:cNvPr id="132" name="Google Shape;132;g1334300325e_0_113"/>
            <p:cNvPicPr preferRelativeResize="0"/>
            <p:nvPr/>
          </p:nvPicPr>
          <p:blipFill>
            <a:blip r:embed="rId5">
              <a:alphaModFix amt="63000"/>
            </a:blip>
            <a:stretch>
              <a:fillRect/>
            </a:stretch>
          </p:blipFill>
          <p:spPr>
            <a:xfrm>
              <a:off x="189400" y="4046723"/>
              <a:ext cx="4718650" cy="2735050"/>
            </a:xfrm>
            <a:prstGeom prst="rect">
              <a:avLst/>
            </a:prstGeom>
            <a:noFill/>
            <a:ln cap="flat" cmpd="sng" w="9525">
              <a:solidFill>
                <a:srgbClr val="F3F3F3"/>
              </a:solidFill>
              <a:prstDash val="solid"/>
              <a:round/>
              <a:headEnd len="sm" w="sm" type="none"/>
              <a:tailEnd len="sm" w="sm" type="none"/>
            </a:ln>
            <a:effectLst>
              <a:outerShdw blurRad="85725" rotWithShape="0" algn="bl" dir="5400000" dist="28575">
                <a:srgbClr val="000000">
                  <a:alpha val="50000"/>
                </a:srgbClr>
              </a:outerShdw>
            </a:effectLst>
          </p:spPr>
        </p:pic>
        <p:cxnSp>
          <p:nvCxnSpPr>
            <p:cNvPr id="133" name="Google Shape;133;g1334300325e_0_113"/>
            <p:cNvCxnSpPr/>
            <p:nvPr/>
          </p:nvCxnSpPr>
          <p:spPr>
            <a:xfrm>
              <a:off x="3238592" y="4047716"/>
              <a:ext cx="0" cy="2732700"/>
            </a:xfrm>
            <a:prstGeom prst="straightConnector1">
              <a:avLst/>
            </a:prstGeom>
            <a:noFill/>
            <a:ln cap="flat" cmpd="sng" w="28575">
              <a:solidFill>
                <a:srgbClr val="666666"/>
              </a:solidFill>
              <a:prstDash val="solid"/>
              <a:round/>
              <a:headEnd len="med" w="med" type="none"/>
              <a:tailEnd len="med" w="med" type="none"/>
            </a:ln>
          </p:spPr>
        </p:cxnSp>
        <p:cxnSp>
          <p:nvCxnSpPr>
            <p:cNvPr id="134" name="Google Shape;134;g1334300325e_0_113"/>
            <p:cNvCxnSpPr>
              <a:stCxn id="132" idx="1"/>
            </p:cNvCxnSpPr>
            <p:nvPr/>
          </p:nvCxnSpPr>
          <p:spPr>
            <a:xfrm>
              <a:off x="189400" y="5414248"/>
              <a:ext cx="3039000" cy="0"/>
            </a:xfrm>
            <a:prstGeom prst="straightConnector1">
              <a:avLst/>
            </a:prstGeom>
            <a:noFill/>
            <a:ln cap="flat" cmpd="sng" w="28575">
              <a:solidFill>
                <a:srgbClr val="666666"/>
              </a:solidFill>
              <a:prstDash val="solid"/>
              <a:round/>
              <a:headEnd len="med" w="med" type="none"/>
              <a:tailEnd len="med" w="med" type="none"/>
            </a:ln>
          </p:spPr>
        </p:cxnSp>
      </p:grpSp>
      <p:sp>
        <p:nvSpPr>
          <p:cNvPr id="135" name="Google Shape;135;g1334300325e_0_113"/>
          <p:cNvSpPr txBox="1"/>
          <p:nvPr/>
        </p:nvSpPr>
        <p:spPr>
          <a:xfrm>
            <a:off x="5715000" y="5796350"/>
            <a:ext cx="753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999999"/>
                </a:solidFill>
                <a:latin typeface="Lato"/>
                <a:ea typeface="Lato"/>
                <a:cs typeface="Lato"/>
                <a:sym typeface="Lato"/>
              </a:rPr>
              <a:t>Area 01</a:t>
            </a:r>
            <a:endParaRPr sz="1200">
              <a:solidFill>
                <a:srgbClr val="999999"/>
              </a:solidFill>
              <a:latin typeface="Lato"/>
              <a:ea typeface="Lato"/>
              <a:cs typeface="Lato"/>
              <a:sym typeface="Lato"/>
            </a:endParaRPr>
          </a:p>
        </p:txBody>
      </p:sp>
      <p:sp>
        <p:nvSpPr>
          <p:cNvPr id="136" name="Google Shape;136;g1334300325e_0_113"/>
          <p:cNvSpPr txBox="1"/>
          <p:nvPr/>
        </p:nvSpPr>
        <p:spPr>
          <a:xfrm>
            <a:off x="5715000" y="4653350"/>
            <a:ext cx="753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999999"/>
                </a:solidFill>
                <a:latin typeface="Lato"/>
                <a:ea typeface="Lato"/>
                <a:cs typeface="Lato"/>
                <a:sym typeface="Lato"/>
              </a:rPr>
              <a:t>Area 02</a:t>
            </a:r>
            <a:endParaRPr sz="1200">
              <a:solidFill>
                <a:srgbClr val="999999"/>
              </a:solidFill>
              <a:latin typeface="Lato"/>
              <a:ea typeface="Lato"/>
              <a:cs typeface="Lato"/>
              <a:sym typeface="Lato"/>
            </a:endParaRPr>
          </a:p>
        </p:txBody>
      </p:sp>
      <p:sp>
        <p:nvSpPr>
          <p:cNvPr id="137" name="Google Shape;137;g1334300325e_0_113"/>
          <p:cNvSpPr txBox="1"/>
          <p:nvPr/>
        </p:nvSpPr>
        <p:spPr>
          <a:xfrm rot="-1535154">
            <a:off x="8839251" y="5491542"/>
            <a:ext cx="753710" cy="369271"/>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999999"/>
                </a:solidFill>
                <a:latin typeface="Lato"/>
                <a:ea typeface="Lato"/>
                <a:cs typeface="Lato"/>
                <a:sym typeface="Lato"/>
              </a:rPr>
              <a:t>Area 10</a:t>
            </a:r>
            <a:endParaRPr sz="1200">
              <a:solidFill>
                <a:srgbClr val="999999"/>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gfb4a787c85_0_35"/>
          <p:cNvSpPr txBox="1"/>
          <p:nvPr>
            <p:ph idx="1" type="body"/>
          </p:nvPr>
        </p:nvSpPr>
        <p:spPr>
          <a:xfrm>
            <a:off x="5342900" y="5299975"/>
            <a:ext cx="6483300" cy="1178400"/>
          </a:xfrm>
          <a:prstGeom prst="rect">
            <a:avLst/>
          </a:prstGeom>
          <a:noFill/>
          <a:ln>
            <a:noFill/>
          </a:ln>
        </p:spPr>
        <p:txBody>
          <a:bodyPr anchorCtr="0" anchor="t" bIns="45700" lIns="9125" spcFirstLastPara="1" rIns="9125" wrap="square" tIns="45700">
            <a:noAutofit/>
          </a:bodyPr>
          <a:lstStyle/>
          <a:p>
            <a:pPr indent="-200025" lvl="1" marL="228600" marR="47244" rtl="0" algn="l">
              <a:lnSpc>
                <a:spcPct val="115000"/>
              </a:lnSpc>
              <a:spcBef>
                <a:spcPts val="0"/>
              </a:spcBef>
              <a:spcAft>
                <a:spcPts val="0"/>
              </a:spcAft>
              <a:buClr>
                <a:srgbClr val="434343"/>
              </a:buClr>
              <a:buSzPts val="1600"/>
              <a:buChar char="•"/>
            </a:pPr>
            <a:r>
              <a:rPr lang="en-US" sz="1600">
                <a:solidFill>
                  <a:srgbClr val="434343"/>
                </a:solidFill>
              </a:rPr>
              <a:t>Operational Readiness Review (ORR) June 21</a:t>
            </a:r>
            <a:endParaRPr sz="1600">
              <a:solidFill>
                <a:srgbClr val="434343"/>
              </a:solidFill>
            </a:endParaRPr>
          </a:p>
          <a:p>
            <a:pPr indent="-200025" lvl="1" marL="228600" marR="47244" rtl="0" algn="l">
              <a:lnSpc>
                <a:spcPct val="115000"/>
              </a:lnSpc>
              <a:spcBef>
                <a:spcPts val="0"/>
              </a:spcBef>
              <a:spcAft>
                <a:spcPts val="0"/>
              </a:spcAft>
              <a:buClr>
                <a:srgbClr val="434343"/>
              </a:buClr>
              <a:buSzPts val="1600"/>
              <a:buChar char="•"/>
            </a:pPr>
            <a:r>
              <a:rPr lang="en-US" sz="1600">
                <a:solidFill>
                  <a:srgbClr val="434343"/>
                </a:solidFill>
              </a:rPr>
              <a:t>PDA operational release </a:t>
            </a:r>
            <a:r>
              <a:rPr lang="en-US" sz="1600" u="sng">
                <a:solidFill>
                  <a:schemeClr val="hlink"/>
                </a:solidFill>
                <a:hlinkClick r:id="rId3"/>
              </a:rPr>
              <a:t>announced</a:t>
            </a:r>
            <a:r>
              <a:rPr lang="en-US" sz="1600">
                <a:solidFill>
                  <a:srgbClr val="434343"/>
                </a:solidFill>
              </a:rPr>
              <a:t> for July 21; will be followed by</a:t>
            </a:r>
            <a:endParaRPr sz="1600">
              <a:solidFill>
                <a:srgbClr val="434343"/>
              </a:solidFill>
            </a:endParaRPr>
          </a:p>
          <a:p>
            <a:pPr indent="-200025" lvl="1" marL="228600" marR="47244" rtl="0" algn="l">
              <a:lnSpc>
                <a:spcPct val="115000"/>
              </a:lnSpc>
              <a:spcBef>
                <a:spcPts val="0"/>
              </a:spcBef>
              <a:spcAft>
                <a:spcPts val="0"/>
              </a:spcAft>
              <a:buClr>
                <a:srgbClr val="434343"/>
              </a:buClr>
              <a:buSzPts val="1600"/>
              <a:buChar char="•"/>
            </a:pPr>
            <a:r>
              <a:rPr lang="en-US" sz="1600">
                <a:solidFill>
                  <a:srgbClr val="434343"/>
                </a:solidFill>
              </a:rPr>
              <a:t>NWS evaluation w/ Ops Proving Ground an</a:t>
            </a:r>
            <a:r>
              <a:rPr lang="en-US" sz="1600">
                <a:solidFill>
                  <a:srgbClr val="434343"/>
                </a:solidFill>
              </a:rPr>
              <a:t>d</a:t>
            </a:r>
            <a:r>
              <a:rPr lang="en-US" sz="1600">
                <a:solidFill>
                  <a:srgbClr val="434343"/>
                </a:solidFill>
              </a:rPr>
              <a:t> selected field offices</a:t>
            </a:r>
            <a:endParaRPr sz="1600">
              <a:solidFill>
                <a:srgbClr val="434343"/>
              </a:solidFill>
            </a:endParaRPr>
          </a:p>
          <a:p>
            <a:pPr indent="-200025" lvl="1" marL="228600" marR="47244" rtl="0" algn="l">
              <a:lnSpc>
                <a:spcPct val="115000"/>
              </a:lnSpc>
              <a:spcBef>
                <a:spcPts val="0"/>
              </a:spcBef>
              <a:spcAft>
                <a:spcPts val="0"/>
              </a:spcAft>
              <a:buClr>
                <a:srgbClr val="434343"/>
              </a:buClr>
              <a:buSzPts val="1600"/>
              <a:buChar char="•"/>
            </a:pPr>
            <a:r>
              <a:rPr lang="en-US" sz="1600">
                <a:solidFill>
                  <a:srgbClr val="434343"/>
                </a:solidFill>
              </a:rPr>
              <a:t>Distribution </a:t>
            </a:r>
            <a:r>
              <a:rPr lang="en-US" sz="1600">
                <a:solidFill>
                  <a:srgbClr val="434343"/>
                </a:solidFill>
              </a:rPr>
              <a:t>mechanism</a:t>
            </a:r>
            <a:r>
              <a:rPr lang="en-US" sz="1600">
                <a:solidFill>
                  <a:srgbClr val="434343"/>
                </a:solidFill>
              </a:rPr>
              <a:t> to AWIPS sites remains to be determined</a:t>
            </a:r>
            <a:endParaRPr sz="1600">
              <a:solidFill>
                <a:srgbClr val="434343"/>
              </a:solidFill>
            </a:endParaRPr>
          </a:p>
        </p:txBody>
      </p:sp>
      <p:sp>
        <p:nvSpPr>
          <p:cNvPr id="144" name="Google Shape;144;gfb4a787c85_0_35"/>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45" name="Google Shape;145;gfb4a787c85_0_35"/>
          <p:cNvSpPr txBox="1"/>
          <p:nvPr>
            <p:ph type="title"/>
          </p:nvPr>
        </p:nvSpPr>
        <p:spPr>
          <a:xfrm>
            <a:off x="1219200" y="0"/>
            <a:ext cx="9717000" cy="87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en-US" sz="3200"/>
              <a:t>Coming soon: </a:t>
            </a:r>
            <a:r>
              <a:rPr lang="en-US" sz="3200"/>
              <a:t>VIIRS Flood Mapping</a:t>
            </a:r>
            <a:endParaRPr sz="3200"/>
          </a:p>
        </p:txBody>
      </p:sp>
      <p:grpSp>
        <p:nvGrpSpPr>
          <p:cNvPr id="146" name="Google Shape;146;gfb4a787c85_0_35"/>
          <p:cNvGrpSpPr/>
          <p:nvPr/>
        </p:nvGrpSpPr>
        <p:grpSpPr>
          <a:xfrm>
            <a:off x="5938821" y="1148098"/>
            <a:ext cx="6120849" cy="3942151"/>
            <a:chOff x="267275" y="1407500"/>
            <a:chExt cx="8587050" cy="5252700"/>
          </a:xfrm>
        </p:grpSpPr>
        <p:pic>
          <p:nvPicPr>
            <p:cNvPr id="147" name="Google Shape;147;gfb4a787c85_0_35"/>
            <p:cNvPicPr preferRelativeResize="0"/>
            <p:nvPr/>
          </p:nvPicPr>
          <p:blipFill rotWithShape="1">
            <a:blip r:embed="rId4">
              <a:alphaModFix/>
            </a:blip>
            <a:srcRect b="0" l="0" r="0" t="4250"/>
            <a:stretch/>
          </p:blipFill>
          <p:spPr>
            <a:xfrm>
              <a:off x="267275" y="2887000"/>
              <a:ext cx="7148698" cy="3773200"/>
            </a:xfrm>
            <a:prstGeom prst="rect">
              <a:avLst/>
            </a:prstGeom>
            <a:noFill/>
            <a:ln cap="flat" cmpd="sng" w="9525">
              <a:solidFill>
                <a:srgbClr val="CCCCCC"/>
              </a:solidFill>
              <a:prstDash val="solid"/>
              <a:round/>
              <a:headEnd len="sm" w="sm" type="none"/>
              <a:tailEnd len="sm" w="sm" type="none"/>
            </a:ln>
          </p:spPr>
        </p:pic>
        <p:sp>
          <p:nvSpPr>
            <p:cNvPr id="148" name="Google Shape;148;gfb4a787c85_0_35"/>
            <p:cNvSpPr/>
            <p:nvPr/>
          </p:nvSpPr>
          <p:spPr>
            <a:xfrm>
              <a:off x="4602475" y="5806450"/>
              <a:ext cx="262200" cy="128100"/>
            </a:xfrm>
            <a:prstGeom prst="rect">
              <a:avLst/>
            </a:prstGeom>
            <a:noFill/>
            <a:ln cap="flat" cmpd="sng" w="9525">
              <a:solidFill>
                <a:srgbClr val="CCCCCC"/>
              </a:solidFill>
              <a:prstDash val="solid"/>
              <a:round/>
              <a:headEnd len="sm" w="sm" type="none"/>
              <a:tailEnd len="sm" w="sm" type="none"/>
            </a:ln>
            <a:effectLst>
              <a:outerShdw blurRad="100013" rotWithShape="0" algn="bl" dir="19140000" dist="3810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49" name="Google Shape;149;gfb4a787c85_0_35"/>
            <p:cNvCxnSpPr/>
            <p:nvPr/>
          </p:nvCxnSpPr>
          <p:spPr>
            <a:xfrm rot="10800000">
              <a:off x="2461075" y="1422100"/>
              <a:ext cx="2141400" cy="4385100"/>
            </a:xfrm>
            <a:prstGeom prst="straightConnector1">
              <a:avLst/>
            </a:prstGeom>
            <a:noFill/>
            <a:ln cap="flat" cmpd="sng" w="9525">
              <a:solidFill>
                <a:srgbClr val="B7B7B7"/>
              </a:solidFill>
              <a:prstDash val="solid"/>
              <a:round/>
              <a:headEnd len="sm" w="sm" type="none"/>
              <a:tailEnd len="sm" w="sm" type="none"/>
            </a:ln>
          </p:spPr>
        </p:cxnSp>
        <p:cxnSp>
          <p:nvCxnSpPr>
            <p:cNvPr id="150" name="Google Shape;150;gfb4a787c85_0_35"/>
            <p:cNvCxnSpPr/>
            <p:nvPr/>
          </p:nvCxnSpPr>
          <p:spPr>
            <a:xfrm rot="10800000">
              <a:off x="2448475" y="4798150"/>
              <a:ext cx="2154000" cy="1136400"/>
            </a:xfrm>
            <a:prstGeom prst="straightConnector1">
              <a:avLst/>
            </a:prstGeom>
            <a:noFill/>
            <a:ln cap="flat" cmpd="sng" w="9525">
              <a:solidFill>
                <a:srgbClr val="B7B7B7"/>
              </a:solidFill>
              <a:prstDash val="solid"/>
              <a:round/>
              <a:headEnd len="sm" w="sm" type="none"/>
              <a:tailEnd len="sm" w="sm" type="none"/>
            </a:ln>
          </p:spPr>
        </p:cxnSp>
        <p:cxnSp>
          <p:nvCxnSpPr>
            <p:cNvPr id="151" name="Google Shape;151;gfb4a787c85_0_35"/>
            <p:cNvCxnSpPr/>
            <p:nvPr/>
          </p:nvCxnSpPr>
          <p:spPr>
            <a:xfrm flipH="1" rot="10800000">
              <a:off x="4863850" y="1421650"/>
              <a:ext cx="3965400" cy="4384800"/>
            </a:xfrm>
            <a:prstGeom prst="straightConnector1">
              <a:avLst/>
            </a:prstGeom>
            <a:noFill/>
            <a:ln cap="flat" cmpd="sng" w="9525">
              <a:solidFill>
                <a:srgbClr val="B7B7B7"/>
              </a:solidFill>
              <a:prstDash val="solid"/>
              <a:round/>
              <a:headEnd len="sm" w="sm" type="none"/>
              <a:tailEnd len="sm" w="sm" type="none"/>
            </a:ln>
          </p:spPr>
        </p:cxnSp>
        <p:cxnSp>
          <p:nvCxnSpPr>
            <p:cNvPr id="152" name="Google Shape;152;gfb4a787c85_0_35"/>
            <p:cNvCxnSpPr/>
            <p:nvPr/>
          </p:nvCxnSpPr>
          <p:spPr>
            <a:xfrm flipH="1" rot="10800000">
              <a:off x="4866125" y="4774200"/>
              <a:ext cx="3988200" cy="1159500"/>
            </a:xfrm>
            <a:prstGeom prst="straightConnector1">
              <a:avLst/>
            </a:prstGeom>
            <a:noFill/>
            <a:ln cap="flat" cmpd="sng" w="9525">
              <a:solidFill>
                <a:srgbClr val="B7B7B7"/>
              </a:solidFill>
              <a:prstDash val="solid"/>
              <a:round/>
              <a:headEnd len="sm" w="sm" type="none"/>
              <a:tailEnd len="sm" w="sm" type="none"/>
            </a:ln>
          </p:spPr>
        </p:cxnSp>
        <p:pic>
          <p:nvPicPr>
            <p:cNvPr id="153" name="Google Shape;153;gfb4a787c85_0_35"/>
            <p:cNvPicPr preferRelativeResize="0"/>
            <p:nvPr/>
          </p:nvPicPr>
          <p:blipFill rotWithShape="1">
            <a:blip r:embed="rId5">
              <a:alphaModFix/>
            </a:blip>
            <a:srcRect b="0" l="0" r="0" t="3993"/>
            <a:stretch/>
          </p:blipFill>
          <p:spPr>
            <a:xfrm>
              <a:off x="2433489" y="1407500"/>
              <a:ext cx="6392576" cy="3374149"/>
            </a:xfrm>
            <a:prstGeom prst="rect">
              <a:avLst/>
            </a:prstGeom>
            <a:noFill/>
            <a:ln cap="flat" cmpd="sng" w="9525">
              <a:solidFill>
                <a:srgbClr val="CCCCCC"/>
              </a:solidFill>
              <a:prstDash val="solid"/>
              <a:round/>
              <a:headEnd len="sm" w="sm" type="none"/>
              <a:tailEnd len="sm" w="sm" type="none"/>
            </a:ln>
            <a:effectLst>
              <a:outerShdw blurRad="214313" rotWithShape="0" algn="bl" dir="19140000" dist="104775">
                <a:srgbClr val="000000">
                  <a:alpha val="49019"/>
                </a:srgbClr>
              </a:outerShdw>
            </a:effectLst>
          </p:spPr>
        </p:pic>
        <p:sp>
          <p:nvSpPr>
            <p:cNvPr id="154" name="Google Shape;154;gfb4a787c85_0_35"/>
            <p:cNvSpPr txBox="1"/>
            <p:nvPr/>
          </p:nvSpPr>
          <p:spPr>
            <a:xfrm rot="5400000">
              <a:off x="6828827" y="5574156"/>
              <a:ext cx="1556700" cy="198600"/>
            </a:xfrm>
            <a:prstGeom prst="rect">
              <a:avLst/>
            </a:prstGeom>
            <a:noFill/>
            <a:ln>
              <a:noFill/>
            </a:ln>
          </p:spPr>
          <p:txBody>
            <a:bodyPr anchorCtr="0" anchor="t" bIns="9125" lIns="9125" spcFirstLastPara="1" rIns="9125" wrap="square" tIns="9125">
              <a:spAutoFit/>
            </a:bodyPr>
            <a:lstStyle/>
            <a:p>
              <a:pPr indent="0" lvl="0" marL="0" marR="0" rtl="0" algn="r">
                <a:lnSpc>
                  <a:spcPct val="100000"/>
                </a:lnSpc>
                <a:spcBef>
                  <a:spcPts val="0"/>
                </a:spcBef>
                <a:spcAft>
                  <a:spcPts val="0"/>
                </a:spcAft>
                <a:buClr>
                  <a:srgbClr val="000000"/>
                </a:buClr>
                <a:buSzPts val="800"/>
                <a:buFont typeface="Arial"/>
                <a:buNone/>
              </a:pPr>
              <a:r>
                <a:rPr i="1" lang="en-US" sz="800">
                  <a:solidFill>
                    <a:srgbClr val="666666"/>
                  </a:solidFill>
                  <a:latin typeface="Lato"/>
                  <a:ea typeface="Lato"/>
                  <a:cs typeface="Lato"/>
                  <a:sym typeface="Lato"/>
                </a:rPr>
                <a:t>D</a:t>
              </a:r>
              <a:r>
                <a:rPr b="0" i="1" lang="en-US" sz="800" u="none" cap="none" strike="noStrike">
                  <a:solidFill>
                    <a:srgbClr val="666666"/>
                  </a:solidFill>
                  <a:latin typeface="Lato"/>
                  <a:ea typeface="Lato"/>
                  <a:cs typeface="Lato"/>
                  <a:sym typeface="Lato"/>
                </a:rPr>
                <a:t>erek van Pelt</a:t>
              </a:r>
              <a:endParaRPr b="0" i="1" sz="800" u="none" cap="none" strike="noStrike">
                <a:solidFill>
                  <a:srgbClr val="666666"/>
                </a:solidFill>
                <a:latin typeface="Lato"/>
                <a:ea typeface="Lato"/>
                <a:cs typeface="Lato"/>
                <a:sym typeface="Lato"/>
              </a:endParaRPr>
            </a:p>
          </p:txBody>
        </p:sp>
      </p:grpSp>
      <p:grpSp>
        <p:nvGrpSpPr>
          <p:cNvPr id="155" name="Google Shape;155;gfb4a787c85_0_35"/>
          <p:cNvGrpSpPr/>
          <p:nvPr/>
        </p:nvGrpSpPr>
        <p:grpSpPr>
          <a:xfrm>
            <a:off x="240600" y="3432975"/>
            <a:ext cx="4724725" cy="2998425"/>
            <a:chOff x="240600" y="3432975"/>
            <a:chExt cx="4724725" cy="2998425"/>
          </a:xfrm>
        </p:grpSpPr>
        <p:pic>
          <p:nvPicPr>
            <p:cNvPr id="156" name="Google Shape;156;gfb4a787c85_0_35"/>
            <p:cNvPicPr preferRelativeResize="0"/>
            <p:nvPr/>
          </p:nvPicPr>
          <p:blipFill rotWithShape="1">
            <a:blip r:embed="rId6">
              <a:alphaModFix/>
            </a:blip>
            <a:srcRect b="0" l="0" r="0" t="10209"/>
            <a:stretch/>
          </p:blipFill>
          <p:spPr>
            <a:xfrm>
              <a:off x="240600" y="3432975"/>
              <a:ext cx="4724725" cy="2998425"/>
            </a:xfrm>
            <a:prstGeom prst="rect">
              <a:avLst/>
            </a:prstGeom>
            <a:noFill/>
            <a:ln>
              <a:noFill/>
            </a:ln>
          </p:spPr>
        </p:pic>
        <p:sp>
          <p:nvSpPr>
            <p:cNvPr id="157" name="Google Shape;157;gfb4a787c85_0_35"/>
            <p:cNvSpPr txBox="1"/>
            <p:nvPr/>
          </p:nvSpPr>
          <p:spPr>
            <a:xfrm>
              <a:off x="2271775" y="3899425"/>
              <a:ext cx="209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CC0000"/>
                  </a:solidFill>
                  <a:latin typeface="Lato"/>
                  <a:ea typeface="Lato"/>
                  <a:cs typeface="Lato"/>
                  <a:sym typeface="Lato"/>
                </a:rPr>
                <a:t>8 NWS regional mosaics</a:t>
              </a:r>
              <a:endParaRPr b="1">
                <a:solidFill>
                  <a:srgbClr val="CC0000"/>
                </a:solidFill>
                <a:latin typeface="Lato"/>
                <a:ea typeface="Lato"/>
                <a:cs typeface="Lato"/>
                <a:sym typeface="Lato"/>
              </a:endParaRPr>
            </a:p>
          </p:txBody>
        </p:sp>
      </p:grpSp>
      <p:grpSp>
        <p:nvGrpSpPr>
          <p:cNvPr id="158" name="Google Shape;158;gfb4a787c85_0_35"/>
          <p:cNvGrpSpPr/>
          <p:nvPr/>
        </p:nvGrpSpPr>
        <p:grpSpPr>
          <a:xfrm>
            <a:off x="76200" y="1146469"/>
            <a:ext cx="5536075" cy="2074431"/>
            <a:chOff x="76200" y="1298869"/>
            <a:chExt cx="5536075" cy="2074431"/>
          </a:xfrm>
        </p:grpSpPr>
        <p:cxnSp>
          <p:nvCxnSpPr>
            <p:cNvPr id="159" name="Google Shape;159;gfb4a787c85_0_35"/>
            <p:cNvCxnSpPr>
              <a:endCxn id="160" idx="1"/>
            </p:cNvCxnSpPr>
            <p:nvPr/>
          </p:nvCxnSpPr>
          <p:spPr>
            <a:xfrm>
              <a:off x="1334725" y="1547792"/>
              <a:ext cx="278100" cy="0"/>
            </a:xfrm>
            <a:prstGeom prst="straightConnector1">
              <a:avLst/>
            </a:prstGeom>
            <a:noFill/>
            <a:ln cap="flat" cmpd="sng" w="9525">
              <a:solidFill>
                <a:srgbClr val="999999"/>
              </a:solidFill>
              <a:prstDash val="dash"/>
              <a:round/>
              <a:headEnd len="sm" w="sm" type="none"/>
              <a:tailEnd len="med" w="med" type="triangle"/>
            </a:ln>
          </p:spPr>
        </p:cxnSp>
        <p:sp>
          <p:nvSpPr>
            <p:cNvPr id="161" name="Google Shape;161;gfb4a787c85_0_35"/>
            <p:cNvSpPr/>
            <p:nvPr/>
          </p:nvSpPr>
          <p:spPr>
            <a:xfrm>
              <a:off x="3100299" y="1298869"/>
              <a:ext cx="1162581" cy="497846"/>
            </a:xfrm>
            <a:prstGeom prst="flowChartInputOutput">
              <a:avLst/>
            </a:prstGeom>
            <a:solidFill>
              <a:srgbClr val="FFFDBF"/>
            </a:solidFill>
            <a:ln cap="flat" cmpd="sng" w="9525">
              <a:solidFill>
                <a:srgbClr val="999999"/>
              </a:solidFill>
              <a:prstDash val="solid"/>
              <a:miter lim="800000"/>
              <a:headEnd len="sm" w="sm" type="none"/>
              <a:tailEnd len="sm" w="sm" type="none"/>
            </a:ln>
          </p:spPr>
          <p:txBody>
            <a:bodyPr anchorCtr="0" anchor="ctr" bIns="45700" lIns="9125" spcFirstLastPara="1" rIns="9125" wrap="square" tIns="45700">
              <a:noAutofit/>
            </a:bodyPr>
            <a:lstStyle/>
            <a:p>
              <a:pPr indent="0" lvl="0" marL="0" marR="0" rtl="0" algn="ctr">
                <a:lnSpc>
                  <a:spcPct val="100000"/>
                </a:lnSpc>
                <a:spcBef>
                  <a:spcPts val="0"/>
                </a:spcBef>
                <a:spcAft>
                  <a:spcPts val="0"/>
                </a:spcAft>
                <a:buClr>
                  <a:srgbClr val="000000"/>
                </a:buClr>
                <a:buSzPts val="1200"/>
                <a:buFont typeface="Calibri"/>
                <a:buNone/>
              </a:pPr>
              <a:r>
                <a:rPr i="0" lang="en-US" sz="900" u="none" cap="none" strike="noStrike">
                  <a:solidFill>
                    <a:srgbClr val="000000"/>
                  </a:solidFill>
                  <a:latin typeface="Lato"/>
                  <a:ea typeface="Lato"/>
                  <a:cs typeface="Lato"/>
                  <a:sym typeface="Lato"/>
                </a:rPr>
                <a:t>Reprojected</a:t>
              </a:r>
              <a:endParaRPr sz="1100">
                <a:latin typeface="Lato"/>
                <a:ea typeface="Lato"/>
                <a:cs typeface="Lato"/>
                <a:sym typeface="Lato"/>
              </a:endParaRPr>
            </a:p>
            <a:p>
              <a:pPr indent="0" lvl="0" marL="0" marR="0" rtl="0" algn="ctr">
                <a:lnSpc>
                  <a:spcPct val="100000"/>
                </a:lnSpc>
                <a:spcBef>
                  <a:spcPts val="0"/>
                </a:spcBef>
                <a:spcAft>
                  <a:spcPts val="0"/>
                </a:spcAft>
                <a:buClr>
                  <a:srgbClr val="000000"/>
                </a:buClr>
                <a:buSzPts val="1200"/>
                <a:buFont typeface="Calibri"/>
                <a:buNone/>
              </a:pPr>
              <a:r>
                <a:rPr i="0" lang="en-US" sz="900" u="none" cap="none" strike="noStrike">
                  <a:solidFill>
                    <a:srgbClr val="000000"/>
                  </a:solidFill>
                  <a:latin typeface="Lato"/>
                  <a:ea typeface="Lato"/>
                  <a:cs typeface="Lato"/>
                  <a:sym typeface="Lato"/>
                </a:rPr>
                <a:t> VIIRS data</a:t>
              </a:r>
              <a:endParaRPr i="0" sz="900" u="none" cap="none" strike="noStrike">
                <a:solidFill>
                  <a:srgbClr val="000000"/>
                </a:solidFill>
                <a:latin typeface="Lato"/>
                <a:ea typeface="Lato"/>
                <a:cs typeface="Lato"/>
                <a:sym typeface="Lato"/>
              </a:endParaRPr>
            </a:p>
          </p:txBody>
        </p:sp>
        <p:sp>
          <p:nvSpPr>
            <p:cNvPr id="162" name="Google Shape;162;gfb4a787c85_0_35"/>
            <p:cNvSpPr/>
            <p:nvPr/>
          </p:nvSpPr>
          <p:spPr>
            <a:xfrm>
              <a:off x="76200" y="1365250"/>
              <a:ext cx="1312850" cy="898225"/>
            </a:xfrm>
            <a:prstGeom prst="flowChartInputOutput">
              <a:avLst/>
            </a:prstGeom>
            <a:solidFill>
              <a:srgbClr val="FFFDBF">
                <a:alpha val="63100"/>
              </a:srgbClr>
            </a:solidFill>
            <a:ln cap="flat" cmpd="sng" w="9525">
              <a:solidFill>
                <a:srgbClr val="999999"/>
              </a:solidFill>
              <a:prstDash val="solid"/>
              <a:miter lim="800000"/>
              <a:headEnd len="sm" w="sm" type="none"/>
              <a:tailEnd len="sm" w="sm" type="none"/>
            </a:ln>
          </p:spPr>
          <p:txBody>
            <a:bodyPr anchorCtr="0" anchor="ctr" bIns="45700" lIns="9125" spcFirstLastPara="1" rIns="9125" wrap="square" tIns="45700">
              <a:noAutofit/>
            </a:bodyPr>
            <a:lstStyle/>
            <a:p>
              <a:pPr indent="0" lvl="0" marL="0" marR="0" rtl="0" algn="ctr">
                <a:lnSpc>
                  <a:spcPct val="100000"/>
                </a:lnSpc>
                <a:spcBef>
                  <a:spcPts val="0"/>
                </a:spcBef>
                <a:spcAft>
                  <a:spcPts val="0"/>
                </a:spcAft>
                <a:buClr>
                  <a:srgbClr val="000000"/>
                </a:buClr>
                <a:buSzPts val="1200"/>
                <a:buFont typeface="Calibri"/>
                <a:buNone/>
              </a:pPr>
              <a:r>
                <a:rPr lang="en-US" sz="900">
                  <a:latin typeface="Lato"/>
                  <a:ea typeface="Lato"/>
                  <a:cs typeface="Lato"/>
                  <a:sym typeface="Lato"/>
                </a:rPr>
                <a:t>VIIRS g</a:t>
              </a:r>
              <a:r>
                <a:rPr i="0" lang="en-US" sz="900" u="none" cap="none" strike="noStrike">
                  <a:solidFill>
                    <a:srgbClr val="000000"/>
                  </a:solidFill>
                  <a:latin typeface="Lato"/>
                  <a:ea typeface="Lato"/>
                  <a:cs typeface="Lato"/>
                  <a:sym typeface="Lato"/>
                </a:rPr>
                <a:t>ranule</a:t>
              </a:r>
              <a:r>
                <a:rPr lang="en-US" sz="900">
                  <a:latin typeface="Lato"/>
                  <a:ea typeface="Lato"/>
                  <a:cs typeface="Lato"/>
                  <a:sym typeface="Lato"/>
                </a:rPr>
                <a:t>s</a:t>
              </a:r>
              <a:r>
                <a:rPr i="0" lang="en-US" sz="900" u="none" cap="none" strike="noStrike">
                  <a:solidFill>
                    <a:srgbClr val="000000"/>
                  </a:solidFill>
                  <a:latin typeface="Lato"/>
                  <a:ea typeface="Lato"/>
                  <a:cs typeface="Lato"/>
                  <a:sym typeface="Lato"/>
                </a:rPr>
                <a:t>:</a:t>
              </a:r>
              <a:endParaRPr sz="1100">
                <a:latin typeface="Lato"/>
                <a:ea typeface="Lato"/>
                <a:cs typeface="Lato"/>
                <a:sym typeface="Lato"/>
              </a:endParaRPr>
            </a:p>
            <a:p>
              <a:pPr indent="0" lvl="0" marL="0" marR="0" rtl="0" algn="ctr">
                <a:lnSpc>
                  <a:spcPct val="100000"/>
                </a:lnSpc>
                <a:spcBef>
                  <a:spcPts val="0"/>
                </a:spcBef>
                <a:spcAft>
                  <a:spcPts val="0"/>
                </a:spcAft>
                <a:buClr>
                  <a:srgbClr val="000000"/>
                </a:buClr>
                <a:buSzPts val="1200"/>
                <a:buFont typeface="Calibri"/>
                <a:buNone/>
              </a:pPr>
              <a:r>
                <a:rPr i="0" lang="en-US" sz="900" u="none" cap="none" strike="noStrike">
                  <a:solidFill>
                    <a:srgbClr val="000000"/>
                  </a:solidFill>
                  <a:latin typeface="Lato"/>
                  <a:ea typeface="Lato"/>
                  <a:cs typeface="Lato"/>
                  <a:sym typeface="Lato"/>
                </a:rPr>
                <a:t>GITCO</a:t>
              </a:r>
              <a:endParaRPr sz="1100">
                <a:latin typeface="Lato"/>
                <a:ea typeface="Lato"/>
                <a:cs typeface="Lato"/>
                <a:sym typeface="Lato"/>
              </a:endParaRPr>
            </a:p>
            <a:p>
              <a:pPr indent="0" lvl="0" marL="0" marR="0" rtl="0" algn="ctr">
                <a:lnSpc>
                  <a:spcPct val="100000"/>
                </a:lnSpc>
                <a:spcBef>
                  <a:spcPts val="0"/>
                </a:spcBef>
                <a:spcAft>
                  <a:spcPts val="0"/>
                </a:spcAft>
                <a:buClr>
                  <a:srgbClr val="000000"/>
                </a:buClr>
                <a:buSzPts val="1200"/>
                <a:buFont typeface="Calibri"/>
                <a:buNone/>
              </a:pPr>
              <a:r>
                <a:rPr i="0" lang="en-US" sz="900" u="none" cap="none" strike="noStrike">
                  <a:solidFill>
                    <a:srgbClr val="000000"/>
                  </a:solidFill>
                  <a:latin typeface="Lato"/>
                  <a:ea typeface="Lato"/>
                  <a:cs typeface="Lato"/>
                  <a:sym typeface="Lato"/>
                </a:rPr>
                <a:t>SVI01</a:t>
              </a:r>
              <a:r>
                <a:rPr lang="en-US" sz="1100">
                  <a:latin typeface="Lato"/>
                  <a:ea typeface="Lato"/>
                  <a:cs typeface="Lato"/>
                  <a:sym typeface="Lato"/>
                </a:rPr>
                <a:t> </a:t>
              </a:r>
              <a:r>
                <a:rPr i="0" lang="en-US" sz="900" u="none" cap="none" strike="noStrike">
                  <a:solidFill>
                    <a:srgbClr val="000000"/>
                  </a:solidFill>
                  <a:latin typeface="Lato"/>
                  <a:ea typeface="Lato"/>
                  <a:cs typeface="Lato"/>
                  <a:sym typeface="Lato"/>
                </a:rPr>
                <a:t>SVI02</a:t>
              </a:r>
              <a:endParaRPr sz="1100">
                <a:latin typeface="Lato"/>
                <a:ea typeface="Lato"/>
                <a:cs typeface="Lato"/>
                <a:sym typeface="Lato"/>
              </a:endParaRPr>
            </a:p>
            <a:p>
              <a:pPr indent="0" lvl="0" marL="0" marR="0" rtl="0" algn="ctr">
                <a:lnSpc>
                  <a:spcPct val="100000"/>
                </a:lnSpc>
                <a:spcBef>
                  <a:spcPts val="0"/>
                </a:spcBef>
                <a:spcAft>
                  <a:spcPts val="0"/>
                </a:spcAft>
                <a:buClr>
                  <a:srgbClr val="000000"/>
                </a:buClr>
                <a:buSzPts val="1200"/>
                <a:buFont typeface="Calibri"/>
                <a:buNone/>
              </a:pPr>
              <a:r>
                <a:rPr i="0" lang="en-US" sz="900" u="none" cap="none" strike="noStrike">
                  <a:solidFill>
                    <a:srgbClr val="000000"/>
                  </a:solidFill>
                  <a:latin typeface="Lato"/>
                  <a:ea typeface="Lato"/>
                  <a:cs typeface="Lato"/>
                  <a:sym typeface="Lato"/>
                </a:rPr>
                <a:t>SVI03</a:t>
              </a:r>
              <a:r>
                <a:rPr lang="en-US" sz="1100">
                  <a:latin typeface="Lato"/>
                  <a:ea typeface="Lato"/>
                  <a:cs typeface="Lato"/>
                  <a:sym typeface="Lato"/>
                </a:rPr>
                <a:t> </a:t>
              </a:r>
              <a:r>
                <a:rPr i="0" lang="en-US" sz="900" u="none" cap="none" strike="noStrike">
                  <a:solidFill>
                    <a:srgbClr val="000000"/>
                  </a:solidFill>
                  <a:latin typeface="Lato"/>
                  <a:ea typeface="Lato"/>
                  <a:cs typeface="Lato"/>
                  <a:sym typeface="Lato"/>
                </a:rPr>
                <a:t>SVI05</a:t>
              </a:r>
              <a:endParaRPr sz="1100">
                <a:latin typeface="Lato"/>
                <a:ea typeface="Lato"/>
                <a:cs typeface="Lato"/>
                <a:sym typeface="Lato"/>
              </a:endParaRPr>
            </a:p>
            <a:p>
              <a:pPr indent="0" lvl="0" marL="0" marR="0" rtl="0" algn="ctr">
                <a:lnSpc>
                  <a:spcPct val="100000"/>
                </a:lnSpc>
                <a:spcBef>
                  <a:spcPts val="0"/>
                </a:spcBef>
                <a:spcAft>
                  <a:spcPts val="0"/>
                </a:spcAft>
                <a:buClr>
                  <a:srgbClr val="000000"/>
                </a:buClr>
                <a:buSzPts val="1200"/>
                <a:buFont typeface="Calibri"/>
                <a:buNone/>
              </a:pPr>
              <a:r>
                <a:rPr i="0" lang="en-US" sz="900" u="none" cap="none" strike="noStrike">
                  <a:solidFill>
                    <a:srgbClr val="000000"/>
                  </a:solidFill>
                  <a:latin typeface="Lato"/>
                  <a:ea typeface="Lato"/>
                  <a:cs typeface="Lato"/>
                  <a:sym typeface="Lato"/>
                </a:rPr>
                <a:t>C</a:t>
              </a:r>
              <a:r>
                <a:rPr lang="en-US" sz="900">
                  <a:latin typeface="Lato"/>
                  <a:ea typeface="Lato"/>
                  <a:cs typeface="Lato"/>
                  <a:sym typeface="Lato"/>
                </a:rPr>
                <a:t>loud</a:t>
              </a:r>
              <a:r>
                <a:rPr i="0" lang="en-US" sz="900" u="none" cap="none" strike="noStrike">
                  <a:solidFill>
                    <a:srgbClr val="000000"/>
                  </a:solidFill>
                  <a:latin typeface="Lato"/>
                  <a:ea typeface="Lato"/>
                  <a:cs typeface="Lato"/>
                  <a:sym typeface="Lato"/>
                </a:rPr>
                <a:t> Mask</a:t>
              </a:r>
              <a:endParaRPr sz="1100">
                <a:latin typeface="Lato"/>
                <a:ea typeface="Lato"/>
                <a:cs typeface="Lato"/>
                <a:sym typeface="Lato"/>
              </a:endParaRPr>
            </a:p>
          </p:txBody>
        </p:sp>
        <p:cxnSp>
          <p:nvCxnSpPr>
            <p:cNvPr id="163" name="Google Shape;163;gfb4a787c85_0_35"/>
            <p:cNvCxnSpPr>
              <a:stCxn id="160" idx="3"/>
              <a:endCxn id="161" idx="2"/>
            </p:cNvCxnSpPr>
            <p:nvPr/>
          </p:nvCxnSpPr>
          <p:spPr>
            <a:xfrm>
              <a:off x="2925625" y="1547792"/>
              <a:ext cx="291000" cy="0"/>
            </a:xfrm>
            <a:prstGeom prst="straightConnector1">
              <a:avLst/>
            </a:prstGeom>
            <a:noFill/>
            <a:ln cap="flat" cmpd="sng" w="9525">
              <a:solidFill>
                <a:srgbClr val="999999"/>
              </a:solidFill>
              <a:prstDash val="dash"/>
              <a:round/>
              <a:headEnd len="sm" w="sm" type="none"/>
              <a:tailEnd len="med" w="med" type="triangle"/>
            </a:ln>
          </p:spPr>
        </p:cxnSp>
        <p:sp>
          <p:nvSpPr>
            <p:cNvPr id="160" name="Google Shape;160;gfb4a787c85_0_35"/>
            <p:cNvSpPr/>
            <p:nvPr/>
          </p:nvSpPr>
          <p:spPr>
            <a:xfrm>
              <a:off x="1612825" y="1365242"/>
              <a:ext cx="1312800" cy="365100"/>
            </a:xfrm>
            <a:prstGeom prst="roundRect">
              <a:avLst>
                <a:gd fmla="val 35949" name="adj"/>
              </a:avLst>
            </a:prstGeom>
            <a:solidFill>
              <a:srgbClr val="AEE2FB"/>
            </a:solidFill>
            <a:ln cap="flat" cmpd="sng" w="9525">
              <a:solidFill>
                <a:srgbClr val="999999"/>
              </a:solidFill>
              <a:prstDash val="solid"/>
              <a:miter lim="800000"/>
              <a:headEnd len="sm" w="sm" type="none"/>
              <a:tailEnd len="sm" w="sm" type="none"/>
            </a:ln>
          </p:spPr>
          <p:txBody>
            <a:bodyPr anchorCtr="0" anchor="ctr" bIns="45700" lIns="9125" spcFirstLastPara="1" rIns="91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i="0" lang="en-US" sz="900" u="none" cap="none" strike="noStrike">
                  <a:solidFill>
                    <a:srgbClr val="000000"/>
                  </a:solidFill>
                  <a:latin typeface="Lato"/>
                  <a:ea typeface="Lato"/>
                  <a:cs typeface="Lato"/>
                  <a:sym typeface="Lato"/>
                </a:rPr>
                <a:t>Reproject to standard grid</a:t>
              </a:r>
              <a:endParaRPr i="0" sz="900" u="none" cap="none" strike="noStrike">
                <a:solidFill>
                  <a:srgbClr val="000000"/>
                </a:solidFill>
                <a:latin typeface="Lato"/>
                <a:ea typeface="Lato"/>
                <a:cs typeface="Lato"/>
                <a:sym typeface="Lato"/>
              </a:endParaRPr>
            </a:p>
          </p:txBody>
        </p:sp>
        <p:sp>
          <p:nvSpPr>
            <p:cNvPr id="164" name="Google Shape;164;gfb4a787c85_0_35"/>
            <p:cNvSpPr/>
            <p:nvPr/>
          </p:nvSpPr>
          <p:spPr>
            <a:xfrm>
              <a:off x="4299475" y="1365242"/>
              <a:ext cx="1312800" cy="365100"/>
            </a:xfrm>
            <a:prstGeom prst="roundRect">
              <a:avLst>
                <a:gd fmla="val 35929" name="adj"/>
              </a:avLst>
            </a:prstGeom>
            <a:solidFill>
              <a:srgbClr val="AEE2FB"/>
            </a:solidFill>
            <a:ln cap="flat" cmpd="sng" w="9525">
              <a:solidFill>
                <a:srgbClr val="999999"/>
              </a:solidFill>
              <a:prstDash val="solid"/>
              <a:miter lim="800000"/>
              <a:headEnd len="sm" w="sm" type="none"/>
              <a:tailEnd len="sm" w="sm" type="none"/>
            </a:ln>
          </p:spPr>
          <p:txBody>
            <a:bodyPr anchorCtr="0" anchor="ctr" bIns="45700" lIns="9125" spcFirstLastPara="1" rIns="91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i="0" lang="en-US" sz="900" u="none" cap="none" strike="noStrike">
                  <a:solidFill>
                    <a:srgbClr val="000000"/>
                  </a:solidFill>
                  <a:latin typeface="Lato"/>
                  <a:ea typeface="Lato"/>
                  <a:cs typeface="Lato"/>
                  <a:sym typeface="Lato"/>
                </a:rPr>
                <a:t>Flood Detection</a:t>
              </a:r>
              <a:endParaRPr sz="1100">
                <a:latin typeface="Lato"/>
                <a:ea typeface="Lato"/>
                <a:cs typeface="Lato"/>
                <a:sym typeface="Lato"/>
              </a:endParaRPr>
            </a:p>
            <a:p>
              <a:pPr indent="0" lvl="0" marL="0" marR="0" rtl="0" algn="ctr">
                <a:lnSpc>
                  <a:spcPct val="100000"/>
                </a:lnSpc>
                <a:spcBef>
                  <a:spcPts val="0"/>
                </a:spcBef>
                <a:spcAft>
                  <a:spcPts val="0"/>
                </a:spcAft>
                <a:buClr>
                  <a:srgbClr val="000000"/>
                </a:buClr>
                <a:buSzPts val="1200"/>
                <a:buFont typeface="Arial"/>
                <a:buNone/>
              </a:pPr>
              <a:r>
                <a:rPr i="0" lang="en-US" sz="900" u="none" cap="none" strike="noStrike">
                  <a:solidFill>
                    <a:srgbClr val="000000"/>
                  </a:solidFill>
                  <a:latin typeface="Lato"/>
                  <a:ea typeface="Lato"/>
                  <a:cs typeface="Lato"/>
                  <a:sym typeface="Lato"/>
                </a:rPr>
                <a:t>Processing</a:t>
              </a:r>
              <a:endParaRPr i="0" sz="900" u="none" cap="none" strike="noStrike">
                <a:solidFill>
                  <a:srgbClr val="000000"/>
                </a:solidFill>
                <a:latin typeface="Lato"/>
                <a:ea typeface="Lato"/>
                <a:cs typeface="Lato"/>
                <a:sym typeface="Lato"/>
              </a:endParaRPr>
            </a:p>
          </p:txBody>
        </p:sp>
        <p:cxnSp>
          <p:nvCxnSpPr>
            <p:cNvPr id="165" name="Google Shape;165;gfb4a787c85_0_35"/>
            <p:cNvCxnSpPr>
              <a:stCxn id="164" idx="2"/>
              <a:endCxn id="166" idx="1"/>
            </p:cNvCxnSpPr>
            <p:nvPr/>
          </p:nvCxnSpPr>
          <p:spPr>
            <a:xfrm>
              <a:off x="4955875" y="1730342"/>
              <a:ext cx="0" cy="271800"/>
            </a:xfrm>
            <a:prstGeom prst="straightConnector1">
              <a:avLst/>
            </a:prstGeom>
            <a:noFill/>
            <a:ln cap="flat" cmpd="sng" w="9525">
              <a:solidFill>
                <a:srgbClr val="999999"/>
              </a:solidFill>
              <a:prstDash val="dash"/>
              <a:round/>
              <a:headEnd len="sm" w="sm" type="none"/>
              <a:tailEnd len="med" w="med" type="triangle"/>
            </a:ln>
          </p:spPr>
        </p:cxnSp>
        <p:cxnSp>
          <p:nvCxnSpPr>
            <p:cNvPr id="167" name="Google Shape;167;gfb4a787c85_0_35"/>
            <p:cNvCxnSpPr>
              <a:stCxn id="161" idx="5"/>
              <a:endCxn id="164" idx="1"/>
            </p:cNvCxnSpPr>
            <p:nvPr/>
          </p:nvCxnSpPr>
          <p:spPr>
            <a:xfrm>
              <a:off x="4146622" y="1547792"/>
              <a:ext cx="153000" cy="0"/>
            </a:xfrm>
            <a:prstGeom prst="straightConnector1">
              <a:avLst/>
            </a:prstGeom>
            <a:noFill/>
            <a:ln cap="flat" cmpd="sng" w="9525">
              <a:solidFill>
                <a:srgbClr val="999999"/>
              </a:solidFill>
              <a:prstDash val="dash"/>
              <a:round/>
              <a:headEnd len="sm" w="sm" type="none"/>
              <a:tailEnd len="med" w="med" type="triangle"/>
            </a:ln>
          </p:spPr>
        </p:cxnSp>
        <p:sp>
          <p:nvSpPr>
            <p:cNvPr id="166" name="Google Shape;166;gfb4a787c85_0_35"/>
            <p:cNvSpPr/>
            <p:nvPr/>
          </p:nvSpPr>
          <p:spPr>
            <a:xfrm>
              <a:off x="4374584" y="2002167"/>
              <a:ext cx="1162581" cy="497846"/>
            </a:xfrm>
            <a:prstGeom prst="flowChartInputOutput">
              <a:avLst/>
            </a:prstGeom>
            <a:solidFill>
              <a:srgbClr val="FFFF00"/>
            </a:solidFill>
            <a:ln cap="flat" cmpd="sng" w="9525">
              <a:solidFill>
                <a:srgbClr val="999999"/>
              </a:solidFill>
              <a:prstDash val="solid"/>
              <a:miter lim="800000"/>
              <a:headEnd len="sm" w="sm" type="none"/>
              <a:tailEnd len="sm" w="sm" type="none"/>
            </a:ln>
          </p:spPr>
          <p:txBody>
            <a:bodyPr anchorCtr="0" anchor="ctr" bIns="45700" lIns="9125" spcFirstLastPara="1" rIns="9125" wrap="square" tIns="45700">
              <a:noAutofit/>
            </a:bodyPr>
            <a:lstStyle/>
            <a:p>
              <a:pPr indent="0" lvl="0" marL="0" marR="0" rtl="0" algn="ctr">
                <a:lnSpc>
                  <a:spcPct val="100000"/>
                </a:lnSpc>
                <a:spcBef>
                  <a:spcPts val="0"/>
                </a:spcBef>
                <a:spcAft>
                  <a:spcPts val="0"/>
                </a:spcAft>
                <a:buClr>
                  <a:srgbClr val="000000"/>
                </a:buClr>
                <a:buSzPts val="1200"/>
                <a:buFont typeface="Calibri"/>
                <a:buNone/>
              </a:pPr>
              <a:r>
                <a:rPr i="0" lang="en-US" sz="900" u="none" cap="none" strike="noStrike">
                  <a:solidFill>
                    <a:srgbClr val="000000"/>
                  </a:solidFill>
                  <a:latin typeface="Lato"/>
                  <a:ea typeface="Lato"/>
                  <a:cs typeface="Lato"/>
                  <a:sym typeface="Lato"/>
                </a:rPr>
                <a:t>VFM</a:t>
              </a:r>
              <a:endParaRPr sz="1100">
                <a:latin typeface="Lato"/>
                <a:ea typeface="Lato"/>
                <a:cs typeface="Lato"/>
                <a:sym typeface="Lato"/>
              </a:endParaRPr>
            </a:p>
            <a:p>
              <a:pPr indent="0" lvl="0" marL="0" marR="0" rtl="0" algn="ctr">
                <a:lnSpc>
                  <a:spcPct val="100000"/>
                </a:lnSpc>
                <a:spcBef>
                  <a:spcPts val="0"/>
                </a:spcBef>
                <a:spcAft>
                  <a:spcPts val="0"/>
                </a:spcAft>
                <a:buClr>
                  <a:srgbClr val="000000"/>
                </a:buClr>
                <a:buSzPts val="1200"/>
                <a:buFont typeface="Calibri"/>
                <a:buNone/>
              </a:pPr>
              <a:r>
                <a:rPr i="0" lang="en-US" sz="900" u="none" cap="none" strike="noStrike">
                  <a:solidFill>
                    <a:srgbClr val="000000"/>
                  </a:solidFill>
                  <a:latin typeface="Lato"/>
                  <a:ea typeface="Lato"/>
                  <a:cs typeface="Lato"/>
                  <a:sym typeface="Lato"/>
                </a:rPr>
                <a:t>Granule</a:t>
              </a:r>
              <a:endParaRPr sz="1100">
                <a:latin typeface="Lato"/>
                <a:ea typeface="Lato"/>
                <a:cs typeface="Lato"/>
                <a:sym typeface="Lato"/>
              </a:endParaRPr>
            </a:p>
            <a:p>
              <a:pPr indent="0" lvl="0" marL="0" marR="0" rtl="0" algn="ctr">
                <a:lnSpc>
                  <a:spcPct val="100000"/>
                </a:lnSpc>
                <a:spcBef>
                  <a:spcPts val="0"/>
                </a:spcBef>
                <a:spcAft>
                  <a:spcPts val="0"/>
                </a:spcAft>
                <a:buClr>
                  <a:srgbClr val="000000"/>
                </a:buClr>
                <a:buSzPts val="1200"/>
                <a:buFont typeface="Calibri"/>
                <a:buNone/>
              </a:pPr>
              <a:r>
                <a:rPr i="0" lang="en-US" sz="900" u="none" cap="none" strike="noStrike">
                  <a:solidFill>
                    <a:srgbClr val="000000"/>
                  </a:solidFill>
                  <a:latin typeface="Lato"/>
                  <a:ea typeface="Lato"/>
                  <a:cs typeface="Lato"/>
                  <a:sym typeface="Lato"/>
                </a:rPr>
                <a:t>Files</a:t>
              </a:r>
              <a:endParaRPr sz="1100">
                <a:latin typeface="Lato"/>
                <a:ea typeface="Lato"/>
                <a:cs typeface="Lato"/>
                <a:sym typeface="Lato"/>
              </a:endParaRPr>
            </a:p>
          </p:txBody>
        </p:sp>
        <p:grpSp>
          <p:nvGrpSpPr>
            <p:cNvPr id="168" name="Google Shape;168;gfb4a787c85_0_35"/>
            <p:cNvGrpSpPr/>
            <p:nvPr/>
          </p:nvGrpSpPr>
          <p:grpSpPr>
            <a:xfrm flipH="1">
              <a:off x="809125" y="2251090"/>
              <a:ext cx="4688600" cy="1122210"/>
              <a:chOff x="1731654" y="1256969"/>
              <a:chExt cx="5570393" cy="1457984"/>
            </a:xfrm>
          </p:grpSpPr>
          <p:cxnSp>
            <p:nvCxnSpPr>
              <p:cNvPr id="169" name="Google Shape;169;gfb4a787c85_0_35"/>
              <p:cNvCxnSpPr>
                <a:stCxn id="166" idx="2"/>
              </p:cNvCxnSpPr>
              <p:nvPr/>
            </p:nvCxnSpPr>
            <p:spPr>
              <a:xfrm>
                <a:off x="2927903" y="1256969"/>
                <a:ext cx="853500" cy="759900"/>
              </a:xfrm>
              <a:prstGeom prst="straightConnector1">
                <a:avLst/>
              </a:prstGeom>
              <a:noFill/>
              <a:ln cap="flat" cmpd="sng" w="9525">
                <a:solidFill>
                  <a:srgbClr val="999999"/>
                </a:solidFill>
                <a:prstDash val="dash"/>
                <a:round/>
                <a:headEnd len="sm" w="sm" type="none"/>
                <a:tailEnd len="med" w="med" type="triangle"/>
              </a:ln>
            </p:spPr>
          </p:cxnSp>
          <p:sp>
            <p:nvSpPr>
              <p:cNvPr id="170" name="Google Shape;170;gfb4a787c85_0_35"/>
              <p:cNvSpPr/>
              <p:nvPr/>
            </p:nvSpPr>
            <p:spPr>
              <a:xfrm flipH="1">
                <a:off x="1731654" y="1933448"/>
                <a:ext cx="1559701" cy="781506"/>
              </a:xfrm>
              <a:prstGeom prst="flowChartInputOutput">
                <a:avLst/>
              </a:prstGeom>
              <a:solidFill>
                <a:srgbClr val="FFFF00"/>
              </a:solidFill>
              <a:ln cap="flat" cmpd="sng" w="9525">
                <a:solidFill>
                  <a:srgbClr val="9999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Calibri"/>
                  <a:buNone/>
                </a:pPr>
                <a:r>
                  <a:rPr i="0" lang="en-US" sz="900" u="none" cap="none" strike="noStrike">
                    <a:solidFill>
                      <a:srgbClr val="000000"/>
                    </a:solidFill>
                    <a:latin typeface="Lato"/>
                    <a:ea typeface="Lato"/>
                    <a:cs typeface="Lato"/>
                    <a:sym typeface="Lato"/>
                  </a:rPr>
                  <a:t>VFM</a:t>
                </a:r>
                <a:endParaRPr sz="1100">
                  <a:latin typeface="Lato"/>
                  <a:ea typeface="Lato"/>
                  <a:cs typeface="Lato"/>
                  <a:sym typeface="Lato"/>
                </a:endParaRPr>
              </a:p>
              <a:p>
                <a:pPr indent="0" lvl="0" marL="0" marR="0" rtl="0" algn="ctr">
                  <a:lnSpc>
                    <a:spcPct val="100000"/>
                  </a:lnSpc>
                  <a:spcBef>
                    <a:spcPts val="0"/>
                  </a:spcBef>
                  <a:spcAft>
                    <a:spcPts val="0"/>
                  </a:spcAft>
                  <a:buClr>
                    <a:srgbClr val="000000"/>
                  </a:buClr>
                  <a:buSzPts val="1200"/>
                  <a:buFont typeface="Calibri"/>
                  <a:buNone/>
                </a:pPr>
                <a:r>
                  <a:rPr i="0" lang="en-US" sz="900" u="none" cap="none" strike="noStrike">
                    <a:solidFill>
                      <a:srgbClr val="000000"/>
                    </a:solidFill>
                    <a:latin typeface="Lato"/>
                    <a:ea typeface="Lato"/>
                    <a:cs typeface="Lato"/>
                    <a:sym typeface="Lato"/>
                  </a:rPr>
                  <a:t>Mosaics</a:t>
                </a:r>
                <a:endParaRPr sz="1100">
                  <a:latin typeface="Lato"/>
                  <a:ea typeface="Lato"/>
                  <a:cs typeface="Lato"/>
                  <a:sym typeface="Lato"/>
                </a:endParaRPr>
              </a:p>
              <a:p>
                <a:pPr indent="0" lvl="0" marL="0" marR="0" rtl="0" algn="ctr">
                  <a:lnSpc>
                    <a:spcPct val="100000"/>
                  </a:lnSpc>
                  <a:spcBef>
                    <a:spcPts val="0"/>
                  </a:spcBef>
                  <a:spcAft>
                    <a:spcPts val="0"/>
                  </a:spcAft>
                  <a:buClr>
                    <a:srgbClr val="000000"/>
                  </a:buClr>
                  <a:buSzPts val="1200"/>
                  <a:buFont typeface="Calibri"/>
                  <a:buNone/>
                </a:pPr>
                <a:r>
                  <a:rPr i="0" lang="en-US" sz="900" u="none" cap="none" strike="noStrike">
                    <a:solidFill>
                      <a:srgbClr val="000000"/>
                    </a:solidFill>
                    <a:latin typeface="Lato"/>
                    <a:ea typeface="Lato"/>
                    <a:cs typeface="Lato"/>
                    <a:sym typeface="Lato"/>
                  </a:rPr>
                  <a:t>For Areas of Interest</a:t>
                </a:r>
                <a:endParaRPr sz="1100">
                  <a:latin typeface="Lato"/>
                  <a:ea typeface="Lato"/>
                  <a:cs typeface="Lato"/>
                  <a:sym typeface="Lato"/>
                </a:endParaRPr>
              </a:p>
            </p:txBody>
          </p:sp>
          <p:cxnSp>
            <p:nvCxnSpPr>
              <p:cNvPr id="171" name="Google Shape;171;gfb4a787c85_0_35"/>
              <p:cNvCxnSpPr>
                <a:stCxn id="172" idx="1"/>
                <a:endCxn id="170" idx="2"/>
              </p:cNvCxnSpPr>
              <p:nvPr/>
            </p:nvCxnSpPr>
            <p:spPr>
              <a:xfrm rot="10800000">
                <a:off x="3135247" y="2324197"/>
                <a:ext cx="609900" cy="0"/>
              </a:xfrm>
              <a:prstGeom prst="straightConnector1">
                <a:avLst/>
              </a:prstGeom>
              <a:noFill/>
              <a:ln cap="flat" cmpd="sng" w="9525">
                <a:solidFill>
                  <a:srgbClr val="999999"/>
                </a:solidFill>
                <a:prstDash val="dash"/>
                <a:round/>
                <a:headEnd len="sm" w="sm" type="none"/>
                <a:tailEnd len="med" w="med" type="triangle"/>
              </a:ln>
            </p:spPr>
          </p:cxnSp>
          <p:sp>
            <p:nvSpPr>
              <p:cNvPr id="172" name="Google Shape;172;gfb4a787c85_0_35"/>
              <p:cNvSpPr/>
              <p:nvPr/>
            </p:nvSpPr>
            <p:spPr>
              <a:xfrm>
                <a:off x="3745147" y="2001097"/>
                <a:ext cx="1789800" cy="646200"/>
              </a:xfrm>
              <a:prstGeom prst="roundRect">
                <a:avLst>
                  <a:gd fmla="val 25777" name="adj"/>
                </a:avLst>
              </a:prstGeom>
              <a:solidFill>
                <a:srgbClr val="AEE2FB"/>
              </a:solidFill>
              <a:ln cap="flat" cmpd="sng" w="9525">
                <a:solidFill>
                  <a:srgbClr val="9999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i="0" lang="en-US" sz="900" u="none" cap="none" strike="noStrike">
                    <a:solidFill>
                      <a:srgbClr val="000000"/>
                    </a:solidFill>
                    <a:latin typeface="Lato"/>
                    <a:ea typeface="Lato"/>
                    <a:cs typeface="Lato"/>
                    <a:sym typeface="Lato"/>
                  </a:rPr>
                  <a:t>Consolidate Granules</a:t>
                </a:r>
                <a:endParaRPr sz="1100">
                  <a:latin typeface="Lato"/>
                  <a:ea typeface="Lato"/>
                  <a:cs typeface="Lato"/>
                  <a:sym typeface="Lato"/>
                </a:endParaRPr>
              </a:p>
              <a:p>
                <a:pPr indent="0" lvl="0" marL="0" marR="0" rtl="0" algn="ctr">
                  <a:lnSpc>
                    <a:spcPct val="100000"/>
                  </a:lnSpc>
                  <a:spcBef>
                    <a:spcPts val="0"/>
                  </a:spcBef>
                  <a:spcAft>
                    <a:spcPts val="0"/>
                  </a:spcAft>
                  <a:buClr>
                    <a:srgbClr val="000000"/>
                  </a:buClr>
                  <a:buSzPts val="1200"/>
                  <a:buFont typeface="Arial"/>
                  <a:buNone/>
                </a:pPr>
                <a:r>
                  <a:rPr i="0" lang="en-US" sz="900" u="none" cap="none" strike="noStrike">
                    <a:solidFill>
                      <a:srgbClr val="000000"/>
                    </a:solidFill>
                    <a:latin typeface="Lato"/>
                    <a:ea typeface="Lato"/>
                    <a:cs typeface="Lato"/>
                    <a:sym typeface="Lato"/>
                  </a:rPr>
                  <a:t>Into Mosaics for</a:t>
                </a:r>
                <a:endParaRPr sz="1100">
                  <a:latin typeface="Lato"/>
                  <a:ea typeface="Lato"/>
                  <a:cs typeface="Lato"/>
                  <a:sym typeface="Lato"/>
                </a:endParaRPr>
              </a:p>
              <a:p>
                <a:pPr indent="0" lvl="0" marL="0" marR="0" rtl="0" algn="ctr">
                  <a:lnSpc>
                    <a:spcPct val="100000"/>
                  </a:lnSpc>
                  <a:spcBef>
                    <a:spcPts val="0"/>
                  </a:spcBef>
                  <a:spcAft>
                    <a:spcPts val="0"/>
                  </a:spcAft>
                  <a:buClr>
                    <a:srgbClr val="000000"/>
                  </a:buClr>
                  <a:buSzPts val="1200"/>
                  <a:buFont typeface="Arial"/>
                  <a:buNone/>
                </a:pPr>
                <a:r>
                  <a:rPr i="0" lang="en-US" sz="900" u="none" cap="none" strike="noStrike">
                    <a:solidFill>
                      <a:srgbClr val="000000"/>
                    </a:solidFill>
                    <a:latin typeface="Lato"/>
                    <a:ea typeface="Lato"/>
                    <a:cs typeface="Lato"/>
                    <a:sym typeface="Lato"/>
                  </a:rPr>
                  <a:t>Defined Areas</a:t>
                </a:r>
                <a:endParaRPr sz="1100">
                  <a:latin typeface="Lato"/>
                  <a:ea typeface="Lato"/>
                  <a:cs typeface="Lato"/>
                  <a:sym typeface="Lato"/>
                </a:endParaRPr>
              </a:p>
            </p:txBody>
          </p:sp>
          <p:sp>
            <p:nvSpPr>
              <p:cNvPr id="173" name="Google Shape;173;gfb4a787c85_0_35"/>
              <p:cNvSpPr/>
              <p:nvPr/>
            </p:nvSpPr>
            <p:spPr>
              <a:xfrm flipH="1">
                <a:off x="5854263" y="1933446"/>
                <a:ext cx="1447784" cy="781506"/>
              </a:xfrm>
              <a:prstGeom prst="flowChartInputOutput">
                <a:avLst/>
              </a:prstGeom>
              <a:solidFill>
                <a:srgbClr val="FFFFFF"/>
              </a:solidFill>
              <a:ln cap="flat" cmpd="sng" w="9525">
                <a:solidFill>
                  <a:srgbClr val="999999"/>
                </a:solidFill>
                <a:prstDash val="solid"/>
                <a:miter lim="800000"/>
                <a:headEnd len="sm" w="sm" type="none"/>
                <a:tailEnd len="sm" w="sm" type="none"/>
              </a:ln>
            </p:spPr>
            <p:txBody>
              <a:bodyPr anchorCtr="0" anchor="ctr" bIns="45700" lIns="9125" spcFirstLastPara="1" rIns="9125" wrap="square" tIns="45700">
                <a:noAutofit/>
              </a:bodyPr>
              <a:lstStyle/>
              <a:p>
                <a:pPr indent="0" lvl="0" marL="0" marR="0" rtl="0" algn="ctr">
                  <a:lnSpc>
                    <a:spcPct val="100000"/>
                  </a:lnSpc>
                  <a:spcBef>
                    <a:spcPts val="0"/>
                  </a:spcBef>
                  <a:spcAft>
                    <a:spcPts val="0"/>
                  </a:spcAft>
                  <a:buClr>
                    <a:srgbClr val="000000"/>
                  </a:buClr>
                  <a:buSzPts val="1200"/>
                  <a:buFont typeface="Calibri"/>
                  <a:buNone/>
                </a:pPr>
                <a:r>
                  <a:rPr i="0" lang="en-US" sz="900" u="none" cap="none" strike="noStrike">
                    <a:solidFill>
                      <a:srgbClr val="000000"/>
                    </a:solidFill>
                    <a:latin typeface="Lato"/>
                    <a:ea typeface="Lato"/>
                    <a:cs typeface="Lato"/>
                    <a:sym typeface="Lato"/>
                  </a:rPr>
                  <a:t>Area Definition Files</a:t>
                </a:r>
                <a:endParaRPr sz="1100">
                  <a:latin typeface="Lato"/>
                  <a:ea typeface="Lato"/>
                  <a:cs typeface="Lato"/>
                  <a:sym typeface="Lato"/>
                </a:endParaRPr>
              </a:p>
            </p:txBody>
          </p:sp>
          <p:cxnSp>
            <p:nvCxnSpPr>
              <p:cNvPr id="174" name="Google Shape;174;gfb4a787c85_0_35"/>
              <p:cNvCxnSpPr>
                <a:stCxn id="173" idx="5"/>
                <a:endCxn id="172" idx="3"/>
              </p:cNvCxnSpPr>
              <p:nvPr/>
            </p:nvCxnSpPr>
            <p:spPr>
              <a:xfrm rot="10800000">
                <a:off x="5534942" y="2324198"/>
                <a:ext cx="464100" cy="0"/>
              </a:xfrm>
              <a:prstGeom prst="straightConnector1">
                <a:avLst/>
              </a:prstGeom>
              <a:noFill/>
              <a:ln cap="flat" cmpd="sng" w="9525">
                <a:solidFill>
                  <a:srgbClr val="999999"/>
                </a:solidFill>
                <a:prstDash val="dash"/>
                <a:round/>
                <a:headEnd len="sm" w="sm" type="none"/>
                <a:tailEnd len="med" w="med" type="triangle"/>
              </a:ln>
            </p:spPr>
          </p:cxnSp>
        </p:gr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9" name="Shape 179"/>
        <p:cNvGrpSpPr/>
        <p:nvPr/>
      </p:nvGrpSpPr>
      <p:grpSpPr>
        <a:xfrm>
          <a:off x="0" y="0"/>
          <a:ext cx="0" cy="0"/>
          <a:chOff x="0" y="0"/>
          <a:chExt cx="0" cy="0"/>
        </a:xfrm>
      </p:grpSpPr>
      <p:sp>
        <p:nvSpPr>
          <p:cNvPr id="180" name="Google Shape;180;g12125976690_6_11"/>
          <p:cNvSpPr txBox="1"/>
          <p:nvPr>
            <p:ph idx="1" type="body"/>
          </p:nvPr>
        </p:nvSpPr>
        <p:spPr>
          <a:xfrm>
            <a:off x="342100" y="1033325"/>
            <a:ext cx="10594200" cy="56853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15000"/>
              </a:lnSpc>
              <a:spcBef>
                <a:spcPts val="1000"/>
              </a:spcBef>
              <a:spcAft>
                <a:spcPts val="0"/>
              </a:spcAft>
              <a:buSzPts val="1800"/>
              <a:buChar char="•"/>
            </a:pPr>
            <a:r>
              <a:rPr lang="en-US" sz="1800"/>
              <a:t>Now being disseminated from NESDIS / PDA via NWS NCF to Alaska and Pacific Regions:</a:t>
            </a:r>
            <a:br>
              <a:rPr lang="en-US" sz="1800"/>
            </a:br>
            <a:r>
              <a:rPr lang="en-US" sz="1800"/>
              <a:t>Full-Disk tiles and (now) floating [a.k.a. “target”] mesoscale sector</a:t>
            </a:r>
            <a:endParaRPr i="1" sz="1800"/>
          </a:p>
          <a:p>
            <a:pPr indent="-203200" lvl="2" marL="457200" marR="0" rtl="0" algn="l">
              <a:lnSpc>
                <a:spcPct val="115000"/>
              </a:lnSpc>
              <a:spcBef>
                <a:spcPts val="0"/>
              </a:spcBef>
              <a:spcAft>
                <a:spcPts val="0"/>
              </a:spcAft>
              <a:buSzPts val="1400"/>
              <a:buChar char="•"/>
            </a:pPr>
            <a:r>
              <a:rPr i="1" lang="en-US" sz="1400"/>
              <a:t>(These are also publicly available via the Amazon cloud: </a:t>
            </a:r>
            <a:br>
              <a:rPr i="1" lang="en-US" sz="1400"/>
            </a:br>
            <a:r>
              <a:rPr i="1" lang="en-US" sz="1400"/>
              <a:t>	</a:t>
            </a:r>
            <a:r>
              <a:rPr lang="en-US" sz="1400" u="sng">
                <a:solidFill>
                  <a:schemeClr val="hlink"/>
                </a:solidFill>
                <a:hlinkClick r:id="rId3"/>
              </a:rPr>
              <a:t>https://noaa-himawari8.s3.amazonaws.com/index.html</a:t>
            </a:r>
            <a:r>
              <a:rPr lang="en-US" sz="1400"/>
              <a:t>)</a:t>
            </a:r>
            <a:endParaRPr sz="1400"/>
          </a:p>
          <a:p>
            <a:pPr indent="0" lvl="0" marL="0" marR="0" rtl="0" algn="l">
              <a:lnSpc>
                <a:spcPct val="115000"/>
              </a:lnSpc>
              <a:spcBef>
                <a:spcPts val="1000"/>
              </a:spcBef>
              <a:spcAft>
                <a:spcPts val="0"/>
              </a:spcAft>
              <a:buSzPts val="3200"/>
              <a:buNone/>
            </a:pPr>
            <a:r>
              <a:t/>
            </a:r>
            <a:endParaRPr sz="1800"/>
          </a:p>
          <a:p>
            <a:pPr indent="0" lvl="0" marL="0" marR="0" rtl="0" algn="l">
              <a:lnSpc>
                <a:spcPct val="115000"/>
              </a:lnSpc>
              <a:spcBef>
                <a:spcPts val="1000"/>
              </a:spcBef>
              <a:spcAft>
                <a:spcPts val="0"/>
              </a:spcAft>
              <a:buSzPts val="3200"/>
              <a:buNone/>
            </a:pPr>
            <a:r>
              <a:t/>
            </a:r>
            <a:endParaRPr sz="1800"/>
          </a:p>
          <a:p>
            <a:pPr indent="0" lvl="0" marL="457200" marR="0" rtl="0" algn="l">
              <a:lnSpc>
                <a:spcPct val="115000"/>
              </a:lnSpc>
              <a:spcBef>
                <a:spcPts val="0"/>
              </a:spcBef>
              <a:spcAft>
                <a:spcPts val="0"/>
              </a:spcAft>
              <a:buSzPts val="3200"/>
              <a:buNone/>
            </a:pPr>
            <a:r>
              <a:t/>
            </a:r>
            <a:endParaRPr sz="1800"/>
          </a:p>
          <a:p>
            <a:pPr indent="-342900" lvl="0" marL="457200" marR="0" rtl="0" algn="l">
              <a:lnSpc>
                <a:spcPct val="115000"/>
              </a:lnSpc>
              <a:spcBef>
                <a:spcPts val="0"/>
              </a:spcBef>
              <a:spcAft>
                <a:spcPts val="0"/>
              </a:spcAft>
              <a:buSzPts val="1800"/>
              <a:buChar char="•"/>
            </a:pPr>
            <a:r>
              <a:rPr lang="en-US" sz="1800">
                <a:extLst>
                  <a:ext uri="http://customooxmlschemas.google.com/">
                    <go:slidesCustomData xmlns:go="http://customooxmlschemas.google.com/" textRoundtripDataId="0"/>
                  </a:ext>
                </a:extLst>
              </a:rPr>
              <a:t>NCF fetches 67 of 88 tiles (x 16 channels) from PDA and uses LDM </a:t>
            </a:r>
            <a:endParaRPr sz="1800"/>
          </a:p>
          <a:p>
            <a:pPr indent="0" lvl="0" marL="685800" marR="0" rtl="0" algn="l">
              <a:lnSpc>
                <a:spcPct val="115000"/>
              </a:lnSpc>
              <a:spcBef>
                <a:spcPts val="0"/>
              </a:spcBef>
              <a:spcAft>
                <a:spcPts val="0"/>
              </a:spcAft>
              <a:buSzPts val="3200"/>
              <a:buNone/>
            </a:pPr>
            <a:r>
              <a:rPr lang="en-US" sz="1600">
                <a:extLst>
                  <a:ext uri="http://customooxmlschemas.google.com/">
                    <go:slidesCustomData xmlns:go="http://customooxmlschemas.google.com/" textRoundtripDataId="1"/>
                  </a:ext>
                </a:extLst>
              </a:rPr>
              <a:t>to send</a:t>
            </a:r>
            <a:r>
              <a:rPr lang="en-US" sz="1600"/>
              <a:t> </a:t>
            </a:r>
            <a:r>
              <a:rPr lang="en-US" sz="1600">
                <a:highlight>
                  <a:srgbClr val="FFFDBF"/>
                </a:highlight>
              </a:rPr>
              <a:t>tiles 02-06 and 09-14</a:t>
            </a:r>
            <a:r>
              <a:rPr lang="en-US" sz="1600"/>
              <a:t> to Alaska Region HQ; </a:t>
            </a:r>
            <a:br>
              <a:rPr lang="en-US" sz="1600"/>
            </a:br>
            <a:r>
              <a:rPr lang="en-US" sz="1600"/>
              <a:t>and </a:t>
            </a:r>
            <a:r>
              <a:rPr lang="en-US" sz="1600">
                <a:highlight>
                  <a:srgbClr val="AEE2FB"/>
                </a:highlight>
              </a:rPr>
              <a:t>tiles 07-14, 16-24, 26-34, 36-44, 46-54, 56-64, and 66-74</a:t>
            </a:r>
            <a:r>
              <a:rPr lang="en-US" sz="1600"/>
              <a:t> </a:t>
            </a:r>
            <a:br>
              <a:rPr lang="en-US" sz="1600"/>
            </a:br>
            <a:r>
              <a:rPr lang="en-US" sz="1600"/>
              <a:t>	to Pacific Region HQ</a:t>
            </a:r>
            <a:endParaRPr sz="1600"/>
          </a:p>
          <a:p>
            <a:pPr indent="-330200" lvl="0" marL="685800" marR="0" rtl="0" algn="l">
              <a:lnSpc>
                <a:spcPct val="115000"/>
              </a:lnSpc>
              <a:spcBef>
                <a:spcPts val="0"/>
              </a:spcBef>
              <a:spcAft>
                <a:spcPts val="0"/>
              </a:spcAft>
              <a:buSzPts val="1600"/>
              <a:buChar char="•"/>
            </a:pPr>
            <a:r>
              <a:rPr lang="en-US" sz="1600"/>
              <a:t>HQs forward them to WFOs in each region</a:t>
            </a:r>
            <a:endParaRPr sz="1600"/>
          </a:p>
          <a:p>
            <a:pPr indent="-330200" lvl="0" marL="685800" marR="0" rtl="0" algn="l">
              <a:lnSpc>
                <a:spcPct val="115000"/>
              </a:lnSpc>
              <a:spcBef>
                <a:spcPts val="0"/>
              </a:spcBef>
              <a:spcAft>
                <a:spcPts val="0"/>
              </a:spcAft>
              <a:buSzPts val="1600"/>
              <a:buChar char="•"/>
            </a:pPr>
            <a:r>
              <a:rPr lang="en-US" sz="1600"/>
              <a:t>88x16=1,408 PDA subscriptions (w/ 1,408 WMO headers)</a:t>
            </a:r>
            <a:br>
              <a:rPr lang="en-US" sz="1600"/>
            </a:br>
            <a:r>
              <a:rPr lang="en-US" sz="1600"/>
              <a:t>allows full flexibility by tile &amp; by channel</a:t>
            </a:r>
            <a:endParaRPr sz="1600"/>
          </a:p>
          <a:p>
            <a:pPr indent="-342900" lvl="0" marL="457200" marR="2410314" rtl="0" algn="l">
              <a:lnSpc>
                <a:spcPct val="115000"/>
              </a:lnSpc>
              <a:spcBef>
                <a:spcPts val="1000"/>
              </a:spcBef>
              <a:spcAft>
                <a:spcPts val="0"/>
              </a:spcAft>
              <a:buSzPts val="1800"/>
              <a:buChar char="•"/>
            </a:pPr>
            <a:r>
              <a:rPr lang="en-US" sz="1800"/>
              <a:t>Pacific and Alaska regions report that imagery tiles are arriving with short, consistent latencies. Final Operational Transition expected soon.</a:t>
            </a:r>
            <a:endParaRPr sz="1800"/>
          </a:p>
        </p:txBody>
      </p:sp>
      <p:graphicFrame>
        <p:nvGraphicFramePr>
          <p:cNvPr id="181" name="Google Shape;181;g12125976690_6_11"/>
          <p:cNvGraphicFramePr/>
          <p:nvPr/>
        </p:nvGraphicFramePr>
        <p:xfrm>
          <a:off x="7685638" y="1473872"/>
          <a:ext cx="3000000" cy="3000000"/>
        </p:xfrm>
        <a:graphic>
          <a:graphicData uri="http://schemas.openxmlformats.org/drawingml/2006/table">
            <a:tbl>
              <a:tblPr>
                <a:noFill/>
                <a:tableStyleId>{C054D875-494A-4C22-A4B7-B1CB9D27FE41}</a:tableStyleId>
              </a:tblPr>
              <a:tblGrid>
                <a:gridCol w="438925"/>
                <a:gridCol w="438925"/>
                <a:gridCol w="438925"/>
                <a:gridCol w="438925"/>
                <a:gridCol w="438925"/>
                <a:gridCol w="438925"/>
                <a:gridCol w="438925"/>
                <a:gridCol w="438925"/>
                <a:gridCol w="438925"/>
                <a:gridCol w="438925"/>
              </a:tblGrid>
              <a:tr h="438900">
                <a:tc>
                  <a:txBody>
                    <a:bodyPr/>
                    <a:lstStyle/>
                    <a:p>
                      <a:pPr indent="0" lvl="0" marL="0" marR="0" rtl="0" algn="ctr">
                        <a:lnSpc>
                          <a:spcPct val="100000"/>
                        </a:lnSpc>
                        <a:spcBef>
                          <a:spcPts val="0"/>
                        </a:spcBef>
                        <a:spcAft>
                          <a:spcPts val="0"/>
                        </a:spcAft>
                        <a:buClr>
                          <a:srgbClr val="000000"/>
                        </a:buClr>
                        <a:buSzPts val="14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F9CB9C">
                          <a:alpha val="0"/>
                        </a:srgbClr>
                      </a:solidFill>
                      <a:prstDash val="solid"/>
                      <a:round/>
                      <a:headEnd len="sm" w="sm" type="none"/>
                      <a:tailEnd len="sm" w="sm" type="none"/>
                    </a:lnL>
                    <a:lnR cap="flat" cmpd="sng" w="9525">
                      <a:solidFill>
                        <a:srgbClr val="CC4125">
                          <a:alpha val="0"/>
                        </a:srgbClr>
                      </a:solidFill>
                      <a:prstDash val="solid"/>
                      <a:round/>
                      <a:headEnd len="sm" w="sm" type="none"/>
                      <a:tailEnd len="sm" w="sm" type="none"/>
                    </a:lnR>
                    <a:lnT cap="flat" cmpd="sng" w="9525">
                      <a:solidFill>
                        <a:srgbClr val="F9CB9C">
                          <a:alpha val="0"/>
                        </a:srgbClr>
                      </a:solidFill>
                      <a:prstDash val="solid"/>
                      <a:round/>
                      <a:headEnd len="sm" w="sm" type="none"/>
                      <a:tailEnd len="sm" w="sm" type="none"/>
                    </a:lnT>
                    <a:lnB cap="flat" cmpd="sng" w="9525">
                      <a:solidFill>
                        <a:srgbClr val="CC4125">
                          <a:alpha val="0"/>
                        </a:srgbClr>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alpha val="0"/>
                        </a:srgbClr>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alpha val="0"/>
                        </a:srgbClr>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300" u="none" cap="none" strike="noStrike">
                          <a:solidFill>
                            <a:srgbClr val="990000"/>
                          </a:solidFill>
                          <a:latin typeface="Lato"/>
                          <a:ea typeface="Lato"/>
                          <a:cs typeface="Lato"/>
                          <a:sym typeface="Lato"/>
                        </a:rPr>
                        <a:t>06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alpha val="0"/>
                        </a:srgbClr>
                      </a:solidFill>
                      <a:prstDash val="solid"/>
                      <a:round/>
                      <a:headEnd len="sm" w="sm" type="none"/>
                      <a:tailEnd len="sm" w="sm" type="none"/>
                    </a:lnR>
                    <a:lnT cap="flat" cmpd="sng" w="9525">
                      <a:solidFill>
                        <a:srgbClr val="F9CB9C">
                          <a:alpha val="0"/>
                        </a:srgbClr>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alpha val="0"/>
                        </a:srgbClr>
                      </a:solidFill>
                      <a:prstDash val="solid"/>
                      <a:round/>
                      <a:headEnd len="sm" w="sm" type="none"/>
                      <a:tailEnd len="sm" w="sm" type="none"/>
                    </a:lnL>
                    <a:lnR cap="flat" cmpd="sng" w="9525">
                      <a:solidFill>
                        <a:srgbClr val="F9CB9C">
                          <a:alpha val="0"/>
                        </a:srgbClr>
                      </a:solidFill>
                      <a:prstDash val="solid"/>
                      <a:round/>
                      <a:headEnd len="sm" w="sm" type="none"/>
                      <a:tailEnd len="sm" w="sm" type="none"/>
                    </a:lnR>
                    <a:lnT cap="flat" cmpd="sng" w="9525">
                      <a:solidFill>
                        <a:srgbClr val="F9CB9C">
                          <a:alpha val="0"/>
                        </a:srgbClr>
                      </a:solidFill>
                      <a:prstDash val="solid"/>
                      <a:round/>
                      <a:headEnd len="sm" w="sm" type="none"/>
                      <a:tailEnd len="sm" w="sm" type="none"/>
                    </a:lnT>
                    <a:lnB cap="flat" cmpd="sng" w="9525">
                      <a:solidFill>
                        <a:srgbClr val="CC4125">
                          <a:alpha val="0"/>
                        </a:srgbClr>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alpha val="0"/>
                        </a:srgbClr>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alpha val="0"/>
                        </a:srgbClr>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09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alpha val="0"/>
                        </a:srgbClr>
                      </a:solidFill>
                      <a:prstDash val="solid"/>
                      <a:round/>
                      <a:headEnd len="sm" w="sm" type="none"/>
                      <a:tailEnd len="sm" w="sm" type="none"/>
                    </a:lnR>
                    <a:lnT cap="flat" cmpd="sng" w="9525">
                      <a:solidFill>
                        <a:srgbClr val="CC4125">
                          <a:alpha val="0"/>
                        </a:srgbClr>
                      </a:solidFill>
                      <a:prstDash val="solid"/>
                      <a:round/>
                      <a:headEnd len="sm" w="sm" type="none"/>
                      <a:tailEnd len="sm" w="sm" type="none"/>
                    </a:lnT>
                    <a:lnB cap="flat" cmpd="sng" w="9525">
                      <a:solidFill>
                        <a:srgbClr val="CC4125"/>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19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29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39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49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59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69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r>
              <a:tr h="438900">
                <a:tc>
                  <a:txBody>
                    <a:bodyPr/>
                    <a:lstStyle/>
                    <a:p>
                      <a:pPr indent="0" lvl="0" marL="0" marR="0" rtl="0" algn="ctr">
                        <a:lnSpc>
                          <a:spcPct val="115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alpha val="0"/>
                        </a:srgbClr>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alpha val="0"/>
                        </a:srgbClr>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79</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80</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81</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82</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alpha val="0"/>
                        </a:srgbClr>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alpha val="0"/>
                        </a:srgbClr>
                      </a:solidFill>
                      <a:prstDash val="solid"/>
                      <a:round/>
                      <a:headEnd len="sm" w="sm" type="none"/>
                      <a:tailEnd len="sm" w="sm" type="none"/>
                    </a:lnB>
                  </a:tcPr>
                </a:tc>
              </a:tr>
              <a:tr h="438900">
                <a:tc>
                  <a:txBody>
                    <a:bodyPr/>
                    <a:lstStyle/>
                    <a:p>
                      <a:pPr indent="0" lvl="0" marL="0" marR="0" rtl="0" algn="ctr">
                        <a:lnSpc>
                          <a:spcPct val="100000"/>
                        </a:lnSpc>
                        <a:spcBef>
                          <a:spcPts val="0"/>
                        </a:spcBef>
                        <a:spcAft>
                          <a:spcPts val="0"/>
                        </a:spcAft>
                        <a:buClr>
                          <a:srgbClr val="000000"/>
                        </a:buClr>
                        <a:buSzPts val="14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F9CB9C">
                          <a:alpha val="0"/>
                        </a:srgbClr>
                      </a:solidFill>
                      <a:prstDash val="solid"/>
                      <a:round/>
                      <a:headEnd len="sm" w="sm" type="none"/>
                      <a:tailEnd len="sm" w="sm" type="none"/>
                    </a:lnL>
                    <a:lnR cap="flat" cmpd="sng" w="9525">
                      <a:solidFill>
                        <a:srgbClr val="CC4125">
                          <a:alpha val="0"/>
                        </a:srgbClr>
                      </a:solidFill>
                      <a:prstDash val="solid"/>
                      <a:round/>
                      <a:headEnd len="sm" w="sm" type="none"/>
                      <a:tailEnd len="sm" w="sm" type="none"/>
                    </a:lnR>
                    <a:lnT cap="flat" cmpd="sng" w="9525">
                      <a:solidFill>
                        <a:srgbClr val="CC4125">
                          <a:alpha val="0"/>
                        </a:srgbClr>
                      </a:solidFill>
                      <a:prstDash val="solid"/>
                      <a:round/>
                      <a:headEnd len="sm" w="sm" type="none"/>
                      <a:tailEnd len="sm" w="sm" type="none"/>
                    </a:lnT>
                    <a:lnB cap="flat" cmpd="sng" w="9525">
                      <a:solidFill>
                        <a:srgbClr val="F9CB9C">
                          <a:alpha val="0"/>
                        </a:srgbClr>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alpha val="0"/>
                        </a:srgbClr>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alpha val="0"/>
                        </a:srgbClr>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83</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84</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85</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86</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000"/>
                        <a:buFont typeface="Arial"/>
                        <a:buNone/>
                      </a:pPr>
                      <a:r>
                        <a:rPr lang="en-US" sz="1300" u="none" cap="none" strike="noStrike">
                          <a:solidFill>
                            <a:srgbClr val="990000"/>
                          </a:solidFill>
                          <a:latin typeface="Lato"/>
                          <a:ea typeface="Lato"/>
                          <a:cs typeface="Lato"/>
                          <a:sym typeface="Lato"/>
                        </a:rPr>
                        <a:t>87</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4125"/>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300" u="none" cap="none" strike="noStrike">
                          <a:solidFill>
                            <a:srgbClr val="990000"/>
                          </a:solidFill>
                          <a:latin typeface="Lato"/>
                          <a:ea typeface="Lato"/>
                          <a:cs typeface="Lato"/>
                          <a:sym typeface="Lato"/>
                        </a:rPr>
                        <a:t>88</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CC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solidFill>
                      <a:prstDash val="solid"/>
                      <a:round/>
                      <a:headEnd len="sm" w="sm" type="none"/>
                      <a:tailEnd len="sm" w="sm" type="none"/>
                    </a:lnL>
                    <a:lnR cap="flat" cmpd="sng" w="9525">
                      <a:solidFill>
                        <a:srgbClr val="CC4125">
                          <a:alpha val="0"/>
                        </a:srgbClr>
                      </a:solidFill>
                      <a:prstDash val="solid"/>
                      <a:round/>
                      <a:headEnd len="sm" w="sm" type="none"/>
                      <a:tailEnd len="sm" w="sm" type="none"/>
                    </a:lnR>
                    <a:lnT cap="flat" cmpd="sng" w="9525">
                      <a:solidFill>
                        <a:srgbClr val="CC4125"/>
                      </a:solidFill>
                      <a:prstDash val="solid"/>
                      <a:round/>
                      <a:headEnd len="sm" w="sm" type="none"/>
                      <a:tailEnd len="sm" w="sm" type="none"/>
                    </a:lnT>
                    <a:lnB cap="flat" cmpd="sng" w="9525">
                      <a:solidFill>
                        <a:srgbClr val="F9CB9C">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t/>
                      </a:r>
                      <a:endParaRPr sz="1300" u="none" cap="none" strike="noStrike">
                        <a:solidFill>
                          <a:srgbClr val="990000"/>
                        </a:solidFill>
                        <a:latin typeface="Lato"/>
                        <a:ea typeface="Lato"/>
                        <a:cs typeface="Lato"/>
                        <a:sym typeface="Lato"/>
                      </a:endParaRPr>
                    </a:p>
                  </a:txBody>
                  <a:tcPr marT="19050" marB="19050" marR="28575" marL="28575" anchor="ctr">
                    <a:lnL cap="flat" cmpd="sng" w="9525">
                      <a:solidFill>
                        <a:srgbClr val="CC4125">
                          <a:alpha val="0"/>
                        </a:srgbClr>
                      </a:solidFill>
                      <a:prstDash val="solid"/>
                      <a:round/>
                      <a:headEnd len="sm" w="sm" type="none"/>
                      <a:tailEnd len="sm" w="sm" type="none"/>
                    </a:lnL>
                    <a:lnR cap="flat" cmpd="sng" w="9525">
                      <a:solidFill>
                        <a:srgbClr val="F9CB9C">
                          <a:alpha val="0"/>
                        </a:srgbClr>
                      </a:solidFill>
                      <a:prstDash val="solid"/>
                      <a:round/>
                      <a:headEnd len="sm" w="sm" type="none"/>
                      <a:tailEnd len="sm" w="sm" type="none"/>
                    </a:lnR>
                    <a:lnT cap="flat" cmpd="sng" w="9525">
                      <a:solidFill>
                        <a:srgbClr val="CC4125">
                          <a:alpha val="0"/>
                        </a:srgbClr>
                      </a:solidFill>
                      <a:prstDash val="solid"/>
                      <a:round/>
                      <a:headEnd len="sm" w="sm" type="none"/>
                      <a:tailEnd len="sm" w="sm" type="none"/>
                    </a:lnT>
                    <a:lnB cap="flat" cmpd="sng" w="9525">
                      <a:solidFill>
                        <a:srgbClr val="F9CB9C">
                          <a:alpha val="0"/>
                        </a:srgbClr>
                      </a:solidFill>
                      <a:prstDash val="solid"/>
                      <a:round/>
                      <a:headEnd len="sm" w="sm" type="none"/>
                      <a:tailEnd len="sm" w="sm" type="none"/>
                    </a:lnB>
                  </a:tcPr>
                </a:tc>
              </a:tr>
            </a:tbl>
          </a:graphicData>
        </a:graphic>
      </p:graphicFrame>
      <p:sp>
        <p:nvSpPr>
          <p:cNvPr id="182" name="Google Shape;182;g12125976690_6_11"/>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83" name="Google Shape;183;g12125976690_6_11"/>
          <p:cNvSpPr txBox="1"/>
          <p:nvPr>
            <p:ph type="title"/>
          </p:nvPr>
        </p:nvSpPr>
        <p:spPr>
          <a:xfrm>
            <a:off x="1098100" y="126900"/>
            <a:ext cx="9882900" cy="543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76092"/>
              </a:buClr>
              <a:buSzPts val="4000"/>
              <a:buFont typeface="Calibri"/>
              <a:buNone/>
            </a:pPr>
            <a:r>
              <a:rPr lang="en-US" sz="3000"/>
              <a:t>Still going strong: </a:t>
            </a:r>
            <a:r>
              <a:rPr lang="en-US" sz="3000"/>
              <a:t>Himawari-8 Imagery from NESDIS</a:t>
            </a:r>
            <a:endParaRPr sz="3000"/>
          </a:p>
        </p:txBody>
      </p:sp>
      <p:graphicFrame>
        <p:nvGraphicFramePr>
          <p:cNvPr id="184" name="Google Shape;184;g12125976690_6_11"/>
          <p:cNvGraphicFramePr/>
          <p:nvPr/>
        </p:nvGraphicFramePr>
        <p:xfrm>
          <a:off x="717025" y="2394450"/>
          <a:ext cx="3000000" cy="3000000"/>
        </p:xfrm>
        <a:graphic>
          <a:graphicData uri="http://schemas.openxmlformats.org/drawingml/2006/table">
            <a:tbl>
              <a:tblPr>
                <a:noFill/>
                <a:tableStyleId>{54A38135-EE64-4704-9A23-5DBA768BE37C}</a:tableStyleId>
              </a:tblPr>
              <a:tblGrid>
                <a:gridCol w="1713800"/>
                <a:gridCol w="1225775"/>
                <a:gridCol w="400725"/>
                <a:gridCol w="773425"/>
                <a:gridCol w="1568500"/>
              </a:tblGrid>
              <a:tr h="156450">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latin typeface="Lato"/>
                          <a:ea typeface="Lato"/>
                          <a:cs typeface="Lato"/>
                          <a:sym typeface="Lato"/>
                        </a:rPr>
                        <a:t>Himawari Product</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2"/>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latin typeface="Lato"/>
                          <a:ea typeface="Lato"/>
                          <a:cs typeface="Lato"/>
                          <a:sym typeface="Lato"/>
                        </a:rPr>
                        <a:t>Sector</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2"/>
                    </a:solidFill>
                  </a:tcPr>
                </a:tc>
                <a:tc gridSpan="2">
                  <a:txBody>
                    <a:bodyPr/>
                    <a:lstStyle/>
                    <a:p>
                      <a:pPr indent="0" lvl="0" marL="0" marR="0" rtl="0" algn="ctr">
                        <a:lnSpc>
                          <a:spcPct val="115000"/>
                        </a:lnSpc>
                        <a:spcBef>
                          <a:spcPts val="0"/>
                        </a:spcBef>
                        <a:spcAft>
                          <a:spcPts val="0"/>
                        </a:spcAft>
                        <a:buClr>
                          <a:schemeClr val="dk1"/>
                        </a:buClr>
                        <a:buSzPts val="1100"/>
                        <a:buFont typeface="Arial"/>
                        <a:buNone/>
                      </a:pPr>
                      <a:r>
                        <a:rPr b="1" lang="en-US" sz="1100" u="none" cap="none" strike="noStrike">
                          <a:solidFill>
                            <a:schemeClr val="dk1"/>
                          </a:solidFill>
                          <a:latin typeface="Lato"/>
                          <a:ea typeface="Lato"/>
                          <a:cs typeface="Lato"/>
                          <a:sym typeface="Lato"/>
                        </a:rPr>
                        <a:t>Refresh Rate</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2"/>
                    </a:solidFill>
                  </a:tcPr>
                </a:tc>
                <a:tc hMerge="1"/>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latin typeface="Lato"/>
                          <a:ea typeface="Lato"/>
                          <a:cs typeface="Lato"/>
                          <a:sym typeface="Lato"/>
                        </a:rPr>
                        <a:t>Nadir ground resolution</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chemeClr val="lt2"/>
                    </a:solidFill>
                  </a:tcPr>
                </a:tc>
              </a:tr>
              <a:tr h="156450">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Cloud &amp; Moisture Imagery</a:t>
                      </a:r>
                      <a:endParaRPr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Full Disk tiles</a:t>
                      </a:r>
                      <a:endParaRPr sz="1100" u="none" cap="none" strike="noStrike">
                        <a:latin typeface="Lato"/>
                        <a:ea typeface="Lato"/>
                        <a:cs typeface="Lato"/>
                        <a:sym typeface="Lato"/>
                      </a:endParaRPr>
                    </a:p>
                  </a:txBody>
                  <a:tcPr marT="45700" marB="45700" marR="9125" marL="91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gridSpan="2">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10 min</a:t>
                      </a:r>
                      <a:endParaRPr sz="1100" u="none" cap="none" strike="noStrike">
                        <a:latin typeface="Lato"/>
                        <a:ea typeface="Lato"/>
                        <a:cs typeface="Lato"/>
                        <a:sym typeface="Lato"/>
                      </a:endParaRPr>
                    </a:p>
                  </a:txBody>
                  <a:tcPr marT="45700" marB="45700" marR="9125" marL="91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c hMerge="1"/>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1 &amp; 2 km</a:t>
                      </a:r>
                      <a:endParaRPr sz="1100" u="none" cap="none" strike="noStrike">
                        <a:latin typeface="Lato"/>
                        <a:ea typeface="Lato"/>
                        <a:cs typeface="Lato"/>
                        <a:sym typeface="Lato"/>
                      </a:endParaRPr>
                    </a:p>
                  </a:txBody>
                  <a:tcPr marT="45700" marB="45700" marR="9125" marL="912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CCCCCC"/>
                      </a:solidFill>
                      <a:prstDash val="solid"/>
                      <a:round/>
                      <a:headEnd len="sm" w="sm" type="none"/>
                      <a:tailEnd len="sm" w="sm" type="none"/>
                    </a:lnB>
                    <a:solidFill>
                      <a:srgbClr val="D9D2E9"/>
                    </a:solidFill>
                  </a:tcPr>
                </a:tc>
              </a:tr>
              <a:tr h="156450">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Cloud &amp; Moisture Imagery</a:t>
                      </a:r>
                      <a:endParaRPr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D9D2E9"/>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Floating Sector</a:t>
                      </a:r>
                      <a:endParaRPr sz="1100" u="none" cap="none" strike="noStrike">
                        <a:latin typeface="Lato"/>
                        <a:ea typeface="Lato"/>
                        <a:cs typeface="Lato"/>
                        <a:sym typeface="Lato"/>
                      </a:endParaRPr>
                    </a:p>
                  </a:txBody>
                  <a:tcPr marT="45700" marB="45700" marR="9125" marL="91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D9D2E9"/>
                    </a:solidFill>
                  </a:tcPr>
                </a:tc>
                <a:tc gridSpan="2">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2.5 min</a:t>
                      </a:r>
                      <a:endParaRPr sz="1100" u="none" cap="none" strike="noStrike">
                        <a:latin typeface="Lato"/>
                        <a:ea typeface="Lato"/>
                        <a:cs typeface="Lato"/>
                        <a:sym typeface="Lato"/>
                      </a:endParaRPr>
                    </a:p>
                  </a:txBody>
                  <a:tcPr marT="45700" marB="45700" marR="9125" marL="912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D9D2E9"/>
                    </a:solidFill>
                  </a:tcPr>
                </a:tc>
                <a:tc hMerge="1"/>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0.5 km</a:t>
                      </a:r>
                      <a:endParaRPr sz="1100" u="none" cap="none" strike="noStrike">
                        <a:latin typeface="Lato"/>
                        <a:ea typeface="Lato"/>
                        <a:cs typeface="Lato"/>
                        <a:sym typeface="Lato"/>
                      </a:endParaRPr>
                    </a:p>
                  </a:txBody>
                  <a:tcPr marT="45700" marB="45700" marR="9125" marL="9125" anchor="b">
                    <a:lnL cap="flat" cmpd="sng" w="9525">
                      <a:solidFill>
                        <a:srgbClr val="CCCCCC"/>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B7B7B7"/>
                      </a:solidFill>
                      <a:prstDash val="solid"/>
                      <a:round/>
                      <a:headEnd len="sm" w="sm" type="none"/>
                      <a:tailEnd len="sm" w="sm" type="none"/>
                    </a:lnB>
                    <a:solidFill>
                      <a:srgbClr val="D9D2E9"/>
                    </a:solidFill>
                  </a:tcPr>
                </a:tc>
              </a:tr>
            </a:tbl>
          </a:graphicData>
        </a:graphic>
      </p:graphicFrame>
      <p:grpSp>
        <p:nvGrpSpPr>
          <p:cNvPr id="185" name="Google Shape;185;g12125976690_6_11"/>
          <p:cNvGrpSpPr/>
          <p:nvPr/>
        </p:nvGrpSpPr>
        <p:grpSpPr>
          <a:xfrm>
            <a:off x="7685912" y="1473875"/>
            <a:ext cx="4389000" cy="4389000"/>
            <a:chOff x="7457312" y="2007275"/>
            <a:chExt cx="4389000" cy="4389000"/>
          </a:xfrm>
        </p:grpSpPr>
        <p:grpSp>
          <p:nvGrpSpPr>
            <p:cNvPr id="186" name="Google Shape;186;g12125976690_6_11"/>
            <p:cNvGrpSpPr/>
            <p:nvPr/>
          </p:nvGrpSpPr>
          <p:grpSpPr>
            <a:xfrm>
              <a:off x="7457312" y="2007275"/>
              <a:ext cx="4389000" cy="4389000"/>
              <a:chOff x="7533512" y="2007275"/>
              <a:chExt cx="4389000" cy="4389000"/>
            </a:xfrm>
          </p:grpSpPr>
          <p:pic>
            <p:nvPicPr>
              <p:cNvPr id="187" name="Google Shape;187;g12125976690_6_11"/>
              <p:cNvPicPr preferRelativeResize="0"/>
              <p:nvPr/>
            </p:nvPicPr>
            <p:blipFill rotWithShape="1">
              <a:blip r:embed="rId4">
                <a:alphaModFix/>
              </a:blip>
              <a:srcRect b="0" l="0" r="0" t="0"/>
              <a:stretch/>
            </p:blipFill>
            <p:spPr>
              <a:xfrm>
                <a:off x="7533512" y="2007275"/>
                <a:ext cx="4389000" cy="4389000"/>
              </a:xfrm>
              <a:prstGeom prst="rect">
                <a:avLst/>
              </a:prstGeom>
              <a:noFill/>
              <a:ln>
                <a:noFill/>
              </a:ln>
            </p:spPr>
          </p:pic>
          <p:sp>
            <p:nvSpPr>
              <p:cNvPr id="188" name="Google Shape;188;g12125976690_6_11"/>
              <p:cNvSpPr/>
              <p:nvPr/>
            </p:nvSpPr>
            <p:spPr>
              <a:xfrm>
                <a:off x="7972175" y="2446325"/>
                <a:ext cx="3519600" cy="3072000"/>
              </a:xfrm>
              <a:prstGeom prst="rect">
                <a:avLst/>
              </a:prstGeom>
              <a:solidFill>
                <a:srgbClr val="3CA6D8">
                  <a:alpha val="4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9" name="Google Shape;189;g12125976690_6_11"/>
            <p:cNvSpPr/>
            <p:nvPr/>
          </p:nvSpPr>
          <p:spPr>
            <a:xfrm>
              <a:off x="8773825" y="2007275"/>
              <a:ext cx="2194800" cy="438900"/>
            </a:xfrm>
            <a:prstGeom prst="rect">
              <a:avLst/>
            </a:prstGeom>
            <a:solidFill>
              <a:srgbClr val="FFF815">
                <a:alpha val="3058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g12125976690_6_11"/>
            <p:cNvSpPr/>
            <p:nvPr/>
          </p:nvSpPr>
          <p:spPr>
            <a:xfrm>
              <a:off x="8773825" y="2446175"/>
              <a:ext cx="2633700" cy="438900"/>
            </a:xfrm>
            <a:prstGeom prst="rect">
              <a:avLst/>
            </a:prstGeom>
            <a:solidFill>
              <a:srgbClr val="FFF815">
                <a:alpha val="3058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1" name="Google Shape;191;g12125976690_6_11"/>
          <p:cNvSpPr txBox="1"/>
          <p:nvPr/>
        </p:nvSpPr>
        <p:spPr>
          <a:xfrm rot="5400000">
            <a:off x="11398125" y="5364275"/>
            <a:ext cx="824700" cy="172500"/>
          </a:xfrm>
          <a:prstGeom prst="rect">
            <a:avLst/>
          </a:prstGeom>
          <a:noFill/>
          <a:ln>
            <a:noFill/>
          </a:ln>
        </p:spPr>
        <p:txBody>
          <a:bodyPr anchorCtr="0" anchor="t" bIns="9125" lIns="9125" spcFirstLastPara="1" rIns="9125" wrap="square" tIns="9125">
            <a:spAutoFit/>
          </a:bodyPr>
          <a:lstStyle/>
          <a:p>
            <a:pPr indent="0" lvl="0" marL="0" marR="0" rtl="0" algn="l">
              <a:lnSpc>
                <a:spcPct val="100000"/>
              </a:lnSpc>
              <a:spcBef>
                <a:spcPts val="0"/>
              </a:spcBef>
              <a:spcAft>
                <a:spcPts val="0"/>
              </a:spcAft>
              <a:buClr>
                <a:srgbClr val="000000"/>
              </a:buClr>
              <a:buSzPts val="800"/>
              <a:buFont typeface="Arial"/>
              <a:buNone/>
            </a:pPr>
            <a:r>
              <a:rPr b="0" i="1" lang="en-US" sz="1000" u="none" cap="none" strike="noStrike">
                <a:solidFill>
                  <a:srgbClr val="666666"/>
                </a:solidFill>
                <a:latin typeface="Lato"/>
                <a:ea typeface="Lato"/>
                <a:cs typeface="Lato"/>
                <a:sym typeface="Lato"/>
              </a:rPr>
              <a:t>h/t Joe Zajic</a:t>
            </a:r>
            <a:endParaRPr b="0" i="1" sz="1000" u="none" cap="none" strike="noStrike">
              <a:solidFill>
                <a:srgbClr val="666666"/>
              </a:solidFill>
              <a:latin typeface="Lato"/>
              <a:ea typeface="Lato"/>
              <a:cs typeface="Lato"/>
              <a:sym typeface="Lato"/>
            </a:endParaRPr>
          </a:p>
        </p:txBody>
      </p:sp>
      <p:sp>
        <p:nvSpPr>
          <p:cNvPr id="192" name="Google Shape;192;g12125976690_6_11"/>
          <p:cNvSpPr/>
          <p:nvPr/>
        </p:nvSpPr>
        <p:spPr>
          <a:xfrm>
            <a:off x="11635975" y="2351675"/>
            <a:ext cx="438900" cy="2633400"/>
          </a:xfrm>
          <a:prstGeom prst="rect">
            <a:avLst/>
          </a:prstGeom>
          <a:solidFill>
            <a:srgbClr val="3CA6D8">
              <a:alpha val="4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g12125976690_6_11"/>
          <p:cNvSpPr/>
          <p:nvPr/>
        </p:nvSpPr>
        <p:spPr>
          <a:xfrm rot="787397">
            <a:off x="6724691" y="4197006"/>
            <a:ext cx="831105" cy="354537"/>
          </a:xfrm>
          <a:prstGeom prst="foldedCorner">
            <a:avLst>
              <a:gd fmla="val 16667" name="adj"/>
            </a:avLst>
          </a:prstGeom>
          <a:solidFill>
            <a:srgbClr val="AEE2FB"/>
          </a:solidFill>
          <a:ln cap="flat" cmpd="sng" w="9525">
            <a:solidFill>
              <a:srgbClr val="999999"/>
            </a:solidFill>
            <a:prstDash val="solid"/>
            <a:round/>
            <a:headEnd len="sm" w="sm" type="none"/>
            <a:tailEnd len="sm" w="sm" type="none"/>
          </a:ln>
          <a:effectLst>
            <a:outerShdw blurRad="114300" rotWithShape="0" algn="bl" dir="5400000" dist="3810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666666"/>
                </a:solidFill>
                <a:latin typeface="Lato"/>
                <a:ea typeface="Lato"/>
                <a:cs typeface="Lato"/>
                <a:sym typeface="Lato"/>
              </a:rPr>
              <a:t>Corrected tile list</a:t>
            </a:r>
            <a:endParaRPr b="0" i="0" sz="1100" u="none" cap="none" strike="noStrike">
              <a:solidFill>
                <a:srgbClr val="666666"/>
              </a:solidFill>
              <a:latin typeface="Lato"/>
              <a:ea typeface="Lato"/>
              <a:cs typeface="Lato"/>
              <a:sym typeface="Lat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g11f0c0d7a03_0_0"/>
          <p:cNvPicPr preferRelativeResize="0"/>
          <p:nvPr/>
        </p:nvPicPr>
        <p:blipFill rotWithShape="1">
          <a:blip r:embed="rId3">
            <a:alphaModFix/>
          </a:blip>
          <a:srcRect b="4786" l="18545" r="23660" t="13111"/>
          <a:stretch/>
        </p:blipFill>
        <p:spPr>
          <a:xfrm>
            <a:off x="157575" y="3439025"/>
            <a:ext cx="3723600" cy="3113175"/>
          </a:xfrm>
          <a:prstGeom prst="rect">
            <a:avLst/>
          </a:prstGeom>
          <a:noFill/>
          <a:ln cap="flat" cmpd="sng" w="9525">
            <a:solidFill>
              <a:srgbClr val="D9D9D9"/>
            </a:solidFill>
            <a:prstDash val="solid"/>
            <a:round/>
            <a:headEnd len="sm" w="sm" type="none"/>
            <a:tailEnd len="sm" w="sm" type="none"/>
          </a:ln>
        </p:spPr>
      </p:pic>
      <p:pic>
        <p:nvPicPr>
          <p:cNvPr id="200" name="Google Shape;200;g11f0c0d7a03_0_0"/>
          <p:cNvPicPr preferRelativeResize="0"/>
          <p:nvPr/>
        </p:nvPicPr>
        <p:blipFill rotWithShape="1">
          <a:blip r:embed="rId4">
            <a:alphaModFix/>
          </a:blip>
          <a:srcRect b="7760" l="19496" r="23794" t="12893"/>
          <a:stretch/>
        </p:blipFill>
        <p:spPr>
          <a:xfrm>
            <a:off x="3010900" y="2850500"/>
            <a:ext cx="3723600" cy="3108975"/>
          </a:xfrm>
          <a:prstGeom prst="rect">
            <a:avLst/>
          </a:prstGeom>
          <a:noFill/>
          <a:ln cap="flat" cmpd="sng" w="9525">
            <a:solidFill>
              <a:srgbClr val="D9D9D9"/>
            </a:solidFill>
            <a:prstDash val="solid"/>
            <a:round/>
            <a:headEnd len="sm" w="sm" type="none"/>
            <a:tailEnd len="sm" w="sm" type="none"/>
          </a:ln>
          <a:effectLst>
            <a:outerShdw blurRad="142875" rotWithShape="0" algn="bl" dir="5400000" dist="57150">
              <a:srgbClr val="000000">
                <a:alpha val="49803"/>
              </a:srgbClr>
            </a:outerShdw>
          </a:effectLst>
        </p:spPr>
      </p:pic>
      <p:sp>
        <p:nvSpPr>
          <p:cNvPr id="201" name="Google Shape;201;g11f0c0d7a03_0_0"/>
          <p:cNvSpPr txBox="1"/>
          <p:nvPr>
            <p:ph idx="1" type="body"/>
          </p:nvPr>
        </p:nvSpPr>
        <p:spPr>
          <a:xfrm>
            <a:off x="224475" y="1193775"/>
            <a:ext cx="6687900" cy="15675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1000"/>
              </a:spcBef>
              <a:spcAft>
                <a:spcPts val="0"/>
              </a:spcAft>
              <a:buSzPts val="3200"/>
              <a:buNone/>
            </a:pPr>
            <a:r>
              <a:rPr lang="en-US" sz="1800"/>
              <a:t>Available now from NESDIS / PDA: Full Disk L2 products</a:t>
            </a:r>
            <a:endParaRPr sz="1800"/>
          </a:p>
          <a:p>
            <a:pPr indent="0" lvl="0" marL="0" marR="0" rtl="0" algn="l">
              <a:lnSpc>
                <a:spcPct val="115000"/>
              </a:lnSpc>
              <a:spcBef>
                <a:spcPts val="0"/>
              </a:spcBef>
              <a:spcAft>
                <a:spcPts val="0"/>
              </a:spcAft>
              <a:buSzPts val="3200"/>
              <a:buNone/>
            </a:pPr>
            <a:r>
              <a:rPr i="1" lang="en-US" sz="1400"/>
              <a:t>(Original (non-AWIPS-ready) products are publicly available via the Amazon cloud: </a:t>
            </a:r>
            <a:br>
              <a:rPr i="1" lang="en-US" sz="1400"/>
            </a:br>
            <a:r>
              <a:rPr i="1" lang="en-US" sz="1400"/>
              <a:t>	</a:t>
            </a:r>
            <a:r>
              <a:rPr lang="en-US" sz="1400" u="sng">
                <a:solidFill>
                  <a:schemeClr val="hlink"/>
                </a:solidFill>
                <a:hlinkClick r:id="rId5"/>
              </a:rPr>
              <a:t>https://noaa-himawari8.s3.amazonaws.com/index.html</a:t>
            </a:r>
            <a:r>
              <a:rPr lang="en-US" sz="1400"/>
              <a:t>)</a:t>
            </a:r>
            <a:endParaRPr sz="1400"/>
          </a:p>
          <a:p>
            <a:pPr indent="0" lvl="0" marL="0" marR="0" rtl="0" algn="l">
              <a:lnSpc>
                <a:spcPct val="115000"/>
              </a:lnSpc>
              <a:spcBef>
                <a:spcPts val="1000"/>
              </a:spcBef>
              <a:spcAft>
                <a:spcPts val="0"/>
              </a:spcAft>
              <a:buSzPts val="3200"/>
              <a:buNone/>
            </a:pPr>
            <a:r>
              <a:rPr lang="en-US" sz="1800"/>
              <a:t>Now adapting data format &amp; content for AWIPS</a:t>
            </a:r>
            <a:endParaRPr sz="1800"/>
          </a:p>
          <a:p>
            <a:pPr indent="0" lvl="0" marL="457200" rtl="0" algn="l">
              <a:lnSpc>
                <a:spcPct val="115000"/>
              </a:lnSpc>
              <a:spcBef>
                <a:spcPts val="0"/>
              </a:spcBef>
              <a:spcAft>
                <a:spcPts val="0"/>
              </a:spcAft>
              <a:buClr>
                <a:schemeClr val="dk1"/>
              </a:buClr>
              <a:buSzPts val="1100"/>
              <a:buFont typeface="Arial"/>
              <a:buNone/>
            </a:pPr>
            <a:r>
              <a:rPr i="1" lang="en-US" sz="1400"/>
              <a:t>(Himawari Derived Motion Winds already going to Pacific Region)</a:t>
            </a:r>
            <a:endParaRPr sz="1800"/>
          </a:p>
        </p:txBody>
      </p:sp>
      <p:sp>
        <p:nvSpPr>
          <p:cNvPr id="202" name="Google Shape;202;g11f0c0d7a03_0_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03" name="Google Shape;203;g11f0c0d7a03_0_0"/>
          <p:cNvSpPr txBox="1"/>
          <p:nvPr>
            <p:ph type="title"/>
          </p:nvPr>
        </p:nvSpPr>
        <p:spPr>
          <a:xfrm>
            <a:off x="1219200" y="126900"/>
            <a:ext cx="9717000" cy="543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76092"/>
              </a:buClr>
              <a:buSzPts val="4000"/>
              <a:buFont typeface="Calibri"/>
              <a:buNone/>
            </a:pPr>
            <a:r>
              <a:rPr lang="en-US" sz="3000"/>
              <a:t>In final stages: Himawari-8 L2 Products from NESDIS</a:t>
            </a:r>
            <a:endParaRPr sz="3000"/>
          </a:p>
        </p:txBody>
      </p:sp>
      <p:sp>
        <p:nvSpPr>
          <p:cNvPr id="204" name="Google Shape;204;g11f0c0d7a03_0_0"/>
          <p:cNvSpPr txBox="1"/>
          <p:nvPr/>
        </p:nvSpPr>
        <p:spPr>
          <a:xfrm>
            <a:off x="6862200" y="4161600"/>
            <a:ext cx="5311800" cy="2530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000"/>
              </a:spcBef>
              <a:spcAft>
                <a:spcPts val="0"/>
              </a:spcAft>
              <a:buClr>
                <a:srgbClr val="000000"/>
              </a:buClr>
              <a:buSzPts val="1800"/>
              <a:buFont typeface="Arial"/>
              <a:buNone/>
            </a:pPr>
            <a:r>
              <a:rPr i="1" lang="en-US" sz="1500">
                <a:solidFill>
                  <a:srgbClr val="434343"/>
                </a:solidFill>
                <a:latin typeface="Lato"/>
                <a:ea typeface="Lato"/>
                <a:cs typeface="Lato"/>
                <a:sym typeface="Lato"/>
              </a:rPr>
              <a:t>Final steps:</a:t>
            </a:r>
            <a:r>
              <a:rPr lang="en-US" sz="1500">
                <a:solidFill>
                  <a:srgbClr val="434343"/>
                </a:solidFill>
                <a:latin typeface="Lato"/>
                <a:ea typeface="Lato"/>
                <a:cs typeface="Lato"/>
                <a:sym typeface="Lato"/>
              </a:rPr>
              <a:t> renaming Sea Surface Temperature</a:t>
            </a:r>
            <a:r>
              <a:rPr lang="en-US" sz="1500">
                <a:solidFill>
                  <a:srgbClr val="434343"/>
                </a:solidFill>
                <a:latin typeface="Lato"/>
                <a:ea typeface="Lato"/>
                <a:cs typeface="Lato"/>
                <a:sym typeface="Lato"/>
              </a:rPr>
              <a:t> dimensions</a:t>
            </a:r>
            <a:r>
              <a:rPr lang="en-US" sz="1500">
                <a:solidFill>
                  <a:srgbClr val="434343"/>
                </a:solidFill>
                <a:latin typeface="Lato"/>
                <a:ea typeface="Lato"/>
                <a:cs typeface="Lato"/>
                <a:sym typeface="Lato"/>
              </a:rPr>
              <a:t>; trimming SST to essential fields only; linking SST fields to geostationary projection info; shrinking Cloud Height, Pressure, and Temperature products</a:t>
            </a:r>
            <a:endParaRPr sz="1500">
              <a:solidFill>
                <a:srgbClr val="434343"/>
              </a:solidFill>
              <a:latin typeface="Lato"/>
              <a:ea typeface="Lato"/>
              <a:cs typeface="Lato"/>
              <a:sym typeface="Lato"/>
            </a:endParaRPr>
          </a:p>
          <a:p>
            <a:pPr indent="0" lvl="0" marL="0" marR="0" rtl="0" algn="l">
              <a:lnSpc>
                <a:spcPct val="115000"/>
              </a:lnSpc>
              <a:spcBef>
                <a:spcPts val="1000"/>
              </a:spcBef>
              <a:spcAft>
                <a:spcPts val="0"/>
              </a:spcAft>
              <a:buClr>
                <a:srgbClr val="000000"/>
              </a:buClr>
              <a:buSzPts val="1800"/>
              <a:buFont typeface="Arial"/>
              <a:buNone/>
            </a:pPr>
            <a:r>
              <a:rPr b="0" i="0" lang="en-US" sz="1500" u="none" cap="none" strike="noStrike">
                <a:solidFill>
                  <a:srgbClr val="434343"/>
                </a:solidFill>
                <a:latin typeface="Lato"/>
                <a:ea typeface="Lato"/>
                <a:cs typeface="Lato"/>
                <a:sym typeface="Lato"/>
              </a:rPr>
              <a:t>When these AWIPS-ready data products are available from PDA, NCF will disseminate them via LDM to the Alaska and Pacific Regions.</a:t>
            </a:r>
            <a:endParaRPr b="0" i="0" sz="1500" u="none" cap="none" strike="noStrike">
              <a:solidFill>
                <a:srgbClr val="434343"/>
              </a:solidFill>
              <a:latin typeface="Lato"/>
              <a:ea typeface="Lato"/>
              <a:cs typeface="Lato"/>
              <a:sym typeface="Lato"/>
            </a:endParaRPr>
          </a:p>
          <a:p>
            <a:pPr indent="0" lvl="0" marL="0" marR="0" rtl="0" algn="l">
              <a:lnSpc>
                <a:spcPct val="115000"/>
              </a:lnSpc>
              <a:spcBef>
                <a:spcPts val="1000"/>
              </a:spcBef>
              <a:spcAft>
                <a:spcPts val="0"/>
              </a:spcAft>
              <a:buClr>
                <a:srgbClr val="000000"/>
              </a:buClr>
              <a:buSzPts val="1800"/>
              <a:buFont typeface="Arial"/>
              <a:buNone/>
            </a:pPr>
            <a:r>
              <a:rPr b="0" i="0" lang="en-US" sz="1500" u="none" cap="none" strike="noStrike">
                <a:solidFill>
                  <a:srgbClr val="434343"/>
                </a:solidFill>
                <a:latin typeface="Lato"/>
                <a:ea typeface="Lato"/>
                <a:cs typeface="Lato"/>
                <a:sym typeface="Lato"/>
              </a:rPr>
              <a:t>National Centers will access these data directly from PDA.</a:t>
            </a:r>
            <a:endParaRPr b="0" i="0" sz="1500" u="none" cap="none" strike="noStrike">
              <a:solidFill>
                <a:srgbClr val="434343"/>
              </a:solidFill>
              <a:latin typeface="Lato"/>
              <a:ea typeface="Lato"/>
              <a:cs typeface="Lato"/>
              <a:sym typeface="Lato"/>
            </a:endParaRPr>
          </a:p>
        </p:txBody>
      </p:sp>
      <p:graphicFrame>
        <p:nvGraphicFramePr>
          <p:cNvPr id="205" name="Google Shape;205;g11f0c0d7a03_0_0"/>
          <p:cNvGraphicFramePr/>
          <p:nvPr/>
        </p:nvGraphicFramePr>
        <p:xfrm>
          <a:off x="6966500" y="1193775"/>
          <a:ext cx="3000000" cy="3000000"/>
        </p:xfrm>
        <a:graphic>
          <a:graphicData uri="http://schemas.openxmlformats.org/drawingml/2006/table">
            <a:tbl>
              <a:tblPr>
                <a:noFill/>
                <a:tableStyleId>{54A38135-EE64-4704-9A23-5DBA768BE37C}</a:tableStyleId>
              </a:tblPr>
              <a:tblGrid>
                <a:gridCol w="1779250"/>
                <a:gridCol w="680850"/>
                <a:gridCol w="704275"/>
                <a:gridCol w="382850"/>
                <a:gridCol w="532000"/>
                <a:gridCol w="1051925"/>
              </a:tblGrid>
              <a:tr h="259050">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latin typeface="Lato"/>
                          <a:ea typeface="Lato"/>
                          <a:cs typeface="Lato"/>
                          <a:sym typeface="Lato"/>
                        </a:rPr>
                        <a:t>AWIPS-ready </a:t>
                      </a:r>
                      <a:br>
                        <a:rPr b="1" lang="en-US" sz="1100" u="none" cap="none" strike="noStrike">
                          <a:latin typeface="Lato"/>
                          <a:ea typeface="Lato"/>
                          <a:cs typeface="Lato"/>
                          <a:sym typeface="Lato"/>
                        </a:rPr>
                      </a:br>
                      <a:r>
                        <a:rPr b="1" lang="en-US" sz="1100" u="none" cap="none" strike="noStrike">
                          <a:latin typeface="Lato"/>
                          <a:ea typeface="Lato"/>
                          <a:cs typeface="Lato"/>
                          <a:sym typeface="Lato"/>
                        </a:rPr>
                        <a:t>Himawari L2 Product</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999999"/>
                      </a:solidFill>
                      <a:prstDash val="solid"/>
                      <a:round/>
                      <a:headEnd len="sm" w="sm" type="none"/>
                      <a:tailEnd len="sm" w="sm" type="none"/>
                    </a:lnB>
                    <a:solidFill>
                      <a:srgbClr val="E8F1F5"/>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latin typeface="Lato"/>
                          <a:ea typeface="Lato"/>
                          <a:cs typeface="Lato"/>
                          <a:sym typeface="Lato"/>
                        </a:rPr>
                        <a:t>Sector</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999999"/>
                      </a:solidFill>
                      <a:prstDash val="solid"/>
                      <a:round/>
                      <a:headEnd len="sm" w="sm" type="none"/>
                      <a:tailEnd len="sm" w="sm" type="none"/>
                    </a:lnB>
                    <a:solidFill>
                      <a:srgbClr val="E8F1F5"/>
                    </a:solidFill>
                  </a:tcPr>
                </a:tc>
                <a:tc gridSpan="2">
                  <a:txBody>
                    <a:bodyPr/>
                    <a:lstStyle/>
                    <a:p>
                      <a:pPr indent="0" lvl="0" marL="0" marR="0" rtl="0" algn="ctr">
                        <a:lnSpc>
                          <a:spcPct val="115000"/>
                        </a:lnSpc>
                        <a:spcBef>
                          <a:spcPts val="0"/>
                        </a:spcBef>
                        <a:spcAft>
                          <a:spcPts val="0"/>
                        </a:spcAft>
                        <a:buClr>
                          <a:schemeClr val="dk1"/>
                        </a:buClr>
                        <a:buSzPts val="1100"/>
                        <a:buFont typeface="Arial"/>
                        <a:buNone/>
                      </a:pPr>
                      <a:r>
                        <a:rPr b="1" lang="en-US" sz="1100" u="none" cap="none" strike="noStrike">
                          <a:solidFill>
                            <a:schemeClr val="dk1"/>
                          </a:solidFill>
                          <a:latin typeface="Lato"/>
                          <a:ea typeface="Lato"/>
                          <a:cs typeface="Lato"/>
                          <a:sym typeface="Lato"/>
                        </a:rPr>
                        <a:t>Refresh Rate</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999999"/>
                      </a:solidFill>
                      <a:prstDash val="solid"/>
                      <a:round/>
                      <a:headEnd len="sm" w="sm" type="none"/>
                      <a:tailEnd len="sm" w="sm" type="none"/>
                    </a:lnB>
                    <a:solidFill>
                      <a:srgbClr val="E8F1F5"/>
                    </a:solidFill>
                  </a:tcPr>
                </a:tc>
                <a:tc hMerge="1"/>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latin typeface="Lato"/>
                          <a:ea typeface="Lato"/>
                          <a:cs typeface="Lato"/>
                          <a:sym typeface="Lato"/>
                        </a:rPr>
                        <a:t>Latency</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999999"/>
                      </a:solidFill>
                      <a:prstDash val="solid"/>
                      <a:round/>
                      <a:headEnd len="sm" w="sm" type="none"/>
                      <a:tailEnd len="sm" w="sm" type="none"/>
                    </a:lnB>
                    <a:solidFill>
                      <a:srgbClr val="E8F1F5"/>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latin typeface="Lato"/>
                          <a:ea typeface="Lato"/>
                          <a:cs typeface="Lato"/>
                          <a:sym typeface="Lato"/>
                        </a:rPr>
                        <a:t>Nadir ground resolution</a:t>
                      </a:r>
                      <a:endParaRPr b="1" sz="1100" u="none" cap="none" strike="noStrike">
                        <a:latin typeface="Lato"/>
                        <a:ea typeface="Lato"/>
                        <a:cs typeface="Lato"/>
                        <a:sym typeface="Lato"/>
                      </a:endParaRPr>
                    </a:p>
                  </a:txBody>
                  <a:tcPr marT="45700" marB="45700" marR="9125" marL="9125" anchor="b">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999999"/>
                      </a:solidFill>
                      <a:prstDash val="solid"/>
                      <a:round/>
                      <a:headEnd len="sm" w="sm" type="none"/>
                      <a:tailEnd len="sm" w="sm" type="none"/>
                    </a:lnB>
                    <a:solidFill>
                      <a:srgbClr val="E8F1F5"/>
                    </a:solidFill>
                  </a:tcPr>
                </a:tc>
              </a:tr>
              <a:tr h="166075">
                <a:tc>
                  <a:txBody>
                    <a:bodyPr/>
                    <a:lstStyle/>
                    <a:p>
                      <a:pPr indent="-171450" lvl="0" marL="171450" marR="0" rtl="0" algn="l">
                        <a:lnSpc>
                          <a:spcPct val="115000"/>
                        </a:lnSpc>
                        <a:spcBef>
                          <a:spcPts val="0"/>
                        </a:spcBef>
                        <a:spcAft>
                          <a:spcPts val="0"/>
                        </a:spcAft>
                        <a:buClr>
                          <a:schemeClr val="dk1"/>
                        </a:buClr>
                        <a:buSzPts val="1100"/>
                        <a:buFont typeface="Arial"/>
                        <a:buNone/>
                      </a:pPr>
                      <a:r>
                        <a:rPr lang="en-US" sz="1100" u="none" cap="none" strike="noStrike">
                          <a:solidFill>
                            <a:schemeClr val="dk1"/>
                          </a:solidFill>
                          <a:latin typeface="Lato"/>
                          <a:ea typeface="Lato"/>
                          <a:cs typeface="Lato"/>
                          <a:sym typeface="Lato"/>
                        </a:rPr>
                        <a:t>Sea Surface Temperature</a:t>
                      </a:r>
                      <a:endParaRPr sz="1100" u="none" cap="none" strike="noStrike">
                        <a:solidFill>
                          <a:schemeClr val="dk1"/>
                        </a:solidFill>
                        <a:latin typeface="Lato"/>
                        <a:ea typeface="Lato"/>
                        <a:cs typeface="Lato"/>
                        <a:sym typeface="Lato"/>
                      </a:endParaRPr>
                    </a:p>
                  </a:txBody>
                  <a:tcPr marT="45700" marB="45700" marR="9125" marL="4570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D2E9"/>
                    </a:solidFill>
                  </a:tcPr>
                </a:tc>
                <a:tc rowSpan="9">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Full Disk</a:t>
                      </a:r>
                      <a:endParaRPr sz="1100" u="none" cap="none" strike="noStrike">
                        <a:latin typeface="Lato"/>
                        <a:ea typeface="Lato"/>
                        <a:cs typeface="Lato"/>
                        <a:sym typeface="Lato"/>
                      </a:endParaRPr>
                    </a:p>
                    <a:p>
                      <a:pPr indent="0" lvl="0" marL="0" marR="0" rtl="0" algn="l">
                        <a:lnSpc>
                          <a:spcPct val="115000"/>
                        </a:lnSpc>
                        <a:spcBef>
                          <a:spcPts val="0"/>
                        </a:spcBef>
                        <a:spcAft>
                          <a:spcPts val="0"/>
                        </a:spcAft>
                        <a:buClr>
                          <a:srgbClr val="000000"/>
                        </a:buClr>
                        <a:buSzPts val="1100"/>
                        <a:buFont typeface="Arial"/>
                        <a:buNone/>
                      </a:pPr>
                      <a:r>
                        <a:t/>
                      </a:r>
                      <a:endParaRPr sz="1100" u="none" cap="none" strike="noStrike">
                        <a:latin typeface="Lato"/>
                        <a:ea typeface="Lato"/>
                        <a:cs typeface="Lato"/>
                        <a:sym typeface="Lato"/>
                      </a:endParaRPr>
                    </a:p>
                  </a:txBody>
                  <a:tcPr marT="45700" marB="45700" marR="9125" marL="91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D2E9"/>
                    </a:solidFill>
                  </a:tcPr>
                </a:tc>
                <a:tc gridSpan="2">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solidFill>
                            <a:schemeClr val="dk1"/>
                          </a:solidFill>
                          <a:latin typeface="Lato"/>
                          <a:ea typeface="Lato"/>
                          <a:cs typeface="Lato"/>
                          <a:sym typeface="Lato"/>
                        </a:rPr>
                        <a:t>60 min</a:t>
                      </a:r>
                      <a:endParaRPr sz="1100" u="none" cap="none" strike="noStrike">
                        <a:latin typeface="Lato"/>
                        <a:ea typeface="Lato"/>
                        <a:cs typeface="Lato"/>
                        <a:sym typeface="Lato"/>
                      </a:endParaRPr>
                    </a:p>
                  </a:txBody>
                  <a:tcPr marT="45700" marB="45700" marR="9125" marL="91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D2E9"/>
                    </a:solidFill>
                  </a:tcPr>
                </a:tc>
                <a:tc hMerge="1"/>
                <a:tc rowSpan="8">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10 min</a:t>
                      </a:r>
                      <a:endParaRPr sz="1100" u="none" cap="none" strike="noStrike">
                        <a:latin typeface="Lato"/>
                        <a:ea typeface="Lato"/>
                        <a:cs typeface="Lato"/>
                        <a:sym typeface="Lato"/>
                      </a:endParaRPr>
                    </a:p>
                  </a:txBody>
                  <a:tcPr marT="45700" marB="45700" marR="9125" marL="91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D2E9"/>
                    </a:solidFill>
                  </a:tcPr>
                </a:tc>
                <a:tc rowSpan="9">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2 km</a:t>
                      </a:r>
                      <a:endParaRPr sz="1100" u="none" cap="none" strike="noStrike">
                        <a:latin typeface="Lato"/>
                        <a:ea typeface="Lato"/>
                        <a:cs typeface="Lato"/>
                        <a:sym typeface="Lato"/>
                      </a:endParaRPr>
                    </a:p>
                  </a:txBody>
                  <a:tcPr marT="45700" marB="45700" marR="9125" marL="91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D2E9"/>
                    </a:solidFill>
                  </a:tcPr>
                </a:tc>
              </a:tr>
              <a:tr h="259050">
                <a:tc>
                  <a:txBody>
                    <a:bodyPr/>
                    <a:lstStyle/>
                    <a:p>
                      <a:pPr indent="-171450" lvl="0" marL="171450" marR="0" rtl="0" algn="l">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Rainfall Rate</a:t>
                      </a:r>
                      <a:endParaRPr sz="1100" u="none" cap="none" strike="noStrike">
                        <a:latin typeface="Lato"/>
                        <a:ea typeface="Lato"/>
                        <a:cs typeface="Lato"/>
                        <a:sym typeface="Lato"/>
                      </a:endParaRPr>
                    </a:p>
                  </a:txBody>
                  <a:tcPr marT="45700" marB="45700" marR="9125" marL="4570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D2E9"/>
                    </a:solidFill>
                  </a:tcPr>
                </a:tc>
                <a:tc vMerge="1"/>
                <a:tc gridSpan="2" rowSpan="8">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10 min</a:t>
                      </a:r>
                      <a:endParaRPr sz="1100" u="none" cap="none" strike="noStrike">
                        <a:latin typeface="Lato"/>
                        <a:ea typeface="Lato"/>
                        <a:cs typeface="Lato"/>
                        <a:sym typeface="Lato"/>
                      </a:endParaRPr>
                    </a:p>
                  </a:txBody>
                  <a:tcPr marT="45700" marB="45700" marR="9125" marL="91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D2E9"/>
                    </a:solidFill>
                  </a:tcPr>
                </a:tc>
                <a:tc rowSpan="8" hMerge="1"/>
                <a:tc vMerge="1"/>
                <a:tc vMerge="1"/>
              </a:tr>
              <a:tr h="259050">
                <a:tc>
                  <a:txBody>
                    <a:bodyPr/>
                    <a:lstStyle/>
                    <a:p>
                      <a:pPr indent="-171450" lvl="0" marL="171450" marR="0" rtl="0" algn="l">
                        <a:lnSpc>
                          <a:spcPct val="115000"/>
                        </a:lnSpc>
                        <a:spcBef>
                          <a:spcPts val="0"/>
                        </a:spcBef>
                        <a:spcAft>
                          <a:spcPts val="0"/>
                        </a:spcAft>
                        <a:buClr>
                          <a:srgbClr val="000000"/>
                        </a:buClr>
                        <a:buSzPts val="1100"/>
                        <a:buFont typeface="Arial"/>
                        <a:buNone/>
                      </a:pPr>
                      <a:r>
                        <a:rPr lang="en-US" sz="1100" u="none" cap="none" strike="noStrike">
                          <a:solidFill>
                            <a:schemeClr val="dk1"/>
                          </a:solidFill>
                          <a:latin typeface="Lato"/>
                          <a:ea typeface="Lato"/>
                          <a:cs typeface="Lato"/>
                          <a:sym typeface="Lato"/>
                        </a:rPr>
                        <a:t>Clear Sky Mask</a:t>
                      </a:r>
                      <a:endParaRPr sz="1100" u="none" cap="none" strike="noStrike">
                        <a:solidFill>
                          <a:schemeClr val="dk1"/>
                        </a:solidFill>
                        <a:latin typeface="Lato"/>
                        <a:ea typeface="Lato"/>
                        <a:cs typeface="Lato"/>
                        <a:sym typeface="Lato"/>
                      </a:endParaRPr>
                    </a:p>
                  </a:txBody>
                  <a:tcPr marT="45700" marB="45700" marR="9125" marL="4570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D2E9"/>
                    </a:solidFill>
                  </a:tcPr>
                </a:tc>
                <a:tc vMerge="1"/>
                <a:tc gridSpan="2" vMerge="1"/>
                <a:tc hMerge="1" vMerge="1"/>
                <a:tc vMerge="1"/>
                <a:tc vMerge="1"/>
              </a:tr>
              <a:tr h="275350">
                <a:tc>
                  <a:txBody>
                    <a:bodyPr/>
                    <a:lstStyle/>
                    <a:p>
                      <a:pPr indent="-171450" lvl="0" marL="171450" rtl="0" algn="l">
                        <a:lnSpc>
                          <a:spcPct val="115000"/>
                        </a:lnSpc>
                        <a:spcBef>
                          <a:spcPts val="0"/>
                        </a:spcBef>
                        <a:spcAft>
                          <a:spcPts val="0"/>
                        </a:spcAft>
                        <a:buNone/>
                      </a:pPr>
                      <a:r>
                        <a:rPr lang="en-US" sz="1100">
                          <a:solidFill>
                            <a:schemeClr val="dk1"/>
                          </a:solidFill>
                          <a:latin typeface="Lato"/>
                          <a:ea typeface="Lato"/>
                          <a:cs typeface="Lato"/>
                          <a:sym typeface="Lato"/>
                        </a:rPr>
                        <a:t>Cloud Top Height</a:t>
                      </a:r>
                      <a:endParaRPr sz="1100" u="none" cap="none" strike="noStrike">
                        <a:solidFill>
                          <a:schemeClr val="dk1"/>
                        </a:solidFill>
                        <a:latin typeface="Lato"/>
                        <a:ea typeface="Lato"/>
                        <a:cs typeface="Lato"/>
                        <a:sym typeface="Lato"/>
                      </a:endParaRPr>
                    </a:p>
                  </a:txBody>
                  <a:tcPr marT="45700" marB="45700" marR="9125" marL="4570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D2E9"/>
                    </a:solidFill>
                  </a:tcPr>
                </a:tc>
                <a:tc vMerge="1"/>
                <a:tc gridSpan="2" vMerge="1"/>
                <a:tc hMerge="1" vMerge="1"/>
                <a:tc vMerge="1"/>
                <a:tc vMerge="1"/>
              </a:tr>
              <a:tr h="275350">
                <a:tc>
                  <a:txBody>
                    <a:bodyPr/>
                    <a:lstStyle/>
                    <a:p>
                      <a:pPr indent="-171450" lvl="0" marL="171450" rtl="0" algn="l">
                        <a:lnSpc>
                          <a:spcPct val="115000"/>
                        </a:lnSpc>
                        <a:spcBef>
                          <a:spcPts val="0"/>
                        </a:spcBef>
                        <a:spcAft>
                          <a:spcPts val="0"/>
                        </a:spcAft>
                        <a:buNone/>
                      </a:pPr>
                      <a:r>
                        <a:rPr lang="en-US" sz="1100">
                          <a:solidFill>
                            <a:schemeClr val="dk1"/>
                          </a:solidFill>
                          <a:latin typeface="Lato"/>
                          <a:ea typeface="Lato"/>
                          <a:cs typeface="Lato"/>
                          <a:sym typeface="Lato"/>
                        </a:rPr>
                        <a:t>Cloud Top Pressure</a:t>
                      </a:r>
                      <a:endParaRPr sz="1100" u="none" cap="none" strike="noStrike">
                        <a:solidFill>
                          <a:schemeClr val="dk1"/>
                        </a:solidFill>
                        <a:latin typeface="Lato"/>
                        <a:ea typeface="Lato"/>
                        <a:cs typeface="Lato"/>
                        <a:sym typeface="Lato"/>
                      </a:endParaRPr>
                    </a:p>
                  </a:txBody>
                  <a:tcPr marT="45700" marB="45700" marR="9125" marL="4570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D2E9"/>
                    </a:solidFill>
                  </a:tcPr>
                </a:tc>
                <a:tc vMerge="1"/>
                <a:tc gridSpan="2" vMerge="1"/>
                <a:tc hMerge="1" vMerge="1"/>
                <a:tc vMerge="1"/>
                <a:tc vMerge="1"/>
              </a:tr>
              <a:tr h="275350">
                <a:tc>
                  <a:txBody>
                    <a:bodyPr/>
                    <a:lstStyle/>
                    <a:p>
                      <a:pPr indent="-171450" lvl="0" marL="171450" rtl="0" algn="l">
                        <a:lnSpc>
                          <a:spcPct val="115000"/>
                        </a:lnSpc>
                        <a:spcBef>
                          <a:spcPts val="0"/>
                        </a:spcBef>
                        <a:spcAft>
                          <a:spcPts val="0"/>
                        </a:spcAft>
                        <a:buNone/>
                      </a:pPr>
                      <a:r>
                        <a:rPr lang="en-US" sz="1100">
                          <a:solidFill>
                            <a:schemeClr val="dk1"/>
                          </a:solidFill>
                          <a:latin typeface="Lato"/>
                          <a:ea typeface="Lato"/>
                          <a:cs typeface="Lato"/>
                          <a:sym typeface="Lato"/>
                        </a:rPr>
                        <a:t>Cloud Top Temperature</a:t>
                      </a:r>
                      <a:endParaRPr sz="1100" u="none" cap="none" strike="noStrike">
                        <a:solidFill>
                          <a:schemeClr val="dk1"/>
                        </a:solidFill>
                        <a:latin typeface="Lato"/>
                        <a:ea typeface="Lato"/>
                        <a:cs typeface="Lato"/>
                        <a:sym typeface="Lato"/>
                      </a:endParaRPr>
                    </a:p>
                  </a:txBody>
                  <a:tcPr marT="45700" marB="45700" marR="9125" marL="4570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D2E9"/>
                    </a:solidFill>
                  </a:tcPr>
                </a:tc>
                <a:tc vMerge="1"/>
                <a:tc gridSpan="2" vMerge="1"/>
                <a:tc hMerge="1" vMerge="1"/>
                <a:tc vMerge="1"/>
                <a:tc vMerge="1"/>
              </a:tr>
              <a:tr h="275350">
                <a:tc>
                  <a:txBody>
                    <a:bodyPr/>
                    <a:lstStyle/>
                    <a:p>
                      <a:pPr indent="-171450" lvl="0" marL="171450" rtl="0" algn="l">
                        <a:lnSpc>
                          <a:spcPct val="115000"/>
                        </a:lnSpc>
                        <a:spcBef>
                          <a:spcPts val="0"/>
                        </a:spcBef>
                        <a:spcAft>
                          <a:spcPts val="0"/>
                        </a:spcAft>
                        <a:buNone/>
                      </a:pPr>
                      <a:r>
                        <a:rPr lang="en-US" sz="1100">
                          <a:solidFill>
                            <a:schemeClr val="dk1"/>
                          </a:solidFill>
                          <a:latin typeface="Lato"/>
                          <a:ea typeface="Lato"/>
                          <a:cs typeface="Lato"/>
                          <a:sym typeface="Lato"/>
                        </a:rPr>
                        <a:t>Cloud Optical Depth</a:t>
                      </a:r>
                      <a:endParaRPr sz="1100" u="none" cap="none" strike="noStrike">
                        <a:solidFill>
                          <a:schemeClr val="dk1"/>
                        </a:solidFill>
                        <a:latin typeface="Lato"/>
                        <a:ea typeface="Lato"/>
                        <a:cs typeface="Lato"/>
                        <a:sym typeface="Lato"/>
                      </a:endParaRPr>
                    </a:p>
                  </a:txBody>
                  <a:tcPr marT="45700" marB="45700" marR="9125" marL="4570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D2E9"/>
                    </a:solidFill>
                  </a:tcPr>
                </a:tc>
                <a:tc vMerge="1"/>
                <a:tc gridSpan="2" vMerge="1"/>
                <a:tc hMerge="1" vMerge="1"/>
                <a:tc vMerge="1"/>
                <a:tc vMerge="1"/>
              </a:tr>
              <a:tr h="106925">
                <a:tc>
                  <a:txBody>
                    <a:bodyPr/>
                    <a:lstStyle/>
                    <a:p>
                      <a:pPr indent="-171450" lvl="0" marL="171450" marR="0" rtl="0" algn="l">
                        <a:lnSpc>
                          <a:spcPct val="115000"/>
                        </a:lnSpc>
                        <a:spcBef>
                          <a:spcPts val="0"/>
                        </a:spcBef>
                        <a:spcAft>
                          <a:spcPts val="0"/>
                        </a:spcAft>
                        <a:buClr>
                          <a:srgbClr val="000000"/>
                        </a:buClr>
                        <a:buSzPts val="1100"/>
                        <a:buFont typeface="Arial"/>
                        <a:buNone/>
                      </a:pPr>
                      <a:r>
                        <a:rPr lang="en-US" sz="1100" u="none" cap="none" strike="noStrike">
                          <a:solidFill>
                            <a:schemeClr val="dk1"/>
                          </a:solidFill>
                          <a:latin typeface="Lato"/>
                          <a:ea typeface="Lato"/>
                          <a:cs typeface="Lato"/>
                          <a:sym typeface="Lato"/>
                        </a:rPr>
                        <a:t>Cloud Top Phase</a:t>
                      </a:r>
                      <a:endParaRPr sz="1100" u="none" cap="none" strike="noStrike">
                        <a:solidFill>
                          <a:schemeClr val="dk1"/>
                        </a:solidFill>
                        <a:latin typeface="Lato"/>
                        <a:ea typeface="Lato"/>
                        <a:cs typeface="Lato"/>
                        <a:sym typeface="Lato"/>
                      </a:endParaRPr>
                    </a:p>
                  </a:txBody>
                  <a:tcPr marT="45700" marB="45700" marR="9125" marL="4570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D2E9"/>
                    </a:solidFill>
                  </a:tcPr>
                </a:tc>
                <a:tc vMerge="1"/>
                <a:tc gridSpan="2" vMerge="1"/>
                <a:tc hMerge="1" vMerge="1"/>
                <a:tc vMerge="1"/>
                <a:tc vMerge="1"/>
              </a:tr>
              <a:tr h="222775">
                <a:tc>
                  <a:txBody>
                    <a:bodyPr/>
                    <a:lstStyle/>
                    <a:p>
                      <a:pPr indent="-171450" lvl="0" marL="171450" marR="0" rtl="0" algn="l">
                        <a:lnSpc>
                          <a:spcPct val="115000"/>
                        </a:lnSpc>
                        <a:spcBef>
                          <a:spcPts val="0"/>
                        </a:spcBef>
                        <a:spcAft>
                          <a:spcPts val="0"/>
                        </a:spcAft>
                        <a:buClr>
                          <a:srgbClr val="000000"/>
                        </a:buClr>
                        <a:buSzPts val="1100"/>
                        <a:buFont typeface="Arial"/>
                        <a:buNone/>
                      </a:pPr>
                      <a:r>
                        <a:rPr lang="en-US" sz="1100" u="none" cap="none" strike="noStrike">
                          <a:solidFill>
                            <a:schemeClr val="dk1"/>
                          </a:solidFill>
                          <a:latin typeface="Lato"/>
                          <a:ea typeface="Lato"/>
                          <a:cs typeface="Lato"/>
                          <a:sym typeface="Lato"/>
                        </a:rPr>
                        <a:t>Derived Motion Winds</a:t>
                      </a:r>
                      <a:endParaRPr sz="1100" u="none" cap="none" strike="noStrike">
                        <a:solidFill>
                          <a:schemeClr val="dk1"/>
                        </a:solidFill>
                        <a:latin typeface="Lato"/>
                        <a:ea typeface="Lato"/>
                        <a:cs typeface="Lato"/>
                        <a:sym typeface="Lato"/>
                      </a:endParaRPr>
                    </a:p>
                  </a:txBody>
                  <a:tcPr marT="45700" marB="45700" marR="9125" marL="45700"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D2E9"/>
                    </a:solidFill>
                  </a:tcPr>
                </a:tc>
                <a:tc vMerge="1"/>
                <a:tc gridSpan="2" vMerge="1"/>
                <a:tc hMerge="1" vMerge="1"/>
                <a:tc>
                  <a:txBody>
                    <a:bodyPr/>
                    <a:lstStyle/>
                    <a:p>
                      <a:pPr indent="0" lvl="0" marL="0" marR="0" rtl="0" algn="ctr">
                        <a:lnSpc>
                          <a:spcPct val="115000"/>
                        </a:lnSpc>
                        <a:spcBef>
                          <a:spcPts val="0"/>
                        </a:spcBef>
                        <a:spcAft>
                          <a:spcPts val="0"/>
                        </a:spcAft>
                        <a:buClr>
                          <a:srgbClr val="000000"/>
                        </a:buClr>
                        <a:buSzPts val="1100"/>
                        <a:buFont typeface="Arial"/>
                        <a:buNone/>
                      </a:pPr>
                      <a:r>
                        <a:rPr lang="en-US" sz="1100" u="none" cap="none" strike="noStrike">
                          <a:latin typeface="Lato"/>
                          <a:ea typeface="Lato"/>
                          <a:cs typeface="Lato"/>
                          <a:sym typeface="Lato"/>
                        </a:rPr>
                        <a:t>30 min</a:t>
                      </a:r>
                      <a:endParaRPr sz="1100" u="none" cap="none" strike="noStrike">
                        <a:latin typeface="Lato"/>
                        <a:ea typeface="Lato"/>
                        <a:cs typeface="Lato"/>
                        <a:sym typeface="Lato"/>
                      </a:endParaRPr>
                    </a:p>
                  </a:txBody>
                  <a:tcPr marT="45700" marB="45700" marR="9125" marL="91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D9D2E9"/>
                    </a:solidFill>
                  </a:tcPr>
                </a:tc>
                <a:tc vMerge="1"/>
              </a:tr>
            </a:tbl>
          </a:graphicData>
        </a:graphic>
      </p:graphicFrame>
      <p:sp>
        <p:nvSpPr>
          <p:cNvPr id="206" name="Google Shape;206;g11f0c0d7a03_0_0"/>
          <p:cNvSpPr txBox="1"/>
          <p:nvPr/>
        </p:nvSpPr>
        <p:spPr>
          <a:xfrm>
            <a:off x="4711200" y="6033825"/>
            <a:ext cx="2074800" cy="141600"/>
          </a:xfrm>
          <a:prstGeom prst="rect">
            <a:avLst/>
          </a:prstGeom>
          <a:noFill/>
          <a:ln>
            <a:noFill/>
          </a:ln>
        </p:spPr>
        <p:txBody>
          <a:bodyPr anchorCtr="0" anchor="t" bIns="9125" lIns="9125" spcFirstLastPara="1" rIns="9125" wrap="square" tIns="9125">
            <a:spAutoFit/>
          </a:bodyPr>
          <a:lstStyle/>
          <a:p>
            <a:pPr indent="0" lvl="0" marL="0" marR="0" rtl="0" algn="l">
              <a:lnSpc>
                <a:spcPct val="100000"/>
              </a:lnSpc>
              <a:spcBef>
                <a:spcPts val="0"/>
              </a:spcBef>
              <a:spcAft>
                <a:spcPts val="0"/>
              </a:spcAft>
              <a:buClr>
                <a:srgbClr val="000000"/>
              </a:buClr>
              <a:buSzPts val="800"/>
              <a:buFont typeface="Arial"/>
              <a:buNone/>
            </a:pPr>
            <a:r>
              <a:rPr b="0" i="1" lang="en-US" sz="800" u="none" cap="none" strike="noStrike">
                <a:solidFill>
                  <a:srgbClr val="666666"/>
                </a:solidFill>
                <a:latin typeface="Lato"/>
                <a:ea typeface="Lato"/>
                <a:cs typeface="Lato"/>
                <a:sym typeface="Lato"/>
              </a:rPr>
              <a:t>h/t Derek van Pelt, 2022-03-31</a:t>
            </a:r>
            <a:endParaRPr b="0" i="1" sz="800" u="none" cap="none" strike="noStrike">
              <a:solidFill>
                <a:srgbClr val="666666"/>
              </a:solidFill>
              <a:latin typeface="Lato"/>
              <a:ea typeface="Lato"/>
              <a:cs typeface="Lato"/>
              <a:sym typeface="Lat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g10b1813ef6e_0_137"/>
          <p:cNvSpPr txBox="1"/>
          <p:nvPr>
            <p:ph idx="1" type="body"/>
          </p:nvPr>
        </p:nvSpPr>
        <p:spPr>
          <a:xfrm>
            <a:off x="148275" y="1193775"/>
            <a:ext cx="9012300" cy="4871700"/>
          </a:xfrm>
          <a:prstGeom prst="rect">
            <a:avLst/>
          </a:prstGeom>
          <a:noFill/>
          <a:ln>
            <a:noFill/>
          </a:ln>
        </p:spPr>
        <p:txBody>
          <a:bodyPr anchorCtr="0" anchor="t" bIns="45700" lIns="91425" spcFirstLastPara="1" rIns="91425" wrap="square" tIns="45700">
            <a:noAutofit/>
          </a:bodyPr>
          <a:lstStyle/>
          <a:p>
            <a:pPr indent="-368300" lvl="0" marL="457200" marR="0" rtl="0" algn="l">
              <a:lnSpc>
                <a:spcPct val="115000"/>
              </a:lnSpc>
              <a:spcBef>
                <a:spcPts val="1000"/>
              </a:spcBef>
              <a:spcAft>
                <a:spcPts val="0"/>
              </a:spcAft>
              <a:buSzPts val="2200"/>
              <a:buChar char="•"/>
            </a:pPr>
            <a:r>
              <a:rPr lang="en-US" sz="2200"/>
              <a:t>Flash Extent Density (FED) “punctured tiles” have been produced by the IDP Satellite Support System (ISatSS) and disseminated via the NWS Regional LDM since Nov. 2020.</a:t>
            </a:r>
            <a:endParaRPr sz="2200"/>
          </a:p>
          <a:p>
            <a:pPr indent="-323850" lvl="1" marL="914400" marR="0" rtl="0" algn="l">
              <a:lnSpc>
                <a:spcPct val="115000"/>
              </a:lnSpc>
              <a:spcBef>
                <a:spcPts val="0"/>
              </a:spcBef>
              <a:spcAft>
                <a:spcPts val="0"/>
              </a:spcAft>
              <a:buSzPts val="1500"/>
              <a:buChar char="•"/>
            </a:pPr>
            <a:r>
              <a:rPr lang="en-US" sz="1500"/>
              <a:t>Necessary </a:t>
            </a:r>
            <a:r>
              <a:rPr lang="en-US" sz="1500"/>
              <a:t>AWIPS configs are in TOWR-S RPM v20+</a:t>
            </a:r>
            <a:endParaRPr sz="1500"/>
          </a:p>
          <a:p>
            <a:pPr indent="-368300" lvl="0" marL="457200" marR="2254424" rtl="0" algn="l">
              <a:lnSpc>
                <a:spcPct val="115000"/>
              </a:lnSpc>
              <a:spcBef>
                <a:spcPts val="1000"/>
              </a:spcBef>
              <a:spcAft>
                <a:spcPts val="0"/>
              </a:spcAft>
              <a:buSzPts val="2200"/>
              <a:buChar char="•"/>
            </a:pPr>
            <a:r>
              <a:rPr lang="en-US" sz="2200"/>
              <a:t>Sometime</a:t>
            </a:r>
            <a:r>
              <a:rPr lang="en-US" sz="2200"/>
              <a:t> after Oct. 2022, operational FED tiles from NESDIS will be activated on </a:t>
            </a:r>
            <a:r>
              <a:rPr lang="en-US" sz="2200"/>
              <a:t>AWIPS / SBN.</a:t>
            </a:r>
            <a:endParaRPr sz="2200"/>
          </a:p>
          <a:p>
            <a:pPr indent="-323850" lvl="1" marL="914400" marR="2081555" rtl="0" algn="l">
              <a:lnSpc>
                <a:spcPct val="115000"/>
              </a:lnSpc>
              <a:spcBef>
                <a:spcPts val="1000"/>
              </a:spcBef>
              <a:spcAft>
                <a:spcPts val="0"/>
              </a:spcAft>
              <a:buSzPts val="1500"/>
              <a:buChar char="•"/>
            </a:pPr>
            <a:r>
              <a:rPr lang="en-US" sz="1500"/>
              <a:t>Footprint: 1.99GB/day</a:t>
            </a:r>
            <a:r>
              <a:rPr i="1" lang="en-US" sz="1500"/>
              <a:t> (GOES-East)</a:t>
            </a:r>
            <a:r>
              <a:rPr lang="en-US" sz="1500"/>
              <a:t> + 0.87 GB/day</a:t>
            </a:r>
            <a:r>
              <a:rPr i="1" lang="en-US" sz="1500"/>
              <a:t> (GOES-West)</a:t>
            </a:r>
            <a:endParaRPr i="1" sz="1500"/>
          </a:p>
          <a:p>
            <a:pPr indent="-368300" lvl="0" marL="457200" marR="1721760" rtl="0" algn="l">
              <a:lnSpc>
                <a:spcPct val="115000"/>
              </a:lnSpc>
              <a:spcBef>
                <a:spcPts val="1000"/>
              </a:spcBef>
              <a:spcAft>
                <a:spcPts val="0"/>
              </a:spcAft>
              <a:buSzPts val="2200"/>
              <a:buChar char="•"/>
            </a:pPr>
            <a:r>
              <a:rPr lang="en-US" sz="2200"/>
              <a:t>Now preparing for dissemination via </a:t>
            </a:r>
            <a:r>
              <a:rPr lang="en-US" sz="2200">
                <a:extLst>
                  <a:ext uri="http://customooxmlschemas.google.com/">
                    <go:slidesCustomData xmlns:go="http://customooxmlschemas.google.com/" textRoundtripDataId="2"/>
                  </a:ext>
                </a:extLst>
              </a:rPr>
              <a:t>SBN:</a:t>
            </a:r>
            <a:endParaRPr sz="2200"/>
          </a:p>
          <a:p>
            <a:pPr indent="-323850" lvl="1" marL="914400" marR="1721760" rtl="0" algn="l">
              <a:lnSpc>
                <a:spcPct val="115000"/>
              </a:lnSpc>
              <a:spcBef>
                <a:spcPts val="0"/>
              </a:spcBef>
              <a:spcAft>
                <a:spcPts val="0"/>
              </a:spcAft>
              <a:buSzPts val="1500"/>
              <a:buChar char="•"/>
            </a:pPr>
            <a:r>
              <a:rPr lang="en-US" sz="1500"/>
              <a:t>S</a:t>
            </a:r>
            <a:r>
              <a:rPr lang="en-US" sz="1500"/>
              <a:t>etting filenames, Reserving WMO headers</a:t>
            </a:r>
            <a:endParaRPr sz="1500"/>
          </a:p>
          <a:p>
            <a:pPr indent="-323850" lvl="1" marL="914400" marR="1721760" rtl="0" algn="l">
              <a:lnSpc>
                <a:spcPct val="115000"/>
              </a:lnSpc>
              <a:spcBef>
                <a:spcPts val="0"/>
              </a:spcBef>
              <a:spcAft>
                <a:spcPts val="0"/>
              </a:spcAft>
              <a:buSzPts val="1500"/>
              <a:buChar char="•"/>
            </a:pPr>
            <a:r>
              <a:rPr lang="en-US" sz="1500"/>
              <a:t>SBN bandwidth allocation (w/ </a:t>
            </a:r>
            <a:r>
              <a:rPr lang="en-US" sz="1500"/>
              <a:t>AWIPS Data Mgmt.</a:t>
            </a:r>
            <a:r>
              <a:rPr lang="en-US" sz="1500"/>
              <a:t>)</a:t>
            </a:r>
            <a:endParaRPr sz="1500"/>
          </a:p>
          <a:p>
            <a:pPr indent="-323850" lvl="1" marL="914400" marR="1721760" rtl="0" algn="l">
              <a:lnSpc>
                <a:spcPct val="115000"/>
              </a:lnSpc>
              <a:spcBef>
                <a:spcPts val="0"/>
              </a:spcBef>
              <a:spcAft>
                <a:spcPts val="0"/>
              </a:spcAft>
              <a:buSzPts val="1500"/>
              <a:buChar char="•"/>
            </a:pPr>
            <a:r>
              <a:rPr lang="en-US" sz="1500"/>
              <a:t>Configuring NCF routing rules</a:t>
            </a:r>
            <a:endParaRPr sz="1500"/>
          </a:p>
          <a:p>
            <a:pPr indent="-323850" lvl="1" marL="914400" marR="1721760" rtl="0" algn="l">
              <a:lnSpc>
                <a:spcPct val="115000"/>
              </a:lnSpc>
              <a:spcBef>
                <a:spcPts val="0"/>
              </a:spcBef>
              <a:spcAft>
                <a:spcPts val="0"/>
              </a:spcAft>
              <a:buSzPts val="1500"/>
              <a:buChar char="•"/>
            </a:pPr>
            <a:r>
              <a:rPr lang="en-US" sz="1500"/>
              <a:t>Test</a:t>
            </a:r>
            <a:endParaRPr sz="1500"/>
          </a:p>
          <a:p>
            <a:pPr indent="-323850" lvl="1" marL="914400" marR="1721760" rtl="0" algn="l">
              <a:lnSpc>
                <a:spcPct val="115000"/>
              </a:lnSpc>
              <a:spcBef>
                <a:spcPts val="0"/>
              </a:spcBef>
              <a:spcAft>
                <a:spcPts val="0"/>
              </a:spcAft>
              <a:buSzPts val="1500"/>
              <a:buChar char="•"/>
            </a:pPr>
            <a:r>
              <a:rPr lang="en-US" sz="1500"/>
              <a:t>Inform users via Service Change Notice, VLab, </a:t>
            </a:r>
            <a:r>
              <a:rPr i="1" lang="en-US" sz="1500"/>
              <a:t>etc.</a:t>
            </a:r>
            <a:endParaRPr i="1" sz="1500"/>
          </a:p>
        </p:txBody>
      </p:sp>
      <p:sp>
        <p:nvSpPr>
          <p:cNvPr id="213" name="Google Shape;213;g10b1813ef6e_0_137"/>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214" name="Google Shape;214;g10b1813ef6e_0_137"/>
          <p:cNvSpPr txBox="1"/>
          <p:nvPr>
            <p:ph type="title"/>
          </p:nvPr>
        </p:nvSpPr>
        <p:spPr>
          <a:xfrm>
            <a:off x="1219200" y="203100"/>
            <a:ext cx="9717000" cy="543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76092"/>
              </a:buClr>
              <a:buSzPts val="4000"/>
              <a:buFont typeface="Calibri"/>
              <a:buNone/>
            </a:pPr>
            <a:r>
              <a:rPr lang="en-US" sz="2800"/>
              <a:t>In preparation: Operational GLM Flash Extent Density</a:t>
            </a:r>
            <a:endParaRPr sz="2800"/>
          </a:p>
        </p:txBody>
      </p:sp>
      <p:pic>
        <p:nvPicPr>
          <p:cNvPr id="215" name="Google Shape;215;g10b1813ef6e_0_137"/>
          <p:cNvPicPr preferRelativeResize="0"/>
          <p:nvPr/>
        </p:nvPicPr>
        <p:blipFill rotWithShape="1">
          <a:blip r:embed="rId3">
            <a:alphaModFix/>
          </a:blip>
          <a:srcRect b="0" l="0" r="0" t="0"/>
          <a:stretch/>
        </p:blipFill>
        <p:spPr>
          <a:xfrm>
            <a:off x="6898549" y="2251550"/>
            <a:ext cx="5191975" cy="365872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graphicFrame>
        <p:nvGraphicFramePr>
          <p:cNvPr id="220" name="Google Shape;220;gc051da0fb0_1_0"/>
          <p:cNvGraphicFramePr/>
          <p:nvPr/>
        </p:nvGraphicFramePr>
        <p:xfrm>
          <a:off x="4951658" y="1906223"/>
          <a:ext cx="3000000" cy="3000000"/>
        </p:xfrm>
        <a:graphic>
          <a:graphicData uri="http://schemas.openxmlformats.org/drawingml/2006/table">
            <a:tbl>
              <a:tblPr>
                <a:noFill/>
                <a:tableStyleId>{C054D875-494A-4C22-A4B7-B1CB9D27FE41}</a:tableStyleId>
              </a:tblPr>
              <a:tblGrid>
                <a:gridCol w="502000"/>
                <a:gridCol w="503900"/>
                <a:gridCol w="503900"/>
                <a:gridCol w="503900"/>
                <a:gridCol w="502000"/>
                <a:gridCol w="503900"/>
                <a:gridCol w="503900"/>
                <a:gridCol w="503900"/>
                <a:gridCol w="503900"/>
                <a:gridCol w="503900"/>
                <a:gridCol w="749825"/>
                <a:gridCol w="258000"/>
              </a:tblGrid>
              <a:tr h="2663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2663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663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2663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663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2663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663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2663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663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2663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663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2663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663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2663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66375">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19050">
                      <a:solidFill>
                        <a:srgbClr val="999999">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19050">
                      <a:solidFill>
                        <a:srgbClr val="999999">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sz="900" u="none" cap="none" strike="noStrike">
                        <a:latin typeface="Roboto Light"/>
                        <a:ea typeface="Roboto Light"/>
                        <a:cs typeface="Roboto Light"/>
                        <a:sym typeface="Roboto Light"/>
                      </a:endParaRPr>
                    </a:p>
                  </a:txBody>
                  <a:tcPr marT="12175" marB="12175" marR="12175" marL="1217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bl>
          </a:graphicData>
        </a:graphic>
      </p:graphicFrame>
      <p:sp>
        <p:nvSpPr>
          <p:cNvPr id="221" name="Google Shape;221;gc051da0fb0_1_0"/>
          <p:cNvSpPr txBox="1"/>
          <p:nvPr>
            <p:ph type="title"/>
          </p:nvPr>
        </p:nvSpPr>
        <p:spPr>
          <a:xfrm>
            <a:off x="1219200" y="0"/>
            <a:ext cx="9720300" cy="874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620"/>
              <a:buNone/>
            </a:pPr>
            <a:r>
              <a:rPr lang="en-US" sz="3400"/>
              <a:t>Enterprise GOES-R ABI L2 products</a:t>
            </a:r>
            <a:endParaRPr sz="3400"/>
          </a:p>
          <a:p>
            <a:pPr indent="0" lvl="0" marL="0" rtl="0" algn="ctr">
              <a:lnSpc>
                <a:spcPct val="100000"/>
              </a:lnSpc>
              <a:spcBef>
                <a:spcPts val="0"/>
              </a:spcBef>
              <a:spcAft>
                <a:spcPts val="0"/>
              </a:spcAft>
              <a:buSzPts val="1620"/>
              <a:buNone/>
            </a:pPr>
            <a:r>
              <a:rPr lang="en-US" sz="2100"/>
              <a:t>GOES-R Ground System development timeline</a:t>
            </a:r>
            <a:endParaRPr sz="2100"/>
          </a:p>
        </p:txBody>
      </p:sp>
      <p:sp>
        <p:nvSpPr>
          <p:cNvPr id="222" name="Google Shape;222;gc051da0fb0_1_0"/>
          <p:cNvSpPr txBox="1"/>
          <p:nvPr>
            <p:ph idx="12" type="sldNum"/>
          </p:nvPr>
        </p:nvSpPr>
        <p:spPr>
          <a:xfrm>
            <a:off x="11530425" y="6416675"/>
            <a:ext cx="560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223" name="Google Shape;223;gc051da0fb0_1_0"/>
          <p:cNvGraphicFramePr/>
          <p:nvPr/>
        </p:nvGraphicFramePr>
        <p:xfrm>
          <a:off x="159775" y="5620550"/>
          <a:ext cx="3000000" cy="3000000"/>
        </p:xfrm>
        <a:graphic>
          <a:graphicData uri="http://schemas.openxmlformats.org/drawingml/2006/table">
            <a:tbl>
              <a:tblPr>
                <a:noFill/>
                <a:tableStyleId>{DEC03232-D9D1-497D-8000-121EB8A70001}</a:tableStyleId>
              </a:tblPr>
              <a:tblGrid>
                <a:gridCol w="3263275"/>
              </a:tblGrid>
              <a:tr h="617825">
                <a:tc>
                  <a:txBody>
                    <a:bodyPr/>
                    <a:lstStyle/>
                    <a:p>
                      <a:pPr indent="-342900" lvl="0" marL="400050" marR="0" rtl="0" algn="l">
                        <a:lnSpc>
                          <a:spcPct val="100000"/>
                        </a:lnSpc>
                        <a:spcBef>
                          <a:spcPts val="0"/>
                        </a:spcBef>
                        <a:spcAft>
                          <a:spcPts val="0"/>
                        </a:spcAft>
                        <a:buClr>
                          <a:srgbClr val="000000"/>
                        </a:buClr>
                        <a:buSzPts val="1200"/>
                        <a:buFont typeface="Arial"/>
                        <a:buNone/>
                      </a:pPr>
                      <a:r>
                        <a:rPr i="1" lang="en-US" sz="1000" u="none" cap="none" strike="noStrike">
                          <a:solidFill>
                            <a:srgbClr val="666666"/>
                          </a:solidFill>
                          <a:latin typeface="Lato"/>
                          <a:ea typeface="Lato"/>
                          <a:cs typeface="Lato"/>
                          <a:sym typeface="Lato"/>
                        </a:rPr>
                        <a:t>Notes: </a:t>
                      </a:r>
                      <a:r>
                        <a:rPr i="1" lang="en-US" sz="1000">
                          <a:solidFill>
                            <a:srgbClr val="666666"/>
                          </a:solidFill>
                          <a:latin typeface="Lato"/>
                          <a:ea typeface="Lato"/>
                          <a:cs typeface="Lato"/>
                          <a:sym typeface="Lato"/>
                        </a:rPr>
                        <a:t>^ NOAT Funded Algorithm</a:t>
                      </a:r>
                      <a:br>
                        <a:rPr i="1" lang="en-US" sz="1000">
                          <a:solidFill>
                            <a:srgbClr val="666666"/>
                          </a:solidFill>
                          <a:latin typeface="Lato"/>
                          <a:ea typeface="Lato"/>
                          <a:cs typeface="Lato"/>
                          <a:sym typeface="Lato"/>
                        </a:rPr>
                      </a:br>
                      <a:r>
                        <a:rPr i="1" lang="en-US" sz="1000">
                          <a:solidFill>
                            <a:srgbClr val="666666"/>
                          </a:solidFill>
                          <a:latin typeface="Lato"/>
                          <a:ea typeface="Lato"/>
                          <a:cs typeface="Lato"/>
                          <a:sym typeface="Lato"/>
                        </a:rPr>
                        <a:t># New Product to PDA</a:t>
                      </a:r>
                      <a:br>
                        <a:rPr i="1" lang="en-US" sz="1000">
                          <a:solidFill>
                            <a:srgbClr val="666666"/>
                          </a:solidFill>
                          <a:latin typeface="Lato"/>
                          <a:ea typeface="Lato"/>
                          <a:cs typeface="Lato"/>
                          <a:sym typeface="Lato"/>
                        </a:rPr>
                      </a:br>
                      <a:r>
                        <a:rPr i="1" lang="en-US" sz="1000">
                          <a:solidFill>
                            <a:srgbClr val="666666"/>
                          </a:solidFill>
                          <a:latin typeface="Lato"/>
                          <a:ea typeface="Lato"/>
                          <a:cs typeface="Lato"/>
                          <a:sym typeface="Lato"/>
                        </a:rPr>
                        <a:t>&amp; Enables Provisional</a:t>
                      </a:r>
                      <a:br>
                        <a:rPr i="1" lang="en-US" sz="1000">
                          <a:solidFill>
                            <a:srgbClr val="666666"/>
                          </a:solidFill>
                          <a:latin typeface="Lato"/>
                          <a:ea typeface="Lato"/>
                          <a:cs typeface="Lato"/>
                          <a:sym typeface="Lato"/>
                        </a:rPr>
                      </a:br>
                      <a:r>
                        <a:rPr i="1" lang="en-US" sz="1000" u="none" cap="none" strike="noStrike">
                          <a:solidFill>
                            <a:srgbClr val="666666"/>
                          </a:solidFill>
                          <a:latin typeface="Lato"/>
                          <a:ea typeface="Lato"/>
                          <a:cs typeface="Lato"/>
                          <a:sym typeface="Lato"/>
                        </a:rPr>
                        <a:t>* Enterprise Algorithm with GOES-17 LHP mitigation</a:t>
                      </a:r>
                      <a:br>
                        <a:rPr i="1" lang="en-US" sz="1000" u="none" cap="none" strike="noStrike">
                          <a:solidFill>
                            <a:srgbClr val="666666"/>
                          </a:solidFill>
                          <a:latin typeface="Lato"/>
                          <a:ea typeface="Lato"/>
                          <a:cs typeface="Lato"/>
                          <a:sym typeface="Lato"/>
                        </a:rPr>
                      </a:br>
                      <a:endParaRPr i="1" sz="1000" u="none" cap="none" strike="noStrike">
                        <a:solidFill>
                          <a:srgbClr val="666666"/>
                        </a:solidFill>
                        <a:latin typeface="Lato"/>
                        <a:ea typeface="Lato"/>
                        <a:cs typeface="Lato"/>
                        <a:sym typeface="Lato"/>
                      </a:endParaRPr>
                    </a:p>
                  </a:txBody>
                  <a:tcPr marT="9125" marB="9125" marR="9125" marL="9125"/>
                </a:tc>
              </a:tr>
            </a:tbl>
          </a:graphicData>
        </a:graphic>
      </p:graphicFrame>
      <p:sp>
        <p:nvSpPr>
          <p:cNvPr id="224" name="Google Shape;224;gc051da0fb0_1_0"/>
          <p:cNvSpPr txBox="1"/>
          <p:nvPr/>
        </p:nvSpPr>
        <p:spPr>
          <a:xfrm>
            <a:off x="6086400" y="5915375"/>
            <a:ext cx="4908300" cy="3849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1" lang="en-US" sz="1300" u="none" cap="none" strike="noStrike">
                <a:solidFill>
                  <a:srgbClr val="0B5394"/>
                </a:solidFill>
                <a:latin typeface="Lato"/>
                <a:ea typeface="Lato"/>
                <a:cs typeface="Lato"/>
                <a:sym typeface="Lato"/>
              </a:rPr>
              <a:t>From </a:t>
            </a:r>
            <a:r>
              <a:rPr b="0" i="1" lang="en-US" sz="1300" u="sng" cap="none" strike="noStrike">
                <a:solidFill>
                  <a:schemeClr val="accent5"/>
                </a:solidFill>
                <a:latin typeface="Lato"/>
                <a:ea typeface="Lato"/>
                <a:cs typeface="Lato"/>
                <a:sym typeface="Lato"/>
                <a:hlinkClick r:id="rId3">
                  <a:extLst>
                    <a:ext uri="{A12FA001-AC4F-418D-AE19-62706E023703}">
                      <ahyp:hlinkClr val="tx"/>
                    </a:ext>
                  </a:extLst>
                </a:hlinkClick>
              </a:rPr>
              <a:t>GOES-R PRO PASS Dev’t Schedule</a:t>
            </a:r>
            <a:r>
              <a:rPr b="0" i="1" lang="en-US" sz="1300" u="none" cap="none" strike="noStrike">
                <a:solidFill>
                  <a:srgbClr val="0B5394"/>
                </a:solidFill>
                <a:latin typeface="Lato"/>
                <a:ea typeface="Lato"/>
                <a:cs typeface="Lato"/>
                <a:sym typeface="Lato"/>
              </a:rPr>
              <a:t>, </a:t>
            </a:r>
            <a:r>
              <a:rPr b="1" i="1" lang="en-US" sz="1300" u="none" cap="none" strike="noStrike">
                <a:solidFill>
                  <a:srgbClr val="0B5394"/>
                </a:solidFill>
                <a:latin typeface="Lato"/>
                <a:ea typeface="Lato"/>
                <a:cs typeface="Lato"/>
                <a:sym typeface="Lato"/>
              </a:rPr>
              <a:t>updated </a:t>
            </a:r>
            <a:r>
              <a:rPr b="1" i="1" lang="en-US" sz="1300" u="none" cap="none" strike="noStrike">
                <a:solidFill>
                  <a:srgbClr val="CC0000"/>
                </a:solidFill>
                <a:latin typeface="Lato"/>
                <a:ea typeface="Lato"/>
                <a:cs typeface="Lato"/>
                <a:sym typeface="Lato"/>
              </a:rPr>
              <a:t>2023</a:t>
            </a:r>
            <a:r>
              <a:rPr b="1" i="1" lang="en-US" sz="1300">
                <a:solidFill>
                  <a:srgbClr val="CC0000"/>
                </a:solidFill>
                <a:latin typeface="Lato"/>
                <a:ea typeface="Lato"/>
                <a:cs typeface="Lato"/>
                <a:sym typeface="Lato"/>
              </a:rPr>
              <a:t>/02/23</a:t>
            </a:r>
            <a:endParaRPr b="1" i="1" sz="1300" u="none" cap="none" strike="noStrike">
              <a:solidFill>
                <a:srgbClr val="CC0000"/>
              </a:solidFill>
              <a:latin typeface="Lato"/>
              <a:ea typeface="Lato"/>
              <a:cs typeface="Lato"/>
              <a:sym typeface="Lato"/>
            </a:endParaRPr>
          </a:p>
        </p:txBody>
      </p:sp>
      <p:graphicFrame>
        <p:nvGraphicFramePr>
          <p:cNvPr id="225" name="Google Shape;225;gc051da0fb0_1_0"/>
          <p:cNvGraphicFramePr/>
          <p:nvPr/>
        </p:nvGraphicFramePr>
        <p:xfrm>
          <a:off x="55725" y="3231450"/>
          <a:ext cx="3000000" cy="3000000"/>
        </p:xfrm>
        <a:graphic>
          <a:graphicData uri="http://schemas.openxmlformats.org/drawingml/2006/table">
            <a:tbl>
              <a:tblPr>
                <a:noFill/>
                <a:tableStyleId>{167D8398-4DB9-4440-930E-2D81178F37FD}</a:tableStyleId>
              </a:tblPr>
              <a:tblGrid>
                <a:gridCol w="1531525"/>
                <a:gridCol w="850125"/>
              </a:tblGrid>
              <a:tr h="150275">
                <a:tc>
                  <a:txBody>
                    <a:bodyPr/>
                    <a:lstStyle/>
                    <a:p>
                      <a:pPr indent="0" lvl="0" marL="0" rtl="0" algn="l">
                        <a:lnSpc>
                          <a:spcPct val="115000"/>
                        </a:lnSpc>
                        <a:spcBef>
                          <a:spcPts val="0"/>
                        </a:spcBef>
                        <a:spcAft>
                          <a:spcPts val="0"/>
                        </a:spcAft>
                        <a:buNone/>
                      </a:pPr>
                      <a:r>
                        <a:rPr b="1" lang="en-US" sz="900">
                          <a:solidFill>
                            <a:srgbClr val="434343"/>
                          </a:solidFill>
                          <a:latin typeface="Lato"/>
                          <a:ea typeface="Lato"/>
                          <a:cs typeface="Lato"/>
                          <a:sym typeface="Lato"/>
                        </a:rPr>
                        <a:t>GOES-R ABI L2+ Enterprise Products already on PDA</a:t>
                      </a:r>
                      <a:endParaRPr b="1" sz="900">
                        <a:solidFill>
                          <a:srgbClr val="434343"/>
                        </a:solidFill>
                        <a:latin typeface="Lato"/>
                        <a:ea typeface="Lato"/>
                        <a:cs typeface="Lato"/>
                        <a:sym typeface="Lato"/>
                      </a:endParaRPr>
                    </a:p>
                  </a:txBody>
                  <a:tcPr marT="9125" marB="9125" marR="9125" marL="91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alpha val="38100"/>
                      </a:srgbClr>
                    </a:solidFill>
                  </a:tcPr>
                </a:tc>
                <a:tc>
                  <a:txBody>
                    <a:bodyPr/>
                    <a:lstStyle/>
                    <a:p>
                      <a:pPr indent="0" lvl="0" marL="0" rtl="0" algn="l">
                        <a:lnSpc>
                          <a:spcPct val="115000"/>
                        </a:lnSpc>
                        <a:spcBef>
                          <a:spcPts val="0"/>
                        </a:spcBef>
                        <a:spcAft>
                          <a:spcPts val="0"/>
                        </a:spcAft>
                        <a:buNone/>
                      </a:pPr>
                      <a:r>
                        <a:rPr b="1" lang="en-US" sz="900">
                          <a:solidFill>
                            <a:srgbClr val="434343"/>
                          </a:solidFill>
                          <a:latin typeface="Lato"/>
                          <a:ea typeface="Lato"/>
                          <a:cs typeface="Lato"/>
                          <a:sym typeface="Lato"/>
                        </a:rPr>
                        <a:t> … a</a:t>
                      </a:r>
                      <a:r>
                        <a:rPr b="1" lang="en-US" sz="900">
                          <a:solidFill>
                            <a:srgbClr val="434343"/>
                          </a:solidFill>
                          <a:latin typeface="Lato"/>
                          <a:ea typeface="Lato"/>
                          <a:cs typeface="Lato"/>
                          <a:sym typeface="Lato"/>
                        </a:rPr>
                        <a:t>s of</a:t>
                      </a:r>
                      <a:endParaRPr b="1" sz="900">
                        <a:solidFill>
                          <a:srgbClr val="434343"/>
                        </a:solidFill>
                        <a:latin typeface="Lato"/>
                        <a:ea typeface="Lato"/>
                        <a:cs typeface="Lato"/>
                        <a:sym typeface="Lato"/>
                      </a:endParaRPr>
                    </a:p>
                  </a:txBody>
                  <a:tcPr marT="9125" marB="9125" marR="9125" marL="9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FFF">
                        <a:alpha val="38100"/>
                      </a:srgbClr>
                    </a:solidFill>
                  </a:tcPr>
                </a:tc>
              </a:tr>
              <a:tr h="141950">
                <a:tc>
                  <a:txBody>
                    <a:bodyPr/>
                    <a:lstStyle/>
                    <a:p>
                      <a:pPr indent="-114300" lvl="0" marL="114300" rtl="0" algn="l">
                        <a:lnSpc>
                          <a:spcPct val="115000"/>
                        </a:lnSpc>
                        <a:spcBef>
                          <a:spcPts val="0"/>
                        </a:spcBef>
                        <a:spcAft>
                          <a:spcPts val="0"/>
                        </a:spcAft>
                        <a:buNone/>
                      </a:pPr>
                      <a:r>
                        <a:rPr lang="en-US" sz="1000">
                          <a:solidFill>
                            <a:srgbClr val="434343"/>
                          </a:solidFill>
                          <a:latin typeface="Lato"/>
                          <a:ea typeface="Lato"/>
                          <a:cs typeface="Lato"/>
                          <a:sym typeface="Lato"/>
                        </a:rPr>
                        <a:t>Fire/ Hot Spots </a:t>
                      </a:r>
                      <a:br>
                        <a:rPr lang="en-US" sz="1000">
                          <a:solidFill>
                            <a:srgbClr val="434343"/>
                          </a:solidFill>
                          <a:latin typeface="Lato"/>
                          <a:ea typeface="Lato"/>
                          <a:cs typeface="Lato"/>
                          <a:sym typeface="Lato"/>
                        </a:rPr>
                      </a:br>
                      <a:r>
                        <a:rPr lang="en-US" sz="1000">
                          <a:solidFill>
                            <a:srgbClr val="434343"/>
                          </a:solidFill>
                          <a:latin typeface="Lato"/>
                          <a:ea typeface="Lato"/>
                          <a:cs typeface="Lato"/>
                          <a:sym typeface="Lato"/>
                        </a:rPr>
                        <a:t>(Meso sectors)</a:t>
                      </a:r>
                      <a:endParaRPr sz="1000">
                        <a:solidFill>
                          <a:srgbClr val="434343"/>
                        </a:solidFill>
                        <a:latin typeface="Lato"/>
                        <a:ea typeface="Lato"/>
                        <a:cs typeface="Lato"/>
                        <a:sym typeface="Lato"/>
                      </a:endParaRPr>
                    </a:p>
                  </a:txBody>
                  <a:tcPr marT="9125" marB="9125" marR="9125" marL="91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alpha val="38100"/>
                      </a:srgbClr>
                    </a:solidFill>
                  </a:tcPr>
                </a:tc>
                <a:tc>
                  <a:txBody>
                    <a:bodyPr/>
                    <a:lstStyle/>
                    <a:p>
                      <a:pPr indent="0" lvl="0" marL="0" rtl="0" algn="r">
                        <a:lnSpc>
                          <a:spcPct val="115000"/>
                        </a:lnSpc>
                        <a:spcBef>
                          <a:spcPts val="0"/>
                        </a:spcBef>
                        <a:spcAft>
                          <a:spcPts val="0"/>
                        </a:spcAft>
                        <a:buNone/>
                      </a:pPr>
                      <a:r>
                        <a:rPr lang="en-US" sz="1000">
                          <a:solidFill>
                            <a:srgbClr val="434343"/>
                          </a:solidFill>
                          <a:latin typeface="Lato"/>
                          <a:ea typeface="Lato"/>
                          <a:cs typeface="Lato"/>
                          <a:sym typeface="Lato"/>
                        </a:rPr>
                        <a:t>03/01/2021</a:t>
                      </a:r>
                      <a:endParaRPr sz="1000">
                        <a:solidFill>
                          <a:srgbClr val="434343"/>
                        </a:solidFill>
                        <a:latin typeface="Lato"/>
                        <a:ea typeface="Lato"/>
                        <a:cs typeface="Lato"/>
                        <a:sym typeface="Lato"/>
                      </a:endParaRPr>
                    </a:p>
                  </a:txBody>
                  <a:tcPr marT="9125" marB="9125" marR="9125" marL="91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alpha val="38100"/>
                      </a:srgbClr>
                    </a:solidFill>
                  </a:tcPr>
                </a:tc>
              </a:tr>
              <a:tr h="141950">
                <a:tc>
                  <a:txBody>
                    <a:bodyPr/>
                    <a:lstStyle/>
                    <a:p>
                      <a:pPr indent="0" lvl="0" marL="0" rtl="0" algn="l">
                        <a:lnSpc>
                          <a:spcPct val="115000"/>
                        </a:lnSpc>
                        <a:spcBef>
                          <a:spcPts val="0"/>
                        </a:spcBef>
                        <a:spcAft>
                          <a:spcPts val="0"/>
                        </a:spcAft>
                        <a:buNone/>
                      </a:pPr>
                      <a:r>
                        <a:rPr lang="en-US" sz="1000">
                          <a:solidFill>
                            <a:srgbClr val="434343"/>
                          </a:solidFill>
                          <a:latin typeface="Lato"/>
                          <a:ea typeface="Lato"/>
                          <a:cs typeface="Lato"/>
                          <a:sym typeface="Lato"/>
                        </a:rPr>
                        <a:t>Snow Cover</a:t>
                      </a:r>
                      <a:endParaRPr sz="1000">
                        <a:solidFill>
                          <a:srgbClr val="434343"/>
                        </a:solidFill>
                        <a:latin typeface="Lato"/>
                        <a:ea typeface="Lato"/>
                        <a:cs typeface="Lato"/>
                        <a:sym typeface="Lato"/>
                      </a:endParaRPr>
                    </a:p>
                  </a:txBody>
                  <a:tcPr marT="9125" marB="9125" marR="9125" marL="91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alpha val="38100"/>
                      </a:srgbClr>
                    </a:solidFill>
                  </a:tcPr>
                </a:tc>
                <a:tc>
                  <a:txBody>
                    <a:bodyPr/>
                    <a:lstStyle/>
                    <a:p>
                      <a:pPr indent="0" lvl="0" marL="0" rtl="0" algn="r">
                        <a:lnSpc>
                          <a:spcPct val="115000"/>
                        </a:lnSpc>
                        <a:spcBef>
                          <a:spcPts val="0"/>
                        </a:spcBef>
                        <a:spcAft>
                          <a:spcPts val="0"/>
                        </a:spcAft>
                        <a:buNone/>
                      </a:pPr>
                      <a:r>
                        <a:rPr lang="en-US" sz="1000">
                          <a:solidFill>
                            <a:srgbClr val="434343"/>
                          </a:solidFill>
                          <a:latin typeface="Lato"/>
                          <a:ea typeface="Lato"/>
                          <a:cs typeface="Lato"/>
                          <a:sym typeface="Lato"/>
                        </a:rPr>
                        <a:t>05/07/2021</a:t>
                      </a:r>
                      <a:endParaRPr sz="1000">
                        <a:solidFill>
                          <a:srgbClr val="434343"/>
                        </a:solidFill>
                        <a:latin typeface="Lato"/>
                        <a:ea typeface="Lato"/>
                        <a:cs typeface="Lato"/>
                        <a:sym typeface="Lato"/>
                      </a:endParaRPr>
                    </a:p>
                  </a:txBody>
                  <a:tcPr marT="9125" marB="9125" marR="9125" marL="91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alpha val="38100"/>
                      </a:srgbClr>
                    </a:solidFill>
                  </a:tcPr>
                </a:tc>
              </a:tr>
              <a:tr h="133650">
                <a:tc>
                  <a:txBody>
                    <a:bodyPr/>
                    <a:lstStyle/>
                    <a:p>
                      <a:pPr indent="0" lvl="0" marL="0" rtl="0" algn="l">
                        <a:lnSpc>
                          <a:spcPct val="115000"/>
                        </a:lnSpc>
                        <a:spcBef>
                          <a:spcPts val="0"/>
                        </a:spcBef>
                        <a:spcAft>
                          <a:spcPts val="0"/>
                        </a:spcAft>
                        <a:buNone/>
                      </a:pPr>
                      <a:r>
                        <a:rPr lang="en-US" sz="1000">
                          <a:solidFill>
                            <a:srgbClr val="434343"/>
                          </a:solidFill>
                          <a:latin typeface="Lato"/>
                          <a:ea typeface="Lato"/>
                          <a:cs typeface="Lato"/>
                          <a:sym typeface="Lato"/>
                        </a:rPr>
                        <a:t>Cloud Top Phase</a:t>
                      </a:r>
                      <a:endParaRPr sz="1000">
                        <a:solidFill>
                          <a:srgbClr val="434343"/>
                        </a:solidFill>
                        <a:latin typeface="Lato"/>
                        <a:ea typeface="Lato"/>
                        <a:cs typeface="Lato"/>
                        <a:sym typeface="Lato"/>
                      </a:endParaRPr>
                    </a:p>
                  </a:txBody>
                  <a:tcPr marT="9125" marB="9125" marR="9125" marL="91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alpha val="38100"/>
                      </a:srgbClr>
                    </a:solidFill>
                  </a:tcPr>
                </a:tc>
                <a:tc>
                  <a:txBody>
                    <a:bodyPr/>
                    <a:lstStyle/>
                    <a:p>
                      <a:pPr indent="0" lvl="0" marL="0" rtl="0" algn="r">
                        <a:lnSpc>
                          <a:spcPct val="115000"/>
                        </a:lnSpc>
                        <a:spcBef>
                          <a:spcPts val="0"/>
                        </a:spcBef>
                        <a:spcAft>
                          <a:spcPts val="0"/>
                        </a:spcAft>
                        <a:buNone/>
                      </a:pPr>
                      <a:r>
                        <a:rPr lang="en-US" sz="1000">
                          <a:solidFill>
                            <a:srgbClr val="434343"/>
                          </a:solidFill>
                          <a:latin typeface="Lato"/>
                          <a:ea typeface="Lato"/>
                          <a:cs typeface="Lato"/>
                          <a:sym typeface="Lato"/>
                        </a:rPr>
                        <a:t>08/19/2021</a:t>
                      </a:r>
                      <a:endParaRPr sz="1000">
                        <a:solidFill>
                          <a:srgbClr val="434343"/>
                        </a:solidFill>
                        <a:latin typeface="Lato"/>
                        <a:ea typeface="Lato"/>
                        <a:cs typeface="Lato"/>
                        <a:sym typeface="Lato"/>
                      </a:endParaRPr>
                    </a:p>
                  </a:txBody>
                  <a:tcPr marT="9125" marB="9125" marR="9125" marL="91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alpha val="38100"/>
                      </a:srgbClr>
                    </a:solidFill>
                  </a:tcPr>
                </a:tc>
              </a:tr>
              <a:tr h="141950">
                <a:tc>
                  <a:txBody>
                    <a:bodyPr/>
                    <a:lstStyle/>
                    <a:p>
                      <a:pPr indent="0" lvl="0" marL="0" rtl="0" algn="l">
                        <a:lnSpc>
                          <a:spcPct val="115000"/>
                        </a:lnSpc>
                        <a:spcBef>
                          <a:spcPts val="0"/>
                        </a:spcBef>
                        <a:spcAft>
                          <a:spcPts val="0"/>
                        </a:spcAft>
                        <a:buNone/>
                      </a:pPr>
                      <a:r>
                        <a:rPr lang="en-US" sz="1000">
                          <a:solidFill>
                            <a:srgbClr val="434343"/>
                          </a:solidFill>
                          <a:latin typeface="Lato"/>
                          <a:ea typeface="Lato"/>
                          <a:cs typeface="Lato"/>
                          <a:sym typeface="Lato"/>
                        </a:rPr>
                        <a:t>Land Surface Temperature</a:t>
                      </a:r>
                      <a:endParaRPr sz="1000">
                        <a:solidFill>
                          <a:srgbClr val="434343"/>
                        </a:solidFill>
                        <a:latin typeface="Lato"/>
                        <a:ea typeface="Lato"/>
                        <a:cs typeface="Lato"/>
                        <a:sym typeface="Lato"/>
                      </a:endParaRPr>
                    </a:p>
                  </a:txBody>
                  <a:tcPr marT="9125" marB="9125" marR="9125" marL="91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alpha val="38100"/>
                      </a:srgbClr>
                    </a:solidFill>
                  </a:tcPr>
                </a:tc>
                <a:tc>
                  <a:txBody>
                    <a:bodyPr/>
                    <a:lstStyle/>
                    <a:p>
                      <a:pPr indent="0" lvl="0" marL="0" rtl="0" algn="r">
                        <a:lnSpc>
                          <a:spcPct val="115000"/>
                        </a:lnSpc>
                        <a:spcBef>
                          <a:spcPts val="0"/>
                        </a:spcBef>
                        <a:spcAft>
                          <a:spcPts val="0"/>
                        </a:spcAft>
                        <a:buNone/>
                      </a:pPr>
                      <a:r>
                        <a:rPr lang="en-US" sz="1000">
                          <a:solidFill>
                            <a:srgbClr val="434343"/>
                          </a:solidFill>
                          <a:latin typeface="Lato"/>
                          <a:ea typeface="Lato"/>
                          <a:cs typeface="Lato"/>
                          <a:sym typeface="Lato"/>
                        </a:rPr>
                        <a:t>08/19/2021</a:t>
                      </a:r>
                      <a:endParaRPr sz="1000">
                        <a:solidFill>
                          <a:srgbClr val="434343"/>
                        </a:solidFill>
                        <a:latin typeface="Lato"/>
                        <a:ea typeface="Lato"/>
                        <a:cs typeface="Lato"/>
                        <a:sym typeface="Lato"/>
                      </a:endParaRPr>
                    </a:p>
                  </a:txBody>
                  <a:tcPr marT="9125" marB="9125" marR="9125" marL="91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alpha val="38100"/>
                      </a:srgbClr>
                    </a:solidFill>
                  </a:tcPr>
                </a:tc>
              </a:tr>
              <a:tr h="204225">
                <a:tc>
                  <a:txBody>
                    <a:bodyPr/>
                    <a:lstStyle/>
                    <a:p>
                      <a:pPr indent="-114300" lvl="0" marL="114300" rtl="0" algn="l">
                        <a:lnSpc>
                          <a:spcPct val="115000"/>
                        </a:lnSpc>
                        <a:spcBef>
                          <a:spcPts val="0"/>
                        </a:spcBef>
                        <a:spcAft>
                          <a:spcPts val="0"/>
                        </a:spcAft>
                        <a:buNone/>
                      </a:pPr>
                      <a:r>
                        <a:rPr lang="en-US" sz="1000">
                          <a:solidFill>
                            <a:srgbClr val="434343"/>
                          </a:solidFill>
                          <a:latin typeface="Lato"/>
                          <a:ea typeface="Lato"/>
                          <a:cs typeface="Lato"/>
                          <a:sym typeface="Lato"/>
                        </a:rPr>
                        <a:t>Reduced Levels Soundings Profile Products #</a:t>
                      </a:r>
                      <a:endParaRPr sz="1000">
                        <a:solidFill>
                          <a:srgbClr val="434343"/>
                        </a:solidFill>
                        <a:latin typeface="Lato"/>
                        <a:ea typeface="Lato"/>
                        <a:cs typeface="Lato"/>
                        <a:sym typeface="Lato"/>
                      </a:endParaRPr>
                    </a:p>
                  </a:txBody>
                  <a:tcPr marT="9125" marB="9125" marR="9125" marL="91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alpha val="38100"/>
                      </a:srgbClr>
                    </a:solidFill>
                  </a:tcPr>
                </a:tc>
                <a:tc>
                  <a:txBody>
                    <a:bodyPr/>
                    <a:lstStyle/>
                    <a:p>
                      <a:pPr indent="0" lvl="0" marL="0" rtl="0" algn="r">
                        <a:lnSpc>
                          <a:spcPct val="115000"/>
                        </a:lnSpc>
                        <a:spcBef>
                          <a:spcPts val="0"/>
                        </a:spcBef>
                        <a:spcAft>
                          <a:spcPts val="0"/>
                        </a:spcAft>
                        <a:buNone/>
                      </a:pPr>
                      <a:r>
                        <a:rPr lang="en-US" sz="1000">
                          <a:solidFill>
                            <a:srgbClr val="434343"/>
                          </a:solidFill>
                          <a:latin typeface="Lato"/>
                          <a:ea typeface="Lato"/>
                          <a:cs typeface="Lato"/>
                          <a:sym typeface="Lato"/>
                        </a:rPr>
                        <a:t>11/08/2021</a:t>
                      </a:r>
                      <a:endParaRPr sz="1000">
                        <a:solidFill>
                          <a:srgbClr val="434343"/>
                        </a:solidFill>
                        <a:latin typeface="Lato"/>
                        <a:ea typeface="Lato"/>
                        <a:cs typeface="Lato"/>
                        <a:sym typeface="Lato"/>
                      </a:endParaRPr>
                    </a:p>
                  </a:txBody>
                  <a:tcPr marT="9125" marB="9125" marR="9125" marL="91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alpha val="38100"/>
                      </a:srgbClr>
                    </a:solidFill>
                  </a:tcPr>
                </a:tc>
              </a:tr>
              <a:tr h="204225">
                <a:tc>
                  <a:txBody>
                    <a:bodyPr/>
                    <a:lstStyle/>
                    <a:p>
                      <a:pPr indent="0" lvl="0" marL="0" rtl="0" algn="l">
                        <a:lnSpc>
                          <a:spcPct val="115000"/>
                        </a:lnSpc>
                        <a:spcBef>
                          <a:spcPts val="0"/>
                        </a:spcBef>
                        <a:spcAft>
                          <a:spcPts val="0"/>
                        </a:spcAft>
                        <a:buNone/>
                      </a:pPr>
                      <a:r>
                        <a:rPr lang="en-US" sz="1000">
                          <a:solidFill>
                            <a:srgbClr val="434343"/>
                          </a:solidFill>
                          <a:latin typeface="Lato"/>
                          <a:ea typeface="Lato"/>
                          <a:cs typeface="Lato"/>
                          <a:sym typeface="Lato"/>
                        </a:rPr>
                        <a:t>Clear Sky Mask*</a:t>
                      </a:r>
                      <a:endParaRPr sz="1000">
                        <a:solidFill>
                          <a:srgbClr val="434343"/>
                        </a:solidFill>
                        <a:latin typeface="Lato"/>
                        <a:ea typeface="Lato"/>
                        <a:cs typeface="Lato"/>
                        <a:sym typeface="Lato"/>
                      </a:endParaRPr>
                    </a:p>
                  </a:txBody>
                  <a:tcPr marT="9125" marB="9125" marR="9125" marL="91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alpha val="38100"/>
                      </a:srgbClr>
                    </a:solidFill>
                  </a:tcPr>
                </a:tc>
                <a:tc>
                  <a:txBody>
                    <a:bodyPr/>
                    <a:lstStyle/>
                    <a:p>
                      <a:pPr indent="0" lvl="0" marL="0" rtl="0" algn="r">
                        <a:lnSpc>
                          <a:spcPct val="115000"/>
                        </a:lnSpc>
                        <a:spcBef>
                          <a:spcPts val="0"/>
                        </a:spcBef>
                        <a:spcAft>
                          <a:spcPts val="0"/>
                        </a:spcAft>
                        <a:buNone/>
                      </a:pPr>
                      <a:r>
                        <a:rPr lang="en-US" sz="1000">
                          <a:solidFill>
                            <a:srgbClr val="434343"/>
                          </a:solidFill>
                          <a:latin typeface="Lato"/>
                          <a:ea typeface="Lato"/>
                          <a:cs typeface="Lato"/>
                          <a:sym typeface="Lato"/>
                        </a:rPr>
                        <a:t>11/29/2021</a:t>
                      </a:r>
                      <a:endParaRPr sz="1000">
                        <a:solidFill>
                          <a:srgbClr val="434343"/>
                        </a:solidFill>
                        <a:latin typeface="Lato"/>
                        <a:ea typeface="Lato"/>
                        <a:cs typeface="Lato"/>
                        <a:sym typeface="Lato"/>
                      </a:endParaRPr>
                    </a:p>
                  </a:txBody>
                  <a:tcPr marT="9125" marB="9125" marR="9125" marL="91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alpha val="38100"/>
                      </a:srgbClr>
                    </a:solidFill>
                  </a:tcPr>
                </a:tc>
              </a:tr>
            </a:tbl>
          </a:graphicData>
        </a:graphic>
      </p:graphicFrame>
      <p:grpSp>
        <p:nvGrpSpPr>
          <p:cNvPr id="226" name="Google Shape;226;gc051da0fb0_1_0"/>
          <p:cNvGrpSpPr/>
          <p:nvPr/>
        </p:nvGrpSpPr>
        <p:grpSpPr>
          <a:xfrm>
            <a:off x="5739331" y="1906134"/>
            <a:ext cx="231481" cy="3995812"/>
            <a:chOff x="6035556" y="364057"/>
            <a:chExt cx="271500" cy="6906000"/>
          </a:xfrm>
        </p:grpSpPr>
        <p:cxnSp>
          <p:nvCxnSpPr>
            <p:cNvPr id="227" name="Google Shape;227;gc051da0fb0_1_0"/>
            <p:cNvCxnSpPr/>
            <p:nvPr/>
          </p:nvCxnSpPr>
          <p:spPr>
            <a:xfrm>
              <a:off x="6096003" y="364057"/>
              <a:ext cx="0" cy="6906000"/>
            </a:xfrm>
            <a:prstGeom prst="straightConnector1">
              <a:avLst/>
            </a:prstGeom>
            <a:noFill/>
            <a:ln cap="flat" cmpd="sng" w="19050">
              <a:solidFill>
                <a:srgbClr val="1155CC"/>
              </a:solidFill>
              <a:prstDash val="dash"/>
              <a:round/>
              <a:headEnd len="sm" w="sm" type="none"/>
              <a:tailEnd len="sm" w="sm" type="none"/>
            </a:ln>
          </p:spPr>
        </p:cxnSp>
        <p:sp>
          <p:nvSpPr>
            <p:cNvPr id="228" name="Google Shape;228;gc051da0fb0_1_0"/>
            <p:cNvSpPr txBox="1"/>
            <p:nvPr/>
          </p:nvSpPr>
          <p:spPr>
            <a:xfrm rot="5400000">
              <a:off x="4873506" y="5762179"/>
              <a:ext cx="2595600" cy="271500"/>
            </a:xfrm>
            <a:prstGeom prst="rect">
              <a:avLst/>
            </a:prstGeom>
            <a:noFill/>
            <a:ln>
              <a:noFill/>
            </a:ln>
            <a:effectLst>
              <a:outerShdw blurRad="442913" rotWithShape="0" algn="bl" dir="5400000" dist="95250">
                <a:srgbClr val="FFFF00">
                  <a:alpha val="40000"/>
                </a:srgbClr>
              </a:outerShdw>
            </a:effectLst>
          </p:spPr>
          <p:txBody>
            <a:bodyPr anchorCtr="0" anchor="t" bIns="9125" lIns="9125" spcFirstLastPara="1" rIns="9125" wrap="square" tIns="9125">
              <a:noAutofit/>
            </a:bodyPr>
            <a:lstStyle/>
            <a:p>
              <a:pPr indent="0" lvl="0" marL="0" marR="0" rtl="0" algn="l">
                <a:lnSpc>
                  <a:spcPct val="100000"/>
                </a:lnSpc>
                <a:spcBef>
                  <a:spcPts val="0"/>
                </a:spcBef>
                <a:spcAft>
                  <a:spcPts val="0"/>
                </a:spcAft>
                <a:buClr>
                  <a:srgbClr val="000000"/>
                </a:buClr>
                <a:buSzPts val="1100"/>
                <a:buFont typeface="Arial"/>
                <a:buNone/>
              </a:pPr>
              <a:r>
                <a:rPr lang="en-US" sz="1100">
                  <a:solidFill>
                    <a:srgbClr val="1155CC"/>
                  </a:solidFill>
                  <a:latin typeface="Montserrat"/>
                  <a:ea typeface="Montserrat"/>
                  <a:cs typeface="Montserrat"/>
                  <a:sym typeface="Montserrat"/>
                </a:rPr>
                <a:t>June 24</a:t>
              </a:r>
              <a:r>
                <a:rPr b="0" i="0" lang="en-US" sz="1100" u="none" cap="none" strike="noStrike">
                  <a:solidFill>
                    <a:srgbClr val="1155CC"/>
                  </a:solidFill>
                  <a:latin typeface="Montserrat"/>
                  <a:ea typeface="Montserrat"/>
                  <a:cs typeface="Montserrat"/>
                  <a:sym typeface="Montserrat"/>
                </a:rPr>
                <a:t>, 2022</a:t>
              </a:r>
              <a:endParaRPr b="0" i="0" sz="1100" u="none" cap="none" strike="noStrike">
                <a:solidFill>
                  <a:srgbClr val="1155CC"/>
                </a:solidFill>
                <a:latin typeface="Montserrat"/>
                <a:ea typeface="Montserrat"/>
                <a:cs typeface="Montserrat"/>
                <a:sym typeface="Montserrat"/>
              </a:endParaRPr>
            </a:p>
          </p:txBody>
        </p:sp>
      </p:grpSp>
      <p:pic>
        <p:nvPicPr>
          <p:cNvPr id="229" name="Google Shape;229;gc051da0fb0_1_0" title="Chart"/>
          <p:cNvPicPr preferRelativeResize="0"/>
          <p:nvPr/>
        </p:nvPicPr>
        <p:blipFill>
          <a:blip r:embed="rId4">
            <a:alphaModFix/>
          </a:blip>
          <a:stretch>
            <a:fillRect/>
          </a:stretch>
        </p:blipFill>
        <p:spPr>
          <a:xfrm rot="5400000">
            <a:off x="3832031" y="-1855944"/>
            <a:ext cx="5290425" cy="10475413"/>
          </a:xfrm>
          <a:prstGeom prst="rect">
            <a:avLst/>
          </a:prstGeom>
          <a:noFill/>
          <a:ln>
            <a:noFill/>
          </a:ln>
        </p:spPr>
      </p:pic>
      <p:sp>
        <p:nvSpPr>
          <p:cNvPr id="230" name="Google Shape;230;gc051da0fb0_1_0"/>
          <p:cNvSpPr/>
          <p:nvPr/>
        </p:nvSpPr>
        <p:spPr>
          <a:xfrm rot="759210">
            <a:off x="6484671" y="4760233"/>
            <a:ext cx="1450325" cy="772134"/>
          </a:xfrm>
          <a:prstGeom prst="foldedCorner">
            <a:avLst>
              <a:gd fmla="val 16667" name="adj"/>
            </a:avLst>
          </a:prstGeom>
          <a:solidFill>
            <a:srgbClr val="D9EAD3"/>
          </a:solidFill>
          <a:ln cap="flat" cmpd="sng" w="9525">
            <a:solidFill>
              <a:srgbClr val="B7B7B7"/>
            </a:solidFill>
            <a:prstDash val="solid"/>
            <a:round/>
            <a:headEnd len="sm" w="sm" type="none"/>
            <a:tailEnd len="sm" w="sm" type="none"/>
          </a:ln>
          <a:effectLst>
            <a:outerShdw blurRad="114300" rotWithShape="0" algn="bl" dir="5400000" dist="38100">
              <a:srgbClr val="000000">
                <a:alpha val="49803"/>
              </a:srgbClr>
            </a:outerShdw>
          </a:effectLst>
        </p:spPr>
        <p:txBody>
          <a:bodyPr anchorCtr="0" anchor="ctr" bIns="9125" lIns="45700" spcFirstLastPara="1" rIns="45700"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US" sz="1000" u="none" cap="none" strike="noStrike">
                <a:solidFill>
                  <a:srgbClr val="666666"/>
                </a:solidFill>
                <a:latin typeface="Lato"/>
                <a:ea typeface="Lato"/>
                <a:cs typeface="Lato"/>
                <a:sym typeface="Lato"/>
              </a:rPr>
              <a:t>Enterprise products apply improved science and consistency with other satellite sensors</a:t>
            </a:r>
            <a:endParaRPr b="0" i="0" sz="1000" u="none" cap="none" strike="noStrike">
              <a:solidFill>
                <a:srgbClr val="666666"/>
              </a:solidFill>
              <a:latin typeface="Lato"/>
              <a:ea typeface="Lato"/>
              <a:cs typeface="Lato"/>
              <a:sym typeface="Lato"/>
            </a:endParaRPr>
          </a:p>
        </p:txBody>
      </p:sp>
      <p:sp>
        <p:nvSpPr>
          <p:cNvPr id="231" name="Google Shape;231;gc051da0fb0_1_0"/>
          <p:cNvSpPr/>
          <p:nvPr/>
        </p:nvSpPr>
        <p:spPr>
          <a:xfrm rot="759599">
            <a:off x="6195874" y="3463150"/>
            <a:ext cx="1890359" cy="1208100"/>
          </a:xfrm>
          <a:prstGeom prst="foldedCorner">
            <a:avLst>
              <a:gd fmla="val 16667" name="adj"/>
            </a:avLst>
          </a:prstGeom>
          <a:solidFill>
            <a:srgbClr val="FCE5CD"/>
          </a:solidFill>
          <a:ln cap="flat" cmpd="sng" w="9525">
            <a:solidFill>
              <a:srgbClr val="B7B7B7"/>
            </a:solidFill>
            <a:prstDash val="solid"/>
            <a:round/>
            <a:headEnd len="sm" w="sm" type="none"/>
            <a:tailEnd len="sm" w="sm" type="none"/>
          </a:ln>
          <a:effectLst>
            <a:outerShdw blurRad="114300" rotWithShape="0" algn="bl" dir="5400000" dist="38100">
              <a:srgbClr val="000000">
                <a:alpha val="49803"/>
              </a:srgbClr>
            </a:outerShdw>
          </a:effectLst>
        </p:spPr>
        <p:txBody>
          <a:bodyPr anchorCtr="0" anchor="ctr" bIns="9125" lIns="45700" spcFirstLastPara="1" rIns="45700"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000" u="none" cap="none" strike="noStrike">
                <a:solidFill>
                  <a:srgbClr val="666666"/>
                </a:solidFill>
                <a:latin typeface="Lato"/>
                <a:ea typeface="Lato"/>
                <a:cs typeface="Lato"/>
                <a:sym typeface="Lato"/>
              </a:rPr>
              <a:t>Several of these products will replace their counterparts on SBN, shortly after they’re distributed to PDA. </a:t>
            </a:r>
            <a:endParaRPr b="0" i="0" sz="1000" u="none" cap="none" strike="noStrike">
              <a:solidFill>
                <a:srgbClr val="666666"/>
              </a:solidFill>
              <a:latin typeface="Lato"/>
              <a:ea typeface="Lato"/>
              <a:cs typeface="Lato"/>
              <a:sym typeface="Lato"/>
            </a:endParaRPr>
          </a:p>
          <a:p>
            <a:pPr indent="0" lvl="0" marL="0" marR="0" rtl="0" algn="l">
              <a:lnSpc>
                <a:spcPct val="100000"/>
              </a:lnSpc>
              <a:spcBef>
                <a:spcPts val="0"/>
              </a:spcBef>
              <a:spcAft>
                <a:spcPts val="0"/>
              </a:spcAft>
              <a:buClr>
                <a:srgbClr val="000000"/>
              </a:buClr>
              <a:buSzPts val="1200"/>
              <a:buFont typeface="Arial"/>
              <a:buNone/>
            </a:pPr>
            <a:r>
              <a:rPr b="0" i="0" lang="en-US" sz="1000" u="none" cap="none" strike="noStrike">
                <a:solidFill>
                  <a:srgbClr val="666666"/>
                </a:solidFill>
                <a:latin typeface="Lato"/>
                <a:ea typeface="Lato"/>
                <a:cs typeface="Lato"/>
                <a:sym typeface="Lato"/>
              </a:rPr>
              <a:t>Others may reach AWIPS sites via LDM, Cloud, or other mechanisms.</a:t>
            </a:r>
            <a:endParaRPr b="0" i="0" sz="1000" u="none" cap="none" strike="noStrike">
              <a:solidFill>
                <a:srgbClr val="666666"/>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2018-01-19T17:21:27Z</dcterms:created>
  <dc:creator>Jose Harris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dcdf563-9c50-447a-ad1c-b13367e97c6b_Enabled">
    <vt:lpwstr>true</vt:lpwstr>
  </property>
  <property fmtid="{D5CDD505-2E9C-101B-9397-08002B2CF9AE}" pid="3" name="MSIP_Label_1dcdf563-9c50-447a-ad1c-b13367e97c6b_SetDate">
    <vt:lpwstr>2020-06-23T18:15:40Z</vt:lpwstr>
  </property>
  <property fmtid="{D5CDD505-2E9C-101B-9397-08002B2CF9AE}" pid="4" name="MSIP_Label_1dcdf563-9c50-447a-ad1c-b13367e97c6b_Method">
    <vt:lpwstr>Standard</vt:lpwstr>
  </property>
  <property fmtid="{D5CDD505-2E9C-101B-9397-08002B2CF9AE}" pid="5" name="MSIP_Label_1dcdf563-9c50-447a-ad1c-b13367e97c6b_Name">
    <vt:lpwstr>Public</vt:lpwstr>
  </property>
  <property fmtid="{D5CDD505-2E9C-101B-9397-08002B2CF9AE}" pid="6" name="MSIP_Label_1dcdf563-9c50-447a-ad1c-b13367e97c6b_SiteId">
    <vt:lpwstr>e9c974a7-6e14-4451-bfa0-d39600243e2f</vt:lpwstr>
  </property>
  <property fmtid="{D5CDD505-2E9C-101B-9397-08002B2CF9AE}" pid="7" name="MSIP_Label_1dcdf563-9c50-447a-ad1c-b13367e97c6b_ActionId">
    <vt:lpwstr>54da9f7b-ab33-4680-baaf-fadeadaaf313</vt:lpwstr>
  </property>
  <property fmtid="{D5CDD505-2E9C-101B-9397-08002B2CF9AE}" pid="8" name="MSIP_Label_1dcdf563-9c50-447a-ad1c-b13367e97c6b_ContentBits">
    <vt:lpwstr>0</vt:lpwstr>
  </property>
</Properties>
</file>