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58000" cy="9144000"/>
  <p:embeddedFontLst>
    <p:embeddedFont>
      <p:font typeface="Raleway SemiBold"/>
      <p:regular r:id="rId42"/>
      <p:bold r:id="rId43"/>
      <p:italic r:id="rId44"/>
      <p:boldItalic r:id="rId45"/>
    </p:embeddedFont>
    <p:embeddedFont>
      <p:font typeface="Raleway"/>
      <p:regular r:id="rId46"/>
      <p:bold r:id="rId47"/>
      <p:italic r:id="rId48"/>
      <p:boldItalic r:id="rId49"/>
    </p:embeddedFont>
    <p:embeddedFont>
      <p:font typeface="Lato"/>
      <p:regular r:id="rId50"/>
      <p:bold r:id="rId51"/>
      <p:italic r:id="rId52"/>
      <p:boldItalic r:id="rId53"/>
    </p:embeddedFont>
    <p:embeddedFont>
      <p:font typeface="Montserrat"/>
      <p:regular r:id="rId54"/>
      <p:bold r:id="rId55"/>
      <p:italic r:id="rId56"/>
      <p:boldItalic r:id="rId57"/>
    </p:embeddedFont>
    <p:embeddedFont>
      <p:font typeface="Lato Light"/>
      <p:regular r:id="rId58"/>
      <p:bold r:id="rId59"/>
      <p:italic r:id="rId60"/>
      <p:boldItalic r:id="rId61"/>
    </p:embeddedFont>
    <p:embeddedFont>
      <p:font typeface="Raleway Thin"/>
      <p:regular r:id="rId62"/>
      <p:bold r:id="rId63"/>
      <p:italic r:id="rId64"/>
      <p:boldItalic r:id="rId65"/>
    </p:embeddedFont>
    <p:embeddedFont>
      <p:font typeface="Roboto Light"/>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70" roundtripDataSignature="AMtx7mjz2yNNfi0ErZucdKypoJ6WsWa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FD850A0-B795-4FE2-9944-164FF6004E42}">
  <a:tblStyle styleId="{7FD850A0-B795-4FE2-9944-164FF6004E4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8301F54-C5C1-474F-AFBF-6908477779B2}" styleName="Table_1">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F112D82-FEF6-46F1-845C-0E63FAD7803B}"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D67808B-0B8A-4AAE-976C-809D0C0F2370}" styleName="Table_3">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ECF4"/>
          </a:solidFill>
        </a:fill>
      </a:tcStyle>
    </a:band1H>
    <a:band2H>
      <a:tcTxStyle b="off" i="off"/>
    </a:band2H>
    <a:band1V>
      <a:tcTxStyle b="off" i="off"/>
      <a:tcStyle>
        <a:fill>
          <a:solidFill>
            <a:srgbClr val="E8ECF4"/>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1"/>
          </a:solidFill>
        </a:fill>
      </a:tcStyle>
    </a:firstRow>
    <a:neCell>
      <a:tcTxStyle b="off" i="off"/>
    </a:neCell>
    <a:nwCell>
      <a:tcTxStyle b="off" i="off"/>
    </a:nwCell>
  </a:tblStyle>
  <a:tblStyle styleId="{094C8CF8-07BA-4DCA-AB01-86815978CA6F}" styleName="Table_4">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F1F5"/>
          </a:solidFill>
        </a:fill>
      </a:tcStyle>
    </a:band1H>
    <a:band2H>
      <a:tcTxStyle b="off" i="off"/>
    </a:band2H>
    <a:band1V>
      <a:tcTxStyle b="off" i="off"/>
      <a:tcStyle>
        <a:fill>
          <a:solidFill>
            <a:srgbClr val="E8F1F5"/>
          </a:solidFill>
        </a:fill>
      </a:tcStyle>
    </a:band1V>
    <a:band2V>
      <a:tcTxStyle b="off" i="off"/>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5"/>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RalewaySemiBold-regular.fntdata"/><Relationship Id="rId41" Type="http://schemas.openxmlformats.org/officeDocument/2006/relationships/slide" Target="slides/slide35.xml"/><Relationship Id="rId44" Type="http://schemas.openxmlformats.org/officeDocument/2006/relationships/font" Target="fonts/RalewaySemiBold-italic.fntdata"/><Relationship Id="rId43" Type="http://schemas.openxmlformats.org/officeDocument/2006/relationships/font" Target="fonts/RalewaySemiBold-bold.fntdata"/><Relationship Id="rId46" Type="http://schemas.openxmlformats.org/officeDocument/2006/relationships/font" Target="fonts/Raleway-regular.fntdata"/><Relationship Id="rId45" Type="http://schemas.openxmlformats.org/officeDocument/2006/relationships/font" Target="fonts/Raleway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aleway-italic.fntdata"/><Relationship Id="rId47" Type="http://schemas.openxmlformats.org/officeDocument/2006/relationships/font" Target="fonts/Raleway-bold.fntdata"/><Relationship Id="rId49" Type="http://schemas.openxmlformats.org/officeDocument/2006/relationships/font" Target="fonts/Raleway-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customschemas.google.com/relationships/presentationmetadata" Target="meta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alewayThin-regular.fntdata"/><Relationship Id="rId61" Type="http://schemas.openxmlformats.org/officeDocument/2006/relationships/font" Target="fonts/LatoLight-boldItalic.fntdata"/><Relationship Id="rId20" Type="http://schemas.openxmlformats.org/officeDocument/2006/relationships/slide" Target="slides/slide14.xml"/><Relationship Id="rId64" Type="http://schemas.openxmlformats.org/officeDocument/2006/relationships/font" Target="fonts/RalewayThin-italic.fntdata"/><Relationship Id="rId63" Type="http://schemas.openxmlformats.org/officeDocument/2006/relationships/font" Target="fonts/RalewayThin-bold.fntdata"/><Relationship Id="rId22" Type="http://schemas.openxmlformats.org/officeDocument/2006/relationships/slide" Target="slides/slide16.xml"/><Relationship Id="rId66" Type="http://schemas.openxmlformats.org/officeDocument/2006/relationships/font" Target="fonts/RobotoLight-regular.fntdata"/><Relationship Id="rId21" Type="http://schemas.openxmlformats.org/officeDocument/2006/relationships/slide" Target="slides/slide15.xml"/><Relationship Id="rId65" Type="http://schemas.openxmlformats.org/officeDocument/2006/relationships/font" Target="fonts/RalewayThin-boldItalic.fntdata"/><Relationship Id="rId24" Type="http://schemas.openxmlformats.org/officeDocument/2006/relationships/slide" Target="slides/slide18.xml"/><Relationship Id="rId68" Type="http://schemas.openxmlformats.org/officeDocument/2006/relationships/font" Target="fonts/RobotoLight-italic.fntdata"/><Relationship Id="rId23" Type="http://schemas.openxmlformats.org/officeDocument/2006/relationships/slide" Target="slides/slide17.xml"/><Relationship Id="rId67" Type="http://schemas.openxmlformats.org/officeDocument/2006/relationships/font" Target="fonts/RobotoLight-bold.fntdata"/><Relationship Id="rId60" Type="http://schemas.openxmlformats.org/officeDocument/2006/relationships/font" Target="fonts/LatoLight-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Light-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5.xml"/><Relationship Id="rId55" Type="http://schemas.openxmlformats.org/officeDocument/2006/relationships/font" Target="fonts/Montserrat-bold.fntdata"/><Relationship Id="rId10" Type="http://schemas.openxmlformats.org/officeDocument/2006/relationships/slide" Target="slides/slide4.xml"/><Relationship Id="rId54" Type="http://schemas.openxmlformats.org/officeDocument/2006/relationships/font" Target="fonts/Montserrat-regular.fntdata"/><Relationship Id="rId13" Type="http://schemas.openxmlformats.org/officeDocument/2006/relationships/slide" Target="slides/slide7.xml"/><Relationship Id="rId57" Type="http://schemas.openxmlformats.org/officeDocument/2006/relationships/font" Target="fonts/Montserrat-boldItalic.fntdata"/><Relationship Id="rId12" Type="http://schemas.openxmlformats.org/officeDocument/2006/relationships/slide" Target="slides/slide6.xml"/><Relationship Id="rId56" Type="http://schemas.openxmlformats.org/officeDocument/2006/relationships/font" Target="fonts/Montserrat-italic.fntdata"/><Relationship Id="rId15" Type="http://schemas.openxmlformats.org/officeDocument/2006/relationships/slide" Target="slides/slide9.xml"/><Relationship Id="rId59" Type="http://schemas.openxmlformats.org/officeDocument/2006/relationships/font" Target="fonts/LatoLight-bold.fntdata"/><Relationship Id="rId14" Type="http://schemas.openxmlformats.org/officeDocument/2006/relationships/slide" Target="slides/slide8.xml"/><Relationship Id="rId58" Type="http://schemas.openxmlformats.org/officeDocument/2006/relationships/font" Target="fonts/LatoLigh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1" name="Google Shape;10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6487c47f5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f6487c47f5_0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f6487c47f5_0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051da0fb0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c051da0fb0_1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c051da0fb0_1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b6ed8c786_1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eb6ed8c786_1_104: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6487c47f5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f6487c47f5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gf6487c47f5_0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fb2a24648c_5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fb2a24648c_5_15: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6487c47f5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gf6487c47f5_0_15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f6487c47f5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gf6487c47f5_0_217: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0b1813ef6e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g10b1813ef6e_0_8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f6487c47f5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f6487c47f5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gf6487c47f5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6487c47f5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f6487c47f5_0_17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rgbClr val="00B050"/>
              </a:solidFill>
            </a:endParaRPr>
          </a:p>
        </p:txBody>
      </p:sp>
      <p:sp>
        <p:nvSpPr>
          <p:cNvPr id="111" name="Google Shape;111;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Satellite Book Club Seminar Series is convened weekly on Thursdays, providing an opportunity for scientists throughout the NOAA satellite domain to share a topic of interest to them with their peers. Topics may include applications of satellite data in the field, new and exciting changes to both polar and geostationary programs, and anything else satellite-related that the field would like to discuss.</a:t>
            </a:r>
            <a:endParaRPr/>
          </a:p>
        </p:txBody>
      </p:sp>
      <p:sp>
        <p:nvSpPr>
          <p:cNvPr id="369" name="Google Shape;369;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b1813ef6e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0b1813ef6e_0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10b1813ef6e_0_1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be5f960d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be5f960d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p:txBody>
      </p:sp>
      <p:sp>
        <p:nvSpPr>
          <p:cNvPr id="389" name="Google Shape;389;gbe5f960d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539bf22fd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d539bf22fd_0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gd539bf22fd_0_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0b1813ef6e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10b1813ef6e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g10b1813ef6e_0_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d539bf22fd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d539bf22fd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d539bf22fd_0_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051da0f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c051da0fb0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fb4a787c85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fb4a787c85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gfb4a787c85_0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6487c47f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f6487c47f5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gf6487c47f5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b1813ef6e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10b1813ef6e_0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10b1813ef6e_0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93B3D7"/>
            </a:gs>
            <a:gs pos="100000">
              <a:srgbClr val="FFFFFF"/>
            </a:gs>
          </a:gsLst>
          <a:lin ang="15960083" scaled="0"/>
        </a:gradFill>
      </p:bgPr>
    </p:bg>
    <p:spTree>
      <p:nvGrpSpPr>
        <p:cNvPr id="14" name="Shape 14"/>
        <p:cNvGrpSpPr/>
        <p:nvPr/>
      </p:nvGrpSpPr>
      <p:grpSpPr>
        <a:xfrm>
          <a:off x="0" y="0"/>
          <a:ext cx="0" cy="0"/>
          <a:chOff x="0" y="0"/>
          <a:chExt cx="0" cy="0"/>
        </a:xfrm>
      </p:grpSpPr>
      <p:sp>
        <p:nvSpPr>
          <p:cNvPr id="15" name="Google Shape;15;g94beaa457c_0_78"/>
          <p:cNvSpPr txBox="1"/>
          <p:nvPr>
            <p:ph type="ctrTitle"/>
          </p:nvPr>
        </p:nvSpPr>
        <p:spPr>
          <a:xfrm>
            <a:off x="914400" y="2130436"/>
            <a:ext cx="10363200" cy="1470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366092"/>
              </a:buClr>
              <a:buSzPts val="4000"/>
              <a:buFont typeface="Raleway Thin"/>
              <a:buNone/>
              <a:defRPr b="0">
                <a:solidFill>
                  <a:srgbClr val="366092"/>
                </a:solidFill>
                <a:latin typeface="Raleway Thin"/>
                <a:ea typeface="Raleway Thin"/>
                <a:cs typeface="Raleway Thin"/>
                <a:sym typeface="Raleway Th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g94beaa457c_0_7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Font typeface="Lato Light"/>
              <a:buNone/>
              <a:defRPr>
                <a:solidFill>
                  <a:srgbClr val="888888"/>
                </a:solidFill>
                <a:latin typeface="Lato Light"/>
                <a:ea typeface="Lato Light"/>
                <a:cs typeface="Lato Light"/>
                <a:sym typeface="Lato Light"/>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7" name="Google Shape;17;g94beaa457c_0_78"/>
          <p:cNvSpPr txBox="1"/>
          <p:nvPr>
            <p:ph idx="10" type="dt"/>
          </p:nvPr>
        </p:nvSpPr>
        <p:spPr>
          <a:xfrm>
            <a:off x="609600" y="6356361"/>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94beaa457c_0_78"/>
          <p:cNvSpPr txBox="1"/>
          <p:nvPr>
            <p:ph idx="11" type="ftr"/>
          </p:nvPr>
        </p:nvSpPr>
        <p:spPr>
          <a:xfrm>
            <a:off x="4165600" y="6356361"/>
            <a:ext cx="38607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94beaa457c_0_78"/>
          <p:cNvSpPr txBox="1"/>
          <p:nvPr>
            <p:ph idx="12" type="sldNum"/>
          </p:nvPr>
        </p:nvSpPr>
        <p:spPr>
          <a:xfrm>
            <a:off x="8737600" y="6356361"/>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6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7609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61"/>
          <p:cNvSpPr/>
          <p:nvPr>
            <p:ph idx="2" type="pic"/>
          </p:nvPr>
        </p:nvSpPr>
        <p:spPr>
          <a:xfrm>
            <a:off x="2389717" y="612775"/>
            <a:ext cx="7315200" cy="4114800"/>
          </a:xfrm>
          <a:prstGeom prst="rect">
            <a:avLst/>
          </a:prstGeom>
          <a:noFill/>
          <a:ln>
            <a:noFill/>
          </a:ln>
        </p:spPr>
      </p:sp>
      <p:sp>
        <p:nvSpPr>
          <p:cNvPr id="73" name="Google Shape;73;p6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4" name="Google Shape;74;p61"/>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1"/>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1"/>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62"/>
          <p:cNvSpPr txBox="1"/>
          <p:nvPr>
            <p:ph idx="1" type="body"/>
          </p:nvPr>
        </p:nvSpPr>
        <p:spPr>
          <a:xfrm rot="5400000">
            <a:off x="3833019" y="-1623212"/>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62"/>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62"/>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2"/>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63"/>
          <p:cNvSpPr txBox="1"/>
          <p:nvPr>
            <p:ph type="title"/>
          </p:nvPr>
        </p:nvSpPr>
        <p:spPr>
          <a:xfrm rot="5400000">
            <a:off x="7285037" y="182881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63"/>
          <p:cNvSpPr txBox="1"/>
          <p:nvPr>
            <p:ph idx="1" type="body"/>
          </p:nvPr>
        </p:nvSpPr>
        <p:spPr>
          <a:xfrm rot="5400000">
            <a:off x="1697037" y="-81278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6" name="Google Shape;86;p63"/>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63"/>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3"/>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p64"/>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rgbClr val="376092"/>
              </a:buClr>
              <a:buSzPts val="2800"/>
              <a:buFont typeface="Calibri"/>
              <a:buNone/>
              <a:defRPr b="1">
                <a:solidFill>
                  <a:srgbClr val="37609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1" name="Google Shape;91;p64"/>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00000"/>
              </a:lnSpc>
              <a:spcBef>
                <a:spcPts val="0"/>
              </a:spcBef>
              <a:spcAft>
                <a:spcPts val="0"/>
              </a:spcAft>
              <a:buClr>
                <a:schemeClr val="dk1"/>
              </a:buClr>
              <a:buSzPts val="1800"/>
              <a:buChar char="●"/>
              <a:defRPr/>
            </a:lvl1pPr>
            <a:lvl2pPr indent="-317500" lvl="1" marL="914400" algn="l">
              <a:lnSpc>
                <a:spcPct val="100000"/>
              </a:lnSpc>
              <a:spcBef>
                <a:spcPts val="1600"/>
              </a:spcBef>
              <a:spcAft>
                <a:spcPts val="0"/>
              </a:spcAft>
              <a:buClr>
                <a:schemeClr val="dk1"/>
              </a:buClr>
              <a:buSzPts val="1400"/>
              <a:buChar char="○"/>
              <a:defRPr/>
            </a:lvl2pPr>
            <a:lvl3pPr indent="-317500" lvl="2" marL="1371600" algn="l">
              <a:lnSpc>
                <a:spcPct val="100000"/>
              </a:lnSpc>
              <a:spcBef>
                <a:spcPts val="1600"/>
              </a:spcBef>
              <a:spcAft>
                <a:spcPts val="0"/>
              </a:spcAft>
              <a:buClr>
                <a:schemeClr val="dk1"/>
              </a:buClr>
              <a:buSzPts val="1400"/>
              <a:buChar char="■"/>
              <a:defRPr/>
            </a:lvl3pPr>
            <a:lvl4pPr indent="-317500" lvl="3" marL="1828800" algn="l">
              <a:lnSpc>
                <a:spcPct val="100000"/>
              </a:lnSpc>
              <a:spcBef>
                <a:spcPts val="1600"/>
              </a:spcBef>
              <a:spcAft>
                <a:spcPts val="0"/>
              </a:spcAft>
              <a:buClr>
                <a:schemeClr val="dk1"/>
              </a:buClr>
              <a:buSzPts val="1400"/>
              <a:buChar char="●"/>
              <a:defRPr/>
            </a:lvl4pPr>
            <a:lvl5pPr indent="-317500" lvl="4" marL="2286000" algn="l">
              <a:lnSpc>
                <a:spcPct val="100000"/>
              </a:lnSpc>
              <a:spcBef>
                <a:spcPts val="1600"/>
              </a:spcBef>
              <a:spcAft>
                <a:spcPts val="0"/>
              </a:spcAft>
              <a:buClr>
                <a:schemeClr val="dk1"/>
              </a:buClr>
              <a:buSzPts val="1400"/>
              <a:buChar char="○"/>
              <a:defRPr/>
            </a:lvl5pPr>
            <a:lvl6pPr indent="-317500" lvl="5" marL="2743200" algn="l">
              <a:lnSpc>
                <a:spcPct val="100000"/>
              </a:lnSpc>
              <a:spcBef>
                <a:spcPts val="1600"/>
              </a:spcBef>
              <a:spcAft>
                <a:spcPts val="0"/>
              </a:spcAft>
              <a:buClr>
                <a:schemeClr val="dk1"/>
              </a:buClr>
              <a:buSzPts val="1400"/>
              <a:buChar char="■"/>
              <a:defRPr/>
            </a:lvl6pPr>
            <a:lvl7pPr indent="-317500" lvl="6" marL="3200400" algn="l">
              <a:lnSpc>
                <a:spcPct val="100000"/>
              </a:lnSpc>
              <a:spcBef>
                <a:spcPts val="1600"/>
              </a:spcBef>
              <a:spcAft>
                <a:spcPts val="0"/>
              </a:spcAft>
              <a:buClr>
                <a:schemeClr val="dk1"/>
              </a:buClr>
              <a:buSzPts val="1400"/>
              <a:buChar char="●"/>
              <a:defRPr/>
            </a:lvl7pPr>
            <a:lvl8pPr indent="-317500" lvl="7" marL="3657600" algn="l">
              <a:lnSpc>
                <a:spcPct val="100000"/>
              </a:lnSpc>
              <a:spcBef>
                <a:spcPts val="1600"/>
              </a:spcBef>
              <a:spcAft>
                <a:spcPts val="0"/>
              </a:spcAft>
              <a:buClr>
                <a:schemeClr val="dk1"/>
              </a:buClr>
              <a:buSzPts val="1400"/>
              <a:buChar char="○"/>
              <a:defRPr/>
            </a:lvl8pPr>
            <a:lvl9pPr indent="-317500" lvl="8" marL="4114800" algn="l">
              <a:lnSpc>
                <a:spcPct val="100000"/>
              </a:lnSpc>
              <a:spcBef>
                <a:spcPts val="1600"/>
              </a:spcBef>
              <a:spcAft>
                <a:spcPts val="1600"/>
              </a:spcAft>
              <a:buClr>
                <a:schemeClr val="dk1"/>
              </a:buClr>
              <a:buSzPts val="1400"/>
              <a:buChar char="■"/>
              <a:defRPr/>
            </a:lvl9pPr>
          </a:lstStyle>
          <a:p/>
        </p:txBody>
      </p:sp>
      <p:sp>
        <p:nvSpPr>
          <p:cNvPr id="92" name="Google Shape;92;p6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3" name="Shape 93"/>
        <p:cNvGrpSpPr/>
        <p:nvPr/>
      </p:nvGrpSpPr>
      <p:grpSpPr>
        <a:xfrm>
          <a:off x="0" y="0"/>
          <a:ext cx="0" cy="0"/>
          <a:chOff x="0" y="0"/>
          <a:chExt cx="0" cy="0"/>
        </a:xfrm>
      </p:grpSpPr>
      <p:sp>
        <p:nvSpPr>
          <p:cNvPr id="94" name="Google Shape;94;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5"/>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5"/>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5"/>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rgbClr val="93B3D7">
                <a:alpha val="40000"/>
              </a:srgbClr>
            </a:gs>
            <a:gs pos="100000">
              <a:srgbClr val="FFFFFF"/>
            </a:gs>
          </a:gsLst>
          <a:lin ang="15540001" scaled="0"/>
        </a:gradFill>
      </p:bgPr>
    </p:bg>
    <p:spTree>
      <p:nvGrpSpPr>
        <p:cNvPr id="20" name="Shape 20"/>
        <p:cNvGrpSpPr/>
        <p:nvPr/>
      </p:nvGrpSpPr>
      <p:grpSpPr>
        <a:xfrm>
          <a:off x="0" y="0"/>
          <a:ext cx="0" cy="0"/>
          <a:chOff x="0" y="0"/>
          <a:chExt cx="0" cy="0"/>
        </a:xfrm>
      </p:grpSpPr>
      <p:sp>
        <p:nvSpPr>
          <p:cNvPr id="21" name="Google Shape;21;p41"/>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Font typeface="Lato"/>
              <a:buChar char="•"/>
              <a:defRPr>
                <a:latin typeface="Lato"/>
                <a:ea typeface="Lato"/>
                <a:cs typeface="Lato"/>
                <a:sym typeface="Lato"/>
              </a:defRPr>
            </a:lvl1pPr>
            <a:lvl2pPr indent="-406400" lvl="1" marL="914400" algn="l">
              <a:lnSpc>
                <a:spcPct val="100000"/>
              </a:lnSpc>
              <a:spcBef>
                <a:spcPts val="560"/>
              </a:spcBef>
              <a:spcAft>
                <a:spcPts val="0"/>
              </a:spcAft>
              <a:buClr>
                <a:schemeClr val="dk1"/>
              </a:buClr>
              <a:buSzPts val="2800"/>
              <a:buFont typeface="Lato"/>
              <a:buChar char="•"/>
              <a:defRPr>
                <a:latin typeface="Lato"/>
                <a:ea typeface="Lato"/>
                <a:cs typeface="Lato"/>
                <a:sym typeface="Lato"/>
              </a:defRPr>
            </a:lvl2pPr>
            <a:lvl3pPr indent="-381000" lvl="2" marL="1371600" algn="l">
              <a:lnSpc>
                <a:spcPct val="100000"/>
              </a:lnSpc>
              <a:spcBef>
                <a:spcPts val="480"/>
              </a:spcBef>
              <a:spcAft>
                <a:spcPts val="0"/>
              </a:spcAft>
              <a:buClr>
                <a:schemeClr val="dk1"/>
              </a:buClr>
              <a:buSzPts val="2400"/>
              <a:buFont typeface="Lato"/>
              <a:buChar char="•"/>
              <a:defRPr>
                <a:latin typeface="Lato"/>
                <a:ea typeface="Lato"/>
                <a:cs typeface="Lato"/>
                <a:sym typeface="Lato"/>
              </a:defRPr>
            </a:lvl3pPr>
            <a:lvl4pPr indent="-355600" lvl="3" marL="1828800" algn="l">
              <a:lnSpc>
                <a:spcPct val="100000"/>
              </a:lnSpc>
              <a:spcBef>
                <a:spcPts val="400"/>
              </a:spcBef>
              <a:spcAft>
                <a:spcPts val="0"/>
              </a:spcAft>
              <a:buClr>
                <a:schemeClr val="dk1"/>
              </a:buClr>
              <a:buSzPts val="2000"/>
              <a:buFont typeface="Lato"/>
              <a:buChar char="•"/>
              <a:defRPr>
                <a:latin typeface="Lato"/>
                <a:ea typeface="Lato"/>
                <a:cs typeface="Lato"/>
                <a:sym typeface="Lato"/>
              </a:defRPr>
            </a:lvl4pPr>
            <a:lvl5pPr indent="-355600" lvl="4" marL="2286000" algn="l">
              <a:lnSpc>
                <a:spcPct val="100000"/>
              </a:lnSpc>
              <a:spcBef>
                <a:spcPts val="400"/>
              </a:spcBef>
              <a:spcAft>
                <a:spcPts val="0"/>
              </a:spcAft>
              <a:buClr>
                <a:schemeClr val="dk1"/>
              </a:buClr>
              <a:buSzPts val="20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Font typeface="Lato"/>
              <a:buChar char="•"/>
              <a:defRPr>
                <a:latin typeface="Lato"/>
                <a:ea typeface="Lato"/>
                <a:cs typeface="Lato"/>
                <a:sym typeface="Lato"/>
              </a:defRPr>
            </a:lvl6pPr>
            <a:lvl7pPr indent="-342900" lvl="6" marL="3200400" algn="l">
              <a:lnSpc>
                <a:spcPct val="100000"/>
              </a:lnSpc>
              <a:spcBef>
                <a:spcPts val="360"/>
              </a:spcBef>
              <a:spcAft>
                <a:spcPts val="0"/>
              </a:spcAft>
              <a:buClr>
                <a:schemeClr val="dk1"/>
              </a:buClr>
              <a:buSzPts val="1800"/>
              <a:buFont typeface="Lato"/>
              <a:buChar char="•"/>
              <a:defRPr>
                <a:latin typeface="Lato"/>
                <a:ea typeface="Lato"/>
                <a:cs typeface="Lato"/>
                <a:sym typeface="Lato"/>
              </a:defRPr>
            </a:lvl7pPr>
            <a:lvl8pPr indent="-342900" lvl="7" marL="3657600" algn="l">
              <a:lnSpc>
                <a:spcPct val="100000"/>
              </a:lnSpc>
              <a:spcBef>
                <a:spcPts val="360"/>
              </a:spcBef>
              <a:spcAft>
                <a:spcPts val="0"/>
              </a:spcAft>
              <a:buClr>
                <a:schemeClr val="dk1"/>
              </a:buClr>
              <a:buSzPts val="1800"/>
              <a:buFont typeface="Lato"/>
              <a:buChar char="•"/>
              <a:defRPr>
                <a:latin typeface="Lato"/>
                <a:ea typeface="Lato"/>
                <a:cs typeface="Lato"/>
                <a:sym typeface="Lato"/>
              </a:defRPr>
            </a:lvl8pPr>
            <a:lvl9pPr indent="-342900" lvl="8" marL="4114800" algn="l">
              <a:lnSpc>
                <a:spcPct val="100000"/>
              </a:lnSpc>
              <a:spcBef>
                <a:spcPts val="360"/>
              </a:spcBef>
              <a:spcAft>
                <a:spcPts val="0"/>
              </a:spcAft>
              <a:buClr>
                <a:schemeClr val="dk1"/>
              </a:buClr>
              <a:buSzPts val="1800"/>
              <a:buFont typeface="Lato"/>
              <a:buChar char="•"/>
              <a:defRPr>
                <a:latin typeface="Lato"/>
                <a:ea typeface="Lato"/>
                <a:cs typeface="Lato"/>
                <a:sym typeface="Lato"/>
              </a:defRPr>
            </a:lvl9pPr>
          </a:lstStyle>
          <a:p/>
        </p:txBody>
      </p:sp>
      <p:sp>
        <p:nvSpPr>
          <p:cNvPr id="22" name="Google Shape;22;p4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41"/>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Font typeface="Raleway SemiBold"/>
              <a:buNone/>
              <a:defRPr b="0">
                <a:latin typeface="Raleway SemiBold"/>
                <a:ea typeface="Raleway SemiBold"/>
                <a:cs typeface="Raleway SemiBold"/>
                <a:sym typeface="Raleway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NOAA_logo.png" id="24" name="Google Shape;24;p41"/>
          <p:cNvPicPr preferRelativeResize="0"/>
          <p:nvPr/>
        </p:nvPicPr>
        <p:blipFill rotWithShape="1">
          <a:blip r:embed="rId2">
            <a:alphaModFix/>
          </a:blip>
          <a:srcRect b="0" l="0" r="0" t="0"/>
          <a:stretch/>
        </p:blipFill>
        <p:spPr>
          <a:xfrm>
            <a:off x="143863" y="75816"/>
            <a:ext cx="1075340" cy="1040052"/>
          </a:xfrm>
          <a:prstGeom prst="rect">
            <a:avLst/>
          </a:prstGeom>
          <a:noFill/>
          <a:ln>
            <a:noFill/>
          </a:ln>
        </p:spPr>
      </p:pic>
      <p:pic>
        <p:nvPicPr>
          <p:cNvPr id="25" name="Google Shape;25;p41"/>
          <p:cNvPicPr preferRelativeResize="0"/>
          <p:nvPr/>
        </p:nvPicPr>
        <p:blipFill rotWithShape="1">
          <a:blip r:embed="rId3">
            <a:alphaModFix/>
          </a:blip>
          <a:srcRect b="0" l="0" r="0" t="0"/>
          <a:stretch/>
        </p:blipFill>
        <p:spPr>
          <a:xfrm>
            <a:off x="10936278" y="75824"/>
            <a:ext cx="1103327" cy="10725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4000"/>
              <a:buFont typeface="Calibri"/>
              <a:buNone/>
              <a:defRPr b="1">
                <a:solidFill>
                  <a:srgbClr val="3760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5"/>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5"/>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5"/>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lt1"/>
        </a:solidFill>
      </p:bgPr>
    </p:bg>
    <p:spTree>
      <p:nvGrpSpPr>
        <p:cNvPr id="31" name="Shape 31"/>
        <p:cNvGrpSpPr/>
        <p:nvPr/>
      </p:nvGrpSpPr>
      <p:grpSpPr>
        <a:xfrm>
          <a:off x="0" y="0"/>
          <a:ext cx="0" cy="0"/>
          <a:chOff x="0" y="0"/>
          <a:chExt cx="0" cy="0"/>
        </a:xfrm>
      </p:grpSpPr>
      <p:sp>
        <p:nvSpPr>
          <p:cNvPr id="32" name="Google Shape;32;p54"/>
          <p:cNvSpPr txBox="1"/>
          <p:nvPr>
            <p:ph idx="1" type="body"/>
          </p:nvPr>
        </p:nvSpPr>
        <p:spPr>
          <a:xfrm>
            <a:off x="609600" y="1371601"/>
            <a:ext cx="10972800" cy="475456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Font typeface="Arial"/>
              <a:buChar char="•"/>
              <a:defRPr/>
            </a:lvl1pPr>
            <a:lvl2pPr indent="-406400" lvl="1" marL="914400" algn="l">
              <a:lnSpc>
                <a:spcPct val="100000"/>
              </a:lnSpc>
              <a:spcBef>
                <a:spcPts val="560"/>
              </a:spcBef>
              <a:spcAft>
                <a:spcPts val="0"/>
              </a:spcAft>
              <a:buClr>
                <a:schemeClr val="dk1"/>
              </a:buClr>
              <a:buSzPts val="2800"/>
              <a:buFont typeface="Arial"/>
              <a:buChar char="•"/>
              <a:defRPr/>
            </a:lvl2pPr>
            <a:lvl3pPr indent="-381000" lvl="2" marL="1371600" algn="l">
              <a:lnSpc>
                <a:spcPct val="100000"/>
              </a:lnSpc>
              <a:spcBef>
                <a:spcPts val="480"/>
              </a:spcBef>
              <a:spcAft>
                <a:spcPts val="0"/>
              </a:spcAft>
              <a:buClr>
                <a:schemeClr val="dk1"/>
              </a:buClr>
              <a:buSzPts val="2400"/>
              <a:buFont typeface="Arial"/>
              <a:buChar char="•"/>
              <a:defRPr/>
            </a:lvl3pPr>
            <a:lvl4pPr indent="-355600" lvl="3" marL="1828800" algn="l">
              <a:lnSpc>
                <a:spcPct val="100000"/>
              </a:lnSpc>
              <a:spcBef>
                <a:spcPts val="400"/>
              </a:spcBef>
              <a:spcAft>
                <a:spcPts val="0"/>
              </a:spcAft>
              <a:buClr>
                <a:schemeClr val="dk1"/>
              </a:buClr>
              <a:buSzPts val="2000"/>
              <a:buFont typeface="Arial"/>
              <a:buChar char="•"/>
              <a:defRPr/>
            </a:lvl4pPr>
            <a:lvl5pPr indent="-355600" lvl="4" marL="2286000" algn="l">
              <a:lnSpc>
                <a:spcPct val="100000"/>
              </a:lnSpc>
              <a:spcBef>
                <a:spcPts val="400"/>
              </a:spcBef>
              <a:spcAft>
                <a:spcPts val="0"/>
              </a:spcAft>
              <a:buClr>
                <a:schemeClr val="dk1"/>
              </a:buClr>
              <a:buSzPts val="2000"/>
              <a:buFont typeface="Arial"/>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54"/>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4"/>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4"/>
          <p:cNvSpPr txBox="1"/>
          <p:nvPr>
            <p:ph idx="12" type="sldNum"/>
          </p:nvPr>
        </p:nvSpPr>
        <p:spPr>
          <a:xfrm>
            <a:off x="9245600" y="6416686"/>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56"/>
          <p:cNvSpPr txBox="1"/>
          <p:nvPr>
            <p:ph type="title"/>
          </p:nvPr>
        </p:nvSpPr>
        <p:spPr>
          <a:xfrm>
            <a:off x="963084" y="440691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376092"/>
              </a:buClr>
              <a:buSzPts val="4000"/>
              <a:buFont typeface="Calibri"/>
              <a:buNone/>
              <a:defRPr b="1" sz="4000" cap="none">
                <a:solidFill>
                  <a:srgbClr val="3760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0" name="Google Shape;40;p56"/>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6"/>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6"/>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4000"/>
              <a:buFont typeface="Calibri"/>
              <a:buNone/>
              <a:defRPr b="1">
                <a:solidFill>
                  <a:srgbClr val="3760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7"/>
          <p:cNvSpPr txBox="1"/>
          <p:nvPr>
            <p:ph idx="1" type="body"/>
          </p:nvPr>
        </p:nvSpPr>
        <p:spPr>
          <a:xfrm>
            <a:off x="609600" y="1600206"/>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57"/>
          <p:cNvSpPr txBox="1"/>
          <p:nvPr>
            <p:ph idx="2" type="body"/>
          </p:nvPr>
        </p:nvSpPr>
        <p:spPr>
          <a:xfrm>
            <a:off x="6197600" y="1600206"/>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7" name="Google Shape;47;p57"/>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7"/>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7"/>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0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5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4" name="Google Shape;54;p58"/>
          <p:cNvSpPr txBox="1"/>
          <p:nvPr>
            <p:ph idx="3" type="body"/>
          </p:nvPr>
        </p:nvSpPr>
        <p:spPr>
          <a:xfrm>
            <a:off x="6193374"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5" name="Google Shape;55;p58"/>
          <p:cNvSpPr txBox="1"/>
          <p:nvPr>
            <p:ph idx="4" type="body"/>
          </p:nvPr>
        </p:nvSpPr>
        <p:spPr>
          <a:xfrm>
            <a:off x="6193374"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6" name="Google Shape;56;p58"/>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8"/>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58"/>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59"/>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59"/>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59"/>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60"/>
          <p:cNvSpPr txBox="1"/>
          <p:nvPr>
            <p:ph type="title"/>
          </p:nvPr>
        </p:nvSpPr>
        <p:spPr>
          <a:xfrm>
            <a:off x="609603"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37609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0"/>
          <p:cNvSpPr txBox="1"/>
          <p:nvPr>
            <p:ph idx="1" type="body"/>
          </p:nvPr>
        </p:nvSpPr>
        <p:spPr>
          <a:xfrm>
            <a:off x="4766733" y="27306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6" name="Google Shape;66;p60"/>
          <p:cNvSpPr txBox="1"/>
          <p:nvPr>
            <p:ph idx="2" type="body"/>
          </p:nvPr>
        </p:nvSpPr>
        <p:spPr>
          <a:xfrm>
            <a:off x="609603"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7" name="Google Shape;67;p60"/>
          <p:cNvSpPr txBox="1"/>
          <p:nvPr>
            <p:ph idx="10" type="dt"/>
          </p:nvPr>
        </p:nvSpPr>
        <p:spPr>
          <a:xfrm>
            <a:off x="609600" y="635636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60"/>
          <p:cNvSpPr txBox="1"/>
          <p:nvPr>
            <p:ph idx="11" type="ftr"/>
          </p:nvPr>
        </p:nvSpPr>
        <p:spPr>
          <a:xfrm>
            <a:off x="4165600" y="635636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60"/>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376092"/>
              </a:buClr>
              <a:buSzPts val="4000"/>
              <a:buFont typeface="Calibri"/>
              <a:buNone/>
              <a:defRPr b="1" i="0" sz="4000" u="none" cap="none" strike="noStrike">
                <a:solidFill>
                  <a:srgbClr val="37609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0"/>
          <p:cNvSpPr txBox="1"/>
          <p:nvPr>
            <p:ph idx="12" type="sldNum"/>
          </p:nvPr>
        </p:nvSpPr>
        <p:spPr>
          <a:xfrm>
            <a:off x="8737600" y="635636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40"/>
          <p:cNvSpPr txBox="1"/>
          <p:nvPr/>
        </p:nvSpPr>
        <p:spPr>
          <a:xfrm>
            <a:off x="224450" y="6356350"/>
            <a:ext cx="330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666666"/>
                </a:solidFill>
                <a:latin typeface="Lato Light"/>
                <a:ea typeface="Lato Light"/>
                <a:cs typeface="Lato Light"/>
                <a:sym typeface="Lato Light"/>
              </a:rPr>
              <a:t>TOWR-S Update Jan. 21, 2022</a:t>
            </a:r>
            <a:endParaRPr sz="1200">
              <a:solidFill>
                <a:srgbClr val="666666"/>
              </a:solidFill>
              <a:latin typeface="Lato Light"/>
              <a:ea typeface="Lato Light"/>
              <a:cs typeface="Lato Light"/>
              <a:sym typeface="Lato Light"/>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eet.google.com/thn-pkwe-wbr" TargetMode="External"/><Relationship Id="rId4" Type="http://schemas.openxmlformats.org/officeDocument/2006/relationships/image" Target="../media/image13.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hyperlink" Target="https://www.ospo.noaa.gov/Operations/GOES/documents/GOES-T%20(18)%20Transition%20to%20Operations%20(T2O).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vlab.noaa.gov/web/towr-s/previous-sessions" TargetMode="External"/><Relationship Id="rId4" Type="http://schemas.openxmlformats.org/officeDocument/2006/relationships/hyperlink" Target="https://doc.csod.com/GlobalSearch/search.aspx?s=1&amp;q=Satellite%20Book%20Club"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hyperlink" Target="https://vlab.noaa.gov/web/towr-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brian.gockel@noaa.gov" TargetMode="External"/><Relationship Id="rId4" Type="http://schemas.openxmlformats.org/officeDocument/2006/relationships/hyperlink" Target="mailto:jordan.gerth@noaa.gov" TargetMode="External"/><Relationship Id="rId5" Type="http://schemas.openxmlformats.org/officeDocument/2006/relationships/hyperlink" Target="mailto:john.d.evans@noaa.gov" TargetMode="External"/><Relationship Id="rId6" Type="http://schemas.openxmlformats.org/officeDocument/2006/relationships/hyperlink" Target="mailto:lee.byerle@noaa.gov" TargetMode="External"/><Relationship Id="rId7" Type="http://schemas.openxmlformats.org/officeDocument/2006/relationships/hyperlink" Target="https://nwschat.weather.gov/live/" TargetMode="External"/><Relationship Id="rId8" Type="http://schemas.openxmlformats.org/officeDocument/2006/relationships/hyperlink" Target="https://vlab.ncep.noaa.gov/web/towr-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noaa-himawari8.s3.amazonaws.com/index.html"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docs.google.com/document/d/1scPJ4njQVDXIxLjz2uw8oPgjAk6t3vka6z4eUWbdjGg/edi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hyperlink" Target="https://docs.google.com/presentation/d/1iWoHAkrCkjY8DV3iVIppAEDTFlbmx_3M/" TargetMode="External"/><Relationship Id="rId5" Type="http://schemas.openxmlformats.org/officeDocument/2006/relationships/hyperlink" Target="https://docs.google.com/presentation/d/1CP6Y0-aJWzYJdvY-BfIuymo5-YXD0XU-/edit#slide=id.p1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twitter.com/search?q=sentinel-1b"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weather.gov/media/notification/pdf2/pns21-60_goes-r_scmi_geographic_coverage.pdf" TargetMode="External"/><Relationship Id="rId4" Type="http://schemas.openxmlformats.org/officeDocument/2006/relationships/image" Target="../media/image6.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type="ctrTitle"/>
          </p:nvPr>
        </p:nvSpPr>
        <p:spPr>
          <a:xfrm>
            <a:off x="2209800" y="144780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66092"/>
              </a:buClr>
              <a:buSzPts val="4800"/>
              <a:buFont typeface="Calibri"/>
              <a:buNone/>
            </a:pPr>
            <a:r>
              <a:rPr lang="en-US" sz="4800">
                <a:latin typeface="Raleway SemiBold"/>
                <a:ea typeface="Raleway SemiBold"/>
                <a:cs typeface="Raleway SemiBold"/>
                <a:sym typeface="Raleway SemiBold"/>
              </a:rPr>
              <a:t>TOWR-S Update</a:t>
            </a:r>
            <a:endParaRPr>
              <a:latin typeface="Raleway SemiBold"/>
              <a:ea typeface="Raleway SemiBold"/>
              <a:cs typeface="Raleway SemiBold"/>
              <a:sym typeface="Raleway SemiBold"/>
            </a:endParaRPr>
          </a:p>
        </p:txBody>
      </p:sp>
      <p:sp>
        <p:nvSpPr>
          <p:cNvPr id="104" name="Google Shape;104;p1"/>
          <p:cNvSpPr txBox="1"/>
          <p:nvPr>
            <p:ph idx="1" type="subTitle"/>
          </p:nvPr>
        </p:nvSpPr>
        <p:spPr>
          <a:xfrm>
            <a:off x="1528350" y="3118850"/>
            <a:ext cx="9135300" cy="3377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7F7F7F"/>
              </a:buClr>
              <a:buSzPts val="2800"/>
              <a:buNone/>
            </a:pPr>
            <a:r>
              <a:rPr lang="en-US" sz="2800">
                <a:solidFill>
                  <a:srgbClr val="666666"/>
                </a:solidFill>
                <a:latin typeface="Lato"/>
                <a:ea typeface="Lato"/>
                <a:cs typeface="Lato"/>
                <a:sym typeface="Lato"/>
              </a:rPr>
              <a:t>January 21</a:t>
            </a:r>
            <a:r>
              <a:rPr lang="en-US" sz="2800">
                <a:solidFill>
                  <a:srgbClr val="666666"/>
                </a:solidFill>
                <a:latin typeface="Lato"/>
                <a:ea typeface="Lato"/>
                <a:cs typeface="Lato"/>
                <a:sym typeface="Lato"/>
              </a:rPr>
              <a:t>, 2022</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Font typeface="Arial"/>
              <a:buNone/>
            </a:pPr>
            <a:r>
              <a:rPr lang="en-US" sz="1400" u="sng">
                <a:solidFill>
                  <a:srgbClr val="1C4587"/>
                </a:solidFill>
                <a:latin typeface="Lato"/>
                <a:ea typeface="Lato"/>
                <a:cs typeface="Lato"/>
                <a:sym typeface="Lato"/>
                <a:hlinkClick r:id="rId3">
                  <a:extLst>
                    <a:ext uri="{A12FA001-AC4F-418D-AE19-62706E023703}">
                      <ahyp:hlinkClr val="tx"/>
                    </a:ext>
                  </a:extLst>
                </a:hlinkClick>
              </a:rPr>
              <a:t>https://meet.google.com/thn-pkwe-wbr</a:t>
            </a:r>
            <a:endParaRPr sz="1400">
              <a:solidFill>
                <a:srgbClr val="1C4587"/>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sz="14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2200">
                <a:solidFill>
                  <a:srgbClr val="666666"/>
                </a:solidFill>
                <a:latin typeface="Lato"/>
                <a:ea typeface="Lato"/>
                <a:cs typeface="Lato"/>
                <a:sym typeface="Lato"/>
              </a:rPr>
              <a:t>Total Operational Weather Readiness - Satellites</a:t>
            </a:r>
            <a:endParaRPr sz="22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1600">
                <a:solidFill>
                  <a:srgbClr val="666666"/>
                </a:solidFill>
                <a:latin typeface="Lato"/>
                <a:ea typeface="Lato"/>
                <a:cs typeface="Lato"/>
                <a:sym typeface="Lato"/>
              </a:rPr>
              <a:t>NWS Office of Observations</a:t>
            </a:r>
            <a:endParaRPr sz="16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t/>
            </a:r>
            <a:endParaRPr sz="1400">
              <a:solidFill>
                <a:srgbClr val="1C4587"/>
              </a:solidFill>
              <a:latin typeface="Lato"/>
              <a:ea typeface="Lato"/>
              <a:cs typeface="Lato"/>
              <a:sym typeface="Lato"/>
            </a:endParaRPr>
          </a:p>
        </p:txBody>
      </p:sp>
      <p:cxnSp>
        <p:nvCxnSpPr>
          <p:cNvPr id="105" name="Google Shape;105;p1"/>
          <p:cNvCxnSpPr/>
          <p:nvPr/>
        </p:nvCxnSpPr>
        <p:spPr>
          <a:xfrm>
            <a:off x="2819400" y="2895600"/>
            <a:ext cx="6553200"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4117"/>
              </a:srgbClr>
            </a:outerShdw>
          </a:effectLst>
        </p:spPr>
      </p:cxnSp>
      <p:pic>
        <p:nvPicPr>
          <p:cNvPr descr="NOAA_logo.png" id="106" name="Google Shape;106;p1"/>
          <p:cNvPicPr preferRelativeResize="0"/>
          <p:nvPr/>
        </p:nvPicPr>
        <p:blipFill rotWithShape="1">
          <a:blip r:embed="rId4">
            <a:alphaModFix/>
          </a:blip>
          <a:srcRect b="0" l="0" r="0" t="0"/>
          <a:stretch/>
        </p:blipFill>
        <p:spPr>
          <a:xfrm>
            <a:off x="143878" y="75827"/>
            <a:ext cx="1344100" cy="1300000"/>
          </a:xfrm>
          <a:prstGeom prst="rect">
            <a:avLst/>
          </a:prstGeom>
          <a:noFill/>
          <a:ln>
            <a:noFill/>
          </a:ln>
        </p:spPr>
      </p:pic>
      <p:pic>
        <p:nvPicPr>
          <p:cNvPr id="107" name="Google Shape;107;p1"/>
          <p:cNvPicPr preferRelativeResize="0"/>
          <p:nvPr/>
        </p:nvPicPr>
        <p:blipFill rotWithShape="1">
          <a:blip r:embed="rId5">
            <a:alphaModFix/>
          </a:blip>
          <a:srcRect b="0" l="0" r="0" t="0"/>
          <a:stretch/>
        </p:blipFill>
        <p:spPr>
          <a:xfrm>
            <a:off x="10695499" y="75825"/>
            <a:ext cx="1344100" cy="13066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f6487c47f5_0_134"/>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Coming in February 2022: TOWR-S RPM v22</a:t>
            </a:r>
            <a:endParaRPr sz="3600"/>
          </a:p>
        </p:txBody>
      </p:sp>
      <p:sp>
        <p:nvSpPr>
          <p:cNvPr id="218" name="Google Shape;218;gf6487c47f5_0_13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219" name="Google Shape;219;gf6487c47f5_0_134"/>
          <p:cNvSpPr txBox="1"/>
          <p:nvPr>
            <p:ph idx="1" type="body"/>
          </p:nvPr>
        </p:nvSpPr>
        <p:spPr>
          <a:xfrm>
            <a:off x="90875" y="1318600"/>
            <a:ext cx="5883900" cy="5463300"/>
          </a:xfrm>
          <a:prstGeom prst="rect">
            <a:avLst/>
          </a:prstGeom>
          <a:noFill/>
          <a:ln>
            <a:noFill/>
          </a:ln>
        </p:spPr>
        <p:txBody>
          <a:bodyPr anchorCtr="0" anchor="t" bIns="45700" lIns="91425" spcFirstLastPara="1" rIns="91425" wrap="square" tIns="45700">
            <a:noAutofit/>
          </a:bodyPr>
          <a:lstStyle/>
          <a:p>
            <a:pPr indent="0" lvl="0" marL="0" marR="99060" rtl="0" algn="l">
              <a:lnSpc>
                <a:spcPct val="115000"/>
              </a:lnSpc>
              <a:spcBef>
                <a:spcPts val="1000"/>
              </a:spcBef>
              <a:spcAft>
                <a:spcPts val="0"/>
              </a:spcAft>
              <a:buNone/>
            </a:pPr>
            <a:r>
              <a:rPr lang="en-US" sz="2400"/>
              <a:t>Likely features:</a:t>
            </a:r>
            <a:endParaRPr sz="2400"/>
          </a:p>
          <a:p>
            <a:pPr indent="-336550" lvl="0" marL="457200" marR="99060" rtl="0" algn="l">
              <a:lnSpc>
                <a:spcPct val="115000"/>
              </a:lnSpc>
              <a:spcBef>
                <a:spcPts val="1000"/>
              </a:spcBef>
              <a:spcAft>
                <a:spcPts val="0"/>
              </a:spcAft>
              <a:buSzPts val="1700"/>
              <a:buChar char="●"/>
            </a:pPr>
            <a:r>
              <a:rPr lang="en-US" sz="1700"/>
              <a:t>C</a:t>
            </a:r>
            <a:r>
              <a:rPr lang="en-US" sz="1700"/>
              <a:t>onfiguration for thinned GOES-R soundings (Moisture / Temperature Profiles)</a:t>
            </a:r>
            <a:endParaRPr sz="1300"/>
          </a:p>
          <a:p>
            <a:pPr indent="-355600" lvl="0" marL="457200" marR="99060" rtl="0" algn="l">
              <a:spcBef>
                <a:spcPts val="1000"/>
              </a:spcBef>
              <a:spcAft>
                <a:spcPts val="0"/>
              </a:spcAft>
              <a:buSzPts val="2000"/>
              <a:buChar char="●"/>
            </a:pPr>
            <a:r>
              <a:rPr lang="en-US" sz="1700"/>
              <a:t>GOES-R Cloud Type RGB</a:t>
            </a:r>
            <a:endParaRPr sz="1300"/>
          </a:p>
          <a:p>
            <a:pPr indent="-342900" lvl="0" marL="457200" marR="99060" rtl="0" algn="l">
              <a:lnSpc>
                <a:spcPct val="115000"/>
              </a:lnSpc>
              <a:spcBef>
                <a:spcPts val="1000"/>
              </a:spcBef>
              <a:spcAft>
                <a:spcPts val="0"/>
              </a:spcAft>
              <a:buClr>
                <a:srgbClr val="5B0F00"/>
              </a:buClr>
              <a:buSzPts val="1800"/>
              <a:buChar char="●"/>
            </a:pPr>
            <a:r>
              <a:rPr lang="en-US" sz="1700">
                <a:solidFill>
                  <a:srgbClr val="5B0F00"/>
                </a:solidFill>
              </a:rPr>
              <a:t>VIIRS I-Band Active Fires support </a:t>
            </a:r>
            <a:br>
              <a:rPr lang="en-US" sz="1700">
                <a:solidFill>
                  <a:srgbClr val="5B0F00"/>
                </a:solidFill>
              </a:rPr>
            </a:br>
            <a:r>
              <a:rPr lang="en-US" sz="1300">
                <a:solidFill>
                  <a:srgbClr val="5B0F00"/>
                </a:solidFill>
              </a:rPr>
              <a:t>    (DMW-friendly files via AWC ISatSS)</a:t>
            </a:r>
            <a:endParaRPr sz="1300">
              <a:solidFill>
                <a:srgbClr val="5B0F00"/>
              </a:solidFill>
            </a:endParaRPr>
          </a:p>
          <a:p>
            <a:pPr indent="-336550" lvl="0" marL="457200" marR="99060" rtl="0" algn="l">
              <a:lnSpc>
                <a:spcPct val="115000"/>
              </a:lnSpc>
              <a:spcBef>
                <a:spcPts val="1000"/>
              </a:spcBef>
              <a:spcAft>
                <a:spcPts val="0"/>
              </a:spcAft>
              <a:buSzPts val="1700"/>
              <a:buChar char="●"/>
            </a:pPr>
            <a:r>
              <a:rPr lang="en-US" sz="1700"/>
              <a:t>RGB + L2 product readout added to Local Options</a:t>
            </a:r>
            <a:endParaRPr sz="1700"/>
          </a:p>
          <a:p>
            <a:pPr indent="-336550" lvl="0" marL="457200" marR="99060" rtl="0" algn="l">
              <a:lnSpc>
                <a:spcPct val="115000"/>
              </a:lnSpc>
              <a:spcBef>
                <a:spcPts val="1000"/>
              </a:spcBef>
              <a:spcAft>
                <a:spcPts val="0"/>
              </a:spcAft>
              <a:buSzPts val="1700"/>
              <a:buChar char="●"/>
            </a:pPr>
            <a:r>
              <a:rPr lang="en-US" sz="1700"/>
              <a:t>Add sector name to legends for channel differences and imagery</a:t>
            </a:r>
            <a:endParaRPr sz="1700"/>
          </a:p>
          <a:p>
            <a:pPr indent="-342900" lvl="0" marL="457200" marR="99060" rtl="0" algn="l">
              <a:lnSpc>
                <a:spcPct val="115000"/>
              </a:lnSpc>
              <a:spcBef>
                <a:spcPts val="1000"/>
              </a:spcBef>
              <a:spcAft>
                <a:spcPts val="0"/>
              </a:spcAft>
              <a:buClr>
                <a:srgbClr val="000000"/>
              </a:buClr>
              <a:buSzPts val="1800"/>
              <a:buChar char="●"/>
            </a:pPr>
            <a:r>
              <a:rPr lang="en-US" sz="1700">
                <a:solidFill>
                  <a:srgbClr val="000000"/>
                </a:solidFill>
              </a:rPr>
              <a:t>Support for GOES-R Enterprise Cloud Phase and Land Surface Temperature </a:t>
            </a:r>
            <a:r>
              <a:rPr lang="en-US" sz="1300">
                <a:solidFill>
                  <a:srgbClr val="000000"/>
                </a:solidFill>
              </a:rPr>
              <a:t> (retained from v21)</a:t>
            </a:r>
            <a:endParaRPr sz="1300">
              <a:solidFill>
                <a:srgbClr val="000000"/>
              </a:solidFill>
            </a:endParaRPr>
          </a:p>
          <a:p>
            <a:pPr indent="-336550" lvl="0" marL="457200" rtl="0" algn="l">
              <a:lnSpc>
                <a:spcPct val="115000"/>
              </a:lnSpc>
              <a:spcBef>
                <a:spcPts val="1000"/>
              </a:spcBef>
              <a:spcAft>
                <a:spcPts val="0"/>
              </a:spcAft>
              <a:buSzPts val="1700"/>
              <a:buChar char="●"/>
            </a:pPr>
            <a:r>
              <a:rPr lang="en-US" sz="1700"/>
              <a:t>APP Geocolor in main Satellite menu</a:t>
            </a:r>
            <a:endParaRPr sz="1300">
              <a:solidFill>
                <a:srgbClr val="000000"/>
              </a:solidFill>
            </a:endParaRPr>
          </a:p>
        </p:txBody>
      </p:sp>
      <p:sp>
        <p:nvSpPr>
          <p:cNvPr id="220" name="Google Shape;220;gf6487c47f5_0_134"/>
          <p:cNvSpPr txBox="1"/>
          <p:nvPr>
            <p:ph idx="1" type="body"/>
          </p:nvPr>
        </p:nvSpPr>
        <p:spPr>
          <a:xfrm>
            <a:off x="5974775" y="1318600"/>
            <a:ext cx="6009900" cy="5463300"/>
          </a:xfrm>
          <a:prstGeom prst="rect">
            <a:avLst/>
          </a:prstGeom>
          <a:noFill/>
          <a:ln>
            <a:noFill/>
          </a:ln>
        </p:spPr>
        <p:txBody>
          <a:bodyPr anchorCtr="0" anchor="t" bIns="45700" lIns="91425" spcFirstLastPara="1" rIns="91425" wrap="square" tIns="45700">
            <a:normAutofit/>
          </a:bodyPr>
          <a:lstStyle/>
          <a:p>
            <a:pPr indent="0" lvl="0" marL="0" marR="99060" rtl="0" algn="l">
              <a:lnSpc>
                <a:spcPct val="115000"/>
              </a:lnSpc>
              <a:spcBef>
                <a:spcPts val="1000"/>
              </a:spcBef>
              <a:spcAft>
                <a:spcPts val="0"/>
              </a:spcAft>
              <a:buNone/>
            </a:pPr>
            <a:r>
              <a:t/>
            </a:r>
            <a:endParaRPr sz="2400"/>
          </a:p>
          <a:p>
            <a:pPr indent="-336550" lvl="0" marL="457200" marR="0" rtl="0" algn="l">
              <a:lnSpc>
                <a:spcPct val="95000"/>
              </a:lnSpc>
              <a:spcBef>
                <a:spcPts val="1000"/>
              </a:spcBef>
              <a:spcAft>
                <a:spcPts val="0"/>
              </a:spcAft>
              <a:buClr>
                <a:srgbClr val="000000"/>
              </a:buClr>
              <a:buSzPts val="1700"/>
              <a:buChar char="•"/>
            </a:pPr>
            <a:r>
              <a:rPr lang="en-US" sz="1700">
                <a:solidFill>
                  <a:srgbClr val="000000"/>
                </a:solidFill>
              </a:rPr>
              <a:t>Rocket Plume RGB (under Local options menu)</a:t>
            </a:r>
            <a:endParaRPr sz="1700">
              <a:solidFill>
                <a:srgbClr val="000000"/>
              </a:solidFill>
            </a:endParaRPr>
          </a:p>
          <a:p>
            <a:pPr indent="-336550" lvl="0" marL="457200" marR="0" rtl="0" algn="l">
              <a:lnSpc>
                <a:spcPct val="95000"/>
              </a:lnSpc>
              <a:spcBef>
                <a:spcPts val="1000"/>
              </a:spcBef>
              <a:spcAft>
                <a:spcPts val="0"/>
              </a:spcAft>
              <a:buClr>
                <a:srgbClr val="5B0F00"/>
              </a:buClr>
              <a:buSzPts val="1700"/>
              <a:buChar char="•"/>
            </a:pPr>
            <a:r>
              <a:rPr lang="en-US" sz="1700">
                <a:solidFill>
                  <a:srgbClr val="5B0F00"/>
                </a:solidFill>
              </a:rPr>
              <a:t>Gridded NUCAPS improvements: </a:t>
            </a:r>
            <a:endParaRPr sz="1700">
              <a:solidFill>
                <a:srgbClr val="5B0F00"/>
              </a:solidFill>
            </a:endParaRPr>
          </a:p>
          <a:p>
            <a:pPr indent="0" lvl="0" marL="457200" marR="0" rtl="0" algn="l">
              <a:lnSpc>
                <a:spcPct val="95000"/>
              </a:lnSpc>
              <a:spcBef>
                <a:spcPts val="0"/>
              </a:spcBef>
              <a:spcAft>
                <a:spcPts val="0"/>
              </a:spcAft>
              <a:buSzPts val="1018"/>
              <a:buNone/>
            </a:pPr>
            <a:r>
              <a:rPr lang="en-US" sz="1280">
                <a:solidFill>
                  <a:srgbClr val="5B0F00"/>
                </a:solidFill>
              </a:rPr>
              <a:t>    2m Temperature in °F (Upper Level Temps still degC)</a:t>
            </a:r>
            <a:br>
              <a:rPr lang="en-US" sz="1280">
                <a:solidFill>
                  <a:srgbClr val="5B0F00"/>
                </a:solidFill>
              </a:rPr>
            </a:br>
            <a:r>
              <a:rPr lang="en-US" sz="1280">
                <a:solidFill>
                  <a:srgbClr val="5B0F00"/>
                </a:solidFill>
              </a:rPr>
              <a:t>    Precipitable Water in inches</a:t>
            </a:r>
            <a:br>
              <a:rPr lang="en-US" sz="1280">
                <a:solidFill>
                  <a:srgbClr val="5B0F00"/>
                </a:solidFill>
              </a:rPr>
            </a:br>
            <a:r>
              <a:rPr lang="en-US" sz="1280">
                <a:solidFill>
                  <a:srgbClr val="5B0F00"/>
                </a:solidFill>
              </a:rPr>
              <a:t>    Haines Index layers</a:t>
            </a:r>
            <a:endParaRPr sz="1280">
              <a:solidFill>
                <a:srgbClr val="5B0F00"/>
              </a:solidFill>
            </a:endParaRPr>
          </a:p>
          <a:p>
            <a:pPr indent="-336550" lvl="0" marL="457200" marR="0" rtl="0" algn="l">
              <a:lnSpc>
                <a:spcPct val="95000"/>
              </a:lnSpc>
              <a:spcBef>
                <a:spcPts val="1000"/>
              </a:spcBef>
              <a:spcAft>
                <a:spcPts val="0"/>
              </a:spcAft>
              <a:buClr>
                <a:srgbClr val="5B0F00"/>
              </a:buClr>
              <a:buSzPts val="1700"/>
              <a:buChar char="•"/>
            </a:pPr>
            <a:r>
              <a:rPr lang="en-US" sz="1700">
                <a:solidFill>
                  <a:srgbClr val="5B0F00"/>
                </a:solidFill>
              </a:rPr>
              <a:t>Readiness for future Blended Hydro Products</a:t>
            </a:r>
            <a:endParaRPr sz="1700">
              <a:solidFill>
                <a:srgbClr val="5B0F00"/>
              </a:solidFill>
            </a:endParaRPr>
          </a:p>
          <a:p>
            <a:pPr indent="-334327" lvl="0" marL="457200" marR="0" rtl="0" algn="l">
              <a:lnSpc>
                <a:spcPct val="95000"/>
              </a:lnSpc>
              <a:spcBef>
                <a:spcPts val="1000"/>
              </a:spcBef>
              <a:spcAft>
                <a:spcPts val="0"/>
              </a:spcAft>
              <a:buClr>
                <a:srgbClr val="000000"/>
              </a:buClr>
              <a:buSzPts val="1665"/>
              <a:buChar char="•"/>
            </a:pPr>
            <a:r>
              <a:rPr lang="en-US" sz="1700">
                <a:solidFill>
                  <a:srgbClr val="000000"/>
                </a:solidFill>
              </a:rPr>
              <a:t>ASCAT 4-category legend </a:t>
            </a:r>
            <a:r>
              <a:rPr lang="en-US" sz="1280">
                <a:solidFill>
                  <a:srgbClr val="000000"/>
                </a:solidFill>
              </a:rPr>
              <a:t> (includes 25-33 kt category)</a:t>
            </a:r>
            <a:endParaRPr sz="1280">
              <a:solidFill>
                <a:srgbClr val="000000"/>
              </a:solidFill>
            </a:endParaRPr>
          </a:p>
          <a:p>
            <a:pPr indent="-333375" lvl="0" marL="457200" marR="0" rtl="0" algn="l">
              <a:lnSpc>
                <a:spcPct val="95000"/>
              </a:lnSpc>
              <a:spcBef>
                <a:spcPts val="1000"/>
              </a:spcBef>
              <a:spcAft>
                <a:spcPts val="0"/>
              </a:spcAft>
              <a:buClr>
                <a:srgbClr val="000000"/>
              </a:buClr>
              <a:buSzPts val="1650"/>
              <a:buChar char="•"/>
            </a:pPr>
            <a:r>
              <a:rPr lang="en-US" sz="1650">
                <a:solidFill>
                  <a:srgbClr val="000000"/>
                </a:solidFill>
              </a:rPr>
              <a:t>I</a:t>
            </a:r>
            <a:r>
              <a:rPr lang="en-US" sz="1700">
                <a:solidFill>
                  <a:srgbClr val="000000"/>
                </a:solidFill>
              </a:rPr>
              <a:t>mproved colormap for CIMSS Turbulence product </a:t>
            </a:r>
            <a:endParaRPr sz="1700">
              <a:solidFill>
                <a:srgbClr val="000000"/>
              </a:solidFill>
            </a:endParaRPr>
          </a:p>
          <a:p>
            <a:pPr indent="-336550" lvl="0" marL="457200" rtl="0" algn="l">
              <a:lnSpc>
                <a:spcPct val="95000"/>
              </a:lnSpc>
              <a:spcBef>
                <a:spcPts val="1000"/>
              </a:spcBef>
              <a:spcAft>
                <a:spcPts val="0"/>
              </a:spcAft>
              <a:buClr>
                <a:srgbClr val="5B0F00"/>
              </a:buClr>
              <a:buSzPts val="1700"/>
              <a:buChar char="•"/>
            </a:pPr>
            <a:r>
              <a:rPr lang="en-US" sz="1700">
                <a:solidFill>
                  <a:srgbClr val="5B0F00"/>
                </a:solidFill>
              </a:rPr>
              <a:t>Configurations to ingest all 22 VIIRS Imagery bands</a:t>
            </a:r>
            <a:endParaRPr sz="1700">
              <a:solidFill>
                <a:srgbClr val="5B0F00"/>
              </a:solidFill>
            </a:endParaRPr>
          </a:p>
          <a:p>
            <a:pPr indent="-336550" lvl="0" marL="457200" rtl="0" algn="l">
              <a:lnSpc>
                <a:spcPct val="115000"/>
              </a:lnSpc>
              <a:spcBef>
                <a:spcPts val="1000"/>
              </a:spcBef>
              <a:spcAft>
                <a:spcPts val="0"/>
              </a:spcAft>
              <a:buSzPts val="1700"/>
              <a:buChar char="•"/>
            </a:pPr>
            <a:r>
              <a:rPr lang="en-US" sz="1700"/>
              <a:t>Remove dmw geographic filtering config file </a:t>
            </a:r>
            <a:br>
              <a:rPr lang="en-US" sz="1700"/>
            </a:br>
            <a:r>
              <a:rPr lang="en-US" sz="1700"/>
              <a:t>(for more site customization)</a:t>
            </a:r>
            <a:endParaRPr sz="1300"/>
          </a:p>
          <a:p>
            <a:pPr indent="-336550" lvl="0" marL="457200" marR="0" rtl="0" algn="l">
              <a:lnSpc>
                <a:spcPct val="95000"/>
              </a:lnSpc>
              <a:spcBef>
                <a:spcPts val="1000"/>
              </a:spcBef>
              <a:spcAft>
                <a:spcPts val="0"/>
              </a:spcAft>
              <a:buClr>
                <a:srgbClr val="5B0F00"/>
              </a:buClr>
              <a:buSzPts val="1700"/>
              <a:buChar char="•"/>
            </a:pPr>
            <a:r>
              <a:rPr lang="en-US" sz="1700">
                <a:solidFill>
                  <a:srgbClr val="5B0F00"/>
                </a:solidFill>
              </a:rPr>
              <a:t>Remove 20.2.3 base content</a:t>
            </a:r>
            <a:endParaRPr sz="1650">
              <a:solidFill>
                <a:srgbClr val="5B0F00"/>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c051da0fb0_1_4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27" name="Google Shape;227;gc051da0fb0_1_41"/>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Preparations for GOES-T (GOES-18)</a:t>
            </a:r>
            <a:endParaRPr sz="3600"/>
          </a:p>
        </p:txBody>
      </p:sp>
      <p:sp>
        <p:nvSpPr>
          <p:cNvPr id="228" name="Google Shape;228;gc051da0fb0_1_41"/>
          <p:cNvSpPr txBox="1"/>
          <p:nvPr>
            <p:ph idx="1" type="body"/>
          </p:nvPr>
        </p:nvSpPr>
        <p:spPr>
          <a:xfrm>
            <a:off x="354425" y="1185725"/>
            <a:ext cx="11511600" cy="5169000"/>
          </a:xfrm>
          <a:prstGeom prst="rect">
            <a:avLst/>
          </a:prstGeom>
          <a:noFill/>
          <a:ln>
            <a:noFill/>
          </a:ln>
        </p:spPr>
        <p:txBody>
          <a:bodyPr anchorCtr="0" anchor="t" bIns="45700" lIns="91425" spcFirstLastPara="1" rIns="91425" wrap="square" tIns="45700">
            <a:normAutofit/>
          </a:bodyPr>
          <a:lstStyle/>
          <a:p>
            <a:pPr indent="-368300" lvl="0" marL="457200" rtl="0" algn="l">
              <a:lnSpc>
                <a:spcPct val="115000"/>
              </a:lnSpc>
              <a:spcBef>
                <a:spcPts val="640"/>
              </a:spcBef>
              <a:spcAft>
                <a:spcPts val="0"/>
              </a:spcAft>
              <a:buSzPts val="2200"/>
              <a:buChar char="●"/>
            </a:pPr>
            <a:r>
              <a:rPr lang="en-US" sz="2200"/>
              <a:t>Launch date:</a:t>
            </a:r>
            <a:r>
              <a:rPr lang="en-US" sz="2200">
                <a:extLst>
                  <a:ext uri="http://customooxmlschemas.google.com/">
                    <go:slidesCustomData xmlns:go="http://customooxmlschemas.google.com/" textRoundtripDataId="11"/>
                  </a:ext>
                </a:extLst>
              </a:rPr>
              <a:t> March 1, 2022</a:t>
            </a:r>
            <a:endParaRPr sz="2200"/>
          </a:p>
          <a:p>
            <a:pPr indent="-368300" lvl="0" marL="457200" rtl="0" algn="l">
              <a:lnSpc>
                <a:spcPct val="115000"/>
              </a:lnSpc>
              <a:spcBef>
                <a:spcPts val="1000"/>
              </a:spcBef>
              <a:spcAft>
                <a:spcPts val="0"/>
              </a:spcAft>
              <a:buSzPts val="2200"/>
              <a:buChar char="●"/>
            </a:pPr>
            <a:r>
              <a:rPr lang="en-US" sz="2200"/>
              <a:t>NWS has requested operational availability as soon as possible</a:t>
            </a:r>
            <a:endParaRPr sz="2200"/>
          </a:p>
          <a:p>
            <a:pPr indent="-342900" lvl="1" marL="914400" rtl="0" algn="l">
              <a:lnSpc>
                <a:spcPct val="115000"/>
              </a:lnSpc>
              <a:spcBef>
                <a:spcPts val="0"/>
              </a:spcBef>
              <a:spcAft>
                <a:spcPts val="0"/>
              </a:spcAft>
              <a:buSzPts val="1800"/>
              <a:buChar char="○"/>
            </a:pPr>
            <a:r>
              <a:rPr lang="en-US" sz="1800">
                <a:extLst>
                  <a:ext uri="http://customooxmlschemas.google.com/">
                    <go:slidesCustomData xmlns:go="http://customooxmlschemas.google.com/" textRoundtripDataId="12"/>
                  </a:ext>
                </a:extLst>
              </a:rPr>
              <a:t>Aiming for GOES-18 ABI data products (partially validated) to be available to NWS by Aug. 2022</a:t>
            </a:r>
            <a:endParaRPr sz="1800"/>
          </a:p>
          <a:p>
            <a:pPr indent="-368300" lvl="0" marL="457200" rtl="0" algn="l">
              <a:lnSpc>
                <a:spcPct val="115000"/>
              </a:lnSpc>
              <a:spcBef>
                <a:spcPts val="1000"/>
              </a:spcBef>
              <a:spcAft>
                <a:spcPts val="0"/>
              </a:spcAft>
              <a:buSzPts val="2200"/>
              <a:buChar char="●"/>
            </a:pPr>
            <a:r>
              <a:rPr lang="en-US" sz="2200"/>
              <a:t>Accelerated Transition to Operations</a:t>
            </a:r>
            <a:endParaRPr sz="2200"/>
          </a:p>
          <a:p>
            <a:pPr indent="-349250" lvl="1" marL="914400" rtl="0" algn="l">
              <a:lnSpc>
                <a:spcPct val="115000"/>
              </a:lnSpc>
              <a:spcBef>
                <a:spcPts val="0"/>
              </a:spcBef>
              <a:spcAft>
                <a:spcPts val="0"/>
              </a:spcAft>
              <a:buSzPts val="1900"/>
              <a:buChar char="○"/>
            </a:pPr>
            <a:r>
              <a:rPr lang="en-US" sz="1900"/>
              <a:t>Split Post-Launch Test schedule </a:t>
            </a:r>
            <a:r>
              <a:rPr i="1" lang="en-US" sz="1900"/>
              <a:t>(Part 1 @ 89.5°W; Part 2 @ 136.8°W)</a:t>
            </a:r>
            <a:r>
              <a:rPr lang="en-US" sz="1900"/>
              <a:t> should allow </a:t>
            </a:r>
            <a:br>
              <a:rPr lang="en-US" sz="1900"/>
            </a:br>
            <a:r>
              <a:rPr lang="en-US" sz="1900"/>
              <a:t>dissemination of Beta-mature ABI data products from GOES-18 by Aug. 2022</a:t>
            </a:r>
            <a:endParaRPr sz="1900"/>
          </a:p>
          <a:p>
            <a:pPr indent="-368300" lvl="0" marL="457200" rtl="0" algn="l">
              <a:lnSpc>
                <a:spcPct val="115000"/>
              </a:lnSpc>
              <a:spcBef>
                <a:spcPts val="1000"/>
              </a:spcBef>
              <a:spcAft>
                <a:spcPts val="0"/>
              </a:spcAft>
              <a:buSzPts val="2200"/>
              <a:buChar char="●"/>
            </a:pPr>
            <a:r>
              <a:rPr lang="en-US" sz="2200"/>
              <a:t>GOES-18 data dissemination:</a:t>
            </a:r>
            <a:endParaRPr sz="2200"/>
          </a:p>
          <a:p>
            <a:pPr indent="-349250" lvl="1" marL="914400" rtl="0" algn="l">
              <a:lnSpc>
                <a:spcPct val="115000"/>
              </a:lnSpc>
              <a:spcBef>
                <a:spcPts val="0"/>
              </a:spcBef>
              <a:spcAft>
                <a:spcPts val="0"/>
              </a:spcAft>
              <a:buSzPts val="1900"/>
              <a:buChar char="○"/>
            </a:pPr>
            <a:r>
              <a:rPr lang="en-US" sz="1900"/>
              <a:t>GRB will </a:t>
            </a:r>
            <a:r>
              <a:rPr b="1" lang="en-US" sz="1900"/>
              <a:t>interleave</a:t>
            </a:r>
            <a:r>
              <a:rPr lang="en-US" sz="1900"/>
              <a:t> GOES-18 ABI data with GOES-17 GLM and space weather data in the GOES-17 GRB stream</a:t>
            </a:r>
            <a:endParaRPr sz="1900"/>
          </a:p>
          <a:p>
            <a:pPr indent="-349250" lvl="1" marL="914400" rtl="0" algn="l">
              <a:lnSpc>
                <a:spcPct val="115000"/>
              </a:lnSpc>
              <a:spcBef>
                <a:spcPts val="0"/>
              </a:spcBef>
              <a:spcAft>
                <a:spcPts val="0"/>
              </a:spcAft>
              <a:buSzPts val="1900"/>
              <a:buChar char="○"/>
            </a:pPr>
            <a:r>
              <a:rPr lang="en-US" sz="1900"/>
              <a:t>The NWS Satellite Broadcast Network (SBN) will send GOES-18 </a:t>
            </a:r>
            <a:r>
              <a:rPr b="1" lang="en-US" sz="1900"/>
              <a:t>or</a:t>
            </a:r>
            <a:r>
              <a:rPr lang="en-US" sz="1900"/>
              <a:t> GOES-17 data (but not both)</a:t>
            </a:r>
            <a:endParaRPr sz="1900"/>
          </a:p>
          <a:p>
            <a:pPr indent="-349250" lvl="1" marL="914400" rtl="0" algn="l">
              <a:lnSpc>
                <a:spcPct val="115000"/>
              </a:lnSpc>
              <a:spcBef>
                <a:spcPts val="0"/>
              </a:spcBef>
              <a:spcAft>
                <a:spcPts val="0"/>
              </a:spcAft>
              <a:buSzPts val="1900"/>
              <a:buChar char="○"/>
            </a:pPr>
            <a:r>
              <a:rPr lang="en-US" sz="1900"/>
              <a:t>Supplemental dissemination via NOAA’s cloud computing platform (GeoCloud)</a:t>
            </a:r>
            <a:endParaRPr sz="1900"/>
          </a:p>
          <a:p>
            <a:pPr indent="-368300" lvl="0" marL="457200" rtl="0" algn="l">
              <a:lnSpc>
                <a:spcPct val="115000"/>
              </a:lnSpc>
              <a:spcBef>
                <a:spcPts val="1000"/>
              </a:spcBef>
              <a:spcAft>
                <a:spcPts val="0"/>
              </a:spcAft>
              <a:buSzPts val="2200"/>
              <a:buChar char="●"/>
            </a:pPr>
            <a:r>
              <a:rPr lang="en-US" sz="2200">
                <a:extLst>
                  <a:ext uri="http://customooxmlschemas.google.com/">
                    <go:slidesCustomData xmlns:go="http://customooxmlschemas.google.com/" textRoundtripDataId="13"/>
                  </a:ext>
                </a:extLst>
              </a:rPr>
              <a:t>NWS / GOES-R coordinated planning &amp; readiness process now </a:t>
            </a:r>
            <a:r>
              <a:rPr lang="en-US" sz="2200"/>
              <a:t>underway</a:t>
            </a:r>
            <a:endParaRPr sz="22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eb6ed8c786_1_10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34" name="Google Shape;234;geb6ed8c786_1_104"/>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sz="3443"/>
              <a:t>GOES-West Transition Plan for GOES-17→18</a:t>
            </a:r>
            <a:endParaRPr/>
          </a:p>
        </p:txBody>
      </p:sp>
      <p:grpSp>
        <p:nvGrpSpPr>
          <p:cNvPr id="235" name="Google Shape;235;geb6ed8c786_1_104"/>
          <p:cNvGrpSpPr/>
          <p:nvPr/>
        </p:nvGrpSpPr>
        <p:grpSpPr>
          <a:xfrm>
            <a:off x="583164" y="1294420"/>
            <a:ext cx="11398588" cy="4873356"/>
            <a:chOff x="1530100" y="1536400"/>
            <a:chExt cx="10300550" cy="4403900"/>
          </a:xfrm>
        </p:grpSpPr>
        <p:sp>
          <p:nvSpPr>
            <p:cNvPr id="236" name="Google Shape;236;geb6ed8c786_1_104"/>
            <p:cNvSpPr txBox="1"/>
            <p:nvPr/>
          </p:nvSpPr>
          <p:spPr>
            <a:xfrm rot="5400000">
              <a:off x="10974000" y="3595650"/>
              <a:ext cx="1407300" cy="30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999999"/>
                  </a:solidFill>
                  <a:latin typeface="Lato"/>
                  <a:ea typeface="Lato"/>
                  <a:cs typeface="Lato"/>
                  <a:sym typeface="Lato"/>
                </a:rPr>
                <a:t>h/t GOES-R Program</a:t>
              </a:r>
              <a:endParaRPr b="0" i="1" sz="1000" u="none" cap="none" strike="noStrike">
                <a:solidFill>
                  <a:srgbClr val="999999"/>
                </a:solidFill>
                <a:latin typeface="Lato"/>
                <a:ea typeface="Lato"/>
                <a:cs typeface="Lato"/>
                <a:sym typeface="Lato"/>
              </a:endParaRPr>
            </a:p>
          </p:txBody>
        </p:sp>
        <p:pic>
          <p:nvPicPr>
            <p:cNvPr id="237" name="Google Shape;237;geb6ed8c786_1_104"/>
            <p:cNvPicPr preferRelativeResize="0"/>
            <p:nvPr/>
          </p:nvPicPr>
          <p:blipFill>
            <a:blip r:embed="rId3">
              <a:alphaModFix/>
            </a:blip>
            <a:stretch>
              <a:fillRect/>
            </a:stretch>
          </p:blipFill>
          <p:spPr>
            <a:xfrm>
              <a:off x="1530100" y="1536400"/>
              <a:ext cx="10037251" cy="3029450"/>
            </a:xfrm>
            <a:prstGeom prst="rect">
              <a:avLst/>
            </a:prstGeom>
            <a:noFill/>
            <a:ln>
              <a:noFill/>
            </a:ln>
          </p:spPr>
        </p:pic>
        <p:cxnSp>
          <p:nvCxnSpPr>
            <p:cNvPr id="238" name="Google Shape;238;geb6ed8c786_1_104"/>
            <p:cNvCxnSpPr/>
            <p:nvPr/>
          </p:nvCxnSpPr>
          <p:spPr>
            <a:xfrm>
              <a:off x="7733343" y="1993690"/>
              <a:ext cx="0" cy="2531700"/>
            </a:xfrm>
            <a:prstGeom prst="straightConnector1">
              <a:avLst/>
            </a:prstGeom>
            <a:noFill/>
            <a:ln cap="flat" cmpd="sng" w="19050">
              <a:solidFill>
                <a:srgbClr val="9900FF"/>
              </a:solidFill>
              <a:prstDash val="dot"/>
              <a:round/>
              <a:headEnd len="sm" w="sm" type="none"/>
              <a:tailEnd len="sm" w="sm" type="none"/>
            </a:ln>
          </p:spPr>
        </p:cxnSp>
        <p:cxnSp>
          <p:nvCxnSpPr>
            <p:cNvPr id="239" name="Google Shape;239;geb6ed8c786_1_104"/>
            <p:cNvCxnSpPr/>
            <p:nvPr/>
          </p:nvCxnSpPr>
          <p:spPr>
            <a:xfrm>
              <a:off x="6014194" y="2034140"/>
              <a:ext cx="0" cy="2531700"/>
            </a:xfrm>
            <a:prstGeom prst="straightConnector1">
              <a:avLst/>
            </a:prstGeom>
            <a:noFill/>
            <a:ln cap="flat" cmpd="sng" w="19050">
              <a:solidFill>
                <a:srgbClr val="3D85C6"/>
              </a:solidFill>
              <a:prstDash val="dot"/>
              <a:round/>
              <a:headEnd len="sm" w="sm" type="none"/>
              <a:tailEnd len="sm" w="sm" type="none"/>
            </a:ln>
          </p:spPr>
        </p:cxnSp>
        <p:grpSp>
          <p:nvGrpSpPr>
            <p:cNvPr id="240" name="Google Shape;240;geb6ed8c786_1_104"/>
            <p:cNvGrpSpPr/>
            <p:nvPr/>
          </p:nvGrpSpPr>
          <p:grpSpPr>
            <a:xfrm>
              <a:off x="6153707" y="3579546"/>
              <a:ext cx="1309818" cy="338219"/>
              <a:chOff x="10002306" y="2316575"/>
              <a:chExt cx="2350292" cy="1725606"/>
            </a:xfrm>
          </p:grpSpPr>
          <p:sp>
            <p:nvSpPr>
              <p:cNvPr id="241" name="Google Shape;241;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5" name="Google Shape;245;geb6ed8c786_1_104"/>
            <p:cNvSpPr/>
            <p:nvPr/>
          </p:nvSpPr>
          <p:spPr>
            <a:xfrm>
              <a:off x="3405975" y="4685850"/>
              <a:ext cx="2149500" cy="874200"/>
            </a:xfrm>
            <a:prstGeom prst="wedgeRectCallout">
              <a:avLst>
                <a:gd fmla="val 67431" name="adj1"/>
                <a:gd fmla="val -126070" name="adj2"/>
              </a:avLst>
            </a:prstGeom>
            <a:solidFill>
              <a:srgbClr val="FFFDBF"/>
            </a:solidFill>
            <a:ln cap="flat" cmpd="sng" w="9525">
              <a:solidFill>
                <a:srgbClr val="B7B7B7"/>
              </a:solidFill>
              <a:prstDash val="solid"/>
              <a:round/>
              <a:headEnd len="sm" w="sm" type="none"/>
              <a:tailEnd len="sm" w="sm" type="none"/>
            </a:ln>
            <a:effectLst>
              <a:outerShdw blurRad="114300" rotWithShape="0" algn="bl" dir="5400000" dist="3810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none" cap="none" strike="noStrike">
                  <a:solidFill>
                    <a:srgbClr val="666666"/>
                  </a:solidFill>
                  <a:latin typeface="Lato"/>
                  <a:ea typeface="Lato"/>
                  <a:cs typeface="Lato"/>
                  <a:sym typeface="Lato"/>
                </a:rPr>
                <a:t>Broad(er) cloud-based supplemental distribution of GOES-18 ABI data will start at Beta maturity in Ju</a:t>
              </a:r>
              <a:r>
                <a:rPr lang="en-US" sz="1100">
                  <a:solidFill>
                    <a:srgbClr val="666666"/>
                  </a:solidFill>
                  <a:latin typeface="Lato"/>
                  <a:ea typeface="Lato"/>
                  <a:cs typeface="Lato"/>
                  <a:sym typeface="Lato"/>
                </a:rPr>
                <a:t>ly</a:t>
              </a:r>
              <a:r>
                <a:rPr b="0" i="0" lang="en-US" sz="1100" u="none" cap="none" strike="noStrike">
                  <a:solidFill>
                    <a:srgbClr val="666666"/>
                  </a:solidFill>
                  <a:latin typeface="Lato"/>
                  <a:ea typeface="Lato"/>
                  <a:cs typeface="Lato"/>
                  <a:sym typeface="Lato"/>
                </a:rPr>
                <a:t>.</a:t>
              </a:r>
              <a:endParaRPr b="0" i="0" sz="1100" u="none" cap="none" strike="noStrike">
                <a:solidFill>
                  <a:srgbClr val="666666"/>
                </a:solidFill>
                <a:latin typeface="Lato"/>
                <a:ea typeface="Lato"/>
                <a:cs typeface="Lato"/>
                <a:sym typeface="Lato"/>
              </a:endParaRPr>
            </a:p>
          </p:txBody>
        </p:sp>
        <p:sp>
          <p:nvSpPr>
            <p:cNvPr id="246" name="Google Shape;246;geb6ed8c786_1_104"/>
            <p:cNvSpPr/>
            <p:nvPr/>
          </p:nvSpPr>
          <p:spPr>
            <a:xfrm>
              <a:off x="7989625" y="5066100"/>
              <a:ext cx="2511600" cy="874200"/>
            </a:xfrm>
            <a:prstGeom prst="wedgeRectCallout">
              <a:avLst>
                <a:gd fmla="val -59789" name="adj1"/>
                <a:gd fmla="val -122588" name="adj2"/>
              </a:avLst>
            </a:prstGeom>
            <a:solidFill>
              <a:srgbClr val="FFFDBF"/>
            </a:solidFill>
            <a:ln cap="flat" cmpd="sng" w="9525">
              <a:solidFill>
                <a:srgbClr val="B7B7B7"/>
              </a:solidFill>
              <a:prstDash val="solid"/>
              <a:round/>
              <a:headEnd len="sm" w="sm" type="none"/>
              <a:tailEnd len="sm" w="sm" type="none"/>
            </a:ln>
            <a:effectLst>
              <a:outerShdw blurRad="114300" rotWithShape="0" algn="bl" dir="5400000" dist="3810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none" cap="none" strike="noStrike">
                  <a:solidFill>
                    <a:srgbClr val="666666"/>
                  </a:solidFill>
                  <a:latin typeface="Lato"/>
                  <a:ea typeface="Lato"/>
                  <a:cs typeface="Lato"/>
                  <a:sym typeface="Lato"/>
                </a:rPr>
                <a:t>GOES-18 ABI L1b/CMI will reach Provisional Maturity in September, shortly after the GOES-17 warm season / GRB interleave period. </a:t>
              </a:r>
              <a:endParaRPr b="0" i="0" sz="1100" u="none" cap="none" strike="noStrike">
                <a:solidFill>
                  <a:srgbClr val="666666"/>
                </a:solidFill>
                <a:latin typeface="Lato"/>
                <a:ea typeface="Lato"/>
                <a:cs typeface="Lato"/>
                <a:sym typeface="Lato"/>
              </a:endParaRPr>
            </a:p>
          </p:txBody>
        </p:sp>
        <p:grpSp>
          <p:nvGrpSpPr>
            <p:cNvPr id="247" name="Google Shape;247;geb6ed8c786_1_104"/>
            <p:cNvGrpSpPr/>
            <p:nvPr/>
          </p:nvGrpSpPr>
          <p:grpSpPr>
            <a:xfrm>
              <a:off x="8134907" y="3579546"/>
              <a:ext cx="1309818" cy="338219"/>
              <a:chOff x="10002306" y="2316575"/>
              <a:chExt cx="2350292" cy="1725606"/>
            </a:xfrm>
          </p:grpSpPr>
          <p:sp>
            <p:nvSpPr>
              <p:cNvPr id="248" name="Google Shape;248;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52" name="Google Shape;252;geb6ed8c786_1_104"/>
          <p:cNvGrpSpPr/>
          <p:nvPr/>
        </p:nvGrpSpPr>
        <p:grpSpPr>
          <a:xfrm>
            <a:off x="1100226" y="1982119"/>
            <a:ext cx="598619" cy="311990"/>
            <a:chOff x="10002306" y="2316575"/>
            <a:chExt cx="2350292" cy="1725606"/>
          </a:xfrm>
        </p:grpSpPr>
        <p:sp>
          <p:nvSpPr>
            <p:cNvPr id="253" name="Google Shape;253;geb6ed8c786_1_104"/>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eb6ed8c786_1_104"/>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eb6ed8c786_1_104"/>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eb6ed8c786_1_104"/>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19050">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gf6487c47f5_0_180"/>
          <p:cNvPicPr preferRelativeResize="0"/>
          <p:nvPr/>
        </p:nvPicPr>
        <p:blipFill rotWithShape="1">
          <a:blip r:embed="rId3">
            <a:alphaModFix/>
          </a:blip>
          <a:srcRect b="16611" l="0" r="0" t="0"/>
          <a:stretch/>
        </p:blipFill>
        <p:spPr>
          <a:xfrm>
            <a:off x="2433800" y="188675"/>
            <a:ext cx="8753051" cy="5442126"/>
          </a:xfrm>
          <a:prstGeom prst="rect">
            <a:avLst/>
          </a:prstGeom>
          <a:noFill/>
          <a:ln>
            <a:noFill/>
          </a:ln>
        </p:spPr>
      </p:pic>
      <p:pic>
        <p:nvPicPr>
          <p:cNvPr id="263" name="Google Shape;263;gf6487c47f5_0_180"/>
          <p:cNvPicPr preferRelativeResize="0"/>
          <p:nvPr/>
        </p:nvPicPr>
        <p:blipFill rotWithShape="1">
          <a:blip r:embed="rId3">
            <a:alphaModFix/>
          </a:blip>
          <a:srcRect b="1611" l="0" r="0" t="80817"/>
          <a:stretch/>
        </p:blipFill>
        <p:spPr>
          <a:xfrm>
            <a:off x="2433800" y="5691600"/>
            <a:ext cx="8753051" cy="1146724"/>
          </a:xfrm>
          <a:prstGeom prst="rect">
            <a:avLst/>
          </a:prstGeom>
          <a:noFill/>
          <a:ln>
            <a:noFill/>
          </a:ln>
        </p:spPr>
      </p:pic>
      <p:sp>
        <p:nvSpPr>
          <p:cNvPr id="264" name="Google Shape;264;gf6487c47f5_0_180"/>
          <p:cNvSpPr/>
          <p:nvPr/>
        </p:nvSpPr>
        <p:spPr>
          <a:xfrm>
            <a:off x="2433925" y="5463000"/>
            <a:ext cx="8755200" cy="228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f6487c47f5_0_180"/>
          <p:cNvSpPr txBox="1"/>
          <p:nvPr/>
        </p:nvSpPr>
        <p:spPr>
          <a:xfrm rot="-5400000">
            <a:off x="1666375" y="4485625"/>
            <a:ext cx="1707600" cy="172500"/>
          </a:xfrm>
          <a:prstGeom prst="rect">
            <a:avLst/>
          </a:prstGeom>
          <a:noFill/>
          <a:ln>
            <a:noFill/>
          </a:ln>
        </p:spPr>
        <p:txBody>
          <a:bodyPr anchorCtr="0" anchor="t" bIns="9125" lIns="9125" spcFirstLastPara="1" rIns="9125" wrap="square" tIns="9125">
            <a:spAutoFit/>
          </a:bodyPr>
          <a:lstStyle/>
          <a:p>
            <a:pPr indent="0" lvl="0" marL="0" marR="0" rtl="0" algn="ctr">
              <a:lnSpc>
                <a:spcPct val="100000"/>
              </a:lnSpc>
              <a:spcBef>
                <a:spcPts val="0"/>
              </a:spcBef>
              <a:spcAft>
                <a:spcPts val="0"/>
              </a:spcAft>
              <a:buClr>
                <a:srgbClr val="000000"/>
              </a:buClr>
              <a:buSzPts val="800"/>
              <a:buFont typeface="Arial"/>
              <a:buNone/>
            </a:pPr>
            <a:r>
              <a:rPr b="0" i="1" lang="en-US" sz="1000" u="none" cap="none" strike="noStrike">
                <a:solidFill>
                  <a:srgbClr val="0B5394"/>
                </a:solidFill>
                <a:latin typeface="Lato"/>
                <a:ea typeface="Lato"/>
                <a:cs typeface="Lato"/>
                <a:sym typeface="Lato"/>
              </a:rPr>
              <a:t>Months are approximate</a:t>
            </a:r>
            <a:endParaRPr b="0" i="1" sz="1000" u="none" cap="none" strike="noStrike">
              <a:solidFill>
                <a:srgbClr val="0B5394"/>
              </a:solidFill>
              <a:latin typeface="Lato"/>
              <a:ea typeface="Lato"/>
              <a:cs typeface="Lato"/>
              <a:sym typeface="Lato"/>
            </a:endParaRPr>
          </a:p>
        </p:txBody>
      </p:sp>
      <p:sp>
        <p:nvSpPr>
          <p:cNvPr id="266" name="Google Shape;266;gf6487c47f5_0_18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67" name="Google Shape;267;gf6487c47f5_0_180"/>
          <p:cNvSpPr txBox="1"/>
          <p:nvPr>
            <p:ph idx="1" type="body"/>
          </p:nvPr>
        </p:nvSpPr>
        <p:spPr>
          <a:xfrm>
            <a:off x="179625" y="2794925"/>
            <a:ext cx="2136900" cy="265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1800"/>
              <a:t>-&gt; </a:t>
            </a:r>
            <a:r>
              <a:rPr lang="en-US" sz="1800" u="sng">
                <a:solidFill>
                  <a:schemeClr val="accent5"/>
                </a:solidFill>
                <a:hlinkClick r:id="rId4">
                  <a:extLst>
                    <a:ext uri="{A12FA001-AC4F-418D-AE19-62706E023703}">
                      <ahyp:hlinkClr val="tx"/>
                    </a:ext>
                  </a:extLst>
                </a:hlinkClick>
              </a:rPr>
              <a:t>More details on GOES-T/18 Transition to Operations</a:t>
            </a:r>
            <a:r>
              <a:rPr lang="en-US" sz="1800"/>
              <a:t> are available from the GOES-R Steering Group via OSPO</a:t>
            </a:r>
            <a:endParaRPr sz="1800"/>
          </a:p>
        </p:txBody>
      </p:sp>
      <p:sp>
        <p:nvSpPr>
          <p:cNvPr id="268" name="Google Shape;268;gf6487c47f5_0_180"/>
          <p:cNvSpPr txBox="1"/>
          <p:nvPr/>
        </p:nvSpPr>
        <p:spPr>
          <a:xfrm rot="5400000">
            <a:off x="10159650" y="5718775"/>
            <a:ext cx="183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999999"/>
                </a:solidFill>
                <a:latin typeface="Lato"/>
                <a:ea typeface="Lato"/>
                <a:cs typeface="Lato"/>
                <a:sym typeface="Lato"/>
              </a:rPr>
              <a:t>h/t GOES-R Steering Group</a:t>
            </a:r>
            <a:endParaRPr b="0" i="1" sz="1000" u="none" cap="none" strike="noStrike">
              <a:solidFill>
                <a:srgbClr val="999999"/>
              </a:solidFill>
              <a:latin typeface="Lato"/>
              <a:ea typeface="Lato"/>
              <a:cs typeface="Lato"/>
              <a:sym typeface="Lato"/>
            </a:endParaRPr>
          </a:p>
        </p:txBody>
      </p:sp>
      <p:graphicFrame>
        <p:nvGraphicFramePr>
          <p:cNvPr id="269" name="Google Shape;269;gf6487c47f5_0_180"/>
          <p:cNvGraphicFramePr/>
          <p:nvPr/>
        </p:nvGraphicFramePr>
        <p:xfrm>
          <a:off x="2352913" y="1977350"/>
          <a:ext cx="3000000" cy="3000000"/>
        </p:xfrm>
        <a:graphic>
          <a:graphicData uri="http://schemas.openxmlformats.org/drawingml/2006/table">
            <a:tbl>
              <a:tblPr>
                <a:noFill/>
                <a:tableStyleId>{7FD850A0-B795-4FE2-9944-164FF6004E42}</a:tableStyleId>
              </a:tblPr>
              <a:tblGrid>
                <a:gridCol w="403200"/>
                <a:gridCol w="624250"/>
                <a:gridCol w="624250"/>
                <a:gridCol w="624250"/>
                <a:gridCol w="624250"/>
                <a:gridCol w="624250"/>
                <a:gridCol w="624250"/>
                <a:gridCol w="624250"/>
                <a:gridCol w="624250"/>
                <a:gridCol w="624250"/>
                <a:gridCol w="624250"/>
                <a:gridCol w="624250"/>
                <a:gridCol w="624250"/>
                <a:gridCol w="624250"/>
              </a:tblGrid>
              <a:tr h="3594500">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Mar.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Apr.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US" sz="800" u="none" cap="none" strike="noStrike">
                          <a:solidFill>
                            <a:srgbClr val="0B5394"/>
                          </a:solidFill>
                        </a:rPr>
                        <a:t>May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Jun.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Jul.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Aug.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Sep.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Oct.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Nov.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Dec.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6FA8D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Jan. 2023</a:t>
                      </a:r>
                      <a:endParaRPr sz="800" u="none" cap="none" strike="noStrike">
                        <a:solidFill>
                          <a:srgbClr val="0B5394"/>
                        </a:solidFill>
                      </a:endParaRPr>
                    </a:p>
                  </a:txBody>
                  <a:tcPr marT="9125" marB="9125" marR="9125" marL="9125" anchor="b">
                    <a:lnL cap="flat" cmpd="sng" w="9525">
                      <a:solidFill>
                        <a:srgbClr val="6FA8DC"/>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Feb.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0B5394"/>
                          </a:solidFill>
                        </a:rPr>
                        <a:t>Mar. 2023</a:t>
                      </a:r>
                      <a:endParaRPr sz="800">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270" name="Google Shape;270;gf6487c47f5_0_180"/>
          <p:cNvPicPr preferRelativeResize="0"/>
          <p:nvPr/>
        </p:nvPicPr>
        <p:blipFill rotWithShape="1">
          <a:blip r:embed="rId3">
            <a:alphaModFix/>
          </a:blip>
          <a:srcRect b="61831" l="38260" r="53527" t="35345"/>
          <a:stretch/>
        </p:blipFill>
        <p:spPr>
          <a:xfrm>
            <a:off x="7306825" y="2495349"/>
            <a:ext cx="718800" cy="184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fb2a24648c_5_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76" name="Google Shape;276;gfb2a24648c_5_15"/>
          <p:cNvSpPr txBox="1"/>
          <p:nvPr>
            <p:ph type="title"/>
          </p:nvPr>
        </p:nvSpPr>
        <p:spPr>
          <a:xfrm>
            <a:off x="2135825" y="66275"/>
            <a:ext cx="7368600" cy="822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600"/>
              <a:t>NWS GOES-T readiness planning</a:t>
            </a:r>
            <a:endParaRPr sz="3600"/>
          </a:p>
        </p:txBody>
      </p:sp>
      <p:sp>
        <p:nvSpPr>
          <p:cNvPr id="277" name="Google Shape;277;gfb2a24648c_5_15"/>
          <p:cNvSpPr txBox="1"/>
          <p:nvPr/>
        </p:nvSpPr>
        <p:spPr>
          <a:xfrm rot="5400000">
            <a:off x="10602200" y="6279122"/>
            <a:ext cx="879000" cy="1263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chemeClr val="dk1"/>
              </a:buClr>
              <a:buSzPts val="1100"/>
              <a:buFont typeface="Arial"/>
              <a:buNone/>
            </a:pPr>
            <a:r>
              <a:rPr b="0" i="1" lang="en-US" sz="700" u="none" cap="none" strike="noStrike">
                <a:solidFill>
                  <a:srgbClr val="666666"/>
                </a:solidFill>
                <a:latin typeface="Lato"/>
                <a:ea typeface="Lato"/>
                <a:cs typeface="Lato"/>
                <a:sym typeface="Lato"/>
              </a:rPr>
              <a:t>h/t GOES-R Program</a:t>
            </a:r>
            <a:endParaRPr b="0" i="1" sz="700" u="none" cap="none" strike="noStrike">
              <a:solidFill>
                <a:srgbClr val="666666"/>
              </a:solidFill>
              <a:latin typeface="Lato"/>
              <a:ea typeface="Lato"/>
              <a:cs typeface="Lato"/>
              <a:sym typeface="Lato"/>
            </a:endParaRPr>
          </a:p>
        </p:txBody>
      </p:sp>
      <p:sp>
        <p:nvSpPr>
          <p:cNvPr id="278" name="Google Shape;278;gfb2a24648c_5_15"/>
          <p:cNvSpPr txBox="1"/>
          <p:nvPr/>
        </p:nvSpPr>
        <p:spPr>
          <a:xfrm rot="-5400000">
            <a:off x="5786225" y="6104900"/>
            <a:ext cx="1197600" cy="126300"/>
          </a:xfrm>
          <a:prstGeom prst="rect">
            <a:avLst/>
          </a:prstGeom>
          <a:noFill/>
          <a:ln>
            <a:noFill/>
          </a:ln>
        </p:spPr>
        <p:txBody>
          <a:bodyPr anchorCtr="0" anchor="t" bIns="9125" lIns="9125" spcFirstLastPara="1" rIns="9125" wrap="square" tIns="9125">
            <a:spAutoFit/>
          </a:bodyPr>
          <a:lstStyle/>
          <a:p>
            <a:pPr indent="0" lvl="0" marL="0" marR="0" rtl="0" algn="ctr">
              <a:lnSpc>
                <a:spcPct val="100000"/>
              </a:lnSpc>
              <a:spcBef>
                <a:spcPts val="0"/>
              </a:spcBef>
              <a:spcAft>
                <a:spcPts val="0"/>
              </a:spcAft>
              <a:buClr>
                <a:srgbClr val="000000"/>
              </a:buClr>
              <a:buSzPts val="800"/>
              <a:buFont typeface="Arial"/>
              <a:buNone/>
            </a:pPr>
            <a:r>
              <a:rPr b="0" i="1" lang="en-US" sz="700" u="none" cap="none" strike="noStrike">
                <a:solidFill>
                  <a:srgbClr val="0B5394"/>
                </a:solidFill>
                <a:latin typeface="Lato"/>
                <a:ea typeface="Lato"/>
                <a:cs typeface="Lato"/>
                <a:sym typeface="Lato"/>
              </a:rPr>
              <a:t>Months are approximate</a:t>
            </a:r>
            <a:endParaRPr b="0" i="1" sz="700" u="none" cap="none" strike="noStrike">
              <a:solidFill>
                <a:srgbClr val="0B5394"/>
              </a:solidFill>
              <a:latin typeface="Lato"/>
              <a:ea typeface="Lato"/>
              <a:cs typeface="Lato"/>
              <a:sym typeface="Lato"/>
            </a:endParaRPr>
          </a:p>
        </p:txBody>
      </p:sp>
      <p:grpSp>
        <p:nvGrpSpPr>
          <p:cNvPr id="279" name="Google Shape;279;gfb2a24648c_5_15"/>
          <p:cNvGrpSpPr/>
          <p:nvPr/>
        </p:nvGrpSpPr>
        <p:grpSpPr>
          <a:xfrm>
            <a:off x="1334425" y="1178123"/>
            <a:ext cx="9014177" cy="3113502"/>
            <a:chOff x="1334425" y="1178123"/>
            <a:chExt cx="9014177" cy="3113502"/>
          </a:xfrm>
        </p:grpSpPr>
        <p:pic>
          <p:nvPicPr>
            <p:cNvPr id="280" name="Google Shape;280;gfb2a24648c_5_15"/>
            <p:cNvPicPr preferRelativeResize="0"/>
            <p:nvPr/>
          </p:nvPicPr>
          <p:blipFill rotWithShape="1">
            <a:blip r:embed="rId3">
              <a:alphaModFix/>
            </a:blip>
            <a:srcRect b="0" l="0" r="0" t="7252"/>
            <a:stretch/>
          </p:blipFill>
          <p:spPr>
            <a:xfrm>
              <a:off x="1334425" y="1189800"/>
              <a:ext cx="8847675" cy="3101825"/>
            </a:xfrm>
            <a:prstGeom prst="rect">
              <a:avLst/>
            </a:prstGeom>
            <a:noFill/>
            <a:ln>
              <a:noFill/>
            </a:ln>
          </p:spPr>
        </p:pic>
        <p:grpSp>
          <p:nvGrpSpPr>
            <p:cNvPr id="281" name="Google Shape;281;gfb2a24648c_5_15"/>
            <p:cNvGrpSpPr/>
            <p:nvPr/>
          </p:nvGrpSpPr>
          <p:grpSpPr>
            <a:xfrm>
              <a:off x="5748474" y="1178123"/>
              <a:ext cx="4600128" cy="2953515"/>
              <a:chOff x="5917257" y="1763859"/>
              <a:chExt cx="6331033" cy="4056468"/>
            </a:xfrm>
          </p:grpSpPr>
          <p:sp>
            <p:nvSpPr>
              <p:cNvPr id="282" name="Google Shape;282;gfb2a24648c_5_15"/>
              <p:cNvSpPr txBox="1"/>
              <p:nvPr/>
            </p:nvSpPr>
            <p:spPr>
              <a:xfrm rot="5400000">
                <a:off x="11052790" y="4624827"/>
                <a:ext cx="2217300" cy="1737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700" u="none" cap="none" strike="noStrike">
                    <a:solidFill>
                      <a:srgbClr val="666666"/>
                    </a:solidFill>
                    <a:latin typeface="Lato"/>
                    <a:ea typeface="Lato"/>
                    <a:cs typeface="Lato"/>
                    <a:sym typeface="Lato"/>
                  </a:rPr>
                  <a:t>Dariush Khadjenouri - Tentative and draft</a:t>
                </a:r>
                <a:endParaRPr b="0" i="1" sz="700" u="none" cap="none" strike="noStrike">
                  <a:solidFill>
                    <a:srgbClr val="666666"/>
                  </a:solidFill>
                  <a:latin typeface="Lato"/>
                  <a:ea typeface="Lato"/>
                  <a:cs typeface="Lato"/>
                  <a:sym typeface="Lato"/>
                </a:endParaRPr>
              </a:p>
            </p:txBody>
          </p:sp>
          <p:grpSp>
            <p:nvGrpSpPr>
              <p:cNvPr id="283" name="Google Shape;283;gfb2a24648c_5_15"/>
              <p:cNvGrpSpPr/>
              <p:nvPr/>
            </p:nvGrpSpPr>
            <p:grpSpPr>
              <a:xfrm>
                <a:off x="6359192" y="4642920"/>
                <a:ext cx="818842" cy="466776"/>
                <a:chOff x="10002306" y="2316575"/>
                <a:chExt cx="2350292" cy="1725606"/>
              </a:xfrm>
            </p:grpSpPr>
            <p:sp>
              <p:nvSpPr>
                <p:cNvPr id="284" name="Google Shape;284;gfb2a24648c_5_15"/>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fb2a24648c_5_15"/>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fb2a24648c_5_15"/>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fb2a24648c_5_15"/>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8" name="Google Shape;288;gfb2a24648c_5_15"/>
              <p:cNvSpPr txBox="1"/>
              <p:nvPr/>
            </p:nvSpPr>
            <p:spPr>
              <a:xfrm rot="-647769">
                <a:off x="6764599" y="2930114"/>
                <a:ext cx="2440803" cy="84573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3D85C6"/>
                    </a:solidFill>
                    <a:latin typeface="Raleway"/>
                    <a:ea typeface="Raleway"/>
                    <a:cs typeface="Raleway"/>
                    <a:sym typeface="Raleway"/>
                  </a:rPr>
                  <a:t>Preliminary / </a:t>
                </a:r>
                <a:br>
                  <a:rPr b="1" lang="en-US">
                    <a:solidFill>
                      <a:srgbClr val="3D85C6"/>
                    </a:solidFill>
                    <a:latin typeface="Raleway"/>
                    <a:ea typeface="Raleway"/>
                    <a:cs typeface="Raleway"/>
                    <a:sym typeface="Raleway"/>
                  </a:rPr>
                </a:br>
                <a:r>
                  <a:rPr b="1" lang="en-US">
                    <a:solidFill>
                      <a:srgbClr val="3D85C6"/>
                    </a:solidFill>
                    <a:latin typeface="Raleway"/>
                    <a:ea typeface="Raleway"/>
                    <a:cs typeface="Raleway"/>
                    <a:sym typeface="Raleway"/>
                  </a:rPr>
                  <a:t>Subject to change</a:t>
                </a:r>
                <a:endParaRPr b="1">
                  <a:solidFill>
                    <a:srgbClr val="3D85C6"/>
                  </a:solidFill>
                  <a:latin typeface="Raleway"/>
                  <a:ea typeface="Raleway"/>
                  <a:cs typeface="Raleway"/>
                  <a:sym typeface="Raleway"/>
                </a:endParaRPr>
              </a:p>
            </p:txBody>
          </p:sp>
          <p:grpSp>
            <p:nvGrpSpPr>
              <p:cNvPr id="289" name="Google Shape;289;gfb2a24648c_5_15"/>
              <p:cNvGrpSpPr/>
              <p:nvPr/>
            </p:nvGrpSpPr>
            <p:grpSpPr>
              <a:xfrm>
                <a:off x="5917257" y="1763859"/>
                <a:ext cx="365619" cy="3913630"/>
                <a:chOff x="5685886" y="364057"/>
                <a:chExt cx="410117" cy="6906000"/>
              </a:xfrm>
            </p:grpSpPr>
            <p:cxnSp>
              <p:nvCxnSpPr>
                <p:cNvPr id="290" name="Google Shape;290;gfb2a24648c_5_15"/>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291" name="Google Shape;291;gfb2a24648c_5_15"/>
                <p:cNvSpPr txBox="1"/>
                <p:nvPr/>
              </p:nvSpPr>
              <p:spPr>
                <a:xfrm rot="-5400000">
                  <a:off x="3976786" y="4605787"/>
                  <a:ext cx="36897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900">
                      <a:solidFill>
                        <a:srgbClr val="1155CC"/>
                      </a:solidFill>
                      <a:latin typeface="Montserrat"/>
                      <a:ea typeface="Montserrat"/>
                      <a:cs typeface="Montserrat"/>
                      <a:sym typeface="Montserrat"/>
                    </a:rPr>
                    <a:t>January 21, 2022</a:t>
                  </a:r>
                  <a:endParaRPr b="0" i="0" sz="900" u="none" cap="none" strike="noStrike">
                    <a:solidFill>
                      <a:srgbClr val="1155CC"/>
                    </a:solidFill>
                    <a:latin typeface="Montserrat"/>
                    <a:ea typeface="Montserrat"/>
                    <a:cs typeface="Montserrat"/>
                    <a:sym typeface="Montserrat"/>
                  </a:endParaRPr>
                </a:p>
              </p:txBody>
            </p:sp>
          </p:grpSp>
        </p:grpSp>
        <p:pic>
          <p:nvPicPr>
            <p:cNvPr id="292" name="Google Shape;292;gfb2a24648c_5_15"/>
            <p:cNvPicPr preferRelativeResize="0"/>
            <p:nvPr/>
          </p:nvPicPr>
          <p:blipFill rotWithShape="1">
            <a:blip r:embed="rId4">
              <a:alphaModFix/>
            </a:blip>
            <a:srcRect b="14046" l="3204" r="81009" t="48705"/>
            <a:stretch/>
          </p:blipFill>
          <p:spPr>
            <a:xfrm>
              <a:off x="1717075" y="2606250"/>
              <a:ext cx="1500376" cy="1264876"/>
            </a:xfrm>
            <a:prstGeom prst="rect">
              <a:avLst/>
            </a:prstGeom>
            <a:noFill/>
            <a:ln>
              <a:noFill/>
            </a:ln>
          </p:spPr>
        </p:pic>
      </p:grpSp>
      <p:graphicFrame>
        <p:nvGraphicFramePr>
          <p:cNvPr id="293" name="Google Shape;293;gfb2a24648c_5_15"/>
          <p:cNvGraphicFramePr/>
          <p:nvPr/>
        </p:nvGraphicFramePr>
        <p:xfrm>
          <a:off x="6130288" y="4213550"/>
          <a:ext cx="3000000" cy="3000000"/>
        </p:xfrm>
        <a:graphic>
          <a:graphicData uri="http://schemas.openxmlformats.org/drawingml/2006/table">
            <a:tbl>
              <a:tblPr>
                <a:noFill/>
                <a:tableStyleId>{7FD850A0-B795-4FE2-9944-164FF6004E42}</a:tableStyleId>
              </a:tblPr>
              <a:tblGrid>
                <a:gridCol w="332125"/>
                <a:gridCol w="347225"/>
                <a:gridCol w="347225"/>
                <a:gridCol w="347225"/>
                <a:gridCol w="347225"/>
                <a:gridCol w="347225"/>
                <a:gridCol w="347225"/>
                <a:gridCol w="347225"/>
                <a:gridCol w="347225"/>
                <a:gridCol w="347225"/>
                <a:gridCol w="347225"/>
                <a:gridCol w="347225"/>
                <a:gridCol w="347225"/>
                <a:gridCol w="347225"/>
              </a:tblGrid>
              <a:tr h="2539900">
                <a:tc>
                  <a:txBody>
                    <a:bodyPr/>
                    <a:lstStyle/>
                    <a:p>
                      <a:pPr indent="0" lvl="0" marL="0" marR="0" rtl="0" algn="r">
                        <a:lnSpc>
                          <a:spcPct val="100000"/>
                        </a:lnSpc>
                        <a:spcBef>
                          <a:spcPts val="0"/>
                        </a:spcBef>
                        <a:spcAft>
                          <a:spcPts val="0"/>
                        </a:spcAft>
                        <a:buClr>
                          <a:srgbClr val="000000"/>
                        </a:buClr>
                        <a:buSzPts val="800"/>
                        <a:buFont typeface="Arial"/>
                        <a:buNone/>
                      </a:pPr>
                      <a:r>
                        <a:t/>
                      </a:r>
                      <a:endParaRPr sz="4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Mar.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Apr.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800"/>
                        <a:buFont typeface="Arial"/>
                        <a:buNone/>
                      </a:pPr>
                      <a:r>
                        <a:rPr lang="en-US" sz="400" u="none" cap="none" strike="noStrike">
                          <a:solidFill>
                            <a:srgbClr val="0B5394"/>
                          </a:solidFill>
                        </a:rPr>
                        <a:t>May</a:t>
                      </a:r>
                      <a:br>
                        <a:rPr lang="en-US" sz="400" u="none" cap="none" strike="noStrike">
                          <a:solidFill>
                            <a:srgbClr val="0B5394"/>
                          </a:solidFill>
                        </a:rPr>
                      </a:br>
                      <a:r>
                        <a:rPr lang="en-US" sz="400" u="none" cap="none" strike="noStrike">
                          <a:solidFill>
                            <a:srgbClr val="0B5394"/>
                          </a:solidFill>
                        </a:rPr>
                        <a:t>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Jun.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Jul.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Aug.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Sep.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Oct.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Nov.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Dec. 2022</a:t>
                      </a:r>
                      <a:endParaRPr sz="4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9FC5E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Jan. 2023</a:t>
                      </a:r>
                      <a:endParaRPr sz="400" u="none" cap="none" strike="noStrike">
                        <a:solidFill>
                          <a:srgbClr val="0B5394"/>
                        </a:solidFill>
                      </a:endParaRPr>
                    </a:p>
                  </a:txBody>
                  <a:tcPr marT="9125" marB="9125" marR="9125" marL="9125" anchor="b">
                    <a:lnL cap="flat" cmpd="sng" w="9525">
                      <a:solidFill>
                        <a:srgbClr val="9FC5E8"/>
                      </a:solidFill>
                      <a:prstDash val="solid"/>
                      <a:round/>
                      <a:headEnd len="sm" w="sm" type="none"/>
                      <a:tailEnd len="sm" w="sm" type="none"/>
                    </a:lnL>
                    <a:lnR cap="flat" cmpd="sng" w="9525">
                      <a:solidFill>
                        <a:srgbClr val="999999">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400" u="none" cap="none" strike="noStrike">
                          <a:solidFill>
                            <a:srgbClr val="0B5394"/>
                          </a:solidFill>
                        </a:rPr>
                        <a:t>Feb. 2023</a:t>
                      </a:r>
                      <a:endParaRPr sz="400" u="none" cap="none" strike="noStrike">
                        <a:solidFill>
                          <a:srgbClr val="0B5394"/>
                        </a:solidFill>
                      </a:endParaRPr>
                    </a:p>
                  </a:txBody>
                  <a:tcPr marT="9125" marB="9125" marR="9125" marL="9125" anchor="b">
                    <a:lnL cap="flat" cmpd="sng" w="9525">
                      <a:solidFill>
                        <a:srgbClr val="999999">
                          <a:alpha val="0"/>
                        </a:srgbClr>
                      </a:solidFill>
                      <a:prstDash val="dot"/>
                      <a:round/>
                      <a:headEnd len="sm" w="sm" type="none"/>
                      <a:tailEnd len="sm" w="sm" type="none"/>
                    </a:lnL>
                    <a:lnR cap="flat" cmpd="sng" w="9525">
                      <a:solidFill>
                        <a:srgbClr val="999999">
                          <a:alpha val="0"/>
                        </a:srgbClr>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400"/>
                        <a:buFont typeface="Arial"/>
                        <a:buNone/>
                      </a:pPr>
                      <a:r>
                        <a:rPr lang="en-US" sz="400" u="none" cap="none" strike="noStrike">
                          <a:solidFill>
                            <a:srgbClr val="0B5394"/>
                          </a:solidFill>
                        </a:rPr>
                        <a:t>Mar. 2023</a:t>
                      </a:r>
                      <a:endParaRPr sz="400" u="none" cap="none" strike="noStrike">
                        <a:solidFill>
                          <a:srgbClr val="0B5394"/>
                        </a:solidFill>
                      </a:endParaRPr>
                    </a:p>
                  </a:txBody>
                  <a:tcPr marT="9125" marB="9125" marR="9125" marL="9125" anchor="b">
                    <a:lnL cap="flat" cmpd="sng" w="9525">
                      <a:solidFill>
                        <a:srgbClr val="999999">
                          <a:alpha val="0"/>
                        </a:srgbClr>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94" name="Google Shape;294;gfb2a24648c_5_15"/>
          <p:cNvGrpSpPr/>
          <p:nvPr/>
        </p:nvGrpSpPr>
        <p:grpSpPr>
          <a:xfrm>
            <a:off x="6284850" y="4403325"/>
            <a:ext cx="4819999" cy="2366575"/>
            <a:chOff x="6284850" y="4403325"/>
            <a:chExt cx="4819999" cy="2366575"/>
          </a:xfrm>
        </p:grpSpPr>
        <p:pic>
          <p:nvPicPr>
            <p:cNvPr id="295" name="Google Shape;295;gfb2a24648c_5_15"/>
            <p:cNvPicPr preferRelativeResize="0"/>
            <p:nvPr/>
          </p:nvPicPr>
          <p:blipFill rotWithShape="1">
            <a:blip r:embed="rId5">
              <a:alphaModFix/>
            </a:blip>
            <a:srcRect b="19058" l="0" r="0" t="15220"/>
            <a:stretch/>
          </p:blipFill>
          <p:spPr>
            <a:xfrm>
              <a:off x="6284850" y="4403325"/>
              <a:ext cx="4819999" cy="2366575"/>
            </a:xfrm>
            <a:prstGeom prst="rect">
              <a:avLst/>
            </a:prstGeom>
            <a:noFill/>
            <a:ln>
              <a:noFill/>
            </a:ln>
          </p:spPr>
        </p:pic>
        <p:pic>
          <p:nvPicPr>
            <p:cNvPr id="296" name="Google Shape;296;gfb2a24648c_5_15"/>
            <p:cNvPicPr preferRelativeResize="0"/>
            <p:nvPr/>
          </p:nvPicPr>
          <p:blipFill rotWithShape="1">
            <a:blip r:embed="rId5">
              <a:alphaModFix/>
            </a:blip>
            <a:srcRect b="61831" l="38260" r="53527" t="35345"/>
            <a:stretch/>
          </p:blipFill>
          <p:spPr>
            <a:xfrm>
              <a:off x="8961875" y="5133099"/>
              <a:ext cx="390124" cy="99976"/>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f6487c47f5_0_15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02" name="Google Shape;302;gf6487c47f5_0_150"/>
          <p:cNvSpPr txBox="1"/>
          <p:nvPr>
            <p:ph type="title"/>
          </p:nvPr>
        </p:nvSpPr>
        <p:spPr>
          <a:xfrm>
            <a:off x="1262400" y="203800"/>
            <a:ext cx="97011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600"/>
              <a:t>NWS GOES-T readiness planning: </a:t>
            </a:r>
            <a:r>
              <a:rPr lang="en-US" sz="2600"/>
              <a:t>2022 timeline</a:t>
            </a:r>
            <a:endParaRPr sz="2600"/>
          </a:p>
        </p:txBody>
      </p:sp>
      <p:pic>
        <p:nvPicPr>
          <p:cNvPr id="303" name="Google Shape;303;gf6487c47f5_0_150"/>
          <p:cNvPicPr preferRelativeResize="0"/>
          <p:nvPr/>
        </p:nvPicPr>
        <p:blipFill rotWithShape="1">
          <a:blip r:embed="rId3">
            <a:alphaModFix/>
          </a:blip>
          <a:srcRect b="14046" l="3204" r="81009" t="48705"/>
          <a:stretch/>
        </p:blipFill>
        <p:spPr>
          <a:xfrm>
            <a:off x="432200" y="3999050"/>
            <a:ext cx="1889377" cy="1592824"/>
          </a:xfrm>
          <a:prstGeom prst="rect">
            <a:avLst/>
          </a:prstGeom>
          <a:noFill/>
          <a:ln>
            <a:noFill/>
          </a:ln>
        </p:spPr>
      </p:pic>
      <p:grpSp>
        <p:nvGrpSpPr>
          <p:cNvPr id="304" name="Google Shape;304;gf6487c47f5_0_150"/>
          <p:cNvGrpSpPr/>
          <p:nvPr/>
        </p:nvGrpSpPr>
        <p:grpSpPr>
          <a:xfrm>
            <a:off x="2274400" y="1145992"/>
            <a:ext cx="9488525" cy="5580008"/>
            <a:chOff x="2045800" y="1145992"/>
            <a:chExt cx="9488525" cy="5580008"/>
          </a:xfrm>
        </p:grpSpPr>
        <p:grpSp>
          <p:nvGrpSpPr>
            <p:cNvPr id="305" name="Google Shape;305;gf6487c47f5_0_150"/>
            <p:cNvGrpSpPr/>
            <p:nvPr/>
          </p:nvGrpSpPr>
          <p:grpSpPr>
            <a:xfrm>
              <a:off x="2228725" y="1145992"/>
              <a:ext cx="9305600" cy="5580008"/>
              <a:chOff x="1847725" y="1145992"/>
              <a:chExt cx="9305600" cy="5580008"/>
            </a:xfrm>
          </p:grpSpPr>
          <p:grpSp>
            <p:nvGrpSpPr>
              <p:cNvPr id="306" name="Google Shape;306;gf6487c47f5_0_150"/>
              <p:cNvGrpSpPr/>
              <p:nvPr/>
            </p:nvGrpSpPr>
            <p:grpSpPr>
              <a:xfrm>
                <a:off x="1847725" y="1145992"/>
                <a:ext cx="9305600" cy="5580008"/>
                <a:chOff x="1466725" y="1145992"/>
                <a:chExt cx="9305600" cy="5580008"/>
              </a:xfrm>
            </p:grpSpPr>
            <p:pic>
              <p:nvPicPr>
                <p:cNvPr id="307" name="Google Shape;307;gf6487c47f5_0_150"/>
                <p:cNvPicPr preferRelativeResize="0"/>
                <p:nvPr/>
              </p:nvPicPr>
              <p:blipFill rotWithShape="1">
                <a:blip r:embed="rId4">
                  <a:alphaModFix/>
                </a:blip>
                <a:srcRect b="0" l="43088" r="0" t="7252"/>
                <a:stretch/>
              </p:blipFill>
              <p:spPr>
                <a:xfrm>
                  <a:off x="1466725" y="1146000"/>
                  <a:ext cx="9058450" cy="5580000"/>
                </a:xfrm>
                <a:prstGeom prst="rect">
                  <a:avLst/>
                </a:prstGeom>
                <a:noFill/>
                <a:ln>
                  <a:noFill/>
                </a:ln>
              </p:spPr>
            </p:pic>
            <p:grpSp>
              <p:nvGrpSpPr>
                <p:cNvPr id="308" name="Google Shape;308;gf6487c47f5_0_150"/>
                <p:cNvGrpSpPr/>
                <p:nvPr/>
              </p:nvGrpSpPr>
              <p:grpSpPr>
                <a:xfrm>
                  <a:off x="2707920" y="1145992"/>
                  <a:ext cx="8064405" cy="5572877"/>
                  <a:chOff x="6021926" y="1763859"/>
                  <a:chExt cx="6180094" cy="4270731"/>
                </a:xfrm>
              </p:grpSpPr>
              <p:sp>
                <p:nvSpPr>
                  <p:cNvPr id="309" name="Google Shape;309;gf6487c47f5_0_150"/>
                  <p:cNvSpPr txBox="1"/>
                  <p:nvPr/>
                </p:nvSpPr>
                <p:spPr>
                  <a:xfrm rot="5400000">
                    <a:off x="11060670" y="4893240"/>
                    <a:ext cx="2127000" cy="1557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1200" u="none" cap="none" strike="noStrike">
                        <a:solidFill>
                          <a:srgbClr val="666666"/>
                        </a:solidFill>
                        <a:latin typeface="Lato"/>
                        <a:ea typeface="Lato"/>
                        <a:cs typeface="Lato"/>
                        <a:sym typeface="Lato"/>
                      </a:rPr>
                      <a:t>Dariush Khadjenouri - Tentative and draft</a:t>
                    </a:r>
                    <a:endParaRPr b="0" i="1" sz="1200" u="none" cap="none" strike="noStrike">
                      <a:solidFill>
                        <a:srgbClr val="666666"/>
                      </a:solidFill>
                      <a:latin typeface="Lato"/>
                      <a:ea typeface="Lato"/>
                      <a:cs typeface="Lato"/>
                      <a:sym typeface="Lato"/>
                    </a:endParaRPr>
                  </a:p>
                </p:txBody>
              </p:sp>
              <p:grpSp>
                <p:nvGrpSpPr>
                  <p:cNvPr id="310" name="Google Shape;310;gf6487c47f5_0_150"/>
                  <p:cNvGrpSpPr/>
                  <p:nvPr/>
                </p:nvGrpSpPr>
                <p:grpSpPr>
                  <a:xfrm>
                    <a:off x="6359192" y="4642920"/>
                    <a:ext cx="818842" cy="466776"/>
                    <a:chOff x="10002306" y="2316575"/>
                    <a:chExt cx="2350292" cy="1725606"/>
                  </a:xfrm>
                </p:grpSpPr>
                <p:sp>
                  <p:nvSpPr>
                    <p:cNvPr id="311" name="Google Shape;311;gf6487c47f5_0_150"/>
                    <p:cNvSpPr/>
                    <p:nvPr/>
                  </p:nvSpPr>
                  <p:spPr>
                    <a:xfrm>
                      <a:off x="11213821" y="2553555"/>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f6487c47f5_0_150"/>
                    <p:cNvSpPr/>
                    <p:nvPr/>
                  </p:nvSpPr>
                  <p:spPr>
                    <a:xfrm>
                      <a:off x="10002306" y="2316575"/>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f6487c47f5_0_150"/>
                    <p:cNvSpPr/>
                    <p:nvPr/>
                  </p:nvSpPr>
                  <p:spPr>
                    <a:xfrm>
                      <a:off x="10002358" y="3190646"/>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f6487c47f5_0_150"/>
                    <p:cNvSpPr/>
                    <p:nvPr/>
                  </p:nvSpPr>
                  <p:spPr>
                    <a:xfrm>
                      <a:off x="11129480" y="3293131"/>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5" name="Google Shape;315;gf6487c47f5_0_150"/>
                  <p:cNvSpPr txBox="1"/>
                  <p:nvPr/>
                </p:nvSpPr>
                <p:spPr>
                  <a:xfrm rot="-647769">
                    <a:off x="6752149" y="2931246"/>
                    <a:ext cx="2440803" cy="70787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3D85C6"/>
                        </a:solidFill>
                        <a:latin typeface="Raleway"/>
                        <a:ea typeface="Raleway"/>
                        <a:cs typeface="Raleway"/>
                        <a:sym typeface="Raleway"/>
                      </a:rPr>
                      <a:t>Preliminary / </a:t>
                    </a:r>
                    <a:br>
                      <a:rPr b="1" lang="en-US" sz="2400">
                        <a:solidFill>
                          <a:srgbClr val="3D85C6"/>
                        </a:solidFill>
                        <a:latin typeface="Raleway"/>
                        <a:ea typeface="Raleway"/>
                        <a:cs typeface="Raleway"/>
                        <a:sym typeface="Raleway"/>
                      </a:rPr>
                    </a:br>
                    <a:r>
                      <a:rPr b="1" lang="en-US" sz="2400">
                        <a:solidFill>
                          <a:srgbClr val="3D85C6"/>
                        </a:solidFill>
                        <a:latin typeface="Raleway"/>
                        <a:ea typeface="Raleway"/>
                        <a:cs typeface="Raleway"/>
                        <a:sym typeface="Raleway"/>
                      </a:rPr>
                      <a:t>Subject to change</a:t>
                    </a:r>
                    <a:endParaRPr b="1" sz="2400">
                      <a:solidFill>
                        <a:srgbClr val="3D85C6"/>
                      </a:solidFill>
                      <a:latin typeface="Raleway"/>
                      <a:ea typeface="Raleway"/>
                      <a:cs typeface="Raleway"/>
                      <a:sym typeface="Raleway"/>
                    </a:endParaRPr>
                  </a:p>
                </p:txBody>
              </p:sp>
              <p:grpSp>
                <p:nvGrpSpPr>
                  <p:cNvPr id="316" name="Google Shape;316;gf6487c47f5_0_150"/>
                  <p:cNvGrpSpPr/>
                  <p:nvPr/>
                </p:nvGrpSpPr>
                <p:grpSpPr>
                  <a:xfrm>
                    <a:off x="6021926" y="1763859"/>
                    <a:ext cx="260950" cy="3913630"/>
                    <a:chOff x="5803294" y="364057"/>
                    <a:chExt cx="292709" cy="6906000"/>
                  </a:xfrm>
                </p:grpSpPr>
                <p:cxnSp>
                  <p:nvCxnSpPr>
                    <p:cNvPr id="317" name="Google Shape;317;gf6487c47f5_0_150"/>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318" name="Google Shape;318;gf6487c47f5_0_150"/>
                    <p:cNvSpPr txBox="1"/>
                    <p:nvPr/>
                  </p:nvSpPr>
                  <p:spPr>
                    <a:xfrm rot="-5400000">
                      <a:off x="4467844" y="4979446"/>
                      <a:ext cx="29424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solidFill>
                            <a:srgbClr val="1155CC"/>
                          </a:solidFill>
                          <a:latin typeface="Montserrat"/>
                          <a:ea typeface="Montserrat"/>
                          <a:cs typeface="Montserrat"/>
                          <a:sym typeface="Montserrat"/>
                        </a:rPr>
                        <a:t>January 21, 2022</a:t>
                      </a:r>
                      <a:endParaRPr b="0" i="0" u="none" cap="none" strike="noStrike">
                        <a:solidFill>
                          <a:srgbClr val="1155CC"/>
                        </a:solidFill>
                        <a:latin typeface="Montserrat"/>
                        <a:ea typeface="Montserrat"/>
                        <a:cs typeface="Montserrat"/>
                        <a:sym typeface="Montserrat"/>
                      </a:endParaRPr>
                    </a:p>
                  </p:txBody>
                </p:sp>
              </p:grpSp>
            </p:grpSp>
          </p:grpSp>
          <p:pic>
            <p:nvPicPr>
              <p:cNvPr id="319" name="Google Shape;319;gf6487c47f5_0_150"/>
              <p:cNvPicPr preferRelativeResize="0"/>
              <p:nvPr/>
            </p:nvPicPr>
            <p:blipFill rotWithShape="1">
              <a:blip r:embed="rId4">
                <a:alphaModFix/>
              </a:blip>
              <a:srcRect b="5142" l="0" r="96481" t="7253"/>
              <a:stretch/>
            </p:blipFill>
            <p:spPr>
              <a:xfrm>
                <a:off x="1847725" y="1146000"/>
                <a:ext cx="560100" cy="5270675"/>
              </a:xfrm>
              <a:prstGeom prst="rect">
                <a:avLst/>
              </a:prstGeom>
              <a:noFill/>
              <a:ln>
                <a:noFill/>
              </a:ln>
            </p:spPr>
          </p:pic>
        </p:grpSp>
        <p:sp>
          <p:nvSpPr>
            <p:cNvPr id="320" name="Google Shape;320;gf6487c47f5_0_150"/>
            <p:cNvSpPr txBox="1"/>
            <p:nvPr/>
          </p:nvSpPr>
          <p:spPr>
            <a:xfrm>
              <a:off x="2045800" y="1745175"/>
              <a:ext cx="847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rgbClr val="00B050"/>
                  </a:solidFill>
                </a:rPr>
                <a:t>GOES-15</a:t>
              </a:r>
              <a:endParaRPr b="1" sz="1100">
                <a:solidFill>
                  <a:srgbClr val="00B050"/>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f6487c47f5_0_217"/>
          <p:cNvSpPr txBox="1"/>
          <p:nvPr/>
        </p:nvSpPr>
        <p:spPr>
          <a:xfrm>
            <a:off x="329900" y="1194825"/>
            <a:ext cx="6664200" cy="4297800"/>
          </a:xfrm>
          <a:prstGeom prst="rect">
            <a:avLst/>
          </a:prstGeom>
          <a:solidFill>
            <a:srgbClr val="EFEFEF"/>
          </a:solidFill>
          <a:ln cap="flat" cmpd="sng" w="9525">
            <a:solidFill>
              <a:srgbClr val="999999"/>
            </a:solidFill>
            <a:prstDash val="solid"/>
            <a:round/>
            <a:headEnd len="sm" w="sm" type="none"/>
            <a:tailEnd len="sm" w="sm" type="none"/>
          </a:ln>
          <a:effectLst>
            <a:outerShdw blurRad="185738" rotWithShape="0" algn="bl" dir="5400000" dist="66675">
              <a:srgbClr val="000000">
                <a:alpha val="49803"/>
              </a:srgbClr>
            </a:outerShdw>
          </a:effectLst>
        </p:spPr>
        <p:txBody>
          <a:bodyPr anchorCtr="0" anchor="t" bIns="9125" lIns="9125" spcFirstLastPara="1" rIns="9125" wrap="square" tIns="91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p:txBody>
      </p:sp>
      <p:sp>
        <p:nvSpPr>
          <p:cNvPr id="326" name="Google Shape;326;gf6487c47f5_0_21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27" name="Google Shape;327;gf6487c47f5_0_217"/>
          <p:cNvSpPr txBox="1"/>
          <p:nvPr>
            <p:ph type="title"/>
          </p:nvPr>
        </p:nvSpPr>
        <p:spPr>
          <a:xfrm>
            <a:off x="1495100" y="27775"/>
            <a:ext cx="93282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600"/>
              <a:t>NWS GOES-T readiness planning</a:t>
            </a:r>
            <a:r>
              <a:rPr lang="en-US" sz="3100"/>
              <a:t>: </a:t>
            </a:r>
            <a:r>
              <a:rPr lang="en-US" sz="2600"/>
              <a:t>GRE-I1 test</a:t>
            </a:r>
            <a:r>
              <a:rPr lang="en-US" sz="3100"/>
              <a:t> </a:t>
            </a:r>
            <a:endParaRPr sz="3100"/>
          </a:p>
        </p:txBody>
      </p:sp>
      <p:pic>
        <p:nvPicPr>
          <p:cNvPr id="328" name="Google Shape;328;gf6487c47f5_0_217"/>
          <p:cNvPicPr preferRelativeResize="0"/>
          <p:nvPr/>
        </p:nvPicPr>
        <p:blipFill rotWithShape="1">
          <a:blip r:embed="rId3">
            <a:alphaModFix/>
          </a:blip>
          <a:srcRect b="0" l="0" r="0" t="0"/>
          <a:stretch/>
        </p:blipFill>
        <p:spPr>
          <a:xfrm>
            <a:off x="423825" y="1746275"/>
            <a:ext cx="6478650" cy="3644775"/>
          </a:xfrm>
          <a:prstGeom prst="rect">
            <a:avLst/>
          </a:prstGeom>
          <a:noFill/>
          <a:ln>
            <a:noFill/>
          </a:ln>
        </p:spPr>
      </p:pic>
      <p:sp>
        <p:nvSpPr>
          <p:cNvPr id="329" name="Google Shape;329;gf6487c47f5_0_217"/>
          <p:cNvSpPr txBox="1"/>
          <p:nvPr/>
        </p:nvSpPr>
        <p:spPr>
          <a:xfrm>
            <a:off x="329900" y="1116850"/>
            <a:ext cx="6572700" cy="94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Sept. 9 GRE-I1 interleave test: 4 hours of GOES-18 SCMI test data (using live GOES-16): Baseline AWIPS handled GOES-18 Full Disk, CONUS, Meso1, Meso2</a:t>
            </a:r>
            <a:endParaRPr b="0" i="0" sz="14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p:txBody>
      </p:sp>
      <p:sp>
        <p:nvSpPr>
          <p:cNvPr id="330" name="Google Shape;330;gf6487c47f5_0_217"/>
          <p:cNvSpPr txBox="1"/>
          <p:nvPr/>
        </p:nvSpPr>
        <p:spPr>
          <a:xfrm>
            <a:off x="7204900" y="3060750"/>
            <a:ext cx="4885500" cy="3240000"/>
          </a:xfrm>
          <a:prstGeom prst="rect">
            <a:avLst/>
          </a:prstGeom>
          <a:solidFill>
            <a:srgbClr val="D9EAD3"/>
          </a:solidFill>
          <a:ln cap="flat" cmpd="sng" w="9525">
            <a:solidFill>
              <a:srgbClr val="999999"/>
            </a:solidFill>
            <a:prstDash val="solid"/>
            <a:round/>
            <a:headEnd len="sm" w="sm" type="none"/>
            <a:tailEnd len="sm" w="sm" type="none"/>
          </a:ln>
          <a:effectLst>
            <a:outerShdw blurRad="185738" rotWithShape="0" algn="bl" dir="5400000" dist="66675">
              <a:srgbClr val="000000">
                <a:alpha val="49803"/>
              </a:srgbClr>
            </a:outerShdw>
          </a:effectLst>
        </p:spPr>
        <p:txBody>
          <a:bodyPr anchorCtr="0" anchor="t" bIns="9125" lIns="9125" spcFirstLastPara="1" rIns="9125" wrap="square" tIns="9125">
            <a:noAutofit/>
          </a:bodyPr>
          <a:lstStyle/>
          <a:p>
            <a:pPr indent="0" lvl="0" marL="57150" marR="59368"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TOWR-S is engaging with several NWS systems to ensure their timely readiness for interleaved and operational dissemination of GOES-T/GOES-18 data:</a:t>
            </a:r>
            <a:endParaRPr b="0" i="0" sz="1800" u="none" cap="none" strike="noStrike">
              <a:solidFill>
                <a:srgbClr val="000000"/>
              </a:solidFill>
              <a:latin typeface="Lato"/>
              <a:ea typeface="Lato"/>
              <a:cs typeface="Lato"/>
              <a:sym typeface="Lato"/>
            </a:endParaRPr>
          </a:p>
          <a:p>
            <a:pPr indent="-317500" lvl="0" marL="457200" marR="0" rtl="0" algn="l">
              <a:lnSpc>
                <a:spcPct val="115000"/>
              </a:lnSpc>
              <a:spcBef>
                <a:spcPts val="1000"/>
              </a:spcBef>
              <a:spcAft>
                <a:spcPts val="0"/>
              </a:spcAft>
              <a:buClr>
                <a:srgbClr val="000000"/>
              </a:buClr>
              <a:buSzPts val="1400"/>
              <a:buFont typeface="Lato"/>
              <a:buChar char="●"/>
            </a:pPr>
            <a:r>
              <a:rPr b="0" i="0" lang="en-US" sz="1400" u="none" cap="none" strike="noStrike">
                <a:solidFill>
                  <a:srgbClr val="000000"/>
                </a:solidFill>
                <a:latin typeface="Lato"/>
                <a:ea typeface="Lato"/>
                <a:cs typeface="Lato"/>
                <a:sym typeface="Lato"/>
              </a:rPr>
              <a:t>AWIPS Network Control Facility (</a:t>
            </a:r>
            <a:r>
              <a:rPr b="1" i="0" lang="en-US" sz="1400" u="none" cap="none" strike="noStrike">
                <a:solidFill>
                  <a:srgbClr val="000000"/>
                </a:solidFill>
                <a:latin typeface="Lato"/>
                <a:ea typeface="Lato"/>
                <a:cs typeface="Lato"/>
                <a:sym typeface="Lato"/>
              </a:rPr>
              <a:t>NCF</a:t>
            </a:r>
            <a:r>
              <a:rPr b="0" i="0" lang="en-US" sz="1400" u="none" cap="none" strike="noStrike">
                <a:solidFill>
                  <a:srgbClr val="000000"/>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317500" lvl="0" marL="457200" marR="0" rtl="0" algn="l">
              <a:lnSpc>
                <a:spcPct val="115000"/>
              </a:lnSpc>
              <a:spcBef>
                <a:spcPts val="0"/>
              </a:spcBef>
              <a:spcAft>
                <a:spcPts val="0"/>
              </a:spcAft>
              <a:buClr>
                <a:srgbClr val="000000"/>
              </a:buClr>
              <a:buSzPts val="1400"/>
              <a:buFont typeface="Lato"/>
              <a:buChar char="●"/>
            </a:pPr>
            <a:r>
              <a:rPr b="0" i="0" lang="en-US" sz="1400" u="none" cap="none" strike="noStrike">
                <a:solidFill>
                  <a:srgbClr val="000000"/>
                </a:solidFill>
                <a:latin typeface="Lato"/>
                <a:ea typeface="Lato"/>
                <a:cs typeface="Lato"/>
                <a:sym typeface="Lato"/>
              </a:rPr>
              <a:t>NCEP Central Operations (</a:t>
            </a:r>
            <a:r>
              <a:rPr b="1" i="0" lang="en-US" sz="1400" u="none" cap="none" strike="noStrike">
                <a:solidFill>
                  <a:srgbClr val="000000"/>
                </a:solidFill>
                <a:latin typeface="Lato"/>
                <a:ea typeface="Lato"/>
                <a:cs typeface="Lato"/>
                <a:sym typeface="Lato"/>
              </a:rPr>
              <a:t>NCO</a:t>
            </a:r>
            <a:r>
              <a:rPr b="0" i="0" lang="en-US" sz="1400" u="none" cap="none" strike="noStrike">
                <a:solidFill>
                  <a:srgbClr val="000000"/>
                </a:solidFill>
                <a:latin typeface="Lato"/>
                <a:ea typeface="Lato"/>
                <a:cs typeface="Lato"/>
                <a:sym typeface="Lato"/>
              </a:rPr>
              <a:t>) incl. Integrated Dissemination Program (</a:t>
            </a:r>
            <a:r>
              <a:rPr b="1" i="0" lang="en-US" sz="1400" u="none" cap="none" strike="noStrike">
                <a:solidFill>
                  <a:srgbClr val="000000"/>
                </a:solidFill>
                <a:latin typeface="Lato"/>
                <a:ea typeface="Lato"/>
                <a:cs typeface="Lato"/>
                <a:sym typeface="Lato"/>
              </a:rPr>
              <a:t>IDP</a:t>
            </a:r>
            <a:r>
              <a:rPr b="0" i="0" lang="en-US" sz="1400" u="none" cap="none" strike="noStrike">
                <a:solidFill>
                  <a:srgbClr val="000000"/>
                </a:solidFill>
                <a:latin typeface="Lato"/>
                <a:ea typeface="Lato"/>
                <a:cs typeface="Lato"/>
                <a:sym typeface="Lato"/>
              </a:rPr>
              <a:t>) and Weather and Climate Operational Supercomputing System (</a:t>
            </a:r>
            <a:r>
              <a:rPr b="1" i="0" lang="en-US" sz="1400" u="none" cap="none" strike="noStrike">
                <a:solidFill>
                  <a:srgbClr val="000000"/>
                </a:solidFill>
                <a:latin typeface="Lato"/>
                <a:ea typeface="Lato"/>
                <a:cs typeface="Lato"/>
                <a:sym typeface="Lato"/>
              </a:rPr>
              <a:t>WCOSS</a:t>
            </a:r>
            <a:r>
              <a:rPr b="0" i="0" lang="en-US" sz="1400" u="none" cap="none" strike="noStrike">
                <a:solidFill>
                  <a:srgbClr val="000000"/>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317500" lvl="0" marL="457200" marR="0" rtl="0" algn="l">
              <a:lnSpc>
                <a:spcPct val="115000"/>
              </a:lnSpc>
              <a:spcBef>
                <a:spcPts val="0"/>
              </a:spcBef>
              <a:spcAft>
                <a:spcPts val="0"/>
              </a:spcAft>
              <a:buClr>
                <a:srgbClr val="000000"/>
              </a:buClr>
              <a:buSzPts val="1400"/>
              <a:buFont typeface="Lato"/>
              <a:buChar char="●"/>
            </a:pPr>
            <a:r>
              <a:rPr b="0" i="0" lang="en-US" sz="1400" u="none" cap="none" strike="noStrike">
                <a:solidFill>
                  <a:srgbClr val="000000"/>
                </a:solidFill>
                <a:latin typeface="Lato"/>
                <a:ea typeface="Lato"/>
                <a:cs typeface="Lato"/>
                <a:sym typeface="Lato"/>
              </a:rPr>
              <a:t>GOES Rebroadcast (</a:t>
            </a:r>
            <a:r>
              <a:rPr b="1" i="0" lang="en-US" sz="1400" u="none" cap="none" strike="noStrike">
                <a:solidFill>
                  <a:srgbClr val="000000"/>
                </a:solidFill>
                <a:latin typeface="Lato"/>
                <a:ea typeface="Lato"/>
                <a:cs typeface="Lato"/>
                <a:sym typeface="Lato"/>
              </a:rPr>
              <a:t>GRB</a:t>
            </a:r>
            <a:r>
              <a:rPr b="0" i="0" lang="en-US" sz="1400" u="none" cap="none" strike="noStrike">
                <a:solidFill>
                  <a:srgbClr val="000000"/>
                </a:solidFill>
                <a:latin typeface="Lato"/>
                <a:ea typeface="Lato"/>
                <a:cs typeface="Lato"/>
                <a:sym typeface="Lato"/>
              </a:rPr>
              <a:t>) and Geostationary Weather Satellite Antenna System (</a:t>
            </a:r>
            <a:r>
              <a:rPr b="1" i="0" lang="en-US" sz="1400" u="none" cap="none" strike="noStrike">
                <a:solidFill>
                  <a:srgbClr val="000000"/>
                </a:solidFill>
                <a:latin typeface="Lato"/>
                <a:ea typeface="Lato"/>
                <a:cs typeface="Lato"/>
                <a:sym typeface="Lato"/>
              </a:rPr>
              <a:t>GWSAS</a:t>
            </a:r>
            <a:r>
              <a:rPr b="0" i="0" lang="en-US" sz="1400" u="none" cap="none" strike="noStrike">
                <a:solidFill>
                  <a:srgbClr val="000000"/>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317500" lvl="0" marL="457200" marR="0" rtl="0" algn="l">
              <a:lnSpc>
                <a:spcPct val="115000"/>
              </a:lnSpc>
              <a:spcBef>
                <a:spcPts val="0"/>
              </a:spcBef>
              <a:spcAft>
                <a:spcPts val="0"/>
              </a:spcAft>
              <a:buClr>
                <a:srgbClr val="000000"/>
              </a:buClr>
              <a:buSzPts val="1400"/>
              <a:buFont typeface="Lato"/>
              <a:buChar char="●"/>
            </a:pPr>
            <a:r>
              <a:rPr b="0" i="0" lang="en-US" sz="1400" u="none" cap="none" strike="noStrike">
                <a:solidFill>
                  <a:srgbClr val="000000"/>
                </a:solidFill>
                <a:latin typeface="Lato"/>
                <a:ea typeface="Lato"/>
                <a:cs typeface="Lato"/>
                <a:sym typeface="Lato"/>
              </a:rPr>
              <a:t>Space Weather Prediction Center (</a:t>
            </a:r>
            <a:r>
              <a:rPr b="1" i="0" lang="en-US" sz="1400" u="none" cap="none" strike="noStrike">
                <a:solidFill>
                  <a:srgbClr val="000000"/>
                </a:solidFill>
                <a:latin typeface="Lato"/>
                <a:ea typeface="Lato"/>
                <a:cs typeface="Lato"/>
                <a:sym typeface="Lato"/>
              </a:rPr>
              <a:t>SWPC</a:t>
            </a:r>
            <a:r>
              <a:rPr b="0" i="0" lang="en-US" sz="1400" u="none" cap="none" strike="noStrike">
                <a:solidFill>
                  <a:srgbClr val="000000"/>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p:txBody>
      </p:sp>
      <p:sp>
        <p:nvSpPr>
          <p:cNvPr id="331" name="Google Shape;331;gf6487c47f5_0_217"/>
          <p:cNvSpPr txBox="1"/>
          <p:nvPr/>
        </p:nvSpPr>
        <p:spPr>
          <a:xfrm>
            <a:off x="329900" y="5445400"/>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h/t Lee Byerle</a:t>
            </a:r>
            <a:endParaRPr b="0" i="1" sz="1000" u="none" cap="none" strike="noStrike">
              <a:solidFill>
                <a:srgbClr val="666666"/>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0b1813ef6e_0_8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37" name="Google Shape;337;g10b1813ef6e_0_80"/>
          <p:cNvSpPr txBox="1"/>
          <p:nvPr>
            <p:ph type="title"/>
          </p:nvPr>
        </p:nvSpPr>
        <p:spPr>
          <a:xfrm>
            <a:off x="1245050" y="27775"/>
            <a:ext cx="95781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600"/>
              <a:t>NWS GOES-T readiness planning</a:t>
            </a:r>
            <a:r>
              <a:rPr lang="en-US" sz="2700"/>
              <a:t>: DOE-T3 test</a:t>
            </a:r>
            <a:r>
              <a:rPr lang="en-US" sz="3100"/>
              <a:t> </a:t>
            </a:r>
            <a:endParaRPr sz="3100"/>
          </a:p>
        </p:txBody>
      </p:sp>
      <p:sp>
        <p:nvSpPr>
          <p:cNvPr id="338" name="Google Shape;338;g10b1813ef6e_0_80"/>
          <p:cNvSpPr txBox="1"/>
          <p:nvPr/>
        </p:nvSpPr>
        <p:spPr>
          <a:xfrm rot="5400000">
            <a:off x="10574375" y="5942350"/>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h/t Lee Byerle</a:t>
            </a:r>
            <a:endParaRPr b="0" i="1" sz="1000" u="none" cap="none" strike="noStrike">
              <a:solidFill>
                <a:srgbClr val="666666"/>
              </a:solidFill>
              <a:latin typeface="Lato"/>
              <a:ea typeface="Lato"/>
              <a:cs typeface="Lato"/>
              <a:sym typeface="Lato"/>
            </a:endParaRPr>
          </a:p>
        </p:txBody>
      </p:sp>
      <p:sp>
        <p:nvSpPr>
          <p:cNvPr id="339" name="Google Shape;339;g10b1813ef6e_0_80"/>
          <p:cNvSpPr txBox="1"/>
          <p:nvPr/>
        </p:nvSpPr>
        <p:spPr>
          <a:xfrm>
            <a:off x="387800" y="1048625"/>
            <a:ext cx="6715200" cy="2439600"/>
          </a:xfrm>
          <a:prstGeom prst="rect">
            <a:avLst/>
          </a:prstGeom>
          <a:noFill/>
          <a:ln>
            <a:noFill/>
          </a:ln>
        </p:spPr>
        <p:txBody>
          <a:bodyPr anchorCtr="0" anchor="t" bIns="91425" lIns="91425" spcFirstLastPara="1" rIns="91425" wrap="square" tIns="91425">
            <a:spAutoFit/>
          </a:bodyPr>
          <a:lstStyle/>
          <a:p>
            <a:pPr indent="-247650" lvl="0" marL="114300" marR="333935" rtl="0" algn="l">
              <a:lnSpc>
                <a:spcPct val="90000"/>
              </a:lnSpc>
              <a:spcBef>
                <a:spcPts val="1000"/>
              </a:spcBef>
              <a:spcAft>
                <a:spcPts val="0"/>
              </a:spcAft>
              <a:buClr>
                <a:schemeClr val="dk1"/>
              </a:buClr>
              <a:buSzPts val="2100"/>
              <a:buFont typeface="Lato"/>
              <a:buChar char="•"/>
            </a:pPr>
            <a:r>
              <a:rPr lang="en-US" sz="2100">
                <a:solidFill>
                  <a:schemeClr val="dk1"/>
                </a:solidFill>
                <a:latin typeface="Lato"/>
                <a:ea typeface="Lato"/>
                <a:cs typeface="Lato"/>
                <a:sym typeface="Lato"/>
              </a:rPr>
              <a:t>DOE-T3 test event Nov. 8-19: </a:t>
            </a:r>
            <a:endParaRPr sz="2100">
              <a:solidFill>
                <a:schemeClr val="dk1"/>
              </a:solidFill>
              <a:latin typeface="Lato"/>
              <a:ea typeface="Lato"/>
              <a:cs typeface="Lato"/>
              <a:sym typeface="Lato"/>
            </a:endParaRPr>
          </a:p>
          <a:p>
            <a:pPr indent="-234950" lvl="0" marL="285750" marR="333935" rtl="0" algn="l">
              <a:lnSpc>
                <a:spcPct val="90000"/>
              </a:lnSpc>
              <a:spcBef>
                <a:spcPts val="1000"/>
              </a:spcBef>
              <a:spcAft>
                <a:spcPts val="0"/>
              </a:spcAft>
              <a:buClr>
                <a:schemeClr val="dk1"/>
              </a:buClr>
              <a:buSzPts val="1900"/>
              <a:buFont typeface="Lato"/>
              <a:buChar char="•"/>
            </a:pPr>
            <a:r>
              <a:rPr lang="en-US" sz="1900">
                <a:solidFill>
                  <a:schemeClr val="dk1"/>
                </a:solidFill>
                <a:latin typeface="Lato"/>
                <a:ea typeface="Lato"/>
                <a:cs typeface="Lato"/>
                <a:sym typeface="Lato"/>
              </a:rPr>
              <a:t>GOES-R Ground System</a:t>
            </a:r>
            <a:r>
              <a:rPr lang="en-US" sz="1900">
                <a:solidFill>
                  <a:schemeClr val="dk1"/>
                </a:solidFill>
                <a:latin typeface="Lato"/>
                <a:ea typeface="Lato"/>
                <a:cs typeface="Lato"/>
                <a:sym typeface="Lato"/>
              </a:rPr>
              <a:t> produced and provided valid GOES-18 L2 products; and </a:t>
            </a:r>
            <a:endParaRPr i="1" sz="1900">
              <a:solidFill>
                <a:schemeClr val="dk1"/>
              </a:solidFill>
              <a:latin typeface="Lato"/>
              <a:ea typeface="Lato"/>
              <a:cs typeface="Lato"/>
              <a:sym typeface="Lato"/>
            </a:endParaRPr>
          </a:p>
          <a:p>
            <a:pPr indent="-234950" lvl="0" marL="285750" marR="333935" rtl="0" algn="l">
              <a:lnSpc>
                <a:spcPct val="90000"/>
              </a:lnSpc>
              <a:spcBef>
                <a:spcPts val="1000"/>
              </a:spcBef>
              <a:spcAft>
                <a:spcPts val="0"/>
              </a:spcAft>
              <a:buClr>
                <a:schemeClr val="dk1"/>
              </a:buClr>
              <a:buSzPts val="1900"/>
              <a:buFont typeface="Lato"/>
              <a:buChar char="•"/>
            </a:pPr>
            <a:r>
              <a:rPr lang="en-US" sz="1900">
                <a:solidFill>
                  <a:schemeClr val="dk1"/>
                </a:solidFill>
                <a:latin typeface="Lato"/>
                <a:ea typeface="Lato"/>
                <a:cs typeface="Lato"/>
                <a:sym typeface="Lato"/>
              </a:rPr>
              <a:t>With only configuration changes, AWIPS correctly ingested and displayed these products.</a:t>
            </a:r>
            <a:endParaRPr sz="1900">
              <a:solidFill>
                <a:schemeClr val="dk1"/>
              </a:solidFill>
              <a:latin typeface="Lato"/>
              <a:ea typeface="Lato"/>
              <a:cs typeface="Lato"/>
              <a:sym typeface="Lato"/>
            </a:endParaRPr>
          </a:p>
          <a:p>
            <a:pPr indent="-234950" lvl="0" marL="285750" marR="333935" rtl="0" algn="l">
              <a:lnSpc>
                <a:spcPct val="90000"/>
              </a:lnSpc>
              <a:spcBef>
                <a:spcPts val="1000"/>
              </a:spcBef>
              <a:spcAft>
                <a:spcPts val="0"/>
              </a:spcAft>
              <a:buClr>
                <a:schemeClr val="dk1"/>
              </a:buClr>
              <a:buSzPts val="1900"/>
              <a:buFont typeface="Lato"/>
              <a:buChar char="•"/>
            </a:pPr>
            <a:r>
              <a:rPr lang="en-US" sz="1900">
                <a:solidFill>
                  <a:schemeClr val="dk1"/>
                </a:solidFill>
                <a:latin typeface="Lato"/>
                <a:ea typeface="Lato"/>
                <a:cs typeface="Lato"/>
                <a:sym typeface="Lato"/>
              </a:rPr>
              <a:t>Add’l L2 algorithms in NDE (</a:t>
            </a:r>
            <a:r>
              <a:rPr i="1" lang="en-US" sz="1900">
                <a:solidFill>
                  <a:schemeClr val="dk1"/>
                </a:solidFill>
                <a:latin typeface="Lato"/>
                <a:ea typeface="Lato"/>
                <a:cs typeface="Lato"/>
                <a:sym typeface="Lato"/>
              </a:rPr>
              <a:t>e.g.,</a:t>
            </a:r>
            <a:r>
              <a:rPr lang="en-US" sz="1900">
                <a:solidFill>
                  <a:schemeClr val="dk1"/>
                </a:solidFill>
                <a:latin typeface="Lato"/>
                <a:ea typeface="Lato"/>
                <a:cs typeface="Lato"/>
                <a:sym typeface="Lato"/>
              </a:rPr>
              <a:t> Fog &amp; Low Stratus) will be ready for GOES-18 in the summer / fall of 2022.</a:t>
            </a:r>
            <a:endParaRPr sz="1900">
              <a:solidFill>
                <a:schemeClr val="dk1"/>
              </a:solidFill>
              <a:latin typeface="Lato"/>
              <a:ea typeface="Lato"/>
              <a:cs typeface="Lato"/>
              <a:sym typeface="Lato"/>
            </a:endParaRPr>
          </a:p>
        </p:txBody>
      </p:sp>
      <p:pic>
        <p:nvPicPr>
          <p:cNvPr id="340" name="Google Shape;340;g10b1813ef6e_0_80"/>
          <p:cNvPicPr preferRelativeResize="0"/>
          <p:nvPr/>
        </p:nvPicPr>
        <p:blipFill rotWithShape="1">
          <a:blip r:embed="rId3">
            <a:alphaModFix/>
          </a:blip>
          <a:srcRect b="0" l="0" r="0" t="1176"/>
          <a:stretch/>
        </p:blipFill>
        <p:spPr>
          <a:xfrm>
            <a:off x="6873950" y="1062925"/>
            <a:ext cx="4284799" cy="2820119"/>
          </a:xfrm>
          <a:prstGeom prst="rect">
            <a:avLst/>
          </a:prstGeom>
          <a:noFill/>
          <a:ln cap="flat" cmpd="sng" w="9525">
            <a:solidFill>
              <a:srgbClr val="9E9E9E"/>
            </a:solidFill>
            <a:prstDash val="solid"/>
            <a:round/>
            <a:headEnd len="sm" w="sm" type="none"/>
            <a:tailEnd len="sm" w="sm" type="none"/>
          </a:ln>
        </p:spPr>
      </p:pic>
      <p:pic>
        <p:nvPicPr>
          <p:cNvPr id="341" name="Google Shape;341;g10b1813ef6e_0_80"/>
          <p:cNvPicPr preferRelativeResize="0"/>
          <p:nvPr/>
        </p:nvPicPr>
        <p:blipFill>
          <a:blip r:embed="rId4">
            <a:alphaModFix/>
          </a:blip>
          <a:stretch>
            <a:fillRect/>
          </a:stretch>
        </p:blipFill>
        <p:spPr>
          <a:xfrm>
            <a:off x="2949350" y="3660825"/>
            <a:ext cx="3840150" cy="3154524"/>
          </a:xfrm>
          <a:prstGeom prst="rect">
            <a:avLst/>
          </a:prstGeom>
          <a:noFill/>
          <a:ln cap="flat" cmpd="sng" w="9525">
            <a:solidFill>
              <a:srgbClr val="9E9E9E"/>
            </a:solidFill>
            <a:prstDash val="solid"/>
            <a:round/>
            <a:headEnd len="sm" w="sm" type="none"/>
            <a:tailEnd len="sm" w="sm" type="none"/>
          </a:ln>
        </p:spPr>
      </p:pic>
      <p:pic>
        <p:nvPicPr>
          <p:cNvPr id="342" name="Google Shape;342;g10b1813ef6e_0_80"/>
          <p:cNvPicPr preferRelativeResize="0"/>
          <p:nvPr/>
        </p:nvPicPr>
        <p:blipFill rotWithShape="1">
          <a:blip r:embed="rId5">
            <a:alphaModFix/>
          </a:blip>
          <a:srcRect b="0" l="0" r="0" t="15554"/>
          <a:stretch/>
        </p:blipFill>
        <p:spPr>
          <a:xfrm>
            <a:off x="6873939" y="3952750"/>
            <a:ext cx="4284812" cy="2862601"/>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gf6487c47f5_0_27"/>
          <p:cNvPicPr preferRelativeResize="0"/>
          <p:nvPr/>
        </p:nvPicPr>
        <p:blipFill>
          <a:blip r:embed="rId3">
            <a:alphaModFix/>
          </a:blip>
          <a:stretch>
            <a:fillRect/>
          </a:stretch>
        </p:blipFill>
        <p:spPr>
          <a:xfrm>
            <a:off x="1161675" y="1027275"/>
            <a:ext cx="10147225" cy="5313200"/>
          </a:xfrm>
          <a:prstGeom prst="rect">
            <a:avLst/>
          </a:prstGeom>
          <a:noFill/>
          <a:ln cap="flat" cmpd="sng" w="9525">
            <a:solidFill>
              <a:srgbClr val="999999"/>
            </a:solidFill>
            <a:prstDash val="solid"/>
            <a:round/>
            <a:headEnd len="sm" w="sm" type="none"/>
            <a:tailEnd len="sm" w="sm" type="none"/>
          </a:ln>
          <a:effectLst>
            <a:outerShdw blurRad="142875" rotWithShape="0" algn="bl" dir="5400000" dist="47625">
              <a:srgbClr val="000000">
                <a:alpha val="50000"/>
              </a:srgbClr>
            </a:outerShdw>
          </a:effectLst>
        </p:spPr>
      </p:pic>
      <p:sp>
        <p:nvSpPr>
          <p:cNvPr id="349" name="Google Shape;349;gf6487c47f5_0_2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50" name="Google Shape;350;gf6487c47f5_0_27"/>
          <p:cNvSpPr txBox="1"/>
          <p:nvPr>
            <p:ph type="title"/>
          </p:nvPr>
        </p:nvSpPr>
        <p:spPr>
          <a:xfrm>
            <a:off x="1700775" y="0"/>
            <a:ext cx="8778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en-US" sz="2900"/>
              <a:t>GOES-17 ABI Cooling Anomaly: </a:t>
            </a:r>
            <a:endParaRPr sz="2900"/>
          </a:p>
          <a:p>
            <a:pPr indent="0" lvl="0" marL="0" rtl="0" algn="ctr">
              <a:lnSpc>
                <a:spcPct val="100000"/>
              </a:lnSpc>
              <a:spcBef>
                <a:spcPts val="0"/>
              </a:spcBef>
              <a:spcAft>
                <a:spcPts val="0"/>
              </a:spcAft>
              <a:buSzPts val="1100"/>
              <a:buNone/>
            </a:pPr>
            <a:r>
              <a:rPr lang="en-US" sz="2000"/>
              <a:t>2022 predicted daily peak temperatures</a:t>
            </a:r>
            <a:r>
              <a:rPr lang="en-US" sz="2000"/>
              <a:t> of LWIR Focal Plane Module</a:t>
            </a:r>
            <a:endParaRPr sz="2000"/>
          </a:p>
        </p:txBody>
      </p:sp>
      <p:sp>
        <p:nvSpPr>
          <p:cNvPr id="351" name="Google Shape;351;gf6487c47f5_0_27"/>
          <p:cNvSpPr txBox="1"/>
          <p:nvPr/>
        </p:nvSpPr>
        <p:spPr>
          <a:xfrm rot="5400000">
            <a:off x="10486900" y="4838175"/>
            <a:ext cx="1407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h/t GOES-R Program</a:t>
            </a:r>
            <a:endParaRPr b="0" i="1" sz="1000" u="none" cap="none" strike="noStrike">
              <a:solidFill>
                <a:srgbClr val="666666"/>
              </a:solidFill>
              <a:latin typeface="Lato"/>
              <a:ea typeface="Lato"/>
              <a:cs typeface="Lato"/>
              <a:sym typeface="Lato"/>
            </a:endParaRPr>
          </a:p>
        </p:txBody>
      </p:sp>
      <p:sp>
        <p:nvSpPr>
          <p:cNvPr id="352" name="Google Shape;352;gf6487c47f5_0_27"/>
          <p:cNvSpPr/>
          <p:nvPr/>
        </p:nvSpPr>
        <p:spPr>
          <a:xfrm rot="-650444">
            <a:off x="2289004" y="3230593"/>
            <a:ext cx="854958" cy="405032"/>
          </a:xfrm>
          <a:prstGeom prst="foldedCorner">
            <a:avLst>
              <a:gd fmla="val 16667" name="adj"/>
            </a:avLst>
          </a:prstGeom>
          <a:solidFill>
            <a:srgbClr val="B4A7D6"/>
          </a:solidFill>
          <a:ln cap="flat" cmpd="sng" w="9525">
            <a:solidFill>
              <a:srgbClr val="666666"/>
            </a:solidFill>
            <a:prstDash val="solid"/>
            <a:round/>
            <a:headEnd len="sm" w="sm" type="none"/>
            <a:tailEnd len="sm" w="sm" type="none"/>
          </a:ln>
          <a:effectLst>
            <a:outerShdw blurRad="142875" rotWithShape="0" algn="bl" dir="5400000" dist="47625">
              <a:srgbClr val="000000">
                <a:alpha val="50000"/>
              </a:srgbClr>
            </a:outerShdw>
          </a:effectLst>
        </p:spPr>
        <p:txBody>
          <a:bodyPr anchorCtr="0" anchor="ctr" bIns="9125" lIns="9125" spcFirstLastPara="1" rIns="9125" wrap="square" tIns="45700">
            <a:noAutofit/>
          </a:bodyPr>
          <a:lstStyle/>
          <a:p>
            <a:pPr indent="0" lvl="0" marL="0" rtl="0" algn="ctr">
              <a:spcBef>
                <a:spcPts val="0"/>
              </a:spcBef>
              <a:spcAft>
                <a:spcPts val="0"/>
              </a:spcAft>
              <a:buNone/>
            </a:pPr>
            <a:r>
              <a:rPr lang="en-US" sz="900"/>
              <a:t>Next Mode 3 cooling timeline: </a:t>
            </a:r>
            <a:br>
              <a:rPr lang="en-US" sz="900"/>
            </a:br>
            <a:r>
              <a:rPr lang="en-US" sz="900"/>
              <a:t>Feb. 3-27</a:t>
            </a:r>
            <a:endParaRPr sz="900"/>
          </a:p>
        </p:txBody>
      </p:sp>
      <p:cxnSp>
        <p:nvCxnSpPr>
          <p:cNvPr id="353" name="Google Shape;353;gf6487c47f5_0_27"/>
          <p:cNvCxnSpPr>
            <a:stCxn id="352" idx="0"/>
          </p:cNvCxnSpPr>
          <p:nvPr/>
        </p:nvCxnSpPr>
        <p:spPr>
          <a:xfrm flipH="1" rot="10800000">
            <a:off x="2678383" y="2829209"/>
            <a:ext cx="125100" cy="405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gf6487c47f5_0_170"/>
          <p:cNvGrpSpPr/>
          <p:nvPr/>
        </p:nvGrpSpPr>
        <p:grpSpPr>
          <a:xfrm>
            <a:off x="2313643" y="1123980"/>
            <a:ext cx="8631979" cy="4894704"/>
            <a:chOff x="942050" y="1047750"/>
            <a:chExt cx="10228675" cy="5708775"/>
          </a:xfrm>
        </p:grpSpPr>
        <p:pic>
          <p:nvPicPr>
            <p:cNvPr id="359" name="Google Shape;359;gf6487c47f5_0_170"/>
            <p:cNvPicPr preferRelativeResize="0"/>
            <p:nvPr/>
          </p:nvPicPr>
          <p:blipFill rotWithShape="1">
            <a:blip r:embed="rId3">
              <a:alphaModFix/>
            </a:blip>
            <a:srcRect b="0" l="0" r="0" t="8433"/>
            <a:stretch/>
          </p:blipFill>
          <p:spPr>
            <a:xfrm>
              <a:off x="942050" y="1047750"/>
              <a:ext cx="10228675" cy="5708775"/>
            </a:xfrm>
            <a:prstGeom prst="rect">
              <a:avLst/>
            </a:prstGeom>
            <a:noFill/>
            <a:ln cap="flat" cmpd="sng" w="9525">
              <a:solidFill>
                <a:srgbClr val="CCCCCC"/>
              </a:solidFill>
              <a:prstDash val="solid"/>
              <a:round/>
              <a:headEnd len="sm" w="sm" type="none"/>
              <a:tailEnd len="sm" w="sm" type="none"/>
            </a:ln>
            <a:effectLst>
              <a:outerShdw blurRad="100013" rotWithShape="0" algn="bl" dir="5400000" dist="38100">
                <a:srgbClr val="000000">
                  <a:alpha val="49803"/>
                </a:srgbClr>
              </a:outerShdw>
            </a:effectLst>
          </p:spPr>
        </p:pic>
        <p:sp>
          <p:nvSpPr>
            <p:cNvPr id="360" name="Google Shape;360;gf6487c47f5_0_170"/>
            <p:cNvSpPr/>
            <p:nvPr/>
          </p:nvSpPr>
          <p:spPr>
            <a:xfrm>
              <a:off x="7995263" y="1854450"/>
              <a:ext cx="2659500" cy="143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1" name="Google Shape;361;gf6487c47f5_0_17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62" name="Google Shape;362;gf6487c47f5_0_170"/>
          <p:cNvSpPr txBox="1"/>
          <p:nvPr>
            <p:ph type="title"/>
          </p:nvPr>
        </p:nvSpPr>
        <p:spPr>
          <a:xfrm>
            <a:off x="1334050" y="97350"/>
            <a:ext cx="9519300" cy="87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1100"/>
              <a:buFont typeface="Arial"/>
              <a:buNone/>
            </a:pPr>
            <a:r>
              <a:rPr lang="en-US" sz="3200"/>
              <a:t>NWS readiness planning for JPSS-2/NOAA-21</a:t>
            </a:r>
            <a:endParaRPr sz="3200"/>
          </a:p>
        </p:txBody>
      </p:sp>
      <p:sp>
        <p:nvSpPr>
          <p:cNvPr id="363" name="Google Shape;363;gf6487c47f5_0_170"/>
          <p:cNvSpPr txBox="1"/>
          <p:nvPr/>
        </p:nvSpPr>
        <p:spPr>
          <a:xfrm rot="5400000">
            <a:off x="9448850" y="4384265"/>
            <a:ext cx="32703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ht / Dariush Khadjenouri - Tentative and Draft</a:t>
            </a:r>
            <a:endParaRPr b="0" i="1" sz="1000" u="none" cap="none" strike="noStrike">
              <a:solidFill>
                <a:srgbClr val="666666"/>
              </a:solidFill>
              <a:latin typeface="Lato"/>
              <a:ea typeface="Lato"/>
              <a:cs typeface="Lato"/>
              <a:sym typeface="Lato"/>
            </a:endParaRPr>
          </a:p>
        </p:txBody>
      </p:sp>
      <p:sp>
        <p:nvSpPr>
          <p:cNvPr id="364" name="Google Shape;364;gf6487c47f5_0_170"/>
          <p:cNvSpPr txBox="1"/>
          <p:nvPr/>
        </p:nvSpPr>
        <p:spPr>
          <a:xfrm>
            <a:off x="324650" y="2622775"/>
            <a:ext cx="17736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434343"/>
                </a:solidFill>
                <a:latin typeface="Lato"/>
                <a:ea typeface="Lato"/>
                <a:cs typeface="Lato"/>
                <a:sym typeface="Lato"/>
              </a:rPr>
              <a:t>Upcoming </a:t>
            </a:r>
            <a:r>
              <a:rPr lang="en-US" sz="1100">
                <a:solidFill>
                  <a:srgbClr val="434343"/>
                </a:solidFill>
                <a:latin typeface="Lato"/>
                <a:ea typeface="Lato"/>
                <a:cs typeface="Lato"/>
                <a:sym typeface="Lato"/>
              </a:rPr>
              <a:t>TVAC tests for JPSS-2:</a:t>
            </a:r>
            <a:endParaRPr sz="1100">
              <a:solidFill>
                <a:srgbClr val="434343"/>
              </a:solidFill>
              <a:latin typeface="Lato"/>
              <a:ea typeface="Lato"/>
              <a:cs typeface="Lato"/>
              <a:sym typeface="Lato"/>
            </a:endParaRPr>
          </a:p>
          <a:p>
            <a:pPr indent="-184150" lvl="0" marL="342900" rtl="0" algn="l">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Mar. 27-31</a:t>
            </a:r>
            <a:endParaRPr sz="1100">
              <a:solidFill>
                <a:srgbClr val="434343"/>
              </a:solidFill>
              <a:latin typeface="Lato"/>
              <a:ea typeface="Lato"/>
              <a:cs typeface="Lato"/>
              <a:sym typeface="Lato"/>
            </a:endParaRPr>
          </a:p>
          <a:p>
            <a:pPr indent="-184150" lvl="0" marL="342900" rtl="0" algn="l">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Apr. 7-9</a:t>
            </a:r>
            <a:endParaRPr sz="1100">
              <a:solidFill>
                <a:srgbClr val="434343"/>
              </a:solidFill>
              <a:latin typeface="Lato"/>
              <a:ea typeface="Lato"/>
              <a:cs typeface="Lato"/>
              <a:sym typeface="Lato"/>
            </a:endParaRPr>
          </a:p>
          <a:p>
            <a:pPr indent="-184150" lvl="0" marL="342900" rtl="0" algn="l">
              <a:spcBef>
                <a:spcPts val="0"/>
              </a:spcBef>
              <a:spcAft>
                <a:spcPts val="0"/>
              </a:spcAft>
              <a:buClr>
                <a:srgbClr val="434343"/>
              </a:buClr>
              <a:buSzPts val="1100"/>
              <a:buFont typeface="Lato"/>
              <a:buChar char="●"/>
            </a:pPr>
            <a:r>
              <a:rPr lang="en-US" sz="1100">
                <a:solidFill>
                  <a:srgbClr val="434343"/>
                </a:solidFill>
                <a:latin typeface="Lato"/>
                <a:ea typeface="Lato"/>
                <a:cs typeface="Lato"/>
                <a:sym typeface="Lato"/>
              </a:rPr>
              <a:t>Apr. 17-18 </a:t>
            </a:r>
            <a:endParaRPr sz="1100">
              <a:solidFill>
                <a:srgbClr val="434343"/>
              </a:solidFill>
              <a:latin typeface="Lato"/>
              <a:ea typeface="Lato"/>
              <a:cs typeface="Lato"/>
              <a:sym typeface="Lato"/>
            </a:endParaRPr>
          </a:p>
          <a:p>
            <a:pPr indent="0" lvl="0" marL="0" rtl="0" algn="l">
              <a:spcBef>
                <a:spcPts val="0"/>
              </a:spcBef>
              <a:spcAft>
                <a:spcPts val="0"/>
              </a:spcAft>
              <a:buNone/>
            </a:pPr>
            <a:r>
              <a:rPr lang="en-US" sz="1100">
                <a:solidFill>
                  <a:srgbClr val="434343"/>
                </a:solidFill>
                <a:latin typeface="Lato"/>
                <a:ea typeface="Lato"/>
                <a:cs typeface="Lato"/>
                <a:sym typeface="Lato"/>
              </a:rPr>
              <a:t>(dates to be confirmed)</a:t>
            </a:r>
            <a:endParaRPr sz="1100">
              <a:solidFill>
                <a:srgbClr val="434343"/>
              </a:solidFill>
              <a:latin typeface="Lato"/>
              <a:ea typeface="Lato"/>
              <a:cs typeface="Lato"/>
              <a:sym typeface="Lato"/>
            </a:endParaRPr>
          </a:p>
        </p:txBody>
      </p:sp>
      <p:sp>
        <p:nvSpPr>
          <p:cNvPr id="365" name="Google Shape;365;gf6487c47f5_0_170"/>
          <p:cNvSpPr txBox="1"/>
          <p:nvPr/>
        </p:nvSpPr>
        <p:spPr>
          <a:xfrm>
            <a:off x="324650" y="4527775"/>
            <a:ext cx="1773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434343"/>
                </a:solidFill>
                <a:latin typeface="Lato"/>
                <a:ea typeface="Lato"/>
                <a:cs typeface="Lato"/>
                <a:sym typeface="Lato"/>
              </a:rPr>
              <a:t>S-NPP data products </a:t>
            </a:r>
            <a:r>
              <a:rPr b="1" lang="en-US" sz="1100">
                <a:solidFill>
                  <a:srgbClr val="434343"/>
                </a:solidFill>
                <a:latin typeface="Lato"/>
                <a:ea typeface="Lato"/>
                <a:cs typeface="Lato"/>
                <a:sym typeface="Lato"/>
              </a:rPr>
              <a:t>on SBN</a:t>
            </a:r>
            <a:r>
              <a:rPr lang="en-US" sz="1100">
                <a:solidFill>
                  <a:srgbClr val="434343"/>
                </a:solidFill>
                <a:latin typeface="Lato"/>
                <a:ea typeface="Lato"/>
                <a:cs typeface="Lato"/>
                <a:sym typeface="Lato"/>
              </a:rPr>
              <a:t> will be replaced by NOAA-21 counterparts once operational</a:t>
            </a:r>
            <a:endParaRPr sz="1100">
              <a:solidFill>
                <a:srgbClr val="434343"/>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txBox="1"/>
          <p:nvPr>
            <p:ph idx="1" type="body"/>
          </p:nvPr>
        </p:nvSpPr>
        <p:spPr>
          <a:xfrm>
            <a:off x="539700" y="1261925"/>
            <a:ext cx="10972800" cy="53835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Char char="•"/>
            </a:pPr>
            <a:r>
              <a:rPr lang="en-US" sz="2000"/>
              <a:t>S</a:t>
            </a:r>
            <a:r>
              <a:rPr lang="en-US" sz="2000"/>
              <a:t>atellite data products and capabilities newly available</a:t>
            </a:r>
            <a:endParaRPr sz="2000"/>
          </a:p>
          <a:p>
            <a:pPr indent="-355600" lvl="0" marL="457200" rtl="0" algn="l">
              <a:lnSpc>
                <a:spcPct val="115000"/>
              </a:lnSpc>
              <a:spcBef>
                <a:spcPts val="1000"/>
              </a:spcBef>
              <a:spcAft>
                <a:spcPts val="0"/>
              </a:spcAft>
              <a:buSzPts val="2000"/>
              <a:buChar char="•"/>
            </a:pPr>
            <a:r>
              <a:rPr lang="en-US" sz="2000"/>
              <a:t>Satellite data products and capabilities </a:t>
            </a:r>
            <a:r>
              <a:rPr lang="en-US" sz="2000"/>
              <a:t>in preparation</a:t>
            </a:r>
            <a:endParaRPr sz="2000"/>
          </a:p>
          <a:p>
            <a:pPr indent="-355600" lvl="0" marL="457200" rtl="0" algn="l">
              <a:lnSpc>
                <a:spcPct val="115000"/>
              </a:lnSpc>
              <a:spcBef>
                <a:spcPts val="1000"/>
              </a:spcBef>
              <a:spcAft>
                <a:spcPts val="0"/>
              </a:spcAft>
              <a:buSzPts val="2000"/>
              <a:buChar char="•"/>
            </a:pPr>
            <a:r>
              <a:rPr lang="en-US" sz="2000"/>
              <a:t>Satellite data products and capabilities under consideration</a:t>
            </a:r>
            <a:endParaRPr sz="2000"/>
          </a:p>
          <a:p>
            <a:pPr indent="-355600" lvl="0" marL="457200" rtl="0" algn="l">
              <a:lnSpc>
                <a:spcPct val="115000"/>
              </a:lnSpc>
              <a:spcBef>
                <a:spcPts val="1000"/>
              </a:spcBef>
              <a:spcAft>
                <a:spcPts val="0"/>
              </a:spcAft>
              <a:buSzPts val="2000"/>
              <a:buChar char="•"/>
            </a:pPr>
            <a:r>
              <a:rPr lang="en-US" sz="2000"/>
              <a:t>TOWR-S RPM v22 update</a:t>
            </a:r>
            <a:endParaRPr sz="2000"/>
          </a:p>
          <a:p>
            <a:pPr indent="-355600" lvl="0" marL="457200" rtl="0" algn="l">
              <a:lnSpc>
                <a:spcPct val="115000"/>
              </a:lnSpc>
              <a:spcBef>
                <a:spcPts val="1000"/>
              </a:spcBef>
              <a:spcAft>
                <a:spcPts val="0"/>
              </a:spcAft>
              <a:buSzPts val="2000"/>
              <a:buChar char="•"/>
            </a:pPr>
            <a:r>
              <a:rPr lang="en-US" sz="2000"/>
              <a:t>GOES-T / GOES-18 preparations</a:t>
            </a:r>
            <a:endParaRPr sz="2000"/>
          </a:p>
          <a:p>
            <a:pPr indent="-355600" lvl="0" marL="457200" rtl="0" algn="l">
              <a:lnSpc>
                <a:spcPct val="115000"/>
              </a:lnSpc>
              <a:spcBef>
                <a:spcPts val="1000"/>
              </a:spcBef>
              <a:spcAft>
                <a:spcPts val="0"/>
              </a:spcAft>
              <a:buSzPts val="2000"/>
              <a:buChar char="•"/>
            </a:pPr>
            <a:r>
              <a:rPr lang="en-US" sz="2000"/>
              <a:t>GOES-17 update</a:t>
            </a:r>
            <a:endParaRPr sz="2000"/>
          </a:p>
          <a:p>
            <a:pPr indent="-355600" lvl="0" marL="457200" rtl="0" algn="l">
              <a:lnSpc>
                <a:spcPct val="115000"/>
              </a:lnSpc>
              <a:spcBef>
                <a:spcPts val="1000"/>
              </a:spcBef>
              <a:spcAft>
                <a:spcPts val="0"/>
              </a:spcAft>
              <a:buSzPts val="2000"/>
              <a:buChar char="•"/>
            </a:pPr>
            <a:r>
              <a:rPr lang="en-US" sz="2000"/>
              <a:t>Preparations for JPSS-2 / NOAA-21</a:t>
            </a:r>
            <a:endParaRPr sz="2000"/>
          </a:p>
          <a:p>
            <a:pPr indent="-355600" lvl="0" marL="457200" rtl="0" algn="l">
              <a:lnSpc>
                <a:spcPct val="115000"/>
              </a:lnSpc>
              <a:spcBef>
                <a:spcPts val="1000"/>
              </a:spcBef>
              <a:spcAft>
                <a:spcPts val="0"/>
              </a:spcAft>
              <a:buSzPts val="2000"/>
              <a:buChar char="•"/>
            </a:pPr>
            <a:r>
              <a:rPr lang="en-US" sz="2000"/>
              <a:t>Satellite Book Club seminars</a:t>
            </a:r>
            <a:endParaRPr sz="2000"/>
          </a:p>
          <a:p>
            <a:pPr indent="-355600" lvl="0" marL="457200" rtl="0" algn="l">
              <a:lnSpc>
                <a:spcPct val="115000"/>
              </a:lnSpc>
              <a:spcBef>
                <a:spcPts val="1000"/>
              </a:spcBef>
              <a:spcAft>
                <a:spcPts val="0"/>
              </a:spcAft>
              <a:buSzPts val="2000"/>
              <a:buChar char="•"/>
            </a:pPr>
            <a:r>
              <a:rPr lang="en-US" sz="2000"/>
              <a:t>TOWR-S Dataset Guides and Satellite / Sensor reference guide</a:t>
            </a:r>
            <a:endParaRPr sz="2000"/>
          </a:p>
          <a:p>
            <a:pPr indent="-355600" lvl="0" marL="457200" rtl="0" algn="l">
              <a:lnSpc>
                <a:spcPct val="115000"/>
              </a:lnSpc>
              <a:spcBef>
                <a:spcPts val="1000"/>
              </a:spcBef>
              <a:spcAft>
                <a:spcPts val="0"/>
              </a:spcAft>
              <a:buSzPts val="2000"/>
              <a:buChar char="•"/>
            </a:pPr>
            <a:r>
              <a:rPr lang="en-US" sz="2000"/>
              <a:t>TOWR-S 2022 workplan</a:t>
            </a:r>
            <a:endParaRPr sz="2000"/>
          </a:p>
        </p:txBody>
      </p:sp>
      <p:sp>
        <p:nvSpPr>
          <p:cNvPr id="114" name="Google Shape;114;p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5" name="Google Shape;115;p15"/>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Overview</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82"/>
          <p:cNvSpPr txBox="1"/>
          <p:nvPr>
            <p:ph idx="1" type="body"/>
          </p:nvPr>
        </p:nvSpPr>
        <p:spPr>
          <a:xfrm>
            <a:off x="303050" y="1047900"/>
            <a:ext cx="11571000" cy="12228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15000"/>
              </a:lnSpc>
              <a:spcBef>
                <a:spcPts val="440"/>
              </a:spcBef>
              <a:spcAft>
                <a:spcPts val="0"/>
              </a:spcAft>
              <a:buSzPts val="1800"/>
              <a:buChar char="•"/>
            </a:pPr>
            <a:r>
              <a:rPr lang="en-US" sz="1800"/>
              <a:t>Thursdays, usually at Noon ET</a:t>
            </a:r>
            <a:endParaRPr sz="1800"/>
          </a:p>
          <a:p>
            <a:pPr indent="-317500" lvl="0" marL="342900" marR="0" rtl="0" algn="l">
              <a:lnSpc>
                <a:spcPct val="115000"/>
              </a:lnSpc>
              <a:spcBef>
                <a:spcPts val="440"/>
              </a:spcBef>
              <a:spcAft>
                <a:spcPts val="0"/>
              </a:spcAft>
              <a:buSzPts val="1800"/>
              <a:buChar char="•"/>
            </a:pPr>
            <a:r>
              <a:rPr lang="en-US" sz="1800"/>
              <a:t>Usage examples shed light on user requirements for satellite data products and capabilities</a:t>
            </a:r>
            <a:endParaRPr sz="1800"/>
          </a:p>
          <a:p>
            <a:pPr indent="-317500" lvl="0" marL="342900" rtl="0" algn="l">
              <a:lnSpc>
                <a:spcPct val="115000"/>
              </a:lnSpc>
              <a:spcBef>
                <a:spcPts val="440"/>
              </a:spcBef>
              <a:spcAft>
                <a:spcPts val="0"/>
              </a:spcAft>
              <a:buSzPts val="1800"/>
              <a:buChar char="•"/>
            </a:pPr>
            <a:r>
              <a:rPr lang="en-US" sz="1800"/>
              <a:t>Recordings are on the </a:t>
            </a:r>
            <a:r>
              <a:rPr lang="en-US" sz="1800" u="sng">
                <a:solidFill>
                  <a:schemeClr val="accent5"/>
                </a:solidFill>
                <a:hlinkClick r:id="rId3">
                  <a:extLst>
                    <a:ext uri="{A12FA001-AC4F-418D-AE19-62706E023703}">
                      <ahyp:hlinkClr val="tx"/>
                    </a:ext>
                  </a:extLst>
                </a:hlinkClick>
              </a:rPr>
              <a:t>SBC page in the NOAA VLab</a:t>
            </a:r>
            <a:r>
              <a:rPr lang="en-US" sz="1800"/>
              <a:t> and the </a:t>
            </a:r>
            <a:r>
              <a:rPr lang="en-US" sz="1800" u="sng">
                <a:solidFill>
                  <a:schemeClr val="accent5"/>
                </a:solidFill>
                <a:hlinkClick r:id="rId4">
                  <a:extLst>
                    <a:ext uri="{A12FA001-AC4F-418D-AE19-62706E023703}">
                      <ahyp:hlinkClr val="tx"/>
                    </a:ext>
                  </a:extLst>
                </a:hlinkClick>
              </a:rPr>
              <a:t>NWS Commerce Learning Center (CLC) website</a:t>
            </a:r>
            <a:endParaRPr sz="1800">
              <a:solidFill>
                <a:schemeClr val="accent5"/>
              </a:solidFill>
            </a:endParaRPr>
          </a:p>
        </p:txBody>
      </p:sp>
      <p:sp>
        <p:nvSpPr>
          <p:cNvPr id="372" name="Google Shape;372;p8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373" name="Google Shape;373;p82"/>
          <p:cNvSpPr txBox="1"/>
          <p:nvPr>
            <p:ph type="title"/>
          </p:nvPr>
        </p:nvSpPr>
        <p:spPr>
          <a:xfrm>
            <a:off x="1216025" y="152400"/>
            <a:ext cx="97728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600"/>
              <a:t>Satellite Book Club (SBC) Seminar Series</a:t>
            </a:r>
            <a:endParaRPr sz="3600"/>
          </a:p>
        </p:txBody>
      </p:sp>
      <p:sp>
        <p:nvSpPr>
          <p:cNvPr id="374" name="Google Shape;374;p82"/>
          <p:cNvSpPr txBox="1"/>
          <p:nvPr/>
        </p:nvSpPr>
        <p:spPr>
          <a:xfrm>
            <a:off x="186575" y="2220875"/>
            <a:ext cx="7673100" cy="380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440"/>
              </a:spcBef>
              <a:spcAft>
                <a:spcPts val="0"/>
              </a:spcAft>
              <a:buClr>
                <a:srgbClr val="000000"/>
              </a:buClr>
              <a:buSzPts val="1800"/>
              <a:buFont typeface="Arial"/>
              <a:buNone/>
            </a:pPr>
            <a:r>
              <a:rPr b="0" i="0" lang="en-US" sz="1800" u="none" cap="none" strike="noStrike">
                <a:solidFill>
                  <a:schemeClr val="dk1"/>
                </a:solidFill>
                <a:latin typeface="Lato"/>
                <a:ea typeface="Lato"/>
                <a:cs typeface="Lato"/>
                <a:sym typeface="Lato"/>
              </a:rPr>
              <a:t>Recent Sessions:</a:t>
            </a:r>
            <a:endParaRPr b="0" i="0" sz="2600" u="none" cap="none" strike="noStrike">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Nov. 4: Connor Nelson (CIRA/OPG), </a:t>
            </a:r>
            <a:r>
              <a:rPr i="1" lang="en-US">
                <a:solidFill>
                  <a:srgbClr val="274E13"/>
                </a:solidFill>
                <a:latin typeface="Lato"/>
                <a:ea typeface="Lato"/>
                <a:cs typeface="Lato"/>
                <a:sym typeface="Lato"/>
              </a:rPr>
              <a:t>The Use of Satellite Data in the Spring 2021 OPG Grassland Fire Weather Experiment and its Implications for Future Operations</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Nov. 18: Joseph Patton (CISESS), </a:t>
            </a:r>
            <a:r>
              <a:rPr i="1" lang="en-US">
                <a:solidFill>
                  <a:srgbClr val="274E13"/>
                </a:solidFill>
                <a:latin typeface="Lato"/>
                <a:ea typeface="Lato"/>
                <a:cs typeface="Lato"/>
                <a:sym typeface="Lato"/>
              </a:rPr>
              <a:t>GLM False Flashes</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Dec. 2: Brett Borchardt (LOT), </a:t>
            </a:r>
            <a:r>
              <a:rPr i="1" lang="en-US">
                <a:solidFill>
                  <a:srgbClr val="274E13"/>
                </a:solidFill>
                <a:latin typeface="Lato"/>
                <a:ea typeface="Lato"/>
                <a:cs typeface="Lato"/>
                <a:sym typeface="Lato"/>
              </a:rPr>
              <a:t>The August 10, 2020 Derecho: Hints of Evolving Threats in Satellite Data</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Dec. 9: Pam Sullivan (GOES-R), </a:t>
            </a:r>
            <a:r>
              <a:rPr i="1" lang="en-US">
                <a:solidFill>
                  <a:srgbClr val="274E13"/>
                </a:solidFill>
                <a:latin typeface="Lato"/>
                <a:ea typeface="Lato"/>
                <a:cs typeface="Lato"/>
                <a:sym typeface="Lato"/>
              </a:rPr>
              <a:t>GOES-T Road to Launch and Operations</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Dec. 16: Michael Jamilkowski (GOES-R), </a:t>
            </a:r>
            <a:r>
              <a:rPr i="1" lang="en-US">
                <a:solidFill>
                  <a:srgbClr val="274E13"/>
                </a:solidFill>
                <a:latin typeface="Lato"/>
                <a:ea typeface="Lato"/>
                <a:cs typeface="Lato"/>
                <a:sym typeface="Lato"/>
              </a:rPr>
              <a:t>GOES-R Socioeconomic Benefits Study: Phase 1 – Benefits of Improved Hurricane Forecasts to the General Public</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Jan. 6: Monica Bozeman (NWS/CP), </a:t>
            </a:r>
            <a:r>
              <a:rPr i="1" lang="en-US">
                <a:solidFill>
                  <a:srgbClr val="274E13"/>
                </a:solidFill>
                <a:latin typeface="Lato"/>
                <a:ea typeface="Lato"/>
                <a:cs typeface="Lato"/>
                <a:sym typeface="Lato"/>
              </a:rPr>
              <a:t>AWIPS Satellite Enhancements at the National Centers</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Jan. 13: Tony Reale (NESDIS-STAR), </a:t>
            </a:r>
            <a:r>
              <a:rPr i="1" lang="en-US">
                <a:solidFill>
                  <a:srgbClr val="274E13"/>
                </a:solidFill>
                <a:latin typeface="Lato"/>
                <a:ea typeface="Lato"/>
                <a:cs typeface="Lato"/>
                <a:sym typeface="Lato"/>
              </a:rPr>
              <a:t>NUCAPS Performance in Winter Ice, Sleet and Snow Environments: NOAA Products Validation System (NPROVS)</a:t>
            </a:r>
            <a:endParaRPr i="1">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chemeClr val="dk1"/>
              </a:buClr>
              <a:buSzPts val="1400"/>
              <a:buFont typeface="Lato"/>
              <a:buChar char="•"/>
            </a:pPr>
            <a:r>
              <a:rPr lang="en-US">
                <a:solidFill>
                  <a:schemeClr val="dk1"/>
                </a:solidFill>
                <a:latin typeface="Lato"/>
                <a:ea typeface="Lato"/>
                <a:cs typeface="Lato"/>
                <a:sym typeface="Lato"/>
              </a:rPr>
              <a:t>Jan. 20: Connor Nelson (CIRA/OPG), </a:t>
            </a:r>
            <a:r>
              <a:rPr i="1" lang="en-US">
                <a:solidFill>
                  <a:srgbClr val="274E13"/>
                </a:solidFill>
                <a:latin typeface="Lato"/>
                <a:ea typeface="Lato"/>
                <a:cs typeface="Lato"/>
                <a:sym typeface="Lato"/>
              </a:rPr>
              <a:t>The Impact of Satellite Data in Mesoanalysis: Results from the 2021 OPG Real-Time Severe Weather Experiment</a:t>
            </a:r>
            <a:endParaRPr i="1">
              <a:solidFill>
                <a:srgbClr val="274E13"/>
              </a:solidFill>
              <a:latin typeface="Lato"/>
              <a:ea typeface="Lato"/>
              <a:cs typeface="Lato"/>
              <a:sym typeface="Lato"/>
            </a:endParaRPr>
          </a:p>
        </p:txBody>
      </p:sp>
      <p:sp>
        <p:nvSpPr>
          <p:cNvPr id="375" name="Google Shape;375;p82"/>
          <p:cNvSpPr txBox="1"/>
          <p:nvPr/>
        </p:nvSpPr>
        <p:spPr>
          <a:xfrm>
            <a:off x="8661750" y="2220875"/>
            <a:ext cx="3429000" cy="238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440"/>
              </a:spcBef>
              <a:spcAft>
                <a:spcPts val="0"/>
              </a:spcAft>
              <a:buClr>
                <a:srgbClr val="000000"/>
              </a:buClr>
              <a:buSzPts val="1800"/>
              <a:buFont typeface="Arial"/>
              <a:buNone/>
            </a:pPr>
            <a:r>
              <a:rPr b="0" i="0" lang="en-US" sz="1800" u="none" cap="none" strike="noStrike">
                <a:solidFill>
                  <a:schemeClr val="dk1"/>
                </a:solidFill>
                <a:latin typeface="Lato"/>
                <a:ea typeface="Lato"/>
                <a:cs typeface="Lato"/>
                <a:sym typeface="Lato"/>
              </a:rPr>
              <a:t>Upcoming topics:</a:t>
            </a:r>
            <a:endParaRPr b="0" i="0" sz="2600" u="none" cap="none" strike="noStrike">
              <a:solidFill>
                <a:schemeClr val="dk1"/>
              </a:solidFill>
              <a:latin typeface="Lato"/>
              <a:ea typeface="Lato"/>
              <a:cs typeface="Lato"/>
              <a:sym typeface="Lato"/>
            </a:endParaRPr>
          </a:p>
          <a:p>
            <a:pPr indent="-317500" lvl="0" marL="457200" marR="0" rtl="0" algn="l">
              <a:lnSpc>
                <a:spcPct val="100000"/>
              </a:lnSpc>
              <a:spcBef>
                <a:spcPts val="800"/>
              </a:spcBef>
              <a:spcAft>
                <a:spcPts val="0"/>
              </a:spcAft>
              <a:buClr>
                <a:srgbClr val="274E13"/>
              </a:buClr>
              <a:buSzPts val="1400"/>
              <a:buFont typeface="Lato"/>
              <a:buChar char="•"/>
            </a:pPr>
            <a:r>
              <a:rPr lang="en-US">
                <a:solidFill>
                  <a:srgbClr val="274E13"/>
                </a:solidFill>
                <a:latin typeface="Lato"/>
                <a:ea typeface="Lato"/>
                <a:cs typeface="Lato"/>
                <a:sym typeface="Lato"/>
              </a:rPr>
              <a:t>Historical perspectives</a:t>
            </a:r>
            <a:endParaRPr>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rgbClr val="274E13"/>
              </a:buClr>
              <a:buSzPts val="1400"/>
              <a:buFont typeface="Lato"/>
              <a:buChar char="•"/>
            </a:pPr>
            <a:r>
              <a:rPr lang="en-US">
                <a:solidFill>
                  <a:srgbClr val="274E13"/>
                </a:solidFill>
                <a:latin typeface="Lato"/>
                <a:ea typeface="Lato"/>
                <a:cs typeface="Lato"/>
                <a:sym typeface="Lato"/>
              </a:rPr>
              <a:t>TOWR-S RPM spotlight</a:t>
            </a:r>
            <a:endParaRPr>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rgbClr val="274E13"/>
              </a:buClr>
              <a:buSzPts val="1400"/>
              <a:buFont typeface="Lato"/>
              <a:buChar char="•"/>
            </a:pPr>
            <a:r>
              <a:rPr lang="en-US">
                <a:solidFill>
                  <a:srgbClr val="274E13"/>
                </a:solidFill>
                <a:latin typeface="Lato"/>
                <a:ea typeface="Lato"/>
                <a:cs typeface="Lato"/>
                <a:sym typeface="Lato"/>
              </a:rPr>
              <a:t>ProbSevere Testbed Activities </a:t>
            </a:r>
            <a:endParaRPr>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rgbClr val="274E13"/>
              </a:buClr>
              <a:buSzPts val="1400"/>
              <a:buFont typeface="Lato"/>
              <a:buChar char="•"/>
            </a:pPr>
            <a:r>
              <a:rPr lang="en-US">
                <a:solidFill>
                  <a:srgbClr val="274E13"/>
                </a:solidFill>
                <a:latin typeface="Lato"/>
                <a:ea typeface="Lato"/>
                <a:cs typeface="Lato"/>
                <a:sym typeface="Lato"/>
              </a:rPr>
              <a:t>ProxyVisible Satellite Imagery</a:t>
            </a:r>
            <a:endParaRPr>
              <a:solidFill>
                <a:srgbClr val="274E13"/>
              </a:solidFill>
              <a:latin typeface="Lato"/>
              <a:ea typeface="Lato"/>
              <a:cs typeface="Lato"/>
              <a:sym typeface="Lato"/>
            </a:endParaRPr>
          </a:p>
          <a:p>
            <a:pPr indent="-317500" lvl="0" marL="457200" marR="0" rtl="0" algn="l">
              <a:lnSpc>
                <a:spcPct val="100000"/>
              </a:lnSpc>
              <a:spcBef>
                <a:spcPts val="800"/>
              </a:spcBef>
              <a:spcAft>
                <a:spcPts val="0"/>
              </a:spcAft>
              <a:buClr>
                <a:srgbClr val="274E13"/>
              </a:buClr>
              <a:buSzPts val="1400"/>
              <a:buFont typeface="Lato"/>
              <a:buChar char="•"/>
            </a:pPr>
            <a:r>
              <a:rPr lang="en-US">
                <a:solidFill>
                  <a:srgbClr val="274E13"/>
                </a:solidFill>
                <a:latin typeface="Lato"/>
                <a:ea typeface="Lato"/>
                <a:cs typeface="Lato"/>
                <a:sym typeface="Lato"/>
              </a:rPr>
              <a:t>Detecting Ice Concentration from Satellites</a:t>
            </a:r>
            <a:endParaRPr>
              <a:solidFill>
                <a:srgbClr val="274E13"/>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g10b1813ef6e_0_147"/>
          <p:cNvPicPr preferRelativeResize="0"/>
          <p:nvPr/>
        </p:nvPicPr>
        <p:blipFill>
          <a:blip r:embed="rId3">
            <a:alphaModFix/>
          </a:blip>
          <a:stretch>
            <a:fillRect/>
          </a:stretch>
        </p:blipFill>
        <p:spPr>
          <a:xfrm rot="-332450">
            <a:off x="345093" y="1415615"/>
            <a:ext cx="6196638" cy="4694618"/>
          </a:xfrm>
          <a:prstGeom prst="rect">
            <a:avLst/>
          </a:prstGeom>
          <a:noFill/>
          <a:ln>
            <a:noFill/>
          </a:ln>
          <a:effectLst>
            <a:outerShdw blurRad="114300" rotWithShape="0" algn="bl" dir="5400000" dist="38100">
              <a:srgbClr val="000000">
                <a:alpha val="50000"/>
              </a:srgbClr>
            </a:outerShdw>
          </a:effectLst>
        </p:spPr>
      </p:pic>
      <p:pic>
        <p:nvPicPr>
          <p:cNvPr id="382" name="Google Shape;382;g10b1813ef6e_0_147"/>
          <p:cNvPicPr preferRelativeResize="0"/>
          <p:nvPr/>
        </p:nvPicPr>
        <p:blipFill>
          <a:blip r:embed="rId4">
            <a:alphaModFix/>
          </a:blip>
          <a:stretch>
            <a:fillRect/>
          </a:stretch>
        </p:blipFill>
        <p:spPr>
          <a:xfrm rot="305761">
            <a:off x="5034358" y="2708063"/>
            <a:ext cx="7074367" cy="3367005"/>
          </a:xfrm>
          <a:prstGeom prst="rect">
            <a:avLst/>
          </a:prstGeom>
          <a:noFill/>
          <a:ln>
            <a:noFill/>
          </a:ln>
          <a:effectLst>
            <a:outerShdw blurRad="114300" rotWithShape="0" algn="bl" dir="5400000" dist="38100">
              <a:srgbClr val="000000">
                <a:alpha val="50000"/>
              </a:srgbClr>
            </a:outerShdw>
          </a:effectLst>
        </p:spPr>
      </p:pic>
      <p:sp>
        <p:nvSpPr>
          <p:cNvPr id="383" name="Google Shape;383;g10b1813ef6e_0_147"/>
          <p:cNvSpPr txBox="1"/>
          <p:nvPr>
            <p:ph idx="12" type="sldNum"/>
          </p:nvPr>
        </p:nvSpPr>
        <p:spPr>
          <a:xfrm>
            <a:off x="11530425" y="6416675"/>
            <a:ext cx="560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84" name="Google Shape;384;g10b1813ef6e_0_147"/>
          <p:cNvSpPr txBox="1"/>
          <p:nvPr>
            <p:ph type="title"/>
          </p:nvPr>
        </p:nvSpPr>
        <p:spPr>
          <a:xfrm>
            <a:off x="1219200" y="76200"/>
            <a:ext cx="9717000" cy="874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3200"/>
              <a:t>AWIPS Dataset Guides</a:t>
            </a:r>
            <a:br>
              <a:rPr lang="en-US" sz="3200"/>
            </a:br>
            <a:r>
              <a:rPr lang="en-US" sz="3200"/>
              <a:t>and Satellite / </a:t>
            </a:r>
            <a:r>
              <a:rPr lang="en-US" sz="3200"/>
              <a:t>Sensor</a:t>
            </a:r>
            <a:r>
              <a:rPr lang="en-US" sz="3200"/>
              <a:t> Reference Guide</a:t>
            </a:r>
            <a:endParaRPr sz="3200"/>
          </a:p>
        </p:txBody>
      </p:sp>
      <p:sp>
        <p:nvSpPr>
          <p:cNvPr id="385" name="Google Shape;385;g10b1813ef6e_0_147"/>
          <p:cNvSpPr txBox="1"/>
          <p:nvPr/>
        </p:nvSpPr>
        <p:spPr>
          <a:xfrm>
            <a:off x="4792800" y="6252625"/>
            <a:ext cx="368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chemeClr val="accent5"/>
                </a:solidFill>
                <a:latin typeface="Lato"/>
                <a:ea typeface="Lato"/>
                <a:cs typeface="Lato"/>
                <a:sym typeface="Lato"/>
                <a:hlinkClick r:id="rId5">
                  <a:extLst>
                    <a:ext uri="{A12FA001-AC4F-418D-AE19-62706E023703}">
                      <ahyp:hlinkClr val="tx"/>
                    </a:ext>
                  </a:extLst>
                </a:hlinkClick>
              </a:rPr>
              <a:t>https://vlab.noaa.gov/web/towr-s</a:t>
            </a:r>
            <a:endParaRPr sz="1800">
              <a:solidFill>
                <a:schemeClr val="accent5"/>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be5f960dbd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392" name="Google Shape;392;gbe5f960dbd_0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TOWR-S Activity Plan</a:t>
            </a:r>
            <a:endParaRPr sz="3600"/>
          </a:p>
        </p:txBody>
      </p:sp>
      <p:pic>
        <p:nvPicPr>
          <p:cNvPr id="393" name="Google Shape;393;gbe5f960dbd_0_0" title="Chart"/>
          <p:cNvPicPr preferRelativeResize="0"/>
          <p:nvPr/>
        </p:nvPicPr>
        <p:blipFill rotWithShape="1">
          <a:blip r:embed="rId3">
            <a:alphaModFix/>
          </a:blip>
          <a:srcRect b="4401" l="1855" r="1990" t="1938"/>
          <a:stretch/>
        </p:blipFill>
        <p:spPr>
          <a:xfrm>
            <a:off x="119225" y="1184375"/>
            <a:ext cx="11552998" cy="5595425"/>
          </a:xfrm>
          <a:prstGeom prst="rect">
            <a:avLst/>
          </a:prstGeom>
          <a:noFill/>
          <a:ln>
            <a:noFill/>
          </a:ln>
        </p:spPr>
      </p:pic>
      <p:grpSp>
        <p:nvGrpSpPr>
          <p:cNvPr id="394" name="Google Shape;394;gbe5f960dbd_0_0"/>
          <p:cNvGrpSpPr/>
          <p:nvPr/>
        </p:nvGrpSpPr>
        <p:grpSpPr>
          <a:xfrm>
            <a:off x="7462025" y="1285501"/>
            <a:ext cx="292720" cy="4968862"/>
            <a:chOff x="5803280" y="1341125"/>
            <a:chExt cx="292720" cy="4434900"/>
          </a:xfrm>
        </p:grpSpPr>
        <p:cxnSp>
          <p:nvCxnSpPr>
            <p:cNvPr id="395" name="Google Shape;395;gbe5f960dbd_0_0"/>
            <p:cNvCxnSpPr/>
            <p:nvPr/>
          </p:nvCxnSpPr>
          <p:spPr>
            <a:xfrm>
              <a:off x="6096000" y="1341125"/>
              <a:ext cx="0" cy="4434900"/>
            </a:xfrm>
            <a:prstGeom prst="straightConnector1">
              <a:avLst/>
            </a:prstGeom>
            <a:noFill/>
            <a:ln cap="flat" cmpd="sng" w="19050">
              <a:solidFill>
                <a:srgbClr val="0000FF"/>
              </a:solidFill>
              <a:prstDash val="dot"/>
              <a:round/>
              <a:headEnd len="sm" w="sm" type="none"/>
              <a:tailEnd len="sm" w="sm" type="none"/>
            </a:ln>
          </p:spPr>
        </p:cxnSp>
        <p:sp>
          <p:nvSpPr>
            <p:cNvPr id="396" name="Google Shape;396;gbe5f960dbd_0_0"/>
            <p:cNvSpPr txBox="1"/>
            <p:nvPr/>
          </p:nvSpPr>
          <p:spPr>
            <a:xfrm rot="-5400000">
              <a:off x="5297030" y="2299700"/>
              <a:ext cx="12840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0000C7"/>
                  </a:solidFill>
                  <a:latin typeface="Montserrat"/>
                  <a:ea typeface="Montserrat"/>
                  <a:cs typeface="Montserrat"/>
                  <a:sym typeface="Montserrat"/>
                </a:rPr>
                <a:t>January 21, 2022</a:t>
              </a:r>
              <a:endParaRPr b="0" i="0" sz="1100" u="none" cap="none" strike="noStrike">
                <a:solidFill>
                  <a:srgbClr val="0000C7"/>
                </a:solidFill>
                <a:latin typeface="Montserrat"/>
                <a:ea typeface="Montserrat"/>
                <a:cs typeface="Montserrat"/>
                <a:sym typeface="Montserrat"/>
              </a:endParaRPr>
            </a:p>
          </p:txBody>
        </p:sp>
      </p:grpSp>
      <p:graphicFrame>
        <p:nvGraphicFramePr>
          <p:cNvPr id="397" name="Google Shape;397;gbe5f960dbd_0_0"/>
          <p:cNvGraphicFramePr/>
          <p:nvPr/>
        </p:nvGraphicFramePr>
        <p:xfrm>
          <a:off x="3482700" y="960025"/>
          <a:ext cx="3000000" cy="3000000"/>
        </p:xfrm>
        <a:graphic>
          <a:graphicData uri="http://schemas.openxmlformats.org/drawingml/2006/table">
            <a:tbl>
              <a:tblPr>
                <a:noFill/>
                <a:tableStyleId>{7FD850A0-B795-4FE2-9944-164FF6004E42}</a:tableStyleId>
              </a:tblPr>
              <a:tblGrid>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gridCol w="337125"/>
              </a:tblGrid>
              <a:tr h="126300">
                <a:tc gridSpan="12">
                  <a:txBody>
                    <a:bodyPr/>
                    <a:lstStyle/>
                    <a:p>
                      <a:pPr indent="0" lvl="0" marL="0" marR="0" rtl="0" algn="ctr">
                        <a:lnSpc>
                          <a:spcPct val="100000"/>
                        </a:lnSpc>
                        <a:spcBef>
                          <a:spcPts val="0"/>
                        </a:spcBef>
                        <a:spcAft>
                          <a:spcPts val="0"/>
                        </a:spcAft>
                        <a:buClr>
                          <a:srgbClr val="000000"/>
                        </a:buClr>
                        <a:buSzPts val="700"/>
                        <a:buFont typeface="Arial"/>
                        <a:buNone/>
                      </a:pPr>
                      <a:r>
                        <a:rPr lang="en-US" sz="1200" u="none" cap="none" strike="noStrike">
                          <a:solidFill>
                            <a:schemeClr val="dk1"/>
                          </a:solidFill>
                          <a:latin typeface="Lato"/>
                          <a:ea typeface="Lato"/>
                          <a:cs typeface="Lato"/>
                          <a:sym typeface="Lato"/>
                        </a:rPr>
                        <a:t>CY2021</a:t>
                      </a:r>
                      <a:endParaRPr sz="1200" u="none" cap="none" strike="noStrike">
                        <a:latin typeface="Lato"/>
                        <a:ea typeface="Lato"/>
                        <a:cs typeface="Lato"/>
                        <a:sym typeface="Lato"/>
                      </a:endParaRPr>
                    </a:p>
                  </a:txBody>
                  <a:tcPr marT="0" marB="0" marR="0" marL="0" anchor="ctr">
                    <a:lnB cap="flat" cmpd="sng" w="9525">
                      <a:solidFill>
                        <a:srgbClr val="999999"/>
                      </a:solidFill>
                      <a:prstDash val="solid"/>
                      <a:round/>
                      <a:headEnd len="sm" w="sm" type="none"/>
                      <a:tailEnd len="sm" w="sm" type="none"/>
                    </a:lnB>
                  </a:tcPr>
                </a:tc>
                <a:tc hMerge="1"/>
                <a:tc hMerge="1"/>
                <a:tc hMerge="1"/>
                <a:tc hMerge="1"/>
                <a:tc hMerge="1"/>
                <a:tc hMerge="1"/>
                <a:tc hMerge="1"/>
                <a:tc hMerge="1"/>
                <a:tc hMerge="1"/>
                <a:tc hMerge="1"/>
                <a:tc hMerge="1"/>
                <a:tc gridSpan="12">
                  <a:txBody>
                    <a:bodyPr/>
                    <a:lstStyle/>
                    <a:p>
                      <a:pPr indent="0" lvl="0" marL="0" rtl="0" algn="ctr">
                        <a:spcBef>
                          <a:spcPts val="0"/>
                        </a:spcBef>
                        <a:spcAft>
                          <a:spcPts val="0"/>
                        </a:spcAft>
                        <a:buNone/>
                      </a:pPr>
                      <a:r>
                        <a:rPr lang="en-US" sz="1200">
                          <a:solidFill>
                            <a:schemeClr val="dk1"/>
                          </a:solidFill>
                          <a:latin typeface="Lato"/>
                          <a:ea typeface="Lato"/>
                          <a:cs typeface="Lato"/>
                          <a:sym typeface="Lato"/>
                        </a:rPr>
                        <a:t>CY2022</a:t>
                      </a:r>
                      <a:endParaRPr sz="1200">
                        <a:solidFill>
                          <a:schemeClr val="dk1"/>
                        </a:solidFill>
                        <a:latin typeface="Lato"/>
                        <a:ea typeface="Lato"/>
                        <a:cs typeface="Lato"/>
                        <a:sym typeface="Lato"/>
                      </a:endParaRPr>
                    </a:p>
                  </a:txBody>
                  <a:tcPr marT="0" marB="0" marR="0" marL="0" anchor="ctr">
                    <a:lnB cap="flat" cmpd="sng" w="9525">
                      <a:solidFill>
                        <a:srgbClr val="999999"/>
                      </a:solidFill>
                      <a:prstDash val="solid"/>
                      <a:round/>
                      <a:headEnd len="sm" w="sm" type="none"/>
                      <a:tailEnd len="sm" w="sm" type="none"/>
                    </a:lnB>
                  </a:tcPr>
                </a:tc>
                <a:tc hMerge="1"/>
                <a:tc hMerge="1"/>
                <a:tc hMerge="1"/>
                <a:tc hMerge="1"/>
                <a:tc hMerge="1"/>
                <a:tc hMerge="1"/>
                <a:tc hMerge="1"/>
                <a:tc hMerge="1"/>
                <a:tc hMerge="1"/>
                <a:tc hMerge="1"/>
                <a:tc hMerge="1"/>
              </a:tr>
              <a:tr h="113350">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F</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S</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O</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N</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D</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F</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Lato"/>
                          <a:ea typeface="Lato"/>
                          <a:cs typeface="Lato"/>
                          <a:sym typeface="Lato"/>
                        </a:rPr>
                        <a:t>S</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Lato"/>
                          <a:ea typeface="Lato"/>
                          <a:cs typeface="Lato"/>
                          <a:sym typeface="Lato"/>
                        </a:rPr>
                        <a:t>O</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Lato"/>
                          <a:ea typeface="Lato"/>
                          <a:cs typeface="Lato"/>
                          <a:sym typeface="Lato"/>
                        </a:rPr>
                        <a:t>N</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600">
                          <a:latin typeface="Lato"/>
                          <a:ea typeface="Lato"/>
                          <a:cs typeface="Lato"/>
                          <a:sym typeface="Lato"/>
                        </a:rPr>
                        <a:t>D</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398" name="Google Shape;398;gbe5f960dbd_0_0"/>
          <p:cNvSpPr txBox="1"/>
          <p:nvPr/>
        </p:nvSpPr>
        <p:spPr>
          <a:xfrm>
            <a:off x="8229525" y="1701900"/>
            <a:ext cx="3861000" cy="132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73763"/>
                </a:solidFill>
                <a:latin typeface="Lato"/>
                <a:ea typeface="Lato"/>
                <a:cs typeface="Lato"/>
                <a:sym typeface="Lato"/>
              </a:rPr>
              <a:t>Notes:</a:t>
            </a:r>
            <a:endParaRPr b="0" i="1" sz="1400" u="none" cap="none" strike="noStrike">
              <a:solidFill>
                <a:srgbClr val="073763"/>
              </a:solidFill>
              <a:latin typeface="Lato"/>
              <a:ea typeface="Lato"/>
              <a:cs typeface="Lato"/>
              <a:sym typeface="Lato"/>
            </a:endParaRPr>
          </a:p>
          <a:p>
            <a:pPr indent="-190500" lvl="0" marL="228600" marR="0" rtl="0" algn="l">
              <a:lnSpc>
                <a:spcPct val="100000"/>
              </a:lnSpc>
              <a:spcBef>
                <a:spcPts val="0"/>
              </a:spcBef>
              <a:spcAft>
                <a:spcPts val="0"/>
              </a:spcAft>
              <a:buClr>
                <a:srgbClr val="073763"/>
              </a:buClr>
              <a:buSzPts val="1200"/>
              <a:buFont typeface="Lato"/>
              <a:buChar char="●"/>
            </a:pPr>
            <a:r>
              <a:rPr b="0" i="1" lang="en-US" sz="1200" u="none" cap="none" strike="noStrike">
                <a:solidFill>
                  <a:srgbClr val="073763"/>
                </a:solidFill>
                <a:latin typeface="Lato"/>
                <a:ea typeface="Lato"/>
                <a:cs typeface="Lato"/>
                <a:sym typeface="Lato"/>
              </a:rPr>
              <a:t>Future dates are tentative / subject to change due to external dependencies</a:t>
            </a:r>
            <a:endParaRPr b="0" i="1" sz="1200" u="none" cap="none" strike="noStrike">
              <a:solidFill>
                <a:srgbClr val="073763"/>
              </a:solidFill>
              <a:latin typeface="Lato"/>
              <a:ea typeface="Lato"/>
              <a:cs typeface="Lato"/>
              <a:sym typeface="Lato"/>
            </a:endParaRPr>
          </a:p>
          <a:p>
            <a:pPr indent="-190500" lvl="0" marL="228600" marR="0" rtl="0" algn="l">
              <a:lnSpc>
                <a:spcPct val="100000"/>
              </a:lnSpc>
              <a:spcBef>
                <a:spcPts val="0"/>
              </a:spcBef>
              <a:spcAft>
                <a:spcPts val="0"/>
              </a:spcAft>
              <a:buClr>
                <a:srgbClr val="073763"/>
              </a:buClr>
              <a:buSzPts val="1200"/>
              <a:buFont typeface="Lato"/>
              <a:buChar char="●"/>
            </a:pPr>
            <a:r>
              <a:rPr b="0" i="1" lang="en-US" sz="1200" u="none" cap="none" strike="noStrike">
                <a:solidFill>
                  <a:srgbClr val="073763"/>
                </a:solidFill>
                <a:latin typeface="Lato"/>
                <a:ea typeface="Lato"/>
                <a:cs typeface="Lato"/>
                <a:sym typeface="Lato"/>
              </a:rPr>
              <a:t>* Availability of some data products at AWIPS sites may depend on progress of AWIPS Data Delivery or other dissemination alternatives</a:t>
            </a:r>
            <a:endParaRPr b="0" i="1" sz="1200" u="none" cap="none" strike="noStrike">
              <a:solidFill>
                <a:srgbClr val="073763"/>
              </a:solidFill>
              <a:latin typeface="Lato"/>
              <a:ea typeface="Lato"/>
              <a:cs typeface="Lato"/>
              <a:sym typeface="Lato"/>
            </a:endParaRPr>
          </a:p>
        </p:txBody>
      </p:sp>
      <p:sp>
        <p:nvSpPr>
          <p:cNvPr id="399" name="Google Shape;399;gbe5f960dbd_0_0"/>
          <p:cNvSpPr/>
          <p:nvPr/>
        </p:nvSpPr>
        <p:spPr>
          <a:xfrm>
            <a:off x="3482700" y="1142900"/>
            <a:ext cx="4047000" cy="5111400"/>
          </a:xfrm>
          <a:prstGeom prst="rect">
            <a:avLst/>
          </a:prstGeom>
          <a:solidFill>
            <a:srgbClr val="D5DEF4">
              <a:alpha val="61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85"/>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p>
            <a:pPr indent="-412750" lvl="0" marL="457200" rtl="0" algn="l">
              <a:lnSpc>
                <a:spcPct val="80000"/>
              </a:lnSpc>
              <a:spcBef>
                <a:spcPts val="640"/>
              </a:spcBef>
              <a:spcAft>
                <a:spcPts val="0"/>
              </a:spcAft>
              <a:buClr>
                <a:schemeClr val="dk1"/>
              </a:buClr>
              <a:buSzPts val="2900"/>
              <a:buFont typeface="Arial"/>
              <a:buChar char="●"/>
            </a:pPr>
            <a:r>
              <a:rPr lang="en-US" sz="2420"/>
              <a:t>Office of Observations</a:t>
            </a:r>
            <a:endParaRPr sz="2900"/>
          </a:p>
          <a:p>
            <a:pPr indent="-387350" lvl="1" marL="914400" rtl="0" algn="l">
              <a:lnSpc>
                <a:spcPct val="80000"/>
              </a:lnSpc>
              <a:spcBef>
                <a:spcPts val="560"/>
              </a:spcBef>
              <a:spcAft>
                <a:spcPts val="0"/>
              </a:spcAft>
              <a:buSzPts val="2500"/>
              <a:buChar char="○"/>
            </a:pPr>
            <a:r>
              <a:rPr lang="en-US" sz="2080"/>
              <a:t>Brian Gockel – </a:t>
            </a:r>
            <a:r>
              <a:rPr lang="en-US" sz="2080" u="sng">
                <a:solidFill>
                  <a:srgbClr val="3D85C6"/>
                </a:solidFill>
                <a:hlinkClick r:id="rId3">
                  <a:extLst>
                    <a:ext uri="{A12FA001-AC4F-418D-AE19-62706E023703}">
                      <ahyp:hlinkClr val="tx"/>
                    </a:ext>
                  </a:extLst>
                </a:hlinkClick>
              </a:rPr>
              <a:t>brian.gockel@noaa.gov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Jordan Gerth – </a:t>
            </a:r>
            <a:r>
              <a:rPr lang="en-US" sz="2080" u="sng">
                <a:solidFill>
                  <a:srgbClr val="3D85C6"/>
                </a:solidFill>
                <a:hlinkClick r:id="rId4">
                  <a:extLst>
                    <a:ext uri="{A12FA001-AC4F-418D-AE19-62706E023703}">
                      <ahyp:hlinkClr val="tx"/>
                    </a:ext>
                  </a:extLst>
                </a:hlinkClick>
              </a:rPr>
              <a:t>jordan.gerth@noaa.gov</a:t>
            </a:r>
            <a:endParaRPr sz="2080"/>
          </a:p>
          <a:p>
            <a:pPr indent="0" lvl="0" marL="0" rtl="0" algn="l">
              <a:lnSpc>
                <a:spcPct val="80000"/>
              </a:lnSpc>
              <a:spcBef>
                <a:spcPts val="560"/>
              </a:spcBef>
              <a:spcAft>
                <a:spcPts val="0"/>
              </a:spcAft>
              <a:buSzPts val="3200"/>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Total Operational Weather Readiness – Satellites (TOWR-S) Team</a:t>
            </a:r>
            <a:endParaRPr sz="2900"/>
          </a:p>
          <a:p>
            <a:pPr indent="-387350" lvl="1" marL="914400" rtl="0" algn="l">
              <a:lnSpc>
                <a:spcPct val="80000"/>
              </a:lnSpc>
              <a:spcBef>
                <a:spcPts val="560"/>
              </a:spcBef>
              <a:spcAft>
                <a:spcPts val="0"/>
              </a:spcAft>
              <a:buSzPts val="2500"/>
              <a:buChar char="○"/>
            </a:pPr>
            <a:r>
              <a:rPr lang="en-US" sz="2080"/>
              <a:t>John Evans – </a:t>
            </a:r>
            <a:r>
              <a:rPr lang="en-US" sz="2080" u="sng">
                <a:solidFill>
                  <a:srgbClr val="3D85C6"/>
                </a:solidFill>
                <a:hlinkClick r:id="rId5">
                  <a:extLst>
                    <a:ext uri="{A12FA001-AC4F-418D-AE19-62706E023703}">
                      <ahyp:hlinkClr val="tx"/>
                    </a:ext>
                  </a:extLst>
                </a:hlinkClick>
              </a:rPr>
              <a:t>john.d.evans@noaa.gov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Lee Byerle – </a:t>
            </a:r>
            <a:r>
              <a:rPr lang="en-US" sz="2080" u="sng">
                <a:solidFill>
                  <a:srgbClr val="3D85C6"/>
                </a:solidFill>
                <a:hlinkClick r:id="rId6">
                  <a:extLst>
                    <a:ext uri="{A12FA001-AC4F-418D-AE19-62706E023703}">
                      <ahyp:hlinkClr val="tx"/>
                    </a:ext>
                  </a:extLst>
                </a:hlinkClick>
              </a:rPr>
              <a:t>lee.byerle@noaa.gov</a:t>
            </a:r>
            <a:endParaRPr sz="2080">
              <a:solidFill>
                <a:srgbClr val="3D85C6"/>
              </a:solidFill>
            </a:endParaRPr>
          </a:p>
          <a:p>
            <a:pPr indent="0" lvl="0" marL="0" rtl="0" algn="l">
              <a:lnSpc>
                <a:spcPct val="80000"/>
              </a:lnSpc>
              <a:spcBef>
                <a:spcPts val="560"/>
              </a:spcBef>
              <a:spcAft>
                <a:spcPts val="0"/>
              </a:spcAft>
              <a:buSzPts val="3200"/>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Links</a:t>
            </a:r>
            <a:endParaRPr sz="2900"/>
          </a:p>
          <a:p>
            <a:pPr indent="-387350" lvl="1" marL="914400" rtl="0" algn="l">
              <a:lnSpc>
                <a:spcPct val="80000"/>
              </a:lnSpc>
              <a:spcBef>
                <a:spcPts val="560"/>
              </a:spcBef>
              <a:spcAft>
                <a:spcPts val="0"/>
              </a:spcAft>
              <a:buSzPts val="2500"/>
              <a:buChar char="○"/>
            </a:pPr>
            <a:r>
              <a:rPr lang="en-US" sz="2080" u="sng">
                <a:solidFill>
                  <a:srgbClr val="3D85C6"/>
                </a:solidFill>
                <a:hlinkClick r:id="rId7">
                  <a:extLst>
                    <a:ext uri="{A12FA001-AC4F-418D-AE19-62706E023703}">
                      <ahyp:hlinkClr val="tx"/>
                    </a:ext>
                  </a:extLst>
                </a:hlinkClick>
              </a:rPr>
              <a:t>NWSChat</a:t>
            </a:r>
            <a:r>
              <a:rPr lang="en-US" sz="2080"/>
              <a:t> (“towr-s” chatroom)</a:t>
            </a:r>
            <a:endParaRPr sz="2500"/>
          </a:p>
          <a:p>
            <a:pPr indent="-387350" lvl="1" marL="914400" rtl="0" algn="l">
              <a:lnSpc>
                <a:spcPct val="80000"/>
              </a:lnSpc>
              <a:spcBef>
                <a:spcPts val="560"/>
              </a:spcBef>
              <a:spcAft>
                <a:spcPts val="0"/>
              </a:spcAft>
              <a:buClr>
                <a:srgbClr val="3D85C6"/>
              </a:buClr>
              <a:buSzPts val="2500"/>
              <a:buChar char="○"/>
            </a:pPr>
            <a:r>
              <a:rPr lang="en-US" sz="2080" u="sng">
                <a:solidFill>
                  <a:srgbClr val="3D85C6"/>
                </a:solidFill>
                <a:hlinkClick r:id="rId8">
                  <a:extLst>
                    <a:ext uri="{A12FA001-AC4F-418D-AE19-62706E023703}">
                      <ahyp:hlinkClr val="tx"/>
                    </a:ext>
                  </a:extLst>
                </a:hlinkClick>
              </a:rPr>
              <a:t>TOWR-S in the NOAA VLab</a:t>
            </a:r>
            <a:endParaRPr sz="2080">
              <a:solidFill>
                <a:srgbClr val="3D85C6"/>
              </a:solidFill>
            </a:endParaRPr>
          </a:p>
        </p:txBody>
      </p:sp>
      <p:sp>
        <p:nvSpPr>
          <p:cNvPr id="405" name="Google Shape;405;p8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406" name="Google Shape;406;p8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1800"/>
              <a:buNone/>
            </a:pPr>
            <a:r>
              <a:rPr lang="en-US" sz="3600"/>
              <a:t>Contact Information</a:t>
            </a:r>
            <a:endParaRPr sz="3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9"/>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Next TOWR-S Updates</a:t>
            </a:r>
            <a:endParaRPr sz="3600"/>
          </a:p>
        </p:txBody>
      </p:sp>
      <p:sp>
        <p:nvSpPr>
          <p:cNvPr id="413" name="Google Shape;413;p29"/>
          <p:cNvSpPr txBox="1"/>
          <p:nvPr/>
        </p:nvSpPr>
        <p:spPr>
          <a:xfrm>
            <a:off x="2206550" y="2713050"/>
            <a:ext cx="8382600" cy="2209800"/>
          </a:xfrm>
          <a:prstGeom prst="rect">
            <a:avLst/>
          </a:prstGeom>
          <a:gradFill>
            <a:gsLst>
              <a:gs pos="0">
                <a:srgbClr val="2D5C97"/>
              </a:gs>
              <a:gs pos="80000">
                <a:srgbClr val="3C7AC5"/>
              </a:gs>
              <a:gs pos="100000">
                <a:srgbClr val="397BC9"/>
              </a:gs>
            </a:gsLst>
            <a:lin ang="16200000" scaled="0"/>
          </a:gradFill>
          <a:ln>
            <a:noFill/>
          </a:ln>
          <a:effectLst>
            <a:outerShdw blurRad="100013" rotWithShape="0" dir="5400000" dist="38100">
              <a:srgbClr val="000000">
                <a:alpha val="31372"/>
              </a:srgbClr>
            </a:outerShdw>
          </a:effectLst>
        </p:spPr>
        <p:txBody>
          <a:bodyPr anchorCtr="0" anchor="t" bIns="45700" lIns="91425" spcFirstLastPara="1" rIns="91425" wrap="square" tIns="45700">
            <a:noAutofit/>
          </a:bodyPr>
          <a:lstStyle/>
          <a:p>
            <a:pPr indent="0" lvl="0" marL="0" marR="0" rtl="0" algn="ctr">
              <a:lnSpc>
                <a:spcPct val="100000"/>
              </a:lnSpc>
              <a:spcBef>
                <a:spcPts val="1000"/>
              </a:spcBef>
              <a:spcAft>
                <a:spcPts val="0"/>
              </a:spcAft>
              <a:buClr>
                <a:srgbClr val="000000"/>
              </a:buClr>
              <a:buSzPts val="2800"/>
              <a:buFont typeface="Arial"/>
              <a:buNone/>
            </a:pPr>
            <a:r>
              <a:rPr b="0" i="1" lang="en-US" sz="2800" u="none" cap="none" strike="noStrike">
                <a:solidFill>
                  <a:schemeClr val="lt1"/>
                </a:solidFill>
                <a:latin typeface="Lato"/>
                <a:ea typeface="Lato"/>
                <a:cs typeface="Lato"/>
                <a:sym typeface="Lato"/>
              </a:rPr>
              <a:t>(tentative)</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Lato"/>
                <a:ea typeface="Lato"/>
                <a:cs typeface="Lato"/>
                <a:sym typeface="Lato"/>
              </a:rPr>
              <a:t>March 25, 2022</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lang="en-US" sz="2800">
                <a:solidFill>
                  <a:schemeClr val="lt1"/>
                </a:solidFill>
                <a:latin typeface="Lato"/>
                <a:ea typeface="Lato"/>
                <a:cs typeface="Lato"/>
                <a:sym typeface="Lato"/>
              </a:rPr>
              <a:t>May 20, 2022</a:t>
            </a:r>
            <a:endParaRPr sz="2800">
              <a:solidFill>
                <a:schemeClr val="lt1"/>
              </a:solidFill>
              <a:latin typeface="Lato"/>
              <a:ea typeface="Lato"/>
              <a:cs typeface="Lato"/>
              <a:sym typeface="Lato"/>
            </a:endParaRPr>
          </a:p>
        </p:txBody>
      </p:sp>
      <p:sp>
        <p:nvSpPr>
          <p:cNvPr id="414" name="Google Shape;414;p2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graphicFrame>
        <p:nvGraphicFramePr>
          <p:cNvPr id="420" name="Google Shape;420;p3"/>
          <p:cNvGraphicFramePr/>
          <p:nvPr/>
        </p:nvGraphicFramePr>
        <p:xfrm>
          <a:off x="381025" y="1273015"/>
          <a:ext cx="3000000" cy="3000000"/>
        </p:xfrm>
        <a:graphic>
          <a:graphicData uri="http://schemas.openxmlformats.org/drawingml/2006/table">
            <a:tbl>
              <a:tblPr bandRow="1" firstRow="1">
                <a:noFill/>
                <a:tableStyleId>{1D67808B-0B8A-4AAE-976C-809D0C0F2370}</a:tableStyleId>
              </a:tblPr>
              <a:tblGrid>
                <a:gridCol w="1379475"/>
                <a:gridCol w="1439900"/>
                <a:gridCol w="2362200"/>
                <a:gridCol w="2405550"/>
                <a:gridCol w="1690750"/>
                <a:gridCol w="2152075"/>
              </a:tblGrid>
              <a:tr h="666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246350">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SCMI</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Mar ’17 SBN 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Full</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GOES-16/17 menus</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appear by default</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under Sat in v18.2.1</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r>
              <a:tr h="305000">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G17 Aug ‘18 SBN W</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G17 Provisional: 11/28/18</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Full: 02/19/20</a:t>
                      </a:r>
                      <a:endParaRPr sz="1000" u="none" cap="none" strike="noStrike">
                        <a:solidFill>
                          <a:schemeClr val="dk1"/>
                        </a:solidFill>
                        <a:latin typeface="Montserrat"/>
                        <a:ea typeface="Montserrat"/>
                        <a:cs typeface="Montserrat"/>
                        <a:sym typeface="Montserrat"/>
                      </a:endParaRPr>
                    </a:p>
                  </a:txBody>
                  <a:tcPr marT="9125" marB="9125" marR="91450" marL="91450" anchor="ctr"/>
                </a:tc>
                <a:tc vMerge="1"/>
                <a:tc vMerge="1"/>
                <a:tc vMerge="1"/>
              </a:tr>
              <a:tr h="2287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1-6</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VIS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398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SWIR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19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 13-14</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Ocean/Land in winter 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Low-level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76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Rainbow colors for dual IR, WV</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294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IR</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Summer, warm land areas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Window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Blowing dust, volcanic ash, low-level water vapor (10.3-12.3um)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Water Vapor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Gradients in UL WV (6.2-7.3um)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Two</a:t>
                      </a:r>
                      <a:r>
                        <a:rPr lang="en-US" sz="1000" u="none" cap="none" strike="noStrike">
                          <a:latin typeface="Montserrat"/>
                          <a:ea typeface="Montserrat"/>
                          <a:cs typeface="Montserrat"/>
                          <a:sym typeface="Montserrat"/>
                        </a:rPr>
                        <a:t> Night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Diffs</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Gray/blue (</a:t>
                      </a:r>
                      <a:r>
                        <a:rPr lang="en-US" sz="1000" u="none" cap="none" strike="noStrike">
                          <a:solidFill>
                            <a:schemeClr val="dk1"/>
                          </a:solidFill>
                          <a:latin typeface="Montserrat"/>
                          <a:ea typeface="Montserrat"/>
                          <a:cs typeface="Montserrat"/>
                          <a:sym typeface="Montserrat"/>
                        </a:rPr>
                        <a:t>2 menu buttons </a:t>
                      </a:r>
                      <a:r>
                        <a:rPr lang="en-US" sz="1000" u="none" cap="none" strike="noStrike">
                          <a:latin typeface="Montserrat"/>
                          <a:ea typeface="Montserrat"/>
                          <a:cs typeface="Montserrat"/>
                          <a:sym typeface="Montserrat"/>
                        </a:rPr>
                        <a:t>10.3-3.9um</a:t>
                      </a:r>
                      <a:r>
                        <a:rPr lang="en-US" sz="1000" u="none" cap="none" strike="noStrike">
                          <a:solidFill>
                            <a:schemeClr val="dk1"/>
                          </a:solidFill>
                          <a:latin typeface="Montserrat"/>
                          <a:ea typeface="Montserrat"/>
                          <a:cs typeface="Montserrat"/>
                          <a:sym typeface="Montserrat"/>
                        </a:rPr>
                        <a:t>, and 11.2-3.9um)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r>
                        <a:rPr lang="en-US" sz="1000" u="none" cap="none" strike="noStrike">
                          <a:solidFill>
                            <a:schemeClr val="dk1"/>
                          </a:solidFill>
                          <a:latin typeface="Montserrat"/>
                          <a:ea typeface="Montserrat"/>
                          <a:cs typeface="Montserrat"/>
                          <a:sym typeface="Montserrat"/>
                        </a:rPr>
                        <a:t>, Aug ‘19</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 / 20.2.1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21" name="Google Shape;421;p3"/>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22" name="Google Shape;422;p3"/>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(1)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aphicFrame>
        <p:nvGraphicFramePr>
          <p:cNvPr id="428" name="Google Shape;428;p4"/>
          <p:cNvGraphicFramePr/>
          <p:nvPr/>
        </p:nvGraphicFramePr>
        <p:xfrm>
          <a:off x="547086" y="1248397"/>
          <a:ext cx="3000000" cy="3000000"/>
        </p:xfrm>
        <a:graphic>
          <a:graphicData uri="http://schemas.openxmlformats.org/drawingml/2006/table">
            <a:tbl>
              <a:tblPr bandRow="1" firstRow="1">
                <a:noFill/>
                <a:tableStyleId>{1D67808B-0B8A-4AAE-976C-809D0C0F2370}</a:tableStyleId>
              </a:tblPr>
              <a:tblGrid>
                <a:gridCol w="2057400"/>
                <a:gridCol w="1410675"/>
                <a:gridCol w="1270000"/>
                <a:gridCol w="2637700"/>
                <a:gridCol w="1611925"/>
                <a:gridCol w="2110125"/>
              </a:tblGrid>
              <a:tr h="59445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Fog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fog over warmer surfaces, Opposite of Night fog CH diff (3.9-10.3um)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Snow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snow cover over land (1.6-0.64um)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Fire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hot spot detection (2.2-1.6um)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Ozone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Ozone detection (9.6-10.3um)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Cloud Top Phase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ice clouds, phase variation (11.2-8.4um)</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Vegetation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Vegetation, land sfc variation (0.64-0.87um)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3637FC"/>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GOES-16/</a:t>
                      </a:r>
                      <a:r>
                        <a:rPr lang="en-US" sz="1000" u="none" cap="none" strike="noStrike">
                          <a:latin typeface="Montserrat"/>
                          <a:ea typeface="Montserrat"/>
                          <a:cs typeface="Montserrat"/>
                          <a:sym typeface="Montserrat"/>
                          <a:extLst>
                            <a:ext uri="http://customooxmlschemas.google.com/">
                              <go:slidesCustomData xmlns:go="http://customooxmlschemas.google.com/" textRoundtripDataId="14"/>
                            </a:ext>
                          </a:extLst>
                        </a:rPr>
                        <a:t>GOES-15 </a:t>
                      </a:r>
                      <a:r>
                        <a:rPr lang="en-US" sz="1000" u="none" cap="none" strike="noStrike">
                          <a:latin typeface="Montserrat"/>
                          <a:ea typeface="Montserrat"/>
                          <a:cs typeface="Montserrat"/>
                          <a:sym typeface="Montserrat"/>
                        </a:rPr>
                        <a:t>Supernational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“CONUS with Legacy”</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(Menu to only show G-16 as of March 2, 2020)</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CHs 2,7,8,11,16 w/corresponding G-15 CHs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N/A</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Phase Distinction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cloud phase variation (10.35,0.64,1.61um)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Temperature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hot spot detection (3.90,2.25,1.61um)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(1.61,0.87,0.64um)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as warm colors (0.64,0.64,10.35um)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29" name="Google Shape;429;p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30" name="Google Shape;430;p4"/>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(2)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graphicFrame>
        <p:nvGraphicFramePr>
          <p:cNvPr id="436" name="Google Shape;436;p5"/>
          <p:cNvGraphicFramePr/>
          <p:nvPr/>
        </p:nvGraphicFramePr>
        <p:xfrm>
          <a:off x="500102" y="1236365"/>
          <a:ext cx="3000000" cy="3000000"/>
        </p:xfrm>
        <a:graphic>
          <a:graphicData uri="http://schemas.openxmlformats.org/drawingml/2006/table">
            <a:tbl>
              <a:tblPr bandRow="1" firstRow="1">
                <a:noFill/>
                <a:tableStyleId>{1D67808B-0B8A-4AAE-976C-809D0C0F2370}</a:tableStyleId>
              </a:tblPr>
              <a:tblGrid>
                <a:gridCol w="1930400"/>
                <a:gridCol w="1583925"/>
                <a:gridCol w="1286925"/>
                <a:gridCol w="2672875"/>
                <a:gridCol w="1633425"/>
                <a:gridCol w="2084250"/>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3011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Fire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clouds, fire (2.25,0.87,0.64um)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35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Simple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WV, Upper level circulation (10.35,6.19,7.34um)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Air Mass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air masses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(6.19-7.34,9.61-10.35,6.19um)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Ash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880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(6.19-7.34,3.9-10.35,1.61-0.64um)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Differential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Water vapor contrast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(7.34- 6.19,7.34,6.19)</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(0.87,1.61,3.9-10.35um)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Nighttime Microphysics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night cloud phase (12.3-10.35,10.35-3.9,10.35um)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SO2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S02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(6.95-7.34,10.35-8.5,10.35um)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37" name="Google Shape;437;p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38" name="Google Shape;438;p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(3)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graphicFrame>
        <p:nvGraphicFramePr>
          <p:cNvPr id="444" name="Google Shape;444;p6"/>
          <p:cNvGraphicFramePr/>
          <p:nvPr/>
        </p:nvGraphicFramePr>
        <p:xfrm>
          <a:off x="460269" y="1191806"/>
          <a:ext cx="3000000" cy="3000000"/>
        </p:xfrm>
        <a:graphic>
          <a:graphicData uri="http://schemas.openxmlformats.org/drawingml/2006/table">
            <a:tbl>
              <a:tblPr bandRow="1" firstRow="1">
                <a:noFill/>
                <a:tableStyleId>{1D67808B-0B8A-4AAE-976C-809D0C0F2370}</a:tableStyleId>
              </a:tblPr>
              <a:tblGrid>
                <a:gridCol w="2112650"/>
                <a:gridCol w="1613600"/>
                <a:gridCol w="2430150"/>
                <a:gridCol w="2152625"/>
                <a:gridCol w="1535825"/>
                <a:gridCol w="1636450"/>
              </a:tblGrid>
              <a:tr h="6021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#1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 cold surfaces, cirrus (0.64,1.61,11.2um)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#5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Grayscale, Cirrus (0.64,0.87,0.64um)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 Ocean Cloud Convection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Daytime Ocean Convection</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(0.87,0.87, 10.35um)</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941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CIMSS Natural Color RGB</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Natural color, computes Green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82600">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Clear Sky Mask</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Display as binary mask</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826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3633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Cloud Top Height, Temperature, Pressure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31 May 2017; G-17: Sep. 2021)</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Height: F,C,M / Temp: F,M / Pressure: F,C</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Cloud Top Height in Ft,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Temp in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245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2153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Top Phase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Clear, Water, Supercooled, Mixed, Ice, Uncertain</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153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45732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Derived Stability Indices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(CAPE,LI, KI, SI, TT)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a:t>
                      </a:r>
                      <a:r>
                        <a:rPr lang="en-US" sz="12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10-bit colormap. Syncs to legacy GOES Sounder ranges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44700">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Aerosol Detection (ADP</a:t>
                      </a:r>
                      <a:r>
                        <a:rPr i="0" lang="en-US" sz="1000" u="none" cap="none" strike="noStrike">
                          <a:latin typeface="Montserrat"/>
                          <a:ea typeface="Montserrat"/>
                          <a:cs typeface="Montserrat"/>
                          <a:sym typeface="Montserrat"/>
                        </a:rPr>
                        <a: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6,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Separate Dust, Smoke. Hi/Lo/Med confidence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RPM,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405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27, ‘19)</a:t>
                      </a:r>
                      <a:endParaRPr sz="1000" u="none" cap="none" strike="noStrike">
                        <a:latin typeface="Montserrat"/>
                        <a:ea typeface="Montserrat"/>
                        <a:cs typeface="Montserrat"/>
                        <a:sym typeface="Montserrat"/>
                      </a:endParaRPr>
                    </a:p>
                  </a:txBody>
                  <a:tcPr marT="45725" marB="9125" marR="9125" marL="9125" anchor="ctr"/>
                </a:tc>
                <a:tc vMerge="1"/>
                <a:tc vMerge="1"/>
                <a:tc vMerge="1"/>
              </a:tr>
            </a:tbl>
          </a:graphicData>
        </a:graphic>
      </p:graphicFrame>
      <p:sp>
        <p:nvSpPr>
          <p:cNvPr id="445" name="Google Shape;445;p6"/>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46" name="Google Shape;446;p6"/>
          <p:cNvSpPr txBox="1"/>
          <p:nvPr/>
        </p:nvSpPr>
        <p:spPr>
          <a:xfrm>
            <a:off x="4743892" y="6504812"/>
            <a:ext cx="2704215"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447" name="Google Shape;447;p6"/>
          <p:cNvSpPr txBox="1"/>
          <p:nvPr/>
        </p:nvSpPr>
        <p:spPr>
          <a:xfrm>
            <a:off x="355344" y="6504812"/>
            <a:ext cx="362419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448" name="Google Shape;448;p6"/>
          <p:cNvSpPr txBox="1"/>
          <p:nvPr>
            <p:ph type="title"/>
          </p:nvPr>
        </p:nvSpPr>
        <p:spPr>
          <a:xfrm>
            <a:off x="609600" y="0"/>
            <a:ext cx="9157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(4) Current Product Posture </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aphicFrame>
        <p:nvGraphicFramePr>
          <p:cNvPr id="453" name="Google Shape;453;p7"/>
          <p:cNvGraphicFramePr/>
          <p:nvPr/>
        </p:nvGraphicFramePr>
        <p:xfrm>
          <a:off x="232284" y="1103045"/>
          <a:ext cx="3000000" cy="3000000"/>
        </p:xfrm>
        <a:graphic>
          <a:graphicData uri="http://schemas.openxmlformats.org/drawingml/2006/table">
            <a:tbl>
              <a:tblPr bandRow="1" firstRow="1">
                <a:noFill/>
                <a:tableStyleId>{1D67808B-0B8A-4AAE-976C-809D0C0F2370}</a:tableStyleId>
              </a:tblPr>
              <a:tblGrid>
                <a:gridCol w="1988600"/>
                <a:gridCol w="2094000"/>
                <a:gridCol w="3008100"/>
                <a:gridCol w="1975125"/>
                <a:gridCol w="1161250"/>
                <a:gridCol w="1500325"/>
              </a:tblGrid>
              <a:tr h="6496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2341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Aerosol Optical Depth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(Sept. 14,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as binary mask.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display range (0-1)</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(June 27,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Land Surface Temperature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LST in degF</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Eval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13, ’19)</a:t>
                      </a:r>
                      <a:endParaRPr sz="1200" u="none" cap="none" strike="noStrike">
                        <a:latin typeface="Montserrat"/>
                        <a:ea typeface="Montserrat"/>
                        <a:cs typeface="Montserrat"/>
                        <a:sym typeface="Montserrat"/>
                      </a:endParaRPr>
                    </a:p>
                  </a:txBody>
                  <a:tcPr marT="9125" marB="9125" marR="9125" marL="9125" anchor="ctr"/>
                </a:tc>
                <a:tc vMerge="1"/>
                <a:tc vMerge="1"/>
                <a:tc vMerge="1"/>
              </a:tr>
              <a:tr h="2438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Fire/Hot Spot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New Meso Sep. ‘21</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(Apr 24, ‘18)</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Temp, Power, Area</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522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r h="523775">
                <a:tc>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TPW</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TPW in Inches. 10-bit colormap based legacy GOES Sounder</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Optical Depth</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max display range to 100%</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Particle Size Distribution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June 2017;</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14, ’18)</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Range 0-100um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642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Derived Motion Winds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GRE/GRW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June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Mar. 2020)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 (15min), M (5min)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a:t>
                      </a:r>
                      <a:r>
                        <a:rPr lang="en-US" sz="1000" u="none" cap="none" strike="noStrike">
                          <a:solidFill>
                            <a:schemeClr val="dk1"/>
                          </a:solidFill>
                          <a:latin typeface="Montserrat"/>
                          <a:ea typeface="Montserrat"/>
                          <a:cs typeface="Montserrat"/>
                          <a:sym typeface="Montserrat"/>
                        </a:rPr>
                        <a:t>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By-Pressure displays as single color like legacy. </a:t>
                      </a:r>
                      <a:r>
                        <a:rPr lang="en-US" sz="1000" u="none" cap="none" strike="noStrike">
                          <a:solidFill>
                            <a:schemeClr val="dk1"/>
                          </a:solidFill>
                          <a:latin typeface="Montserrat"/>
                          <a:ea typeface="Montserrat"/>
                          <a:cs typeface="Montserrat"/>
                          <a:sym typeface="Montserrat"/>
                        </a:rPr>
                        <a:t>Meso 1,2 now separate displays/database entries</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Feb. ‘18,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408925">
                <a:tc vMerge="1"/>
                <a:tc vMerge="1"/>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Sea Surface Temperature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Jan 2018;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 (hourly)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Colormap highlights TC threshold, Default display as DegF and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0617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bl>
          </a:graphicData>
        </a:graphic>
      </p:graphicFrame>
      <p:sp>
        <p:nvSpPr>
          <p:cNvPr id="454" name="Google Shape;454;p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55" name="Google Shape;455;p7"/>
          <p:cNvSpPr txBox="1"/>
          <p:nvPr/>
        </p:nvSpPr>
        <p:spPr>
          <a:xfrm>
            <a:off x="4743879" y="6496586"/>
            <a:ext cx="2704215" cy="27699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456" name="Google Shape;456;p7"/>
          <p:cNvSpPr txBox="1"/>
          <p:nvPr/>
        </p:nvSpPr>
        <p:spPr>
          <a:xfrm>
            <a:off x="232284" y="6494718"/>
            <a:ext cx="364681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457" name="Google Shape;457;p7"/>
          <p:cNvSpPr txBox="1"/>
          <p:nvPr>
            <p:ph type="title"/>
          </p:nvPr>
        </p:nvSpPr>
        <p:spPr>
          <a:xfrm>
            <a:off x="609600" y="0"/>
            <a:ext cx="92523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(5) Current Product Posture </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d539bf22fd_0_181"/>
          <p:cNvSpPr txBox="1"/>
          <p:nvPr>
            <p:ph idx="1" type="body"/>
          </p:nvPr>
        </p:nvSpPr>
        <p:spPr>
          <a:xfrm>
            <a:off x="342100" y="1033325"/>
            <a:ext cx="10594200" cy="45321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15000"/>
              </a:lnSpc>
              <a:spcBef>
                <a:spcPts val="1000"/>
              </a:spcBef>
              <a:spcAft>
                <a:spcPts val="0"/>
              </a:spcAft>
              <a:buSzPts val="1800"/>
              <a:buChar char="•"/>
            </a:pPr>
            <a:r>
              <a:rPr lang="en-US" sz="1800"/>
              <a:t>Now being disseminated from</a:t>
            </a:r>
            <a:r>
              <a:rPr lang="en-US" sz="1800"/>
              <a:t> NESDIS / PDA via NWS NCF to Alaska and Pacific Regions:</a:t>
            </a:r>
            <a:br>
              <a:rPr lang="en-US" sz="1800"/>
            </a:br>
            <a:r>
              <a:rPr lang="en-US" sz="1800"/>
              <a:t>Full-Disk tiles (and soon, floating [target] sector)</a:t>
            </a:r>
            <a:endParaRPr i="1" sz="1800"/>
          </a:p>
          <a:p>
            <a:pPr indent="-203200" lvl="2" marL="457200" marR="0" rtl="0" algn="l">
              <a:lnSpc>
                <a:spcPct val="115000"/>
              </a:lnSpc>
              <a:spcBef>
                <a:spcPts val="0"/>
              </a:spcBef>
              <a:spcAft>
                <a:spcPts val="0"/>
              </a:spcAft>
              <a:buSzPts val="1400"/>
              <a:buChar char="•"/>
            </a:pPr>
            <a:r>
              <a:rPr i="1" lang="en-US" sz="1400"/>
              <a:t>Also publicly available via the Amazon cloud: </a:t>
            </a:r>
            <a:br>
              <a:rPr i="1" lang="en-US" sz="1400"/>
            </a:br>
            <a:r>
              <a:rPr i="1" lang="en-US" sz="1400"/>
              <a:t>	</a:t>
            </a:r>
            <a:r>
              <a:rPr lang="en-US" sz="1400" u="sng">
                <a:solidFill>
                  <a:schemeClr val="hlink"/>
                </a:solidFill>
                <a:hlinkClick r:id="rId3"/>
              </a:rPr>
              <a:t>https://noaa-himawari8.s3.amazonaws.com/index.html</a:t>
            </a:r>
            <a:endParaRPr sz="1400"/>
          </a:p>
          <a:p>
            <a:pPr indent="0" lvl="0" marL="0" marR="0" rtl="0" algn="l">
              <a:lnSpc>
                <a:spcPct val="115000"/>
              </a:lnSpc>
              <a:spcBef>
                <a:spcPts val="1000"/>
              </a:spcBef>
              <a:spcAft>
                <a:spcPts val="0"/>
              </a:spcAft>
              <a:buSzPts val="3200"/>
              <a:buNone/>
            </a:pPr>
            <a:r>
              <a:t/>
            </a:r>
            <a:endParaRPr sz="1800"/>
          </a:p>
          <a:p>
            <a:pPr indent="0" lvl="0" marL="0" marR="0" rtl="0" algn="l">
              <a:lnSpc>
                <a:spcPct val="115000"/>
              </a:lnSpc>
              <a:spcBef>
                <a:spcPts val="1000"/>
              </a:spcBef>
              <a:spcAft>
                <a:spcPts val="0"/>
              </a:spcAft>
              <a:buSzPts val="3200"/>
              <a:buNone/>
            </a:pPr>
            <a:r>
              <a:t/>
            </a:r>
            <a:endParaRPr sz="1800"/>
          </a:p>
          <a:p>
            <a:pPr indent="0" lvl="0" marL="457200" marR="0" rtl="0" algn="l">
              <a:lnSpc>
                <a:spcPct val="115000"/>
              </a:lnSpc>
              <a:spcBef>
                <a:spcPts val="0"/>
              </a:spcBef>
              <a:spcAft>
                <a:spcPts val="0"/>
              </a:spcAft>
              <a:buSzPts val="3200"/>
              <a:buNone/>
            </a:pPr>
            <a:r>
              <a:t/>
            </a:r>
            <a:endParaRPr sz="1800"/>
          </a:p>
          <a:p>
            <a:pPr indent="-342900" lvl="0" marL="457200" marR="0" rtl="0" algn="l">
              <a:lnSpc>
                <a:spcPct val="115000"/>
              </a:lnSpc>
              <a:spcBef>
                <a:spcPts val="0"/>
              </a:spcBef>
              <a:spcAft>
                <a:spcPts val="0"/>
              </a:spcAft>
              <a:buSzPts val="1800"/>
              <a:buChar char="•"/>
            </a:pPr>
            <a:r>
              <a:rPr lang="en-US" sz="1800">
                <a:extLst>
                  <a:ext uri="http://customooxmlschemas.google.com/">
                    <go:slidesCustomData xmlns:go="http://customooxmlschemas.google.com/" textRoundtripDataId="0"/>
                  </a:ext>
                </a:extLst>
              </a:rPr>
              <a:t>NCF fetches 61 of 88 tiles (x 16 channels) from PDA and sends </a:t>
            </a:r>
            <a:endParaRPr sz="1800"/>
          </a:p>
          <a:p>
            <a:pPr indent="0" lvl="0" marL="685800" marR="0" rtl="0" algn="l">
              <a:lnSpc>
                <a:spcPct val="115000"/>
              </a:lnSpc>
              <a:spcBef>
                <a:spcPts val="0"/>
              </a:spcBef>
              <a:spcAft>
                <a:spcPts val="0"/>
              </a:spcAft>
              <a:buSzPts val="3200"/>
              <a:buNone/>
            </a:pPr>
            <a:r>
              <a:rPr lang="en-US" sz="1600">
                <a:highlight>
                  <a:srgbClr val="FFFDBF"/>
                </a:highlight>
              </a:rPr>
              <a:t>tiles 02-06 and 09-14</a:t>
            </a:r>
            <a:r>
              <a:rPr lang="en-US" sz="1600"/>
              <a:t> to Alaska Region HQ; </a:t>
            </a:r>
            <a:br>
              <a:rPr lang="en-US" sz="1600"/>
            </a:br>
            <a:r>
              <a:rPr lang="en-US" sz="1600"/>
              <a:t>and </a:t>
            </a:r>
            <a:r>
              <a:rPr lang="en-US" sz="1600">
                <a:highlight>
                  <a:srgbClr val="AEE2FB"/>
                </a:highlight>
              </a:rPr>
              <a:t>tiles 07-14, 16-23, 26-33, 36-43 46-53, 56-63, and 66-73</a:t>
            </a:r>
            <a:r>
              <a:rPr lang="en-US" sz="1600"/>
              <a:t> </a:t>
            </a:r>
            <a:br>
              <a:rPr lang="en-US" sz="1600"/>
            </a:br>
            <a:r>
              <a:rPr lang="en-US" sz="1600"/>
              <a:t>	to Pacific</a:t>
            </a:r>
            <a:r>
              <a:rPr lang="en-US" sz="1600"/>
              <a:t> Region HQ</a:t>
            </a:r>
            <a:endParaRPr sz="1600"/>
          </a:p>
          <a:p>
            <a:pPr indent="-330200" lvl="0" marL="685800" marR="0" rtl="0" algn="l">
              <a:lnSpc>
                <a:spcPct val="115000"/>
              </a:lnSpc>
              <a:spcBef>
                <a:spcPts val="0"/>
              </a:spcBef>
              <a:spcAft>
                <a:spcPts val="0"/>
              </a:spcAft>
              <a:buSzPts val="1600"/>
              <a:buChar char="•"/>
            </a:pPr>
            <a:r>
              <a:rPr lang="en-US" sz="1600"/>
              <a:t>HQs forward them to WFOs in each region</a:t>
            </a:r>
            <a:endParaRPr sz="1600"/>
          </a:p>
          <a:p>
            <a:pPr indent="-330200" lvl="0" marL="685800" marR="0" rtl="0" algn="l">
              <a:lnSpc>
                <a:spcPct val="115000"/>
              </a:lnSpc>
              <a:spcBef>
                <a:spcPts val="0"/>
              </a:spcBef>
              <a:spcAft>
                <a:spcPts val="0"/>
              </a:spcAft>
              <a:buSzPts val="1600"/>
              <a:buChar char="•"/>
            </a:pPr>
            <a:r>
              <a:rPr lang="en-US" sz="1600"/>
              <a:t>88x16=1,408 PDA subscriptions (w/ 1,408 WMO headers)</a:t>
            </a:r>
            <a:br>
              <a:rPr lang="en-US" sz="1600"/>
            </a:br>
            <a:r>
              <a:rPr lang="en-US" sz="1600"/>
              <a:t>will allow full flexibility by tile &amp; by channel</a:t>
            </a:r>
            <a:endParaRPr sz="1600"/>
          </a:p>
        </p:txBody>
      </p:sp>
      <p:graphicFrame>
        <p:nvGraphicFramePr>
          <p:cNvPr id="122" name="Google Shape;122;gd539bf22fd_0_181"/>
          <p:cNvGraphicFramePr/>
          <p:nvPr/>
        </p:nvGraphicFramePr>
        <p:xfrm>
          <a:off x="7685638" y="1473872"/>
          <a:ext cx="3000000" cy="3000000"/>
        </p:xfrm>
        <a:graphic>
          <a:graphicData uri="http://schemas.openxmlformats.org/drawingml/2006/table">
            <a:tbl>
              <a:tblPr>
                <a:noFill/>
                <a:tableStyleId>{7FD850A0-B795-4FE2-9944-164FF6004E42}</a:tableStyleId>
              </a:tblPr>
              <a:tblGrid>
                <a:gridCol w="438925"/>
                <a:gridCol w="438925"/>
                <a:gridCol w="438925"/>
                <a:gridCol w="438925"/>
                <a:gridCol w="438925"/>
                <a:gridCol w="438925"/>
                <a:gridCol w="438925"/>
                <a:gridCol w="438925"/>
                <a:gridCol w="438925"/>
                <a:gridCol w="438925"/>
              </a:tblGrid>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06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88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r>
            </a:tbl>
          </a:graphicData>
        </a:graphic>
      </p:graphicFrame>
      <p:sp>
        <p:nvSpPr>
          <p:cNvPr id="123" name="Google Shape;123;gd539bf22fd_0_18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124" name="Google Shape;124;gd539bf22fd_0_181"/>
          <p:cNvSpPr txBox="1"/>
          <p:nvPr>
            <p:ph type="title"/>
          </p:nvPr>
        </p:nvSpPr>
        <p:spPr>
          <a:xfrm>
            <a:off x="1219200" y="1269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100"/>
              <a:t>Operational dissemination of </a:t>
            </a:r>
            <a:r>
              <a:rPr lang="en-US" sz="3100"/>
              <a:t>Himawari-8 Imagery</a:t>
            </a:r>
            <a:endParaRPr sz="3100"/>
          </a:p>
        </p:txBody>
      </p:sp>
      <p:graphicFrame>
        <p:nvGraphicFramePr>
          <p:cNvPr id="125" name="Google Shape;125;gd539bf22fd_0_181"/>
          <p:cNvGraphicFramePr/>
          <p:nvPr/>
        </p:nvGraphicFramePr>
        <p:xfrm>
          <a:off x="717025" y="2394450"/>
          <a:ext cx="3000000" cy="3000000"/>
        </p:xfrm>
        <a:graphic>
          <a:graphicData uri="http://schemas.openxmlformats.org/drawingml/2006/table">
            <a:tbl>
              <a:tblPr>
                <a:noFill/>
                <a:tableStyleId>{48301F54-C5C1-474F-AFBF-6908477779B2}</a:tableStyleId>
              </a:tblPr>
              <a:tblGrid>
                <a:gridCol w="1713800"/>
                <a:gridCol w="1225775"/>
                <a:gridCol w="400725"/>
                <a:gridCol w="773425"/>
                <a:gridCol w="1568500"/>
              </a:tblGrid>
              <a:tr h="1564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Himawari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 tiles</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 &amp; 2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Floating Sector</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2.5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0.5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r>
            </a:tbl>
          </a:graphicData>
        </a:graphic>
      </p:graphicFrame>
      <p:grpSp>
        <p:nvGrpSpPr>
          <p:cNvPr id="126" name="Google Shape;126;gd539bf22fd_0_181"/>
          <p:cNvGrpSpPr/>
          <p:nvPr/>
        </p:nvGrpSpPr>
        <p:grpSpPr>
          <a:xfrm>
            <a:off x="7685912" y="1473875"/>
            <a:ext cx="4389000" cy="4389000"/>
            <a:chOff x="7457312" y="2007275"/>
            <a:chExt cx="4389000" cy="4389000"/>
          </a:xfrm>
        </p:grpSpPr>
        <p:grpSp>
          <p:nvGrpSpPr>
            <p:cNvPr id="127" name="Google Shape;127;gd539bf22fd_0_181"/>
            <p:cNvGrpSpPr/>
            <p:nvPr/>
          </p:nvGrpSpPr>
          <p:grpSpPr>
            <a:xfrm>
              <a:off x="7457312" y="2007275"/>
              <a:ext cx="4389000" cy="4389000"/>
              <a:chOff x="7533512" y="2007275"/>
              <a:chExt cx="4389000" cy="4389000"/>
            </a:xfrm>
          </p:grpSpPr>
          <p:pic>
            <p:nvPicPr>
              <p:cNvPr id="128" name="Google Shape;128;gd539bf22fd_0_181"/>
              <p:cNvPicPr preferRelativeResize="0"/>
              <p:nvPr/>
            </p:nvPicPr>
            <p:blipFill rotWithShape="1">
              <a:blip r:embed="rId4">
                <a:alphaModFix/>
              </a:blip>
              <a:srcRect b="0" l="0" r="0" t="0"/>
              <a:stretch/>
            </p:blipFill>
            <p:spPr>
              <a:xfrm>
                <a:off x="7533512" y="2007275"/>
                <a:ext cx="4389000" cy="4389000"/>
              </a:xfrm>
              <a:prstGeom prst="rect">
                <a:avLst/>
              </a:prstGeom>
              <a:noFill/>
              <a:ln>
                <a:noFill/>
              </a:ln>
            </p:spPr>
          </p:pic>
          <p:sp>
            <p:nvSpPr>
              <p:cNvPr id="129" name="Google Shape;129;gd539bf22fd_0_181"/>
              <p:cNvSpPr/>
              <p:nvPr/>
            </p:nvSpPr>
            <p:spPr>
              <a:xfrm>
                <a:off x="7972175" y="2446325"/>
                <a:ext cx="3519600" cy="3072000"/>
              </a:xfrm>
              <a:prstGeom prst="rect">
                <a:avLst/>
              </a:prstGeom>
              <a:solidFill>
                <a:srgbClr val="3CA6D8">
                  <a:alpha val="4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0" name="Google Shape;130;gd539bf22fd_0_181"/>
            <p:cNvSpPr/>
            <p:nvPr/>
          </p:nvSpPr>
          <p:spPr>
            <a:xfrm>
              <a:off x="8773825" y="2007275"/>
              <a:ext cx="2194800" cy="438900"/>
            </a:xfrm>
            <a:prstGeom prst="rect">
              <a:avLst/>
            </a:prstGeom>
            <a:solidFill>
              <a:srgbClr val="FFF815">
                <a:alpha val="3058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d539bf22fd_0_181"/>
            <p:cNvSpPr/>
            <p:nvPr/>
          </p:nvSpPr>
          <p:spPr>
            <a:xfrm>
              <a:off x="8773825" y="2446175"/>
              <a:ext cx="2633700" cy="438900"/>
            </a:xfrm>
            <a:prstGeom prst="rect">
              <a:avLst/>
            </a:prstGeom>
            <a:solidFill>
              <a:srgbClr val="FFF815">
                <a:alpha val="3058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 name="Google Shape;132;gd539bf22fd_0_181"/>
          <p:cNvSpPr txBox="1"/>
          <p:nvPr/>
        </p:nvSpPr>
        <p:spPr>
          <a:xfrm rot="5400000">
            <a:off x="11398125" y="5364275"/>
            <a:ext cx="8247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h/t Joe Zajic</a:t>
            </a:r>
            <a:endParaRPr b="0" i="1" sz="10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graphicFrame>
        <p:nvGraphicFramePr>
          <p:cNvPr id="463" name="Google Shape;463;p8"/>
          <p:cNvGraphicFramePr/>
          <p:nvPr/>
        </p:nvGraphicFramePr>
        <p:xfrm>
          <a:off x="355456" y="1206255"/>
          <a:ext cx="3000000" cy="3000000"/>
        </p:xfrm>
        <a:graphic>
          <a:graphicData uri="http://schemas.openxmlformats.org/drawingml/2006/table">
            <a:tbl>
              <a:tblPr bandRow="1" firstRow="1">
                <a:noFill/>
                <a:tableStyleId>{1D67808B-0B8A-4AAE-976C-809D0C0F2370}</a:tableStyleId>
              </a:tblPr>
              <a:tblGrid>
                <a:gridCol w="2316750"/>
                <a:gridCol w="1555850"/>
                <a:gridCol w="1991450"/>
                <a:gridCol w="2707675"/>
                <a:gridCol w="1642625"/>
                <a:gridCol w="1266725"/>
              </a:tblGrid>
              <a:tr h="908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900" u="none" cap="none" strike="noStrike">
                          <a:solidFill>
                            <a:srgbClr val="0000FF"/>
                          </a:solidFill>
                          <a:latin typeface="Montserrat"/>
                          <a:ea typeface="Montserrat"/>
                          <a:cs typeface="Montserrat"/>
                          <a:sym typeface="Montserrat"/>
                        </a:rPr>
                        <a:t>(Blue = submitted)</a:t>
                      </a:r>
                      <a:endParaRPr sz="1000" u="none" cap="none" strike="noStrike">
                        <a:latin typeface="Montserrat"/>
                        <a:ea typeface="Montserrat"/>
                        <a:cs typeface="Montserrat"/>
                        <a:sym typeface="Montserrat"/>
                      </a:endParaRPr>
                    </a:p>
                  </a:txBody>
                  <a:tcPr marT="9125" marB="9125" marR="9125" marL="9125" anchor="ctr"/>
                </a:tc>
              </a:tr>
              <a:tr h="33855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Rainfall Rate, Quantitative Precipitation Est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Jan. 2018; G-17: Sep. 2021)  F</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31, ‘18) </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in inches. Colormap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syncs w/typical radar colors</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1487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a:t>
                      </a:r>
                      <a:endParaRPr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083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Legacy Vertical Temperature/Moisture Profiles</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SBN Exp</a:t>
                      </a:r>
                      <a:r>
                        <a:rPr lang="en-US" sz="12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(G-16: Feb 2018; G-17: Sep. 2021) C (30min)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NSHARP profiles</a:t>
                      </a:r>
                      <a:r>
                        <a:rPr lang="en-US" sz="1000" u="none" cap="none" strike="noStrike">
                          <a:solidFill>
                            <a:schemeClr val="dk1"/>
                          </a:solidFill>
                          <a:latin typeface="Montserrat"/>
                          <a:ea typeface="Montserrat"/>
                          <a:cs typeface="Montserrat"/>
                          <a:sym typeface="Montserrat"/>
                        </a:rPr>
                        <a:t>. Move menu under Derived products section</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 Eval, profile cadence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vMerge="1"/>
                <a:tc vMerge="1"/>
                <a:tc>
                  <a:txBody>
                    <a:bodyPr/>
                    <a:lstStyle/>
                    <a:p>
                      <a:pPr indent="0" lvl="0" marL="0" marR="0" rtl="0" algn="ctr">
                        <a:lnSpc>
                          <a:spcPct val="100000"/>
                        </a:lnSpc>
                        <a:spcBef>
                          <a:spcPts val="0"/>
                        </a:spcBef>
                        <a:spcAft>
                          <a:spcPts val="0"/>
                        </a:spcAft>
                        <a:buClr>
                          <a:srgbClr val="3F3F3F"/>
                        </a:buClr>
                        <a:buSzPts val="1200"/>
                        <a:buFont typeface="Calibri"/>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68225">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NOAA-20 VIIRS Imagery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(KPP to AK via terrestrial Networks)</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Validated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I, M-bands, NCC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Snow Cover</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G16/G17 Provisional 8/13/20</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687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JASON 3 Wave Altimetry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SBN NMC3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(July 17, ‘18)</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Operational, TT 194990 for slow load times, under investigation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dbgeo plugin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771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GOES-East,West GLM Full Disk Punctured Tiles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G16/17 Full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1- &amp; 5-minute Flash Extent Density (FED), Total Optical Energy, Min. Flash Area</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837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GOES-East,West Ice Products: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Ice Concentration, Ice Age / Thickness, Ice Motion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000"/>
                        <a:buFont typeface="Arial"/>
                        <a:buNone/>
                      </a:pPr>
                      <a:r>
                        <a:rPr lang="en-US" sz="1000" u="none" cap="none" strike="noStrike">
                          <a:latin typeface="Montserrat"/>
                          <a:ea typeface="Montserrat"/>
                          <a:cs typeface="Montserrat"/>
                          <a:sym typeface="Montserrat"/>
                        </a:rPr>
                        <a:t>Ice Concentration, Ice Age &amp; Thickness: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12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CIMSS Turbulence Probability (CONUS)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bl>
          </a:graphicData>
        </a:graphic>
      </p:graphicFrame>
      <p:sp>
        <p:nvSpPr>
          <p:cNvPr id="464" name="Google Shape;464;p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65" name="Google Shape;465;p8"/>
          <p:cNvSpPr txBox="1"/>
          <p:nvPr>
            <p:ph type="title"/>
          </p:nvPr>
        </p:nvSpPr>
        <p:spPr>
          <a:xfrm>
            <a:off x="609600" y="0"/>
            <a:ext cx="8713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(6) Current Product Posture </a:t>
            </a:r>
            <a:endParaRPr sz="3600"/>
          </a:p>
        </p:txBody>
      </p:sp>
      <p:sp>
        <p:nvSpPr>
          <p:cNvPr id="466" name="Google Shape;466;p8"/>
          <p:cNvSpPr txBox="1"/>
          <p:nvPr/>
        </p:nvSpPr>
        <p:spPr>
          <a:xfrm>
            <a:off x="388374" y="6496575"/>
            <a:ext cx="39297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Montserrat"/>
                <a:ea typeface="Montserrat"/>
                <a:cs typeface="Montserrat"/>
                <a:sym typeface="Montserrat"/>
              </a:rPr>
              <a:t>*G-17 PS-PVRs are based upon cool season evaluations</a:t>
            </a:r>
            <a:endParaRPr b="0" i="0" sz="1200" u="none" cap="none" strike="noStrike">
              <a:solidFill>
                <a:srgbClr val="000000"/>
              </a:solidFill>
              <a:latin typeface="Montserrat"/>
              <a:ea typeface="Montserrat"/>
              <a:cs typeface="Montserrat"/>
              <a:sym typeface="Montserrat"/>
            </a:endParaRPr>
          </a:p>
        </p:txBody>
      </p:sp>
      <p:sp>
        <p:nvSpPr>
          <p:cNvPr id="467" name="Google Shape;467;p8"/>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graphicFrame>
        <p:nvGraphicFramePr>
          <p:cNvPr id="473" name="Google Shape;473;p9"/>
          <p:cNvGraphicFramePr/>
          <p:nvPr/>
        </p:nvGraphicFramePr>
        <p:xfrm>
          <a:off x="147465" y="1185425"/>
          <a:ext cx="3000000" cy="3000000"/>
        </p:xfrm>
        <a:graphic>
          <a:graphicData uri="http://schemas.openxmlformats.org/drawingml/2006/table">
            <a:tbl>
              <a:tblPr bandRow="1" firstRow="1">
                <a:noFill/>
                <a:tableStyleId>{1D67808B-0B8A-4AAE-976C-809D0C0F2370}</a:tableStyleId>
              </a:tblPr>
              <a:tblGrid>
                <a:gridCol w="3179550"/>
                <a:gridCol w="1160825"/>
                <a:gridCol w="1121000"/>
                <a:gridCol w="3051600"/>
                <a:gridCol w="1662175"/>
                <a:gridCol w="1514150"/>
              </a:tblGrid>
              <a:tr h="560150">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Delivery Mechanism</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 Maturity</a:t>
                      </a:r>
                      <a:endParaRPr sz="10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Treatment</a:t>
                      </a:r>
                      <a:r>
                        <a:rPr lang="en-US" sz="1400" u="none" cap="none" strike="noStrike">
                          <a:solidFill>
                            <a:schemeClr val="lt1"/>
                          </a:solidFill>
                          <a:latin typeface="Montserrat"/>
                          <a:ea typeface="Montserrat"/>
                          <a:cs typeface="Montserrat"/>
                          <a:sym typeface="Montserrat"/>
                        </a:rPr>
                        <a:t> </a:t>
                      </a:r>
                      <a:r>
                        <a:rPr lang="en-US" sz="1100" u="none" cap="none" strike="noStrike">
                          <a:solidFill>
                            <a:schemeClr val="lt1"/>
                          </a:solidFill>
                          <a:latin typeface="Montserrat"/>
                          <a:ea typeface="Montserrat"/>
                          <a:cs typeface="Montserrat"/>
                          <a:sym typeface="Montserrat"/>
                        </a:rPr>
                        <a:t>(enhancement tables, 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Status</a:t>
                      </a:r>
                      <a:r>
                        <a:rPr lang="en-US" sz="1400" u="none" cap="none" strike="noStrike">
                          <a:solidFill>
                            <a:schemeClr val="lt1"/>
                          </a:solidFill>
                          <a:latin typeface="Montserrat"/>
                          <a:ea typeface="Montserrat"/>
                          <a:cs typeface="Montserrat"/>
                          <a:sym typeface="Montserrat"/>
                        </a:rPr>
                        <a:t>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Target AWIPS Release</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000" u="none" cap="none" strike="noStrike">
                          <a:solidFill>
                            <a:srgbClr val="0000FF"/>
                          </a:solidFill>
                          <a:latin typeface="Montserrat"/>
                          <a:ea typeface="Montserrat"/>
                          <a:cs typeface="Montserrat"/>
                          <a:sym typeface="Montserrat"/>
                        </a:rPr>
                        <a:t>(Blue = submitted)</a:t>
                      </a:r>
                      <a:endParaRPr sz="900" u="none" cap="none" strike="noStrike">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5"/>
                            </a:ext>
                          </a:extLst>
                        </a:rPr>
                        <a:t>Full Disk Geostationary Lightning Mapper (GLM)</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6"/>
                            </a:ext>
                          </a:extLst>
                        </a:rPr>
                        <a:t>LDM Migration Ops / Local Generation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7"/>
                            </a:ext>
                          </a:extLst>
                        </a:rPr>
                        <a:t>G16: Full</a:t>
                      </a:r>
                      <a:b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7"/>
                            </a:ext>
                          </a:extLst>
                        </a:rPr>
                      </a:b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7"/>
                            </a:ext>
                          </a:extLst>
                        </a:rPr>
                        <a:t>G17 Full: 11/21/19</a:t>
                      </a:r>
                      <a:endParaRPr b="1"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8"/>
                            </a:ext>
                          </a:extLst>
                        </a:rPr>
                        <a:t>Flash Extent Density (FED) Grid, Average Flash Area, and Total Optical Energy</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9"/>
                            </a:ext>
                          </a:extLst>
                        </a:rPr>
                        <a:t>NHCN/NTBN/OPCN/</a:t>
                      </a:r>
                      <a:endParaRPr sz="1200" u="none" cap="none" strike="noStrike">
                        <a:latin typeface="Montserrat"/>
                        <a:ea typeface="Montserrat"/>
                        <a:cs typeface="Montserrat"/>
                        <a:sym typeface="Montserrat"/>
                        <a:extLst>
                          <a:ext uri="http://customooxmlschemas.google.com/">
                            <go:slidesCustomData xmlns:go="http://customooxmlschemas.google.com/" textRoundtripDataId="20"/>
                          </a:ext>
                        </a:extLs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1"/>
                            </a:ext>
                          </a:extLst>
                        </a:rPr>
                        <a:t>AWCN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22"/>
                            </a:ext>
                          </a:extLst>
                        </a:rPr>
                        <a:t>TBD</a:t>
                      </a:r>
                      <a:endParaRPr sz="1200" u="none" cap="none" strike="noStrike">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GOES VIS/IR Sandwich RGB</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 02, CH 13 Combo</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GOES NDVI Vegetation Channel Difference</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CH02, CH03 Combo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Next RPM to include CSM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ASCAT </a:t>
                      </a:r>
                      <a:r>
                        <a:rPr i="0" lang="en-US" sz="1000" u="none" cap="none" strike="sngStrike">
                          <a:solidFill>
                            <a:srgbClr val="999999"/>
                          </a:solidFill>
                          <a:latin typeface="Montserrat"/>
                          <a:ea typeface="Montserrat"/>
                          <a:cs typeface="Montserrat"/>
                          <a:sym typeface="Montserrat"/>
                        </a:rPr>
                        <a:t>A, </a:t>
                      </a:r>
                      <a:r>
                        <a:rPr i="0" lang="en-US" sz="1000" u="none" cap="none" strike="noStrike">
                          <a:solidFill>
                            <a:schemeClr val="dk1"/>
                          </a:solidFill>
                          <a:latin typeface="Montserrat"/>
                          <a:ea typeface="Montserrat"/>
                          <a:cs typeface="Montserrat"/>
                          <a:sym typeface="Montserrat"/>
                        </a:rPr>
                        <a:t>B, C Wind Speed / Direction and Ambiguities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SSMI F-15 85 GHz H,V and  36.5GHz H,V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 </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AMSR2 89.5 GHz AH, AV and 36.5 GHz AH, AV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GPM GMI 89.5 GHz H,V and 37 GHz H,V Microwave Imagery</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solidFill>
                          <a:srgbClr val="00B05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S-NPP ATMS QV 88 GHz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AMSR2 Ocean products: Rain Rate, SST, TPW, Cloud Liquid Water,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JASON-3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Cryosat-2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Altika Wave Heights and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Sentinel-3A/3B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 </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S-NPP &amp; NOAA-20 VIIRS Active Fires</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Validated</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DMW plugin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All</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TBD</a:t>
                      </a:r>
                      <a:endParaRPr sz="1000" u="none" cap="none" strike="noStrike">
                        <a:solidFill>
                          <a:schemeClr val="dk1"/>
                        </a:solidFill>
                        <a:latin typeface="Montserrat"/>
                        <a:ea typeface="Montserrat"/>
                        <a:cs typeface="Montserrat"/>
                        <a:sym typeface="Montserrat"/>
                      </a:endParaRPr>
                    </a:p>
                  </a:txBody>
                  <a:tcPr marT="45725" marB="45725" marR="91450" marL="91450" anchor="ctr"/>
                </a:tc>
              </a:tr>
            </a:tbl>
          </a:graphicData>
        </a:graphic>
      </p:graphicFrame>
      <p:sp>
        <p:nvSpPr>
          <p:cNvPr id="474" name="Google Shape;474;p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75" name="Google Shape;475;p9"/>
          <p:cNvSpPr txBox="1"/>
          <p:nvPr>
            <p:ph type="title"/>
          </p:nvPr>
        </p:nvSpPr>
        <p:spPr>
          <a:xfrm>
            <a:off x="609600" y="0"/>
            <a:ext cx="89406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(7) Current Product Posture </a:t>
            </a:r>
            <a:endParaRPr sz="3600"/>
          </a:p>
        </p:txBody>
      </p:sp>
      <p:sp>
        <p:nvSpPr>
          <p:cNvPr id="476" name="Google Shape;476;p9"/>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graphicFrame>
        <p:nvGraphicFramePr>
          <p:cNvPr id="482" name="Google Shape;482;p10"/>
          <p:cNvGraphicFramePr/>
          <p:nvPr/>
        </p:nvGraphicFramePr>
        <p:xfrm>
          <a:off x="162137" y="1179278"/>
          <a:ext cx="3000000" cy="3000000"/>
        </p:xfrm>
        <a:graphic>
          <a:graphicData uri="http://schemas.openxmlformats.org/drawingml/2006/table">
            <a:tbl>
              <a:tblPr bandRow="1" firstRow="1">
                <a:noFill/>
                <a:tableStyleId>{1D67808B-0B8A-4AAE-976C-809D0C0F2370}</a:tableStyleId>
              </a:tblPr>
              <a:tblGrid>
                <a:gridCol w="3042700"/>
                <a:gridCol w="1806475"/>
                <a:gridCol w="1326325"/>
                <a:gridCol w="2087275"/>
                <a:gridCol w="1597975"/>
                <a:gridCol w="2006975"/>
              </a:tblGrid>
              <a:tr h="6385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Delivery Mechanism</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2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 Maturity</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Treatment </a:t>
                      </a:r>
                      <a:r>
                        <a:rPr lang="en-US" sz="1200" u="none" cap="none" strike="noStrike">
                          <a:solidFill>
                            <a:schemeClr val="lt1"/>
                          </a:solidFill>
                          <a:latin typeface="Montserrat"/>
                          <a:ea typeface="Montserrat"/>
                          <a:cs typeface="Montserrat"/>
                          <a:sym typeface="Montserrat"/>
                        </a:rPr>
                        <a:t>(enhancement tables, </a:t>
                      </a:r>
                      <a:br>
                        <a:rPr lang="en-US" sz="1200" u="none" cap="none" strike="noStrike">
                          <a:solidFill>
                            <a:schemeClr val="lt1"/>
                          </a:solidFill>
                          <a:latin typeface="Montserrat"/>
                          <a:ea typeface="Montserrat"/>
                          <a:cs typeface="Montserrat"/>
                          <a:sym typeface="Montserrat"/>
                        </a:rPr>
                      </a:br>
                      <a:r>
                        <a:rPr lang="en-US" sz="1200" u="none" cap="none" strike="noStrike">
                          <a:solidFill>
                            <a:schemeClr val="lt1"/>
                          </a:solidFill>
                          <a:latin typeface="Montserrat"/>
                          <a:ea typeface="Montserrat"/>
                          <a:cs typeface="Montserrat"/>
                          <a:sym typeface="Montserrat"/>
                        </a:rPr>
                        <a:t>ranges, units, rules…)</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Status </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400" u="none" cap="none" strike="noStrike">
                          <a:solidFill>
                            <a:schemeClr val="lt1"/>
                          </a:solidFill>
                          <a:latin typeface="Montserrat"/>
                          <a:ea typeface="Montserrat"/>
                          <a:cs typeface="Montserrat"/>
                          <a:sym typeface="Montserrat"/>
                        </a:rPr>
                        <a:t>(TOWR RPM date)</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Target AWIPS Release</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400" u="none" cap="none" strike="noStrike">
                          <a:solidFill>
                            <a:srgbClr val="0000FF"/>
                          </a:solidFill>
                          <a:latin typeface="Montserrat"/>
                          <a:ea typeface="Montserrat"/>
                          <a:cs typeface="Montserrat"/>
                          <a:sym typeface="Montserrat"/>
                        </a:rPr>
                        <a:t>(Blue = submitted)</a:t>
                      </a:r>
                      <a:endParaRPr sz="1400" u="none" cap="none" strike="noStrike">
                        <a:solidFill>
                          <a:schemeClr val="lt1"/>
                        </a:solidFill>
                        <a:latin typeface="Montserrat"/>
                        <a:ea typeface="Montserrat"/>
                        <a:cs typeface="Montserrat"/>
                        <a:sym typeface="Montserrat"/>
                      </a:endParaRPr>
                    </a:p>
                  </a:txBody>
                  <a:tcPr marT="45725" marB="45725" marR="91450" marL="91450" anchor="ctr"/>
                </a:tc>
              </a:tr>
              <a:tr h="3716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NUCAPS</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VIIRS</a:t>
                      </a:r>
                      <a:r>
                        <a:rPr lang="en-US" sz="1100" u="none" cap="none" strike="noStrike">
                          <a:solidFill>
                            <a:schemeClr val="dk1"/>
                          </a:solidFill>
                          <a:latin typeface="Montserrat"/>
                          <a:ea typeface="Montserrat"/>
                          <a:cs typeface="Montserrat"/>
                          <a:sym typeface="Montserrat"/>
                        </a:rPr>
                        <a:t> NUCAPS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rgbClr val="000000"/>
                          </a:solidFill>
                          <a:latin typeface="Montserrat"/>
                          <a:ea typeface="Montserrat"/>
                          <a:cs typeface="Montserrat"/>
                          <a:sym typeface="Montserrat"/>
                        </a:rPr>
                        <a:t>19.2.1</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59865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NCC/Day Night Band</a:t>
                      </a:r>
                      <a:endParaRPr sz="11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24/25,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VIIRS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rgbClr val="000000"/>
                          </a:solidFill>
                          <a:latin typeface="Montserrat"/>
                          <a:ea typeface="Montserrat"/>
                          <a:cs typeface="Montserrat"/>
                          <a:sym typeface="Montserrat"/>
                        </a:rPr>
                        <a:t>19.2.1 (DR 20707, 20708 fix “S-NPP” legend)</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F-16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F-17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F-18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National Center G-16 Full Disk GLM Grids </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Full Nov ‘18</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AWC, NHC,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OPC, WPC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latin typeface="Montserrat"/>
                        <a:ea typeface="Montserrat"/>
                        <a:cs typeface="Montserrat"/>
                        <a:sym typeface="Montserrat"/>
                      </a:endParaRPr>
                    </a:p>
                  </a:txBody>
                  <a:tcPr marT="45725" marB="45725" marR="91450" marL="91450" anchor="ctr"/>
                </a:tc>
              </a:tr>
              <a:tr h="33870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Himawari DMWs for Pacific Region</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DMW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GOES-16 Fog and Low Stratus (FLS)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(STAR product) for OPC and NHC</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NHC, OPC </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latin typeface="Montserrat"/>
                          <a:ea typeface="Montserrat"/>
                          <a:cs typeface="Montserrat"/>
                          <a:sym typeface="Montserrat"/>
                        </a:rPr>
                        <a:t>21.3.1</a:t>
                      </a:r>
                      <a:endParaRPr sz="1100" u="none" cap="none" strike="noStrike">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lang="en-US" sz="1100">
                          <a:latin typeface="Montserrat"/>
                          <a:ea typeface="Montserrat"/>
                          <a:cs typeface="Montserrat"/>
                          <a:sym typeface="Montserrat"/>
                        </a:rPr>
                        <a:t>GOES-East,West </a:t>
                      </a:r>
                      <a:r>
                        <a:rPr lang="en-US" sz="1100" u="none" cap="none" strike="noStrike">
                          <a:latin typeface="Montserrat"/>
                          <a:ea typeface="Montserrat"/>
                          <a:cs typeface="Montserrat"/>
                          <a:sym typeface="Montserrat"/>
                        </a:rPr>
                        <a:t>Fog and Low Stratus (FLS)</a:t>
                      </a:r>
                      <a:endParaRPr sz="1100" u="none" cap="none" strike="noStrike">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SBN</a:t>
                      </a:r>
                      <a:br>
                        <a:rPr lang="en-US" sz="1100">
                          <a:latin typeface="Montserrat"/>
                          <a:ea typeface="Montserrat"/>
                          <a:cs typeface="Montserrat"/>
                          <a:sym typeface="Montserrat"/>
                        </a:rPr>
                      </a:br>
                      <a:r>
                        <a:rPr lang="en-US" sz="1100">
                          <a:latin typeface="Montserrat"/>
                          <a:ea typeface="Montserrat"/>
                          <a:cs typeface="Montserrat"/>
                          <a:sym typeface="Montserrat"/>
                        </a:rPr>
                        <a:t>GOES-East: </a:t>
                      </a:r>
                      <a:r>
                        <a:rPr lang="en-US" sz="1100" u="none" cap="none" strike="noStrike">
                          <a:latin typeface="Montserrat"/>
                          <a:ea typeface="Montserrat"/>
                          <a:cs typeface="Montserrat"/>
                          <a:sym typeface="Montserrat"/>
                        </a:rPr>
                        <a:t>Sep. ‘20</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a:latin typeface="Montserrat"/>
                          <a:ea typeface="Montserrat"/>
                          <a:cs typeface="Montserrat"/>
                          <a:sym typeface="Montserrat"/>
                        </a:rPr>
                        <a:t>GOES-West: Sep. ‘21</a:t>
                      </a:r>
                      <a:endParaRPr sz="1100">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TOWR-S RPM v19 (Aug. 2020)</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sz="1100" u="none" cap="none" strike="noStrike">
                        <a:solidFill>
                          <a:srgbClr val="00B050"/>
                        </a:solidFill>
                        <a:latin typeface="Montserrat"/>
                        <a:ea typeface="Montserrat"/>
                        <a:cs typeface="Montserrat"/>
                        <a:sym typeface="Montserrat"/>
                      </a:endParaRPr>
                    </a:p>
                  </a:txBody>
                  <a:tcPr marT="45725" marB="45725" marR="91450" marL="91450" anchor="ctr"/>
                </a:tc>
              </a:tr>
            </a:tbl>
          </a:graphicData>
        </a:graphic>
      </p:graphicFrame>
      <p:sp>
        <p:nvSpPr>
          <p:cNvPr id="483" name="Google Shape;483;p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84" name="Google Shape;484;p10"/>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(8) Current Product Posture </a:t>
            </a:r>
            <a:endParaRPr sz="3600"/>
          </a:p>
        </p:txBody>
      </p:sp>
      <p:sp>
        <p:nvSpPr>
          <p:cNvPr id="485" name="Google Shape;485;p10"/>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86"/>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92" name="Google Shape;492;p86"/>
          <p:cNvGraphicFramePr/>
          <p:nvPr/>
        </p:nvGraphicFramePr>
        <p:xfrm>
          <a:off x="165407" y="1273469"/>
          <a:ext cx="3000000" cy="3000000"/>
        </p:xfrm>
        <a:graphic>
          <a:graphicData uri="http://schemas.openxmlformats.org/drawingml/2006/table">
            <a:tbl>
              <a:tblPr bandRow="1" firstRow="1">
                <a:noFill/>
                <a:tableStyleId>{1D67808B-0B8A-4AAE-976C-809D0C0F2370}</a:tableStyleId>
              </a:tblPr>
              <a:tblGrid>
                <a:gridCol w="3116050"/>
                <a:gridCol w="1608150"/>
                <a:gridCol w="1364225"/>
                <a:gridCol w="2176800"/>
                <a:gridCol w="1753975"/>
                <a:gridCol w="1841975"/>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Delivery Mechanism</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 Maturity</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Treatment </a:t>
                      </a:r>
                      <a:r>
                        <a:rPr lang="en-US" sz="1100" u="none" cap="none" strike="noStrike">
                          <a:solidFill>
                            <a:schemeClr val="lt1"/>
                          </a:solidFill>
                          <a:latin typeface="Montserrat"/>
                          <a:ea typeface="Montserrat"/>
                          <a:cs typeface="Montserrat"/>
                          <a:sym typeface="Montserrat"/>
                        </a:rPr>
                        <a:t>(enhancement tables, </a:t>
                      </a:r>
                      <a:br>
                        <a:rPr lang="en-US" sz="1100" u="none" cap="none" strike="noStrike">
                          <a:solidFill>
                            <a:schemeClr val="lt1"/>
                          </a:solidFill>
                          <a:latin typeface="Montserrat"/>
                          <a:ea typeface="Montserrat"/>
                          <a:cs typeface="Montserrat"/>
                          <a:sym typeface="Montserrat"/>
                        </a:rPr>
                      </a:br>
                      <a:r>
                        <a:rPr lang="en-US" sz="1100" u="none" cap="none" strike="noStrike">
                          <a:solidFill>
                            <a:schemeClr val="lt1"/>
                          </a:solidFill>
                          <a:latin typeface="Montserrat"/>
                          <a:ea typeface="Montserrat"/>
                          <a:cs typeface="Montserrat"/>
                          <a:sym typeface="Montserrat"/>
                        </a:rPr>
                        <a:t>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Status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Target AWIPS Release</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solidFill>
                          <a:schemeClr val="lt1"/>
                        </a:solidFill>
                        <a:latin typeface="Montserrat"/>
                        <a:ea typeface="Montserrat"/>
                        <a:cs typeface="Montserrat"/>
                        <a:sym typeface="Montserrat"/>
                      </a:endParaRPr>
                    </a:p>
                  </a:txBody>
                  <a:tcPr marT="45725" marB="45725" marR="91450" marL="91450" anchor="ctr"/>
                </a:tc>
              </a:tr>
              <a:tr h="425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NESDIS multi-sat Imagery Composite (VIS/IR/LWIR/SWIR)</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sngStrike">
                          <a:solidFill>
                            <a:srgbClr val="999999"/>
                          </a:solidFill>
                          <a:latin typeface="Montserrat"/>
                          <a:ea typeface="Montserrat"/>
                          <a:cs typeface="Montserrat"/>
                          <a:sym typeface="Montserrat"/>
                        </a:rPr>
                        <a:t>ISatSS</a:t>
                      </a:r>
                      <a:r>
                        <a:rPr lang="en-US" sz="1200" u="none" cap="none" strike="noStrike">
                          <a:solidFill>
                            <a:schemeClr val="dk1"/>
                          </a:solidFill>
                          <a:latin typeface="Montserrat"/>
                          <a:ea typeface="Montserrat"/>
                          <a:cs typeface="Montserrat"/>
                          <a:sym typeface="Montserrat"/>
                        </a:rPr>
                        <a:t> </a:t>
                      </a:r>
                      <a:r>
                        <a:rPr lang="en-US" sz="1200" u="none" cap="none" strike="noStrike">
                          <a:latin typeface="Montserrat"/>
                          <a:ea typeface="Montserrat"/>
                          <a:cs typeface="Montserrat"/>
                          <a:sym typeface="Montserrat"/>
                        </a:rPr>
                        <a:t>S</a:t>
                      </a:r>
                      <a:r>
                        <a:rPr lang="en-US" sz="1200" u="none" cap="none" strike="noStrike">
                          <a:solidFill>
                            <a:schemeClr val="dk1"/>
                          </a:solidFill>
                          <a:latin typeface="Montserrat"/>
                          <a:ea typeface="Montserrat"/>
                          <a:cs typeface="Montserrat"/>
                          <a:sym typeface="Montserrat"/>
                        </a:rPr>
                        <a:t>BN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NHC</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B050"/>
                          </a:solidFill>
                          <a:latin typeface="Montserrat"/>
                          <a:ea typeface="Montserrat"/>
                          <a:cs typeface="Montserrat"/>
                          <a:sym typeface="Montserrat"/>
                        </a:rPr>
                        <a:t>21.3.1</a:t>
                      </a:r>
                      <a:endParaRPr sz="1200" u="none" cap="none" strike="noStrike">
                        <a:latin typeface="Montserrat"/>
                        <a:ea typeface="Montserrat"/>
                        <a:cs typeface="Montserrat"/>
                        <a:sym typeface="Montserrat"/>
                      </a:endParaRPr>
                    </a:p>
                  </a:txBody>
                  <a:tcPr marT="45725" marB="45725" marR="91450" marL="91450" anchor="ctr"/>
                </a:tc>
              </a:tr>
              <a:tr h="444625">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latin typeface="Montserrat"/>
                          <a:ea typeface="Montserrat"/>
                          <a:cs typeface="Montserrat"/>
                          <a:sym typeface="Montserrat"/>
                        </a:rPr>
                        <a:t>G-17 PACUS &amp; Meso Sector DMWs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SBN Mar 2020 (PACUS) / Sep. 2021 (Meso)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Provisional May 16, ’19</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GOES-R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 (LDM, edex cfg)</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TPW, </a:t>
                      </a:r>
                      <a:r>
                        <a:rPr lang="en-US" sz="1200" u="none" cap="none" strike="noStrike">
                          <a:latin typeface="Montserrat"/>
                          <a:ea typeface="Montserrat"/>
                          <a:cs typeface="Montserrat"/>
                          <a:sym typeface="Montserrat"/>
                        </a:rPr>
                        <a:t>%</a:t>
                      </a:r>
                      <a:r>
                        <a:rPr i="0" lang="en-US" sz="1200" u="none" cap="none" strike="noStrike">
                          <a:solidFill>
                            <a:schemeClr val="dk1"/>
                          </a:solidFill>
                          <a:latin typeface="Montserrat"/>
                          <a:ea typeface="Montserrat"/>
                          <a:cs typeface="Montserrat"/>
                          <a:sym typeface="Montserrat"/>
                        </a:rPr>
                        <a:t> Normal TPW</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Rain Rate</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Meteosat Imagery for Ctrs (VIS/IR/SWIR/WV)</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Oct ‘19 AWC,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Feb ‘20 NHC</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G-16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(May 27, 2020)</a:t>
                      </a:r>
                      <a:endParaRPr sz="1200" u="none" cap="none" strike="noStrike">
                        <a:solidFill>
                          <a:srgbClr val="000000"/>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G-17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(Sept. 30, 2020)</a:t>
                      </a:r>
                      <a:endParaRPr sz="1200" u="none" cap="none" strike="noStrike">
                        <a:solidFill>
                          <a:srgbClr val="00000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
        <p:nvSpPr>
          <p:cNvPr id="493" name="Google Shape;493;p86"/>
          <p:cNvSpPr txBox="1"/>
          <p:nvPr>
            <p:ph type="title"/>
          </p:nvPr>
        </p:nvSpPr>
        <p:spPr>
          <a:xfrm>
            <a:off x="609600" y="0"/>
            <a:ext cx="8836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(9) Current Product Posture </a:t>
            </a:r>
            <a:endParaRPr sz="3600"/>
          </a:p>
        </p:txBody>
      </p:sp>
      <p:sp>
        <p:nvSpPr>
          <p:cNvPr id="494" name="Google Shape;494;p86"/>
          <p:cNvSpPr txBox="1"/>
          <p:nvPr/>
        </p:nvSpPr>
        <p:spPr>
          <a:xfrm>
            <a:off x="8832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01" name="Google Shape;501;p11"/>
          <p:cNvGraphicFramePr/>
          <p:nvPr/>
        </p:nvGraphicFramePr>
        <p:xfrm>
          <a:off x="311950" y="1218380"/>
          <a:ext cx="3000000" cy="3000000"/>
        </p:xfrm>
        <a:graphic>
          <a:graphicData uri="http://schemas.openxmlformats.org/drawingml/2006/table">
            <a:tbl>
              <a:tblPr bandRow="1" firstRow="1">
                <a:noFill/>
                <a:tableStyleId>{094C8CF8-07BA-4DCA-AB01-86815978CA6F}</a:tableStyleId>
              </a:tblPr>
              <a:tblGrid>
                <a:gridCol w="2935100"/>
                <a:gridCol w="3984175"/>
                <a:gridCol w="2565925"/>
                <a:gridCol w="2082900"/>
              </a:tblGrid>
              <a:tr h="6998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Feature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Function/Description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45725" marB="45725" marR="91450" marL="91450"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Legacy bundle for GOES-15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Enables legacy display of G-15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extLst>
                            <a:ext uri="http://customooxmlschemas.google.com/">
                              <go:slidesCustomData xmlns:go="http://customooxmlschemas.google.com/" textRoundtripDataId="23"/>
                            </a:ext>
                          </a:extLst>
                        </a:rPr>
                        <a:t>Eval</a:t>
                      </a:r>
                      <a:endParaRPr sz="1200" u="none" cap="none" strike="noStrike">
                        <a:latin typeface="Montserrat"/>
                        <a:ea typeface="Montserrat"/>
                        <a:cs typeface="Montserrat"/>
                        <a:sym typeface="Montserrat"/>
                      </a:endParaRPr>
                    </a:p>
                  </a:txBody>
                  <a:tcPr marT="9150" marB="0" marR="6775" marL="6775" anchor="ctr"/>
                </a:tc>
              </a:tr>
              <a:tr h="3967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Geostationary Map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West, Center, East geostationary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300"/>
                        <a:buFont typeface="Arial"/>
                        <a:buNone/>
                      </a:pPr>
                      <a:r>
                        <a:rPr lang="en-US" sz="1200" u="none" cap="none" strike="noStrike">
                          <a:solidFill>
                            <a:srgbClr val="00B050"/>
                          </a:solidFill>
                          <a:latin typeface="Montserrat"/>
                          <a:ea typeface="Montserrat"/>
                          <a:cs typeface="Montserrat"/>
                          <a:sym typeface="Montserrat"/>
                        </a:rPr>
                        <a:t>21.3.1</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Frame controls from 64 to 300</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Ability to loop 300 frames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rgbClr val="00B050"/>
                          </a:solidFill>
                          <a:latin typeface="Montserrat"/>
                          <a:ea typeface="Montserrat"/>
                          <a:cs typeface="Montserrat"/>
                          <a:sym typeface="Montserrat"/>
                        </a:rPr>
                        <a:t>21.3.1 </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102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CSPP/CIMSS Polar data description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Handles description of VIIRS/CIMSS prods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(e.g.  CSPP in goes-r plugin)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Feb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latin typeface="Montserrat"/>
                          <a:ea typeface="Montserrat"/>
                          <a:cs typeface="Montserrat"/>
                          <a:sym typeface="Montserrat"/>
                        </a:rPr>
                        <a:t>Eval</a:t>
                      </a:r>
                      <a:endParaRPr i="0" sz="1200" u="none" cap="none" strike="noStrike">
                        <a:solidFill>
                          <a:schemeClr val="dk1"/>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LDM (pqact) Updates</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LDM configuration for GOES-17 PACUS DMWs, and Blended Hydro (TPW, Rain Rate, PCT Normal TPW)</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Updates steps are in RPM install instructions, but not in RPM</a:t>
                      </a:r>
                      <a:endParaRPr i="0"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18.2.1 / 20.2.1 </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GOES-East, GOES-West menu</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Update from “GOES-17” to “GOES-West”</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May/Jun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solidFill>
                            <a:srgbClr val="0000FF"/>
                          </a:solidFill>
                          <a:latin typeface="Montserrat"/>
                          <a:ea typeface="Montserrat"/>
                          <a:cs typeface="Montserrat"/>
                          <a:sym typeface="Montserrat"/>
                        </a:rPr>
                        <a:t>20.2.1</a:t>
                      </a:r>
                      <a:endParaRPr i="0" sz="1200" u="none" cap="none" strike="noStrike">
                        <a:solidFill>
                          <a:srgbClr val="0000FF"/>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Add Sector, Satellite to CAVE Legend </a:t>
                      </a:r>
                      <a:endParaRPr sz="10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for G-16/G-17 RGBs, Derived Products, respectively</a:t>
                      </a:r>
                      <a:endParaRPr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i="0" lang="en-US" sz="1200" u="none" cap="none" strike="noStrike">
                          <a:solidFill>
                            <a:schemeClr val="dk1"/>
                          </a:solidFill>
                          <a:latin typeface="Montserrat"/>
                          <a:ea typeface="Montserrat"/>
                          <a:cs typeface="Montserrat"/>
                          <a:sym typeface="Montserrat"/>
                        </a:rPr>
                        <a:t>Improves Legend to delineate between loaded Sectors/Satellites</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solidFill>
                            <a:schemeClr val="dk1"/>
                          </a:solidFill>
                          <a:latin typeface="Montserrat"/>
                          <a:ea typeface="Montserrat"/>
                          <a:cs typeface="Montserrat"/>
                          <a:sym typeface="Montserrat"/>
                        </a:rPr>
                        <a:t>May/Jun ‘18 Eval</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50" marB="0" marR="6775" marL="6775" anchor="ctr"/>
                </a:tc>
              </a:tr>
            </a:tbl>
          </a:graphicData>
        </a:graphic>
      </p:graphicFrame>
      <p:sp>
        <p:nvSpPr>
          <p:cNvPr id="502" name="Google Shape;502;p11"/>
          <p:cNvSpPr txBox="1"/>
          <p:nvPr/>
        </p:nvSpPr>
        <p:spPr>
          <a:xfrm>
            <a:off x="311950" y="6416675"/>
            <a:ext cx="6404400" cy="338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Montserrat"/>
              <a:buChar char="•"/>
            </a:pPr>
            <a:r>
              <a:rPr b="0" i="1" lang="en-US" sz="1600" u="none" cap="none" strike="noStrike">
                <a:solidFill>
                  <a:schemeClr val="dk1"/>
                </a:solidFill>
                <a:latin typeface="Montserrat"/>
                <a:ea typeface="Montserrat"/>
                <a:cs typeface="Montserrat"/>
                <a:sym typeface="Montserrat"/>
              </a:rPr>
              <a:t>Link to pqact setting examples for tailored sectors is </a:t>
            </a:r>
            <a:r>
              <a:rPr b="0" i="1" lang="en-US" sz="1600" u="sng" cap="none" strike="noStrike">
                <a:solidFill>
                  <a:srgbClr val="1155CC"/>
                </a:solidFill>
                <a:latin typeface="Montserrat"/>
                <a:ea typeface="Montserrat"/>
                <a:cs typeface="Montserrat"/>
                <a:sym typeface="Montserrat"/>
                <a:hlinkClick r:id="rId3">
                  <a:extLst>
                    <a:ext uri="{A12FA001-AC4F-418D-AE19-62706E023703}">
                      <ahyp:hlinkClr val="tx"/>
                    </a:ext>
                  </a:extLst>
                </a:hlinkClick>
              </a:rPr>
              <a:t>here</a:t>
            </a:r>
            <a:r>
              <a:rPr b="0" i="1" lang="en-US" sz="16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503" name="Google Shape;503;p11"/>
          <p:cNvSpPr txBox="1"/>
          <p:nvPr>
            <p:ph type="title"/>
          </p:nvPr>
        </p:nvSpPr>
        <p:spPr>
          <a:xfrm>
            <a:off x="1143000" y="0"/>
            <a:ext cx="83412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(1) Current Non-Product RPM Features</a:t>
            </a:r>
            <a:endParaRPr sz="3200"/>
          </a:p>
        </p:txBody>
      </p:sp>
      <p:sp>
        <p:nvSpPr>
          <p:cNvPr id="504" name="Google Shape;504;p11"/>
          <p:cNvSpPr txBox="1"/>
          <p:nvPr/>
        </p:nvSpPr>
        <p:spPr>
          <a:xfrm>
            <a:off x="9213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1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11" name="Google Shape;511;p12"/>
          <p:cNvGraphicFramePr/>
          <p:nvPr/>
        </p:nvGraphicFramePr>
        <p:xfrm>
          <a:off x="381012" y="1738948"/>
          <a:ext cx="3000000" cy="3000000"/>
        </p:xfrm>
        <a:graphic>
          <a:graphicData uri="http://schemas.openxmlformats.org/drawingml/2006/table">
            <a:tbl>
              <a:tblPr bandRow="1" firstRow="1">
                <a:noFill/>
                <a:tableStyleId>{094C8CF8-07BA-4DCA-AB01-86815978CA6F}</a:tableStyleId>
              </a:tblPr>
              <a:tblGrid>
                <a:gridCol w="3077300"/>
                <a:gridCol w="4176350"/>
                <a:gridCol w="1964075"/>
                <a:gridCol w="2212250"/>
              </a:tblGrid>
              <a:tr h="7640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Feature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Function/Description</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AWIPS Status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Montserrat"/>
                          <a:ea typeface="Montserrat"/>
                          <a:cs typeface="Montserrat"/>
                          <a:sym typeface="Montserrat"/>
                        </a:rPr>
                        <a:t>(TOWR RPM date)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Target AWIPS Release</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solidFill>
                            <a:srgbClr val="0000FF"/>
                          </a:solidFill>
                          <a:latin typeface="Montserrat"/>
                          <a:ea typeface="Montserrat"/>
                          <a:cs typeface="Montserrat"/>
                          <a:sym typeface="Montserrat"/>
                        </a:rPr>
                        <a:t>(Blue = submitted)</a:t>
                      </a:r>
                      <a:endParaRPr sz="1400" u="none" cap="none" strike="noStrike">
                        <a:latin typeface="Montserrat"/>
                        <a:ea typeface="Montserrat"/>
                        <a:cs typeface="Montserrat"/>
                        <a:sym typeface="Montserrat"/>
                      </a:endParaRPr>
                    </a:p>
                  </a:txBody>
                  <a:tcPr marT="45725" marB="45725" marR="91450" marL="91450" anchor="ctr"/>
                </a:tc>
              </a:tr>
              <a:tr h="58360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Color By Pressure for GOES wind vectors</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Bundle/Menu to color by p-level or range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(SET/WFO PUB contribution)</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Feb ‘18 Eval</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Legend update to GOES wind vectors</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Adds satellite (e.g. GOES-17/GOES-16) to display legend</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Ingest</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Ingest patterns for GOES-17 DMWs/ Blended Hydro</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Plugin Descriptions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GLM AFA, TOE. Aerosol Detection (ADP)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Hi/Med/Low confidence specification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Jun ‘18/ Feb ’18</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Eval (GLM) /</a:t>
                      </a:r>
                      <a:r>
                        <a:rPr lang="en-US" sz="1400" u="none" cap="none" strike="noStrike">
                          <a:solidFill>
                            <a:srgbClr val="0000FF"/>
                          </a:solidFill>
                          <a:latin typeface="Montserrat"/>
                          <a:ea typeface="Montserrat"/>
                          <a:cs typeface="Montserrat"/>
                          <a:sym typeface="Montserrat"/>
                        </a:rPr>
                        <a:t> 20.2.1 (ADP)</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A2 Edex Purge Rules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Edex purging of processed Blended Hydro products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GOES 10.35um (CH 13) DegF display cfg</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Menu, colormap, style rules for Deg Fahrenheit option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 Eval</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TBD</a:t>
                      </a:r>
                      <a:endParaRPr sz="1400" u="none" cap="none" strike="noStrike">
                        <a:solidFill>
                          <a:schemeClr val="dk1"/>
                        </a:solidFill>
                        <a:latin typeface="Montserrat"/>
                        <a:ea typeface="Montserrat"/>
                        <a:cs typeface="Montserrat"/>
                        <a:sym typeface="Montserrat"/>
                      </a:endParaRPr>
                    </a:p>
                  </a:txBody>
                  <a:tcPr marT="9150" marB="0" marR="6775" marL="6775" anchor="ctr"/>
                </a:tc>
              </a:tr>
            </a:tbl>
          </a:graphicData>
        </a:graphic>
      </p:graphicFrame>
      <p:sp>
        <p:nvSpPr>
          <p:cNvPr id="512" name="Google Shape;512;p12"/>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(2) Current Non-Product RPM Features</a:t>
            </a:r>
            <a:endParaRPr sz="3200"/>
          </a:p>
        </p:txBody>
      </p:sp>
      <p:sp>
        <p:nvSpPr>
          <p:cNvPr id="513" name="Google Shape;513;p12"/>
          <p:cNvSpPr txBox="1"/>
          <p:nvPr/>
        </p:nvSpPr>
        <p:spPr>
          <a:xfrm>
            <a:off x="8832026" y="9679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10b1813ef6e_0_137"/>
          <p:cNvSpPr txBox="1"/>
          <p:nvPr>
            <p:ph idx="1" type="body"/>
          </p:nvPr>
        </p:nvSpPr>
        <p:spPr>
          <a:xfrm>
            <a:off x="148275" y="1193775"/>
            <a:ext cx="6537300" cy="53382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15000"/>
              </a:lnSpc>
              <a:spcBef>
                <a:spcPts val="1000"/>
              </a:spcBef>
              <a:spcAft>
                <a:spcPts val="0"/>
              </a:spcAft>
              <a:buSzPts val="2200"/>
              <a:buChar char="•"/>
            </a:pPr>
            <a:r>
              <a:rPr lang="en-US" sz="2200"/>
              <a:t>FED “Punctured tiles,” currently being produced by ISatSS and disseminated v</a:t>
            </a:r>
            <a:r>
              <a:rPr lang="en-US" sz="2200"/>
              <a:t>ia Regional LDM</a:t>
            </a:r>
            <a:endParaRPr sz="2200"/>
          </a:p>
          <a:p>
            <a:pPr indent="-342900" lvl="1" marL="914400" marR="0" rtl="0" algn="l">
              <a:lnSpc>
                <a:spcPct val="115000"/>
              </a:lnSpc>
              <a:spcBef>
                <a:spcPts val="0"/>
              </a:spcBef>
              <a:spcAft>
                <a:spcPts val="0"/>
              </a:spcAft>
              <a:buSzPts val="1800"/>
              <a:buChar char="•"/>
            </a:pPr>
            <a:r>
              <a:rPr lang="en-US" sz="1800"/>
              <a:t>AWIPS configs are available via TOWR-S RPM</a:t>
            </a:r>
            <a:endParaRPr sz="1800"/>
          </a:p>
          <a:p>
            <a:pPr indent="-368300" lvl="0" marL="457200" marR="0" rtl="0" algn="l">
              <a:lnSpc>
                <a:spcPct val="115000"/>
              </a:lnSpc>
              <a:spcBef>
                <a:spcPts val="1000"/>
              </a:spcBef>
              <a:spcAft>
                <a:spcPts val="0"/>
              </a:spcAft>
              <a:buSzPts val="2200"/>
              <a:buChar char="•"/>
            </a:pPr>
            <a:r>
              <a:rPr lang="en-US" sz="2200"/>
              <a:t>Operational FED </a:t>
            </a:r>
            <a:r>
              <a:rPr lang="en-US" sz="2200"/>
              <a:t>punctured</a:t>
            </a:r>
            <a:r>
              <a:rPr lang="en-US" sz="2200"/>
              <a:t> tiles expected from GOES-R Ground System in ~ Oct. 2022.</a:t>
            </a:r>
            <a:endParaRPr sz="2200"/>
          </a:p>
          <a:p>
            <a:pPr indent="-368300" lvl="0" marL="457200" marR="0" rtl="0" algn="l">
              <a:lnSpc>
                <a:spcPct val="115000"/>
              </a:lnSpc>
              <a:spcBef>
                <a:spcPts val="1000"/>
              </a:spcBef>
              <a:spcAft>
                <a:spcPts val="0"/>
              </a:spcAft>
              <a:buSzPts val="2200"/>
              <a:buChar char="•"/>
            </a:pPr>
            <a:r>
              <a:rPr lang="en-US" sz="2200"/>
              <a:t>Now preparing for dissemination via </a:t>
            </a:r>
            <a:r>
              <a:rPr lang="en-US" sz="2200">
                <a:extLst>
                  <a:ext uri="http://customooxmlschemas.google.com/">
                    <go:slidesCustomData xmlns:go="http://customooxmlschemas.google.com/" textRoundtripDataId="1"/>
                  </a:ext>
                </a:extLst>
              </a:rPr>
              <a:t>SBN:</a:t>
            </a:r>
            <a:endParaRPr sz="2200"/>
          </a:p>
          <a:p>
            <a:pPr indent="-342900" lvl="1" marL="914400" marR="0" rtl="0" algn="l">
              <a:lnSpc>
                <a:spcPct val="115000"/>
              </a:lnSpc>
              <a:spcBef>
                <a:spcPts val="0"/>
              </a:spcBef>
              <a:spcAft>
                <a:spcPts val="0"/>
              </a:spcAft>
              <a:buSzPts val="1800"/>
              <a:buChar char="•"/>
            </a:pPr>
            <a:r>
              <a:rPr lang="en-US" sz="1800"/>
              <a:t>Set f</a:t>
            </a:r>
            <a:r>
              <a:rPr lang="en-US" sz="1800"/>
              <a:t>ile naming conventions, WMO headers</a:t>
            </a:r>
            <a:endParaRPr sz="1800"/>
          </a:p>
          <a:p>
            <a:pPr indent="-342900" lvl="1" marL="914400" marR="0" rtl="0" algn="l">
              <a:lnSpc>
                <a:spcPct val="115000"/>
              </a:lnSpc>
              <a:spcBef>
                <a:spcPts val="0"/>
              </a:spcBef>
              <a:spcAft>
                <a:spcPts val="0"/>
              </a:spcAft>
              <a:buSzPts val="1800"/>
              <a:buChar char="•"/>
            </a:pPr>
            <a:r>
              <a:rPr lang="en-US" sz="1800"/>
              <a:t>Assess bandwidth (Mbps) and choose SBN channel</a:t>
            </a:r>
            <a:endParaRPr sz="1800"/>
          </a:p>
          <a:p>
            <a:pPr indent="-342900" lvl="1" marL="914400" marR="0" rtl="0" algn="l">
              <a:lnSpc>
                <a:spcPct val="115000"/>
              </a:lnSpc>
              <a:spcBef>
                <a:spcPts val="0"/>
              </a:spcBef>
              <a:spcAft>
                <a:spcPts val="0"/>
              </a:spcAft>
              <a:buSzPts val="1800"/>
              <a:buChar char="•"/>
            </a:pPr>
            <a:r>
              <a:rPr lang="en-US" sz="1800"/>
              <a:t>Configure NCF routing</a:t>
            </a:r>
            <a:endParaRPr sz="1800"/>
          </a:p>
          <a:p>
            <a:pPr indent="-342900" lvl="1" marL="914400" marR="0" rtl="0" algn="l">
              <a:lnSpc>
                <a:spcPct val="115000"/>
              </a:lnSpc>
              <a:spcBef>
                <a:spcPts val="0"/>
              </a:spcBef>
              <a:spcAft>
                <a:spcPts val="0"/>
              </a:spcAft>
              <a:buSzPts val="1800"/>
              <a:buChar char="•"/>
            </a:pPr>
            <a:r>
              <a:rPr lang="en-US" sz="1800"/>
              <a:t>Test</a:t>
            </a:r>
            <a:endParaRPr sz="1800"/>
          </a:p>
          <a:p>
            <a:pPr indent="-342900" lvl="1" marL="914400" marR="0" rtl="0" algn="l">
              <a:lnSpc>
                <a:spcPct val="115000"/>
              </a:lnSpc>
              <a:spcBef>
                <a:spcPts val="0"/>
              </a:spcBef>
              <a:spcAft>
                <a:spcPts val="0"/>
              </a:spcAft>
              <a:buSzPts val="1800"/>
              <a:buChar char="•"/>
            </a:pPr>
            <a:r>
              <a:rPr lang="en-US" sz="1800"/>
              <a:t>Inform users via Service Change Notice, VLab, </a:t>
            </a:r>
            <a:r>
              <a:rPr i="1" lang="en-US" sz="1800"/>
              <a:t>etc.</a:t>
            </a:r>
            <a:endParaRPr i="1" sz="1800"/>
          </a:p>
        </p:txBody>
      </p:sp>
      <p:sp>
        <p:nvSpPr>
          <p:cNvPr id="139" name="Google Shape;139;g10b1813ef6e_0_13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rPr>
              <a:t>‹#›</a:t>
            </a:fld>
            <a:endParaRPr sz="1800">
              <a:solidFill>
                <a:srgbClr val="CC0000"/>
              </a:solidFill>
            </a:endParaRPr>
          </a:p>
        </p:txBody>
      </p:sp>
      <p:sp>
        <p:nvSpPr>
          <p:cNvPr id="140" name="Google Shape;140;g10b1813ef6e_0_137"/>
          <p:cNvSpPr txBox="1"/>
          <p:nvPr>
            <p:ph type="title"/>
          </p:nvPr>
        </p:nvSpPr>
        <p:spPr>
          <a:xfrm>
            <a:off x="1219200" y="2031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200"/>
              <a:t>In preparation: Operational production &amp; dissemination of GLM Flash Extent Density (FED)</a:t>
            </a:r>
            <a:endParaRPr sz="3200"/>
          </a:p>
        </p:txBody>
      </p:sp>
      <p:pic>
        <p:nvPicPr>
          <p:cNvPr id="141" name="Google Shape;141;g10b1813ef6e_0_137"/>
          <p:cNvPicPr preferRelativeResize="0"/>
          <p:nvPr/>
        </p:nvPicPr>
        <p:blipFill>
          <a:blip r:embed="rId3">
            <a:alphaModFix/>
          </a:blip>
          <a:stretch>
            <a:fillRect/>
          </a:stretch>
        </p:blipFill>
        <p:spPr>
          <a:xfrm>
            <a:off x="6555025" y="2184375"/>
            <a:ext cx="5611691" cy="3954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d539bf22fd_0_2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48" name="Google Shape;148;gd539bf22fd_0_28"/>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34375"/>
              <a:buNone/>
            </a:pPr>
            <a:r>
              <a:rPr lang="en-US" sz="3200"/>
              <a:t>In prepar</a:t>
            </a:r>
            <a:r>
              <a:rPr lang="en-US" sz="3200"/>
              <a:t>ation: </a:t>
            </a:r>
            <a:br>
              <a:rPr lang="en-US" sz="3200"/>
            </a:br>
            <a:r>
              <a:rPr lang="en-US" sz="3200"/>
              <a:t>GOES-R ABI 2.5-minute CONUS scan schedule</a:t>
            </a:r>
            <a:endParaRPr sz="3200"/>
          </a:p>
        </p:txBody>
      </p:sp>
      <p:sp>
        <p:nvSpPr>
          <p:cNvPr id="149" name="Google Shape;149;gd539bf22fd_0_28"/>
          <p:cNvSpPr txBox="1"/>
          <p:nvPr>
            <p:ph idx="1" type="body"/>
          </p:nvPr>
        </p:nvSpPr>
        <p:spPr>
          <a:xfrm>
            <a:off x="6047025" y="1308375"/>
            <a:ext cx="6043500" cy="1617000"/>
          </a:xfrm>
          <a:prstGeom prst="rect">
            <a:avLst/>
          </a:prstGeom>
          <a:noFill/>
          <a:ln>
            <a:noFill/>
          </a:ln>
        </p:spPr>
        <p:txBody>
          <a:bodyPr anchorCtr="0" anchor="t" bIns="45700" lIns="91425" spcFirstLastPara="1" rIns="91425" wrap="square" tIns="45700">
            <a:normAutofit/>
          </a:bodyPr>
          <a:lstStyle/>
          <a:p>
            <a:pPr indent="-342947" lvl="0" marL="457200" rtl="0" algn="l">
              <a:lnSpc>
                <a:spcPct val="115000"/>
              </a:lnSpc>
              <a:spcBef>
                <a:spcPts val="1000"/>
              </a:spcBef>
              <a:spcAft>
                <a:spcPts val="0"/>
              </a:spcAft>
              <a:buSzPts val="1800"/>
              <a:buChar char="●"/>
            </a:pPr>
            <a:r>
              <a:rPr lang="en-US" sz="2000" strike="sngStrike">
                <a:solidFill>
                  <a:srgbClr val="999999"/>
                </a:solidFill>
              </a:rPr>
              <a:t>2-&gt;</a:t>
            </a:r>
            <a:r>
              <a:rPr lang="en-US" sz="2000"/>
              <a:t> 4 CONUS sector scans every 10 minutes</a:t>
            </a:r>
            <a:endParaRPr sz="2000"/>
          </a:p>
          <a:p>
            <a:pPr indent="-355600" lvl="0" marL="457200" rtl="0" algn="l">
              <a:lnSpc>
                <a:spcPct val="115000"/>
              </a:lnSpc>
              <a:spcBef>
                <a:spcPts val="0"/>
              </a:spcBef>
              <a:spcAft>
                <a:spcPts val="0"/>
              </a:spcAft>
              <a:buSzPts val="2000"/>
              <a:buChar char="●"/>
            </a:pPr>
            <a:r>
              <a:rPr lang="en-US" sz="2000" strike="sngStrike">
                <a:solidFill>
                  <a:srgbClr val="999999"/>
                </a:solidFill>
              </a:rPr>
              <a:t>20-&gt;</a:t>
            </a:r>
            <a:r>
              <a:rPr lang="en-US" sz="2000"/>
              <a:t> 4 Meso sector scans every 10 minutes</a:t>
            </a:r>
            <a:endParaRPr sz="2000"/>
          </a:p>
          <a:p>
            <a:pPr indent="-355600" lvl="0" marL="457200" rtl="0" algn="l">
              <a:lnSpc>
                <a:spcPct val="115000"/>
              </a:lnSpc>
              <a:spcBef>
                <a:spcPts val="0"/>
              </a:spcBef>
              <a:spcAft>
                <a:spcPts val="0"/>
              </a:spcAft>
              <a:buSzPts val="2000"/>
              <a:buChar char="●"/>
            </a:pPr>
            <a:r>
              <a:rPr lang="en-US" sz="2000"/>
              <a:t>1 FD scan every 10 minutes</a:t>
            </a:r>
            <a:endParaRPr sz="2000"/>
          </a:p>
        </p:txBody>
      </p:sp>
      <p:grpSp>
        <p:nvGrpSpPr>
          <p:cNvPr id="150" name="Google Shape;150;gd539bf22fd_0_28"/>
          <p:cNvGrpSpPr/>
          <p:nvPr/>
        </p:nvGrpSpPr>
        <p:grpSpPr>
          <a:xfrm>
            <a:off x="212650" y="1211874"/>
            <a:ext cx="5687845" cy="5149327"/>
            <a:chOff x="900993" y="1141950"/>
            <a:chExt cx="6388684" cy="4379424"/>
          </a:xfrm>
        </p:grpSpPr>
        <p:pic>
          <p:nvPicPr>
            <p:cNvPr id="151" name="Google Shape;151;gd539bf22fd_0_28"/>
            <p:cNvPicPr preferRelativeResize="0"/>
            <p:nvPr/>
          </p:nvPicPr>
          <p:blipFill rotWithShape="1">
            <a:blip r:embed="rId3">
              <a:alphaModFix/>
            </a:blip>
            <a:srcRect b="0" l="0" r="0" t="0"/>
            <a:stretch/>
          </p:blipFill>
          <p:spPr>
            <a:xfrm>
              <a:off x="900993" y="3347998"/>
              <a:ext cx="6388680" cy="1925116"/>
            </a:xfrm>
            <a:prstGeom prst="rect">
              <a:avLst/>
            </a:prstGeom>
            <a:noFill/>
            <a:ln>
              <a:noFill/>
            </a:ln>
          </p:spPr>
        </p:pic>
        <p:pic>
          <p:nvPicPr>
            <p:cNvPr id="152" name="Google Shape;152;gd539bf22fd_0_28"/>
            <p:cNvPicPr preferRelativeResize="0"/>
            <p:nvPr/>
          </p:nvPicPr>
          <p:blipFill rotWithShape="1">
            <a:blip r:embed="rId4">
              <a:alphaModFix/>
            </a:blip>
            <a:srcRect b="0" l="0" r="0" t="16846"/>
            <a:stretch/>
          </p:blipFill>
          <p:spPr>
            <a:xfrm>
              <a:off x="900993" y="1141950"/>
              <a:ext cx="6388684" cy="1925165"/>
            </a:xfrm>
            <a:prstGeom prst="rect">
              <a:avLst/>
            </a:prstGeom>
            <a:noFill/>
            <a:ln>
              <a:noFill/>
            </a:ln>
          </p:spPr>
        </p:pic>
        <p:sp>
          <p:nvSpPr>
            <p:cNvPr id="153" name="Google Shape;153;gd539bf22fd_0_28"/>
            <p:cNvSpPr txBox="1"/>
            <p:nvPr/>
          </p:nvSpPr>
          <p:spPr>
            <a:xfrm>
              <a:off x="900993" y="3002556"/>
              <a:ext cx="3924600" cy="3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Lato"/>
                  <a:ea typeface="Lato"/>
                  <a:cs typeface="Lato"/>
                  <a:sym typeface="Lato"/>
                </a:rPr>
                <a:t>Mode 6 scan schedule (repeats every 10 </a:t>
              </a:r>
              <a:r>
                <a:rPr lang="en-US" sz="1100">
                  <a:latin typeface="Lato"/>
                  <a:ea typeface="Lato"/>
                  <a:cs typeface="Lato"/>
                  <a:sym typeface="Lato"/>
                </a:rPr>
                <a:t>minutes</a:t>
              </a:r>
              <a:r>
                <a:rPr lang="en-US" sz="1100">
                  <a:latin typeface="Lato"/>
                  <a:ea typeface="Lato"/>
                  <a:cs typeface="Lato"/>
                  <a:sym typeface="Lato"/>
                </a:rPr>
                <a:t>)</a:t>
              </a:r>
              <a:endParaRPr sz="1100">
                <a:latin typeface="Lato"/>
                <a:ea typeface="Lato"/>
                <a:cs typeface="Lato"/>
                <a:sym typeface="Lato"/>
              </a:endParaRPr>
            </a:p>
          </p:txBody>
        </p:sp>
        <p:sp>
          <p:nvSpPr>
            <p:cNvPr id="154" name="Google Shape;154;gd539bf22fd_0_28"/>
            <p:cNvSpPr txBox="1"/>
            <p:nvPr/>
          </p:nvSpPr>
          <p:spPr>
            <a:xfrm>
              <a:off x="900993" y="5220174"/>
              <a:ext cx="5807400" cy="3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1100"/>
                <a:t>Example CONUS 2.5 minute scan schedule (repeats every 10 minutes)</a:t>
              </a:r>
              <a:endParaRPr sz="1100"/>
            </a:p>
          </p:txBody>
        </p:sp>
      </p:grpSp>
      <p:pic>
        <p:nvPicPr>
          <p:cNvPr id="155" name="Google Shape;155;gd539bf22fd_0_28"/>
          <p:cNvPicPr preferRelativeResize="0"/>
          <p:nvPr/>
        </p:nvPicPr>
        <p:blipFill>
          <a:blip r:embed="rId5">
            <a:alphaModFix/>
          </a:blip>
          <a:stretch>
            <a:fillRect/>
          </a:stretch>
        </p:blipFill>
        <p:spPr>
          <a:xfrm>
            <a:off x="6216050" y="3399575"/>
            <a:ext cx="5874474" cy="2694643"/>
          </a:xfrm>
          <a:prstGeom prst="rect">
            <a:avLst/>
          </a:prstGeom>
          <a:noFill/>
          <a:ln>
            <a:noFill/>
          </a:ln>
        </p:spPr>
      </p:pic>
      <p:sp>
        <p:nvSpPr>
          <p:cNvPr id="156" name="Google Shape;156;gd539bf22fd_0_28"/>
          <p:cNvSpPr txBox="1"/>
          <p:nvPr/>
        </p:nvSpPr>
        <p:spPr>
          <a:xfrm>
            <a:off x="6216050" y="6058700"/>
            <a:ext cx="5170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1100"/>
              <a:t>AWIPS view of </a:t>
            </a:r>
            <a:r>
              <a:rPr lang="en-US" sz="1100"/>
              <a:t>2.5 minute scan schedule (using Meso sector imagery)</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graphicFrame>
        <p:nvGraphicFramePr>
          <p:cNvPr id="161" name="Google Shape;161;gc051da0fb0_1_0"/>
          <p:cNvGraphicFramePr/>
          <p:nvPr/>
        </p:nvGraphicFramePr>
        <p:xfrm>
          <a:off x="3775183" y="1812173"/>
          <a:ext cx="3000000" cy="3000000"/>
        </p:xfrm>
        <a:graphic>
          <a:graphicData uri="http://schemas.openxmlformats.org/drawingml/2006/table">
            <a:tbl>
              <a:tblPr>
                <a:noFill/>
                <a:tableStyleId>{7FD850A0-B795-4FE2-9944-164FF6004E42}</a:tableStyleId>
              </a:tblPr>
              <a:tblGrid>
                <a:gridCol w="465450"/>
                <a:gridCol w="467200"/>
                <a:gridCol w="467200"/>
                <a:gridCol w="467200"/>
                <a:gridCol w="465450"/>
                <a:gridCol w="467200"/>
                <a:gridCol w="467200"/>
                <a:gridCol w="467200"/>
                <a:gridCol w="467200"/>
                <a:gridCol w="467200"/>
                <a:gridCol w="467200"/>
                <a:gridCol w="467200"/>
              </a:tblGrid>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177025">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177025">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7025">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99999"/>
                      </a:solidFill>
                      <a:prstDash val="solid"/>
                      <a:round/>
                      <a:headEnd len="sm" w="sm" type="none"/>
                      <a:tailEnd len="sm" w="sm" type="none"/>
                    </a:lnB>
                    <a:solidFill>
                      <a:schemeClr val="lt1"/>
                    </a:solidFill>
                  </a:tcPr>
                </a:tc>
              </a:tr>
            </a:tbl>
          </a:graphicData>
        </a:graphic>
      </p:graphicFrame>
      <p:pic>
        <p:nvPicPr>
          <p:cNvPr id="162" name="Google Shape;162;gc051da0fb0_1_0" title="Chart"/>
          <p:cNvPicPr preferRelativeResize="0"/>
          <p:nvPr/>
        </p:nvPicPr>
        <p:blipFill rotWithShape="1">
          <a:blip r:embed="rId3">
            <a:alphaModFix/>
          </a:blip>
          <a:srcRect b="0" l="4402" r="1533" t="0"/>
          <a:stretch/>
        </p:blipFill>
        <p:spPr>
          <a:xfrm rot="5400000">
            <a:off x="2898137" y="-1603063"/>
            <a:ext cx="4587500" cy="9736077"/>
          </a:xfrm>
          <a:prstGeom prst="rect">
            <a:avLst/>
          </a:prstGeom>
          <a:noFill/>
          <a:ln>
            <a:noFill/>
          </a:ln>
        </p:spPr>
      </p:pic>
      <p:sp>
        <p:nvSpPr>
          <p:cNvPr id="163" name="Google Shape;163;gc051da0fb0_1_0"/>
          <p:cNvSpPr txBox="1"/>
          <p:nvPr/>
        </p:nvSpPr>
        <p:spPr>
          <a:xfrm>
            <a:off x="8098750" y="5584500"/>
            <a:ext cx="3939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B5394"/>
                </a:solidFill>
                <a:latin typeface="Lato"/>
                <a:ea typeface="Lato"/>
                <a:cs typeface="Lato"/>
                <a:sym typeface="Lato"/>
              </a:rPr>
              <a:t>From </a:t>
            </a:r>
            <a:r>
              <a:rPr b="0" i="1" lang="en-US" sz="1400" u="sng" cap="none" strike="noStrike">
                <a:solidFill>
                  <a:schemeClr val="accent5"/>
                </a:solidFill>
                <a:latin typeface="Lato"/>
                <a:ea typeface="Lato"/>
                <a:cs typeface="Lato"/>
                <a:sym typeface="Lato"/>
                <a:hlinkClick r:id="rId4">
                  <a:extLst>
                    <a:ext uri="{A12FA001-AC4F-418D-AE19-62706E023703}">
                      <ahyp:hlinkClr val="tx"/>
                    </a:ext>
                  </a:extLst>
                </a:hlinkClick>
              </a:rPr>
              <a:t>GOES-R PRO PASS Dev’t Schedule</a:t>
            </a:r>
            <a:endParaRPr b="0" i="1" sz="1400" u="none" cap="none" strike="noStrike">
              <a:solidFill>
                <a:schemeClr val="accent5"/>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B539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B5394"/>
                </a:solidFill>
                <a:latin typeface="Lato"/>
                <a:ea typeface="Lato"/>
                <a:cs typeface="Lato"/>
                <a:sym typeface="Lato"/>
              </a:rPr>
              <a:t>Note: </a:t>
            </a:r>
            <a:r>
              <a:rPr b="0" i="1" lang="en-US" sz="1400" u="none" cap="none" strike="noStrike">
                <a:solidFill>
                  <a:srgbClr val="0B5394"/>
                </a:solidFill>
                <a:latin typeface="Lato"/>
                <a:ea typeface="Lato"/>
                <a:cs typeface="Lato"/>
                <a:sym typeface="Lato"/>
                <a:extLst>
                  <a:ext uri="http://customooxmlschemas.google.com/">
                    <go:slidesCustomData xmlns:go="http://customooxmlschemas.google.com/" textRoundtripDataId="2"/>
                  </a:ext>
                </a:extLst>
              </a:rPr>
              <a:t>Some of these data products will reach AWIPS sites via SBN; others via </a:t>
            </a:r>
            <a:r>
              <a:rPr b="0" i="1" lang="en-US" sz="1400" u="none" cap="none" strike="noStrike">
                <a:solidFill>
                  <a:srgbClr val="0B5394"/>
                </a:solidFill>
                <a:latin typeface="Lato"/>
                <a:ea typeface="Lato"/>
                <a:cs typeface="Lato"/>
                <a:sym typeface="Lato"/>
              </a:rPr>
              <a:t>LDM, Cloud, or other mechanisms</a:t>
            </a:r>
            <a:endParaRPr b="0" i="1" sz="1400" u="none" cap="none" strike="noStrike">
              <a:solidFill>
                <a:srgbClr val="0B539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B5394"/>
              </a:solidFill>
              <a:latin typeface="Lato"/>
              <a:ea typeface="Lato"/>
              <a:cs typeface="Lato"/>
              <a:sym typeface="Lato"/>
            </a:endParaRPr>
          </a:p>
        </p:txBody>
      </p:sp>
      <p:sp>
        <p:nvSpPr>
          <p:cNvPr id="164" name="Google Shape;164;gc051da0fb0_1_0"/>
          <p:cNvSpPr txBox="1"/>
          <p:nvPr>
            <p:ph type="title"/>
          </p:nvPr>
        </p:nvSpPr>
        <p:spPr>
          <a:xfrm>
            <a:off x="1219200" y="0"/>
            <a:ext cx="9720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620"/>
              <a:buNone/>
            </a:pPr>
            <a:r>
              <a:rPr lang="en-US" sz="3400"/>
              <a:t>Enterprise GOES-R ABI L2 products</a:t>
            </a:r>
            <a:endParaRPr sz="3400"/>
          </a:p>
          <a:p>
            <a:pPr indent="0" lvl="0" marL="0" rtl="0" algn="ctr">
              <a:lnSpc>
                <a:spcPct val="100000"/>
              </a:lnSpc>
              <a:spcBef>
                <a:spcPts val="0"/>
              </a:spcBef>
              <a:spcAft>
                <a:spcPts val="0"/>
              </a:spcAft>
              <a:buSzPts val="1620"/>
              <a:buNone/>
            </a:pPr>
            <a:r>
              <a:rPr lang="en-US" sz="2100"/>
              <a:t>GOES-R Ground System development timeline</a:t>
            </a:r>
            <a:endParaRPr sz="2100"/>
          </a:p>
        </p:txBody>
      </p:sp>
      <p:sp>
        <p:nvSpPr>
          <p:cNvPr id="165" name="Google Shape;165;gc051da0fb0_1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pSp>
        <p:nvGrpSpPr>
          <p:cNvPr id="166" name="Google Shape;166;gc051da0fb0_1_0"/>
          <p:cNvGrpSpPr/>
          <p:nvPr/>
        </p:nvGrpSpPr>
        <p:grpSpPr>
          <a:xfrm>
            <a:off x="5921176" y="1804048"/>
            <a:ext cx="260950" cy="3717500"/>
            <a:chOff x="5803294" y="364057"/>
            <a:chExt cx="292709" cy="6906000"/>
          </a:xfrm>
        </p:grpSpPr>
        <p:cxnSp>
          <p:nvCxnSpPr>
            <p:cNvPr id="167" name="Google Shape;167;gc051da0fb0_1_0"/>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168" name="Google Shape;168;gc051da0fb0_1_0"/>
            <p:cNvSpPr txBox="1"/>
            <p:nvPr/>
          </p:nvSpPr>
          <p:spPr>
            <a:xfrm rot="-5400000">
              <a:off x="4467844" y="4979446"/>
              <a:ext cx="29424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January 21, 2022</a:t>
              </a:r>
              <a:endParaRPr b="0" i="0" sz="1100" u="none" cap="none" strike="noStrike">
                <a:solidFill>
                  <a:srgbClr val="1155CC"/>
                </a:solidFill>
                <a:latin typeface="Montserrat"/>
                <a:ea typeface="Montserrat"/>
                <a:cs typeface="Montserrat"/>
                <a:sym typeface="Montserrat"/>
              </a:endParaRPr>
            </a:p>
          </p:txBody>
        </p:sp>
      </p:grpSp>
      <p:graphicFrame>
        <p:nvGraphicFramePr>
          <p:cNvPr id="169" name="Google Shape;169;gc051da0fb0_1_0"/>
          <p:cNvGraphicFramePr/>
          <p:nvPr/>
        </p:nvGraphicFramePr>
        <p:xfrm>
          <a:off x="126500" y="5655750"/>
          <a:ext cx="3000000" cy="3000000"/>
        </p:xfrm>
        <a:graphic>
          <a:graphicData uri="http://schemas.openxmlformats.org/drawingml/2006/table">
            <a:tbl>
              <a:tblPr>
                <a:noFill/>
                <a:tableStyleId>{1F112D82-FEF6-46F1-845C-0E63FAD7803B}</a:tableStyleId>
              </a:tblPr>
              <a:tblGrid>
                <a:gridCol w="2815675"/>
              </a:tblGrid>
              <a:tr h="544925">
                <a:tc>
                  <a:txBody>
                    <a:bodyPr/>
                    <a:lstStyle/>
                    <a:p>
                      <a:pPr indent="-514350" lvl="0" marL="514350" marR="0" rtl="0" algn="l">
                        <a:lnSpc>
                          <a:spcPct val="100000"/>
                        </a:lnSpc>
                        <a:spcBef>
                          <a:spcPts val="0"/>
                        </a:spcBef>
                        <a:spcAft>
                          <a:spcPts val="0"/>
                        </a:spcAft>
                        <a:buClr>
                          <a:srgbClr val="000000"/>
                        </a:buClr>
                        <a:buSzPts val="1200"/>
                        <a:buFont typeface="Arial"/>
                        <a:buNone/>
                      </a:pPr>
                      <a:r>
                        <a:rPr lang="en-US" sz="800" u="none" cap="none" strike="noStrike">
                          <a:solidFill>
                            <a:srgbClr val="666666"/>
                          </a:solidFill>
                          <a:latin typeface="Lato"/>
                          <a:ea typeface="Lato"/>
                          <a:cs typeface="Lato"/>
                          <a:sym typeface="Lato"/>
                        </a:rPr>
                        <a:t>Notes:  * Enterprise Algorithm with GOES-17 LHP mitigation</a:t>
                      </a:r>
                      <a:br>
                        <a:rPr lang="en-US" sz="800" u="none" cap="none" strike="noStrike">
                          <a:solidFill>
                            <a:srgbClr val="666666"/>
                          </a:solidFill>
                          <a:latin typeface="Lato"/>
                          <a:ea typeface="Lato"/>
                          <a:cs typeface="Lato"/>
                          <a:sym typeface="Lato"/>
                        </a:rPr>
                      </a:br>
                      <a:r>
                        <a:rPr lang="en-US" sz="800" u="none" cap="none" strike="noStrike">
                          <a:solidFill>
                            <a:srgbClr val="666666"/>
                          </a:solidFill>
                          <a:latin typeface="Lato"/>
                          <a:ea typeface="Lato"/>
                          <a:cs typeface="Lato"/>
                          <a:sym typeface="Lato"/>
                        </a:rPr>
                        <a:t>^ NOAT Funded Algorithm</a:t>
                      </a:r>
                      <a:endParaRPr sz="800" u="none" cap="none" strike="noStrike">
                        <a:solidFill>
                          <a:srgbClr val="666666"/>
                        </a:solidFill>
                        <a:latin typeface="Lato"/>
                        <a:ea typeface="Lato"/>
                        <a:cs typeface="Lato"/>
                        <a:sym typeface="Lato"/>
                      </a:endParaRPr>
                    </a:p>
                    <a:p>
                      <a:pPr indent="0" lvl="0" marL="514350" marR="0" rtl="0" algn="l">
                        <a:lnSpc>
                          <a:spcPct val="100000"/>
                        </a:lnSpc>
                        <a:spcBef>
                          <a:spcPts val="0"/>
                        </a:spcBef>
                        <a:spcAft>
                          <a:spcPts val="0"/>
                        </a:spcAft>
                        <a:buClr>
                          <a:schemeClr val="dk1"/>
                        </a:buClr>
                        <a:buSzPts val="1100"/>
                        <a:buFont typeface="Arial"/>
                        <a:buNone/>
                      </a:pPr>
                      <a:r>
                        <a:rPr lang="en-US" sz="800" u="none" cap="none" strike="noStrike">
                          <a:solidFill>
                            <a:srgbClr val="666666"/>
                          </a:solidFill>
                          <a:latin typeface="Lato"/>
                          <a:ea typeface="Lato"/>
                          <a:cs typeface="Lato"/>
                          <a:sym typeface="Lato"/>
                        </a:rPr>
                        <a:t># New Product to PDA</a:t>
                      </a:r>
                      <a:endParaRPr sz="800" u="none" cap="none" strike="noStrike">
                        <a:solidFill>
                          <a:srgbClr val="666666"/>
                        </a:solidFill>
                        <a:latin typeface="Lato"/>
                        <a:ea typeface="Lato"/>
                        <a:cs typeface="Lato"/>
                        <a:sym typeface="Lato"/>
                      </a:endParaRPr>
                    </a:p>
                    <a:p>
                      <a:pPr indent="0" lvl="0" marL="514350" marR="0" rtl="0" algn="l">
                        <a:lnSpc>
                          <a:spcPct val="100000"/>
                        </a:lnSpc>
                        <a:spcBef>
                          <a:spcPts val="0"/>
                        </a:spcBef>
                        <a:spcAft>
                          <a:spcPts val="0"/>
                        </a:spcAft>
                        <a:buClr>
                          <a:srgbClr val="000000"/>
                        </a:buClr>
                        <a:buSzPts val="1200"/>
                        <a:buFont typeface="Arial"/>
                        <a:buNone/>
                      </a:pPr>
                      <a:r>
                        <a:rPr lang="en-US" sz="800" u="none" cap="none" strike="noStrike">
                          <a:solidFill>
                            <a:srgbClr val="666666"/>
                          </a:solidFill>
                          <a:latin typeface="Lato"/>
                          <a:ea typeface="Lato"/>
                          <a:cs typeface="Lato"/>
                          <a:sym typeface="Lato"/>
                        </a:rPr>
                        <a:t>&amp; Enables Provisional</a:t>
                      </a:r>
                      <a:endParaRPr sz="800" u="none" cap="none" strike="noStrike">
                        <a:solidFill>
                          <a:srgbClr val="666666"/>
                        </a:solidFill>
                        <a:latin typeface="Lato"/>
                        <a:ea typeface="Lato"/>
                        <a:cs typeface="Lato"/>
                        <a:sym typeface="Lato"/>
                      </a:endParaRPr>
                    </a:p>
                  </a:txBody>
                  <a:tcPr marT="9125" marB="9125" marR="9125" marL="9125"/>
                </a:tc>
              </a:tr>
            </a:tbl>
          </a:graphicData>
        </a:graphic>
      </p:graphicFrame>
      <p:sp>
        <p:nvSpPr>
          <p:cNvPr id="170" name="Google Shape;170;gc051da0fb0_1_0"/>
          <p:cNvSpPr txBox="1"/>
          <p:nvPr/>
        </p:nvSpPr>
        <p:spPr>
          <a:xfrm>
            <a:off x="3148925" y="5655750"/>
            <a:ext cx="4450800" cy="960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None/>
            </a:pPr>
            <a:r>
              <a:rPr lang="en-US" sz="900">
                <a:solidFill>
                  <a:schemeClr val="dk1"/>
                </a:solidFill>
                <a:latin typeface="Lato"/>
                <a:ea typeface="Lato"/>
                <a:cs typeface="Lato"/>
                <a:sym typeface="Lato"/>
              </a:rPr>
              <a:t>NOTE: S</a:t>
            </a:r>
            <a:r>
              <a:rPr lang="en-US" sz="900">
                <a:solidFill>
                  <a:schemeClr val="dk1"/>
                </a:solidFill>
                <a:latin typeface="Lato"/>
                <a:ea typeface="Lato"/>
                <a:cs typeface="Lato"/>
                <a:sym typeface="Lato"/>
              </a:rPr>
              <a:t>everal GOES-R Enterprise L2 product schedules changed significantly in early 2022, after </a:t>
            </a:r>
            <a:r>
              <a:rPr lang="en-US" sz="900">
                <a:solidFill>
                  <a:schemeClr val="dk1"/>
                </a:solidFill>
                <a:latin typeface="Lato"/>
                <a:ea typeface="Lato"/>
                <a:cs typeface="Lato"/>
                <a:sym typeface="Lato"/>
              </a:rPr>
              <a:t>ECMWF determined that the Enterprise Cloud Top Height alters DMWs, resulting in an unacceptable negative impact to model skill. Addressing this required changes to the Cloud Top Height algorithm, which affected the schedule of numerous algorithms that depend on it. </a:t>
            </a:r>
            <a:r>
              <a:rPr i="1" lang="en-US" sz="900">
                <a:solidFill>
                  <a:schemeClr val="dk1"/>
                </a:solidFill>
                <a:latin typeface="Lato"/>
                <a:ea typeface="Lato"/>
                <a:cs typeface="Lato"/>
                <a:sym typeface="Lato"/>
              </a:rPr>
              <a:t> (per </a:t>
            </a:r>
            <a:r>
              <a:rPr i="1" lang="en-US" sz="900" u="sng">
                <a:solidFill>
                  <a:srgbClr val="1155CC"/>
                </a:solidFill>
                <a:latin typeface="Lato"/>
                <a:ea typeface="Lato"/>
                <a:cs typeface="Lato"/>
                <a:sym typeface="Lato"/>
                <a:hlinkClick r:id="rId5">
                  <a:extLst>
                    <a:ext uri="{A12FA001-AC4F-418D-AE19-62706E023703}">
                      <ahyp:hlinkClr val="tx"/>
                    </a:ext>
                  </a:extLst>
                </a:hlinkClick>
              </a:rPr>
              <a:t>GOES-R PSR Dec. 2</a:t>
            </a:r>
            <a:r>
              <a:rPr i="1" lang="en-US" sz="900">
                <a:solidFill>
                  <a:schemeClr val="dk1"/>
                </a:solidFill>
                <a:latin typeface="Lato"/>
                <a:ea typeface="Lato"/>
                <a:cs typeface="Lato"/>
                <a:sym typeface="Lato"/>
              </a:rPr>
              <a:t>)</a:t>
            </a:r>
            <a:endParaRPr/>
          </a:p>
        </p:txBody>
      </p:sp>
      <p:sp>
        <p:nvSpPr>
          <p:cNvPr id="171" name="Google Shape;171;gc051da0fb0_1_0"/>
          <p:cNvSpPr/>
          <p:nvPr/>
        </p:nvSpPr>
        <p:spPr>
          <a:xfrm rot="415839">
            <a:off x="7485692" y="2261540"/>
            <a:ext cx="1623463" cy="724678"/>
          </a:xfrm>
          <a:prstGeom prst="foldedCorner">
            <a:avLst>
              <a:gd fmla="val 16667" name="adj"/>
            </a:avLst>
          </a:prstGeom>
          <a:solidFill>
            <a:schemeClr val="lt2"/>
          </a:solidFill>
          <a:ln cap="flat" cmpd="sng" w="9525">
            <a:solidFill>
              <a:srgbClr val="FF0000"/>
            </a:solidFill>
            <a:prstDash val="solid"/>
            <a:round/>
            <a:headEnd len="sm" w="sm" type="none"/>
            <a:tailEnd len="sm" w="sm" type="none"/>
          </a:ln>
          <a:effectLst>
            <a:outerShdw blurRad="114300" rotWithShape="0" algn="bl" dir="5400000" dist="476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434343"/>
                </a:solidFill>
                <a:latin typeface="Lato"/>
                <a:ea typeface="Lato"/>
                <a:cs typeface="Lato"/>
                <a:sym typeface="Lato"/>
              </a:rPr>
              <a:t>Updated Jan. 25</a:t>
            </a:r>
            <a:endParaRPr>
              <a:solidFill>
                <a:srgbClr val="434343"/>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fb4a787c85_0_35"/>
          <p:cNvSpPr txBox="1"/>
          <p:nvPr>
            <p:ph idx="1" type="body"/>
          </p:nvPr>
        </p:nvSpPr>
        <p:spPr>
          <a:xfrm>
            <a:off x="131075" y="1331400"/>
            <a:ext cx="5318700" cy="1485300"/>
          </a:xfrm>
          <a:prstGeom prst="rect">
            <a:avLst/>
          </a:prstGeom>
          <a:noFill/>
          <a:ln>
            <a:noFill/>
          </a:ln>
        </p:spPr>
        <p:txBody>
          <a:bodyPr anchorCtr="0" anchor="t" bIns="45700" lIns="91425" spcFirstLastPara="1" rIns="91425" wrap="square" tIns="45700">
            <a:normAutofit/>
          </a:bodyPr>
          <a:lstStyle/>
          <a:p>
            <a:pPr indent="-381000" lvl="0" marL="457200" marR="47244" rtl="0" algn="l">
              <a:lnSpc>
                <a:spcPct val="115000"/>
              </a:lnSpc>
              <a:spcBef>
                <a:spcPts val="1000"/>
              </a:spcBef>
              <a:spcAft>
                <a:spcPts val="0"/>
              </a:spcAft>
              <a:buSzPts val="2400"/>
              <a:buChar char="•"/>
            </a:pPr>
            <a:r>
              <a:rPr lang="en-US" sz="2400"/>
              <a:t>VIIRS Flood Mapping</a:t>
            </a:r>
            <a:endParaRPr sz="2400"/>
          </a:p>
          <a:p>
            <a:pPr indent="-355600" lvl="1" marL="914400" marR="47244" rtl="0" algn="l">
              <a:lnSpc>
                <a:spcPct val="115000"/>
              </a:lnSpc>
              <a:spcBef>
                <a:spcPts val="0"/>
              </a:spcBef>
              <a:spcAft>
                <a:spcPts val="0"/>
              </a:spcAft>
              <a:buSzPts val="2000"/>
              <a:buChar char="•"/>
            </a:pPr>
            <a:r>
              <a:rPr lang="en-US" sz="2000"/>
              <a:t>Expected via NDE/PDA in Feb. 2022</a:t>
            </a:r>
            <a:endParaRPr sz="2000"/>
          </a:p>
        </p:txBody>
      </p:sp>
      <p:sp>
        <p:nvSpPr>
          <p:cNvPr id="178" name="Google Shape;178;gfb4a787c85_0_3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79" name="Google Shape;179;gfb4a787c85_0_3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6250"/>
              <a:buNone/>
            </a:pPr>
            <a:r>
              <a:rPr lang="en-US" sz="3200"/>
              <a:t>Satellite Data Product Changes Under Consideration</a:t>
            </a:r>
            <a:endParaRPr sz="3200"/>
          </a:p>
        </p:txBody>
      </p:sp>
      <p:pic>
        <p:nvPicPr>
          <p:cNvPr id="180" name="Google Shape;180;gfb4a787c85_0_35"/>
          <p:cNvPicPr preferRelativeResize="0"/>
          <p:nvPr/>
        </p:nvPicPr>
        <p:blipFill rotWithShape="1">
          <a:blip r:embed="rId3">
            <a:alphaModFix/>
          </a:blip>
          <a:srcRect b="0" l="0" r="0" t="4250"/>
          <a:stretch/>
        </p:blipFill>
        <p:spPr>
          <a:xfrm>
            <a:off x="267275" y="2887000"/>
            <a:ext cx="7148698" cy="3773200"/>
          </a:xfrm>
          <a:prstGeom prst="rect">
            <a:avLst/>
          </a:prstGeom>
          <a:noFill/>
          <a:ln cap="flat" cmpd="sng" w="9525">
            <a:solidFill>
              <a:srgbClr val="CCCCCC"/>
            </a:solidFill>
            <a:prstDash val="solid"/>
            <a:round/>
            <a:headEnd len="sm" w="sm" type="none"/>
            <a:tailEnd len="sm" w="sm" type="none"/>
          </a:ln>
        </p:spPr>
      </p:pic>
      <p:sp>
        <p:nvSpPr>
          <p:cNvPr id="181" name="Google Shape;181;gfb4a787c85_0_35"/>
          <p:cNvSpPr/>
          <p:nvPr/>
        </p:nvSpPr>
        <p:spPr>
          <a:xfrm>
            <a:off x="4602475" y="5806450"/>
            <a:ext cx="262200" cy="128100"/>
          </a:xfrm>
          <a:prstGeom prst="rect">
            <a:avLst/>
          </a:prstGeom>
          <a:noFill/>
          <a:ln cap="flat" cmpd="sng" w="9525">
            <a:solidFill>
              <a:srgbClr val="CCCCCC"/>
            </a:solidFill>
            <a:prstDash val="solid"/>
            <a:round/>
            <a:headEnd len="sm" w="sm" type="none"/>
            <a:tailEnd len="sm" w="sm" type="none"/>
          </a:ln>
          <a:effectLst>
            <a:outerShdw blurRad="100013" rotWithShape="0" algn="bl" dir="19140000" dist="3810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2" name="Google Shape;182;gfb4a787c85_0_35"/>
          <p:cNvCxnSpPr/>
          <p:nvPr/>
        </p:nvCxnSpPr>
        <p:spPr>
          <a:xfrm flipH="1" rot="10800000">
            <a:off x="4602475" y="1402000"/>
            <a:ext cx="932700" cy="4405200"/>
          </a:xfrm>
          <a:prstGeom prst="straightConnector1">
            <a:avLst/>
          </a:prstGeom>
          <a:noFill/>
          <a:ln cap="flat" cmpd="sng" w="9525">
            <a:solidFill>
              <a:srgbClr val="B7B7B7"/>
            </a:solidFill>
            <a:prstDash val="solid"/>
            <a:round/>
            <a:headEnd len="sm" w="sm" type="none"/>
            <a:tailEnd len="sm" w="sm" type="none"/>
          </a:ln>
        </p:spPr>
      </p:cxnSp>
      <p:cxnSp>
        <p:nvCxnSpPr>
          <p:cNvPr id="183" name="Google Shape;183;gfb4a787c85_0_35"/>
          <p:cNvCxnSpPr/>
          <p:nvPr/>
        </p:nvCxnSpPr>
        <p:spPr>
          <a:xfrm flipH="1" rot="10800000">
            <a:off x="4602475" y="4788550"/>
            <a:ext cx="923700" cy="1146000"/>
          </a:xfrm>
          <a:prstGeom prst="straightConnector1">
            <a:avLst/>
          </a:prstGeom>
          <a:noFill/>
          <a:ln cap="flat" cmpd="sng" w="9525">
            <a:solidFill>
              <a:srgbClr val="B7B7B7"/>
            </a:solidFill>
            <a:prstDash val="solid"/>
            <a:round/>
            <a:headEnd len="sm" w="sm" type="none"/>
            <a:tailEnd len="sm" w="sm" type="none"/>
          </a:ln>
        </p:spPr>
      </p:cxnSp>
      <p:cxnSp>
        <p:nvCxnSpPr>
          <p:cNvPr id="184" name="Google Shape;184;gfb4a787c85_0_35"/>
          <p:cNvCxnSpPr/>
          <p:nvPr/>
        </p:nvCxnSpPr>
        <p:spPr>
          <a:xfrm flipH="1" rot="10800000">
            <a:off x="4863850" y="1408150"/>
            <a:ext cx="7065900" cy="4398300"/>
          </a:xfrm>
          <a:prstGeom prst="straightConnector1">
            <a:avLst/>
          </a:prstGeom>
          <a:noFill/>
          <a:ln cap="flat" cmpd="sng" w="9525">
            <a:solidFill>
              <a:srgbClr val="B7B7B7"/>
            </a:solidFill>
            <a:prstDash val="solid"/>
            <a:round/>
            <a:headEnd len="sm" w="sm" type="none"/>
            <a:tailEnd len="sm" w="sm" type="none"/>
          </a:ln>
        </p:spPr>
      </p:cxnSp>
      <p:cxnSp>
        <p:nvCxnSpPr>
          <p:cNvPr id="185" name="Google Shape;185;gfb4a787c85_0_35"/>
          <p:cNvCxnSpPr/>
          <p:nvPr/>
        </p:nvCxnSpPr>
        <p:spPr>
          <a:xfrm flipH="1" rot="10800000">
            <a:off x="4866125" y="4773300"/>
            <a:ext cx="7069800" cy="1160400"/>
          </a:xfrm>
          <a:prstGeom prst="straightConnector1">
            <a:avLst/>
          </a:prstGeom>
          <a:noFill/>
          <a:ln cap="flat" cmpd="sng" w="9525">
            <a:solidFill>
              <a:srgbClr val="B7B7B7"/>
            </a:solidFill>
            <a:prstDash val="solid"/>
            <a:round/>
            <a:headEnd len="sm" w="sm" type="none"/>
            <a:tailEnd len="sm" w="sm" type="none"/>
          </a:ln>
        </p:spPr>
      </p:cxnSp>
      <p:pic>
        <p:nvPicPr>
          <p:cNvPr id="186" name="Google Shape;186;gfb4a787c85_0_35"/>
          <p:cNvPicPr preferRelativeResize="0"/>
          <p:nvPr/>
        </p:nvPicPr>
        <p:blipFill rotWithShape="1">
          <a:blip r:embed="rId4">
            <a:alphaModFix/>
          </a:blip>
          <a:srcRect b="0" l="0" r="0" t="3993"/>
          <a:stretch/>
        </p:blipFill>
        <p:spPr>
          <a:xfrm>
            <a:off x="5530100" y="1407500"/>
            <a:ext cx="6392576" cy="3374149"/>
          </a:xfrm>
          <a:prstGeom prst="rect">
            <a:avLst/>
          </a:prstGeom>
          <a:noFill/>
          <a:ln cap="flat" cmpd="sng" w="9525">
            <a:solidFill>
              <a:srgbClr val="CCCCCC"/>
            </a:solidFill>
            <a:prstDash val="solid"/>
            <a:round/>
            <a:headEnd len="sm" w="sm" type="none"/>
            <a:tailEnd len="sm" w="sm" type="none"/>
          </a:ln>
          <a:effectLst>
            <a:outerShdw blurRad="214313" rotWithShape="0" algn="bl" dir="19140000" dist="104775">
              <a:srgbClr val="000000">
                <a:alpha val="49803"/>
              </a:srgbClr>
            </a:outerShdw>
          </a:effectLst>
        </p:spPr>
      </p:pic>
      <p:sp>
        <p:nvSpPr>
          <p:cNvPr id="187" name="Google Shape;187;gfb4a787c85_0_35"/>
          <p:cNvSpPr txBox="1"/>
          <p:nvPr/>
        </p:nvSpPr>
        <p:spPr>
          <a:xfrm rot="5400000">
            <a:off x="6944625" y="5952650"/>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h/t Derek van Pelt</a:t>
            </a:r>
            <a:endParaRPr b="0" i="1" sz="1000" u="none" cap="none" strike="noStrike">
              <a:solidFill>
                <a:srgbClr val="666666"/>
              </a:solidFill>
              <a:latin typeface="Lato"/>
              <a:ea typeface="Lato"/>
              <a:cs typeface="Lato"/>
              <a:sym typeface="Lato"/>
            </a:endParaRPr>
          </a:p>
        </p:txBody>
      </p:sp>
      <p:sp>
        <p:nvSpPr>
          <p:cNvPr id="188" name="Google Shape;188;gfb4a787c85_0_35"/>
          <p:cNvSpPr txBox="1"/>
          <p:nvPr/>
        </p:nvSpPr>
        <p:spPr>
          <a:xfrm rot="5400000">
            <a:off x="11553275" y="4081000"/>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h/t Derek van Pelt</a:t>
            </a:r>
            <a:endParaRPr b="0" i="1" sz="1000" u="none" cap="none" strike="noStrike">
              <a:solidFill>
                <a:srgbClr val="666666"/>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f6487c47f5_0_10"/>
          <p:cNvSpPr txBox="1"/>
          <p:nvPr>
            <p:ph idx="1" type="body"/>
          </p:nvPr>
        </p:nvSpPr>
        <p:spPr>
          <a:xfrm>
            <a:off x="7722775" y="1106425"/>
            <a:ext cx="4419000" cy="4684500"/>
          </a:xfrm>
          <a:prstGeom prst="rect">
            <a:avLst/>
          </a:prstGeom>
          <a:noFill/>
          <a:ln>
            <a:noFill/>
          </a:ln>
        </p:spPr>
        <p:txBody>
          <a:bodyPr anchorCtr="0" anchor="t" bIns="45700" lIns="91425" spcFirstLastPara="1" rIns="91425" wrap="square" tIns="45700">
            <a:normAutofit/>
          </a:bodyPr>
          <a:lstStyle/>
          <a:p>
            <a:pPr indent="-355600" lvl="0" marL="457200" marR="75819" rtl="0" algn="l">
              <a:lnSpc>
                <a:spcPct val="115000"/>
              </a:lnSpc>
              <a:spcBef>
                <a:spcPts val="1000"/>
              </a:spcBef>
              <a:spcAft>
                <a:spcPts val="0"/>
              </a:spcAft>
              <a:buSzPts val="2000"/>
              <a:buChar char="●"/>
            </a:pPr>
            <a:r>
              <a:rPr lang="en-US" sz="2000"/>
              <a:t>ISRO OceanSat-3 scatterometer data products</a:t>
            </a:r>
            <a:endParaRPr sz="2300"/>
          </a:p>
          <a:p>
            <a:pPr indent="-323850" lvl="1" marL="914400" marR="75819" rtl="0" algn="l">
              <a:lnSpc>
                <a:spcPct val="115000"/>
              </a:lnSpc>
              <a:spcBef>
                <a:spcPts val="0"/>
              </a:spcBef>
              <a:spcAft>
                <a:spcPts val="0"/>
              </a:spcAft>
              <a:buSzPts val="1500"/>
              <a:buChar char="○"/>
            </a:pPr>
            <a:r>
              <a:rPr lang="en-US" sz="1500"/>
              <a:t>OceanSat-3 to launch </a:t>
            </a:r>
            <a:r>
              <a:rPr lang="en-US" sz="1500"/>
              <a:t>in 2022</a:t>
            </a:r>
            <a:endParaRPr sz="2300"/>
          </a:p>
          <a:p>
            <a:pPr indent="-355600" lvl="0" marL="457200" marR="75819" rtl="0" algn="l">
              <a:lnSpc>
                <a:spcPct val="115000"/>
              </a:lnSpc>
              <a:spcBef>
                <a:spcPts val="1000"/>
              </a:spcBef>
              <a:spcAft>
                <a:spcPts val="0"/>
              </a:spcAft>
              <a:buSzPts val="2000"/>
              <a:buChar char="●"/>
            </a:pPr>
            <a:r>
              <a:rPr lang="en-US" sz="2000"/>
              <a:t>MeteoSat 3rd Gen. (MTG) imagery &amp; L2 products</a:t>
            </a:r>
            <a:endParaRPr sz="2300"/>
          </a:p>
          <a:p>
            <a:pPr indent="-323850" lvl="1" marL="914400" marR="75819" rtl="0" algn="l">
              <a:lnSpc>
                <a:spcPct val="115000"/>
              </a:lnSpc>
              <a:spcBef>
                <a:spcPts val="0"/>
              </a:spcBef>
              <a:spcAft>
                <a:spcPts val="0"/>
              </a:spcAft>
              <a:buSzPts val="1500"/>
              <a:buChar char="○"/>
            </a:pPr>
            <a:r>
              <a:rPr lang="en-US" sz="1500"/>
              <a:t>MTG-I1 to launch in late 2022</a:t>
            </a:r>
            <a:endParaRPr sz="2300"/>
          </a:p>
          <a:p>
            <a:pPr indent="-355600" lvl="0" marL="457200" marR="75819" rtl="0" algn="l">
              <a:lnSpc>
                <a:spcPct val="115000"/>
              </a:lnSpc>
              <a:spcBef>
                <a:spcPts val="1000"/>
              </a:spcBef>
              <a:spcAft>
                <a:spcPts val="0"/>
              </a:spcAft>
              <a:buSzPts val="2000"/>
              <a:buChar char="●"/>
            </a:pPr>
            <a:r>
              <a:rPr lang="en-US" sz="2000"/>
              <a:t>Metop 2nd Gen. (Metop-SG) imagery &amp; L2 products</a:t>
            </a:r>
            <a:endParaRPr sz="2300"/>
          </a:p>
          <a:p>
            <a:pPr indent="-323850" lvl="1" marL="914400" marR="75819" rtl="0" algn="l">
              <a:lnSpc>
                <a:spcPct val="115000"/>
              </a:lnSpc>
              <a:spcBef>
                <a:spcPts val="0"/>
              </a:spcBef>
              <a:spcAft>
                <a:spcPts val="0"/>
              </a:spcAft>
              <a:buSzPts val="1500"/>
              <a:buChar char="○"/>
            </a:pPr>
            <a:r>
              <a:rPr lang="en-US" sz="1500"/>
              <a:t>Metop-SG A1 to launch in 2024</a:t>
            </a:r>
            <a:endParaRPr sz="2000"/>
          </a:p>
        </p:txBody>
      </p:sp>
      <p:sp>
        <p:nvSpPr>
          <p:cNvPr id="195" name="Google Shape;195;gf6487c47f5_0_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96" name="Google Shape;196;gf6487c47f5_0_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6250"/>
              <a:buNone/>
            </a:pPr>
            <a:r>
              <a:rPr lang="en-US" sz="3200"/>
              <a:t>Satellite Data Product Changes Under Consideration</a:t>
            </a:r>
            <a:endParaRPr sz="3200"/>
          </a:p>
        </p:txBody>
      </p:sp>
      <p:sp>
        <p:nvSpPr>
          <p:cNvPr id="197" name="Google Shape;197;gf6487c47f5_0_10"/>
          <p:cNvSpPr txBox="1"/>
          <p:nvPr>
            <p:ph idx="1" type="body"/>
          </p:nvPr>
        </p:nvSpPr>
        <p:spPr>
          <a:xfrm>
            <a:off x="144875" y="1106425"/>
            <a:ext cx="7578000" cy="5328000"/>
          </a:xfrm>
          <a:prstGeom prst="rect">
            <a:avLst/>
          </a:prstGeom>
          <a:noFill/>
          <a:ln>
            <a:noFill/>
          </a:ln>
        </p:spPr>
        <p:txBody>
          <a:bodyPr anchorCtr="0" anchor="t" bIns="45700" lIns="91425" spcFirstLastPara="1" rIns="91425" wrap="square" tIns="45700">
            <a:normAutofit/>
          </a:bodyPr>
          <a:lstStyle/>
          <a:p>
            <a:pPr indent="-355600" lvl="0" marL="457200" marR="0" rtl="0" algn="l">
              <a:lnSpc>
                <a:spcPct val="115000"/>
              </a:lnSpc>
              <a:spcBef>
                <a:spcPts val="1000"/>
              </a:spcBef>
              <a:spcAft>
                <a:spcPts val="0"/>
              </a:spcAft>
              <a:buSzPts val="2000"/>
              <a:buChar char="●"/>
            </a:pPr>
            <a:r>
              <a:rPr lang="en-US" sz="2000"/>
              <a:t>JPSS Derived Products </a:t>
            </a:r>
            <a:endParaRPr sz="2000"/>
          </a:p>
          <a:p>
            <a:pPr indent="-273050" lvl="1" marL="571500" marR="0" rtl="0" algn="l">
              <a:lnSpc>
                <a:spcPct val="115000"/>
              </a:lnSpc>
              <a:spcBef>
                <a:spcPts val="600"/>
              </a:spcBef>
              <a:spcAft>
                <a:spcPts val="0"/>
              </a:spcAft>
              <a:buSzPts val="1600"/>
              <a:buChar char="○"/>
            </a:pPr>
            <a:r>
              <a:rPr lang="en-US" sz="1600"/>
              <a:t>S-NPP, NOAA-20 VIIRS Active Fires</a:t>
            </a:r>
            <a:r>
              <a:rPr baseline="30000" lang="en-US" sz="1400">
                <a:solidFill>
                  <a:srgbClr val="E69138"/>
                </a:solidFill>
              </a:rPr>
              <a:t>[1]</a:t>
            </a:r>
            <a:r>
              <a:rPr lang="en-US" sz="1600"/>
              <a:t>, Aerosols, Volcanic Ash</a:t>
            </a:r>
            <a:r>
              <a:rPr baseline="30000" lang="en-US" sz="1400">
                <a:solidFill>
                  <a:srgbClr val="3C78D8"/>
                </a:solidFill>
              </a:rPr>
              <a:t>[2]</a:t>
            </a:r>
            <a:endParaRPr baseline="30000" sz="1400">
              <a:solidFill>
                <a:srgbClr val="3C78D8"/>
              </a:solidFill>
            </a:endParaRPr>
          </a:p>
          <a:p>
            <a:pPr indent="-273050" lvl="1" marL="571500" marR="0" rtl="0" algn="l">
              <a:lnSpc>
                <a:spcPct val="115000"/>
              </a:lnSpc>
              <a:spcBef>
                <a:spcPts val="600"/>
              </a:spcBef>
              <a:spcAft>
                <a:spcPts val="0"/>
              </a:spcAft>
              <a:buSzPts val="1600"/>
              <a:buChar char="○"/>
            </a:pPr>
            <a:r>
              <a:rPr lang="en-US" sz="1600"/>
              <a:t>S-NPP, NOAA-20 ATMS MiRS</a:t>
            </a:r>
            <a:r>
              <a:rPr baseline="30000" lang="en-US" sz="1600">
                <a:solidFill>
                  <a:srgbClr val="3C78D8"/>
                </a:solidFill>
              </a:rPr>
              <a:t> </a:t>
            </a:r>
            <a:r>
              <a:rPr baseline="30000" lang="en-US" sz="1400">
                <a:solidFill>
                  <a:srgbClr val="3C78D8"/>
                </a:solidFill>
              </a:rPr>
              <a:t>[2]</a:t>
            </a:r>
            <a:endParaRPr sz="1400"/>
          </a:p>
          <a:p>
            <a:pPr indent="-273050" lvl="1" marL="571500" rtl="0" algn="l">
              <a:lnSpc>
                <a:spcPct val="115000"/>
              </a:lnSpc>
              <a:spcBef>
                <a:spcPts val="600"/>
              </a:spcBef>
              <a:spcAft>
                <a:spcPts val="0"/>
              </a:spcAft>
              <a:buSzPts val="1600"/>
              <a:buChar char="○"/>
            </a:pPr>
            <a:r>
              <a:rPr lang="en-US" sz="1600"/>
              <a:t>GCOM AMSR-2 Ocean Winds &amp; Microwave Brightness</a:t>
            </a:r>
            <a:r>
              <a:rPr baseline="30000" lang="en-US" sz="1600">
                <a:solidFill>
                  <a:srgbClr val="3C78D8"/>
                </a:solidFill>
              </a:rPr>
              <a:t> </a:t>
            </a:r>
            <a:r>
              <a:rPr baseline="30000" lang="en-US" sz="1400">
                <a:solidFill>
                  <a:srgbClr val="3C78D8"/>
                </a:solidFill>
              </a:rPr>
              <a:t>[2]</a:t>
            </a:r>
            <a:endParaRPr sz="1400"/>
          </a:p>
          <a:p>
            <a:pPr indent="-273050" lvl="1" marL="571500" marR="0" rtl="0" algn="l">
              <a:lnSpc>
                <a:spcPct val="115000"/>
              </a:lnSpc>
              <a:spcBef>
                <a:spcPts val="600"/>
              </a:spcBef>
              <a:spcAft>
                <a:spcPts val="0"/>
              </a:spcAft>
              <a:buSzPts val="1600"/>
              <a:buChar char="○"/>
            </a:pPr>
            <a:r>
              <a:rPr lang="en-US" sz="1600"/>
              <a:t>S-NPP, NOAA-20 VIIRS Imagery (now being produced for all 22 channels) </a:t>
            </a:r>
            <a:r>
              <a:rPr baseline="30000" lang="en-US" sz="1400">
                <a:solidFill>
                  <a:srgbClr val="6AA84F"/>
                </a:solidFill>
              </a:rPr>
              <a:t>[3]</a:t>
            </a:r>
            <a:endParaRPr sz="1400"/>
          </a:p>
          <a:p>
            <a:pPr indent="-184802" lvl="0" marL="299102" marR="0" rtl="0" algn="l">
              <a:lnSpc>
                <a:spcPct val="115000"/>
              </a:lnSpc>
              <a:spcBef>
                <a:spcPts val="600"/>
              </a:spcBef>
              <a:spcAft>
                <a:spcPts val="0"/>
              </a:spcAft>
              <a:buSzPts val="3200"/>
              <a:buNone/>
            </a:pPr>
            <a:r>
              <a:rPr lang="en-US" sz="1000">
                <a:solidFill>
                  <a:srgbClr val="E69138"/>
                </a:solidFill>
              </a:rPr>
              <a:t>[1] AWIPS sites are currently receiving a modified VIIRS Active Fires product via LDM</a:t>
            </a:r>
            <a:endParaRPr sz="1000">
              <a:solidFill>
                <a:srgbClr val="E69138"/>
              </a:solidFill>
            </a:endParaRPr>
          </a:p>
          <a:p>
            <a:pPr indent="-184802" lvl="0" marL="299102" marR="0" rtl="0" algn="l">
              <a:lnSpc>
                <a:spcPct val="115000"/>
              </a:lnSpc>
              <a:spcBef>
                <a:spcPts val="600"/>
              </a:spcBef>
              <a:spcAft>
                <a:spcPts val="0"/>
              </a:spcAft>
              <a:buSzPts val="3200"/>
              <a:buNone/>
            </a:pPr>
            <a:r>
              <a:rPr lang="en-US" sz="1000">
                <a:solidFill>
                  <a:srgbClr val="3C78D8"/>
                </a:solidFill>
              </a:rPr>
              <a:t>[2] AWIPS 20.2.3 Baseline provides EDEX ingest support for VIIRS Active Fires, Aerosols, and Volcanic Ash; ATMS MiRS; </a:t>
            </a:r>
            <a:br>
              <a:rPr lang="en-US" sz="1000">
                <a:solidFill>
                  <a:srgbClr val="3C78D8"/>
                </a:solidFill>
              </a:rPr>
            </a:br>
            <a:r>
              <a:rPr lang="en-US" sz="1000">
                <a:solidFill>
                  <a:srgbClr val="3C78D8"/>
                </a:solidFill>
              </a:rPr>
              <a:t>and GCOM AMSR-2 Ocean Winds &amp; Microwave Brightness</a:t>
            </a:r>
            <a:endParaRPr sz="1000">
              <a:solidFill>
                <a:srgbClr val="3C78D8"/>
              </a:solidFill>
            </a:endParaRPr>
          </a:p>
          <a:p>
            <a:pPr indent="-184802" lvl="0" marL="299102" marR="0" rtl="0" algn="l">
              <a:lnSpc>
                <a:spcPct val="115000"/>
              </a:lnSpc>
              <a:spcBef>
                <a:spcPts val="600"/>
              </a:spcBef>
              <a:spcAft>
                <a:spcPts val="0"/>
              </a:spcAft>
              <a:buSzPts val="3200"/>
              <a:buNone/>
            </a:pPr>
            <a:r>
              <a:rPr lang="en-US" sz="1000">
                <a:solidFill>
                  <a:srgbClr val="6AA84F"/>
                </a:solidFill>
              </a:rPr>
              <a:t>[3] TOWR-S RPM v22 (Feb. 2022) will provide EDEX ingest support for all VIIRS Imagery channels</a:t>
            </a:r>
            <a:endParaRPr sz="1000">
              <a:solidFill>
                <a:srgbClr val="6AA84F"/>
              </a:solidFill>
            </a:endParaRPr>
          </a:p>
          <a:p>
            <a:pPr indent="-342900" lvl="0" marL="457200" marR="0" rtl="0" algn="l">
              <a:lnSpc>
                <a:spcPct val="115000"/>
              </a:lnSpc>
              <a:spcBef>
                <a:spcPts val="1800"/>
              </a:spcBef>
              <a:spcAft>
                <a:spcPts val="0"/>
              </a:spcAft>
              <a:buSzPts val="1800"/>
              <a:buChar char="●"/>
            </a:pPr>
            <a:r>
              <a:rPr lang="en-US" sz="1800"/>
              <a:t>Metop-B,C L2 products</a:t>
            </a:r>
            <a:endParaRPr sz="1800"/>
          </a:p>
          <a:p>
            <a:pPr indent="-342900" lvl="0" marL="457200" marR="75819" rtl="0" algn="l">
              <a:lnSpc>
                <a:spcPct val="115000"/>
              </a:lnSpc>
              <a:spcBef>
                <a:spcPts val="1000"/>
              </a:spcBef>
              <a:spcAft>
                <a:spcPts val="0"/>
              </a:spcAft>
              <a:buSzPts val="1800"/>
              <a:buChar char="●"/>
            </a:pPr>
            <a:r>
              <a:rPr lang="en-US" sz="1800"/>
              <a:t>ASCAT Ocean Surface Winds (Metop-B,C): expanded geographic coverage</a:t>
            </a:r>
            <a:endParaRPr sz="1800"/>
          </a:p>
          <a:p>
            <a:pPr indent="-342900" lvl="0" marL="457200" marR="0" rtl="0" algn="l">
              <a:lnSpc>
                <a:spcPct val="115000"/>
              </a:lnSpc>
              <a:spcBef>
                <a:spcPts val="1800"/>
              </a:spcBef>
              <a:spcAft>
                <a:spcPts val="0"/>
              </a:spcAft>
              <a:buSzPts val="1800"/>
              <a:buChar char="●"/>
            </a:pPr>
            <a:r>
              <a:rPr lang="en-US" sz="1800"/>
              <a:t>Synthetic Aperture Radar (SAR) from Sentinel and RadarSat (over coastal regions</a:t>
            </a:r>
            <a:r>
              <a:rPr lang="en-US" sz="1800"/>
              <a:t>)</a:t>
            </a:r>
            <a:endParaRPr sz="1800"/>
          </a:p>
          <a:p>
            <a:pPr indent="-330200" lvl="1" marL="914400" marR="0" rtl="0" algn="l">
              <a:lnSpc>
                <a:spcPct val="115000"/>
              </a:lnSpc>
              <a:spcBef>
                <a:spcPts val="0"/>
              </a:spcBef>
              <a:spcAft>
                <a:spcPts val="0"/>
              </a:spcAft>
              <a:buClr>
                <a:srgbClr val="999999"/>
              </a:buClr>
              <a:buSzPts val="1600"/>
              <a:buChar char="○"/>
            </a:pPr>
            <a:r>
              <a:rPr lang="en-US" sz="1100">
                <a:solidFill>
                  <a:srgbClr val="999999"/>
                </a:solidFill>
              </a:rPr>
              <a:t>(Sentinel-1B unavailable </a:t>
            </a:r>
            <a:r>
              <a:rPr lang="en-US" sz="1100" u="sng">
                <a:solidFill>
                  <a:srgbClr val="3D85C6"/>
                </a:solidFill>
                <a:hlinkClick r:id="rId3">
                  <a:extLst>
                    <a:ext uri="{A12FA001-AC4F-418D-AE19-62706E023703}">
                      <ahyp:hlinkClr val="tx"/>
                    </a:ext>
                  </a:extLst>
                </a:hlinkClick>
              </a:rPr>
              <a:t>since Dec. 23, 2021</a:t>
            </a:r>
            <a:r>
              <a:rPr lang="en-US" sz="1100">
                <a:solidFill>
                  <a:srgbClr val="999999"/>
                </a:solidFill>
              </a:rPr>
              <a:t>; Sentinel-1C to launch in mid-2023)</a:t>
            </a:r>
            <a:endParaRPr sz="1600">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0b1813ef6e_0_105"/>
          <p:cNvSpPr txBox="1"/>
          <p:nvPr>
            <p:ph idx="1" type="body"/>
          </p:nvPr>
        </p:nvSpPr>
        <p:spPr>
          <a:xfrm>
            <a:off x="470950" y="1182500"/>
            <a:ext cx="6421200" cy="5377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sz="1400">
                <a:solidFill>
                  <a:srgbClr val="666666"/>
                </a:solidFill>
              </a:rPr>
              <a:t>(No sooner than FY23 Q1; cf. Public Information Statement </a:t>
            </a:r>
            <a:r>
              <a:rPr lang="en-US" sz="1400" u="sng">
                <a:solidFill>
                  <a:schemeClr val="accent5"/>
                </a:solidFill>
                <a:hlinkClick r:id="rId3">
                  <a:extLst>
                    <a:ext uri="{A12FA001-AC4F-418D-AE19-62706E023703}">
                      <ahyp:hlinkClr val="tx"/>
                    </a:ext>
                  </a:extLst>
                </a:hlinkClick>
              </a:rPr>
              <a:t>PNS21-60</a:t>
            </a:r>
            <a:r>
              <a:rPr lang="en-US" sz="1400">
                <a:solidFill>
                  <a:srgbClr val="666666"/>
                </a:solidFill>
              </a:rPr>
              <a:t>)</a:t>
            </a:r>
            <a:endParaRPr sz="1400">
              <a:solidFill>
                <a:srgbClr val="666666"/>
              </a:solidFill>
            </a:endParaRPr>
          </a:p>
          <a:p>
            <a:pPr indent="-215900" lvl="1" marL="228600" rtl="0" algn="l">
              <a:lnSpc>
                <a:spcPct val="115000"/>
              </a:lnSpc>
              <a:spcBef>
                <a:spcPts val="1000"/>
              </a:spcBef>
              <a:spcAft>
                <a:spcPts val="0"/>
              </a:spcAft>
              <a:buSzPts val="1600"/>
              <a:buChar char="○"/>
            </a:pPr>
            <a:r>
              <a:rPr i="1" lang="en-US" sz="1600"/>
              <a:t>Phase 1:</a:t>
            </a:r>
            <a:endParaRPr i="1" sz="1600"/>
          </a:p>
          <a:p>
            <a:pPr indent="-203200" lvl="2" marL="457200" rtl="0" algn="l">
              <a:lnSpc>
                <a:spcPct val="115000"/>
              </a:lnSpc>
              <a:spcBef>
                <a:spcPts val="600"/>
              </a:spcBef>
              <a:spcAft>
                <a:spcPts val="0"/>
              </a:spcAft>
              <a:buSzPts val="1400"/>
              <a:buChar char="■"/>
            </a:pPr>
            <a:r>
              <a:rPr lang="en-US" sz="1400"/>
              <a:t>Cease creation/transmission of the </a:t>
            </a:r>
            <a:r>
              <a:rPr b="1" lang="en-US" sz="1400"/>
              <a:t>"Hawaii Regional"</a:t>
            </a:r>
            <a:r>
              <a:rPr lang="en-US" sz="1400"/>
              <a:t> SCMI sector, </a:t>
            </a:r>
            <a:br>
              <a:rPr lang="en-US" sz="1400"/>
            </a:br>
            <a:r>
              <a:rPr lang="en-US" sz="1400"/>
              <a:t>for all bands (1-16)</a:t>
            </a:r>
            <a:endParaRPr sz="1400"/>
          </a:p>
          <a:p>
            <a:pPr indent="-203200" lvl="2" marL="457200" rtl="0" algn="l">
              <a:lnSpc>
                <a:spcPct val="115000"/>
              </a:lnSpc>
              <a:spcBef>
                <a:spcPts val="600"/>
              </a:spcBef>
              <a:spcAft>
                <a:spcPts val="0"/>
              </a:spcAft>
              <a:buSzPts val="1400"/>
              <a:buChar char="■"/>
            </a:pPr>
            <a:r>
              <a:rPr lang="en-US" sz="1400"/>
              <a:t>Increase spatial resolution of </a:t>
            </a:r>
            <a:r>
              <a:rPr b="1" lang="en-US" sz="1400"/>
              <a:t>Channel 13 (IR Window)  </a:t>
            </a:r>
            <a:br>
              <a:rPr b="1" lang="en-US" sz="1400"/>
            </a:br>
            <a:r>
              <a:rPr b="1" lang="en-US" sz="1400"/>
              <a:t>to full (2 km) resolution </a:t>
            </a:r>
            <a:r>
              <a:rPr lang="en-US" sz="1400"/>
              <a:t>for Northern Hemisphere</a:t>
            </a:r>
            <a:endParaRPr sz="1400"/>
          </a:p>
          <a:p>
            <a:pPr indent="-203200" lvl="2" marL="457200" rtl="0" algn="l">
              <a:lnSpc>
                <a:spcPct val="115000"/>
              </a:lnSpc>
              <a:spcBef>
                <a:spcPts val="600"/>
              </a:spcBef>
              <a:spcAft>
                <a:spcPts val="0"/>
              </a:spcAft>
              <a:buSzPts val="1400"/>
              <a:buChar char="■"/>
            </a:pPr>
            <a:r>
              <a:rPr lang="en-US" sz="1400"/>
              <a:t>Add </a:t>
            </a:r>
            <a:r>
              <a:rPr b="1" lang="en-US" sz="1400"/>
              <a:t>"American Samoa Regional"</a:t>
            </a:r>
            <a:r>
              <a:rPr lang="en-US" sz="1400"/>
              <a:t> sector </a:t>
            </a:r>
            <a:br>
              <a:rPr lang="en-US" sz="1400"/>
            </a:br>
            <a:r>
              <a:rPr lang="en-US" sz="1400"/>
              <a:t>for Channel 13 (IR Window) at full (2 km) resolution</a:t>
            </a:r>
            <a:endParaRPr sz="1400"/>
          </a:p>
          <a:p>
            <a:pPr indent="-215900" lvl="1" marL="228600" rtl="0" algn="l">
              <a:lnSpc>
                <a:spcPct val="115000"/>
              </a:lnSpc>
              <a:spcBef>
                <a:spcPts val="600"/>
              </a:spcBef>
              <a:spcAft>
                <a:spcPts val="0"/>
              </a:spcAft>
              <a:buSzPts val="1600"/>
              <a:buChar char="○"/>
            </a:pPr>
            <a:r>
              <a:rPr i="1" lang="en-US" sz="1600">
                <a:extLst>
                  <a:ext uri="http://customooxmlschemas.google.com/">
                    <go:slidesCustomData xmlns:go="http://customooxmlschemas.google.com/" textRoundtripDataId="3"/>
                  </a:ext>
                </a:extLst>
              </a:rPr>
              <a:t>Phase 2: </a:t>
            </a:r>
            <a:br>
              <a:rPr i="1" lang="en-US" sz="1600">
                <a:extLst>
                  <a:ext uri="http://customooxmlschemas.google.com/">
                    <go:slidesCustomData xmlns:go="http://customooxmlschemas.google.com/" textRoundtripDataId="3"/>
                  </a:ext>
                </a:extLst>
              </a:rPr>
            </a:br>
            <a:r>
              <a:rPr lang="en-US" sz="1500">
                <a:extLst>
                  <a:ext uri="http://customooxmlschemas.google.com/">
                    <go:slidesCustomData xmlns:go="http://customooxmlschemas.google.com/" textRoundtripDataId="4"/>
                  </a:ext>
                </a:extLst>
              </a:rPr>
              <a:t>Cease SBN transmission of all (reduced-resolution, 6 km) </a:t>
            </a:r>
            <a:r>
              <a:rPr b="1" lang="en-US" sz="1500">
                <a:extLst>
                  <a:ext uri="http://customooxmlschemas.google.com/">
                    <go:slidesCustomData xmlns:go="http://customooxmlschemas.google.com/" textRoundtripDataId="5"/>
                  </a:ext>
                </a:extLst>
              </a:rPr>
              <a:t>Southern Hemisphere </a:t>
            </a:r>
            <a:r>
              <a:rPr lang="en-US" sz="1500">
                <a:extLst>
                  <a:ext uri="http://customooxmlschemas.google.com/">
                    <go:slidesCustomData xmlns:go="http://customooxmlschemas.google.com/" textRoundtripDataId="6"/>
                  </a:ext>
                </a:extLst>
              </a:rPr>
              <a:t>imagery from the Full Disk, for all bands</a:t>
            </a:r>
            <a:endParaRPr sz="1500"/>
          </a:p>
          <a:p>
            <a:pPr indent="-215900" lvl="1" marL="228600" rtl="0" algn="l">
              <a:lnSpc>
                <a:spcPct val="115000"/>
              </a:lnSpc>
              <a:spcBef>
                <a:spcPts val="600"/>
              </a:spcBef>
              <a:spcAft>
                <a:spcPts val="0"/>
              </a:spcAft>
              <a:buSzPts val="1600"/>
              <a:buChar char="○"/>
            </a:pPr>
            <a:r>
              <a:rPr i="1" lang="en-US" sz="1600">
                <a:extLst>
                  <a:ext uri="http://customooxmlschemas.google.com/">
                    <go:slidesCustomData xmlns:go="http://customooxmlschemas.google.com/" textRoundtripDataId="7"/>
                  </a:ext>
                </a:extLst>
              </a:rPr>
              <a:t>Phase 3: </a:t>
            </a:r>
            <a:br>
              <a:rPr i="1" lang="en-US" sz="1600">
                <a:extLst>
                  <a:ext uri="http://customooxmlschemas.google.com/">
                    <go:slidesCustomData xmlns:go="http://customooxmlschemas.google.com/" textRoundtripDataId="7"/>
                  </a:ext>
                </a:extLst>
              </a:rPr>
            </a:br>
            <a:r>
              <a:rPr lang="en-US" sz="1500">
                <a:extLst>
                  <a:ext uri="http://customooxmlschemas.google.com/">
                    <go:slidesCustomData xmlns:go="http://customooxmlschemas.google.com/" textRoundtripDataId="8"/>
                  </a:ext>
                </a:extLst>
              </a:rPr>
              <a:t>Transition </a:t>
            </a:r>
            <a:r>
              <a:rPr b="1" lang="en-US" sz="1500">
                <a:extLst>
                  <a:ext uri="http://customooxmlschemas.google.com/">
                    <go:slidesCustomData xmlns:go="http://customooxmlschemas.google.com/" textRoundtripDataId="9"/>
                  </a:ext>
                </a:extLst>
              </a:rPr>
              <a:t>Channel 16 (CO2 Band) from SBN to PDA/Data Delivery</a:t>
            </a:r>
            <a:r>
              <a:rPr lang="en-US" sz="1500">
                <a:extLst>
                  <a:ext uri="http://customooxmlschemas.google.com/">
                    <go:slidesCustomData xmlns:go="http://customooxmlschemas.google.com/" textRoundtripDataId="10"/>
                  </a:ext>
                </a:extLst>
              </a:rPr>
              <a:t> (for northern hemisphere), for all sectors (Full Disk, CONUS, Meso)</a:t>
            </a:r>
            <a:endParaRPr sz="1500"/>
          </a:p>
        </p:txBody>
      </p:sp>
      <p:sp>
        <p:nvSpPr>
          <p:cNvPr id="204" name="Google Shape;204;g10b1813ef6e_0_10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05" name="Google Shape;205;g10b1813ef6e_0_105"/>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34375"/>
              <a:buNone/>
            </a:pPr>
            <a:r>
              <a:rPr lang="en-US" sz="3200"/>
              <a:t>Under Consideration:</a:t>
            </a:r>
            <a:br>
              <a:rPr lang="en-US" sz="3200"/>
            </a:br>
            <a:r>
              <a:rPr lang="en-US" sz="2311"/>
              <a:t>Changes to the geographic and spectral coverage of GOES-East,West SCMI disseminated over SBN </a:t>
            </a:r>
            <a:endParaRPr sz="2311"/>
          </a:p>
        </p:txBody>
      </p:sp>
      <p:grpSp>
        <p:nvGrpSpPr>
          <p:cNvPr id="206" name="Google Shape;206;g10b1813ef6e_0_105"/>
          <p:cNvGrpSpPr/>
          <p:nvPr/>
        </p:nvGrpSpPr>
        <p:grpSpPr>
          <a:xfrm>
            <a:off x="6877825" y="3945950"/>
            <a:ext cx="4667250" cy="2857500"/>
            <a:chOff x="6877825" y="3945950"/>
            <a:chExt cx="4667250" cy="2857500"/>
          </a:xfrm>
        </p:grpSpPr>
        <p:pic>
          <p:nvPicPr>
            <p:cNvPr id="207" name="Google Shape;207;g10b1813ef6e_0_105"/>
            <p:cNvPicPr preferRelativeResize="0"/>
            <p:nvPr/>
          </p:nvPicPr>
          <p:blipFill>
            <a:blip r:embed="rId4">
              <a:alphaModFix/>
            </a:blip>
            <a:stretch>
              <a:fillRect/>
            </a:stretch>
          </p:blipFill>
          <p:spPr>
            <a:xfrm>
              <a:off x="6877825" y="3945950"/>
              <a:ext cx="4667250" cy="2857500"/>
            </a:xfrm>
            <a:prstGeom prst="rect">
              <a:avLst/>
            </a:prstGeom>
            <a:noFill/>
            <a:ln>
              <a:noFill/>
            </a:ln>
          </p:spPr>
        </p:pic>
        <p:sp>
          <p:nvSpPr>
            <p:cNvPr id="208" name="Google Shape;208;g10b1813ef6e_0_105"/>
            <p:cNvSpPr txBox="1"/>
            <p:nvPr/>
          </p:nvSpPr>
          <p:spPr>
            <a:xfrm>
              <a:off x="6954025" y="6400050"/>
              <a:ext cx="116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D9D9D9"/>
                  </a:solidFill>
                  <a:latin typeface="Lato"/>
                  <a:ea typeface="Lato"/>
                  <a:cs typeface="Lato"/>
                  <a:sym typeface="Lato"/>
                </a:rPr>
                <a:t>GOES-West</a:t>
              </a:r>
              <a:endParaRPr>
                <a:solidFill>
                  <a:srgbClr val="D9D9D9"/>
                </a:solidFill>
                <a:latin typeface="Lato"/>
                <a:ea typeface="Lato"/>
                <a:cs typeface="Lato"/>
                <a:sym typeface="Lato"/>
              </a:endParaRPr>
            </a:p>
          </p:txBody>
        </p:sp>
      </p:grpSp>
      <p:grpSp>
        <p:nvGrpSpPr>
          <p:cNvPr id="209" name="Google Shape;209;g10b1813ef6e_0_105"/>
          <p:cNvGrpSpPr/>
          <p:nvPr/>
        </p:nvGrpSpPr>
        <p:grpSpPr>
          <a:xfrm>
            <a:off x="6877825" y="981325"/>
            <a:ext cx="4667250" cy="2857500"/>
            <a:chOff x="6877825" y="981325"/>
            <a:chExt cx="4667250" cy="2857500"/>
          </a:xfrm>
        </p:grpSpPr>
        <p:pic>
          <p:nvPicPr>
            <p:cNvPr id="210" name="Google Shape;210;g10b1813ef6e_0_105"/>
            <p:cNvPicPr preferRelativeResize="0"/>
            <p:nvPr/>
          </p:nvPicPr>
          <p:blipFill>
            <a:blip r:embed="rId5">
              <a:alphaModFix/>
            </a:blip>
            <a:stretch>
              <a:fillRect/>
            </a:stretch>
          </p:blipFill>
          <p:spPr>
            <a:xfrm>
              <a:off x="6877825" y="981325"/>
              <a:ext cx="4667250" cy="2857500"/>
            </a:xfrm>
            <a:prstGeom prst="rect">
              <a:avLst/>
            </a:prstGeom>
            <a:noFill/>
            <a:ln>
              <a:noFill/>
            </a:ln>
          </p:spPr>
        </p:pic>
        <p:sp>
          <p:nvSpPr>
            <p:cNvPr id="211" name="Google Shape;211;g10b1813ef6e_0_105"/>
            <p:cNvSpPr txBox="1"/>
            <p:nvPr/>
          </p:nvSpPr>
          <p:spPr>
            <a:xfrm>
              <a:off x="6954025" y="3428250"/>
              <a:ext cx="116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D9D9D9"/>
                  </a:solidFill>
                  <a:latin typeface="Lato"/>
                  <a:ea typeface="Lato"/>
                  <a:cs typeface="Lato"/>
                  <a:sym typeface="Lato"/>
                </a:rPr>
                <a:t>GOES-East</a:t>
              </a:r>
              <a:endParaRPr>
                <a:solidFill>
                  <a:srgbClr val="D9D9D9"/>
                </a:solidFill>
                <a:latin typeface="Lato"/>
                <a:ea typeface="Lato"/>
                <a:cs typeface="Lato"/>
                <a:sym typeface="Lato"/>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2018-01-19T17:21:27Z</dcterms:created>
  <dc:creator>Jose Harris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dcdf563-9c50-447a-ad1c-b13367e97c6b_Enabled">
    <vt:lpwstr>true</vt:lpwstr>
  </property>
  <property fmtid="{D5CDD505-2E9C-101B-9397-08002B2CF9AE}" pid="3" name="MSIP_Label_1dcdf563-9c50-447a-ad1c-b13367e97c6b_SetDate">
    <vt:lpwstr>2020-06-23T18:15:40Z</vt:lpwstr>
  </property>
  <property fmtid="{D5CDD505-2E9C-101B-9397-08002B2CF9AE}" pid="4" name="MSIP_Label_1dcdf563-9c50-447a-ad1c-b13367e97c6b_Method">
    <vt:lpwstr>Standard</vt:lpwstr>
  </property>
  <property fmtid="{D5CDD505-2E9C-101B-9397-08002B2CF9AE}" pid="5" name="MSIP_Label_1dcdf563-9c50-447a-ad1c-b13367e97c6b_Name">
    <vt:lpwstr>Public</vt:lpwstr>
  </property>
  <property fmtid="{D5CDD505-2E9C-101B-9397-08002B2CF9AE}" pid="6" name="MSIP_Label_1dcdf563-9c50-447a-ad1c-b13367e97c6b_SiteId">
    <vt:lpwstr>e9c974a7-6e14-4451-bfa0-d39600243e2f</vt:lpwstr>
  </property>
  <property fmtid="{D5CDD505-2E9C-101B-9397-08002B2CF9AE}" pid="7" name="MSIP_Label_1dcdf563-9c50-447a-ad1c-b13367e97c6b_ActionId">
    <vt:lpwstr>54da9f7b-ab33-4680-baaf-fadeadaaf313</vt:lpwstr>
  </property>
  <property fmtid="{D5CDD505-2E9C-101B-9397-08002B2CF9AE}" pid="8" name="MSIP_Label_1dcdf563-9c50-447a-ad1c-b13367e97c6b_ContentBits">
    <vt:lpwstr>0</vt:lpwstr>
  </property>
</Properties>
</file>