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6858000" cx="12192000"/>
  <p:notesSz cx="6858000" cy="9144000"/>
  <p:embeddedFontLst>
    <p:embeddedFont>
      <p:font typeface="Raleway SemiBold"/>
      <p:regular r:id="rId45"/>
      <p:bold r:id="rId46"/>
      <p:italic r:id="rId47"/>
      <p:boldItalic r:id="rId48"/>
    </p:embeddedFont>
    <p:embeddedFont>
      <p:font typeface="Roboto Black"/>
      <p:bold r:id="rId49"/>
      <p:boldItalic r:id="rId50"/>
    </p:embeddedFont>
    <p:embeddedFont>
      <p:font typeface="Lato"/>
      <p:regular r:id="rId51"/>
      <p:bold r:id="rId52"/>
      <p:italic r:id="rId53"/>
      <p:boldItalic r:id="rId54"/>
    </p:embeddedFont>
    <p:embeddedFont>
      <p:font typeface="Montserrat"/>
      <p:regular r:id="rId55"/>
      <p:bold r:id="rId56"/>
      <p:italic r:id="rId57"/>
      <p:boldItalic r:id="rId58"/>
    </p:embeddedFont>
    <p:embeddedFont>
      <p:font typeface="Arial Narrow"/>
      <p:regular r:id="rId59"/>
      <p:bold r:id="rId60"/>
      <p:italic r:id="rId61"/>
      <p:boldItalic r:id="rId62"/>
    </p:embeddedFont>
    <p:embeddedFont>
      <p:font typeface="Lato Light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9AA0A6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67" roundtripDataSignature="AMtx7mikQyqPers1m/TCpEIlNcYzPb9V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269A5E6-B15A-4FCD-97FD-617D59DABBA3}">
  <a:tblStyle styleId="{E269A5E6-B15A-4FCD-97FD-617D59DABBA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C67D2F8D-4B72-44A2-9DD9-DF6CA9A62372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font" Target="fonts/RalewaySemiBold-bold.fntdata"/><Relationship Id="rId45" Type="http://schemas.openxmlformats.org/officeDocument/2006/relationships/font" Target="fonts/RalewaySemiBold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RalewaySemiBold-boldItalic.fntdata"/><Relationship Id="rId47" Type="http://schemas.openxmlformats.org/officeDocument/2006/relationships/font" Target="fonts/RalewaySemiBold-italic.fntdata"/><Relationship Id="rId49" Type="http://schemas.openxmlformats.org/officeDocument/2006/relationships/font" Target="fonts/RobotoBlack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ArialNarrow-boldItalic.fntdata"/><Relationship Id="rId61" Type="http://schemas.openxmlformats.org/officeDocument/2006/relationships/font" Target="fonts/ArialNarrow-italic.fntdata"/><Relationship Id="rId20" Type="http://schemas.openxmlformats.org/officeDocument/2006/relationships/slide" Target="slides/slide14.xml"/><Relationship Id="rId64" Type="http://schemas.openxmlformats.org/officeDocument/2006/relationships/font" Target="fonts/LatoLight-bold.fntdata"/><Relationship Id="rId63" Type="http://schemas.openxmlformats.org/officeDocument/2006/relationships/font" Target="fonts/LatoLight-regular.fntdata"/><Relationship Id="rId22" Type="http://schemas.openxmlformats.org/officeDocument/2006/relationships/slide" Target="slides/slide16.xml"/><Relationship Id="rId66" Type="http://schemas.openxmlformats.org/officeDocument/2006/relationships/font" Target="fonts/LatoLight-boldItalic.fntdata"/><Relationship Id="rId21" Type="http://schemas.openxmlformats.org/officeDocument/2006/relationships/slide" Target="slides/slide15.xml"/><Relationship Id="rId65" Type="http://schemas.openxmlformats.org/officeDocument/2006/relationships/font" Target="fonts/LatoLight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7" Type="http://customschemas.google.com/relationships/presentationmetadata" Target="metadata"/><Relationship Id="rId60" Type="http://schemas.openxmlformats.org/officeDocument/2006/relationships/font" Target="fonts/ArialNarrow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-regular.fntdata"/><Relationship Id="rId50" Type="http://schemas.openxmlformats.org/officeDocument/2006/relationships/font" Target="fonts/RobotoBlack-boldItalic.fntdata"/><Relationship Id="rId53" Type="http://schemas.openxmlformats.org/officeDocument/2006/relationships/font" Target="fonts/Lato-italic.fntdata"/><Relationship Id="rId52" Type="http://schemas.openxmlformats.org/officeDocument/2006/relationships/font" Target="fonts/Lato-bold.fntdata"/><Relationship Id="rId11" Type="http://schemas.openxmlformats.org/officeDocument/2006/relationships/slide" Target="slides/slide5.xml"/><Relationship Id="rId55" Type="http://schemas.openxmlformats.org/officeDocument/2006/relationships/font" Target="fonts/Montserrat-regular.fntdata"/><Relationship Id="rId10" Type="http://schemas.openxmlformats.org/officeDocument/2006/relationships/slide" Target="slides/slide4.xml"/><Relationship Id="rId54" Type="http://schemas.openxmlformats.org/officeDocument/2006/relationships/font" Target="fonts/Lato-boldItalic.fntdata"/><Relationship Id="rId13" Type="http://schemas.openxmlformats.org/officeDocument/2006/relationships/slide" Target="slides/slide7.xml"/><Relationship Id="rId57" Type="http://schemas.openxmlformats.org/officeDocument/2006/relationships/font" Target="fonts/Montserrat-italic.fntdata"/><Relationship Id="rId12" Type="http://schemas.openxmlformats.org/officeDocument/2006/relationships/slide" Target="slides/slide6.xml"/><Relationship Id="rId56" Type="http://schemas.openxmlformats.org/officeDocument/2006/relationships/font" Target="fonts/Montserrat-bold.fntdata"/><Relationship Id="rId15" Type="http://schemas.openxmlformats.org/officeDocument/2006/relationships/slide" Target="slides/slide9.xml"/><Relationship Id="rId59" Type="http://schemas.openxmlformats.org/officeDocument/2006/relationships/font" Target="fonts/ArialNarrow-regular.fntdata"/><Relationship Id="rId14" Type="http://schemas.openxmlformats.org/officeDocument/2006/relationships/slide" Target="slides/slide8.xml"/><Relationship Id="rId58" Type="http://schemas.openxmlformats.org/officeDocument/2006/relationships/font" Target="fonts/Montserrat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0" name="Google Shape;70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5beca6f612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g15beca6f612_0_33:notes"/>
          <p:cNvSpPr/>
          <p:nvPr>
            <p:ph idx="2" type="sldImg"/>
          </p:nvPr>
        </p:nvSpPr>
        <p:spPr>
          <a:xfrm>
            <a:off x="701964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f4cf40181_0_1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ff4cf40181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gff4cf40181_0_16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ff62ded922_109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ff62ded922_10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gff62ded922_109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ff4cf40181_0_2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gff4cf40181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6" name="Google Shape;226;gff4cf40181_0_20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595c88b83d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1595c88b83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5" name="Google Shape;235;g1595c88b83d_0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ff4cf4018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ff4cf401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gff4cf40181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b9b69450e3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b9b69450e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1b9b69450e3_0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ff4cf40181_0_2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ff4cf40181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9" name="Google Shape;339;gff4cf40181_0_20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ff4cf40181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7" name="Google Shape;347;gff4cf40181_0_60:notes"/>
          <p:cNvSpPr/>
          <p:nvPr>
            <p:ph idx="2" type="sldImg"/>
          </p:nvPr>
        </p:nvSpPr>
        <p:spPr>
          <a:xfrm>
            <a:off x="701964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f6487c47f5_0_1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9" name="Google Shape;409;gf6487c47f5_0_170:notes"/>
          <p:cNvSpPr/>
          <p:nvPr>
            <p:ph idx="2" type="sldImg"/>
          </p:nvPr>
        </p:nvSpPr>
        <p:spPr>
          <a:xfrm>
            <a:off x="701964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81" name="Google Shape;81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ff4cf40181_0_2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gff4cf40181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3" name="Google Shape;433;gff4cf40181_0_2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acbb08ddb4_5_1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acbb08ddb4_5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1acbb08ddb4_5_1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8059282e8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8059282e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18059282e8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ff4cf40181_0_1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gff4cf40181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6" name="Google Shape;476;gff4cf40181_0_1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ff4cf40181_0_2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gff4cf40181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85" name="Google Shape;485;gff4cf40181_0_2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acbb08ddb4_5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g1acbb08ddb4_5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4" name="Google Shape;494;g1acbb08ddb4_5_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acbb08ddb4_5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6" name="Google Shape;596;g1acbb08ddb4_5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7" name="Google Shape;597;g1acbb08ddb4_5_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ff4cf40181_0_2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5" name="Google Shape;605;gff4cf40181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6" name="Google Shape;606;gff4cf40181_0_2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5b83f61283_0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7" name="Google Shape;617;g15b83f6128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8" name="Google Shape;618;g15b83f61283_0_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ff4cf40181_0_2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0" name="Google Shape;630;gff4cf40181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31" name="Google Shape;631;gff4cf40181_0_2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beca6f612_0_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g15beca6f612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9" name="Google Shape;89;g15beca6f612_0_7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5b83f61283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g15b83f6128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0" name="Google Shape;640;g15b83f61283_0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adc8ed42ae_1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g1adc8ed42ae_1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9" name="Google Shape;649;g1adc8ed42ae_12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7" name="Google Shape;657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8" name="Google Shape;658;p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5b83f61283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8" name="Google Shape;668;g15b83f6128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9" name="Google Shape;669;g15b83f61283_0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15b83f61283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0" name="Google Shape;690;g15b83f6128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1" name="Google Shape;691;g15b83f61283_0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211b3e4330_2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2" name="Google Shape;702;g1211b3e4330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3" name="Google Shape;703;g1211b3e4330_2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be5f960db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4" name="Google Shape;714;gbe5f960d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715" name="Google Shape;715;gbe5f960dbd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7" name="Google Shape;727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5" name="Google Shape;73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6" name="Google Shape;736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5b83f61283_0_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15b83f6128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g15b83f61283_0_7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acaca4f75b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1acaca4f75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115" name="Google Shape;115;g1acaca4f75b_0_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b9b69450e3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1b9b69450e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" name="Google Shape;124;g1b9b69450e3_0_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051da0fb0_1_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c051da0fb0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gc051da0fb0_1_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6487c47f5_0_1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f6487c47f5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gf6487c47f5_0_1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fb2a24648c_5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gfb2a24648c_5_15:notes"/>
          <p:cNvSpPr/>
          <p:nvPr>
            <p:ph idx="2" type="sldImg"/>
          </p:nvPr>
        </p:nvSpPr>
        <p:spPr>
          <a:xfrm>
            <a:off x="701964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1211b3e4330_1_69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6" name="Google Shape;16;g1211b3e4330_1_69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7" name="Google Shape;17;g1211b3e4330_1_6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211b3e4330_1_101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54" name="Google Shape;54;g1211b3e4330_1_10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211b3e4330_1_104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g1211b3e4330_1_104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8" name="Google Shape;58;g1211b3e4330_1_10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11b3e4330_1_10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125976690_16_84"/>
          <p:cNvSpPr txBox="1"/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9pPr>
          </a:lstStyle>
          <a:p/>
        </p:txBody>
      </p:sp>
      <p:sp>
        <p:nvSpPr>
          <p:cNvPr id="63" name="Google Shape;63;g12125976690_16_8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g12125976690_16_84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g12125976690_16_84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g12125976690_16_84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1211b3e4330_1_110"/>
          <p:cNvSpPr txBox="1"/>
          <p:nvPr>
            <p:ph idx="1" type="body"/>
          </p:nvPr>
        </p:nvSpPr>
        <p:spPr>
          <a:xfrm>
            <a:off x="354425" y="1033313"/>
            <a:ext cx="114714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" name="Google Shape;20;g1211b3e4330_1_11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g1211b3e4330_1_11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8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NOAA_logo.png" id="22" name="Google Shape;22;g1211b3e4330_1_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3863" y="75816"/>
            <a:ext cx="1075340" cy="104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g1211b3e4330_1_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36278" y="75824"/>
            <a:ext cx="1103327" cy="1072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211b3e4330_1_7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6" name="Google Shape;26;g1211b3e4330_1_7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211b3e4330_1_7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9" name="Google Shape;29;g1211b3e4330_1_7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0" name="Google Shape;30;g1211b3e4330_1_7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11b3e4330_1_8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3" name="Google Shape;33;g1211b3e4330_1_80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4" name="Google Shape;34;g1211b3e4330_1_80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1211b3e4330_1_8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211b3e4330_1_8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8" name="Google Shape;38;g1211b3e4330_1_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211b3e4330_1_88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41" name="Google Shape;41;g1211b3e4330_1_88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2" name="Google Shape;42;g1211b3e4330_1_8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211b3e4330_1_92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45" name="Google Shape;45;g1211b3e4330_1_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211b3e4330_1_9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1211b3e4330_1_95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9" name="Google Shape;49;g1211b3e4330_1_95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0" name="Google Shape;50;g1211b3e4330_1_95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1211b3e4330_1_9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3F78C4">
                <a:alpha val="41960"/>
              </a:srgbClr>
            </a:gs>
            <a:gs pos="100000">
              <a:srgbClr val="0FF5BC">
                <a:alpha val="17647"/>
              </a:srgbClr>
            </a:gs>
          </a:gsLst>
          <a:lin ang="5400012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211b3e4330_1_6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1211b3e4330_1_6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1211b3e4330_1_6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g1211b3e4330_1_65"/>
          <p:cNvSpPr txBox="1"/>
          <p:nvPr/>
        </p:nvSpPr>
        <p:spPr>
          <a:xfrm>
            <a:off x="-80350" y="6561775"/>
            <a:ext cx="330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TOWR-S Update </a:t>
            </a:r>
            <a:r>
              <a:rPr lang="en-US" sz="12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Dec. 16</a:t>
            </a:r>
            <a:r>
              <a:rPr b="0" i="0" lang="en-US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, 2022</a:t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meet.google.com/thn-pkwe-wbr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hyperlink" Target="https://www.ospo.noaa.gov/data/messages/2022/12/MSG_20221214_1645.html" TargetMode="External"/><Relationship Id="rId5" Type="http://schemas.openxmlformats.org/officeDocument/2006/relationships/slide" Target="/ppt/slides/slide2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gif"/><Relationship Id="rId4" Type="http://schemas.openxmlformats.org/officeDocument/2006/relationships/image" Target="../media/image9.png"/><Relationship Id="rId9" Type="http://schemas.openxmlformats.org/officeDocument/2006/relationships/slide" Target="/ppt/slides/slide2.xml"/><Relationship Id="rId5" Type="http://schemas.openxmlformats.org/officeDocument/2006/relationships/image" Target="../media/image10.png"/><Relationship Id="rId6" Type="http://schemas.openxmlformats.org/officeDocument/2006/relationships/image" Target="../media/image17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weather.gov/media/notification/pdf2/scn22-112_goes-r_glm_gridded_data_products.pdf" TargetMode="External"/><Relationship Id="rId4" Type="http://schemas.openxmlformats.org/officeDocument/2006/relationships/slide" Target="/ppt/slides/slide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" Target="/ppt/slides/slide2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5.png"/><Relationship Id="rId6" Type="http://schemas.openxmlformats.org/officeDocument/2006/relationships/slide" Target="/ppt/slides/slide2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weather.gov/media/notification/pdf2/scn22-94_geo_spectral_coverage_goes-eastwest_aaa.pdf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15.png"/><Relationship Id="rId7" Type="http://schemas.openxmlformats.org/officeDocument/2006/relationships/image" Target="../media/image22.png"/><Relationship Id="rId8" Type="http://schemas.openxmlformats.org/officeDocument/2006/relationships/slide" Target="/ppt/slides/slide2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Relationship Id="rId5" Type="http://schemas.openxmlformats.org/officeDocument/2006/relationships/slide" Target="/ppt/slides/slide2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" Target="/ppt/slides/slide2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Relationship Id="rId5" Type="http://schemas.openxmlformats.org/officeDocument/2006/relationships/slide" Target="/ppt/slides/slide2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slide" Target="/ppt/slides/slide2.xml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3.xml"/><Relationship Id="rId4" Type="http://schemas.openxmlformats.org/officeDocument/2006/relationships/slide" Target="/ppt/slides/slide13.xml"/><Relationship Id="rId5" Type="http://schemas.openxmlformats.org/officeDocument/2006/relationships/slide" Target="/ppt/slides/slide17.xml"/><Relationship Id="rId6" Type="http://schemas.openxmlformats.org/officeDocument/2006/relationships/slide" Target="/ppt/slides/slide24.xml"/><Relationship Id="rId7" Type="http://schemas.openxmlformats.org/officeDocument/2006/relationships/slide" Target="/ppt/slides/slide26.xml"/><Relationship Id="rId8" Type="http://schemas.openxmlformats.org/officeDocument/2006/relationships/slide" Target="/ppt/slides/slide29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Relationship Id="rId4" Type="http://schemas.openxmlformats.org/officeDocument/2006/relationships/hyperlink" Target="https://noaasis.noaa.gov/pdf/J-2%20Product%20Ops%20Plan_V1.1_FINAL_092322.pdf" TargetMode="External"/><Relationship Id="rId5" Type="http://schemas.openxmlformats.org/officeDocument/2006/relationships/slide" Target="/ppt/slides/slide2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slide" Target="/ppt/slides/slide2.xml"/><Relationship Id="rId5" Type="http://schemas.openxmlformats.org/officeDocument/2006/relationships/hyperlink" Target="https://www.nesdis.noaa.gov/news/first-light-image-noaa-21s-atms-sensor" TargetMode="External"/><Relationship Id="rId6" Type="http://schemas.openxmlformats.org/officeDocument/2006/relationships/hyperlink" Target="https://www.ospo.noaa.gov/data/messages/2022/12/MSG_20221215_2147.html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slide" Target="/ppt/slides/slide2.xml"/><Relationship Id="rId5" Type="http://schemas.openxmlformats.org/officeDocument/2006/relationships/hyperlink" Target="https://www.nesdis.noaa.gov/news/first-image-released-noaa-21-viirs-instrument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noaasis.noaa.gov/pdf/J-2%20Product%20Ops%20Plan_V1.1_FINAL_092322.pdf" TargetMode="External"/><Relationship Id="rId4" Type="http://schemas.openxmlformats.org/officeDocument/2006/relationships/slide" Target="/ppt/slides/slide2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" Target="/ppt/slides/slide2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ospo.noaa.gov/data/messages/2022/11/MSG_20221130_1410.html" TargetMode="External"/><Relationship Id="rId4" Type="http://schemas.openxmlformats.org/officeDocument/2006/relationships/image" Target="../media/image45.gif"/><Relationship Id="rId5" Type="http://schemas.openxmlformats.org/officeDocument/2006/relationships/hyperlink" Target="https://noaa-himawari9.s3.amazonaws.com/index.html" TargetMode="External"/><Relationship Id="rId6" Type="http://schemas.openxmlformats.org/officeDocument/2006/relationships/slide" Target="/ppt/slides/slide2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" Target="/ppt/slides/slide2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docs.google.com/presentation/d/137gDJDu_JKuyl_SqaVDL7yXTIIRyi455/edit#slide=id.gfb4a787c85_0_35" TargetMode="External"/><Relationship Id="rId4" Type="http://schemas.openxmlformats.org/officeDocument/2006/relationships/hyperlink" Target="https://docs.google.com/presentation/d/1idX5j0XOwkZ9gzY33iC1TYxUF6em7Wfh/" TargetMode="External"/><Relationship Id="rId9" Type="http://schemas.openxmlformats.org/officeDocument/2006/relationships/hyperlink" Target="https://docs.google.com/presentation/d/1CaSl9Si5jpHnikaxz-t-JQUrXoJAjDZB/" TargetMode="External"/><Relationship Id="rId5" Type="http://schemas.openxmlformats.org/officeDocument/2006/relationships/hyperlink" Target="https://www.ospo.noaa.gov/data/messages/2022/09/MSG_20220930_1554.html" TargetMode="External"/><Relationship Id="rId6" Type="http://schemas.openxmlformats.org/officeDocument/2006/relationships/hyperlink" Target="https://docs.google.com/presentation/d/137gDJDu_JKuyl_SqaVDL7yXTIIRyi455/edit#slide=id.gc051da0fb0_1_0" TargetMode="External"/><Relationship Id="rId7" Type="http://schemas.openxmlformats.org/officeDocument/2006/relationships/hyperlink" Target="https://www.weather.gov/media/notification/pdf2/scn22-112_goes-r_glm_gridded_data_products.pdf" TargetMode="External"/><Relationship Id="rId8" Type="http://schemas.openxmlformats.org/officeDocument/2006/relationships/hyperlink" Target="https://www.weather.gov/media/notification/pdf2/scn22-112_goes-r_glm_gridded_data_products.pdf" TargetMode="External"/><Relationship Id="rId11" Type="http://schemas.openxmlformats.org/officeDocument/2006/relationships/slide" Target="/ppt/slides/slide2.xml"/><Relationship Id="rId10" Type="http://schemas.openxmlformats.org/officeDocument/2006/relationships/image" Target="../media/image4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space.oscar.wmo.int/satellites/view/oceansat_3_eos_06" TargetMode="External"/><Relationship Id="rId4" Type="http://schemas.openxmlformats.org/officeDocument/2006/relationships/hyperlink" Target="https://space.oscar.wmo.int/satellites/view/mtg_i1" TargetMode="External"/><Relationship Id="rId9" Type="http://schemas.openxmlformats.org/officeDocument/2006/relationships/slide" Target="/ppt/slides/slide2.xml"/><Relationship Id="rId5" Type="http://schemas.openxmlformats.org/officeDocument/2006/relationships/hyperlink" Target="https://www.nesdis.noaa.gov/news/noaas-goes-u-completes-thermal-vacuum-testing" TargetMode="External"/><Relationship Id="rId6" Type="http://schemas.openxmlformats.org/officeDocument/2006/relationships/hyperlink" Target="https://space.oscar.wmo.int/satellites/view/metop_sg_a1" TargetMode="External"/><Relationship Id="rId7" Type="http://schemas.openxmlformats.org/officeDocument/2006/relationships/hyperlink" Target="https://www.eumetsat.int/our-satellites/metop-series?sjid=future" TargetMode="External"/><Relationship Id="rId8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" Target="/ppt/slides/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" Target="/ppt/slides/slide2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slide" Target="/ppt/slides/slide2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slide" Target="/ppt/slides/slide2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vlab.noaa.gov/web/towr-s/sbc" TargetMode="External"/><Relationship Id="rId4" Type="http://schemas.openxmlformats.org/officeDocument/2006/relationships/hyperlink" Target="https://doc.csod.com/GlobalSearch/search.aspx?s=1&amp;q=Satellite%20Book%20Club" TargetMode="External"/><Relationship Id="rId5" Type="http://schemas.openxmlformats.org/officeDocument/2006/relationships/hyperlink" Target="https://vlab.noaa.gov/web/towr-s/sbc-video-search" TargetMode="External"/><Relationship Id="rId6" Type="http://schemas.openxmlformats.org/officeDocument/2006/relationships/image" Target="../media/image40.png"/><Relationship Id="rId7" Type="http://schemas.openxmlformats.org/officeDocument/2006/relationships/slide" Target="/ppt/slides/slide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vlab.noaa.gov/web/towr-s/dataset-guides" TargetMode="External"/><Relationship Id="rId4" Type="http://schemas.openxmlformats.org/officeDocument/2006/relationships/image" Target="../media/image36.png"/><Relationship Id="rId5" Type="http://schemas.openxmlformats.org/officeDocument/2006/relationships/hyperlink" Target="https://vlab.noaa.gov/web/towr-s/product-posture" TargetMode="External"/><Relationship Id="rId6" Type="http://schemas.openxmlformats.org/officeDocument/2006/relationships/slide" Target="/ppt/slides/slide2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vlab.noaa.gov/web/towr-s/communications" TargetMode="External"/><Relationship Id="rId4" Type="http://schemas.openxmlformats.org/officeDocument/2006/relationships/image" Target="../media/image37.png"/><Relationship Id="rId5" Type="http://schemas.openxmlformats.org/officeDocument/2006/relationships/slide" Target="/ppt/slides/slide2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gif"/><Relationship Id="rId4" Type="http://schemas.openxmlformats.org/officeDocument/2006/relationships/hyperlink" Target="https://www.youtube.com/watch?v=yOqwGhFOcTM&amp;list=PLJzZC8w9vPV3kIBVNmQYzZfHO6vGZeNhN&amp;index=53&amp;t=397s" TargetMode="External"/><Relationship Id="rId5" Type="http://schemas.openxmlformats.org/officeDocument/2006/relationships/image" Target="../media/image41.gif"/><Relationship Id="rId6" Type="http://schemas.openxmlformats.org/officeDocument/2006/relationships/slide" Target="/ppt/slides/slide2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Relationship Id="rId4" Type="http://schemas.openxmlformats.org/officeDocument/2006/relationships/slide" Target="/ppt/slides/slide2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hyperlink" Target="mailto:brian.gockel@noaa.gov" TargetMode="External"/><Relationship Id="rId4" Type="http://schemas.openxmlformats.org/officeDocument/2006/relationships/hyperlink" Target="mailto:jordan.gerth@noaa.gov" TargetMode="External"/><Relationship Id="rId9" Type="http://schemas.openxmlformats.org/officeDocument/2006/relationships/slide" Target="/ppt/slides/slide2.xml"/><Relationship Id="rId5" Type="http://schemas.openxmlformats.org/officeDocument/2006/relationships/hyperlink" Target="mailto:john.d.evans@noaa.gov" TargetMode="External"/><Relationship Id="rId6" Type="http://schemas.openxmlformats.org/officeDocument/2006/relationships/hyperlink" Target="mailto:lee.byerle@noaa.gov" TargetMode="External"/><Relationship Id="rId7" Type="http://schemas.openxmlformats.org/officeDocument/2006/relationships/hyperlink" Target="https://nwschat.weather.gov/live/" TargetMode="External"/><Relationship Id="rId8" Type="http://schemas.openxmlformats.org/officeDocument/2006/relationships/hyperlink" Target="https://vlab.ncep.noaa.gov/web/towr-s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slide" Target="/ppt/slides/slide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hyperlink" Target="https://www.ospo.noaa.gov/data/messages/2022/11/MSG_20221114_1753.html" TargetMode="External"/><Relationship Id="rId6" Type="http://schemas.openxmlformats.org/officeDocument/2006/relationships/hyperlink" Target="https://www.ospo.noaa.gov/data/messages/2022/11/MSG_20221110_1524.html" TargetMode="External"/><Relationship Id="rId7" Type="http://schemas.openxmlformats.org/officeDocument/2006/relationships/slide" Target="/ppt/slides/slide2.xml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weather.gov/media/notification/pdf2/scn20-83goes_asos_cloud.pdf" TargetMode="External"/><Relationship Id="rId22" Type="http://schemas.openxmlformats.org/officeDocument/2006/relationships/hyperlink" Target="https://www.weather.gov/media/notification/pdf2/scn21-74_sbn_goes_fire_hotspots_aaa.pdf" TargetMode="External"/><Relationship Id="rId21" Type="http://schemas.openxmlformats.org/officeDocument/2006/relationships/hyperlink" Target="https://www.weather.gov/media/notification/pdf2/scn20-84lhp_metadata_scmi.pdf" TargetMode="External"/><Relationship Id="rId24" Type="http://schemas.openxmlformats.org/officeDocument/2006/relationships/hyperlink" Target="https://www.weather.gov/media/notification/pdf2/scn21-74_sbn_goes_fire_hotspots_aaa.pdf" TargetMode="External"/><Relationship Id="rId23" Type="http://schemas.openxmlformats.org/officeDocument/2006/relationships/hyperlink" Target="https://www.weather.gov/media/notification/pdf2/scn21-74_sbn_goes_fire_hotspots_aaa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weather.gov/media/notification/pdfs/scn18-85goes_scmi.pdf" TargetMode="External"/><Relationship Id="rId4" Type="http://schemas.openxmlformats.org/officeDocument/2006/relationships/hyperlink" Target="https://www.weather.gov/media/notification/pdfs/scn18-85goes_scmi.pdf" TargetMode="External"/><Relationship Id="rId9" Type="http://schemas.openxmlformats.org/officeDocument/2006/relationships/hyperlink" Target="https://www.weather.gov/media/notification/pdfs/scn18-106goes-17.pdf" TargetMode="External"/><Relationship Id="rId26" Type="http://schemas.openxmlformats.org/officeDocument/2006/relationships/hyperlink" Target="https://www.weather.gov/media/notification/pdf2/pns21-60_goes-r_scmi_geographic_coverage.pdf" TargetMode="External"/><Relationship Id="rId25" Type="http://schemas.openxmlformats.org/officeDocument/2006/relationships/hyperlink" Target="https://www.weather.gov/media/notification/pdf2/scn21-79_goes_west_abi_level-2_activation.pdf" TargetMode="External"/><Relationship Id="rId28" Type="http://schemas.openxmlformats.org/officeDocument/2006/relationships/hyperlink" Target="https://www.weather.gov/media/notification/pdf2/scn21-83_goes-west_fls.pdf" TargetMode="External"/><Relationship Id="rId27" Type="http://schemas.openxmlformats.org/officeDocument/2006/relationships/hyperlink" Target="https://www.weather.gov/media/notification/pdf2/scn21-83_goes-west_fls.pdf" TargetMode="External"/><Relationship Id="rId5" Type="http://schemas.openxmlformats.org/officeDocument/2006/relationships/hyperlink" Target="https://www.weather.gov/media/notification/pdfs/scn18-85goes_scmi.pdf" TargetMode="External"/><Relationship Id="rId6" Type="http://schemas.openxmlformats.org/officeDocument/2006/relationships/hyperlink" Target="https://www.weather.gov/media/notification/pdfs/scn18-87goes17scmi.pdf" TargetMode="External"/><Relationship Id="rId29" Type="http://schemas.openxmlformats.org/officeDocument/2006/relationships/hyperlink" Target="https://www.weather.gov/media/notification/pdf2/scn21-83_goes-west_fls.pdf" TargetMode="External"/><Relationship Id="rId7" Type="http://schemas.openxmlformats.org/officeDocument/2006/relationships/hyperlink" Target="https://www.weather.gov/media/notification/pdfs/scn18-87goes17scmi.pdf" TargetMode="External"/><Relationship Id="rId8" Type="http://schemas.openxmlformats.org/officeDocument/2006/relationships/hyperlink" Target="https://www.weather.gov/media/notification/pdfs/scn18-87goes17scmi.pdf" TargetMode="External"/><Relationship Id="rId31" Type="http://schemas.openxmlformats.org/officeDocument/2006/relationships/hyperlink" Target="https://www.weather.gov/media/notification/pdf2/scn22-79_goes-r-mesoscale_fire_hotspots_promoted.pdf" TargetMode="External"/><Relationship Id="rId30" Type="http://schemas.openxmlformats.org/officeDocument/2006/relationships/hyperlink" Target="https://www.weather.gov/media/notification/pdf2/scn22-53_goes-r_legacy_profile.pdf" TargetMode="External"/><Relationship Id="rId11" Type="http://schemas.openxmlformats.org/officeDocument/2006/relationships/hyperlink" Target="https://www.weather.gov/media/notification/pdfs/scn18-106goes-17.pdf" TargetMode="External"/><Relationship Id="rId33" Type="http://schemas.openxmlformats.org/officeDocument/2006/relationships/hyperlink" Target="https://www.weather.gov/media/notification/pdf2/scn22-79_goes-r-mesoscale_fire_hotspots_promoted.pdf" TargetMode="External"/><Relationship Id="rId10" Type="http://schemas.openxmlformats.org/officeDocument/2006/relationships/hyperlink" Target="https://www.weather.gov/media/notification/pdfs/scn18-106goes-17.pdf" TargetMode="External"/><Relationship Id="rId32" Type="http://schemas.openxmlformats.org/officeDocument/2006/relationships/hyperlink" Target="https://www.weather.gov/media/notification/pdf2/scn22-79_goes-r-mesoscale_fire_hotspots_promoted.pdf" TargetMode="External"/><Relationship Id="rId13" Type="http://schemas.openxmlformats.org/officeDocument/2006/relationships/hyperlink" Target="https://www.weather.gov/media/notification/pdf2/scn19-53emwin_goesaab.pdf" TargetMode="External"/><Relationship Id="rId35" Type="http://schemas.openxmlformats.org/officeDocument/2006/relationships/hyperlink" Target="https://www.weather.gov/media/notification/pdf2/scn22-94_geo_spectral_coverage_goes-eastwest_aaa.pdf" TargetMode="External"/><Relationship Id="rId12" Type="http://schemas.openxmlformats.org/officeDocument/2006/relationships/hyperlink" Target="https://www.weather.gov/media/notification/pdf2/scn19-04goes_transition.pdf" TargetMode="External"/><Relationship Id="rId34" Type="http://schemas.openxmlformats.org/officeDocument/2006/relationships/hyperlink" Target="https://www.weather.gov/media/notification/pdf2/scn22-94_geo_spectral_coverage_goes-eastwest.pdf" TargetMode="External"/><Relationship Id="rId15" Type="http://schemas.openxmlformats.org/officeDocument/2006/relationships/hyperlink" Target="https://www.weather.gov/media/notification/pdf2/scn20-22sbn_goes_winds.pdf" TargetMode="External"/><Relationship Id="rId37" Type="http://schemas.openxmlformats.org/officeDocument/2006/relationships/slide" Target="/ppt/slides/slide2.xml"/><Relationship Id="rId14" Type="http://schemas.openxmlformats.org/officeDocument/2006/relationships/hyperlink" Target="https://www.weather.gov/media/notification/pdf2/scn20-22sbn_goes_winds.pdf" TargetMode="External"/><Relationship Id="rId36" Type="http://schemas.openxmlformats.org/officeDocument/2006/relationships/hyperlink" Target="https://www.weather.gov/media/notification/pdf2/scn22-113_goes-18_to_goes-west_operational_transition.pdf" TargetMode="External"/><Relationship Id="rId17" Type="http://schemas.openxmlformats.org/officeDocument/2006/relationships/hyperlink" Target="https://www.weather.gov/media/notification/pdf2/scn20-22sbn_goes_winds.pdf" TargetMode="External"/><Relationship Id="rId16" Type="http://schemas.openxmlformats.org/officeDocument/2006/relationships/hyperlink" Target="https://www.weather.gov/media/notification/pdf2/scn20-22sbn_goes_winds.pdf" TargetMode="External"/><Relationship Id="rId19" Type="http://schemas.openxmlformats.org/officeDocument/2006/relationships/hyperlink" Target="https://www.weather.gov/media/notification/pdf2/scn20-83goes_asos_cloud.pdf" TargetMode="External"/><Relationship Id="rId18" Type="http://schemas.openxmlformats.org/officeDocument/2006/relationships/hyperlink" Target="https://www.weather.gov/media/notification/pdf2/scn20-83goes_asos_cloud.pdf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docs.google.com/presentation/d/1rlgcPBPwOeH-wQww5pb80X5FfWJBi83ihRgRTzHjW5w/" TargetMode="External"/><Relationship Id="rId4" Type="http://schemas.openxmlformats.org/officeDocument/2006/relationships/slide" Target="/ppt/slides/slide2.xml"/><Relationship Id="rId5" Type="http://schemas.openxmlformats.org/officeDocument/2006/relationships/hyperlink" Target="https://vlab.noaa.gov/web/towr-s/goes-18-timeline/" TargetMode="External"/><Relationship Id="rId6" Type="http://schemas.openxmlformats.org/officeDocument/2006/relationships/hyperlink" Target="https://vlab.noaa.gov/web/towr-s/satellite-operations-updates/-/web-browser/M3TwGEECzuCj/article/goes-18-to-become-goes-west-jan-4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10.xml"/><Relationship Id="rId4" Type="http://schemas.openxmlformats.org/officeDocument/2006/relationships/slide" Target="/ppt/slides/slide14.xml"/><Relationship Id="rId9" Type="http://schemas.openxmlformats.org/officeDocument/2006/relationships/hyperlink" Target="https://vlab.noaa.gov/web/towr-s/satellite-operations-updates/-/web-browser/M3TwGEECzuCj/article/goes-18-to-become-goes-west-jan-4" TargetMode="External"/><Relationship Id="rId5" Type="http://schemas.openxmlformats.org/officeDocument/2006/relationships/hyperlink" Target="https://docs.google.com/document/d/1-HWio-kPZvn68J51NE2szPaxcA8zs4hsIPOVy8IMiX8/edit" TargetMode="External"/><Relationship Id="rId6" Type="http://schemas.openxmlformats.org/officeDocument/2006/relationships/hyperlink" Target="https://www.weather.gov/media/notification/pdf2/scn22-112_goes-r_glm_gridded_data_products.pdf" TargetMode="External"/><Relationship Id="rId7" Type="http://schemas.openxmlformats.org/officeDocument/2006/relationships/slide" Target="/ppt/slides/slide31.xml"/><Relationship Id="rId8" Type="http://schemas.openxmlformats.org/officeDocument/2006/relationships/hyperlink" Target="https://vlab.noaa.gov/web/towr-s/goes-18-timeline/" TargetMode="External"/><Relationship Id="rId11" Type="http://schemas.openxmlformats.org/officeDocument/2006/relationships/hyperlink" Target="https://www.weather.gov/media/notification/pdf2/scn22-113_goes-18_to_goes-west_operational_transition.pdf" TargetMode="External"/><Relationship Id="rId10" Type="http://schemas.openxmlformats.org/officeDocument/2006/relationships/slide" Target="/ppt/slides/slide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hyperlink" Target="https://www.ospo.noaa.gov/Operations/GOES/transition.html" TargetMode="External"/><Relationship Id="rId5" Type="http://schemas.openxmlformats.org/officeDocument/2006/relationships/slide" Target="/ppt/slides/slide2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slide" Target="/ppt/slides/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1960"/>
              </a:srgbClr>
            </a:gs>
            <a:gs pos="100000">
              <a:srgbClr val="0FF5BC">
                <a:alpha val="17647"/>
              </a:srgbClr>
            </a:gs>
          </a:gsLst>
          <a:lin ang="5400012" scaled="0"/>
        </a:gra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 txBox="1"/>
          <p:nvPr>
            <p:ph type="ctrTitle"/>
          </p:nvPr>
        </p:nvSpPr>
        <p:spPr>
          <a:xfrm>
            <a:off x="2209800" y="144780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4800"/>
              <a:buFont typeface="Calibri"/>
              <a:buNone/>
            </a:pPr>
            <a:r>
              <a:rPr lang="en-US" sz="4800">
                <a:latin typeface="Raleway SemiBold"/>
                <a:ea typeface="Raleway SemiBold"/>
                <a:cs typeface="Raleway SemiBold"/>
                <a:sym typeface="Raleway SemiBold"/>
              </a:rPr>
              <a:t>TOWR-S Update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3" name="Google Shape;73;p1"/>
          <p:cNvSpPr txBox="1"/>
          <p:nvPr>
            <p:ph idx="1" type="subTitle"/>
          </p:nvPr>
        </p:nvSpPr>
        <p:spPr>
          <a:xfrm>
            <a:off x="1528350" y="3118850"/>
            <a:ext cx="91353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December 16</a:t>
            </a: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, 2022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</a:pPr>
            <a:r>
              <a:rPr lang="en-US" sz="1400" u="sng">
                <a:solidFill>
                  <a:srgbClr val="1C4587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https://meet.google.com/thn-pkwe-wbr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rPr lang="en-US" sz="2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Total Operational Weather Readiness - Satellites</a:t>
            </a:r>
            <a:endParaRPr sz="2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rPr lang="en-US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NWS Office of Observations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t/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4" name="Google Shape;74;p1"/>
          <p:cNvCxnSpPr/>
          <p:nvPr/>
        </p:nvCxnSpPr>
        <p:spPr>
          <a:xfrm>
            <a:off x="2819400" y="2895600"/>
            <a:ext cx="65532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2549"/>
              </a:srgbClr>
            </a:outerShdw>
          </a:effectLst>
        </p:spPr>
      </p:cxnSp>
      <p:pic>
        <p:nvPicPr>
          <p:cNvPr descr="NOAA_logo.png" id="75" name="Google Shape;7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878" y="75827"/>
            <a:ext cx="1344100" cy="13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95499" y="75825"/>
            <a:ext cx="1344100" cy="130664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"/>
          <p:cNvSpPr/>
          <p:nvPr/>
        </p:nvSpPr>
        <p:spPr>
          <a:xfrm rot="851864">
            <a:off x="10396210" y="4141402"/>
            <a:ext cx="1471445" cy="1024547"/>
          </a:xfrm>
          <a:prstGeom prst="foldedCorner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571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2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Best viewed in Google Slides.</a:t>
            </a:r>
            <a:endParaRPr sz="12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1200" u="none" cap="none" strike="noStrike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All are invited to insert comment</a:t>
            </a:r>
            <a:r>
              <a:rPr lang="en-US" sz="12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s.</a:t>
            </a:r>
            <a:endParaRPr b="0" i="0" sz="1200" u="none" cap="none" strike="noStrike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g15beca6f612_0_33"/>
          <p:cNvGrpSpPr/>
          <p:nvPr/>
        </p:nvGrpSpPr>
        <p:grpSpPr>
          <a:xfrm>
            <a:off x="1170335" y="863244"/>
            <a:ext cx="8872091" cy="5572005"/>
            <a:chOff x="1856135" y="863244"/>
            <a:chExt cx="8872091" cy="5572005"/>
          </a:xfrm>
        </p:grpSpPr>
        <p:pic>
          <p:nvPicPr>
            <p:cNvPr id="180" name="Google Shape;180;g15beca6f612_0_33" title="Chart"/>
            <p:cNvPicPr preferRelativeResize="0"/>
            <p:nvPr/>
          </p:nvPicPr>
          <p:blipFill rotWithShape="1">
            <a:blip r:embed="rId3">
              <a:alphaModFix/>
            </a:blip>
            <a:srcRect b="7800" l="4869" r="0" t="1710"/>
            <a:stretch/>
          </p:blipFill>
          <p:spPr>
            <a:xfrm rot="5400000">
              <a:off x="3367202" y="-647823"/>
              <a:ext cx="5572005" cy="85941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1" name="Google Shape;181;g15beca6f612_0_33"/>
            <p:cNvGrpSpPr/>
            <p:nvPr/>
          </p:nvGrpSpPr>
          <p:grpSpPr>
            <a:xfrm>
              <a:off x="8669109" y="1572516"/>
              <a:ext cx="256579" cy="4725710"/>
              <a:chOff x="6095887" y="2250432"/>
              <a:chExt cx="179100" cy="1665331"/>
            </a:xfrm>
          </p:grpSpPr>
          <p:cxnSp>
            <p:nvCxnSpPr>
              <p:cNvPr id="182" name="Google Shape;182;g15beca6f612_0_33"/>
              <p:cNvCxnSpPr/>
              <p:nvPr/>
            </p:nvCxnSpPr>
            <p:spPr>
              <a:xfrm>
                <a:off x="6096008" y="2250432"/>
                <a:ext cx="0" cy="16428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155CC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183" name="Google Shape;183;g15beca6f612_0_33"/>
              <p:cNvSpPr txBox="1"/>
              <p:nvPr/>
            </p:nvSpPr>
            <p:spPr>
              <a:xfrm rot="5400000">
                <a:off x="5881537" y="3522313"/>
                <a:ext cx="607800" cy="1791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2913" rotWithShape="0" algn="bl" dir="5400000" dist="95250">
                  <a:srgbClr val="FFFF00">
                    <a:alpha val="4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100">
                    <a:solidFill>
                      <a:srgbClr val="1155C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Dec. 16</a:t>
                </a:r>
                <a:r>
                  <a:rPr b="0" i="0" lang="en-US" sz="1100" u="none" cap="none" strike="noStrike">
                    <a:solidFill>
                      <a:srgbClr val="1155C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2022</a:t>
                </a:r>
                <a:endParaRPr b="0" i="0" sz="1100" u="none" cap="none" strike="noStrike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184" name="Google Shape;184;g15beca6f612_0_33"/>
            <p:cNvSpPr txBox="1"/>
            <p:nvPr/>
          </p:nvSpPr>
          <p:spPr>
            <a:xfrm rot="5400000">
              <a:off x="9554775" y="2758000"/>
              <a:ext cx="2008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1" lang="en-US" sz="1000" u="none" cap="none" strike="noStrik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Based on GOES-18 SPLASH WG</a:t>
              </a:r>
              <a:endParaRPr b="0" i="1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85" name="Google Shape;185;g15beca6f612_0_33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g15beca6f612_0_33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solidFill>
                  <a:srgbClr val="073763"/>
                </a:solidFill>
              </a:rPr>
              <a:t>GOES-18 ABI L2+ products: Beta / Provisional Maturity timelines</a:t>
            </a:r>
            <a:endParaRPr sz="2300">
              <a:solidFill>
                <a:srgbClr val="073763"/>
              </a:solidFill>
            </a:endParaRPr>
          </a:p>
        </p:txBody>
      </p:sp>
      <p:sp>
        <p:nvSpPr>
          <p:cNvPr id="187" name="Google Shape;187;g15beca6f612_0_33"/>
          <p:cNvSpPr txBox="1"/>
          <p:nvPr>
            <p:ph type="title"/>
          </p:nvPr>
        </p:nvSpPr>
        <p:spPr>
          <a:xfrm>
            <a:off x="1008425" y="847800"/>
            <a:ext cx="38820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73763"/>
                </a:solidFill>
              </a:rPr>
              <a:t>GOES-18 ABI</a:t>
            </a:r>
            <a:r>
              <a:rPr lang="en-US" sz="1700"/>
              <a:t> </a:t>
            </a:r>
            <a:r>
              <a:rPr lang="en-US" sz="1800">
                <a:solidFill>
                  <a:srgbClr val="CC0000"/>
                </a:solidFill>
              </a:rPr>
              <a:t>L2+</a:t>
            </a:r>
            <a:r>
              <a:rPr lang="en-US" sz="1800">
                <a:solidFill>
                  <a:srgbClr val="073763"/>
                </a:solidFill>
              </a:rPr>
              <a:t> Products</a:t>
            </a:r>
            <a:endParaRPr sz="1800">
              <a:solidFill>
                <a:srgbClr val="073763"/>
              </a:solidFill>
            </a:endParaRPr>
          </a:p>
        </p:txBody>
      </p:sp>
      <p:sp>
        <p:nvSpPr>
          <p:cNvPr id="188" name="Google Shape;188;g15beca6f612_0_33"/>
          <p:cNvSpPr/>
          <p:nvPr/>
        </p:nvSpPr>
        <p:spPr>
          <a:xfrm rot="594902">
            <a:off x="8934604" y="4515910"/>
            <a:ext cx="3096042" cy="1581831"/>
          </a:xfrm>
          <a:prstGeom prst="foldedCorner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28588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Also</a:t>
            </a:r>
            <a:r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Provisional as of Dec. 14, </a:t>
            </a:r>
            <a:r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produced by</a:t>
            </a:r>
            <a:r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NDE: </a:t>
            </a:r>
            <a:br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i="1"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(* on SBN after Jan. 4, 2023)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78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ato"/>
              <a:buChar char="●"/>
            </a:pPr>
            <a:r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</a:t>
            </a:r>
            <a:r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Fog &amp; Low Stratus *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78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ato"/>
              <a:buChar char="●"/>
            </a:pPr>
            <a:r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ASOS Satellite Cloud Products *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78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ato"/>
              <a:buChar char="●"/>
            </a:pPr>
            <a:r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</a:t>
            </a:r>
            <a:r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All Sky / Clear Sky Radiance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7800" lvl="0" marL="228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ato"/>
              <a:buChar char="●"/>
            </a:pPr>
            <a:r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</a:t>
            </a:r>
            <a:r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Derived Motion Winds BUFR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(Availability of these products is limited until Jan. 4, 2023. See </a:t>
            </a:r>
            <a:r>
              <a:rPr lang="en-US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OSPO Notice</a:t>
            </a:r>
            <a:r>
              <a:rPr i="1"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for details.</a:t>
            </a:r>
            <a:r>
              <a:rPr i="1"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i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" name="Google Shape;189;g15beca6f612_0_33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f4cf40181_0_169"/>
          <p:cNvSpPr txBox="1"/>
          <p:nvPr>
            <p:ph idx="1" type="body"/>
          </p:nvPr>
        </p:nvSpPr>
        <p:spPr>
          <a:xfrm>
            <a:off x="503000" y="1130300"/>
            <a:ext cx="11315400" cy="12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4487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25"/>
              <a:buChar char="•"/>
            </a:pPr>
            <a:r>
              <a:rPr lang="en-US" sz="1825">
                <a:solidFill>
                  <a:srgbClr val="434343"/>
                </a:solidFill>
              </a:rPr>
              <a:t>All GOES-18 L1b products (from ABI, GLM, SEISS, EXIS, SUVI, GMAG) have reached Provisional maturity.</a:t>
            </a:r>
            <a:endParaRPr sz="1825">
              <a:solidFill>
                <a:srgbClr val="434343"/>
              </a:solidFill>
            </a:endParaRPr>
          </a:p>
          <a:p>
            <a:pPr indent="-344487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25"/>
              <a:buChar char="•"/>
            </a:pPr>
            <a:r>
              <a:rPr lang="en-US" sz="1825">
                <a:solidFill>
                  <a:srgbClr val="434343"/>
                </a:solidFill>
              </a:rPr>
              <a:t>24</a:t>
            </a:r>
            <a:r>
              <a:rPr lang="en-US" sz="1825">
                <a:solidFill>
                  <a:srgbClr val="434343"/>
                </a:solidFill>
              </a:rPr>
              <a:t> GOES-18 ABI L2 products, and GLM gridded data, have reached Provisional maturity.</a:t>
            </a:r>
            <a:br>
              <a:rPr lang="en-US" sz="1825">
                <a:solidFill>
                  <a:srgbClr val="434343"/>
                </a:solidFill>
              </a:rPr>
            </a:br>
            <a:r>
              <a:rPr lang="en-US" sz="1825">
                <a:solidFill>
                  <a:srgbClr val="434343"/>
                </a:solidFill>
              </a:rPr>
              <a:t>2 more GOES-18 ABI L2 products will be assessed for Provisional maturity later this month; </a:t>
            </a:r>
            <a:br>
              <a:rPr lang="en-US" sz="1825">
                <a:solidFill>
                  <a:srgbClr val="434343"/>
                </a:solidFill>
              </a:rPr>
            </a:br>
            <a:r>
              <a:rPr lang="en-US" sz="1825">
                <a:solidFill>
                  <a:srgbClr val="434343"/>
                </a:solidFill>
              </a:rPr>
              <a:t>Additional reviews are scheduled for March 2023.</a:t>
            </a:r>
            <a:endParaRPr sz="1825">
              <a:solidFill>
                <a:srgbClr val="434343"/>
              </a:solidFill>
            </a:endParaRPr>
          </a:p>
        </p:txBody>
      </p:sp>
      <p:sp>
        <p:nvSpPr>
          <p:cNvPr id="196" name="Google Shape;196;gff4cf40181_0_169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gff4cf40181_0_169"/>
          <p:cNvSpPr txBox="1"/>
          <p:nvPr>
            <p:ph type="title"/>
          </p:nvPr>
        </p:nvSpPr>
        <p:spPr>
          <a:xfrm>
            <a:off x="1219200" y="-1524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30"/>
              <a:t>GOES-18 data products: Provisional maturity</a:t>
            </a:r>
            <a:endParaRPr sz="2830"/>
          </a:p>
        </p:txBody>
      </p:sp>
      <p:grpSp>
        <p:nvGrpSpPr>
          <p:cNvPr id="198" name="Google Shape;198;gff4cf40181_0_169"/>
          <p:cNvGrpSpPr/>
          <p:nvPr/>
        </p:nvGrpSpPr>
        <p:grpSpPr>
          <a:xfrm>
            <a:off x="1149967" y="2652498"/>
            <a:ext cx="10244658" cy="3950355"/>
            <a:chOff x="281775" y="1403075"/>
            <a:chExt cx="11472181" cy="4556350"/>
          </a:xfrm>
        </p:grpSpPr>
        <p:pic>
          <p:nvPicPr>
            <p:cNvPr id="199" name="Google Shape;199;gff4cf40181_0_16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183650" y="1403075"/>
              <a:ext cx="4239207" cy="2275250"/>
            </a:xfrm>
            <a:prstGeom prst="rect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00" name="Google Shape;200;gff4cf40181_0_169"/>
            <p:cNvPicPr preferRelativeResize="0"/>
            <p:nvPr/>
          </p:nvPicPr>
          <p:blipFill rotWithShape="1">
            <a:blip r:embed="rId4">
              <a:alphaModFix/>
            </a:blip>
            <a:srcRect b="7295" l="32458" r="408" t="12869"/>
            <a:stretch/>
          </p:blipFill>
          <p:spPr>
            <a:xfrm>
              <a:off x="281775" y="1403075"/>
              <a:ext cx="3138301" cy="2275250"/>
            </a:xfrm>
            <a:prstGeom prst="rect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01" name="Google Shape;201;gff4cf40181_0_169"/>
            <p:cNvPicPr preferRelativeResize="0"/>
            <p:nvPr/>
          </p:nvPicPr>
          <p:blipFill rotWithShape="1">
            <a:blip r:embed="rId5">
              <a:alphaModFix/>
            </a:blip>
            <a:srcRect b="7611" l="22758" r="1581" t="7425"/>
            <a:stretch/>
          </p:blipFill>
          <p:spPr>
            <a:xfrm>
              <a:off x="3451033" y="1403075"/>
              <a:ext cx="3709391" cy="2275250"/>
            </a:xfrm>
            <a:prstGeom prst="rect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02" name="Google Shape;202;gff4cf40181_0_16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09025" y="3704363"/>
              <a:ext cx="3640626" cy="2155224"/>
            </a:xfrm>
            <a:prstGeom prst="rect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03" name="Google Shape;203;gff4cf40181_0_169"/>
            <p:cNvPicPr preferRelativeResize="0"/>
            <p:nvPr/>
          </p:nvPicPr>
          <p:blipFill rotWithShape="1">
            <a:blip r:embed="rId7">
              <a:alphaModFix/>
            </a:blip>
            <a:srcRect b="0" l="0" r="0" t="1008"/>
            <a:stretch/>
          </p:blipFill>
          <p:spPr>
            <a:xfrm>
              <a:off x="4080625" y="3705602"/>
              <a:ext cx="3640624" cy="2152757"/>
            </a:xfrm>
            <a:prstGeom prst="rect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04" name="Google Shape;204;gff4cf40181_0_169"/>
            <p:cNvPicPr preferRelativeResize="0"/>
            <p:nvPr/>
          </p:nvPicPr>
          <p:blipFill rotWithShape="1">
            <a:blip r:embed="rId8">
              <a:alphaModFix/>
            </a:blip>
            <a:srcRect b="4003" l="2007" r="0" t="3948"/>
            <a:stretch/>
          </p:blipFill>
          <p:spPr>
            <a:xfrm>
              <a:off x="7752225" y="3704375"/>
              <a:ext cx="3527567" cy="2155226"/>
            </a:xfrm>
            <a:prstGeom prst="rect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05" name="Google Shape;205;gff4cf40181_0_169"/>
            <p:cNvSpPr txBox="1"/>
            <p:nvPr/>
          </p:nvSpPr>
          <p:spPr>
            <a:xfrm>
              <a:off x="9286907" y="3064727"/>
              <a:ext cx="2094600" cy="5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GOES-18 Cloud Top Height</a:t>
              </a:r>
              <a:endParaRPr b="1" i="0" sz="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(Meso)</a:t>
              </a:r>
              <a:endParaRPr b="1" i="0" sz="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6" name="Google Shape;206;gff4cf40181_0_169"/>
            <p:cNvSpPr txBox="1"/>
            <p:nvPr/>
          </p:nvSpPr>
          <p:spPr>
            <a:xfrm>
              <a:off x="5376548" y="3064727"/>
              <a:ext cx="1813800" cy="5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GOES-18 Cloud Phase</a:t>
              </a:r>
              <a:endParaRPr b="1" i="0" sz="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(Full Disk)</a:t>
              </a:r>
              <a:endParaRPr b="1" i="0" sz="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7" name="Google Shape;207;gff4cf40181_0_169"/>
            <p:cNvSpPr txBox="1"/>
            <p:nvPr/>
          </p:nvSpPr>
          <p:spPr>
            <a:xfrm>
              <a:off x="1803648" y="3064727"/>
              <a:ext cx="1653000" cy="5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GOES-18 Cloud Mask</a:t>
              </a:r>
              <a:endParaRPr b="1" i="0" sz="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(Meso)</a:t>
              </a:r>
              <a:endParaRPr b="1" i="0" sz="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8" name="Google Shape;208;gff4cf40181_0_169"/>
            <p:cNvSpPr txBox="1"/>
            <p:nvPr/>
          </p:nvSpPr>
          <p:spPr>
            <a:xfrm>
              <a:off x="1803650" y="5426925"/>
              <a:ext cx="2186700" cy="5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GOES-18 Cloud Top Temperature</a:t>
              </a:r>
              <a:endParaRPr b="1" i="0" sz="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(Full Disk)</a:t>
              </a:r>
              <a:endParaRPr b="1" i="0" sz="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9" name="Google Shape;209;gff4cf40181_0_169"/>
            <p:cNvSpPr txBox="1"/>
            <p:nvPr/>
          </p:nvSpPr>
          <p:spPr>
            <a:xfrm>
              <a:off x="5602134" y="5402011"/>
              <a:ext cx="2045700" cy="340800"/>
            </a:xfrm>
            <a:prstGeom prst="rect">
              <a:avLst/>
            </a:prstGeom>
            <a:solidFill>
              <a:srgbClr val="000000">
                <a:alpha val="23529"/>
              </a:srgbClr>
            </a:solidFill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GOES-18 Cloud Top Pressure</a:t>
              </a:r>
              <a:endParaRPr b="1" i="0" sz="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(W. CONUS)</a:t>
              </a:r>
              <a:endParaRPr b="1" i="0" sz="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0" name="Google Shape;210;gff4cf40181_0_169"/>
            <p:cNvSpPr txBox="1"/>
            <p:nvPr/>
          </p:nvSpPr>
          <p:spPr>
            <a:xfrm>
              <a:off x="8859389" y="5045927"/>
              <a:ext cx="2369700" cy="5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GOES-18 Derived Motion Winds</a:t>
              </a:r>
              <a:endParaRPr b="1" i="0" sz="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(W. CONUS)</a:t>
              </a:r>
              <a:endParaRPr b="1" i="0" sz="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1" name="Google Shape;211;gff4cf40181_0_169"/>
            <p:cNvSpPr txBox="1"/>
            <p:nvPr/>
          </p:nvSpPr>
          <p:spPr>
            <a:xfrm rot="5400599">
              <a:off x="9833956" y="3966787"/>
              <a:ext cx="3443100" cy="3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595959"/>
                  </a:solidFill>
                  <a:latin typeface="Lato"/>
                  <a:ea typeface="Lato"/>
                  <a:cs typeface="Lato"/>
                  <a:sym typeface="Lato"/>
                </a:rPr>
                <a:t>GOES-18 Preliminary, Non-Operational Data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gff4cf40181_0_169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ff62ded922_109_0"/>
          <p:cNvSpPr txBox="1"/>
          <p:nvPr>
            <p:ph idx="1" type="body"/>
          </p:nvPr>
        </p:nvSpPr>
        <p:spPr>
          <a:xfrm>
            <a:off x="354425" y="1033325"/>
            <a:ext cx="5130900" cy="55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7650" lvl="0" marL="228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GOES-18 ABI Imagery on SBN: </a:t>
            </a:r>
            <a:endParaRPr sz="2100"/>
          </a:p>
          <a:p>
            <a:pPr indent="-20955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</a:pPr>
            <a:r>
              <a:rPr lang="en-US" sz="1500"/>
              <a:t>NCF is configured for GOES-18 imagery (SCMI) coming to SBN.</a:t>
            </a:r>
            <a:endParaRPr sz="1500"/>
          </a:p>
          <a:p>
            <a:pPr indent="-190500" lvl="2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•"/>
            </a:pPr>
            <a:r>
              <a:rPr lang="en-US" sz="1200">
                <a:solidFill>
                  <a:srgbClr val="999999"/>
                </a:solidFill>
              </a:rPr>
              <a:t>Confirmed via GOES-17/18 Interleaved Operations (June, August, October) and DOE-T4 test event October 27-28 </a:t>
            </a:r>
            <a:endParaRPr sz="1200">
              <a:solidFill>
                <a:srgbClr val="999999"/>
              </a:solidFill>
            </a:endParaRPr>
          </a:p>
          <a:p>
            <a:pPr indent="-20955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</a:pPr>
            <a:r>
              <a:rPr lang="en-US" sz="1500"/>
              <a:t>Obtained informal evaluations from field sites (pre-OT&amp;E) in June and August. </a:t>
            </a:r>
            <a:endParaRPr sz="1500"/>
          </a:p>
          <a:p>
            <a:pPr indent="-20955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</a:pPr>
            <a:r>
              <a:rPr lang="en-US" sz="1500"/>
              <a:t>OT&amp;E expected in </a:t>
            </a:r>
            <a:r>
              <a:rPr lang="en-US" sz="1500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Jan. 2023</a:t>
            </a:r>
            <a:r>
              <a:rPr lang="en-US" sz="1500"/>
              <a:t>.</a:t>
            </a:r>
            <a:endParaRPr sz="1500"/>
          </a:p>
          <a:p>
            <a:pPr indent="-247650" lvl="0" marL="2286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GOES-18 ABI L2 data products on SBN:</a:t>
            </a:r>
            <a:endParaRPr sz="2100"/>
          </a:p>
          <a:p>
            <a:pPr indent="-20955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</a:pPr>
            <a:r>
              <a:rPr lang="en-US" sz="1500"/>
              <a:t>NWS / AWIPS verification and assessments for GOES-18 PS-PVRs, Oct. - Dec. 2022. </a:t>
            </a:r>
            <a:endParaRPr sz="1500"/>
          </a:p>
          <a:p>
            <a:pPr indent="-20955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</a:pPr>
            <a:r>
              <a:rPr lang="en-US" sz="1500"/>
              <a:t>OT&amp;E expected in </a:t>
            </a:r>
            <a:r>
              <a:rPr lang="en-US" sz="1500"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Jan. 2023</a:t>
            </a:r>
            <a:r>
              <a:rPr lang="en-US" sz="1500"/>
              <a:t>.</a:t>
            </a:r>
            <a:endParaRPr sz="1500"/>
          </a:p>
        </p:txBody>
      </p:sp>
      <p:sp>
        <p:nvSpPr>
          <p:cNvPr id="219" name="Google Shape;219;gff62ded922_109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0" name="Google Shape;220;gff62ded922_109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/>
              <a:t>NWS is ready for GOES-18</a:t>
            </a:r>
            <a:endParaRPr/>
          </a:p>
        </p:txBody>
      </p:sp>
      <p:sp>
        <p:nvSpPr>
          <p:cNvPr id="221" name="Google Shape;221;gff62ded922_109_0"/>
          <p:cNvSpPr txBox="1"/>
          <p:nvPr>
            <p:ph idx="1" type="body"/>
          </p:nvPr>
        </p:nvSpPr>
        <p:spPr>
          <a:xfrm>
            <a:off x="5485375" y="1033325"/>
            <a:ext cx="6543600" cy="55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7650" lvl="0" marL="228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00"/>
              <a:buChar char="•"/>
            </a:pPr>
            <a:r>
              <a:rPr lang="en-US" sz="2100"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GRB:  </a:t>
            </a:r>
            <a:endParaRPr sz="2100"/>
          </a:p>
          <a:p>
            <a:pPr indent="-20955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</a:pPr>
            <a:r>
              <a:rPr lang="en-US" sz="1500"/>
              <a:t>Conducted successful Interleaved Operations in June, August, and October. </a:t>
            </a:r>
            <a:endParaRPr sz="1500"/>
          </a:p>
          <a:p>
            <a:pPr indent="-20955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</a:pPr>
            <a:r>
              <a:rPr lang="en-US" sz="1500"/>
              <a:t>Community Satellite Processing Package (CSPP) is ready for GOES-18.</a:t>
            </a:r>
            <a:endParaRPr sz="1500"/>
          </a:p>
          <a:p>
            <a:pPr indent="-20955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</a:pPr>
            <a:r>
              <a:rPr lang="en-US" sz="1500"/>
              <a:t>Now ready for G-18 GRB stream in Jan. 2023.</a:t>
            </a:r>
            <a:endParaRPr sz="1500"/>
          </a:p>
          <a:p>
            <a:pPr indent="-247650" lvl="0" marL="2286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GOES-18 </a:t>
            </a:r>
            <a:r>
              <a:rPr i="1" lang="en-US" sz="2100"/>
              <a:t>(and GOES-16)</a:t>
            </a:r>
            <a:r>
              <a:rPr lang="en-US" sz="2100"/>
              <a:t> gridded GLM data on SBN:</a:t>
            </a:r>
            <a:endParaRPr sz="2100"/>
          </a:p>
          <a:p>
            <a:pPr indent="-20955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</a:pPr>
            <a:r>
              <a:rPr lang="en-US" sz="1500"/>
              <a:t>Gridded</a:t>
            </a:r>
            <a:r>
              <a:rPr lang="en-US" sz="1500"/>
              <a:t> GLM will go on SBN Mar. 6, 2023 (</a:t>
            </a:r>
            <a:r>
              <a:rPr lang="en-US" sz="15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SCN22-112</a:t>
            </a:r>
            <a:r>
              <a:rPr lang="en-US" sz="1500"/>
              <a:t>).</a:t>
            </a:r>
            <a:endParaRPr sz="1500"/>
          </a:p>
          <a:p>
            <a:pPr indent="-20955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</a:pPr>
            <a:r>
              <a:rPr lang="en-US" sz="1500"/>
              <a:t>NCF</a:t>
            </a:r>
            <a:r>
              <a:rPr lang="en-US" sz="1500"/>
              <a:t> is configured to route GOES-16/18 1-minute gridded GLM.</a:t>
            </a:r>
            <a:endParaRPr sz="1500"/>
          </a:p>
          <a:p>
            <a:pPr indent="-19050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•"/>
            </a:pPr>
            <a:r>
              <a:rPr lang="en-US" sz="1200">
                <a:solidFill>
                  <a:srgbClr val="999999"/>
                </a:solidFill>
              </a:rPr>
              <a:t>Confirmed via DOE-T4 test event October 27-28</a:t>
            </a:r>
            <a:endParaRPr sz="1200">
              <a:solidFill>
                <a:srgbClr val="999999"/>
              </a:solidFill>
            </a:endParaRPr>
          </a:p>
          <a:p>
            <a:pPr indent="-20955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</a:pPr>
            <a:r>
              <a:rPr lang="en-US" sz="1500"/>
              <a:t>Now configuring NCF for “GLMFDSTAT” summary files.</a:t>
            </a:r>
            <a:endParaRPr sz="1500"/>
          </a:p>
          <a:p>
            <a:pPr indent="-19050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•"/>
            </a:pPr>
            <a:r>
              <a:rPr lang="en-US" sz="1200">
                <a:solidFill>
                  <a:srgbClr val="999999"/>
                </a:solidFill>
              </a:rPr>
              <a:t>Used for 5-minute compilations of gridded GLM</a:t>
            </a:r>
            <a:endParaRPr sz="1200">
              <a:solidFill>
                <a:srgbClr val="999999"/>
              </a:solidFill>
            </a:endParaRPr>
          </a:p>
          <a:p>
            <a:pPr indent="-20955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</a:pPr>
            <a:r>
              <a:rPr lang="en-US" sz="1500"/>
              <a:t>AWIPS sites will need to edit their EDEX and LDM configurations.</a:t>
            </a:r>
            <a:endParaRPr sz="1500"/>
          </a:p>
          <a:p>
            <a:pPr indent="-19050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•"/>
            </a:pPr>
            <a:r>
              <a:rPr lang="en-US" sz="1200">
                <a:solidFill>
                  <a:srgbClr val="999999"/>
                </a:solidFill>
              </a:rPr>
              <a:t>EDEX configurations were confirmed to work during end-to-end test on Dec. 1 </a:t>
            </a:r>
            <a:endParaRPr sz="1200">
              <a:solidFill>
                <a:srgbClr val="999999"/>
              </a:solidFill>
            </a:endParaRPr>
          </a:p>
          <a:p>
            <a:pPr indent="-20955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</a:pPr>
            <a:r>
              <a:rPr lang="en-US" sz="1500"/>
              <a:t>OT</a:t>
            </a:r>
            <a:r>
              <a:rPr lang="en-US" sz="1500"/>
              <a:t>&amp;E expected in March 2023.</a:t>
            </a:r>
            <a:endParaRPr sz="1500"/>
          </a:p>
        </p:txBody>
      </p:sp>
      <p:sp>
        <p:nvSpPr>
          <p:cNvPr id="222" name="Google Shape;222;gff62ded922_109_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1960"/>
              </a:srgbClr>
            </a:gs>
            <a:gs pos="100000">
              <a:srgbClr val="0FF5BC">
                <a:alpha val="17647"/>
              </a:srgbClr>
            </a:gs>
          </a:gsLst>
          <a:lin ang="5400012" scaled="0"/>
        </a:gra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ff4cf40181_0_200"/>
          <p:cNvSpPr txBox="1"/>
          <p:nvPr>
            <p:ph idx="1" type="subTitle"/>
          </p:nvPr>
        </p:nvSpPr>
        <p:spPr>
          <a:xfrm>
            <a:off x="1528350" y="3118850"/>
            <a:ext cx="91353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2. Changes to GOES-R imagery on SBN</a:t>
            </a:r>
            <a:endParaRPr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t/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NOAA_logo.png" id="229" name="Google Shape;229;gff4cf40181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878" y="75827"/>
            <a:ext cx="1344100" cy="13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ff4cf40181_0_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5499" y="75825"/>
            <a:ext cx="1344100" cy="130664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ff4cf40181_0_20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595c88b83d_0_9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8" name="Google Shape;238;g1595c88b83d_0_9"/>
          <p:cNvSpPr txBox="1"/>
          <p:nvPr>
            <p:ph type="title"/>
          </p:nvPr>
        </p:nvSpPr>
        <p:spPr>
          <a:xfrm>
            <a:off x="1219200" y="762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572"/>
              <a:buNone/>
            </a:pPr>
            <a:r>
              <a:rPr lang="en-US" sz="2711"/>
              <a:t>Changes to GOES-East,West ABI imagery on SBN: Dec. 1, </a:t>
            </a:r>
            <a:r>
              <a:rPr lang="en-US" sz="2711"/>
              <a:t>Jan. 4</a:t>
            </a:r>
            <a:r>
              <a:rPr lang="en-US" sz="2711"/>
              <a:t> </a:t>
            </a:r>
            <a:endParaRPr sz="2711"/>
          </a:p>
        </p:txBody>
      </p:sp>
      <p:sp>
        <p:nvSpPr>
          <p:cNvPr id="239" name="Google Shape;239;g1595c88b83d_0_9"/>
          <p:cNvSpPr txBox="1"/>
          <p:nvPr>
            <p:ph idx="1" type="body"/>
          </p:nvPr>
        </p:nvSpPr>
        <p:spPr>
          <a:xfrm>
            <a:off x="5180875" y="6416850"/>
            <a:ext cx="23862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None/>
            </a:pPr>
            <a:r>
              <a:rPr i="1" lang="en-US" sz="1800"/>
              <a:t>(Details on next slide)</a:t>
            </a:r>
            <a:endParaRPr i="1" sz="1800">
              <a:solidFill>
                <a:srgbClr val="000000"/>
              </a:solidFill>
            </a:endParaRPr>
          </a:p>
        </p:txBody>
      </p:sp>
      <p:grpSp>
        <p:nvGrpSpPr>
          <p:cNvPr id="240" name="Google Shape;240;g1595c88b83d_0_9"/>
          <p:cNvGrpSpPr/>
          <p:nvPr/>
        </p:nvGrpSpPr>
        <p:grpSpPr>
          <a:xfrm>
            <a:off x="602250" y="1133727"/>
            <a:ext cx="10928341" cy="5283125"/>
            <a:chOff x="602250" y="1133727"/>
            <a:chExt cx="10928341" cy="5283125"/>
          </a:xfrm>
        </p:grpSpPr>
        <p:grpSp>
          <p:nvGrpSpPr>
            <p:cNvPr id="241" name="Google Shape;241;g1595c88b83d_0_9"/>
            <p:cNvGrpSpPr/>
            <p:nvPr/>
          </p:nvGrpSpPr>
          <p:grpSpPr>
            <a:xfrm>
              <a:off x="602250" y="1133800"/>
              <a:ext cx="5503775" cy="5234352"/>
              <a:chOff x="630951" y="1133741"/>
              <a:chExt cx="4591070" cy="4430635"/>
            </a:xfrm>
          </p:grpSpPr>
          <p:grpSp>
            <p:nvGrpSpPr>
              <p:cNvPr id="242" name="Google Shape;242;g1595c88b83d_0_9"/>
              <p:cNvGrpSpPr/>
              <p:nvPr/>
            </p:nvGrpSpPr>
            <p:grpSpPr>
              <a:xfrm>
                <a:off x="630951" y="1133741"/>
                <a:ext cx="4591070" cy="4430635"/>
                <a:chOff x="1508120" y="3639522"/>
                <a:chExt cx="2934153" cy="2831619"/>
              </a:xfrm>
            </p:grpSpPr>
            <p:pic>
              <p:nvPicPr>
                <p:cNvPr id="243" name="Google Shape;243;g1595c88b83d_0_9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901" l="18827" r="18305" t="0"/>
                <a:stretch/>
              </p:blipFill>
              <p:spPr>
                <a:xfrm>
                  <a:off x="1508120" y="3639522"/>
                  <a:ext cx="2934153" cy="28316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00013" rotWithShape="0" algn="bl" dir="5400000" dist="47625">
                    <a:srgbClr val="000000">
                      <a:alpha val="50000"/>
                    </a:srgbClr>
                  </a:outerShdw>
                </a:effectLst>
              </p:spPr>
            </p:pic>
            <p:sp>
              <p:nvSpPr>
                <p:cNvPr id="244" name="Google Shape;244;g1595c88b83d_0_9"/>
                <p:cNvSpPr/>
                <p:nvPr/>
              </p:nvSpPr>
              <p:spPr>
                <a:xfrm>
                  <a:off x="1643075" y="5173875"/>
                  <a:ext cx="708300" cy="592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45" name="Google Shape;245;g1595c88b83d_0_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928" l="14101" r="7207" t="49911"/>
                <a:stretch/>
              </p:blipFill>
              <p:spPr>
                <a:xfrm>
                  <a:off x="1508120" y="5073224"/>
                  <a:ext cx="2934153" cy="139791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00013" rotWithShape="0" algn="bl" dir="5400000" dist="47625">
                    <a:srgbClr val="000000">
                      <a:alpha val="50000"/>
                    </a:srgbClr>
                  </a:outerShdw>
                </a:effectLst>
              </p:spPr>
            </p:pic>
          </p:grpSp>
          <p:sp>
            <p:nvSpPr>
              <p:cNvPr id="246" name="Google Shape;246;g1595c88b83d_0_9"/>
              <p:cNvSpPr txBox="1"/>
              <p:nvPr/>
            </p:nvSpPr>
            <p:spPr>
              <a:xfrm>
                <a:off x="811663" y="2982748"/>
                <a:ext cx="30636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rPr>
                  <a:t>GOES-West “Full Disk”</a:t>
                </a:r>
                <a:endParaRPr b="0" i="0" sz="1400" u="none" cap="none" strike="noStrike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7" name="Google Shape;247;g1595c88b83d_0_9"/>
              <p:cNvSpPr/>
              <p:nvPr/>
            </p:nvSpPr>
            <p:spPr>
              <a:xfrm>
                <a:off x="1002250" y="3588200"/>
                <a:ext cx="1021800" cy="855300"/>
              </a:xfrm>
              <a:prstGeom prst="rect">
                <a:avLst/>
              </a:prstGeom>
              <a:noFill/>
              <a:ln cap="flat" cmpd="sng" w="19050">
                <a:solidFill>
                  <a:srgbClr val="AEE2F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g1595c88b83d_0_9"/>
              <p:cNvSpPr/>
              <p:nvPr/>
            </p:nvSpPr>
            <p:spPr>
              <a:xfrm>
                <a:off x="1817200" y="1158900"/>
                <a:ext cx="1446900" cy="556200"/>
              </a:xfrm>
              <a:prstGeom prst="rect">
                <a:avLst/>
              </a:prstGeom>
              <a:noFill/>
              <a:ln cap="flat" cmpd="sng" w="19050">
                <a:solidFill>
                  <a:srgbClr val="AEE2F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g1595c88b83d_0_9"/>
              <p:cNvSpPr/>
              <p:nvPr/>
            </p:nvSpPr>
            <p:spPr>
              <a:xfrm>
                <a:off x="1805000" y="2240400"/>
                <a:ext cx="709500" cy="741000"/>
              </a:xfrm>
              <a:prstGeom prst="rect">
                <a:avLst/>
              </a:prstGeom>
              <a:noFill/>
              <a:ln cap="flat" cmpd="sng" w="19050">
                <a:solidFill>
                  <a:srgbClr val="AEE2FB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g1595c88b83d_0_9"/>
              <p:cNvSpPr/>
              <p:nvPr/>
            </p:nvSpPr>
            <p:spPr>
              <a:xfrm>
                <a:off x="1875000" y="1536575"/>
                <a:ext cx="2048700" cy="1225500"/>
              </a:xfrm>
              <a:prstGeom prst="rect">
                <a:avLst/>
              </a:prstGeom>
              <a:noFill/>
              <a:ln cap="flat" cmpd="sng" w="19050">
                <a:solidFill>
                  <a:srgbClr val="CC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EA999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g1595c88b83d_0_9"/>
              <p:cNvSpPr txBox="1"/>
              <p:nvPr/>
            </p:nvSpPr>
            <p:spPr>
              <a:xfrm>
                <a:off x="2056043" y="3588202"/>
                <a:ext cx="1958700" cy="32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rPr>
                  <a:t>American Samoa regional sector </a:t>
                </a:r>
                <a:endParaRPr b="1" i="0" sz="1200" u="none" cap="none" strike="noStrike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rPr>
                  <a:t>(Band 13 only)</a:t>
                </a:r>
                <a:endParaRPr b="1" i="0" sz="1200" u="none" cap="none" strike="noStrike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2" name="Google Shape;252;g1595c88b83d_0_9"/>
              <p:cNvSpPr txBox="1"/>
              <p:nvPr/>
            </p:nvSpPr>
            <p:spPr>
              <a:xfrm>
                <a:off x="852461" y="1214075"/>
                <a:ext cx="894000" cy="32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Alaska regional </a:t>
                </a:r>
                <a:endParaRPr b="1" i="0" sz="1200" u="none" cap="none" strike="noStrike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sector</a:t>
                </a:r>
                <a:endParaRPr b="1" i="0" sz="12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3" name="Google Shape;253;g1595c88b83d_0_9"/>
              <p:cNvSpPr txBox="1"/>
              <p:nvPr/>
            </p:nvSpPr>
            <p:spPr>
              <a:xfrm>
                <a:off x="753155" y="2296154"/>
                <a:ext cx="993300" cy="48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lang="en-US" sz="1200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rPr>
                  <a:t>No </a:t>
                </a:r>
                <a:r>
                  <a:rPr b="1" i="0" lang="en-US" sz="1200" u="none" cap="none" strike="noStrike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rPr>
                  <a:t>Hawaii regional sector</a:t>
                </a:r>
                <a:r>
                  <a:rPr b="1" i="0" lang="en-US" sz="1200" u="none" cap="none" strike="noStrike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 </a:t>
                </a:r>
                <a:br>
                  <a:rPr b="1" i="0" lang="en-US" sz="1200" u="none" cap="none" strike="noStrike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</a:br>
                <a:endParaRPr b="1" i="0" sz="12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54" name="Google Shape;254;g1595c88b83d_0_9"/>
              <p:cNvSpPr txBox="1"/>
              <p:nvPr/>
            </p:nvSpPr>
            <p:spPr>
              <a:xfrm>
                <a:off x="2571472" y="1528801"/>
                <a:ext cx="1329000" cy="32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CC0000"/>
                    </a:solidFill>
                    <a:latin typeface="Lato"/>
                    <a:ea typeface="Lato"/>
                    <a:cs typeface="Lato"/>
                    <a:sym typeface="Lato"/>
                  </a:rPr>
                  <a:t>W. CONUS (PACUS)</a:t>
                </a:r>
                <a:endParaRPr b="1" i="0" sz="1200" u="none" cap="none" strike="noStrike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CC0000"/>
                    </a:solidFill>
                    <a:latin typeface="Lato"/>
                    <a:ea typeface="Lato"/>
                    <a:cs typeface="Lato"/>
                    <a:sym typeface="Lato"/>
                  </a:rPr>
                  <a:t>sector</a:t>
                </a:r>
                <a:endParaRPr b="1" i="0" sz="1200" u="none" cap="none" strike="noStrike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255" name="Google Shape;255;g1595c88b83d_0_9"/>
            <p:cNvGrpSpPr/>
            <p:nvPr/>
          </p:nvGrpSpPr>
          <p:grpSpPr>
            <a:xfrm>
              <a:off x="6191850" y="1133727"/>
              <a:ext cx="5338741" cy="5283125"/>
              <a:chOff x="5353613" y="1133691"/>
              <a:chExt cx="4478810" cy="4471919"/>
            </a:xfrm>
          </p:grpSpPr>
          <p:grpSp>
            <p:nvGrpSpPr>
              <p:cNvPr id="256" name="Google Shape;256;g1595c88b83d_0_9"/>
              <p:cNvGrpSpPr/>
              <p:nvPr/>
            </p:nvGrpSpPr>
            <p:grpSpPr>
              <a:xfrm>
                <a:off x="5353613" y="1133691"/>
                <a:ext cx="4478796" cy="4471919"/>
                <a:chOff x="6954015" y="1438528"/>
                <a:chExt cx="4519928" cy="4512987"/>
              </a:xfrm>
            </p:grpSpPr>
            <p:pic>
              <p:nvPicPr>
                <p:cNvPr id="257" name="Google Shape;257;g1595c88b83d_0_9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-694" l="19320" r="18930" t="0"/>
                <a:stretch/>
              </p:blipFill>
              <p:spPr>
                <a:xfrm>
                  <a:off x="6954015" y="1438528"/>
                  <a:ext cx="4519928" cy="451298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14300" rotWithShape="0" algn="bl" dir="5400000" dist="57150">
                    <a:srgbClr val="000000">
                      <a:alpha val="50000"/>
                    </a:srgbClr>
                  </a:outerShdw>
                </a:effectLst>
              </p:spPr>
            </p:pic>
            <p:sp>
              <p:nvSpPr>
                <p:cNvPr id="258" name="Google Shape;258;g1595c88b83d_0_9"/>
                <p:cNvSpPr txBox="1"/>
                <p:nvPr/>
              </p:nvSpPr>
              <p:spPr>
                <a:xfrm>
                  <a:off x="7076628" y="3286946"/>
                  <a:ext cx="3256800" cy="34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0" i="0" lang="en-US" sz="1400" u="none" cap="none" strike="noStrike">
                      <a:solidFill>
                        <a:srgbClr val="FF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GOES-East “Full Disk”</a:t>
                  </a:r>
                  <a:endParaRPr b="0" i="0" sz="1400" u="none" cap="none" strike="noStrike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  <p:sp>
            <p:nvSpPr>
              <p:cNvPr id="259" name="Google Shape;259;g1595c88b83d_0_9"/>
              <p:cNvSpPr txBox="1"/>
              <p:nvPr/>
            </p:nvSpPr>
            <p:spPr>
              <a:xfrm>
                <a:off x="7329223" y="4187333"/>
                <a:ext cx="2503200" cy="48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lang="en-US" sz="12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“</a:t>
                </a:r>
                <a:r>
                  <a:rPr b="1" i="0" lang="en-US" sz="1200" u="none" cap="none" strike="noStrike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Full Disk</a:t>
                </a:r>
                <a:r>
                  <a:rPr b="1" lang="en-US" sz="12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”</a:t>
                </a:r>
                <a:r>
                  <a:rPr b="1" lang="en-US" sz="12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 </a:t>
                </a:r>
                <a:r>
                  <a:rPr b="1" lang="en-US" sz="1200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rPr>
                  <a:t>-&gt; Northern Hemisphere</a:t>
                </a:r>
                <a:r>
                  <a:rPr b="1" i="0" lang="en-US" sz="1200" u="none" cap="none" strike="noStrike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 </a:t>
                </a:r>
                <a:endParaRPr b="1" i="0" sz="12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17145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rPr>
                  <a:t>Band 13: 2 km pixels</a:t>
                </a:r>
                <a:endParaRPr b="1" i="0" sz="1200" u="none" cap="none" strike="noStrike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17145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All other bands: 6 km pixels</a:t>
                </a:r>
                <a:endParaRPr b="1" i="0" sz="12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60" name="Google Shape;260;g1595c88b83d_0_9"/>
              <p:cNvSpPr/>
              <p:nvPr/>
            </p:nvSpPr>
            <p:spPr>
              <a:xfrm>
                <a:off x="7466775" y="2218500"/>
                <a:ext cx="803100" cy="741000"/>
              </a:xfrm>
              <a:prstGeom prst="rect">
                <a:avLst/>
              </a:prstGeom>
              <a:noFill/>
              <a:ln cap="flat" cmpd="sng" w="19050">
                <a:solidFill>
                  <a:srgbClr val="AEE2F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g1595c88b83d_0_9"/>
              <p:cNvSpPr/>
              <p:nvPr/>
            </p:nvSpPr>
            <p:spPr>
              <a:xfrm>
                <a:off x="6029325" y="1477900"/>
                <a:ext cx="2090400" cy="1243200"/>
              </a:xfrm>
              <a:prstGeom prst="rect">
                <a:avLst/>
              </a:prstGeom>
              <a:noFill/>
              <a:ln cap="flat" cmpd="sng" w="19050">
                <a:solidFill>
                  <a:srgbClr val="CC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EA999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g1595c88b83d_0_9"/>
              <p:cNvSpPr txBox="1"/>
              <p:nvPr/>
            </p:nvSpPr>
            <p:spPr>
              <a:xfrm>
                <a:off x="6065025" y="1477900"/>
                <a:ext cx="640200" cy="32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CC4125"/>
                    </a:solidFill>
                    <a:latin typeface="Lato"/>
                    <a:ea typeface="Lato"/>
                    <a:cs typeface="Lato"/>
                    <a:sym typeface="Lato"/>
                  </a:rPr>
                  <a:t>CONUS</a:t>
                </a:r>
                <a:endParaRPr b="1" i="0" sz="1200" u="none" cap="none" strike="noStrike">
                  <a:solidFill>
                    <a:srgbClr val="CC4125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CC4125"/>
                    </a:solidFill>
                    <a:latin typeface="Lato"/>
                    <a:ea typeface="Lato"/>
                    <a:cs typeface="Lato"/>
                    <a:sym typeface="Lato"/>
                  </a:rPr>
                  <a:t>sector</a:t>
                </a:r>
                <a:endParaRPr b="1" i="0" sz="1200" u="none" cap="none" strike="noStrike">
                  <a:solidFill>
                    <a:srgbClr val="CC4125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63" name="Google Shape;263;g1595c88b83d_0_9"/>
              <p:cNvSpPr txBox="1"/>
              <p:nvPr/>
            </p:nvSpPr>
            <p:spPr>
              <a:xfrm>
                <a:off x="8304557" y="2262371"/>
                <a:ext cx="1508100" cy="48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rPr>
                  <a:t>Puerto Rico regional sector</a:t>
                </a:r>
                <a:endParaRPr b="1" i="0" sz="12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rPr>
                  <a:t>(Bands 1-10, 13, 15 only)</a:t>
                </a:r>
                <a:endParaRPr b="1" i="0" sz="1200" u="none" cap="none" strike="noStrike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264" name="Google Shape;264;g1595c88b83d_0_9"/>
          <p:cNvSpPr txBox="1"/>
          <p:nvPr/>
        </p:nvSpPr>
        <p:spPr>
          <a:xfrm>
            <a:off x="3136577" y="4817500"/>
            <a:ext cx="2983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200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  <a:r>
              <a:rPr b="1" i="0" lang="en-US" sz="12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Full Disk</a:t>
            </a:r>
            <a:r>
              <a:rPr b="1" lang="en-US" sz="1200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r>
              <a:rPr b="1" i="0" lang="en-US" sz="1200" u="none" cap="none" strike="noStrike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 -&gt; </a:t>
            </a:r>
            <a:r>
              <a:rPr b="1" lang="en-US" sz="12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Northern </a:t>
            </a:r>
            <a:r>
              <a:rPr b="1" i="0" lang="en-US" sz="1200" u="none" cap="none" strike="noStrike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Hemisphere</a:t>
            </a:r>
            <a:r>
              <a:rPr b="1" i="0" lang="en-US" sz="12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i="0" sz="1200" u="none" cap="none" strike="noStrike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Band 13: 2 km pixels</a:t>
            </a:r>
            <a:endParaRPr b="1" i="0" sz="1200" u="none" cap="none" strike="noStrike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All other bands: 6 km pixels</a:t>
            </a:r>
            <a:endParaRPr b="1" i="0" sz="1200" u="none" cap="none" strike="noStrike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5" name="Google Shape;265;g1595c88b83d_0_9"/>
          <p:cNvSpPr txBox="1"/>
          <p:nvPr/>
        </p:nvSpPr>
        <p:spPr>
          <a:xfrm>
            <a:off x="4141325" y="1133725"/>
            <a:ext cx="197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(starting 2023-01-04)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66" name="Google Shape;266;g1595c88b83d_0_9"/>
          <p:cNvSpPr txBox="1"/>
          <p:nvPr/>
        </p:nvSpPr>
        <p:spPr>
          <a:xfrm>
            <a:off x="9817875" y="1133725"/>
            <a:ext cx="17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(since 2022-12-01)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67" name="Google Shape;267;g1595c88b83d_0_9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f4cf40181_0_0"/>
          <p:cNvSpPr txBox="1"/>
          <p:nvPr>
            <p:ph idx="1" type="body"/>
          </p:nvPr>
        </p:nvSpPr>
        <p:spPr>
          <a:xfrm>
            <a:off x="235625" y="1057550"/>
            <a:ext cx="8610300" cy="46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None/>
            </a:pPr>
            <a:r>
              <a:rPr lang="en-US" sz="1500"/>
              <a:t>GOES-R ABI Imagery (SCMI) on SBN is undergoing the following changes (a.k.a. “DO.11”)</a:t>
            </a:r>
            <a:br>
              <a:rPr lang="en-US" sz="1500"/>
            </a:br>
            <a:r>
              <a:rPr lang="en-US" sz="1500"/>
              <a:t>as of </a:t>
            </a:r>
            <a:r>
              <a:rPr b="1" lang="en-US" sz="1500"/>
              <a:t>Dec. 1, 2022</a:t>
            </a:r>
            <a:r>
              <a:rPr i="1" lang="en-US" sz="1500"/>
              <a:t> </a:t>
            </a:r>
            <a:r>
              <a:rPr lang="en-US" sz="1500"/>
              <a:t>/</a:t>
            </a:r>
            <a:r>
              <a:rPr lang="en-US" sz="1500"/>
              <a:t> </a:t>
            </a:r>
            <a:r>
              <a:rPr b="1" lang="en-US" sz="1500"/>
              <a:t>GOES-East</a:t>
            </a:r>
            <a:r>
              <a:rPr i="1" lang="en-US" sz="1500"/>
              <a:t> </a:t>
            </a:r>
            <a:r>
              <a:rPr lang="en-US" sz="1500"/>
              <a:t>and </a:t>
            </a:r>
            <a:r>
              <a:rPr b="1" lang="en-US" sz="1500"/>
              <a:t>Jan. 4</a:t>
            </a:r>
            <a:r>
              <a:rPr lang="en-US" sz="1500"/>
              <a:t> / </a:t>
            </a:r>
            <a:r>
              <a:rPr b="1" lang="en-US" sz="1500"/>
              <a:t>GOES-West</a:t>
            </a:r>
            <a:r>
              <a:rPr lang="en-US" sz="1500"/>
              <a:t> (see </a:t>
            </a:r>
            <a:r>
              <a:rPr lang="en-US" sz="1500" u="sng">
                <a:solidFill>
                  <a:schemeClr val="hlink"/>
                </a:solidFill>
                <a:hlinkClick r:id="rId3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SCN22-94 - Updated</a:t>
            </a:r>
            <a:r>
              <a:rPr lang="en-US" sz="1500"/>
              <a:t>):</a:t>
            </a:r>
            <a:endParaRPr sz="1500"/>
          </a:p>
          <a:p>
            <a:pPr indent="-1968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i="1" lang="en-US" sz="1300"/>
              <a:t>(GOES-East, GOES-West) </a:t>
            </a:r>
            <a:r>
              <a:rPr lang="en-US" sz="1300"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Cease transmission of </a:t>
            </a:r>
            <a:r>
              <a:rPr b="1" lang="en-US" sz="1300"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Southern Hemisphere </a:t>
            </a:r>
            <a:r>
              <a:rPr lang="en-US" sz="1300"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imagery from the Full Disk (all 16 bands</a:t>
            </a:r>
            <a:r>
              <a:rPr lang="en-US" sz="1300"/>
              <a:t>);</a:t>
            </a:r>
            <a:endParaRPr sz="1300"/>
          </a:p>
          <a:p>
            <a:pPr indent="-196850" lvl="0" marL="28575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i="1" lang="en-US" sz="1300"/>
              <a:t>(GOES-East, GOES-West) </a:t>
            </a:r>
            <a:r>
              <a:rPr b="1" lang="en-US" sz="1300"/>
              <a:t>Full 2 km resolution</a:t>
            </a:r>
            <a:r>
              <a:rPr lang="en-US" sz="1300"/>
              <a:t> for </a:t>
            </a:r>
            <a:r>
              <a:rPr b="1" lang="en-US" sz="1300"/>
              <a:t>Band 13</a:t>
            </a:r>
            <a:r>
              <a:rPr lang="en-US" sz="1300"/>
              <a:t> (Clean IR Window) “Full Disk” (Full Hemisphere);</a:t>
            </a:r>
            <a:endParaRPr sz="1300"/>
          </a:p>
          <a:p>
            <a:pPr indent="-196850" lvl="0" marL="28575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i="1" lang="en-US" sz="1300"/>
              <a:t>(GOES-East) </a:t>
            </a:r>
            <a:r>
              <a:rPr lang="en-US" sz="1300"/>
              <a:t>Omit </a:t>
            </a:r>
            <a:r>
              <a:rPr b="1" lang="en-US" sz="1300"/>
              <a:t>Bands 11</a:t>
            </a:r>
            <a:r>
              <a:rPr lang="en-US" sz="1300"/>
              <a:t>, </a:t>
            </a:r>
            <a:r>
              <a:rPr b="1" lang="en-US" sz="1300"/>
              <a:t>12</a:t>
            </a:r>
            <a:r>
              <a:rPr lang="en-US" sz="1300"/>
              <a:t>, </a:t>
            </a:r>
            <a:r>
              <a:rPr b="1" lang="en-US" sz="1300"/>
              <a:t>14</a:t>
            </a:r>
            <a:r>
              <a:rPr lang="en-US" sz="1300"/>
              <a:t>, and</a:t>
            </a:r>
            <a:r>
              <a:rPr b="1" lang="en-US" sz="1300"/>
              <a:t> 16</a:t>
            </a:r>
            <a:r>
              <a:rPr lang="en-US" sz="1300"/>
              <a:t> from GOES-East Puerto Rico sector imagery;</a:t>
            </a:r>
            <a:endParaRPr sz="1300"/>
          </a:p>
          <a:p>
            <a:pPr indent="-196850" lvl="0" marL="28575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i="1" lang="en-US" sz="1300"/>
              <a:t>(GOES-West) </a:t>
            </a:r>
            <a:r>
              <a:rPr lang="en-US" sz="1300"/>
              <a:t>Cease transmission of the GOES-West </a:t>
            </a:r>
            <a:r>
              <a:rPr b="1" lang="en-US" sz="1300"/>
              <a:t>Hawaii </a:t>
            </a:r>
            <a:r>
              <a:rPr lang="en-US" sz="1300"/>
              <a:t>Regional sector;</a:t>
            </a:r>
            <a:endParaRPr sz="1300"/>
          </a:p>
          <a:p>
            <a:pPr indent="-196850" lvl="0" marL="28575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i="1" lang="en-US" sz="1300"/>
              <a:t>(GOES-West) </a:t>
            </a:r>
            <a:r>
              <a:rPr lang="en-US" sz="1300"/>
              <a:t>Add Band 13 imagery (IR Window) for a new GOES-West </a:t>
            </a:r>
            <a:r>
              <a:rPr b="1" lang="en-US" sz="1300"/>
              <a:t>American Samoa</a:t>
            </a:r>
            <a:r>
              <a:rPr lang="en-US" sz="1300"/>
              <a:t> Regional sector.</a:t>
            </a:r>
            <a:endParaRPr i="1" sz="1300">
              <a:solidFill>
                <a:srgbClr val="000000"/>
              </a:solidFill>
            </a:endParaRPr>
          </a:p>
        </p:txBody>
      </p:sp>
      <p:sp>
        <p:nvSpPr>
          <p:cNvPr id="274" name="Google Shape;274;gff4cf40181_0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5" name="Google Shape;275;gff4cf40181_0_0"/>
          <p:cNvSpPr txBox="1"/>
          <p:nvPr>
            <p:ph idx="1" type="body"/>
          </p:nvPr>
        </p:nvSpPr>
        <p:spPr>
          <a:xfrm>
            <a:off x="207000" y="3668150"/>
            <a:ext cx="86391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1091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None/>
            </a:pPr>
            <a:r>
              <a:rPr lang="en-US" sz="1400"/>
              <a:t>NOTES:</a:t>
            </a:r>
            <a:endParaRPr sz="1400"/>
          </a:p>
          <a:p>
            <a:pPr indent="-317500" lvl="0" marL="457200" marR="1091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b="1" lang="en-US" sz="1400"/>
              <a:t>The change will affect only GOES-R ABI imagery over SBN</a:t>
            </a:r>
            <a:r>
              <a:rPr lang="en-US" sz="1400"/>
              <a:t> – not ABI L2 products; or other instruments; or dissemination other than SBN.</a:t>
            </a:r>
            <a:endParaRPr sz="1400"/>
          </a:p>
          <a:p>
            <a:pPr indent="-317500" lvl="0" marL="457200" marR="1091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Mesoscale and CONUS / W. CONUS (PACUS) sectors will not change.</a:t>
            </a:r>
            <a:endParaRPr sz="1400"/>
          </a:p>
          <a:p>
            <a:pPr indent="-317500" lvl="0" marL="457200" marR="1091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b="1" lang="en-US" sz="1400"/>
              <a:t>These changes will be rolled back ~</a:t>
            </a:r>
            <a:r>
              <a:rPr b="1" lang="en-US" sz="1400"/>
              <a:t>Jan. 31</a:t>
            </a:r>
            <a:r>
              <a:rPr b="1" lang="en-US" sz="1400"/>
              <a:t>, 2023</a:t>
            </a:r>
            <a:r>
              <a:rPr b="1" lang="en-US" sz="1400"/>
              <a:t>; then reinstated permanently ~</a:t>
            </a:r>
            <a:r>
              <a:rPr b="1" lang="en-US" sz="1400"/>
              <a:t>Mar. 6, 2023:</a:t>
            </a:r>
            <a:endParaRPr b="1" i="1" sz="1400">
              <a:solidFill>
                <a:srgbClr val="000000"/>
              </a:solidFill>
            </a:endParaRPr>
          </a:p>
        </p:txBody>
      </p:sp>
      <p:grpSp>
        <p:nvGrpSpPr>
          <p:cNvPr id="276" name="Google Shape;276;gff4cf40181_0_0"/>
          <p:cNvGrpSpPr/>
          <p:nvPr/>
        </p:nvGrpSpPr>
        <p:grpSpPr>
          <a:xfrm>
            <a:off x="8846016" y="3876972"/>
            <a:ext cx="2860162" cy="2662584"/>
            <a:chOff x="629600" y="1133734"/>
            <a:chExt cx="4592425" cy="4471925"/>
          </a:xfrm>
        </p:grpSpPr>
        <p:grpSp>
          <p:nvGrpSpPr>
            <p:cNvPr id="277" name="Google Shape;277;gff4cf40181_0_0"/>
            <p:cNvGrpSpPr/>
            <p:nvPr/>
          </p:nvGrpSpPr>
          <p:grpSpPr>
            <a:xfrm>
              <a:off x="630958" y="1133734"/>
              <a:ext cx="4591065" cy="4471925"/>
              <a:chOff x="1508125" y="3639518"/>
              <a:chExt cx="2934151" cy="2858008"/>
            </a:xfrm>
          </p:grpSpPr>
          <p:pic>
            <p:nvPicPr>
              <p:cNvPr id="278" name="Google Shape;278;gff4cf40181_0_0"/>
              <p:cNvPicPr preferRelativeResize="0"/>
              <p:nvPr/>
            </p:nvPicPr>
            <p:blipFill rotWithShape="1">
              <a:blip r:embed="rId4">
                <a:alphaModFix/>
              </a:blip>
              <a:srcRect b="0" l="19787" r="19190" t="0"/>
              <a:stretch/>
            </p:blipFill>
            <p:spPr>
              <a:xfrm>
                <a:off x="1553021" y="3639518"/>
                <a:ext cx="2847949" cy="285751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9" name="Google Shape;279;gff4cf40181_0_0"/>
              <p:cNvSpPr/>
              <p:nvPr/>
            </p:nvSpPr>
            <p:spPr>
              <a:xfrm>
                <a:off x="1643075" y="5173875"/>
                <a:ext cx="708300" cy="5928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80" name="Google Shape;280;gff4cf40181_0_0"/>
              <p:cNvPicPr preferRelativeResize="0"/>
              <p:nvPr/>
            </p:nvPicPr>
            <p:blipFill rotWithShape="1">
              <a:blip r:embed="rId5">
                <a:alphaModFix/>
              </a:blip>
              <a:srcRect b="0" l="14101" r="7207" t="49912"/>
              <a:stretch/>
            </p:blipFill>
            <p:spPr>
              <a:xfrm>
                <a:off x="1508125" y="5073225"/>
                <a:ext cx="2934151" cy="14243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81" name="Google Shape;281;gff4cf40181_0_0"/>
            <p:cNvSpPr txBox="1"/>
            <p:nvPr/>
          </p:nvSpPr>
          <p:spPr>
            <a:xfrm>
              <a:off x="3539314" y="1659599"/>
              <a:ext cx="1682700" cy="56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GOES-West</a:t>
              </a:r>
              <a:endParaRPr b="1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2" name="Google Shape;282;gff4cf40181_0_0"/>
            <p:cNvSpPr txBox="1"/>
            <p:nvPr/>
          </p:nvSpPr>
          <p:spPr>
            <a:xfrm>
              <a:off x="4162425" y="1133750"/>
              <a:ext cx="1059600" cy="41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1" i="0" lang="en-US" sz="5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rPr>
                <a:t>Full Disk </a:t>
              </a:r>
              <a:endParaRPr b="1" i="0" sz="5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1" i="0" lang="en-US" sz="500" u="none" cap="none" strike="noStrike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rPr>
                <a:t>Band 13: 2km pixels</a:t>
              </a:r>
              <a:endParaRPr b="1" i="0" sz="500" u="none" cap="none" strike="noStrike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1" i="0" lang="en-US" sz="5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rPr>
                <a:t>All other bands: 6km</a:t>
              </a:r>
              <a:endParaRPr b="1" i="0" sz="5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3" name="Google Shape;283;gff4cf40181_0_0"/>
            <p:cNvSpPr/>
            <p:nvPr/>
          </p:nvSpPr>
          <p:spPr>
            <a:xfrm>
              <a:off x="1002250" y="3588200"/>
              <a:ext cx="1021800" cy="855300"/>
            </a:xfrm>
            <a:prstGeom prst="rect">
              <a:avLst/>
            </a:prstGeom>
            <a:noFill/>
            <a:ln cap="flat" cmpd="sng" w="9525">
              <a:solidFill>
                <a:srgbClr val="AEE2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ff4cf40181_0_0"/>
            <p:cNvSpPr/>
            <p:nvPr/>
          </p:nvSpPr>
          <p:spPr>
            <a:xfrm>
              <a:off x="1817200" y="1158900"/>
              <a:ext cx="1446900" cy="556200"/>
            </a:xfrm>
            <a:prstGeom prst="rect">
              <a:avLst/>
            </a:prstGeom>
            <a:noFill/>
            <a:ln cap="flat" cmpd="sng" w="19050">
              <a:solidFill>
                <a:srgbClr val="AEE2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gff4cf40181_0_0"/>
            <p:cNvSpPr/>
            <p:nvPr/>
          </p:nvSpPr>
          <p:spPr>
            <a:xfrm>
              <a:off x="1805000" y="2240400"/>
              <a:ext cx="709500" cy="741000"/>
            </a:xfrm>
            <a:prstGeom prst="rect">
              <a:avLst/>
            </a:prstGeom>
            <a:noFill/>
            <a:ln cap="flat" cmpd="sng" w="9525">
              <a:solidFill>
                <a:srgbClr val="AEE2FB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gff4cf40181_0_0"/>
            <p:cNvSpPr/>
            <p:nvPr/>
          </p:nvSpPr>
          <p:spPr>
            <a:xfrm>
              <a:off x="1875000" y="1536575"/>
              <a:ext cx="2048700" cy="1225500"/>
            </a:xfrm>
            <a:prstGeom prst="rect">
              <a:avLst/>
            </a:prstGeom>
            <a:noFill/>
            <a:ln cap="flat" cmpd="sng" w="9525">
              <a:solidFill>
                <a:srgbClr val="E0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EA999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ff4cf40181_0_0"/>
            <p:cNvSpPr txBox="1"/>
            <p:nvPr/>
          </p:nvSpPr>
          <p:spPr>
            <a:xfrm>
              <a:off x="2045450" y="3615338"/>
              <a:ext cx="1819200" cy="41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1" i="0" lang="en-US" sz="500" u="none" cap="none" strike="noStrike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rPr>
                <a:t>American Samoa regional sector</a:t>
              </a:r>
              <a:br>
                <a:rPr b="1" i="0" lang="en-US" sz="500" u="none" cap="none" strike="noStrike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b="1" i="0" lang="en-US" sz="500" u="none" cap="none" strike="noStrike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rPr>
                <a:t>(as of </a:t>
              </a:r>
              <a:r>
                <a:rPr b="1" lang="en-US" sz="500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rPr>
                <a:t>Jan. 4, 2023</a:t>
              </a:r>
              <a:r>
                <a:rPr b="1" i="0" lang="en-US" sz="500" u="none" cap="none" strike="noStrike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rPr>
                <a:t>)</a:t>
              </a:r>
              <a:r>
                <a:rPr b="1" i="0" lang="en-US" sz="5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endParaRPr b="1" i="0" sz="5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1" i="0" lang="en-US" sz="5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rPr>
                <a:t>(Band 13 only)</a:t>
              </a:r>
              <a:endParaRPr b="1" i="0" sz="5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8" name="Google Shape;288;gff4cf40181_0_0"/>
            <p:cNvSpPr txBox="1"/>
            <p:nvPr/>
          </p:nvSpPr>
          <p:spPr>
            <a:xfrm>
              <a:off x="916025" y="1214075"/>
              <a:ext cx="894000" cy="28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1" i="0" lang="en-US" sz="500" u="none" cap="none" strike="noStrike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rPr>
                <a:t>Alaska regional </a:t>
              </a:r>
              <a:endParaRPr b="1" i="0" sz="500" u="none" cap="none" strike="noStrike">
                <a:solidFill>
                  <a:srgbClr val="AEE2FB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1" i="0" lang="en-US" sz="500" u="none" cap="none" strike="noStrike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rPr>
                <a:t>sector</a:t>
              </a:r>
              <a:endParaRPr b="1" i="0" sz="5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9" name="Google Shape;289;gff4cf40181_0_0"/>
            <p:cNvSpPr txBox="1"/>
            <p:nvPr/>
          </p:nvSpPr>
          <p:spPr>
            <a:xfrm>
              <a:off x="629600" y="2297700"/>
              <a:ext cx="1166400" cy="28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1" i="0" lang="en-US" sz="500" u="none" cap="none" strike="noStrike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rPr>
                <a:t>Hawaii regional sector </a:t>
              </a:r>
              <a:br>
                <a:rPr b="1" i="0" lang="en-US" sz="500" u="none" cap="none" strike="noStrike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b="1" i="0" lang="en-US" sz="500" u="none" cap="none" strike="noStrike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rPr>
                <a:t>(until </a:t>
              </a:r>
              <a:r>
                <a:rPr b="1" lang="en-US" sz="500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rPr>
                <a:t>Jan. 4, 2023</a:t>
              </a:r>
              <a:r>
                <a:rPr b="1" i="0" lang="en-US" sz="500" u="none" cap="none" strike="noStrike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rPr>
                <a:t>)</a:t>
              </a:r>
              <a:endParaRPr b="1" i="0" sz="5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0" name="Google Shape;290;gff4cf40181_0_0"/>
            <p:cNvSpPr txBox="1"/>
            <p:nvPr/>
          </p:nvSpPr>
          <p:spPr>
            <a:xfrm>
              <a:off x="2840900" y="1528800"/>
              <a:ext cx="1059600" cy="4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CC4125"/>
                  </a:solidFill>
                  <a:latin typeface="Lato"/>
                  <a:ea typeface="Lato"/>
                  <a:cs typeface="Lato"/>
                  <a:sym typeface="Lato"/>
                </a:rPr>
                <a:t>W. CONUS (PACUS)</a:t>
              </a:r>
              <a:endParaRPr b="1" i="0" sz="600" u="none" cap="none" strike="noStrike">
                <a:solidFill>
                  <a:srgbClr val="CC4125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CC4125"/>
                  </a:solidFill>
                  <a:latin typeface="Lato"/>
                  <a:ea typeface="Lato"/>
                  <a:cs typeface="Lato"/>
                  <a:sym typeface="Lato"/>
                </a:rPr>
                <a:t>sector</a:t>
              </a:r>
              <a:endParaRPr b="1" i="0" sz="600" u="none" cap="none" strike="noStrike">
                <a:solidFill>
                  <a:srgbClr val="CC412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91" name="Google Shape;291;gff4cf40181_0_0"/>
          <p:cNvGrpSpPr/>
          <p:nvPr/>
        </p:nvGrpSpPr>
        <p:grpSpPr>
          <a:xfrm>
            <a:off x="8880304" y="1142980"/>
            <a:ext cx="2760300" cy="2644175"/>
            <a:chOff x="5353606" y="1133706"/>
            <a:chExt cx="4478826" cy="4441006"/>
          </a:xfrm>
        </p:grpSpPr>
        <p:grpSp>
          <p:nvGrpSpPr>
            <p:cNvPr id="292" name="Google Shape;292;gff4cf40181_0_0"/>
            <p:cNvGrpSpPr/>
            <p:nvPr/>
          </p:nvGrpSpPr>
          <p:grpSpPr>
            <a:xfrm>
              <a:off x="5353606" y="1133706"/>
              <a:ext cx="4478826" cy="4441006"/>
              <a:chOff x="6954007" y="1438544"/>
              <a:chExt cx="4519958" cy="4481790"/>
            </a:xfrm>
          </p:grpSpPr>
          <p:pic>
            <p:nvPicPr>
              <p:cNvPr id="293" name="Google Shape;293;gff4cf40181_0_0"/>
              <p:cNvPicPr preferRelativeResize="0"/>
              <p:nvPr/>
            </p:nvPicPr>
            <p:blipFill rotWithShape="1">
              <a:blip r:embed="rId6">
                <a:alphaModFix/>
              </a:blip>
              <a:srcRect b="0" l="19320" r="18930" t="0"/>
              <a:stretch/>
            </p:blipFill>
            <p:spPr>
              <a:xfrm>
                <a:off x="6954007" y="1438544"/>
                <a:ext cx="4519941" cy="44817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4" name="Google Shape;294;gff4cf40181_0_0"/>
              <p:cNvSpPr txBox="1"/>
              <p:nvPr/>
            </p:nvSpPr>
            <p:spPr>
              <a:xfrm>
                <a:off x="9720765" y="1931341"/>
                <a:ext cx="1753200" cy="57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GOES-East</a:t>
                </a:r>
                <a:endParaRPr b="1" i="0" sz="10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295" name="Google Shape;295;gff4cf40181_0_0"/>
            <p:cNvSpPr txBox="1"/>
            <p:nvPr/>
          </p:nvSpPr>
          <p:spPr>
            <a:xfrm>
              <a:off x="8772825" y="1133750"/>
              <a:ext cx="1059600" cy="41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rPr>
                <a:t>Full Disk </a:t>
              </a:r>
              <a:endParaRPr b="0" i="0" sz="5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rPr>
                <a:t>Band 13: 2km pixels</a:t>
              </a:r>
              <a:endParaRPr b="0" i="0" sz="500" u="none" cap="none" strike="noStrike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rPr>
                <a:t>All other bands: 6km</a:t>
              </a:r>
              <a:endParaRPr b="0" i="0" sz="5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6" name="Google Shape;296;gff4cf40181_0_0"/>
            <p:cNvSpPr/>
            <p:nvPr/>
          </p:nvSpPr>
          <p:spPr>
            <a:xfrm>
              <a:off x="7466775" y="2218500"/>
              <a:ext cx="803100" cy="741000"/>
            </a:xfrm>
            <a:prstGeom prst="rect">
              <a:avLst/>
            </a:prstGeom>
            <a:noFill/>
            <a:ln cap="flat" cmpd="sng" w="9525">
              <a:solidFill>
                <a:srgbClr val="AEE2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ff4cf40181_0_0"/>
            <p:cNvSpPr/>
            <p:nvPr/>
          </p:nvSpPr>
          <p:spPr>
            <a:xfrm>
              <a:off x="6029325" y="1477900"/>
              <a:ext cx="2090400" cy="1243200"/>
            </a:xfrm>
            <a:prstGeom prst="rect">
              <a:avLst/>
            </a:prstGeom>
            <a:noFill/>
            <a:ln cap="flat" cmpd="sng" w="9525">
              <a:solidFill>
                <a:srgbClr val="CC412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EA999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ff4cf40181_0_0"/>
            <p:cNvSpPr txBox="1"/>
            <p:nvPr/>
          </p:nvSpPr>
          <p:spPr>
            <a:xfrm>
              <a:off x="6065025" y="1477900"/>
              <a:ext cx="640200" cy="39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-US" sz="700" u="none" cap="none" strike="noStrike">
                  <a:solidFill>
                    <a:srgbClr val="CC4125"/>
                  </a:solidFill>
                  <a:latin typeface="Lato"/>
                  <a:ea typeface="Lato"/>
                  <a:cs typeface="Lato"/>
                  <a:sym typeface="Lato"/>
                </a:rPr>
                <a:t>CONUS</a:t>
              </a:r>
              <a:endParaRPr b="1" i="0" sz="700" u="none" cap="none" strike="noStrike">
                <a:solidFill>
                  <a:srgbClr val="CC4125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-US" sz="700" u="none" cap="none" strike="noStrike">
                  <a:solidFill>
                    <a:srgbClr val="CC4125"/>
                  </a:solidFill>
                  <a:latin typeface="Lato"/>
                  <a:ea typeface="Lato"/>
                  <a:cs typeface="Lato"/>
                  <a:sym typeface="Lato"/>
                </a:rPr>
                <a:t>sector</a:t>
              </a:r>
              <a:endParaRPr b="1" i="0" sz="700" u="none" cap="none" strike="noStrike">
                <a:solidFill>
                  <a:srgbClr val="CC412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9" name="Google Shape;299;gff4cf40181_0_0"/>
            <p:cNvSpPr txBox="1"/>
            <p:nvPr/>
          </p:nvSpPr>
          <p:spPr>
            <a:xfrm>
              <a:off x="8299200" y="2281500"/>
              <a:ext cx="1425900" cy="41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1" i="0" lang="en-US" sz="500" u="none" cap="none" strike="noStrike">
                  <a:solidFill>
                    <a:srgbClr val="AEE2FB"/>
                  </a:solidFill>
                  <a:latin typeface="Lato"/>
                  <a:ea typeface="Lato"/>
                  <a:cs typeface="Lato"/>
                  <a:sym typeface="Lato"/>
                </a:rPr>
                <a:t>Puerto Rico regional sector</a:t>
              </a:r>
              <a:endParaRPr b="1" i="0" sz="5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1" i="0" lang="en-US" sz="5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rPr>
                <a:t>(Bands 1-10, 13, 15 only </a:t>
              </a:r>
              <a:br>
                <a:rPr b="1" i="0" lang="en-US" sz="5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b="1" i="0" lang="en-US" sz="5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rPr>
                <a:t>as of </a:t>
              </a:r>
              <a:r>
                <a:rPr b="1" lang="en-US" sz="5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rPr>
                <a:t>Dec. 1, </a:t>
              </a:r>
              <a:r>
                <a:rPr b="1" i="0" lang="en-US" sz="5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rPr>
                <a:t>2022)</a:t>
              </a:r>
              <a:endParaRPr b="1" i="0" sz="5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00" name="Google Shape;300;gff4cf40181_0_0"/>
          <p:cNvSpPr txBox="1"/>
          <p:nvPr>
            <p:ph type="title"/>
          </p:nvPr>
        </p:nvSpPr>
        <p:spPr>
          <a:xfrm>
            <a:off x="1219200" y="762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572"/>
              <a:buNone/>
            </a:pPr>
            <a:r>
              <a:rPr lang="en-US" sz="2711"/>
              <a:t>Changes to GOES-East,West ABI imagery on SBN: Dec. 1, Jan. 4 </a:t>
            </a:r>
            <a:endParaRPr sz="2711"/>
          </a:p>
        </p:txBody>
      </p:sp>
      <p:grpSp>
        <p:nvGrpSpPr>
          <p:cNvPr id="301" name="Google Shape;301;gff4cf40181_0_0"/>
          <p:cNvGrpSpPr/>
          <p:nvPr/>
        </p:nvGrpSpPr>
        <p:grpSpPr>
          <a:xfrm>
            <a:off x="903850" y="4997175"/>
            <a:ext cx="7629023" cy="1600150"/>
            <a:chOff x="903850" y="4997175"/>
            <a:chExt cx="7629023" cy="1600150"/>
          </a:xfrm>
        </p:grpSpPr>
        <p:pic>
          <p:nvPicPr>
            <p:cNvPr id="302" name="Google Shape;302;gff4cf40181_0_0"/>
            <p:cNvPicPr preferRelativeResize="0"/>
            <p:nvPr/>
          </p:nvPicPr>
          <p:blipFill rotWithShape="1">
            <a:blip r:embed="rId7">
              <a:alphaModFix/>
            </a:blip>
            <a:srcRect b="4351" l="0" r="0" t="0"/>
            <a:stretch/>
          </p:blipFill>
          <p:spPr>
            <a:xfrm>
              <a:off x="903850" y="4997175"/>
              <a:ext cx="7629023" cy="1600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gff4cf40181_0_0"/>
            <p:cNvSpPr txBox="1"/>
            <p:nvPr/>
          </p:nvSpPr>
          <p:spPr>
            <a:xfrm>
              <a:off x="1406425" y="5530550"/>
              <a:ext cx="277500" cy="1230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DO.09</a:t>
              </a:r>
              <a:endPara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304" name="Google Shape;304;gff4cf40181_0_0"/>
            <p:cNvSpPr txBox="1"/>
            <p:nvPr/>
          </p:nvSpPr>
          <p:spPr>
            <a:xfrm>
              <a:off x="3139975" y="5868700"/>
              <a:ext cx="277500" cy="1230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DO.09</a:t>
              </a:r>
              <a:endPara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305" name="Google Shape;305;gff4cf40181_0_0"/>
            <p:cNvSpPr txBox="1"/>
            <p:nvPr/>
          </p:nvSpPr>
          <p:spPr>
            <a:xfrm>
              <a:off x="7059525" y="5530550"/>
              <a:ext cx="277500" cy="1230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DO.09</a:t>
              </a:r>
              <a:endPara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306" name="Google Shape;306;gff4cf40181_0_0"/>
            <p:cNvSpPr txBox="1"/>
            <p:nvPr/>
          </p:nvSpPr>
          <p:spPr>
            <a:xfrm>
              <a:off x="7059525" y="5868700"/>
              <a:ext cx="277500" cy="1230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DO.09</a:t>
              </a:r>
              <a:endPara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307" name="Google Shape;307;gff4cf40181_0_0"/>
          <p:cNvGrpSpPr/>
          <p:nvPr/>
        </p:nvGrpSpPr>
        <p:grpSpPr>
          <a:xfrm>
            <a:off x="2498379" y="5274140"/>
            <a:ext cx="165047" cy="1274355"/>
            <a:chOff x="6095971" y="3300863"/>
            <a:chExt cx="115200" cy="592200"/>
          </a:xfrm>
        </p:grpSpPr>
        <p:cxnSp>
          <p:nvCxnSpPr>
            <p:cNvPr id="308" name="Google Shape;308;gff4cf40181_0_0"/>
            <p:cNvCxnSpPr/>
            <p:nvPr/>
          </p:nvCxnSpPr>
          <p:spPr>
            <a:xfrm>
              <a:off x="6096003" y="3300863"/>
              <a:ext cx="0" cy="592200"/>
            </a:xfrm>
            <a:prstGeom prst="straightConnector1">
              <a:avLst/>
            </a:prstGeom>
            <a:noFill/>
            <a:ln cap="flat" cmpd="sng" w="19050">
              <a:solidFill>
                <a:srgbClr val="1155CC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309" name="Google Shape;309;gff4cf40181_0_0"/>
            <p:cNvSpPr txBox="1"/>
            <p:nvPr/>
          </p:nvSpPr>
          <p:spPr>
            <a:xfrm rot="5400000">
              <a:off x="5970721" y="3462818"/>
              <a:ext cx="365700" cy="1152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800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Dec. 16</a:t>
              </a:r>
              <a:r>
                <a:rPr b="0" i="0" lang="en-US" sz="800" u="none" cap="none" strike="noStrike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2022</a:t>
              </a:r>
              <a:endParaRPr b="0" i="0" sz="8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10" name="Google Shape;310;gff4cf40181_0_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g1b9b69450e3_0_21"/>
          <p:cNvGrpSpPr/>
          <p:nvPr/>
        </p:nvGrpSpPr>
        <p:grpSpPr>
          <a:xfrm>
            <a:off x="5000668" y="1639416"/>
            <a:ext cx="6830363" cy="3286673"/>
            <a:chOff x="5000668" y="1868016"/>
            <a:chExt cx="6830363" cy="3286673"/>
          </a:xfrm>
        </p:grpSpPr>
        <p:grpSp>
          <p:nvGrpSpPr>
            <p:cNvPr id="317" name="Google Shape;317;g1b9b69450e3_0_21"/>
            <p:cNvGrpSpPr/>
            <p:nvPr/>
          </p:nvGrpSpPr>
          <p:grpSpPr>
            <a:xfrm>
              <a:off x="5000668" y="1868016"/>
              <a:ext cx="6830363" cy="3286673"/>
              <a:chOff x="4443750" y="1334400"/>
              <a:chExt cx="7691850" cy="4048624"/>
            </a:xfrm>
          </p:grpSpPr>
          <p:pic>
            <p:nvPicPr>
              <p:cNvPr id="318" name="Google Shape;318;g1b9b69450e3_0_2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443750" y="1334400"/>
                <a:ext cx="7691849" cy="4048624"/>
              </a:xfrm>
              <a:prstGeom prst="rect">
                <a:avLst/>
              </a:prstGeom>
              <a:noFill/>
              <a:ln cap="flat" cmpd="sng" w="9525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100013" rotWithShape="0" algn="bl" dir="5400000" dist="381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19" name="Google Shape;319;g1b9b69450e3_0_21"/>
              <p:cNvSpPr txBox="1"/>
              <p:nvPr/>
            </p:nvSpPr>
            <p:spPr>
              <a:xfrm>
                <a:off x="11492325" y="4087800"/>
                <a:ext cx="636300" cy="436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0013" rotWithShape="0" algn="bl" dir="5400000" dist="38100">
                  <a:srgbClr val="000000">
                    <a:alpha val="50000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999999"/>
                    </a:solidFill>
                  </a:rPr>
                  <a:t>25º S</a:t>
                </a:r>
                <a:endParaRPr sz="1100">
                  <a:solidFill>
                    <a:srgbClr val="999999"/>
                  </a:solidFill>
                </a:endParaRPr>
              </a:p>
            </p:txBody>
          </p:sp>
          <p:cxnSp>
            <p:nvCxnSpPr>
              <p:cNvPr id="320" name="Google Shape;320;g1b9b69450e3_0_21"/>
              <p:cNvCxnSpPr/>
              <p:nvPr/>
            </p:nvCxnSpPr>
            <p:spPr>
              <a:xfrm rot="10800000">
                <a:off x="10199700" y="3145350"/>
                <a:ext cx="245700" cy="279600"/>
              </a:xfrm>
              <a:prstGeom prst="straightConnector1">
                <a:avLst/>
              </a:prstGeom>
              <a:noFill/>
              <a:ln>
                <a:noFill/>
              </a:ln>
              <a:effectLst>
                <a:outerShdw blurRad="100013" rotWithShape="0" algn="bl" dir="5400000" dist="38100">
                  <a:srgbClr val="000000">
                    <a:alpha val="50000"/>
                  </a:srgbClr>
                </a:outerShdw>
              </a:effectLst>
            </p:spPr>
          </p:cxnSp>
          <p:sp>
            <p:nvSpPr>
              <p:cNvPr id="321" name="Google Shape;321;g1b9b69450e3_0_21"/>
              <p:cNvSpPr txBox="1"/>
              <p:nvPr/>
            </p:nvSpPr>
            <p:spPr>
              <a:xfrm>
                <a:off x="10260050" y="3368075"/>
                <a:ext cx="1137300" cy="60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0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American Samoa</a:t>
                </a:r>
                <a:endParaRPr b="1" sz="10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22" name="Google Shape;322;g1b9b69450e3_0_21"/>
              <p:cNvSpPr txBox="1"/>
              <p:nvPr/>
            </p:nvSpPr>
            <p:spPr>
              <a:xfrm>
                <a:off x="11620800" y="1897775"/>
                <a:ext cx="514800" cy="436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0013" rotWithShape="0" algn="bl" dir="5400000" dist="38100">
                  <a:srgbClr val="000000">
                    <a:alpha val="50000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999999"/>
                    </a:solidFill>
                  </a:rPr>
                  <a:t>5º S</a:t>
                </a:r>
                <a:endParaRPr sz="1100">
                  <a:solidFill>
                    <a:srgbClr val="999999"/>
                  </a:solidFill>
                </a:endParaRPr>
              </a:p>
            </p:txBody>
          </p:sp>
          <p:sp>
            <p:nvSpPr>
              <p:cNvPr id="323" name="Google Shape;323;g1b9b69450e3_0_21"/>
              <p:cNvSpPr txBox="1"/>
              <p:nvPr/>
            </p:nvSpPr>
            <p:spPr>
              <a:xfrm>
                <a:off x="7721875" y="4448350"/>
                <a:ext cx="751200" cy="436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0013" rotWithShape="0" algn="bl" dir="5400000" dist="38100">
                  <a:srgbClr val="000000">
                    <a:alpha val="50000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999999"/>
                    </a:solidFill>
                  </a:rPr>
                  <a:t>170º E</a:t>
                </a:r>
                <a:endParaRPr sz="1100">
                  <a:solidFill>
                    <a:srgbClr val="999999"/>
                  </a:solidFill>
                </a:endParaRPr>
              </a:p>
            </p:txBody>
          </p:sp>
          <p:sp>
            <p:nvSpPr>
              <p:cNvPr id="324" name="Google Shape;324;g1b9b69450e3_0_21"/>
              <p:cNvSpPr txBox="1"/>
              <p:nvPr/>
            </p:nvSpPr>
            <p:spPr>
              <a:xfrm>
                <a:off x="11030225" y="4405950"/>
                <a:ext cx="793200" cy="436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0013" rotWithShape="0" algn="bl" dir="5400000" dist="38100">
                  <a:srgbClr val="000000">
                    <a:alpha val="50000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999999"/>
                    </a:solidFill>
                  </a:rPr>
                  <a:t>160º W</a:t>
                </a:r>
                <a:endParaRPr sz="1100">
                  <a:solidFill>
                    <a:srgbClr val="999999"/>
                  </a:solidFill>
                </a:endParaRPr>
              </a:p>
            </p:txBody>
          </p:sp>
        </p:grpSp>
        <p:cxnSp>
          <p:nvCxnSpPr>
            <p:cNvPr id="325" name="Google Shape;325;g1b9b69450e3_0_21"/>
            <p:cNvCxnSpPr/>
            <p:nvPr/>
          </p:nvCxnSpPr>
          <p:spPr>
            <a:xfrm rot="10800000">
              <a:off x="9171725" y="4667675"/>
              <a:ext cx="914100" cy="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stealth"/>
              <a:tailEnd len="sm" w="sm" type="stealth"/>
            </a:ln>
          </p:spPr>
        </p:cxnSp>
        <p:sp>
          <p:nvSpPr>
            <p:cNvPr id="326" name="Google Shape;326;g1b9b69450e3_0_21"/>
            <p:cNvSpPr/>
            <p:nvPr/>
          </p:nvSpPr>
          <p:spPr>
            <a:xfrm>
              <a:off x="9330775" y="4482575"/>
              <a:ext cx="635700" cy="190800"/>
            </a:xfrm>
            <a:prstGeom prst="rect">
              <a:avLst/>
            </a:prstGeom>
            <a:noFill/>
            <a:ln>
              <a:noFill/>
            </a:ln>
            <a:effectLst>
              <a:outerShdw blurRad="100013" rotWithShape="0" algn="bl" dir="5400000" dist="38100">
                <a:srgbClr val="000000">
                  <a:alpha val="5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~1,000km</a:t>
              </a:r>
              <a:endParaRPr sz="8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327" name="Google Shape;327;g1b9b69450e3_0_21"/>
            <p:cNvCxnSpPr/>
            <p:nvPr/>
          </p:nvCxnSpPr>
          <p:spPr>
            <a:xfrm rot="10800000">
              <a:off x="10101650" y="3334875"/>
              <a:ext cx="221100" cy="266400"/>
            </a:xfrm>
            <a:prstGeom prst="straightConnector1">
              <a:avLst/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328" name="Google Shape;328;g1b9b69450e3_0_21"/>
          <p:cNvGrpSpPr/>
          <p:nvPr/>
        </p:nvGrpSpPr>
        <p:grpSpPr>
          <a:xfrm>
            <a:off x="680202" y="1639416"/>
            <a:ext cx="3803852" cy="3286674"/>
            <a:chOff x="680202" y="1868016"/>
            <a:chExt cx="3803852" cy="3286674"/>
          </a:xfrm>
        </p:grpSpPr>
        <p:pic>
          <p:nvPicPr>
            <p:cNvPr id="329" name="Google Shape;329;g1b9b69450e3_0_21"/>
            <p:cNvPicPr preferRelativeResize="0"/>
            <p:nvPr/>
          </p:nvPicPr>
          <p:blipFill rotWithShape="1">
            <a:blip r:embed="rId4">
              <a:alphaModFix/>
            </a:blip>
            <a:srcRect b="0" l="12408" r="6540" t="0"/>
            <a:stretch/>
          </p:blipFill>
          <p:spPr>
            <a:xfrm>
              <a:off x="680202" y="1868016"/>
              <a:ext cx="3803852" cy="3286674"/>
            </a:xfrm>
            <a:prstGeom prst="rect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5400000" dist="38100">
                <a:srgbClr val="000000">
                  <a:alpha val="50000"/>
                </a:srgbClr>
              </a:outerShdw>
            </a:effectLst>
          </p:spPr>
        </p:pic>
        <p:grpSp>
          <p:nvGrpSpPr>
            <p:cNvPr id="330" name="Google Shape;330;g1b9b69450e3_0_21"/>
            <p:cNvGrpSpPr/>
            <p:nvPr/>
          </p:nvGrpSpPr>
          <p:grpSpPr>
            <a:xfrm>
              <a:off x="1518652" y="3975370"/>
              <a:ext cx="1063513" cy="673246"/>
              <a:chOff x="10199700" y="3145350"/>
              <a:chExt cx="1197650" cy="829325"/>
            </a:xfrm>
          </p:grpSpPr>
          <p:cxnSp>
            <p:nvCxnSpPr>
              <p:cNvPr id="331" name="Google Shape;331;g1b9b69450e3_0_21"/>
              <p:cNvCxnSpPr/>
              <p:nvPr/>
            </p:nvCxnSpPr>
            <p:spPr>
              <a:xfrm rot="10800000">
                <a:off x="10199700" y="3145350"/>
                <a:ext cx="245700" cy="279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99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332" name="Google Shape;332;g1b9b69450e3_0_21"/>
              <p:cNvSpPr txBox="1"/>
              <p:nvPr/>
            </p:nvSpPr>
            <p:spPr>
              <a:xfrm>
                <a:off x="10260050" y="3368075"/>
                <a:ext cx="1137300" cy="60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rPr>
                  <a:t>American Samoa</a:t>
                </a:r>
                <a:endParaRPr sz="1000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333" name="Google Shape;333;g1b9b69450e3_0_2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4" name="Google Shape;334;g1b9b69450e3_0_21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American Samoa regional sector</a:t>
            </a:r>
            <a:endParaRPr/>
          </a:p>
        </p:txBody>
      </p:sp>
      <p:sp>
        <p:nvSpPr>
          <p:cNvPr id="335" name="Google Shape;335;g1b9b69450e3_0_21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1960"/>
              </a:srgbClr>
            </a:gs>
            <a:gs pos="100000">
              <a:srgbClr val="0FF5BC">
                <a:alpha val="17647"/>
              </a:srgbClr>
            </a:gs>
          </a:gsLst>
          <a:lin ang="5400012" scaled="0"/>
        </a:gra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f4cf40181_0_208"/>
          <p:cNvSpPr txBox="1"/>
          <p:nvPr>
            <p:ph idx="1" type="subTitle"/>
          </p:nvPr>
        </p:nvSpPr>
        <p:spPr>
          <a:xfrm>
            <a:off x="1528350" y="3118850"/>
            <a:ext cx="91353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3. Preparing for </a:t>
            </a:r>
            <a:r>
              <a:rPr lang="en-US" sz="2800" strike="sng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JPSS-2&gt;</a:t>
            </a: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NOAA-21 </a:t>
            </a:r>
            <a:endParaRPr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and changes to the JPSS constellation</a:t>
            </a:r>
            <a:endParaRPr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t/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NOAA_logo.png" id="342" name="Google Shape;342;gff4cf40181_0_2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878" y="75827"/>
            <a:ext cx="1344100" cy="13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ff4cf40181_0_2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5499" y="75825"/>
            <a:ext cx="1344100" cy="130664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ff4cf40181_0_208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ff4cf40181_0_60"/>
          <p:cNvSpPr txBox="1"/>
          <p:nvPr>
            <p:ph type="title"/>
          </p:nvPr>
        </p:nvSpPr>
        <p:spPr>
          <a:xfrm>
            <a:off x="1334050" y="97350"/>
            <a:ext cx="95193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NOAA-21</a:t>
            </a:r>
            <a:r>
              <a:rPr lang="en-US" sz="2800"/>
              <a:t> and the JPSS Constellation </a:t>
            </a:r>
            <a:endParaRPr sz="2800"/>
          </a:p>
        </p:txBody>
      </p:sp>
      <p:sp>
        <p:nvSpPr>
          <p:cNvPr id="350" name="Google Shape;350;gff4cf40181_0_60"/>
          <p:cNvSpPr txBox="1"/>
          <p:nvPr/>
        </p:nvSpPr>
        <p:spPr>
          <a:xfrm rot="5400000">
            <a:off x="10380200" y="4835556"/>
            <a:ext cx="17124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after J. McNitt et al.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51" name="Google Shape;351;gff4cf40181_0_60"/>
          <p:cNvGrpSpPr/>
          <p:nvPr/>
        </p:nvGrpSpPr>
        <p:grpSpPr>
          <a:xfrm>
            <a:off x="822876" y="1184826"/>
            <a:ext cx="11020658" cy="5359800"/>
            <a:chOff x="945122" y="338450"/>
            <a:chExt cx="12241094" cy="5953349"/>
          </a:xfrm>
        </p:grpSpPr>
        <p:grpSp>
          <p:nvGrpSpPr>
            <p:cNvPr id="352" name="Google Shape;352;gff4cf40181_0_60"/>
            <p:cNvGrpSpPr/>
            <p:nvPr/>
          </p:nvGrpSpPr>
          <p:grpSpPr>
            <a:xfrm>
              <a:off x="945122" y="338450"/>
              <a:ext cx="12241094" cy="5953349"/>
              <a:chOff x="2170834" y="1465406"/>
              <a:chExt cx="10516405" cy="5114561"/>
            </a:xfrm>
          </p:grpSpPr>
          <p:grpSp>
            <p:nvGrpSpPr>
              <p:cNvPr id="353" name="Google Shape;353;gff4cf40181_0_60"/>
              <p:cNvGrpSpPr/>
              <p:nvPr/>
            </p:nvGrpSpPr>
            <p:grpSpPr>
              <a:xfrm>
                <a:off x="2253113" y="1465406"/>
                <a:ext cx="10400957" cy="5114561"/>
                <a:chOff x="2850126" y="2018381"/>
                <a:chExt cx="8671800" cy="4056600"/>
              </a:xfrm>
            </p:grpSpPr>
            <p:sp>
              <p:nvSpPr>
                <p:cNvPr id="354" name="Google Shape;354;gff4cf40181_0_60"/>
                <p:cNvSpPr/>
                <p:nvPr/>
              </p:nvSpPr>
              <p:spPr>
                <a:xfrm>
                  <a:off x="2850126" y="2018381"/>
                  <a:ext cx="8671800" cy="4056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355" name="Google Shape;355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4159" r="73611" t="31539"/>
                <a:stretch/>
              </p:blipFill>
              <p:spPr>
                <a:xfrm>
                  <a:off x="7967895" y="4646983"/>
                  <a:ext cx="1219520" cy="11011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6" name="Google Shape;356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4160" r="73828" t="31539"/>
                <a:stretch/>
              </p:blipFill>
              <p:spPr>
                <a:xfrm>
                  <a:off x="6033125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7" name="Google Shape;357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4160" r="73828" t="31539"/>
                <a:stretch/>
              </p:blipFill>
              <p:spPr>
                <a:xfrm>
                  <a:off x="4051925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8" name="Google Shape;358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26677" r="51310" t="31539"/>
                <a:stretch/>
              </p:blipFill>
              <p:spPr>
                <a:xfrm>
                  <a:off x="5132250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9" name="Google Shape;359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50000" r="27989" t="31539"/>
                <a:stretch/>
              </p:blipFill>
              <p:spPr>
                <a:xfrm>
                  <a:off x="7126975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0" name="Google Shape;360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74312" r="0" t="31539"/>
                <a:stretch/>
              </p:blipFill>
              <p:spPr>
                <a:xfrm>
                  <a:off x="9187407" y="4646975"/>
                  <a:ext cx="140932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1" name="Google Shape;361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2185" r="73828" t="31539"/>
                <a:stretch/>
              </p:blipFill>
              <p:spPr>
                <a:xfrm>
                  <a:off x="3029150" y="4646975"/>
                  <a:ext cx="1315949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2" name="Google Shape;362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68460" l="18672" r="61925" t="0"/>
                <a:stretch/>
              </p:blipFill>
              <p:spPr>
                <a:xfrm>
                  <a:off x="4693125" y="4139675"/>
                  <a:ext cx="1064425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3" name="Google Shape;363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68460" l="0" r="80597" t="0"/>
                <a:stretch/>
              </p:blipFill>
              <p:spPr>
                <a:xfrm>
                  <a:off x="2906675" y="4139675"/>
                  <a:ext cx="1064425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4" name="Google Shape;364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68460" l="35566" r="33814" t="0"/>
                <a:stretch/>
              </p:blipFill>
              <p:spPr>
                <a:xfrm>
                  <a:off x="6339825" y="4139675"/>
                  <a:ext cx="1679799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5" name="Google Shape;365;gff4cf40181_0_6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68460" l="63080" r="0" t="0"/>
                <a:stretch/>
              </p:blipFill>
              <p:spPr>
                <a:xfrm>
                  <a:off x="8559841" y="4139675"/>
                  <a:ext cx="2025476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66" name="Google Shape;366;gff4cf40181_0_60"/>
                <p:cNvSpPr/>
                <p:nvPr/>
              </p:nvSpPr>
              <p:spPr>
                <a:xfrm rot="-8100000">
                  <a:off x="10422786" y="4859523"/>
                  <a:ext cx="219345" cy="220193"/>
                </a:xfrm>
                <a:prstGeom prst="rtTriangle">
                  <a:avLst/>
                </a:prstGeom>
                <a:solidFill>
                  <a:srgbClr val="D9D9D9"/>
                </a:solidFill>
                <a:ln cap="flat" cmpd="sng" w="9525">
                  <a:solidFill>
                    <a:srgbClr val="A4C2F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gff4cf40181_0_60"/>
                <p:cNvSpPr/>
                <p:nvPr/>
              </p:nvSpPr>
              <p:spPr>
                <a:xfrm>
                  <a:off x="10517574" y="4889375"/>
                  <a:ext cx="40800" cy="1656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68" name="Google Shape;368;gff4cf40181_0_60"/>
              <p:cNvPicPr preferRelativeResize="0"/>
              <p:nvPr/>
            </p:nvPicPr>
            <p:blipFill rotWithShape="1">
              <a:blip r:embed="rId4">
                <a:alphaModFix/>
              </a:blip>
              <a:srcRect b="0" l="74022" r="1919" t="0"/>
              <a:stretch/>
            </p:blipFill>
            <p:spPr>
              <a:xfrm>
                <a:off x="9847629" y="1538129"/>
                <a:ext cx="2839610" cy="26192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9" name="Google Shape;369;gff4cf40181_0_60"/>
              <p:cNvPicPr preferRelativeResize="0"/>
              <p:nvPr/>
            </p:nvPicPr>
            <p:blipFill rotWithShape="1">
              <a:blip r:embed="rId4">
                <a:alphaModFix/>
              </a:blip>
              <a:srcRect b="0" l="41714" r="39695" t="0"/>
              <a:stretch/>
            </p:blipFill>
            <p:spPr>
              <a:xfrm>
                <a:off x="7715445" y="1610842"/>
                <a:ext cx="2190906" cy="26192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0" name="Google Shape;370;gff4cf40181_0_60"/>
              <p:cNvPicPr preferRelativeResize="0"/>
              <p:nvPr/>
            </p:nvPicPr>
            <p:blipFill rotWithShape="1">
              <a:blip r:embed="rId4">
                <a:alphaModFix/>
              </a:blip>
              <a:srcRect b="0" l="5872" r="75538" t="0"/>
              <a:stretch/>
            </p:blipFill>
            <p:spPr>
              <a:xfrm>
                <a:off x="5258196" y="1618242"/>
                <a:ext cx="2191238" cy="26192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1" name="Google Shape;371;gff4cf40181_0_60"/>
              <p:cNvSpPr/>
              <p:nvPr/>
            </p:nvSpPr>
            <p:spPr>
              <a:xfrm>
                <a:off x="2170834" y="4337013"/>
                <a:ext cx="1565082" cy="789534"/>
              </a:xfrm>
              <a:prstGeom prst="irregularSeal2">
                <a:avLst/>
              </a:prstGeom>
              <a:solidFill>
                <a:srgbClr val="FFFF00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157163" rotWithShape="0" algn="bl" dir="5400000" dist="47625">
                  <a:srgbClr val="000000">
                    <a:alpha val="49411"/>
                  </a:srgbClr>
                </a:outerShdw>
              </a:effectLst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800" u="none" cap="none" strike="noStrike">
                    <a:solidFill>
                      <a:srgbClr val="434343"/>
                    </a:solidFill>
                    <a:latin typeface="Lato"/>
                    <a:ea typeface="Lato"/>
                    <a:cs typeface="Lato"/>
                    <a:sym typeface="Lato"/>
                  </a:rPr>
                  <a:t>JPSS-2 launch: Nov. 10, 2022</a:t>
                </a:r>
                <a:endParaRPr b="0" i="0" sz="800" u="none" cap="none" strike="noStrike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2" name="Google Shape;372;gff4cf40181_0_60"/>
            <p:cNvCxnSpPr/>
            <p:nvPr/>
          </p:nvCxnSpPr>
          <p:spPr>
            <a:xfrm>
              <a:off x="7098354" y="1254101"/>
              <a:ext cx="0" cy="2082300"/>
            </a:xfrm>
            <a:prstGeom prst="straightConnector1">
              <a:avLst/>
            </a:prstGeom>
            <a:noFill/>
            <a:ln cap="flat" cmpd="sng" w="19050">
              <a:solidFill>
                <a:srgbClr val="B7B7B7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373" name="Google Shape;373;gff4cf40181_0_60"/>
            <p:cNvCxnSpPr/>
            <p:nvPr/>
          </p:nvCxnSpPr>
          <p:spPr>
            <a:xfrm>
              <a:off x="9950928" y="1254101"/>
              <a:ext cx="0" cy="2082300"/>
            </a:xfrm>
            <a:prstGeom prst="straightConnector1">
              <a:avLst/>
            </a:prstGeom>
            <a:noFill/>
            <a:ln cap="flat" cmpd="sng" w="19050">
              <a:solidFill>
                <a:srgbClr val="B7B7B7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374" name="Google Shape;374;gff4cf40181_0_60"/>
            <p:cNvCxnSpPr/>
            <p:nvPr/>
          </p:nvCxnSpPr>
          <p:spPr>
            <a:xfrm>
              <a:off x="4278954" y="1254101"/>
              <a:ext cx="0" cy="2082300"/>
            </a:xfrm>
            <a:prstGeom prst="straightConnector1">
              <a:avLst/>
            </a:prstGeom>
            <a:noFill/>
            <a:ln cap="flat" cmpd="sng" w="19050">
              <a:solidFill>
                <a:srgbClr val="B7B7B7"/>
              </a:solidFill>
              <a:prstDash val="lgDash"/>
              <a:round/>
              <a:headEnd len="sm" w="sm" type="none"/>
              <a:tailEnd len="sm" w="sm" type="none"/>
            </a:ln>
          </p:spPr>
        </p:cxnSp>
        <p:sp>
          <p:nvSpPr>
            <p:cNvPr id="375" name="Google Shape;375;gff4cf40181_0_60"/>
            <p:cNvSpPr txBox="1"/>
            <p:nvPr/>
          </p:nvSpPr>
          <p:spPr>
            <a:xfrm>
              <a:off x="1687525" y="366315"/>
              <a:ext cx="2028300" cy="50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425" spcFirstLastPara="1" rIns="91425" wrap="square" tIns="9125">
              <a:spAutoFit/>
            </a:bodyPr>
            <a:lstStyle/>
            <a:p>
              <a:pPr indent="0" lvl="0" marL="0" marR="91440" rtl="0" algn="ctr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950" u="none" cap="none" strike="noStrike">
                  <a:solidFill>
                    <a:srgbClr val="434343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Launch, Early Orbit and Activation (LEO&amp;A) </a:t>
              </a:r>
              <a:br>
                <a:rPr b="0" i="0" lang="en-US" sz="950" u="none" cap="none" strike="noStrike">
                  <a:solidFill>
                    <a:srgbClr val="434343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</a:br>
              <a:r>
                <a:rPr b="0" i="0" lang="en-US" sz="950" u="none" cap="none" strike="noStrike">
                  <a:solidFill>
                    <a:srgbClr val="434343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(Launch to L+90 days)</a:t>
              </a:r>
              <a:endParaRPr b="0" i="0" sz="950" u="none" cap="none" strike="noStrike">
                <a:solidFill>
                  <a:srgbClr val="434343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pic>
          <p:nvPicPr>
            <p:cNvPr id="376" name="Google Shape;376;gff4cf40181_0_60"/>
            <p:cNvPicPr preferRelativeResize="0"/>
            <p:nvPr/>
          </p:nvPicPr>
          <p:blipFill rotWithShape="1">
            <a:blip r:embed="rId4">
              <a:alphaModFix amt="99000"/>
            </a:blip>
            <a:srcRect b="0" l="5872" r="75538" t="13442"/>
            <a:stretch/>
          </p:blipFill>
          <p:spPr>
            <a:xfrm>
              <a:off x="1380867" y="893805"/>
              <a:ext cx="2539615" cy="26389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7" name="Google Shape;377;gff4cf40181_0_60"/>
            <p:cNvGrpSpPr/>
            <p:nvPr/>
          </p:nvGrpSpPr>
          <p:grpSpPr>
            <a:xfrm>
              <a:off x="9086601" y="1674115"/>
              <a:ext cx="733129" cy="503386"/>
              <a:chOff x="7797562" y="-572317"/>
              <a:chExt cx="2691369" cy="2378950"/>
            </a:xfrm>
          </p:grpSpPr>
          <p:sp>
            <p:nvSpPr>
              <p:cNvPr id="378" name="Google Shape;378;gff4cf40181_0_60"/>
              <p:cNvSpPr/>
              <p:nvPr/>
            </p:nvSpPr>
            <p:spPr>
              <a:xfrm>
                <a:off x="9184574" y="-245354"/>
                <a:ext cx="1300009" cy="1026911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gff4cf40181_0_60"/>
              <p:cNvSpPr/>
              <p:nvPr/>
            </p:nvSpPr>
            <p:spPr>
              <a:xfrm>
                <a:off x="7797562" y="-572317"/>
                <a:ext cx="1699900" cy="1206227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gff4cf40181_0_60"/>
              <p:cNvSpPr/>
              <p:nvPr/>
            </p:nvSpPr>
            <p:spPr>
              <a:xfrm>
                <a:off x="7797622" y="633644"/>
                <a:ext cx="1290558" cy="1172989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gff4cf40181_0_60"/>
              <p:cNvSpPr/>
              <p:nvPr/>
            </p:nvSpPr>
            <p:spPr>
              <a:xfrm>
                <a:off x="9088016" y="775043"/>
                <a:ext cx="1400915" cy="1029149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2" name="Google Shape;382;gff4cf40181_0_60"/>
            <p:cNvGrpSpPr/>
            <p:nvPr/>
          </p:nvGrpSpPr>
          <p:grpSpPr>
            <a:xfrm>
              <a:off x="7956063" y="1005195"/>
              <a:ext cx="741641" cy="456258"/>
              <a:chOff x="6586702" y="-1285900"/>
              <a:chExt cx="2722617" cy="2156231"/>
            </a:xfrm>
          </p:grpSpPr>
          <p:sp>
            <p:nvSpPr>
              <p:cNvPr id="383" name="Google Shape;383;gff4cf40181_0_60"/>
              <p:cNvSpPr/>
              <p:nvPr/>
            </p:nvSpPr>
            <p:spPr>
              <a:xfrm>
                <a:off x="7990825" y="-989885"/>
                <a:ext cx="1317040" cy="931861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gff4cf40181_0_60"/>
              <p:cNvSpPr/>
              <p:nvPr/>
            </p:nvSpPr>
            <p:spPr>
              <a:xfrm>
                <a:off x="6586702" y="-1285900"/>
                <a:ext cx="1722170" cy="1094580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gff4cf40181_0_60"/>
              <p:cNvSpPr/>
              <p:nvPr/>
            </p:nvSpPr>
            <p:spPr>
              <a:xfrm>
                <a:off x="6586762" y="-194088"/>
                <a:ext cx="1307465" cy="1064419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gff4cf40181_0_60"/>
              <p:cNvSpPr/>
              <p:nvPr/>
            </p:nvSpPr>
            <p:spPr>
              <a:xfrm>
                <a:off x="7893076" y="-66073"/>
                <a:ext cx="1416243" cy="93149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7" name="Google Shape;387;gff4cf40181_0_60"/>
            <p:cNvGrpSpPr/>
            <p:nvPr/>
          </p:nvGrpSpPr>
          <p:grpSpPr>
            <a:xfrm>
              <a:off x="12310971" y="1627491"/>
              <a:ext cx="838147" cy="456261"/>
              <a:chOff x="10962648" y="-792654"/>
              <a:chExt cx="3076898" cy="2156245"/>
            </a:xfrm>
          </p:grpSpPr>
          <p:sp>
            <p:nvSpPr>
              <p:cNvPr id="388" name="Google Shape;388;gff4cf40181_0_60"/>
              <p:cNvSpPr/>
              <p:nvPr/>
            </p:nvSpPr>
            <p:spPr>
              <a:xfrm>
                <a:off x="12549872" y="-496636"/>
                <a:ext cx="1487346" cy="931861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gff4cf40181_0_60"/>
              <p:cNvSpPr/>
              <p:nvPr/>
            </p:nvSpPr>
            <p:spPr>
              <a:xfrm>
                <a:off x="10962648" y="-792654"/>
                <a:ext cx="1944864" cy="1094580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gff4cf40181_0_60"/>
              <p:cNvSpPr/>
              <p:nvPr/>
            </p:nvSpPr>
            <p:spPr>
              <a:xfrm>
                <a:off x="10962716" y="299172"/>
                <a:ext cx="1476534" cy="1064419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gff4cf40181_0_60"/>
              <p:cNvSpPr/>
              <p:nvPr/>
            </p:nvSpPr>
            <p:spPr>
              <a:xfrm>
                <a:off x="12439376" y="427189"/>
                <a:ext cx="1600170" cy="93149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2" name="Google Shape;392;gff4cf40181_0_60"/>
            <p:cNvGrpSpPr/>
            <p:nvPr/>
          </p:nvGrpSpPr>
          <p:grpSpPr>
            <a:xfrm>
              <a:off x="9819551" y="1591087"/>
              <a:ext cx="771686" cy="456322"/>
              <a:chOff x="8137962" y="-602339"/>
              <a:chExt cx="2832916" cy="2156533"/>
            </a:xfrm>
          </p:grpSpPr>
          <p:sp>
            <p:nvSpPr>
              <p:cNvPr id="393" name="Google Shape;393;gff4cf40181_0_60"/>
              <p:cNvSpPr/>
              <p:nvPr/>
            </p:nvSpPr>
            <p:spPr>
              <a:xfrm>
                <a:off x="9598037" y="-306243"/>
                <a:ext cx="1368132" cy="931861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gff4cf40181_0_60"/>
              <p:cNvSpPr/>
              <p:nvPr/>
            </p:nvSpPr>
            <p:spPr>
              <a:xfrm>
                <a:off x="8137962" y="-602339"/>
                <a:ext cx="1788978" cy="1094580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gff4cf40181_0_60"/>
              <p:cNvSpPr/>
              <p:nvPr/>
            </p:nvSpPr>
            <p:spPr>
              <a:xfrm>
                <a:off x="8138025" y="489775"/>
                <a:ext cx="1358186" cy="1064419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gff4cf40181_0_60"/>
              <p:cNvSpPr/>
              <p:nvPr/>
            </p:nvSpPr>
            <p:spPr>
              <a:xfrm>
                <a:off x="9496392" y="617826"/>
                <a:ext cx="1474486" cy="93149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7" name="Google Shape;397;gff4cf40181_0_60"/>
          <p:cNvSpPr txBox="1"/>
          <p:nvPr/>
        </p:nvSpPr>
        <p:spPr>
          <a:xfrm rot="5400000">
            <a:off x="11220750" y="5659425"/>
            <a:ext cx="1432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Source:  J. McNitt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8" name="Google Shape;398;gff4cf40181_0_60"/>
          <p:cNvGrpSpPr/>
          <p:nvPr/>
        </p:nvGrpSpPr>
        <p:grpSpPr>
          <a:xfrm>
            <a:off x="2542203" y="4124900"/>
            <a:ext cx="256597" cy="1601765"/>
            <a:chOff x="6095884" y="2297103"/>
            <a:chExt cx="179100" cy="1259249"/>
          </a:xfrm>
        </p:grpSpPr>
        <p:cxnSp>
          <p:nvCxnSpPr>
            <p:cNvPr id="399" name="Google Shape;399;gff4cf40181_0_60"/>
            <p:cNvCxnSpPr/>
            <p:nvPr/>
          </p:nvCxnSpPr>
          <p:spPr>
            <a:xfrm>
              <a:off x="6096178" y="2297103"/>
              <a:ext cx="0" cy="1194300"/>
            </a:xfrm>
            <a:prstGeom prst="straightConnector1">
              <a:avLst/>
            </a:prstGeom>
            <a:noFill/>
            <a:ln cap="flat" cmpd="sng" w="19050">
              <a:solidFill>
                <a:srgbClr val="1155CC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400" name="Google Shape;400;gff4cf40181_0_60"/>
            <p:cNvSpPr txBox="1"/>
            <p:nvPr/>
          </p:nvSpPr>
          <p:spPr>
            <a:xfrm rot="5400000">
              <a:off x="5734534" y="3015903"/>
              <a:ext cx="901800" cy="1791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Dec. 16</a:t>
              </a:r>
              <a:r>
                <a:rPr b="0" i="0" lang="en-US" sz="1100" u="none" cap="none" strike="noStrike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2022</a:t>
              </a:r>
              <a:endParaRPr b="0" i="0" sz="11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01" name="Google Shape;401;gff4cf40181_0_60"/>
          <p:cNvSpPr txBox="1"/>
          <p:nvPr/>
        </p:nvSpPr>
        <p:spPr>
          <a:xfrm>
            <a:off x="1098500" y="6114075"/>
            <a:ext cx="185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November 10, 2022</a:t>
            </a:r>
            <a:endParaRPr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2" name="Google Shape;402;gff4cf40181_0_60"/>
          <p:cNvSpPr txBox="1"/>
          <p:nvPr/>
        </p:nvSpPr>
        <p:spPr>
          <a:xfrm>
            <a:off x="5677450" y="6114075"/>
            <a:ext cx="150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May – July 2023 </a:t>
            </a:r>
            <a:endParaRPr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3" name="Google Shape;403;gff4cf40181_0_60"/>
          <p:cNvSpPr txBox="1"/>
          <p:nvPr/>
        </p:nvSpPr>
        <p:spPr>
          <a:xfrm>
            <a:off x="3058275" y="6114075"/>
            <a:ext cx="170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~ February 2023</a:t>
            </a:r>
            <a:endParaRPr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4" name="Google Shape;404;gff4cf40181_0_60"/>
          <p:cNvSpPr txBox="1"/>
          <p:nvPr/>
        </p:nvSpPr>
        <p:spPr>
          <a:xfrm>
            <a:off x="8201600" y="6114075"/>
            <a:ext cx="192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July – October 2023</a:t>
            </a:r>
            <a:endParaRPr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5" name="Google Shape;405;gff4cf40181_0_6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6" name="Google Shape;406;gff4cf40181_0_6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f6487c47f5_0_17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2" name="Google Shape;412;gf6487c47f5_0_170"/>
          <p:cNvSpPr txBox="1"/>
          <p:nvPr>
            <p:ph type="title"/>
          </p:nvPr>
        </p:nvSpPr>
        <p:spPr>
          <a:xfrm>
            <a:off x="1334050" y="97350"/>
            <a:ext cx="95193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NWS readiness planning for JPSS-2/NOAA-21</a:t>
            </a:r>
            <a:endParaRPr sz="2800"/>
          </a:p>
        </p:txBody>
      </p:sp>
      <p:sp>
        <p:nvSpPr>
          <p:cNvPr id="413" name="Google Shape;413;gf6487c47f5_0_170"/>
          <p:cNvSpPr txBox="1"/>
          <p:nvPr/>
        </p:nvSpPr>
        <p:spPr>
          <a:xfrm rot="5400000">
            <a:off x="10361559" y="4912070"/>
            <a:ext cx="19014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1"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h/t</a:t>
            </a: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: Dariush Khadjenouri 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14" name="Google Shape;414;gf6487c47f5_0_170"/>
          <p:cNvGrpSpPr/>
          <p:nvPr/>
        </p:nvGrpSpPr>
        <p:grpSpPr>
          <a:xfrm>
            <a:off x="3385628" y="2021650"/>
            <a:ext cx="256597" cy="4078257"/>
            <a:chOff x="6095880" y="2402590"/>
            <a:chExt cx="179100" cy="1490700"/>
          </a:xfrm>
        </p:grpSpPr>
        <p:cxnSp>
          <p:nvCxnSpPr>
            <p:cNvPr id="415" name="Google Shape;415;gf6487c47f5_0_170"/>
            <p:cNvCxnSpPr/>
            <p:nvPr/>
          </p:nvCxnSpPr>
          <p:spPr>
            <a:xfrm>
              <a:off x="6096000" y="2402590"/>
              <a:ext cx="0" cy="1490700"/>
            </a:xfrm>
            <a:prstGeom prst="straightConnector1">
              <a:avLst/>
            </a:prstGeom>
            <a:noFill/>
            <a:ln cap="flat" cmpd="sng" w="19050">
              <a:solidFill>
                <a:srgbClr val="1155CC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416" name="Google Shape;416;gf6487c47f5_0_170"/>
            <p:cNvSpPr txBox="1"/>
            <p:nvPr/>
          </p:nvSpPr>
          <p:spPr>
            <a:xfrm rot="5400000">
              <a:off x="5928030" y="2736188"/>
              <a:ext cx="514800" cy="1791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Dec. 16</a:t>
              </a:r>
              <a:r>
                <a:rPr b="0" i="0" lang="en-US" sz="1100" u="none" cap="none" strike="noStrike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2022</a:t>
              </a:r>
              <a:endParaRPr b="0" i="0" sz="11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17" name="Google Shape;417;gf6487c47f5_0_17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18" name="Google Shape;418;gf6487c47f5_0_170"/>
          <p:cNvGrpSpPr/>
          <p:nvPr/>
        </p:nvGrpSpPr>
        <p:grpSpPr>
          <a:xfrm>
            <a:off x="1560300" y="560200"/>
            <a:ext cx="9598848" cy="6140550"/>
            <a:chOff x="1560300" y="560200"/>
            <a:chExt cx="9598848" cy="6140550"/>
          </a:xfrm>
        </p:grpSpPr>
        <p:grpSp>
          <p:nvGrpSpPr>
            <p:cNvPr id="419" name="Google Shape;419;gf6487c47f5_0_170"/>
            <p:cNvGrpSpPr/>
            <p:nvPr/>
          </p:nvGrpSpPr>
          <p:grpSpPr>
            <a:xfrm>
              <a:off x="1560300" y="560200"/>
              <a:ext cx="9598848" cy="6140550"/>
              <a:chOff x="1560300" y="560200"/>
              <a:chExt cx="9598848" cy="6140550"/>
            </a:xfrm>
          </p:grpSpPr>
          <p:grpSp>
            <p:nvGrpSpPr>
              <p:cNvPr id="420" name="Google Shape;420;gf6487c47f5_0_170"/>
              <p:cNvGrpSpPr/>
              <p:nvPr/>
            </p:nvGrpSpPr>
            <p:grpSpPr>
              <a:xfrm>
                <a:off x="1560300" y="560200"/>
                <a:ext cx="9598848" cy="6044449"/>
                <a:chOff x="1560300" y="560200"/>
                <a:chExt cx="9598848" cy="6044449"/>
              </a:xfrm>
            </p:grpSpPr>
            <p:pic>
              <p:nvPicPr>
                <p:cNvPr id="421" name="Google Shape;421;gf6487c47f5_0_170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1560300" y="560200"/>
                  <a:ext cx="9598848" cy="60444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422" name="Google Shape;422;gf6487c47f5_0_170"/>
                <p:cNvCxnSpPr/>
                <p:nvPr/>
              </p:nvCxnSpPr>
              <p:spPr>
                <a:xfrm>
                  <a:off x="2643646" y="1247709"/>
                  <a:ext cx="0" cy="4999361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FD96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423" name="Google Shape;423;gf6487c47f5_0_170"/>
                <p:cNvSpPr/>
                <p:nvPr/>
              </p:nvSpPr>
              <p:spPr>
                <a:xfrm>
                  <a:off x="2457450" y="1233500"/>
                  <a:ext cx="171600" cy="3477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4" name="Google Shape;424;gf6487c47f5_0_170"/>
                <p:cNvSpPr/>
                <p:nvPr/>
              </p:nvSpPr>
              <p:spPr>
                <a:xfrm>
                  <a:off x="2647950" y="1243025"/>
                  <a:ext cx="395400" cy="319200"/>
                </a:xfrm>
                <a:prstGeom prst="rect">
                  <a:avLst/>
                </a:prstGeom>
                <a:solidFill>
                  <a:srgbClr val="F9BBD9"/>
                </a:solidFill>
                <a:ln>
                  <a:noFill/>
                </a:ln>
              </p:spPr>
              <p:txBody>
                <a:bodyPr anchorCtr="0" anchor="ctr" bIns="91425" lIns="0" spcFirstLastPara="1" rIns="0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/>
                    <a:t>Phasing</a:t>
                  </a:r>
                  <a:endParaRPr sz="800"/>
                </a:p>
              </p:txBody>
            </p:sp>
          </p:grpSp>
          <p:sp>
            <p:nvSpPr>
              <p:cNvPr id="425" name="Google Shape;425;gf6487c47f5_0_170"/>
              <p:cNvSpPr txBox="1"/>
              <p:nvPr/>
            </p:nvSpPr>
            <p:spPr>
              <a:xfrm>
                <a:off x="2723500" y="6331450"/>
                <a:ext cx="1556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1" lang="en-US" sz="1200" u="none" cap="none" strike="noStrike">
                    <a:solidFill>
                      <a:srgbClr val="F6B26B"/>
                    </a:solidFill>
                    <a:latin typeface="Lato"/>
                    <a:ea typeface="Lato"/>
                    <a:cs typeface="Lato"/>
                    <a:sym typeface="Lato"/>
                  </a:rPr>
                  <a:t>NOAA-21 LEO&amp;A</a:t>
                </a:r>
                <a:endParaRPr b="0" i="1" sz="1200" u="none" cap="none" strike="noStrike">
                  <a:solidFill>
                    <a:srgbClr val="F6B26B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26" name="Google Shape;426;gf6487c47f5_0_170"/>
              <p:cNvSpPr txBox="1"/>
              <p:nvPr/>
            </p:nvSpPr>
            <p:spPr>
              <a:xfrm>
                <a:off x="4628500" y="6331450"/>
                <a:ext cx="1556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1" lang="en-US" sz="1200" u="none" cap="none" strike="noStrike">
                    <a:solidFill>
                      <a:srgbClr val="F6B26B"/>
                    </a:solidFill>
                    <a:latin typeface="Lato"/>
                    <a:ea typeface="Lato"/>
                    <a:cs typeface="Lato"/>
                    <a:sym typeface="Lato"/>
                  </a:rPr>
                  <a:t>NOAA-21 tertiary</a:t>
                </a:r>
                <a:endParaRPr b="0" i="1" sz="1200" u="none" cap="none" strike="noStrike">
                  <a:solidFill>
                    <a:srgbClr val="F6B26B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27" name="Google Shape;427;gf6487c47f5_0_170"/>
              <p:cNvSpPr txBox="1"/>
              <p:nvPr/>
            </p:nvSpPr>
            <p:spPr>
              <a:xfrm>
                <a:off x="6773250" y="6331450"/>
                <a:ext cx="17031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1" lang="en-US" sz="1200" u="none" cap="none" strike="noStrike">
                    <a:solidFill>
                      <a:srgbClr val="F6B26B"/>
                    </a:solidFill>
                    <a:latin typeface="Lato"/>
                    <a:ea typeface="Lato"/>
                    <a:cs typeface="Lato"/>
                    <a:sym typeface="Lato"/>
                  </a:rPr>
                  <a:t>NOAA-21 secondary</a:t>
                </a:r>
                <a:endParaRPr b="0" i="1" sz="1200" u="none" cap="none" strike="noStrike">
                  <a:solidFill>
                    <a:srgbClr val="F6B26B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28" name="Google Shape;428;gf6487c47f5_0_170"/>
              <p:cNvSpPr txBox="1"/>
              <p:nvPr/>
            </p:nvSpPr>
            <p:spPr>
              <a:xfrm>
                <a:off x="9124300" y="6331450"/>
                <a:ext cx="1556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1" lang="en-US" sz="1200" u="none" cap="none" strike="noStrike">
                    <a:solidFill>
                      <a:srgbClr val="F6B26B"/>
                    </a:solidFill>
                    <a:latin typeface="Lato"/>
                    <a:ea typeface="Lato"/>
                    <a:cs typeface="Lato"/>
                    <a:sym typeface="Lato"/>
                  </a:rPr>
                  <a:t>NOAA-21 primary</a:t>
                </a:r>
                <a:endParaRPr b="0" i="1" sz="1200" u="none" cap="none" strike="noStrike">
                  <a:solidFill>
                    <a:srgbClr val="F6B26B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429" name="Google Shape;429;gf6487c47f5_0_170"/>
            <p:cNvSpPr/>
            <p:nvPr/>
          </p:nvSpPr>
          <p:spPr>
            <a:xfrm>
              <a:off x="1602275" y="6416675"/>
              <a:ext cx="560100" cy="15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idx="1" type="body"/>
          </p:nvPr>
        </p:nvSpPr>
        <p:spPr>
          <a:xfrm>
            <a:off x="996900" y="1261925"/>
            <a:ext cx="10972800" cy="53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000"/>
              <a:t>1. </a:t>
            </a:r>
            <a:r>
              <a:rPr lang="en-US" sz="2000" u="sng">
                <a:solidFill>
                  <a:schemeClr val="hlink"/>
                </a:solidFill>
                <a:hlinkClick action="ppaction://hlinksldjump" r:id="rId3"/>
              </a:rPr>
              <a:t>GOES-West Transition</a:t>
            </a:r>
            <a:endParaRPr sz="20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200"/>
              <a:buNone/>
            </a:pPr>
            <a:r>
              <a:rPr lang="en-US" sz="2000"/>
              <a:t>2. </a:t>
            </a:r>
            <a:r>
              <a:rPr lang="en-US" sz="2000" u="sng">
                <a:solidFill>
                  <a:schemeClr val="hlink"/>
                </a:solidFill>
                <a:hlinkClick action="ppaction://hlinksldjump" r:id="rId4"/>
              </a:rPr>
              <a:t>Changes to GOES-R imagery on SBN</a:t>
            </a:r>
            <a:endParaRPr sz="20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200"/>
              <a:buNone/>
            </a:pPr>
            <a:r>
              <a:rPr lang="en-US" sz="2000"/>
              <a:t>3. </a:t>
            </a:r>
            <a:r>
              <a:rPr lang="en-US" sz="2000" u="sng">
                <a:solidFill>
                  <a:schemeClr val="hlink"/>
                </a:solidFill>
                <a:hlinkClick action="ppaction://hlinksldjump" r:id="rId5"/>
              </a:rPr>
              <a:t>NOAA-21 and changes to the JPSS constellation</a:t>
            </a:r>
            <a:endParaRPr sz="20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200"/>
              <a:buNone/>
            </a:pPr>
            <a:r>
              <a:rPr lang="en-US" sz="2000"/>
              <a:t>4. </a:t>
            </a:r>
            <a:r>
              <a:rPr lang="en-US" sz="2000" u="sng">
                <a:solidFill>
                  <a:schemeClr val="hlink"/>
                </a:solidFill>
                <a:hlinkClick action="ppaction://hlinksldjump" r:id="rId6"/>
              </a:rPr>
              <a:t>Himawari-9 transition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200"/>
              <a:buNone/>
            </a:pPr>
            <a:r>
              <a:rPr lang="en-US" sz="2000"/>
              <a:t>5. </a:t>
            </a:r>
            <a:r>
              <a:rPr lang="en-US" sz="2000" u="sng">
                <a:solidFill>
                  <a:schemeClr val="hlink"/>
                </a:solidFill>
                <a:hlinkClick action="ppaction://hlinksldjump" r:id="rId7"/>
              </a:rPr>
              <a:t>Looking ahead</a:t>
            </a:r>
            <a:endParaRPr sz="2000"/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Char char="•"/>
            </a:pPr>
            <a:r>
              <a:rPr lang="en-US" sz="1400">
                <a:solidFill>
                  <a:srgbClr val="666666"/>
                </a:solidFill>
              </a:rPr>
              <a:t>VIIRS Flood Maps	•	Sentinel-6A altimetry		</a:t>
            </a:r>
            <a:r>
              <a:rPr lang="en-US" sz="1400">
                <a:solidFill>
                  <a:srgbClr val="666666"/>
                </a:solidFill>
              </a:rPr>
              <a:t>	•	</a:t>
            </a:r>
            <a:r>
              <a:rPr lang="en-US" sz="1400">
                <a:solidFill>
                  <a:srgbClr val="666666"/>
                </a:solidFill>
              </a:rPr>
              <a:t>Metop-C ASCAT winds</a:t>
            </a:r>
            <a:endParaRPr sz="1400">
              <a:solidFill>
                <a:srgbClr val="666666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Char char="•"/>
            </a:pPr>
            <a:r>
              <a:rPr lang="en-US" sz="1400">
                <a:solidFill>
                  <a:srgbClr val="666666"/>
                </a:solidFill>
              </a:rPr>
              <a:t>Gridded GLM		•	GOES-R Enterprise products		•	Image compression	•	New and upcoming satellites</a:t>
            </a:r>
            <a:endParaRPr sz="14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200"/>
              <a:buNone/>
            </a:pPr>
            <a:r>
              <a:rPr lang="en-US" sz="2000">
                <a:solidFill>
                  <a:srgbClr val="666666"/>
                </a:solidFill>
              </a:rPr>
              <a:t>6</a:t>
            </a:r>
            <a:r>
              <a:rPr lang="en-US" sz="2000">
                <a:solidFill>
                  <a:srgbClr val="666666"/>
                </a:solidFill>
              </a:rPr>
              <a:t>. </a:t>
            </a:r>
            <a:r>
              <a:rPr lang="en-US" sz="2000" u="sng">
                <a:solidFill>
                  <a:schemeClr val="hlink"/>
                </a:solidFill>
                <a:hlinkClick action="ppaction://hlinksldjump" r:id="rId8"/>
              </a:rPr>
              <a:t>New from TOWR-S</a:t>
            </a:r>
            <a:endParaRPr sz="20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Char char="•"/>
            </a:pPr>
            <a:r>
              <a:rPr lang="en-US" sz="1400">
                <a:solidFill>
                  <a:srgbClr val="666666"/>
                </a:solidFill>
              </a:rPr>
              <a:t>ISatSS updates in IDP		</a:t>
            </a:r>
            <a:r>
              <a:rPr lang="en-US" sz="1400"/>
              <a:t>•	TOWR-S RPM v23 preview		</a:t>
            </a:r>
            <a:r>
              <a:rPr lang="en-US" sz="1400">
                <a:solidFill>
                  <a:srgbClr val="666666"/>
                </a:solidFill>
              </a:rPr>
              <a:t>•	Satellite Book Club and </a:t>
            </a:r>
            <a:r>
              <a:rPr b="1" lang="en-US" sz="1400">
                <a:solidFill>
                  <a:srgbClr val="666666"/>
                </a:solidFill>
              </a:rPr>
              <a:t>vvSearch</a:t>
            </a:r>
            <a:endParaRPr b="1" sz="1400">
              <a:solidFill>
                <a:srgbClr val="666666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Char char="•"/>
            </a:pPr>
            <a:r>
              <a:rPr lang="en-US" sz="1400">
                <a:solidFill>
                  <a:srgbClr val="666666"/>
                </a:solidFill>
              </a:rPr>
              <a:t>Product Posture</a:t>
            </a:r>
            <a:r>
              <a:rPr lang="en-US" sz="1400">
                <a:solidFill>
                  <a:srgbClr val="666666"/>
                </a:solidFill>
              </a:rPr>
              <a:t>			</a:t>
            </a:r>
            <a:r>
              <a:rPr lang="en-US" sz="1400"/>
              <a:t>•	</a:t>
            </a:r>
            <a:r>
              <a:rPr lang="en-US" sz="1400">
                <a:solidFill>
                  <a:srgbClr val="666666"/>
                </a:solidFill>
              </a:rPr>
              <a:t>M</a:t>
            </a:r>
            <a:r>
              <a:rPr lang="en-US" sz="1400">
                <a:solidFill>
                  <a:srgbClr val="666666"/>
                </a:solidFill>
              </a:rPr>
              <a:t>onthly newsletter			</a:t>
            </a:r>
            <a:r>
              <a:rPr lang="en-US" sz="1400">
                <a:solidFill>
                  <a:srgbClr val="666666"/>
                </a:solidFill>
              </a:rPr>
              <a:t>•	geoCloud AWIPS collaboration	</a:t>
            </a:r>
            <a:endParaRPr sz="1400">
              <a:solidFill>
                <a:srgbClr val="666666"/>
              </a:solidFill>
            </a:endParaRPr>
          </a:p>
        </p:txBody>
      </p:sp>
      <p:sp>
        <p:nvSpPr>
          <p:cNvPr id="84" name="Google Shape;84;p1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15"/>
          <p:cNvSpPr txBox="1"/>
          <p:nvPr>
            <p:ph type="title"/>
          </p:nvPr>
        </p:nvSpPr>
        <p:spPr>
          <a:xfrm>
            <a:off x="1219200" y="1524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Overview</a:t>
            </a:r>
            <a:endParaRPr sz="36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ff4cf40181_0_216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6" name="Google Shape;436;gff4cf40181_0_216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30"/>
              <a:t>JPSS-2 (NOAA-21)  Product Maturity timeline</a:t>
            </a:r>
            <a:endParaRPr sz="2830"/>
          </a:p>
        </p:txBody>
      </p:sp>
      <p:pic>
        <p:nvPicPr>
          <p:cNvPr id="437" name="Google Shape;437;gff4cf40181_0_216"/>
          <p:cNvPicPr preferRelativeResize="0"/>
          <p:nvPr/>
        </p:nvPicPr>
        <p:blipFill rotWithShape="1">
          <a:blip r:embed="rId3">
            <a:alphaModFix/>
          </a:blip>
          <a:srcRect b="3300" l="3166" r="1449" t="3459"/>
          <a:stretch/>
        </p:blipFill>
        <p:spPr>
          <a:xfrm>
            <a:off x="319800" y="916625"/>
            <a:ext cx="10187100" cy="560124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ff4cf40181_0_216"/>
          <p:cNvSpPr txBox="1"/>
          <p:nvPr/>
        </p:nvSpPr>
        <p:spPr>
          <a:xfrm>
            <a:off x="10506900" y="1224050"/>
            <a:ext cx="1685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From the </a:t>
            </a:r>
            <a:br>
              <a:rPr b="0" i="0" lang="en-US" sz="15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1500" u="sng" cap="none" strike="noStrik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JPSS-2 Product Operations Plan</a:t>
            </a:r>
            <a:r>
              <a:rPr b="0" i="0" lang="en-US" sz="15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(Sept. 2022)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39" name="Google Shape;439;gff4cf40181_0_216"/>
          <p:cNvGraphicFramePr/>
          <p:nvPr/>
        </p:nvGraphicFramePr>
        <p:xfrm>
          <a:off x="3688200" y="1063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{E269A5E6-B15A-4FCD-97FD-617D59DABBA3}</a:tableStyleId>
              </a:tblPr>
              <a:tblGrid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  <a:gridCol w="212650"/>
              </a:tblGrid>
              <a:tr h="136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Nov</a:t>
                      </a:r>
                      <a:endParaRPr sz="800" u="none" cap="none" strike="noStrike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Dec</a:t>
                      </a:r>
                      <a:endParaRPr sz="800" u="none" cap="none" strike="noStrike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Jan</a:t>
                      </a:r>
                      <a:endParaRPr sz="800" u="none" cap="none" strike="noStrike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Feb</a:t>
                      </a:r>
                      <a:endParaRPr sz="800" u="none" cap="none" strike="noStrike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Mar</a:t>
                      </a:r>
                      <a:endParaRPr sz="800" u="none" cap="none" strike="noStrike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Apr</a:t>
                      </a:r>
                      <a:endParaRPr sz="800" u="none" cap="none" strike="noStrike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May</a:t>
                      </a:r>
                      <a:endParaRPr sz="800" u="none" cap="none" strike="noStrike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Jun</a:t>
                      </a:r>
                      <a:endParaRPr sz="800" u="none" cap="none" strike="noStrike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Jul</a:t>
                      </a:r>
                      <a:endParaRPr sz="800" u="none" cap="none" strike="noStrike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Aug</a:t>
                      </a:r>
                      <a:endParaRPr sz="800" u="none" cap="none" strike="noStrike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Sep</a:t>
                      </a:r>
                      <a:endParaRPr sz="800" u="none" cap="none" strike="noStrike"/>
                    </a:p>
                  </a:txBody>
                  <a:tcPr marT="0" marB="0" marR="0" marL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Oct</a:t>
                      </a:r>
                      <a:endParaRPr sz="800" u="none" cap="none" strike="noStrike"/>
                    </a:p>
                  </a:txBody>
                  <a:tcPr marT="0" marB="0" marR="0" marL="0" anchor="ctr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Nov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Dec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Jan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Feb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Mar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Apr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May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Jun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Jul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Aug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Sep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Oct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Nov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Dec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Jan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Feb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Mar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Apr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May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/>
                        <a:t>Jun</a:t>
                      </a:r>
                      <a:endParaRPr sz="8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0" name="Google Shape;440;gff4cf40181_0_216"/>
          <p:cNvGraphicFramePr/>
          <p:nvPr/>
        </p:nvGraphicFramePr>
        <p:xfrm>
          <a:off x="319800" y="916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{E269A5E6-B15A-4FCD-97FD-617D59DABBA3}</a:tableStyleId>
              </a:tblPr>
              <a:tblGrid>
                <a:gridCol w="3368400"/>
                <a:gridCol w="425300"/>
                <a:gridCol w="2551800"/>
                <a:gridCol w="2551800"/>
                <a:gridCol w="1275875"/>
              </a:tblGrid>
              <a:tr h="156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/>
                    </a:p>
                  </a:txBody>
                  <a:tcPr marT="0" marB="0" marR="0" marL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-US" sz="800" u="none" cap="none" strike="noStrike"/>
                        <a:t>CY2022</a:t>
                      </a:r>
                      <a:endParaRPr b="1" sz="800" u="none" cap="none" strike="noStrike"/>
                    </a:p>
                  </a:txBody>
                  <a:tcPr marT="0" marB="0" marR="0" marL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-US" sz="800" u="none" cap="none" strike="noStrike"/>
                        <a:t>CY2023</a:t>
                      </a:r>
                      <a:endParaRPr b="1" sz="800" u="none" cap="none" strike="noStrike"/>
                    </a:p>
                  </a:txBody>
                  <a:tcPr marT="0" marB="0" marR="0" marL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-US" sz="800" u="none" cap="none" strike="noStrike"/>
                        <a:t>CY2024</a:t>
                      </a:r>
                      <a:endParaRPr b="1" sz="800" u="none" cap="none" strike="noStrike"/>
                    </a:p>
                  </a:txBody>
                  <a:tcPr marT="0" marB="0" marR="0" marL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-US" sz="800" u="none" cap="none" strike="noStrike"/>
                        <a:t>CY2024</a:t>
                      </a:r>
                      <a:endParaRPr b="1" sz="800" u="none" cap="none" strike="noStrike"/>
                    </a:p>
                  </a:txBody>
                  <a:tcPr marT="0" marB="0" marR="0" marL="0" anchor="ctr"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pSp>
        <p:nvGrpSpPr>
          <p:cNvPr id="441" name="Google Shape;441;gff4cf40181_0_216"/>
          <p:cNvGrpSpPr/>
          <p:nvPr/>
        </p:nvGrpSpPr>
        <p:grpSpPr>
          <a:xfrm>
            <a:off x="4010053" y="2364550"/>
            <a:ext cx="256597" cy="2980125"/>
            <a:chOff x="6095880" y="2609218"/>
            <a:chExt cx="179100" cy="937500"/>
          </a:xfrm>
        </p:grpSpPr>
        <p:cxnSp>
          <p:nvCxnSpPr>
            <p:cNvPr id="442" name="Google Shape;442;gff4cf40181_0_216"/>
            <p:cNvCxnSpPr/>
            <p:nvPr/>
          </p:nvCxnSpPr>
          <p:spPr>
            <a:xfrm>
              <a:off x="6096000" y="2609218"/>
              <a:ext cx="0" cy="937500"/>
            </a:xfrm>
            <a:prstGeom prst="straightConnector1">
              <a:avLst/>
            </a:prstGeom>
            <a:noFill/>
            <a:ln cap="flat" cmpd="sng" w="19050">
              <a:solidFill>
                <a:srgbClr val="1155CC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443" name="Google Shape;443;gff4cf40181_0_216"/>
            <p:cNvSpPr txBox="1"/>
            <p:nvPr/>
          </p:nvSpPr>
          <p:spPr>
            <a:xfrm rot="5400000">
              <a:off x="5976630" y="3016061"/>
              <a:ext cx="417600" cy="1791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Dec. 16</a:t>
              </a:r>
              <a:r>
                <a:rPr b="0" i="0" lang="en-US" sz="1200" u="none" cap="none" strike="noStrike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2022</a:t>
              </a:r>
              <a:endParaRPr b="0" i="0" sz="12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44" name="Google Shape;444;gff4cf40181_0_216"/>
          <p:cNvSpPr/>
          <p:nvPr/>
        </p:nvSpPr>
        <p:spPr>
          <a:xfrm>
            <a:off x="3840550" y="1168325"/>
            <a:ext cx="327402" cy="214596"/>
          </a:xfrm>
          <a:prstGeom prst="irregularSeal2">
            <a:avLst/>
          </a:prstGeom>
          <a:solidFill>
            <a:srgbClr val="FFFF00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128588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0"/>
              <a:t>P</a:t>
            </a:r>
            <a:endParaRPr b="1" sz="700"/>
          </a:p>
        </p:txBody>
      </p:sp>
      <p:sp>
        <p:nvSpPr>
          <p:cNvPr id="445" name="Google Shape;445;gff4cf40181_0_216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acbb08ddb4_5_14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2" name="Google Shape;452;g1acbb08ddb4_5_145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NOAA-21 ATMS First Light image</a:t>
            </a:r>
            <a:endParaRPr/>
          </a:p>
        </p:txBody>
      </p:sp>
      <p:grpSp>
        <p:nvGrpSpPr>
          <p:cNvPr id="453" name="Google Shape;453;g1acbb08ddb4_5_145"/>
          <p:cNvGrpSpPr/>
          <p:nvPr/>
        </p:nvGrpSpPr>
        <p:grpSpPr>
          <a:xfrm>
            <a:off x="2074345" y="920793"/>
            <a:ext cx="8341471" cy="5072189"/>
            <a:chOff x="1129450" y="920738"/>
            <a:chExt cx="9286875" cy="5495925"/>
          </a:xfrm>
        </p:grpSpPr>
        <p:pic>
          <p:nvPicPr>
            <p:cNvPr id="454" name="Google Shape;454;g1acbb08ddb4_5_1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29450" y="920738"/>
              <a:ext cx="9286875" cy="5495925"/>
            </a:xfrm>
            <a:prstGeom prst="rect">
              <a:avLst/>
            </a:prstGeom>
            <a:noFill/>
            <a:ln>
              <a:noFill/>
            </a:ln>
            <a:effectLst>
              <a:outerShdw blurRad="100013" rotWithShape="0" algn="bl" dir="5400000" dist="38100">
                <a:srgbClr val="000000">
                  <a:alpha val="50000"/>
                </a:srgbClr>
              </a:outerShdw>
            </a:effectLst>
          </p:spPr>
        </p:pic>
        <p:sp>
          <p:nvSpPr>
            <p:cNvPr id="455" name="Google Shape;455;g1acbb08ddb4_5_145"/>
            <p:cNvSpPr txBox="1"/>
            <p:nvPr/>
          </p:nvSpPr>
          <p:spPr>
            <a:xfrm>
              <a:off x="1219200" y="5468125"/>
              <a:ext cx="3000000" cy="5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Note: This image was constructed from preliminary, non-operational data.</a:t>
              </a:r>
              <a:endParaRPr i="1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56" name="Google Shape;456;g1acbb08ddb4_5_145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7" name="Google Shape;457;g1acbb08ddb4_5_145"/>
          <p:cNvSpPr txBox="1"/>
          <p:nvPr/>
        </p:nvSpPr>
        <p:spPr>
          <a:xfrm rot="5400000">
            <a:off x="10029425" y="5434128"/>
            <a:ext cx="945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1" lang="en-US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NOAA-NESDIS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8" name="Google Shape;458;g1acbb08ddb4_5_145"/>
          <p:cNvSpPr/>
          <p:nvPr/>
        </p:nvSpPr>
        <p:spPr>
          <a:xfrm rot="879360">
            <a:off x="10001206" y="3927625"/>
            <a:ext cx="2058375" cy="1311950"/>
          </a:xfrm>
          <a:prstGeom prst="foldedCorner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28588" rotWithShape="0" algn="bl" dir="5400000" dist="571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NOAA-21 ATMS RDR, TDR, SDR, ATMS SDR GEO, and ATMS BUFR products reached </a:t>
            </a:r>
            <a:r>
              <a:rPr b="1" lang="en-US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provisional</a:t>
            </a:r>
            <a:r>
              <a:rPr lang="en-US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maturity</a:t>
            </a:r>
            <a:r>
              <a:rPr b="1" lang="en-US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on</a:t>
            </a:r>
            <a:r>
              <a:rPr b="1" lang="en-US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Dec. 15, </a:t>
            </a:r>
            <a:r>
              <a:rPr lang="en-US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and are operationally available via PDA (</a:t>
            </a:r>
            <a:r>
              <a:rPr lang="en-US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per OSPO</a:t>
            </a:r>
            <a:r>
              <a:rPr lang="en-US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8059282e88_0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5" name="Google Shape;465;g18059282e88_0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NOAA-21 VIIRS First Light image</a:t>
            </a:r>
            <a:endParaRPr/>
          </a:p>
        </p:txBody>
      </p:sp>
      <p:grpSp>
        <p:nvGrpSpPr>
          <p:cNvPr id="466" name="Google Shape;466;g18059282e88_0_0"/>
          <p:cNvGrpSpPr/>
          <p:nvPr/>
        </p:nvGrpSpPr>
        <p:grpSpPr>
          <a:xfrm>
            <a:off x="1260707" y="721762"/>
            <a:ext cx="9717050" cy="5786163"/>
            <a:chOff x="1260707" y="874162"/>
            <a:chExt cx="9717050" cy="5786163"/>
          </a:xfrm>
        </p:grpSpPr>
        <p:grpSp>
          <p:nvGrpSpPr>
            <p:cNvPr id="467" name="Google Shape;467;g18059282e88_0_0"/>
            <p:cNvGrpSpPr/>
            <p:nvPr/>
          </p:nvGrpSpPr>
          <p:grpSpPr>
            <a:xfrm>
              <a:off x="1260707" y="874162"/>
              <a:ext cx="9717050" cy="5758669"/>
              <a:chOff x="1184500" y="1475675"/>
              <a:chExt cx="8518498" cy="5157325"/>
            </a:xfrm>
          </p:grpSpPr>
          <p:pic>
            <p:nvPicPr>
              <p:cNvPr id="468" name="Google Shape;468;g18059282e88_0_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9189"/>
              <a:stretch/>
            </p:blipFill>
            <p:spPr>
              <a:xfrm>
                <a:off x="1184500" y="1475675"/>
                <a:ext cx="8518498" cy="51573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0013" rotWithShape="0" algn="bl" dir="5400000" dist="381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469" name="Google Shape;469;g18059282e88_0_0"/>
              <p:cNvSpPr txBox="1"/>
              <p:nvPr/>
            </p:nvSpPr>
            <p:spPr>
              <a:xfrm>
                <a:off x="1237998" y="5859421"/>
                <a:ext cx="6773400" cy="496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0013" rotWithShape="0" algn="bl" dir="5400000" dist="38100">
                  <a:srgbClr val="000000">
                    <a:alpha val="50000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This global mosaic, captured by the VIIRS instrument on the recently launched NOAA-21 satellite, is a composite image created over a period of 24 hours between Dec. 5 and Dec. 6, 2022. Credit: NOAA STAR VIIRS SDR team.</a:t>
                </a:r>
                <a:endParaRPr sz="12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470" name="Google Shape;470;g18059282e88_0_0"/>
            <p:cNvSpPr txBox="1"/>
            <p:nvPr/>
          </p:nvSpPr>
          <p:spPr>
            <a:xfrm>
              <a:off x="4713075" y="6306325"/>
              <a:ext cx="4687800" cy="354000"/>
            </a:xfrm>
            <a:prstGeom prst="rect">
              <a:avLst/>
            </a:prstGeom>
            <a:noFill/>
            <a:ln>
              <a:noFill/>
            </a:ln>
            <a:effectLst>
              <a:outerShdw blurRad="100013" rotWithShape="0" algn="bl" dir="5400000" dist="3810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Note: This image was constructed from preliminary, non-operational data.</a:t>
              </a:r>
              <a:endParaRPr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71" name="Google Shape;471;g18059282e88_0_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2" name="Google Shape;472;g18059282e88_0_0"/>
          <p:cNvSpPr txBox="1"/>
          <p:nvPr/>
        </p:nvSpPr>
        <p:spPr>
          <a:xfrm rot="5400000">
            <a:off x="10628100" y="5951553"/>
            <a:ext cx="8718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1" lang="en-US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NOAA-NESDIS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ff4cf40181_0_120"/>
          <p:cNvSpPr txBox="1"/>
          <p:nvPr>
            <p:ph idx="1" type="body"/>
          </p:nvPr>
        </p:nvSpPr>
        <p:spPr>
          <a:xfrm>
            <a:off x="354425" y="1068900"/>
            <a:ext cx="11691300" cy="5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On SBN: NOAA-21 data products, once they’re operational, will replace their S-NPP counterparts.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</a:pPr>
            <a:r>
              <a:rPr lang="en-US" sz="1400"/>
              <a:t>As detailed in the </a:t>
            </a:r>
            <a:r>
              <a:rPr lang="en-US" sz="1400" u="sng">
                <a:solidFill>
                  <a:schemeClr val="hlink"/>
                </a:solidFill>
                <a:hlinkClick r:id="rId3"/>
              </a:rPr>
              <a:t>JPSS-2 Product Operations Plan</a:t>
            </a:r>
            <a:r>
              <a:rPr lang="en-US" sz="1400"/>
              <a:t> (Sept. 2022):</a:t>
            </a:r>
            <a:endParaRPr sz="14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Once NOAA-21 is operational  (~6 months after launch), the </a:t>
            </a:r>
            <a:r>
              <a:rPr lang="en-US" sz="2000"/>
              <a:t>S-NPP spacecraft will be the tertiary satellite: it will be operated at a lower priority than NOAA-20 and NOAA-21.</a:t>
            </a:r>
            <a:endParaRPr sz="2000"/>
          </a:p>
          <a:p>
            <a:pPr indent="-4064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S-NPP </a:t>
            </a:r>
            <a:r>
              <a:rPr lang="en-US" sz="2000"/>
              <a:t>w</a:t>
            </a:r>
            <a:r>
              <a:rPr lang="en-US" sz="2000"/>
              <a:t>ill remain operational at least until NOAA-21 is designated the primary satellite (~9 to 12 months after launch). No formal guidance to decommission the satellite has been provided.</a:t>
            </a:r>
            <a:endParaRPr sz="2000"/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NDE, PDA, and NCCF operational systems will produce and provide S-NPP products on a “best-effort” basis, as long as this does not impact data product operations from NOAA-20,21 or from other missions.</a:t>
            </a:r>
            <a:endParaRPr sz="2000"/>
          </a:p>
          <a:p>
            <a:pPr indent="-3746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1500"/>
              <a:t>If NDE/PDA data loading nears its capacity, lower-priority S-NPP products will be moved off the operational systems. </a:t>
            </a:r>
            <a:endParaRPr i="1" sz="1500"/>
          </a:p>
        </p:txBody>
      </p:sp>
      <p:sp>
        <p:nvSpPr>
          <p:cNvPr id="479" name="Google Shape;479;gff4cf40181_0_12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0" name="Google Shape;480;gff4cf40181_0_12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4054"/>
              <a:buNone/>
            </a:pPr>
            <a:r>
              <a:rPr lang="en-US"/>
              <a:t>S-NPP continuity as the tertiary JPSS satellite</a:t>
            </a:r>
            <a:endParaRPr/>
          </a:p>
        </p:txBody>
      </p:sp>
      <p:sp>
        <p:nvSpPr>
          <p:cNvPr id="481" name="Google Shape;481;gff4cf40181_0_12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1960"/>
              </a:srgbClr>
            </a:gs>
            <a:gs pos="100000">
              <a:srgbClr val="0FF5BC">
                <a:alpha val="17647"/>
              </a:srgbClr>
            </a:gs>
          </a:gsLst>
          <a:lin ang="5400012" scaled="0"/>
        </a:gra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ff4cf40181_0_228"/>
          <p:cNvSpPr txBox="1"/>
          <p:nvPr>
            <p:ph idx="1" type="subTitle"/>
          </p:nvPr>
        </p:nvSpPr>
        <p:spPr>
          <a:xfrm>
            <a:off x="1528350" y="3118850"/>
            <a:ext cx="91353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4. Himawari-9 transition</a:t>
            </a:r>
            <a:endParaRPr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t/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NOAA_logo.png" id="488" name="Google Shape;488;gff4cf40181_0_2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878" y="75827"/>
            <a:ext cx="1344100" cy="13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ff4cf40181_0_2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5499" y="75825"/>
            <a:ext cx="1344100" cy="130664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ff4cf40181_0_228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acbb08ddb4_5_38"/>
          <p:cNvSpPr txBox="1"/>
          <p:nvPr>
            <p:ph idx="1" type="body"/>
          </p:nvPr>
        </p:nvSpPr>
        <p:spPr>
          <a:xfrm>
            <a:off x="354425" y="1068900"/>
            <a:ext cx="9639900" cy="5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000"/>
              <a:t>NWS / NOAA operations transitioned from Himawari-8 to Himawari-9 imagery on Dec. 12, 2022. Himawari-8 data ceased on Dec. 13.</a:t>
            </a:r>
            <a:endParaRPr sz="2000"/>
          </a:p>
          <a:p>
            <a:pPr indent="-406400" lvl="0" marL="457200" marR="3050889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000"/>
              <a:t>Himawari-9 L2 products will become available to NWS / NOAA operations around April - June 2023.</a:t>
            </a:r>
            <a:endParaRPr sz="2000"/>
          </a:p>
          <a:p>
            <a:pPr indent="-323850" lvl="1" marL="914400" marR="328605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Including AWIPS-friendly product contents and formats </a:t>
            </a:r>
            <a:endParaRPr sz="1500"/>
          </a:p>
        </p:txBody>
      </p:sp>
      <p:sp>
        <p:nvSpPr>
          <p:cNvPr id="497" name="Google Shape;497;g1acbb08ddb4_5_38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8" name="Google Shape;498;g1acbb08ddb4_5_38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Himawari-9 transition</a:t>
            </a:r>
            <a:endParaRPr/>
          </a:p>
        </p:txBody>
      </p:sp>
      <p:graphicFrame>
        <p:nvGraphicFramePr>
          <p:cNvPr id="499" name="Google Shape;499;g1acbb08ddb4_5_38"/>
          <p:cNvGraphicFramePr/>
          <p:nvPr/>
        </p:nvGraphicFramePr>
        <p:xfrm>
          <a:off x="1845550" y="307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{C67D2F8D-4B72-44A2-9DD9-DF6CA9A62372}</a:tableStyleId>
              </a:tblPr>
              <a:tblGrid>
                <a:gridCol w="1446750"/>
                <a:gridCol w="2270625"/>
              </a:tblGrid>
              <a:tr h="154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Operational Release</a:t>
                      </a:r>
                      <a: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b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</a:br>
                      <a: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(</a:t>
                      </a:r>
                      <a:r>
                        <a:rPr lang="en-US" sz="1200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3"/>
                        </a:rPr>
                        <a:t>per OSPO</a:t>
                      </a:r>
                      <a: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6609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D5C9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Himawari-9 products</a:t>
                      </a:r>
                      <a:endParaRPr b="1"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6609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D5C9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50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Dec. 13 2022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D5C9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Imagery </a:t>
                      </a:r>
                      <a:b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</a:br>
                      <a: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Full Disk Tiles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D5C9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Imagery </a:t>
                      </a:r>
                      <a:b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</a:br>
                      <a: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R3 Floating Sector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50">
                <a:tc row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Apr. to June 2023 (estimated)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Clouds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CC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Winds</a:t>
                      </a:r>
                      <a:endParaRPr b="1" sz="1200">
                        <a:solidFill>
                          <a:srgbClr val="CC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Sea Surface Temperature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Rainrate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00" name="Google Shape;500;g1acbb08ddb4_5_38"/>
          <p:cNvPicPr preferRelativeResize="0"/>
          <p:nvPr/>
        </p:nvPicPr>
        <p:blipFill rotWithShape="1">
          <a:blip r:embed="rId4">
            <a:alphaModFix/>
          </a:blip>
          <a:srcRect b="3911" l="15532" r="14089" t="3624"/>
          <a:stretch/>
        </p:blipFill>
        <p:spPr>
          <a:xfrm>
            <a:off x="7387775" y="1728300"/>
            <a:ext cx="4606050" cy="4474202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38100">
              <a:srgbClr val="000000">
                <a:alpha val="50000"/>
              </a:srgbClr>
            </a:outerShdw>
          </a:effectLst>
        </p:spPr>
      </p:pic>
      <p:sp>
        <p:nvSpPr>
          <p:cNvPr id="501" name="Google Shape;501;g1acbb08ddb4_5_38"/>
          <p:cNvSpPr txBox="1"/>
          <p:nvPr/>
        </p:nvSpPr>
        <p:spPr>
          <a:xfrm>
            <a:off x="7387775" y="6202500"/>
            <a:ext cx="442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Himawari-8 AHI </a:t>
            </a:r>
            <a:r>
              <a:rPr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Ch. 11 imagery tiles (Dec. 2, 2022)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02" name="Google Shape;502;g1acbb08ddb4_5_38"/>
          <p:cNvGrpSpPr/>
          <p:nvPr/>
        </p:nvGrpSpPr>
        <p:grpSpPr>
          <a:xfrm>
            <a:off x="7480331" y="1780577"/>
            <a:ext cx="4360110" cy="4381361"/>
            <a:chOff x="2345273" y="681823"/>
            <a:chExt cx="3794700" cy="3794700"/>
          </a:xfrm>
        </p:grpSpPr>
        <p:sp>
          <p:nvSpPr>
            <p:cNvPr id="503" name="Google Shape;503;g1acbb08ddb4_5_38"/>
            <p:cNvSpPr txBox="1"/>
            <p:nvPr/>
          </p:nvSpPr>
          <p:spPr>
            <a:xfrm>
              <a:off x="3107273" y="681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01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04" name="Google Shape;504;g1acbb08ddb4_5_38"/>
            <p:cNvSpPr txBox="1"/>
            <p:nvPr/>
          </p:nvSpPr>
          <p:spPr>
            <a:xfrm>
              <a:off x="3488273" y="681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02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05" name="Google Shape;505;g1acbb08ddb4_5_38"/>
            <p:cNvSpPr txBox="1"/>
            <p:nvPr/>
          </p:nvSpPr>
          <p:spPr>
            <a:xfrm>
              <a:off x="3869273" y="681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03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06" name="Google Shape;506;g1acbb08ddb4_5_38"/>
            <p:cNvSpPr txBox="1"/>
            <p:nvPr/>
          </p:nvSpPr>
          <p:spPr>
            <a:xfrm>
              <a:off x="4250273" y="681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04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07" name="Google Shape;507;g1acbb08ddb4_5_38"/>
            <p:cNvSpPr txBox="1"/>
            <p:nvPr/>
          </p:nvSpPr>
          <p:spPr>
            <a:xfrm>
              <a:off x="4631273" y="681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05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08" name="Google Shape;508;g1acbb08ddb4_5_38"/>
            <p:cNvSpPr txBox="1"/>
            <p:nvPr/>
          </p:nvSpPr>
          <p:spPr>
            <a:xfrm>
              <a:off x="5012273" y="681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06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09" name="Google Shape;509;g1acbb08ddb4_5_38"/>
            <p:cNvSpPr txBox="1"/>
            <p:nvPr/>
          </p:nvSpPr>
          <p:spPr>
            <a:xfrm>
              <a:off x="5393273" y="1062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14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10" name="Google Shape;510;g1acbb08ddb4_5_38"/>
            <p:cNvSpPr txBox="1"/>
            <p:nvPr/>
          </p:nvSpPr>
          <p:spPr>
            <a:xfrm>
              <a:off x="5774273" y="1443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24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11" name="Google Shape;511;g1acbb08ddb4_5_38"/>
            <p:cNvSpPr txBox="1"/>
            <p:nvPr/>
          </p:nvSpPr>
          <p:spPr>
            <a:xfrm>
              <a:off x="5774273" y="1824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34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12" name="Google Shape;512;g1acbb08ddb4_5_38"/>
            <p:cNvSpPr txBox="1"/>
            <p:nvPr/>
          </p:nvSpPr>
          <p:spPr>
            <a:xfrm>
              <a:off x="5774273" y="2205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44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13" name="Google Shape;513;g1acbb08ddb4_5_38"/>
            <p:cNvSpPr txBox="1"/>
            <p:nvPr/>
          </p:nvSpPr>
          <p:spPr>
            <a:xfrm>
              <a:off x="5774273" y="2586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54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14" name="Google Shape;514;g1acbb08ddb4_5_38"/>
            <p:cNvSpPr txBox="1"/>
            <p:nvPr/>
          </p:nvSpPr>
          <p:spPr>
            <a:xfrm>
              <a:off x="5774273" y="2967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64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15" name="Google Shape;515;g1acbb08ddb4_5_38"/>
            <p:cNvSpPr txBox="1"/>
            <p:nvPr/>
          </p:nvSpPr>
          <p:spPr>
            <a:xfrm>
              <a:off x="5774273" y="3348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74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16" name="Google Shape;516;g1acbb08ddb4_5_38"/>
            <p:cNvSpPr txBox="1"/>
            <p:nvPr/>
          </p:nvSpPr>
          <p:spPr>
            <a:xfrm>
              <a:off x="5393273" y="3729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82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17" name="Google Shape;517;g1acbb08ddb4_5_38"/>
            <p:cNvSpPr txBox="1"/>
            <p:nvPr/>
          </p:nvSpPr>
          <p:spPr>
            <a:xfrm>
              <a:off x="5012273" y="4110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88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18" name="Google Shape;518;g1acbb08ddb4_5_38"/>
            <p:cNvSpPr txBox="1"/>
            <p:nvPr/>
          </p:nvSpPr>
          <p:spPr>
            <a:xfrm>
              <a:off x="4631273" y="4110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87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19" name="Google Shape;519;g1acbb08ddb4_5_38"/>
            <p:cNvSpPr txBox="1"/>
            <p:nvPr/>
          </p:nvSpPr>
          <p:spPr>
            <a:xfrm>
              <a:off x="4250273" y="4110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86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20" name="Google Shape;520;g1acbb08ddb4_5_38"/>
            <p:cNvSpPr txBox="1"/>
            <p:nvPr/>
          </p:nvSpPr>
          <p:spPr>
            <a:xfrm>
              <a:off x="3869273" y="4110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85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21" name="Google Shape;521;g1acbb08ddb4_5_38"/>
            <p:cNvSpPr txBox="1"/>
            <p:nvPr/>
          </p:nvSpPr>
          <p:spPr>
            <a:xfrm>
              <a:off x="3488273" y="4110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84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22" name="Google Shape;522;g1acbb08ddb4_5_38"/>
            <p:cNvSpPr txBox="1"/>
            <p:nvPr/>
          </p:nvSpPr>
          <p:spPr>
            <a:xfrm>
              <a:off x="3107273" y="4110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83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23" name="Google Shape;523;g1acbb08ddb4_5_38"/>
            <p:cNvSpPr txBox="1"/>
            <p:nvPr/>
          </p:nvSpPr>
          <p:spPr>
            <a:xfrm>
              <a:off x="2726273" y="3729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75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24" name="Google Shape;524;g1acbb08ddb4_5_38"/>
            <p:cNvSpPr txBox="1"/>
            <p:nvPr/>
          </p:nvSpPr>
          <p:spPr>
            <a:xfrm>
              <a:off x="2345273" y="3348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65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25" name="Google Shape;525;g1acbb08ddb4_5_38"/>
            <p:cNvSpPr txBox="1"/>
            <p:nvPr/>
          </p:nvSpPr>
          <p:spPr>
            <a:xfrm>
              <a:off x="2345273" y="2967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55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26" name="Google Shape;526;g1acbb08ddb4_5_38"/>
            <p:cNvSpPr txBox="1"/>
            <p:nvPr/>
          </p:nvSpPr>
          <p:spPr>
            <a:xfrm>
              <a:off x="2345273" y="2586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45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27" name="Google Shape;527;g1acbb08ddb4_5_38"/>
            <p:cNvSpPr txBox="1"/>
            <p:nvPr/>
          </p:nvSpPr>
          <p:spPr>
            <a:xfrm>
              <a:off x="2345273" y="2205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35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28" name="Google Shape;528;g1acbb08ddb4_5_38"/>
            <p:cNvSpPr txBox="1"/>
            <p:nvPr/>
          </p:nvSpPr>
          <p:spPr>
            <a:xfrm>
              <a:off x="2345273" y="1824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25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29" name="Google Shape;529;g1acbb08ddb4_5_38"/>
            <p:cNvSpPr txBox="1"/>
            <p:nvPr/>
          </p:nvSpPr>
          <p:spPr>
            <a:xfrm>
              <a:off x="2345273" y="1443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15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30" name="Google Shape;530;g1acbb08ddb4_5_38"/>
            <p:cNvSpPr txBox="1"/>
            <p:nvPr/>
          </p:nvSpPr>
          <p:spPr>
            <a:xfrm>
              <a:off x="2726273" y="1062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07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31" name="Google Shape;531;g1acbb08ddb4_5_38"/>
            <p:cNvSpPr txBox="1"/>
            <p:nvPr/>
          </p:nvSpPr>
          <p:spPr>
            <a:xfrm>
              <a:off x="3107273" y="1062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08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32" name="Google Shape;532;g1acbb08ddb4_5_38"/>
            <p:cNvSpPr txBox="1"/>
            <p:nvPr/>
          </p:nvSpPr>
          <p:spPr>
            <a:xfrm>
              <a:off x="3488273" y="1062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09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33" name="Google Shape;533;g1acbb08ddb4_5_38"/>
            <p:cNvSpPr txBox="1"/>
            <p:nvPr/>
          </p:nvSpPr>
          <p:spPr>
            <a:xfrm>
              <a:off x="3869273" y="1062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10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34" name="Google Shape;534;g1acbb08ddb4_5_38"/>
            <p:cNvSpPr txBox="1"/>
            <p:nvPr/>
          </p:nvSpPr>
          <p:spPr>
            <a:xfrm>
              <a:off x="4250273" y="1062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11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35" name="Google Shape;535;g1acbb08ddb4_5_38"/>
            <p:cNvSpPr txBox="1"/>
            <p:nvPr/>
          </p:nvSpPr>
          <p:spPr>
            <a:xfrm>
              <a:off x="4631273" y="1062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12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36" name="Google Shape;536;g1acbb08ddb4_5_38"/>
            <p:cNvSpPr txBox="1"/>
            <p:nvPr/>
          </p:nvSpPr>
          <p:spPr>
            <a:xfrm>
              <a:off x="5012273" y="1062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13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37" name="Google Shape;537;g1acbb08ddb4_5_38"/>
            <p:cNvSpPr txBox="1"/>
            <p:nvPr/>
          </p:nvSpPr>
          <p:spPr>
            <a:xfrm>
              <a:off x="5393273" y="1443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23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38" name="Google Shape;538;g1acbb08ddb4_5_38"/>
            <p:cNvSpPr txBox="1"/>
            <p:nvPr/>
          </p:nvSpPr>
          <p:spPr>
            <a:xfrm>
              <a:off x="5393273" y="1824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33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39" name="Google Shape;539;g1acbb08ddb4_5_38"/>
            <p:cNvSpPr txBox="1"/>
            <p:nvPr/>
          </p:nvSpPr>
          <p:spPr>
            <a:xfrm>
              <a:off x="5393273" y="2205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43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40" name="Google Shape;540;g1acbb08ddb4_5_38"/>
            <p:cNvSpPr txBox="1"/>
            <p:nvPr/>
          </p:nvSpPr>
          <p:spPr>
            <a:xfrm>
              <a:off x="5393273" y="2586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53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41" name="Google Shape;541;g1acbb08ddb4_5_38"/>
            <p:cNvSpPr txBox="1"/>
            <p:nvPr/>
          </p:nvSpPr>
          <p:spPr>
            <a:xfrm>
              <a:off x="5393273" y="2967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63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42" name="Google Shape;542;g1acbb08ddb4_5_38"/>
            <p:cNvSpPr txBox="1"/>
            <p:nvPr/>
          </p:nvSpPr>
          <p:spPr>
            <a:xfrm>
              <a:off x="5393273" y="3348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73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43" name="Google Shape;543;g1acbb08ddb4_5_38"/>
            <p:cNvSpPr txBox="1"/>
            <p:nvPr/>
          </p:nvSpPr>
          <p:spPr>
            <a:xfrm>
              <a:off x="5012273" y="3729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81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44" name="Google Shape;544;g1acbb08ddb4_5_38"/>
            <p:cNvSpPr txBox="1"/>
            <p:nvPr/>
          </p:nvSpPr>
          <p:spPr>
            <a:xfrm>
              <a:off x="4631273" y="3729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80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45" name="Google Shape;545;g1acbb08ddb4_5_38"/>
            <p:cNvSpPr txBox="1"/>
            <p:nvPr/>
          </p:nvSpPr>
          <p:spPr>
            <a:xfrm>
              <a:off x="4250273" y="3729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79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46" name="Google Shape;546;g1acbb08ddb4_5_38"/>
            <p:cNvSpPr txBox="1"/>
            <p:nvPr/>
          </p:nvSpPr>
          <p:spPr>
            <a:xfrm>
              <a:off x="3869273" y="3729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78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47" name="Google Shape;547;g1acbb08ddb4_5_38"/>
            <p:cNvSpPr txBox="1"/>
            <p:nvPr/>
          </p:nvSpPr>
          <p:spPr>
            <a:xfrm>
              <a:off x="3488273" y="3729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77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48" name="Google Shape;548;g1acbb08ddb4_5_38"/>
            <p:cNvSpPr txBox="1"/>
            <p:nvPr/>
          </p:nvSpPr>
          <p:spPr>
            <a:xfrm>
              <a:off x="3107273" y="3729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76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49" name="Google Shape;549;g1acbb08ddb4_5_38"/>
            <p:cNvSpPr txBox="1"/>
            <p:nvPr/>
          </p:nvSpPr>
          <p:spPr>
            <a:xfrm>
              <a:off x="2726273" y="1443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16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50" name="Google Shape;550;g1acbb08ddb4_5_38"/>
            <p:cNvSpPr txBox="1"/>
            <p:nvPr/>
          </p:nvSpPr>
          <p:spPr>
            <a:xfrm>
              <a:off x="3107273" y="1443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17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51" name="Google Shape;551;g1acbb08ddb4_5_38"/>
            <p:cNvSpPr txBox="1"/>
            <p:nvPr/>
          </p:nvSpPr>
          <p:spPr>
            <a:xfrm>
              <a:off x="3488273" y="1443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18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52" name="Google Shape;552;g1acbb08ddb4_5_38"/>
            <p:cNvSpPr txBox="1"/>
            <p:nvPr/>
          </p:nvSpPr>
          <p:spPr>
            <a:xfrm>
              <a:off x="3869273" y="1443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19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53" name="Google Shape;553;g1acbb08ddb4_5_38"/>
            <p:cNvSpPr txBox="1"/>
            <p:nvPr/>
          </p:nvSpPr>
          <p:spPr>
            <a:xfrm>
              <a:off x="4250273" y="1443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20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54" name="Google Shape;554;g1acbb08ddb4_5_38"/>
            <p:cNvSpPr txBox="1"/>
            <p:nvPr/>
          </p:nvSpPr>
          <p:spPr>
            <a:xfrm>
              <a:off x="4631273" y="1443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21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55" name="Google Shape;555;g1acbb08ddb4_5_38"/>
            <p:cNvSpPr txBox="1"/>
            <p:nvPr/>
          </p:nvSpPr>
          <p:spPr>
            <a:xfrm>
              <a:off x="5012273" y="1443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22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56" name="Google Shape;556;g1acbb08ddb4_5_38"/>
            <p:cNvSpPr txBox="1"/>
            <p:nvPr/>
          </p:nvSpPr>
          <p:spPr>
            <a:xfrm>
              <a:off x="2726273" y="1824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26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57" name="Google Shape;557;g1acbb08ddb4_5_38"/>
            <p:cNvSpPr txBox="1"/>
            <p:nvPr/>
          </p:nvSpPr>
          <p:spPr>
            <a:xfrm>
              <a:off x="2726273" y="2205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36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58" name="Google Shape;558;g1acbb08ddb4_5_38"/>
            <p:cNvSpPr txBox="1"/>
            <p:nvPr/>
          </p:nvSpPr>
          <p:spPr>
            <a:xfrm>
              <a:off x="2726273" y="2586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46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59" name="Google Shape;559;g1acbb08ddb4_5_38"/>
            <p:cNvSpPr txBox="1"/>
            <p:nvPr/>
          </p:nvSpPr>
          <p:spPr>
            <a:xfrm>
              <a:off x="2726273" y="2967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56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60" name="Google Shape;560;g1acbb08ddb4_5_38"/>
            <p:cNvSpPr txBox="1"/>
            <p:nvPr/>
          </p:nvSpPr>
          <p:spPr>
            <a:xfrm>
              <a:off x="2726273" y="3348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66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61" name="Google Shape;561;g1acbb08ddb4_5_38"/>
            <p:cNvSpPr txBox="1"/>
            <p:nvPr/>
          </p:nvSpPr>
          <p:spPr>
            <a:xfrm>
              <a:off x="3107273" y="1824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27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62" name="Google Shape;562;g1acbb08ddb4_5_38"/>
            <p:cNvSpPr txBox="1"/>
            <p:nvPr/>
          </p:nvSpPr>
          <p:spPr>
            <a:xfrm>
              <a:off x="3107273" y="2205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37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63" name="Google Shape;563;g1acbb08ddb4_5_38"/>
            <p:cNvSpPr txBox="1"/>
            <p:nvPr/>
          </p:nvSpPr>
          <p:spPr>
            <a:xfrm>
              <a:off x="3107273" y="2586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47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64" name="Google Shape;564;g1acbb08ddb4_5_38"/>
            <p:cNvSpPr txBox="1"/>
            <p:nvPr/>
          </p:nvSpPr>
          <p:spPr>
            <a:xfrm>
              <a:off x="3107273" y="2967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57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65" name="Google Shape;565;g1acbb08ddb4_5_38"/>
            <p:cNvSpPr txBox="1"/>
            <p:nvPr/>
          </p:nvSpPr>
          <p:spPr>
            <a:xfrm>
              <a:off x="3107273" y="3348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67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66" name="Google Shape;566;g1acbb08ddb4_5_38"/>
            <p:cNvSpPr txBox="1"/>
            <p:nvPr/>
          </p:nvSpPr>
          <p:spPr>
            <a:xfrm>
              <a:off x="3488273" y="1824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28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67" name="Google Shape;567;g1acbb08ddb4_5_38"/>
            <p:cNvSpPr txBox="1"/>
            <p:nvPr/>
          </p:nvSpPr>
          <p:spPr>
            <a:xfrm>
              <a:off x="3488273" y="2205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38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68" name="Google Shape;568;g1acbb08ddb4_5_38"/>
            <p:cNvSpPr txBox="1"/>
            <p:nvPr/>
          </p:nvSpPr>
          <p:spPr>
            <a:xfrm>
              <a:off x="3488273" y="2586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48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69" name="Google Shape;569;g1acbb08ddb4_5_38"/>
            <p:cNvSpPr txBox="1"/>
            <p:nvPr/>
          </p:nvSpPr>
          <p:spPr>
            <a:xfrm>
              <a:off x="3488273" y="2967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58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70" name="Google Shape;570;g1acbb08ddb4_5_38"/>
            <p:cNvSpPr txBox="1"/>
            <p:nvPr/>
          </p:nvSpPr>
          <p:spPr>
            <a:xfrm>
              <a:off x="3488273" y="3348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68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71" name="Google Shape;571;g1acbb08ddb4_5_38"/>
            <p:cNvSpPr txBox="1"/>
            <p:nvPr/>
          </p:nvSpPr>
          <p:spPr>
            <a:xfrm>
              <a:off x="3869273" y="1824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29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72" name="Google Shape;572;g1acbb08ddb4_5_38"/>
            <p:cNvSpPr txBox="1"/>
            <p:nvPr/>
          </p:nvSpPr>
          <p:spPr>
            <a:xfrm>
              <a:off x="3869273" y="2205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39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73" name="Google Shape;573;g1acbb08ddb4_5_38"/>
            <p:cNvSpPr txBox="1"/>
            <p:nvPr/>
          </p:nvSpPr>
          <p:spPr>
            <a:xfrm>
              <a:off x="3869273" y="2586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49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74" name="Google Shape;574;g1acbb08ddb4_5_38"/>
            <p:cNvSpPr txBox="1"/>
            <p:nvPr/>
          </p:nvSpPr>
          <p:spPr>
            <a:xfrm>
              <a:off x="3869273" y="2967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59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75" name="Google Shape;575;g1acbb08ddb4_5_38"/>
            <p:cNvSpPr txBox="1"/>
            <p:nvPr/>
          </p:nvSpPr>
          <p:spPr>
            <a:xfrm>
              <a:off x="3869273" y="3348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69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76" name="Google Shape;576;g1acbb08ddb4_5_38"/>
            <p:cNvSpPr txBox="1"/>
            <p:nvPr/>
          </p:nvSpPr>
          <p:spPr>
            <a:xfrm>
              <a:off x="4250273" y="1824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30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77" name="Google Shape;577;g1acbb08ddb4_5_38"/>
            <p:cNvSpPr txBox="1"/>
            <p:nvPr/>
          </p:nvSpPr>
          <p:spPr>
            <a:xfrm>
              <a:off x="4250273" y="2205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40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78" name="Google Shape;578;g1acbb08ddb4_5_38"/>
            <p:cNvSpPr txBox="1"/>
            <p:nvPr/>
          </p:nvSpPr>
          <p:spPr>
            <a:xfrm>
              <a:off x="4250273" y="2586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50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79" name="Google Shape;579;g1acbb08ddb4_5_38"/>
            <p:cNvSpPr txBox="1"/>
            <p:nvPr/>
          </p:nvSpPr>
          <p:spPr>
            <a:xfrm>
              <a:off x="4250273" y="2967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60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80" name="Google Shape;580;g1acbb08ddb4_5_38"/>
            <p:cNvSpPr txBox="1"/>
            <p:nvPr/>
          </p:nvSpPr>
          <p:spPr>
            <a:xfrm>
              <a:off x="4250273" y="3348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70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81" name="Google Shape;581;g1acbb08ddb4_5_38"/>
            <p:cNvSpPr txBox="1"/>
            <p:nvPr/>
          </p:nvSpPr>
          <p:spPr>
            <a:xfrm>
              <a:off x="4631273" y="1824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31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82" name="Google Shape;582;g1acbb08ddb4_5_38"/>
            <p:cNvSpPr txBox="1"/>
            <p:nvPr/>
          </p:nvSpPr>
          <p:spPr>
            <a:xfrm>
              <a:off x="4631273" y="2205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41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83" name="Google Shape;583;g1acbb08ddb4_5_38"/>
            <p:cNvSpPr txBox="1"/>
            <p:nvPr/>
          </p:nvSpPr>
          <p:spPr>
            <a:xfrm>
              <a:off x="4631273" y="2586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51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84" name="Google Shape;584;g1acbb08ddb4_5_38"/>
            <p:cNvSpPr txBox="1"/>
            <p:nvPr/>
          </p:nvSpPr>
          <p:spPr>
            <a:xfrm>
              <a:off x="4631273" y="2967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61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85" name="Google Shape;585;g1acbb08ddb4_5_38"/>
            <p:cNvSpPr txBox="1"/>
            <p:nvPr/>
          </p:nvSpPr>
          <p:spPr>
            <a:xfrm>
              <a:off x="4631273" y="3348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71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86" name="Google Shape;586;g1acbb08ddb4_5_38"/>
            <p:cNvSpPr txBox="1"/>
            <p:nvPr/>
          </p:nvSpPr>
          <p:spPr>
            <a:xfrm>
              <a:off x="5012273" y="1824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32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87" name="Google Shape;587;g1acbb08ddb4_5_38"/>
            <p:cNvSpPr txBox="1"/>
            <p:nvPr/>
          </p:nvSpPr>
          <p:spPr>
            <a:xfrm>
              <a:off x="5012273" y="2205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42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88" name="Google Shape;588;g1acbb08ddb4_5_38"/>
            <p:cNvSpPr txBox="1"/>
            <p:nvPr/>
          </p:nvSpPr>
          <p:spPr>
            <a:xfrm>
              <a:off x="5012273" y="2586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52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89" name="Google Shape;589;g1acbb08ddb4_5_38"/>
            <p:cNvSpPr txBox="1"/>
            <p:nvPr/>
          </p:nvSpPr>
          <p:spPr>
            <a:xfrm>
              <a:off x="5012273" y="2967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62</a:t>
              </a:r>
              <a:endParaRPr sz="1200">
                <a:solidFill>
                  <a:srgbClr val="B7B7B7"/>
                </a:solidFill>
              </a:endParaRPr>
            </a:p>
          </p:txBody>
        </p:sp>
        <p:sp>
          <p:nvSpPr>
            <p:cNvPr id="590" name="Google Shape;590;g1acbb08ddb4_5_38"/>
            <p:cNvSpPr txBox="1"/>
            <p:nvPr/>
          </p:nvSpPr>
          <p:spPr>
            <a:xfrm>
              <a:off x="5012273" y="3348823"/>
              <a:ext cx="365700" cy="365700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B7B7B7"/>
                  </a:solidFill>
                </a:rPr>
                <a:t>72</a:t>
              </a:r>
              <a:endParaRPr sz="1200">
                <a:solidFill>
                  <a:srgbClr val="B7B7B7"/>
                </a:solidFill>
              </a:endParaRPr>
            </a:p>
          </p:txBody>
        </p:sp>
      </p:grpSp>
      <p:sp>
        <p:nvSpPr>
          <p:cNvPr id="591" name="Google Shape;591;g1acbb08ddb4_5_38"/>
          <p:cNvSpPr txBox="1"/>
          <p:nvPr/>
        </p:nvSpPr>
        <p:spPr>
          <a:xfrm>
            <a:off x="354425" y="5531700"/>
            <a:ext cx="703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9144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ato"/>
              <a:buChar char="•"/>
            </a:pPr>
            <a:r>
              <a:rPr lang="en-US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Himawari-9 data may also become available on </a:t>
            </a:r>
            <a:r>
              <a:rPr lang="en-US" sz="15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https://noaa-himawari9.s3.amazonaws.com/index.html</a:t>
            </a:r>
            <a:endParaRPr sz="1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2" name="Google Shape;592;g1acbb08ddb4_5_38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3" name="Google Shape;593;g1acbb08ddb4_5_38"/>
          <p:cNvSpPr txBox="1"/>
          <p:nvPr/>
        </p:nvSpPr>
        <p:spPr>
          <a:xfrm rot="5400000">
            <a:off x="11355275" y="5390400"/>
            <a:ext cx="14496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1"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h/t</a:t>
            </a: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: D</a:t>
            </a:r>
            <a:r>
              <a:rPr i="1"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erek van Pelt</a:t>
            </a: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1960"/>
              </a:srgbClr>
            </a:gs>
            <a:gs pos="100000">
              <a:srgbClr val="0FF5BC">
                <a:alpha val="17647"/>
              </a:srgbClr>
            </a:gs>
          </a:gsLst>
          <a:lin ang="5400012" scaled="0"/>
        </a:grad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acbb08ddb4_5_31"/>
          <p:cNvSpPr txBox="1"/>
          <p:nvPr>
            <p:ph idx="1" type="subTitle"/>
          </p:nvPr>
        </p:nvSpPr>
        <p:spPr>
          <a:xfrm>
            <a:off x="1528350" y="3118850"/>
            <a:ext cx="91353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. Looking ahead</a:t>
            </a:r>
            <a:endParaRPr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t/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NOAA_logo.png" id="600" name="Google Shape;600;g1acbb08ddb4_5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878" y="75827"/>
            <a:ext cx="1344100" cy="13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1acbb08ddb4_5_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5499" y="75825"/>
            <a:ext cx="1344100" cy="130664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1acbb08ddb4_5_31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ff4cf40181_0_236"/>
          <p:cNvSpPr txBox="1"/>
          <p:nvPr>
            <p:ph idx="1" type="body"/>
          </p:nvPr>
        </p:nvSpPr>
        <p:spPr>
          <a:xfrm>
            <a:off x="276950" y="1094550"/>
            <a:ext cx="11417700" cy="55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marR="5117768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VIIRS Flood Maps</a:t>
            </a:r>
            <a:r>
              <a:rPr lang="en-US" sz="1800"/>
              <a:t> are being evaluated in AWIPS by the NWS Operations Proving Ground (OPG).</a:t>
            </a:r>
            <a:endParaRPr sz="1800"/>
          </a:p>
          <a:p>
            <a:pPr indent="-342900" lvl="0" marL="457200" marR="5117768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Sentinel-6A Altimetry</a:t>
            </a:r>
            <a:r>
              <a:rPr lang="en-US" sz="1800"/>
              <a:t> (wave heights &amp; wind speeds) from EUMETSAT is now available on PDA.</a:t>
            </a:r>
            <a:endParaRPr sz="1800"/>
          </a:p>
          <a:p>
            <a:pPr indent="-317500" lvl="0" marL="914400" marR="511776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TOWR-S is working with OPC and NHC to process using their PDA subscriptions</a:t>
            </a:r>
            <a:endParaRPr sz="1400"/>
          </a:p>
          <a:p>
            <a:pPr indent="-342900" lvl="0" marL="457200" marR="5117768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Metop-C ASCAT winds</a:t>
            </a:r>
            <a:r>
              <a:rPr lang="en-US" sz="1800"/>
              <a:t> will be available on PDA in Jan. 2023. (SBN activation: Feb. 2023)</a:t>
            </a:r>
            <a:endParaRPr sz="1800"/>
          </a:p>
          <a:p>
            <a:pPr indent="-317500" lvl="1" marL="914400" marR="511776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Confirmed AWIPS compatibility of BUFR and NetCDF variants</a:t>
            </a:r>
            <a:endParaRPr sz="1400"/>
          </a:p>
          <a:p>
            <a:pPr indent="-317500" lvl="1" marL="914400" marR="511776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Reusing WMO headers “JSXX.. KNES” formerly used for Metop-A ASCAT winds</a:t>
            </a:r>
            <a:endParaRPr sz="1400"/>
          </a:p>
          <a:p>
            <a:pPr indent="-342900" lvl="0" marL="457200" marR="32265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Several </a:t>
            </a:r>
            <a:r>
              <a:rPr lang="en-US" sz="18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GOES-R Enterprise products</a:t>
            </a:r>
            <a:r>
              <a:rPr lang="en-US" sz="1800"/>
              <a:t> will go into operations (and some on SBN)</a:t>
            </a:r>
            <a:br>
              <a:rPr lang="en-US" sz="1800"/>
            </a:br>
            <a:r>
              <a:rPr lang="en-US" sz="1800"/>
              <a:t>in winter / spring 2023.</a:t>
            </a:r>
            <a:endParaRPr sz="1400"/>
          </a:p>
          <a:p>
            <a:pPr indent="-342900" lvl="0" marL="457200" marR="32265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7"/>
              </a:rPr>
              <a:t>Operational gridded GLM products</a:t>
            </a:r>
            <a:r>
              <a:rPr lang="en-US" sz="1800"/>
              <a:t> (G-16, G-18) will go on SBN in Mar. 2023. </a:t>
            </a:r>
            <a:r>
              <a:rPr lang="en-US" sz="1400"/>
              <a:t>(</a:t>
            </a:r>
            <a:r>
              <a:rPr lang="en-US" sz="14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SCN22-112</a:t>
            </a:r>
            <a:r>
              <a:rPr lang="en-US" sz="1400"/>
              <a:t>)</a:t>
            </a:r>
            <a:endParaRPr sz="1700"/>
          </a:p>
          <a:p>
            <a:pPr indent="-317500" lvl="1" marL="914400" marR="3226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(Gridded GLM products are on NWS Regional LDM now)</a:t>
            </a:r>
            <a:endParaRPr sz="1400"/>
          </a:p>
          <a:p>
            <a:pPr indent="-342900" lvl="0" marL="457200" marR="32265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9"/>
              </a:rPr>
              <a:t>“Shuffle” and GZip compression</a:t>
            </a:r>
            <a:r>
              <a:rPr lang="en-US" sz="1800"/>
              <a:t> of GOES-R imagery slated for April / May 2023:</a:t>
            </a:r>
            <a:br>
              <a:rPr lang="en-US" sz="1800"/>
            </a:br>
            <a:r>
              <a:rPr lang="en-US" sz="1800"/>
              <a:t>this may shrink GOES-R imagery data volumes on SBN by nearly 15%.</a:t>
            </a:r>
            <a:endParaRPr sz="1800"/>
          </a:p>
        </p:txBody>
      </p:sp>
      <p:sp>
        <p:nvSpPr>
          <p:cNvPr id="609" name="Google Shape;609;gff4cf40181_0_236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0" name="Google Shape;610;gff4cf40181_0_236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30"/>
              <a:t>Looking ahead</a:t>
            </a:r>
            <a:endParaRPr sz="1829">
              <a:solidFill>
                <a:srgbClr val="666666"/>
              </a:solidFill>
            </a:endParaRPr>
          </a:p>
        </p:txBody>
      </p:sp>
      <p:pic>
        <p:nvPicPr>
          <p:cNvPr id="611" name="Google Shape;611;gff4cf40181_0_236"/>
          <p:cNvPicPr preferRelativeResize="0"/>
          <p:nvPr/>
        </p:nvPicPr>
        <p:blipFill rotWithShape="1">
          <a:blip r:embed="rId10">
            <a:alphaModFix/>
          </a:blip>
          <a:srcRect b="0" l="0" r="9379" t="0"/>
          <a:stretch/>
        </p:blipFill>
        <p:spPr>
          <a:xfrm>
            <a:off x="6573625" y="1116525"/>
            <a:ext cx="5411126" cy="2830150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38100">
              <a:srgbClr val="000000">
                <a:alpha val="50000"/>
              </a:srgbClr>
            </a:outerShdw>
          </a:effectLst>
        </p:spPr>
      </p:pic>
      <p:sp>
        <p:nvSpPr>
          <p:cNvPr id="612" name="Google Shape;612;gff4cf40181_0_236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3" name="Google Shape;613;gff4cf40181_0_236"/>
          <p:cNvSpPr txBox="1"/>
          <p:nvPr/>
        </p:nvSpPr>
        <p:spPr>
          <a:xfrm>
            <a:off x="7558550" y="3946675"/>
            <a:ext cx="442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VIIRS Flood Map - Dec. 7, 2022</a:t>
            </a:r>
            <a:endParaRPr sz="12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4" name="Google Shape;614;gff4cf40181_0_236"/>
          <p:cNvSpPr txBox="1"/>
          <p:nvPr/>
        </p:nvSpPr>
        <p:spPr>
          <a:xfrm rot="5400000">
            <a:off x="11355275" y="3104400"/>
            <a:ext cx="14496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1"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h/t</a:t>
            </a: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: D</a:t>
            </a:r>
            <a:r>
              <a:rPr i="1"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erek van Pelt</a:t>
            </a: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15b83f61283_0_66"/>
          <p:cNvSpPr txBox="1"/>
          <p:nvPr>
            <p:ph idx="1" type="body"/>
          </p:nvPr>
        </p:nvSpPr>
        <p:spPr>
          <a:xfrm>
            <a:off x="505968" y="1115568"/>
            <a:ext cx="11564100" cy="54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2000"/>
              <a:t>NOAA-21 launched Nov. 10, 2022.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u="sng">
                <a:solidFill>
                  <a:schemeClr val="hlink"/>
                </a:solidFill>
                <a:hlinkClick r:id="rId3"/>
              </a:rPr>
              <a:t>OceanSat-3</a:t>
            </a:r>
            <a:r>
              <a:rPr lang="en-US" sz="2000"/>
              <a:t> (a.k.a. EOS-06) launched Nov. 26, 2022.</a:t>
            </a:r>
            <a:endParaRPr sz="2000"/>
          </a:p>
          <a:p>
            <a:pPr indent="-3302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The </a:t>
            </a:r>
            <a:r>
              <a:rPr lang="en-US" sz="1600"/>
              <a:t>OSCAT-3 scatterometer will fill the gap left when SCATSAT ceased operations in Feb. 2021.</a:t>
            </a:r>
            <a:endParaRPr sz="2000"/>
          </a:p>
          <a:p>
            <a:pPr indent="-355600" lvl="0" marL="457200" marR="3610902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(MeteoSat 3rd Gen.)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MTG-Imager 1</a:t>
            </a:r>
            <a:r>
              <a:rPr lang="en-US" sz="2000"/>
              <a:t> launched Dec. 13, 2022.</a:t>
            </a:r>
            <a:endParaRPr sz="2000"/>
          </a:p>
          <a:p>
            <a:pPr indent="-3302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Geostationary @ Longitude 0°</a:t>
            </a:r>
            <a:endParaRPr sz="1600"/>
          </a:p>
          <a:p>
            <a:pPr indent="-355600" lvl="0" marL="457200" marR="3610902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GOES-U to launch April 30, 2024 or later.</a:t>
            </a:r>
            <a:endParaRPr sz="2000"/>
          </a:p>
          <a:p>
            <a:pPr indent="-3302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Geostationary @ Longitude 137°W or 75°W</a:t>
            </a:r>
            <a:endParaRPr sz="1600"/>
          </a:p>
          <a:p>
            <a:pPr indent="-3302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Completed </a:t>
            </a:r>
            <a:r>
              <a:rPr lang="en-US" sz="1600" u="sng">
                <a:solidFill>
                  <a:schemeClr val="hlink"/>
                </a:solidFill>
                <a:hlinkClick r:id="rId5"/>
              </a:rPr>
              <a:t>thermal vacuum (TVAC) testing</a:t>
            </a:r>
            <a:r>
              <a:rPr lang="en-US" sz="1600"/>
              <a:t> Nov. 4, 2022.</a:t>
            </a:r>
            <a:endParaRPr sz="2000"/>
          </a:p>
          <a:p>
            <a:pPr indent="-355600" lvl="0" marL="457200" marR="3610902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(Metop 2nd Gen.)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Metop-SG-A1</a:t>
            </a:r>
            <a:r>
              <a:rPr lang="en-US" sz="2000"/>
              <a:t> to launch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1st Q. CY2025</a:t>
            </a:r>
            <a:r>
              <a:rPr lang="en-US" sz="2000"/>
              <a:t>.</a:t>
            </a:r>
            <a:endParaRPr sz="2000"/>
          </a:p>
          <a:p>
            <a:pPr indent="-3302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Sun-synchronous polar (morning) orbit</a:t>
            </a:r>
            <a:endParaRPr sz="1600"/>
          </a:p>
        </p:txBody>
      </p:sp>
      <p:sp>
        <p:nvSpPr>
          <p:cNvPr id="621" name="Google Shape;621;g15b83f61283_0_66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2" name="Google Shape;622;g15b83f61283_0_66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330"/>
              <a:t>Recent and upcoming satellite launches</a:t>
            </a:r>
            <a:endParaRPr sz="1829">
              <a:solidFill>
                <a:srgbClr val="666666"/>
              </a:solidFill>
            </a:endParaRPr>
          </a:p>
        </p:txBody>
      </p:sp>
      <p:grpSp>
        <p:nvGrpSpPr>
          <p:cNvPr id="623" name="Google Shape;623;g15b83f61283_0_66"/>
          <p:cNvGrpSpPr/>
          <p:nvPr/>
        </p:nvGrpSpPr>
        <p:grpSpPr>
          <a:xfrm>
            <a:off x="7881802" y="1801375"/>
            <a:ext cx="4132598" cy="4321300"/>
            <a:chOff x="7958002" y="2182375"/>
            <a:chExt cx="4132598" cy="4321300"/>
          </a:xfrm>
        </p:grpSpPr>
        <p:pic>
          <p:nvPicPr>
            <p:cNvPr id="624" name="Google Shape;624;g15b83f61283_0_6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58002" y="2182375"/>
              <a:ext cx="4112076" cy="3966024"/>
            </a:xfrm>
            <a:prstGeom prst="rect">
              <a:avLst/>
            </a:prstGeom>
            <a:noFill/>
            <a:ln>
              <a:noFill/>
            </a:ln>
            <a:effectLst>
              <a:outerShdw blurRad="100013" rotWithShape="0" algn="bl" dir="5400000" dist="38100">
                <a:srgbClr val="000000">
                  <a:alpha val="50000"/>
                </a:srgbClr>
              </a:outerShdw>
            </a:effectLst>
          </p:spPr>
        </p:pic>
        <p:sp>
          <p:nvSpPr>
            <p:cNvPr id="625" name="Google Shape;625;g15b83f61283_0_66"/>
            <p:cNvSpPr txBox="1"/>
            <p:nvPr/>
          </p:nvSpPr>
          <p:spPr>
            <a:xfrm>
              <a:off x="8421000" y="6103475"/>
              <a:ext cx="366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The view from Longitude 0° (MeteoSat-11) </a:t>
              </a:r>
              <a:endPara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26" name="Google Shape;626;g15b83f61283_0_66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7" name="Google Shape;627;g15b83f61283_0_66"/>
          <p:cNvSpPr txBox="1"/>
          <p:nvPr/>
        </p:nvSpPr>
        <p:spPr>
          <a:xfrm rot="5400000">
            <a:off x="11355275" y="3256800"/>
            <a:ext cx="14496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1"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h/t</a:t>
            </a: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i="1"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V  Wegman</a:t>
            </a: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1960"/>
              </a:srgbClr>
            </a:gs>
            <a:gs pos="100000">
              <a:srgbClr val="0FF5BC">
                <a:alpha val="17647"/>
              </a:srgbClr>
            </a:gs>
          </a:gsLst>
          <a:lin ang="5400012" scaled="0"/>
        </a:grad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ff4cf40181_0_254"/>
          <p:cNvSpPr txBox="1"/>
          <p:nvPr>
            <p:ph idx="1" type="subTitle"/>
          </p:nvPr>
        </p:nvSpPr>
        <p:spPr>
          <a:xfrm>
            <a:off x="1528350" y="3118850"/>
            <a:ext cx="91353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5. New from TOWR-S</a:t>
            </a:r>
            <a:endParaRPr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t/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NOAA_logo.png" id="634" name="Google Shape;634;gff4cf40181_0_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878" y="75827"/>
            <a:ext cx="1344100" cy="13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gff4cf40181_0_2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5499" y="75825"/>
            <a:ext cx="1344100" cy="130664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gff4cf40181_0_254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1960"/>
              </a:srgbClr>
            </a:gs>
            <a:gs pos="100000">
              <a:srgbClr val="0FF5BC">
                <a:alpha val="17647"/>
              </a:srgbClr>
            </a:gs>
          </a:gsLst>
          <a:lin ang="5400012" scaled="0"/>
        </a:gra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5beca6f612_0_73"/>
          <p:cNvSpPr txBox="1"/>
          <p:nvPr>
            <p:ph idx="1" type="subTitle"/>
          </p:nvPr>
        </p:nvSpPr>
        <p:spPr>
          <a:xfrm>
            <a:off x="1528350" y="3118850"/>
            <a:ext cx="91353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1. GOES-West Transition</a:t>
            </a:r>
            <a:endParaRPr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t/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NOAA_logo.png" id="92" name="Google Shape;92;g15beca6f612_0_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878" y="75827"/>
            <a:ext cx="1344100" cy="13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15beca6f612_0_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5499" y="75825"/>
            <a:ext cx="1344100" cy="130664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15beca6f612_0_73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5b83f61283_0_21"/>
          <p:cNvSpPr txBox="1"/>
          <p:nvPr>
            <p:ph idx="1" type="body"/>
          </p:nvPr>
        </p:nvSpPr>
        <p:spPr>
          <a:xfrm>
            <a:off x="354425" y="1033313"/>
            <a:ext cx="114714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Approach: Series of Small Updates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RPM/v4.3 framework; providing GLM Grids for OPC and WPC; and GOES-18 compatibility</a:t>
            </a:r>
            <a:endParaRPr sz="1800"/>
          </a:p>
          <a:p>
            <a: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Now operational on IDP's Operational system</a:t>
            </a:r>
            <a:endParaRPr sz="1400"/>
          </a:p>
          <a:p>
            <a: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Currently providing G16/G17 imagery and gridded GLM to OPCN and HPCN</a:t>
            </a:r>
            <a:endParaRPr sz="1400"/>
          </a:p>
          <a:p>
            <a:pPr indent="-3429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Himawari-9 support (=&gt; retire legacy AHIProc application in Jan. 2023)</a:t>
            </a:r>
            <a:endParaRPr sz="1800"/>
          </a:p>
          <a:p>
            <a:pPr indent="-3429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Support for Meteosat, GeoColor, and ProxyVis</a:t>
            </a:r>
            <a:endParaRPr sz="1800"/>
          </a:p>
          <a:p>
            <a:pPr indent="-3429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Support for Scatterometers, Altimeters, Microwave Imagery, SAR</a:t>
            </a:r>
            <a:endParaRPr sz="1800"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Each will update to latest NWSPy library</a:t>
            </a:r>
            <a:endParaRPr/>
          </a:p>
        </p:txBody>
      </p:sp>
      <p:sp>
        <p:nvSpPr>
          <p:cNvPr id="643" name="Google Shape;643;g15b83f61283_0_2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4" name="Google Shape;644;g15b83f61283_0_21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ISatSS updates in IDP</a:t>
            </a:r>
            <a:endParaRPr/>
          </a:p>
        </p:txBody>
      </p:sp>
      <p:sp>
        <p:nvSpPr>
          <p:cNvPr id="645" name="Google Shape;645;g15b83f61283_0_21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adc8ed42ae_12_0"/>
          <p:cNvSpPr txBox="1"/>
          <p:nvPr>
            <p:ph idx="1" type="body"/>
          </p:nvPr>
        </p:nvSpPr>
        <p:spPr>
          <a:xfrm>
            <a:off x="354425" y="1033313"/>
            <a:ext cx="114714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Planned availability to eval sites on January 19th, 2023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Planned field-wide availability on Feb 9th, 2023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Updates the current Ver 22 released in Feb of 2022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Key planned features:</a:t>
            </a:r>
            <a:endParaRPr/>
          </a:p>
          <a:p>
            <a:pPr indent="-3873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500"/>
              <a:buChar char="•"/>
            </a:pPr>
            <a:r>
              <a:rPr lang="en-US" sz="1600"/>
              <a:t>Readiness for GOES GLM (1-min/1-min update) on SBN in Mar 2023 (replaces LDM)</a:t>
            </a:r>
            <a:endParaRPr sz="1600"/>
          </a:p>
          <a:p>
            <a:pPr indent="-3873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500"/>
              <a:buChar char="•"/>
            </a:pPr>
            <a:r>
              <a:rPr lang="en-US" sz="1600"/>
              <a:t>Adds LightningCast probability products (sourced from CR LDM)</a:t>
            </a:r>
            <a:endParaRPr sz="1600"/>
          </a:p>
          <a:p>
            <a:pPr indent="-3873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500"/>
              <a:buChar char="•"/>
            </a:pPr>
            <a:r>
              <a:rPr lang="en-US" sz="1600"/>
              <a:t>Adds “Day Fire” RGB (R: 3.9um (0-70C), G: 0.86um (0-100%), B: 0.64um (0-100%) </a:t>
            </a:r>
            <a:endParaRPr sz="1600"/>
          </a:p>
          <a:p>
            <a:pPr indent="-3873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500"/>
              <a:buChar char="•"/>
            </a:pPr>
            <a:r>
              <a:rPr lang="en-US" sz="1600"/>
              <a:t>Adds VIIRS Flood Mapping products</a:t>
            </a:r>
            <a:endParaRPr sz="1600"/>
          </a:p>
          <a:p>
            <a:pPr indent="-387350" lvl="1" marL="914400" rtl="0" algn="l">
              <a:spcBef>
                <a:spcPts val="600"/>
              </a:spcBef>
              <a:spcAft>
                <a:spcPts val="0"/>
              </a:spcAft>
              <a:buSzPts val="2500"/>
              <a:buChar char="•"/>
            </a:pPr>
            <a:r>
              <a:rPr lang="en-US" sz="1600"/>
              <a:t>Readiness for GOES Ice Concentration and Thickness products on SBN</a:t>
            </a:r>
            <a:endParaRPr sz="1600"/>
          </a:p>
        </p:txBody>
      </p:sp>
      <p:sp>
        <p:nvSpPr>
          <p:cNvPr id="652" name="Google Shape;652;g1adc8ed42ae_12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3" name="Google Shape;653;g1adc8ed42ae_12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TOWR-S RPM Ver 23 Preview</a:t>
            </a:r>
            <a:endParaRPr/>
          </a:p>
        </p:txBody>
      </p:sp>
      <p:sp>
        <p:nvSpPr>
          <p:cNvPr id="654" name="Google Shape;654;g1adc8ed42ae_12_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82"/>
          <p:cNvSpPr txBox="1"/>
          <p:nvPr>
            <p:ph idx="1" type="body"/>
          </p:nvPr>
        </p:nvSpPr>
        <p:spPr>
          <a:xfrm>
            <a:off x="6218075" y="895500"/>
            <a:ext cx="5641200" cy="3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Thursdays, usually at Noon ET</a:t>
            </a:r>
            <a:endParaRPr sz="1600">
              <a:solidFill>
                <a:srgbClr val="434343"/>
              </a:solidFill>
            </a:endParaRPr>
          </a:p>
          <a:p>
            <a:pPr indent="-3048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Usage examples shed light on user requirements for satellite data products and capabilities.</a:t>
            </a:r>
            <a:endParaRPr sz="1600">
              <a:solidFill>
                <a:srgbClr val="434343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Recordings are on the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SBC page in the NOAA VLab</a:t>
            </a:r>
            <a:r>
              <a:rPr lang="en-US" sz="1600">
                <a:solidFill>
                  <a:srgbClr val="434343"/>
                </a:solidFill>
              </a:rPr>
              <a:t> and the </a:t>
            </a:r>
            <a:r>
              <a:rPr lang="en-US" sz="16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NWS Commerce Learning Center (CLC) website</a:t>
            </a:r>
            <a:r>
              <a:rPr lang="en-US" sz="1600">
                <a:solidFill>
                  <a:srgbClr val="434343"/>
                </a:solidFill>
              </a:rPr>
              <a:t>.</a:t>
            </a:r>
            <a:endParaRPr sz="1600">
              <a:solidFill>
                <a:srgbClr val="434343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Full-text transcripts are available for all SBC sessions – searchable from within VLab.</a:t>
            </a:r>
            <a:endParaRPr sz="1600">
              <a:solidFill>
                <a:srgbClr val="434343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b="1" lang="en-US" sz="1600">
                <a:solidFill>
                  <a:srgbClr val="434343"/>
                </a:solidFill>
              </a:rPr>
              <a:t>vvSearch: SBC videos are now searchable by keyword: </a:t>
            </a:r>
            <a:r>
              <a:rPr b="1" lang="en-US" sz="1600" u="sng">
                <a:solidFill>
                  <a:schemeClr val="hlink"/>
                </a:solidFill>
                <a:hlinkClick r:id="rId5"/>
              </a:rPr>
              <a:t>https://vlab.noaa.gov/web/towr-s/sbc-video-search</a:t>
            </a:r>
            <a:endParaRPr b="1" sz="1600">
              <a:solidFill>
                <a:srgbClr val="434343"/>
              </a:solidFill>
            </a:endParaRPr>
          </a:p>
        </p:txBody>
      </p:sp>
      <p:sp>
        <p:nvSpPr>
          <p:cNvPr id="661" name="Google Shape;661;p82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2" name="Google Shape;662;p82"/>
          <p:cNvSpPr txBox="1"/>
          <p:nvPr>
            <p:ph type="title"/>
          </p:nvPr>
        </p:nvSpPr>
        <p:spPr>
          <a:xfrm>
            <a:off x="1216025" y="152400"/>
            <a:ext cx="97728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Satellite Book Club (SBC) Seminar Series</a:t>
            </a:r>
            <a:endParaRPr sz="3600"/>
          </a:p>
        </p:txBody>
      </p:sp>
      <p:pic>
        <p:nvPicPr>
          <p:cNvPr id="663" name="Google Shape;663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2524" y="895500"/>
            <a:ext cx="4861425" cy="5886277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38100">
              <a:srgbClr val="000000">
                <a:alpha val="49020"/>
              </a:srgbClr>
            </a:outerShdw>
          </a:effectLst>
        </p:spPr>
      </p:pic>
      <p:sp>
        <p:nvSpPr>
          <p:cNvPr id="664" name="Google Shape;664;p82"/>
          <p:cNvSpPr/>
          <p:nvPr/>
        </p:nvSpPr>
        <p:spPr>
          <a:xfrm>
            <a:off x="5637898" y="3067700"/>
            <a:ext cx="1048896" cy="544698"/>
          </a:xfrm>
          <a:prstGeom prst="irregularSeal2">
            <a:avLst/>
          </a:prstGeom>
          <a:solidFill>
            <a:srgbClr val="FFFF00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47625">
              <a:srgbClr val="000000">
                <a:alpha val="49411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5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New!</a:t>
            </a:r>
            <a:endParaRPr b="0" i="0" sz="15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5" name="Google Shape;665;p82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5b83f61283_0_2"/>
          <p:cNvSpPr txBox="1"/>
          <p:nvPr>
            <p:ph idx="1" type="body"/>
          </p:nvPr>
        </p:nvSpPr>
        <p:spPr>
          <a:xfrm>
            <a:off x="8821950" y="1095275"/>
            <a:ext cx="33699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/>
              <a:t>VLab now hosts a table of all satellite data products that TOWR-S is involved with (integrating them into NWS forecast operations).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00"/>
              <a:t>Instant search, filter, and sort capability provides access by keyword, satellite, sensor, </a:t>
            </a:r>
            <a:r>
              <a:rPr i="1" lang="en-US" sz="1800"/>
              <a:t>etc.</a:t>
            </a:r>
            <a:r>
              <a:rPr lang="en-US" sz="1800"/>
              <a:t> 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00"/>
              <a:t>Many rows link to 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Dataset Guides</a:t>
            </a:r>
            <a:r>
              <a:rPr lang="en-US" sz="1800"/>
              <a:t> with more AWIPS details.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b="1" sz="1500"/>
          </a:p>
          <a:p>
            <a:pPr indent="-571500" lvl="0" marL="571500" marR="38652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3200"/>
              <a:buNone/>
            </a:pPr>
            <a:r>
              <a:rPr b="1" lang="en-US" sz="1500"/>
              <a:t>Note:</a:t>
            </a:r>
            <a:r>
              <a:rPr lang="en-US" sz="1500"/>
              <a:t>	Distribution Path “TBD” indicates a product in planning - not yet disseminated to users</a:t>
            </a:r>
            <a:endParaRPr sz="1500"/>
          </a:p>
        </p:txBody>
      </p:sp>
      <p:sp>
        <p:nvSpPr>
          <p:cNvPr id="672" name="Google Shape;672;g15b83f61283_0_2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3" name="Google Shape;673;g15b83f61283_0_2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TOWR-S Product Posture</a:t>
            </a:r>
            <a:endParaRPr/>
          </a:p>
        </p:txBody>
      </p:sp>
      <p:grpSp>
        <p:nvGrpSpPr>
          <p:cNvPr id="674" name="Google Shape;674;g15b83f61283_0_2"/>
          <p:cNvGrpSpPr/>
          <p:nvPr/>
        </p:nvGrpSpPr>
        <p:grpSpPr>
          <a:xfrm>
            <a:off x="229925" y="1244650"/>
            <a:ext cx="8537303" cy="4754550"/>
            <a:chOff x="229925" y="1549450"/>
            <a:chExt cx="8537303" cy="4754550"/>
          </a:xfrm>
        </p:grpSpPr>
        <p:pic>
          <p:nvPicPr>
            <p:cNvPr id="675" name="Google Shape;675;g15b83f61283_0_2"/>
            <p:cNvPicPr preferRelativeResize="0"/>
            <p:nvPr/>
          </p:nvPicPr>
          <p:blipFill rotWithShape="1">
            <a:blip r:embed="rId4">
              <a:alphaModFix/>
            </a:blip>
            <a:srcRect b="0" l="0" r="0" t="999"/>
            <a:stretch/>
          </p:blipFill>
          <p:spPr>
            <a:xfrm>
              <a:off x="229925" y="1549450"/>
              <a:ext cx="8418677" cy="4355974"/>
            </a:xfrm>
            <a:prstGeom prst="rect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85725" rotWithShape="0" algn="bl" dir="5400000" dist="38100">
                <a:srgbClr val="000000">
                  <a:alpha val="49020"/>
                </a:srgbClr>
              </a:outerShdw>
            </a:effectLst>
          </p:spPr>
        </p:pic>
        <p:sp>
          <p:nvSpPr>
            <p:cNvPr id="676" name="Google Shape;676;g15b83f61283_0_2"/>
            <p:cNvSpPr txBox="1"/>
            <p:nvPr/>
          </p:nvSpPr>
          <p:spPr>
            <a:xfrm>
              <a:off x="4136900" y="5903800"/>
              <a:ext cx="4511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sng" cap="none" strike="noStrike">
                  <a:solidFill>
                    <a:schemeClr val="hlink"/>
                  </a:solidFill>
                  <a:latin typeface="Lato"/>
                  <a:ea typeface="Lato"/>
                  <a:cs typeface="Lato"/>
                  <a:sym typeface="Lato"/>
                  <a:hlinkClick r:id="rId5"/>
                </a:rPr>
                <a:t>https://vlab.noaa.gov/web/towr-s/product-posture</a:t>
              </a:r>
              <a:endParaRPr b="1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677" name="Google Shape;677;g15b83f61283_0_2"/>
            <p:cNvGrpSpPr/>
            <p:nvPr/>
          </p:nvGrpSpPr>
          <p:grpSpPr>
            <a:xfrm>
              <a:off x="7355877" y="3166058"/>
              <a:ext cx="1411351" cy="445897"/>
              <a:chOff x="6796861" y="1237180"/>
              <a:chExt cx="2350293" cy="1725606"/>
            </a:xfrm>
          </p:grpSpPr>
          <p:sp>
            <p:nvSpPr>
              <p:cNvPr id="678" name="Google Shape;678;g15b83f61283_0_2"/>
              <p:cNvSpPr/>
              <p:nvPr/>
            </p:nvSpPr>
            <p:spPr>
              <a:xfrm>
                <a:off x="8008376" y="1474160"/>
                <a:ext cx="1135379" cy="745489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g15b83f61283_0_2"/>
              <p:cNvSpPr/>
              <p:nvPr/>
            </p:nvSpPr>
            <p:spPr>
              <a:xfrm>
                <a:off x="6796861" y="1237180"/>
                <a:ext cx="1484629" cy="875664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g15b83f61283_0_2"/>
              <p:cNvSpPr/>
              <p:nvPr/>
            </p:nvSpPr>
            <p:spPr>
              <a:xfrm>
                <a:off x="6796913" y="2111251"/>
                <a:ext cx="1127125" cy="851535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g15b83f61283_0_2"/>
              <p:cNvSpPr/>
              <p:nvPr/>
            </p:nvSpPr>
            <p:spPr>
              <a:xfrm>
                <a:off x="7924035" y="2213736"/>
                <a:ext cx="1223119" cy="745570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2" name="Google Shape;682;g15b83f61283_0_2"/>
            <p:cNvGrpSpPr/>
            <p:nvPr/>
          </p:nvGrpSpPr>
          <p:grpSpPr>
            <a:xfrm>
              <a:off x="6128056" y="3489017"/>
              <a:ext cx="989473" cy="365138"/>
              <a:chOff x="6796861" y="1237180"/>
              <a:chExt cx="2350293" cy="1725606"/>
            </a:xfrm>
          </p:grpSpPr>
          <p:sp>
            <p:nvSpPr>
              <p:cNvPr id="683" name="Google Shape;683;g15b83f61283_0_2"/>
              <p:cNvSpPr/>
              <p:nvPr/>
            </p:nvSpPr>
            <p:spPr>
              <a:xfrm>
                <a:off x="8008376" y="1474160"/>
                <a:ext cx="1135379" cy="745489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g15b83f61283_0_2"/>
              <p:cNvSpPr/>
              <p:nvPr/>
            </p:nvSpPr>
            <p:spPr>
              <a:xfrm>
                <a:off x="6796861" y="1237180"/>
                <a:ext cx="1484629" cy="875664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g15b83f61283_0_2"/>
              <p:cNvSpPr/>
              <p:nvPr/>
            </p:nvSpPr>
            <p:spPr>
              <a:xfrm>
                <a:off x="6796913" y="2111251"/>
                <a:ext cx="1127125" cy="851535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g15b83f61283_0_2"/>
              <p:cNvSpPr/>
              <p:nvPr/>
            </p:nvSpPr>
            <p:spPr>
              <a:xfrm>
                <a:off x="7924035" y="2213736"/>
                <a:ext cx="1223119" cy="745570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7" name="Google Shape;687;g15b83f61283_0_2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5b83f61283_0_28"/>
          <p:cNvSpPr txBox="1"/>
          <p:nvPr>
            <p:ph idx="1" type="body"/>
          </p:nvPr>
        </p:nvSpPr>
        <p:spPr>
          <a:xfrm>
            <a:off x="-26575" y="1033325"/>
            <a:ext cx="57729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Supplements the quarterly TOWR-S Update briefings and the weekly / occasional TOWR-S mailers.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Emailed to TOWR-S Update attendees and posted to VLab.</a:t>
            </a:r>
            <a:r>
              <a:rPr lang="en-US" sz="1400"/>
              <a:t> (</a:t>
            </a:r>
            <a:r>
              <a:rPr lang="en-US" sz="1400" u="sng">
                <a:solidFill>
                  <a:schemeClr val="hlink"/>
                </a:solidFill>
                <a:hlinkClick r:id="rId3"/>
              </a:rPr>
              <a:t>https://vlab.noaa.gov/web/towr-s/communications</a:t>
            </a:r>
            <a:r>
              <a:rPr lang="en-US" sz="1400"/>
              <a:t>)</a:t>
            </a:r>
            <a:endParaRPr sz="1400"/>
          </a:p>
        </p:txBody>
      </p:sp>
      <p:sp>
        <p:nvSpPr>
          <p:cNvPr id="694" name="Google Shape;694;g15b83f61283_0_28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5" name="Google Shape;695;g15b83f61283_0_28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TOWR-S monthly</a:t>
            </a:r>
            <a:endParaRPr/>
          </a:p>
        </p:txBody>
      </p:sp>
      <p:grpSp>
        <p:nvGrpSpPr>
          <p:cNvPr id="696" name="Google Shape;696;g15b83f61283_0_28"/>
          <p:cNvGrpSpPr/>
          <p:nvPr/>
        </p:nvGrpSpPr>
        <p:grpSpPr>
          <a:xfrm>
            <a:off x="5844425" y="728515"/>
            <a:ext cx="5130600" cy="5790038"/>
            <a:chOff x="6502950" y="1472883"/>
            <a:chExt cx="4433250" cy="5274220"/>
          </a:xfrm>
        </p:grpSpPr>
        <p:pic>
          <p:nvPicPr>
            <p:cNvPr id="697" name="Google Shape;697;g15b83f61283_0_28"/>
            <p:cNvPicPr preferRelativeResize="0"/>
            <p:nvPr/>
          </p:nvPicPr>
          <p:blipFill rotWithShape="1">
            <a:blip r:embed="rId4">
              <a:alphaModFix/>
            </a:blip>
            <a:srcRect b="88567" l="0" r="0" t="3354"/>
            <a:stretch/>
          </p:blipFill>
          <p:spPr>
            <a:xfrm>
              <a:off x="6502958" y="1472883"/>
              <a:ext cx="4433241" cy="478495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" rotWithShape="0" algn="bl" dir="5400000" dist="57150">
                <a:srgbClr val="000000">
                  <a:alpha val="50000"/>
                </a:srgbClr>
              </a:outerShdw>
            </a:effectLst>
          </p:spPr>
        </p:pic>
        <p:pic>
          <p:nvPicPr>
            <p:cNvPr id="698" name="Google Shape;698;g15b83f61283_0_28"/>
            <p:cNvPicPr preferRelativeResize="0"/>
            <p:nvPr/>
          </p:nvPicPr>
          <p:blipFill rotWithShape="1">
            <a:blip r:embed="rId4">
              <a:alphaModFix/>
            </a:blip>
            <a:srcRect b="0" l="0" r="0" t="19034"/>
            <a:stretch/>
          </p:blipFill>
          <p:spPr>
            <a:xfrm>
              <a:off x="6502950" y="1951376"/>
              <a:ext cx="4433250" cy="4795726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" rotWithShape="0" algn="bl" dir="5400000" dist="5715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99" name="Google Shape;699;g15b83f61283_0_28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211b3e4330_2_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6" name="Google Shape;706;g1211b3e4330_2_1"/>
          <p:cNvSpPr txBox="1"/>
          <p:nvPr>
            <p:ph type="title"/>
          </p:nvPr>
        </p:nvSpPr>
        <p:spPr>
          <a:xfrm>
            <a:off x="1219200" y="762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200"/>
              <a:t>geoCloud AWIPS for Collaboration</a:t>
            </a:r>
            <a:endParaRPr sz="3200"/>
          </a:p>
        </p:txBody>
      </p:sp>
      <p:pic>
        <p:nvPicPr>
          <p:cNvPr id="707" name="Google Shape;707;g1211b3e4330_2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9625" y="3594300"/>
            <a:ext cx="6125328" cy="25233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38100">
              <a:srgbClr val="000000">
                <a:alpha val="49019"/>
              </a:srgbClr>
            </a:outerShdw>
          </a:effectLst>
        </p:spPr>
      </p:pic>
      <p:sp>
        <p:nvSpPr>
          <p:cNvPr id="708" name="Google Shape;708;g1211b3e4330_2_1"/>
          <p:cNvSpPr txBox="1"/>
          <p:nvPr>
            <p:ph idx="1" type="body"/>
          </p:nvPr>
        </p:nvSpPr>
        <p:spPr>
          <a:xfrm>
            <a:off x="335075" y="1230300"/>
            <a:ext cx="11571000" cy="22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TOWR-S team has an initiative to bring people together in the AWIPS environment to foster collaboration on ways satellite data can enhance the NWS mission.</a:t>
            </a:r>
            <a:endParaRPr sz="1800"/>
          </a:p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TOWR-S facilitates small groups of forecasters, technique development meteorologists, and algorithm developers from across the NWS and NESDIS.</a:t>
            </a:r>
            <a:endParaRPr sz="1800"/>
          </a:p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More details are in </a:t>
            </a:r>
            <a:r>
              <a:rPr lang="en-US" sz="1800" u="sng">
                <a:solidFill>
                  <a:schemeClr val="hlink"/>
                </a:solidFill>
                <a:hlinkClick r:id="rId4"/>
              </a:rPr>
              <a:t>Satellite Book Club Session 38</a:t>
            </a:r>
            <a:r>
              <a:rPr lang="en-US" sz="1800"/>
              <a:t>.</a:t>
            </a:r>
            <a:endParaRPr sz="1800"/>
          </a:p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Please contact Lee Byerle to schedule a session with your office.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709" name="Google Shape;709;g1211b3e4330_2_1"/>
          <p:cNvPicPr preferRelativeResize="0"/>
          <p:nvPr/>
        </p:nvPicPr>
        <p:blipFill rotWithShape="1">
          <a:blip r:embed="rId5">
            <a:alphaModFix/>
          </a:blip>
          <a:srcRect b="0" l="12157" r="0" t="0"/>
          <a:stretch/>
        </p:blipFill>
        <p:spPr>
          <a:xfrm>
            <a:off x="269275" y="3594300"/>
            <a:ext cx="5380826" cy="252335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38100">
              <a:srgbClr val="000000">
                <a:alpha val="49019"/>
              </a:srgbClr>
            </a:outerShdw>
          </a:effectLst>
        </p:spPr>
      </p:pic>
      <p:sp>
        <p:nvSpPr>
          <p:cNvPr id="710" name="Google Shape;710;g1211b3e4330_2_1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1" name="Google Shape;711;g1211b3e4330_2_1"/>
          <p:cNvSpPr txBox="1"/>
          <p:nvPr/>
        </p:nvSpPr>
        <p:spPr>
          <a:xfrm rot="5400000">
            <a:off x="11355275" y="5314200"/>
            <a:ext cx="14496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1"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h/t</a:t>
            </a: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i="1"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Lee Byerle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be5f960dbd_0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8" name="Google Shape;718;gbe5f960dbd_0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TOWR-S Activity Plan</a:t>
            </a:r>
            <a:endParaRPr sz="3600"/>
          </a:p>
        </p:txBody>
      </p:sp>
      <p:pic>
        <p:nvPicPr>
          <p:cNvPr id="719" name="Google Shape;719;gbe5f960dbd_0_0" title="Chart"/>
          <p:cNvPicPr preferRelativeResize="0"/>
          <p:nvPr/>
        </p:nvPicPr>
        <p:blipFill rotWithShape="1">
          <a:blip r:embed="rId3">
            <a:alphaModFix/>
          </a:blip>
          <a:srcRect b="14612" l="1855" r="1990" t="1936"/>
          <a:stretch/>
        </p:blipFill>
        <p:spPr>
          <a:xfrm>
            <a:off x="589850" y="1217950"/>
            <a:ext cx="10528727" cy="4917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0" name="Google Shape;720;gbe5f960dbd_0_0"/>
          <p:cNvGrpSpPr/>
          <p:nvPr/>
        </p:nvGrpSpPr>
        <p:grpSpPr>
          <a:xfrm>
            <a:off x="7823896" y="1256248"/>
            <a:ext cx="283580" cy="4917861"/>
            <a:chOff x="6059525" y="1341125"/>
            <a:chExt cx="283580" cy="4434900"/>
          </a:xfrm>
        </p:grpSpPr>
        <p:cxnSp>
          <p:nvCxnSpPr>
            <p:cNvPr id="721" name="Google Shape;721;gbe5f960dbd_0_0"/>
            <p:cNvCxnSpPr/>
            <p:nvPr/>
          </p:nvCxnSpPr>
          <p:spPr>
            <a:xfrm>
              <a:off x="6059525" y="1341125"/>
              <a:ext cx="0" cy="4434900"/>
            </a:xfrm>
            <a:prstGeom prst="straightConnector1">
              <a:avLst/>
            </a:prstGeom>
            <a:noFill/>
            <a:ln cap="flat" cmpd="sng" w="19050">
              <a:solidFill>
                <a:srgbClr val="85200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722" name="Google Shape;722;gbe5f960dbd_0_0"/>
            <p:cNvSpPr txBox="1"/>
            <p:nvPr/>
          </p:nvSpPr>
          <p:spPr>
            <a:xfrm rot="5400000">
              <a:off x="5565355" y="1879641"/>
              <a:ext cx="1284000" cy="2715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>
                  <a:solidFill>
                    <a:srgbClr val="8520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Dec. 16</a:t>
              </a:r>
              <a:r>
                <a:rPr b="0" i="0" lang="en-US" sz="1100" u="none" cap="none" strike="noStrike">
                  <a:solidFill>
                    <a:srgbClr val="8520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2022</a:t>
              </a:r>
              <a:endParaRPr b="0" i="0" sz="1100" u="none" cap="none" strike="noStrike">
                <a:solidFill>
                  <a:srgbClr val="8520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aphicFrame>
        <p:nvGraphicFramePr>
          <p:cNvPr id="723" name="Google Shape;723;gbe5f960dbd_0_0"/>
          <p:cNvGraphicFramePr/>
          <p:nvPr/>
        </p:nvGraphicFramePr>
        <p:xfrm>
          <a:off x="3662925" y="960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{E269A5E6-B15A-4FCD-97FD-617D59DABBA3}</a:tableStyleId>
              </a:tblPr>
              <a:tblGrid>
                <a:gridCol w="435100"/>
                <a:gridCol w="435100"/>
                <a:gridCol w="435100"/>
                <a:gridCol w="435100"/>
                <a:gridCol w="435100"/>
                <a:gridCol w="435100"/>
                <a:gridCol w="435100"/>
                <a:gridCol w="435100"/>
                <a:gridCol w="435100"/>
                <a:gridCol w="435100"/>
                <a:gridCol w="435100"/>
                <a:gridCol w="435100"/>
                <a:gridCol w="435100"/>
                <a:gridCol w="435100"/>
                <a:gridCol w="435100"/>
                <a:gridCol w="435100"/>
                <a:gridCol w="435100"/>
              </a:tblGrid>
              <a:tr h="182875">
                <a:tc gridSpan="10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CY2022</a:t>
                      </a:r>
                      <a:endParaRPr sz="12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gridSpan="7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CY2023</a:t>
                      </a:r>
                      <a:endParaRPr sz="12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1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Mar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Apr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May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Jun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Jul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Aug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Sep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Oct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Nov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Dec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Jan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Feb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Mar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Apr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May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00">
                          <a:latin typeface="Lato"/>
                          <a:ea typeface="Lato"/>
                          <a:cs typeface="Lato"/>
                          <a:sym typeface="Lato"/>
                        </a:rPr>
                        <a:t>June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00">
                          <a:latin typeface="Lato"/>
                          <a:ea typeface="Lato"/>
                          <a:cs typeface="Lato"/>
                          <a:sym typeface="Lato"/>
                        </a:rPr>
                        <a:t>July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24" name="Google Shape;724;gbe5f960dbd_0_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85"/>
          <p:cNvSpPr txBox="1"/>
          <p:nvPr>
            <p:ph idx="1" type="body"/>
          </p:nvPr>
        </p:nvSpPr>
        <p:spPr>
          <a:xfrm>
            <a:off x="354425" y="1033313"/>
            <a:ext cx="114714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Office of Observations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Brian Gockel – </a:t>
            </a:r>
            <a:r>
              <a:rPr lang="en-US" sz="2080" u="sng">
                <a:solidFill>
                  <a:srgbClr val="3D85C6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brian.gockel@noaa.gov</a:t>
            </a:r>
            <a:endParaRPr sz="2080">
              <a:solidFill>
                <a:srgbClr val="3D85C6"/>
              </a:solidFill>
            </a:endParaRPr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Jordan Gerth – </a:t>
            </a:r>
            <a:r>
              <a:rPr lang="en-US" sz="2080" u="sng">
                <a:solidFill>
                  <a:srgbClr val="3D85C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jordan.gerth@noaa.gov</a:t>
            </a:r>
            <a:endParaRPr sz="2080"/>
          </a:p>
          <a:p>
            <a:pPr indent="0" lvl="0" marL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080"/>
          </a:p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Total Operational Weather Readiness – Satellites (TOWR-S) Team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John Evans – </a:t>
            </a:r>
            <a:r>
              <a:rPr lang="en-US" sz="2080" u="sng">
                <a:solidFill>
                  <a:srgbClr val="3D85C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john.d.evans@noaa.gov</a:t>
            </a:r>
            <a:endParaRPr sz="2080">
              <a:solidFill>
                <a:srgbClr val="3D85C6"/>
              </a:solidFill>
            </a:endParaRPr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Lee Byerle – </a:t>
            </a:r>
            <a:r>
              <a:rPr lang="en-US" sz="2080" u="sng">
                <a:solidFill>
                  <a:srgbClr val="3D85C6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lee.byerle@noaa.gov</a:t>
            </a:r>
            <a:endParaRPr sz="2080">
              <a:solidFill>
                <a:srgbClr val="3D85C6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080"/>
          </a:p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Links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 u="sng">
                <a:solidFill>
                  <a:srgbClr val="3D85C6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NWSChat</a:t>
            </a:r>
            <a:r>
              <a:rPr lang="en-US" sz="2080"/>
              <a:t> (“towr-s” chatroom)</a:t>
            </a:r>
            <a:endParaRPr sz="25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3D85C6"/>
              </a:buClr>
              <a:buSzPts val="2500"/>
              <a:buChar char="○"/>
            </a:pPr>
            <a:r>
              <a:rPr lang="en-US" sz="2080" u="sng">
                <a:solidFill>
                  <a:srgbClr val="3D85C6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TOWR-S in the NOAA VLab</a:t>
            </a:r>
            <a:endParaRPr sz="2080">
              <a:solidFill>
                <a:srgbClr val="3D85C6"/>
              </a:solidFill>
            </a:endParaRPr>
          </a:p>
        </p:txBody>
      </p:sp>
      <p:sp>
        <p:nvSpPr>
          <p:cNvPr id="730" name="Google Shape;730;p8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1" name="Google Shape;731;p85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800"/>
              <a:buNone/>
            </a:pPr>
            <a:r>
              <a:rPr lang="en-US" sz="3600"/>
              <a:t>Contact Information</a:t>
            </a:r>
            <a:endParaRPr sz="3600"/>
          </a:p>
        </p:txBody>
      </p:sp>
      <p:sp>
        <p:nvSpPr>
          <p:cNvPr id="732" name="Google Shape;732;p85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9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Next TOWR-S Update</a:t>
            </a:r>
            <a:endParaRPr sz="3600"/>
          </a:p>
        </p:txBody>
      </p:sp>
      <p:sp>
        <p:nvSpPr>
          <p:cNvPr id="739" name="Google Shape;739;p29"/>
          <p:cNvSpPr txBox="1"/>
          <p:nvPr/>
        </p:nvSpPr>
        <p:spPr>
          <a:xfrm>
            <a:off x="2206550" y="2713050"/>
            <a:ext cx="8382600" cy="22098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100013" rotWithShape="0" dir="5400000" dist="38100">
              <a:srgbClr val="000000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(tentative)</a:t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March 24</a:t>
            </a:r>
            <a:r>
              <a:rPr b="0" i="0" lang="en-US" sz="2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202</a:t>
            </a:r>
            <a:r>
              <a:rPr lang="en-US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0" name="Google Shape;740;p29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1" name="Google Shape;741;p29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g15b83f61283_0_76"/>
          <p:cNvGrpSpPr/>
          <p:nvPr/>
        </p:nvGrpSpPr>
        <p:grpSpPr>
          <a:xfrm>
            <a:off x="75250" y="1084125"/>
            <a:ext cx="9872476" cy="4934450"/>
            <a:chOff x="75250" y="1084125"/>
            <a:chExt cx="9872476" cy="4934450"/>
          </a:xfrm>
        </p:grpSpPr>
        <p:pic>
          <p:nvPicPr>
            <p:cNvPr id="101" name="Google Shape;101;g15b83f61283_0_76"/>
            <p:cNvPicPr preferRelativeResize="0"/>
            <p:nvPr/>
          </p:nvPicPr>
          <p:blipFill rotWithShape="1">
            <a:blip r:embed="rId3">
              <a:alphaModFix/>
            </a:blip>
            <a:srcRect b="23304" l="24932" r="13293" t="22014"/>
            <a:stretch/>
          </p:blipFill>
          <p:spPr>
            <a:xfrm>
              <a:off x="75250" y="1102800"/>
              <a:ext cx="9872476" cy="491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g15b83f61283_0_76"/>
            <p:cNvPicPr preferRelativeResize="0"/>
            <p:nvPr/>
          </p:nvPicPr>
          <p:blipFill rotWithShape="1">
            <a:blip r:embed="rId4">
              <a:alphaModFix/>
            </a:blip>
            <a:srcRect b="23916" l="0" r="970" t="6153"/>
            <a:stretch/>
          </p:blipFill>
          <p:spPr>
            <a:xfrm>
              <a:off x="75250" y="1084125"/>
              <a:ext cx="9872474" cy="37322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3" name="Google Shape;103;g15b83f61283_0_76"/>
            <p:cNvGrpSpPr/>
            <p:nvPr/>
          </p:nvGrpSpPr>
          <p:grpSpPr>
            <a:xfrm>
              <a:off x="9338867" y="1201186"/>
              <a:ext cx="252189" cy="4393759"/>
              <a:chOff x="12196349" y="384225"/>
              <a:chExt cx="287100" cy="7365900"/>
            </a:xfrm>
          </p:grpSpPr>
          <p:cxnSp>
            <p:nvCxnSpPr>
              <p:cNvPr id="104" name="Google Shape;104;g15b83f61283_0_76"/>
              <p:cNvCxnSpPr/>
              <p:nvPr/>
            </p:nvCxnSpPr>
            <p:spPr>
              <a:xfrm>
                <a:off x="12297964" y="384225"/>
                <a:ext cx="0" cy="73659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155CC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105" name="Google Shape;105;g15b83f61283_0_76"/>
              <p:cNvSpPr txBox="1"/>
              <p:nvPr/>
            </p:nvSpPr>
            <p:spPr>
              <a:xfrm rot="-5400000">
                <a:off x="11240549" y="2709996"/>
                <a:ext cx="2198700" cy="2871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2913" rotWithShape="0" algn="bl" dir="5400000" dist="95250">
                  <a:srgbClr val="FFFF00">
                    <a:alpha val="40000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100">
                    <a:solidFill>
                      <a:srgbClr val="1155C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Dec. 16</a:t>
                </a:r>
                <a:r>
                  <a:rPr b="0" i="0" lang="en-US" sz="1100" u="none" cap="none" strike="noStrike">
                    <a:solidFill>
                      <a:srgbClr val="1155C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2022</a:t>
                </a:r>
                <a:endParaRPr b="0" i="0" sz="1100" u="none" cap="none" strike="noStrike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sp>
        <p:nvSpPr>
          <p:cNvPr id="106" name="Google Shape;106;g15b83f61283_0_76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g15b83f61283_0_76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2700"/>
              <a:t>Daily Peak Temperatures </a:t>
            </a:r>
            <a:br>
              <a:rPr lang="en-US" sz="2700"/>
            </a:br>
            <a:r>
              <a:rPr lang="en-US" sz="2700"/>
              <a:t>of GOES-17 ABI Longwave Infrared Focal Plane Module</a:t>
            </a:r>
            <a:endParaRPr sz="2700"/>
          </a:p>
        </p:txBody>
      </p:sp>
      <p:sp>
        <p:nvSpPr>
          <p:cNvPr id="108" name="Google Shape;108;g15b83f61283_0_76"/>
          <p:cNvSpPr txBox="1"/>
          <p:nvPr>
            <p:ph idx="1" type="body"/>
          </p:nvPr>
        </p:nvSpPr>
        <p:spPr>
          <a:xfrm>
            <a:off x="9947725" y="1102800"/>
            <a:ext cx="2244300" cy="53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1400"/>
              <a:t>GOES-17 had its final “Warm Season” and </a:t>
            </a:r>
            <a:r>
              <a:rPr lang="en-US" sz="1400" u="sng">
                <a:solidFill>
                  <a:schemeClr val="hlink"/>
                </a:solidFill>
                <a:hlinkClick r:id="rId5"/>
              </a:rPr>
              <a:t>Mode 3 Cooling Timeline</a:t>
            </a:r>
            <a:r>
              <a:rPr lang="en-US" sz="1400"/>
              <a:t>, Oct. 14 to Nov. 15, 2022.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1400"/>
              <a:t>Oct. 13 - Nov. 16, 2022: </a:t>
            </a:r>
            <a:r>
              <a:rPr lang="en-US" sz="1400" u="sng">
                <a:solidFill>
                  <a:schemeClr val="hlink"/>
                </a:solidFill>
                <a:hlinkClick r:id="rId6"/>
              </a:rPr>
              <a:t>operational interleave</a:t>
            </a:r>
            <a:r>
              <a:rPr lang="en-US" sz="1400"/>
              <a:t> of GOES-18 ABI imagery in place of GOES-17 </a:t>
            </a:r>
            <a:r>
              <a:rPr lang="en-US" sz="1400"/>
              <a:t>on the Satellite Broadcast Network (SBN) and GOES Rebroadcast (GRB).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1400"/>
              <a:t>GOES-17 will be taken out of operations after GOES-18 transitions to operations in Jan. 2023. </a:t>
            </a:r>
            <a:endParaRPr sz="1400"/>
          </a:p>
        </p:txBody>
      </p:sp>
      <p:cxnSp>
        <p:nvCxnSpPr>
          <p:cNvPr id="109" name="Google Shape;109;g15b83f61283_0_76"/>
          <p:cNvCxnSpPr/>
          <p:nvPr/>
        </p:nvCxnSpPr>
        <p:spPr>
          <a:xfrm flipH="1">
            <a:off x="8559250" y="1956150"/>
            <a:ext cx="1421100" cy="5268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0" name="Google Shape;110;g15b83f61283_0_76"/>
          <p:cNvCxnSpPr/>
          <p:nvPr/>
        </p:nvCxnSpPr>
        <p:spPr>
          <a:xfrm flipH="1">
            <a:off x="8583250" y="3648825"/>
            <a:ext cx="1397100" cy="15249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1" name="Google Shape;111;g15b83f61283_0_76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acaca4f75b_0_3"/>
          <p:cNvSpPr txBox="1"/>
          <p:nvPr>
            <p:ph idx="1" type="body"/>
          </p:nvPr>
        </p:nvSpPr>
        <p:spPr>
          <a:xfrm>
            <a:off x="782325" y="1134650"/>
            <a:ext cx="10847100" cy="55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Aug 24, 2018:	</a:t>
            </a:r>
            <a:r>
              <a:rPr lang="en-US" sz="1135" u="sng">
                <a:solidFill>
                  <a:schemeClr val="hlink"/>
                </a:solidFill>
                <a:hlinkClick r:id="rId3"/>
              </a:rPr>
              <a:t>SCN18-85: Addition of GOES-17 Imagery to the </a:t>
            </a:r>
            <a:r>
              <a:rPr lang="en-US" sz="1135" u="sng">
                <a:solidFill>
                  <a:schemeClr val="hlink"/>
                </a:solidFill>
                <a:hlinkClick r:id="rId4"/>
              </a:rPr>
              <a:t>Satellite Broadcast Network</a:t>
            </a:r>
            <a:r>
              <a:rPr lang="en-US" sz="1135" u="sng">
                <a:solidFill>
                  <a:schemeClr val="hlink"/>
                </a:solidFill>
                <a:hlinkClick r:id="rId5"/>
              </a:rPr>
              <a:t>: Effective August 28, 2018</a:t>
            </a:r>
            <a:endParaRPr sz="1135">
              <a:solidFill>
                <a:srgbClr val="666666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Aug 31, 2018:	</a:t>
            </a:r>
            <a:r>
              <a:rPr lang="en-US" sz="1135" u="sng">
                <a:solidFill>
                  <a:schemeClr val="hlink"/>
                </a:solidFill>
                <a:hlinkClick r:id="rId6"/>
              </a:rPr>
              <a:t>SCN18-87: Testing of GOES-17 Advanced Baseline Imager (ABI) Mode 6 Imagery on the </a:t>
            </a:r>
            <a:r>
              <a:rPr lang="en-US" sz="1135" u="sng">
                <a:solidFill>
                  <a:schemeClr val="hlink"/>
                </a:solidFill>
                <a:hlinkClick r:id="rId7"/>
              </a:rPr>
              <a:t>Satellite Broadcast Network</a:t>
            </a:r>
            <a:r>
              <a:rPr lang="en-US" sz="1135" u="sng">
                <a:solidFill>
                  <a:schemeClr val="hlink"/>
                </a:solidFill>
                <a:hlinkClick r:id="rId8"/>
              </a:rPr>
              <a:t>: Effective September 10-21, 2018</a:t>
            </a:r>
            <a:endParaRPr sz="1135">
              <a:solidFill>
                <a:srgbClr val="666666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Nov 19, 2018:	</a:t>
            </a:r>
            <a:r>
              <a:rPr lang="en-US" sz="1135" u="sng">
                <a:solidFill>
                  <a:schemeClr val="hlink"/>
                </a:solidFill>
                <a:hlinkClick r:id="rId9"/>
              </a:rPr>
              <a:t>SCN18-106: Changes to GOES-17 Imagery on the </a:t>
            </a:r>
            <a:r>
              <a:rPr lang="en-US" sz="1135" u="sng">
                <a:solidFill>
                  <a:schemeClr val="hlink"/>
                </a:solidFill>
                <a:hlinkClick r:id="rId10"/>
              </a:rPr>
              <a:t>Satellite Broadcast Network</a:t>
            </a:r>
            <a:r>
              <a:rPr lang="en-US" sz="1135" u="sng">
                <a:solidFill>
                  <a:schemeClr val="hlink"/>
                </a:solidFill>
                <a:hlinkClick r:id="rId11"/>
              </a:rPr>
              <a:t> Leading to the GOES West Transition: Effective November 15, 2018</a:t>
            </a:r>
            <a:endParaRPr sz="1135">
              <a:solidFill>
                <a:srgbClr val="666666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Feb 08, 2019:	</a:t>
            </a:r>
            <a:r>
              <a:rPr lang="en-US" sz="1135" u="sng">
                <a:solidFill>
                  <a:schemeClr val="hlink"/>
                </a:solidFill>
                <a:hlinkClick r:id="rId12"/>
              </a:rPr>
              <a:t>SCN19-04: Transition of GOES-17 to GOES West February 11-15, 2019</a:t>
            </a:r>
            <a:endParaRPr sz="1135">
              <a:solidFill>
                <a:srgbClr val="666666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Aug 27, 2019:	</a:t>
            </a:r>
            <a:r>
              <a:rPr lang="en-US" sz="1135" u="sng">
                <a:solidFill>
                  <a:schemeClr val="hlink"/>
                </a:solidFill>
                <a:hlinkClick r:id="rId13"/>
              </a:rPr>
              <a:t>SCN19-53: Enterprise EMWIN Service Transition to Operations for GOES-East and GOES-West Satellite Broadcasts: Effective August 29, 2019</a:t>
            </a:r>
            <a:endParaRPr sz="1135">
              <a:solidFill>
                <a:srgbClr val="666666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Feb 13, 2020:	</a:t>
            </a:r>
            <a:r>
              <a:rPr lang="en-US" sz="1135" u="sng">
                <a:solidFill>
                  <a:schemeClr val="hlink"/>
                </a:solidFill>
                <a:hlinkClick r:id="rId14"/>
              </a:rPr>
              <a:t>S</a:t>
            </a:r>
            <a:r>
              <a:rPr lang="en-US" sz="1135" u="sng">
                <a:solidFill>
                  <a:schemeClr val="hlink"/>
                </a:solidFill>
                <a:hlinkClick r:id="rId15"/>
              </a:rPr>
              <a:t>CN20-22: Add (GOES-West) CONUS Sector Derived Motion Winds Product and Channel Reassignments for Other Satellite Products on </a:t>
            </a:r>
            <a:r>
              <a:rPr lang="en-US" sz="1135" u="sng">
                <a:solidFill>
                  <a:schemeClr val="hlink"/>
                </a:solidFill>
                <a:hlinkClick r:id="rId16"/>
              </a:rPr>
              <a:t>Satellite Broadcast Network</a:t>
            </a:r>
            <a:r>
              <a:rPr lang="en-US" sz="1135" u="sng">
                <a:solidFill>
                  <a:schemeClr val="hlink"/>
                </a:solidFill>
                <a:hlinkClick r:id="rId17"/>
              </a:rPr>
              <a:t>: Effective March 10, 2020</a:t>
            </a:r>
            <a:endParaRPr sz="1135">
              <a:solidFill>
                <a:schemeClr val="dk1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Sep 08, 2020:	</a:t>
            </a:r>
            <a:r>
              <a:rPr lang="en-US" sz="1135" u="sng">
                <a:solidFill>
                  <a:schemeClr val="hlink"/>
                </a:solidFill>
                <a:hlinkClick r:id="rId18"/>
              </a:rPr>
              <a:t>SCN20-83: Add GOES-17 ASOS Satellite Cloud Product to the </a:t>
            </a:r>
            <a:r>
              <a:rPr lang="en-US" sz="1135" u="sng">
                <a:solidFill>
                  <a:schemeClr val="hlink"/>
                </a:solidFill>
                <a:hlinkClick r:id="rId19"/>
              </a:rPr>
              <a:t>Satellite Broadcast Network</a:t>
            </a:r>
            <a:r>
              <a:rPr lang="en-US" sz="1135" u="sng">
                <a:solidFill>
                  <a:schemeClr val="hlink"/>
                </a:solidFill>
                <a:hlinkClick r:id="rId20"/>
              </a:rPr>
              <a:t> on or after September 28, 2020</a:t>
            </a:r>
            <a:endParaRPr sz="1135">
              <a:solidFill>
                <a:srgbClr val="666666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Sep 11, 2020:	</a:t>
            </a:r>
            <a:r>
              <a:rPr lang="en-US" sz="1135" u="sng">
                <a:solidFill>
                  <a:schemeClr val="hlink"/>
                </a:solidFill>
                <a:hlinkClick r:id="rId21"/>
              </a:rPr>
              <a:t>SCN20-84: Add Loop Heat Pipe Metadata to GOES-R ABI Imagery on the Satellite Broadcast Network (a.k.a., NOAAPort): Effective September 2, 2020</a:t>
            </a:r>
            <a:endParaRPr sz="1135">
              <a:solidFill>
                <a:schemeClr val="dk1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Aug 10, 2021:	</a:t>
            </a:r>
            <a:r>
              <a:rPr lang="en-US" sz="1135" u="sng">
                <a:solidFill>
                  <a:schemeClr val="hlink"/>
                </a:solidFill>
                <a:hlinkClick r:id="rId22"/>
              </a:rPr>
              <a:t>SCN21-74 Updated: GOES-East and GOES-West Fire Hotspots for Mesoscale Sectors to be Added to the </a:t>
            </a:r>
            <a:r>
              <a:rPr lang="en-US" sz="1135" u="sng">
                <a:solidFill>
                  <a:schemeClr val="hlink"/>
                </a:solidFill>
                <a:hlinkClick r:id="rId23"/>
              </a:rPr>
              <a:t>Satellite Broadcast Network</a:t>
            </a:r>
            <a:r>
              <a:rPr lang="en-US" sz="1135" u="sng">
                <a:solidFill>
                  <a:schemeClr val="hlink"/>
                </a:solidFill>
                <a:hlinkClick r:id="rId24"/>
              </a:rPr>
              <a:t> on or after September 8, 2021</a:t>
            </a:r>
            <a:endParaRPr sz="1135">
              <a:solidFill>
                <a:srgbClr val="666666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Aug 30, 2021:	</a:t>
            </a:r>
            <a:r>
              <a:rPr lang="en-US" sz="1135" u="sng">
                <a:solidFill>
                  <a:schemeClr val="hlink"/>
                </a:solidFill>
                <a:hlinkClick r:id="rId25"/>
              </a:rPr>
              <a:t>SCN21-79: GOES-West ABI Level-2 Products to be Added to the Satellite Broadcast Network on or after September 30, 2021</a:t>
            </a:r>
            <a:endParaRPr sz="1135">
              <a:solidFill>
                <a:srgbClr val="666666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Sep 08, 2021:	</a:t>
            </a:r>
            <a:r>
              <a:rPr lang="en-US" sz="1135" u="sng">
                <a:solidFill>
                  <a:schemeClr val="hlink"/>
                </a:solidFill>
                <a:hlinkClick r:id="rId26"/>
              </a:rPr>
              <a:t>PNS21-60: Seeking Comments through October 8, 2021 on Changing the Geographic Coverage of GOES-R SCMI Data Available via the Satellite Broadcast Network</a:t>
            </a:r>
            <a:endParaRPr sz="1135">
              <a:solidFill>
                <a:schemeClr val="dk1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Sep 17, 2021:	</a:t>
            </a:r>
            <a:r>
              <a:rPr lang="en-US" sz="1135" u="sng">
                <a:solidFill>
                  <a:schemeClr val="hlink"/>
                </a:solidFill>
                <a:hlinkClick r:id="rId27"/>
              </a:rPr>
              <a:t>SCN21-83: Addition of GOES-West Fog and Low Stratus Data Product for the West CONUS / PACUS Sector to the </a:t>
            </a:r>
            <a:r>
              <a:rPr lang="en-US" sz="1135" u="sng">
                <a:solidFill>
                  <a:schemeClr val="hlink"/>
                </a:solidFill>
                <a:hlinkClick r:id="rId28"/>
              </a:rPr>
              <a:t>Satellite Broadcast Network</a:t>
            </a:r>
            <a:r>
              <a:rPr lang="en-US" sz="1135" u="sng">
                <a:solidFill>
                  <a:schemeClr val="hlink"/>
                </a:solidFill>
                <a:hlinkClick r:id="rId29"/>
              </a:rPr>
              <a:t> on or after October 18, 2021</a:t>
            </a:r>
            <a:endParaRPr sz="1135">
              <a:solidFill>
                <a:srgbClr val="666666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Jun 13, 2022:	</a:t>
            </a:r>
            <a:r>
              <a:rPr lang="en-US" sz="1135" u="sng">
                <a:solidFill>
                  <a:schemeClr val="hlink"/>
                </a:solidFill>
                <a:hlinkClick r:id="rId30"/>
              </a:rPr>
              <a:t>SCN22-53: Change to GOES-R Legacy Vertical Temperature and Moisture Profiles on the Satellite Broadcast Network on or about July 13, 2022</a:t>
            </a:r>
            <a:endParaRPr sz="1135">
              <a:solidFill>
                <a:schemeClr val="dk1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Aug 23, 2022:	</a:t>
            </a:r>
            <a:r>
              <a:rPr lang="en-US" sz="1135" u="sng">
                <a:solidFill>
                  <a:schemeClr val="hlink"/>
                </a:solidFill>
                <a:hlinkClick r:id="rId31"/>
              </a:rPr>
              <a:t>SCN22-79: GOES-R Mesoscale Fire Hotspots Promoted to the GOES-East and GOES-West Channels of the </a:t>
            </a:r>
            <a:r>
              <a:rPr lang="en-US" sz="1135" u="sng">
                <a:solidFill>
                  <a:schemeClr val="hlink"/>
                </a:solidFill>
                <a:hlinkClick r:id="rId32"/>
              </a:rPr>
              <a:t>Satellite Broadcast Network</a:t>
            </a:r>
            <a:r>
              <a:rPr lang="en-US" sz="1135" u="sng">
                <a:solidFill>
                  <a:schemeClr val="hlink"/>
                </a:solidFill>
                <a:hlinkClick r:id="rId33"/>
              </a:rPr>
              <a:t>: Effective August 23, 2022</a:t>
            </a:r>
            <a:endParaRPr sz="1135">
              <a:solidFill>
                <a:srgbClr val="666666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Sep 29, 2022:	</a:t>
            </a:r>
            <a:r>
              <a:rPr lang="en-US" sz="1135" u="sng">
                <a:solidFill>
                  <a:schemeClr val="hlink"/>
                </a:solidFill>
                <a:hlinkClick r:id="rId34"/>
              </a:rPr>
              <a:t>SCN22-94: Changes to the Geographic and Spectral Coverage of GOES-East/West Imagery on the Satellite Broadcast Network: Effective on or About November 16, 2022 (GOES-East) and November 29, 2022 (GOES-West)</a:t>
            </a:r>
            <a:endParaRPr sz="1135">
              <a:solidFill>
                <a:srgbClr val="666666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Dec 02, 2022:	</a:t>
            </a:r>
            <a:r>
              <a:rPr lang="en-US" sz="1135" u="sng">
                <a:solidFill>
                  <a:schemeClr val="hlink"/>
                </a:solidFill>
                <a:hlinkClick r:id="rId35"/>
              </a:rPr>
              <a:t>SCN22-94 (updated): Changes to the Geographic and Spectral Coverage of GOES-East/West Imagery on the Satellite Broadcast Network Effective December 1, 2022 (GOES-East) and January 4, 2023 (GOES-West)</a:t>
            </a:r>
            <a:endParaRPr sz="1135">
              <a:solidFill>
                <a:srgbClr val="666666"/>
              </a:solidFill>
            </a:endParaRPr>
          </a:p>
          <a:p>
            <a:pPr indent="-1028700" lvl="0" marL="1028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20"/>
              <a:buNone/>
            </a:pPr>
            <a:r>
              <a:rPr lang="en-US" sz="1135">
                <a:solidFill>
                  <a:schemeClr val="dk1"/>
                </a:solidFill>
              </a:rPr>
              <a:t>Dec 06, 2022:	</a:t>
            </a:r>
            <a:r>
              <a:rPr lang="en-US" sz="1135" u="sng">
                <a:solidFill>
                  <a:schemeClr val="hlink"/>
                </a:solidFill>
                <a:hlinkClick r:id="rId36"/>
              </a:rPr>
              <a:t>SCN22-113: Operational Transition of the GOES-18 Satellite to Become GOES-West on January 4, 2023</a:t>
            </a:r>
            <a:endParaRPr sz="1135">
              <a:solidFill>
                <a:srgbClr val="666666"/>
              </a:solidFill>
            </a:endParaRPr>
          </a:p>
        </p:txBody>
      </p:sp>
      <p:sp>
        <p:nvSpPr>
          <p:cNvPr id="118" name="Google Shape;118;g1acaca4f75b_0_3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g1acaca4f75b_0_3"/>
          <p:cNvSpPr txBox="1"/>
          <p:nvPr>
            <p:ph type="title"/>
          </p:nvPr>
        </p:nvSpPr>
        <p:spPr>
          <a:xfrm>
            <a:off x="1219200" y="1524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2700"/>
              <a:t>Timeline: GOES-17 and the</a:t>
            </a:r>
            <a:br>
              <a:rPr lang="en-US" sz="2700"/>
            </a:br>
            <a:r>
              <a:rPr lang="en-US" sz="2700"/>
              <a:t>NWS Satellite Broadcast Network</a:t>
            </a:r>
            <a:endParaRPr sz="2700"/>
          </a:p>
        </p:txBody>
      </p:sp>
      <p:sp>
        <p:nvSpPr>
          <p:cNvPr id="120" name="Google Shape;120;g1acaca4f75b_0_3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b9b69450e3_0_4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g1b9b69450e3_0_4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GOES-West transition (1)</a:t>
            </a:r>
            <a:endParaRPr i="1" sz="2800"/>
          </a:p>
        </p:txBody>
      </p:sp>
      <p:sp>
        <p:nvSpPr>
          <p:cNvPr id="128" name="Google Shape;128;g1b9b69450e3_0_4"/>
          <p:cNvSpPr txBox="1"/>
          <p:nvPr>
            <p:ph idx="1" type="body"/>
          </p:nvPr>
        </p:nvSpPr>
        <p:spPr>
          <a:xfrm>
            <a:off x="583075" y="1035250"/>
            <a:ext cx="11410500" cy="56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U</a:t>
            </a:r>
            <a:r>
              <a:rPr i="1" lang="en-US"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ntil Jan. 4, 2023, 1800 UTC - </a:t>
            </a:r>
            <a:r>
              <a:rPr i="1" lang="en-US" sz="2800">
                <a:solidFill>
                  <a:srgbClr val="38761D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GOES-17 in operation as GOES-West:</a:t>
            </a:r>
            <a:endParaRPr sz="1800">
              <a:solidFill>
                <a:srgbClr val="38761D"/>
              </a:solidFill>
            </a:endParaRPr>
          </a:p>
          <a:p>
            <a:pPr indent="-349250" lvl="0" marL="457200" marR="1057311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900"/>
              <a:buChar char="●"/>
            </a:pPr>
            <a:r>
              <a:rPr lang="en-US" sz="1900">
                <a:solidFill>
                  <a:srgbClr val="38761D"/>
                </a:solidFill>
              </a:rPr>
              <a:t>GOES-17 supplies all GOES-West data on the GOES Rebroadcast (GRB) and Satellite Broadcast Network (SBN). No GOES-18 imagery, L1b, L2+ products are on GRB or SBN.</a:t>
            </a:r>
            <a:endParaRPr i="1" sz="1700">
              <a:solidFill>
                <a:srgbClr val="38761D"/>
              </a:solidFill>
            </a:endParaRPr>
          </a:p>
          <a:p>
            <a:pPr indent="-349250" lvl="0" marL="457200" marR="1057311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900"/>
              <a:buChar char="●"/>
            </a:pPr>
            <a:r>
              <a:rPr i="1" lang="en-US" sz="1900">
                <a:solidFill>
                  <a:srgbClr val="38761D"/>
                </a:solidFill>
              </a:rPr>
              <a:t>Supplemental Operations:</a:t>
            </a:r>
            <a:r>
              <a:rPr lang="en-US" sz="1900">
                <a:solidFill>
                  <a:srgbClr val="38761D"/>
                </a:solidFill>
              </a:rPr>
              <a:t> GOES-18 ABI imagery and gridded GLM are disseminated to selected sites via the </a:t>
            </a:r>
            <a:r>
              <a:rPr lang="en-US" sz="19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GeoCloud</a:t>
            </a:r>
            <a:r>
              <a:rPr lang="en-US" sz="1900">
                <a:solidFill>
                  <a:srgbClr val="38761D"/>
                </a:solidFill>
              </a:rPr>
              <a:t>.</a:t>
            </a:r>
            <a:endParaRPr sz="1900">
              <a:solidFill>
                <a:srgbClr val="38761D"/>
              </a:solidFill>
            </a:endParaRPr>
          </a:p>
          <a:p>
            <a:pPr indent="-349250" lvl="0" marL="457200" marR="1057311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900"/>
              <a:buChar char="●"/>
            </a:pPr>
            <a:r>
              <a:rPr lang="en-US" sz="1900">
                <a:solidFill>
                  <a:srgbClr val="434343"/>
                </a:solidFill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GOES-18 data products are not yet advised for operational use</a:t>
            </a:r>
            <a:br>
              <a:rPr lang="en-US" sz="1900">
                <a:solidFill>
                  <a:srgbClr val="434343"/>
                </a:solidFill>
              </a:rPr>
            </a:br>
            <a:r>
              <a:rPr lang="en-US" sz="1900">
                <a:solidFill>
                  <a:srgbClr val="434343"/>
                </a:solidFill>
              </a:rPr>
              <a:t>(even if algorithms / products have reached Provisional maturity).</a:t>
            </a:r>
            <a:endParaRPr sz="1900">
              <a:solidFill>
                <a:srgbClr val="434343"/>
              </a:solidFill>
            </a:endParaRPr>
          </a:p>
          <a:p>
            <a:pPr indent="-349250" lvl="0" marL="457200" marR="1057311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900"/>
              <a:buChar char="●"/>
            </a:pPr>
            <a:r>
              <a:rPr lang="en-US" sz="1900">
                <a:solidFill>
                  <a:srgbClr val="434343"/>
                </a:solidFill>
              </a:rPr>
              <a:t>Any sharing or display of GOES-18 images or data files requires the caveat: </a:t>
            </a:r>
            <a:br>
              <a:rPr lang="en-US" sz="1900">
                <a:solidFill>
                  <a:srgbClr val="434343"/>
                </a:solidFill>
              </a:rPr>
            </a:br>
            <a:r>
              <a:rPr lang="en-US" sz="1900">
                <a:solidFill>
                  <a:srgbClr val="434343"/>
                </a:solidFill>
              </a:rPr>
              <a:t>	</a:t>
            </a:r>
            <a:r>
              <a:rPr i="1" lang="en-US" sz="1900">
                <a:solidFill>
                  <a:srgbClr val="434343"/>
                </a:solidFill>
              </a:rPr>
              <a:t>“GOES-18 Preliminary, Non-Operational Data” </a:t>
            </a:r>
            <a:br>
              <a:rPr i="1" lang="en-US" sz="1900">
                <a:solidFill>
                  <a:srgbClr val="434343"/>
                </a:solidFill>
              </a:rPr>
            </a:br>
            <a:r>
              <a:rPr lang="en-US" sz="1900">
                <a:solidFill>
                  <a:srgbClr val="434343"/>
                </a:solidFill>
              </a:rPr>
              <a:t>(even if algorithms / products have reached Provisional maturity).</a:t>
            </a:r>
            <a:endParaRPr sz="2200"/>
          </a:p>
        </p:txBody>
      </p:sp>
      <p:sp>
        <p:nvSpPr>
          <p:cNvPr id="129" name="Google Shape;129;g1b9b69450e3_0_4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" name="Google Shape;130;g1b9b69450e3_0_4"/>
          <p:cNvSpPr txBox="1"/>
          <p:nvPr>
            <p:ph idx="1" type="body"/>
          </p:nvPr>
        </p:nvSpPr>
        <p:spPr>
          <a:xfrm>
            <a:off x="583075" y="6161975"/>
            <a:ext cx="114105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Also see the </a:t>
            </a:r>
            <a:r>
              <a:rPr lang="en-US" sz="1800" u="sng">
                <a:solidFill>
                  <a:schemeClr val="hlink"/>
                </a:solidFill>
                <a:hlinkClick r:id="rId5"/>
              </a:rPr>
              <a:t>GOES-18 Operational Readiness Timeline</a:t>
            </a:r>
            <a:r>
              <a:rPr lang="en-US" sz="1800"/>
              <a:t> and </a:t>
            </a:r>
            <a:r>
              <a:rPr lang="en-US" sz="1800" u="sng">
                <a:solidFill>
                  <a:schemeClr val="hlink"/>
                </a:solidFill>
                <a:hlinkClick r:id="rId6"/>
              </a:rPr>
              <a:t>GOES-18 transition notes</a:t>
            </a:r>
            <a:r>
              <a:rPr lang="en-US" sz="1800"/>
              <a:t> on VLab.</a:t>
            </a:r>
            <a:endParaRPr sz="18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051da0fb0_1_4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" name="Google Shape;137;gc051da0fb0_1_41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GOES-West transition (2)</a:t>
            </a:r>
            <a:endParaRPr i="1" sz="2800"/>
          </a:p>
        </p:txBody>
      </p:sp>
      <p:sp>
        <p:nvSpPr>
          <p:cNvPr id="138" name="Google Shape;138;gc051da0fb0_1_41"/>
          <p:cNvSpPr txBox="1"/>
          <p:nvPr>
            <p:ph idx="1" type="body"/>
          </p:nvPr>
        </p:nvSpPr>
        <p:spPr>
          <a:xfrm>
            <a:off x="583075" y="1035250"/>
            <a:ext cx="11410500" cy="56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After Jan. 4, 2023, 1800 UTC - </a:t>
            </a:r>
            <a:r>
              <a:rPr i="1" lang="en-US" sz="2800">
                <a:solidFill>
                  <a:srgbClr val="38761D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GOES-18 in operation as GOES-West:</a:t>
            </a:r>
            <a:endParaRPr sz="1800">
              <a:solidFill>
                <a:srgbClr val="38761D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600"/>
              <a:buChar char="●"/>
            </a:pPr>
            <a:r>
              <a:rPr lang="en-US" sz="1600">
                <a:solidFill>
                  <a:srgbClr val="38761D"/>
                </a:solidFill>
              </a:rPr>
              <a:t>GOES-18 will supply a</a:t>
            </a:r>
            <a:r>
              <a:rPr lang="en-US" sz="1600">
                <a:solidFill>
                  <a:srgbClr val="38761D"/>
                </a:solidFill>
              </a:rPr>
              <a:t>ll GOES-West data on GRB and SBN. </a:t>
            </a:r>
            <a:r>
              <a:rPr lang="en-US" sz="1600">
                <a:solidFill>
                  <a:srgbClr val="38761D"/>
                </a:solidFill>
              </a:rPr>
              <a:t>No GOES-17 data will be on GRB or SBN.</a:t>
            </a:r>
            <a:endParaRPr sz="1600">
              <a:solidFill>
                <a:srgbClr val="38761D"/>
              </a:solidFill>
            </a:endParaRPr>
          </a:p>
          <a:p>
            <a:pPr indent="-203200" lvl="2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US" sz="1400">
                <a:solidFill>
                  <a:srgbClr val="434343"/>
                </a:solidFill>
              </a:rPr>
              <a:t>GOES-18 data products that have reached Provisional maturity will be ready for operational use.</a:t>
            </a:r>
            <a:endParaRPr sz="1400">
              <a:solidFill>
                <a:srgbClr val="434343"/>
              </a:solidFill>
            </a:endParaRPr>
          </a:p>
          <a:p>
            <a:pPr indent="-203200" lvl="2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US" sz="1400">
                <a:solidFill>
                  <a:srgbClr val="434343"/>
                </a:solidFill>
              </a:rPr>
              <a:t>GOES-18 images or data files may be freely shared or displayed.</a:t>
            </a:r>
            <a:endParaRPr sz="1400">
              <a:solidFill>
                <a:srgbClr val="434343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600"/>
              <a:buChar char="●"/>
            </a:pPr>
            <a:r>
              <a:rPr i="1" lang="en-US" sz="1600">
                <a:solidFill>
                  <a:srgbClr val="38761D"/>
                </a:solidFill>
              </a:rPr>
              <a:t>SBN:</a:t>
            </a:r>
            <a:r>
              <a:rPr lang="en-US" sz="1600">
                <a:solidFill>
                  <a:srgbClr val="38761D"/>
                </a:solidFill>
              </a:rPr>
              <a:t>	All GOES-West imagery and L2 products will be from GOES-18.</a:t>
            </a:r>
            <a:endParaRPr sz="1600">
              <a:solidFill>
                <a:srgbClr val="38761D"/>
              </a:solidFill>
            </a:endParaRPr>
          </a:p>
          <a:p>
            <a:pPr indent="-203200" lvl="2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US" sz="1400">
                <a:solidFill>
                  <a:srgbClr val="434343"/>
                </a:solidFill>
              </a:rPr>
              <a:t>All GOES-18 imagery / L1b and ABI L2 products going on SBN are at Provisional maturity (detailed </a:t>
            </a:r>
            <a:r>
              <a:rPr lang="en-US" sz="1400" u="sng">
                <a:solidFill>
                  <a:schemeClr val="hlink"/>
                </a:solidFill>
                <a:hlinkClick action="ppaction://hlinksldjump" r:id="rId3"/>
              </a:rPr>
              <a:t>below</a:t>
            </a:r>
            <a:r>
              <a:rPr lang="en-US" sz="1400">
                <a:solidFill>
                  <a:srgbClr val="434343"/>
                </a:solidFill>
              </a:rPr>
              <a:t>).</a:t>
            </a:r>
            <a:endParaRPr sz="1400">
              <a:solidFill>
                <a:srgbClr val="434343"/>
              </a:solidFill>
            </a:endParaRPr>
          </a:p>
          <a:p>
            <a:pPr indent="-203200" lvl="2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US" sz="1400">
                <a:solidFill>
                  <a:srgbClr val="434343"/>
                </a:solidFill>
              </a:rPr>
              <a:t>This includes GOES-18 products from NDE (Fog &amp; Low Stratus, ASOS Satellite Cloud Products)</a:t>
            </a:r>
            <a:br>
              <a:rPr lang="en-US" sz="1400">
                <a:solidFill>
                  <a:srgbClr val="434343"/>
                </a:solidFill>
              </a:rPr>
            </a:br>
            <a:r>
              <a:rPr lang="en-US" sz="1400">
                <a:solidFill>
                  <a:srgbClr val="434343"/>
                </a:solidFill>
              </a:rPr>
              <a:t>and composite products using GOES-18 (global imagery mosaic, global hydro-estimator).</a:t>
            </a:r>
            <a:endParaRPr sz="1400">
              <a:solidFill>
                <a:srgbClr val="434343"/>
              </a:solidFill>
            </a:endParaRPr>
          </a:p>
          <a:p>
            <a:pPr indent="-203200" lvl="2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>
                <a:solidFill>
                  <a:srgbClr val="434343"/>
                </a:solidFill>
              </a:rPr>
              <a:t>Note: SBN will carry “</a:t>
            </a:r>
            <a:r>
              <a:rPr b="1" lang="en-US" sz="1400">
                <a:solidFill>
                  <a:srgbClr val="434343"/>
                </a:solidFill>
              </a:rPr>
              <a:t>DO.11</a:t>
            </a:r>
            <a:r>
              <a:rPr lang="en-US" sz="1400">
                <a:solidFill>
                  <a:srgbClr val="434343"/>
                </a:solidFill>
              </a:rPr>
              <a:t>” imagery from GOES-18 ABI (until Jan. 31; then again after Mar. 6 … details </a:t>
            </a:r>
            <a:r>
              <a:rPr lang="en-US" sz="1400" u="sng">
                <a:solidFill>
                  <a:schemeClr val="hlink"/>
                </a:solidFill>
                <a:hlinkClick action="ppaction://hlinksldjump" r:id="rId4"/>
              </a:rPr>
              <a:t>below</a:t>
            </a:r>
            <a:r>
              <a:rPr lang="en-US" sz="1400">
                <a:solidFill>
                  <a:srgbClr val="434343"/>
                </a:solidFill>
              </a:rPr>
              <a:t>).</a:t>
            </a:r>
            <a:endParaRPr sz="1400">
              <a:solidFill>
                <a:srgbClr val="434343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600"/>
              <a:buChar char="●"/>
            </a:pPr>
            <a:r>
              <a:rPr i="1" lang="en-US" sz="1600">
                <a:solidFill>
                  <a:srgbClr val="38761D"/>
                </a:solidFill>
              </a:rPr>
              <a:t>GRB:</a:t>
            </a:r>
            <a:r>
              <a:rPr lang="en-US" sz="1600">
                <a:solidFill>
                  <a:srgbClr val="38761D"/>
                </a:solidFill>
              </a:rPr>
              <a:t> GOES-18 data stream will begin; GOES-17 stream will end.</a:t>
            </a:r>
            <a:endParaRPr sz="1600">
              <a:solidFill>
                <a:srgbClr val="38761D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600"/>
              <a:buChar char="●"/>
            </a:pPr>
            <a:r>
              <a:rPr i="1" lang="en-US" sz="1600">
                <a:solidFill>
                  <a:srgbClr val="38761D"/>
                </a:solidFill>
              </a:rPr>
              <a:t>NWS </a:t>
            </a:r>
            <a:r>
              <a:rPr i="1" lang="en-US" sz="1600">
                <a:solidFill>
                  <a:srgbClr val="38761D"/>
                </a:solidFill>
              </a:rPr>
              <a:t>Central Region LDM</a:t>
            </a:r>
            <a:r>
              <a:rPr lang="en-US" sz="1600">
                <a:solidFill>
                  <a:srgbClr val="38761D"/>
                </a:solidFill>
              </a:rPr>
              <a:t>: GOES-18</a:t>
            </a:r>
            <a:r>
              <a:rPr lang="en-US" sz="1600">
                <a:solidFill>
                  <a:srgbClr val="38761D"/>
                </a:solidFill>
              </a:rPr>
              <a:t> gridded</a:t>
            </a:r>
            <a:r>
              <a:rPr lang="en-US" sz="1600">
                <a:solidFill>
                  <a:srgbClr val="38761D"/>
                </a:solidFill>
              </a:rPr>
              <a:t> GLM will replace GOES-17 gridded GLM (see </a:t>
            </a:r>
            <a:r>
              <a:rPr lang="en-US" sz="1600" u="sng">
                <a:solidFill>
                  <a:schemeClr val="hlink"/>
                </a:solidFill>
                <a:hlinkClick r:id="rId5"/>
              </a:rPr>
              <a:t>LDM instructions</a:t>
            </a:r>
            <a:r>
              <a:rPr lang="en-US" sz="1600">
                <a:solidFill>
                  <a:srgbClr val="38761D"/>
                </a:solidFill>
              </a:rPr>
              <a:t>).</a:t>
            </a:r>
            <a:endParaRPr sz="1600">
              <a:solidFill>
                <a:srgbClr val="38761D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ts val="1600"/>
              <a:buChar char="●"/>
            </a:pPr>
            <a:r>
              <a:rPr i="1" lang="en-US" sz="1600">
                <a:solidFill>
                  <a:srgbClr val="38761D"/>
                </a:solidFill>
              </a:rPr>
              <a:t>PDA &amp; NODD:</a:t>
            </a:r>
            <a:r>
              <a:rPr lang="en-US" sz="1600">
                <a:solidFill>
                  <a:srgbClr val="38761D"/>
                </a:solidFill>
              </a:rPr>
              <a:t> will cease serving GOES-17 L1b and L2+ products (and will serve GOES-18 products instead).</a:t>
            </a:r>
            <a:endParaRPr sz="1600">
              <a:solidFill>
                <a:srgbClr val="38761D"/>
              </a:solidFill>
            </a:endParaRPr>
          </a:p>
          <a:p>
            <a:pPr indent="-203200" lvl="2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•"/>
            </a:pPr>
            <a:r>
              <a:rPr lang="en-US" sz="1400">
                <a:solidFill>
                  <a:srgbClr val="434343"/>
                </a:solidFill>
              </a:rPr>
              <a:t>(NODD = </a:t>
            </a:r>
            <a:r>
              <a:rPr lang="en-US" sz="1400">
                <a:solidFill>
                  <a:srgbClr val="434343"/>
                </a:solidFill>
              </a:rPr>
              <a:t>NOAA Open Data Dissemination – formerly NOAA Big Data Program)</a:t>
            </a:r>
            <a:endParaRPr sz="1400">
              <a:solidFill>
                <a:srgbClr val="434343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i="1" lang="en-US" sz="1600"/>
              <a:t>Jan. 10-Feb. 11:</a:t>
            </a:r>
            <a:r>
              <a:rPr lang="en-US" sz="1600"/>
              <a:t> GOES-17 will drift to longitude </a:t>
            </a:r>
            <a:r>
              <a:rPr lang="en-US" sz="1600"/>
              <a:t>104.7°W</a:t>
            </a:r>
            <a:r>
              <a:rPr lang="en-US" sz="1600"/>
              <a:t> for storage.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i="1" lang="en-US" sz="1600"/>
              <a:t>March 6:</a:t>
            </a:r>
            <a:r>
              <a:rPr lang="en-US" sz="1600"/>
              <a:t> Gridded GLM data from GOES-West (and GOES-East) will debut on SBN.</a:t>
            </a:r>
            <a:r>
              <a:rPr lang="en-US" sz="1300"/>
              <a:t> </a:t>
            </a:r>
            <a:r>
              <a:rPr lang="en-US" sz="1300"/>
              <a:t>(</a:t>
            </a:r>
            <a:r>
              <a:rPr lang="en-US" sz="13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SCN22-112</a:t>
            </a:r>
            <a:r>
              <a:rPr lang="en-US" sz="1300"/>
              <a:t>)</a:t>
            </a:r>
            <a:endParaRPr sz="1400"/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1200"/>
              <a:t>AWIPS sites will need to install </a:t>
            </a:r>
            <a:r>
              <a:rPr b="1" lang="en-US" sz="1200"/>
              <a:t>TOWR-S RPM v23</a:t>
            </a:r>
            <a:r>
              <a:rPr lang="en-US" sz="1200"/>
              <a:t> before then (details </a:t>
            </a:r>
            <a:r>
              <a:rPr lang="en-US" sz="1200" u="sng">
                <a:solidFill>
                  <a:schemeClr val="hlink"/>
                </a:solidFill>
                <a:hlinkClick action="ppaction://hlinksldjump" r:id="rId7"/>
              </a:rPr>
              <a:t>below</a:t>
            </a:r>
            <a:r>
              <a:rPr lang="en-US" sz="1200"/>
              <a:t>).</a:t>
            </a:r>
            <a:endParaRPr sz="1200"/>
          </a:p>
        </p:txBody>
      </p:sp>
      <p:sp>
        <p:nvSpPr>
          <p:cNvPr id="139" name="Google Shape;139;gc051da0fb0_1_41"/>
          <p:cNvSpPr txBox="1"/>
          <p:nvPr>
            <p:ph idx="1" type="body"/>
          </p:nvPr>
        </p:nvSpPr>
        <p:spPr>
          <a:xfrm>
            <a:off x="583075" y="6161975"/>
            <a:ext cx="114105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Also see the </a:t>
            </a:r>
            <a:r>
              <a:rPr lang="en-US" sz="1800" u="sng">
                <a:solidFill>
                  <a:schemeClr val="hlink"/>
                </a:solidFill>
                <a:hlinkClick r:id="rId8"/>
              </a:rPr>
              <a:t>GOES-18 Operational Readiness Timeline</a:t>
            </a:r>
            <a:r>
              <a:rPr lang="en-US" sz="1800"/>
              <a:t> and </a:t>
            </a:r>
            <a:r>
              <a:rPr lang="en-US" sz="1800" u="sng">
                <a:solidFill>
                  <a:schemeClr val="hlink"/>
                </a:solidFill>
                <a:hlinkClick r:id="rId9"/>
              </a:rPr>
              <a:t>GOES-18 transition notes</a:t>
            </a:r>
            <a:r>
              <a:rPr lang="en-US" sz="1800"/>
              <a:t> on VLab.</a:t>
            </a:r>
            <a:endParaRPr sz="1800"/>
          </a:p>
        </p:txBody>
      </p:sp>
      <p:sp>
        <p:nvSpPr>
          <p:cNvPr id="140" name="Google Shape;140;gc051da0fb0_1_41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gc051da0fb0_1_41"/>
          <p:cNvSpPr/>
          <p:nvPr/>
        </p:nvSpPr>
        <p:spPr>
          <a:xfrm rot="649796">
            <a:off x="9918691" y="1995697"/>
            <a:ext cx="2008574" cy="1040002"/>
          </a:xfrm>
          <a:prstGeom prst="foldedCorner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3810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Service Change Notice </a:t>
            </a:r>
            <a:r>
              <a:rPr lang="en-US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SCN22-113</a:t>
            </a:r>
            <a:r>
              <a:rPr lang="en-US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details the data products affected.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gf6487c47f5_0_180"/>
          <p:cNvPicPr preferRelativeResize="0"/>
          <p:nvPr/>
        </p:nvPicPr>
        <p:blipFill rotWithShape="1">
          <a:blip r:embed="rId3">
            <a:alphaModFix/>
          </a:blip>
          <a:srcRect b="2116" l="0" r="0" t="6275"/>
          <a:stretch/>
        </p:blipFill>
        <p:spPr>
          <a:xfrm>
            <a:off x="1978650" y="606525"/>
            <a:ext cx="8732599" cy="603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gf6487c47f5_0_180"/>
          <p:cNvGrpSpPr/>
          <p:nvPr/>
        </p:nvGrpSpPr>
        <p:grpSpPr>
          <a:xfrm>
            <a:off x="1982850" y="2083776"/>
            <a:ext cx="9047650" cy="4558137"/>
            <a:chOff x="2440050" y="2064138"/>
            <a:chExt cx="9047650" cy="4558137"/>
          </a:xfrm>
        </p:grpSpPr>
        <p:sp>
          <p:nvSpPr>
            <p:cNvPr id="149" name="Google Shape;149;gf6487c47f5_0_180"/>
            <p:cNvSpPr txBox="1"/>
            <p:nvPr/>
          </p:nvSpPr>
          <p:spPr>
            <a:xfrm rot="5400000">
              <a:off x="10250800" y="5385375"/>
              <a:ext cx="2135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1" lang="en-US" sz="1000" u="none" cap="none" strike="noStrik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Source: GOES-18 SPLASH WG</a:t>
              </a:r>
              <a:endParaRPr b="0" i="1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" name="Google Shape;150;gf6487c47f5_0_180"/>
            <p:cNvSpPr txBox="1"/>
            <p:nvPr/>
          </p:nvSpPr>
          <p:spPr>
            <a:xfrm rot="-5400000">
              <a:off x="1672500" y="4485625"/>
              <a:ext cx="1707600" cy="17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1" lang="en-US" sz="1000" u="none" cap="none" strike="noStrike">
                  <a:solidFill>
                    <a:srgbClr val="0B5394"/>
                  </a:solidFill>
                  <a:latin typeface="Lato"/>
                  <a:ea typeface="Lato"/>
                  <a:cs typeface="Lato"/>
                  <a:sym typeface="Lato"/>
                </a:rPr>
                <a:t>Months are approximate</a:t>
              </a:r>
              <a:endParaRPr b="0" i="1" sz="1000" u="none" cap="none" strike="noStrike">
                <a:solidFill>
                  <a:srgbClr val="0B539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51" name="Google Shape;151;gf6487c47f5_0_180"/>
            <p:cNvGrpSpPr/>
            <p:nvPr/>
          </p:nvGrpSpPr>
          <p:grpSpPr>
            <a:xfrm>
              <a:off x="8635169" y="2213087"/>
              <a:ext cx="243879" cy="3155726"/>
              <a:chOff x="8041949" y="1687054"/>
              <a:chExt cx="273561" cy="5113800"/>
            </a:xfrm>
          </p:grpSpPr>
          <p:cxnSp>
            <p:nvCxnSpPr>
              <p:cNvPr id="152" name="Google Shape;152;gf6487c47f5_0_180"/>
              <p:cNvCxnSpPr/>
              <p:nvPr/>
            </p:nvCxnSpPr>
            <p:spPr>
              <a:xfrm>
                <a:off x="8041949" y="1687054"/>
                <a:ext cx="0" cy="51138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1155CC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153" name="Google Shape;153;gf6487c47f5_0_180"/>
              <p:cNvSpPr txBox="1"/>
              <p:nvPr/>
            </p:nvSpPr>
            <p:spPr>
              <a:xfrm rot="5400000">
                <a:off x="6936260" y="5320221"/>
                <a:ext cx="2487000" cy="2715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2913" rotWithShape="0" algn="bl" dir="5400000" dist="95250">
                  <a:srgbClr val="FFFF00">
                    <a:alpha val="40000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000">
                    <a:solidFill>
                      <a:srgbClr val="1155C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Dec. 16</a:t>
                </a:r>
                <a:r>
                  <a:rPr b="0" i="0" lang="en-US" sz="1000" u="none" cap="none" strike="noStrike">
                    <a:solidFill>
                      <a:srgbClr val="1155C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2022</a:t>
                </a:r>
                <a:endParaRPr b="0" i="0" sz="1000" u="none" cap="none" strike="noStrike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154" name="Google Shape;154;gf6487c47f5_0_180"/>
            <p:cNvSpPr/>
            <p:nvPr/>
          </p:nvSpPr>
          <p:spPr>
            <a:xfrm>
              <a:off x="9065650" y="2290963"/>
              <a:ext cx="2037600" cy="51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gf6487c47f5_0_180"/>
            <p:cNvSpPr/>
            <p:nvPr/>
          </p:nvSpPr>
          <p:spPr>
            <a:xfrm flipH="1" rot="10800000">
              <a:off x="9844325" y="2064138"/>
              <a:ext cx="1304700" cy="244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56" name="Google Shape;156;gf6487c47f5_0_180"/>
          <p:cNvGraphicFramePr/>
          <p:nvPr/>
        </p:nvGraphicFramePr>
        <p:xfrm>
          <a:off x="1895713" y="2395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{E269A5E6-B15A-4FCD-97FD-617D59DABBA3}</a:tableStyleId>
              </a:tblPr>
              <a:tblGrid>
                <a:gridCol w="401700"/>
                <a:gridCol w="621950"/>
                <a:gridCol w="621950"/>
                <a:gridCol w="621950"/>
                <a:gridCol w="621950"/>
                <a:gridCol w="621950"/>
                <a:gridCol w="621950"/>
                <a:gridCol w="621950"/>
                <a:gridCol w="621950"/>
                <a:gridCol w="621950"/>
                <a:gridCol w="621950"/>
                <a:gridCol w="621950"/>
                <a:gridCol w="621950"/>
                <a:gridCol w="621950"/>
              </a:tblGrid>
              <a:tr h="314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Mar.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Apr.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Jun.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Aug.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Sep.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Oct.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Nov.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Dec. 2022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Jan. 2023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Feb. 2023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u="none" cap="none" strike="noStrike">
                          <a:solidFill>
                            <a:srgbClr val="0B5394"/>
                          </a:solidFill>
                        </a:rPr>
                        <a:t>Mar. 2023</a:t>
                      </a:r>
                      <a:endParaRPr sz="800" u="none" cap="none" strike="noStrike">
                        <a:solidFill>
                          <a:srgbClr val="0B5394"/>
                        </a:solidFill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7" name="Google Shape;157;gf6487c47f5_0_18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730"/>
              <a:t>GOES-18 Post-Launch Product Validation Schedule</a:t>
            </a:r>
            <a:endParaRPr sz="2730"/>
          </a:p>
        </p:txBody>
      </p:sp>
      <p:sp>
        <p:nvSpPr>
          <p:cNvPr id="158" name="Google Shape;158;gf6487c47f5_0_18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9" name="Google Shape;159;gf6487c47f5_0_180"/>
          <p:cNvSpPr txBox="1"/>
          <p:nvPr>
            <p:ph idx="1" type="body"/>
          </p:nvPr>
        </p:nvSpPr>
        <p:spPr>
          <a:xfrm>
            <a:off x="346450" y="1355644"/>
            <a:ext cx="1585800" cy="25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1400"/>
              <a:t>More details on the </a:t>
            </a:r>
            <a:r>
              <a:rPr lang="en-US" sz="1400" u="sng">
                <a:solidFill>
                  <a:schemeClr val="hlink"/>
                </a:solidFill>
                <a:hlinkClick r:id="rId4"/>
              </a:rPr>
              <a:t>GOES-18 Transition to Operations</a:t>
            </a:r>
            <a:r>
              <a:rPr lang="en-US" sz="1400"/>
              <a:t> are available from OSPO.</a:t>
            </a:r>
            <a:endParaRPr sz="1400"/>
          </a:p>
        </p:txBody>
      </p:sp>
      <p:sp>
        <p:nvSpPr>
          <p:cNvPr id="160" name="Google Shape;160;gf6487c47f5_0_180"/>
          <p:cNvSpPr/>
          <p:nvPr/>
        </p:nvSpPr>
        <p:spPr>
          <a:xfrm>
            <a:off x="2138650" y="646350"/>
            <a:ext cx="6036000" cy="4893900"/>
          </a:xfrm>
          <a:prstGeom prst="rect">
            <a:avLst/>
          </a:prstGeom>
          <a:solidFill>
            <a:srgbClr val="FFFFFF">
              <a:alpha val="702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f6487c47f5_0_18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b2a24648c_5_1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" name="Google Shape;167;gfb2a24648c_5_15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rgbClr val="073763"/>
                </a:solidFill>
              </a:rPr>
              <a:t>GOES-18 L1b products: Beta / Provisional Maturity timelines</a:t>
            </a:r>
            <a:endParaRPr sz="2500">
              <a:solidFill>
                <a:srgbClr val="073763"/>
              </a:solidFill>
            </a:endParaRPr>
          </a:p>
        </p:txBody>
      </p:sp>
      <p:sp>
        <p:nvSpPr>
          <p:cNvPr id="168" name="Google Shape;168;gfb2a24648c_5_15"/>
          <p:cNvSpPr txBox="1"/>
          <p:nvPr/>
        </p:nvSpPr>
        <p:spPr>
          <a:xfrm>
            <a:off x="7854400" y="5751875"/>
            <a:ext cx="200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Based on GOES-18 SPLASH WG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9" name="Google Shape;169;gfb2a24648c_5_15" title="Chart"/>
          <p:cNvPicPr preferRelativeResize="0"/>
          <p:nvPr/>
        </p:nvPicPr>
        <p:blipFill rotWithShape="1">
          <a:blip r:embed="rId3">
            <a:alphaModFix/>
          </a:blip>
          <a:srcRect b="7013" l="3185" r="2019" t="4772"/>
          <a:stretch/>
        </p:blipFill>
        <p:spPr>
          <a:xfrm rot="5400000">
            <a:off x="3936062" y="-174663"/>
            <a:ext cx="4237775" cy="76153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fb2a24648c_5_15"/>
          <p:cNvSpPr txBox="1"/>
          <p:nvPr/>
        </p:nvSpPr>
        <p:spPr>
          <a:xfrm rot="5400000">
            <a:off x="9472305" y="2478975"/>
            <a:ext cx="1101300" cy="320700"/>
          </a:xfrm>
          <a:prstGeom prst="rect">
            <a:avLst/>
          </a:prstGeom>
          <a:noFill/>
          <a:ln>
            <a:noFill/>
          </a:ln>
          <a:effectLst>
            <a:outerShdw blurRad="442913" rotWithShape="0" algn="bl" dir="5400000" dist="95250">
              <a:srgbClr val="FFFF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  <a:t>Dec</a:t>
            </a:r>
            <a:r>
              <a:rPr b="0" i="0" lang="en-US" sz="11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1100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  <a:r>
              <a:rPr b="0" i="0" lang="en-US" sz="11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  <a:t>, 2022</a:t>
            </a:r>
            <a:endParaRPr b="0" i="0" sz="1100" u="none" cap="none" strike="noStrike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gfb2a24648c_5_15"/>
          <p:cNvSpPr txBox="1"/>
          <p:nvPr>
            <p:ph idx="1" type="body"/>
          </p:nvPr>
        </p:nvSpPr>
        <p:spPr>
          <a:xfrm>
            <a:off x="2247075" y="1188575"/>
            <a:ext cx="3377700" cy="32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7376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GOES-18</a:t>
            </a:r>
            <a:r>
              <a:rPr lang="en-US" sz="1700">
                <a:solidFill>
                  <a:srgbClr val="CC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L1B</a:t>
            </a:r>
            <a:r>
              <a:rPr lang="en-US" sz="17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r>
              <a:rPr lang="en-US" sz="1700">
                <a:solidFill>
                  <a:srgbClr val="07376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Products</a:t>
            </a:r>
            <a:endParaRPr sz="1700">
              <a:solidFill>
                <a:srgbClr val="07376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700">
              <a:solidFill>
                <a:srgbClr val="07376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cxnSp>
        <p:nvCxnSpPr>
          <p:cNvPr id="172" name="Google Shape;172;gfb2a24648c_5_15"/>
          <p:cNvCxnSpPr/>
          <p:nvPr/>
        </p:nvCxnSpPr>
        <p:spPr>
          <a:xfrm rot="10800000">
            <a:off x="9862600" y="1969150"/>
            <a:ext cx="0" cy="36390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73" name="Google Shape;173;gfb2a24648c_5_15" title="Chart"/>
          <p:cNvPicPr preferRelativeResize="0"/>
          <p:nvPr/>
        </p:nvPicPr>
        <p:blipFill rotWithShape="1">
          <a:blip r:embed="rId3">
            <a:alphaModFix/>
          </a:blip>
          <a:srcRect b="94882" l="3185" r="2019" t="1347"/>
          <a:stretch/>
        </p:blipFill>
        <p:spPr>
          <a:xfrm>
            <a:off x="5624832" y="1188575"/>
            <a:ext cx="4237775" cy="32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fb2a24648c_5_15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i="1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2018-01-19T17:21:27Z</dcterms:created>
  <dc:creator>Jose Harris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dcdf563-9c50-447a-ad1c-b13367e97c6b_Enabled">
    <vt:lpwstr>true</vt:lpwstr>
  </property>
  <property fmtid="{D5CDD505-2E9C-101B-9397-08002B2CF9AE}" pid="3" name="MSIP_Label_1dcdf563-9c50-447a-ad1c-b13367e97c6b_SetDate">
    <vt:lpwstr>2020-06-23T18:15:40Z</vt:lpwstr>
  </property>
  <property fmtid="{D5CDD505-2E9C-101B-9397-08002B2CF9AE}" pid="4" name="MSIP_Label_1dcdf563-9c50-447a-ad1c-b13367e97c6b_Method">
    <vt:lpwstr>Standard</vt:lpwstr>
  </property>
  <property fmtid="{D5CDD505-2E9C-101B-9397-08002B2CF9AE}" pid="5" name="MSIP_Label_1dcdf563-9c50-447a-ad1c-b13367e97c6b_Name">
    <vt:lpwstr>Public</vt:lpwstr>
  </property>
  <property fmtid="{D5CDD505-2E9C-101B-9397-08002B2CF9AE}" pid="6" name="MSIP_Label_1dcdf563-9c50-447a-ad1c-b13367e97c6b_SiteId">
    <vt:lpwstr>e9c974a7-6e14-4451-bfa0-d39600243e2f</vt:lpwstr>
  </property>
  <property fmtid="{D5CDD505-2E9C-101B-9397-08002B2CF9AE}" pid="7" name="MSIP_Label_1dcdf563-9c50-447a-ad1c-b13367e97c6b_ActionId">
    <vt:lpwstr>54da9f7b-ab33-4680-baaf-fadeadaaf313</vt:lpwstr>
  </property>
  <property fmtid="{D5CDD505-2E9C-101B-9397-08002B2CF9AE}" pid="8" name="MSIP_Label_1dcdf563-9c50-447a-ad1c-b13367e97c6b_ContentBits">
    <vt:lpwstr>0</vt:lpwstr>
  </property>
</Properties>
</file>