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6858000" cx="12192000"/>
  <p:notesSz cx="6858000" cy="9144000"/>
  <p:embeddedFontLst>
    <p:embeddedFont>
      <p:font typeface="Raleway SemiBold"/>
      <p:regular r:id="rId46"/>
      <p:bold r:id="rId47"/>
      <p:italic r:id="rId48"/>
      <p:boldItalic r:id="rId49"/>
    </p:embeddedFont>
    <p:embeddedFont>
      <p:font typeface="Raleway"/>
      <p:regular r:id="rId50"/>
      <p:bold r:id="rId51"/>
      <p:italic r:id="rId52"/>
      <p:boldItalic r:id="rId53"/>
    </p:embeddedFont>
    <p:embeddedFont>
      <p:font typeface="Lato"/>
      <p:regular r:id="rId54"/>
      <p:bold r:id="rId55"/>
      <p:italic r:id="rId56"/>
      <p:boldItalic r:id="rId57"/>
    </p:embeddedFont>
    <p:embeddedFont>
      <p:font typeface="Montserrat"/>
      <p:regular r:id="rId58"/>
      <p:bold r:id="rId59"/>
      <p:italic r:id="rId60"/>
      <p:boldItalic r:id="rId61"/>
    </p:embeddedFont>
    <p:embeddedFont>
      <p:font typeface="Roboto Light"/>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66" roundtripDataSignature="AMtx7mjaOUoUNh6nhLpiSPPzwrnyc1kT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AB4D49-4F9B-4D17-99C7-196FA908A2E7}">
  <a:tblStyle styleId="{FAAB4D49-4F9B-4D17-99C7-196FA908A2E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16323FC-2181-4DEB-8F61-0C8E057A2C87}"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FF973FE-B178-4961-B144-64BF8A53E202}" styleName="Table_2">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69A8AD5-87EE-412D-A908-2298109CCF97}" styleName="Table_3">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1DCEB39-0753-4ACD-BD3B-F9504116D7B7}" styleName="Table_4">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2748BC2-4DE0-45E0-91EA-61BEC6752EAD}" styleName="Table_5">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ECF4"/>
          </a:solidFill>
        </a:fill>
      </a:tcStyle>
    </a:band1H>
    <a:band2H>
      <a:tcTxStyle b="off" i="off"/>
    </a:band2H>
    <a:band1V>
      <a:tcTxStyle b="off" i="off"/>
      <a:tcStyle>
        <a:fill>
          <a:solidFill>
            <a:srgbClr val="E8ECF4"/>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1"/>
          </a:solidFill>
        </a:fill>
      </a:tcStyle>
    </a:firstRow>
    <a:neCell>
      <a:tcTxStyle b="off" i="off"/>
    </a:neCell>
    <a:nwCell>
      <a:tcTxStyle b="off" i="off"/>
    </a:nwCell>
  </a:tblStyle>
  <a:tblStyle styleId="{BC8DB666-3172-4192-A5AB-DB478F8CAEE4}" styleName="Table_6">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F1F5"/>
          </a:solidFill>
        </a:fill>
      </a:tcStyle>
    </a:band1H>
    <a:band2H>
      <a:tcTxStyle b="off" i="off"/>
    </a:band2H>
    <a:band1V>
      <a:tcTxStyle b="off" i="off"/>
      <a:tcStyle>
        <a:fill>
          <a:solidFill>
            <a:srgbClr val="E8F1F5"/>
          </a:solidFill>
        </a:fill>
      </a:tcStyle>
    </a:band1V>
    <a:band2V>
      <a:tcTxStyle b="off" i="off"/>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5"/>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alewaySemiBold-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alewaySemiBold-italic.fntdata"/><Relationship Id="rId47" Type="http://schemas.openxmlformats.org/officeDocument/2006/relationships/font" Target="fonts/RalewaySemiBold-bold.fntdata"/><Relationship Id="rId49" Type="http://schemas.openxmlformats.org/officeDocument/2006/relationships/font" Target="fonts/RalewaySemiBol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Light-regular.fntdata"/><Relationship Id="rId61" Type="http://schemas.openxmlformats.org/officeDocument/2006/relationships/font" Target="fonts/Montserrat-boldItalic.fntdata"/><Relationship Id="rId20" Type="http://schemas.openxmlformats.org/officeDocument/2006/relationships/slide" Target="slides/slide14.xml"/><Relationship Id="rId64" Type="http://schemas.openxmlformats.org/officeDocument/2006/relationships/font" Target="fonts/RobotoLight-italic.fntdata"/><Relationship Id="rId63" Type="http://schemas.openxmlformats.org/officeDocument/2006/relationships/font" Target="fonts/RobotoLight-bold.fntdata"/><Relationship Id="rId22" Type="http://schemas.openxmlformats.org/officeDocument/2006/relationships/slide" Target="slides/slide16.xml"/><Relationship Id="rId66" Type="http://customschemas.google.com/relationships/presentationmetadata" Target="metadata"/><Relationship Id="rId21" Type="http://schemas.openxmlformats.org/officeDocument/2006/relationships/slide" Target="slides/slide15.xml"/><Relationship Id="rId65" Type="http://schemas.openxmlformats.org/officeDocument/2006/relationships/font" Target="fonts/RobotoLight-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bold.fntdata"/><Relationship Id="rId50" Type="http://schemas.openxmlformats.org/officeDocument/2006/relationships/font" Target="fonts/Raleway-regular.fntdata"/><Relationship Id="rId53" Type="http://schemas.openxmlformats.org/officeDocument/2006/relationships/font" Target="fonts/Raleway-boldItalic.fntdata"/><Relationship Id="rId52" Type="http://schemas.openxmlformats.org/officeDocument/2006/relationships/font" Target="fonts/Raleway-italic.fntdata"/><Relationship Id="rId11" Type="http://schemas.openxmlformats.org/officeDocument/2006/relationships/slide" Target="slides/slide5.xml"/><Relationship Id="rId55" Type="http://schemas.openxmlformats.org/officeDocument/2006/relationships/font" Target="fonts/Lato-bold.fntdata"/><Relationship Id="rId10" Type="http://schemas.openxmlformats.org/officeDocument/2006/relationships/slide" Target="slides/slide4.xml"/><Relationship Id="rId54" Type="http://schemas.openxmlformats.org/officeDocument/2006/relationships/font" Target="fonts/Lato-regular.fntdata"/><Relationship Id="rId13" Type="http://schemas.openxmlformats.org/officeDocument/2006/relationships/slide" Target="slides/slide7.xml"/><Relationship Id="rId57" Type="http://schemas.openxmlformats.org/officeDocument/2006/relationships/font" Target="fonts/Lato-boldItalic.fntdata"/><Relationship Id="rId12" Type="http://schemas.openxmlformats.org/officeDocument/2006/relationships/slide" Target="slides/slide6.xml"/><Relationship Id="rId56" Type="http://schemas.openxmlformats.org/officeDocument/2006/relationships/font" Target="fonts/Lato-italic.fntdata"/><Relationship Id="rId15" Type="http://schemas.openxmlformats.org/officeDocument/2006/relationships/slide" Target="slides/slide9.xml"/><Relationship Id="rId59" Type="http://schemas.openxmlformats.org/officeDocument/2006/relationships/font" Target="fonts/Montserrat-bold.fntdata"/><Relationship Id="rId14" Type="http://schemas.openxmlformats.org/officeDocument/2006/relationships/slide" Target="slides/slide8.xml"/><Relationship Id="rId58" Type="http://schemas.openxmlformats.org/officeDocument/2006/relationships/font" Target="fonts/Montserra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69" name="Google Shape;69;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c051da0fb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c051da0fb0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6487c47f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f6487c47f5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f6487c47f5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211b3e4330_1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1211b3e4330_1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1211b3e4330_1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0b1813ef6e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0b1813ef6e_0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g10b1813ef6e_0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c051da0fb0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c051da0fb0_1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gc051da0fb0_1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b6ed8c786_1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eb6ed8c786_1_104: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125976690_16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2125976690_16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fb2a24648c_5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fb2a24648c_5_15: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f6487c47f5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f6487c47f5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gf6487c47f5_0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f3eff675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11f3eff6754_0_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rgbClr val="00B050"/>
              </a:solidFill>
            </a:endParaRPr>
          </a:p>
        </p:txBody>
      </p:sp>
      <p:sp>
        <p:nvSpPr>
          <p:cNvPr id="79" name="Google Shape;79;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6487c47f5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gf6487c47f5_0_15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f6487c47f5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f6487c47f5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gf6487c47f5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f6487c47f5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gf6487c47f5_0_17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Satellite Book Club Seminar Series is convened weekly on Thursdays, providing an opportunity for scientists throughout the NOAA satellite domain to share a topic of interest to them with their peers. Topics may include applications of satellite data in the field, new and exciting changes to both polar and geostationary programs, and anything else satellite-related that the field would like to discuss.</a:t>
            </a:r>
            <a:endParaRPr/>
          </a:p>
        </p:txBody>
      </p:sp>
      <p:sp>
        <p:nvSpPr>
          <p:cNvPr id="385" name="Google Shape;385;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0b1813ef6e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10b1813ef6e_0_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g10b1813ef6e_0_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211b3e4330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1211b3e4330_2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g1211b3e4330_2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be5f960db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be5f960db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a:t>
            </a:r>
            <a:endParaRPr/>
          </a:p>
        </p:txBody>
      </p:sp>
      <p:sp>
        <p:nvSpPr>
          <p:cNvPr id="420" name="Google Shape;420;gbe5f960db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f6487c47f5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f6487c47f5_0_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gf6487c47f5_0_1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p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1f0c0d7a03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11f0c0d7a03_0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g11f0c0d7a03_0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2125976690_6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12125976690_6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g12125976690_6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f0c0d7a0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11f0c0d7a0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g11f0c0d7a0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fb4a787c85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fb4a787c85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fb4a787c85_0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b1813ef6e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10b1813ef6e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g10b1813ef6e_0_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539bf22fd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d539bf22fd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gd539bf22fd_0_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1211b3e4330_1_6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g1211b3e4330_1_6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g1211b3e4330_1_6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g1211b3e4330_1_10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g1211b3e4330_1_104"/>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51" name="Google Shape;51;g1211b3e4330_1_10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g1211b3e4330_1_10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gradFill>
          <a:gsLst>
            <a:gs pos="0">
              <a:srgbClr val="F4D9CC"/>
            </a:gs>
            <a:gs pos="100000">
              <a:srgbClr val="CFE2F3"/>
            </a:gs>
          </a:gsLst>
          <a:lin ang="15539991" scaled="0"/>
        </a:gradFill>
      </p:bgPr>
    </p:bg>
    <p:spTree>
      <p:nvGrpSpPr>
        <p:cNvPr id="54" name="Shape 54"/>
        <p:cNvGrpSpPr/>
        <p:nvPr/>
      </p:nvGrpSpPr>
      <p:grpSpPr>
        <a:xfrm>
          <a:off x="0" y="0"/>
          <a:ext cx="0" cy="0"/>
          <a:chOff x="0" y="0"/>
          <a:chExt cx="0" cy="0"/>
        </a:xfrm>
      </p:grpSpPr>
      <p:sp>
        <p:nvSpPr>
          <p:cNvPr id="55" name="Google Shape;55;g1211b3e4330_1_110"/>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Font typeface="Lato"/>
              <a:buChar char="•"/>
              <a:defRPr>
                <a:latin typeface="Lato"/>
                <a:ea typeface="Lato"/>
                <a:cs typeface="Lato"/>
                <a:sym typeface="Lato"/>
              </a:defRPr>
            </a:lvl1pPr>
            <a:lvl2pPr indent="-406400" lvl="1" marL="914400" rtl="0" algn="l">
              <a:lnSpc>
                <a:spcPct val="100000"/>
              </a:lnSpc>
              <a:spcBef>
                <a:spcPts val="560"/>
              </a:spcBef>
              <a:spcAft>
                <a:spcPts val="0"/>
              </a:spcAft>
              <a:buClr>
                <a:schemeClr val="dk1"/>
              </a:buClr>
              <a:buSzPts val="2800"/>
              <a:buFont typeface="Lato"/>
              <a:buChar char="•"/>
              <a:defRPr>
                <a:latin typeface="Lato"/>
                <a:ea typeface="Lato"/>
                <a:cs typeface="Lato"/>
                <a:sym typeface="Lato"/>
              </a:defRPr>
            </a:lvl2pPr>
            <a:lvl3pPr indent="-381000" lvl="2" marL="1371600" rtl="0" algn="l">
              <a:lnSpc>
                <a:spcPct val="100000"/>
              </a:lnSpc>
              <a:spcBef>
                <a:spcPts val="480"/>
              </a:spcBef>
              <a:spcAft>
                <a:spcPts val="0"/>
              </a:spcAft>
              <a:buClr>
                <a:schemeClr val="dk1"/>
              </a:buClr>
              <a:buSzPts val="2400"/>
              <a:buFont typeface="Lato"/>
              <a:buChar char="•"/>
              <a:defRPr>
                <a:latin typeface="Lato"/>
                <a:ea typeface="Lato"/>
                <a:cs typeface="Lato"/>
                <a:sym typeface="Lato"/>
              </a:defRPr>
            </a:lvl3pPr>
            <a:lvl4pPr indent="-355600" lvl="3" marL="1828800" rtl="0" algn="l">
              <a:lnSpc>
                <a:spcPct val="100000"/>
              </a:lnSpc>
              <a:spcBef>
                <a:spcPts val="400"/>
              </a:spcBef>
              <a:spcAft>
                <a:spcPts val="0"/>
              </a:spcAft>
              <a:buClr>
                <a:schemeClr val="dk1"/>
              </a:buClr>
              <a:buSzPts val="2000"/>
              <a:buFont typeface="Lato"/>
              <a:buChar char="•"/>
              <a:defRPr>
                <a:latin typeface="Lato"/>
                <a:ea typeface="Lato"/>
                <a:cs typeface="Lato"/>
                <a:sym typeface="Lato"/>
              </a:defRPr>
            </a:lvl4pPr>
            <a:lvl5pPr indent="-355600" lvl="4" marL="2286000" rtl="0" algn="l">
              <a:lnSpc>
                <a:spcPct val="100000"/>
              </a:lnSpc>
              <a:spcBef>
                <a:spcPts val="400"/>
              </a:spcBef>
              <a:spcAft>
                <a:spcPts val="0"/>
              </a:spcAft>
              <a:buClr>
                <a:schemeClr val="dk1"/>
              </a:buClr>
              <a:buSzPts val="2000"/>
              <a:buFont typeface="Lato"/>
              <a:buChar char="•"/>
              <a:defRPr>
                <a:latin typeface="Lato"/>
                <a:ea typeface="Lato"/>
                <a:cs typeface="Lato"/>
                <a:sym typeface="Lato"/>
              </a:defRPr>
            </a:lvl5pPr>
            <a:lvl6pPr indent="-342900" lvl="5" marL="2743200" rtl="0" algn="l">
              <a:lnSpc>
                <a:spcPct val="100000"/>
              </a:lnSpc>
              <a:spcBef>
                <a:spcPts val="360"/>
              </a:spcBef>
              <a:spcAft>
                <a:spcPts val="0"/>
              </a:spcAft>
              <a:buClr>
                <a:schemeClr val="dk1"/>
              </a:buClr>
              <a:buSzPts val="1800"/>
              <a:buFont typeface="Lato"/>
              <a:buChar char="•"/>
              <a:defRPr>
                <a:latin typeface="Lato"/>
                <a:ea typeface="Lato"/>
                <a:cs typeface="Lato"/>
                <a:sym typeface="Lato"/>
              </a:defRPr>
            </a:lvl6pPr>
            <a:lvl7pPr indent="-342900" lvl="6" marL="3200400" rtl="0" algn="l">
              <a:lnSpc>
                <a:spcPct val="100000"/>
              </a:lnSpc>
              <a:spcBef>
                <a:spcPts val="360"/>
              </a:spcBef>
              <a:spcAft>
                <a:spcPts val="0"/>
              </a:spcAft>
              <a:buClr>
                <a:schemeClr val="dk1"/>
              </a:buClr>
              <a:buSzPts val="1800"/>
              <a:buFont typeface="Lato"/>
              <a:buChar char="•"/>
              <a:defRPr>
                <a:latin typeface="Lato"/>
                <a:ea typeface="Lato"/>
                <a:cs typeface="Lato"/>
                <a:sym typeface="Lato"/>
              </a:defRPr>
            </a:lvl7pPr>
            <a:lvl8pPr indent="-342900" lvl="7" marL="3657600" rtl="0" algn="l">
              <a:lnSpc>
                <a:spcPct val="100000"/>
              </a:lnSpc>
              <a:spcBef>
                <a:spcPts val="360"/>
              </a:spcBef>
              <a:spcAft>
                <a:spcPts val="0"/>
              </a:spcAft>
              <a:buClr>
                <a:schemeClr val="dk1"/>
              </a:buClr>
              <a:buSzPts val="1800"/>
              <a:buFont typeface="Lato"/>
              <a:buChar char="•"/>
              <a:defRPr>
                <a:latin typeface="Lato"/>
                <a:ea typeface="Lato"/>
                <a:cs typeface="Lato"/>
                <a:sym typeface="Lato"/>
              </a:defRPr>
            </a:lvl8pPr>
            <a:lvl9pPr indent="-342900" lvl="8" marL="4114800" rtl="0" algn="l">
              <a:lnSpc>
                <a:spcPct val="100000"/>
              </a:lnSpc>
              <a:spcBef>
                <a:spcPts val="360"/>
              </a:spcBef>
              <a:spcAft>
                <a:spcPts val="0"/>
              </a:spcAft>
              <a:buClr>
                <a:schemeClr val="dk1"/>
              </a:buClr>
              <a:buSzPts val="1800"/>
              <a:buFont typeface="Lato"/>
              <a:buChar char="•"/>
              <a:defRPr>
                <a:latin typeface="Lato"/>
                <a:ea typeface="Lato"/>
                <a:cs typeface="Lato"/>
                <a:sym typeface="Lato"/>
              </a:defRPr>
            </a:lvl9pPr>
          </a:lstStyle>
          <a:p/>
        </p:txBody>
      </p:sp>
      <p:sp>
        <p:nvSpPr>
          <p:cNvPr id="56" name="Google Shape;56;g1211b3e4330_1_1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g1211b3e4330_1_11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rgbClr val="376092"/>
              </a:buClr>
              <a:buSzPts val="1800"/>
              <a:buFont typeface="Raleway SemiBold"/>
              <a:buNone/>
              <a:defRPr b="0">
                <a:latin typeface="Raleway SemiBold"/>
                <a:ea typeface="Raleway SemiBold"/>
                <a:cs typeface="Raleway SemiBold"/>
                <a:sym typeface="Raleway SemiBold"/>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descr="NOAA_logo.png" id="58" name="Google Shape;58;g1211b3e4330_1_110"/>
          <p:cNvPicPr preferRelativeResize="0"/>
          <p:nvPr/>
        </p:nvPicPr>
        <p:blipFill rotWithShape="1">
          <a:blip r:embed="rId2">
            <a:alphaModFix/>
          </a:blip>
          <a:srcRect b="0" l="0" r="0" t="0"/>
          <a:stretch/>
        </p:blipFill>
        <p:spPr>
          <a:xfrm>
            <a:off x="143863" y="75816"/>
            <a:ext cx="1075340" cy="1040052"/>
          </a:xfrm>
          <a:prstGeom prst="rect">
            <a:avLst/>
          </a:prstGeom>
          <a:noFill/>
          <a:ln>
            <a:noFill/>
          </a:ln>
        </p:spPr>
      </p:pic>
      <p:pic>
        <p:nvPicPr>
          <p:cNvPr id="59" name="Google Shape;59;g1211b3e4330_1_110"/>
          <p:cNvPicPr preferRelativeResize="0"/>
          <p:nvPr/>
        </p:nvPicPr>
        <p:blipFill rotWithShape="1">
          <a:blip r:embed="rId3">
            <a:alphaModFix/>
          </a:blip>
          <a:srcRect b="0" l="0" r="0" t="0"/>
          <a:stretch/>
        </p:blipFill>
        <p:spPr>
          <a:xfrm>
            <a:off x="10936278" y="75824"/>
            <a:ext cx="1103327" cy="107256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60" name="Shape 60"/>
        <p:cNvGrpSpPr/>
        <p:nvPr/>
      </p:nvGrpSpPr>
      <p:grpSpPr>
        <a:xfrm>
          <a:off x="0" y="0"/>
          <a:ext cx="0" cy="0"/>
          <a:chOff x="0" y="0"/>
          <a:chExt cx="0" cy="0"/>
        </a:xfrm>
      </p:grpSpPr>
      <p:sp>
        <p:nvSpPr>
          <p:cNvPr id="61" name="Google Shape;61;g12125976690_16_84"/>
          <p:cNvSpPr txBox="1"/>
          <p:nvPr>
            <p:ph type="title"/>
          </p:nvPr>
        </p:nvSpPr>
        <p:spPr>
          <a:xfrm>
            <a:off x="838200" y="365126"/>
            <a:ext cx="10515600" cy="1325700"/>
          </a:xfrm>
          <a:prstGeom prst="rect">
            <a:avLst/>
          </a:prstGeom>
          <a:noFill/>
          <a:ln>
            <a:noFill/>
          </a:ln>
        </p:spPr>
        <p:txBody>
          <a:bodyPr anchorCtr="0" anchor="ctr" bIns="121900" lIns="121900" spcFirstLastPara="1" rIns="121900" wrap="square" tIns="121900">
            <a:normAutofit/>
          </a:bodyPr>
          <a:lstStyle>
            <a:lvl1pPr indent="0" lvl="0" marL="0" marR="0" rtl="0" algn="l">
              <a:lnSpc>
                <a:spcPct val="90000"/>
              </a:lnSpc>
              <a:spcBef>
                <a:spcPts val="0"/>
              </a:spcBef>
              <a:spcAft>
                <a:spcPts val="0"/>
              </a:spcAft>
              <a:buClr>
                <a:schemeClr val="dk1"/>
              </a:buClr>
              <a:buSzPts val="37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3700"/>
              <a:buNone/>
              <a:defRPr sz="1800"/>
            </a:lvl2pPr>
            <a:lvl3pPr indent="0" lvl="2" rtl="0">
              <a:spcBef>
                <a:spcPts val="0"/>
              </a:spcBef>
              <a:spcAft>
                <a:spcPts val="0"/>
              </a:spcAft>
              <a:buSzPts val="3700"/>
              <a:buNone/>
              <a:defRPr sz="1800"/>
            </a:lvl3pPr>
            <a:lvl4pPr indent="0" lvl="3" rtl="0">
              <a:spcBef>
                <a:spcPts val="0"/>
              </a:spcBef>
              <a:spcAft>
                <a:spcPts val="0"/>
              </a:spcAft>
              <a:buSzPts val="3700"/>
              <a:buNone/>
              <a:defRPr sz="1800"/>
            </a:lvl4pPr>
            <a:lvl5pPr indent="0" lvl="4" rtl="0">
              <a:spcBef>
                <a:spcPts val="0"/>
              </a:spcBef>
              <a:spcAft>
                <a:spcPts val="0"/>
              </a:spcAft>
              <a:buSzPts val="3700"/>
              <a:buNone/>
              <a:defRPr sz="1800"/>
            </a:lvl5pPr>
            <a:lvl6pPr indent="0" lvl="5" rtl="0">
              <a:spcBef>
                <a:spcPts val="0"/>
              </a:spcBef>
              <a:spcAft>
                <a:spcPts val="0"/>
              </a:spcAft>
              <a:buSzPts val="3700"/>
              <a:buNone/>
              <a:defRPr sz="1800"/>
            </a:lvl6pPr>
            <a:lvl7pPr indent="0" lvl="6" rtl="0">
              <a:spcBef>
                <a:spcPts val="0"/>
              </a:spcBef>
              <a:spcAft>
                <a:spcPts val="0"/>
              </a:spcAft>
              <a:buSzPts val="3700"/>
              <a:buNone/>
              <a:defRPr sz="1800"/>
            </a:lvl7pPr>
            <a:lvl8pPr indent="0" lvl="7" rtl="0">
              <a:spcBef>
                <a:spcPts val="0"/>
              </a:spcBef>
              <a:spcAft>
                <a:spcPts val="0"/>
              </a:spcAft>
              <a:buSzPts val="3700"/>
              <a:buNone/>
              <a:defRPr sz="1800"/>
            </a:lvl8pPr>
            <a:lvl9pPr indent="0" lvl="8" rtl="0">
              <a:spcBef>
                <a:spcPts val="0"/>
              </a:spcBef>
              <a:spcAft>
                <a:spcPts val="0"/>
              </a:spcAft>
              <a:buSzPts val="3700"/>
              <a:buNone/>
              <a:defRPr sz="1800"/>
            </a:lvl9pPr>
          </a:lstStyle>
          <a:p/>
        </p:txBody>
      </p:sp>
      <p:sp>
        <p:nvSpPr>
          <p:cNvPr id="62" name="Google Shape;62;g12125976690_16_84"/>
          <p:cNvSpPr txBox="1"/>
          <p:nvPr>
            <p:ph idx="1" type="body"/>
          </p:nvPr>
        </p:nvSpPr>
        <p:spPr>
          <a:xfrm>
            <a:off x="838200" y="1825625"/>
            <a:ext cx="10515600" cy="4351200"/>
          </a:xfrm>
          <a:prstGeom prst="rect">
            <a:avLst/>
          </a:prstGeom>
          <a:noFill/>
          <a:ln>
            <a:noFill/>
          </a:ln>
        </p:spPr>
        <p:txBody>
          <a:bodyPr anchorCtr="0" anchor="t" bIns="121900" lIns="121900" spcFirstLastPara="1" rIns="121900" wrap="square" tIns="1219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g12125976690_16_84"/>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g12125976690_16_84"/>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g12125976690_16_8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rm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g1211b3e4330_1_7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g1211b3e4330_1_7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g1211b3e4330_1_7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g1211b3e4330_1_7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3" name="Google Shape;23;g1211b3e4330_1_7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g1211b3e4330_1_8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6" name="Google Shape;26;g1211b3e4330_1_8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7" name="Google Shape;27;g1211b3e4330_1_80"/>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8" name="Google Shape;28;g1211b3e4330_1_8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g1211b3e4330_1_8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31" name="Google Shape;31;g1211b3e4330_1_8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g1211b3e4330_1_88"/>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4" name="Google Shape;34;g1211b3e4330_1_88"/>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5" name="Google Shape;35;g1211b3e4330_1_8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g1211b3e4330_1_92"/>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8" name="Google Shape;38;g1211b3e4330_1_9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g1211b3e4330_1_9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g1211b3e4330_1_95"/>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2" name="Google Shape;42;g1211b3e4330_1_95"/>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3" name="Google Shape;43;g1211b3e4330_1_95"/>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4" name="Google Shape;44;g1211b3e4330_1_9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g1211b3e4330_1_101"/>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7" name="Google Shape;47;g1211b3e4330_1_10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211b3e4330_1_6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 name="Google Shape;11;g1211b3e4330_1_6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2" name="Google Shape;12;g1211b3e4330_1_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eet.google.com/thn-pkwe-wbr" TargetMode="External"/><Relationship Id="rId4" Type="http://schemas.openxmlformats.org/officeDocument/2006/relationships/image" Target="../media/image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hyperlink" Target="https://docs.google.com/presentation/d/1iWoHAkrCkjY8DV3iVIppAEDTFlbmx_3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s://docs.google.com/spreadsheets/d/1suhl8LxNngZJYJWPC1-G_JkZMpfWvOwHSKidyLUQ2Vg/edit#gid=8168005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hyperlink" Target="https://www.weather.gov/media/notification/pdf2/pns21-60_goes-r_scmi_geographic_coverage.pdf" TargetMode="External"/><Relationship Id="rId4" Type="http://schemas.openxmlformats.org/officeDocument/2006/relationships/image" Target="../media/image14.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hyperlink" Target="https://www.goes-r.gov/users/transitionToOperations18.html" TargetMode="External"/><Relationship Id="rId4" Type="http://schemas.openxmlformats.org/officeDocument/2006/relationships/image" Target="../media/image19.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hyperlink" Target="https://vlab.noaa.gov/web/towr-s/sbc" TargetMode="External"/><Relationship Id="rId4" Type="http://schemas.openxmlformats.org/officeDocument/2006/relationships/hyperlink" Target="https://doc.csod.com/GlobalSearch/search.aspx?s=1&amp;q=Satellite%20Book%20Club" TargetMode="External"/><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hyperlink" Target="https://vlab.noaa.gov/web/towr-s" TargetMode="External"/><Relationship Id="rId6" Type="http://schemas.openxmlformats.org/officeDocument/2006/relationships/image" Target="../media/image27.png"/><Relationship Id="rId7"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4.gif"/><Relationship Id="rId4" Type="http://schemas.openxmlformats.org/officeDocument/2006/relationships/hyperlink" Target="https://www.youtube.com/watch?v=yOqwGhFOcTM&amp;list=PLJzZC8w9vPV3kIBVNmQYzZfHO6vGZeNhN&amp;index=53&amp;t=397s" TargetMode="External"/><Relationship Id="rId5" Type="http://schemas.openxmlformats.org/officeDocument/2006/relationships/image" Target="../media/image3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hyperlink" Target="mailto:brian.gockel@noaa.gov" TargetMode="External"/><Relationship Id="rId4" Type="http://schemas.openxmlformats.org/officeDocument/2006/relationships/hyperlink" Target="mailto:jordan.gerth@noaa.gov" TargetMode="External"/><Relationship Id="rId5" Type="http://schemas.openxmlformats.org/officeDocument/2006/relationships/hyperlink" Target="mailto:john.d.evans@noaa.gov" TargetMode="External"/><Relationship Id="rId6" Type="http://schemas.openxmlformats.org/officeDocument/2006/relationships/hyperlink" Target="mailto:lee.byerle@noaa.gov" TargetMode="External"/><Relationship Id="rId7" Type="http://schemas.openxmlformats.org/officeDocument/2006/relationships/hyperlink" Target="https://nwschat.weather.gov/live/" TargetMode="External"/><Relationship Id="rId8" Type="http://schemas.openxmlformats.org/officeDocument/2006/relationships/hyperlink" Target="https://vlab.ncep.noaa.gov/web/towr-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s://www.weather.gov/media/notification/pdf2/scn22-31_blended_hydro_metadata_update.pdf" TargetMode="External"/><Relationship Id="rId4" Type="http://schemas.openxmlformats.org/officeDocument/2006/relationships/hyperlink" Target="https://docs.google.com/presentation/u/1/d/1iUxwXcwVFpFibPw-wA1P_gl8hSm_x-EtB_pPLNP-EPo/edit" TargetMode="External"/><Relationship Id="rId5" Type="http://schemas.openxmlformats.org/officeDocument/2006/relationships/hyperlink" Target="https://docs.google.com/presentation/u/1/d/1iUxwXcwVFpFibPw-wA1P_gl8hSm_x-EtB_pPLNP-EPo/edi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docs.google.com/document/d/1scPJ4njQVDXIxLjz2uw8oPgjAk6t3vka6z4eUWbdjGg/edi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drive.google.com/drive/u/1/folders/0Bx7I7P152GzWcl9fV25jSEJ3WDQ?resourcekey=0-2rlYNRVpAGqMVnp_2S1_ag"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s://noaa-himawari8.s3.amazonaws.com/index.html"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hyperlink" Target="https://noaa-himawari8.s3.amazonaws.com/index.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D9CC"/>
            </a:gs>
            <a:gs pos="100000">
              <a:srgbClr val="CFE2F3"/>
            </a:gs>
          </a:gsLst>
          <a:lin ang="15538615" scaled="0"/>
        </a:gradFill>
      </p:bgPr>
    </p:bg>
    <p:spTree>
      <p:nvGrpSpPr>
        <p:cNvPr id="70" name="Shape 70"/>
        <p:cNvGrpSpPr/>
        <p:nvPr/>
      </p:nvGrpSpPr>
      <p:grpSpPr>
        <a:xfrm>
          <a:off x="0" y="0"/>
          <a:ext cx="0" cy="0"/>
          <a:chOff x="0" y="0"/>
          <a:chExt cx="0" cy="0"/>
        </a:xfrm>
      </p:grpSpPr>
      <p:sp>
        <p:nvSpPr>
          <p:cNvPr id="71" name="Google Shape;71;p1"/>
          <p:cNvSpPr txBox="1"/>
          <p:nvPr>
            <p:ph type="ctrTitle"/>
          </p:nvPr>
        </p:nvSpPr>
        <p:spPr>
          <a:xfrm>
            <a:off x="2209800" y="144780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66092"/>
              </a:buClr>
              <a:buSzPts val="4800"/>
              <a:buFont typeface="Calibri"/>
              <a:buNone/>
            </a:pPr>
            <a:r>
              <a:rPr lang="en-US" sz="4800">
                <a:latin typeface="Raleway SemiBold"/>
                <a:ea typeface="Raleway SemiBold"/>
                <a:cs typeface="Raleway SemiBold"/>
                <a:sym typeface="Raleway SemiBold"/>
              </a:rPr>
              <a:t>TOWR-S Update</a:t>
            </a:r>
            <a:endParaRPr>
              <a:latin typeface="Raleway SemiBold"/>
              <a:ea typeface="Raleway SemiBold"/>
              <a:cs typeface="Raleway SemiBold"/>
              <a:sym typeface="Raleway SemiBold"/>
            </a:endParaRPr>
          </a:p>
        </p:txBody>
      </p:sp>
      <p:sp>
        <p:nvSpPr>
          <p:cNvPr id="72" name="Google Shape;72;p1"/>
          <p:cNvSpPr txBox="1"/>
          <p:nvPr>
            <p:ph idx="1" type="subTitle"/>
          </p:nvPr>
        </p:nvSpPr>
        <p:spPr>
          <a:xfrm>
            <a:off x="1528350" y="3118850"/>
            <a:ext cx="9135300" cy="3377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7F7F7F"/>
              </a:buClr>
              <a:buSzPts val="2800"/>
              <a:buNone/>
            </a:pPr>
            <a:r>
              <a:rPr lang="en-US" sz="2800">
                <a:solidFill>
                  <a:srgbClr val="666666"/>
                </a:solidFill>
                <a:latin typeface="Lato"/>
                <a:ea typeface="Lato"/>
                <a:cs typeface="Lato"/>
                <a:sym typeface="Lato"/>
              </a:rPr>
              <a:t>April 1</a:t>
            </a:r>
            <a:r>
              <a:rPr lang="en-US" sz="2800">
                <a:solidFill>
                  <a:srgbClr val="666666"/>
                </a:solidFill>
                <a:latin typeface="Lato"/>
                <a:ea typeface="Lato"/>
                <a:cs typeface="Lato"/>
                <a:sym typeface="Lato"/>
              </a:rPr>
              <a:t>, 2022</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Font typeface="Arial"/>
              <a:buNone/>
            </a:pPr>
            <a:r>
              <a:rPr lang="en-US" sz="1400" u="sng">
                <a:solidFill>
                  <a:srgbClr val="1C4587"/>
                </a:solidFill>
                <a:latin typeface="Lato"/>
                <a:ea typeface="Lato"/>
                <a:cs typeface="Lato"/>
                <a:sym typeface="Lato"/>
                <a:hlinkClick r:id="rId3">
                  <a:extLst>
                    <a:ext uri="{A12FA001-AC4F-418D-AE19-62706E023703}">
                      <ahyp:hlinkClr val="tx"/>
                    </a:ext>
                  </a:extLst>
                </a:hlinkClick>
              </a:rPr>
              <a:t>https://meet.google.com/thn-pkwe-wbr</a:t>
            </a:r>
            <a:endParaRPr sz="1400">
              <a:solidFill>
                <a:srgbClr val="1C4587"/>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sz="14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2200">
                <a:solidFill>
                  <a:srgbClr val="666666"/>
                </a:solidFill>
                <a:latin typeface="Lato"/>
                <a:ea typeface="Lato"/>
                <a:cs typeface="Lato"/>
                <a:sym typeface="Lato"/>
              </a:rPr>
              <a:t>Total Operational Weather Readiness - Satellites</a:t>
            </a:r>
            <a:endParaRPr sz="22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1600">
                <a:solidFill>
                  <a:srgbClr val="666666"/>
                </a:solidFill>
                <a:latin typeface="Lato"/>
                <a:ea typeface="Lato"/>
                <a:cs typeface="Lato"/>
                <a:sym typeface="Lato"/>
              </a:rPr>
              <a:t>NWS Office of Observations</a:t>
            </a:r>
            <a:endParaRPr sz="16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t/>
            </a:r>
            <a:endParaRPr sz="1400">
              <a:solidFill>
                <a:srgbClr val="1C4587"/>
              </a:solidFill>
              <a:latin typeface="Lato"/>
              <a:ea typeface="Lato"/>
              <a:cs typeface="Lato"/>
              <a:sym typeface="Lato"/>
            </a:endParaRPr>
          </a:p>
        </p:txBody>
      </p:sp>
      <p:cxnSp>
        <p:nvCxnSpPr>
          <p:cNvPr id="73" name="Google Shape;73;p1"/>
          <p:cNvCxnSpPr/>
          <p:nvPr/>
        </p:nvCxnSpPr>
        <p:spPr>
          <a:xfrm>
            <a:off x="2819400" y="2895600"/>
            <a:ext cx="6553200"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3725"/>
              </a:srgbClr>
            </a:outerShdw>
          </a:effectLst>
        </p:spPr>
      </p:cxnSp>
      <p:pic>
        <p:nvPicPr>
          <p:cNvPr descr="NOAA_logo.png" id="74" name="Google Shape;74;p1"/>
          <p:cNvPicPr preferRelativeResize="0"/>
          <p:nvPr/>
        </p:nvPicPr>
        <p:blipFill rotWithShape="1">
          <a:blip r:embed="rId4">
            <a:alphaModFix/>
          </a:blip>
          <a:srcRect b="0" l="0" r="0" t="0"/>
          <a:stretch/>
        </p:blipFill>
        <p:spPr>
          <a:xfrm>
            <a:off x="143878" y="75827"/>
            <a:ext cx="1344100" cy="1300000"/>
          </a:xfrm>
          <a:prstGeom prst="rect">
            <a:avLst/>
          </a:prstGeom>
          <a:noFill/>
          <a:ln>
            <a:noFill/>
          </a:ln>
        </p:spPr>
      </p:pic>
      <p:pic>
        <p:nvPicPr>
          <p:cNvPr id="75" name="Google Shape;75;p1"/>
          <p:cNvPicPr preferRelativeResize="0"/>
          <p:nvPr/>
        </p:nvPicPr>
        <p:blipFill rotWithShape="1">
          <a:blip r:embed="rId5">
            <a:alphaModFix/>
          </a:blip>
          <a:srcRect b="0" l="0" r="0" t="0"/>
          <a:stretch/>
        </p:blipFill>
        <p:spPr>
          <a:xfrm>
            <a:off x="10695499" y="75825"/>
            <a:ext cx="1344100" cy="13066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graphicFrame>
        <p:nvGraphicFramePr>
          <p:cNvPr id="187" name="Google Shape;187;gc051da0fb0_1_0"/>
          <p:cNvGraphicFramePr/>
          <p:nvPr/>
        </p:nvGraphicFramePr>
        <p:xfrm>
          <a:off x="3378633" y="1902473"/>
          <a:ext cx="3000000" cy="3000000"/>
        </p:xfrm>
        <a:graphic>
          <a:graphicData uri="http://schemas.openxmlformats.org/drawingml/2006/table">
            <a:tbl>
              <a:tblPr>
                <a:noFill/>
                <a:tableStyleId>{B16323FC-2181-4DEB-8F61-0C8E057A2C87}</a:tableStyleId>
              </a:tblPr>
              <a:tblGrid>
                <a:gridCol w="514200"/>
                <a:gridCol w="516100"/>
                <a:gridCol w="516100"/>
                <a:gridCol w="516100"/>
                <a:gridCol w="514200"/>
                <a:gridCol w="516100"/>
                <a:gridCol w="516100"/>
                <a:gridCol w="516100"/>
                <a:gridCol w="516100"/>
                <a:gridCol w="516100"/>
                <a:gridCol w="516100"/>
                <a:gridCol w="516100"/>
              </a:tblGrid>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68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r>
            </a:tbl>
          </a:graphicData>
        </a:graphic>
      </p:graphicFrame>
      <p:pic>
        <p:nvPicPr>
          <p:cNvPr id="188" name="Google Shape;188;gc051da0fb0_1_0" title="Chart"/>
          <p:cNvPicPr preferRelativeResize="0"/>
          <p:nvPr/>
        </p:nvPicPr>
        <p:blipFill rotWithShape="1">
          <a:blip r:embed="rId3">
            <a:alphaModFix/>
          </a:blip>
          <a:srcRect b="5114" l="4402" r="1533" t="0"/>
          <a:stretch/>
        </p:blipFill>
        <p:spPr>
          <a:xfrm rot="5400000">
            <a:off x="2678138" y="-1595612"/>
            <a:ext cx="5065525" cy="10199199"/>
          </a:xfrm>
          <a:prstGeom prst="rect">
            <a:avLst/>
          </a:prstGeom>
          <a:noFill/>
          <a:ln>
            <a:noFill/>
          </a:ln>
        </p:spPr>
      </p:pic>
      <p:grpSp>
        <p:nvGrpSpPr>
          <p:cNvPr id="189" name="Google Shape;189;gc051da0fb0_1_0"/>
          <p:cNvGrpSpPr/>
          <p:nvPr/>
        </p:nvGrpSpPr>
        <p:grpSpPr>
          <a:xfrm>
            <a:off x="6303445" y="1911253"/>
            <a:ext cx="288092" cy="4104863"/>
            <a:chOff x="5803291" y="364057"/>
            <a:chExt cx="292712" cy="6906000"/>
          </a:xfrm>
        </p:grpSpPr>
        <p:cxnSp>
          <p:nvCxnSpPr>
            <p:cNvPr id="190" name="Google Shape;190;gc051da0fb0_1_0"/>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191" name="Google Shape;191;gc051da0fb0_1_0"/>
            <p:cNvSpPr txBox="1"/>
            <p:nvPr/>
          </p:nvSpPr>
          <p:spPr>
            <a:xfrm rot="-5400000">
              <a:off x="4991941" y="1256834"/>
              <a:ext cx="18942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April </a:t>
              </a:r>
              <a:r>
                <a:rPr b="0" i="0" lang="en-US" sz="1100" u="none" cap="none" strike="noStrike">
                  <a:solidFill>
                    <a:srgbClr val="1155CC"/>
                  </a:solidFill>
                  <a:latin typeface="Montserrat"/>
                  <a:ea typeface="Montserrat"/>
                  <a:cs typeface="Montserrat"/>
                  <a:sym typeface="Montserrat"/>
                </a:rPr>
                <a:t>1, 2022</a:t>
              </a:r>
              <a:endParaRPr b="0" i="0" sz="1100" u="none" cap="none" strike="noStrike">
                <a:solidFill>
                  <a:srgbClr val="1155CC"/>
                </a:solidFill>
                <a:latin typeface="Montserrat"/>
                <a:ea typeface="Montserrat"/>
                <a:cs typeface="Montserrat"/>
                <a:sym typeface="Montserrat"/>
              </a:endParaRPr>
            </a:p>
          </p:txBody>
        </p:sp>
      </p:grpSp>
      <p:sp>
        <p:nvSpPr>
          <p:cNvPr id="192" name="Google Shape;192;gc051da0fb0_1_0"/>
          <p:cNvSpPr txBox="1"/>
          <p:nvPr>
            <p:ph type="title"/>
          </p:nvPr>
        </p:nvSpPr>
        <p:spPr>
          <a:xfrm>
            <a:off x="1219200" y="0"/>
            <a:ext cx="9720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620"/>
              <a:buNone/>
            </a:pPr>
            <a:r>
              <a:rPr lang="en-US" sz="3400"/>
              <a:t>Enterprise GOES-R ABI L2 products</a:t>
            </a:r>
            <a:endParaRPr sz="3400"/>
          </a:p>
          <a:p>
            <a:pPr indent="0" lvl="0" marL="0" rtl="0" algn="ctr">
              <a:lnSpc>
                <a:spcPct val="100000"/>
              </a:lnSpc>
              <a:spcBef>
                <a:spcPts val="0"/>
              </a:spcBef>
              <a:spcAft>
                <a:spcPts val="0"/>
              </a:spcAft>
              <a:buSzPts val="1620"/>
              <a:buNone/>
            </a:pPr>
            <a:r>
              <a:rPr lang="en-US" sz="2100"/>
              <a:t>GOES-R Ground System development timeline</a:t>
            </a:r>
            <a:endParaRPr sz="2100"/>
          </a:p>
        </p:txBody>
      </p:sp>
      <p:sp>
        <p:nvSpPr>
          <p:cNvPr id="193" name="Google Shape;193;gc051da0fb0_1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94" name="Google Shape;194;gc051da0fb0_1_0"/>
          <p:cNvGraphicFramePr/>
          <p:nvPr/>
        </p:nvGraphicFramePr>
        <p:xfrm>
          <a:off x="455625" y="6036750"/>
          <a:ext cx="3000000" cy="3000000"/>
        </p:xfrm>
        <a:graphic>
          <a:graphicData uri="http://schemas.openxmlformats.org/drawingml/2006/table">
            <a:tbl>
              <a:tblPr>
                <a:noFill/>
                <a:tableStyleId>{B1DCEB39-0753-4ACD-BD3B-F9504116D7B7}</a:tableStyleId>
              </a:tblPr>
              <a:tblGrid>
                <a:gridCol w="3553350"/>
              </a:tblGrid>
              <a:tr h="617825">
                <a:tc>
                  <a:txBody>
                    <a:bodyPr/>
                    <a:lstStyle/>
                    <a:p>
                      <a:pPr indent="-315657" lvl="0" marL="305494" marR="0" rtl="0" algn="l">
                        <a:lnSpc>
                          <a:spcPct val="100000"/>
                        </a:lnSpc>
                        <a:spcBef>
                          <a:spcPts val="0"/>
                        </a:spcBef>
                        <a:spcAft>
                          <a:spcPts val="0"/>
                        </a:spcAft>
                        <a:buClr>
                          <a:srgbClr val="000000"/>
                        </a:buClr>
                        <a:buSzPts val="1200"/>
                        <a:buFont typeface="Arial"/>
                        <a:buNone/>
                      </a:pPr>
                      <a:r>
                        <a:rPr i="1" lang="en-US" sz="1000" u="none" cap="none" strike="noStrike">
                          <a:solidFill>
                            <a:srgbClr val="666666"/>
                          </a:solidFill>
                          <a:latin typeface="Lato"/>
                          <a:ea typeface="Lato"/>
                          <a:cs typeface="Lato"/>
                          <a:sym typeface="Lato"/>
                        </a:rPr>
                        <a:t>Notes:  * Enterprise Algorithm with GOES-17 LHP mitigation</a:t>
                      </a:r>
                      <a:br>
                        <a:rPr i="1" lang="en-US" sz="1000" u="none" cap="none" strike="noStrike">
                          <a:solidFill>
                            <a:srgbClr val="666666"/>
                          </a:solidFill>
                          <a:latin typeface="Lato"/>
                          <a:ea typeface="Lato"/>
                          <a:cs typeface="Lato"/>
                          <a:sym typeface="Lato"/>
                        </a:rPr>
                      </a:br>
                      <a:r>
                        <a:rPr i="1" lang="en-US" sz="1000" u="none" cap="none" strike="noStrike">
                          <a:solidFill>
                            <a:srgbClr val="666666"/>
                          </a:solidFill>
                          <a:latin typeface="Lato"/>
                          <a:ea typeface="Lato"/>
                          <a:cs typeface="Lato"/>
                          <a:sym typeface="Lato"/>
                        </a:rPr>
                        <a:t>^ NOAT Funded Algorithm</a:t>
                      </a:r>
                      <a:br>
                        <a:rPr i="1" lang="en-US" sz="1000" u="none" cap="none" strike="noStrike">
                          <a:solidFill>
                            <a:srgbClr val="666666"/>
                          </a:solidFill>
                          <a:latin typeface="Lato"/>
                          <a:ea typeface="Lato"/>
                          <a:cs typeface="Lato"/>
                          <a:sym typeface="Lato"/>
                        </a:rPr>
                      </a:br>
                      <a:r>
                        <a:rPr i="1" lang="en-US" sz="1000" u="none" cap="none" strike="noStrike">
                          <a:solidFill>
                            <a:srgbClr val="666666"/>
                          </a:solidFill>
                          <a:latin typeface="Lato"/>
                          <a:ea typeface="Lato"/>
                          <a:cs typeface="Lato"/>
                          <a:sym typeface="Lato"/>
                        </a:rPr>
                        <a:t># New Product to PDA</a:t>
                      </a:r>
                      <a:br>
                        <a:rPr i="1" lang="en-US" sz="1000" u="none" cap="none" strike="noStrike">
                          <a:solidFill>
                            <a:srgbClr val="666666"/>
                          </a:solidFill>
                          <a:latin typeface="Lato"/>
                          <a:ea typeface="Lato"/>
                          <a:cs typeface="Lato"/>
                          <a:sym typeface="Lato"/>
                        </a:rPr>
                      </a:br>
                      <a:r>
                        <a:rPr i="1" lang="en-US" sz="1000" u="none" cap="none" strike="noStrike">
                          <a:solidFill>
                            <a:srgbClr val="666666"/>
                          </a:solidFill>
                          <a:latin typeface="Lato"/>
                          <a:ea typeface="Lato"/>
                          <a:cs typeface="Lato"/>
                          <a:sym typeface="Lato"/>
                        </a:rPr>
                        <a:t>&amp; Enables Provisional</a:t>
                      </a:r>
                      <a:endParaRPr i="1" sz="1000" u="none" cap="none" strike="noStrike">
                        <a:solidFill>
                          <a:srgbClr val="666666"/>
                        </a:solidFill>
                        <a:latin typeface="Lato"/>
                        <a:ea typeface="Lato"/>
                        <a:cs typeface="Lato"/>
                        <a:sym typeface="Lato"/>
                      </a:endParaRPr>
                    </a:p>
                  </a:txBody>
                  <a:tcPr marT="9125" marB="9125" marR="9125" marL="9125"/>
                </a:tc>
              </a:tr>
            </a:tbl>
          </a:graphicData>
        </a:graphic>
      </p:graphicFrame>
      <p:sp>
        <p:nvSpPr>
          <p:cNvPr id="195" name="Google Shape;195;gc051da0fb0_1_0"/>
          <p:cNvSpPr txBox="1"/>
          <p:nvPr/>
        </p:nvSpPr>
        <p:spPr>
          <a:xfrm>
            <a:off x="6582750" y="5991575"/>
            <a:ext cx="31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000" u="none" cap="none" strike="noStrike">
                <a:solidFill>
                  <a:srgbClr val="0B5394"/>
                </a:solidFill>
                <a:latin typeface="Lato"/>
                <a:ea typeface="Lato"/>
                <a:cs typeface="Lato"/>
                <a:sym typeface="Lato"/>
              </a:rPr>
              <a:t>From </a:t>
            </a:r>
            <a:r>
              <a:rPr b="0" i="1" lang="en-US" sz="1000" u="sng" cap="none" strike="noStrike">
                <a:solidFill>
                  <a:schemeClr val="accent5"/>
                </a:solidFill>
                <a:latin typeface="Lato"/>
                <a:ea typeface="Lato"/>
                <a:cs typeface="Lato"/>
                <a:sym typeface="Lato"/>
                <a:hlinkClick r:id="rId4">
                  <a:extLst>
                    <a:ext uri="{A12FA001-AC4F-418D-AE19-62706E023703}">
                      <ahyp:hlinkClr val="tx"/>
                    </a:ext>
                  </a:extLst>
                </a:hlinkClick>
              </a:rPr>
              <a:t>GOES-R PRO PASS Dev’t Schedule</a:t>
            </a:r>
            <a:r>
              <a:rPr i="1" lang="en-US" sz="1000">
                <a:solidFill>
                  <a:srgbClr val="0B5394"/>
                </a:solidFill>
                <a:latin typeface="Lato"/>
                <a:ea typeface="Lato"/>
                <a:cs typeface="Lato"/>
                <a:sym typeface="Lato"/>
              </a:rPr>
              <a:t>, 2022-03-31</a:t>
            </a:r>
            <a:endParaRPr b="0" i="1" sz="1000" u="none" cap="none" strike="noStrike">
              <a:solidFill>
                <a:srgbClr val="0B5394"/>
              </a:solidFill>
              <a:latin typeface="Lato"/>
              <a:ea typeface="Lato"/>
              <a:cs typeface="Lato"/>
              <a:sym typeface="Lato"/>
            </a:endParaRPr>
          </a:p>
        </p:txBody>
      </p:sp>
      <p:sp>
        <p:nvSpPr>
          <p:cNvPr id="196" name="Google Shape;196;gc051da0fb0_1_0"/>
          <p:cNvSpPr/>
          <p:nvPr/>
        </p:nvSpPr>
        <p:spPr>
          <a:xfrm rot="759561">
            <a:off x="10246863" y="1272310"/>
            <a:ext cx="1813793" cy="874178"/>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50000"/>
              </a:srgbClr>
            </a:outerShdw>
          </a:effectLst>
        </p:spPr>
        <p:txBody>
          <a:bodyPr anchorCtr="0" anchor="ctr" bIns="9125" lIns="45700" spcFirstLastPara="1" rIns="45700" wrap="square" tIns="91425">
            <a:noAutofit/>
          </a:bodyPr>
          <a:lstStyle/>
          <a:p>
            <a:pPr indent="0" lvl="0" marL="0" rtl="0" algn="l">
              <a:spcBef>
                <a:spcPts val="0"/>
              </a:spcBef>
              <a:spcAft>
                <a:spcPts val="0"/>
              </a:spcAft>
              <a:buClr>
                <a:schemeClr val="dk1"/>
              </a:buClr>
              <a:buSzPts val="1100"/>
              <a:buFont typeface="Arial"/>
              <a:buNone/>
            </a:pPr>
            <a:r>
              <a:rPr lang="en-US" sz="1300">
                <a:solidFill>
                  <a:srgbClr val="666666"/>
                </a:solidFill>
                <a:latin typeface="Lato"/>
                <a:ea typeface="Lato"/>
                <a:cs typeface="Lato"/>
                <a:sym typeface="Lato"/>
              </a:rPr>
              <a:t>Enterprise products apply improved science and consistency with other satellite sensors</a:t>
            </a:r>
            <a:endParaRPr sz="1300">
              <a:solidFill>
                <a:srgbClr val="666666"/>
              </a:solidFill>
              <a:latin typeface="Lato"/>
              <a:ea typeface="Lato"/>
              <a:cs typeface="Lato"/>
              <a:sym typeface="Lato"/>
            </a:endParaRPr>
          </a:p>
        </p:txBody>
      </p:sp>
      <p:sp>
        <p:nvSpPr>
          <p:cNvPr id="197" name="Google Shape;197;gc051da0fb0_1_0"/>
          <p:cNvSpPr/>
          <p:nvPr/>
        </p:nvSpPr>
        <p:spPr>
          <a:xfrm rot="759778">
            <a:off x="10127772" y="4456044"/>
            <a:ext cx="1973400" cy="1612112"/>
          </a:xfrm>
          <a:prstGeom prst="foldedCorner">
            <a:avLst>
              <a:gd fmla="val 16667" name="adj"/>
            </a:avLst>
          </a:prstGeom>
          <a:solidFill>
            <a:srgbClr val="FCE5CD"/>
          </a:solidFill>
          <a:ln cap="flat" cmpd="sng" w="9525">
            <a:solidFill>
              <a:srgbClr val="B7B7B7"/>
            </a:solidFill>
            <a:prstDash val="solid"/>
            <a:round/>
            <a:headEnd len="sm" w="sm" type="none"/>
            <a:tailEnd len="sm" w="sm" type="none"/>
          </a:ln>
          <a:effectLst>
            <a:outerShdw blurRad="114300" rotWithShape="0" algn="bl" dir="5400000" dist="38100">
              <a:srgbClr val="000000">
                <a:alpha val="50000"/>
              </a:srgbClr>
            </a:outerShdw>
          </a:effectLst>
        </p:spPr>
        <p:txBody>
          <a:bodyPr anchorCtr="0" anchor="ctr" bIns="9125" lIns="45700" spcFirstLastPara="1" rIns="45700" wrap="square" tIns="91425">
            <a:noAutofit/>
          </a:bodyPr>
          <a:lstStyle/>
          <a:p>
            <a:pPr indent="0" lvl="0" marL="0" rtl="0" algn="l">
              <a:spcBef>
                <a:spcPts val="0"/>
              </a:spcBef>
              <a:spcAft>
                <a:spcPts val="0"/>
              </a:spcAft>
              <a:buNone/>
            </a:pPr>
            <a:r>
              <a:rPr lang="en-US" sz="1200">
                <a:solidFill>
                  <a:srgbClr val="666666"/>
                </a:solidFill>
                <a:latin typeface="Lato"/>
                <a:ea typeface="Lato"/>
                <a:cs typeface="Lato"/>
                <a:sym typeface="Lato"/>
              </a:rPr>
              <a:t>Several of these products will replace their counterparts on SBN, shortly after they’re distributed to PDA. </a:t>
            </a:r>
            <a:endParaRPr sz="1200">
              <a:solidFill>
                <a:srgbClr val="666666"/>
              </a:solidFill>
              <a:latin typeface="Lato"/>
              <a:ea typeface="Lato"/>
              <a:cs typeface="Lato"/>
              <a:sym typeface="Lato"/>
            </a:endParaRPr>
          </a:p>
          <a:p>
            <a:pPr indent="0" lvl="0" marL="0" rtl="0" algn="l">
              <a:spcBef>
                <a:spcPts val="0"/>
              </a:spcBef>
              <a:spcAft>
                <a:spcPts val="0"/>
              </a:spcAft>
              <a:buNone/>
            </a:pPr>
            <a:r>
              <a:rPr lang="en-US" sz="1200">
                <a:solidFill>
                  <a:srgbClr val="666666"/>
                </a:solidFill>
                <a:latin typeface="Lato"/>
                <a:ea typeface="Lato"/>
                <a:cs typeface="Lato"/>
                <a:sym typeface="Lato"/>
              </a:rPr>
              <a:t>Others may reach AWIPS sites via LDM, Cloud, or other mechanisms.</a:t>
            </a:r>
            <a:endParaRPr sz="1200">
              <a:solidFill>
                <a:srgbClr val="666666"/>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f6487c47f5_0_10"/>
          <p:cNvSpPr txBox="1"/>
          <p:nvPr>
            <p:ph idx="1" type="body"/>
          </p:nvPr>
        </p:nvSpPr>
        <p:spPr>
          <a:xfrm>
            <a:off x="7722775" y="1106425"/>
            <a:ext cx="4419000" cy="4684500"/>
          </a:xfrm>
          <a:prstGeom prst="rect">
            <a:avLst/>
          </a:prstGeom>
          <a:noFill/>
          <a:ln>
            <a:noFill/>
          </a:ln>
        </p:spPr>
        <p:txBody>
          <a:bodyPr anchorCtr="0" anchor="t" bIns="45700" lIns="91425" spcFirstLastPara="1" rIns="91425" wrap="square" tIns="45700">
            <a:normAutofit/>
          </a:bodyPr>
          <a:lstStyle/>
          <a:p>
            <a:pPr indent="-355600" lvl="0" marL="457200" marR="75819" rtl="0" algn="l">
              <a:lnSpc>
                <a:spcPct val="115000"/>
              </a:lnSpc>
              <a:spcBef>
                <a:spcPts val="1000"/>
              </a:spcBef>
              <a:spcAft>
                <a:spcPts val="0"/>
              </a:spcAft>
              <a:buSzPts val="2000"/>
              <a:buChar char="●"/>
            </a:pPr>
            <a:r>
              <a:rPr lang="en-US" sz="2000"/>
              <a:t>ISRO OceanSat-3 scatterometer data products</a:t>
            </a:r>
            <a:endParaRPr sz="2300"/>
          </a:p>
          <a:p>
            <a:pPr indent="-323850" lvl="1" marL="914400" marR="75819" rtl="0" algn="l">
              <a:lnSpc>
                <a:spcPct val="115000"/>
              </a:lnSpc>
              <a:spcBef>
                <a:spcPts val="0"/>
              </a:spcBef>
              <a:spcAft>
                <a:spcPts val="0"/>
              </a:spcAft>
              <a:buSzPts val="1500"/>
              <a:buChar char="○"/>
            </a:pPr>
            <a:r>
              <a:rPr lang="en-US" sz="1500"/>
              <a:t>OceanSat-3 to launch in April 2022</a:t>
            </a:r>
            <a:endParaRPr sz="2300"/>
          </a:p>
          <a:p>
            <a:pPr indent="-355600" lvl="0" marL="457200" marR="75819" rtl="0" algn="l">
              <a:lnSpc>
                <a:spcPct val="115000"/>
              </a:lnSpc>
              <a:spcBef>
                <a:spcPts val="1000"/>
              </a:spcBef>
              <a:spcAft>
                <a:spcPts val="0"/>
              </a:spcAft>
              <a:buSzPts val="2000"/>
              <a:buChar char="●"/>
            </a:pPr>
            <a:r>
              <a:rPr lang="en-US" sz="2000"/>
              <a:t>MeteoSat 3rd Gen. (MTG) imagery &amp; L2 products</a:t>
            </a:r>
            <a:r>
              <a:rPr b="1" lang="en-US" sz="1800"/>
              <a:t> </a:t>
            </a:r>
            <a:r>
              <a:rPr b="1" lang="en-US" sz="1800">
                <a:solidFill>
                  <a:srgbClr val="CC0000"/>
                </a:solidFill>
              </a:rPr>
              <a:t>*</a:t>
            </a:r>
            <a:endParaRPr b="1" sz="2300"/>
          </a:p>
          <a:p>
            <a:pPr indent="-323850" lvl="1" marL="914400" marR="75819" rtl="0" algn="l">
              <a:lnSpc>
                <a:spcPct val="115000"/>
              </a:lnSpc>
              <a:spcBef>
                <a:spcPts val="0"/>
              </a:spcBef>
              <a:spcAft>
                <a:spcPts val="0"/>
              </a:spcAft>
              <a:buSzPts val="1500"/>
              <a:buChar char="○"/>
            </a:pPr>
            <a:r>
              <a:rPr lang="en-US" sz="1500"/>
              <a:t>MTG-I1 to launch in late 2022</a:t>
            </a:r>
            <a:endParaRPr sz="2300"/>
          </a:p>
          <a:p>
            <a:pPr indent="-355600" lvl="0" marL="457200" marR="75819" rtl="0" algn="l">
              <a:lnSpc>
                <a:spcPct val="115000"/>
              </a:lnSpc>
              <a:spcBef>
                <a:spcPts val="1000"/>
              </a:spcBef>
              <a:spcAft>
                <a:spcPts val="0"/>
              </a:spcAft>
              <a:buSzPts val="2000"/>
              <a:buChar char="●"/>
            </a:pPr>
            <a:r>
              <a:rPr lang="en-US" sz="2000"/>
              <a:t>Metop 2nd Gen. (Metop-SG) imagery &amp; L2 products</a:t>
            </a:r>
            <a:r>
              <a:rPr b="1" lang="en-US" sz="1800"/>
              <a:t> </a:t>
            </a:r>
            <a:r>
              <a:rPr b="1" lang="en-US" sz="1800">
                <a:solidFill>
                  <a:srgbClr val="CC0000"/>
                </a:solidFill>
              </a:rPr>
              <a:t>*</a:t>
            </a:r>
            <a:endParaRPr b="1" sz="2300"/>
          </a:p>
          <a:p>
            <a:pPr indent="-323850" lvl="1" marL="914400" marR="75819" rtl="0" algn="l">
              <a:lnSpc>
                <a:spcPct val="115000"/>
              </a:lnSpc>
              <a:spcBef>
                <a:spcPts val="0"/>
              </a:spcBef>
              <a:spcAft>
                <a:spcPts val="0"/>
              </a:spcAft>
              <a:buSzPts val="1500"/>
              <a:buChar char="○"/>
            </a:pPr>
            <a:r>
              <a:rPr lang="en-US" sz="1500"/>
              <a:t>Metop-SG A1 to launch in 2024</a:t>
            </a:r>
            <a:endParaRPr sz="1500"/>
          </a:p>
          <a:p>
            <a:pPr indent="0" lvl="0" marL="0" marR="75819" rtl="0" algn="l">
              <a:lnSpc>
                <a:spcPct val="115000"/>
              </a:lnSpc>
              <a:spcBef>
                <a:spcPts val="0"/>
              </a:spcBef>
              <a:spcAft>
                <a:spcPts val="0"/>
              </a:spcAft>
              <a:buNone/>
            </a:pPr>
            <a:r>
              <a:t/>
            </a:r>
            <a:endParaRPr sz="2000"/>
          </a:p>
          <a:p>
            <a:pPr indent="0" lvl="0" marL="457200" marR="75819" rtl="0" algn="l">
              <a:lnSpc>
                <a:spcPct val="115000"/>
              </a:lnSpc>
              <a:spcBef>
                <a:spcPts val="0"/>
              </a:spcBef>
              <a:spcAft>
                <a:spcPts val="0"/>
              </a:spcAft>
              <a:buNone/>
            </a:pPr>
            <a:r>
              <a:t/>
            </a:r>
            <a:endParaRPr sz="2000"/>
          </a:p>
          <a:p>
            <a:pPr indent="-171450" lvl="0" marL="457200" marR="75819" rtl="0" algn="l">
              <a:lnSpc>
                <a:spcPct val="115000"/>
              </a:lnSpc>
              <a:spcBef>
                <a:spcPts val="0"/>
              </a:spcBef>
              <a:spcAft>
                <a:spcPts val="0"/>
              </a:spcAft>
              <a:buNone/>
            </a:pPr>
            <a:r>
              <a:rPr b="1" lang="en-US" sz="2000">
                <a:solidFill>
                  <a:srgbClr val="CC0000"/>
                </a:solidFill>
              </a:rPr>
              <a:t>* </a:t>
            </a:r>
            <a:r>
              <a:rPr lang="en-US" sz="2000">
                <a:solidFill>
                  <a:srgbClr val="CC0000"/>
                </a:solidFill>
              </a:rPr>
              <a:t>AWIPS Data Delivery is on hold</a:t>
            </a:r>
            <a:endParaRPr sz="2000">
              <a:solidFill>
                <a:srgbClr val="CC0000"/>
              </a:solidFill>
            </a:endParaRPr>
          </a:p>
        </p:txBody>
      </p:sp>
      <p:sp>
        <p:nvSpPr>
          <p:cNvPr id="204" name="Google Shape;204;gf6487c47f5_0_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05" name="Google Shape;205;gf6487c47f5_0_1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56250"/>
              <a:buNone/>
            </a:pPr>
            <a:r>
              <a:rPr lang="en-US" sz="3200"/>
              <a:t>Satellite Data Product Changes Under Consideration</a:t>
            </a:r>
            <a:endParaRPr sz="3200"/>
          </a:p>
        </p:txBody>
      </p:sp>
      <p:sp>
        <p:nvSpPr>
          <p:cNvPr id="206" name="Google Shape;206;gf6487c47f5_0_10"/>
          <p:cNvSpPr txBox="1"/>
          <p:nvPr>
            <p:ph idx="1" type="body"/>
          </p:nvPr>
        </p:nvSpPr>
        <p:spPr>
          <a:xfrm>
            <a:off x="144875" y="1106425"/>
            <a:ext cx="7578000" cy="5328000"/>
          </a:xfrm>
          <a:prstGeom prst="rect">
            <a:avLst/>
          </a:prstGeom>
          <a:noFill/>
          <a:ln>
            <a:noFill/>
          </a:ln>
        </p:spPr>
        <p:txBody>
          <a:bodyPr anchorCtr="0" anchor="t" bIns="45700" lIns="91425" spcFirstLastPara="1" rIns="91425" wrap="square" tIns="45700">
            <a:normAutofit/>
          </a:bodyPr>
          <a:lstStyle/>
          <a:p>
            <a:pPr indent="-355600" lvl="0" marL="457200" marR="0" rtl="0" algn="l">
              <a:lnSpc>
                <a:spcPct val="115000"/>
              </a:lnSpc>
              <a:spcBef>
                <a:spcPts val="1000"/>
              </a:spcBef>
              <a:spcAft>
                <a:spcPts val="0"/>
              </a:spcAft>
              <a:buSzPts val="2000"/>
              <a:buChar char="●"/>
            </a:pPr>
            <a:r>
              <a:rPr lang="en-US" sz="2000"/>
              <a:t>JPSS Derived Products</a:t>
            </a:r>
            <a:r>
              <a:rPr b="1" lang="en-US" sz="1800"/>
              <a:t> </a:t>
            </a:r>
            <a:r>
              <a:rPr b="1" lang="en-US" sz="1800">
                <a:solidFill>
                  <a:srgbClr val="CC0000"/>
                </a:solidFill>
              </a:rPr>
              <a:t>*</a:t>
            </a:r>
            <a:r>
              <a:rPr lang="en-US" sz="2000"/>
              <a:t> </a:t>
            </a:r>
            <a:endParaRPr sz="2000"/>
          </a:p>
          <a:p>
            <a:pPr indent="-273050" lvl="1" marL="571500" marR="0" rtl="0" algn="l">
              <a:lnSpc>
                <a:spcPct val="115000"/>
              </a:lnSpc>
              <a:spcBef>
                <a:spcPts val="600"/>
              </a:spcBef>
              <a:spcAft>
                <a:spcPts val="0"/>
              </a:spcAft>
              <a:buSzPts val="1600"/>
              <a:buChar char="○"/>
            </a:pPr>
            <a:r>
              <a:rPr lang="en-US" sz="1600"/>
              <a:t>S-NPP, NOAA-20 VIIRS Active Fires</a:t>
            </a:r>
            <a:r>
              <a:rPr baseline="30000" lang="en-US" sz="1400">
                <a:solidFill>
                  <a:srgbClr val="E69138"/>
                </a:solidFill>
              </a:rPr>
              <a:t>[1]</a:t>
            </a:r>
            <a:r>
              <a:rPr lang="en-US" sz="1600"/>
              <a:t>, Aerosols, Volcanic Ash</a:t>
            </a:r>
            <a:r>
              <a:rPr baseline="30000" lang="en-US" sz="1400">
                <a:solidFill>
                  <a:srgbClr val="3C78D8"/>
                </a:solidFill>
              </a:rPr>
              <a:t>[2]</a:t>
            </a:r>
            <a:endParaRPr baseline="30000" sz="1400">
              <a:solidFill>
                <a:srgbClr val="3C78D8"/>
              </a:solidFill>
            </a:endParaRPr>
          </a:p>
          <a:p>
            <a:pPr indent="-273050" lvl="1" marL="571500" marR="0" rtl="0" algn="l">
              <a:lnSpc>
                <a:spcPct val="115000"/>
              </a:lnSpc>
              <a:spcBef>
                <a:spcPts val="600"/>
              </a:spcBef>
              <a:spcAft>
                <a:spcPts val="0"/>
              </a:spcAft>
              <a:buSzPts val="1600"/>
              <a:buChar char="○"/>
            </a:pPr>
            <a:r>
              <a:rPr lang="en-US" sz="1600"/>
              <a:t>S-NPP, NOAA-20 ATMS MiRS</a:t>
            </a:r>
            <a:r>
              <a:rPr baseline="30000" lang="en-US" sz="1600">
                <a:solidFill>
                  <a:srgbClr val="3C78D8"/>
                </a:solidFill>
              </a:rPr>
              <a:t> </a:t>
            </a:r>
            <a:r>
              <a:rPr baseline="30000" lang="en-US" sz="1400">
                <a:solidFill>
                  <a:srgbClr val="3C78D8"/>
                </a:solidFill>
              </a:rPr>
              <a:t>[2]</a:t>
            </a:r>
            <a:endParaRPr sz="1400"/>
          </a:p>
          <a:p>
            <a:pPr indent="-273050" lvl="1" marL="571500" rtl="0" algn="l">
              <a:lnSpc>
                <a:spcPct val="115000"/>
              </a:lnSpc>
              <a:spcBef>
                <a:spcPts val="600"/>
              </a:spcBef>
              <a:spcAft>
                <a:spcPts val="0"/>
              </a:spcAft>
              <a:buSzPts val="1600"/>
              <a:buChar char="○"/>
            </a:pPr>
            <a:r>
              <a:rPr lang="en-US" sz="1600"/>
              <a:t>GCOM AMSR-2 Ocean Winds &amp; Microwave Brightness</a:t>
            </a:r>
            <a:r>
              <a:rPr baseline="30000" lang="en-US" sz="1600">
                <a:solidFill>
                  <a:srgbClr val="3C78D8"/>
                </a:solidFill>
              </a:rPr>
              <a:t> </a:t>
            </a:r>
            <a:r>
              <a:rPr baseline="30000" lang="en-US" sz="1400">
                <a:solidFill>
                  <a:srgbClr val="3C78D8"/>
                </a:solidFill>
              </a:rPr>
              <a:t>[2]</a:t>
            </a:r>
            <a:endParaRPr sz="1400"/>
          </a:p>
          <a:p>
            <a:pPr indent="-273050" lvl="1" marL="571500" marR="0" rtl="0" algn="l">
              <a:lnSpc>
                <a:spcPct val="115000"/>
              </a:lnSpc>
              <a:spcBef>
                <a:spcPts val="600"/>
              </a:spcBef>
              <a:spcAft>
                <a:spcPts val="0"/>
              </a:spcAft>
              <a:buSzPts val="1600"/>
              <a:buChar char="○"/>
            </a:pPr>
            <a:r>
              <a:rPr lang="en-US" sz="1600"/>
              <a:t>S-NPP, NOAA-20 VIIRS Imagery (now being produced for all 22 channels) </a:t>
            </a:r>
            <a:r>
              <a:rPr baseline="30000" lang="en-US" sz="1400">
                <a:solidFill>
                  <a:srgbClr val="6AA84F"/>
                </a:solidFill>
              </a:rPr>
              <a:t>[3]</a:t>
            </a:r>
            <a:endParaRPr sz="1400"/>
          </a:p>
          <a:p>
            <a:pPr indent="-184802" lvl="0" marL="299102" marR="0" rtl="0" algn="l">
              <a:lnSpc>
                <a:spcPct val="115000"/>
              </a:lnSpc>
              <a:spcBef>
                <a:spcPts val="600"/>
              </a:spcBef>
              <a:spcAft>
                <a:spcPts val="0"/>
              </a:spcAft>
              <a:buSzPts val="3200"/>
              <a:buNone/>
            </a:pPr>
            <a:r>
              <a:rPr lang="en-US" sz="1000">
                <a:solidFill>
                  <a:srgbClr val="E69138"/>
                </a:solidFill>
              </a:rPr>
              <a:t>[1] AWIPS sites are currently receiving a modified VIIRS Active Fires product via LDM</a:t>
            </a:r>
            <a:endParaRPr sz="1000">
              <a:solidFill>
                <a:srgbClr val="E69138"/>
              </a:solidFill>
            </a:endParaRPr>
          </a:p>
          <a:p>
            <a:pPr indent="-184802" lvl="0" marL="299102" marR="0" rtl="0" algn="l">
              <a:lnSpc>
                <a:spcPct val="115000"/>
              </a:lnSpc>
              <a:spcBef>
                <a:spcPts val="600"/>
              </a:spcBef>
              <a:spcAft>
                <a:spcPts val="0"/>
              </a:spcAft>
              <a:buSzPts val="3200"/>
              <a:buNone/>
            </a:pPr>
            <a:r>
              <a:rPr lang="en-US" sz="1000">
                <a:solidFill>
                  <a:srgbClr val="3C78D8"/>
                </a:solidFill>
              </a:rPr>
              <a:t>[2] AWIPS 20.2.3 Baseline provides EDEX ingest support for VIIRS Active Fires, Aerosols, and Volcanic Ash; ATMS MiRS; </a:t>
            </a:r>
            <a:br>
              <a:rPr lang="en-US" sz="1000">
                <a:solidFill>
                  <a:srgbClr val="3C78D8"/>
                </a:solidFill>
              </a:rPr>
            </a:br>
            <a:r>
              <a:rPr lang="en-US" sz="1000">
                <a:solidFill>
                  <a:srgbClr val="3C78D8"/>
                </a:solidFill>
              </a:rPr>
              <a:t>and GCOM AMSR-2 Ocean Winds &amp; Microwave Brightness</a:t>
            </a:r>
            <a:endParaRPr sz="1000">
              <a:solidFill>
                <a:srgbClr val="3C78D8"/>
              </a:solidFill>
            </a:endParaRPr>
          </a:p>
          <a:p>
            <a:pPr indent="-184802" lvl="0" marL="299102" marR="0" rtl="0" algn="l">
              <a:lnSpc>
                <a:spcPct val="115000"/>
              </a:lnSpc>
              <a:spcBef>
                <a:spcPts val="600"/>
              </a:spcBef>
              <a:spcAft>
                <a:spcPts val="0"/>
              </a:spcAft>
              <a:buSzPts val="3200"/>
              <a:buNone/>
            </a:pPr>
            <a:r>
              <a:rPr lang="en-US" sz="1000">
                <a:solidFill>
                  <a:srgbClr val="6AA84F"/>
                </a:solidFill>
              </a:rPr>
              <a:t>[3] TOWR-S RPM v22 (Feb. 2022) provides</a:t>
            </a:r>
            <a:r>
              <a:rPr lang="en-US" sz="1000">
                <a:solidFill>
                  <a:srgbClr val="6AA84F"/>
                </a:solidFill>
              </a:rPr>
              <a:t> [only]</a:t>
            </a:r>
            <a:r>
              <a:rPr lang="en-US" sz="1000">
                <a:solidFill>
                  <a:srgbClr val="6AA84F"/>
                </a:solidFill>
              </a:rPr>
              <a:t> EDEX ingest support for all VIIRS Imagery channels</a:t>
            </a:r>
            <a:endParaRPr sz="1000">
              <a:solidFill>
                <a:srgbClr val="6AA84F"/>
              </a:solidFill>
            </a:endParaRPr>
          </a:p>
          <a:p>
            <a:pPr indent="-342900" lvl="0" marL="457200" marR="0" rtl="0" algn="l">
              <a:lnSpc>
                <a:spcPct val="115000"/>
              </a:lnSpc>
              <a:spcBef>
                <a:spcPts val="1800"/>
              </a:spcBef>
              <a:spcAft>
                <a:spcPts val="0"/>
              </a:spcAft>
              <a:buSzPts val="1800"/>
              <a:buChar char="●"/>
            </a:pPr>
            <a:r>
              <a:rPr lang="en-US" sz="1800"/>
              <a:t>Metop-B,C L2 products</a:t>
            </a:r>
            <a:r>
              <a:rPr b="1" lang="en-US" sz="1800"/>
              <a:t> </a:t>
            </a:r>
            <a:r>
              <a:rPr b="1" lang="en-US" sz="1800">
                <a:solidFill>
                  <a:srgbClr val="CC0000"/>
                </a:solidFill>
              </a:rPr>
              <a:t>*</a:t>
            </a:r>
            <a:endParaRPr b="1" sz="1800">
              <a:solidFill>
                <a:srgbClr val="CC0000"/>
              </a:solidFill>
            </a:endParaRPr>
          </a:p>
          <a:p>
            <a:pPr indent="-342900" lvl="0" marL="457200" marR="75819" rtl="0" algn="l">
              <a:lnSpc>
                <a:spcPct val="115000"/>
              </a:lnSpc>
              <a:spcBef>
                <a:spcPts val="1000"/>
              </a:spcBef>
              <a:spcAft>
                <a:spcPts val="0"/>
              </a:spcAft>
              <a:buSzPts val="1800"/>
              <a:buChar char="●"/>
            </a:pPr>
            <a:r>
              <a:rPr lang="en-US" sz="1800"/>
              <a:t>Metop-B,C </a:t>
            </a:r>
            <a:r>
              <a:rPr lang="en-US" sz="1800"/>
              <a:t>ASCAT Ocean Surface Winds: expanded geographic coverage</a:t>
            </a:r>
            <a:endParaRPr sz="1800"/>
          </a:p>
          <a:p>
            <a:pPr indent="-342900" lvl="0" marL="457200" marR="0" rtl="0" algn="l">
              <a:lnSpc>
                <a:spcPct val="115000"/>
              </a:lnSpc>
              <a:spcBef>
                <a:spcPts val="1800"/>
              </a:spcBef>
              <a:spcAft>
                <a:spcPts val="0"/>
              </a:spcAft>
              <a:buSzPts val="1800"/>
              <a:buChar char="●"/>
            </a:pPr>
            <a:r>
              <a:rPr lang="en-US" sz="1800"/>
              <a:t>Synthetic Aperture Radar (SAR) from Sentinel and RadarSat (over coastal regions)</a:t>
            </a:r>
            <a:r>
              <a:rPr b="1" lang="en-US" sz="1800"/>
              <a:t> </a:t>
            </a:r>
            <a:r>
              <a:rPr b="1" lang="en-US" sz="1800">
                <a:solidFill>
                  <a:srgbClr val="CC0000"/>
                </a:solidFill>
              </a:rPr>
              <a:t>*</a:t>
            </a:r>
            <a:endParaRPr sz="1600">
              <a:solidFill>
                <a:srgbClr val="99999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1211b3e4330_1_11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3" name="Google Shape;213;g1211b3e4330_1_117"/>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SzPct val="59375"/>
              <a:buNone/>
            </a:pPr>
            <a:r>
              <a:rPr lang="en-US" sz="3200"/>
              <a:t>Satellite Data Products and AWIPS Data Delivery (DD)</a:t>
            </a:r>
            <a:endParaRPr sz="3200"/>
          </a:p>
        </p:txBody>
      </p:sp>
      <p:graphicFrame>
        <p:nvGraphicFramePr>
          <p:cNvPr id="214" name="Google Shape;214;g1211b3e4330_1_117"/>
          <p:cNvGraphicFramePr/>
          <p:nvPr/>
        </p:nvGraphicFramePr>
        <p:xfrm>
          <a:off x="1287100" y="658400"/>
          <a:ext cx="3000000" cy="3000000"/>
        </p:xfrm>
        <a:graphic>
          <a:graphicData uri="http://schemas.openxmlformats.org/drawingml/2006/table">
            <a:tbl>
              <a:tblPr>
                <a:noFill/>
                <a:tableStyleId>{C69A8AD5-87EE-412D-A908-2298109CCF97}</a:tableStyleId>
              </a:tblPr>
              <a:tblGrid>
                <a:gridCol w="1393500"/>
                <a:gridCol w="2683575"/>
                <a:gridCol w="2506325"/>
              </a:tblGrid>
              <a:tr h="130325">
                <a:tc>
                  <a:txBody>
                    <a:bodyPr/>
                    <a:lstStyle/>
                    <a:p>
                      <a:pPr indent="0" lvl="0" marL="0" rtl="0" algn="l">
                        <a:spcBef>
                          <a:spcPts val="0"/>
                        </a:spcBef>
                        <a:spcAft>
                          <a:spcPts val="0"/>
                        </a:spcAft>
                        <a:buNone/>
                      </a:pPr>
                      <a:r>
                        <a:rPr b="1" lang="en-US" sz="800">
                          <a:latin typeface="Lato"/>
                          <a:ea typeface="Lato"/>
                          <a:cs typeface="Lato"/>
                          <a:sym typeface="Lato"/>
                        </a:rPr>
                        <a:t>Satellite</a:t>
                      </a:r>
                      <a:endParaRPr b="1"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b="1" lang="en-US" sz="800">
                          <a:latin typeface="Lato"/>
                          <a:ea typeface="Lato"/>
                          <a:cs typeface="Lato"/>
                          <a:sym typeface="Lato"/>
                        </a:rPr>
                        <a:t>Sensor &amp; Product</a:t>
                      </a:r>
                      <a:endParaRPr b="1"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b="1" lang="en-US" sz="800">
                          <a:latin typeface="Lato"/>
                          <a:ea typeface="Lato"/>
                          <a:cs typeface="Lato"/>
                          <a:sym typeface="Lato"/>
                        </a:rPr>
                        <a:t>Dissemination</a:t>
                      </a:r>
                      <a:endParaRPr b="1"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r>
              <a:tr h="130325">
                <a:tc>
                  <a:txBody>
                    <a:bodyPr/>
                    <a:lstStyle/>
                    <a:p>
                      <a:pPr indent="0" lvl="0" marL="0" rtl="0" algn="l">
                        <a:spcBef>
                          <a:spcPts val="0"/>
                        </a:spcBef>
                        <a:spcAft>
                          <a:spcPts val="0"/>
                        </a:spcAft>
                        <a:buNone/>
                      </a:pPr>
                      <a:r>
                        <a:rPr lang="en-US" sz="800">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SDRs (22 channels: DNB; I1-I5; M01-M16)</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EMC via NWave  Also </a:t>
                      </a:r>
                      <a:r>
                        <a:rPr lang="en-US" sz="800">
                          <a:solidFill>
                            <a:schemeClr val="dk1"/>
                          </a:solidFill>
                          <a:latin typeface="Lato"/>
                          <a:ea typeface="Lato"/>
                          <a:cs typeface="Lato"/>
                          <a:sym typeface="Lato"/>
                        </a:rPr>
                        <a:t>DB / LDM from CIs</a:t>
                      </a:r>
                      <a:endParaRPr sz="800">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ATMS TDR</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EMC via NWave</a:t>
                      </a:r>
                      <a:endParaRPr sz="800">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CrIS SDR</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EMC</a:t>
                      </a:r>
                      <a:r>
                        <a:rPr lang="en-US" sz="800">
                          <a:solidFill>
                            <a:schemeClr val="dk1"/>
                          </a:solidFill>
                          <a:latin typeface="Lato"/>
                          <a:ea typeface="Lato"/>
                          <a:cs typeface="Lato"/>
                          <a:sym typeface="Lato"/>
                        </a:rPr>
                        <a:t> via NWave</a:t>
                      </a:r>
                      <a:endParaRPr sz="800">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Polar Winds</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EMC</a:t>
                      </a:r>
                      <a:r>
                        <a:rPr lang="en-US" sz="800">
                          <a:solidFill>
                            <a:schemeClr val="dk1"/>
                          </a:solidFill>
                          <a:latin typeface="Lato"/>
                          <a:ea typeface="Lato"/>
                          <a:cs typeface="Lato"/>
                          <a:sym typeface="Lato"/>
                        </a:rPr>
                        <a:t> via NWave  Also DB / LDM from CIs</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Active Fires</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Ice Concentration &amp; Ice Surface Temp.</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Aerosol: Volcanic Ash Detection &amp; Height</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Aerosol Optical Depth</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Aerosol Detection Product</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ATMS MiRS 2D parameters</a:t>
                      </a:r>
                      <a:endParaRPr sz="800">
                        <a:solidFill>
                          <a:schemeClr val="dk1"/>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r>
                        <a:rPr i="1" lang="en-US" sz="800">
                          <a:solidFill>
                            <a:schemeClr val="dk1"/>
                          </a:solidFill>
                          <a:latin typeface="Lato"/>
                          <a:ea typeface="Lato"/>
                          <a:cs typeface="Lato"/>
                          <a:sym typeface="Lato"/>
                        </a:rPr>
                        <a:t> (also DB / LDM via CIs)</a:t>
                      </a:r>
                      <a:endParaRPr i="1"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GCOM-W1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AMSR-2 Microwave Brightness Temp.</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GCOM-W1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AMSR-2 L2 Ocean</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latin typeface="Lato"/>
                          <a:ea typeface="Lato"/>
                          <a:cs typeface="Lato"/>
                          <a:sym typeface="Lato"/>
                        </a:rPr>
                        <a:t>GOES-East,West</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US" sz="800">
                          <a:latin typeface="Lato"/>
                          <a:ea typeface="Lato"/>
                          <a:cs typeface="Lato"/>
                          <a:sym typeface="Lato"/>
                        </a:rPr>
                        <a:t>ABI </a:t>
                      </a:r>
                      <a:r>
                        <a:rPr lang="en-US" sz="800">
                          <a:solidFill>
                            <a:schemeClr val="dk1"/>
                          </a:solidFill>
                          <a:latin typeface="Lato"/>
                          <a:ea typeface="Lato"/>
                          <a:cs typeface="Lato"/>
                          <a:sym typeface="Lato"/>
                        </a:rPr>
                        <a:t>L2 products (see list -&gt; )</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DD</a:t>
                      </a:r>
                      <a:r>
                        <a:rPr lang="en-US" sz="800">
                          <a:solidFill>
                            <a:schemeClr val="dk1"/>
                          </a:solidFill>
                          <a:latin typeface="Lato"/>
                          <a:ea typeface="Lato"/>
                          <a:cs typeface="Lato"/>
                          <a:sym typeface="Lato"/>
                        </a:rPr>
                        <a:t> (now on SBN EXP Channel)</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GCOM-W1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AMSR-2 L2 Precip</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GCOM-W1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AMSR-2 L2 Snow</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GCOM-W1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AMSR-2 L2 Sea Ice</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GCOM-W1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AMSR-2 L2 Soil</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VIIRS Flood Mapping</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3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Cloud Top (Height, Temperature, Pressure)</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81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Cloud Base Height</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Cloud Mask</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Cloud Phase</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Cloud Composition (Daytime)</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Cloud Composition (Nighttime)</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ATMS MiRS 3D parameters (Soundings)</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VIIRS Img. EDRs (21 channels: </a:t>
                      </a:r>
                      <a:r>
                        <a:rPr lang="en-US" sz="800">
                          <a:solidFill>
                            <a:schemeClr val="dk1"/>
                          </a:solidFill>
                          <a:latin typeface="Lato"/>
                          <a:ea typeface="Lato"/>
                          <a:cs typeface="Lato"/>
                          <a:sym typeface="Lato"/>
                        </a:rPr>
                        <a:t>I01-I05; M01-M16</a:t>
                      </a:r>
                      <a:r>
                        <a:rPr lang="en-US" sz="800">
                          <a:latin typeface="Lato"/>
                          <a:ea typeface="Lato"/>
                          <a:cs typeface="Lato"/>
                          <a:sym typeface="Lato"/>
                        </a:rPr>
                        <a:t>)</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r>
                        <a:rPr lang="en-US" sz="800">
                          <a:solidFill>
                            <a:schemeClr val="dk1"/>
                          </a:solidFill>
                          <a:latin typeface="Lato"/>
                          <a:ea typeface="Lato"/>
                          <a:cs typeface="Lato"/>
                          <a:sym typeface="Lato"/>
                        </a:rPr>
                        <a:t> </a:t>
                      </a:r>
                      <a:r>
                        <a:rPr i="1" lang="en-US" sz="800">
                          <a:solidFill>
                            <a:schemeClr val="dk1"/>
                          </a:solidFill>
                          <a:latin typeface="Lato"/>
                          <a:ea typeface="Lato"/>
                          <a:cs typeface="Lato"/>
                          <a:sym typeface="Lato"/>
                        </a:rPr>
                        <a:t>(S-NPP I1,4,5 for Alaska are on SBN)</a:t>
                      </a:r>
                      <a:endParaRPr i="1"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VIIRS ACSPO Sea Surface Temperature</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r>
                        <a:rPr i="1" lang="en-US" sz="800">
                          <a:solidFill>
                            <a:schemeClr val="dk1"/>
                          </a:solidFill>
                          <a:latin typeface="Lato"/>
                          <a:ea typeface="Lato"/>
                          <a:cs typeface="Lato"/>
                          <a:sym typeface="Lato"/>
                        </a:rPr>
                        <a:t> (also DB / LDM via CIs)</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VIIRS Ice Age &amp; Thickness</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VIIRS Snow Fraction</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VIIRS Land Surface Temperature</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chemeClr val="dk1"/>
                          </a:solidFill>
                          <a:latin typeface="Lato"/>
                          <a:ea typeface="Lato"/>
                          <a:cs typeface="Lato"/>
                          <a:sym typeface="Lato"/>
                        </a:rPr>
                        <a:t>S-NPP, NOAA-20,-21</a:t>
                      </a:r>
                      <a:endParaRPr sz="800">
                        <a:solidFill>
                          <a:schemeClr val="dk1"/>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VIIRS Land Surface Albedo</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latin typeface="Lato"/>
                          <a:ea typeface="Lato"/>
                          <a:cs typeface="Lato"/>
                          <a:sym typeface="Lato"/>
                        </a:rPr>
                        <a:t>Sentinel, RADARSAT</a:t>
                      </a:r>
                      <a:endParaRPr sz="800">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Synthetic Aperture Radar</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latin typeface="Lato"/>
                          <a:ea typeface="Lato"/>
                          <a:cs typeface="Lato"/>
                          <a:sym typeface="Lato"/>
                        </a:rPr>
                        <a:t>Meteosat 3rd Gen (MTG)</a:t>
                      </a:r>
                      <a:endParaRPr sz="800">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Imagery and L2s</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latin typeface="Lato"/>
                          <a:ea typeface="Lato"/>
                          <a:cs typeface="Lato"/>
                          <a:sym typeface="Lato"/>
                        </a:rPr>
                        <a:t>Metop 2nd Gen (MSG)</a:t>
                      </a:r>
                      <a:endParaRPr sz="800">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latin typeface="Lato"/>
                          <a:ea typeface="Lato"/>
                          <a:cs typeface="Lato"/>
                          <a:sym typeface="Lato"/>
                        </a:rPr>
                        <a:t>Imagery and L2s</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Metop-B,C</a:t>
                      </a:r>
                      <a:endParaRPr sz="800">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latin typeface="Lato"/>
                          <a:ea typeface="Lato"/>
                          <a:cs typeface="Lato"/>
                          <a:sym typeface="Lato"/>
                        </a:rPr>
                        <a:t>Imagery, L2 products</a:t>
                      </a:r>
                      <a:endParaRPr sz="800">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CC0000"/>
                          </a:solidFill>
                          <a:latin typeface="Lato"/>
                          <a:ea typeface="Lato"/>
                          <a:cs typeface="Lato"/>
                          <a:sym typeface="Lato"/>
                        </a:rPr>
                        <a:t>Potentially DD</a:t>
                      </a:r>
                      <a:endParaRPr sz="800">
                        <a:solidFill>
                          <a:srgbClr val="CC0000"/>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Metop-B,C</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ASCAT ocean surface winds</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OceanSat-3 (CY 2023)</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Ocean surface winds</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 likely</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(7 different polar satellites)</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Polar Blended Total Precipitable Water (TPW) estimates</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(7 different polar satellites)</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Polar Blended % Normal TPW</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(7 different polar satellites)</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Polar Blended Rain Rate estimates</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S-NPP, NOAA-20,-21</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CrIS-ATMS NUCAPS</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S-NPP, NOAA-20,-21</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VIIRS Img. EDR (Day-Night Band / NCC)</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GOES-East,West</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ABI Imagery tiles (FD, CONUS, Meso) (16 channels)</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GOES-East,West</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ABI Derived Motion Winds, Fog &amp; Low Stratus (CONUS)</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0325">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GOES-East,West</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GLM Flash Extent Density (Fall 2022)</a:t>
                      </a:r>
                      <a:endParaRPr sz="800">
                        <a:solidFill>
                          <a:srgbClr val="999999"/>
                        </a:solidFill>
                        <a:latin typeface="Lato"/>
                        <a:ea typeface="Lato"/>
                        <a:cs typeface="Lato"/>
                        <a:sym typeface="Lato"/>
                      </a:endParaRPr>
                    </a:p>
                  </a:txBody>
                  <a:tcPr marT="0" marB="0"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999999"/>
                          </a:solidFill>
                          <a:latin typeface="Lato"/>
                          <a:ea typeface="Lato"/>
                          <a:cs typeface="Lato"/>
                          <a:sym typeface="Lato"/>
                        </a:rPr>
                        <a:t>SBN</a:t>
                      </a:r>
                      <a:endParaRPr sz="800">
                        <a:solidFill>
                          <a:srgbClr val="999999"/>
                        </a:solidFill>
                        <a:latin typeface="Lato"/>
                        <a:ea typeface="Lato"/>
                        <a:cs typeface="Lato"/>
                        <a:sym typeface="Lato"/>
                      </a:endParaRPr>
                    </a:p>
                  </a:txBody>
                  <a:tcPr marT="0" marB="0" marR="18275" marL="1827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215" name="Google Shape;215;g1211b3e4330_1_117"/>
          <p:cNvGraphicFramePr/>
          <p:nvPr/>
        </p:nvGraphicFramePr>
        <p:xfrm>
          <a:off x="8252867" y="1120200"/>
          <a:ext cx="3000000" cy="3000000"/>
        </p:xfrm>
        <a:graphic>
          <a:graphicData uri="http://schemas.openxmlformats.org/drawingml/2006/table">
            <a:tbl>
              <a:tblPr>
                <a:noFill/>
                <a:tableStyleId>{FAAB4D49-4F9B-4D17-99C7-196FA908A2E7}</a:tableStyleId>
              </a:tblPr>
              <a:tblGrid>
                <a:gridCol w="692375"/>
                <a:gridCol w="1648775"/>
                <a:gridCol w="1287875"/>
              </a:tblGrid>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Aerosol Detection</a:t>
                      </a:r>
                      <a:endParaRPr sz="800">
                        <a:latin typeface="Lato"/>
                        <a:ea typeface="Lato"/>
                        <a:cs typeface="Lato"/>
                        <a:sym typeface="Lato"/>
                      </a:endParaRPr>
                    </a:p>
                  </a:txBody>
                  <a:tcPr marT="0" marB="0" marR="0" marL="0" anchor="b">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Aerosol Optical Depth</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Phase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Rain Rate/QPE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Height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Clear Sky Mask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Temperature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Fire/Hot Spot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Land Surface Temperature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Sea Surface Temperature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Derived Stability Indices</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Total Precipitable Water</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Legacy Vertical Moisture Profile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Sector</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Legacy Vertical Temperature Profile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Sector</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Particle Size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Pressure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GOES-East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Optical Depth</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Aerosol Detection</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Aerosol Optical Depth</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Phase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Rain Rate/QPE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Height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Clear Sky Mask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Temperature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Fire/Hot Spot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Land Surface Temperature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Sea Surface Temperature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Derived Stability Indices</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Total Precipitable Water</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Legacy Vertical Moisture Profile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Sector</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Legacy Vertical Temperature Profile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Sector</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Derived Motion Winds</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Particle Size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 / Meso</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Top Pressure</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r>
              <a:tr h="109075">
                <a:tc>
                  <a:txBody>
                    <a:bodyPr/>
                    <a:lstStyle/>
                    <a:p>
                      <a:pPr indent="0" lvl="0" marL="57150" rtl="0" algn="l">
                        <a:lnSpc>
                          <a:spcPct val="100000"/>
                        </a:lnSpc>
                        <a:spcBef>
                          <a:spcPts val="0"/>
                        </a:spcBef>
                        <a:spcAft>
                          <a:spcPts val="0"/>
                        </a:spcAft>
                        <a:buNone/>
                      </a:pPr>
                      <a:r>
                        <a:rPr lang="en-US" sz="800">
                          <a:latin typeface="Lato"/>
                          <a:ea typeface="Lato"/>
                          <a:cs typeface="Lato"/>
                          <a:sym typeface="Lato"/>
                        </a:rPr>
                        <a:t>GOES-West</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0000">
                          <a:alpha val="0"/>
                        </a:srgbClr>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Cloud Optical Depth</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0000">
                          <a:alpha val="0"/>
                        </a:srgbClr>
                      </a:solidFill>
                      <a:prstDash val="solid"/>
                      <a:round/>
                      <a:headEnd len="sm" w="sm" type="none"/>
                      <a:tailEnd len="sm" w="sm" type="none"/>
                    </a:lnB>
                    <a:solidFill>
                      <a:srgbClr val="F3F3F3"/>
                    </a:solidFill>
                  </a:tcPr>
                </a:tc>
                <a:tc>
                  <a:txBody>
                    <a:bodyPr/>
                    <a:lstStyle/>
                    <a:p>
                      <a:pPr indent="0" lvl="0" marL="0" rtl="0" algn="l">
                        <a:lnSpc>
                          <a:spcPct val="100000"/>
                        </a:lnSpc>
                        <a:spcBef>
                          <a:spcPts val="0"/>
                        </a:spcBef>
                        <a:spcAft>
                          <a:spcPts val="0"/>
                        </a:spcAft>
                        <a:buNone/>
                      </a:pPr>
                      <a:r>
                        <a:rPr lang="en-US" sz="800">
                          <a:latin typeface="Lato"/>
                          <a:ea typeface="Lato"/>
                          <a:cs typeface="Lato"/>
                          <a:sym typeface="Lato"/>
                        </a:rPr>
                        <a:t>CONUS / Full Disk</a:t>
                      </a:r>
                      <a:endParaRPr sz="800">
                        <a:latin typeface="Lato"/>
                        <a:ea typeface="Lato"/>
                        <a:cs typeface="Lato"/>
                        <a:sym typeface="Lato"/>
                      </a:endParaRPr>
                    </a:p>
                  </a:txBody>
                  <a:tcPr marT="0" marB="0" marR="0" marL="0" anchor="b">
                    <a:lnT cap="flat" cmpd="sng" w="9525">
                      <a:solidFill>
                        <a:srgbClr val="CCCCCC"/>
                      </a:solidFill>
                      <a:prstDash val="solid"/>
                      <a:round/>
                      <a:headEnd len="sm" w="sm" type="none"/>
                      <a:tailEnd len="sm" w="sm" type="none"/>
                    </a:lnT>
                    <a:lnB cap="flat" cmpd="sng" w="9525">
                      <a:solidFill>
                        <a:srgbClr val="CC0000">
                          <a:alpha val="0"/>
                        </a:srgbClr>
                      </a:solidFill>
                      <a:prstDash val="solid"/>
                      <a:round/>
                      <a:headEnd len="sm" w="sm" type="none"/>
                      <a:tailEnd len="sm" w="sm" type="none"/>
                    </a:lnB>
                    <a:solidFill>
                      <a:srgbClr val="F3F3F3"/>
                    </a:solidFill>
                  </a:tcPr>
                </a:tc>
              </a:tr>
            </a:tbl>
          </a:graphicData>
        </a:graphic>
      </p:graphicFrame>
      <p:cxnSp>
        <p:nvCxnSpPr>
          <p:cNvPr id="216" name="Google Shape;216;g1211b3e4330_1_117"/>
          <p:cNvCxnSpPr/>
          <p:nvPr/>
        </p:nvCxnSpPr>
        <p:spPr>
          <a:xfrm flipH="1">
            <a:off x="7867767" y="1133700"/>
            <a:ext cx="381600" cy="1225500"/>
          </a:xfrm>
          <a:prstGeom prst="straightConnector1">
            <a:avLst/>
          </a:prstGeom>
          <a:noFill/>
          <a:ln cap="flat" cmpd="sng" w="9525">
            <a:solidFill>
              <a:srgbClr val="999999"/>
            </a:solidFill>
            <a:prstDash val="solid"/>
            <a:round/>
            <a:headEnd len="med" w="med" type="none"/>
            <a:tailEnd len="med" w="med" type="none"/>
          </a:ln>
        </p:spPr>
      </p:cxnSp>
      <p:cxnSp>
        <p:nvCxnSpPr>
          <p:cNvPr id="217" name="Google Shape;217;g1211b3e4330_1_117"/>
          <p:cNvCxnSpPr/>
          <p:nvPr/>
        </p:nvCxnSpPr>
        <p:spPr>
          <a:xfrm rot="10800000">
            <a:off x="7877175" y="2483025"/>
            <a:ext cx="379500" cy="2976300"/>
          </a:xfrm>
          <a:prstGeom prst="straightConnector1">
            <a:avLst/>
          </a:prstGeom>
          <a:noFill/>
          <a:ln cap="flat" cmpd="sng" w="9525">
            <a:solidFill>
              <a:srgbClr val="999999"/>
            </a:solidFill>
            <a:prstDash val="solid"/>
            <a:round/>
            <a:headEnd len="med" w="med" type="none"/>
            <a:tailEnd len="med" w="med" type="none"/>
          </a:ln>
        </p:spPr>
      </p:cxnSp>
      <p:sp>
        <p:nvSpPr>
          <p:cNvPr id="218" name="Google Shape;218;g1211b3e4330_1_117"/>
          <p:cNvSpPr txBox="1"/>
          <p:nvPr/>
        </p:nvSpPr>
        <p:spPr>
          <a:xfrm>
            <a:off x="7948678" y="5705075"/>
            <a:ext cx="3773100" cy="532500"/>
          </a:xfrm>
          <a:prstGeom prst="rect">
            <a:avLst/>
          </a:prstGeom>
          <a:noFill/>
          <a:ln>
            <a:noFill/>
          </a:ln>
        </p:spPr>
        <p:txBody>
          <a:bodyPr anchorCtr="0" anchor="t" bIns="12175" lIns="12175" spcFirstLastPara="1" rIns="12175" wrap="square" tIns="12175">
            <a:spAutoFit/>
          </a:bodyPr>
          <a:lstStyle/>
          <a:p>
            <a:pPr indent="0" lvl="0" marL="0" rtl="0" algn="l">
              <a:spcBef>
                <a:spcPts val="0"/>
              </a:spcBef>
              <a:spcAft>
                <a:spcPts val="0"/>
              </a:spcAft>
              <a:buNone/>
            </a:pPr>
            <a:r>
              <a:rPr lang="en-US" sz="1100">
                <a:solidFill>
                  <a:srgbClr val="CC0000"/>
                </a:solidFill>
                <a:latin typeface="Lato"/>
                <a:ea typeface="Lato"/>
                <a:cs typeface="Lato"/>
                <a:sym typeface="Lato"/>
              </a:rPr>
              <a:t>NOTE: </a:t>
            </a:r>
            <a:r>
              <a:rPr lang="en-US" sz="1100">
                <a:solidFill>
                  <a:srgbClr val="CC0000"/>
                </a:solidFill>
                <a:latin typeface="Lato"/>
                <a:ea typeface="Lato"/>
                <a:cs typeface="Lato"/>
                <a:sym typeface="Lato"/>
              </a:rPr>
              <a:t>The list of “Potential DD” products is open-ended</a:t>
            </a:r>
            <a:r>
              <a:rPr lang="en-US" sz="1100">
                <a:solidFill>
                  <a:srgbClr val="CC0000"/>
                </a:solidFill>
                <a:latin typeface="Lato"/>
                <a:ea typeface="Lato"/>
                <a:cs typeface="Lato"/>
                <a:sym typeface="Lato"/>
              </a:rPr>
              <a:t>: AWIPS DD was intended for forecaster access to any satellite products not on SBN.</a:t>
            </a:r>
            <a:endParaRPr sz="1100">
              <a:solidFill>
                <a:srgbClr val="CC0000"/>
              </a:solidFill>
              <a:latin typeface="Lato"/>
              <a:ea typeface="Lato"/>
              <a:cs typeface="Lato"/>
              <a:sym typeface="Lato"/>
            </a:endParaRPr>
          </a:p>
        </p:txBody>
      </p:sp>
      <p:sp>
        <p:nvSpPr>
          <p:cNvPr id="219" name="Google Shape;219;g1211b3e4330_1_117"/>
          <p:cNvSpPr txBox="1"/>
          <p:nvPr/>
        </p:nvSpPr>
        <p:spPr>
          <a:xfrm>
            <a:off x="7948667" y="6314667"/>
            <a:ext cx="2889300" cy="363300"/>
          </a:xfrm>
          <a:prstGeom prst="rect">
            <a:avLst/>
          </a:prstGeom>
          <a:noFill/>
          <a:ln>
            <a:noFill/>
          </a:ln>
        </p:spPr>
        <p:txBody>
          <a:bodyPr anchorCtr="0" anchor="t" bIns="12175" lIns="12175" spcFirstLastPara="1" rIns="12175" wrap="square" tIns="12175">
            <a:spAutoFit/>
          </a:bodyPr>
          <a:lstStyle/>
          <a:p>
            <a:pPr indent="0" lvl="0" marL="0" rtl="0" algn="l">
              <a:spcBef>
                <a:spcPts val="0"/>
              </a:spcBef>
              <a:spcAft>
                <a:spcPts val="0"/>
              </a:spcAft>
              <a:buNone/>
            </a:pPr>
            <a:r>
              <a:rPr lang="en-US" sz="1100">
                <a:solidFill>
                  <a:srgbClr val="999999"/>
                </a:solidFill>
                <a:latin typeface="Lato"/>
                <a:ea typeface="Lato"/>
                <a:cs typeface="Lato"/>
                <a:sym typeface="Lato"/>
              </a:rPr>
              <a:t>NOTE: This is not an exhaustive list of satellite data products on SBN. See </a:t>
            </a:r>
            <a:r>
              <a:rPr lang="en-US" sz="1100" u="sng">
                <a:solidFill>
                  <a:schemeClr val="hlink"/>
                </a:solidFill>
                <a:latin typeface="Lato"/>
                <a:ea typeface="Lato"/>
                <a:cs typeface="Lato"/>
                <a:sym typeface="Lato"/>
                <a:hlinkClick r:id="rId3"/>
              </a:rPr>
              <a:t>these tables</a:t>
            </a:r>
            <a:r>
              <a:rPr lang="en-US" sz="1100">
                <a:solidFill>
                  <a:srgbClr val="999999"/>
                </a:solidFill>
                <a:latin typeface="Lato"/>
                <a:ea typeface="Lato"/>
                <a:cs typeface="Lato"/>
                <a:sym typeface="Lato"/>
              </a:rPr>
              <a:t>.</a:t>
            </a:r>
            <a:endParaRPr sz="1100">
              <a:solidFill>
                <a:srgbClr val="999999"/>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10b1813ef6e_0_105"/>
          <p:cNvSpPr txBox="1"/>
          <p:nvPr>
            <p:ph idx="1" type="body"/>
          </p:nvPr>
        </p:nvSpPr>
        <p:spPr>
          <a:xfrm>
            <a:off x="470950" y="1182500"/>
            <a:ext cx="6421200" cy="5377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3200"/>
              <a:buNone/>
            </a:pPr>
            <a:r>
              <a:rPr lang="en-US" sz="1400">
                <a:solidFill>
                  <a:srgbClr val="666666"/>
                </a:solidFill>
              </a:rPr>
              <a:t>(No sooner than FY23 Q1; cf. Public Information Statement </a:t>
            </a:r>
            <a:r>
              <a:rPr lang="en-US" sz="1400" u="sng">
                <a:solidFill>
                  <a:schemeClr val="accent5"/>
                </a:solidFill>
                <a:hlinkClick r:id="rId3">
                  <a:extLst>
                    <a:ext uri="{A12FA001-AC4F-418D-AE19-62706E023703}">
                      <ahyp:hlinkClr val="tx"/>
                    </a:ext>
                  </a:extLst>
                </a:hlinkClick>
              </a:rPr>
              <a:t>PNS21-60</a:t>
            </a:r>
            <a:r>
              <a:rPr lang="en-US" sz="1400">
                <a:solidFill>
                  <a:srgbClr val="666666"/>
                </a:solidFill>
              </a:rPr>
              <a:t>)</a:t>
            </a:r>
            <a:endParaRPr sz="1400">
              <a:solidFill>
                <a:srgbClr val="666666"/>
              </a:solidFill>
            </a:endParaRPr>
          </a:p>
          <a:p>
            <a:pPr indent="-215900" lvl="1" marL="228600" rtl="0" algn="l">
              <a:lnSpc>
                <a:spcPct val="115000"/>
              </a:lnSpc>
              <a:spcBef>
                <a:spcPts val="1000"/>
              </a:spcBef>
              <a:spcAft>
                <a:spcPts val="0"/>
              </a:spcAft>
              <a:buSzPts val="1600"/>
              <a:buChar char="○"/>
            </a:pPr>
            <a:r>
              <a:rPr i="1" lang="en-US" sz="1600"/>
              <a:t>Phase 1:</a:t>
            </a:r>
            <a:endParaRPr i="1" sz="1600"/>
          </a:p>
          <a:p>
            <a:pPr indent="-203200" lvl="2" marL="457200" rtl="0" algn="l">
              <a:lnSpc>
                <a:spcPct val="115000"/>
              </a:lnSpc>
              <a:spcBef>
                <a:spcPts val="600"/>
              </a:spcBef>
              <a:spcAft>
                <a:spcPts val="0"/>
              </a:spcAft>
              <a:buSzPts val="1400"/>
              <a:buChar char="■"/>
            </a:pPr>
            <a:r>
              <a:rPr lang="en-US" sz="1400"/>
              <a:t>Cease creation/transmission of the </a:t>
            </a:r>
            <a:r>
              <a:rPr b="1" lang="en-US" sz="1400"/>
              <a:t>"Hawaii Regional"</a:t>
            </a:r>
            <a:r>
              <a:rPr lang="en-US" sz="1400"/>
              <a:t> SCMI sector, </a:t>
            </a:r>
            <a:br>
              <a:rPr lang="en-US" sz="1400"/>
            </a:br>
            <a:r>
              <a:rPr lang="en-US" sz="1400"/>
              <a:t>for all bands (1-16)</a:t>
            </a:r>
            <a:endParaRPr sz="1400"/>
          </a:p>
          <a:p>
            <a:pPr indent="-203200" lvl="2" marL="457200" rtl="0" algn="l">
              <a:lnSpc>
                <a:spcPct val="115000"/>
              </a:lnSpc>
              <a:spcBef>
                <a:spcPts val="600"/>
              </a:spcBef>
              <a:spcAft>
                <a:spcPts val="0"/>
              </a:spcAft>
              <a:buSzPts val="1400"/>
              <a:buChar char="■"/>
            </a:pPr>
            <a:r>
              <a:rPr lang="en-US" sz="1400"/>
              <a:t>Increase spatial resolution of </a:t>
            </a:r>
            <a:r>
              <a:rPr b="1" lang="en-US" sz="1400"/>
              <a:t>Channel 13 (IR Window)  </a:t>
            </a:r>
            <a:br>
              <a:rPr b="1" lang="en-US" sz="1400"/>
            </a:br>
            <a:r>
              <a:rPr b="1" lang="en-US" sz="1400"/>
              <a:t>to full (2 km) resolution </a:t>
            </a:r>
            <a:r>
              <a:rPr lang="en-US" sz="1400"/>
              <a:t>for Northern Hemisphere</a:t>
            </a:r>
            <a:endParaRPr sz="1400"/>
          </a:p>
          <a:p>
            <a:pPr indent="-203200" lvl="2" marL="457200" rtl="0" algn="l">
              <a:lnSpc>
                <a:spcPct val="115000"/>
              </a:lnSpc>
              <a:spcBef>
                <a:spcPts val="600"/>
              </a:spcBef>
              <a:spcAft>
                <a:spcPts val="0"/>
              </a:spcAft>
              <a:buSzPts val="1400"/>
              <a:buChar char="■"/>
            </a:pPr>
            <a:r>
              <a:rPr lang="en-US" sz="1400"/>
              <a:t>Add </a:t>
            </a:r>
            <a:r>
              <a:rPr b="1" lang="en-US" sz="1400"/>
              <a:t>"American Samoa Regional"</a:t>
            </a:r>
            <a:r>
              <a:rPr lang="en-US" sz="1400"/>
              <a:t> sector </a:t>
            </a:r>
            <a:br>
              <a:rPr lang="en-US" sz="1400"/>
            </a:br>
            <a:r>
              <a:rPr lang="en-US" sz="1400"/>
              <a:t>for Channel 13 (IR Window) at full (2 km) resolution</a:t>
            </a:r>
            <a:endParaRPr sz="1400"/>
          </a:p>
          <a:p>
            <a:pPr indent="-215900" lvl="1" marL="228600" rtl="0" algn="l">
              <a:lnSpc>
                <a:spcPct val="115000"/>
              </a:lnSpc>
              <a:spcBef>
                <a:spcPts val="600"/>
              </a:spcBef>
              <a:spcAft>
                <a:spcPts val="0"/>
              </a:spcAft>
              <a:buSzPts val="1600"/>
              <a:buChar char="○"/>
            </a:pPr>
            <a:r>
              <a:rPr i="1" lang="en-US" sz="1600">
                <a:extLst>
                  <a:ext uri="http://customooxmlschemas.google.com/">
                    <go:slidesCustomData xmlns:go="http://customooxmlschemas.google.com/" textRoundtripDataId="2"/>
                  </a:ext>
                </a:extLst>
              </a:rPr>
              <a:t>Phase 2: </a:t>
            </a:r>
            <a:br>
              <a:rPr i="1" lang="en-US" sz="1600">
                <a:extLst>
                  <a:ext uri="http://customooxmlschemas.google.com/">
                    <go:slidesCustomData xmlns:go="http://customooxmlschemas.google.com/" textRoundtripDataId="2"/>
                  </a:ext>
                </a:extLst>
              </a:rPr>
            </a:br>
            <a:r>
              <a:rPr lang="en-US" sz="1500">
                <a:extLst>
                  <a:ext uri="http://customooxmlschemas.google.com/">
                    <go:slidesCustomData xmlns:go="http://customooxmlschemas.google.com/" textRoundtripDataId="3"/>
                  </a:ext>
                </a:extLst>
              </a:rPr>
              <a:t>Cease SBN transmission of all (reduced-resolution, 6 km) </a:t>
            </a:r>
            <a:r>
              <a:rPr b="1" lang="en-US" sz="1500">
                <a:extLst>
                  <a:ext uri="http://customooxmlschemas.google.com/">
                    <go:slidesCustomData xmlns:go="http://customooxmlschemas.google.com/" textRoundtripDataId="4"/>
                  </a:ext>
                </a:extLst>
              </a:rPr>
              <a:t>Southern Hemisphere </a:t>
            </a:r>
            <a:r>
              <a:rPr lang="en-US" sz="1500">
                <a:extLst>
                  <a:ext uri="http://customooxmlschemas.google.com/">
                    <go:slidesCustomData xmlns:go="http://customooxmlschemas.google.com/" textRoundtripDataId="5"/>
                  </a:ext>
                </a:extLst>
              </a:rPr>
              <a:t>imagery from the Full Disk, for all bands</a:t>
            </a:r>
            <a:endParaRPr sz="1500"/>
          </a:p>
          <a:p>
            <a:pPr indent="-215900" lvl="1" marL="228600" rtl="0" algn="l">
              <a:lnSpc>
                <a:spcPct val="115000"/>
              </a:lnSpc>
              <a:spcBef>
                <a:spcPts val="600"/>
              </a:spcBef>
              <a:spcAft>
                <a:spcPts val="0"/>
              </a:spcAft>
              <a:buSzPts val="1600"/>
              <a:buChar char="○"/>
            </a:pPr>
            <a:r>
              <a:rPr i="1" lang="en-US" sz="1600">
                <a:extLst>
                  <a:ext uri="http://customooxmlschemas.google.com/">
                    <go:slidesCustomData xmlns:go="http://customooxmlschemas.google.com/" textRoundtripDataId="6"/>
                  </a:ext>
                </a:extLst>
              </a:rPr>
              <a:t>Phase 3: </a:t>
            </a:r>
            <a:br>
              <a:rPr i="1" lang="en-US" sz="1600">
                <a:extLst>
                  <a:ext uri="http://customooxmlschemas.google.com/">
                    <go:slidesCustomData xmlns:go="http://customooxmlschemas.google.com/" textRoundtripDataId="6"/>
                  </a:ext>
                </a:extLst>
              </a:rPr>
            </a:br>
            <a:r>
              <a:rPr lang="en-US" sz="1500">
                <a:extLst>
                  <a:ext uri="http://customooxmlschemas.google.com/">
                    <go:slidesCustomData xmlns:go="http://customooxmlschemas.google.com/" textRoundtripDataId="7"/>
                  </a:ext>
                </a:extLst>
              </a:rPr>
              <a:t>Transition </a:t>
            </a:r>
            <a:r>
              <a:rPr b="1" lang="en-US" sz="1500">
                <a:extLst>
                  <a:ext uri="http://customooxmlschemas.google.com/">
                    <go:slidesCustomData xmlns:go="http://customooxmlschemas.google.com/" textRoundtripDataId="8"/>
                  </a:ext>
                </a:extLst>
              </a:rPr>
              <a:t>Channel 16 (CO2 Band) from SBN to PDA/Data Delivery</a:t>
            </a:r>
            <a:r>
              <a:rPr lang="en-US" sz="1500">
                <a:extLst>
                  <a:ext uri="http://customooxmlschemas.google.com/">
                    <go:slidesCustomData xmlns:go="http://customooxmlschemas.google.com/" textRoundtripDataId="9"/>
                  </a:ext>
                </a:extLst>
              </a:rPr>
              <a:t> (for northern hemisphere), for all sectors (Full Disk, CONUS, Meso)</a:t>
            </a:r>
            <a:endParaRPr sz="1500"/>
          </a:p>
        </p:txBody>
      </p:sp>
      <p:sp>
        <p:nvSpPr>
          <p:cNvPr id="226" name="Google Shape;226;g10b1813ef6e_0_10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27" name="Google Shape;227;g10b1813ef6e_0_105"/>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34375"/>
              <a:buNone/>
            </a:pPr>
            <a:r>
              <a:rPr lang="en-US" sz="3200"/>
              <a:t>Under Consideration:</a:t>
            </a:r>
            <a:br>
              <a:rPr lang="en-US" sz="3200"/>
            </a:br>
            <a:r>
              <a:rPr lang="en-US" sz="2311"/>
              <a:t>Changes to the geographic and spectral coverage of GOES-East,West SCMI disseminated over SBN </a:t>
            </a:r>
            <a:endParaRPr sz="2311"/>
          </a:p>
        </p:txBody>
      </p:sp>
      <p:grpSp>
        <p:nvGrpSpPr>
          <p:cNvPr id="228" name="Google Shape;228;g10b1813ef6e_0_105"/>
          <p:cNvGrpSpPr/>
          <p:nvPr/>
        </p:nvGrpSpPr>
        <p:grpSpPr>
          <a:xfrm>
            <a:off x="6877825" y="3945950"/>
            <a:ext cx="4667250" cy="2857500"/>
            <a:chOff x="6877825" y="3945950"/>
            <a:chExt cx="4667250" cy="2857500"/>
          </a:xfrm>
        </p:grpSpPr>
        <p:pic>
          <p:nvPicPr>
            <p:cNvPr id="229" name="Google Shape;229;g10b1813ef6e_0_105"/>
            <p:cNvPicPr preferRelativeResize="0"/>
            <p:nvPr/>
          </p:nvPicPr>
          <p:blipFill rotWithShape="1">
            <a:blip r:embed="rId4">
              <a:alphaModFix/>
            </a:blip>
            <a:srcRect b="0" l="0" r="0" t="0"/>
            <a:stretch/>
          </p:blipFill>
          <p:spPr>
            <a:xfrm>
              <a:off x="6877825" y="3945950"/>
              <a:ext cx="4667250" cy="2857500"/>
            </a:xfrm>
            <a:prstGeom prst="rect">
              <a:avLst/>
            </a:prstGeom>
            <a:noFill/>
            <a:ln>
              <a:noFill/>
            </a:ln>
          </p:spPr>
        </p:pic>
        <p:sp>
          <p:nvSpPr>
            <p:cNvPr id="230" name="Google Shape;230;g10b1813ef6e_0_105"/>
            <p:cNvSpPr txBox="1"/>
            <p:nvPr/>
          </p:nvSpPr>
          <p:spPr>
            <a:xfrm>
              <a:off x="6954025" y="6400050"/>
              <a:ext cx="116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D9D9D9"/>
                  </a:solidFill>
                  <a:latin typeface="Lato"/>
                  <a:ea typeface="Lato"/>
                  <a:cs typeface="Lato"/>
                  <a:sym typeface="Lato"/>
                </a:rPr>
                <a:t>GOES-West</a:t>
              </a:r>
              <a:endParaRPr b="0" i="0" sz="1400" u="none" cap="none" strike="noStrike">
                <a:solidFill>
                  <a:srgbClr val="D9D9D9"/>
                </a:solidFill>
                <a:latin typeface="Lato"/>
                <a:ea typeface="Lato"/>
                <a:cs typeface="Lato"/>
                <a:sym typeface="Lato"/>
              </a:endParaRPr>
            </a:p>
          </p:txBody>
        </p:sp>
      </p:grpSp>
      <p:grpSp>
        <p:nvGrpSpPr>
          <p:cNvPr id="231" name="Google Shape;231;g10b1813ef6e_0_105"/>
          <p:cNvGrpSpPr/>
          <p:nvPr/>
        </p:nvGrpSpPr>
        <p:grpSpPr>
          <a:xfrm>
            <a:off x="6877825" y="981325"/>
            <a:ext cx="4667250" cy="2857500"/>
            <a:chOff x="6877825" y="981325"/>
            <a:chExt cx="4667250" cy="2857500"/>
          </a:xfrm>
        </p:grpSpPr>
        <p:pic>
          <p:nvPicPr>
            <p:cNvPr id="232" name="Google Shape;232;g10b1813ef6e_0_105"/>
            <p:cNvPicPr preferRelativeResize="0"/>
            <p:nvPr/>
          </p:nvPicPr>
          <p:blipFill rotWithShape="1">
            <a:blip r:embed="rId5">
              <a:alphaModFix/>
            </a:blip>
            <a:srcRect b="0" l="0" r="0" t="0"/>
            <a:stretch/>
          </p:blipFill>
          <p:spPr>
            <a:xfrm>
              <a:off x="6877825" y="981325"/>
              <a:ext cx="4667250" cy="2857500"/>
            </a:xfrm>
            <a:prstGeom prst="rect">
              <a:avLst/>
            </a:prstGeom>
            <a:noFill/>
            <a:ln>
              <a:noFill/>
            </a:ln>
          </p:spPr>
        </p:pic>
        <p:sp>
          <p:nvSpPr>
            <p:cNvPr id="233" name="Google Shape;233;g10b1813ef6e_0_105"/>
            <p:cNvSpPr txBox="1"/>
            <p:nvPr/>
          </p:nvSpPr>
          <p:spPr>
            <a:xfrm>
              <a:off x="6954025" y="3428250"/>
              <a:ext cx="116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D9D9D9"/>
                  </a:solidFill>
                  <a:latin typeface="Lato"/>
                  <a:ea typeface="Lato"/>
                  <a:cs typeface="Lato"/>
                  <a:sym typeface="Lato"/>
                </a:rPr>
                <a:t>GOES-East</a:t>
              </a:r>
              <a:endParaRPr b="0" i="0" sz="1400" u="none" cap="none" strike="noStrike">
                <a:solidFill>
                  <a:srgbClr val="D9D9D9"/>
                </a:solidFill>
                <a:latin typeface="Lato"/>
                <a:ea typeface="Lato"/>
                <a:cs typeface="Lato"/>
                <a:sym typeface="Lato"/>
              </a:endParaRPr>
            </a:p>
          </p:txBody>
        </p:sp>
      </p:grpSp>
      <p:sp>
        <p:nvSpPr>
          <p:cNvPr id="234" name="Google Shape;234;g10b1813ef6e_0_105"/>
          <p:cNvSpPr/>
          <p:nvPr/>
        </p:nvSpPr>
        <p:spPr>
          <a:xfrm>
            <a:off x="9422550" y="833250"/>
            <a:ext cx="1959606" cy="1042524"/>
          </a:xfrm>
          <a:prstGeom prst="irregularSeal1">
            <a:avLst/>
          </a:prstGeom>
          <a:solidFill>
            <a:schemeClr val="lt2"/>
          </a:solidFill>
          <a:ln cap="flat" cmpd="sng" w="9525">
            <a:solidFill>
              <a:srgbClr val="B7B7B7"/>
            </a:solidFill>
            <a:prstDash val="solid"/>
            <a:round/>
            <a:headEnd len="sm" w="sm" type="none"/>
            <a:tailEnd len="sm" w="sm" type="none"/>
          </a:ln>
          <a:effectLst>
            <a:outerShdw blurRad="100013" rotWithShape="0" algn="bl" dir="5400000" dist="38100">
              <a:srgbClr val="000000">
                <a:alpha val="50000"/>
              </a:srgbClr>
            </a:outerShdw>
          </a:effectLst>
        </p:spPr>
        <p:txBody>
          <a:bodyPr anchorCtr="0" anchor="ctr" bIns="9125" lIns="9125" spcFirstLastPara="1" rIns="9125" wrap="square" tIns="9125">
            <a:noAutofit/>
          </a:bodyPr>
          <a:lstStyle/>
          <a:p>
            <a:pPr indent="0" lvl="0" marL="0" rtl="0" algn="l">
              <a:spcBef>
                <a:spcPts val="0"/>
              </a:spcBef>
              <a:spcAft>
                <a:spcPts val="0"/>
              </a:spcAft>
              <a:buNone/>
            </a:pPr>
            <a:r>
              <a:rPr lang="en-US" sz="1000">
                <a:solidFill>
                  <a:srgbClr val="666666"/>
                </a:solidFill>
                <a:latin typeface="Lato"/>
                <a:ea typeface="Lato"/>
                <a:cs typeface="Lato"/>
                <a:sym typeface="Lato"/>
              </a:rPr>
              <a:t>No change since January TOWR-S Update</a:t>
            </a:r>
            <a:endParaRPr sz="1000">
              <a:solidFill>
                <a:srgbClr val="666666"/>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c051da0fb0_1_4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41" name="Google Shape;241;gc051da0fb0_1_41"/>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Preparations for </a:t>
            </a:r>
            <a:r>
              <a:rPr lang="en-US" sz="3600" strike="sngStrike">
                <a:solidFill>
                  <a:srgbClr val="A4C2F4"/>
                </a:solidFill>
              </a:rPr>
              <a:t>GOES-T</a:t>
            </a:r>
            <a:r>
              <a:rPr lang="en-US" sz="3600" strike="sngStrike">
                <a:solidFill>
                  <a:srgbClr val="A4C2F4"/>
                </a:solidFill>
              </a:rPr>
              <a:t>&gt;</a:t>
            </a:r>
            <a:r>
              <a:rPr lang="en-US" sz="3600"/>
              <a:t> GOES-18</a:t>
            </a:r>
            <a:endParaRPr sz="3600"/>
          </a:p>
        </p:txBody>
      </p:sp>
      <p:sp>
        <p:nvSpPr>
          <p:cNvPr id="242" name="Google Shape;242;gc051da0fb0_1_41"/>
          <p:cNvSpPr txBox="1"/>
          <p:nvPr>
            <p:ph idx="1" type="body"/>
          </p:nvPr>
        </p:nvSpPr>
        <p:spPr>
          <a:xfrm>
            <a:off x="887875" y="880925"/>
            <a:ext cx="10978200" cy="5231100"/>
          </a:xfrm>
          <a:prstGeom prst="rect">
            <a:avLst/>
          </a:prstGeom>
          <a:noFill/>
          <a:ln>
            <a:noFill/>
          </a:ln>
        </p:spPr>
        <p:txBody>
          <a:bodyPr anchorCtr="0" anchor="t" bIns="45700" lIns="91425" spcFirstLastPara="1" rIns="91425" wrap="square" tIns="45700">
            <a:normAutofit fontScale="85000" lnSpcReduction="20000"/>
          </a:bodyPr>
          <a:lstStyle/>
          <a:p>
            <a:pPr indent="-290195" lvl="0" marL="400050" rtl="0" algn="l">
              <a:lnSpc>
                <a:spcPct val="115000"/>
              </a:lnSpc>
              <a:spcBef>
                <a:spcPts val="640"/>
              </a:spcBef>
              <a:spcAft>
                <a:spcPts val="0"/>
              </a:spcAft>
              <a:buSzPct val="100000"/>
              <a:buChar char="●"/>
            </a:pPr>
            <a:r>
              <a:rPr lang="en-US" sz="2200"/>
              <a:t>Launched</a:t>
            </a:r>
            <a:r>
              <a:rPr lang="en-US" sz="2200">
                <a:extLst>
                  <a:ext uri="http://customooxmlschemas.google.com/">
                    <go:slidesCustomData xmlns:go="http://customooxmlschemas.google.com/" textRoundtripDataId="10"/>
                  </a:ext>
                </a:extLst>
              </a:rPr>
              <a:t> March 1, 2022</a:t>
            </a:r>
            <a:r>
              <a:rPr lang="en-US" sz="2200"/>
              <a:t>; reached geostationary orbit on March 14</a:t>
            </a:r>
            <a:endParaRPr sz="2200"/>
          </a:p>
          <a:p>
            <a:pPr indent="-290195" lvl="0" marL="400050" rtl="0" algn="l">
              <a:lnSpc>
                <a:spcPct val="115000"/>
              </a:lnSpc>
              <a:spcBef>
                <a:spcPts val="640"/>
              </a:spcBef>
              <a:spcAft>
                <a:spcPts val="0"/>
              </a:spcAft>
              <a:buSzPct val="100000"/>
              <a:buChar char="●"/>
            </a:pPr>
            <a:r>
              <a:rPr lang="en-US" sz="2200"/>
              <a:t>First GOES-18 MAG, EXIS data reached PDA, SPADES, and other systems on Mar. 23, 30</a:t>
            </a:r>
            <a:endParaRPr sz="2200"/>
          </a:p>
          <a:p>
            <a:pPr indent="-290195" lvl="0" marL="400050" rtl="0" algn="l">
              <a:lnSpc>
                <a:spcPct val="115000"/>
              </a:lnSpc>
              <a:spcBef>
                <a:spcPts val="1000"/>
              </a:spcBef>
              <a:spcAft>
                <a:spcPts val="0"/>
              </a:spcAft>
              <a:buSzPct val="100000"/>
              <a:buChar char="●"/>
            </a:pPr>
            <a:r>
              <a:rPr lang="en-US" sz="2200"/>
              <a:t>Accelerated Transition to Operations </a:t>
            </a:r>
            <a:endParaRPr sz="2200"/>
          </a:p>
          <a:p>
            <a:pPr indent="-216852" lvl="1" marL="685800" rtl="0" algn="l">
              <a:lnSpc>
                <a:spcPct val="115000"/>
              </a:lnSpc>
              <a:spcBef>
                <a:spcPts val="0"/>
              </a:spcBef>
              <a:spcAft>
                <a:spcPts val="0"/>
              </a:spcAft>
              <a:buSzPct val="100000"/>
              <a:buChar char="○"/>
            </a:pPr>
            <a:r>
              <a:rPr lang="en-US" sz="1900"/>
              <a:t>Dissemination of Provisionally-mature ABI data products from GOES-18 by Aug. 2022</a:t>
            </a:r>
            <a:endParaRPr sz="1900"/>
          </a:p>
          <a:p>
            <a:pPr indent="-216852" lvl="1" marL="685800" marR="0" rtl="0" algn="l">
              <a:lnSpc>
                <a:spcPct val="115000"/>
              </a:lnSpc>
              <a:spcBef>
                <a:spcPts val="0"/>
              </a:spcBef>
              <a:spcAft>
                <a:spcPts val="0"/>
              </a:spcAft>
              <a:buSzPct val="100000"/>
              <a:buChar char="○"/>
            </a:pPr>
            <a:r>
              <a:rPr lang="en-US" sz="1900"/>
              <a:t>Operational</a:t>
            </a:r>
            <a:r>
              <a:rPr lang="en-US" sz="1800"/>
              <a:t> transition targeted for </a:t>
            </a:r>
            <a:r>
              <a:rPr b="1" lang="en-US" sz="1800"/>
              <a:t>Jan. 3, 2023</a:t>
            </a:r>
            <a:endParaRPr b="1" sz="1800"/>
          </a:p>
          <a:p>
            <a:pPr indent="-290195" lvl="0" marL="400050" marR="0" rtl="0" algn="l">
              <a:lnSpc>
                <a:spcPct val="115000"/>
              </a:lnSpc>
              <a:spcBef>
                <a:spcPts val="640"/>
              </a:spcBef>
              <a:spcAft>
                <a:spcPts val="0"/>
              </a:spcAft>
              <a:buSzPct val="100000"/>
              <a:buChar char="●"/>
            </a:pPr>
            <a:r>
              <a:rPr lang="en-US" sz="2200"/>
              <a:t>Pre-operational GOES</a:t>
            </a:r>
            <a:r>
              <a:rPr lang="en-US" sz="2200"/>
              <a:t>-18 data dissemination:</a:t>
            </a:r>
            <a:endParaRPr sz="2200"/>
          </a:p>
          <a:p>
            <a:pPr indent="-216852" lvl="1" marL="685800" marR="0" rtl="0" algn="l">
              <a:lnSpc>
                <a:spcPct val="115000"/>
              </a:lnSpc>
              <a:spcBef>
                <a:spcPts val="0"/>
              </a:spcBef>
              <a:spcAft>
                <a:spcPts val="0"/>
              </a:spcAft>
              <a:buSzPct val="100000"/>
              <a:buChar char="○"/>
            </a:pPr>
            <a:r>
              <a:rPr lang="en-US" sz="1900"/>
              <a:t>Interleaved operations (</a:t>
            </a:r>
            <a:r>
              <a:rPr b="1" lang="en-US" sz="1900"/>
              <a:t>Aug. 1-Sept. 6</a:t>
            </a:r>
            <a:r>
              <a:rPr lang="en-US" sz="1900"/>
              <a:t> and </a:t>
            </a:r>
            <a:r>
              <a:rPr b="1" lang="en-US" sz="1900"/>
              <a:t>Oct. 15-Nov. 11</a:t>
            </a:r>
            <a:r>
              <a:rPr lang="en-US" sz="1900"/>
              <a:t>):</a:t>
            </a:r>
            <a:endParaRPr sz="1900"/>
          </a:p>
          <a:p>
            <a:pPr indent="-216852" lvl="2" marL="971550" marR="0" rtl="0" algn="l">
              <a:lnSpc>
                <a:spcPct val="115000"/>
              </a:lnSpc>
              <a:spcBef>
                <a:spcPts val="0"/>
              </a:spcBef>
              <a:spcAft>
                <a:spcPts val="0"/>
              </a:spcAft>
              <a:buSzPct val="100000"/>
              <a:buChar char="•"/>
            </a:pPr>
            <a:r>
              <a:rPr lang="en-US" sz="1900"/>
              <a:t>The GOES-17 GRB stream will consist of data from </a:t>
            </a:r>
            <a:r>
              <a:rPr b="1" lang="en-US" sz="1900"/>
              <a:t>GOES-18 ABI</a:t>
            </a:r>
            <a:r>
              <a:rPr lang="en-US" sz="1900"/>
              <a:t>, GOES-17 GLM, and GOES-17 space weather instruments. </a:t>
            </a:r>
            <a:endParaRPr sz="1900"/>
          </a:p>
          <a:p>
            <a:pPr indent="-216852" lvl="2" marL="971550" marR="0" rtl="0" algn="l">
              <a:lnSpc>
                <a:spcPct val="115000"/>
              </a:lnSpc>
              <a:spcBef>
                <a:spcPts val="0"/>
              </a:spcBef>
              <a:spcAft>
                <a:spcPts val="0"/>
              </a:spcAft>
              <a:buSzPct val="100000"/>
              <a:buChar char="•"/>
            </a:pPr>
            <a:r>
              <a:rPr lang="en-US" sz="1900"/>
              <a:t>The NWS Satellite Broadcast Network (SBN) will send GOES-18</a:t>
            </a:r>
            <a:r>
              <a:rPr lang="en-US"/>
              <a:t> SCMI data</a:t>
            </a:r>
            <a:r>
              <a:rPr lang="en-US" sz="1900"/>
              <a:t> </a:t>
            </a:r>
            <a:r>
              <a:rPr lang="en-US"/>
              <a:t>and not</a:t>
            </a:r>
            <a:r>
              <a:rPr lang="en-US" sz="1900"/>
              <a:t> GOES-17 SCMI data.</a:t>
            </a:r>
            <a:endParaRPr sz="1900"/>
          </a:p>
          <a:p>
            <a:pPr indent="0" lvl="0" marL="285750" marR="0" rtl="0" algn="l">
              <a:lnSpc>
                <a:spcPct val="115000"/>
              </a:lnSpc>
              <a:spcBef>
                <a:spcPts val="0"/>
              </a:spcBef>
              <a:spcAft>
                <a:spcPts val="0"/>
              </a:spcAft>
              <a:buNone/>
            </a:pPr>
            <a:r>
              <a:rPr i="1" lang="en-US" sz="1900"/>
              <a:t>=&gt; A short (2-4 hour) test of </a:t>
            </a:r>
            <a:r>
              <a:rPr i="1" lang="en-US" sz="1900"/>
              <a:t>interleaved operations </a:t>
            </a:r>
            <a:r>
              <a:rPr i="1" lang="en-US" sz="1900"/>
              <a:t>will take place on June 30.</a:t>
            </a:r>
            <a:endParaRPr i="1" sz="1900"/>
          </a:p>
          <a:p>
            <a:pPr indent="-216852" lvl="1" marL="685800" marR="0" rtl="0" algn="l">
              <a:lnSpc>
                <a:spcPct val="115000"/>
              </a:lnSpc>
              <a:spcBef>
                <a:spcPts val="1000"/>
              </a:spcBef>
              <a:spcAft>
                <a:spcPts val="0"/>
              </a:spcAft>
              <a:buSzPct val="100000"/>
              <a:buChar char="○"/>
            </a:pPr>
            <a:r>
              <a:rPr lang="en-US" sz="1900"/>
              <a:t>Outside of those time periods:</a:t>
            </a:r>
            <a:endParaRPr sz="1900"/>
          </a:p>
          <a:p>
            <a:pPr indent="-331152" lvl="2" marL="1371600" marR="0" rtl="0" algn="l">
              <a:lnSpc>
                <a:spcPct val="115000"/>
              </a:lnSpc>
              <a:spcBef>
                <a:spcPts val="0"/>
              </a:spcBef>
              <a:spcAft>
                <a:spcPts val="0"/>
              </a:spcAft>
              <a:buSzPct val="100000"/>
              <a:buChar char="•"/>
            </a:pPr>
            <a:r>
              <a:rPr lang="en-US" sz="1900"/>
              <a:t>GOES-17 will continue to serve as GOES-West; and </a:t>
            </a:r>
            <a:endParaRPr sz="1900"/>
          </a:p>
          <a:p>
            <a:pPr indent="-331152" lvl="2" marL="1371600" marR="0" rtl="0" algn="l">
              <a:lnSpc>
                <a:spcPct val="115000"/>
              </a:lnSpc>
              <a:spcBef>
                <a:spcPts val="0"/>
              </a:spcBef>
              <a:spcAft>
                <a:spcPts val="0"/>
              </a:spcAft>
              <a:buSzPct val="100000"/>
              <a:buChar char="•"/>
            </a:pPr>
            <a:r>
              <a:rPr lang="en-US" sz="1900"/>
              <a:t>GOES-18 data will not be on GRB or SBN.</a:t>
            </a:r>
            <a:endParaRPr sz="1900"/>
          </a:p>
          <a:p>
            <a:pPr indent="-216852" lvl="1" marL="685800" marR="0" rtl="0" algn="l">
              <a:lnSpc>
                <a:spcPct val="115000"/>
              </a:lnSpc>
              <a:spcBef>
                <a:spcPts val="1000"/>
              </a:spcBef>
              <a:spcAft>
                <a:spcPts val="0"/>
              </a:spcAft>
              <a:buSzPct val="100000"/>
              <a:buChar char="○"/>
            </a:pPr>
            <a:r>
              <a:rPr lang="en-US" sz="1900"/>
              <a:t>Disse</a:t>
            </a:r>
            <a:r>
              <a:rPr lang="en-US" sz="1900"/>
              <a:t>mination of GOES-18 data via NOAA’s cloud computing platform (GeoCloud) will begin in July.</a:t>
            </a:r>
            <a:endParaRPr sz="1900"/>
          </a:p>
          <a:p>
            <a:pPr indent="-290195" lvl="0" marL="400050" marR="0" rtl="0" algn="l">
              <a:lnSpc>
                <a:spcPct val="115000"/>
              </a:lnSpc>
              <a:spcBef>
                <a:spcPts val="1000"/>
              </a:spcBef>
              <a:spcAft>
                <a:spcPts val="0"/>
              </a:spcAft>
              <a:buSzPct val="100000"/>
              <a:buChar char="●"/>
            </a:pPr>
            <a:r>
              <a:rPr lang="en-US" sz="2200"/>
              <a:t>TOWR-S and OPPSD are coordinating</a:t>
            </a:r>
            <a:r>
              <a:rPr lang="en-US" sz="2200"/>
              <a:t> with affected NWS organizations and systems:</a:t>
            </a:r>
            <a:br>
              <a:rPr lang="en-US" sz="2200"/>
            </a:br>
            <a:endParaRPr sz="2200"/>
          </a:p>
        </p:txBody>
      </p:sp>
      <p:graphicFrame>
        <p:nvGraphicFramePr>
          <p:cNvPr id="243" name="Google Shape;243;gc051da0fb0_1_41"/>
          <p:cNvGraphicFramePr/>
          <p:nvPr/>
        </p:nvGraphicFramePr>
        <p:xfrm>
          <a:off x="2783250" y="5560200"/>
          <a:ext cx="3000000" cy="3000000"/>
        </p:xfrm>
        <a:graphic>
          <a:graphicData uri="http://schemas.openxmlformats.org/drawingml/2006/table">
            <a:tbl>
              <a:tblPr>
                <a:noFill/>
                <a:tableStyleId>{C69A8AD5-87EE-412D-A908-2298109CCF97}</a:tableStyleId>
              </a:tblPr>
              <a:tblGrid>
                <a:gridCol w="3520975"/>
                <a:gridCol w="5332200"/>
              </a:tblGrid>
              <a:tr h="149975">
                <a:tc>
                  <a:txBody>
                    <a:bodyPr/>
                    <a:lstStyle/>
                    <a:p>
                      <a:pPr indent="0" lvl="0" marL="0" rtl="0" algn="l">
                        <a:lnSpc>
                          <a:spcPct val="100000"/>
                        </a:lnSpc>
                        <a:spcBef>
                          <a:spcPts val="0"/>
                        </a:spcBef>
                        <a:spcAft>
                          <a:spcPts val="0"/>
                        </a:spcAft>
                        <a:buNone/>
                      </a:pPr>
                      <a:r>
                        <a:t/>
                      </a:r>
                      <a:endParaRPr sz="1200"/>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04800" lvl="0" marL="457200" rtl="0" algn="l">
                        <a:lnSpc>
                          <a:spcPct val="100000"/>
                        </a:lnSpc>
                        <a:spcBef>
                          <a:spcPts val="1000"/>
                        </a:spcBef>
                        <a:spcAft>
                          <a:spcPts val="0"/>
                        </a:spcAft>
                        <a:buClr>
                          <a:schemeClr val="dk1"/>
                        </a:buClr>
                        <a:buSzPts val="1200"/>
                        <a:buFont typeface="Lato"/>
                        <a:buChar char="●"/>
                      </a:pPr>
                      <a:r>
                        <a:rPr lang="en-US" sz="1200">
                          <a:solidFill>
                            <a:schemeClr val="dk1"/>
                          </a:solidFill>
                          <a:latin typeface="Lato"/>
                          <a:ea typeface="Lato"/>
                          <a:cs typeface="Lato"/>
                          <a:sym typeface="Lato"/>
                        </a:rPr>
                        <a:t>Weather &amp; Climate Operational Supercomputing System (WCOSS)</a:t>
                      </a:r>
                      <a:endParaRPr sz="1200">
                        <a:latin typeface="Lato"/>
                        <a:ea typeface="Lato"/>
                        <a:cs typeface="Lato"/>
                        <a:sym typeface="Lato"/>
                      </a:endParaRPr>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0400">
                <a:tc>
                  <a:txBody>
                    <a:bodyPr/>
                    <a:lstStyle/>
                    <a:p>
                      <a:pPr indent="-304800" lvl="0" marL="457200" rtl="0" algn="l">
                        <a:lnSpc>
                          <a:spcPct val="100000"/>
                        </a:lnSpc>
                        <a:spcBef>
                          <a:spcPts val="1000"/>
                        </a:spcBef>
                        <a:spcAft>
                          <a:spcPts val="0"/>
                        </a:spcAft>
                        <a:buClr>
                          <a:schemeClr val="dk1"/>
                        </a:buClr>
                        <a:buSzPts val="1200"/>
                        <a:buFont typeface="Lato"/>
                        <a:buChar char="●"/>
                      </a:pPr>
                      <a:r>
                        <a:rPr lang="en-US" sz="1200">
                          <a:solidFill>
                            <a:schemeClr val="dk1"/>
                          </a:solidFill>
                          <a:latin typeface="Lato"/>
                          <a:ea typeface="Lato"/>
                          <a:cs typeface="Lato"/>
                          <a:sym typeface="Lato"/>
                        </a:rPr>
                        <a:t>AWIPS Network Control Facility (NCF)</a:t>
                      </a:r>
                      <a:endParaRPr sz="1200">
                        <a:latin typeface="Lato"/>
                        <a:ea typeface="Lato"/>
                        <a:cs typeface="Lato"/>
                        <a:sym typeface="Lato"/>
                      </a:endParaRPr>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04800" lvl="0" marL="457200" rtl="0" algn="l">
                        <a:lnSpc>
                          <a:spcPct val="100000"/>
                        </a:lnSpc>
                        <a:spcBef>
                          <a:spcPts val="1000"/>
                        </a:spcBef>
                        <a:spcAft>
                          <a:spcPts val="0"/>
                        </a:spcAft>
                        <a:buClr>
                          <a:schemeClr val="dk1"/>
                        </a:buClr>
                        <a:buSzPts val="1200"/>
                        <a:buFont typeface="Lato"/>
                        <a:buChar char="●"/>
                      </a:pPr>
                      <a:r>
                        <a:rPr lang="en-US" sz="1200">
                          <a:solidFill>
                            <a:schemeClr val="dk1"/>
                          </a:solidFill>
                          <a:latin typeface="Lato"/>
                          <a:ea typeface="Lato"/>
                          <a:cs typeface="Lato"/>
                          <a:sym typeface="Lato"/>
                        </a:rPr>
                        <a:t>GOES Rebroadcast (GRB)</a:t>
                      </a:r>
                      <a:endParaRPr sz="1200">
                        <a:latin typeface="Lato"/>
                        <a:ea typeface="Lato"/>
                        <a:cs typeface="Lato"/>
                        <a:sym typeface="Lato"/>
                      </a:endParaRPr>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0400">
                <a:tc>
                  <a:txBody>
                    <a:bodyPr/>
                    <a:lstStyle/>
                    <a:p>
                      <a:pPr indent="-304800" lvl="0" marL="457200" rtl="0" algn="l">
                        <a:lnSpc>
                          <a:spcPct val="100000"/>
                        </a:lnSpc>
                        <a:spcBef>
                          <a:spcPts val="1000"/>
                        </a:spcBef>
                        <a:spcAft>
                          <a:spcPts val="0"/>
                        </a:spcAft>
                        <a:buClr>
                          <a:schemeClr val="dk1"/>
                        </a:buClr>
                        <a:buSzPts val="1200"/>
                        <a:buFont typeface="Lato"/>
                        <a:buChar char="●"/>
                      </a:pPr>
                      <a:r>
                        <a:rPr lang="en-US" sz="1200">
                          <a:solidFill>
                            <a:schemeClr val="dk1"/>
                          </a:solidFill>
                          <a:latin typeface="Lato"/>
                          <a:ea typeface="Lato"/>
                          <a:cs typeface="Lato"/>
                          <a:sym typeface="Lato"/>
                        </a:rPr>
                        <a:t>NCEP Central Operations (NCO)</a:t>
                      </a:r>
                      <a:endParaRPr sz="1200">
                        <a:latin typeface="Lato"/>
                        <a:ea typeface="Lato"/>
                        <a:cs typeface="Lato"/>
                        <a:sym typeface="Lato"/>
                      </a:endParaRPr>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04800" lvl="0" marL="457200" rtl="0" algn="l">
                        <a:lnSpc>
                          <a:spcPct val="100000"/>
                        </a:lnSpc>
                        <a:spcBef>
                          <a:spcPts val="1000"/>
                        </a:spcBef>
                        <a:spcAft>
                          <a:spcPts val="0"/>
                        </a:spcAft>
                        <a:buClr>
                          <a:schemeClr val="dk1"/>
                        </a:buClr>
                        <a:buSzPts val="1200"/>
                        <a:buFont typeface="Lato"/>
                        <a:buChar char="●"/>
                      </a:pPr>
                      <a:r>
                        <a:rPr lang="en-US" sz="1200">
                          <a:solidFill>
                            <a:schemeClr val="dk1"/>
                          </a:solidFill>
                          <a:latin typeface="Lato"/>
                          <a:ea typeface="Lato"/>
                          <a:cs typeface="Lato"/>
                          <a:sym typeface="Lato"/>
                        </a:rPr>
                        <a:t>Geostationary Weather Satellite Antenna System (GWSAS)</a:t>
                      </a:r>
                      <a:endParaRPr sz="1200">
                        <a:latin typeface="Lato"/>
                        <a:ea typeface="Lato"/>
                        <a:cs typeface="Lato"/>
                        <a:sym typeface="Lato"/>
                      </a:endParaRPr>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0400">
                <a:tc>
                  <a:txBody>
                    <a:bodyPr/>
                    <a:lstStyle/>
                    <a:p>
                      <a:pPr indent="-304800" lvl="0" marL="457200" rtl="0" algn="l">
                        <a:lnSpc>
                          <a:spcPct val="100000"/>
                        </a:lnSpc>
                        <a:spcBef>
                          <a:spcPts val="1000"/>
                        </a:spcBef>
                        <a:spcAft>
                          <a:spcPts val="0"/>
                        </a:spcAft>
                        <a:buClr>
                          <a:schemeClr val="dk1"/>
                        </a:buClr>
                        <a:buSzPts val="1200"/>
                        <a:buFont typeface="Lato"/>
                        <a:buChar char="●"/>
                      </a:pPr>
                      <a:r>
                        <a:rPr lang="en-US" sz="1200">
                          <a:solidFill>
                            <a:schemeClr val="dk1"/>
                          </a:solidFill>
                          <a:latin typeface="Lato"/>
                          <a:ea typeface="Lato"/>
                          <a:cs typeface="Lato"/>
                          <a:sym typeface="Lato"/>
                        </a:rPr>
                        <a:t>Integrated Dissemination Program (IDP)</a:t>
                      </a:r>
                      <a:endParaRPr sz="1200">
                        <a:solidFill>
                          <a:schemeClr val="dk1"/>
                        </a:solidFill>
                        <a:latin typeface="Lato"/>
                        <a:ea typeface="Lato"/>
                        <a:cs typeface="Lato"/>
                        <a:sym typeface="Lato"/>
                      </a:endParaRPr>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04800" lvl="0" marL="457200" rtl="0" algn="l">
                        <a:lnSpc>
                          <a:spcPct val="100000"/>
                        </a:lnSpc>
                        <a:spcBef>
                          <a:spcPts val="1000"/>
                        </a:spcBef>
                        <a:spcAft>
                          <a:spcPts val="0"/>
                        </a:spcAft>
                        <a:buClr>
                          <a:schemeClr val="dk1"/>
                        </a:buClr>
                        <a:buSzPts val="1200"/>
                        <a:buFont typeface="Lato"/>
                        <a:buChar char="●"/>
                      </a:pPr>
                      <a:r>
                        <a:rPr lang="en-US" sz="1200">
                          <a:solidFill>
                            <a:schemeClr val="dk1"/>
                          </a:solidFill>
                          <a:latin typeface="Lato"/>
                          <a:ea typeface="Lato"/>
                          <a:cs typeface="Lato"/>
                          <a:sym typeface="Lato"/>
                        </a:rPr>
                        <a:t>Space Weather Prediction Center (SWPC)</a:t>
                      </a:r>
                      <a:endParaRPr sz="1200">
                        <a:latin typeface="Lato"/>
                        <a:ea typeface="Lato"/>
                        <a:cs typeface="Lato"/>
                        <a:sym typeface="Lato"/>
                      </a:endParaRPr>
                    </a:p>
                  </a:txBody>
                  <a:tcPr marT="9125" marB="9125" marR="9125" marL="91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geb6ed8c786_1_104"/>
          <p:cNvPicPr preferRelativeResize="0"/>
          <p:nvPr/>
        </p:nvPicPr>
        <p:blipFill rotWithShape="1">
          <a:blip r:embed="rId3">
            <a:alphaModFix/>
          </a:blip>
          <a:srcRect b="19811" l="12573" r="12453" t="16506"/>
          <a:stretch/>
        </p:blipFill>
        <p:spPr>
          <a:xfrm>
            <a:off x="285125" y="1143400"/>
            <a:ext cx="11388302" cy="5441450"/>
          </a:xfrm>
          <a:prstGeom prst="rect">
            <a:avLst/>
          </a:prstGeom>
          <a:noFill/>
          <a:ln>
            <a:noFill/>
          </a:ln>
        </p:spPr>
      </p:pic>
      <p:sp>
        <p:nvSpPr>
          <p:cNvPr id="249" name="Google Shape;249;geb6ed8c786_1_10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50" name="Google Shape;250;geb6ed8c786_1_104"/>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sz="3443"/>
              <a:t>GOES-West Transition Plan for GOES-17→18</a:t>
            </a:r>
            <a:endParaRPr/>
          </a:p>
        </p:txBody>
      </p:sp>
      <p:grpSp>
        <p:nvGrpSpPr>
          <p:cNvPr id="251" name="Google Shape;251;geb6ed8c786_1_104"/>
          <p:cNvGrpSpPr/>
          <p:nvPr/>
        </p:nvGrpSpPr>
        <p:grpSpPr>
          <a:xfrm>
            <a:off x="3540400" y="2255350"/>
            <a:ext cx="5953487" cy="3332941"/>
            <a:chOff x="4064743" y="1509588"/>
            <a:chExt cx="5379981" cy="3011875"/>
          </a:xfrm>
        </p:grpSpPr>
        <p:cxnSp>
          <p:nvCxnSpPr>
            <p:cNvPr id="252" name="Google Shape;252;geb6ed8c786_1_104"/>
            <p:cNvCxnSpPr/>
            <p:nvPr/>
          </p:nvCxnSpPr>
          <p:spPr>
            <a:xfrm>
              <a:off x="6233955" y="1509588"/>
              <a:ext cx="0" cy="2104800"/>
            </a:xfrm>
            <a:prstGeom prst="straightConnector1">
              <a:avLst/>
            </a:prstGeom>
            <a:noFill/>
            <a:ln cap="flat" cmpd="sng" w="19050">
              <a:solidFill>
                <a:srgbClr val="9900FF"/>
              </a:solidFill>
              <a:prstDash val="dot"/>
              <a:round/>
              <a:headEnd len="sm" w="sm" type="none"/>
              <a:tailEnd len="sm" w="sm" type="none"/>
            </a:ln>
          </p:spPr>
        </p:cxnSp>
        <p:cxnSp>
          <p:nvCxnSpPr>
            <p:cNvPr id="253" name="Google Shape;253;geb6ed8c786_1_104"/>
            <p:cNvCxnSpPr/>
            <p:nvPr/>
          </p:nvCxnSpPr>
          <p:spPr>
            <a:xfrm>
              <a:off x="4064743" y="1543216"/>
              <a:ext cx="0" cy="2104800"/>
            </a:xfrm>
            <a:prstGeom prst="straightConnector1">
              <a:avLst/>
            </a:prstGeom>
            <a:noFill/>
            <a:ln cap="flat" cmpd="sng" w="19050">
              <a:solidFill>
                <a:srgbClr val="3D85C6"/>
              </a:solidFill>
              <a:prstDash val="dot"/>
              <a:round/>
              <a:headEnd len="sm" w="sm" type="none"/>
              <a:tailEnd len="sm" w="sm" type="none"/>
            </a:ln>
          </p:spPr>
        </p:cxnSp>
        <p:grpSp>
          <p:nvGrpSpPr>
            <p:cNvPr id="254" name="Google Shape;254;geb6ed8c786_1_104"/>
            <p:cNvGrpSpPr/>
            <p:nvPr/>
          </p:nvGrpSpPr>
          <p:grpSpPr>
            <a:xfrm>
              <a:off x="6153706" y="3579546"/>
              <a:ext cx="1309818" cy="338219"/>
              <a:chOff x="10002306" y="2316575"/>
              <a:chExt cx="2350293" cy="1725606"/>
            </a:xfrm>
          </p:grpSpPr>
          <p:sp>
            <p:nvSpPr>
              <p:cNvPr id="255" name="Google Shape;255;geb6ed8c786_1_104"/>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eb6ed8c786_1_104"/>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eb6ed8c786_1_104"/>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eb6ed8c786_1_104"/>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9" name="Google Shape;259;geb6ed8c786_1_104"/>
            <p:cNvSpPr/>
            <p:nvPr/>
          </p:nvSpPr>
          <p:spPr>
            <a:xfrm flipH="1">
              <a:off x="4283836" y="3872863"/>
              <a:ext cx="1760100" cy="648600"/>
            </a:xfrm>
            <a:prstGeom prst="wedgeRectCallout">
              <a:avLst>
                <a:gd fmla="val -59789" name="adj1"/>
                <a:gd fmla="val -122588" name="adj2"/>
              </a:avLst>
            </a:prstGeom>
            <a:solidFill>
              <a:srgbClr val="FFFDBF"/>
            </a:solidFill>
            <a:ln cap="flat" cmpd="sng" w="9525">
              <a:solidFill>
                <a:srgbClr val="B7B7B7"/>
              </a:solidFill>
              <a:prstDash val="solid"/>
              <a:round/>
              <a:headEnd len="sm" w="sm" type="none"/>
              <a:tailEnd len="sm" w="sm" type="none"/>
            </a:ln>
            <a:effectLst>
              <a:outerShdw blurRad="114300" rotWithShape="0" algn="bl" dir="5400000" dist="381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900" u="none" cap="none" strike="noStrike">
                  <a:solidFill>
                    <a:srgbClr val="666666"/>
                  </a:solidFill>
                  <a:latin typeface="Lato"/>
                  <a:ea typeface="Lato"/>
                  <a:cs typeface="Lato"/>
                  <a:sym typeface="Lato"/>
                </a:rPr>
                <a:t>GOES-18 ABI L1b/CMI will reach Provisional Maturity in </a:t>
              </a:r>
              <a:r>
                <a:rPr lang="en-US" sz="900">
                  <a:solidFill>
                    <a:srgbClr val="666666"/>
                  </a:solidFill>
                  <a:latin typeface="Lato"/>
                  <a:ea typeface="Lato"/>
                  <a:cs typeface="Lato"/>
                  <a:sym typeface="Lato"/>
                </a:rPr>
                <a:t>July</a:t>
              </a:r>
              <a:r>
                <a:rPr b="0" i="0" lang="en-US" sz="900" u="none" cap="none" strike="noStrike">
                  <a:solidFill>
                    <a:srgbClr val="666666"/>
                  </a:solidFill>
                  <a:latin typeface="Lato"/>
                  <a:ea typeface="Lato"/>
                  <a:cs typeface="Lato"/>
                  <a:sym typeface="Lato"/>
                </a:rPr>
                <a:t>, shortly </a:t>
              </a:r>
              <a:r>
                <a:rPr lang="en-US" sz="900">
                  <a:solidFill>
                    <a:srgbClr val="666666"/>
                  </a:solidFill>
                  <a:latin typeface="Lato"/>
                  <a:ea typeface="Lato"/>
                  <a:cs typeface="Lato"/>
                  <a:sym typeface="Lato"/>
                </a:rPr>
                <a:t>before</a:t>
              </a:r>
              <a:r>
                <a:rPr b="0" i="0" lang="en-US" sz="900" u="none" cap="none" strike="noStrike">
                  <a:solidFill>
                    <a:srgbClr val="666666"/>
                  </a:solidFill>
                  <a:latin typeface="Lato"/>
                  <a:ea typeface="Lato"/>
                  <a:cs typeface="Lato"/>
                  <a:sym typeface="Lato"/>
                </a:rPr>
                <a:t> the GOES-17 warm season / GRB interleave period. </a:t>
              </a:r>
              <a:endParaRPr b="0" i="0" sz="900" u="none" cap="none" strike="noStrike">
                <a:solidFill>
                  <a:srgbClr val="666666"/>
                </a:solidFill>
                <a:latin typeface="Lato"/>
                <a:ea typeface="Lato"/>
                <a:cs typeface="Lato"/>
                <a:sym typeface="Lato"/>
              </a:endParaRPr>
            </a:p>
          </p:txBody>
        </p:sp>
        <p:grpSp>
          <p:nvGrpSpPr>
            <p:cNvPr id="260" name="Google Shape;260;geb6ed8c786_1_104"/>
            <p:cNvGrpSpPr/>
            <p:nvPr/>
          </p:nvGrpSpPr>
          <p:grpSpPr>
            <a:xfrm>
              <a:off x="8134906" y="3579546"/>
              <a:ext cx="1309818" cy="338219"/>
              <a:chOff x="10002306" y="2316575"/>
              <a:chExt cx="2350293" cy="1725606"/>
            </a:xfrm>
          </p:grpSpPr>
          <p:sp>
            <p:nvSpPr>
              <p:cNvPr id="261" name="Google Shape;261;geb6ed8c786_1_104"/>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eb6ed8c786_1_104"/>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eb6ed8c786_1_104"/>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eb6ed8c786_1_104"/>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CC0000">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65" name="Google Shape;265;geb6ed8c786_1_104"/>
          <p:cNvGrpSpPr/>
          <p:nvPr/>
        </p:nvGrpSpPr>
        <p:grpSpPr>
          <a:xfrm>
            <a:off x="1948978" y="1506147"/>
            <a:ext cx="260953" cy="4778952"/>
            <a:chOff x="5803291" y="364057"/>
            <a:chExt cx="292712" cy="6906000"/>
          </a:xfrm>
        </p:grpSpPr>
        <p:cxnSp>
          <p:nvCxnSpPr>
            <p:cNvPr id="266" name="Google Shape;266;geb6ed8c786_1_104"/>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267" name="Google Shape;267;geb6ed8c786_1_104"/>
            <p:cNvSpPr txBox="1"/>
            <p:nvPr/>
          </p:nvSpPr>
          <p:spPr>
            <a:xfrm rot="-5400000">
              <a:off x="4607791" y="3863999"/>
              <a:ext cx="26625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April </a:t>
              </a:r>
              <a:r>
                <a:rPr b="0" i="0" lang="en-US" sz="1100" u="none" cap="none" strike="noStrike">
                  <a:solidFill>
                    <a:srgbClr val="1155CC"/>
                  </a:solidFill>
                  <a:latin typeface="Montserrat"/>
                  <a:ea typeface="Montserrat"/>
                  <a:cs typeface="Montserrat"/>
                  <a:sym typeface="Montserrat"/>
                </a:rPr>
                <a:t>1, 2022</a:t>
              </a:r>
              <a:endParaRPr b="0" i="0" sz="1100" u="none" cap="none" strike="noStrike">
                <a:solidFill>
                  <a:srgbClr val="1155CC"/>
                </a:solidFill>
                <a:latin typeface="Montserrat"/>
                <a:ea typeface="Montserrat"/>
                <a:cs typeface="Montserrat"/>
                <a:sym typeface="Montserrat"/>
              </a:endParaRPr>
            </a:p>
          </p:txBody>
        </p:sp>
      </p:grpSp>
      <p:sp>
        <p:nvSpPr>
          <p:cNvPr id="268" name="Google Shape;268;geb6ed8c786_1_104"/>
          <p:cNvSpPr txBox="1"/>
          <p:nvPr/>
        </p:nvSpPr>
        <p:spPr>
          <a:xfrm rot="5400000">
            <a:off x="10812825" y="4620325"/>
            <a:ext cx="1995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aphicFrame>
        <p:nvGraphicFramePr>
          <p:cNvPr id="273" name="Google Shape;273;g12125976690_16_0"/>
          <p:cNvGraphicFramePr/>
          <p:nvPr/>
        </p:nvGraphicFramePr>
        <p:xfrm>
          <a:off x="1497925" y="1340585"/>
          <a:ext cx="3000000" cy="3000000"/>
        </p:xfrm>
        <a:graphic>
          <a:graphicData uri="http://schemas.openxmlformats.org/drawingml/2006/table">
            <a:tbl>
              <a:tblPr>
                <a:solidFill>
                  <a:srgbClr val="FFFFFF"/>
                </a:solidFill>
                <a:tableStyleId>{FAAB4D49-4F9B-4D17-99C7-196FA908A2E7}</a:tableStyleId>
              </a:tblPr>
              <a:tblGrid>
                <a:gridCol w="1903525"/>
                <a:gridCol w="2306025"/>
                <a:gridCol w="2191325"/>
                <a:gridCol w="2309400"/>
              </a:tblGrid>
              <a:tr h="395375">
                <a:tc>
                  <a:txBody>
                    <a:bodyPr/>
                    <a:lstStyle/>
                    <a:p>
                      <a:pPr indent="0" lvl="0" marL="0" rtl="0" algn="l">
                        <a:lnSpc>
                          <a:spcPct val="115000"/>
                        </a:lnSpc>
                        <a:spcBef>
                          <a:spcPts val="0"/>
                        </a:spcBef>
                        <a:spcAft>
                          <a:spcPts val="0"/>
                        </a:spcAft>
                        <a:buNone/>
                      </a:pPr>
                      <a:r>
                        <a:t/>
                      </a:r>
                      <a:endParaRPr>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Images/Social Media</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Data Files</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Publications</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r>
              <a:tr h="590125">
                <a:tc>
                  <a:txBody>
                    <a:bodyPr/>
                    <a:lstStyle/>
                    <a:p>
                      <a:pPr indent="0" lvl="0" marL="0" rtl="0" algn="l">
                        <a:lnSpc>
                          <a:spcPct val="115000"/>
                        </a:lnSpc>
                        <a:spcBef>
                          <a:spcPts val="0"/>
                        </a:spcBef>
                        <a:spcAft>
                          <a:spcPts val="0"/>
                        </a:spcAft>
                        <a:buNone/>
                      </a:pPr>
                      <a:r>
                        <a:rPr lang="en-US" sz="1100">
                          <a:latin typeface="Lato"/>
                          <a:ea typeface="Lato"/>
                          <a:cs typeface="Lato"/>
                          <a:sym typeface="Lato"/>
                        </a:rPr>
                        <a:t>Between Launch and “First Light” Public Release</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Not allowed</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Not allowed</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6">
                  <a:txBody>
                    <a:bodyPr/>
                    <a:lstStyle/>
                    <a:p>
                      <a:pPr indent="0" lvl="0" marL="0" rtl="0" algn="l">
                        <a:lnSpc>
                          <a:spcPct val="115000"/>
                        </a:lnSpc>
                        <a:spcBef>
                          <a:spcPts val="0"/>
                        </a:spcBef>
                        <a:spcAft>
                          <a:spcPts val="0"/>
                        </a:spcAft>
                        <a:buNone/>
                      </a:pPr>
                      <a:r>
                        <a:rPr lang="en-US" sz="1100">
                          <a:latin typeface="Lato"/>
                          <a:ea typeface="Lato"/>
                          <a:cs typeface="Lato"/>
                          <a:sym typeface="Lato"/>
                        </a:rPr>
                        <a:t>Allowed;</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You may include pre-Provisional instrument data/images/plots as long as it will not be published until after Provisional validation is declared for that instrument. Exercise caution in publishing data regarding apparent anomalies or artifacts especially during ongoing instrument and product tests (PLTs and PLPTs).</a:t>
                      </a:r>
                      <a:endParaRPr sz="1100">
                        <a:latin typeface="Lato"/>
                        <a:ea typeface="Lato"/>
                        <a:cs typeface="Lato"/>
                        <a:sym typeface="Lato"/>
                      </a:endParaRPr>
                    </a:p>
                  </a:txBody>
                  <a:tcPr marT="63500" marB="63500" marR="63500" marL="635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706575">
                <a:tc>
                  <a:txBody>
                    <a:bodyPr/>
                    <a:lstStyle/>
                    <a:p>
                      <a:pPr indent="0" lvl="0" marL="0" rtl="0" algn="l">
                        <a:lnSpc>
                          <a:spcPct val="115000"/>
                        </a:lnSpc>
                        <a:spcBef>
                          <a:spcPts val="0"/>
                        </a:spcBef>
                        <a:spcAft>
                          <a:spcPts val="0"/>
                        </a:spcAft>
                        <a:buNone/>
                      </a:pPr>
                      <a:r>
                        <a:rPr lang="en-US" sz="1100">
                          <a:latin typeface="Lato"/>
                          <a:ea typeface="Lato"/>
                          <a:cs typeface="Lato"/>
                          <a:sym typeface="Lato"/>
                        </a:rPr>
                        <a:t>Between First Public Release and Beta Certification</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Allowed; must contain the caveat: “GOES-18 Preliminary, Non-Operational Data”</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Not allowed</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r h="706575">
                <a:tc>
                  <a:txBody>
                    <a:bodyPr/>
                    <a:lstStyle/>
                    <a:p>
                      <a:pPr indent="0" lvl="0" marL="0" rtl="0" algn="l">
                        <a:lnSpc>
                          <a:spcPct val="115000"/>
                        </a:lnSpc>
                        <a:spcBef>
                          <a:spcPts val="0"/>
                        </a:spcBef>
                        <a:spcAft>
                          <a:spcPts val="0"/>
                        </a:spcAft>
                        <a:buNone/>
                      </a:pPr>
                      <a:r>
                        <a:rPr lang="en-US" sz="1100">
                          <a:latin typeface="Lato"/>
                          <a:ea typeface="Lato"/>
                          <a:cs typeface="Lato"/>
                          <a:sym typeface="Lato"/>
                        </a:rPr>
                        <a:t>Between Beta and Provisional</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Allowed; must contain the caveat: “GOES-18 Preliminary, Non-Operational Data”</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Not allowed</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r h="368825">
                <a:tc>
                  <a:txBody>
                    <a:bodyPr/>
                    <a:lstStyle/>
                    <a:p>
                      <a:pPr indent="0" lvl="0" marL="0" rtl="0" algn="l">
                        <a:lnSpc>
                          <a:spcPct val="115000"/>
                        </a:lnSpc>
                        <a:spcBef>
                          <a:spcPts val="0"/>
                        </a:spcBef>
                        <a:spcAft>
                          <a:spcPts val="0"/>
                        </a:spcAft>
                        <a:buNone/>
                      </a:pPr>
                      <a:r>
                        <a:rPr lang="en-US" sz="1100">
                          <a:latin typeface="Lato"/>
                          <a:ea typeface="Lato"/>
                          <a:cs typeface="Lato"/>
                          <a:sym typeface="Lato"/>
                        </a:rPr>
                        <a:t>ABI Interleaved Data</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solidFill>
                            <a:schemeClr val="dk1"/>
                          </a:solidFill>
                          <a:latin typeface="Lato"/>
                          <a:ea typeface="Lato"/>
                          <a:cs typeface="Lato"/>
                          <a:sym typeface="Lato"/>
                        </a:rPr>
                        <a:t>Allowed (ABI Only)</a:t>
                      </a:r>
                      <a:endParaRPr sz="1100">
                        <a:solidFill>
                          <a:schemeClr val="dk1"/>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solidFill>
                            <a:schemeClr val="dk1"/>
                          </a:solidFill>
                          <a:latin typeface="Lato"/>
                          <a:ea typeface="Lato"/>
                          <a:cs typeface="Lato"/>
                          <a:sym typeface="Lato"/>
                          <a:extLst>
                            <a:ext uri="http://customooxmlschemas.google.com/">
                              <go:slidesCustomData xmlns:go="http://customooxmlschemas.google.com/" textRoundtripDataId="11"/>
                            </a:ext>
                          </a:extLst>
                        </a:rPr>
                        <a:t>Allowed</a:t>
                      </a:r>
                      <a:r>
                        <a:rPr lang="en-US" sz="1100">
                          <a:solidFill>
                            <a:schemeClr val="dk1"/>
                          </a:solidFill>
                          <a:latin typeface="Lato"/>
                          <a:ea typeface="Lato"/>
                          <a:cs typeface="Lato"/>
                          <a:sym typeface="Lato"/>
                        </a:rPr>
                        <a:t> (ABI Only)</a:t>
                      </a:r>
                      <a:endParaRPr sz="1100">
                        <a:solidFill>
                          <a:schemeClr val="dk1"/>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r h="811400">
                <a:tc>
                  <a:txBody>
                    <a:bodyPr/>
                    <a:lstStyle/>
                    <a:p>
                      <a:pPr indent="0" lvl="0" marL="0" rtl="0" algn="l">
                        <a:lnSpc>
                          <a:spcPct val="115000"/>
                        </a:lnSpc>
                        <a:spcBef>
                          <a:spcPts val="0"/>
                        </a:spcBef>
                        <a:spcAft>
                          <a:spcPts val="0"/>
                        </a:spcAft>
                        <a:buNone/>
                      </a:pPr>
                      <a:r>
                        <a:rPr lang="en-US" sz="1100">
                          <a:latin typeface="Lato"/>
                          <a:ea typeface="Lato"/>
                          <a:cs typeface="Lato"/>
                          <a:sym typeface="Lato"/>
                        </a:rPr>
                        <a:t>Between Provision</a:t>
                      </a:r>
                      <a:r>
                        <a:rPr lang="en-US" sz="1100">
                          <a:solidFill>
                            <a:schemeClr val="dk1"/>
                          </a:solidFill>
                          <a:latin typeface="Lato"/>
                          <a:ea typeface="Lato"/>
                          <a:cs typeface="Lato"/>
                          <a:sym typeface="Lato"/>
                        </a:rPr>
                        <a:t>al (or Interleave Period(s) for ABI) </a:t>
                      </a:r>
                      <a:r>
                        <a:rPr lang="en-US" sz="1100">
                          <a:latin typeface="Lato"/>
                          <a:ea typeface="Lato"/>
                          <a:cs typeface="Lato"/>
                          <a:sym typeface="Lato"/>
                        </a:rPr>
                        <a:t>and Operational Declaration</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Allowed; must contain the caveat: “GOES-18 Preliminary, Non-Operational Data”</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Allowed; must contain the caveat: “GOES-18 Preliminary, Non-Operational Data”</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r h="368825">
                <a:tc>
                  <a:txBody>
                    <a:bodyPr/>
                    <a:lstStyle/>
                    <a:p>
                      <a:pPr indent="0" lvl="0" marL="0" rtl="0" algn="l">
                        <a:lnSpc>
                          <a:spcPct val="115000"/>
                        </a:lnSpc>
                        <a:spcBef>
                          <a:spcPts val="0"/>
                        </a:spcBef>
                        <a:spcAft>
                          <a:spcPts val="0"/>
                        </a:spcAft>
                        <a:buNone/>
                      </a:pPr>
                      <a:r>
                        <a:rPr lang="en-US" sz="1100">
                          <a:solidFill>
                            <a:schemeClr val="dk1"/>
                          </a:solidFill>
                          <a:latin typeface="Lato"/>
                          <a:ea typeface="Lato"/>
                          <a:cs typeface="Lato"/>
                          <a:sym typeface="Lato"/>
                        </a:rPr>
                        <a:t>GOES-West Operations onwards</a:t>
                      </a:r>
                      <a:endParaRPr sz="1100">
                        <a:solidFill>
                          <a:schemeClr val="dk1"/>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Allowed</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Allowed</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bl>
          </a:graphicData>
        </a:graphic>
      </p:graphicFrame>
      <p:sp>
        <p:nvSpPr>
          <p:cNvPr id="274" name="Google Shape;274;g12125976690_16_0"/>
          <p:cNvSpPr txBox="1"/>
          <p:nvPr>
            <p:ph type="title"/>
          </p:nvPr>
        </p:nvSpPr>
        <p:spPr>
          <a:xfrm>
            <a:off x="1219200" y="0"/>
            <a:ext cx="9717000" cy="874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GOES-18 </a:t>
            </a:r>
            <a:r>
              <a:rPr lang="en-US"/>
              <a:t>Data Sharing Policy</a:t>
            </a:r>
            <a:endParaRPr/>
          </a:p>
        </p:txBody>
      </p:sp>
      <p:sp>
        <p:nvSpPr>
          <p:cNvPr id="275" name="Google Shape;275;g12125976690_16_0"/>
          <p:cNvSpPr txBox="1"/>
          <p:nvPr>
            <p:ph idx="12" type="sldNum"/>
          </p:nvPr>
        </p:nvSpPr>
        <p:spPr>
          <a:xfrm>
            <a:off x="11530425" y="6416675"/>
            <a:ext cx="560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sz="1800">
                <a:solidFill>
                  <a:srgbClr val="CC0000"/>
                </a:solidFill>
                <a:latin typeface="Verdana"/>
                <a:ea typeface="Verdana"/>
                <a:cs typeface="Verdana"/>
                <a:sym typeface="Verdana"/>
              </a:rPr>
              <a:t>‹#›</a:t>
            </a:fld>
            <a:endParaRPr sz="1800">
              <a:solidFill>
                <a:srgbClr val="CC0000"/>
              </a:solidFill>
              <a:latin typeface="Verdana"/>
              <a:ea typeface="Verdana"/>
              <a:cs typeface="Verdana"/>
              <a:sym typeface="Verdana"/>
            </a:endParaRPr>
          </a:p>
        </p:txBody>
      </p:sp>
      <p:sp>
        <p:nvSpPr>
          <p:cNvPr id="276" name="Google Shape;276;g12125976690_16_0"/>
          <p:cNvSpPr txBox="1"/>
          <p:nvPr/>
        </p:nvSpPr>
        <p:spPr>
          <a:xfrm>
            <a:off x="1497924" y="986575"/>
            <a:ext cx="93408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100">
                <a:solidFill>
                  <a:schemeClr val="dk1"/>
                </a:solidFill>
                <a:latin typeface="Lato"/>
                <a:ea typeface="Lato"/>
                <a:cs typeface="Lato"/>
                <a:sym typeface="Lato"/>
              </a:rPr>
              <a:t>Policy for sharing images on social media, data files, and publications as it evolves during post-launch phases of satellite testing and data maturity:</a:t>
            </a:r>
            <a:endParaRPr sz="1100">
              <a:solidFill>
                <a:schemeClr val="dk1"/>
              </a:solidFill>
              <a:latin typeface="Lato"/>
              <a:ea typeface="Lato"/>
              <a:cs typeface="Lato"/>
              <a:sym typeface="Lato"/>
            </a:endParaRPr>
          </a:p>
        </p:txBody>
      </p:sp>
      <p:sp>
        <p:nvSpPr>
          <p:cNvPr id="277" name="Google Shape;277;g12125976690_16_0"/>
          <p:cNvSpPr txBox="1"/>
          <p:nvPr/>
        </p:nvSpPr>
        <p:spPr>
          <a:xfrm rot="5400000">
            <a:off x="9300475" y="4260450"/>
            <a:ext cx="1995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fb2a24648c_5_15"/>
          <p:cNvSpPr/>
          <p:nvPr/>
        </p:nvSpPr>
        <p:spPr>
          <a:xfrm>
            <a:off x="4027325" y="218625"/>
            <a:ext cx="6874800" cy="652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fb2a24648c_5_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284" name="Google Shape;284;gfb2a24648c_5_15"/>
          <p:cNvGrpSpPr/>
          <p:nvPr/>
        </p:nvGrpSpPr>
        <p:grpSpPr>
          <a:xfrm>
            <a:off x="4027223" y="218697"/>
            <a:ext cx="6874702" cy="6521352"/>
            <a:chOff x="4481664" y="1038050"/>
            <a:chExt cx="5922893" cy="5618465"/>
          </a:xfrm>
        </p:grpSpPr>
        <p:pic>
          <p:nvPicPr>
            <p:cNvPr id="285" name="Google Shape;285;gfb2a24648c_5_15" title="Chart"/>
            <p:cNvPicPr preferRelativeResize="0"/>
            <p:nvPr/>
          </p:nvPicPr>
          <p:blipFill rotWithShape="1">
            <a:blip r:embed="rId3">
              <a:alphaModFix/>
            </a:blip>
            <a:srcRect b="7010" l="3185" r="2019" t="1347"/>
            <a:stretch/>
          </p:blipFill>
          <p:spPr>
            <a:xfrm rot="5400000">
              <a:off x="6670399" y="-421100"/>
              <a:ext cx="2272101" cy="5190401"/>
            </a:xfrm>
            <a:prstGeom prst="rect">
              <a:avLst/>
            </a:prstGeom>
            <a:noFill/>
            <a:ln>
              <a:noFill/>
            </a:ln>
          </p:spPr>
        </p:pic>
        <p:pic>
          <p:nvPicPr>
            <p:cNvPr id="286" name="Google Shape;286;gfb2a24648c_5_15" title="Chart"/>
            <p:cNvPicPr preferRelativeResize="0"/>
            <p:nvPr/>
          </p:nvPicPr>
          <p:blipFill rotWithShape="1">
            <a:blip r:embed="rId4">
              <a:alphaModFix/>
            </a:blip>
            <a:srcRect b="7800" l="4870" r="0" t="1710"/>
            <a:stretch/>
          </p:blipFill>
          <p:spPr>
            <a:xfrm rot="5400000">
              <a:off x="5744352" y="1996309"/>
              <a:ext cx="3397518" cy="5922893"/>
            </a:xfrm>
            <a:prstGeom prst="rect">
              <a:avLst/>
            </a:prstGeom>
            <a:noFill/>
            <a:ln>
              <a:noFill/>
            </a:ln>
          </p:spPr>
        </p:pic>
      </p:grpSp>
      <p:sp>
        <p:nvSpPr>
          <p:cNvPr id="287" name="Google Shape;287;gfb2a24648c_5_15"/>
          <p:cNvSpPr txBox="1"/>
          <p:nvPr>
            <p:ph type="title"/>
          </p:nvPr>
        </p:nvSpPr>
        <p:spPr>
          <a:xfrm rot="-5400000">
            <a:off x="2877475" y="4781175"/>
            <a:ext cx="2784600" cy="429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1700">
                <a:solidFill>
                  <a:srgbClr val="073763"/>
                </a:solidFill>
              </a:rPr>
              <a:t>GOES-18</a:t>
            </a:r>
            <a:r>
              <a:rPr lang="en-US" sz="1700"/>
              <a:t> </a:t>
            </a:r>
            <a:r>
              <a:rPr lang="en-US" sz="1800">
                <a:solidFill>
                  <a:srgbClr val="CC0000"/>
                </a:solidFill>
              </a:rPr>
              <a:t>L2+</a:t>
            </a:r>
            <a:r>
              <a:rPr lang="en-US" sz="1800">
                <a:solidFill>
                  <a:srgbClr val="073763"/>
                </a:solidFill>
              </a:rPr>
              <a:t> Products</a:t>
            </a:r>
            <a:endParaRPr sz="1800">
              <a:solidFill>
                <a:srgbClr val="073763"/>
              </a:solidFill>
            </a:endParaRPr>
          </a:p>
        </p:txBody>
      </p:sp>
      <p:sp>
        <p:nvSpPr>
          <p:cNvPr id="288" name="Google Shape;288;gfb2a24648c_5_15"/>
          <p:cNvSpPr txBox="1"/>
          <p:nvPr>
            <p:ph type="title"/>
          </p:nvPr>
        </p:nvSpPr>
        <p:spPr>
          <a:xfrm rot="-5400000">
            <a:off x="2877475" y="1552050"/>
            <a:ext cx="2784600" cy="504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1700">
                <a:solidFill>
                  <a:srgbClr val="073763"/>
                </a:solidFill>
              </a:rPr>
              <a:t>GOES-18</a:t>
            </a:r>
            <a:r>
              <a:rPr lang="en-US" sz="1700">
                <a:solidFill>
                  <a:srgbClr val="CC0000"/>
                </a:solidFill>
              </a:rPr>
              <a:t> L1B</a:t>
            </a:r>
            <a:r>
              <a:rPr lang="en-US" sz="1700"/>
              <a:t> </a:t>
            </a:r>
            <a:r>
              <a:rPr lang="en-US" sz="1700">
                <a:solidFill>
                  <a:srgbClr val="073763"/>
                </a:solidFill>
              </a:rPr>
              <a:t>Products</a:t>
            </a:r>
            <a:endParaRPr sz="1700">
              <a:solidFill>
                <a:srgbClr val="073763"/>
              </a:solidFill>
            </a:endParaRPr>
          </a:p>
        </p:txBody>
      </p:sp>
      <p:sp>
        <p:nvSpPr>
          <p:cNvPr id="289" name="Google Shape;289;gfb2a24648c_5_15"/>
          <p:cNvSpPr txBox="1"/>
          <p:nvPr/>
        </p:nvSpPr>
        <p:spPr>
          <a:xfrm>
            <a:off x="416925" y="1261125"/>
            <a:ext cx="35340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rgbClr val="376092"/>
                </a:solidFill>
                <a:latin typeface="Raleway SemiBold"/>
                <a:ea typeface="Raleway SemiBold"/>
                <a:cs typeface="Raleway SemiBold"/>
                <a:sym typeface="Raleway SemiBold"/>
              </a:rPr>
              <a:t>GOES-18 products: </a:t>
            </a:r>
            <a:r>
              <a:rPr lang="en-US" sz="2800">
                <a:solidFill>
                  <a:srgbClr val="376092"/>
                </a:solidFill>
                <a:latin typeface="Raleway SemiBold"/>
                <a:ea typeface="Raleway SemiBold"/>
                <a:cs typeface="Raleway SemiBold"/>
                <a:sym typeface="Raleway SemiBold"/>
              </a:rPr>
              <a:t>Beta / Provisional Maturity timelines</a:t>
            </a:r>
            <a:endParaRPr sz="2800"/>
          </a:p>
        </p:txBody>
      </p:sp>
      <p:sp>
        <p:nvSpPr>
          <p:cNvPr id="290" name="Google Shape;290;gfb2a24648c_5_15"/>
          <p:cNvSpPr txBox="1"/>
          <p:nvPr/>
        </p:nvSpPr>
        <p:spPr>
          <a:xfrm rot="5400000">
            <a:off x="10009450" y="5448975"/>
            <a:ext cx="2008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666666"/>
                </a:solidFill>
                <a:latin typeface="Lato"/>
                <a:ea typeface="Lato"/>
                <a:cs typeface="Lato"/>
                <a:sym typeface="Lato"/>
              </a:rPr>
              <a:t>Based on </a:t>
            </a:r>
            <a:r>
              <a:rPr i="1" lang="en-US" sz="1000">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f6487c47f5_0_18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97" name="Google Shape;297;gf6487c47f5_0_180"/>
          <p:cNvSpPr txBox="1"/>
          <p:nvPr>
            <p:ph idx="1" type="body"/>
          </p:nvPr>
        </p:nvSpPr>
        <p:spPr>
          <a:xfrm>
            <a:off x="181200" y="2812200"/>
            <a:ext cx="2136900" cy="265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1800" u="sng">
                <a:solidFill>
                  <a:schemeClr val="hlink"/>
                </a:solidFill>
                <a:hlinkClick r:id="rId3"/>
              </a:rPr>
              <a:t>More details on GOES-18 Transition to Operations</a:t>
            </a:r>
            <a:r>
              <a:rPr lang="en-US" sz="1800"/>
              <a:t> are available from the GOES-R program</a:t>
            </a:r>
            <a:endParaRPr sz="1800"/>
          </a:p>
        </p:txBody>
      </p:sp>
      <p:graphicFrame>
        <p:nvGraphicFramePr>
          <p:cNvPr id="298" name="Google Shape;298;gf6487c47f5_0_180"/>
          <p:cNvGraphicFramePr/>
          <p:nvPr/>
        </p:nvGraphicFramePr>
        <p:xfrm>
          <a:off x="2352913" y="1977350"/>
          <a:ext cx="3000000" cy="3000000"/>
        </p:xfrm>
        <a:graphic>
          <a:graphicData uri="http://schemas.openxmlformats.org/drawingml/2006/table">
            <a:tbl>
              <a:tblPr>
                <a:noFill/>
                <a:tableStyleId>{B16323FC-2181-4DEB-8F61-0C8E057A2C87}</a:tableStyleId>
              </a:tblPr>
              <a:tblGrid>
                <a:gridCol w="403200"/>
                <a:gridCol w="624250"/>
                <a:gridCol w="624250"/>
                <a:gridCol w="624250"/>
                <a:gridCol w="624250"/>
                <a:gridCol w="624250"/>
                <a:gridCol w="624250"/>
                <a:gridCol w="624250"/>
                <a:gridCol w="624250"/>
                <a:gridCol w="624250"/>
                <a:gridCol w="624250"/>
                <a:gridCol w="624250"/>
                <a:gridCol w="624250"/>
                <a:gridCol w="624250"/>
              </a:tblGrid>
              <a:tr h="3594500">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solidFill>
                          <a:srgbClr val="0B5394"/>
                        </a:solidFill>
                      </a:endParaRPr>
                    </a:p>
                  </a:txBody>
                  <a:tcPr marT="9125" marB="9125" marR="9125" marL="9125" anchor="b">
                    <a:lnL cap="flat" cmpd="sng" w="9525">
                      <a:solidFill>
                        <a:srgbClr val="9E9E9E">
                          <a:alpha val="0"/>
                        </a:srgbClr>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Mar.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Apr.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US" sz="800" u="none" cap="none" strike="noStrike">
                          <a:solidFill>
                            <a:srgbClr val="0B5394"/>
                          </a:solidFill>
                        </a:rPr>
                        <a:t>May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Jun.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Jul.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Aug.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Sep.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Oct.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Nov.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Dec.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6FA8DC"/>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Jan. 2023</a:t>
                      </a:r>
                      <a:endParaRPr sz="800" u="none" cap="none" strike="noStrike">
                        <a:solidFill>
                          <a:srgbClr val="0B5394"/>
                        </a:solidFill>
                      </a:endParaRPr>
                    </a:p>
                  </a:txBody>
                  <a:tcPr marT="9125" marB="9125" marR="9125" marL="9125" anchor="b">
                    <a:lnL cap="flat" cmpd="sng" w="9525">
                      <a:solidFill>
                        <a:srgbClr val="6FA8DC"/>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Feb. 2023</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Mar. 2023</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299" name="Google Shape;299;gf6487c47f5_0_180"/>
          <p:cNvPicPr preferRelativeResize="0"/>
          <p:nvPr/>
        </p:nvPicPr>
        <p:blipFill rotWithShape="1">
          <a:blip r:embed="rId4">
            <a:alphaModFix/>
          </a:blip>
          <a:srcRect b="61831" l="38260" r="53526" t="35345"/>
          <a:stretch/>
        </p:blipFill>
        <p:spPr>
          <a:xfrm>
            <a:off x="7306825" y="2495349"/>
            <a:ext cx="718800" cy="184199"/>
          </a:xfrm>
          <a:prstGeom prst="rect">
            <a:avLst/>
          </a:prstGeom>
          <a:noFill/>
          <a:ln>
            <a:noFill/>
          </a:ln>
        </p:spPr>
      </p:pic>
      <p:grpSp>
        <p:nvGrpSpPr>
          <p:cNvPr id="300" name="Google Shape;300;gf6487c47f5_0_180"/>
          <p:cNvGrpSpPr/>
          <p:nvPr/>
        </p:nvGrpSpPr>
        <p:grpSpPr>
          <a:xfrm>
            <a:off x="2428950" y="186425"/>
            <a:ext cx="8755200" cy="6529801"/>
            <a:chOff x="2428950" y="186425"/>
            <a:chExt cx="8755200" cy="6529801"/>
          </a:xfrm>
        </p:grpSpPr>
        <p:pic>
          <p:nvPicPr>
            <p:cNvPr id="301" name="Google Shape;301;gf6487c47f5_0_180"/>
            <p:cNvPicPr preferRelativeResize="0"/>
            <p:nvPr/>
          </p:nvPicPr>
          <p:blipFill>
            <a:blip r:embed="rId5">
              <a:alphaModFix/>
            </a:blip>
            <a:stretch>
              <a:fillRect/>
            </a:stretch>
          </p:blipFill>
          <p:spPr>
            <a:xfrm>
              <a:off x="2428950" y="186425"/>
              <a:ext cx="8755200" cy="6529801"/>
            </a:xfrm>
            <a:prstGeom prst="rect">
              <a:avLst/>
            </a:prstGeom>
            <a:noFill/>
            <a:ln>
              <a:noFill/>
            </a:ln>
          </p:spPr>
        </p:pic>
        <p:sp>
          <p:nvSpPr>
            <p:cNvPr id="302" name="Google Shape;302;gf6487c47f5_0_180"/>
            <p:cNvSpPr/>
            <p:nvPr/>
          </p:nvSpPr>
          <p:spPr>
            <a:xfrm>
              <a:off x="2433925" y="5463000"/>
              <a:ext cx="8733000" cy="228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f6487c47f5_0_180"/>
            <p:cNvSpPr txBox="1"/>
            <p:nvPr/>
          </p:nvSpPr>
          <p:spPr>
            <a:xfrm rot="-5400000">
              <a:off x="1666375" y="4485625"/>
              <a:ext cx="1707600" cy="172500"/>
            </a:xfrm>
            <a:prstGeom prst="rect">
              <a:avLst/>
            </a:prstGeom>
            <a:noFill/>
            <a:ln>
              <a:noFill/>
            </a:ln>
          </p:spPr>
          <p:txBody>
            <a:bodyPr anchorCtr="0" anchor="t" bIns="9125" lIns="9125" spcFirstLastPara="1" rIns="9125" wrap="square" tIns="9125">
              <a:spAutoFit/>
            </a:bodyPr>
            <a:lstStyle/>
            <a:p>
              <a:pPr indent="0" lvl="0" marL="0" marR="0" rtl="0" algn="ctr">
                <a:lnSpc>
                  <a:spcPct val="100000"/>
                </a:lnSpc>
                <a:spcBef>
                  <a:spcPts val="0"/>
                </a:spcBef>
                <a:spcAft>
                  <a:spcPts val="0"/>
                </a:spcAft>
                <a:buClr>
                  <a:srgbClr val="000000"/>
                </a:buClr>
                <a:buSzPts val="800"/>
                <a:buFont typeface="Arial"/>
                <a:buNone/>
              </a:pPr>
              <a:r>
                <a:rPr b="0" i="1" lang="en-US" sz="1000" u="none" cap="none" strike="noStrike">
                  <a:solidFill>
                    <a:srgbClr val="0B5394"/>
                  </a:solidFill>
                  <a:latin typeface="Lato"/>
                  <a:ea typeface="Lato"/>
                  <a:cs typeface="Lato"/>
                  <a:sym typeface="Lato"/>
                </a:rPr>
                <a:t>Months are approximate</a:t>
              </a:r>
              <a:endParaRPr b="0" i="1" sz="1000" u="none" cap="none" strike="noStrike">
                <a:solidFill>
                  <a:srgbClr val="0B5394"/>
                </a:solidFill>
                <a:latin typeface="Lato"/>
                <a:ea typeface="Lato"/>
                <a:cs typeface="Lato"/>
                <a:sym typeface="Lato"/>
              </a:endParaRPr>
            </a:p>
          </p:txBody>
        </p:sp>
        <p:grpSp>
          <p:nvGrpSpPr>
            <p:cNvPr id="304" name="Google Shape;304;gf6487c47f5_0_180"/>
            <p:cNvGrpSpPr/>
            <p:nvPr/>
          </p:nvGrpSpPr>
          <p:grpSpPr>
            <a:xfrm>
              <a:off x="3106777" y="277677"/>
              <a:ext cx="273428" cy="5294143"/>
              <a:chOff x="5789298" y="-140558"/>
              <a:chExt cx="306705" cy="7410615"/>
            </a:xfrm>
          </p:grpSpPr>
          <p:cxnSp>
            <p:nvCxnSpPr>
              <p:cNvPr id="305" name="Google Shape;305;gf6487c47f5_0_180"/>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306" name="Google Shape;306;gf6487c47f5_0_180"/>
              <p:cNvSpPr txBox="1"/>
              <p:nvPr/>
            </p:nvSpPr>
            <p:spPr>
              <a:xfrm rot="-5400000">
                <a:off x="4977948" y="670792"/>
                <a:ext cx="18942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April </a:t>
                </a:r>
                <a:r>
                  <a:rPr b="0" i="0" lang="en-US" sz="1100" u="none" cap="none" strike="noStrike">
                    <a:solidFill>
                      <a:srgbClr val="1155CC"/>
                    </a:solidFill>
                    <a:latin typeface="Montserrat"/>
                    <a:ea typeface="Montserrat"/>
                    <a:cs typeface="Montserrat"/>
                    <a:sym typeface="Montserrat"/>
                  </a:rPr>
                  <a:t>1, 2022</a:t>
                </a:r>
                <a:endParaRPr b="0" i="0" sz="1100" u="none" cap="none" strike="noStrike">
                  <a:solidFill>
                    <a:srgbClr val="1155CC"/>
                  </a:solidFill>
                  <a:latin typeface="Montserrat"/>
                  <a:ea typeface="Montserrat"/>
                  <a:cs typeface="Montserrat"/>
                  <a:sym typeface="Montserrat"/>
                </a:endParaRPr>
              </a:p>
            </p:txBody>
          </p:sp>
        </p:grpSp>
        <p:pic>
          <p:nvPicPr>
            <p:cNvPr id="307" name="Google Shape;307;gf6487c47f5_0_180"/>
            <p:cNvPicPr preferRelativeResize="0"/>
            <p:nvPr/>
          </p:nvPicPr>
          <p:blipFill rotWithShape="1">
            <a:blip r:embed="rId5">
              <a:alphaModFix/>
            </a:blip>
            <a:srcRect b="2493" l="0" r="0" t="80807"/>
            <a:stretch/>
          </p:blipFill>
          <p:spPr>
            <a:xfrm>
              <a:off x="2428950" y="5615400"/>
              <a:ext cx="8755200" cy="1090401"/>
            </a:xfrm>
            <a:prstGeom prst="rect">
              <a:avLst/>
            </a:prstGeom>
            <a:noFill/>
            <a:ln>
              <a:noFill/>
            </a:ln>
          </p:spPr>
        </p:pic>
      </p:grpSp>
      <p:sp>
        <p:nvSpPr>
          <p:cNvPr id="308" name="Google Shape;308;gf6487c47f5_0_180"/>
          <p:cNvSpPr txBox="1"/>
          <p:nvPr/>
        </p:nvSpPr>
        <p:spPr>
          <a:xfrm rot="5400000">
            <a:off x="10618150" y="5752625"/>
            <a:ext cx="1400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11f3eff6754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14" name="Google Shape;314;g11f3eff6754_0_0"/>
          <p:cNvSpPr txBox="1"/>
          <p:nvPr>
            <p:ph type="title"/>
          </p:nvPr>
        </p:nvSpPr>
        <p:spPr>
          <a:xfrm>
            <a:off x="1563375" y="66275"/>
            <a:ext cx="8713200" cy="822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600"/>
              <a:t>NWS GOES-18 readiness planning</a:t>
            </a:r>
            <a:endParaRPr sz="3600"/>
          </a:p>
        </p:txBody>
      </p:sp>
      <p:grpSp>
        <p:nvGrpSpPr>
          <p:cNvPr id="315" name="Google Shape;315;g11f3eff6754_0_0"/>
          <p:cNvGrpSpPr/>
          <p:nvPr/>
        </p:nvGrpSpPr>
        <p:grpSpPr>
          <a:xfrm>
            <a:off x="3113209" y="791422"/>
            <a:ext cx="7316666" cy="5989884"/>
            <a:chOff x="4180009" y="791422"/>
            <a:chExt cx="7316666" cy="5989884"/>
          </a:xfrm>
        </p:grpSpPr>
        <p:pic>
          <p:nvPicPr>
            <p:cNvPr id="316" name="Google Shape;316;g11f3eff6754_0_0"/>
            <p:cNvPicPr preferRelativeResize="0"/>
            <p:nvPr/>
          </p:nvPicPr>
          <p:blipFill rotWithShape="1">
            <a:blip r:embed="rId3">
              <a:alphaModFix/>
            </a:blip>
            <a:srcRect b="0" l="0" r="0" t="22318"/>
            <a:stretch/>
          </p:blipFill>
          <p:spPr>
            <a:xfrm>
              <a:off x="4180009" y="791422"/>
              <a:ext cx="5611544" cy="2655264"/>
            </a:xfrm>
            <a:prstGeom prst="rect">
              <a:avLst/>
            </a:prstGeom>
            <a:noFill/>
            <a:ln>
              <a:noFill/>
            </a:ln>
          </p:spPr>
        </p:pic>
        <p:pic>
          <p:nvPicPr>
            <p:cNvPr id="317" name="Google Shape;317;g11f3eff6754_0_0"/>
            <p:cNvPicPr preferRelativeResize="0"/>
            <p:nvPr/>
          </p:nvPicPr>
          <p:blipFill rotWithShape="1">
            <a:blip r:embed="rId4">
              <a:alphaModFix/>
            </a:blip>
            <a:srcRect b="19196" l="0" r="0" t="15264"/>
            <a:stretch/>
          </p:blipFill>
          <p:spPr>
            <a:xfrm>
              <a:off x="4947750" y="3580150"/>
              <a:ext cx="6548925" cy="3201050"/>
            </a:xfrm>
            <a:prstGeom prst="rect">
              <a:avLst/>
            </a:prstGeom>
            <a:noFill/>
            <a:ln>
              <a:noFill/>
            </a:ln>
          </p:spPr>
        </p:pic>
        <p:sp>
          <p:nvSpPr>
            <p:cNvPr id="318" name="Google Shape;318;g11f3eff6754_0_0"/>
            <p:cNvSpPr txBox="1"/>
            <p:nvPr/>
          </p:nvSpPr>
          <p:spPr>
            <a:xfrm rot="-647668">
              <a:off x="5608235" y="1491815"/>
              <a:ext cx="1818070" cy="61554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u="none" cap="none" strike="noStrike">
                  <a:solidFill>
                    <a:srgbClr val="CCCCCC"/>
                  </a:solidFill>
                  <a:latin typeface="Raleway"/>
                  <a:ea typeface="Raleway"/>
                  <a:cs typeface="Raleway"/>
                  <a:sym typeface="Raleway"/>
                </a:rPr>
                <a:t>Preliminary / </a:t>
              </a:r>
              <a:br>
                <a:rPr b="1" i="0" lang="en-US" u="none" cap="none" strike="noStrike">
                  <a:solidFill>
                    <a:srgbClr val="CCCCCC"/>
                  </a:solidFill>
                  <a:latin typeface="Raleway"/>
                  <a:ea typeface="Raleway"/>
                  <a:cs typeface="Raleway"/>
                  <a:sym typeface="Raleway"/>
                </a:rPr>
              </a:br>
              <a:r>
                <a:rPr b="1" i="0" lang="en-US" u="none" cap="none" strike="noStrike">
                  <a:solidFill>
                    <a:srgbClr val="CCCCCC"/>
                  </a:solidFill>
                  <a:latin typeface="Raleway"/>
                  <a:ea typeface="Raleway"/>
                  <a:cs typeface="Raleway"/>
                  <a:sym typeface="Raleway"/>
                </a:rPr>
                <a:t>Subject to change</a:t>
              </a:r>
              <a:endParaRPr b="1" i="0" u="none" cap="none" strike="noStrike">
                <a:solidFill>
                  <a:srgbClr val="CCCCCC"/>
                </a:solidFill>
                <a:latin typeface="Raleway"/>
                <a:ea typeface="Raleway"/>
                <a:cs typeface="Raleway"/>
                <a:sym typeface="Raleway"/>
              </a:endParaRPr>
            </a:p>
          </p:txBody>
        </p:sp>
        <p:grpSp>
          <p:nvGrpSpPr>
            <p:cNvPr id="319" name="Google Shape;319;g11f3eff6754_0_0"/>
            <p:cNvGrpSpPr/>
            <p:nvPr/>
          </p:nvGrpSpPr>
          <p:grpSpPr>
            <a:xfrm>
              <a:off x="5287502" y="839400"/>
              <a:ext cx="340498" cy="5782742"/>
              <a:chOff x="5362639" y="-584045"/>
              <a:chExt cx="292700" cy="7819800"/>
            </a:xfrm>
          </p:grpSpPr>
          <p:cxnSp>
            <p:nvCxnSpPr>
              <p:cNvPr id="320" name="Google Shape;320;g11f3eff6754_0_0"/>
              <p:cNvCxnSpPr/>
              <p:nvPr/>
            </p:nvCxnSpPr>
            <p:spPr>
              <a:xfrm>
                <a:off x="5655340" y="-584045"/>
                <a:ext cx="0" cy="7819800"/>
              </a:xfrm>
              <a:prstGeom prst="straightConnector1">
                <a:avLst/>
              </a:prstGeom>
              <a:noFill/>
              <a:ln cap="flat" cmpd="sng" w="19050">
                <a:solidFill>
                  <a:srgbClr val="1155CC"/>
                </a:solidFill>
                <a:prstDash val="dash"/>
                <a:round/>
                <a:headEnd len="sm" w="sm" type="none"/>
                <a:tailEnd len="sm" w="sm" type="none"/>
              </a:ln>
            </p:spPr>
          </p:cxnSp>
          <p:sp>
            <p:nvSpPr>
              <p:cNvPr id="321" name="Google Shape;321;g11f3eff6754_0_0"/>
              <p:cNvSpPr txBox="1"/>
              <p:nvPr/>
            </p:nvSpPr>
            <p:spPr>
              <a:xfrm rot="-5400000">
                <a:off x="4652989" y="455103"/>
                <a:ext cx="16908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solidFill>
                      <a:srgbClr val="1155CC"/>
                    </a:solidFill>
                    <a:latin typeface="Montserrat"/>
                    <a:ea typeface="Montserrat"/>
                    <a:cs typeface="Montserrat"/>
                    <a:sym typeface="Montserrat"/>
                  </a:rPr>
                  <a:t>April </a:t>
                </a:r>
                <a:r>
                  <a:rPr b="0" i="0" lang="en-US" sz="1400" u="none" cap="none" strike="noStrike">
                    <a:solidFill>
                      <a:srgbClr val="1155CC"/>
                    </a:solidFill>
                    <a:latin typeface="Montserrat"/>
                    <a:ea typeface="Montserrat"/>
                    <a:cs typeface="Montserrat"/>
                    <a:sym typeface="Montserrat"/>
                  </a:rPr>
                  <a:t>1, 2022</a:t>
                </a:r>
                <a:endParaRPr b="0" i="0" sz="1400" u="none" cap="none" strike="noStrike">
                  <a:solidFill>
                    <a:srgbClr val="1155CC"/>
                  </a:solidFill>
                  <a:latin typeface="Montserrat"/>
                  <a:ea typeface="Montserrat"/>
                  <a:cs typeface="Montserrat"/>
                  <a:sym typeface="Montserrat"/>
                </a:endParaRPr>
              </a:p>
            </p:txBody>
          </p:sp>
        </p:grpSp>
        <p:sp>
          <p:nvSpPr>
            <p:cNvPr id="322" name="Google Shape;322;g11f3eff6754_0_0"/>
            <p:cNvSpPr txBox="1"/>
            <p:nvPr/>
          </p:nvSpPr>
          <p:spPr>
            <a:xfrm rot="5400000">
              <a:off x="10808079" y="6156856"/>
              <a:ext cx="1122600" cy="1263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chemeClr val="dk1"/>
                </a:buClr>
                <a:buSzPts val="1100"/>
                <a:buFont typeface="Arial"/>
                <a:buNone/>
              </a:pPr>
              <a:r>
                <a:rPr b="0" i="1" lang="en-US" sz="700" u="none" cap="none" strike="noStrike">
                  <a:solidFill>
                    <a:srgbClr val="666666"/>
                  </a:solidFill>
                  <a:latin typeface="Lato"/>
                  <a:ea typeface="Lato"/>
                  <a:cs typeface="Lato"/>
                  <a:sym typeface="Lato"/>
                </a:rPr>
                <a:t>h/t GOES-R Program</a:t>
              </a:r>
              <a:endParaRPr b="0" i="1" sz="700" u="none" cap="none" strike="noStrike">
                <a:solidFill>
                  <a:srgbClr val="666666"/>
                </a:solidFill>
                <a:latin typeface="Lato"/>
                <a:ea typeface="Lato"/>
                <a:cs typeface="Lato"/>
                <a:sym typeface="Lato"/>
              </a:endParaRPr>
            </a:p>
          </p:txBody>
        </p:sp>
        <p:sp>
          <p:nvSpPr>
            <p:cNvPr id="323" name="Google Shape;323;g11f3eff6754_0_0"/>
            <p:cNvSpPr txBox="1"/>
            <p:nvPr/>
          </p:nvSpPr>
          <p:spPr>
            <a:xfrm rot="-5400000">
              <a:off x="4294520" y="5934284"/>
              <a:ext cx="1529400" cy="126300"/>
            </a:xfrm>
            <a:prstGeom prst="rect">
              <a:avLst/>
            </a:prstGeom>
            <a:noFill/>
            <a:ln>
              <a:noFill/>
            </a:ln>
          </p:spPr>
          <p:txBody>
            <a:bodyPr anchorCtr="0" anchor="t" bIns="9125" lIns="9125" spcFirstLastPara="1" rIns="9125" wrap="square" tIns="9125">
              <a:spAutoFit/>
            </a:bodyPr>
            <a:lstStyle/>
            <a:p>
              <a:pPr indent="0" lvl="0" marL="0" marR="0" rtl="0" algn="ctr">
                <a:lnSpc>
                  <a:spcPct val="100000"/>
                </a:lnSpc>
                <a:spcBef>
                  <a:spcPts val="0"/>
                </a:spcBef>
                <a:spcAft>
                  <a:spcPts val="0"/>
                </a:spcAft>
                <a:buClr>
                  <a:srgbClr val="000000"/>
                </a:buClr>
                <a:buSzPts val="800"/>
                <a:buFont typeface="Arial"/>
                <a:buNone/>
              </a:pPr>
              <a:r>
                <a:rPr b="0" i="1" lang="en-US" sz="700" u="none" cap="none" strike="noStrike">
                  <a:solidFill>
                    <a:srgbClr val="0B5394"/>
                  </a:solidFill>
                  <a:latin typeface="Lato"/>
                  <a:ea typeface="Lato"/>
                  <a:cs typeface="Lato"/>
                  <a:sym typeface="Lato"/>
                </a:rPr>
                <a:t>Months are approximate</a:t>
              </a:r>
              <a:endParaRPr b="0" i="1" sz="700" u="none" cap="none" strike="noStrike">
                <a:solidFill>
                  <a:srgbClr val="0B5394"/>
                </a:solidFill>
                <a:latin typeface="Lato"/>
                <a:ea typeface="Lato"/>
                <a:cs typeface="Lato"/>
                <a:sym typeface="Lato"/>
              </a:endParaRPr>
            </a:p>
          </p:txBody>
        </p:sp>
      </p:grpSp>
      <p:graphicFrame>
        <p:nvGraphicFramePr>
          <p:cNvPr id="324" name="Google Shape;324;g11f3eff6754_0_0"/>
          <p:cNvGraphicFramePr/>
          <p:nvPr/>
        </p:nvGraphicFramePr>
        <p:xfrm>
          <a:off x="3695063" y="923700"/>
          <a:ext cx="3000000" cy="3000000"/>
        </p:xfrm>
        <a:graphic>
          <a:graphicData uri="http://schemas.openxmlformats.org/drawingml/2006/table">
            <a:tbl>
              <a:tblPr>
                <a:noFill/>
                <a:tableStyleId>{B16323FC-2181-4DEB-8F61-0C8E057A2C87}</a:tableStyleId>
              </a:tblPr>
              <a:tblGrid>
                <a:gridCol w="423400"/>
                <a:gridCol w="442725"/>
                <a:gridCol w="442725"/>
                <a:gridCol w="442725"/>
                <a:gridCol w="442725"/>
                <a:gridCol w="442725"/>
                <a:gridCol w="442725"/>
                <a:gridCol w="442725"/>
                <a:gridCol w="442725"/>
                <a:gridCol w="442725"/>
                <a:gridCol w="442725"/>
                <a:gridCol w="442725"/>
                <a:gridCol w="442725"/>
                <a:gridCol w="442725"/>
              </a:tblGrid>
              <a:tr h="5905950">
                <a:tc>
                  <a:txBody>
                    <a:bodyPr/>
                    <a:lstStyle/>
                    <a:p>
                      <a:pPr indent="0" lvl="0" marL="0" marR="0" rtl="0" algn="r">
                        <a:lnSpc>
                          <a:spcPct val="100000"/>
                        </a:lnSpc>
                        <a:spcBef>
                          <a:spcPts val="0"/>
                        </a:spcBef>
                        <a:spcAft>
                          <a:spcPts val="0"/>
                        </a:spcAft>
                        <a:buClr>
                          <a:srgbClr val="000000"/>
                        </a:buClr>
                        <a:buSzPts val="800"/>
                        <a:buFont typeface="Arial"/>
                        <a:buNone/>
                      </a:pPr>
                      <a:r>
                        <a:t/>
                      </a:r>
                      <a:endParaRPr sz="400" u="none" cap="none" strike="noStrike">
                        <a:solidFill>
                          <a:srgbClr val="0B5394"/>
                        </a:solidFill>
                      </a:endParaRPr>
                    </a:p>
                  </a:txBody>
                  <a:tcPr marT="9125" marB="9125" marR="9125" marL="9125" anchor="b">
                    <a:lnL cap="flat" cmpd="sng" w="9525">
                      <a:solidFill>
                        <a:srgbClr val="9E9E9E">
                          <a:alpha val="0"/>
                        </a:srgbClr>
                      </a:solidFill>
                      <a:prstDash val="solid"/>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Mar.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Apr.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800"/>
                        <a:buFont typeface="Arial"/>
                        <a:buNone/>
                      </a:pPr>
                      <a:r>
                        <a:rPr lang="en-US" sz="400" u="none" cap="none" strike="noStrike">
                          <a:solidFill>
                            <a:srgbClr val="0B5394"/>
                          </a:solidFill>
                        </a:rPr>
                        <a:t>May</a:t>
                      </a:r>
                      <a:br>
                        <a:rPr lang="en-US" sz="400" u="none" cap="none" strike="noStrike">
                          <a:solidFill>
                            <a:srgbClr val="0B5394"/>
                          </a:solidFill>
                        </a:rPr>
                      </a:br>
                      <a:r>
                        <a:rPr lang="en-US" sz="400" u="none" cap="none" strike="noStrike">
                          <a:solidFill>
                            <a:srgbClr val="0B5394"/>
                          </a:solidFill>
                        </a:rPr>
                        <a:t>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Jun.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Jul.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Aug.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Sep.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Oct.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Nov.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Dec. 2022</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9FC5E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Jan. 2023</a:t>
                      </a:r>
                      <a:endParaRPr sz="400" u="none" cap="none" strike="noStrike">
                        <a:solidFill>
                          <a:srgbClr val="0B5394"/>
                        </a:solidFill>
                      </a:endParaRPr>
                    </a:p>
                  </a:txBody>
                  <a:tcPr marT="9125" marB="9125" marR="9125" marL="9125" anchor="b">
                    <a:lnL cap="flat" cmpd="sng" w="9525">
                      <a:solidFill>
                        <a:srgbClr val="9FC5E8"/>
                      </a:solidFill>
                      <a:prstDash val="solid"/>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Feb. 2023</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400"/>
                        <a:buFont typeface="Arial"/>
                        <a:buNone/>
                      </a:pPr>
                      <a:r>
                        <a:rPr lang="en-US" sz="400" u="none" cap="none" strike="noStrike">
                          <a:solidFill>
                            <a:srgbClr val="0B5394"/>
                          </a:solidFill>
                        </a:rPr>
                        <a:t>Mar. 2023</a:t>
                      </a:r>
                      <a:endParaRPr sz="400" u="none" cap="none" strike="noStrike">
                        <a:solidFill>
                          <a:srgbClr val="0B5394"/>
                        </a:solidFill>
                      </a:endParaRPr>
                    </a:p>
                  </a:txBody>
                  <a:tcPr marT="9125" marB="9125" marR="9125" marL="9125" anchor="b">
                    <a:lnL cap="flat" cmpd="sng" w="9525">
                      <a:solidFill>
                        <a:srgbClr val="6D9EEB"/>
                      </a:solidFill>
                      <a:prstDash val="dot"/>
                      <a:round/>
                      <a:headEnd len="sm" w="sm" type="none"/>
                      <a:tailEnd len="sm" w="sm" type="none"/>
                    </a:lnL>
                    <a:lnR cap="flat" cmpd="sng" w="9525">
                      <a:solidFill>
                        <a:srgbClr val="6D9EEB"/>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idx="1" type="body"/>
          </p:nvPr>
        </p:nvSpPr>
        <p:spPr>
          <a:xfrm>
            <a:off x="539700" y="1261925"/>
            <a:ext cx="10972800" cy="53835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000"/>
              </a:spcBef>
              <a:spcAft>
                <a:spcPts val="0"/>
              </a:spcAft>
              <a:buSzPts val="2000"/>
              <a:buChar char="•"/>
            </a:pPr>
            <a:r>
              <a:rPr lang="en-US" sz="2000"/>
              <a:t>TOWR-S RPM v22 update</a:t>
            </a:r>
            <a:endParaRPr sz="2000"/>
          </a:p>
          <a:p>
            <a:pPr indent="-355600" lvl="0" marL="457200" rtl="0" algn="l">
              <a:lnSpc>
                <a:spcPct val="115000"/>
              </a:lnSpc>
              <a:spcBef>
                <a:spcPts val="1000"/>
              </a:spcBef>
              <a:spcAft>
                <a:spcPts val="0"/>
              </a:spcAft>
              <a:buSzPts val="2000"/>
              <a:buChar char="•"/>
            </a:pPr>
            <a:r>
              <a:rPr lang="en-US" sz="2000"/>
              <a:t>Satellite data products and capabilities in preparation</a:t>
            </a:r>
            <a:endParaRPr sz="2000"/>
          </a:p>
          <a:p>
            <a:pPr indent="-355600" lvl="0" marL="457200" rtl="0" algn="l">
              <a:lnSpc>
                <a:spcPct val="115000"/>
              </a:lnSpc>
              <a:spcBef>
                <a:spcPts val="1000"/>
              </a:spcBef>
              <a:spcAft>
                <a:spcPts val="0"/>
              </a:spcAft>
              <a:buSzPts val="2000"/>
              <a:buChar char="•"/>
            </a:pPr>
            <a:r>
              <a:rPr lang="en-US" sz="2000"/>
              <a:t>Satellite data products and capabilities under consideration</a:t>
            </a:r>
            <a:endParaRPr sz="2000"/>
          </a:p>
          <a:p>
            <a:pPr indent="-355600" lvl="0" marL="457200" rtl="0" algn="l">
              <a:lnSpc>
                <a:spcPct val="115000"/>
              </a:lnSpc>
              <a:spcBef>
                <a:spcPts val="1000"/>
              </a:spcBef>
              <a:spcAft>
                <a:spcPts val="0"/>
              </a:spcAft>
              <a:buSzPts val="2000"/>
              <a:buChar char="•"/>
            </a:pPr>
            <a:r>
              <a:rPr lang="en-US" sz="2000"/>
              <a:t>GOES-18 preparations</a:t>
            </a:r>
            <a:endParaRPr sz="2000"/>
          </a:p>
          <a:p>
            <a:pPr indent="-355600" lvl="0" marL="457200" rtl="0" algn="l">
              <a:lnSpc>
                <a:spcPct val="115000"/>
              </a:lnSpc>
              <a:spcBef>
                <a:spcPts val="1000"/>
              </a:spcBef>
              <a:spcAft>
                <a:spcPts val="0"/>
              </a:spcAft>
              <a:buSzPts val="2000"/>
              <a:buChar char="•"/>
            </a:pPr>
            <a:r>
              <a:rPr lang="en-US" sz="2000"/>
              <a:t>GOES-17 update</a:t>
            </a:r>
            <a:endParaRPr sz="2000"/>
          </a:p>
          <a:p>
            <a:pPr indent="-355600" lvl="0" marL="457200" rtl="0" algn="l">
              <a:lnSpc>
                <a:spcPct val="115000"/>
              </a:lnSpc>
              <a:spcBef>
                <a:spcPts val="1000"/>
              </a:spcBef>
              <a:spcAft>
                <a:spcPts val="0"/>
              </a:spcAft>
              <a:buSzPts val="2000"/>
              <a:buChar char="•"/>
            </a:pPr>
            <a:r>
              <a:rPr lang="en-US" sz="2000"/>
              <a:t>Preparations for JPSS-2 / NOAA-21</a:t>
            </a:r>
            <a:endParaRPr sz="2000"/>
          </a:p>
          <a:p>
            <a:pPr indent="-355600" lvl="0" marL="457200" rtl="0" algn="l">
              <a:lnSpc>
                <a:spcPct val="115000"/>
              </a:lnSpc>
              <a:spcBef>
                <a:spcPts val="1000"/>
              </a:spcBef>
              <a:spcAft>
                <a:spcPts val="0"/>
              </a:spcAft>
              <a:buSzPts val="2000"/>
              <a:buChar char="•"/>
            </a:pPr>
            <a:r>
              <a:rPr lang="en-US" sz="2000"/>
              <a:t>Satellite Book Club seminars</a:t>
            </a:r>
            <a:endParaRPr sz="2000"/>
          </a:p>
          <a:p>
            <a:pPr indent="-355600" lvl="0" marL="457200" rtl="0" algn="l">
              <a:lnSpc>
                <a:spcPct val="115000"/>
              </a:lnSpc>
              <a:spcBef>
                <a:spcPts val="1000"/>
              </a:spcBef>
              <a:spcAft>
                <a:spcPts val="0"/>
              </a:spcAft>
              <a:buSzPts val="2000"/>
              <a:buChar char="•"/>
            </a:pPr>
            <a:r>
              <a:rPr lang="en-US" sz="2000"/>
              <a:t>TOWR-S VLab pages</a:t>
            </a:r>
            <a:endParaRPr sz="2000"/>
          </a:p>
          <a:p>
            <a:pPr indent="-355600" lvl="0" marL="457200" rtl="0" algn="l">
              <a:lnSpc>
                <a:spcPct val="115000"/>
              </a:lnSpc>
              <a:spcBef>
                <a:spcPts val="1000"/>
              </a:spcBef>
              <a:spcAft>
                <a:spcPts val="0"/>
              </a:spcAft>
              <a:buSzPts val="2000"/>
              <a:buChar char="•"/>
            </a:pPr>
            <a:r>
              <a:rPr lang="en-US" sz="2000"/>
              <a:t>cloudReach </a:t>
            </a:r>
            <a:endParaRPr sz="2000"/>
          </a:p>
          <a:p>
            <a:pPr indent="-355600" lvl="0" marL="457200" rtl="0" algn="l">
              <a:lnSpc>
                <a:spcPct val="115000"/>
              </a:lnSpc>
              <a:spcBef>
                <a:spcPts val="1000"/>
              </a:spcBef>
              <a:spcAft>
                <a:spcPts val="0"/>
              </a:spcAft>
              <a:buSzPts val="2000"/>
              <a:buChar char="•"/>
            </a:pPr>
            <a:r>
              <a:rPr lang="en-US" sz="2000"/>
              <a:t>TOWR-S 2022 workplan</a:t>
            </a:r>
            <a:endParaRPr sz="2000"/>
          </a:p>
        </p:txBody>
      </p:sp>
      <p:sp>
        <p:nvSpPr>
          <p:cNvPr id="82" name="Google Shape;82;p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83" name="Google Shape;83;p15"/>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Overview</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gf6487c47f5_0_150"/>
          <p:cNvPicPr preferRelativeResize="0"/>
          <p:nvPr/>
        </p:nvPicPr>
        <p:blipFill rotWithShape="1">
          <a:blip r:embed="rId3">
            <a:alphaModFix/>
          </a:blip>
          <a:srcRect b="0" l="0" r="0" t="22402"/>
          <a:stretch/>
        </p:blipFill>
        <p:spPr>
          <a:xfrm>
            <a:off x="819825" y="1225550"/>
            <a:ext cx="10495450" cy="4960924"/>
          </a:xfrm>
          <a:prstGeom prst="rect">
            <a:avLst/>
          </a:prstGeom>
          <a:noFill/>
          <a:ln>
            <a:noFill/>
          </a:ln>
        </p:spPr>
      </p:pic>
      <p:sp>
        <p:nvSpPr>
          <p:cNvPr id="330" name="Google Shape;330;gf6487c47f5_0_15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31" name="Google Shape;331;gf6487c47f5_0_150"/>
          <p:cNvSpPr txBox="1"/>
          <p:nvPr>
            <p:ph type="title"/>
          </p:nvPr>
        </p:nvSpPr>
        <p:spPr>
          <a:xfrm>
            <a:off x="1059850" y="203800"/>
            <a:ext cx="9960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600"/>
              <a:t>NWS GOES-18 readiness planning: </a:t>
            </a:r>
            <a:r>
              <a:rPr lang="en-US" sz="2600"/>
              <a:t>2022 timeline</a:t>
            </a:r>
            <a:endParaRPr sz="2600"/>
          </a:p>
        </p:txBody>
      </p:sp>
      <p:grpSp>
        <p:nvGrpSpPr>
          <p:cNvPr id="332" name="Google Shape;332;gf6487c47f5_0_150"/>
          <p:cNvGrpSpPr/>
          <p:nvPr/>
        </p:nvGrpSpPr>
        <p:grpSpPr>
          <a:xfrm>
            <a:off x="5438887" y="3639958"/>
            <a:ext cx="1117094" cy="636921"/>
            <a:chOff x="5141620" y="1237180"/>
            <a:chExt cx="2350293" cy="1725606"/>
          </a:xfrm>
        </p:grpSpPr>
        <p:sp>
          <p:nvSpPr>
            <p:cNvPr id="333" name="Google Shape;333;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7" name="Google Shape;337;gf6487c47f5_0_150"/>
          <p:cNvGrpSpPr/>
          <p:nvPr/>
        </p:nvGrpSpPr>
        <p:grpSpPr>
          <a:xfrm>
            <a:off x="3185900" y="1254300"/>
            <a:ext cx="8344524" cy="4674296"/>
            <a:chOff x="5629084" y="2078449"/>
            <a:chExt cx="6394762" cy="3582111"/>
          </a:xfrm>
        </p:grpSpPr>
        <p:sp>
          <p:nvSpPr>
            <p:cNvPr id="338" name="Google Shape;338;gf6487c47f5_0_150"/>
            <p:cNvSpPr txBox="1"/>
            <p:nvPr/>
          </p:nvSpPr>
          <p:spPr>
            <a:xfrm rot="5400000">
              <a:off x="10882495" y="4516832"/>
              <a:ext cx="2127000" cy="1557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b="0" i="1" lang="en-US" sz="1200" u="none" cap="none" strike="noStrike">
                  <a:solidFill>
                    <a:srgbClr val="999999"/>
                  </a:solidFill>
                  <a:latin typeface="Lato"/>
                  <a:ea typeface="Lato"/>
                  <a:cs typeface="Lato"/>
                  <a:sym typeface="Lato"/>
                </a:rPr>
                <a:t>Dariush Khadjenouri </a:t>
              </a:r>
              <a:endParaRPr b="0" i="1" sz="1200" u="none" cap="none" strike="noStrike">
                <a:solidFill>
                  <a:srgbClr val="999999"/>
                </a:solidFill>
                <a:latin typeface="Lato"/>
                <a:ea typeface="Lato"/>
                <a:cs typeface="Lato"/>
                <a:sym typeface="Lato"/>
              </a:endParaRPr>
            </a:p>
          </p:txBody>
        </p:sp>
        <p:sp>
          <p:nvSpPr>
            <p:cNvPr id="339" name="Google Shape;339;gf6487c47f5_0_150"/>
            <p:cNvSpPr txBox="1"/>
            <p:nvPr/>
          </p:nvSpPr>
          <p:spPr>
            <a:xfrm rot="-647769">
              <a:off x="5993013" y="3164824"/>
              <a:ext cx="2440803" cy="707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CCCCCC"/>
                  </a:solidFill>
                  <a:latin typeface="Raleway"/>
                  <a:ea typeface="Raleway"/>
                  <a:cs typeface="Raleway"/>
                  <a:sym typeface="Raleway"/>
                </a:rPr>
                <a:t>Preliminary / </a:t>
              </a:r>
              <a:br>
                <a:rPr b="1" i="0" lang="en-US" sz="2400" u="none" cap="none" strike="noStrike">
                  <a:solidFill>
                    <a:srgbClr val="CCCCCC"/>
                  </a:solidFill>
                  <a:latin typeface="Raleway"/>
                  <a:ea typeface="Raleway"/>
                  <a:cs typeface="Raleway"/>
                  <a:sym typeface="Raleway"/>
                </a:rPr>
              </a:br>
              <a:r>
                <a:rPr b="1" i="0" lang="en-US" sz="2400" u="none" cap="none" strike="noStrike">
                  <a:solidFill>
                    <a:srgbClr val="CCCCCC"/>
                  </a:solidFill>
                  <a:latin typeface="Raleway"/>
                  <a:ea typeface="Raleway"/>
                  <a:cs typeface="Raleway"/>
                  <a:sym typeface="Raleway"/>
                </a:rPr>
                <a:t>Subject to change</a:t>
              </a:r>
              <a:endParaRPr b="1" i="0" sz="2400" u="none" cap="none" strike="noStrike">
                <a:solidFill>
                  <a:srgbClr val="CCCCCC"/>
                </a:solidFill>
                <a:latin typeface="Raleway"/>
                <a:ea typeface="Raleway"/>
                <a:cs typeface="Raleway"/>
                <a:sym typeface="Raleway"/>
              </a:endParaRPr>
            </a:p>
          </p:txBody>
        </p:sp>
        <p:grpSp>
          <p:nvGrpSpPr>
            <p:cNvPr id="340" name="Google Shape;340;gf6487c47f5_0_150"/>
            <p:cNvGrpSpPr/>
            <p:nvPr/>
          </p:nvGrpSpPr>
          <p:grpSpPr>
            <a:xfrm>
              <a:off x="5629084" y="2078449"/>
              <a:ext cx="260940" cy="3582111"/>
              <a:chOff x="5362639" y="919183"/>
              <a:chExt cx="292697" cy="6321000"/>
            </a:xfrm>
          </p:grpSpPr>
          <p:cxnSp>
            <p:nvCxnSpPr>
              <p:cNvPr id="341" name="Google Shape;341;gf6487c47f5_0_150"/>
              <p:cNvCxnSpPr/>
              <p:nvPr/>
            </p:nvCxnSpPr>
            <p:spPr>
              <a:xfrm>
                <a:off x="5655337" y="919183"/>
                <a:ext cx="0" cy="6321000"/>
              </a:xfrm>
              <a:prstGeom prst="straightConnector1">
                <a:avLst/>
              </a:prstGeom>
              <a:noFill/>
              <a:ln cap="flat" cmpd="sng" w="19050">
                <a:solidFill>
                  <a:srgbClr val="1155CC"/>
                </a:solidFill>
                <a:prstDash val="dash"/>
                <a:round/>
                <a:headEnd len="sm" w="sm" type="none"/>
                <a:tailEnd len="sm" w="sm" type="none"/>
              </a:ln>
            </p:spPr>
          </p:cxnSp>
          <p:sp>
            <p:nvSpPr>
              <p:cNvPr id="342" name="Google Shape;342;gf6487c47f5_0_150"/>
              <p:cNvSpPr txBox="1"/>
              <p:nvPr/>
            </p:nvSpPr>
            <p:spPr>
              <a:xfrm rot="-5400000">
                <a:off x="4652989" y="3649424"/>
                <a:ext cx="16908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solidFill>
                      <a:srgbClr val="1155CC"/>
                    </a:solidFill>
                    <a:latin typeface="Montserrat"/>
                    <a:ea typeface="Montserrat"/>
                    <a:cs typeface="Montserrat"/>
                    <a:sym typeface="Montserrat"/>
                  </a:rPr>
                  <a:t>April </a:t>
                </a:r>
                <a:r>
                  <a:rPr b="0" i="0" lang="en-US" sz="1400" u="none" cap="none" strike="noStrike">
                    <a:solidFill>
                      <a:srgbClr val="1155CC"/>
                    </a:solidFill>
                    <a:latin typeface="Montserrat"/>
                    <a:ea typeface="Montserrat"/>
                    <a:cs typeface="Montserrat"/>
                    <a:sym typeface="Montserrat"/>
                  </a:rPr>
                  <a:t>1, 2022</a:t>
                </a:r>
                <a:endParaRPr b="0" i="0" sz="1400" u="none" cap="none" strike="noStrike">
                  <a:solidFill>
                    <a:srgbClr val="1155CC"/>
                  </a:solidFill>
                  <a:latin typeface="Montserrat"/>
                  <a:ea typeface="Montserrat"/>
                  <a:cs typeface="Montserrat"/>
                  <a:sym typeface="Montserrat"/>
                </a:endParaRPr>
              </a:p>
            </p:txBody>
          </p:sp>
        </p:grpSp>
      </p:grpSp>
      <p:grpSp>
        <p:nvGrpSpPr>
          <p:cNvPr id="343" name="Google Shape;343;gf6487c47f5_0_150"/>
          <p:cNvGrpSpPr/>
          <p:nvPr/>
        </p:nvGrpSpPr>
        <p:grpSpPr>
          <a:xfrm>
            <a:off x="8643237" y="2020533"/>
            <a:ext cx="1117094" cy="636921"/>
            <a:chOff x="5141620" y="1237180"/>
            <a:chExt cx="2350293" cy="1725606"/>
          </a:xfrm>
        </p:grpSpPr>
        <p:sp>
          <p:nvSpPr>
            <p:cNvPr id="344" name="Google Shape;344;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 name="Google Shape;348;gf6487c47f5_0_150"/>
          <p:cNvGrpSpPr/>
          <p:nvPr/>
        </p:nvGrpSpPr>
        <p:grpSpPr>
          <a:xfrm>
            <a:off x="6750629" y="2020522"/>
            <a:ext cx="1174911" cy="636921"/>
            <a:chOff x="5141620" y="1237180"/>
            <a:chExt cx="2350293" cy="1725606"/>
          </a:xfrm>
        </p:grpSpPr>
        <p:sp>
          <p:nvSpPr>
            <p:cNvPr id="349" name="Google Shape;349;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f6487c47f5_0_27"/>
          <p:cNvPicPr preferRelativeResize="0"/>
          <p:nvPr/>
        </p:nvPicPr>
        <p:blipFill rotWithShape="1">
          <a:blip r:embed="rId3">
            <a:alphaModFix/>
          </a:blip>
          <a:srcRect b="19689" l="12863" r="12609" t="14439"/>
          <a:stretch/>
        </p:blipFill>
        <p:spPr>
          <a:xfrm>
            <a:off x="1281975" y="1318050"/>
            <a:ext cx="9976574" cy="4959525"/>
          </a:xfrm>
          <a:prstGeom prst="rect">
            <a:avLst/>
          </a:prstGeom>
          <a:noFill/>
          <a:ln>
            <a:noFill/>
          </a:ln>
        </p:spPr>
      </p:pic>
      <p:sp>
        <p:nvSpPr>
          <p:cNvPr id="359" name="Google Shape;359;gf6487c47f5_0_2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60" name="Google Shape;360;gf6487c47f5_0_27"/>
          <p:cNvSpPr txBox="1"/>
          <p:nvPr>
            <p:ph type="title"/>
          </p:nvPr>
        </p:nvSpPr>
        <p:spPr>
          <a:xfrm>
            <a:off x="1700775" y="152400"/>
            <a:ext cx="8778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en-US" sz="2900"/>
              <a:t>GOES-17 ABI Cooling Anomaly: </a:t>
            </a:r>
            <a:endParaRPr sz="2900"/>
          </a:p>
          <a:p>
            <a:pPr indent="0" lvl="0" marL="0" rtl="0" algn="ctr">
              <a:lnSpc>
                <a:spcPct val="100000"/>
              </a:lnSpc>
              <a:spcBef>
                <a:spcPts val="0"/>
              </a:spcBef>
              <a:spcAft>
                <a:spcPts val="0"/>
              </a:spcAft>
              <a:buSzPts val="1100"/>
              <a:buNone/>
            </a:pPr>
            <a:r>
              <a:rPr lang="en-US" sz="2000"/>
              <a:t>2022 measured and predicted daily peak temperatures </a:t>
            </a:r>
            <a:br>
              <a:rPr lang="en-US" sz="2000"/>
            </a:br>
            <a:r>
              <a:rPr lang="en-US" sz="2000"/>
              <a:t>of LWIR Focal Plane Module</a:t>
            </a:r>
            <a:endParaRPr sz="2000"/>
          </a:p>
        </p:txBody>
      </p:sp>
      <p:grpSp>
        <p:nvGrpSpPr>
          <p:cNvPr id="361" name="Google Shape;361;gf6487c47f5_0_27"/>
          <p:cNvGrpSpPr/>
          <p:nvPr/>
        </p:nvGrpSpPr>
        <p:grpSpPr>
          <a:xfrm>
            <a:off x="3267675" y="1284026"/>
            <a:ext cx="982800" cy="1515450"/>
            <a:chOff x="3115275" y="1284026"/>
            <a:chExt cx="982800" cy="1515450"/>
          </a:xfrm>
        </p:grpSpPr>
        <p:sp>
          <p:nvSpPr>
            <p:cNvPr id="362" name="Google Shape;362;gf6487c47f5_0_27"/>
            <p:cNvSpPr/>
            <p:nvPr/>
          </p:nvSpPr>
          <p:spPr>
            <a:xfrm rot="-651091">
              <a:off x="3158104" y="1363639"/>
              <a:ext cx="897142" cy="539473"/>
            </a:xfrm>
            <a:prstGeom prst="foldedCorner">
              <a:avLst>
                <a:gd fmla="val 16667" name="adj"/>
              </a:avLst>
            </a:prstGeom>
            <a:solidFill>
              <a:srgbClr val="D9D2E9"/>
            </a:solidFill>
            <a:ln cap="flat" cmpd="sng" w="9525">
              <a:solidFill>
                <a:srgbClr val="999999"/>
              </a:solidFill>
              <a:prstDash val="solid"/>
              <a:round/>
              <a:headEnd len="sm" w="sm" type="none"/>
              <a:tailEnd len="sm" w="sm" type="none"/>
            </a:ln>
            <a:effectLst>
              <a:outerShdw blurRad="142875" rotWithShape="0" algn="bl" dir="5400000" dist="47625">
                <a:srgbClr val="000000">
                  <a:alpha val="49800"/>
                </a:srgbClr>
              </a:outerShdw>
            </a:effectLst>
          </p:spPr>
          <p:txBody>
            <a:bodyPr anchorCtr="0" anchor="ctr" bIns="9125" lIns="9125" spcFirstLastPara="1" rIns="91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434343"/>
                  </a:solidFill>
                  <a:latin typeface="Arial"/>
                  <a:ea typeface="Arial"/>
                  <a:cs typeface="Arial"/>
                  <a:sym typeface="Arial"/>
                </a:rPr>
                <a:t>Next </a:t>
              </a:r>
              <a:r>
                <a:rPr b="0" i="1" lang="en-US" sz="900" u="none" cap="none" strike="noStrike">
                  <a:solidFill>
                    <a:srgbClr val="434343"/>
                  </a:solidFill>
                  <a:latin typeface="Arial"/>
                  <a:ea typeface="Arial"/>
                  <a:cs typeface="Arial"/>
                  <a:sym typeface="Arial"/>
                </a:rPr>
                <a:t>(last!)</a:t>
              </a:r>
              <a:r>
                <a:rPr b="0" i="0" lang="en-US" sz="900" u="none" cap="none" strike="noStrike">
                  <a:solidFill>
                    <a:srgbClr val="434343"/>
                  </a:solidFill>
                  <a:latin typeface="Arial"/>
                  <a:ea typeface="Arial"/>
                  <a:cs typeface="Arial"/>
                  <a:sym typeface="Arial"/>
                </a:rPr>
                <a:t> G-17 Mode 3 cooling timeline: </a:t>
              </a:r>
              <a:br>
                <a:rPr b="0" i="0" lang="en-US" sz="900" u="none" cap="none" strike="noStrike">
                  <a:solidFill>
                    <a:srgbClr val="434343"/>
                  </a:solidFill>
                  <a:latin typeface="Arial"/>
                  <a:ea typeface="Arial"/>
                  <a:cs typeface="Arial"/>
                  <a:sym typeface="Arial"/>
                </a:rPr>
              </a:br>
              <a:r>
                <a:rPr lang="en-US" sz="900">
                  <a:solidFill>
                    <a:srgbClr val="434343"/>
                  </a:solidFill>
                </a:rPr>
                <a:t>Apr. 8 - May 11</a:t>
              </a:r>
              <a:endParaRPr b="0" i="0" sz="900" u="none" cap="none" strike="noStrike">
                <a:solidFill>
                  <a:srgbClr val="434343"/>
                </a:solidFill>
                <a:latin typeface="Arial"/>
                <a:ea typeface="Arial"/>
                <a:cs typeface="Arial"/>
                <a:sym typeface="Arial"/>
              </a:endParaRPr>
            </a:p>
          </p:txBody>
        </p:sp>
        <p:cxnSp>
          <p:nvCxnSpPr>
            <p:cNvPr id="363" name="Google Shape;363;gf6487c47f5_0_27"/>
            <p:cNvCxnSpPr>
              <a:stCxn id="362" idx="2"/>
            </p:cNvCxnSpPr>
            <p:nvPr/>
          </p:nvCxnSpPr>
          <p:spPr>
            <a:xfrm>
              <a:off x="3657525" y="1898276"/>
              <a:ext cx="432900" cy="901200"/>
            </a:xfrm>
            <a:prstGeom prst="straightConnector1">
              <a:avLst/>
            </a:prstGeom>
            <a:noFill/>
            <a:ln cap="flat" cmpd="sng" w="9525">
              <a:solidFill>
                <a:srgbClr val="666666"/>
              </a:solidFill>
              <a:prstDash val="solid"/>
              <a:round/>
              <a:headEnd len="sm" w="sm" type="none"/>
              <a:tailEnd len="med" w="med" type="triangle"/>
            </a:ln>
            <a:effectLst>
              <a:outerShdw blurRad="142875" rotWithShape="0" algn="bl" dir="5400000" dist="47625">
                <a:srgbClr val="000000">
                  <a:alpha val="50000"/>
                </a:srgbClr>
              </a:outerShdw>
            </a:effectLst>
          </p:spPr>
        </p:cxnSp>
      </p:grpSp>
      <p:sp>
        <p:nvSpPr>
          <p:cNvPr id="364" name="Google Shape;364;gf6487c47f5_0_27"/>
          <p:cNvSpPr txBox="1"/>
          <p:nvPr/>
        </p:nvSpPr>
        <p:spPr>
          <a:xfrm rot="5400000">
            <a:off x="10694350" y="5447825"/>
            <a:ext cx="1400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i="1" lang="en-US" sz="1000">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grpSp>
        <p:nvGrpSpPr>
          <p:cNvPr id="365" name="Google Shape;365;gf6487c47f5_0_27"/>
          <p:cNvGrpSpPr/>
          <p:nvPr/>
        </p:nvGrpSpPr>
        <p:grpSpPr>
          <a:xfrm>
            <a:off x="3699425" y="1932625"/>
            <a:ext cx="353400" cy="3917359"/>
            <a:chOff x="5362637" y="1662275"/>
            <a:chExt cx="303791" cy="5577900"/>
          </a:xfrm>
        </p:grpSpPr>
        <p:cxnSp>
          <p:nvCxnSpPr>
            <p:cNvPr id="366" name="Google Shape;366;gf6487c47f5_0_27"/>
            <p:cNvCxnSpPr/>
            <p:nvPr/>
          </p:nvCxnSpPr>
          <p:spPr>
            <a:xfrm flipH="1">
              <a:off x="5655328" y="1662275"/>
              <a:ext cx="11100" cy="5577900"/>
            </a:xfrm>
            <a:prstGeom prst="straightConnector1">
              <a:avLst/>
            </a:prstGeom>
            <a:noFill/>
            <a:ln cap="flat" cmpd="sng" w="19050">
              <a:solidFill>
                <a:srgbClr val="1155CC"/>
              </a:solidFill>
              <a:prstDash val="dash"/>
              <a:round/>
              <a:headEnd len="sm" w="sm" type="none"/>
              <a:tailEnd len="sm" w="sm" type="none"/>
            </a:ln>
          </p:spPr>
        </p:cxnSp>
        <p:sp>
          <p:nvSpPr>
            <p:cNvPr id="367" name="Google Shape;367;gf6487c47f5_0_27"/>
            <p:cNvSpPr txBox="1"/>
            <p:nvPr/>
          </p:nvSpPr>
          <p:spPr>
            <a:xfrm rot="-5400000">
              <a:off x="4478687" y="2932601"/>
              <a:ext cx="20394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solidFill>
                    <a:srgbClr val="1155CC"/>
                  </a:solidFill>
                  <a:latin typeface="Montserrat"/>
                  <a:ea typeface="Montserrat"/>
                  <a:cs typeface="Montserrat"/>
                  <a:sym typeface="Montserrat"/>
                </a:rPr>
                <a:t>April </a:t>
              </a:r>
              <a:r>
                <a:rPr b="0" i="0" lang="en-US" sz="1400" u="none" cap="none" strike="noStrike">
                  <a:solidFill>
                    <a:srgbClr val="1155CC"/>
                  </a:solidFill>
                  <a:latin typeface="Montserrat"/>
                  <a:ea typeface="Montserrat"/>
                  <a:cs typeface="Montserrat"/>
                  <a:sym typeface="Montserrat"/>
                </a:rPr>
                <a:t>1, 2022</a:t>
              </a:r>
              <a:endParaRPr b="0" i="0" sz="1400" u="none" cap="none" strike="noStrike">
                <a:solidFill>
                  <a:srgbClr val="1155CC"/>
                </a:solidFill>
                <a:latin typeface="Montserrat"/>
                <a:ea typeface="Montserrat"/>
                <a:cs typeface="Montserrat"/>
                <a:sym typeface="Montserra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grpSp>
        <p:nvGrpSpPr>
          <p:cNvPr id="372" name="Google Shape;372;gf6487c47f5_0_170"/>
          <p:cNvGrpSpPr/>
          <p:nvPr/>
        </p:nvGrpSpPr>
        <p:grpSpPr>
          <a:xfrm>
            <a:off x="2313643" y="1123980"/>
            <a:ext cx="8631979" cy="4894704"/>
            <a:chOff x="942050" y="1047750"/>
            <a:chExt cx="10228675" cy="5708775"/>
          </a:xfrm>
        </p:grpSpPr>
        <p:pic>
          <p:nvPicPr>
            <p:cNvPr id="373" name="Google Shape;373;gf6487c47f5_0_170"/>
            <p:cNvPicPr preferRelativeResize="0"/>
            <p:nvPr/>
          </p:nvPicPr>
          <p:blipFill rotWithShape="1">
            <a:blip r:embed="rId3">
              <a:alphaModFix/>
            </a:blip>
            <a:srcRect b="0" l="0" r="0" t="8433"/>
            <a:stretch/>
          </p:blipFill>
          <p:spPr>
            <a:xfrm>
              <a:off x="942050" y="1047750"/>
              <a:ext cx="10228675" cy="5708775"/>
            </a:xfrm>
            <a:prstGeom prst="rect">
              <a:avLst/>
            </a:prstGeom>
            <a:noFill/>
            <a:ln cap="flat" cmpd="sng" w="9525">
              <a:solidFill>
                <a:srgbClr val="CCCCCC"/>
              </a:solidFill>
              <a:prstDash val="solid"/>
              <a:round/>
              <a:headEnd len="sm" w="sm" type="none"/>
              <a:tailEnd len="sm" w="sm" type="none"/>
            </a:ln>
            <a:effectLst>
              <a:outerShdw blurRad="100013" rotWithShape="0" algn="bl" dir="5400000" dist="38100">
                <a:srgbClr val="000000">
                  <a:alpha val="49411"/>
                </a:srgbClr>
              </a:outerShdw>
            </a:effectLst>
          </p:spPr>
        </p:pic>
        <p:sp>
          <p:nvSpPr>
            <p:cNvPr id="374" name="Google Shape;374;gf6487c47f5_0_170"/>
            <p:cNvSpPr/>
            <p:nvPr/>
          </p:nvSpPr>
          <p:spPr>
            <a:xfrm>
              <a:off x="7995263" y="1854450"/>
              <a:ext cx="2659500" cy="143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5" name="Google Shape;375;gf6487c47f5_0_17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76" name="Google Shape;376;gf6487c47f5_0_170"/>
          <p:cNvSpPr txBox="1"/>
          <p:nvPr>
            <p:ph type="title"/>
          </p:nvPr>
        </p:nvSpPr>
        <p:spPr>
          <a:xfrm>
            <a:off x="1334050" y="97350"/>
            <a:ext cx="9519300" cy="87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1100"/>
              <a:buFont typeface="Arial"/>
              <a:buNone/>
            </a:pPr>
            <a:r>
              <a:rPr lang="en-US" sz="3200"/>
              <a:t>NWS readiness planning for JPSS-2/NOAA-21</a:t>
            </a:r>
            <a:endParaRPr sz="3200"/>
          </a:p>
        </p:txBody>
      </p:sp>
      <p:sp>
        <p:nvSpPr>
          <p:cNvPr id="377" name="Google Shape;377;gf6487c47f5_0_170"/>
          <p:cNvSpPr txBox="1"/>
          <p:nvPr/>
        </p:nvSpPr>
        <p:spPr>
          <a:xfrm rot="5400000">
            <a:off x="10280300" y="5215845"/>
            <a:ext cx="16074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Dariush Khadjenouri </a:t>
            </a:r>
            <a:endParaRPr b="0" i="1" sz="1000" u="none" cap="none" strike="noStrike">
              <a:solidFill>
                <a:srgbClr val="666666"/>
              </a:solidFill>
              <a:latin typeface="Lato"/>
              <a:ea typeface="Lato"/>
              <a:cs typeface="Lato"/>
              <a:sym typeface="Lato"/>
            </a:endParaRPr>
          </a:p>
        </p:txBody>
      </p:sp>
      <p:sp>
        <p:nvSpPr>
          <p:cNvPr id="378" name="Google Shape;378;gf6487c47f5_0_170"/>
          <p:cNvSpPr txBox="1"/>
          <p:nvPr/>
        </p:nvSpPr>
        <p:spPr>
          <a:xfrm>
            <a:off x="204450" y="2622775"/>
            <a:ext cx="20463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US">
                <a:latin typeface="Lato"/>
                <a:ea typeface="Lato"/>
                <a:cs typeface="Lato"/>
                <a:sym typeface="Lato"/>
              </a:rPr>
              <a:t>JPSS-2 thermal-vacuum (TVAC)</a:t>
            </a:r>
            <a:r>
              <a:rPr b="0" i="0" lang="en-US" u="none" cap="none" strike="noStrike">
                <a:latin typeface="Lato"/>
                <a:ea typeface="Lato"/>
                <a:cs typeface="Lato"/>
                <a:sym typeface="Lato"/>
              </a:rPr>
              <a:t> test events:</a:t>
            </a:r>
            <a:endParaRPr b="0" i="0" u="none" cap="none" strike="noStrike">
              <a:latin typeface="Lato"/>
              <a:ea typeface="Lato"/>
              <a:cs typeface="Lato"/>
              <a:sym typeface="Lato"/>
            </a:endParaRPr>
          </a:p>
          <a:p>
            <a:pPr indent="-203200" lvl="0" marL="342900" marR="0" rtl="0" algn="l">
              <a:lnSpc>
                <a:spcPct val="100000"/>
              </a:lnSpc>
              <a:spcBef>
                <a:spcPts val="0"/>
              </a:spcBef>
              <a:spcAft>
                <a:spcPts val="0"/>
              </a:spcAft>
              <a:buSzPts val="1400"/>
              <a:buFont typeface="Lato"/>
              <a:buChar char="●"/>
            </a:pPr>
            <a:r>
              <a:rPr lang="en-US">
                <a:latin typeface="Lato"/>
                <a:ea typeface="Lato"/>
                <a:cs typeface="Lato"/>
                <a:sym typeface="Lato"/>
              </a:rPr>
              <a:t>Apr. 9-12   (72 hrs)</a:t>
            </a:r>
            <a:endParaRPr>
              <a:latin typeface="Lato"/>
              <a:ea typeface="Lato"/>
              <a:cs typeface="Lato"/>
              <a:sym typeface="Lato"/>
            </a:endParaRPr>
          </a:p>
          <a:p>
            <a:pPr indent="-203200" lvl="0" marL="342900" marR="0" rtl="0" algn="l">
              <a:lnSpc>
                <a:spcPct val="100000"/>
              </a:lnSpc>
              <a:spcBef>
                <a:spcPts val="0"/>
              </a:spcBef>
              <a:spcAft>
                <a:spcPts val="0"/>
              </a:spcAft>
              <a:buSzPts val="1400"/>
              <a:buFont typeface="Lato"/>
              <a:buChar char="●"/>
            </a:pPr>
            <a:r>
              <a:rPr lang="en-US">
                <a:latin typeface="Lato"/>
                <a:ea typeface="Lato"/>
                <a:cs typeface="Lato"/>
                <a:sym typeface="Lato"/>
              </a:rPr>
              <a:t>Apr. 18-20 (48 hrs)</a:t>
            </a:r>
            <a:endParaRPr>
              <a:latin typeface="Lato"/>
              <a:ea typeface="Lato"/>
              <a:cs typeface="Lato"/>
              <a:sym typeface="Lato"/>
            </a:endParaRPr>
          </a:p>
          <a:p>
            <a:pPr indent="-203200" lvl="0" marL="342900" marR="0" rtl="0" algn="l">
              <a:lnSpc>
                <a:spcPct val="100000"/>
              </a:lnSpc>
              <a:spcBef>
                <a:spcPts val="0"/>
              </a:spcBef>
              <a:spcAft>
                <a:spcPts val="0"/>
              </a:spcAft>
              <a:buSzPts val="1400"/>
              <a:buFont typeface="Lato"/>
              <a:buChar char="●"/>
            </a:pPr>
            <a:r>
              <a:rPr lang="en-US">
                <a:latin typeface="Lato"/>
                <a:ea typeface="Lato"/>
                <a:cs typeface="Lato"/>
                <a:sym typeface="Lato"/>
              </a:rPr>
              <a:t>Apr. 25-26 (24 hrs)</a:t>
            </a:r>
            <a:r>
              <a:rPr b="0" i="0" lang="en-US" u="none" cap="none" strike="noStrike">
                <a:latin typeface="Lato"/>
                <a:ea typeface="Lato"/>
                <a:cs typeface="Lato"/>
                <a:sym typeface="Lato"/>
              </a:rPr>
              <a:t> </a:t>
            </a:r>
            <a:endParaRPr b="0" i="0" u="none" cap="none" strike="noStrike">
              <a:latin typeface="Lato"/>
              <a:ea typeface="Lato"/>
              <a:cs typeface="Lato"/>
              <a:sym typeface="Lato"/>
            </a:endParaRPr>
          </a:p>
        </p:txBody>
      </p:sp>
      <p:sp>
        <p:nvSpPr>
          <p:cNvPr id="379" name="Google Shape;379;gf6487c47f5_0_170"/>
          <p:cNvSpPr txBox="1"/>
          <p:nvPr/>
        </p:nvSpPr>
        <p:spPr>
          <a:xfrm>
            <a:off x="324650" y="4527775"/>
            <a:ext cx="17736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434343"/>
                </a:solidFill>
                <a:latin typeface="Lato"/>
                <a:ea typeface="Lato"/>
                <a:cs typeface="Lato"/>
                <a:sym typeface="Lato"/>
              </a:rPr>
              <a:t>S-NPP data products</a:t>
            </a:r>
            <a:r>
              <a:rPr b="0" i="0" lang="en-US" sz="1100" cap="none" strike="noStrike">
                <a:solidFill>
                  <a:srgbClr val="434343"/>
                </a:solidFill>
                <a:latin typeface="Lato"/>
                <a:ea typeface="Lato"/>
                <a:cs typeface="Lato"/>
                <a:sym typeface="Lato"/>
              </a:rPr>
              <a:t> </a:t>
            </a:r>
            <a:r>
              <a:rPr i="0" lang="en-US" sz="1100" cap="none" strike="noStrike">
                <a:solidFill>
                  <a:srgbClr val="434343"/>
                </a:solidFill>
                <a:latin typeface="Lato"/>
                <a:ea typeface="Lato"/>
                <a:cs typeface="Lato"/>
                <a:sym typeface="Lato"/>
              </a:rPr>
              <a:t>on SBN</a:t>
            </a:r>
            <a:r>
              <a:rPr b="0" i="0" lang="en-US" sz="1100" u="none" cap="none" strike="noStrike">
                <a:solidFill>
                  <a:srgbClr val="434343"/>
                </a:solidFill>
                <a:latin typeface="Lato"/>
                <a:ea typeface="Lato"/>
                <a:cs typeface="Lato"/>
                <a:sym typeface="Lato"/>
              </a:rPr>
              <a:t> will be replaced by NOAA-21 counterparts once operational</a:t>
            </a:r>
            <a:endParaRPr b="0" i="0" sz="1100" u="none" cap="none" strike="noStrike">
              <a:solidFill>
                <a:srgbClr val="434343"/>
              </a:solidFill>
              <a:latin typeface="Lato"/>
              <a:ea typeface="Lato"/>
              <a:cs typeface="Lato"/>
              <a:sym typeface="Lato"/>
            </a:endParaRPr>
          </a:p>
        </p:txBody>
      </p:sp>
      <p:cxnSp>
        <p:nvCxnSpPr>
          <p:cNvPr id="380" name="Google Shape;380;gf6487c47f5_0_170"/>
          <p:cNvCxnSpPr/>
          <p:nvPr/>
        </p:nvCxnSpPr>
        <p:spPr>
          <a:xfrm>
            <a:off x="5050400" y="1486625"/>
            <a:ext cx="0" cy="4201500"/>
          </a:xfrm>
          <a:prstGeom prst="straightConnector1">
            <a:avLst/>
          </a:prstGeom>
          <a:noFill/>
          <a:ln cap="flat" cmpd="sng" w="19050">
            <a:solidFill>
              <a:srgbClr val="B7B7B7"/>
            </a:solidFill>
            <a:prstDash val="dash"/>
            <a:round/>
            <a:headEnd len="sm" w="sm" type="none"/>
            <a:tailEnd len="sm" w="sm" type="none"/>
          </a:ln>
        </p:spPr>
      </p:cxnSp>
      <p:sp>
        <p:nvSpPr>
          <p:cNvPr id="381" name="Google Shape;381;gf6487c47f5_0_170"/>
          <p:cNvSpPr txBox="1"/>
          <p:nvPr/>
        </p:nvSpPr>
        <p:spPr>
          <a:xfrm rot="-647861">
            <a:off x="7394617" y="1909857"/>
            <a:ext cx="3185093" cy="92356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CCCCCC"/>
                </a:solidFill>
                <a:latin typeface="Raleway"/>
                <a:ea typeface="Raleway"/>
                <a:cs typeface="Raleway"/>
                <a:sym typeface="Raleway"/>
              </a:rPr>
              <a:t>Preliminary / </a:t>
            </a:r>
            <a:br>
              <a:rPr b="1" i="0" lang="en-US" sz="2400" u="none" cap="none" strike="noStrike">
                <a:solidFill>
                  <a:srgbClr val="CCCCCC"/>
                </a:solidFill>
                <a:latin typeface="Raleway"/>
                <a:ea typeface="Raleway"/>
                <a:cs typeface="Raleway"/>
                <a:sym typeface="Raleway"/>
              </a:rPr>
            </a:br>
            <a:r>
              <a:rPr b="1" i="0" lang="en-US" sz="2400" u="none" cap="none" strike="noStrike">
                <a:solidFill>
                  <a:srgbClr val="CCCCCC"/>
                </a:solidFill>
                <a:latin typeface="Raleway"/>
                <a:ea typeface="Raleway"/>
                <a:cs typeface="Raleway"/>
                <a:sym typeface="Raleway"/>
              </a:rPr>
              <a:t>Subject to change</a:t>
            </a:r>
            <a:endParaRPr b="1" i="0" sz="2400" u="none" cap="none" strike="noStrike">
              <a:solidFill>
                <a:srgbClr val="CCCCCC"/>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82"/>
          <p:cNvSpPr txBox="1"/>
          <p:nvPr>
            <p:ph idx="1" type="body"/>
          </p:nvPr>
        </p:nvSpPr>
        <p:spPr>
          <a:xfrm>
            <a:off x="303050" y="1047900"/>
            <a:ext cx="11571000" cy="12228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15000"/>
              </a:lnSpc>
              <a:spcBef>
                <a:spcPts val="440"/>
              </a:spcBef>
              <a:spcAft>
                <a:spcPts val="0"/>
              </a:spcAft>
              <a:buSzPts val="1800"/>
              <a:buChar char="•"/>
            </a:pPr>
            <a:r>
              <a:rPr lang="en-US" sz="1800"/>
              <a:t>Thursdays, usually at Noon ET</a:t>
            </a:r>
            <a:endParaRPr sz="1800"/>
          </a:p>
          <a:p>
            <a:pPr indent="-317500" lvl="0" marL="342900" marR="0" rtl="0" algn="l">
              <a:lnSpc>
                <a:spcPct val="115000"/>
              </a:lnSpc>
              <a:spcBef>
                <a:spcPts val="440"/>
              </a:spcBef>
              <a:spcAft>
                <a:spcPts val="0"/>
              </a:spcAft>
              <a:buSzPts val="1800"/>
              <a:buChar char="•"/>
            </a:pPr>
            <a:r>
              <a:rPr lang="en-US" sz="1800"/>
              <a:t>Usage examples shed light on user requirements for satellite data products and capabilities</a:t>
            </a:r>
            <a:endParaRPr sz="1800"/>
          </a:p>
          <a:p>
            <a:pPr indent="-317500" lvl="0" marL="342900" rtl="0" algn="l">
              <a:lnSpc>
                <a:spcPct val="115000"/>
              </a:lnSpc>
              <a:spcBef>
                <a:spcPts val="440"/>
              </a:spcBef>
              <a:spcAft>
                <a:spcPts val="0"/>
              </a:spcAft>
              <a:buSzPts val="1800"/>
              <a:buChar char="•"/>
            </a:pPr>
            <a:r>
              <a:rPr lang="en-US" sz="1800"/>
              <a:t>Recordings are on the </a:t>
            </a:r>
            <a:r>
              <a:rPr lang="en-US" sz="1800" u="sng">
                <a:solidFill>
                  <a:schemeClr val="hlink"/>
                </a:solidFill>
                <a:hlinkClick r:id="rId3"/>
              </a:rPr>
              <a:t>SBC page in the NOAA VLab</a:t>
            </a:r>
            <a:r>
              <a:rPr lang="en-US" sz="1800"/>
              <a:t> and the </a:t>
            </a:r>
            <a:r>
              <a:rPr lang="en-US" sz="1800" u="sng">
                <a:solidFill>
                  <a:schemeClr val="accent5"/>
                </a:solidFill>
                <a:hlinkClick r:id="rId4">
                  <a:extLst>
                    <a:ext uri="{A12FA001-AC4F-418D-AE19-62706E023703}">
                      <ahyp:hlinkClr val="tx"/>
                    </a:ext>
                  </a:extLst>
                </a:hlinkClick>
              </a:rPr>
              <a:t>NWS Commerce Learning Center (CLC) website</a:t>
            </a:r>
            <a:endParaRPr sz="1800">
              <a:solidFill>
                <a:schemeClr val="accent5"/>
              </a:solidFill>
            </a:endParaRPr>
          </a:p>
        </p:txBody>
      </p:sp>
      <p:sp>
        <p:nvSpPr>
          <p:cNvPr id="388" name="Google Shape;388;p8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89" name="Google Shape;389;p82"/>
          <p:cNvSpPr txBox="1"/>
          <p:nvPr>
            <p:ph type="title"/>
          </p:nvPr>
        </p:nvSpPr>
        <p:spPr>
          <a:xfrm>
            <a:off x="1216025" y="152400"/>
            <a:ext cx="97728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3600"/>
              <a:t>Satellite Book Club (SBC) Seminar Series</a:t>
            </a:r>
            <a:endParaRPr sz="3600"/>
          </a:p>
        </p:txBody>
      </p:sp>
      <p:sp>
        <p:nvSpPr>
          <p:cNvPr id="390" name="Google Shape;390;p82"/>
          <p:cNvSpPr txBox="1"/>
          <p:nvPr/>
        </p:nvSpPr>
        <p:spPr>
          <a:xfrm>
            <a:off x="186575" y="2220875"/>
            <a:ext cx="6949800" cy="4420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440"/>
              </a:spcBef>
              <a:spcAft>
                <a:spcPts val="0"/>
              </a:spcAft>
              <a:buClr>
                <a:srgbClr val="000000"/>
              </a:buClr>
              <a:buSzPts val="1800"/>
              <a:buFont typeface="Arial"/>
              <a:buNone/>
            </a:pPr>
            <a:r>
              <a:rPr b="0" i="0" lang="en-US" sz="1800" u="none" cap="none" strike="noStrike">
                <a:solidFill>
                  <a:schemeClr val="dk1"/>
                </a:solidFill>
                <a:latin typeface="Lato"/>
                <a:ea typeface="Lato"/>
                <a:cs typeface="Lato"/>
                <a:sym typeface="Lato"/>
              </a:rPr>
              <a:t>Recent Sessions:</a:t>
            </a:r>
            <a:endParaRPr b="0" i="0" sz="2600" u="none" cap="none" strike="noStrike">
              <a:solidFill>
                <a:schemeClr val="dk1"/>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Jan. 27:</a:t>
            </a:r>
            <a:r>
              <a:rPr lang="en-US" sz="1200">
                <a:solidFill>
                  <a:schemeClr val="dk1"/>
                </a:solidFill>
                <a:latin typeface="Lato"/>
                <a:ea typeface="Lato"/>
                <a:cs typeface="Lato"/>
                <a:sym typeface="Lato"/>
              </a:rPr>
              <a:t> Bob Rabin (NSSL), </a:t>
            </a:r>
            <a:r>
              <a:rPr i="1" lang="en-US" sz="1200">
                <a:solidFill>
                  <a:srgbClr val="274E13"/>
                </a:solidFill>
                <a:latin typeface="Lato"/>
                <a:ea typeface="Lato"/>
                <a:cs typeface="Lato"/>
                <a:sym typeface="Lato"/>
              </a:rPr>
              <a:t>Nowcasting Storm Intensity from Satellites: Historical perspectives</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Feb. 3: </a:t>
            </a:r>
            <a:r>
              <a:rPr lang="en-US" sz="1200">
                <a:solidFill>
                  <a:schemeClr val="dk1"/>
                </a:solidFill>
                <a:latin typeface="Lato"/>
                <a:ea typeface="Lato"/>
                <a:cs typeface="Lato"/>
                <a:sym typeface="Lato"/>
              </a:rPr>
              <a:t>Lee Byerle and John Evans (TOWR-S), </a:t>
            </a:r>
            <a:r>
              <a:rPr i="1" lang="en-US" sz="1200">
                <a:solidFill>
                  <a:srgbClr val="274E13"/>
                </a:solidFill>
                <a:latin typeface="Lato"/>
                <a:ea typeface="Lato"/>
                <a:cs typeface="Lato"/>
                <a:sym typeface="Lato"/>
              </a:rPr>
              <a:t>TOWR-S RPM v22 Spotlight</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Feb. 10:</a:t>
            </a:r>
            <a:r>
              <a:rPr lang="en-US" sz="1200">
                <a:solidFill>
                  <a:schemeClr val="dk1"/>
                </a:solidFill>
                <a:latin typeface="Lato"/>
                <a:ea typeface="Lato"/>
                <a:cs typeface="Lato"/>
                <a:sym typeface="Lato"/>
              </a:rPr>
              <a:t> Bill Line (CIRA / NESDIS), </a:t>
            </a:r>
            <a:r>
              <a:rPr i="1" lang="en-US" sz="1200">
                <a:solidFill>
                  <a:srgbClr val="274E13"/>
                </a:solidFill>
                <a:latin typeface="Lato"/>
                <a:ea typeface="Lato"/>
                <a:cs typeface="Lato"/>
                <a:sym typeface="Lato"/>
              </a:rPr>
              <a:t>Augmenting Multispectral Satellite Imagery with Derived Product Readouts</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Feb. 17:</a:t>
            </a:r>
            <a:r>
              <a:rPr lang="en-US" sz="1200">
                <a:solidFill>
                  <a:schemeClr val="dk1"/>
                </a:solidFill>
                <a:latin typeface="Lato"/>
                <a:ea typeface="Lato"/>
                <a:cs typeface="Lato"/>
                <a:sym typeface="Lato"/>
              </a:rPr>
              <a:t> Javier Villegas-Bravo (OPC), </a:t>
            </a:r>
            <a:r>
              <a:rPr i="1" lang="en-US" sz="1200">
                <a:solidFill>
                  <a:srgbClr val="274E13"/>
                </a:solidFill>
                <a:latin typeface="Lato"/>
                <a:ea typeface="Lato"/>
                <a:cs typeface="Lato"/>
                <a:sym typeface="Lato"/>
              </a:rPr>
              <a:t>Ocean Prediction Center Probsevere Lightning Cast Testbed</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Feb. 24:</a:t>
            </a:r>
            <a:r>
              <a:rPr lang="en-US" sz="1200">
                <a:solidFill>
                  <a:schemeClr val="dk1"/>
                </a:solidFill>
                <a:latin typeface="Lato"/>
                <a:ea typeface="Lato"/>
                <a:cs typeface="Lato"/>
                <a:sym typeface="Lato"/>
              </a:rPr>
              <a:t> John Forsythe and Sheldon Kusselson (CIRA and NESDIS), </a:t>
            </a:r>
            <a:r>
              <a:rPr i="1" lang="en-US" sz="1200">
                <a:solidFill>
                  <a:srgbClr val="274E13"/>
                </a:solidFill>
                <a:latin typeface="Lato"/>
                <a:ea typeface="Lato"/>
                <a:cs typeface="Lato"/>
                <a:sym typeface="Lato"/>
              </a:rPr>
              <a:t>Development and Applications of Multisatellite Water Vapor Products for Forecasters</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Mar. 3:</a:t>
            </a:r>
            <a:r>
              <a:rPr lang="en-US" sz="1200">
                <a:solidFill>
                  <a:schemeClr val="dk1"/>
                </a:solidFill>
                <a:latin typeface="Lato"/>
                <a:ea typeface="Lato"/>
                <a:cs typeface="Lato"/>
                <a:sym typeface="Lato"/>
              </a:rPr>
              <a:t> Dan Bikos (CIRA), </a:t>
            </a:r>
            <a:r>
              <a:rPr i="1" lang="en-US" sz="1200">
                <a:solidFill>
                  <a:srgbClr val="274E13"/>
                </a:solidFill>
                <a:latin typeface="Lato"/>
                <a:ea typeface="Lato"/>
                <a:cs typeface="Lato"/>
                <a:sym typeface="Lato"/>
              </a:rPr>
              <a:t>Evolution of Increased Temporal Resolution of GOES Data and its Effects on Select Severe Thunderstorm Applications</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Mar. 10:</a:t>
            </a:r>
            <a:r>
              <a:rPr lang="en-US" sz="1200">
                <a:solidFill>
                  <a:schemeClr val="dk1"/>
                </a:solidFill>
                <a:latin typeface="Lato"/>
                <a:ea typeface="Lato"/>
                <a:cs typeface="Lato"/>
                <a:sym typeface="Lato"/>
              </a:rPr>
              <a:t> Scott Lindstrom and Chris Gitro (CIMSS), </a:t>
            </a:r>
            <a:r>
              <a:rPr i="1" lang="en-US" sz="1200">
                <a:solidFill>
                  <a:srgbClr val="274E13"/>
                </a:solidFill>
                <a:latin typeface="Lato"/>
                <a:ea typeface="Lato"/>
                <a:cs typeface="Lato"/>
                <a:sym typeface="Lato"/>
              </a:rPr>
              <a:t>Introduction to CIMSS Weighting Function Web Page</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Mar. 17:</a:t>
            </a:r>
            <a:r>
              <a:rPr lang="en-US" sz="1200">
                <a:solidFill>
                  <a:schemeClr val="dk1"/>
                </a:solidFill>
                <a:latin typeface="Lato"/>
                <a:ea typeface="Lato"/>
                <a:cs typeface="Lato"/>
                <a:sym typeface="Lato"/>
              </a:rPr>
              <a:t> Tim Garner (NWS Spaceflight Met Group), </a:t>
            </a:r>
            <a:r>
              <a:rPr i="1" lang="en-US" sz="1200">
                <a:solidFill>
                  <a:srgbClr val="274E13"/>
                </a:solidFill>
                <a:latin typeface="Lato"/>
                <a:ea typeface="Lato"/>
                <a:cs typeface="Lato"/>
                <a:sym typeface="Lato"/>
              </a:rPr>
              <a:t>Satellite Data Usage in Support of Crewed Spaceflight</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Mar. 24:</a:t>
            </a:r>
            <a:r>
              <a:rPr lang="en-US" sz="1200">
                <a:solidFill>
                  <a:schemeClr val="dk1"/>
                </a:solidFill>
                <a:latin typeface="Lato"/>
                <a:ea typeface="Lato"/>
                <a:cs typeface="Lato"/>
                <a:sym typeface="Lato"/>
              </a:rPr>
              <a:t> Larry Flynn (NESDIS-STAR), </a:t>
            </a:r>
            <a:r>
              <a:rPr i="1" lang="en-US" sz="1200">
                <a:solidFill>
                  <a:srgbClr val="274E13"/>
                </a:solidFill>
                <a:latin typeface="Lato"/>
                <a:ea typeface="Lato"/>
                <a:cs typeface="Lato"/>
                <a:sym typeface="Lato"/>
              </a:rPr>
              <a:t>Monitoring the Recovery of the Ozone Layer</a:t>
            </a:r>
            <a:endParaRPr i="1" sz="1200">
              <a:solidFill>
                <a:srgbClr val="274E13"/>
              </a:solidFill>
              <a:latin typeface="Lato"/>
              <a:ea typeface="Lato"/>
              <a:cs typeface="Lato"/>
              <a:sym typeface="Lato"/>
            </a:endParaRPr>
          </a:p>
          <a:p>
            <a:pPr indent="-304800" lvl="0" marL="457200" marR="90662" rtl="0" algn="l">
              <a:lnSpc>
                <a:spcPct val="100000"/>
              </a:lnSpc>
              <a:spcBef>
                <a:spcPts val="800"/>
              </a:spcBef>
              <a:spcAft>
                <a:spcPts val="0"/>
              </a:spcAft>
              <a:buClr>
                <a:schemeClr val="dk1"/>
              </a:buClr>
              <a:buSzPts val="1200"/>
              <a:buFont typeface="Lato"/>
              <a:buChar char="•"/>
            </a:pPr>
            <a:r>
              <a:rPr i="1" lang="en-US" sz="1200">
                <a:solidFill>
                  <a:schemeClr val="dk1"/>
                </a:solidFill>
                <a:latin typeface="Lato"/>
                <a:ea typeface="Lato"/>
                <a:cs typeface="Lato"/>
                <a:sym typeface="Lato"/>
              </a:rPr>
              <a:t>Mar. 31:</a:t>
            </a:r>
            <a:r>
              <a:rPr lang="en-US" sz="1200">
                <a:solidFill>
                  <a:schemeClr val="dk1"/>
                </a:solidFill>
                <a:latin typeface="Lato"/>
                <a:ea typeface="Lato"/>
                <a:cs typeface="Lato"/>
                <a:sym typeface="Lato"/>
              </a:rPr>
              <a:t> Yinghui Liu (CIMSS), </a:t>
            </a:r>
            <a:r>
              <a:rPr i="1" lang="en-US" sz="1200">
                <a:solidFill>
                  <a:srgbClr val="274E13"/>
                </a:solidFill>
                <a:latin typeface="Lato"/>
                <a:ea typeface="Lato"/>
                <a:cs typeface="Lato"/>
                <a:sym typeface="Lato"/>
              </a:rPr>
              <a:t>Ice detection from Satellites</a:t>
            </a:r>
            <a:endParaRPr i="1" sz="1200">
              <a:solidFill>
                <a:srgbClr val="274E13"/>
              </a:solidFill>
              <a:latin typeface="Lato"/>
              <a:ea typeface="Lato"/>
              <a:cs typeface="Lato"/>
              <a:sym typeface="Lato"/>
            </a:endParaRPr>
          </a:p>
        </p:txBody>
      </p:sp>
      <p:grpSp>
        <p:nvGrpSpPr>
          <p:cNvPr id="391" name="Google Shape;391;p82"/>
          <p:cNvGrpSpPr/>
          <p:nvPr/>
        </p:nvGrpSpPr>
        <p:grpSpPr>
          <a:xfrm>
            <a:off x="7096700" y="2662050"/>
            <a:ext cx="5022025" cy="3550325"/>
            <a:chOff x="7096700" y="2357250"/>
            <a:chExt cx="5022025" cy="3550325"/>
          </a:xfrm>
        </p:grpSpPr>
        <p:pic>
          <p:nvPicPr>
            <p:cNvPr id="392" name="Google Shape;392;p82"/>
            <p:cNvPicPr preferRelativeResize="0"/>
            <p:nvPr/>
          </p:nvPicPr>
          <p:blipFill>
            <a:blip r:embed="rId5">
              <a:alphaModFix/>
            </a:blip>
            <a:stretch>
              <a:fillRect/>
            </a:stretch>
          </p:blipFill>
          <p:spPr>
            <a:xfrm>
              <a:off x="7096700" y="2357250"/>
              <a:ext cx="5022025" cy="3348026"/>
            </a:xfrm>
            <a:prstGeom prst="rect">
              <a:avLst/>
            </a:prstGeom>
            <a:noFill/>
            <a:ln>
              <a:noFill/>
            </a:ln>
          </p:spPr>
        </p:pic>
        <p:sp>
          <p:nvSpPr>
            <p:cNvPr id="393" name="Google Shape;393;p82"/>
            <p:cNvSpPr txBox="1"/>
            <p:nvPr/>
          </p:nvSpPr>
          <p:spPr>
            <a:xfrm>
              <a:off x="10312700" y="5735075"/>
              <a:ext cx="1782900" cy="172500"/>
            </a:xfrm>
            <a:prstGeom prst="rect">
              <a:avLst/>
            </a:prstGeom>
            <a:noFill/>
            <a:ln>
              <a:noFill/>
            </a:ln>
          </p:spPr>
          <p:txBody>
            <a:bodyPr anchorCtr="0" anchor="t" bIns="9125" lIns="9125" spcFirstLastPara="1" rIns="9125" wrap="square" tIns="9125">
              <a:spAutoFit/>
            </a:bodyPr>
            <a:lstStyle/>
            <a:p>
              <a:pPr indent="0" lvl="0" marL="0" marR="11494" rtl="0" algn="r">
                <a:spcBef>
                  <a:spcPts val="800"/>
                </a:spcBef>
                <a:spcAft>
                  <a:spcPts val="0"/>
                </a:spcAft>
                <a:buNone/>
              </a:pPr>
              <a:r>
                <a:rPr i="1" lang="en-US" sz="1000">
                  <a:solidFill>
                    <a:srgbClr val="666666"/>
                  </a:solidFill>
                  <a:latin typeface="Lato"/>
                  <a:ea typeface="Lato"/>
                  <a:cs typeface="Lato"/>
                  <a:sym typeface="Lato"/>
                </a:rPr>
                <a:t>Bill Line (Feb. 10, 2022)</a:t>
              </a:r>
              <a:endParaRPr i="1" sz="1000">
                <a:solidFill>
                  <a:srgbClr val="666666"/>
                </a:solidFill>
                <a:latin typeface="Lato"/>
                <a:ea typeface="Lato"/>
                <a:cs typeface="Lato"/>
                <a:sym typeface="Lato"/>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g10b1813ef6e_0_147"/>
          <p:cNvPicPr preferRelativeResize="0"/>
          <p:nvPr/>
        </p:nvPicPr>
        <p:blipFill rotWithShape="1">
          <a:blip r:embed="rId3">
            <a:alphaModFix/>
          </a:blip>
          <a:srcRect b="17972" l="0" r="34158" t="0"/>
          <a:stretch/>
        </p:blipFill>
        <p:spPr>
          <a:xfrm rot="-3">
            <a:off x="4804880" y="1099527"/>
            <a:ext cx="3382745" cy="3068996"/>
          </a:xfrm>
          <a:prstGeom prst="rect">
            <a:avLst/>
          </a:prstGeom>
          <a:noFill/>
          <a:ln>
            <a:noFill/>
          </a:ln>
          <a:effectLst>
            <a:outerShdw blurRad="114300" rotWithShape="0" algn="bl" dir="5400000" dist="38100">
              <a:srgbClr val="000000">
                <a:alpha val="49800"/>
              </a:srgbClr>
            </a:outerShdw>
          </a:effectLst>
        </p:spPr>
      </p:pic>
      <p:pic>
        <p:nvPicPr>
          <p:cNvPr id="400" name="Google Shape;400;g10b1813ef6e_0_147"/>
          <p:cNvPicPr preferRelativeResize="0"/>
          <p:nvPr/>
        </p:nvPicPr>
        <p:blipFill>
          <a:blip r:embed="rId4">
            <a:alphaModFix/>
          </a:blip>
          <a:stretch>
            <a:fillRect/>
          </a:stretch>
        </p:blipFill>
        <p:spPr>
          <a:xfrm>
            <a:off x="148725" y="1574100"/>
            <a:ext cx="4150867" cy="3369101"/>
          </a:xfrm>
          <a:prstGeom prst="rect">
            <a:avLst/>
          </a:prstGeom>
          <a:noFill/>
          <a:ln>
            <a:noFill/>
          </a:ln>
          <a:effectLst>
            <a:outerShdw blurRad="114300" rotWithShape="0" algn="bl" dir="5400000" dist="38100">
              <a:srgbClr val="000000">
                <a:alpha val="49800"/>
              </a:srgbClr>
            </a:outerShdw>
          </a:effectLst>
        </p:spPr>
      </p:pic>
      <p:sp>
        <p:nvSpPr>
          <p:cNvPr id="401" name="Google Shape;401;g10b1813ef6e_0_14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02" name="Google Shape;402;g10b1813ef6e_0_147"/>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200"/>
              <a:t>TOWR-S page on VLab: </a:t>
            </a:r>
            <a:br>
              <a:rPr lang="en-US" sz="3200"/>
            </a:br>
            <a:r>
              <a:rPr lang="en-US" sz="3200"/>
              <a:t>AWIPS </a:t>
            </a:r>
            <a:r>
              <a:rPr lang="en-US" sz="3200"/>
              <a:t>Dataset Guides and more</a:t>
            </a:r>
            <a:endParaRPr sz="3200"/>
          </a:p>
        </p:txBody>
      </p:sp>
      <p:sp>
        <p:nvSpPr>
          <p:cNvPr id="403" name="Google Shape;403;g10b1813ef6e_0_147"/>
          <p:cNvSpPr txBox="1"/>
          <p:nvPr/>
        </p:nvSpPr>
        <p:spPr>
          <a:xfrm>
            <a:off x="223725" y="1040700"/>
            <a:ext cx="4054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000" u="sng" cap="none" strike="noStrike">
                <a:solidFill>
                  <a:schemeClr val="accent5"/>
                </a:solidFill>
                <a:latin typeface="Lato"/>
                <a:ea typeface="Lato"/>
                <a:cs typeface="Lato"/>
                <a:sym typeface="Lato"/>
                <a:hlinkClick r:id="rId5">
                  <a:extLst>
                    <a:ext uri="{A12FA001-AC4F-418D-AE19-62706E023703}">
                      <ahyp:hlinkClr val="tx"/>
                    </a:ext>
                  </a:extLst>
                </a:hlinkClick>
              </a:rPr>
              <a:t>https://vlab.noaa.gov/web/towr-s</a:t>
            </a:r>
            <a:endParaRPr b="0" i="0" sz="2000" u="none" cap="none" strike="noStrike">
              <a:solidFill>
                <a:schemeClr val="accent5"/>
              </a:solidFill>
              <a:latin typeface="Lato"/>
              <a:ea typeface="Lato"/>
              <a:cs typeface="Lato"/>
              <a:sym typeface="Lato"/>
            </a:endParaRPr>
          </a:p>
        </p:txBody>
      </p:sp>
      <p:pic>
        <p:nvPicPr>
          <p:cNvPr id="404" name="Google Shape;404;g10b1813ef6e_0_147"/>
          <p:cNvPicPr preferRelativeResize="0"/>
          <p:nvPr/>
        </p:nvPicPr>
        <p:blipFill>
          <a:blip r:embed="rId6">
            <a:alphaModFix/>
          </a:blip>
          <a:stretch>
            <a:fillRect/>
          </a:stretch>
        </p:blipFill>
        <p:spPr>
          <a:xfrm>
            <a:off x="8726475" y="1179000"/>
            <a:ext cx="3184949" cy="3980258"/>
          </a:xfrm>
          <a:prstGeom prst="rect">
            <a:avLst/>
          </a:prstGeom>
          <a:noFill/>
          <a:ln>
            <a:noFill/>
          </a:ln>
          <a:effectLst>
            <a:outerShdw blurRad="114300" rotWithShape="0" algn="bl" dir="5400000" dist="38100">
              <a:srgbClr val="000000">
                <a:alpha val="49800"/>
              </a:srgbClr>
            </a:outerShdw>
          </a:effectLst>
        </p:spPr>
      </p:pic>
      <p:pic>
        <p:nvPicPr>
          <p:cNvPr id="405" name="Google Shape;405;g10b1813ef6e_0_147"/>
          <p:cNvPicPr preferRelativeResize="0"/>
          <p:nvPr/>
        </p:nvPicPr>
        <p:blipFill>
          <a:blip r:embed="rId7">
            <a:alphaModFix/>
          </a:blip>
          <a:stretch>
            <a:fillRect/>
          </a:stretch>
        </p:blipFill>
        <p:spPr>
          <a:xfrm>
            <a:off x="4406901" y="4329136"/>
            <a:ext cx="4222051" cy="2452639"/>
          </a:xfrm>
          <a:prstGeom prst="rect">
            <a:avLst/>
          </a:prstGeom>
          <a:noFill/>
          <a:ln>
            <a:noFill/>
          </a:ln>
          <a:effectLst>
            <a:outerShdw blurRad="114300" rotWithShape="0" algn="bl" dir="5400000" dist="38100">
              <a:srgbClr val="000000">
                <a:alpha val="49800"/>
              </a:srgbClr>
            </a:outerShdw>
          </a:effectLst>
        </p:spPr>
      </p:pic>
      <p:sp>
        <p:nvSpPr>
          <p:cNvPr id="406" name="Google Shape;406;g10b1813ef6e_0_147"/>
          <p:cNvSpPr txBox="1"/>
          <p:nvPr/>
        </p:nvSpPr>
        <p:spPr>
          <a:xfrm rot="-5400000">
            <a:off x="3218475" y="5569350"/>
            <a:ext cx="205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0B5394"/>
                </a:solidFill>
                <a:latin typeface="Lato"/>
                <a:ea typeface="Lato"/>
                <a:cs typeface="Lato"/>
                <a:sym typeface="Lato"/>
              </a:rPr>
              <a:t>Meso Mission Manager</a:t>
            </a:r>
            <a:endParaRPr sz="1200">
              <a:solidFill>
                <a:srgbClr val="0B5394"/>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1211b3e4330_2_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13" name="Google Shape;413;g1211b3e4330_2_1"/>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200"/>
              <a:t>geoCloud AWIPS for Collaboration</a:t>
            </a:r>
            <a:endParaRPr sz="3200"/>
          </a:p>
        </p:txBody>
      </p:sp>
      <p:pic>
        <p:nvPicPr>
          <p:cNvPr id="414" name="Google Shape;414;g1211b3e4330_2_1"/>
          <p:cNvPicPr preferRelativeResize="0"/>
          <p:nvPr/>
        </p:nvPicPr>
        <p:blipFill>
          <a:blip r:embed="rId3">
            <a:alphaModFix/>
          </a:blip>
          <a:stretch>
            <a:fillRect/>
          </a:stretch>
        </p:blipFill>
        <p:spPr>
          <a:xfrm>
            <a:off x="5819625" y="3594300"/>
            <a:ext cx="6125328" cy="2523348"/>
          </a:xfrm>
          <a:prstGeom prst="rect">
            <a:avLst/>
          </a:prstGeom>
          <a:noFill/>
          <a:ln cap="flat" cmpd="sng" w="9525">
            <a:solidFill>
              <a:srgbClr val="999999"/>
            </a:solidFill>
            <a:prstDash val="solid"/>
            <a:round/>
            <a:headEnd len="sm" w="sm" type="none"/>
            <a:tailEnd len="sm" w="sm" type="none"/>
          </a:ln>
          <a:effectLst>
            <a:outerShdw blurRad="85725" rotWithShape="0" algn="bl" dir="5400000" dist="38100">
              <a:srgbClr val="000000">
                <a:alpha val="50000"/>
              </a:srgbClr>
            </a:outerShdw>
          </a:effectLst>
        </p:spPr>
      </p:pic>
      <p:sp>
        <p:nvSpPr>
          <p:cNvPr id="415" name="Google Shape;415;g1211b3e4330_2_1"/>
          <p:cNvSpPr txBox="1"/>
          <p:nvPr>
            <p:ph idx="1" type="body"/>
          </p:nvPr>
        </p:nvSpPr>
        <p:spPr>
          <a:xfrm>
            <a:off x="335075" y="1230300"/>
            <a:ext cx="11571000" cy="23715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15000"/>
              </a:lnSpc>
              <a:spcBef>
                <a:spcPts val="440"/>
              </a:spcBef>
              <a:spcAft>
                <a:spcPts val="0"/>
              </a:spcAft>
              <a:buSzPts val="1800"/>
              <a:buChar char="•"/>
            </a:pPr>
            <a:r>
              <a:rPr lang="en-US" sz="1800"/>
              <a:t>TOWR-S team has an initiative to bring people together in the AWIPS environment to foster collaboration on ways satellite data can enhance the NWS mission</a:t>
            </a:r>
            <a:endParaRPr sz="1800"/>
          </a:p>
          <a:p>
            <a:pPr indent="-317500" lvl="0" marL="342900" marR="0" rtl="0" algn="l">
              <a:lnSpc>
                <a:spcPct val="115000"/>
              </a:lnSpc>
              <a:spcBef>
                <a:spcPts val="440"/>
              </a:spcBef>
              <a:spcAft>
                <a:spcPts val="0"/>
              </a:spcAft>
              <a:buSzPts val="1800"/>
              <a:buChar char="•"/>
            </a:pPr>
            <a:r>
              <a:rPr lang="en-US" sz="1800"/>
              <a:t>TOWR-S facilitates small groups of forecasters, technique development meteorologists, and algorithm developers from across the NWS and NESDIS</a:t>
            </a:r>
            <a:endParaRPr sz="1800"/>
          </a:p>
          <a:p>
            <a:pPr indent="-317500" lvl="0" marL="342900" marR="0" rtl="0" algn="l">
              <a:lnSpc>
                <a:spcPct val="115000"/>
              </a:lnSpc>
              <a:spcBef>
                <a:spcPts val="440"/>
              </a:spcBef>
              <a:spcAft>
                <a:spcPts val="0"/>
              </a:spcAft>
              <a:buSzPts val="1800"/>
              <a:buChar char="•"/>
            </a:pPr>
            <a:r>
              <a:rPr lang="en-US" sz="1800"/>
              <a:t>More details are in </a:t>
            </a:r>
            <a:r>
              <a:rPr lang="en-US" sz="1800" u="sng">
                <a:solidFill>
                  <a:schemeClr val="hlink"/>
                </a:solidFill>
                <a:hlinkClick r:id="rId4"/>
              </a:rPr>
              <a:t>Satellite Book Club Session 38</a:t>
            </a:r>
            <a:r>
              <a:rPr lang="en-US" sz="1800">
                <a:solidFill>
                  <a:schemeClr val="accent5"/>
                </a:solidFill>
              </a:rPr>
              <a:t> </a:t>
            </a:r>
            <a:endParaRPr sz="1800">
              <a:solidFill>
                <a:schemeClr val="accent5"/>
              </a:solidFill>
            </a:endParaRPr>
          </a:p>
          <a:p>
            <a:pPr indent="-317500" lvl="0" marL="342900" marR="0" rtl="0" algn="l">
              <a:lnSpc>
                <a:spcPct val="115000"/>
              </a:lnSpc>
              <a:spcBef>
                <a:spcPts val="440"/>
              </a:spcBef>
              <a:spcAft>
                <a:spcPts val="0"/>
              </a:spcAft>
              <a:buSzPts val="1800"/>
              <a:buChar char="•"/>
            </a:pPr>
            <a:r>
              <a:rPr lang="en-US" sz="1800"/>
              <a:t>Please contact Lee Byerle to schedule a session with your office</a:t>
            </a:r>
            <a:endParaRPr sz="1800">
              <a:solidFill>
                <a:schemeClr val="dk1"/>
              </a:solidFill>
            </a:endParaRPr>
          </a:p>
        </p:txBody>
      </p:sp>
      <p:pic>
        <p:nvPicPr>
          <p:cNvPr id="416" name="Google Shape;416;g1211b3e4330_2_1"/>
          <p:cNvPicPr preferRelativeResize="0"/>
          <p:nvPr/>
        </p:nvPicPr>
        <p:blipFill rotWithShape="1">
          <a:blip r:embed="rId5">
            <a:alphaModFix/>
          </a:blip>
          <a:srcRect b="0" l="12157" r="0" t="0"/>
          <a:stretch/>
        </p:blipFill>
        <p:spPr>
          <a:xfrm>
            <a:off x="269275" y="3594300"/>
            <a:ext cx="5380826" cy="2523350"/>
          </a:xfrm>
          <a:prstGeom prst="rect">
            <a:avLst/>
          </a:prstGeom>
          <a:noFill/>
          <a:ln cap="flat" cmpd="sng" w="9525">
            <a:solidFill>
              <a:srgbClr val="999999"/>
            </a:solidFill>
            <a:prstDash val="solid"/>
            <a:round/>
            <a:headEnd len="sm" w="sm" type="none"/>
            <a:tailEnd len="sm" w="sm" type="none"/>
          </a:ln>
          <a:effectLst>
            <a:outerShdw blurRad="85725" rotWithShape="0" algn="bl" dir="5400000" dist="3810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be5f960dbd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23" name="Google Shape;423;gbe5f960dbd_0_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TOWR-S Activity Plan</a:t>
            </a:r>
            <a:endParaRPr sz="3600"/>
          </a:p>
        </p:txBody>
      </p:sp>
      <p:pic>
        <p:nvPicPr>
          <p:cNvPr id="424" name="Google Shape;424;gbe5f960dbd_0_0" title="Chart"/>
          <p:cNvPicPr preferRelativeResize="0"/>
          <p:nvPr/>
        </p:nvPicPr>
        <p:blipFill rotWithShape="1">
          <a:blip r:embed="rId3">
            <a:alphaModFix/>
          </a:blip>
          <a:srcRect b="14612" l="1855" r="1990" t="1936"/>
          <a:stretch/>
        </p:blipFill>
        <p:spPr>
          <a:xfrm>
            <a:off x="610100" y="1184375"/>
            <a:ext cx="10528727" cy="4917951"/>
          </a:xfrm>
          <a:prstGeom prst="rect">
            <a:avLst/>
          </a:prstGeom>
          <a:noFill/>
          <a:ln>
            <a:noFill/>
          </a:ln>
        </p:spPr>
      </p:pic>
      <p:grpSp>
        <p:nvGrpSpPr>
          <p:cNvPr id="425" name="Google Shape;425;gbe5f960dbd_0_0"/>
          <p:cNvGrpSpPr/>
          <p:nvPr/>
        </p:nvGrpSpPr>
        <p:grpSpPr>
          <a:xfrm>
            <a:off x="4835051" y="1241798"/>
            <a:ext cx="292720" cy="4917861"/>
            <a:chOff x="5803280" y="1341125"/>
            <a:chExt cx="292720" cy="4434900"/>
          </a:xfrm>
        </p:grpSpPr>
        <p:cxnSp>
          <p:nvCxnSpPr>
            <p:cNvPr id="426" name="Google Shape;426;gbe5f960dbd_0_0"/>
            <p:cNvCxnSpPr/>
            <p:nvPr/>
          </p:nvCxnSpPr>
          <p:spPr>
            <a:xfrm>
              <a:off x="6096000" y="1341125"/>
              <a:ext cx="0" cy="4434900"/>
            </a:xfrm>
            <a:prstGeom prst="straightConnector1">
              <a:avLst/>
            </a:prstGeom>
            <a:noFill/>
            <a:ln cap="flat" cmpd="sng" w="19050">
              <a:solidFill>
                <a:srgbClr val="0000FF"/>
              </a:solidFill>
              <a:prstDash val="dot"/>
              <a:round/>
              <a:headEnd len="sm" w="sm" type="none"/>
              <a:tailEnd len="sm" w="sm" type="none"/>
            </a:ln>
          </p:spPr>
        </p:cxnSp>
        <p:sp>
          <p:nvSpPr>
            <p:cNvPr id="427" name="Google Shape;427;gbe5f960dbd_0_0"/>
            <p:cNvSpPr txBox="1"/>
            <p:nvPr/>
          </p:nvSpPr>
          <p:spPr>
            <a:xfrm rot="-5400000">
              <a:off x="5297030" y="3047826"/>
              <a:ext cx="12840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0000C7"/>
                  </a:solidFill>
                  <a:latin typeface="Montserrat"/>
                  <a:ea typeface="Montserrat"/>
                  <a:cs typeface="Montserrat"/>
                  <a:sym typeface="Montserrat"/>
                </a:rPr>
                <a:t>April 1</a:t>
              </a:r>
              <a:r>
                <a:rPr b="0" i="0" lang="en-US" sz="1100" u="none" cap="none" strike="noStrike">
                  <a:solidFill>
                    <a:srgbClr val="0000C7"/>
                  </a:solidFill>
                  <a:latin typeface="Montserrat"/>
                  <a:ea typeface="Montserrat"/>
                  <a:cs typeface="Montserrat"/>
                  <a:sym typeface="Montserrat"/>
                </a:rPr>
                <a:t>, 2022</a:t>
              </a:r>
              <a:endParaRPr b="0" i="0" sz="1100" u="none" cap="none" strike="noStrike">
                <a:solidFill>
                  <a:srgbClr val="0000C7"/>
                </a:solidFill>
                <a:latin typeface="Montserrat"/>
                <a:ea typeface="Montserrat"/>
                <a:cs typeface="Montserrat"/>
                <a:sym typeface="Montserrat"/>
              </a:endParaRPr>
            </a:p>
          </p:txBody>
        </p:sp>
      </p:grpSp>
      <p:graphicFrame>
        <p:nvGraphicFramePr>
          <p:cNvPr id="428" name="Google Shape;428;gbe5f960dbd_0_0"/>
          <p:cNvGraphicFramePr/>
          <p:nvPr/>
        </p:nvGraphicFramePr>
        <p:xfrm>
          <a:off x="3662925" y="960025"/>
          <a:ext cx="3000000" cy="3000000"/>
        </p:xfrm>
        <a:graphic>
          <a:graphicData uri="http://schemas.openxmlformats.org/drawingml/2006/table">
            <a:tbl>
              <a:tblPr>
                <a:noFill/>
                <a:tableStyleId>{B16323FC-2181-4DEB-8F61-0C8E057A2C87}</a:tableStyleId>
              </a:tblPr>
              <a:tblGrid>
                <a:gridCol w="493125"/>
                <a:gridCol w="493125"/>
                <a:gridCol w="493125"/>
                <a:gridCol w="493125"/>
                <a:gridCol w="493125"/>
                <a:gridCol w="493125"/>
                <a:gridCol w="493125"/>
                <a:gridCol w="493125"/>
                <a:gridCol w="493125"/>
                <a:gridCol w="493125"/>
                <a:gridCol w="493125"/>
                <a:gridCol w="493125"/>
                <a:gridCol w="493125"/>
                <a:gridCol w="493125"/>
                <a:gridCol w="493125"/>
              </a:tblGrid>
              <a:tr h="182875">
                <a:tc gridSpan="12">
                  <a:txBody>
                    <a:bodyPr/>
                    <a:lstStyle/>
                    <a:p>
                      <a:pPr indent="0" lvl="0" marL="0" marR="0" rtl="0" algn="ctr">
                        <a:lnSpc>
                          <a:spcPct val="100000"/>
                        </a:lnSpc>
                        <a:spcBef>
                          <a:spcPts val="0"/>
                        </a:spcBef>
                        <a:spcAft>
                          <a:spcPts val="0"/>
                        </a:spcAft>
                        <a:buClr>
                          <a:srgbClr val="000000"/>
                        </a:buClr>
                        <a:buSzPts val="700"/>
                        <a:buFont typeface="Arial"/>
                        <a:buNone/>
                      </a:pPr>
                      <a:r>
                        <a:rPr lang="en-US" sz="1200" u="none" cap="none" strike="noStrike">
                          <a:solidFill>
                            <a:schemeClr val="dk1"/>
                          </a:solidFill>
                          <a:latin typeface="Lato"/>
                          <a:ea typeface="Lato"/>
                          <a:cs typeface="Lato"/>
                          <a:sym typeface="Lato"/>
                        </a:rPr>
                        <a:t>CY202</a:t>
                      </a:r>
                      <a:r>
                        <a:rPr lang="en-US" sz="1200">
                          <a:solidFill>
                            <a:schemeClr val="dk1"/>
                          </a:solidFill>
                          <a:latin typeface="Lato"/>
                          <a:ea typeface="Lato"/>
                          <a:cs typeface="Lato"/>
                          <a:sym typeface="Lato"/>
                        </a:rPr>
                        <a:t>2</a:t>
                      </a:r>
                      <a:endParaRPr sz="1200" u="none" cap="none" strike="noStrike">
                        <a:latin typeface="Lato"/>
                        <a:ea typeface="Lato"/>
                        <a:cs typeface="Lato"/>
                        <a:sym typeface="Lato"/>
                      </a:endParaRPr>
                    </a:p>
                  </a:txBody>
                  <a:tcPr marT="0" marB="0" marR="0" marL="0" anchor="ctr">
                    <a:lnB cap="flat" cmpd="sng" w="9525">
                      <a:solidFill>
                        <a:srgbClr val="999999"/>
                      </a:solidFill>
                      <a:prstDash val="solid"/>
                      <a:round/>
                      <a:headEnd len="sm" w="sm" type="none"/>
                      <a:tailEnd len="sm" w="sm" type="none"/>
                    </a:lnB>
                  </a:tcPr>
                </a:tc>
                <a:tc hMerge="1"/>
                <a:tc hMerge="1"/>
                <a:tc hMerge="1"/>
                <a:tc hMerge="1"/>
                <a:tc hMerge="1"/>
                <a:tc hMerge="1"/>
                <a:tc hMerge="1"/>
                <a:tc hMerge="1"/>
                <a:tc hMerge="1"/>
                <a:tc hMerge="1"/>
                <a:tc hMerge="1"/>
                <a:tc gridSpan="3">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Lato"/>
                          <a:ea typeface="Lato"/>
                          <a:cs typeface="Lato"/>
                          <a:sym typeface="Lato"/>
                        </a:rPr>
                        <a:t>CY202</a:t>
                      </a:r>
                      <a:r>
                        <a:rPr lang="en-US" sz="1200">
                          <a:solidFill>
                            <a:schemeClr val="dk1"/>
                          </a:solidFill>
                          <a:latin typeface="Lato"/>
                          <a:ea typeface="Lato"/>
                          <a:cs typeface="Lato"/>
                          <a:sym typeface="Lato"/>
                        </a:rPr>
                        <a:t>3</a:t>
                      </a:r>
                      <a:endParaRPr sz="1200" u="none" cap="none" strike="noStrike">
                        <a:solidFill>
                          <a:schemeClr val="dk1"/>
                        </a:solidFill>
                        <a:latin typeface="Lato"/>
                        <a:ea typeface="Lato"/>
                        <a:cs typeface="Lato"/>
                        <a:sym typeface="Lato"/>
                      </a:endParaRPr>
                    </a:p>
                  </a:txBody>
                  <a:tcPr marT="0" marB="0" marR="0" marL="0" anchor="ctr">
                    <a:lnB cap="flat" cmpd="sng" w="9525">
                      <a:solidFill>
                        <a:srgbClr val="999999"/>
                      </a:solidFill>
                      <a:prstDash val="solid"/>
                      <a:round/>
                      <a:headEnd len="sm" w="sm" type="none"/>
                      <a:tailEnd len="sm" w="sm" type="none"/>
                    </a:lnB>
                  </a:tcPr>
                </a:tc>
                <a:tc hMerge="1"/>
                <a:tc hMerge="1"/>
              </a:tr>
              <a:tr h="113350">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F</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S</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O</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N</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D</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F</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85"/>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p>
            <a:pPr indent="-412750" lvl="0" marL="457200" rtl="0" algn="l">
              <a:lnSpc>
                <a:spcPct val="80000"/>
              </a:lnSpc>
              <a:spcBef>
                <a:spcPts val="640"/>
              </a:spcBef>
              <a:spcAft>
                <a:spcPts val="0"/>
              </a:spcAft>
              <a:buClr>
                <a:schemeClr val="dk1"/>
              </a:buClr>
              <a:buSzPts val="2900"/>
              <a:buFont typeface="Arial"/>
              <a:buChar char="●"/>
            </a:pPr>
            <a:r>
              <a:rPr lang="en-US" sz="2420"/>
              <a:t>Office of Observations</a:t>
            </a:r>
            <a:endParaRPr sz="2900"/>
          </a:p>
          <a:p>
            <a:pPr indent="-387350" lvl="1" marL="914400" rtl="0" algn="l">
              <a:lnSpc>
                <a:spcPct val="80000"/>
              </a:lnSpc>
              <a:spcBef>
                <a:spcPts val="560"/>
              </a:spcBef>
              <a:spcAft>
                <a:spcPts val="0"/>
              </a:spcAft>
              <a:buSzPts val="2500"/>
              <a:buChar char="○"/>
            </a:pPr>
            <a:r>
              <a:rPr lang="en-US" sz="2080"/>
              <a:t>Brian Gockel – </a:t>
            </a:r>
            <a:r>
              <a:rPr lang="en-US" sz="2080" u="sng">
                <a:solidFill>
                  <a:srgbClr val="3D85C6"/>
                </a:solidFill>
                <a:hlinkClick r:id="rId3">
                  <a:extLst>
                    <a:ext uri="{A12FA001-AC4F-418D-AE19-62706E023703}">
                      <ahyp:hlinkClr val="tx"/>
                    </a:ext>
                  </a:extLst>
                </a:hlinkClick>
              </a:rPr>
              <a:t>brian.gockel@noaa.gov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Jordan Gerth – </a:t>
            </a:r>
            <a:r>
              <a:rPr lang="en-US" sz="2080" u="sng">
                <a:solidFill>
                  <a:srgbClr val="3D85C6"/>
                </a:solidFill>
                <a:hlinkClick r:id="rId4">
                  <a:extLst>
                    <a:ext uri="{A12FA001-AC4F-418D-AE19-62706E023703}">
                      <ahyp:hlinkClr val="tx"/>
                    </a:ext>
                  </a:extLst>
                </a:hlinkClick>
              </a:rPr>
              <a:t>jordan.gerth@noaa.gov</a:t>
            </a:r>
            <a:endParaRPr sz="2080"/>
          </a:p>
          <a:p>
            <a:pPr indent="0" lvl="0" marL="0" rtl="0" algn="l">
              <a:lnSpc>
                <a:spcPct val="80000"/>
              </a:lnSpc>
              <a:spcBef>
                <a:spcPts val="560"/>
              </a:spcBef>
              <a:spcAft>
                <a:spcPts val="0"/>
              </a:spcAft>
              <a:buSzPts val="3200"/>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Total Operational Weather Readiness – Satellites (TOWR-S) Team</a:t>
            </a:r>
            <a:endParaRPr sz="2900"/>
          </a:p>
          <a:p>
            <a:pPr indent="-387350" lvl="1" marL="914400" rtl="0" algn="l">
              <a:lnSpc>
                <a:spcPct val="80000"/>
              </a:lnSpc>
              <a:spcBef>
                <a:spcPts val="560"/>
              </a:spcBef>
              <a:spcAft>
                <a:spcPts val="0"/>
              </a:spcAft>
              <a:buSzPts val="2500"/>
              <a:buChar char="○"/>
            </a:pPr>
            <a:r>
              <a:rPr lang="en-US" sz="2080"/>
              <a:t>John Evans – </a:t>
            </a:r>
            <a:r>
              <a:rPr lang="en-US" sz="2080" u="sng">
                <a:solidFill>
                  <a:srgbClr val="3D85C6"/>
                </a:solidFill>
                <a:hlinkClick r:id="rId5">
                  <a:extLst>
                    <a:ext uri="{A12FA001-AC4F-418D-AE19-62706E023703}">
                      <ahyp:hlinkClr val="tx"/>
                    </a:ext>
                  </a:extLst>
                </a:hlinkClick>
              </a:rPr>
              <a:t>john.d.evans@noaa.gov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Lee Byerle – </a:t>
            </a:r>
            <a:r>
              <a:rPr lang="en-US" sz="2080" u="sng">
                <a:solidFill>
                  <a:srgbClr val="3D85C6"/>
                </a:solidFill>
                <a:hlinkClick r:id="rId6">
                  <a:extLst>
                    <a:ext uri="{A12FA001-AC4F-418D-AE19-62706E023703}">
                      <ahyp:hlinkClr val="tx"/>
                    </a:ext>
                  </a:extLst>
                </a:hlinkClick>
              </a:rPr>
              <a:t>lee.byerle@noaa.gov</a:t>
            </a:r>
            <a:endParaRPr sz="2080">
              <a:solidFill>
                <a:srgbClr val="3D85C6"/>
              </a:solidFill>
            </a:endParaRPr>
          </a:p>
          <a:p>
            <a:pPr indent="0" lvl="0" marL="0" rtl="0" algn="l">
              <a:lnSpc>
                <a:spcPct val="80000"/>
              </a:lnSpc>
              <a:spcBef>
                <a:spcPts val="560"/>
              </a:spcBef>
              <a:spcAft>
                <a:spcPts val="0"/>
              </a:spcAft>
              <a:buSzPts val="3200"/>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Links</a:t>
            </a:r>
            <a:endParaRPr sz="2900"/>
          </a:p>
          <a:p>
            <a:pPr indent="-387350" lvl="1" marL="914400" rtl="0" algn="l">
              <a:lnSpc>
                <a:spcPct val="80000"/>
              </a:lnSpc>
              <a:spcBef>
                <a:spcPts val="560"/>
              </a:spcBef>
              <a:spcAft>
                <a:spcPts val="0"/>
              </a:spcAft>
              <a:buSzPts val="2500"/>
              <a:buChar char="○"/>
            </a:pPr>
            <a:r>
              <a:rPr lang="en-US" sz="2080" u="sng">
                <a:solidFill>
                  <a:srgbClr val="3D85C6"/>
                </a:solidFill>
                <a:hlinkClick r:id="rId7">
                  <a:extLst>
                    <a:ext uri="{A12FA001-AC4F-418D-AE19-62706E023703}">
                      <ahyp:hlinkClr val="tx"/>
                    </a:ext>
                  </a:extLst>
                </a:hlinkClick>
              </a:rPr>
              <a:t>NWSChat</a:t>
            </a:r>
            <a:r>
              <a:rPr lang="en-US" sz="2080"/>
              <a:t> (“towr-s” chatroom)</a:t>
            </a:r>
            <a:endParaRPr sz="2500"/>
          </a:p>
          <a:p>
            <a:pPr indent="-387350" lvl="1" marL="914400" rtl="0" algn="l">
              <a:lnSpc>
                <a:spcPct val="80000"/>
              </a:lnSpc>
              <a:spcBef>
                <a:spcPts val="560"/>
              </a:spcBef>
              <a:spcAft>
                <a:spcPts val="0"/>
              </a:spcAft>
              <a:buClr>
                <a:srgbClr val="3D85C6"/>
              </a:buClr>
              <a:buSzPts val="2500"/>
              <a:buChar char="○"/>
            </a:pPr>
            <a:r>
              <a:rPr lang="en-US" sz="2080" u="sng">
                <a:solidFill>
                  <a:srgbClr val="3D85C6"/>
                </a:solidFill>
                <a:hlinkClick r:id="rId8">
                  <a:extLst>
                    <a:ext uri="{A12FA001-AC4F-418D-AE19-62706E023703}">
                      <ahyp:hlinkClr val="tx"/>
                    </a:ext>
                  </a:extLst>
                </a:hlinkClick>
              </a:rPr>
              <a:t>TOWR-S in the NOAA VLab</a:t>
            </a:r>
            <a:endParaRPr sz="2080">
              <a:solidFill>
                <a:srgbClr val="3D85C6"/>
              </a:solidFill>
            </a:endParaRPr>
          </a:p>
        </p:txBody>
      </p:sp>
      <p:sp>
        <p:nvSpPr>
          <p:cNvPr id="434" name="Google Shape;434;p8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35" name="Google Shape;435;p8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1800"/>
              <a:buNone/>
            </a:pPr>
            <a:r>
              <a:rPr lang="en-US" sz="3600"/>
              <a:t>Contact Information</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9"/>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Next TOWR-S Updates</a:t>
            </a:r>
            <a:endParaRPr sz="3600"/>
          </a:p>
        </p:txBody>
      </p:sp>
      <p:sp>
        <p:nvSpPr>
          <p:cNvPr id="442" name="Google Shape;442;p29"/>
          <p:cNvSpPr txBox="1"/>
          <p:nvPr/>
        </p:nvSpPr>
        <p:spPr>
          <a:xfrm>
            <a:off x="2206550" y="2713050"/>
            <a:ext cx="8382600" cy="2209800"/>
          </a:xfrm>
          <a:prstGeom prst="rect">
            <a:avLst/>
          </a:prstGeom>
          <a:gradFill>
            <a:gsLst>
              <a:gs pos="0">
                <a:srgbClr val="2D5C97"/>
              </a:gs>
              <a:gs pos="80000">
                <a:srgbClr val="3C7AC5"/>
              </a:gs>
              <a:gs pos="100000">
                <a:srgbClr val="397BC9"/>
              </a:gs>
            </a:gsLst>
            <a:lin ang="16200000" scaled="0"/>
          </a:gradFill>
          <a:ln>
            <a:noFill/>
          </a:ln>
          <a:effectLst>
            <a:outerShdw blurRad="100013" rotWithShape="0" dir="5400000" dist="38100">
              <a:srgbClr val="000000">
                <a:alpha val="30980"/>
              </a:srgbClr>
            </a:outerShdw>
          </a:effectLst>
        </p:spPr>
        <p:txBody>
          <a:bodyPr anchorCtr="0" anchor="t" bIns="45700" lIns="91425" spcFirstLastPara="1" rIns="91425" wrap="square" tIns="45700">
            <a:noAutofit/>
          </a:bodyPr>
          <a:lstStyle/>
          <a:p>
            <a:pPr indent="0" lvl="0" marL="0" marR="0" rtl="0" algn="ctr">
              <a:lnSpc>
                <a:spcPct val="100000"/>
              </a:lnSpc>
              <a:spcBef>
                <a:spcPts val="1000"/>
              </a:spcBef>
              <a:spcAft>
                <a:spcPts val="0"/>
              </a:spcAft>
              <a:buClr>
                <a:srgbClr val="000000"/>
              </a:buClr>
              <a:buSzPts val="2800"/>
              <a:buFont typeface="Arial"/>
              <a:buNone/>
            </a:pPr>
            <a:r>
              <a:rPr b="0" i="1" lang="en-US" sz="2800" u="none" cap="none" strike="noStrike">
                <a:solidFill>
                  <a:schemeClr val="lt1"/>
                </a:solidFill>
                <a:latin typeface="Lato"/>
                <a:ea typeface="Lato"/>
                <a:cs typeface="Lato"/>
                <a:sym typeface="Lato"/>
              </a:rPr>
              <a:t>(tentative)</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lang="en-US" sz="2800">
                <a:solidFill>
                  <a:schemeClr val="lt1"/>
                </a:solidFill>
                <a:latin typeface="Lato"/>
                <a:ea typeface="Lato"/>
                <a:cs typeface="Lato"/>
                <a:sym typeface="Lato"/>
              </a:rPr>
              <a:t>June 24</a:t>
            </a:r>
            <a:r>
              <a:rPr b="0" i="0" lang="en-US" sz="2800" u="none" cap="none" strike="noStrike">
                <a:solidFill>
                  <a:schemeClr val="lt1"/>
                </a:solidFill>
                <a:latin typeface="Lato"/>
                <a:ea typeface="Lato"/>
                <a:cs typeface="Lato"/>
                <a:sym typeface="Lato"/>
              </a:rPr>
              <a:t>, 2022</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lang="en-US" sz="2800">
                <a:solidFill>
                  <a:schemeClr val="lt1"/>
                </a:solidFill>
                <a:latin typeface="Lato"/>
                <a:ea typeface="Lato"/>
                <a:cs typeface="Lato"/>
                <a:sym typeface="Lato"/>
              </a:rPr>
              <a:t>Sept. 30</a:t>
            </a:r>
            <a:r>
              <a:rPr b="0" i="0" lang="en-US" sz="2800" u="none" cap="none" strike="noStrike">
                <a:solidFill>
                  <a:schemeClr val="lt1"/>
                </a:solidFill>
                <a:latin typeface="Lato"/>
                <a:ea typeface="Lato"/>
                <a:cs typeface="Lato"/>
                <a:sym typeface="Lato"/>
              </a:rPr>
              <a:t>, 2022</a:t>
            </a:r>
            <a:endParaRPr b="0" i="0" sz="2800" u="none" cap="none" strike="noStrike">
              <a:solidFill>
                <a:schemeClr val="lt1"/>
              </a:solidFill>
              <a:latin typeface="Lato"/>
              <a:ea typeface="Lato"/>
              <a:cs typeface="Lato"/>
              <a:sym typeface="Lato"/>
            </a:endParaRPr>
          </a:p>
        </p:txBody>
      </p:sp>
      <p:sp>
        <p:nvSpPr>
          <p:cNvPr id="443" name="Google Shape;443;p2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aphicFrame>
        <p:nvGraphicFramePr>
          <p:cNvPr id="449" name="Google Shape;449;p3"/>
          <p:cNvGraphicFramePr/>
          <p:nvPr/>
        </p:nvGraphicFramePr>
        <p:xfrm>
          <a:off x="381025" y="1273015"/>
          <a:ext cx="3000000" cy="3000000"/>
        </p:xfrm>
        <a:graphic>
          <a:graphicData uri="http://schemas.openxmlformats.org/drawingml/2006/table">
            <a:tbl>
              <a:tblPr bandRow="1" firstRow="1">
                <a:noFill/>
                <a:tableStyleId>{52748BC2-4DE0-45E0-91EA-61BEC6752EAD}</a:tableStyleId>
              </a:tblPr>
              <a:tblGrid>
                <a:gridCol w="1379475"/>
                <a:gridCol w="1439900"/>
                <a:gridCol w="2362200"/>
                <a:gridCol w="2405550"/>
                <a:gridCol w="1690750"/>
                <a:gridCol w="2152075"/>
              </a:tblGrid>
              <a:tr h="666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246350">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SCMI</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G16 Mar ’17 SBN 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Full</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GOES-16/17 menus</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appear by default</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under Sat in v18.2.1</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r>
              <a:tr h="305000">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G17 Aug ‘18 SBN W</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G17 Provisional: 11/28/18</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Full: 02/19/20</a:t>
                      </a:r>
                      <a:endParaRPr sz="1000" u="none" cap="none" strike="noStrike">
                        <a:solidFill>
                          <a:schemeClr val="dk1"/>
                        </a:solidFill>
                        <a:latin typeface="Montserrat"/>
                        <a:ea typeface="Montserrat"/>
                        <a:cs typeface="Montserrat"/>
                        <a:sym typeface="Montserrat"/>
                      </a:endParaRPr>
                    </a:p>
                  </a:txBody>
                  <a:tcPr marT="9125" marB="9125" marR="91450" marL="91450" anchor="ctr"/>
                </a:tc>
                <a:tc vMerge="1"/>
                <a:tc vMerge="1"/>
                <a:tc vMerge="1"/>
              </a:tr>
              <a:tr h="2287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1-6</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VIS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398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SWIR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19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 13-14</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Ocean/Land in winter 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Low-level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76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Rainbow colors for dual IR, WV</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294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IR</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Summer, warm land areas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Window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Blowing dust, volcanic ash, low-level water vapor (10.3-12.3um)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Water Vapor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Gradients in UL WV (6.2-7.3um)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Two</a:t>
                      </a:r>
                      <a:r>
                        <a:rPr lang="en-US" sz="1000" u="none" cap="none" strike="noStrike">
                          <a:latin typeface="Montserrat"/>
                          <a:ea typeface="Montserrat"/>
                          <a:cs typeface="Montserrat"/>
                          <a:sym typeface="Montserrat"/>
                        </a:rPr>
                        <a:t> Night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Diffs</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Gray/blue (</a:t>
                      </a:r>
                      <a:r>
                        <a:rPr lang="en-US" sz="1000" u="none" cap="none" strike="noStrike">
                          <a:solidFill>
                            <a:schemeClr val="dk1"/>
                          </a:solidFill>
                          <a:latin typeface="Montserrat"/>
                          <a:ea typeface="Montserrat"/>
                          <a:cs typeface="Montserrat"/>
                          <a:sym typeface="Montserrat"/>
                        </a:rPr>
                        <a:t>2 menu buttons </a:t>
                      </a:r>
                      <a:r>
                        <a:rPr lang="en-US" sz="1000" u="none" cap="none" strike="noStrike">
                          <a:latin typeface="Montserrat"/>
                          <a:ea typeface="Montserrat"/>
                          <a:cs typeface="Montserrat"/>
                          <a:sym typeface="Montserrat"/>
                        </a:rPr>
                        <a:t>10.3-3.9um</a:t>
                      </a:r>
                      <a:r>
                        <a:rPr lang="en-US" sz="1000" u="none" cap="none" strike="noStrike">
                          <a:solidFill>
                            <a:schemeClr val="dk1"/>
                          </a:solidFill>
                          <a:latin typeface="Montserrat"/>
                          <a:ea typeface="Montserrat"/>
                          <a:cs typeface="Montserrat"/>
                          <a:sym typeface="Montserrat"/>
                        </a:rPr>
                        <a:t>, and 11.2-3.9um)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r>
                        <a:rPr lang="en-US" sz="1000" u="none" cap="none" strike="noStrike">
                          <a:solidFill>
                            <a:schemeClr val="dk1"/>
                          </a:solidFill>
                          <a:latin typeface="Montserrat"/>
                          <a:ea typeface="Montserrat"/>
                          <a:cs typeface="Montserrat"/>
                          <a:sym typeface="Montserrat"/>
                        </a:rPr>
                        <a:t>, Aug ‘19</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 / 20.2.1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50" name="Google Shape;450;p3"/>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51" name="Google Shape;451;p3"/>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(1)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f6487c47f5_0_134"/>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TOWR-S RPM v22</a:t>
            </a:r>
            <a:endParaRPr sz="3600"/>
          </a:p>
        </p:txBody>
      </p:sp>
      <p:sp>
        <p:nvSpPr>
          <p:cNvPr id="90" name="Google Shape;90;gf6487c47f5_0_13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1" name="Google Shape;91;gf6487c47f5_0_134"/>
          <p:cNvSpPr txBox="1"/>
          <p:nvPr>
            <p:ph idx="1" type="body"/>
          </p:nvPr>
        </p:nvSpPr>
        <p:spPr>
          <a:xfrm>
            <a:off x="395675" y="1090000"/>
            <a:ext cx="5883900" cy="5005200"/>
          </a:xfrm>
          <a:prstGeom prst="rect">
            <a:avLst/>
          </a:prstGeom>
          <a:noFill/>
          <a:ln>
            <a:noFill/>
          </a:ln>
        </p:spPr>
        <p:txBody>
          <a:bodyPr anchorCtr="0" anchor="t" bIns="45700" lIns="91425" spcFirstLastPara="1" rIns="91425" wrap="square" tIns="45700">
            <a:noAutofit/>
          </a:bodyPr>
          <a:lstStyle/>
          <a:p>
            <a:pPr indent="0" lvl="0" marL="0" marR="99060" rtl="0" algn="l">
              <a:lnSpc>
                <a:spcPct val="115000"/>
              </a:lnSpc>
              <a:spcBef>
                <a:spcPts val="1000"/>
              </a:spcBef>
              <a:spcAft>
                <a:spcPts val="0"/>
              </a:spcAft>
              <a:buSzPts val="3200"/>
              <a:buNone/>
            </a:pPr>
            <a:r>
              <a:rPr lang="en-US" sz="2400"/>
              <a:t>Provided via NCF on Feb. 8, 2022</a:t>
            </a:r>
            <a:endParaRPr sz="2400"/>
          </a:p>
          <a:p>
            <a:pPr indent="0" lvl="0" marL="0" marR="99060" rtl="0" algn="l">
              <a:lnSpc>
                <a:spcPct val="115000"/>
              </a:lnSpc>
              <a:spcBef>
                <a:spcPts val="1000"/>
              </a:spcBef>
              <a:spcAft>
                <a:spcPts val="0"/>
              </a:spcAft>
              <a:buSzPts val="3200"/>
              <a:buNone/>
            </a:pPr>
            <a:r>
              <a:rPr i="1" lang="en-US" sz="2400"/>
              <a:t>F</a:t>
            </a:r>
            <a:r>
              <a:rPr i="1" lang="en-US" sz="2400"/>
              <a:t>eatures:</a:t>
            </a:r>
            <a:endParaRPr i="1" sz="2400"/>
          </a:p>
          <a:p>
            <a:pPr indent="-336550" lvl="0" marL="457200" marR="99060" rtl="0" algn="l">
              <a:lnSpc>
                <a:spcPct val="115000"/>
              </a:lnSpc>
              <a:spcBef>
                <a:spcPts val="1000"/>
              </a:spcBef>
              <a:spcAft>
                <a:spcPts val="0"/>
              </a:spcAft>
              <a:buSzPts val="1700"/>
              <a:buChar char="●"/>
            </a:pPr>
            <a:r>
              <a:rPr lang="en-US" sz="1700"/>
              <a:t>Configuration for thinned GOES-R soundings (Moisture / Temperature Profiles)</a:t>
            </a:r>
            <a:endParaRPr sz="1300"/>
          </a:p>
          <a:p>
            <a:pPr indent="-355600" lvl="0" marL="457200" marR="99060" rtl="0" algn="l">
              <a:lnSpc>
                <a:spcPct val="100000"/>
              </a:lnSpc>
              <a:spcBef>
                <a:spcPts val="1000"/>
              </a:spcBef>
              <a:spcAft>
                <a:spcPts val="0"/>
              </a:spcAft>
              <a:buSzPts val="2000"/>
              <a:buChar char="●"/>
            </a:pPr>
            <a:r>
              <a:rPr lang="en-US" sz="1700"/>
              <a:t>GOES-R Cloud Type RGB</a:t>
            </a:r>
            <a:endParaRPr sz="1300"/>
          </a:p>
          <a:p>
            <a:pPr indent="-342900" lvl="0" marL="457200" marR="99060" rtl="0" algn="l">
              <a:lnSpc>
                <a:spcPct val="115000"/>
              </a:lnSpc>
              <a:spcBef>
                <a:spcPts val="1000"/>
              </a:spcBef>
              <a:spcAft>
                <a:spcPts val="0"/>
              </a:spcAft>
              <a:buClr>
                <a:srgbClr val="5B0F00"/>
              </a:buClr>
              <a:buSzPts val="1800"/>
              <a:buChar char="●"/>
            </a:pPr>
            <a:r>
              <a:rPr lang="en-US" sz="1700">
                <a:solidFill>
                  <a:srgbClr val="5B0F00"/>
                </a:solidFill>
              </a:rPr>
              <a:t>VIIRS I-Band Active Fires support </a:t>
            </a:r>
            <a:br>
              <a:rPr lang="en-US" sz="1700">
                <a:solidFill>
                  <a:srgbClr val="5B0F00"/>
                </a:solidFill>
              </a:rPr>
            </a:br>
            <a:r>
              <a:rPr lang="en-US" sz="1300">
                <a:solidFill>
                  <a:srgbClr val="5B0F00"/>
                </a:solidFill>
              </a:rPr>
              <a:t>    (DMW-friendly files via AWC ISatSS)</a:t>
            </a:r>
            <a:endParaRPr sz="1300">
              <a:solidFill>
                <a:srgbClr val="5B0F00"/>
              </a:solidFill>
            </a:endParaRPr>
          </a:p>
          <a:p>
            <a:pPr indent="-336550" lvl="0" marL="457200" marR="99060" rtl="0" algn="l">
              <a:lnSpc>
                <a:spcPct val="115000"/>
              </a:lnSpc>
              <a:spcBef>
                <a:spcPts val="1000"/>
              </a:spcBef>
              <a:spcAft>
                <a:spcPts val="0"/>
              </a:spcAft>
              <a:buSzPts val="1700"/>
              <a:buChar char="●"/>
            </a:pPr>
            <a:r>
              <a:rPr lang="en-US" sz="1700"/>
              <a:t>RGB + L2 product readout added to Local Options</a:t>
            </a:r>
            <a:endParaRPr sz="1700"/>
          </a:p>
          <a:p>
            <a:pPr indent="-336550" lvl="0" marL="457200" marR="99060" rtl="0" algn="l">
              <a:lnSpc>
                <a:spcPct val="115000"/>
              </a:lnSpc>
              <a:spcBef>
                <a:spcPts val="1000"/>
              </a:spcBef>
              <a:spcAft>
                <a:spcPts val="0"/>
              </a:spcAft>
              <a:buSzPts val="1700"/>
              <a:buChar char="●"/>
            </a:pPr>
            <a:r>
              <a:rPr lang="en-US" sz="1700"/>
              <a:t>Add sector name to legends for channel differences and imagery</a:t>
            </a:r>
            <a:endParaRPr sz="1700"/>
          </a:p>
          <a:p>
            <a:pPr indent="-342900" lvl="0" marL="457200" marR="99060" rtl="0" algn="l">
              <a:lnSpc>
                <a:spcPct val="115000"/>
              </a:lnSpc>
              <a:spcBef>
                <a:spcPts val="1000"/>
              </a:spcBef>
              <a:spcAft>
                <a:spcPts val="0"/>
              </a:spcAft>
              <a:buClr>
                <a:schemeClr val="dk2"/>
              </a:buClr>
              <a:buSzPts val="1800"/>
              <a:buChar char="●"/>
            </a:pPr>
            <a:r>
              <a:rPr lang="en-US" sz="1700"/>
              <a:t>Support for GOES-R Enterprise Cloud Phase and Land Surface Temperature </a:t>
            </a:r>
            <a:r>
              <a:rPr lang="en-US" sz="1300"/>
              <a:t> (retained from v21)</a:t>
            </a:r>
            <a:endParaRPr sz="1300" strike="sngStrike"/>
          </a:p>
        </p:txBody>
      </p:sp>
      <p:sp>
        <p:nvSpPr>
          <p:cNvPr id="92" name="Google Shape;92;gf6487c47f5_0_134"/>
          <p:cNvSpPr txBox="1"/>
          <p:nvPr>
            <p:ph idx="1" type="body"/>
          </p:nvPr>
        </p:nvSpPr>
        <p:spPr>
          <a:xfrm>
            <a:off x="6279575" y="2047500"/>
            <a:ext cx="5811000" cy="4047600"/>
          </a:xfrm>
          <a:prstGeom prst="rect">
            <a:avLst/>
          </a:prstGeom>
          <a:noFill/>
          <a:ln>
            <a:noFill/>
          </a:ln>
        </p:spPr>
        <p:txBody>
          <a:bodyPr anchorCtr="0" anchor="t" bIns="45700" lIns="91425" spcFirstLastPara="1" rIns="91425" wrap="square" tIns="45700">
            <a:normAutofit/>
          </a:bodyPr>
          <a:lstStyle/>
          <a:p>
            <a:pPr indent="-336550" lvl="0" marL="457200" marR="0" rtl="0" algn="l">
              <a:lnSpc>
                <a:spcPct val="95000"/>
              </a:lnSpc>
              <a:spcBef>
                <a:spcPts val="1000"/>
              </a:spcBef>
              <a:spcAft>
                <a:spcPts val="0"/>
              </a:spcAft>
              <a:buClr>
                <a:schemeClr val="dk2"/>
              </a:buClr>
              <a:buSzPts val="1700"/>
              <a:buChar char="•"/>
            </a:pPr>
            <a:r>
              <a:rPr lang="en-US" sz="1700"/>
              <a:t>Rocket Plume RGB (under Local options menu)</a:t>
            </a:r>
            <a:endParaRPr sz="1700"/>
          </a:p>
          <a:p>
            <a:pPr indent="-336550" lvl="0" marL="457200" marR="0" rtl="0" algn="l">
              <a:lnSpc>
                <a:spcPct val="95000"/>
              </a:lnSpc>
              <a:spcBef>
                <a:spcPts val="1000"/>
              </a:spcBef>
              <a:spcAft>
                <a:spcPts val="0"/>
              </a:spcAft>
              <a:buClr>
                <a:srgbClr val="5B0F00"/>
              </a:buClr>
              <a:buSzPts val="1700"/>
              <a:buChar char="•"/>
            </a:pPr>
            <a:r>
              <a:rPr lang="en-US" sz="1700">
                <a:solidFill>
                  <a:srgbClr val="5B0F00"/>
                </a:solidFill>
              </a:rPr>
              <a:t>Gridded NUCAPS improvements: </a:t>
            </a:r>
            <a:endParaRPr sz="1700">
              <a:solidFill>
                <a:srgbClr val="5B0F00"/>
              </a:solidFill>
            </a:endParaRPr>
          </a:p>
          <a:p>
            <a:pPr indent="0" lvl="0" marL="457200" marR="0" rtl="0" algn="l">
              <a:lnSpc>
                <a:spcPct val="95000"/>
              </a:lnSpc>
              <a:spcBef>
                <a:spcPts val="0"/>
              </a:spcBef>
              <a:spcAft>
                <a:spcPts val="0"/>
              </a:spcAft>
              <a:buSzPts val="1018"/>
              <a:buNone/>
            </a:pPr>
            <a:r>
              <a:rPr lang="en-US" sz="1280">
                <a:solidFill>
                  <a:srgbClr val="5B0F00"/>
                </a:solidFill>
              </a:rPr>
              <a:t>    2m Temperature in °F (Upper Level Temps still degC)</a:t>
            </a:r>
            <a:br>
              <a:rPr lang="en-US" sz="1280">
                <a:solidFill>
                  <a:srgbClr val="5B0F00"/>
                </a:solidFill>
              </a:rPr>
            </a:br>
            <a:r>
              <a:rPr lang="en-US" sz="1280">
                <a:solidFill>
                  <a:srgbClr val="5B0F00"/>
                </a:solidFill>
              </a:rPr>
              <a:t>    Precipitable Water in inches</a:t>
            </a:r>
            <a:br>
              <a:rPr lang="en-US" sz="1280">
                <a:solidFill>
                  <a:srgbClr val="5B0F00"/>
                </a:solidFill>
              </a:rPr>
            </a:br>
            <a:r>
              <a:rPr lang="en-US" sz="1280">
                <a:solidFill>
                  <a:srgbClr val="5B0F00"/>
                </a:solidFill>
              </a:rPr>
              <a:t>    Haines Index layers</a:t>
            </a:r>
            <a:endParaRPr sz="1280">
              <a:solidFill>
                <a:srgbClr val="5B0F00"/>
              </a:solidFill>
            </a:endParaRPr>
          </a:p>
          <a:p>
            <a:pPr indent="-336550" lvl="0" marL="457200" marR="0" rtl="0" algn="l">
              <a:lnSpc>
                <a:spcPct val="95000"/>
              </a:lnSpc>
              <a:spcBef>
                <a:spcPts val="1000"/>
              </a:spcBef>
              <a:spcAft>
                <a:spcPts val="0"/>
              </a:spcAft>
              <a:buClr>
                <a:srgbClr val="5B0F00"/>
              </a:buClr>
              <a:buSzPts val="1700"/>
              <a:buChar char="•"/>
            </a:pPr>
            <a:r>
              <a:rPr lang="en-US" sz="1700">
                <a:solidFill>
                  <a:srgbClr val="5B0F00"/>
                </a:solidFill>
              </a:rPr>
              <a:t>Readiness for future Blended Hydro Products</a:t>
            </a:r>
            <a:br>
              <a:rPr lang="en-US" sz="1700">
                <a:solidFill>
                  <a:srgbClr val="5B0F00"/>
                </a:solidFill>
              </a:rPr>
            </a:br>
            <a:r>
              <a:rPr lang="en-US" sz="1250">
                <a:solidFill>
                  <a:srgbClr val="5B0F00"/>
                </a:solidFill>
              </a:rPr>
              <a:t>(cf. Service Change Notice </a:t>
            </a:r>
            <a:r>
              <a:rPr lang="en-US" sz="1250" u="sng">
                <a:solidFill>
                  <a:schemeClr val="accent5"/>
                </a:solidFill>
                <a:hlinkClick r:id="rId3">
                  <a:extLst>
                    <a:ext uri="{A12FA001-AC4F-418D-AE19-62706E023703}">
                      <ahyp:hlinkClr val="tx"/>
                    </a:ext>
                  </a:extLst>
                </a:hlinkClick>
              </a:rPr>
              <a:t>SCN22-31</a:t>
            </a:r>
            <a:r>
              <a:rPr lang="en-US" sz="1250">
                <a:solidFill>
                  <a:srgbClr val="5B0F00"/>
                </a:solidFill>
              </a:rPr>
              <a:t>)</a:t>
            </a:r>
            <a:endParaRPr sz="1250">
              <a:solidFill>
                <a:srgbClr val="5B0F00"/>
              </a:solidFill>
            </a:endParaRPr>
          </a:p>
          <a:p>
            <a:pPr indent="-334327" lvl="0" marL="457200" marR="0" rtl="0" algn="l">
              <a:lnSpc>
                <a:spcPct val="95000"/>
              </a:lnSpc>
              <a:spcBef>
                <a:spcPts val="1000"/>
              </a:spcBef>
              <a:spcAft>
                <a:spcPts val="0"/>
              </a:spcAft>
              <a:buClr>
                <a:schemeClr val="dk2"/>
              </a:buClr>
              <a:buSzPts val="1665"/>
              <a:buChar char="•"/>
            </a:pPr>
            <a:r>
              <a:rPr lang="en-US" sz="1700"/>
              <a:t>ASCAT 4-category legend </a:t>
            </a:r>
            <a:r>
              <a:rPr lang="en-US" sz="1280"/>
              <a:t> (includes 25-33 kt category)</a:t>
            </a:r>
            <a:endParaRPr sz="1280"/>
          </a:p>
          <a:p>
            <a:pPr indent="-333375" lvl="0" marL="457200" marR="0" rtl="0" algn="l">
              <a:lnSpc>
                <a:spcPct val="95000"/>
              </a:lnSpc>
              <a:spcBef>
                <a:spcPts val="1000"/>
              </a:spcBef>
              <a:spcAft>
                <a:spcPts val="0"/>
              </a:spcAft>
              <a:buClr>
                <a:schemeClr val="dk2"/>
              </a:buClr>
              <a:buSzPts val="1650"/>
              <a:buChar char="•"/>
            </a:pPr>
            <a:r>
              <a:rPr lang="en-US" sz="1650"/>
              <a:t>I</a:t>
            </a:r>
            <a:r>
              <a:rPr lang="en-US" sz="1700"/>
              <a:t>mproved colormap for CIMSS Turbulence product </a:t>
            </a:r>
            <a:endParaRPr sz="1700"/>
          </a:p>
          <a:p>
            <a:pPr indent="-336550" lvl="0" marL="457200" rtl="0" algn="l">
              <a:lnSpc>
                <a:spcPct val="95000"/>
              </a:lnSpc>
              <a:spcBef>
                <a:spcPts val="1000"/>
              </a:spcBef>
              <a:spcAft>
                <a:spcPts val="0"/>
              </a:spcAft>
              <a:buClr>
                <a:srgbClr val="5B0F00"/>
              </a:buClr>
              <a:buSzPts val="1700"/>
              <a:buChar char="•"/>
            </a:pPr>
            <a:r>
              <a:rPr lang="en-US" sz="1700">
                <a:solidFill>
                  <a:srgbClr val="5B0F00"/>
                </a:solidFill>
              </a:rPr>
              <a:t>Configurations to ingest all 22 VIIRS Imagery bands</a:t>
            </a:r>
            <a:endParaRPr sz="1700">
              <a:solidFill>
                <a:srgbClr val="5B0F00"/>
              </a:solidFill>
            </a:endParaRPr>
          </a:p>
          <a:p>
            <a:pPr indent="-336550" lvl="0" marL="457200" rtl="0" algn="l">
              <a:lnSpc>
                <a:spcPct val="115000"/>
              </a:lnSpc>
              <a:spcBef>
                <a:spcPts val="1000"/>
              </a:spcBef>
              <a:spcAft>
                <a:spcPts val="0"/>
              </a:spcAft>
              <a:buSzPts val="1700"/>
              <a:buChar char="•"/>
            </a:pPr>
            <a:r>
              <a:rPr lang="en-US" sz="1700"/>
              <a:t>Remove dmw geographic filtering config file </a:t>
            </a:r>
            <a:br>
              <a:rPr lang="en-US" sz="1700"/>
            </a:br>
            <a:r>
              <a:rPr lang="en-US" sz="1250"/>
              <a:t>(for more site customization)</a:t>
            </a:r>
            <a:endParaRPr sz="1250"/>
          </a:p>
          <a:p>
            <a:pPr indent="-336550" lvl="0" marL="457200" marR="0" rtl="0" algn="l">
              <a:lnSpc>
                <a:spcPct val="95000"/>
              </a:lnSpc>
              <a:spcBef>
                <a:spcPts val="1000"/>
              </a:spcBef>
              <a:spcAft>
                <a:spcPts val="0"/>
              </a:spcAft>
              <a:buClr>
                <a:srgbClr val="5B0F00"/>
              </a:buClr>
              <a:buSzPts val="1700"/>
              <a:buChar char="•"/>
            </a:pPr>
            <a:r>
              <a:rPr lang="en-US" sz="1700">
                <a:solidFill>
                  <a:srgbClr val="5B0F00"/>
                </a:solidFill>
              </a:rPr>
              <a:t>Remove 20.2.3 base content</a:t>
            </a:r>
            <a:endParaRPr sz="1650">
              <a:solidFill>
                <a:srgbClr val="5B0F00"/>
              </a:solidFill>
            </a:endParaRPr>
          </a:p>
        </p:txBody>
      </p:sp>
      <p:sp>
        <p:nvSpPr>
          <p:cNvPr id="93" name="Google Shape;93;gf6487c47f5_0_134"/>
          <p:cNvSpPr txBox="1"/>
          <p:nvPr/>
        </p:nvSpPr>
        <p:spPr>
          <a:xfrm>
            <a:off x="3016750" y="6009175"/>
            <a:ext cx="67494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1" lang="en-US" sz="2300">
                <a:solidFill>
                  <a:srgbClr val="0B5394"/>
                </a:solidFill>
                <a:latin typeface="Lato"/>
                <a:ea typeface="Lato"/>
                <a:cs typeface="Lato"/>
                <a:sym typeface="Lato"/>
              </a:rPr>
              <a:t>See also </a:t>
            </a:r>
            <a:r>
              <a:rPr i="1" lang="en-US" sz="2300" u="sng">
                <a:solidFill>
                  <a:schemeClr val="accent5"/>
                </a:solidFill>
                <a:latin typeface="Lato"/>
                <a:ea typeface="Lato"/>
                <a:cs typeface="Lato"/>
                <a:sym typeface="Lato"/>
                <a:hlinkClick r:id="rId4">
                  <a:extLst>
                    <a:ext uri="{A12FA001-AC4F-418D-AE19-62706E023703}">
                      <ahyp:hlinkClr val="tx"/>
                    </a:ext>
                  </a:extLst>
                </a:hlinkClick>
              </a:rPr>
              <a:t>Feb. 8 Satellite Book Club </a:t>
            </a:r>
            <a:r>
              <a:rPr i="1" lang="en-US" sz="2300" u="sng">
                <a:solidFill>
                  <a:schemeClr val="accent5"/>
                </a:solidFill>
                <a:latin typeface="Lato"/>
                <a:ea typeface="Lato"/>
                <a:cs typeface="Lato"/>
                <a:sym typeface="Lato"/>
                <a:hlinkClick r:id="rId5">
                  <a:extLst>
                    <a:ext uri="{A12FA001-AC4F-418D-AE19-62706E023703}">
                      <ahyp:hlinkClr val="tx"/>
                    </a:ext>
                  </a:extLst>
                </a:hlinkClick>
              </a:rPr>
              <a:t>presentation</a:t>
            </a:r>
            <a:endParaRPr b="0" i="1" sz="2100" u="none" cap="none" strike="noStrike">
              <a:solidFill>
                <a:schemeClr val="accent5"/>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graphicFrame>
        <p:nvGraphicFramePr>
          <p:cNvPr id="457" name="Google Shape;457;p4"/>
          <p:cNvGraphicFramePr/>
          <p:nvPr/>
        </p:nvGraphicFramePr>
        <p:xfrm>
          <a:off x="547086" y="1248397"/>
          <a:ext cx="3000000" cy="3000000"/>
        </p:xfrm>
        <a:graphic>
          <a:graphicData uri="http://schemas.openxmlformats.org/drawingml/2006/table">
            <a:tbl>
              <a:tblPr bandRow="1" firstRow="1">
                <a:noFill/>
                <a:tableStyleId>{52748BC2-4DE0-45E0-91EA-61BEC6752EAD}</a:tableStyleId>
              </a:tblPr>
              <a:tblGrid>
                <a:gridCol w="2057400"/>
                <a:gridCol w="1410675"/>
                <a:gridCol w="1270000"/>
                <a:gridCol w="2637700"/>
                <a:gridCol w="1611925"/>
                <a:gridCol w="2110125"/>
              </a:tblGrid>
              <a:tr h="59445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Fog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fog over warmer surfaces, Opposite of Night fog CH diff (3.9-10.3um)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Snow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snow cover over land (1.6-0.64um)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Fire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hot spot detection (2.2-1.6um)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Ozone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Ozone detection (9.6-10.3um)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Cloud Top Phase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ice clouds, phase variation (11.2-8.4um)</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Vegetation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Vegetation, land sfc variation (0.64-0.87um)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3637FC"/>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GOES-16/</a:t>
                      </a:r>
                      <a:r>
                        <a:rPr lang="en-US" sz="1000" u="none" cap="none" strike="noStrike">
                          <a:latin typeface="Montserrat"/>
                          <a:ea typeface="Montserrat"/>
                          <a:cs typeface="Montserrat"/>
                          <a:sym typeface="Montserrat"/>
                          <a:extLst>
                            <a:ext uri="http://customooxmlschemas.google.com/">
                              <go:slidesCustomData xmlns:go="http://customooxmlschemas.google.com/" textRoundtripDataId="12"/>
                            </a:ext>
                          </a:extLst>
                        </a:rPr>
                        <a:t>GOES-15 </a:t>
                      </a:r>
                      <a:r>
                        <a:rPr lang="en-US" sz="1000" u="none" cap="none" strike="noStrike">
                          <a:latin typeface="Montserrat"/>
                          <a:ea typeface="Montserrat"/>
                          <a:cs typeface="Montserrat"/>
                          <a:sym typeface="Montserrat"/>
                        </a:rPr>
                        <a:t>Supernational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“CONUS with Legacy”</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(Menu to only show G-16 as of March 2, 2020)</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CHs 2,7,8,11,16 w/corresponding G-15 CHs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N/A</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Phase Distinction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cloud phase variation (10.35,0.64,1.61um)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Temperature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hot spot detection (3.90,2.25,1.61um)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(1.61,0.87,0.64um)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as warm colors (0.64,0.64,10.35um)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58" name="Google Shape;458;p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59" name="Google Shape;459;p4"/>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(2)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aphicFrame>
        <p:nvGraphicFramePr>
          <p:cNvPr id="465" name="Google Shape;465;p5"/>
          <p:cNvGraphicFramePr/>
          <p:nvPr/>
        </p:nvGraphicFramePr>
        <p:xfrm>
          <a:off x="500102" y="1236365"/>
          <a:ext cx="3000000" cy="3000000"/>
        </p:xfrm>
        <a:graphic>
          <a:graphicData uri="http://schemas.openxmlformats.org/drawingml/2006/table">
            <a:tbl>
              <a:tblPr bandRow="1" firstRow="1">
                <a:noFill/>
                <a:tableStyleId>{52748BC2-4DE0-45E0-91EA-61BEC6752EAD}</a:tableStyleId>
              </a:tblPr>
              <a:tblGrid>
                <a:gridCol w="1930400"/>
                <a:gridCol w="1583925"/>
                <a:gridCol w="1286925"/>
                <a:gridCol w="2672875"/>
                <a:gridCol w="1633425"/>
                <a:gridCol w="2084250"/>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3011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Fire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clouds, fire (2.25,0.87,0.64um)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35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Simple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WV, Upper level circulation (10.35,6.19,7.34um)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Air Mass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air masses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(6.19-7.34,9.61-10.35,6.19um)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Ash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880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(6.19-7.34,3.9-10.35,1.61-0.64um)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Differential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Water vapor contrast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(7.34- 6.19,7.34,6.19)</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(0.87,1.61,3.9-10.35um)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Nighttime Microphysics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night cloud phase (12.3-10.35,10.35-3.9,10.35um)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SO2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S02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(6.95-7.34,10.35-8.5,10.35um)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66" name="Google Shape;466;p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67" name="Google Shape;467;p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(3)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graphicFrame>
        <p:nvGraphicFramePr>
          <p:cNvPr id="473" name="Google Shape;473;p6"/>
          <p:cNvGraphicFramePr/>
          <p:nvPr/>
        </p:nvGraphicFramePr>
        <p:xfrm>
          <a:off x="460269" y="1191806"/>
          <a:ext cx="3000000" cy="3000000"/>
        </p:xfrm>
        <a:graphic>
          <a:graphicData uri="http://schemas.openxmlformats.org/drawingml/2006/table">
            <a:tbl>
              <a:tblPr bandRow="1" firstRow="1">
                <a:noFill/>
                <a:tableStyleId>{52748BC2-4DE0-45E0-91EA-61BEC6752EAD}</a:tableStyleId>
              </a:tblPr>
              <a:tblGrid>
                <a:gridCol w="2112650"/>
                <a:gridCol w="1613600"/>
                <a:gridCol w="2430150"/>
                <a:gridCol w="2152625"/>
                <a:gridCol w="1535825"/>
                <a:gridCol w="1636450"/>
              </a:tblGrid>
              <a:tr h="6021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#1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 cold surfaces, cirrus (0.64,1.61,11.2um)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#5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Grayscale, Cirrus (0.64,0.87,0.64um)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 Ocean Cloud Convection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Daytime Ocean Convection</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(0.87,0.87, 10.35um)</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941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CIMSS Natural Color RGB</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Natural color, computes Green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82600">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Clear Sky Mask</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Display as binary mask</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826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3633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Cloud Top Height, Temperature, Pressure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31 May 2017; G-17: Sep. 2021)</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Height: F,C,M / Temp: F,M / Pressure: F,C</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Cloud Top Height in Ft,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Temp in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245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2153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Top Phase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Clear, Water, Supercooled, Mixed, Ice, Uncertain</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153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45732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Derived Stability Indices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(CAPE,LI, KI, SI, TT)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a:t>
                      </a:r>
                      <a:r>
                        <a:rPr lang="en-US" sz="12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10-bit colormap. Syncs to legacy GOES Sounder ranges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44700">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Aerosol Detection (ADP</a:t>
                      </a:r>
                      <a:r>
                        <a:rPr i="0" lang="en-US" sz="1000" u="none" cap="none" strike="noStrike">
                          <a:latin typeface="Montserrat"/>
                          <a:ea typeface="Montserrat"/>
                          <a:cs typeface="Montserrat"/>
                          <a:sym typeface="Montserrat"/>
                        </a:rPr>
                        <a: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6,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Separate Dust, Smoke. Hi/Lo/Med confidence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RPM,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405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27, ‘19)</a:t>
                      </a:r>
                      <a:endParaRPr sz="1000" u="none" cap="none" strike="noStrike">
                        <a:latin typeface="Montserrat"/>
                        <a:ea typeface="Montserrat"/>
                        <a:cs typeface="Montserrat"/>
                        <a:sym typeface="Montserrat"/>
                      </a:endParaRPr>
                    </a:p>
                  </a:txBody>
                  <a:tcPr marT="45725" marB="9125" marR="9125" marL="9125" anchor="ctr"/>
                </a:tc>
                <a:tc vMerge="1"/>
                <a:tc vMerge="1"/>
                <a:tc vMerge="1"/>
              </a:tr>
            </a:tbl>
          </a:graphicData>
        </a:graphic>
      </p:graphicFrame>
      <p:sp>
        <p:nvSpPr>
          <p:cNvPr id="474" name="Google Shape;474;p6"/>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75" name="Google Shape;475;p6"/>
          <p:cNvSpPr txBox="1"/>
          <p:nvPr/>
        </p:nvSpPr>
        <p:spPr>
          <a:xfrm>
            <a:off x="4743892" y="6504812"/>
            <a:ext cx="2704215" cy="27699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476" name="Google Shape;476;p6"/>
          <p:cNvSpPr txBox="1"/>
          <p:nvPr/>
        </p:nvSpPr>
        <p:spPr>
          <a:xfrm>
            <a:off x="355344" y="6504812"/>
            <a:ext cx="362419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477" name="Google Shape;477;p6"/>
          <p:cNvSpPr txBox="1"/>
          <p:nvPr>
            <p:ph type="title"/>
          </p:nvPr>
        </p:nvSpPr>
        <p:spPr>
          <a:xfrm>
            <a:off x="609600" y="0"/>
            <a:ext cx="9157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(4)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graphicFrame>
        <p:nvGraphicFramePr>
          <p:cNvPr id="482" name="Google Shape;482;p7"/>
          <p:cNvGraphicFramePr/>
          <p:nvPr/>
        </p:nvGraphicFramePr>
        <p:xfrm>
          <a:off x="232284" y="1103045"/>
          <a:ext cx="3000000" cy="3000000"/>
        </p:xfrm>
        <a:graphic>
          <a:graphicData uri="http://schemas.openxmlformats.org/drawingml/2006/table">
            <a:tbl>
              <a:tblPr bandRow="1" firstRow="1">
                <a:noFill/>
                <a:tableStyleId>{52748BC2-4DE0-45E0-91EA-61BEC6752EAD}</a:tableStyleId>
              </a:tblPr>
              <a:tblGrid>
                <a:gridCol w="1988600"/>
                <a:gridCol w="2094000"/>
                <a:gridCol w="3008100"/>
                <a:gridCol w="1975125"/>
                <a:gridCol w="1161250"/>
                <a:gridCol w="1500325"/>
              </a:tblGrid>
              <a:tr h="6496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2341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Aerosol Optical Depth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(Sept. 14,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as binary mask.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display range (0-1)</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(June 27,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Land Surface Temperature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LST in degF</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Eval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13, ’19)</a:t>
                      </a:r>
                      <a:endParaRPr sz="1200" u="none" cap="none" strike="noStrike">
                        <a:latin typeface="Montserrat"/>
                        <a:ea typeface="Montserrat"/>
                        <a:cs typeface="Montserrat"/>
                        <a:sym typeface="Montserrat"/>
                      </a:endParaRPr>
                    </a:p>
                  </a:txBody>
                  <a:tcPr marT="9125" marB="9125" marR="9125" marL="9125" anchor="ctr"/>
                </a:tc>
                <a:tc vMerge="1"/>
                <a:tc vMerge="1"/>
                <a:tc vMerge="1"/>
              </a:tr>
              <a:tr h="2438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Fire/Hot Spot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New Meso Sep. ‘21</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(Apr 24, ‘18)</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Temp, Power, Area</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522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r h="523775">
                <a:tc>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TPW</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TPW in Inches. 10-bit colormap based legacy GOES Sounder</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Optical Depth</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max display range to 100%</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Particle Size Distribution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June 2017;</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14, ’18)</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Range 0-100um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642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Derived Motion Winds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GRE/GRW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(G-16: June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Mar. 2020)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C (15min), M (5min)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a:t>
                      </a:r>
                      <a:r>
                        <a:rPr lang="en-US" sz="1000" u="none" cap="none" strike="noStrike">
                          <a:solidFill>
                            <a:schemeClr val="dk1"/>
                          </a:solidFill>
                          <a:latin typeface="Montserrat"/>
                          <a:ea typeface="Montserrat"/>
                          <a:cs typeface="Montserrat"/>
                          <a:sym typeface="Montserrat"/>
                        </a:rPr>
                        <a:t>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By-Pressure displays as single color like legacy. </a:t>
                      </a:r>
                      <a:r>
                        <a:rPr lang="en-US" sz="1000" u="none" cap="none" strike="noStrike">
                          <a:solidFill>
                            <a:schemeClr val="dk1"/>
                          </a:solidFill>
                          <a:latin typeface="Montserrat"/>
                          <a:ea typeface="Montserrat"/>
                          <a:cs typeface="Montserrat"/>
                          <a:sym typeface="Montserrat"/>
                        </a:rPr>
                        <a:t>Meso 1,2 now separate displays/database entries</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Feb. ‘18,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408925">
                <a:tc vMerge="1"/>
                <a:tc vMerge="1"/>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Sea Surface Temperature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Jan 2018;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 (hourly)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Colormap highlights TC threshold, Default display as DegF and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0617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bl>
          </a:graphicData>
        </a:graphic>
      </p:graphicFrame>
      <p:sp>
        <p:nvSpPr>
          <p:cNvPr id="483" name="Google Shape;483;p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84" name="Google Shape;484;p7"/>
          <p:cNvSpPr txBox="1"/>
          <p:nvPr/>
        </p:nvSpPr>
        <p:spPr>
          <a:xfrm>
            <a:off x="4743879" y="6496586"/>
            <a:ext cx="2704215" cy="27699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485" name="Google Shape;485;p7"/>
          <p:cNvSpPr txBox="1"/>
          <p:nvPr/>
        </p:nvSpPr>
        <p:spPr>
          <a:xfrm>
            <a:off x="232284" y="6494718"/>
            <a:ext cx="364681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486" name="Google Shape;486;p7"/>
          <p:cNvSpPr txBox="1"/>
          <p:nvPr>
            <p:ph type="title"/>
          </p:nvPr>
        </p:nvSpPr>
        <p:spPr>
          <a:xfrm>
            <a:off x="609600" y="0"/>
            <a:ext cx="92523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(5) Current Product Posture </a:t>
            </a:r>
            <a:endParaRPr sz="3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graphicFrame>
        <p:nvGraphicFramePr>
          <p:cNvPr id="492" name="Google Shape;492;p8"/>
          <p:cNvGraphicFramePr/>
          <p:nvPr/>
        </p:nvGraphicFramePr>
        <p:xfrm>
          <a:off x="355456" y="1206255"/>
          <a:ext cx="3000000" cy="3000000"/>
        </p:xfrm>
        <a:graphic>
          <a:graphicData uri="http://schemas.openxmlformats.org/drawingml/2006/table">
            <a:tbl>
              <a:tblPr bandRow="1" firstRow="1">
                <a:noFill/>
                <a:tableStyleId>{52748BC2-4DE0-45E0-91EA-61BEC6752EAD}</a:tableStyleId>
              </a:tblPr>
              <a:tblGrid>
                <a:gridCol w="2316750"/>
                <a:gridCol w="1555850"/>
                <a:gridCol w="1991450"/>
                <a:gridCol w="2707675"/>
                <a:gridCol w="1642625"/>
                <a:gridCol w="1266725"/>
              </a:tblGrid>
              <a:tr h="908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900" u="none" cap="none" strike="noStrike">
                          <a:solidFill>
                            <a:srgbClr val="0000FF"/>
                          </a:solidFill>
                          <a:latin typeface="Montserrat"/>
                          <a:ea typeface="Montserrat"/>
                          <a:cs typeface="Montserrat"/>
                          <a:sym typeface="Montserrat"/>
                        </a:rPr>
                        <a:t>(Blue = submitted)</a:t>
                      </a:r>
                      <a:endParaRPr sz="1000" u="none" cap="none" strike="noStrike">
                        <a:latin typeface="Montserrat"/>
                        <a:ea typeface="Montserrat"/>
                        <a:cs typeface="Montserrat"/>
                        <a:sym typeface="Montserrat"/>
                      </a:endParaRPr>
                    </a:p>
                  </a:txBody>
                  <a:tcPr marT="9125" marB="9125" marR="9125" marL="9125" anchor="ctr"/>
                </a:tc>
              </a:tr>
              <a:tr h="33855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Rainfall Rate, Quantitative Precipitation Est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Jan. 2018; G-17: Sep. 2021)  F</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31, ‘18) </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in inches. Colormap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syncs w/typical radar colors</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1487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a:t>
                      </a:r>
                      <a:endParaRPr sz="12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083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Legacy Vertical Temperature/Moisture Profiles</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SBN Exp</a:t>
                      </a:r>
                      <a:r>
                        <a:rPr lang="en-US" sz="12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(G-16: Feb 2018; G-17: Sep. 2021) C (30min)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NSHARP profiles</a:t>
                      </a:r>
                      <a:r>
                        <a:rPr lang="en-US" sz="1000" u="none" cap="none" strike="noStrike">
                          <a:solidFill>
                            <a:schemeClr val="dk1"/>
                          </a:solidFill>
                          <a:latin typeface="Montserrat"/>
                          <a:ea typeface="Montserrat"/>
                          <a:cs typeface="Montserrat"/>
                          <a:sym typeface="Montserrat"/>
                        </a:rPr>
                        <a:t>. Move menu under Derived products section</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 Eval, profile cadence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vMerge="1"/>
                <a:tc vMerge="1"/>
                <a:tc>
                  <a:txBody>
                    <a:bodyPr/>
                    <a:lstStyle/>
                    <a:p>
                      <a:pPr indent="0" lvl="0" marL="0" marR="0" rtl="0" algn="ctr">
                        <a:lnSpc>
                          <a:spcPct val="100000"/>
                        </a:lnSpc>
                        <a:spcBef>
                          <a:spcPts val="0"/>
                        </a:spcBef>
                        <a:spcAft>
                          <a:spcPts val="0"/>
                        </a:spcAft>
                        <a:buClr>
                          <a:srgbClr val="3F3F3F"/>
                        </a:buClr>
                        <a:buSzPts val="1200"/>
                        <a:buFont typeface="Calibri"/>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68225">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NOAA-20 VIIRS Imagery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(KPP to AK via terrestrial Networks)</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Validated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I, M-bands, NCC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Snow Cover</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G16/G17 Provisional 8/13/20</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687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JASON 3 Wave Altimetry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SBN NMC3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(July 17, ‘18)</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Operational, TT 194990 for slow load times, under investigation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dbgeo plugin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7712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GOES-East,West GLM Full Disk Punctured Tiles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G16/17 Full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1- &amp; 5-minute Flash Extent Density (FED), Total Optical Energy, Min. Flash Area</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837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GOES-East,West Ice Products: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Ice Concentration, Ice Age / Thickness, Ice Motion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000"/>
                        <a:buFont typeface="Arial"/>
                        <a:buNone/>
                      </a:pPr>
                      <a:r>
                        <a:rPr lang="en-US" sz="1000" u="none" cap="none" strike="noStrike">
                          <a:latin typeface="Montserrat"/>
                          <a:ea typeface="Montserrat"/>
                          <a:cs typeface="Montserrat"/>
                          <a:sym typeface="Montserrat"/>
                        </a:rPr>
                        <a:t>Ice Concentration, Ice Age &amp; Thickness: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12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CIMSS Turbulence Probability (CONUS)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bl>
          </a:graphicData>
        </a:graphic>
      </p:graphicFrame>
      <p:sp>
        <p:nvSpPr>
          <p:cNvPr id="493" name="Google Shape;493;p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94" name="Google Shape;494;p8"/>
          <p:cNvSpPr txBox="1"/>
          <p:nvPr>
            <p:ph type="title"/>
          </p:nvPr>
        </p:nvSpPr>
        <p:spPr>
          <a:xfrm>
            <a:off x="609600" y="0"/>
            <a:ext cx="8713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(6) Current Product Posture </a:t>
            </a:r>
            <a:endParaRPr sz="3600"/>
          </a:p>
        </p:txBody>
      </p:sp>
      <p:sp>
        <p:nvSpPr>
          <p:cNvPr id="495" name="Google Shape;495;p8"/>
          <p:cNvSpPr txBox="1"/>
          <p:nvPr/>
        </p:nvSpPr>
        <p:spPr>
          <a:xfrm>
            <a:off x="388374" y="6496575"/>
            <a:ext cx="39297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chemeClr val="dk1"/>
                </a:solidFill>
                <a:latin typeface="Montserrat"/>
                <a:ea typeface="Montserrat"/>
                <a:cs typeface="Montserrat"/>
                <a:sym typeface="Montserrat"/>
              </a:rPr>
              <a:t>*G-17 PS-PVRs are based upon cool season evaluations</a:t>
            </a:r>
            <a:endParaRPr b="0" i="0" sz="1200" u="none" cap="none" strike="noStrike">
              <a:solidFill>
                <a:srgbClr val="000000"/>
              </a:solidFill>
              <a:latin typeface="Montserrat"/>
              <a:ea typeface="Montserrat"/>
              <a:cs typeface="Montserrat"/>
              <a:sym typeface="Montserrat"/>
            </a:endParaRPr>
          </a:p>
        </p:txBody>
      </p:sp>
      <p:sp>
        <p:nvSpPr>
          <p:cNvPr id="496" name="Google Shape;496;p8"/>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graphicFrame>
        <p:nvGraphicFramePr>
          <p:cNvPr id="502" name="Google Shape;502;p9"/>
          <p:cNvGraphicFramePr/>
          <p:nvPr/>
        </p:nvGraphicFramePr>
        <p:xfrm>
          <a:off x="147465" y="1185425"/>
          <a:ext cx="3000000" cy="3000000"/>
        </p:xfrm>
        <a:graphic>
          <a:graphicData uri="http://schemas.openxmlformats.org/drawingml/2006/table">
            <a:tbl>
              <a:tblPr bandRow="1" firstRow="1">
                <a:noFill/>
                <a:tableStyleId>{52748BC2-4DE0-45E0-91EA-61BEC6752EAD}</a:tableStyleId>
              </a:tblPr>
              <a:tblGrid>
                <a:gridCol w="3179550"/>
                <a:gridCol w="1160825"/>
                <a:gridCol w="1121000"/>
                <a:gridCol w="3051600"/>
                <a:gridCol w="1662175"/>
                <a:gridCol w="1514150"/>
              </a:tblGrid>
              <a:tr h="560150">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Delivery Mechanism</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 Maturity</a:t>
                      </a:r>
                      <a:endParaRPr sz="10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Treatment</a:t>
                      </a:r>
                      <a:r>
                        <a:rPr lang="en-US" sz="1400" u="none" cap="none" strike="noStrike">
                          <a:solidFill>
                            <a:schemeClr val="lt1"/>
                          </a:solidFill>
                          <a:latin typeface="Montserrat"/>
                          <a:ea typeface="Montserrat"/>
                          <a:cs typeface="Montserrat"/>
                          <a:sym typeface="Montserrat"/>
                        </a:rPr>
                        <a:t> </a:t>
                      </a:r>
                      <a:r>
                        <a:rPr lang="en-US" sz="1100" u="none" cap="none" strike="noStrike">
                          <a:solidFill>
                            <a:schemeClr val="lt1"/>
                          </a:solidFill>
                          <a:latin typeface="Montserrat"/>
                          <a:ea typeface="Montserrat"/>
                          <a:cs typeface="Montserrat"/>
                          <a:sym typeface="Montserrat"/>
                        </a:rPr>
                        <a:t>(enhancement tables, 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Status</a:t>
                      </a:r>
                      <a:r>
                        <a:rPr lang="en-US" sz="1400" u="none" cap="none" strike="noStrike">
                          <a:solidFill>
                            <a:schemeClr val="lt1"/>
                          </a:solidFill>
                          <a:latin typeface="Montserrat"/>
                          <a:ea typeface="Montserrat"/>
                          <a:cs typeface="Montserrat"/>
                          <a:sym typeface="Montserrat"/>
                        </a:rPr>
                        <a:t>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Target AWIPS Release</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000" u="none" cap="none" strike="noStrike">
                          <a:solidFill>
                            <a:srgbClr val="0000FF"/>
                          </a:solidFill>
                          <a:latin typeface="Montserrat"/>
                          <a:ea typeface="Montserrat"/>
                          <a:cs typeface="Montserrat"/>
                          <a:sym typeface="Montserrat"/>
                        </a:rPr>
                        <a:t>(Blue = submitted)</a:t>
                      </a:r>
                      <a:endParaRPr sz="900" u="none" cap="none" strike="noStrike">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3"/>
                            </a:ext>
                          </a:extLst>
                        </a:rPr>
                        <a:t>Full Disk Geostationary Lightning Mapper (GLM)</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4"/>
                            </a:ext>
                          </a:extLst>
                        </a:rPr>
                        <a:t>LDM Migration Ops / Local Generation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5"/>
                            </a:ext>
                          </a:extLst>
                        </a:rPr>
                        <a:t>G16: Full</a:t>
                      </a:r>
                      <a:b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5"/>
                            </a:ext>
                          </a:extLst>
                        </a:rPr>
                      </a:b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5"/>
                            </a:ext>
                          </a:extLst>
                        </a:rPr>
                        <a:t>G17 Full: 11/21/19</a:t>
                      </a:r>
                      <a:endParaRPr b="1"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6"/>
                            </a:ext>
                          </a:extLst>
                        </a:rPr>
                        <a:t>Flash Extent Density (FED) Grid, Average Flash Area, and Total Optical Energy</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7"/>
                            </a:ext>
                          </a:extLst>
                        </a:rPr>
                        <a:t>NHCN/NTBN/OPCN/</a:t>
                      </a:r>
                      <a:endParaRPr sz="1200" u="none" cap="none" strike="noStrike">
                        <a:latin typeface="Montserrat"/>
                        <a:ea typeface="Montserrat"/>
                        <a:cs typeface="Montserrat"/>
                        <a:sym typeface="Montserrat"/>
                        <a:extLst>
                          <a:ext uri="http://customooxmlschemas.google.com/">
                            <go:slidesCustomData xmlns:go="http://customooxmlschemas.google.com/" textRoundtripDataId="18"/>
                          </a:ext>
                        </a:extLs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9"/>
                            </a:ext>
                          </a:extLst>
                        </a:rPr>
                        <a:t>AWCN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0"/>
                            </a:ext>
                          </a:extLst>
                        </a:rPr>
                        <a:t>TBD</a:t>
                      </a:r>
                      <a:endParaRPr sz="1200" u="none" cap="none" strike="noStrike">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GOES VIS/IR Sandwich RGB</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 02, CH 13 Combo</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GOES NDVI Vegetation Channel Difference</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CH02, CH03 Combo</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Next RPM to include CSM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ASCAT </a:t>
                      </a:r>
                      <a:r>
                        <a:rPr i="0" lang="en-US" sz="1000" u="none" cap="none" strike="sngStrike">
                          <a:solidFill>
                            <a:srgbClr val="999999"/>
                          </a:solidFill>
                          <a:latin typeface="Montserrat"/>
                          <a:ea typeface="Montserrat"/>
                          <a:cs typeface="Montserrat"/>
                          <a:sym typeface="Montserrat"/>
                        </a:rPr>
                        <a:t>A, </a:t>
                      </a:r>
                      <a:r>
                        <a:rPr i="0" lang="en-US" sz="1000" u="none" cap="none" strike="noStrike">
                          <a:solidFill>
                            <a:schemeClr val="dk1"/>
                          </a:solidFill>
                          <a:latin typeface="Montserrat"/>
                          <a:ea typeface="Montserrat"/>
                          <a:cs typeface="Montserrat"/>
                          <a:sym typeface="Montserrat"/>
                        </a:rPr>
                        <a:t>B, C Wind Speed / Direction and Ambiguities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SSMI F-15 85 GHz H,V and  36.5GHz H,V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 </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AMSR2 89.5 GHz AH, AV and 36.5 GHz AH, AV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GPM GMI 89.5 GHz H,V and 37 GHz H,V Microwave Imagery</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solidFill>
                          <a:srgbClr val="00B05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S-NPP ATMS QV 88 GHz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AMSR2 Ocean products: Rain Rate, SST, TPW, Cloud Liquid Water,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JASON-3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Cryosat-2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Altika Wave Heights and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Sentinel-3A/3B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 </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S-NPP &amp; NOAA-20 VIIRS Active Fires</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Validated</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DMW plugin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All</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TBD</a:t>
                      </a:r>
                      <a:endParaRPr sz="1000" u="none" cap="none" strike="noStrike">
                        <a:solidFill>
                          <a:schemeClr val="dk1"/>
                        </a:solidFill>
                        <a:latin typeface="Montserrat"/>
                        <a:ea typeface="Montserrat"/>
                        <a:cs typeface="Montserrat"/>
                        <a:sym typeface="Montserrat"/>
                      </a:endParaRPr>
                    </a:p>
                  </a:txBody>
                  <a:tcPr marT="45725" marB="45725" marR="91450" marL="91450" anchor="ctr"/>
                </a:tc>
              </a:tr>
            </a:tbl>
          </a:graphicData>
        </a:graphic>
      </p:graphicFrame>
      <p:sp>
        <p:nvSpPr>
          <p:cNvPr id="503" name="Google Shape;503;p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04" name="Google Shape;504;p9"/>
          <p:cNvSpPr txBox="1"/>
          <p:nvPr>
            <p:ph type="title"/>
          </p:nvPr>
        </p:nvSpPr>
        <p:spPr>
          <a:xfrm>
            <a:off x="609600" y="0"/>
            <a:ext cx="89406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(7) Current Product Posture </a:t>
            </a:r>
            <a:endParaRPr sz="3600"/>
          </a:p>
        </p:txBody>
      </p:sp>
      <p:sp>
        <p:nvSpPr>
          <p:cNvPr id="505" name="Google Shape;505;p9"/>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graphicFrame>
        <p:nvGraphicFramePr>
          <p:cNvPr id="511" name="Google Shape;511;p10"/>
          <p:cNvGraphicFramePr/>
          <p:nvPr/>
        </p:nvGraphicFramePr>
        <p:xfrm>
          <a:off x="162137" y="1179278"/>
          <a:ext cx="3000000" cy="3000000"/>
        </p:xfrm>
        <a:graphic>
          <a:graphicData uri="http://schemas.openxmlformats.org/drawingml/2006/table">
            <a:tbl>
              <a:tblPr bandRow="1" firstRow="1">
                <a:noFill/>
                <a:tableStyleId>{52748BC2-4DE0-45E0-91EA-61BEC6752EAD}</a:tableStyleId>
              </a:tblPr>
              <a:tblGrid>
                <a:gridCol w="3042700"/>
                <a:gridCol w="1806475"/>
                <a:gridCol w="1326325"/>
                <a:gridCol w="2087275"/>
                <a:gridCol w="1597975"/>
                <a:gridCol w="2006975"/>
              </a:tblGrid>
              <a:tr h="6385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Delivery Mechanism</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2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 Maturity</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Treatment </a:t>
                      </a:r>
                      <a:r>
                        <a:rPr lang="en-US" sz="1200" u="none" cap="none" strike="noStrike">
                          <a:solidFill>
                            <a:schemeClr val="lt1"/>
                          </a:solidFill>
                          <a:latin typeface="Montserrat"/>
                          <a:ea typeface="Montserrat"/>
                          <a:cs typeface="Montserrat"/>
                          <a:sym typeface="Montserrat"/>
                        </a:rPr>
                        <a:t>(enhancement tables, </a:t>
                      </a:r>
                      <a:br>
                        <a:rPr lang="en-US" sz="1200" u="none" cap="none" strike="noStrike">
                          <a:solidFill>
                            <a:schemeClr val="lt1"/>
                          </a:solidFill>
                          <a:latin typeface="Montserrat"/>
                          <a:ea typeface="Montserrat"/>
                          <a:cs typeface="Montserrat"/>
                          <a:sym typeface="Montserrat"/>
                        </a:rPr>
                      </a:br>
                      <a:r>
                        <a:rPr lang="en-US" sz="1200" u="none" cap="none" strike="noStrike">
                          <a:solidFill>
                            <a:schemeClr val="lt1"/>
                          </a:solidFill>
                          <a:latin typeface="Montserrat"/>
                          <a:ea typeface="Montserrat"/>
                          <a:cs typeface="Montserrat"/>
                          <a:sym typeface="Montserrat"/>
                        </a:rPr>
                        <a:t>ranges, units, rules…)</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Status </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400" u="none" cap="none" strike="noStrike">
                          <a:solidFill>
                            <a:schemeClr val="lt1"/>
                          </a:solidFill>
                          <a:latin typeface="Montserrat"/>
                          <a:ea typeface="Montserrat"/>
                          <a:cs typeface="Montserrat"/>
                          <a:sym typeface="Montserrat"/>
                        </a:rPr>
                        <a:t>(TOWR RPM date)</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Target AWIPS Release</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400" u="none" cap="none" strike="noStrike">
                          <a:solidFill>
                            <a:srgbClr val="0000FF"/>
                          </a:solidFill>
                          <a:latin typeface="Montserrat"/>
                          <a:ea typeface="Montserrat"/>
                          <a:cs typeface="Montserrat"/>
                          <a:sym typeface="Montserrat"/>
                        </a:rPr>
                        <a:t>(Blue = submitted)</a:t>
                      </a:r>
                      <a:endParaRPr sz="1400" u="none" cap="none" strike="noStrike">
                        <a:solidFill>
                          <a:schemeClr val="lt1"/>
                        </a:solidFill>
                        <a:latin typeface="Montserrat"/>
                        <a:ea typeface="Montserrat"/>
                        <a:cs typeface="Montserrat"/>
                        <a:sym typeface="Montserrat"/>
                      </a:endParaRPr>
                    </a:p>
                  </a:txBody>
                  <a:tcPr marT="45725" marB="45725" marR="91450" marL="91450" anchor="ctr"/>
                </a:tc>
              </a:tr>
              <a:tr h="3716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NUCAPS</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VIIRS</a:t>
                      </a:r>
                      <a:r>
                        <a:rPr lang="en-US" sz="1100" u="none" cap="none" strike="noStrike">
                          <a:solidFill>
                            <a:schemeClr val="dk1"/>
                          </a:solidFill>
                          <a:latin typeface="Montserrat"/>
                          <a:ea typeface="Montserrat"/>
                          <a:cs typeface="Montserrat"/>
                          <a:sym typeface="Montserrat"/>
                        </a:rPr>
                        <a:t> NUCAPS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rgbClr val="000000"/>
                          </a:solidFill>
                          <a:latin typeface="Montserrat"/>
                          <a:ea typeface="Montserrat"/>
                          <a:cs typeface="Montserrat"/>
                          <a:sym typeface="Montserrat"/>
                        </a:rPr>
                        <a:t>19.2.1</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59865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NCC/Day Night Band</a:t>
                      </a:r>
                      <a:endParaRPr sz="11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24/25,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VIIRS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rgbClr val="000000"/>
                          </a:solidFill>
                          <a:latin typeface="Montserrat"/>
                          <a:ea typeface="Montserrat"/>
                          <a:cs typeface="Montserrat"/>
                          <a:sym typeface="Montserrat"/>
                        </a:rPr>
                        <a:t>19.2.1 (DR 20707, 20708 fix “S-NPP” legend)</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F-16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F-17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F-18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latin typeface="Montserrat"/>
                          <a:ea typeface="Montserrat"/>
                          <a:cs typeface="Montserrat"/>
                          <a:sym typeface="Montserrat"/>
                        </a:rPr>
                        <a:t>National Center G-16 Full Disk GLM Grids </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Full Nov ‘18</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AWC, NHC,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OPC, WPC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latin typeface="Montserrat"/>
                        <a:ea typeface="Montserrat"/>
                        <a:cs typeface="Montserrat"/>
                        <a:sym typeface="Montserrat"/>
                      </a:endParaRPr>
                    </a:p>
                  </a:txBody>
                  <a:tcPr marT="45725" marB="45725" marR="91450" marL="91450" anchor="ctr"/>
                </a:tc>
              </a:tr>
              <a:tr h="33870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Himawari DMWs for Pacific Region</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DMW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GOES-16 Fog and Low Stratus (FLS)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(STAR product) for OPC and NHC</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NHC, OPC </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latin typeface="Montserrat"/>
                          <a:ea typeface="Montserrat"/>
                          <a:cs typeface="Montserrat"/>
                          <a:sym typeface="Montserrat"/>
                        </a:rPr>
                        <a:t>21.3.1</a:t>
                      </a:r>
                      <a:endParaRPr sz="1100" u="none" cap="none" strike="noStrike">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latin typeface="Montserrat"/>
                          <a:ea typeface="Montserrat"/>
                          <a:cs typeface="Montserrat"/>
                          <a:sym typeface="Montserrat"/>
                        </a:rPr>
                        <a:t>GOES-East,West Fog and Low Stratus (FLS)</a:t>
                      </a:r>
                      <a:endParaRPr sz="1100" u="none" cap="none" strike="noStrike">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SBN</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GOES-East: Sep. ‘20</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GOES-West: Sep. ‘21</a:t>
                      </a:r>
                      <a:endParaRPr sz="11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TOWR-S RPM v19 (Aug. 2020)</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sz="1100" u="none" cap="none" strike="noStrike">
                        <a:solidFill>
                          <a:srgbClr val="00B050"/>
                        </a:solidFill>
                        <a:latin typeface="Montserrat"/>
                        <a:ea typeface="Montserrat"/>
                        <a:cs typeface="Montserrat"/>
                        <a:sym typeface="Montserrat"/>
                      </a:endParaRPr>
                    </a:p>
                  </a:txBody>
                  <a:tcPr marT="45725" marB="45725" marR="91450" marL="91450" anchor="ctr"/>
                </a:tc>
              </a:tr>
            </a:tbl>
          </a:graphicData>
        </a:graphic>
      </p:graphicFrame>
      <p:sp>
        <p:nvSpPr>
          <p:cNvPr id="512" name="Google Shape;512;p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13" name="Google Shape;513;p10"/>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(8) Current Product Posture </a:t>
            </a:r>
            <a:endParaRPr sz="3600"/>
          </a:p>
        </p:txBody>
      </p:sp>
      <p:sp>
        <p:nvSpPr>
          <p:cNvPr id="514" name="Google Shape;514;p10"/>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6"/>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21" name="Google Shape;521;p86"/>
          <p:cNvGraphicFramePr/>
          <p:nvPr/>
        </p:nvGraphicFramePr>
        <p:xfrm>
          <a:off x="165407" y="1273469"/>
          <a:ext cx="3000000" cy="3000000"/>
        </p:xfrm>
        <a:graphic>
          <a:graphicData uri="http://schemas.openxmlformats.org/drawingml/2006/table">
            <a:tbl>
              <a:tblPr bandRow="1" firstRow="1">
                <a:noFill/>
                <a:tableStyleId>{52748BC2-4DE0-45E0-91EA-61BEC6752EAD}</a:tableStyleId>
              </a:tblPr>
              <a:tblGrid>
                <a:gridCol w="3116050"/>
                <a:gridCol w="1608150"/>
                <a:gridCol w="1364225"/>
                <a:gridCol w="2176800"/>
                <a:gridCol w="1753975"/>
                <a:gridCol w="1841975"/>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Delivery Mechanism</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 Maturity</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Treatment </a:t>
                      </a:r>
                      <a:r>
                        <a:rPr lang="en-US" sz="1100" u="none" cap="none" strike="noStrike">
                          <a:solidFill>
                            <a:schemeClr val="lt1"/>
                          </a:solidFill>
                          <a:latin typeface="Montserrat"/>
                          <a:ea typeface="Montserrat"/>
                          <a:cs typeface="Montserrat"/>
                          <a:sym typeface="Montserrat"/>
                        </a:rPr>
                        <a:t>(enhancement tables, </a:t>
                      </a:r>
                      <a:br>
                        <a:rPr lang="en-US" sz="1100" u="none" cap="none" strike="noStrike">
                          <a:solidFill>
                            <a:schemeClr val="lt1"/>
                          </a:solidFill>
                          <a:latin typeface="Montserrat"/>
                          <a:ea typeface="Montserrat"/>
                          <a:cs typeface="Montserrat"/>
                          <a:sym typeface="Montserrat"/>
                        </a:rPr>
                      </a:br>
                      <a:r>
                        <a:rPr lang="en-US" sz="1100" u="none" cap="none" strike="noStrike">
                          <a:solidFill>
                            <a:schemeClr val="lt1"/>
                          </a:solidFill>
                          <a:latin typeface="Montserrat"/>
                          <a:ea typeface="Montserrat"/>
                          <a:cs typeface="Montserrat"/>
                          <a:sym typeface="Montserrat"/>
                        </a:rPr>
                        <a:t>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Status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Target AWIPS Release</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solidFill>
                          <a:schemeClr val="lt1"/>
                        </a:solidFill>
                        <a:latin typeface="Montserrat"/>
                        <a:ea typeface="Montserrat"/>
                        <a:cs typeface="Montserrat"/>
                        <a:sym typeface="Montserrat"/>
                      </a:endParaRPr>
                    </a:p>
                  </a:txBody>
                  <a:tcPr marT="45725" marB="45725" marR="91450" marL="91450" anchor="ctr"/>
                </a:tc>
              </a:tr>
              <a:tr h="425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NESDIS multi-sat Imagery Composite (VIS/IR/LWIR/SWIR)</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sngStrike">
                          <a:solidFill>
                            <a:srgbClr val="999999"/>
                          </a:solidFill>
                          <a:latin typeface="Montserrat"/>
                          <a:ea typeface="Montserrat"/>
                          <a:cs typeface="Montserrat"/>
                          <a:sym typeface="Montserrat"/>
                        </a:rPr>
                        <a:t>ISatSS</a:t>
                      </a:r>
                      <a:r>
                        <a:rPr lang="en-US" sz="1200" u="none" cap="none" strike="noStrike">
                          <a:solidFill>
                            <a:schemeClr val="dk1"/>
                          </a:solidFill>
                          <a:latin typeface="Montserrat"/>
                          <a:ea typeface="Montserrat"/>
                          <a:cs typeface="Montserrat"/>
                          <a:sym typeface="Montserrat"/>
                        </a:rPr>
                        <a:t> </a:t>
                      </a:r>
                      <a:r>
                        <a:rPr lang="en-US" sz="1200" u="none" cap="none" strike="noStrike">
                          <a:latin typeface="Montserrat"/>
                          <a:ea typeface="Montserrat"/>
                          <a:cs typeface="Montserrat"/>
                          <a:sym typeface="Montserrat"/>
                        </a:rPr>
                        <a:t>S</a:t>
                      </a:r>
                      <a:r>
                        <a:rPr lang="en-US" sz="1200" u="none" cap="none" strike="noStrike">
                          <a:solidFill>
                            <a:schemeClr val="dk1"/>
                          </a:solidFill>
                          <a:latin typeface="Montserrat"/>
                          <a:ea typeface="Montserrat"/>
                          <a:cs typeface="Montserrat"/>
                          <a:sym typeface="Montserrat"/>
                        </a:rPr>
                        <a:t>BN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NHC</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B050"/>
                          </a:solidFill>
                          <a:latin typeface="Montserrat"/>
                          <a:ea typeface="Montserrat"/>
                          <a:cs typeface="Montserrat"/>
                          <a:sym typeface="Montserrat"/>
                        </a:rPr>
                        <a:t>21.3.1</a:t>
                      </a:r>
                      <a:endParaRPr sz="1200" u="none" cap="none" strike="noStrike">
                        <a:latin typeface="Montserrat"/>
                        <a:ea typeface="Montserrat"/>
                        <a:cs typeface="Montserrat"/>
                        <a:sym typeface="Montserrat"/>
                      </a:endParaRPr>
                    </a:p>
                  </a:txBody>
                  <a:tcPr marT="45725" marB="45725" marR="91450" marL="91450" anchor="ctr"/>
                </a:tc>
              </a:tr>
              <a:tr h="444625">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latin typeface="Montserrat"/>
                          <a:ea typeface="Montserrat"/>
                          <a:cs typeface="Montserrat"/>
                          <a:sym typeface="Montserrat"/>
                        </a:rPr>
                        <a:t>G-17 PACUS &amp; Meso Sector DMWs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SBN Mar 2020 (PACUS) / Sep. 2021 (Meso)</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Provisional May 16, ’19</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GOES-R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 (LDM, edex cfg)</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TPW, </a:t>
                      </a:r>
                      <a:r>
                        <a:rPr lang="en-US" sz="1200" u="none" cap="none" strike="noStrike">
                          <a:latin typeface="Montserrat"/>
                          <a:ea typeface="Montserrat"/>
                          <a:cs typeface="Montserrat"/>
                          <a:sym typeface="Montserrat"/>
                        </a:rPr>
                        <a:t>%</a:t>
                      </a:r>
                      <a:r>
                        <a:rPr i="0" lang="en-US" sz="1200" u="none" cap="none" strike="noStrike">
                          <a:solidFill>
                            <a:schemeClr val="dk1"/>
                          </a:solidFill>
                          <a:latin typeface="Montserrat"/>
                          <a:ea typeface="Montserrat"/>
                          <a:cs typeface="Montserrat"/>
                          <a:sym typeface="Montserrat"/>
                        </a:rPr>
                        <a:t> Normal TPW</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Rain Rate</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Meteosat Imagery for Ctrs (VIS/IR/SWIR/WV)</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Oct ‘19 AWC,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Feb ‘20 NHC</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G-16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(May 27, 2020)</a:t>
                      </a:r>
                      <a:endParaRPr sz="1200" u="none" cap="none" strike="noStrike">
                        <a:solidFill>
                          <a:srgbClr val="000000"/>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G-17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(Sept. 30, 2020)</a:t>
                      </a:r>
                      <a:endParaRPr sz="1200" u="none" cap="none" strike="noStrike">
                        <a:solidFill>
                          <a:srgbClr val="00000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
        <p:nvSpPr>
          <p:cNvPr id="522" name="Google Shape;522;p86"/>
          <p:cNvSpPr txBox="1"/>
          <p:nvPr>
            <p:ph type="title"/>
          </p:nvPr>
        </p:nvSpPr>
        <p:spPr>
          <a:xfrm>
            <a:off x="609600" y="0"/>
            <a:ext cx="8836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(9) Current Product Posture </a:t>
            </a:r>
            <a:endParaRPr sz="3600"/>
          </a:p>
        </p:txBody>
      </p:sp>
      <p:sp>
        <p:nvSpPr>
          <p:cNvPr id="523" name="Google Shape;523;p86"/>
          <p:cNvSpPr txBox="1"/>
          <p:nvPr/>
        </p:nvSpPr>
        <p:spPr>
          <a:xfrm>
            <a:off x="8832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1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30" name="Google Shape;530;p11"/>
          <p:cNvGraphicFramePr/>
          <p:nvPr/>
        </p:nvGraphicFramePr>
        <p:xfrm>
          <a:off x="311950" y="1218380"/>
          <a:ext cx="3000000" cy="3000000"/>
        </p:xfrm>
        <a:graphic>
          <a:graphicData uri="http://schemas.openxmlformats.org/drawingml/2006/table">
            <a:tbl>
              <a:tblPr bandRow="1" firstRow="1">
                <a:noFill/>
                <a:tableStyleId>{BC8DB666-3172-4192-A5AB-DB478F8CAEE4}</a:tableStyleId>
              </a:tblPr>
              <a:tblGrid>
                <a:gridCol w="2935100"/>
                <a:gridCol w="3984175"/>
                <a:gridCol w="2565925"/>
                <a:gridCol w="2082900"/>
              </a:tblGrid>
              <a:tr h="6998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Feature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Function/Description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45725" marB="45725" marR="91450" marL="91450"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Legacy bundle for GOES-15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Enables legacy display of G-15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extLst>
                            <a:ext uri="http://customooxmlschemas.google.com/">
                              <go:slidesCustomData xmlns:go="http://customooxmlschemas.google.com/" textRoundtripDataId="21"/>
                            </a:ext>
                          </a:extLst>
                        </a:rPr>
                        <a:t>Eval</a:t>
                      </a:r>
                      <a:endParaRPr sz="1200" u="none" cap="none" strike="noStrike">
                        <a:latin typeface="Montserrat"/>
                        <a:ea typeface="Montserrat"/>
                        <a:cs typeface="Montserrat"/>
                        <a:sym typeface="Montserrat"/>
                      </a:endParaRPr>
                    </a:p>
                  </a:txBody>
                  <a:tcPr marT="9150" marB="0" marR="6775" marL="6775" anchor="ctr"/>
                </a:tc>
              </a:tr>
              <a:tr h="3967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Geostationary Map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West, Center, East geostationary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300"/>
                        <a:buFont typeface="Arial"/>
                        <a:buNone/>
                      </a:pPr>
                      <a:r>
                        <a:rPr lang="en-US" sz="1200" u="none" cap="none" strike="noStrike">
                          <a:solidFill>
                            <a:srgbClr val="00B050"/>
                          </a:solidFill>
                          <a:latin typeface="Montserrat"/>
                          <a:ea typeface="Montserrat"/>
                          <a:cs typeface="Montserrat"/>
                          <a:sym typeface="Montserrat"/>
                        </a:rPr>
                        <a:t>21.3.1</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Frame controls from 64 to 300</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Ability to loop 300 frames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rgbClr val="00B050"/>
                          </a:solidFill>
                          <a:latin typeface="Montserrat"/>
                          <a:ea typeface="Montserrat"/>
                          <a:cs typeface="Montserrat"/>
                          <a:sym typeface="Montserrat"/>
                        </a:rPr>
                        <a:t>21.3.1 </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102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CSPP/CIMSS Polar data description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Handles description of VIIRS/CIMSS prods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(e.g.  CSPP in goes-r plugin)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Feb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latin typeface="Montserrat"/>
                          <a:ea typeface="Montserrat"/>
                          <a:cs typeface="Montserrat"/>
                          <a:sym typeface="Montserrat"/>
                        </a:rPr>
                        <a:t>Eval</a:t>
                      </a:r>
                      <a:endParaRPr i="0" sz="1200" u="none" cap="none" strike="noStrike">
                        <a:solidFill>
                          <a:schemeClr val="dk1"/>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LDM (pqact) Updates</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LDM configuration for GOES-17 PACUS DMWs, and Blended Hydro (TPW, Rain Rate, PCT Normal TPW)</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Updates steps are in RPM install instructions, but not in RPM</a:t>
                      </a:r>
                      <a:endParaRPr i="0"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18.2.1 / 20.2.1 </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GOES-East, GOES-West menu</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Update from “GOES-17” to “GOES-West”</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May/Jun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solidFill>
                            <a:srgbClr val="0000FF"/>
                          </a:solidFill>
                          <a:latin typeface="Montserrat"/>
                          <a:ea typeface="Montserrat"/>
                          <a:cs typeface="Montserrat"/>
                          <a:sym typeface="Montserrat"/>
                        </a:rPr>
                        <a:t>20.2.1</a:t>
                      </a:r>
                      <a:endParaRPr i="0" sz="1200" u="none" cap="none" strike="noStrike">
                        <a:solidFill>
                          <a:srgbClr val="0000FF"/>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Add Sector, Satellite to CAVE Legend </a:t>
                      </a:r>
                      <a:endParaRPr sz="10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for G-16/G-17 RGBs, Derived Products, respectively</a:t>
                      </a:r>
                      <a:endParaRPr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i="0" lang="en-US" sz="1200" u="none" cap="none" strike="noStrike">
                          <a:solidFill>
                            <a:schemeClr val="dk1"/>
                          </a:solidFill>
                          <a:latin typeface="Montserrat"/>
                          <a:ea typeface="Montserrat"/>
                          <a:cs typeface="Montserrat"/>
                          <a:sym typeface="Montserrat"/>
                        </a:rPr>
                        <a:t>Improves Legend to delineate between loaded Sectors/Satellites</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solidFill>
                            <a:schemeClr val="dk1"/>
                          </a:solidFill>
                          <a:latin typeface="Montserrat"/>
                          <a:ea typeface="Montserrat"/>
                          <a:cs typeface="Montserrat"/>
                          <a:sym typeface="Montserrat"/>
                        </a:rPr>
                        <a:t>May/Jun ‘18 Eval</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50" marB="0" marR="6775" marL="6775" anchor="ctr"/>
                </a:tc>
              </a:tr>
            </a:tbl>
          </a:graphicData>
        </a:graphic>
      </p:graphicFrame>
      <p:sp>
        <p:nvSpPr>
          <p:cNvPr id="531" name="Google Shape;531;p11"/>
          <p:cNvSpPr txBox="1"/>
          <p:nvPr/>
        </p:nvSpPr>
        <p:spPr>
          <a:xfrm>
            <a:off x="311950" y="5807075"/>
            <a:ext cx="6404400" cy="338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Montserrat"/>
              <a:buChar char="•"/>
            </a:pPr>
            <a:r>
              <a:rPr b="0" i="1" lang="en-US" sz="1600" u="none" cap="none" strike="noStrike">
                <a:solidFill>
                  <a:schemeClr val="dk1"/>
                </a:solidFill>
                <a:latin typeface="Montserrat"/>
                <a:ea typeface="Montserrat"/>
                <a:cs typeface="Montserrat"/>
                <a:sym typeface="Montserrat"/>
              </a:rPr>
              <a:t>Link to pqact setting examples for tailored sectors is </a:t>
            </a:r>
            <a:r>
              <a:rPr b="0" i="1" lang="en-US" sz="1600" u="sng" cap="none" strike="noStrike">
                <a:solidFill>
                  <a:srgbClr val="1155CC"/>
                </a:solidFill>
                <a:latin typeface="Montserrat"/>
                <a:ea typeface="Montserrat"/>
                <a:cs typeface="Montserrat"/>
                <a:sym typeface="Montserrat"/>
                <a:hlinkClick r:id="rId3">
                  <a:extLst>
                    <a:ext uri="{A12FA001-AC4F-418D-AE19-62706E023703}">
                      <ahyp:hlinkClr val="tx"/>
                    </a:ext>
                  </a:extLst>
                </a:hlinkClick>
              </a:rPr>
              <a:t>here</a:t>
            </a:r>
            <a:r>
              <a:rPr b="0" i="1" lang="en-US" sz="16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532" name="Google Shape;532;p11"/>
          <p:cNvSpPr txBox="1"/>
          <p:nvPr>
            <p:ph type="title"/>
          </p:nvPr>
        </p:nvSpPr>
        <p:spPr>
          <a:xfrm>
            <a:off x="1143000" y="0"/>
            <a:ext cx="83412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(1) Current Non-Product RPM Features</a:t>
            </a:r>
            <a:endParaRPr sz="3200"/>
          </a:p>
        </p:txBody>
      </p:sp>
      <p:sp>
        <p:nvSpPr>
          <p:cNvPr id="533" name="Google Shape;533;p11"/>
          <p:cNvSpPr txBox="1"/>
          <p:nvPr/>
        </p:nvSpPr>
        <p:spPr>
          <a:xfrm>
            <a:off x="9213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1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40" name="Google Shape;540;p12"/>
          <p:cNvGraphicFramePr/>
          <p:nvPr/>
        </p:nvGraphicFramePr>
        <p:xfrm>
          <a:off x="381012" y="1738948"/>
          <a:ext cx="3000000" cy="3000000"/>
        </p:xfrm>
        <a:graphic>
          <a:graphicData uri="http://schemas.openxmlformats.org/drawingml/2006/table">
            <a:tbl>
              <a:tblPr bandRow="1" firstRow="1">
                <a:noFill/>
                <a:tableStyleId>{BC8DB666-3172-4192-A5AB-DB478F8CAEE4}</a:tableStyleId>
              </a:tblPr>
              <a:tblGrid>
                <a:gridCol w="3077300"/>
                <a:gridCol w="4176350"/>
                <a:gridCol w="1964075"/>
                <a:gridCol w="2212250"/>
              </a:tblGrid>
              <a:tr h="7640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Feature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Function/Description</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AWIPS Status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Montserrat"/>
                          <a:ea typeface="Montserrat"/>
                          <a:cs typeface="Montserrat"/>
                          <a:sym typeface="Montserrat"/>
                        </a:rPr>
                        <a:t>(TOWR RPM date)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Target AWIPS Release</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solidFill>
                            <a:srgbClr val="0000FF"/>
                          </a:solidFill>
                          <a:latin typeface="Montserrat"/>
                          <a:ea typeface="Montserrat"/>
                          <a:cs typeface="Montserrat"/>
                          <a:sym typeface="Montserrat"/>
                        </a:rPr>
                        <a:t>(Blue = submitted)</a:t>
                      </a:r>
                      <a:endParaRPr sz="1400" u="none" cap="none" strike="noStrike">
                        <a:latin typeface="Montserrat"/>
                        <a:ea typeface="Montserrat"/>
                        <a:cs typeface="Montserrat"/>
                        <a:sym typeface="Montserrat"/>
                      </a:endParaRPr>
                    </a:p>
                  </a:txBody>
                  <a:tcPr marT="45725" marB="45725" marR="91450" marL="91450" anchor="ctr"/>
                </a:tc>
              </a:tr>
              <a:tr h="58360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Color By Pressure for GOES wind vectors</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Bundle/Menu to color by p-level or range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(SET/WFO PUB contribution)</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Feb ‘18 Eval</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Legend update to GOES wind vectors</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Adds satellite (e.g. GOES-17/GOES-16) to display legend</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Ingest</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Ingest patterns for GOES-17 DMWs/ Blended Hydro</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Plugin Descriptions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GLM AFA, TOE. Aerosol Detection (ADP)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Hi/Med/Low confidence specification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Jun ‘18/ Feb ’18</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Eval (GLM) /</a:t>
                      </a:r>
                      <a:r>
                        <a:rPr lang="en-US" sz="1400" u="none" cap="none" strike="noStrike">
                          <a:solidFill>
                            <a:srgbClr val="0000FF"/>
                          </a:solidFill>
                          <a:latin typeface="Montserrat"/>
                          <a:ea typeface="Montserrat"/>
                          <a:cs typeface="Montserrat"/>
                          <a:sym typeface="Montserrat"/>
                        </a:rPr>
                        <a:t> 20.2.1 (ADP)</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A2 Edex Purge Rules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Edex purging of processed Blended Hydro products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GOES 10.35um (CH 13) DegF display cfg</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Menu, colormap, style rules for Deg Fahrenheit option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 Eval</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TBD</a:t>
                      </a:r>
                      <a:endParaRPr sz="1400" u="none" cap="none" strike="noStrike">
                        <a:solidFill>
                          <a:schemeClr val="dk1"/>
                        </a:solidFill>
                        <a:latin typeface="Montserrat"/>
                        <a:ea typeface="Montserrat"/>
                        <a:cs typeface="Montserrat"/>
                        <a:sym typeface="Montserrat"/>
                      </a:endParaRPr>
                    </a:p>
                  </a:txBody>
                  <a:tcPr marT="9150" marB="0" marR="6775" marL="6775" anchor="ctr"/>
                </a:tc>
              </a:tr>
            </a:tbl>
          </a:graphicData>
        </a:graphic>
      </p:graphicFrame>
      <p:sp>
        <p:nvSpPr>
          <p:cNvPr id="541" name="Google Shape;541;p12"/>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(2) Current Non-Product RPM Features</a:t>
            </a:r>
            <a:endParaRPr sz="3200"/>
          </a:p>
        </p:txBody>
      </p:sp>
      <p:sp>
        <p:nvSpPr>
          <p:cNvPr id="542" name="Google Shape;542;p12"/>
          <p:cNvSpPr txBox="1"/>
          <p:nvPr/>
        </p:nvSpPr>
        <p:spPr>
          <a:xfrm>
            <a:off x="8832026" y="9679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11f0c0d7a03_0_102"/>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TOWR-S RPM v22 adoption</a:t>
            </a:r>
            <a:endParaRPr sz="3600"/>
          </a:p>
          <a:p>
            <a:pPr indent="0" lvl="0" marL="0" rtl="0" algn="ctr">
              <a:lnSpc>
                <a:spcPct val="100000"/>
              </a:lnSpc>
              <a:spcBef>
                <a:spcPts val="0"/>
              </a:spcBef>
              <a:spcAft>
                <a:spcPts val="0"/>
              </a:spcAft>
              <a:buClr>
                <a:srgbClr val="376092"/>
              </a:buClr>
              <a:buSzPts val="4000"/>
              <a:buFont typeface="Calibri"/>
              <a:buNone/>
            </a:pPr>
            <a:r>
              <a:rPr lang="en-US" sz="1600"/>
              <a:t>as of Mar. 27</a:t>
            </a:r>
            <a:endParaRPr sz="1600"/>
          </a:p>
        </p:txBody>
      </p:sp>
      <p:sp>
        <p:nvSpPr>
          <p:cNvPr id="100" name="Google Shape;100;g11f0c0d7a03_0_10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01" name="Google Shape;101;g11f0c0d7a03_0_102"/>
          <p:cNvGraphicFramePr/>
          <p:nvPr/>
        </p:nvGraphicFramePr>
        <p:xfrm>
          <a:off x="6533575" y="874200"/>
          <a:ext cx="3000000" cy="3000000"/>
        </p:xfrm>
        <a:graphic>
          <a:graphicData uri="http://schemas.openxmlformats.org/drawingml/2006/table">
            <a:tbl>
              <a:tblPr>
                <a:noFill/>
                <a:tableStyleId>{FAAB4D49-4F9B-4D17-99C7-196FA908A2E7}</a:tableStyleId>
              </a:tblPr>
              <a:tblGrid>
                <a:gridCol w="558275"/>
                <a:gridCol w="382850"/>
                <a:gridCol w="382850"/>
                <a:gridCol w="428625"/>
                <a:gridCol w="352425"/>
                <a:gridCol w="333375"/>
                <a:gridCol w="333375"/>
                <a:gridCol w="352425"/>
                <a:gridCol w="342900"/>
                <a:gridCol w="381200"/>
                <a:gridCol w="382850"/>
                <a:gridCol w="382850"/>
                <a:gridCol w="382850"/>
              </a:tblGrid>
              <a:tr h="371475">
                <a:tc gridSpan="2">
                  <a:txBody>
                    <a:bodyPr/>
                    <a:lstStyle/>
                    <a:p>
                      <a:pPr indent="0" lvl="0" marL="0" rtl="0" algn="l">
                        <a:lnSpc>
                          <a:spcPct val="115000"/>
                        </a:lnSpc>
                        <a:spcBef>
                          <a:spcPts val="0"/>
                        </a:spcBef>
                        <a:spcAft>
                          <a:spcPts val="0"/>
                        </a:spcAft>
                        <a:buNone/>
                      </a:pPr>
                      <a:r>
                        <a:rPr i="1" lang="en-US" sz="1000">
                          <a:solidFill>
                            <a:srgbClr val="CC0000"/>
                          </a:solidFill>
                          <a:latin typeface="Lato"/>
                          <a:ea typeface="Lato"/>
                          <a:cs typeface="Lato"/>
                          <a:sym typeface="Lato"/>
                        </a:rPr>
                        <a:t>WFOs only:</a:t>
                      </a:r>
                      <a:endParaRPr i="1" sz="1000">
                        <a:solidFill>
                          <a:srgbClr val="CC0000"/>
                        </a:solidFill>
                        <a:latin typeface="Lato"/>
                        <a:ea typeface="Lato"/>
                        <a:cs typeface="Lato"/>
                        <a:sym typeface="Lato"/>
                      </a:endParaRPr>
                    </a:p>
                  </a:txBody>
                  <a:tcPr marT="19050" marB="19050" marR="28575" marL="28575" anchor="b"/>
                </a:tc>
                <a:tc hMerge="1"/>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t/>
                      </a:r>
                      <a:endParaRPr i="1" sz="1000">
                        <a:latin typeface="Lato"/>
                        <a:ea typeface="Lato"/>
                        <a:cs typeface="Lato"/>
                        <a:sym typeface="Lato"/>
                      </a:endParaRPr>
                    </a:p>
                  </a:txBody>
                  <a:tcPr marT="19050" marB="19050" marR="28575" marL="28575" anchor="b">
                    <a:solidFill>
                      <a:srgbClr val="DFE4EC"/>
                    </a:solidFill>
                  </a:tcPr>
                </a:tc>
                <a:tc gridSpan="3">
                  <a:txBody>
                    <a:bodyPr/>
                    <a:lstStyle/>
                    <a:p>
                      <a:pPr indent="0" lvl="0" marL="0" rtl="0" algn="l">
                        <a:lnSpc>
                          <a:spcPct val="115000"/>
                        </a:lnSpc>
                        <a:spcBef>
                          <a:spcPts val="0"/>
                        </a:spcBef>
                        <a:spcAft>
                          <a:spcPts val="0"/>
                        </a:spcAft>
                        <a:buNone/>
                      </a:pPr>
                      <a:r>
                        <a:rPr i="1" lang="en-US" sz="1000">
                          <a:latin typeface="Lato"/>
                          <a:ea typeface="Lato"/>
                          <a:cs typeface="Lato"/>
                          <a:sym typeface="Lato"/>
                        </a:rPr>
                        <a:t>RPM </a:t>
                      </a:r>
                      <a:r>
                        <a:rPr i="1" lang="en-US" sz="1000">
                          <a:latin typeface="Lato"/>
                          <a:ea typeface="Lato"/>
                          <a:cs typeface="Lato"/>
                          <a:sym typeface="Lato"/>
                        </a:rPr>
                        <a:t>Version</a:t>
                      </a:r>
                      <a:endParaRPr i="1" sz="1000">
                        <a:latin typeface="Lato"/>
                        <a:ea typeface="Lato"/>
                        <a:cs typeface="Lato"/>
                        <a:sym typeface="Lato"/>
                      </a:endParaRPr>
                    </a:p>
                  </a:txBody>
                  <a:tcPr marT="19050" marB="19050" marR="91425" marL="91425" anchor="b">
                    <a:solidFill>
                      <a:srgbClr val="DFE4EC"/>
                    </a:solidFill>
                  </a:tcPr>
                </a:tc>
                <a:tc hMerge="1"/>
                <a:tc hMerge="1"/>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119400">
                <a:tc>
                  <a:txBody>
                    <a:bodyPr/>
                    <a:lstStyle/>
                    <a:p>
                      <a:pPr indent="0" lvl="0" marL="0" rtl="0" algn="r">
                        <a:lnSpc>
                          <a:spcPct val="115000"/>
                        </a:lnSpc>
                        <a:spcBef>
                          <a:spcPts val="0"/>
                        </a:spcBef>
                        <a:spcAft>
                          <a:spcPts val="0"/>
                        </a:spcAft>
                        <a:buNone/>
                      </a:pPr>
                      <a:r>
                        <a:rPr i="1" lang="en-US" sz="1000">
                          <a:latin typeface="Lato"/>
                          <a:ea typeface="Lato"/>
                          <a:cs typeface="Lato"/>
                          <a:sym typeface="Lato"/>
                        </a:rPr>
                        <a:t>Region</a:t>
                      </a:r>
                      <a:endParaRPr i="1" sz="1000">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DFE4EC"/>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17.1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18.5</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20.1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21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4CCCC"/>
                          </a:solidFill>
                          <a:latin typeface="Lato"/>
                          <a:ea typeface="Lato"/>
                          <a:cs typeface="Lato"/>
                          <a:sym typeface="Lato"/>
                        </a:rPr>
                        <a:t>22</a:t>
                      </a:r>
                      <a:endParaRPr sz="1000">
                        <a:solidFill>
                          <a:srgbClr val="F4CCCC"/>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N/A</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Total</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19075">
                <a:tc>
                  <a:txBody>
                    <a:bodyPr/>
                    <a:lstStyle/>
                    <a:p>
                      <a:pPr indent="0" lvl="0" marL="0" rtl="0" algn="r">
                        <a:lnSpc>
                          <a:spcPct val="115000"/>
                        </a:lnSpc>
                        <a:spcBef>
                          <a:spcPts val="0"/>
                        </a:spcBef>
                        <a:spcAft>
                          <a:spcPts val="0"/>
                        </a:spcAft>
                        <a:buNone/>
                      </a:pPr>
                      <a:r>
                        <a:rPr lang="en-US" sz="1000">
                          <a:latin typeface="Lato"/>
                          <a:ea typeface="Lato"/>
                          <a:cs typeface="Lato"/>
                          <a:sym typeface="Lato"/>
                        </a:rPr>
                        <a:t>AR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lnT cap="flat" cmpd="sng" w="28575">
                      <a:solidFill>
                        <a:srgbClr val="8093B3"/>
                      </a:solidFill>
                      <a:prstDash val="solid"/>
                      <a:round/>
                      <a:headEnd len="sm" w="sm" type="none"/>
                      <a:tailEnd len="sm" w="sm" type="none"/>
                    </a:lnT>
                    <a:solidFill>
                      <a:srgbClr val="F4F6F8"/>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3</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0%</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CR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l">
                        <a:spcBef>
                          <a:spcPts val="0"/>
                        </a:spcBef>
                        <a:spcAft>
                          <a:spcPts val="0"/>
                        </a:spcAft>
                        <a:buNone/>
                      </a:pPr>
                      <a:r>
                        <a:t/>
                      </a:r>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36</a:t>
                      </a:r>
                      <a:endParaRPr sz="1000">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38</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95%</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ER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18</a:t>
                      </a:r>
                      <a:endParaRPr sz="1000">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23</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78%</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PR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0%</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SR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7</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3</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22</a:t>
                      </a:r>
                      <a:endParaRPr sz="1000">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32</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69%</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19075">
                <a:tc>
                  <a:txBody>
                    <a:bodyPr/>
                    <a:lstStyle/>
                    <a:p>
                      <a:pPr indent="0" lvl="0" marL="0" rtl="0" algn="r">
                        <a:lnSpc>
                          <a:spcPct val="115000"/>
                        </a:lnSpc>
                        <a:spcBef>
                          <a:spcPts val="0"/>
                        </a:spcBef>
                        <a:spcAft>
                          <a:spcPts val="0"/>
                        </a:spcAft>
                        <a:buNone/>
                      </a:pPr>
                      <a:r>
                        <a:rPr lang="en-US" sz="1000">
                          <a:latin typeface="Lato"/>
                          <a:ea typeface="Lato"/>
                          <a:cs typeface="Lato"/>
                          <a:sym typeface="Lato"/>
                        </a:rPr>
                        <a:t>WR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lnB cap="flat" cmpd="sng" w="28575">
                      <a:solidFill>
                        <a:srgbClr val="000000"/>
                      </a:solidFill>
                      <a:prstDash val="solid"/>
                      <a:round/>
                      <a:headEnd len="sm" w="sm" type="none"/>
                      <a:tailEnd len="sm" w="sm" type="none"/>
                    </a:lnB>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lnB cap="flat" cmpd="sng" w="2857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5</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15</a:t>
                      </a:r>
                      <a:endParaRPr sz="1000">
                        <a:solidFill>
                          <a:srgbClr val="CC0000"/>
                        </a:solidFill>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24</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63%</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100000">
                <a:tc>
                  <a:txBody>
                    <a:bodyPr/>
                    <a:lstStyle/>
                    <a:p>
                      <a:pPr indent="0" lvl="0" marL="0" rtl="0" algn="r">
                        <a:lnSpc>
                          <a:spcPct val="115000"/>
                        </a:lnSpc>
                        <a:spcBef>
                          <a:spcPts val="0"/>
                        </a:spcBef>
                        <a:spcAft>
                          <a:spcPts val="0"/>
                        </a:spcAft>
                        <a:buNone/>
                      </a:pPr>
                      <a:r>
                        <a:rPr b="1" lang="en-US" sz="1000">
                          <a:latin typeface="Lato"/>
                          <a:ea typeface="Lato"/>
                          <a:cs typeface="Lato"/>
                          <a:sym typeface="Lato"/>
                        </a:rPr>
                        <a:t>Total</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14</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11</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solidFill>
                            <a:srgbClr val="CC0000"/>
                          </a:solidFill>
                          <a:latin typeface="Lato"/>
                          <a:ea typeface="Lato"/>
                          <a:cs typeface="Lato"/>
                          <a:sym typeface="Lato"/>
                        </a:rPr>
                        <a:t>91</a:t>
                      </a:r>
                      <a:endParaRPr b="1" sz="1000">
                        <a:solidFill>
                          <a:srgbClr val="CC0000"/>
                        </a:solidFill>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4</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122</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75%</a:t>
                      </a:r>
                      <a:endParaRPr b="1" sz="1000">
                        <a:solidFill>
                          <a:srgbClr val="46BDC6"/>
                        </a:solidFill>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100000">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209550">
                <a:tc gridSpan="13">
                  <a:txBody>
                    <a:bodyPr/>
                    <a:lstStyle/>
                    <a:p>
                      <a:pPr indent="0" lvl="0" marL="0" rtl="0" algn="l">
                        <a:lnSpc>
                          <a:spcPct val="115000"/>
                        </a:lnSpc>
                        <a:spcBef>
                          <a:spcPts val="0"/>
                        </a:spcBef>
                        <a:spcAft>
                          <a:spcPts val="0"/>
                        </a:spcAft>
                        <a:buNone/>
                      </a:pPr>
                      <a:r>
                        <a:rPr i="1" lang="en-US" sz="1000">
                          <a:solidFill>
                            <a:srgbClr val="CC0000"/>
                          </a:solidFill>
                          <a:latin typeface="Lato"/>
                          <a:ea typeface="Lato"/>
                          <a:cs typeface="Lato"/>
                          <a:sym typeface="Lato"/>
                        </a:rPr>
                        <a:t>All AWIPS sites incl. WFOs, RFCs, Reg.HQs, support, testing, &amp; training:</a:t>
                      </a:r>
                      <a:endParaRPr i="1" sz="1000">
                        <a:solidFill>
                          <a:srgbClr val="CC0000"/>
                        </a:solidFill>
                        <a:latin typeface="Lato"/>
                        <a:ea typeface="Lato"/>
                        <a:cs typeface="Lato"/>
                        <a:sym typeface="Lato"/>
                      </a:endParaRPr>
                    </a:p>
                  </a:txBody>
                  <a:tcPr marT="19050" marB="19050" marR="91425" marL="91425" anchor="b"/>
                </a:tc>
                <a:tc hMerge="1"/>
                <a:tc hMerge="1"/>
                <a:tc hMerge="1"/>
                <a:tc hMerge="1"/>
                <a:tc hMerge="1"/>
                <a:tc hMerge="1"/>
                <a:tc hMerge="1"/>
                <a:tc hMerge="1"/>
                <a:tc hMerge="1"/>
                <a:tc hMerge="1"/>
                <a:tc hMerge="1"/>
                <a:tc hMerge="1"/>
              </a:tr>
              <a:tr h="209550">
                <a:tc>
                  <a:txBody>
                    <a:bodyPr/>
                    <a:lstStyle/>
                    <a:p>
                      <a:pPr indent="0" lvl="0" marL="0" rtl="0" algn="r">
                        <a:lnSpc>
                          <a:spcPct val="115000"/>
                        </a:lnSpc>
                        <a:spcBef>
                          <a:spcPts val="0"/>
                        </a:spcBef>
                        <a:spcAft>
                          <a:spcPts val="0"/>
                        </a:spcAft>
                        <a:buNone/>
                      </a:pPr>
                      <a:r>
                        <a:t/>
                      </a:r>
                      <a:endParaRPr i="1" sz="1000">
                        <a:latin typeface="Lato"/>
                        <a:ea typeface="Lato"/>
                        <a:cs typeface="Lato"/>
                        <a:sym typeface="Lato"/>
                      </a:endParaRPr>
                    </a:p>
                  </a:txBody>
                  <a:tcPr marT="19050" marB="19050" marR="28575" marL="28575" anchor="b">
                    <a:solidFill>
                      <a:srgbClr val="DFE4EC"/>
                    </a:solidFill>
                  </a:tcPr>
                </a:tc>
                <a:tc gridSpan="3">
                  <a:txBody>
                    <a:bodyPr/>
                    <a:lstStyle/>
                    <a:p>
                      <a:pPr indent="0" lvl="0" marL="0" rtl="0" algn="l">
                        <a:lnSpc>
                          <a:spcPct val="115000"/>
                        </a:lnSpc>
                        <a:spcBef>
                          <a:spcPts val="0"/>
                        </a:spcBef>
                        <a:spcAft>
                          <a:spcPts val="0"/>
                        </a:spcAft>
                        <a:buNone/>
                      </a:pPr>
                      <a:r>
                        <a:rPr i="1" lang="en-US" sz="1000">
                          <a:latin typeface="Lato"/>
                          <a:ea typeface="Lato"/>
                          <a:cs typeface="Lato"/>
                          <a:sym typeface="Lato"/>
                        </a:rPr>
                        <a:t>RPM </a:t>
                      </a:r>
                      <a:r>
                        <a:rPr i="1" lang="en-US" sz="1000">
                          <a:latin typeface="Lato"/>
                          <a:ea typeface="Lato"/>
                          <a:cs typeface="Lato"/>
                          <a:sym typeface="Lato"/>
                        </a:rPr>
                        <a:t>Version</a:t>
                      </a:r>
                      <a:endParaRPr i="1" sz="1000">
                        <a:latin typeface="Lato"/>
                        <a:ea typeface="Lato"/>
                        <a:cs typeface="Lato"/>
                        <a:sym typeface="Lato"/>
                      </a:endParaRPr>
                    </a:p>
                  </a:txBody>
                  <a:tcPr marT="19050" marB="19050" marR="91425" marL="91425" anchor="b">
                    <a:solidFill>
                      <a:srgbClr val="DFE4EC"/>
                    </a:solidFill>
                  </a:tcPr>
                </a:tc>
                <a:tc hMerge="1"/>
                <a:tc hMerge="1"/>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solidFill>
                      <a:srgbClr val="DFE4EC"/>
                    </a:solidFill>
                  </a:tcPr>
                </a:tc>
                <a:tc>
                  <a:txBody>
                    <a:bodyPr/>
                    <a:lstStyle/>
                    <a:p>
                      <a:pPr indent="0" lvl="0" marL="0" rtl="0" algn="l">
                        <a:spcBef>
                          <a:spcPts val="0"/>
                        </a:spcBef>
                        <a:spcAft>
                          <a:spcPts val="0"/>
                        </a:spcAft>
                        <a:buNone/>
                      </a:pPr>
                      <a:r>
                        <a:t/>
                      </a:r>
                      <a:endParaRPr>
                        <a:latin typeface="Lato"/>
                        <a:ea typeface="Lato"/>
                        <a:cs typeface="Lato"/>
                        <a:sym typeface="Lato"/>
                      </a:endParaRPr>
                    </a:p>
                  </a:txBody>
                  <a:tcPr marT="19050" marB="19050" marR="28575" marL="28575" anchor="b"/>
                </a:tc>
              </a:tr>
              <a:tr h="129250">
                <a:tc>
                  <a:txBody>
                    <a:bodyPr/>
                    <a:lstStyle/>
                    <a:p>
                      <a:pPr indent="0" lvl="0" marL="0" rtl="0" algn="r">
                        <a:lnSpc>
                          <a:spcPct val="115000"/>
                        </a:lnSpc>
                        <a:spcBef>
                          <a:spcPts val="0"/>
                        </a:spcBef>
                        <a:spcAft>
                          <a:spcPts val="0"/>
                        </a:spcAft>
                        <a:buNone/>
                      </a:pPr>
                      <a:r>
                        <a:rPr i="1" lang="en-US" sz="1000">
                          <a:latin typeface="Lato"/>
                          <a:ea typeface="Lato"/>
                          <a:cs typeface="Lato"/>
                          <a:sym typeface="Lato"/>
                        </a:rPr>
                        <a:t>Region</a:t>
                      </a:r>
                      <a:endParaRPr i="1" sz="1000">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DFE4EC"/>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15.1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16.1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17</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17.1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18.5</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19</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20.1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21</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4CCCC"/>
                          </a:solidFill>
                          <a:latin typeface="Lato"/>
                          <a:ea typeface="Lato"/>
                          <a:cs typeface="Lato"/>
                          <a:sym typeface="Lato"/>
                        </a:rPr>
                        <a:t>22</a:t>
                      </a:r>
                      <a:endParaRPr sz="1000">
                        <a:solidFill>
                          <a:srgbClr val="F4CCCC"/>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N/A</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lang="en-US" sz="1000">
                          <a:solidFill>
                            <a:srgbClr val="FFFFFF"/>
                          </a:solidFill>
                          <a:latin typeface="Lato"/>
                          <a:ea typeface="Lato"/>
                          <a:cs typeface="Lato"/>
                          <a:sym typeface="Lato"/>
                        </a:rPr>
                        <a:t>Total</a:t>
                      </a:r>
                      <a:endParaRPr sz="1000">
                        <a:solidFill>
                          <a:srgbClr val="FFFFFF"/>
                        </a:solidFill>
                        <a:latin typeface="Lato"/>
                        <a:ea typeface="Lato"/>
                        <a:cs typeface="Lato"/>
                        <a:sym typeface="Lato"/>
                      </a:endParaRPr>
                    </a:p>
                  </a:txBody>
                  <a:tcPr marT="19050" marB="19050" marR="28575" marL="28575" anchor="b">
                    <a:lnB cap="flat" cmpd="sng" w="28575">
                      <a:solidFill>
                        <a:srgbClr val="8093B3"/>
                      </a:solidFill>
                      <a:prstDash val="solid"/>
                      <a:round/>
                      <a:headEnd len="sm" w="sm" type="none"/>
                      <a:tailEnd len="sm" w="sm" type="none"/>
                    </a:lnB>
                    <a:solidFill>
                      <a:srgbClr val="8093B3"/>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a:t>
                      </a:r>
                      <a:endParaRPr b="1" sz="1000">
                        <a:solidFill>
                          <a:srgbClr val="46BDC6"/>
                        </a:solidFill>
                        <a:latin typeface="Lato"/>
                        <a:ea typeface="Lato"/>
                        <a:cs typeface="Lato"/>
                        <a:sym typeface="Lato"/>
                      </a:endParaRPr>
                    </a:p>
                  </a:txBody>
                  <a:tcPr marT="19050" marB="19050" marR="28575" marL="28575" anchor="b"/>
                </a:tc>
              </a:tr>
              <a:tr h="219075">
                <a:tc>
                  <a:txBody>
                    <a:bodyPr/>
                    <a:lstStyle/>
                    <a:p>
                      <a:pPr indent="0" lvl="0" marL="0" rtl="0" algn="r">
                        <a:lnSpc>
                          <a:spcPct val="115000"/>
                        </a:lnSpc>
                        <a:spcBef>
                          <a:spcPts val="0"/>
                        </a:spcBef>
                        <a:spcAft>
                          <a:spcPts val="0"/>
                        </a:spcAft>
                        <a:buNone/>
                      </a:pPr>
                      <a:r>
                        <a:rPr lang="en-US" sz="1000">
                          <a:latin typeface="Lato"/>
                          <a:ea typeface="Lato"/>
                          <a:cs typeface="Lato"/>
                          <a:sym typeface="Lato"/>
                        </a:rPr>
                        <a:t>AR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lnT cap="flat" cmpd="sng" w="28575">
                      <a:solidFill>
                        <a:srgbClr val="8093B3"/>
                      </a:solidFill>
                      <a:prstDash val="solid"/>
                      <a:round/>
                      <a:headEnd len="sm" w="sm" type="none"/>
                      <a:tailEnd len="sm" w="sm" type="none"/>
                    </a:lnT>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spcBef>
                          <a:spcPts val="0"/>
                        </a:spcBef>
                        <a:spcAft>
                          <a:spcPts val="0"/>
                        </a:spcAft>
                        <a:buNone/>
                      </a:pPr>
                      <a:r>
                        <a:t/>
                      </a:r>
                      <a:endParaRPr>
                        <a:solidFill>
                          <a:srgbClr val="CC0000"/>
                        </a:solidFill>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6</a:t>
                      </a:r>
                      <a:endParaRPr sz="1000">
                        <a:latin typeface="Lato"/>
                        <a:ea typeface="Lato"/>
                        <a:cs typeface="Lato"/>
                        <a:sym typeface="Lato"/>
                      </a:endParaRPr>
                    </a:p>
                  </a:txBody>
                  <a:tcPr marT="19050" marB="19050" marR="28575" marL="28575" anchor="b">
                    <a:lnT cap="flat" cmpd="sng" w="28575">
                      <a:solidFill>
                        <a:srgbClr val="8093B3"/>
                      </a:solidFill>
                      <a:prstDash val="solid"/>
                      <a:round/>
                      <a:headEnd len="sm" w="sm" type="none"/>
                      <a:tailEnd len="sm" w="sm" type="none"/>
                    </a:lnT>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0%</a:t>
                      </a:r>
                      <a:endParaRPr b="1" sz="1000">
                        <a:solidFill>
                          <a:srgbClr val="46BDC6"/>
                        </a:solidFill>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CR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3</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39</a:t>
                      </a:r>
                      <a:endParaRPr sz="1000">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10</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53</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74</a:t>
                      </a:r>
                      <a:r>
                        <a:rPr b="1" lang="en-US" sz="1000">
                          <a:solidFill>
                            <a:srgbClr val="46BDC6"/>
                          </a:solidFill>
                          <a:latin typeface="Lato"/>
                          <a:ea typeface="Lato"/>
                          <a:cs typeface="Lato"/>
                          <a:sym typeface="Lato"/>
                        </a:rPr>
                        <a:t>%</a:t>
                      </a:r>
                      <a:endParaRPr b="1" sz="1000">
                        <a:solidFill>
                          <a:srgbClr val="46BDC6"/>
                        </a:solidFill>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ER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19</a:t>
                      </a:r>
                      <a:endParaRPr sz="1000">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17</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43</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49%</a:t>
                      </a:r>
                      <a:endParaRPr b="1" sz="1000">
                        <a:solidFill>
                          <a:srgbClr val="46BDC6"/>
                        </a:solidFill>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NCEP</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3</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10</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0%</a:t>
                      </a:r>
                      <a:endParaRPr b="1" sz="1000">
                        <a:solidFill>
                          <a:srgbClr val="46BDC6"/>
                        </a:solidFill>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PR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0%</a:t>
                      </a:r>
                      <a:endParaRPr b="1" sz="1000">
                        <a:solidFill>
                          <a:srgbClr val="46BDC6"/>
                        </a:solidFill>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lang="en-US" sz="1000">
                          <a:latin typeface="Lato"/>
                          <a:ea typeface="Lato"/>
                          <a:cs typeface="Lato"/>
                          <a:sym typeface="Lato"/>
                        </a:rPr>
                        <a:t>SR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solidFill>
                      <a:srgbClr val="F4F6F8"/>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2</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8</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23</a:t>
                      </a:r>
                      <a:endParaRPr sz="1000">
                        <a:solidFill>
                          <a:srgbClr val="CC0000"/>
                        </a:solidFill>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10</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48</a:t>
                      </a:r>
                      <a:endParaRPr sz="1000">
                        <a:latin typeface="Lato"/>
                        <a:ea typeface="Lato"/>
                        <a:cs typeface="Lato"/>
                        <a:sym typeface="Lato"/>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4</a:t>
                      </a:r>
                      <a:r>
                        <a:rPr b="1" lang="en-US" sz="1000">
                          <a:solidFill>
                            <a:srgbClr val="46BDC6"/>
                          </a:solidFill>
                          <a:latin typeface="Lato"/>
                          <a:ea typeface="Lato"/>
                          <a:cs typeface="Lato"/>
                          <a:sym typeface="Lato"/>
                        </a:rPr>
                        <a:t>8%</a:t>
                      </a:r>
                      <a:endParaRPr b="1" sz="1000">
                        <a:solidFill>
                          <a:srgbClr val="46BDC6"/>
                        </a:solidFill>
                        <a:latin typeface="Lato"/>
                        <a:ea typeface="Lato"/>
                        <a:cs typeface="Lato"/>
                        <a:sym typeface="Lato"/>
                      </a:endParaRPr>
                    </a:p>
                  </a:txBody>
                  <a:tcPr marT="19050" marB="19050" marR="28575" marL="28575" anchor="b"/>
                </a:tc>
              </a:tr>
              <a:tr h="219075">
                <a:tc>
                  <a:txBody>
                    <a:bodyPr/>
                    <a:lstStyle/>
                    <a:p>
                      <a:pPr indent="0" lvl="0" marL="0" rtl="0" algn="r">
                        <a:lnSpc>
                          <a:spcPct val="115000"/>
                        </a:lnSpc>
                        <a:spcBef>
                          <a:spcPts val="0"/>
                        </a:spcBef>
                        <a:spcAft>
                          <a:spcPts val="0"/>
                        </a:spcAft>
                        <a:buNone/>
                      </a:pPr>
                      <a:r>
                        <a:rPr lang="en-US" sz="1000">
                          <a:latin typeface="Lato"/>
                          <a:ea typeface="Lato"/>
                          <a:cs typeface="Lato"/>
                          <a:sym typeface="Lato"/>
                        </a:rPr>
                        <a:t>WR</a:t>
                      </a:r>
                      <a:endParaRPr sz="1000">
                        <a:latin typeface="Lato"/>
                        <a:ea typeface="Lato"/>
                        <a:cs typeface="Lato"/>
                        <a:sym typeface="Lato"/>
                      </a:endParaRPr>
                    </a:p>
                  </a:txBody>
                  <a:tcPr marT="19050" marB="19050" marR="28575" marL="28575" anchor="b">
                    <a:lnR cap="flat" cmpd="sng" w="9525">
                      <a:solidFill>
                        <a:srgbClr val="FFFFFF"/>
                      </a:solidFill>
                      <a:prstDash val="solid"/>
                      <a:round/>
                      <a:headEnd len="sm" w="sm" type="none"/>
                      <a:tailEnd len="sm" w="sm" type="none"/>
                    </a:lnR>
                    <a:lnB cap="flat" cmpd="sng" w="28575">
                      <a:solidFill>
                        <a:srgbClr val="000000"/>
                      </a:solidFill>
                      <a:prstDash val="solid"/>
                      <a:round/>
                      <a:headEnd len="sm" w="sm" type="none"/>
                      <a:tailEnd len="sm" w="sm" type="none"/>
                    </a:lnB>
                    <a:solidFill>
                      <a:srgbClr val="F4F6F8"/>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L cap="flat" cmpd="sng" w="9525">
                      <a:solidFill>
                        <a:srgbClr val="FFFFFF"/>
                      </a:solidFill>
                      <a:prstDash val="solid"/>
                      <a:round/>
                      <a:headEnd len="sm" w="sm" type="none"/>
                      <a:tailEnd len="sm" w="sm" type="none"/>
                    </a:lnL>
                    <a:lnB cap="flat" cmpd="sng" w="2857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1</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t/>
                      </a:r>
                      <a:endParaRPr>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4</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7</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solidFill>
                            <a:srgbClr val="CC0000"/>
                          </a:solidFill>
                          <a:latin typeface="Lato"/>
                          <a:ea typeface="Lato"/>
                          <a:cs typeface="Lato"/>
                          <a:sym typeface="Lato"/>
                        </a:rPr>
                        <a:t>15</a:t>
                      </a:r>
                      <a:endParaRPr sz="1000">
                        <a:solidFill>
                          <a:srgbClr val="CC0000"/>
                        </a:solidFill>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5</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sz="1000">
                          <a:latin typeface="Lato"/>
                          <a:ea typeface="Lato"/>
                          <a:cs typeface="Lato"/>
                          <a:sym typeface="Lato"/>
                        </a:rPr>
                        <a:t>32</a:t>
                      </a:r>
                      <a:endParaRPr sz="1000">
                        <a:latin typeface="Lato"/>
                        <a:ea typeface="Lato"/>
                        <a:cs typeface="Lato"/>
                        <a:sym typeface="Lato"/>
                      </a:endParaRPr>
                    </a:p>
                  </a:txBody>
                  <a:tcPr marT="19050" marB="19050" marR="28575" marL="28575" anchor="b">
                    <a:lnB cap="flat" cmpd="sng" w="28575">
                      <a:solidFill>
                        <a:srgbClr val="000000"/>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47%</a:t>
                      </a:r>
                      <a:endParaRPr b="1" sz="1000">
                        <a:solidFill>
                          <a:srgbClr val="46BDC6"/>
                        </a:solidFill>
                        <a:latin typeface="Lato"/>
                        <a:ea typeface="Lato"/>
                        <a:cs typeface="Lato"/>
                        <a:sym typeface="Lato"/>
                      </a:endParaRPr>
                    </a:p>
                  </a:txBody>
                  <a:tcPr marT="19050" marB="19050" marR="28575" marL="28575" anchor="b"/>
                </a:tc>
              </a:tr>
              <a:tr h="209550">
                <a:tc>
                  <a:txBody>
                    <a:bodyPr/>
                    <a:lstStyle/>
                    <a:p>
                      <a:pPr indent="0" lvl="0" marL="0" rtl="0" algn="r">
                        <a:lnSpc>
                          <a:spcPct val="115000"/>
                        </a:lnSpc>
                        <a:spcBef>
                          <a:spcPts val="0"/>
                        </a:spcBef>
                        <a:spcAft>
                          <a:spcPts val="0"/>
                        </a:spcAft>
                        <a:buNone/>
                      </a:pPr>
                      <a:r>
                        <a:rPr b="1" lang="en-US" sz="1000">
                          <a:latin typeface="Lato"/>
                          <a:ea typeface="Lato"/>
                          <a:cs typeface="Lato"/>
                          <a:sym typeface="Lato"/>
                        </a:rPr>
                        <a:t>Total</a:t>
                      </a:r>
                      <a:endParaRPr b="1" sz="1000">
                        <a:latin typeface="Lato"/>
                        <a:ea typeface="Lato"/>
                        <a:cs typeface="Lato"/>
                        <a:sym typeface="Lato"/>
                      </a:endParaRPr>
                    </a:p>
                  </a:txBody>
                  <a:tcPr marT="19050" marB="19050" marR="91425" marL="9142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3</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6</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3</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17</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15</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solidFill>
                            <a:srgbClr val="CC0000"/>
                          </a:solidFill>
                          <a:latin typeface="Lato"/>
                          <a:ea typeface="Lato"/>
                          <a:cs typeface="Lato"/>
                          <a:sym typeface="Lato"/>
                        </a:rPr>
                        <a:t>98</a:t>
                      </a:r>
                      <a:endParaRPr b="1" sz="1000">
                        <a:solidFill>
                          <a:srgbClr val="CC0000"/>
                        </a:solidFill>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51</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latin typeface="Lato"/>
                          <a:ea typeface="Lato"/>
                          <a:cs typeface="Lato"/>
                          <a:sym typeface="Lato"/>
                        </a:rPr>
                        <a:t>196</a:t>
                      </a:r>
                      <a:endParaRPr b="1" sz="1000">
                        <a:latin typeface="Lato"/>
                        <a:ea typeface="Lato"/>
                        <a:cs typeface="Lato"/>
                        <a:sym typeface="Lato"/>
                      </a:endParaRPr>
                    </a:p>
                  </a:txBody>
                  <a:tcPr marT="19050" marB="19050" marR="28575" marL="28575" anchor="b">
                    <a:lnT cap="flat" cmpd="sng" w="28575">
                      <a:solidFill>
                        <a:srgbClr val="000000"/>
                      </a:solidFill>
                      <a:prstDash val="solid"/>
                      <a:round/>
                      <a:headEnd len="sm" w="sm" type="none"/>
                      <a:tailEnd len="sm" w="sm" type="none"/>
                    </a:lnT>
                    <a:solidFill>
                      <a:srgbClr val="DFE4EC"/>
                    </a:solidFill>
                  </a:tcPr>
                </a:tc>
                <a:tc>
                  <a:txBody>
                    <a:bodyPr/>
                    <a:lstStyle/>
                    <a:p>
                      <a:pPr indent="0" lvl="0" marL="0" rtl="0" algn="r">
                        <a:lnSpc>
                          <a:spcPct val="115000"/>
                        </a:lnSpc>
                        <a:spcBef>
                          <a:spcPts val="0"/>
                        </a:spcBef>
                        <a:spcAft>
                          <a:spcPts val="0"/>
                        </a:spcAft>
                        <a:buNone/>
                      </a:pPr>
                      <a:r>
                        <a:rPr b="1" lang="en-US" sz="1000">
                          <a:solidFill>
                            <a:srgbClr val="46BDC6"/>
                          </a:solidFill>
                          <a:latin typeface="Lato"/>
                          <a:ea typeface="Lato"/>
                          <a:cs typeface="Lato"/>
                          <a:sym typeface="Lato"/>
                        </a:rPr>
                        <a:t>50</a:t>
                      </a:r>
                      <a:r>
                        <a:rPr b="1" lang="en-US" sz="1000">
                          <a:solidFill>
                            <a:srgbClr val="46BDC6"/>
                          </a:solidFill>
                          <a:latin typeface="Lato"/>
                          <a:ea typeface="Lato"/>
                          <a:cs typeface="Lato"/>
                          <a:sym typeface="Lato"/>
                        </a:rPr>
                        <a:t>%</a:t>
                      </a:r>
                      <a:endParaRPr b="1" sz="1000">
                        <a:solidFill>
                          <a:srgbClr val="46BDC6"/>
                        </a:solidFill>
                        <a:latin typeface="Lato"/>
                        <a:ea typeface="Lato"/>
                        <a:cs typeface="Lato"/>
                        <a:sym typeface="Lato"/>
                      </a:endParaRPr>
                    </a:p>
                  </a:txBody>
                  <a:tcPr marT="19050" marB="19050" marR="28575" marL="28575" anchor="b"/>
                </a:tc>
              </a:tr>
            </a:tbl>
          </a:graphicData>
        </a:graphic>
      </p:graphicFrame>
      <p:sp>
        <p:nvSpPr>
          <p:cNvPr id="102" name="Google Shape;102;g11f0c0d7a03_0_102"/>
          <p:cNvSpPr txBox="1"/>
          <p:nvPr/>
        </p:nvSpPr>
        <p:spPr>
          <a:xfrm>
            <a:off x="1668500" y="5089150"/>
            <a:ext cx="4705200" cy="1200600"/>
          </a:xfrm>
          <a:prstGeom prst="rect">
            <a:avLst/>
          </a:prstGeom>
          <a:noFill/>
          <a:ln>
            <a:noFill/>
          </a:ln>
        </p:spPr>
        <p:txBody>
          <a:bodyPr anchorCtr="0" anchor="t" bIns="91425" lIns="91425" spcFirstLastPara="1" rIns="91425" wrap="square" tIns="91425">
            <a:spAutoFit/>
          </a:bodyPr>
          <a:lstStyle/>
          <a:p>
            <a:pPr indent="-114300" lvl="0" marL="0" marR="0" rtl="0" algn="l">
              <a:lnSpc>
                <a:spcPct val="100000"/>
              </a:lnSpc>
              <a:spcBef>
                <a:spcPts val="0"/>
              </a:spcBef>
              <a:spcAft>
                <a:spcPts val="0"/>
              </a:spcAft>
              <a:buClr>
                <a:srgbClr val="000000"/>
              </a:buClr>
              <a:buSzPts val="1400"/>
              <a:buFont typeface="Arial"/>
              <a:buNone/>
            </a:pPr>
            <a:r>
              <a:rPr lang="en-US">
                <a:solidFill>
                  <a:srgbClr val="0B5394"/>
                </a:solidFill>
                <a:latin typeface="Lato"/>
                <a:ea typeface="Lato"/>
                <a:cs typeface="Lato"/>
                <a:sym typeface="Lato"/>
              </a:rPr>
              <a:t>- </a:t>
            </a:r>
            <a:r>
              <a:rPr lang="en-US">
                <a:solidFill>
                  <a:srgbClr val="0B5394"/>
                </a:solidFill>
                <a:latin typeface="Lato"/>
                <a:ea typeface="Lato"/>
                <a:cs typeface="Lato"/>
                <a:sym typeface="Lato"/>
              </a:rPr>
              <a:t>From </a:t>
            </a:r>
            <a:r>
              <a:rPr lang="en-US" u="sng">
                <a:solidFill>
                  <a:schemeClr val="accent5"/>
                </a:solidFill>
                <a:latin typeface="Lato"/>
                <a:ea typeface="Lato"/>
                <a:cs typeface="Lato"/>
                <a:sym typeface="Lato"/>
                <a:hlinkClick r:id="rId3">
                  <a:extLst>
                    <a:ext uri="{A12FA001-AC4F-418D-AE19-62706E023703}">
                      <ahyp:hlinkClr val="tx"/>
                    </a:ext>
                  </a:extLst>
                </a:hlinkClick>
              </a:rPr>
              <a:t>weekly tallies</a:t>
            </a:r>
            <a:r>
              <a:rPr lang="en-US">
                <a:solidFill>
                  <a:srgbClr val="0B5394"/>
                </a:solidFill>
                <a:latin typeface="Lato"/>
                <a:ea typeface="Lato"/>
                <a:cs typeface="Lato"/>
                <a:sym typeface="Lato"/>
              </a:rPr>
              <a:t> compiled by Sanford Garrard, NWS Office of Central Processing.</a:t>
            </a:r>
            <a:br>
              <a:rPr i="1" lang="en-US">
                <a:solidFill>
                  <a:srgbClr val="0B5394"/>
                </a:solidFill>
                <a:latin typeface="Lato"/>
                <a:ea typeface="Lato"/>
                <a:cs typeface="Lato"/>
                <a:sym typeface="Lato"/>
              </a:rPr>
            </a:br>
            <a:endParaRPr i="1">
              <a:solidFill>
                <a:srgbClr val="0B539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i="1" lang="en-US" sz="1200">
                <a:solidFill>
                  <a:srgbClr val="0B5394"/>
                </a:solidFill>
                <a:latin typeface="Lato"/>
                <a:ea typeface="Lato"/>
                <a:cs typeface="Lato"/>
                <a:sym typeface="Lato"/>
              </a:rPr>
              <a:t>Note: </a:t>
            </a:r>
            <a:r>
              <a:rPr lang="en-US" sz="1200">
                <a:solidFill>
                  <a:srgbClr val="0B5394"/>
                </a:solidFill>
                <a:latin typeface="Lato"/>
                <a:ea typeface="Lato"/>
                <a:cs typeface="Lato"/>
                <a:sym typeface="Lato"/>
              </a:rPr>
              <a:t>A</a:t>
            </a:r>
            <a:r>
              <a:rPr lang="en-US" sz="1200">
                <a:solidFill>
                  <a:srgbClr val="0B5394"/>
                </a:solidFill>
                <a:latin typeface="Lato"/>
                <a:ea typeface="Lato"/>
                <a:cs typeface="Lato"/>
                <a:sym typeface="Lato"/>
              </a:rPr>
              <a:t>ctual numbers may be higher than shown here, as s</a:t>
            </a:r>
            <a:r>
              <a:rPr lang="en-US" sz="1200">
                <a:solidFill>
                  <a:srgbClr val="0B5394"/>
                </a:solidFill>
                <a:latin typeface="Lato"/>
                <a:ea typeface="Lato"/>
                <a:cs typeface="Lato"/>
                <a:sym typeface="Lato"/>
              </a:rPr>
              <a:t>ome RPM installations may not be detected by the automated script. </a:t>
            </a:r>
            <a:endParaRPr b="0" sz="1000" u="none" cap="none" strike="noStrike">
              <a:solidFill>
                <a:srgbClr val="0B5394"/>
              </a:solidFill>
              <a:latin typeface="Lato"/>
              <a:ea typeface="Lato"/>
              <a:cs typeface="Lato"/>
              <a:sym typeface="Lato"/>
            </a:endParaRPr>
          </a:p>
        </p:txBody>
      </p:sp>
      <p:pic>
        <p:nvPicPr>
          <p:cNvPr id="103" name="Google Shape;103;g11f0c0d7a03_0_102" title="Chart"/>
          <p:cNvPicPr preferRelativeResize="0"/>
          <p:nvPr/>
        </p:nvPicPr>
        <p:blipFill>
          <a:blip r:embed="rId4">
            <a:alphaModFix/>
          </a:blip>
          <a:stretch>
            <a:fillRect/>
          </a:stretch>
        </p:blipFill>
        <p:spPr>
          <a:xfrm>
            <a:off x="457200" y="1179000"/>
            <a:ext cx="5681340" cy="33941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12125976690_6_11"/>
          <p:cNvSpPr txBox="1"/>
          <p:nvPr>
            <p:ph idx="1" type="body"/>
          </p:nvPr>
        </p:nvSpPr>
        <p:spPr>
          <a:xfrm>
            <a:off x="342100" y="1033325"/>
            <a:ext cx="10594200" cy="5685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15000"/>
              </a:lnSpc>
              <a:spcBef>
                <a:spcPts val="1000"/>
              </a:spcBef>
              <a:spcAft>
                <a:spcPts val="0"/>
              </a:spcAft>
              <a:buSzPts val="1800"/>
              <a:buChar char="•"/>
            </a:pPr>
            <a:r>
              <a:rPr lang="en-US" sz="1800"/>
              <a:t>Now being disseminated from NESDIS / PDA via NWS NCF to Alaska and Pacific Regions:</a:t>
            </a:r>
            <a:br>
              <a:rPr lang="en-US" sz="1800"/>
            </a:br>
            <a:r>
              <a:rPr lang="en-US" sz="1800"/>
              <a:t>Full-Disk tiles and (now) floating [a.k.a. “target”] mesoscale sector</a:t>
            </a:r>
            <a:endParaRPr i="1" sz="1800"/>
          </a:p>
          <a:p>
            <a:pPr indent="-203200" lvl="2" marL="457200" marR="0" rtl="0" algn="l">
              <a:lnSpc>
                <a:spcPct val="115000"/>
              </a:lnSpc>
              <a:spcBef>
                <a:spcPts val="0"/>
              </a:spcBef>
              <a:spcAft>
                <a:spcPts val="0"/>
              </a:spcAft>
              <a:buSzPts val="1400"/>
              <a:buChar char="•"/>
            </a:pPr>
            <a:r>
              <a:rPr i="1" lang="en-US" sz="1400"/>
              <a:t>(These are a</a:t>
            </a:r>
            <a:r>
              <a:rPr i="1" lang="en-US" sz="1400"/>
              <a:t>lso publicly available via the Amazon cloud: </a:t>
            </a:r>
            <a:br>
              <a:rPr i="1" lang="en-US" sz="1400"/>
            </a:br>
            <a:r>
              <a:rPr i="1" lang="en-US" sz="1400"/>
              <a:t>	</a:t>
            </a:r>
            <a:r>
              <a:rPr lang="en-US" sz="1400" u="sng">
                <a:solidFill>
                  <a:schemeClr val="hlink"/>
                </a:solidFill>
                <a:hlinkClick r:id="rId3"/>
              </a:rPr>
              <a:t>https://noaa-himawari8.s3.amazonaws.com/index.html</a:t>
            </a:r>
            <a:r>
              <a:rPr lang="en-US" sz="1400"/>
              <a:t>)</a:t>
            </a:r>
            <a:endParaRPr sz="1400"/>
          </a:p>
          <a:p>
            <a:pPr indent="0" lvl="0" marL="0" marR="0" rtl="0" algn="l">
              <a:lnSpc>
                <a:spcPct val="115000"/>
              </a:lnSpc>
              <a:spcBef>
                <a:spcPts val="1000"/>
              </a:spcBef>
              <a:spcAft>
                <a:spcPts val="0"/>
              </a:spcAft>
              <a:buSzPts val="3200"/>
              <a:buNone/>
            </a:pPr>
            <a:r>
              <a:t/>
            </a:r>
            <a:endParaRPr sz="1800"/>
          </a:p>
          <a:p>
            <a:pPr indent="0" lvl="0" marL="0" marR="0" rtl="0" algn="l">
              <a:lnSpc>
                <a:spcPct val="115000"/>
              </a:lnSpc>
              <a:spcBef>
                <a:spcPts val="1000"/>
              </a:spcBef>
              <a:spcAft>
                <a:spcPts val="0"/>
              </a:spcAft>
              <a:buSzPts val="3200"/>
              <a:buNone/>
            </a:pPr>
            <a:r>
              <a:t/>
            </a:r>
            <a:endParaRPr sz="1800"/>
          </a:p>
          <a:p>
            <a:pPr indent="0" lvl="0" marL="457200" marR="0" rtl="0" algn="l">
              <a:lnSpc>
                <a:spcPct val="115000"/>
              </a:lnSpc>
              <a:spcBef>
                <a:spcPts val="0"/>
              </a:spcBef>
              <a:spcAft>
                <a:spcPts val="0"/>
              </a:spcAft>
              <a:buSzPts val="3200"/>
              <a:buNone/>
            </a:pPr>
            <a:r>
              <a:t/>
            </a:r>
            <a:endParaRPr sz="1800"/>
          </a:p>
          <a:p>
            <a:pPr indent="-342900" lvl="0" marL="457200" marR="0" rtl="0" algn="l">
              <a:lnSpc>
                <a:spcPct val="115000"/>
              </a:lnSpc>
              <a:spcBef>
                <a:spcPts val="0"/>
              </a:spcBef>
              <a:spcAft>
                <a:spcPts val="0"/>
              </a:spcAft>
              <a:buSzPts val="1800"/>
              <a:buChar char="•"/>
            </a:pPr>
            <a:r>
              <a:rPr lang="en-US" sz="1800">
                <a:extLst>
                  <a:ext uri="http://customooxmlschemas.google.com/">
                    <go:slidesCustomData xmlns:go="http://customooxmlschemas.google.com/" textRoundtripDataId="0"/>
                  </a:ext>
                </a:extLst>
              </a:rPr>
              <a:t>NCF fetches 67 of 88 tiles (x 16 channels) from PDA and sends </a:t>
            </a:r>
            <a:endParaRPr sz="1800"/>
          </a:p>
          <a:p>
            <a:pPr indent="0" lvl="0" marL="685800" marR="0" rtl="0" algn="l">
              <a:lnSpc>
                <a:spcPct val="115000"/>
              </a:lnSpc>
              <a:spcBef>
                <a:spcPts val="0"/>
              </a:spcBef>
              <a:spcAft>
                <a:spcPts val="0"/>
              </a:spcAft>
              <a:buSzPts val="3200"/>
              <a:buNone/>
            </a:pPr>
            <a:r>
              <a:rPr lang="en-US" sz="1600">
                <a:highlight>
                  <a:srgbClr val="FFFDBF"/>
                </a:highlight>
              </a:rPr>
              <a:t>tiles 02-06 and 09-14</a:t>
            </a:r>
            <a:r>
              <a:rPr lang="en-US" sz="1600"/>
              <a:t> to Alaska Region HQ; </a:t>
            </a:r>
            <a:br>
              <a:rPr lang="en-US" sz="1600"/>
            </a:br>
            <a:r>
              <a:rPr lang="en-US" sz="1600"/>
              <a:t>and </a:t>
            </a:r>
            <a:r>
              <a:rPr lang="en-US" sz="1600">
                <a:highlight>
                  <a:srgbClr val="AEE2FB"/>
                </a:highlight>
              </a:rPr>
              <a:t>tiles 07-14, 16-24, 26-34, 36-44, 46-54, 56-64, and 66-74</a:t>
            </a:r>
            <a:r>
              <a:rPr lang="en-US" sz="1600"/>
              <a:t> </a:t>
            </a:r>
            <a:br>
              <a:rPr lang="en-US" sz="1600"/>
            </a:br>
            <a:r>
              <a:rPr lang="en-US" sz="1600"/>
              <a:t>	to Pacific Region HQ</a:t>
            </a:r>
            <a:endParaRPr sz="1600"/>
          </a:p>
          <a:p>
            <a:pPr indent="-330200" lvl="0" marL="685800" marR="0" rtl="0" algn="l">
              <a:lnSpc>
                <a:spcPct val="115000"/>
              </a:lnSpc>
              <a:spcBef>
                <a:spcPts val="0"/>
              </a:spcBef>
              <a:spcAft>
                <a:spcPts val="0"/>
              </a:spcAft>
              <a:buSzPts val="1600"/>
              <a:buChar char="•"/>
            </a:pPr>
            <a:r>
              <a:rPr lang="en-US" sz="1600"/>
              <a:t>HQs forward them to WFOs in each region</a:t>
            </a:r>
            <a:endParaRPr sz="1600"/>
          </a:p>
          <a:p>
            <a:pPr indent="-330200" lvl="0" marL="685800" marR="0" rtl="0" algn="l">
              <a:lnSpc>
                <a:spcPct val="115000"/>
              </a:lnSpc>
              <a:spcBef>
                <a:spcPts val="0"/>
              </a:spcBef>
              <a:spcAft>
                <a:spcPts val="0"/>
              </a:spcAft>
              <a:buSzPts val="1600"/>
              <a:buChar char="•"/>
            </a:pPr>
            <a:r>
              <a:rPr lang="en-US" sz="1600"/>
              <a:t>88x16=1,408 PDA subscriptions (w/ 1,408 WMO headers)</a:t>
            </a:r>
            <a:br>
              <a:rPr lang="en-US" sz="1600"/>
            </a:br>
            <a:r>
              <a:rPr lang="en-US" sz="1600"/>
              <a:t>allows full flexibility by tile &amp; by channel</a:t>
            </a:r>
            <a:endParaRPr sz="1600"/>
          </a:p>
          <a:p>
            <a:pPr indent="-342900" lvl="0" marL="457200" marR="3319556" rtl="0" algn="l">
              <a:lnSpc>
                <a:spcPct val="115000"/>
              </a:lnSpc>
              <a:spcBef>
                <a:spcPts val="1000"/>
              </a:spcBef>
              <a:spcAft>
                <a:spcPts val="0"/>
              </a:spcAft>
              <a:buSzPts val="1800"/>
              <a:buChar char="•"/>
            </a:pPr>
            <a:r>
              <a:rPr lang="en-US" sz="1800"/>
              <a:t>Pacific and Alaska regions report that imagery tiles are arriving with short, consistent latencies. Final T2O expected soon.</a:t>
            </a:r>
            <a:endParaRPr sz="1800"/>
          </a:p>
          <a:p>
            <a:pPr indent="-342900" lvl="0" marL="457200" marR="1090706" rtl="0" algn="l">
              <a:lnSpc>
                <a:spcPct val="115000"/>
              </a:lnSpc>
              <a:spcBef>
                <a:spcPts val="1000"/>
              </a:spcBef>
              <a:spcAft>
                <a:spcPts val="0"/>
              </a:spcAft>
              <a:buSzPts val="1800"/>
              <a:buChar char="•"/>
            </a:pPr>
            <a:r>
              <a:rPr lang="en-US" sz="1800"/>
              <a:t>This fully operational path will improve user support and increase data availability.</a:t>
            </a:r>
            <a:endParaRPr sz="1800"/>
          </a:p>
        </p:txBody>
      </p:sp>
      <p:graphicFrame>
        <p:nvGraphicFramePr>
          <p:cNvPr id="110" name="Google Shape;110;g12125976690_6_11"/>
          <p:cNvGraphicFramePr/>
          <p:nvPr/>
        </p:nvGraphicFramePr>
        <p:xfrm>
          <a:off x="7685638" y="1473872"/>
          <a:ext cx="3000000" cy="3000000"/>
        </p:xfrm>
        <a:graphic>
          <a:graphicData uri="http://schemas.openxmlformats.org/drawingml/2006/table">
            <a:tbl>
              <a:tblPr>
                <a:noFill/>
                <a:tableStyleId>{B16323FC-2181-4DEB-8F61-0C8E057A2C87}</a:tableStyleId>
              </a:tblPr>
              <a:tblGrid>
                <a:gridCol w="438925"/>
                <a:gridCol w="438925"/>
                <a:gridCol w="438925"/>
                <a:gridCol w="438925"/>
                <a:gridCol w="438925"/>
                <a:gridCol w="438925"/>
                <a:gridCol w="438925"/>
                <a:gridCol w="438925"/>
                <a:gridCol w="438925"/>
                <a:gridCol w="438925"/>
              </a:tblGrid>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06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88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r>
            </a:tbl>
          </a:graphicData>
        </a:graphic>
      </p:graphicFrame>
      <p:sp>
        <p:nvSpPr>
          <p:cNvPr id="111" name="Google Shape;111;g12125976690_6_1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12" name="Google Shape;112;g12125976690_6_11"/>
          <p:cNvSpPr txBox="1"/>
          <p:nvPr>
            <p:ph type="title"/>
          </p:nvPr>
        </p:nvSpPr>
        <p:spPr>
          <a:xfrm>
            <a:off x="1219200" y="1269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100"/>
              <a:t>Operational dissemination of Himawari-8 Imagery</a:t>
            </a:r>
            <a:endParaRPr sz="3100"/>
          </a:p>
        </p:txBody>
      </p:sp>
      <p:graphicFrame>
        <p:nvGraphicFramePr>
          <p:cNvPr id="113" name="Google Shape;113;g12125976690_6_11"/>
          <p:cNvGraphicFramePr/>
          <p:nvPr/>
        </p:nvGraphicFramePr>
        <p:xfrm>
          <a:off x="717025" y="2394450"/>
          <a:ext cx="3000000" cy="3000000"/>
        </p:xfrm>
        <a:graphic>
          <a:graphicData uri="http://schemas.openxmlformats.org/drawingml/2006/table">
            <a:tbl>
              <a:tblPr>
                <a:noFill/>
                <a:tableStyleId>{EFF973FE-B178-4961-B144-64BF8A53E202}</a:tableStyleId>
              </a:tblPr>
              <a:tblGrid>
                <a:gridCol w="1713800"/>
                <a:gridCol w="1225775"/>
                <a:gridCol w="400725"/>
                <a:gridCol w="773425"/>
                <a:gridCol w="1568500"/>
              </a:tblGrid>
              <a:tr h="1564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Himawari Product</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Sector</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gridSpan="2">
                  <a:txBody>
                    <a:bodyPr/>
                    <a:lstStyle/>
                    <a:p>
                      <a:pPr indent="0" lvl="0" marL="0" marR="0" rtl="0" algn="ctr">
                        <a:lnSpc>
                          <a:spcPct val="115000"/>
                        </a:lnSpc>
                        <a:spcBef>
                          <a:spcPts val="0"/>
                        </a:spcBef>
                        <a:spcAft>
                          <a:spcPts val="0"/>
                        </a:spcAft>
                        <a:buClr>
                          <a:schemeClr val="dk1"/>
                        </a:buClr>
                        <a:buSzPts val="1100"/>
                        <a:buFont typeface="Arial"/>
                        <a:buNone/>
                      </a:pPr>
                      <a:r>
                        <a:rPr b="1" lang="en-US" sz="1100" u="none" cap="none" strike="noStrike">
                          <a:solidFill>
                            <a:schemeClr val="dk1"/>
                          </a:solidFill>
                          <a:latin typeface="Lato"/>
                          <a:ea typeface="Lato"/>
                          <a:cs typeface="Lato"/>
                          <a:sym typeface="Lato"/>
                        </a:rPr>
                        <a:t>Refresh Rate</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Nadir ground resolution</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 tiles</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 &amp; 2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Floating Sector</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2.5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0.5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r>
            </a:tbl>
          </a:graphicData>
        </a:graphic>
      </p:graphicFrame>
      <p:grpSp>
        <p:nvGrpSpPr>
          <p:cNvPr id="114" name="Google Shape;114;g12125976690_6_11"/>
          <p:cNvGrpSpPr/>
          <p:nvPr/>
        </p:nvGrpSpPr>
        <p:grpSpPr>
          <a:xfrm>
            <a:off x="7685912" y="1473875"/>
            <a:ext cx="4389000" cy="4389000"/>
            <a:chOff x="7457312" y="2007275"/>
            <a:chExt cx="4389000" cy="4389000"/>
          </a:xfrm>
        </p:grpSpPr>
        <p:grpSp>
          <p:nvGrpSpPr>
            <p:cNvPr id="115" name="Google Shape;115;g12125976690_6_11"/>
            <p:cNvGrpSpPr/>
            <p:nvPr/>
          </p:nvGrpSpPr>
          <p:grpSpPr>
            <a:xfrm>
              <a:off x="7457312" y="2007275"/>
              <a:ext cx="4389000" cy="4389000"/>
              <a:chOff x="7533512" y="2007275"/>
              <a:chExt cx="4389000" cy="4389000"/>
            </a:xfrm>
          </p:grpSpPr>
          <p:pic>
            <p:nvPicPr>
              <p:cNvPr id="116" name="Google Shape;116;g12125976690_6_11"/>
              <p:cNvPicPr preferRelativeResize="0"/>
              <p:nvPr/>
            </p:nvPicPr>
            <p:blipFill rotWithShape="1">
              <a:blip r:embed="rId4">
                <a:alphaModFix/>
              </a:blip>
              <a:srcRect b="0" l="0" r="0" t="0"/>
              <a:stretch/>
            </p:blipFill>
            <p:spPr>
              <a:xfrm>
                <a:off x="7533512" y="2007275"/>
                <a:ext cx="4389000" cy="4389000"/>
              </a:xfrm>
              <a:prstGeom prst="rect">
                <a:avLst/>
              </a:prstGeom>
              <a:noFill/>
              <a:ln>
                <a:noFill/>
              </a:ln>
            </p:spPr>
          </p:pic>
          <p:sp>
            <p:nvSpPr>
              <p:cNvPr id="117" name="Google Shape;117;g12125976690_6_11"/>
              <p:cNvSpPr/>
              <p:nvPr/>
            </p:nvSpPr>
            <p:spPr>
              <a:xfrm>
                <a:off x="7972175" y="2446325"/>
                <a:ext cx="3519600" cy="3072000"/>
              </a:xfrm>
              <a:prstGeom prst="rect">
                <a:avLst/>
              </a:prstGeom>
              <a:solidFill>
                <a:srgbClr val="3CA6D8">
                  <a:alpha val="4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 name="Google Shape;118;g12125976690_6_11"/>
            <p:cNvSpPr/>
            <p:nvPr/>
          </p:nvSpPr>
          <p:spPr>
            <a:xfrm>
              <a:off x="8773825" y="2007275"/>
              <a:ext cx="2194800" cy="438900"/>
            </a:xfrm>
            <a:prstGeom prst="rect">
              <a:avLst/>
            </a:prstGeom>
            <a:solidFill>
              <a:srgbClr val="FFF815">
                <a:alpha val="305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12125976690_6_11"/>
            <p:cNvSpPr/>
            <p:nvPr/>
          </p:nvSpPr>
          <p:spPr>
            <a:xfrm>
              <a:off x="8773825" y="2446175"/>
              <a:ext cx="2633700" cy="438900"/>
            </a:xfrm>
            <a:prstGeom prst="rect">
              <a:avLst/>
            </a:prstGeom>
            <a:solidFill>
              <a:srgbClr val="FFF815">
                <a:alpha val="305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 name="Google Shape;120;g12125976690_6_11"/>
          <p:cNvSpPr txBox="1"/>
          <p:nvPr/>
        </p:nvSpPr>
        <p:spPr>
          <a:xfrm rot="5400000">
            <a:off x="11398125" y="5364275"/>
            <a:ext cx="8247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h/t Joe Zajic</a:t>
            </a:r>
            <a:endParaRPr b="0" i="1" sz="1000" u="none" cap="none" strike="noStrike">
              <a:solidFill>
                <a:srgbClr val="666666"/>
              </a:solidFill>
              <a:latin typeface="Lato"/>
              <a:ea typeface="Lato"/>
              <a:cs typeface="Lato"/>
              <a:sym typeface="Lato"/>
            </a:endParaRPr>
          </a:p>
        </p:txBody>
      </p:sp>
      <p:sp>
        <p:nvSpPr>
          <p:cNvPr id="121" name="Google Shape;121;g12125976690_6_11"/>
          <p:cNvSpPr/>
          <p:nvPr/>
        </p:nvSpPr>
        <p:spPr>
          <a:xfrm>
            <a:off x="11635975" y="2351675"/>
            <a:ext cx="438900" cy="2633400"/>
          </a:xfrm>
          <a:prstGeom prst="rect">
            <a:avLst/>
          </a:prstGeom>
          <a:solidFill>
            <a:srgbClr val="3CA6D8">
              <a:alpha val="4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12125976690_6_11"/>
          <p:cNvSpPr/>
          <p:nvPr/>
        </p:nvSpPr>
        <p:spPr>
          <a:xfrm rot="787397">
            <a:off x="6724691" y="4197006"/>
            <a:ext cx="831105" cy="354537"/>
          </a:xfrm>
          <a:prstGeom prst="foldedCorner">
            <a:avLst>
              <a:gd fmla="val 16667" name="adj"/>
            </a:avLst>
          </a:prstGeom>
          <a:solidFill>
            <a:srgbClr val="AEE2FB"/>
          </a:solidFill>
          <a:ln cap="flat" cmpd="sng" w="9525">
            <a:solidFill>
              <a:srgbClr val="999999"/>
            </a:solidFill>
            <a:prstDash val="solid"/>
            <a:round/>
            <a:headEnd len="sm" w="sm" type="none"/>
            <a:tailEnd len="sm" w="sm" type="none"/>
          </a:ln>
          <a:effectLst>
            <a:outerShdw blurRad="11430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US" sz="1100">
                <a:solidFill>
                  <a:srgbClr val="666666"/>
                </a:solidFill>
                <a:latin typeface="Lato"/>
                <a:ea typeface="Lato"/>
                <a:cs typeface="Lato"/>
                <a:sym typeface="Lato"/>
              </a:rPr>
              <a:t>Corrected tile list</a:t>
            </a:r>
            <a:endParaRPr sz="1100">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g11f0c0d7a03_0_0"/>
          <p:cNvPicPr preferRelativeResize="0"/>
          <p:nvPr/>
        </p:nvPicPr>
        <p:blipFill rotWithShape="1">
          <a:blip r:embed="rId3">
            <a:alphaModFix/>
          </a:blip>
          <a:srcRect b="4786" l="5193" r="23657" t="13111"/>
          <a:stretch/>
        </p:blipFill>
        <p:spPr>
          <a:xfrm>
            <a:off x="59150" y="3591425"/>
            <a:ext cx="4584023" cy="3113175"/>
          </a:xfrm>
          <a:prstGeom prst="rect">
            <a:avLst/>
          </a:prstGeom>
          <a:noFill/>
          <a:ln cap="flat" cmpd="sng" w="9525">
            <a:solidFill>
              <a:srgbClr val="D9D9D9"/>
            </a:solidFill>
            <a:prstDash val="solid"/>
            <a:round/>
            <a:headEnd len="sm" w="sm" type="none"/>
            <a:tailEnd len="sm" w="sm" type="none"/>
          </a:ln>
        </p:spPr>
      </p:pic>
      <p:pic>
        <p:nvPicPr>
          <p:cNvPr id="129" name="Google Shape;129;g11f0c0d7a03_0_0"/>
          <p:cNvPicPr preferRelativeResize="0"/>
          <p:nvPr/>
        </p:nvPicPr>
        <p:blipFill rotWithShape="1">
          <a:blip r:embed="rId4">
            <a:alphaModFix/>
          </a:blip>
          <a:srcRect b="7760" l="6394" r="23792" t="12893"/>
          <a:stretch/>
        </p:blipFill>
        <p:spPr>
          <a:xfrm>
            <a:off x="3779750" y="2927425"/>
            <a:ext cx="4584023" cy="3108975"/>
          </a:xfrm>
          <a:prstGeom prst="rect">
            <a:avLst/>
          </a:prstGeom>
          <a:noFill/>
          <a:ln cap="flat" cmpd="sng" w="9525">
            <a:solidFill>
              <a:srgbClr val="D9D9D9"/>
            </a:solidFill>
            <a:prstDash val="solid"/>
            <a:round/>
            <a:headEnd len="sm" w="sm" type="none"/>
            <a:tailEnd len="sm" w="sm" type="none"/>
          </a:ln>
          <a:effectLst>
            <a:outerShdw blurRad="142875" rotWithShape="0" algn="bl" dir="5400000" dist="57150">
              <a:srgbClr val="000000">
                <a:alpha val="50000"/>
              </a:srgbClr>
            </a:outerShdw>
          </a:effectLst>
        </p:spPr>
      </p:pic>
      <p:sp>
        <p:nvSpPr>
          <p:cNvPr id="130" name="Google Shape;130;g11f0c0d7a03_0_0"/>
          <p:cNvSpPr txBox="1"/>
          <p:nvPr>
            <p:ph idx="1" type="body"/>
          </p:nvPr>
        </p:nvSpPr>
        <p:spPr>
          <a:xfrm>
            <a:off x="224475" y="1193775"/>
            <a:ext cx="6687900" cy="1567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00"/>
              </a:spcBef>
              <a:spcAft>
                <a:spcPts val="0"/>
              </a:spcAft>
              <a:buSzPts val="3200"/>
              <a:buNone/>
            </a:pPr>
            <a:r>
              <a:rPr lang="en-US" sz="1800"/>
              <a:t>Available now from NESDIS / PDA: Full Disk L2 products</a:t>
            </a:r>
            <a:endParaRPr sz="1800"/>
          </a:p>
          <a:p>
            <a:pPr indent="0" lvl="0" marL="0" marR="0" rtl="0" algn="l">
              <a:lnSpc>
                <a:spcPct val="115000"/>
              </a:lnSpc>
              <a:spcBef>
                <a:spcPts val="0"/>
              </a:spcBef>
              <a:spcAft>
                <a:spcPts val="0"/>
              </a:spcAft>
              <a:buSzPts val="3200"/>
              <a:buNone/>
            </a:pPr>
            <a:r>
              <a:rPr i="1" lang="en-US" sz="1400"/>
              <a:t>(These are a</a:t>
            </a:r>
            <a:r>
              <a:rPr i="1" lang="en-US" sz="1400"/>
              <a:t>lso publicly available via the Amazon cloud: </a:t>
            </a:r>
            <a:br>
              <a:rPr i="1" lang="en-US" sz="1400"/>
            </a:br>
            <a:r>
              <a:rPr i="1" lang="en-US" sz="1400"/>
              <a:t>	</a:t>
            </a:r>
            <a:r>
              <a:rPr lang="en-US" sz="1400" u="sng">
                <a:solidFill>
                  <a:schemeClr val="hlink"/>
                </a:solidFill>
                <a:hlinkClick r:id="rId5"/>
              </a:rPr>
              <a:t>https://noaa-himawari8.s3.amazonaws.com/index.html</a:t>
            </a:r>
            <a:r>
              <a:rPr lang="en-US" sz="1400"/>
              <a:t>)</a:t>
            </a:r>
            <a:endParaRPr sz="1400"/>
          </a:p>
          <a:p>
            <a:pPr indent="0" lvl="0" marL="0" marR="0" rtl="0" algn="l">
              <a:lnSpc>
                <a:spcPct val="115000"/>
              </a:lnSpc>
              <a:spcBef>
                <a:spcPts val="1000"/>
              </a:spcBef>
              <a:spcAft>
                <a:spcPts val="0"/>
              </a:spcAft>
              <a:buSzPts val="3200"/>
              <a:buNone/>
            </a:pPr>
            <a:r>
              <a:rPr lang="en-US" sz="1800"/>
              <a:t>Now adapting data format &amp; content for AWIPS</a:t>
            </a:r>
            <a:endParaRPr sz="1800"/>
          </a:p>
          <a:p>
            <a:pPr indent="0" lvl="0" marL="457200" rtl="0" algn="l">
              <a:lnSpc>
                <a:spcPct val="115000"/>
              </a:lnSpc>
              <a:spcBef>
                <a:spcPts val="0"/>
              </a:spcBef>
              <a:spcAft>
                <a:spcPts val="0"/>
              </a:spcAft>
              <a:buClr>
                <a:schemeClr val="dk1"/>
              </a:buClr>
              <a:buSzPts val="1100"/>
              <a:buFont typeface="Arial"/>
              <a:buNone/>
            </a:pPr>
            <a:r>
              <a:rPr i="1" lang="en-US" sz="1400"/>
              <a:t>(Himawari Derived Motion Winds already going to Pacific Region)</a:t>
            </a:r>
            <a:endParaRPr sz="1800"/>
          </a:p>
        </p:txBody>
      </p:sp>
      <p:sp>
        <p:nvSpPr>
          <p:cNvPr id="131" name="Google Shape;131;g11f0c0d7a03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32" name="Google Shape;132;g11f0c0d7a03_0_0"/>
          <p:cNvSpPr txBox="1"/>
          <p:nvPr>
            <p:ph type="title"/>
          </p:nvPr>
        </p:nvSpPr>
        <p:spPr>
          <a:xfrm>
            <a:off x="1219200" y="1269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200"/>
              <a:t>In preparation: Himawari-8 L2 Derived Products</a:t>
            </a:r>
            <a:endParaRPr sz="3200"/>
          </a:p>
        </p:txBody>
      </p:sp>
      <p:sp>
        <p:nvSpPr>
          <p:cNvPr id="133" name="Google Shape;133;g11f0c0d7a03_0_0"/>
          <p:cNvSpPr txBox="1"/>
          <p:nvPr/>
        </p:nvSpPr>
        <p:spPr>
          <a:xfrm>
            <a:off x="8662725" y="3545625"/>
            <a:ext cx="3529200" cy="187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800"/>
              <a:buFont typeface="Arial"/>
              <a:buNone/>
            </a:pPr>
            <a:r>
              <a:rPr lang="en-US" sz="1500">
                <a:solidFill>
                  <a:schemeClr val="dk1"/>
                </a:solidFill>
                <a:latin typeface="Lato"/>
                <a:ea typeface="Lato"/>
                <a:cs typeface="Lato"/>
                <a:sym typeface="Lato"/>
              </a:rPr>
              <a:t>When</a:t>
            </a:r>
            <a:r>
              <a:rPr b="0" i="0" lang="en-US" sz="1500" u="none" cap="none" strike="noStrike">
                <a:solidFill>
                  <a:schemeClr val="dk1"/>
                </a:solidFill>
                <a:latin typeface="Lato"/>
                <a:ea typeface="Lato"/>
                <a:cs typeface="Lato"/>
                <a:sym typeface="Lato"/>
              </a:rPr>
              <a:t> these data products </a:t>
            </a:r>
            <a:r>
              <a:rPr lang="en-US" sz="1500">
                <a:solidFill>
                  <a:schemeClr val="dk1"/>
                </a:solidFill>
                <a:latin typeface="Lato"/>
                <a:ea typeface="Lato"/>
                <a:cs typeface="Lato"/>
                <a:sym typeface="Lato"/>
              </a:rPr>
              <a:t>are </a:t>
            </a:r>
            <a:r>
              <a:rPr b="0" i="0" lang="en-US" sz="1500" u="none" cap="none" strike="noStrike">
                <a:solidFill>
                  <a:schemeClr val="dk1"/>
                </a:solidFill>
                <a:latin typeface="Lato"/>
                <a:ea typeface="Lato"/>
                <a:cs typeface="Lato"/>
                <a:sym typeface="Lato"/>
              </a:rPr>
              <a:t>ready</a:t>
            </a:r>
            <a:r>
              <a:rPr lang="en-US" sz="1500">
                <a:solidFill>
                  <a:schemeClr val="dk1"/>
                </a:solidFill>
                <a:latin typeface="Lato"/>
                <a:ea typeface="Lato"/>
                <a:cs typeface="Lato"/>
                <a:sym typeface="Lato"/>
              </a:rPr>
              <a:t> for AWIPS and available</a:t>
            </a:r>
            <a:r>
              <a:rPr b="0" i="0" lang="en-US" sz="1500" u="none" cap="none" strike="noStrike">
                <a:solidFill>
                  <a:schemeClr val="dk1"/>
                </a:solidFill>
                <a:latin typeface="Lato"/>
                <a:ea typeface="Lato"/>
                <a:cs typeface="Lato"/>
                <a:sym typeface="Lato"/>
              </a:rPr>
              <a:t> from PDA, </a:t>
            </a:r>
            <a:r>
              <a:rPr lang="en-US" sz="1500">
                <a:solidFill>
                  <a:schemeClr val="dk1"/>
                </a:solidFill>
                <a:latin typeface="Lato"/>
                <a:ea typeface="Lato"/>
                <a:cs typeface="Lato"/>
                <a:sym typeface="Lato"/>
              </a:rPr>
              <a:t>NCF will </a:t>
            </a:r>
            <a:r>
              <a:rPr b="0" i="0" lang="en-US" sz="1500" u="none" cap="none" strike="noStrike">
                <a:solidFill>
                  <a:schemeClr val="dk1"/>
                </a:solidFill>
                <a:latin typeface="Lato"/>
                <a:ea typeface="Lato"/>
                <a:cs typeface="Lato"/>
                <a:sym typeface="Lato"/>
              </a:rPr>
              <a:t>disseminate them via LDM to the Alaska and Pacific Regions.</a:t>
            </a:r>
            <a:endParaRPr b="0" i="0" sz="1500" u="none" cap="none" strike="noStrike">
              <a:solidFill>
                <a:schemeClr val="dk1"/>
              </a:solidFill>
              <a:latin typeface="Lato"/>
              <a:ea typeface="Lato"/>
              <a:cs typeface="Lato"/>
              <a:sym typeface="Lato"/>
            </a:endParaRPr>
          </a:p>
          <a:p>
            <a:pPr indent="0" lvl="0" marL="0" marR="0" rtl="0" algn="l">
              <a:lnSpc>
                <a:spcPct val="115000"/>
              </a:lnSpc>
              <a:spcBef>
                <a:spcPts val="1000"/>
              </a:spcBef>
              <a:spcAft>
                <a:spcPts val="0"/>
              </a:spcAft>
              <a:buClr>
                <a:srgbClr val="000000"/>
              </a:buClr>
              <a:buSzPts val="1800"/>
              <a:buFont typeface="Arial"/>
              <a:buNone/>
            </a:pPr>
            <a:r>
              <a:rPr b="0" i="0" lang="en-US" sz="1500" u="none" cap="none" strike="noStrike">
                <a:solidFill>
                  <a:schemeClr val="dk1"/>
                </a:solidFill>
                <a:latin typeface="Lato"/>
                <a:ea typeface="Lato"/>
                <a:cs typeface="Lato"/>
                <a:sym typeface="Lato"/>
              </a:rPr>
              <a:t>National Centers will access these data directly from PDA.</a:t>
            </a:r>
            <a:endParaRPr b="0" i="0" sz="1500" u="none" cap="none" strike="noStrike">
              <a:solidFill>
                <a:schemeClr val="dk1"/>
              </a:solidFill>
              <a:latin typeface="Lato"/>
              <a:ea typeface="Lato"/>
              <a:cs typeface="Lato"/>
              <a:sym typeface="Lato"/>
            </a:endParaRPr>
          </a:p>
        </p:txBody>
      </p:sp>
      <p:graphicFrame>
        <p:nvGraphicFramePr>
          <p:cNvPr id="134" name="Google Shape;134;g11f0c0d7a03_0_0"/>
          <p:cNvGraphicFramePr/>
          <p:nvPr/>
        </p:nvGraphicFramePr>
        <p:xfrm>
          <a:off x="6966500" y="1193775"/>
          <a:ext cx="3000000" cy="3000000"/>
        </p:xfrm>
        <a:graphic>
          <a:graphicData uri="http://schemas.openxmlformats.org/drawingml/2006/table">
            <a:tbl>
              <a:tblPr>
                <a:noFill/>
                <a:tableStyleId>{EFF973FE-B178-4961-B144-64BF8A53E202}</a:tableStyleId>
              </a:tblPr>
              <a:tblGrid>
                <a:gridCol w="1779250"/>
                <a:gridCol w="680850"/>
                <a:gridCol w="704275"/>
                <a:gridCol w="382850"/>
                <a:gridCol w="532000"/>
                <a:gridCol w="1051925"/>
              </a:tblGrid>
              <a:tr h="2590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a:latin typeface="Lato"/>
                          <a:ea typeface="Lato"/>
                          <a:cs typeface="Lato"/>
                          <a:sym typeface="Lato"/>
                        </a:rPr>
                        <a:t>AWIPS-ready </a:t>
                      </a:r>
                      <a:br>
                        <a:rPr b="1" lang="en-US" sz="1100">
                          <a:latin typeface="Lato"/>
                          <a:ea typeface="Lato"/>
                          <a:cs typeface="Lato"/>
                          <a:sym typeface="Lato"/>
                        </a:rPr>
                      </a:br>
                      <a:r>
                        <a:rPr b="1" lang="en-US" sz="1100" u="none" cap="none" strike="noStrike">
                          <a:latin typeface="Lato"/>
                          <a:ea typeface="Lato"/>
                          <a:cs typeface="Lato"/>
                          <a:sym typeface="Lato"/>
                        </a:rPr>
                        <a:t>Himawari L2 Product</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Sector</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gridSpan="2">
                  <a:txBody>
                    <a:bodyPr/>
                    <a:lstStyle/>
                    <a:p>
                      <a:pPr indent="0" lvl="0" marL="0" marR="0" rtl="0" algn="ctr">
                        <a:lnSpc>
                          <a:spcPct val="115000"/>
                        </a:lnSpc>
                        <a:spcBef>
                          <a:spcPts val="0"/>
                        </a:spcBef>
                        <a:spcAft>
                          <a:spcPts val="0"/>
                        </a:spcAft>
                        <a:buClr>
                          <a:schemeClr val="dk1"/>
                        </a:buClr>
                        <a:buSzPts val="1100"/>
                        <a:buFont typeface="Arial"/>
                        <a:buNone/>
                      </a:pPr>
                      <a:r>
                        <a:rPr b="1" lang="en-US" sz="1100" u="none" cap="none" strike="noStrike">
                          <a:solidFill>
                            <a:schemeClr val="dk1"/>
                          </a:solidFill>
                          <a:latin typeface="Lato"/>
                          <a:ea typeface="Lato"/>
                          <a:cs typeface="Lato"/>
                          <a:sym typeface="Lato"/>
                        </a:rPr>
                        <a:t>Refresh Rate</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Latency</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Nadir ground resolution</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r>
              <a:tr h="166075">
                <a:tc>
                  <a:txBody>
                    <a:bodyPr/>
                    <a:lstStyle/>
                    <a:p>
                      <a:pPr indent="-171450" lvl="0" marL="17145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 Sea Surface Temperature</a:t>
                      </a:r>
                      <a:endParaRPr sz="1100">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rowSpan="6">
                  <a:txBody>
                    <a:bodyPr/>
                    <a:lstStyle/>
                    <a:p>
                      <a:pPr indent="0" lvl="0" marL="0" rtl="0" algn="ctr">
                        <a:lnSpc>
                          <a:spcPct val="115000"/>
                        </a:lnSpc>
                        <a:spcBef>
                          <a:spcPts val="0"/>
                        </a:spcBef>
                        <a:spcAft>
                          <a:spcPts val="0"/>
                        </a:spcAft>
                        <a:buNone/>
                      </a:pPr>
                      <a:r>
                        <a:rPr lang="en-US" sz="1100">
                          <a:latin typeface="Lato"/>
                          <a:ea typeface="Lato"/>
                          <a:cs typeface="Lato"/>
                          <a:sym typeface="Lato"/>
                        </a:rPr>
                        <a:t>Full Disk</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gridSpan="2">
                  <a:txBody>
                    <a:bodyPr/>
                    <a:lstStyle/>
                    <a:p>
                      <a:pPr indent="0" lvl="0" marL="0" rtl="0" algn="ctr">
                        <a:lnSpc>
                          <a:spcPct val="115000"/>
                        </a:lnSpc>
                        <a:spcBef>
                          <a:spcPts val="0"/>
                        </a:spcBef>
                        <a:spcAft>
                          <a:spcPts val="0"/>
                        </a:spcAft>
                        <a:buNone/>
                      </a:pPr>
                      <a:r>
                        <a:rPr lang="en-US" sz="1100">
                          <a:solidFill>
                            <a:schemeClr val="dk1"/>
                          </a:solidFill>
                          <a:latin typeface="Lato"/>
                          <a:ea typeface="Lato"/>
                          <a:cs typeface="Lato"/>
                          <a:sym typeface="Lato"/>
                        </a:rPr>
                        <a:t>60 min</a:t>
                      </a:r>
                      <a:endParaRPr sz="1100">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hMerge="1"/>
                <a:tc rowSpan="5">
                  <a:txBody>
                    <a:bodyPr/>
                    <a:lstStyle/>
                    <a:p>
                      <a:pPr indent="0" lvl="0" marL="0" rtl="0" algn="ctr">
                        <a:lnSpc>
                          <a:spcPct val="115000"/>
                        </a:lnSpc>
                        <a:spcBef>
                          <a:spcPts val="0"/>
                        </a:spcBef>
                        <a:spcAft>
                          <a:spcPts val="0"/>
                        </a:spcAft>
                        <a:buNone/>
                      </a:pPr>
                      <a:r>
                        <a:rPr lang="en-US" sz="1100">
                          <a:latin typeface="Lato"/>
                          <a:ea typeface="Lato"/>
                          <a:cs typeface="Lato"/>
                          <a:sym typeface="Lato"/>
                        </a:rPr>
                        <a:t>10 min</a:t>
                      </a:r>
                      <a:endParaRPr sz="1100">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rowSpan="6">
                  <a:txBody>
                    <a:bodyPr/>
                    <a:lstStyle/>
                    <a:p>
                      <a:pPr indent="0" lvl="0" marL="0" rtl="0" algn="ctr">
                        <a:lnSpc>
                          <a:spcPct val="115000"/>
                        </a:lnSpc>
                        <a:spcBef>
                          <a:spcPts val="0"/>
                        </a:spcBef>
                        <a:spcAft>
                          <a:spcPts val="0"/>
                        </a:spcAft>
                        <a:buNone/>
                      </a:pPr>
                      <a:r>
                        <a:rPr lang="en-US" sz="1100">
                          <a:latin typeface="Lato"/>
                          <a:ea typeface="Lato"/>
                          <a:cs typeface="Lato"/>
                          <a:sym typeface="Lato"/>
                        </a:rPr>
                        <a:t>2 km</a:t>
                      </a:r>
                      <a:endParaRPr sz="1100">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r>
              <a:tr h="259050">
                <a:tc>
                  <a:txBody>
                    <a:bodyPr/>
                    <a:lstStyle/>
                    <a:p>
                      <a:pPr indent="-171450" lvl="0" marL="171450" marR="0" rtl="0" algn="l">
                        <a:lnSpc>
                          <a:spcPct val="115000"/>
                        </a:lnSpc>
                        <a:spcBef>
                          <a:spcPts val="0"/>
                        </a:spcBef>
                        <a:spcAft>
                          <a:spcPts val="0"/>
                        </a:spcAft>
                        <a:buClr>
                          <a:srgbClr val="000000"/>
                        </a:buClr>
                        <a:buSzPts val="1100"/>
                        <a:buFont typeface="Arial"/>
                        <a:buNone/>
                      </a:pPr>
                      <a:r>
                        <a:rPr lang="en-US" sz="1100">
                          <a:solidFill>
                            <a:schemeClr val="dk1"/>
                          </a:solidFill>
                          <a:latin typeface="Lato"/>
                          <a:ea typeface="Lato"/>
                          <a:cs typeface="Lato"/>
                          <a:sym typeface="Lato"/>
                        </a:rPr>
                        <a:t>✅ </a:t>
                      </a:r>
                      <a:r>
                        <a:rPr lang="en-US" sz="1100" u="none" cap="none" strike="noStrike">
                          <a:latin typeface="Lato"/>
                          <a:ea typeface="Lato"/>
                          <a:cs typeface="Lato"/>
                          <a:sym typeface="Lato"/>
                        </a:rPr>
                        <a:t>Rainfall Rate</a:t>
                      </a:r>
                      <a:endParaRPr sz="1100" u="none" cap="none" strike="noStrike">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rowSpan="5">
                  <a:txBody>
                    <a:bodyPr/>
                    <a:lstStyle/>
                    <a:p>
                      <a:pPr indent="0" lvl="0" marL="0" rtl="0" algn="ctr">
                        <a:lnSpc>
                          <a:spcPct val="115000"/>
                        </a:lnSpc>
                        <a:spcBef>
                          <a:spcPts val="0"/>
                        </a:spcBef>
                        <a:spcAft>
                          <a:spcPts val="0"/>
                        </a:spcAft>
                        <a:buNone/>
                      </a:pPr>
                      <a:r>
                        <a:rPr lang="en-US" sz="1100">
                          <a:latin typeface="Lato"/>
                          <a:ea typeface="Lato"/>
                          <a:cs typeface="Lato"/>
                          <a:sym typeface="Lato"/>
                        </a:rPr>
                        <a:t>10 min</a:t>
                      </a:r>
                      <a:endParaRPr sz="1100">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rowSpan="5" hMerge="1"/>
                <a:tc vMerge="1"/>
                <a:tc vMerge="1"/>
              </a:tr>
              <a:tr h="259050">
                <a:tc>
                  <a:txBody>
                    <a:bodyPr/>
                    <a:lstStyle/>
                    <a:p>
                      <a:pPr indent="-171450" lvl="0" marL="171450" marR="0" rtl="0" algn="l">
                        <a:lnSpc>
                          <a:spcPct val="115000"/>
                        </a:lnSpc>
                        <a:spcBef>
                          <a:spcPts val="0"/>
                        </a:spcBef>
                        <a:spcAft>
                          <a:spcPts val="0"/>
                        </a:spcAft>
                        <a:buNone/>
                      </a:pPr>
                      <a:r>
                        <a:rPr lang="en-US" sz="1100">
                          <a:solidFill>
                            <a:schemeClr val="dk1"/>
                          </a:solidFill>
                          <a:latin typeface="Lato"/>
                          <a:ea typeface="Lato"/>
                          <a:cs typeface="Lato"/>
                          <a:sym typeface="Lato"/>
                        </a:rPr>
                        <a:t>⬜ </a:t>
                      </a:r>
                      <a:r>
                        <a:rPr lang="en-US" sz="1100">
                          <a:solidFill>
                            <a:schemeClr val="dk1"/>
                          </a:solidFill>
                          <a:latin typeface="Lato"/>
                          <a:ea typeface="Lato"/>
                          <a:cs typeface="Lato"/>
                          <a:sym typeface="Lato"/>
                        </a:rPr>
                        <a:t>Clear Sky Mask</a:t>
                      </a:r>
                      <a:endParaRPr sz="1100">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275350">
                <a:tc>
                  <a:txBody>
                    <a:bodyPr/>
                    <a:lstStyle/>
                    <a:p>
                      <a:pPr indent="-171450" lvl="0" marL="171450" marR="0" rtl="0" algn="l">
                        <a:lnSpc>
                          <a:spcPct val="115000"/>
                        </a:lnSpc>
                        <a:spcBef>
                          <a:spcPts val="0"/>
                        </a:spcBef>
                        <a:spcAft>
                          <a:spcPts val="0"/>
                        </a:spcAft>
                        <a:buNone/>
                      </a:pPr>
                      <a:r>
                        <a:rPr lang="en-US" sz="1100">
                          <a:solidFill>
                            <a:schemeClr val="dk1"/>
                          </a:solidFill>
                          <a:latin typeface="Lato"/>
                          <a:ea typeface="Lato"/>
                          <a:cs typeface="Lato"/>
                          <a:sym typeface="Lato"/>
                        </a:rPr>
                        <a:t>⬜ Cloud Top Height, Pressure, Temperature</a:t>
                      </a:r>
                      <a:endParaRPr sz="1100">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106925">
                <a:tc>
                  <a:txBody>
                    <a:bodyPr/>
                    <a:lstStyle/>
                    <a:p>
                      <a:pPr indent="-171450" lvl="0" marL="171450" marR="0" rtl="0" algn="l">
                        <a:lnSpc>
                          <a:spcPct val="115000"/>
                        </a:lnSpc>
                        <a:spcBef>
                          <a:spcPts val="0"/>
                        </a:spcBef>
                        <a:spcAft>
                          <a:spcPts val="0"/>
                        </a:spcAft>
                        <a:buNone/>
                      </a:pPr>
                      <a:r>
                        <a:rPr lang="en-US" sz="1100">
                          <a:solidFill>
                            <a:schemeClr val="dk1"/>
                          </a:solidFill>
                          <a:latin typeface="Lato"/>
                          <a:ea typeface="Lato"/>
                          <a:cs typeface="Lato"/>
                          <a:sym typeface="Lato"/>
                        </a:rPr>
                        <a:t>⬜ Cloud Top Phase</a:t>
                      </a:r>
                      <a:endParaRPr sz="1100">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222775">
                <a:tc>
                  <a:txBody>
                    <a:bodyPr/>
                    <a:lstStyle/>
                    <a:p>
                      <a:pPr indent="-171450" lvl="0" marL="171450" marR="0" rtl="0" algn="l">
                        <a:lnSpc>
                          <a:spcPct val="115000"/>
                        </a:lnSpc>
                        <a:spcBef>
                          <a:spcPts val="0"/>
                        </a:spcBef>
                        <a:spcAft>
                          <a:spcPts val="0"/>
                        </a:spcAft>
                        <a:buNone/>
                      </a:pPr>
                      <a:r>
                        <a:rPr lang="en-US" sz="1100">
                          <a:solidFill>
                            <a:schemeClr val="dk1"/>
                          </a:solidFill>
                          <a:latin typeface="Lato"/>
                          <a:ea typeface="Lato"/>
                          <a:cs typeface="Lato"/>
                          <a:sym typeface="Lato"/>
                        </a:rPr>
                        <a:t>✅ Derived Motion Winds</a:t>
                      </a:r>
                      <a:endParaRPr sz="1100">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30 min</a:t>
                      </a:r>
                      <a:endParaRPr sz="1100" u="none" cap="none" strike="noStrike">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r>
            </a:tbl>
          </a:graphicData>
        </a:graphic>
      </p:graphicFrame>
      <p:sp>
        <p:nvSpPr>
          <p:cNvPr id="135" name="Google Shape;135;g11f0c0d7a03_0_0"/>
          <p:cNvSpPr txBox="1"/>
          <p:nvPr/>
        </p:nvSpPr>
        <p:spPr>
          <a:xfrm>
            <a:off x="4711200" y="6110025"/>
            <a:ext cx="2074800" cy="1416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rgbClr val="666666"/>
                </a:solidFill>
                <a:latin typeface="Lato"/>
                <a:ea typeface="Lato"/>
                <a:cs typeface="Lato"/>
                <a:sym typeface="Lato"/>
              </a:rPr>
              <a:t>h/t Derek van Pelt, </a:t>
            </a:r>
            <a:r>
              <a:rPr i="1" lang="en-US" sz="800">
                <a:solidFill>
                  <a:srgbClr val="666666"/>
                </a:solidFill>
                <a:latin typeface="Lato"/>
                <a:ea typeface="Lato"/>
                <a:cs typeface="Lato"/>
                <a:sym typeface="Lato"/>
              </a:rPr>
              <a:t>2022</a:t>
            </a:r>
            <a:r>
              <a:rPr b="0" i="1" lang="en-US" sz="800" u="none" cap="none" strike="noStrike">
                <a:solidFill>
                  <a:srgbClr val="666666"/>
                </a:solidFill>
                <a:latin typeface="Lato"/>
                <a:ea typeface="Lato"/>
                <a:cs typeface="Lato"/>
                <a:sym typeface="Lato"/>
              </a:rPr>
              <a:t>-03-31</a:t>
            </a:r>
            <a:endParaRPr b="0" i="1" sz="800" u="none" cap="none" strike="noStrike">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gfb4a787c85_0_35"/>
          <p:cNvPicPr preferRelativeResize="0"/>
          <p:nvPr/>
        </p:nvPicPr>
        <p:blipFill rotWithShape="1">
          <a:blip r:embed="rId3">
            <a:alphaModFix/>
          </a:blip>
          <a:srcRect b="4822" l="2657" r="1049" t="6845"/>
          <a:stretch/>
        </p:blipFill>
        <p:spPr>
          <a:xfrm>
            <a:off x="6662750" y="3905250"/>
            <a:ext cx="5357801" cy="2457450"/>
          </a:xfrm>
          <a:prstGeom prst="rect">
            <a:avLst/>
          </a:prstGeom>
          <a:noFill/>
          <a:ln>
            <a:noFill/>
          </a:ln>
        </p:spPr>
      </p:pic>
      <p:sp>
        <p:nvSpPr>
          <p:cNvPr id="142" name="Google Shape;142;gfb4a787c85_0_35"/>
          <p:cNvSpPr txBox="1"/>
          <p:nvPr>
            <p:ph idx="1" type="body"/>
          </p:nvPr>
        </p:nvSpPr>
        <p:spPr>
          <a:xfrm>
            <a:off x="7732200" y="2218825"/>
            <a:ext cx="4135200" cy="1090200"/>
          </a:xfrm>
          <a:prstGeom prst="rect">
            <a:avLst/>
          </a:prstGeom>
          <a:noFill/>
          <a:ln>
            <a:noFill/>
          </a:ln>
        </p:spPr>
        <p:txBody>
          <a:bodyPr anchorCtr="0" anchor="t" bIns="45700" lIns="9125" spcFirstLastPara="1" rIns="9125" wrap="square" tIns="45700">
            <a:noAutofit/>
          </a:bodyPr>
          <a:lstStyle/>
          <a:p>
            <a:pPr indent="-358775" lvl="1" marL="228600" marR="47244" rtl="0" algn="l">
              <a:lnSpc>
                <a:spcPct val="95000"/>
              </a:lnSpc>
              <a:spcBef>
                <a:spcPts val="0"/>
              </a:spcBef>
              <a:spcAft>
                <a:spcPts val="0"/>
              </a:spcAft>
              <a:buSzPts val="2050"/>
              <a:buChar char="•"/>
            </a:pPr>
            <a:r>
              <a:rPr lang="en-US" sz="2050"/>
              <a:t>Now on</a:t>
            </a:r>
            <a:r>
              <a:rPr lang="en-US" sz="2050"/>
              <a:t> NDE/PDA I&amp;T</a:t>
            </a:r>
            <a:endParaRPr sz="2050"/>
          </a:p>
          <a:p>
            <a:pPr indent="-358775" lvl="1" marL="228600" marR="47244" rtl="0" algn="l">
              <a:lnSpc>
                <a:spcPct val="95000"/>
              </a:lnSpc>
              <a:spcBef>
                <a:spcPts val="0"/>
              </a:spcBef>
              <a:spcAft>
                <a:spcPts val="0"/>
              </a:spcAft>
              <a:buSzPts val="2050"/>
              <a:buChar char="•"/>
            </a:pPr>
            <a:r>
              <a:rPr lang="en-US" sz="2050"/>
              <a:t>O.R.R. expected this month</a:t>
            </a:r>
            <a:endParaRPr sz="2050"/>
          </a:p>
          <a:p>
            <a:pPr indent="-358775" lvl="1" marL="228600" marR="47244" rtl="0" algn="l">
              <a:lnSpc>
                <a:spcPct val="95000"/>
              </a:lnSpc>
              <a:spcBef>
                <a:spcPts val="0"/>
              </a:spcBef>
              <a:spcAft>
                <a:spcPts val="0"/>
              </a:spcAft>
              <a:buSzPts val="2050"/>
              <a:buChar char="•"/>
            </a:pPr>
            <a:r>
              <a:rPr lang="en-US" sz="2050"/>
              <a:t>Currently e</a:t>
            </a:r>
            <a:r>
              <a:rPr lang="en-US" sz="2050"/>
              <a:t>valuating data flow performance</a:t>
            </a:r>
            <a:endParaRPr sz="2050"/>
          </a:p>
        </p:txBody>
      </p:sp>
      <p:sp>
        <p:nvSpPr>
          <p:cNvPr id="143" name="Google Shape;143;gfb4a787c85_0_3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44" name="Google Shape;144;gfb4a787c85_0_3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sz="3200"/>
              <a:t>In</a:t>
            </a:r>
            <a:r>
              <a:rPr lang="en-US" sz="3200"/>
              <a:t> Preparation: VIIRS Flood Mapping</a:t>
            </a:r>
            <a:endParaRPr sz="3200"/>
          </a:p>
        </p:txBody>
      </p:sp>
      <p:grpSp>
        <p:nvGrpSpPr>
          <p:cNvPr id="145" name="Google Shape;145;gfb4a787c85_0_35"/>
          <p:cNvGrpSpPr/>
          <p:nvPr/>
        </p:nvGrpSpPr>
        <p:grpSpPr>
          <a:xfrm>
            <a:off x="90219" y="995693"/>
            <a:ext cx="7064074" cy="3997830"/>
            <a:chOff x="267275" y="1407500"/>
            <a:chExt cx="9967650" cy="5252700"/>
          </a:xfrm>
        </p:grpSpPr>
        <p:pic>
          <p:nvPicPr>
            <p:cNvPr id="146" name="Google Shape;146;gfb4a787c85_0_35"/>
            <p:cNvPicPr preferRelativeResize="0"/>
            <p:nvPr/>
          </p:nvPicPr>
          <p:blipFill rotWithShape="1">
            <a:blip r:embed="rId4">
              <a:alphaModFix/>
            </a:blip>
            <a:srcRect b="0" l="0" r="0" t="4250"/>
            <a:stretch/>
          </p:blipFill>
          <p:spPr>
            <a:xfrm>
              <a:off x="267275" y="2887000"/>
              <a:ext cx="7148698" cy="3773200"/>
            </a:xfrm>
            <a:prstGeom prst="rect">
              <a:avLst/>
            </a:prstGeom>
            <a:noFill/>
            <a:ln cap="flat" cmpd="sng" w="9525">
              <a:solidFill>
                <a:srgbClr val="CCCCCC"/>
              </a:solidFill>
              <a:prstDash val="solid"/>
              <a:round/>
              <a:headEnd len="sm" w="sm" type="none"/>
              <a:tailEnd len="sm" w="sm" type="none"/>
            </a:ln>
          </p:spPr>
        </p:pic>
        <p:sp>
          <p:nvSpPr>
            <p:cNvPr id="147" name="Google Shape;147;gfb4a787c85_0_35"/>
            <p:cNvSpPr/>
            <p:nvPr/>
          </p:nvSpPr>
          <p:spPr>
            <a:xfrm>
              <a:off x="4602475" y="5806450"/>
              <a:ext cx="262200" cy="128100"/>
            </a:xfrm>
            <a:prstGeom prst="rect">
              <a:avLst/>
            </a:prstGeom>
            <a:noFill/>
            <a:ln cap="flat" cmpd="sng" w="9525">
              <a:solidFill>
                <a:srgbClr val="CCCCCC"/>
              </a:solidFill>
              <a:prstDash val="solid"/>
              <a:round/>
              <a:headEnd len="sm" w="sm" type="none"/>
              <a:tailEnd len="sm" w="sm" type="none"/>
            </a:ln>
            <a:effectLst>
              <a:outerShdw blurRad="100013" rotWithShape="0" algn="bl" dir="19140000" dist="3810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8" name="Google Shape;148;gfb4a787c85_0_35"/>
            <p:cNvCxnSpPr/>
            <p:nvPr/>
          </p:nvCxnSpPr>
          <p:spPr>
            <a:xfrm rot="10800000">
              <a:off x="3832675" y="1413700"/>
              <a:ext cx="769800" cy="4393500"/>
            </a:xfrm>
            <a:prstGeom prst="straightConnector1">
              <a:avLst/>
            </a:prstGeom>
            <a:noFill/>
            <a:ln cap="flat" cmpd="sng" w="9525">
              <a:solidFill>
                <a:srgbClr val="B7B7B7"/>
              </a:solidFill>
              <a:prstDash val="solid"/>
              <a:round/>
              <a:headEnd len="sm" w="sm" type="none"/>
              <a:tailEnd len="sm" w="sm" type="none"/>
            </a:ln>
          </p:spPr>
        </p:cxnSp>
        <p:cxnSp>
          <p:nvCxnSpPr>
            <p:cNvPr id="149" name="Google Shape;149;gfb4a787c85_0_35"/>
            <p:cNvCxnSpPr/>
            <p:nvPr/>
          </p:nvCxnSpPr>
          <p:spPr>
            <a:xfrm rot="10800000">
              <a:off x="3817075" y="4789150"/>
              <a:ext cx="785400" cy="1145400"/>
            </a:xfrm>
            <a:prstGeom prst="straightConnector1">
              <a:avLst/>
            </a:prstGeom>
            <a:noFill/>
            <a:ln cap="flat" cmpd="sng" w="9525">
              <a:solidFill>
                <a:srgbClr val="B7B7B7"/>
              </a:solidFill>
              <a:prstDash val="solid"/>
              <a:round/>
              <a:headEnd len="sm" w="sm" type="none"/>
              <a:tailEnd len="sm" w="sm" type="none"/>
            </a:ln>
          </p:spPr>
        </p:cxnSp>
        <p:cxnSp>
          <p:nvCxnSpPr>
            <p:cNvPr id="150" name="Google Shape;150;gfb4a787c85_0_35"/>
            <p:cNvCxnSpPr/>
            <p:nvPr/>
          </p:nvCxnSpPr>
          <p:spPr>
            <a:xfrm flipH="1" rot="10800000">
              <a:off x="4863850" y="1413550"/>
              <a:ext cx="5369400" cy="4392900"/>
            </a:xfrm>
            <a:prstGeom prst="straightConnector1">
              <a:avLst/>
            </a:prstGeom>
            <a:noFill/>
            <a:ln cap="flat" cmpd="sng" w="9525">
              <a:solidFill>
                <a:srgbClr val="B7B7B7"/>
              </a:solidFill>
              <a:prstDash val="solid"/>
              <a:round/>
              <a:headEnd len="sm" w="sm" type="none"/>
              <a:tailEnd len="sm" w="sm" type="none"/>
            </a:ln>
          </p:spPr>
        </p:cxnSp>
        <p:cxnSp>
          <p:nvCxnSpPr>
            <p:cNvPr id="151" name="Google Shape;151;gfb4a787c85_0_35"/>
            <p:cNvCxnSpPr/>
            <p:nvPr/>
          </p:nvCxnSpPr>
          <p:spPr>
            <a:xfrm flipH="1" rot="10800000">
              <a:off x="4866125" y="4796100"/>
              <a:ext cx="5368800" cy="1137600"/>
            </a:xfrm>
            <a:prstGeom prst="straightConnector1">
              <a:avLst/>
            </a:prstGeom>
            <a:noFill/>
            <a:ln cap="flat" cmpd="sng" w="9525">
              <a:solidFill>
                <a:srgbClr val="B7B7B7"/>
              </a:solidFill>
              <a:prstDash val="solid"/>
              <a:round/>
              <a:headEnd len="sm" w="sm" type="none"/>
              <a:tailEnd len="sm" w="sm" type="none"/>
            </a:ln>
          </p:spPr>
        </p:cxnSp>
        <p:pic>
          <p:nvPicPr>
            <p:cNvPr id="152" name="Google Shape;152;gfb4a787c85_0_35"/>
            <p:cNvPicPr preferRelativeResize="0"/>
            <p:nvPr/>
          </p:nvPicPr>
          <p:blipFill rotWithShape="1">
            <a:blip r:embed="rId5">
              <a:alphaModFix/>
            </a:blip>
            <a:srcRect b="0" l="0" r="0" t="3993"/>
            <a:stretch/>
          </p:blipFill>
          <p:spPr>
            <a:xfrm>
              <a:off x="3823220" y="1407500"/>
              <a:ext cx="6392576" cy="3374149"/>
            </a:xfrm>
            <a:prstGeom prst="rect">
              <a:avLst/>
            </a:prstGeom>
            <a:noFill/>
            <a:ln cap="flat" cmpd="sng" w="9525">
              <a:solidFill>
                <a:srgbClr val="CCCCCC"/>
              </a:solidFill>
              <a:prstDash val="solid"/>
              <a:round/>
              <a:headEnd len="sm" w="sm" type="none"/>
              <a:tailEnd len="sm" w="sm" type="none"/>
            </a:ln>
            <a:effectLst>
              <a:outerShdw blurRad="214313" rotWithShape="0" algn="bl" dir="19140000" dist="104775">
                <a:srgbClr val="000000">
                  <a:alpha val="49411"/>
                </a:srgbClr>
              </a:outerShdw>
            </a:effectLst>
          </p:spPr>
        </p:pic>
        <p:sp>
          <p:nvSpPr>
            <p:cNvPr id="153" name="Google Shape;153;gfb4a787c85_0_35"/>
            <p:cNvSpPr txBox="1"/>
            <p:nvPr/>
          </p:nvSpPr>
          <p:spPr>
            <a:xfrm rot="5400000">
              <a:off x="6819652" y="5705658"/>
              <a:ext cx="1556700" cy="1998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b="0" i="1" lang="en-US" sz="800" u="none" cap="none" strike="noStrike">
                  <a:solidFill>
                    <a:srgbClr val="666666"/>
                  </a:solidFill>
                  <a:latin typeface="Lato"/>
                  <a:ea typeface="Lato"/>
                  <a:cs typeface="Lato"/>
                  <a:sym typeface="Lato"/>
                </a:rPr>
                <a:t>h/t Derek van Pelt</a:t>
              </a:r>
              <a:endParaRPr b="0" i="1" sz="800" u="none" cap="none" strike="noStrike">
                <a:solidFill>
                  <a:srgbClr val="666666"/>
                </a:solidFill>
                <a:latin typeface="Lato"/>
                <a:ea typeface="Lato"/>
                <a:cs typeface="Lato"/>
                <a:sym typeface="Lato"/>
              </a:endParaRPr>
            </a:p>
          </p:txBody>
        </p:sp>
      </p:grpSp>
      <p:graphicFrame>
        <p:nvGraphicFramePr>
          <p:cNvPr id="154" name="Google Shape;154;gfb4a787c85_0_35"/>
          <p:cNvGraphicFramePr/>
          <p:nvPr/>
        </p:nvGraphicFramePr>
        <p:xfrm>
          <a:off x="6661700" y="6362700"/>
          <a:ext cx="3000000" cy="3000000"/>
        </p:xfrm>
        <a:graphic>
          <a:graphicData uri="http://schemas.openxmlformats.org/drawingml/2006/table">
            <a:tbl>
              <a:tblPr>
                <a:noFill/>
                <a:tableStyleId>{C69A8AD5-87EE-412D-A908-2298109CCF97}</a:tableStyleId>
              </a:tblPr>
              <a:tblGrid>
                <a:gridCol w="382850"/>
                <a:gridCol w="382850"/>
                <a:gridCol w="382850"/>
                <a:gridCol w="382850"/>
                <a:gridCol w="382850"/>
                <a:gridCol w="382850"/>
                <a:gridCol w="382850"/>
                <a:gridCol w="382850"/>
                <a:gridCol w="382850"/>
                <a:gridCol w="382850"/>
                <a:gridCol w="382850"/>
                <a:gridCol w="382850"/>
                <a:gridCol w="382850"/>
                <a:gridCol w="382850"/>
              </a:tblGrid>
              <a:tr h="124925">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Mar. 15</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16</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17</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18</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19 </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20</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21</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22</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23</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24</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25</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26</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27</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US" sz="600">
                          <a:solidFill>
                            <a:srgbClr val="434343"/>
                          </a:solidFill>
                          <a:latin typeface="Lato"/>
                          <a:ea typeface="Lato"/>
                          <a:cs typeface="Lato"/>
                          <a:sym typeface="Lato"/>
                        </a:rPr>
                        <a:t>28</a:t>
                      </a:r>
                      <a:endParaRPr sz="600">
                        <a:solidFill>
                          <a:srgbClr val="434343"/>
                        </a:solidFill>
                        <a:latin typeface="Lato"/>
                        <a:ea typeface="Lato"/>
                        <a:cs typeface="Lato"/>
                        <a:sym typeface="Lato"/>
                      </a:endParaRPr>
                    </a:p>
                  </a:txBody>
                  <a:tcPr marT="9125" marB="9125" marR="18275" marL="182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55" name="Google Shape;155;gfb4a787c85_0_35"/>
          <p:cNvGraphicFramePr/>
          <p:nvPr/>
        </p:nvGraphicFramePr>
        <p:xfrm>
          <a:off x="6422225" y="3764700"/>
          <a:ext cx="3000000" cy="3000000"/>
        </p:xfrm>
        <a:graphic>
          <a:graphicData uri="http://schemas.openxmlformats.org/drawingml/2006/table">
            <a:tbl>
              <a:tblPr>
                <a:noFill/>
                <a:tableStyleId>{C69A8AD5-87EE-412D-A908-2298109CCF97}</a:tableStyleId>
              </a:tblPr>
              <a:tblGrid>
                <a:gridCol w="219450"/>
              </a:tblGrid>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90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80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70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60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50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40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30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20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10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74525">
                <a:tc>
                  <a:txBody>
                    <a:bodyPr/>
                    <a:lstStyle/>
                    <a:p>
                      <a:pPr indent="0" lvl="0" marL="0" rtl="0" algn="r">
                        <a:spcBef>
                          <a:spcPts val="0"/>
                        </a:spcBef>
                        <a:spcAft>
                          <a:spcPts val="0"/>
                        </a:spcAft>
                        <a:buNone/>
                      </a:pPr>
                      <a:r>
                        <a:rPr lang="en-US" sz="600">
                          <a:solidFill>
                            <a:srgbClr val="434343"/>
                          </a:solidFill>
                          <a:latin typeface="Lato"/>
                          <a:ea typeface="Lato"/>
                          <a:cs typeface="Lato"/>
                          <a:sym typeface="Lato"/>
                        </a:rPr>
                        <a:t>0</a:t>
                      </a:r>
                      <a:endParaRPr sz="600">
                        <a:solidFill>
                          <a:srgbClr val="434343"/>
                        </a:solidFill>
                        <a:latin typeface="Lato"/>
                        <a:ea typeface="Lato"/>
                        <a:cs typeface="Lato"/>
                        <a:sym typeface="Lato"/>
                      </a:endParaRPr>
                    </a:p>
                  </a:txBody>
                  <a:tcPr marT="9125" marB="9125" marR="9125" marL="91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56" name="Google Shape;156;gfb4a787c85_0_35"/>
          <p:cNvSpPr txBox="1"/>
          <p:nvPr/>
        </p:nvSpPr>
        <p:spPr>
          <a:xfrm rot="-5400000">
            <a:off x="5973700" y="4965525"/>
            <a:ext cx="1028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rgbClr val="434343"/>
                </a:solidFill>
                <a:latin typeface="Lato"/>
                <a:ea typeface="Lato"/>
                <a:cs typeface="Lato"/>
                <a:sym typeface="Lato"/>
              </a:rPr>
              <a:t>Latency (minutes)</a:t>
            </a:r>
            <a:endParaRPr sz="800">
              <a:solidFill>
                <a:srgbClr val="434343"/>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0b1813ef6e_0_137"/>
          <p:cNvSpPr txBox="1"/>
          <p:nvPr>
            <p:ph idx="1" type="body"/>
          </p:nvPr>
        </p:nvSpPr>
        <p:spPr>
          <a:xfrm>
            <a:off x="148275" y="1193775"/>
            <a:ext cx="8017800" cy="48717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15000"/>
              </a:lnSpc>
              <a:spcBef>
                <a:spcPts val="1000"/>
              </a:spcBef>
              <a:spcAft>
                <a:spcPts val="0"/>
              </a:spcAft>
              <a:buSzPts val="2200"/>
              <a:buChar char="•"/>
            </a:pPr>
            <a:r>
              <a:rPr lang="en-US" sz="2200"/>
              <a:t>Flash Extent Density (</a:t>
            </a:r>
            <a:r>
              <a:rPr lang="en-US" sz="2200"/>
              <a:t>FED) “punctured tiles” are currently produced by ISatSS and disseminated via Regional LDM</a:t>
            </a:r>
            <a:endParaRPr sz="2200"/>
          </a:p>
          <a:p>
            <a:pPr indent="-342900" lvl="1" marL="914400" marR="0" rtl="0" algn="l">
              <a:lnSpc>
                <a:spcPct val="115000"/>
              </a:lnSpc>
              <a:spcBef>
                <a:spcPts val="0"/>
              </a:spcBef>
              <a:spcAft>
                <a:spcPts val="0"/>
              </a:spcAft>
              <a:buSzPts val="1800"/>
              <a:buChar char="•"/>
            </a:pPr>
            <a:r>
              <a:rPr lang="en-US" sz="1800"/>
              <a:t>AWIPS configs are in TOWR-S RPM v20+</a:t>
            </a:r>
            <a:endParaRPr sz="1800"/>
          </a:p>
          <a:p>
            <a:pPr indent="-368300" lvl="0" marL="457200" marR="1721760" rtl="0" algn="l">
              <a:lnSpc>
                <a:spcPct val="115000"/>
              </a:lnSpc>
              <a:spcBef>
                <a:spcPts val="1000"/>
              </a:spcBef>
              <a:spcAft>
                <a:spcPts val="0"/>
              </a:spcAft>
              <a:buSzPts val="2200"/>
              <a:buChar char="•"/>
            </a:pPr>
            <a:r>
              <a:rPr lang="en-US" sz="2200"/>
              <a:t>AWIPS / SBN activation of op</a:t>
            </a:r>
            <a:r>
              <a:rPr lang="en-US" sz="2200"/>
              <a:t>erational FED tiles from NESDIS is expected around or after Oct. 2022.</a:t>
            </a:r>
            <a:endParaRPr sz="2200"/>
          </a:p>
          <a:p>
            <a:pPr indent="-368300" lvl="0" marL="457200" marR="1721760" rtl="0" algn="l">
              <a:lnSpc>
                <a:spcPct val="115000"/>
              </a:lnSpc>
              <a:spcBef>
                <a:spcPts val="1000"/>
              </a:spcBef>
              <a:spcAft>
                <a:spcPts val="0"/>
              </a:spcAft>
              <a:buSzPts val="2200"/>
              <a:buChar char="•"/>
            </a:pPr>
            <a:r>
              <a:rPr lang="en-US" sz="2200"/>
              <a:t>Now preparing for dissemination via </a:t>
            </a:r>
            <a:r>
              <a:rPr lang="en-US" sz="2200">
                <a:extLst>
                  <a:ext uri="http://customooxmlschemas.google.com/">
                    <go:slidesCustomData xmlns:go="http://customooxmlschemas.google.com/" textRoundtripDataId="1"/>
                  </a:ext>
                </a:extLst>
              </a:rPr>
              <a:t>SBN:</a:t>
            </a:r>
            <a:endParaRPr sz="2200"/>
          </a:p>
          <a:p>
            <a:pPr indent="-342900" lvl="1" marL="914400" marR="1721760" rtl="0" algn="l">
              <a:lnSpc>
                <a:spcPct val="115000"/>
              </a:lnSpc>
              <a:spcBef>
                <a:spcPts val="0"/>
              </a:spcBef>
              <a:spcAft>
                <a:spcPts val="0"/>
              </a:spcAft>
              <a:buSzPts val="1800"/>
              <a:buChar char="•"/>
            </a:pPr>
            <a:r>
              <a:rPr lang="en-US" sz="1800"/>
              <a:t>Assess bandwidth (Mbps) and file cadence</a:t>
            </a:r>
            <a:endParaRPr sz="1800"/>
          </a:p>
          <a:p>
            <a:pPr indent="-342900" lvl="1" marL="914400" marR="1721760" rtl="0" algn="l">
              <a:lnSpc>
                <a:spcPct val="115000"/>
              </a:lnSpc>
              <a:spcBef>
                <a:spcPts val="0"/>
              </a:spcBef>
              <a:spcAft>
                <a:spcPts val="0"/>
              </a:spcAft>
              <a:buSzPts val="1800"/>
              <a:buChar char="•"/>
            </a:pPr>
            <a:r>
              <a:rPr lang="en-US" sz="1800"/>
              <a:t>Set file naming conventions, WMO headers</a:t>
            </a:r>
            <a:endParaRPr sz="1800"/>
          </a:p>
          <a:p>
            <a:pPr indent="-342900" lvl="1" marL="914400" marR="1721760" rtl="0" algn="l">
              <a:lnSpc>
                <a:spcPct val="115000"/>
              </a:lnSpc>
              <a:spcBef>
                <a:spcPts val="0"/>
              </a:spcBef>
              <a:spcAft>
                <a:spcPts val="0"/>
              </a:spcAft>
              <a:buSzPts val="1800"/>
              <a:buChar char="•"/>
            </a:pPr>
            <a:r>
              <a:rPr lang="en-US" sz="1800"/>
              <a:t>Configure NCF routing</a:t>
            </a:r>
            <a:endParaRPr sz="1800"/>
          </a:p>
          <a:p>
            <a:pPr indent="-342900" lvl="1" marL="914400" marR="1721760" rtl="0" algn="l">
              <a:lnSpc>
                <a:spcPct val="115000"/>
              </a:lnSpc>
              <a:spcBef>
                <a:spcPts val="0"/>
              </a:spcBef>
              <a:spcAft>
                <a:spcPts val="0"/>
              </a:spcAft>
              <a:buSzPts val="1800"/>
              <a:buChar char="•"/>
            </a:pPr>
            <a:r>
              <a:rPr lang="en-US" sz="1800"/>
              <a:t>Test</a:t>
            </a:r>
            <a:endParaRPr sz="1800"/>
          </a:p>
          <a:p>
            <a:pPr indent="-342900" lvl="1" marL="914400" marR="1721760" rtl="0" algn="l">
              <a:lnSpc>
                <a:spcPct val="115000"/>
              </a:lnSpc>
              <a:spcBef>
                <a:spcPts val="0"/>
              </a:spcBef>
              <a:spcAft>
                <a:spcPts val="0"/>
              </a:spcAft>
              <a:buSzPts val="1800"/>
              <a:buChar char="•"/>
            </a:pPr>
            <a:r>
              <a:rPr lang="en-US" sz="1800"/>
              <a:t>Inform users via Service Change Notice, VLab, </a:t>
            </a:r>
            <a:r>
              <a:rPr i="1" lang="en-US" sz="1800"/>
              <a:t>etc.</a:t>
            </a:r>
            <a:endParaRPr i="1" sz="1800"/>
          </a:p>
        </p:txBody>
      </p:sp>
      <p:sp>
        <p:nvSpPr>
          <p:cNvPr id="163" name="Google Shape;163;g10b1813ef6e_0_13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64" name="Google Shape;164;g10b1813ef6e_0_137"/>
          <p:cNvSpPr txBox="1"/>
          <p:nvPr>
            <p:ph type="title"/>
          </p:nvPr>
        </p:nvSpPr>
        <p:spPr>
          <a:xfrm>
            <a:off x="1219200" y="2031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2800"/>
              <a:t>In preparation: Operational GLM Flash Extent Density</a:t>
            </a:r>
            <a:endParaRPr sz="2800"/>
          </a:p>
        </p:txBody>
      </p:sp>
      <p:pic>
        <p:nvPicPr>
          <p:cNvPr id="165" name="Google Shape;165;g10b1813ef6e_0_137"/>
          <p:cNvPicPr preferRelativeResize="0"/>
          <p:nvPr/>
        </p:nvPicPr>
        <p:blipFill rotWithShape="1">
          <a:blip r:embed="rId3">
            <a:alphaModFix/>
          </a:blip>
          <a:srcRect b="0" l="0" r="0" t="0"/>
          <a:stretch/>
        </p:blipFill>
        <p:spPr>
          <a:xfrm>
            <a:off x="6555025" y="2184375"/>
            <a:ext cx="5611691" cy="3954500"/>
          </a:xfrm>
          <a:prstGeom prst="rect">
            <a:avLst/>
          </a:prstGeom>
          <a:noFill/>
          <a:ln>
            <a:noFill/>
          </a:ln>
        </p:spPr>
      </p:pic>
      <p:sp>
        <p:nvSpPr>
          <p:cNvPr id="166" name="Google Shape;166;g10b1813ef6e_0_137"/>
          <p:cNvSpPr/>
          <p:nvPr/>
        </p:nvSpPr>
        <p:spPr>
          <a:xfrm>
            <a:off x="9498750" y="1061850"/>
            <a:ext cx="1959606" cy="1042524"/>
          </a:xfrm>
          <a:prstGeom prst="irregularSeal1">
            <a:avLst/>
          </a:prstGeom>
          <a:solidFill>
            <a:schemeClr val="lt2"/>
          </a:solidFill>
          <a:ln cap="flat" cmpd="sng" w="9525">
            <a:solidFill>
              <a:srgbClr val="B7B7B7"/>
            </a:solidFill>
            <a:prstDash val="solid"/>
            <a:round/>
            <a:headEnd len="sm" w="sm" type="none"/>
            <a:tailEnd len="sm" w="sm" type="none"/>
          </a:ln>
          <a:effectLst>
            <a:outerShdw blurRad="100013" rotWithShape="0" algn="bl" dir="5400000" dist="38100">
              <a:srgbClr val="000000">
                <a:alpha val="50000"/>
              </a:srgbClr>
            </a:outerShdw>
          </a:effectLst>
        </p:spPr>
        <p:txBody>
          <a:bodyPr anchorCtr="0" anchor="ctr" bIns="9125" lIns="9125" spcFirstLastPara="1" rIns="9125" wrap="square" tIns="9125">
            <a:noAutofit/>
          </a:bodyPr>
          <a:lstStyle/>
          <a:p>
            <a:pPr indent="0" lvl="0" marL="0" rtl="0" algn="l">
              <a:spcBef>
                <a:spcPts val="0"/>
              </a:spcBef>
              <a:spcAft>
                <a:spcPts val="0"/>
              </a:spcAft>
              <a:buNone/>
            </a:pPr>
            <a:r>
              <a:rPr lang="en-US" sz="1000">
                <a:solidFill>
                  <a:srgbClr val="666666"/>
                </a:solidFill>
                <a:latin typeface="Lato"/>
                <a:ea typeface="Lato"/>
                <a:cs typeface="Lato"/>
                <a:sym typeface="Lato"/>
              </a:rPr>
              <a:t>No change since January TOWR-S Update</a:t>
            </a:r>
            <a:endParaRPr sz="1000">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d539bf22fd_0_2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73" name="Google Shape;173;gd539bf22fd_0_28"/>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34375"/>
              <a:buNone/>
            </a:pPr>
            <a:r>
              <a:rPr lang="en-US" sz="3200"/>
              <a:t>In preparation: </a:t>
            </a:r>
            <a:br>
              <a:rPr lang="en-US" sz="3200"/>
            </a:br>
            <a:r>
              <a:rPr lang="en-US" sz="3200"/>
              <a:t>GOES-R ABI 2.5-minute CONUS scan schedule</a:t>
            </a:r>
            <a:endParaRPr sz="3200"/>
          </a:p>
        </p:txBody>
      </p:sp>
      <p:sp>
        <p:nvSpPr>
          <p:cNvPr id="174" name="Google Shape;174;gd539bf22fd_0_28"/>
          <p:cNvSpPr txBox="1"/>
          <p:nvPr>
            <p:ph idx="1" type="body"/>
          </p:nvPr>
        </p:nvSpPr>
        <p:spPr>
          <a:xfrm>
            <a:off x="6047025" y="2026150"/>
            <a:ext cx="6043500" cy="1051500"/>
          </a:xfrm>
          <a:prstGeom prst="rect">
            <a:avLst/>
          </a:prstGeom>
          <a:noFill/>
          <a:ln>
            <a:noFill/>
          </a:ln>
        </p:spPr>
        <p:txBody>
          <a:bodyPr anchorCtr="0" anchor="t" bIns="45700" lIns="91425" spcFirstLastPara="1" rIns="91425" wrap="square" tIns="45700">
            <a:normAutofit lnSpcReduction="10000"/>
          </a:bodyPr>
          <a:lstStyle/>
          <a:p>
            <a:pPr indent="-342947" lvl="0" marL="457200" rtl="0" algn="l">
              <a:lnSpc>
                <a:spcPct val="115000"/>
              </a:lnSpc>
              <a:spcBef>
                <a:spcPts val="1000"/>
              </a:spcBef>
              <a:spcAft>
                <a:spcPts val="0"/>
              </a:spcAft>
              <a:buSzPts val="1800"/>
              <a:buChar char="●"/>
            </a:pPr>
            <a:r>
              <a:rPr lang="en-US" sz="2000" strike="sngStrike">
                <a:solidFill>
                  <a:srgbClr val="999999"/>
                </a:solidFill>
              </a:rPr>
              <a:t>2-&gt;</a:t>
            </a:r>
            <a:r>
              <a:rPr lang="en-US" sz="2000"/>
              <a:t> 4 CONUS sector scans every 10 minutes</a:t>
            </a:r>
            <a:endParaRPr sz="2000">
              <a:solidFill>
                <a:srgbClr val="999999"/>
              </a:solidFill>
            </a:endParaRPr>
          </a:p>
          <a:p>
            <a:pPr indent="-355600" lvl="0" marL="457200" rtl="0" algn="l">
              <a:lnSpc>
                <a:spcPct val="115000"/>
              </a:lnSpc>
              <a:spcBef>
                <a:spcPts val="0"/>
              </a:spcBef>
              <a:spcAft>
                <a:spcPts val="0"/>
              </a:spcAft>
              <a:buSzPts val="2000"/>
              <a:buChar char="●"/>
            </a:pPr>
            <a:r>
              <a:rPr lang="en-US" sz="2000" strike="sngStrike">
                <a:solidFill>
                  <a:srgbClr val="999999"/>
                </a:solidFill>
              </a:rPr>
              <a:t>20-&gt;</a:t>
            </a:r>
            <a:r>
              <a:rPr lang="en-US" sz="2000"/>
              <a:t> 4 Meso sector scans every 10 minutes</a:t>
            </a:r>
            <a:endParaRPr sz="2000"/>
          </a:p>
          <a:p>
            <a:pPr indent="-355600" lvl="0" marL="457200" rtl="0" algn="l">
              <a:lnSpc>
                <a:spcPct val="115000"/>
              </a:lnSpc>
              <a:spcBef>
                <a:spcPts val="0"/>
              </a:spcBef>
              <a:spcAft>
                <a:spcPts val="0"/>
              </a:spcAft>
              <a:buSzPts val="2000"/>
              <a:buChar char="●"/>
            </a:pPr>
            <a:r>
              <a:rPr lang="en-US" sz="2000"/>
              <a:t>1 FD scan every 10 minutes</a:t>
            </a:r>
            <a:endParaRPr sz="2000"/>
          </a:p>
        </p:txBody>
      </p:sp>
      <p:grpSp>
        <p:nvGrpSpPr>
          <p:cNvPr id="175" name="Google Shape;175;gd539bf22fd_0_28"/>
          <p:cNvGrpSpPr/>
          <p:nvPr/>
        </p:nvGrpSpPr>
        <p:grpSpPr>
          <a:xfrm>
            <a:off x="212650" y="1211874"/>
            <a:ext cx="5687845" cy="5149327"/>
            <a:chOff x="900993" y="1141950"/>
            <a:chExt cx="6388684" cy="4379424"/>
          </a:xfrm>
        </p:grpSpPr>
        <p:pic>
          <p:nvPicPr>
            <p:cNvPr id="176" name="Google Shape;176;gd539bf22fd_0_28"/>
            <p:cNvPicPr preferRelativeResize="0"/>
            <p:nvPr/>
          </p:nvPicPr>
          <p:blipFill rotWithShape="1">
            <a:blip r:embed="rId3">
              <a:alphaModFix/>
            </a:blip>
            <a:srcRect b="0" l="0" r="0" t="0"/>
            <a:stretch/>
          </p:blipFill>
          <p:spPr>
            <a:xfrm>
              <a:off x="900993" y="3347998"/>
              <a:ext cx="6388680" cy="1925116"/>
            </a:xfrm>
            <a:prstGeom prst="rect">
              <a:avLst/>
            </a:prstGeom>
            <a:noFill/>
            <a:ln>
              <a:noFill/>
            </a:ln>
          </p:spPr>
        </p:pic>
        <p:pic>
          <p:nvPicPr>
            <p:cNvPr id="177" name="Google Shape;177;gd539bf22fd_0_28"/>
            <p:cNvPicPr preferRelativeResize="0"/>
            <p:nvPr/>
          </p:nvPicPr>
          <p:blipFill rotWithShape="1">
            <a:blip r:embed="rId4">
              <a:alphaModFix/>
            </a:blip>
            <a:srcRect b="0" l="0" r="0" t="16846"/>
            <a:stretch/>
          </p:blipFill>
          <p:spPr>
            <a:xfrm>
              <a:off x="900993" y="1141950"/>
              <a:ext cx="6388684" cy="1925165"/>
            </a:xfrm>
            <a:prstGeom prst="rect">
              <a:avLst/>
            </a:prstGeom>
            <a:noFill/>
            <a:ln>
              <a:noFill/>
            </a:ln>
          </p:spPr>
        </p:pic>
        <p:sp>
          <p:nvSpPr>
            <p:cNvPr id="178" name="Google Shape;178;gd539bf22fd_0_28"/>
            <p:cNvSpPr txBox="1"/>
            <p:nvPr/>
          </p:nvSpPr>
          <p:spPr>
            <a:xfrm>
              <a:off x="900993" y="3002556"/>
              <a:ext cx="3924600" cy="3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i="0" lang="en-US" sz="1100" u="none" cap="none" strike="noStrike">
                  <a:solidFill>
                    <a:srgbClr val="000000"/>
                  </a:solidFill>
                  <a:latin typeface="Lato"/>
                  <a:ea typeface="Lato"/>
                  <a:cs typeface="Lato"/>
                  <a:sym typeface="Lato"/>
                </a:rPr>
                <a:t>Mode 6 scan schedule (repeats every 10 minutes)</a:t>
              </a:r>
              <a:endParaRPr i="0" sz="1100" u="none" cap="none" strike="noStrike">
                <a:solidFill>
                  <a:srgbClr val="000000"/>
                </a:solidFill>
                <a:latin typeface="Lato"/>
                <a:ea typeface="Lato"/>
                <a:cs typeface="Lato"/>
                <a:sym typeface="Lato"/>
              </a:endParaRPr>
            </a:p>
          </p:txBody>
        </p:sp>
        <p:sp>
          <p:nvSpPr>
            <p:cNvPr id="179" name="Google Shape;179;gd539bf22fd_0_28"/>
            <p:cNvSpPr txBox="1"/>
            <p:nvPr/>
          </p:nvSpPr>
          <p:spPr>
            <a:xfrm>
              <a:off x="900993" y="5220174"/>
              <a:ext cx="5807400" cy="3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i="0" lang="en-US" sz="1100" u="none" cap="none" strike="noStrike">
                  <a:solidFill>
                    <a:srgbClr val="000000"/>
                  </a:solidFill>
                  <a:latin typeface="Lato"/>
                  <a:ea typeface="Lato"/>
                  <a:cs typeface="Lato"/>
                  <a:sym typeface="Lato"/>
                </a:rPr>
                <a:t>Example CONUS 2.5 minute scan schedule (repeats every 10 minutes)</a:t>
              </a:r>
              <a:endParaRPr i="0" sz="1100" u="none" cap="none" strike="noStrike">
                <a:solidFill>
                  <a:srgbClr val="000000"/>
                </a:solidFill>
                <a:latin typeface="Lato"/>
                <a:ea typeface="Lato"/>
                <a:cs typeface="Lato"/>
                <a:sym typeface="Lato"/>
              </a:endParaRPr>
            </a:p>
          </p:txBody>
        </p:sp>
      </p:grpSp>
      <p:pic>
        <p:nvPicPr>
          <p:cNvPr id="180" name="Google Shape;180;gd539bf22fd_0_28"/>
          <p:cNvPicPr preferRelativeResize="0"/>
          <p:nvPr/>
        </p:nvPicPr>
        <p:blipFill rotWithShape="1">
          <a:blip r:embed="rId5">
            <a:alphaModFix/>
          </a:blip>
          <a:srcRect b="0" l="0" r="0" t="0"/>
          <a:stretch/>
        </p:blipFill>
        <p:spPr>
          <a:xfrm>
            <a:off x="6216050" y="3399575"/>
            <a:ext cx="5874474" cy="2694643"/>
          </a:xfrm>
          <a:prstGeom prst="rect">
            <a:avLst/>
          </a:prstGeom>
          <a:noFill/>
          <a:ln>
            <a:noFill/>
          </a:ln>
        </p:spPr>
      </p:pic>
      <p:sp>
        <p:nvSpPr>
          <p:cNvPr id="181" name="Google Shape;181;gd539bf22fd_0_28"/>
          <p:cNvSpPr txBox="1"/>
          <p:nvPr/>
        </p:nvSpPr>
        <p:spPr>
          <a:xfrm>
            <a:off x="6216050" y="6058700"/>
            <a:ext cx="5170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i="0" lang="en-US" sz="1100" u="none" cap="none" strike="noStrike">
                <a:solidFill>
                  <a:srgbClr val="000000"/>
                </a:solidFill>
                <a:latin typeface="Lato"/>
                <a:ea typeface="Lato"/>
                <a:cs typeface="Lato"/>
                <a:sym typeface="Lato"/>
              </a:rPr>
              <a:t>AWIPS view of 2.5 minute scan schedule (using Meso sector imagery)</a:t>
            </a:r>
            <a:endParaRPr i="0" sz="1100" u="none" cap="none" strike="noStrike">
              <a:solidFill>
                <a:srgbClr val="000000"/>
              </a:solidFill>
              <a:latin typeface="Lato"/>
              <a:ea typeface="Lato"/>
              <a:cs typeface="Lato"/>
              <a:sym typeface="Lato"/>
            </a:endParaRPr>
          </a:p>
        </p:txBody>
      </p:sp>
      <p:sp>
        <p:nvSpPr>
          <p:cNvPr id="182" name="Google Shape;182;gd539bf22fd_0_28"/>
          <p:cNvSpPr/>
          <p:nvPr/>
        </p:nvSpPr>
        <p:spPr>
          <a:xfrm>
            <a:off x="9498750" y="1061850"/>
            <a:ext cx="1959606" cy="1042524"/>
          </a:xfrm>
          <a:prstGeom prst="irregularSeal1">
            <a:avLst/>
          </a:prstGeom>
          <a:solidFill>
            <a:schemeClr val="lt2"/>
          </a:solidFill>
          <a:ln cap="flat" cmpd="sng" w="9525">
            <a:solidFill>
              <a:srgbClr val="CCCCCC"/>
            </a:solidFill>
            <a:prstDash val="solid"/>
            <a:round/>
            <a:headEnd len="sm" w="sm" type="none"/>
            <a:tailEnd len="sm" w="sm" type="none"/>
          </a:ln>
          <a:effectLst>
            <a:outerShdw blurRad="100013" rotWithShape="0" algn="bl" dir="5400000" dist="38100">
              <a:srgbClr val="000000">
                <a:alpha val="50000"/>
              </a:srgbClr>
            </a:outerShdw>
          </a:effectLst>
        </p:spPr>
        <p:txBody>
          <a:bodyPr anchorCtr="0" anchor="ctr" bIns="9125" lIns="9125" spcFirstLastPara="1" rIns="9125" wrap="square" tIns="9125">
            <a:noAutofit/>
          </a:bodyPr>
          <a:lstStyle/>
          <a:p>
            <a:pPr indent="0" lvl="0" marL="0" rtl="0" algn="l">
              <a:spcBef>
                <a:spcPts val="0"/>
              </a:spcBef>
              <a:spcAft>
                <a:spcPts val="0"/>
              </a:spcAft>
              <a:buNone/>
            </a:pPr>
            <a:r>
              <a:rPr lang="en-US" sz="1000">
                <a:solidFill>
                  <a:srgbClr val="666666"/>
                </a:solidFill>
                <a:latin typeface="Lato"/>
                <a:ea typeface="Lato"/>
                <a:cs typeface="Lato"/>
                <a:sym typeface="Lato"/>
              </a:rPr>
              <a:t>No change since January TOWR-S Update</a:t>
            </a:r>
            <a:endParaRPr sz="1000">
              <a:solidFill>
                <a:srgbClr val="666666"/>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2018-01-19T17:21:27Z</dcterms:created>
  <dc:creator>Jose Harris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dcdf563-9c50-447a-ad1c-b13367e97c6b_Enabled">
    <vt:lpwstr>true</vt:lpwstr>
  </property>
  <property fmtid="{D5CDD505-2E9C-101B-9397-08002B2CF9AE}" pid="3" name="MSIP_Label_1dcdf563-9c50-447a-ad1c-b13367e97c6b_SetDate">
    <vt:lpwstr>2020-06-23T18:15:40Z</vt:lpwstr>
  </property>
  <property fmtid="{D5CDD505-2E9C-101B-9397-08002B2CF9AE}" pid="4" name="MSIP_Label_1dcdf563-9c50-447a-ad1c-b13367e97c6b_Method">
    <vt:lpwstr>Standard</vt:lpwstr>
  </property>
  <property fmtid="{D5CDD505-2E9C-101B-9397-08002B2CF9AE}" pid="5" name="MSIP_Label_1dcdf563-9c50-447a-ad1c-b13367e97c6b_Name">
    <vt:lpwstr>Public</vt:lpwstr>
  </property>
  <property fmtid="{D5CDD505-2E9C-101B-9397-08002B2CF9AE}" pid="6" name="MSIP_Label_1dcdf563-9c50-447a-ad1c-b13367e97c6b_SiteId">
    <vt:lpwstr>e9c974a7-6e14-4451-bfa0-d39600243e2f</vt:lpwstr>
  </property>
  <property fmtid="{D5CDD505-2E9C-101B-9397-08002B2CF9AE}" pid="7" name="MSIP_Label_1dcdf563-9c50-447a-ad1c-b13367e97c6b_ActionId">
    <vt:lpwstr>54da9f7b-ab33-4680-baaf-fadeadaaf313</vt:lpwstr>
  </property>
  <property fmtid="{D5CDD505-2E9C-101B-9397-08002B2CF9AE}" pid="8" name="MSIP_Label_1dcdf563-9c50-447a-ad1c-b13367e97c6b_ContentBits">
    <vt:lpwstr>0</vt:lpwstr>
  </property>
</Properties>
</file>