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6858000" cx="12192000"/>
  <p:notesSz cx="6858000" cy="9144000"/>
  <p:embeddedFontLst>
    <p:embeddedFont>
      <p:font typeface="Raleway SemiBold"/>
      <p:regular r:id="rId40"/>
      <p:bold r:id="rId41"/>
      <p:italic r:id="rId42"/>
      <p:boldItalic r:id="rId43"/>
    </p:embeddedFont>
    <p:embeddedFont>
      <p:font typeface="Raleway"/>
      <p:regular r:id="rId44"/>
      <p:bold r:id="rId45"/>
      <p:italic r:id="rId46"/>
      <p:boldItalic r:id="rId47"/>
    </p:embeddedFont>
    <p:embeddedFont>
      <p:font typeface="Roboto Black"/>
      <p:bold r:id="rId48"/>
      <p:boldItalic r:id="rId49"/>
    </p:embeddedFont>
    <p:embeddedFont>
      <p:font typeface="Lato"/>
      <p:regular r:id="rId50"/>
      <p:bold r:id="rId51"/>
      <p:italic r:id="rId52"/>
      <p:boldItalic r:id="rId53"/>
    </p:embeddedFont>
    <p:embeddedFont>
      <p:font typeface="Montserrat"/>
      <p:regular r:id="rId54"/>
      <p:bold r:id="rId55"/>
      <p:italic r:id="rId56"/>
      <p:boldItalic r:id="rId57"/>
    </p:embeddedFont>
    <p:embeddedFont>
      <p:font typeface="Lato Light"/>
      <p:regular r:id="rId58"/>
      <p:bold r:id="rId59"/>
      <p:italic r:id="rId60"/>
      <p:boldItalic r:id="rId61"/>
    </p:embeddedFont>
    <p:embeddedFont>
      <p:font typeface="Roboto Light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9AA0A6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66" roundtripDataSignature="AMtx7mjiz4Aq3aPeAvKADkmbORX3JRCr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CA326C5-6A6E-487C-818C-560617F3E588}">
  <a:tblStyle styleId="{6CA326C5-6A6E-487C-818C-560617F3E5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F9F3145C-788E-405E-8139-E76716985AEC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CACD386A-7B0A-4030-9546-0FFA51EC2749}" styleName="Table_2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SemiBold-regular.fntdata"/><Relationship Id="rId42" Type="http://schemas.openxmlformats.org/officeDocument/2006/relationships/font" Target="fonts/RalewaySemiBold-italic.fntdata"/><Relationship Id="rId41" Type="http://schemas.openxmlformats.org/officeDocument/2006/relationships/font" Target="fonts/RalewaySemiBold-bold.fntdata"/><Relationship Id="rId44" Type="http://schemas.openxmlformats.org/officeDocument/2006/relationships/font" Target="fonts/Raleway-regular.fntdata"/><Relationship Id="rId43" Type="http://schemas.openxmlformats.org/officeDocument/2006/relationships/font" Target="fonts/RalewaySemiBold-boldItalic.fntdata"/><Relationship Id="rId46" Type="http://schemas.openxmlformats.org/officeDocument/2006/relationships/font" Target="fonts/Raleway-italic.fntdata"/><Relationship Id="rId45" Type="http://schemas.openxmlformats.org/officeDocument/2006/relationships/font" Target="fonts/Raleway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RobotoBlack-bold.fntdata"/><Relationship Id="rId47" Type="http://schemas.openxmlformats.org/officeDocument/2006/relationships/font" Target="fonts/Raleway-boldItalic.fntdata"/><Relationship Id="rId49" Type="http://schemas.openxmlformats.org/officeDocument/2006/relationships/font" Target="fonts/RobotoBlack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RobotoLight-regular.fntdata"/><Relationship Id="rId61" Type="http://schemas.openxmlformats.org/officeDocument/2006/relationships/font" Target="fonts/LatoLight-boldItalic.fntdata"/><Relationship Id="rId20" Type="http://schemas.openxmlformats.org/officeDocument/2006/relationships/slide" Target="slides/slide14.xml"/><Relationship Id="rId64" Type="http://schemas.openxmlformats.org/officeDocument/2006/relationships/font" Target="fonts/RobotoLight-italic.fntdata"/><Relationship Id="rId63" Type="http://schemas.openxmlformats.org/officeDocument/2006/relationships/font" Target="fonts/RobotoLight-bold.fntdata"/><Relationship Id="rId22" Type="http://schemas.openxmlformats.org/officeDocument/2006/relationships/slide" Target="slides/slide16.xml"/><Relationship Id="rId66" Type="http://customschemas.google.com/relationships/presentationmetadata" Target="metadata"/><Relationship Id="rId21" Type="http://schemas.openxmlformats.org/officeDocument/2006/relationships/slide" Target="slides/slide15.xml"/><Relationship Id="rId65" Type="http://schemas.openxmlformats.org/officeDocument/2006/relationships/font" Target="fonts/RobotoLight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LatoLight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ato-bold.fntdata"/><Relationship Id="rId50" Type="http://schemas.openxmlformats.org/officeDocument/2006/relationships/font" Target="fonts/Lato-regular.fntdata"/><Relationship Id="rId53" Type="http://schemas.openxmlformats.org/officeDocument/2006/relationships/font" Target="fonts/Lato-boldItalic.fntdata"/><Relationship Id="rId52" Type="http://schemas.openxmlformats.org/officeDocument/2006/relationships/font" Target="fonts/Lato-italic.fntdata"/><Relationship Id="rId11" Type="http://schemas.openxmlformats.org/officeDocument/2006/relationships/slide" Target="slides/slide5.xml"/><Relationship Id="rId55" Type="http://schemas.openxmlformats.org/officeDocument/2006/relationships/font" Target="fonts/Montserrat-bold.fntdata"/><Relationship Id="rId10" Type="http://schemas.openxmlformats.org/officeDocument/2006/relationships/slide" Target="slides/slide4.xml"/><Relationship Id="rId54" Type="http://schemas.openxmlformats.org/officeDocument/2006/relationships/font" Target="fonts/Montserrat-regular.fntdata"/><Relationship Id="rId13" Type="http://schemas.openxmlformats.org/officeDocument/2006/relationships/slide" Target="slides/slide7.xml"/><Relationship Id="rId57" Type="http://schemas.openxmlformats.org/officeDocument/2006/relationships/font" Target="fonts/Montserrat-boldItalic.fntdata"/><Relationship Id="rId12" Type="http://schemas.openxmlformats.org/officeDocument/2006/relationships/slide" Target="slides/slide6.xml"/><Relationship Id="rId56" Type="http://schemas.openxmlformats.org/officeDocument/2006/relationships/font" Target="fonts/Montserrat-italic.fntdata"/><Relationship Id="rId15" Type="http://schemas.openxmlformats.org/officeDocument/2006/relationships/slide" Target="slides/slide9.xml"/><Relationship Id="rId59" Type="http://schemas.openxmlformats.org/officeDocument/2006/relationships/font" Target="fonts/LatoLight-bold.fntdata"/><Relationship Id="rId14" Type="http://schemas.openxmlformats.org/officeDocument/2006/relationships/slide" Target="slides/slide8.xml"/><Relationship Id="rId58" Type="http://schemas.openxmlformats.org/officeDocument/2006/relationships/font" Target="fonts/LatoLight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0" name="Google Shape;70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adc8ed42ae_1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1adc8ed42ae_1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g1adc8ed42ae_12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27f50258d8_0_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27f50258d8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227f50258d8_0_7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27f50258d8_0_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27f50258d8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227f50258d8_0_8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5b83f61283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g15b83f6128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350">
                <a:solidFill>
                  <a:srgbClr val="29353D"/>
                </a:solidFill>
                <a:highlight>
                  <a:srgbClr val="F5F7F8"/>
                </a:highlight>
                <a:latin typeface="Arial"/>
                <a:ea typeface="Arial"/>
                <a:cs typeface="Arial"/>
                <a:sym typeface="Arial"/>
              </a:rPr>
              <a:t>Integrated Dissemination Platform Satellite Support System (ISatSS)</a:t>
            </a:r>
            <a:endParaRPr/>
          </a:p>
        </p:txBody>
      </p:sp>
      <p:sp>
        <p:nvSpPr>
          <p:cNvPr id="319" name="Google Shape;319;g15b83f61283_0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ff4cf40181_0_2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ff4cf40181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gff4cf40181_0_2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2822a36dbb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g22822a36db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0" name="Google Shape;350;g22822a36dbb_0_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28cab9abef_7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g228cab9abef_7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7" name="Google Shape;367;g228cab9abef_7_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28cab9abef_7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228cab9abef_7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8" name="Google Shape;378;g228cab9abef_7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acbb08ddb4_5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g1acbb08ddb4_5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9" name="Google Shape;389;g1acbb08ddb4_5_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2822a36dbb_0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g22822a36db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g22822a36dbb_0_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80" name="Google Shape;80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28cab9abef_7_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g228cab9abef_7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3" name="Google Shape;423;g228cab9abef_7_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5b83f61283_0_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g15b83f6128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4" name="Google Shape;454;g15b83f61283_0_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28cab9abef_7_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28cab9abef_7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228cab9abef_7_10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28cab9abef_7_1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28cab9abef_7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228cab9abef_7_1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28cab9abef_7_1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28cab9abef_7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228cab9abef_7_1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28cab9abef_7_1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228cab9abef_7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g228cab9abef_7_1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28cab9abef_7_1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228cab9abef_7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g228cab9abef_7_1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3" name="Google Shape;513;p8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5b83f61283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g15b83f6128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3" name="Google Shape;523;g15b83f61283_0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5b83f61283_0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g15b83f6128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5" name="Google Shape;545;g15b83f61283_0_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051da0fb0_1_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gc051da0fb0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" name="Google Shape;89;gc051da0fb0_1_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211b3e4330_2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g1211b3e4330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5" name="Google Shape;555;g1211b3e4330_2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be5f960db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6" name="Google Shape;566;gbe5f960d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567" name="Google Shape;567;gbe5f960dbd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0" name="Google Shape;580;p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8" name="Google Shape;58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9" name="Google Shape;589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595c88b83d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1595c88b83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g1595c88b83d_0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f62ded922_109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ff62ded922_10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" name="Google Shape;137;gff62ded922_109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8059282e8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18059282e8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g18059282e88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27f50258d8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g227f50258d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g227f50258d8_0_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27f50258d8_0_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g227f50258d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g227f50258d8_0_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ff4cf40181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" name="Google Shape;196;gff4cf40181_0_60:notes"/>
          <p:cNvSpPr/>
          <p:nvPr>
            <p:ph idx="2" type="sldImg"/>
          </p:nvPr>
        </p:nvSpPr>
        <p:spPr>
          <a:xfrm>
            <a:off x="701964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1211b3e4330_1_69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6" name="Google Shape;16;g1211b3e4330_1_69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7" name="Google Shape;17;g1211b3e4330_1_6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211b3e4330_1_101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54" name="Google Shape;54;g1211b3e4330_1_10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211b3e4330_1_104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g1211b3e4330_1_104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8" name="Google Shape;58;g1211b3e4330_1_10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11b3e4330_1_10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2125976690_16_84"/>
          <p:cNvSpPr txBox="1"/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9pPr>
          </a:lstStyle>
          <a:p/>
        </p:txBody>
      </p:sp>
      <p:sp>
        <p:nvSpPr>
          <p:cNvPr id="63" name="Google Shape;63;g12125976690_16_8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g12125976690_16_84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g12125976690_16_84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g12125976690_16_84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1211b3e4330_1_110"/>
          <p:cNvSpPr txBox="1"/>
          <p:nvPr>
            <p:ph idx="1" type="body"/>
          </p:nvPr>
        </p:nvSpPr>
        <p:spPr>
          <a:xfrm>
            <a:off x="354425" y="1033313"/>
            <a:ext cx="114714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" name="Google Shape;20;g1211b3e4330_1_11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g1211b3e4330_1_11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8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NOAA_logo.png" id="22" name="Google Shape;22;g1211b3e4330_1_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3863" y="75816"/>
            <a:ext cx="1075340" cy="104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g1211b3e4330_1_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36278" y="75824"/>
            <a:ext cx="1103327" cy="1072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1211b3e4330_1_7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6" name="Google Shape;26;g1211b3e4330_1_7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211b3e4330_1_7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9" name="Google Shape;29;g1211b3e4330_1_7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0" name="Google Shape;30;g1211b3e4330_1_7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11b3e4330_1_8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3" name="Google Shape;33;g1211b3e4330_1_80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4" name="Google Shape;34;g1211b3e4330_1_80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1211b3e4330_1_8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211b3e4330_1_8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8" name="Google Shape;38;g1211b3e4330_1_8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211b3e4330_1_88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41" name="Google Shape;41;g1211b3e4330_1_88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2" name="Google Shape;42;g1211b3e4330_1_8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211b3e4330_1_92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45" name="Google Shape;45;g1211b3e4330_1_9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211b3e4330_1_9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1211b3e4330_1_95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9" name="Google Shape;49;g1211b3e4330_1_95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0" name="Google Shape;50;g1211b3e4330_1_95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g1211b3e4330_1_9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3F78C4">
                <a:alpha val="41568"/>
              </a:srgbClr>
            </a:gs>
            <a:gs pos="100000">
              <a:srgbClr val="0FF5BC">
                <a:alpha val="17254"/>
              </a:srgbClr>
            </a:gs>
          </a:gsLst>
          <a:lin ang="5400012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211b3e4330_1_6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1211b3e4330_1_6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1211b3e4330_1_6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g1211b3e4330_1_65"/>
          <p:cNvSpPr txBox="1"/>
          <p:nvPr/>
        </p:nvSpPr>
        <p:spPr>
          <a:xfrm>
            <a:off x="-80350" y="6561775"/>
            <a:ext cx="330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TOWR-S Update </a:t>
            </a:r>
            <a:r>
              <a:rPr lang="en-US" sz="12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Mar. 31, 2023</a:t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meet.google.com/thn-pkwe-wbr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slide" Target="/ppt/slides/slide2.xml"/><Relationship Id="rId4" Type="http://schemas.openxmlformats.org/officeDocument/2006/relationships/image" Target="../media/image17.png"/><Relationship Id="rId5" Type="http://schemas.openxmlformats.org/officeDocument/2006/relationships/hyperlink" Target="https://docs.google.com/spreadsheets/d/1ubBMNocCwUOsi7ij_y437Lu9JRFGTGf5sGCTRMEcSgw/edit#gid=281703354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weather.gov/media/notification/pdf_2023_24/scn23-19_metop-c_ascat_winds_sbn_activation.pdf" TargetMode="External"/><Relationship Id="rId4" Type="http://schemas.openxmlformats.org/officeDocument/2006/relationships/image" Target="../media/image50.png"/><Relationship Id="rId5" Type="http://schemas.openxmlformats.org/officeDocument/2006/relationships/image" Target="../media/image4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vlab.noaa.gov/web/towr-s/mmm/tool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slide" Target="/ppt/slides/slide2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ocs.google.com/presentation/d/137gDJDu_JKuyl_SqaVDL7yXTIIRyi455/edit#slide=id.gfb4a787c85_0_35" TargetMode="External"/><Relationship Id="rId4" Type="http://schemas.openxmlformats.org/officeDocument/2006/relationships/slide" Target="/ppt/slides/slide2.xml"/><Relationship Id="rId5" Type="http://schemas.openxmlformats.org/officeDocument/2006/relationships/image" Target="../media/image31.png"/><Relationship Id="rId6" Type="http://schemas.openxmlformats.org/officeDocument/2006/relationships/image" Target="../media/image27.png"/><Relationship Id="rId7" Type="http://schemas.openxmlformats.org/officeDocument/2006/relationships/image" Target="../media/image38.png"/><Relationship Id="rId8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slide" Target="/ppt/slides/slide2.xml"/><Relationship Id="rId4" Type="http://schemas.openxmlformats.org/officeDocument/2006/relationships/hyperlink" Target="https://docs.google.com/presentation/d/1iWoHAkrCkjY8DV3iVIppAEDTFlbmx_3M/" TargetMode="External"/><Relationship Id="rId5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slide" Target="/ppt/slides/slide2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slide" Target="/ppt/slides/slide2.xml"/><Relationship Id="rId4" Type="http://schemas.openxmlformats.org/officeDocument/2006/relationships/image" Target="../media/image24.png"/><Relationship Id="rId5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ospo.noaa.gov/data/messages/2022/11/MSG_20221130_1410.html" TargetMode="External"/><Relationship Id="rId4" Type="http://schemas.openxmlformats.org/officeDocument/2006/relationships/slide" Target="/ppt/slides/slide2.xml"/><Relationship Id="rId5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weather.gov/media/notification/pdf_2023_24/scn23-42_goes-east_west_ice_snow_activation_sbn.pdf" TargetMode="External"/><Relationship Id="rId4" Type="http://schemas.openxmlformats.org/officeDocument/2006/relationships/slide" Target="/ppt/slides/slide2.xml"/><Relationship Id="rId9" Type="http://schemas.openxmlformats.org/officeDocument/2006/relationships/image" Target="../media/image32.png"/><Relationship Id="rId5" Type="http://schemas.openxmlformats.org/officeDocument/2006/relationships/slide" Target="/ppt/slides/slide2.xml"/><Relationship Id="rId6" Type="http://schemas.openxmlformats.org/officeDocument/2006/relationships/image" Target="../media/image47.png"/><Relationship Id="rId7" Type="http://schemas.openxmlformats.org/officeDocument/2006/relationships/image" Target="../media/image37.gif"/><Relationship Id="rId8" Type="http://schemas.openxmlformats.org/officeDocument/2006/relationships/image" Target="../media/image39.gif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25.xml"/><Relationship Id="rId22" Type="http://schemas.openxmlformats.org/officeDocument/2006/relationships/slide" Target="/ppt/slides/slide26.xml"/><Relationship Id="rId21" Type="http://schemas.openxmlformats.org/officeDocument/2006/relationships/slide" Target="/ppt/slides/slide26.xml"/><Relationship Id="rId24" Type="http://schemas.openxmlformats.org/officeDocument/2006/relationships/slide" Target="/ppt/slides/slide28.xml"/><Relationship Id="rId23" Type="http://schemas.openxmlformats.org/officeDocument/2006/relationships/slide" Target="/ppt/slides/slide2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3.xml"/><Relationship Id="rId4" Type="http://schemas.openxmlformats.org/officeDocument/2006/relationships/slide" Target="/ppt/slides/slide4.xml"/><Relationship Id="rId9" Type="http://schemas.openxmlformats.org/officeDocument/2006/relationships/slide" Target="/ppt/slides/slide12.xml"/><Relationship Id="rId26" Type="http://schemas.openxmlformats.org/officeDocument/2006/relationships/slide" Target="/ppt/slides/slide30.xml"/><Relationship Id="rId25" Type="http://schemas.openxmlformats.org/officeDocument/2006/relationships/slide" Target="/ppt/slides/slide29.xml"/><Relationship Id="rId5" Type="http://schemas.openxmlformats.org/officeDocument/2006/relationships/slide" Target="/ppt/slides/slide5.xml"/><Relationship Id="rId6" Type="http://schemas.openxmlformats.org/officeDocument/2006/relationships/slide" Target="/ppt/slides/slide6.xml"/><Relationship Id="rId7" Type="http://schemas.openxmlformats.org/officeDocument/2006/relationships/slide" Target="/ppt/slides/slide10.xml"/><Relationship Id="rId8" Type="http://schemas.openxmlformats.org/officeDocument/2006/relationships/slide" Target="/ppt/slides/slide11.xml"/><Relationship Id="rId11" Type="http://schemas.openxmlformats.org/officeDocument/2006/relationships/slide" Target="/ppt/slides/slide14.xml"/><Relationship Id="rId10" Type="http://schemas.openxmlformats.org/officeDocument/2006/relationships/slide" Target="/ppt/slides/slide13.xml"/><Relationship Id="rId13" Type="http://schemas.openxmlformats.org/officeDocument/2006/relationships/slide" Target="/ppt/slides/slide18.xml"/><Relationship Id="rId12" Type="http://schemas.openxmlformats.org/officeDocument/2006/relationships/slide" Target="/ppt/slides/slide15.xml"/><Relationship Id="rId15" Type="http://schemas.openxmlformats.org/officeDocument/2006/relationships/slide" Target="/ppt/slides/slide20.xml"/><Relationship Id="rId14" Type="http://schemas.openxmlformats.org/officeDocument/2006/relationships/slide" Target="/ppt/slides/slide19.xml"/><Relationship Id="rId17" Type="http://schemas.openxmlformats.org/officeDocument/2006/relationships/slide" Target="/ppt/slides/slide22.xml"/><Relationship Id="rId16" Type="http://schemas.openxmlformats.org/officeDocument/2006/relationships/slide" Target="/ppt/slides/slide21.xml"/><Relationship Id="rId19" Type="http://schemas.openxmlformats.org/officeDocument/2006/relationships/slide" Target="/ppt/slides/slide24.xml"/><Relationship Id="rId18" Type="http://schemas.openxmlformats.org/officeDocument/2006/relationships/slide" Target="/ppt/slides/slide23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slide" Target="/ppt/slides/slide2.xml"/><Relationship Id="rId4" Type="http://schemas.openxmlformats.org/officeDocument/2006/relationships/hyperlink" Target="https://docs.google.com/presentation/d/1CaSl9Si5jpHnikaxz-t-JQUrXoJAjDZB/" TargetMode="External"/><Relationship Id="rId5" Type="http://schemas.openxmlformats.org/officeDocument/2006/relationships/image" Target="../media/image36.png"/><Relationship Id="rId6" Type="http://schemas.openxmlformats.org/officeDocument/2006/relationships/image" Target="../media/image29.png"/><Relationship Id="rId7" Type="http://schemas.openxmlformats.org/officeDocument/2006/relationships/hyperlink" Target="https://docs.google.com/presentation/d/1CaSl9Si5jpHnikaxz-t-JQUrXoJAjDZB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space.oscar.wmo.int/satellites/view/oceansat_3_eos_06" TargetMode="External"/><Relationship Id="rId4" Type="http://schemas.openxmlformats.org/officeDocument/2006/relationships/hyperlink" Target="https://space.oscar.wmo.int/satellites/view/mtg_i1" TargetMode="External"/><Relationship Id="rId5" Type="http://schemas.openxmlformats.org/officeDocument/2006/relationships/hyperlink" Target="https://space.oscar.wmo.int/satellites/view/metop_sg_a1" TargetMode="External"/><Relationship Id="rId6" Type="http://schemas.openxmlformats.org/officeDocument/2006/relationships/hyperlink" Target="https://www.eumetsat.int/our-satellites/metop-series?sjid=future" TargetMode="External"/><Relationship Id="rId7" Type="http://schemas.openxmlformats.org/officeDocument/2006/relationships/image" Target="../media/image41.png"/><Relationship Id="rId8" Type="http://schemas.openxmlformats.org/officeDocument/2006/relationships/slide" Target="/ppt/slides/slide2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intelsat.com/fleetmaps/satellites/galaxy-28-at-89-w/" TargetMode="External"/><Relationship Id="rId4" Type="http://schemas.openxmlformats.org/officeDocument/2006/relationships/hyperlink" Target="https://www.intelsat.com/fleetmaps/satellites/galaxy-31-at-121-w/" TargetMode="External"/><Relationship Id="rId5" Type="http://schemas.openxmlformats.org/officeDocument/2006/relationships/hyperlink" Target="https://www.weather.gov/media/notification/pdf_2023_24/scn22-77_sbn_galaxy31_change_aac.pdf" TargetMode="External"/><Relationship Id="rId6" Type="http://schemas.openxmlformats.org/officeDocument/2006/relationships/image" Target="../media/image42.png"/><Relationship Id="rId7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ocs.google.com/presentation/d/1QBY2fo2mVL0bn3DKziZou4-PhLPuq1MXGWONJIFQGW4/edit#slide=id.p" TargetMode="External"/><Relationship Id="rId4" Type="http://schemas.openxmlformats.org/officeDocument/2006/relationships/hyperlink" Target="https://docs.google.com/presentation/d/1QBY2fo2mVL0bn3DKziZou4-PhLPuq1MXGWONJIFQGW4/edit#slide=id.g1f27692de65_0_118" TargetMode="External"/><Relationship Id="rId5" Type="http://schemas.openxmlformats.org/officeDocument/2006/relationships/hyperlink" Target="https://docs.google.com/presentation/d/1QBY2fo2mVL0bn3DKziZou4-PhLPuq1MXGWONJIFQGW4/edit#slide=id.g1f27692de65_0_118" TargetMode="External"/><Relationship Id="rId6" Type="http://schemas.openxmlformats.org/officeDocument/2006/relationships/hyperlink" Target="https://docs.google.com/presentation/d/1kfpsT8EuUX-PuUXD08wHbmKTt7n2epfK1YsT-jlNTCA/edit#slide=id.g20834a80902_0_0" TargetMode="External"/><Relationship Id="rId7" Type="http://schemas.openxmlformats.org/officeDocument/2006/relationships/hyperlink" Target="https://docs.google.com/presentation/d/1QBY2fo2mVL0bn3DKziZou4-PhLPuq1MXGWONJIFQGW4/edit#slide=id.g1f6c5fdf6a5_0_10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youtube.com/playlist?list=PLJzZC8w9vPV3kIBVNmQYzZfHO6vGZeNhN" TargetMode="External"/><Relationship Id="rId4" Type="http://schemas.openxmlformats.org/officeDocument/2006/relationships/hyperlink" Target="https://doc.csod.com/GlobalSearch/search.aspx?s=1&amp;q=Satellite%20Book%20Club" TargetMode="External"/><Relationship Id="rId5" Type="http://schemas.openxmlformats.org/officeDocument/2006/relationships/hyperlink" Target="https://vlab.noaa.gov/web/towr-s/sbc-video-search" TargetMode="External"/><Relationship Id="rId6" Type="http://schemas.openxmlformats.org/officeDocument/2006/relationships/image" Target="../media/image33.png"/><Relationship Id="rId7" Type="http://schemas.openxmlformats.org/officeDocument/2006/relationships/slide" Target="/ppt/slides/slide2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vlab.noaa.gov/web/towr-s/dataset-guides" TargetMode="External"/><Relationship Id="rId4" Type="http://schemas.openxmlformats.org/officeDocument/2006/relationships/image" Target="../media/image35.png"/><Relationship Id="rId5" Type="http://schemas.openxmlformats.org/officeDocument/2006/relationships/hyperlink" Target="https://vlab.noaa.gov/web/towr-s/product-posture" TargetMode="External"/><Relationship Id="rId6" Type="http://schemas.openxmlformats.org/officeDocument/2006/relationships/slide" Target="/ppt/slides/slide2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vlab.noaa.gov/web/towr-s/communications" TargetMode="External"/><Relationship Id="rId4" Type="http://schemas.openxmlformats.org/officeDocument/2006/relationships/slide" Target="/ppt/slides/slide2.xml"/><Relationship Id="rId5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weather.gov/media/notification/pdf_2023_24/scn22-94_geo_spectral_coverage_goes-eastwest_aab.pdf" TargetMode="External"/><Relationship Id="rId4" Type="http://schemas.openxmlformats.org/officeDocument/2006/relationships/slide" Target="/ppt/slides/slide2.xml"/><Relationship Id="rId5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gif"/><Relationship Id="rId4" Type="http://schemas.openxmlformats.org/officeDocument/2006/relationships/hyperlink" Target="https://www.youtube.com/watch?v=yOqwGhFOcTM&amp;list=PLJzZC8w9vPV3kIBVNmQYzZfHO6vGZeNhN&amp;index=53&amp;t=397s" TargetMode="External"/><Relationship Id="rId5" Type="http://schemas.openxmlformats.org/officeDocument/2006/relationships/image" Target="../media/image44.gif"/><Relationship Id="rId6" Type="http://schemas.openxmlformats.org/officeDocument/2006/relationships/slide" Target="/ppt/slides/slide2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Relationship Id="rId4" Type="http://schemas.openxmlformats.org/officeDocument/2006/relationships/slide" Target="/ppt/slides/slide2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mailto:brian.gockel@noaa.gov" TargetMode="External"/><Relationship Id="rId4" Type="http://schemas.openxmlformats.org/officeDocument/2006/relationships/hyperlink" Target="mailto:jordan.gerth@noaa.gov" TargetMode="External"/><Relationship Id="rId9" Type="http://schemas.openxmlformats.org/officeDocument/2006/relationships/slide" Target="/ppt/slides/slide2.xml"/><Relationship Id="rId5" Type="http://schemas.openxmlformats.org/officeDocument/2006/relationships/hyperlink" Target="mailto:john.d.evans@noaa.gov" TargetMode="External"/><Relationship Id="rId6" Type="http://schemas.openxmlformats.org/officeDocument/2006/relationships/hyperlink" Target="mailto:lee.byerle@noaa.gov" TargetMode="External"/><Relationship Id="rId7" Type="http://schemas.openxmlformats.org/officeDocument/2006/relationships/hyperlink" Target="https://nwschat.weather.gov/live/" TargetMode="External"/><Relationship Id="rId8" Type="http://schemas.openxmlformats.org/officeDocument/2006/relationships/hyperlink" Target="https://vlab.ncep.noaa.gov/web/towr-s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slide" Target="/ppt/slides/slide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8.png"/><Relationship Id="rId6" Type="http://schemas.openxmlformats.org/officeDocument/2006/relationships/slide" Target="/ppt/slides/slide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slide" Target="/ppt/slides/slide23.xml"/><Relationship Id="rId4" Type="http://schemas.openxmlformats.org/officeDocument/2006/relationships/hyperlink" Target="https://docs.google.com/document/d/1gUlvkiNSp13dIMeJU6iJKGckK5pIZbFBxj-Y4fgvmOk/edit" TargetMode="External"/><Relationship Id="rId5" Type="http://schemas.openxmlformats.org/officeDocument/2006/relationships/hyperlink" Target="https://www.weather.gov/media/notification/pdf2/scn22-112_goes-r_glm_gridded_data_products.pdf" TargetMode="External"/><Relationship Id="rId6" Type="http://schemas.openxmlformats.org/officeDocument/2006/relationships/hyperlink" Target="https://vlab.noaa.gov/web/towr-s/glm" TargetMode="External"/><Relationship Id="rId7" Type="http://schemas.openxmlformats.org/officeDocument/2006/relationships/slide" Target="/ppt/slides/slide2.xml"/><Relationship Id="rId8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2.xml"/><Relationship Id="rId4" Type="http://schemas.openxmlformats.org/officeDocument/2006/relationships/hyperlink" Target="https://www.nesdis.noaa.gov/news/viirs-sensor-noaa-21-now-collecting-new-imagery" TargetMode="External"/><Relationship Id="rId9" Type="http://schemas.openxmlformats.org/officeDocument/2006/relationships/image" Target="../media/image11.png"/><Relationship Id="rId5" Type="http://schemas.openxmlformats.org/officeDocument/2006/relationships/hyperlink" Target="https://www.nesdis.noaa.gov/news/first-global-image-noaa-21s-cris-instrument" TargetMode="External"/><Relationship Id="rId6" Type="http://schemas.openxmlformats.org/officeDocument/2006/relationships/hyperlink" Target="https://www.nesdis.noaa.gov/news/ozone-measuring-instrument-noaa-21-satellite-captures-its-first-images" TargetMode="External"/><Relationship Id="rId7" Type="http://schemas.openxmlformats.org/officeDocument/2006/relationships/slide" Target="/ppt/slides/slide9.xml"/><Relationship Id="rId8" Type="http://schemas.openxmlformats.org/officeDocument/2006/relationships/slide" Target="/ppt/slides/slide22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2.xml"/><Relationship Id="rId4" Type="http://schemas.openxmlformats.org/officeDocument/2006/relationships/image" Target="../media/image14.png"/><Relationship Id="rId5" Type="http://schemas.openxmlformats.org/officeDocument/2006/relationships/image" Target="../media/image4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slide" Target="/ppt/slides/slide2.xml"/><Relationship Id="rId5" Type="http://schemas.openxmlformats.org/officeDocument/2006/relationships/hyperlink" Target="https://docs.google.com/presentation/d/15__5-Ke_rY0m1dlBRQtZChgxV6B9d1vH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slide" Target="/ppt/slides/slide2.xml"/><Relationship Id="rId4" Type="http://schemas.openxmlformats.org/officeDocument/2006/relationships/image" Target="../media/image13.png"/><Relationship Id="rId5" Type="http://schemas.openxmlformats.org/officeDocument/2006/relationships/image" Target="../media/image21.png"/><Relationship Id="rId6" Type="http://schemas.openxmlformats.org/officeDocument/2006/relationships/hyperlink" Target="https://noaasis.noaa.gov/pdf/J-2%20Product%20Ops%20Plan_V1.1_FINAL_092322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1568"/>
              </a:srgbClr>
            </a:gs>
            <a:gs pos="100000">
              <a:srgbClr val="0FF5BC">
                <a:alpha val="17254"/>
              </a:srgbClr>
            </a:gs>
          </a:gsLst>
          <a:lin ang="5400012" scaled="0"/>
        </a:gra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"/>
          <p:cNvSpPr txBox="1"/>
          <p:nvPr>
            <p:ph type="ctrTitle"/>
          </p:nvPr>
        </p:nvSpPr>
        <p:spPr>
          <a:xfrm>
            <a:off x="2209800" y="121920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4800"/>
              <a:buFont typeface="Calibri"/>
              <a:buNone/>
            </a:pPr>
            <a:r>
              <a:rPr lang="en-US" sz="4800">
                <a:latin typeface="Raleway SemiBold"/>
                <a:ea typeface="Raleway SemiBold"/>
                <a:cs typeface="Raleway SemiBold"/>
                <a:sym typeface="Raleway SemiBold"/>
              </a:rPr>
              <a:t>TOWR-S Update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3" name="Google Shape;73;p1"/>
          <p:cNvSpPr txBox="1"/>
          <p:nvPr>
            <p:ph idx="1" type="subTitle"/>
          </p:nvPr>
        </p:nvSpPr>
        <p:spPr>
          <a:xfrm>
            <a:off x="1528350" y="2966450"/>
            <a:ext cx="9135300" cy="20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March 31</a:t>
            </a: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, 2023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</a:pPr>
            <a:r>
              <a:rPr lang="en-US" sz="1400" u="sng">
                <a:solidFill>
                  <a:srgbClr val="1C4587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https://meet.google.com/thn-pkwe-wbr</a:t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4" name="Google Shape;74;p1"/>
          <p:cNvCxnSpPr/>
          <p:nvPr/>
        </p:nvCxnSpPr>
        <p:spPr>
          <a:xfrm>
            <a:off x="2819400" y="2819400"/>
            <a:ext cx="65532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2156"/>
              </a:srgbClr>
            </a:outerShdw>
          </a:effectLst>
        </p:spPr>
      </p:cxnSp>
      <p:sp>
        <p:nvSpPr>
          <p:cNvPr id="75" name="Google Shape;75;p1"/>
          <p:cNvSpPr/>
          <p:nvPr/>
        </p:nvSpPr>
        <p:spPr>
          <a:xfrm rot="851864">
            <a:off x="10396155" y="3226989"/>
            <a:ext cx="1471445" cy="1024620"/>
          </a:xfrm>
          <a:prstGeom prst="foldedCorner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571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1200" u="none" cap="none" strike="noStrike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Best viewed in Google Slides.</a:t>
            </a:r>
            <a:endParaRPr b="0" i="0" sz="1200" u="none" cap="none" strike="noStrike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1200" u="none" cap="none" strike="noStrike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All are invited to insert comments.</a:t>
            </a:r>
            <a:endParaRPr b="0" i="0" sz="1200" u="none" cap="none" strike="noStrike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6" name="Google Shape;7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6999" y="4180650"/>
            <a:ext cx="7378025" cy="184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adc8ed42ae_12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0" name="Google Shape;260;g1adc8ed42ae_12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TOWR-S RPM v23 </a:t>
            </a:r>
            <a:endParaRPr/>
          </a:p>
        </p:txBody>
      </p:sp>
      <p:sp>
        <p:nvSpPr>
          <p:cNvPr id="261" name="Google Shape;261;g1adc8ed42ae_12_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2" name="Google Shape;262;g1adc8ed42ae_12_0" title="Chart"/>
          <p:cNvPicPr preferRelativeResize="0"/>
          <p:nvPr/>
        </p:nvPicPr>
        <p:blipFill rotWithShape="1">
          <a:blip r:embed="rId4">
            <a:alphaModFix/>
          </a:blip>
          <a:srcRect b="13509" l="0" r="0" t="0"/>
          <a:stretch/>
        </p:blipFill>
        <p:spPr>
          <a:xfrm>
            <a:off x="4310875" y="3365725"/>
            <a:ext cx="7474851" cy="298279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1adc8ed42ae_12_0"/>
          <p:cNvSpPr/>
          <p:nvPr/>
        </p:nvSpPr>
        <p:spPr>
          <a:xfrm rot="5400000">
            <a:off x="10086825" y="4508502"/>
            <a:ext cx="35997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i="0" lang="en-US" sz="9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Updated: </a:t>
            </a:r>
            <a:r>
              <a:rPr lang="en-US" sz="9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03/26/2022 (</a:t>
            </a:r>
            <a:r>
              <a:rPr lang="en-US" sz="9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source</a:t>
            </a:r>
            <a:r>
              <a:rPr lang="en-US" sz="9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) –</a:t>
            </a:r>
            <a:r>
              <a:rPr i="0" lang="en-US" sz="9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h/t </a:t>
            </a:r>
            <a:r>
              <a:rPr lang="en-US" sz="9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Sanford Garrard</a:t>
            </a:r>
            <a:endParaRPr i="0" sz="9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i="0" sz="95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4" name="Google Shape;264;g1adc8ed42ae_12_0"/>
          <p:cNvSpPr txBox="1"/>
          <p:nvPr>
            <p:ph idx="1" type="body"/>
          </p:nvPr>
        </p:nvSpPr>
        <p:spPr>
          <a:xfrm>
            <a:off x="481575" y="957125"/>
            <a:ext cx="112683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Key features: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GOES GLM (1-min/1-min update) on SBN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LightningCast probability products (sourced from CR LDM)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“Day Fire” RGB (R: 3.9um (0-70C), G: 0.86um (0-100%), B: 0.64um (0-100%)) </a:t>
            </a:r>
            <a:endParaRPr sz="1600"/>
          </a:p>
          <a:p>
            <a:pPr indent="-330200" lvl="1" marL="914400" marR="495380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VIIRS Flood Mapping products (currently in evaluation)</a:t>
            </a:r>
            <a:endParaRPr sz="1600"/>
          </a:p>
          <a:p>
            <a:pPr indent="-330200" lvl="1" marL="914400" marR="559279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GOES Snow and Ice products (coming soon)</a:t>
            </a:r>
            <a:endParaRPr sz="1600"/>
          </a:p>
          <a:p>
            <a:pPr indent="-330200" lvl="0" marL="457200" marR="6712417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Installed in 123+ AWIPS sites</a:t>
            </a:r>
            <a:endParaRPr/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111+ of 117 CONUS WFOs</a:t>
            </a:r>
            <a:endParaRPr sz="1600"/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5+ of 12 CONUS RFCs</a:t>
            </a:r>
            <a:endParaRPr sz="1600"/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All 4 CONUS Regional HQs</a:t>
            </a:r>
            <a:endParaRPr sz="1600"/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3+ test sites</a:t>
            </a:r>
            <a:endParaRPr sz="1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27f50258d8_0_75"/>
          <p:cNvSpPr txBox="1"/>
          <p:nvPr>
            <p:ph idx="1" type="body"/>
          </p:nvPr>
        </p:nvSpPr>
        <p:spPr>
          <a:xfrm>
            <a:off x="97550" y="1033325"/>
            <a:ext cx="5556900" cy="516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3210" lvl="0" marL="285750" marR="9674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660"/>
              <a:buChar char="•"/>
            </a:pPr>
            <a:r>
              <a:rPr lang="en-US" sz="1920"/>
              <a:t>Global coverage of ASCAT Ocean Surface Wind vectors is available via SBN from both Metop-B and Metop-C</a:t>
            </a:r>
            <a:r>
              <a:rPr lang="en-US" sz="1920"/>
              <a:t> (as of Mar. 23, 2023)</a:t>
            </a:r>
            <a:r>
              <a:rPr lang="en-US" sz="1920"/>
              <a:t>.</a:t>
            </a:r>
            <a:endParaRPr sz="1920"/>
          </a:p>
          <a:p>
            <a:pPr indent="-325119" lvl="1" marL="914400" marR="967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20"/>
              <a:buChar char="•"/>
            </a:pPr>
            <a:r>
              <a:rPr lang="en-US" sz="1520"/>
              <a:t>See </a:t>
            </a:r>
            <a:r>
              <a:rPr lang="en-US" sz="1520" u="sng">
                <a:solidFill>
                  <a:schemeClr val="hlink"/>
                </a:solidFill>
                <a:hlinkClick r:id="rId3"/>
              </a:rPr>
              <a:t>SCN23-19</a:t>
            </a:r>
            <a:endParaRPr sz="1520"/>
          </a:p>
          <a:p>
            <a:pPr indent="-283210" lvl="0" marL="285750" marR="967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60"/>
              <a:buChar char="•"/>
            </a:pPr>
            <a:r>
              <a:rPr lang="en-US" sz="1920"/>
              <a:t>ASCAT-C reuses the WMO headers</a:t>
            </a:r>
            <a:r>
              <a:rPr lang="en-US" sz="1920"/>
              <a:t> previously used by ASCAT-A</a:t>
            </a:r>
            <a:r>
              <a:rPr lang="en-US" sz="1400"/>
              <a:t> </a:t>
            </a:r>
            <a:endParaRPr sz="1400"/>
          </a:p>
          <a:p>
            <a:pPr indent="-203200" lvl="1" marL="514350" marR="967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“</a:t>
            </a:r>
            <a:r>
              <a:rPr b="1" lang="en-US" sz="1400"/>
              <a:t>JSXX0[1-9] KNES</a:t>
            </a:r>
            <a:r>
              <a:rPr lang="en-US" sz="1400"/>
              <a:t>” and </a:t>
            </a:r>
            <a:r>
              <a:rPr lang="en-US" sz="1400"/>
              <a:t>“</a:t>
            </a:r>
            <a:r>
              <a:rPr b="1" lang="en-US" sz="1400"/>
              <a:t>JSXX10 KNES</a:t>
            </a:r>
            <a:r>
              <a:rPr lang="en-US" sz="1400"/>
              <a:t>”</a:t>
            </a:r>
            <a:endParaRPr sz="1400"/>
          </a:p>
          <a:p>
            <a:pPr indent="-283210" lvl="0" marL="285750" marR="967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60"/>
              <a:buChar char="•"/>
            </a:pPr>
            <a:r>
              <a:rPr lang="en-US" sz="1920"/>
              <a:t>Baseline configurations will fetch and display ASCAT-B and -C winds for Regions 01-09. To access </a:t>
            </a:r>
            <a:r>
              <a:rPr lang="en-US" sz="1920" u="sng"/>
              <a:t>global</a:t>
            </a:r>
            <a:r>
              <a:rPr lang="en-US" sz="1920"/>
              <a:t> ASCAT winds:</a:t>
            </a:r>
            <a:endParaRPr sz="1920"/>
          </a:p>
          <a:p>
            <a:pPr indent="-206851" lvl="1" marL="514350" marR="967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58"/>
              <a:buChar char="•"/>
            </a:pPr>
            <a:r>
              <a:rPr lang="en-US" sz="1457"/>
              <a:t>Edit the LDM </a:t>
            </a:r>
            <a:r>
              <a:rPr b="1" lang="en-US" sz="1357">
                <a:latin typeface="Courier New"/>
                <a:ea typeface="Courier New"/>
                <a:cs typeface="Courier New"/>
                <a:sym typeface="Courier New"/>
              </a:rPr>
              <a:t>pqact.conf</a:t>
            </a:r>
            <a:r>
              <a:rPr lang="en-US" sz="1457"/>
              <a:t> to recognize headers with “JSYY10” and “JSXX10”; </a:t>
            </a:r>
            <a:endParaRPr sz="1457"/>
          </a:p>
          <a:p>
            <a:pPr indent="-206851" lvl="1" marL="514350" marR="967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58"/>
              <a:buChar char="•"/>
            </a:pPr>
            <a:r>
              <a:rPr lang="en-US" sz="1457"/>
              <a:t>Edit the site </a:t>
            </a:r>
            <a:r>
              <a:rPr b="1" lang="en-US" sz="1357">
                <a:latin typeface="Courier New"/>
                <a:ea typeface="Courier New"/>
                <a:cs typeface="Courier New"/>
                <a:sym typeface="Courier New"/>
              </a:rPr>
              <a:t>distribution/bufrascat.xml</a:t>
            </a:r>
            <a:r>
              <a:rPr lang="en-US" sz="1457"/>
              <a:t> to recognize headers with “JSYY10” and “JSXX10”; </a:t>
            </a:r>
            <a:endParaRPr sz="1457"/>
          </a:p>
          <a:p>
            <a:pPr indent="-206851" lvl="1" marL="5143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58"/>
              <a:buChar char="•"/>
            </a:pPr>
            <a:r>
              <a:rPr lang="en-US" sz="1457"/>
              <a:t>Comment out the geographic </a:t>
            </a:r>
            <a:r>
              <a:rPr lang="en-US" sz="1457"/>
              <a:t>restriction</a:t>
            </a:r>
            <a:r>
              <a:rPr lang="en-US" sz="1457"/>
              <a:t> in the site </a:t>
            </a:r>
            <a:r>
              <a:rPr b="1" lang="en-US" sz="1357">
                <a:latin typeface="Courier New"/>
                <a:ea typeface="Courier New"/>
                <a:cs typeface="Courier New"/>
                <a:sym typeface="Courier New"/>
              </a:rPr>
              <a:t>plugin-filters/ascat_filters.xml</a:t>
            </a:r>
            <a:endParaRPr b="1" sz="1357"/>
          </a:p>
        </p:txBody>
      </p:sp>
      <p:sp>
        <p:nvSpPr>
          <p:cNvPr id="271" name="Google Shape;271;g227f50258d8_0_7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2" name="Google Shape;272;g227f50258d8_0_75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ASCAT ocean winds from Metop-C</a:t>
            </a:r>
            <a:endParaRPr/>
          </a:p>
        </p:txBody>
      </p:sp>
      <p:grpSp>
        <p:nvGrpSpPr>
          <p:cNvPr id="273" name="Google Shape;273;g227f50258d8_0_75"/>
          <p:cNvGrpSpPr/>
          <p:nvPr/>
        </p:nvGrpSpPr>
        <p:grpSpPr>
          <a:xfrm>
            <a:off x="5716217" y="1115604"/>
            <a:ext cx="6500998" cy="4527723"/>
            <a:chOff x="4089500" y="1115594"/>
            <a:chExt cx="8143552" cy="5671706"/>
          </a:xfrm>
        </p:grpSpPr>
        <p:grpSp>
          <p:nvGrpSpPr>
            <p:cNvPr id="274" name="Google Shape;274;g227f50258d8_0_75"/>
            <p:cNvGrpSpPr/>
            <p:nvPr/>
          </p:nvGrpSpPr>
          <p:grpSpPr>
            <a:xfrm>
              <a:off x="4089500" y="1115594"/>
              <a:ext cx="8143552" cy="3947935"/>
              <a:chOff x="1155497" y="1062816"/>
              <a:chExt cx="11045100" cy="5353858"/>
            </a:xfrm>
          </p:grpSpPr>
          <p:pic>
            <p:nvPicPr>
              <p:cNvPr id="275" name="Google Shape;275;g227f50258d8_0_7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305877" y="1264025"/>
                <a:ext cx="10520474" cy="5152650"/>
              </a:xfrm>
              <a:prstGeom prst="rect">
                <a:avLst/>
              </a:prstGeom>
              <a:noFill/>
              <a:ln cap="flat" cmpd="sng" w="9525">
                <a:solidFill>
                  <a:srgbClr val="F3F3F3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sp>
            <p:nvSpPr>
              <p:cNvPr id="276" name="Google Shape;276;g227f50258d8_0_75"/>
              <p:cNvSpPr txBox="1"/>
              <p:nvPr/>
            </p:nvSpPr>
            <p:spPr>
              <a:xfrm rot="-1631949">
                <a:off x="6265870" y="50883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77" name="Google Shape;277;g227f50258d8_0_75"/>
              <p:cNvSpPr txBox="1"/>
              <p:nvPr/>
            </p:nvSpPr>
            <p:spPr>
              <a:xfrm rot="-1631949">
                <a:off x="7866070" y="50883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78" name="Google Shape;278;g227f50258d8_0_75"/>
              <p:cNvSpPr txBox="1"/>
              <p:nvPr/>
            </p:nvSpPr>
            <p:spPr>
              <a:xfrm rot="-1631949">
                <a:off x="9542470" y="50883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79" name="Google Shape;279;g227f50258d8_0_75"/>
              <p:cNvSpPr txBox="1"/>
              <p:nvPr/>
            </p:nvSpPr>
            <p:spPr>
              <a:xfrm rot="-1631949">
                <a:off x="1312870" y="50883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80" name="Google Shape;280;g227f50258d8_0_75"/>
              <p:cNvSpPr txBox="1"/>
              <p:nvPr/>
            </p:nvSpPr>
            <p:spPr>
              <a:xfrm rot="-1631949">
                <a:off x="2913070" y="50883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81" name="Google Shape;281;g227f50258d8_0_75"/>
              <p:cNvSpPr txBox="1"/>
              <p:nvPr/>
            </p:nvSpPr>
            <p:spPr>
              <a:xfrm rot="-1631949">
                <a:off x="4589470" y="50883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82" name="Google Shape;282;g227f50258d8_0_75"/>
              <p:cNvSpPr txBox="1"/>
              <p:nvPr/>
            </p:nvSpPr>
            <p:spPr>
              <a:xfrm rot="-1631949">
                <a:off x="11218870" y="50883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83" name="Google Shape;283;g227f50258d8_0_75"/>
              <p:cNvSpPr txBox="1"/>
              <p:nvPr/>
            </p:nvSpPr>
            <p:spPr>
              <a:xfrm rot="-1631949">
                <a:off x="9542470" y="37929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84" name="Google Shape;284;g227f50258d8_0_75"/>
              <p:cNvSpPr txBox="1"/>
              <p:nvPr/>
            </p:nvSpPr>
            <p:spPr>
              <a:xfrm rot="-1631949">
                <a:off x="1312870" y="37929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85" name="Google Shape;285;g227f50258d8_0_75"/>
              <p:cNvSpPr txBox="1"/>
              <p:nvPr/>
            </p:nvSpPr>
            <p:spPr>
              <a:xfrm rot="-1631949">
                <a:off x="2913070" y="37929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86" name="Google Shape;286;g227f50258d8_0_75"/>
              <p:cNvSpPr txBox="1"/>
              <p:nvPr/>
            </p:nvSpPr>
            <p:spPr>
              <a:xfrm rot="-1631949">
                <a:off x="11218870" y="37929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87" name="Google Shape;287;g227f50258d8_0_75"/>
              <p:cNvSpPr txBox="1"/>
              <p:nvPr/>
            </p:nvSpPr>
            <p:spPr>
              <a:xfrm rot="-1631949">
                <a:off x="9542470" y="24975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88" name="Google Shape;288;g227f50258d8_0_75"/>
              <p:cNvSpPr txBox="1"/>
              <p:nvPr/>
            </p:nvSpPr>
            <p:spPr>
              <a:xfrm rot="-1631949">
                <a:off x="1312870" y="24975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89" name="Google Shape;289;g227f50258d8_0_75"/>
              <p:cNvSpPr txBox="1"/>
              <p:nvPr/>
            </p:nvSpPr>
            <p:spPr>
              <a:xfrm rot="-1631949">
                <a:off x="2913070" y="24975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90" name="Google Shape;290;g227f50258d8_0_75"/>
              <p:cNvSpPr txBox="1"/>
              <p:nvPr/>
            </p:nvSpPr>
            <p:spPr>
              <a:xfrm rot="-1631949">
                <a:off x="11218870" y="24975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91" name="Google Shape;291;g227f50258d8_0_75"/>
              <p:cNvSpPr txBox="1"/>
              <p:nvPr/>
            </p:nvSpPr>
            <p:spPr>
              <a:xfrm rot="-1631949">
                <a:off x="9542470" y="12021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92" name="Google Shape;292;g227f50258d8_0_75"/>
              <p:cNvSpPr txBox="1"/>
              <p:nvPr/>
            </p:nvSpPr>
            <p:spPr>
              <a:xfrm rot="-1631949">
                <a:off x="1312870" y="12021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93" name="Google Shape;293;g227f50258d8_0_75"/>
              <p:cNvSpPr txBox="1"/>
              <p:nvPr/>
            </p:nvSpPr>
            <p:spPr>
              <a:xfrm rot="-1631949">
                <a:off x="2913070" y="12021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  <p:sp>
            <p:nvSpPr>
              <p:cNvPr id="294" name="Google Shape;294;g227f50258d8_0_75"/>
              <p:cNvSpPr txBox="1"/>
              <p:nvPr/>
            </p:nvSpPr>
            <p:spPr>
              <a:xfrm rot="-1631949">
                <a:off x="11218870" y="1202173"/>
                <a:ext cx="824355" cy="888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CC4125"/>
                    </a:solidFill>
                  </a:rPr>
                  <a:t>Area 10</a:t>
                </a:r>
                <a:endParaRPr sz="1100">
                  <a:solidFill>
                    <a:srgbClr val="CC4125"/>
                  </a:solidFill>
                </a:endParaRPr>
              </a:p>
            </p:txBody>
          </p:sp>
        </p:grpSp>
        <p:sp>
          <p:nvSpPr>
            <p:cNvPr id="295" name="Google Shape;295;g227f50258d8_0_75"/>
            <p:cNvSpPr/>
            <p:nvPr/>
          </p:nvSpPr>
          <p:spPr>
            <a:xfrm>
              <a:off x="9267825" y="1919300"/>
              <a:ext cx="1481700" cy="845400"/>
            </a:xfrm>
            <a:prstGeom prst="rect">
              <a:avLst/>
            </a:prstGeom>
            <a:noFill/>
            <a:ln cap="flat" cmpd="sng" w="9525">
              <a:solidFill>
                <a:srgbClr val="EFEFE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96" name="Google Shape;296;g227f50258d8_0_75"/>
            <p:cNvCxnSpPr/>
            <p:nvPr/>
          </p:nvCxnSpPr>
          <p:spPr>
            <a:xfrm flipH="1">
              <a:off x="5664475" y="1921100"/>
              <a:ext cx="3609000" cy="2592000"/>
            </a:xfrm>
            <a:prstGeom prst="straightConnector1">
              <a:avLst/>
            </a:prstGeom>
            <a:noFill/>
            <a:ln cap="flat" cmpd="sng" w="9525">
              <a:solidFill>
                <a:srgbClr val="EFEFE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97" name="Google Shape;297;g227f50258d8_0_75"/>
            <p:cNvCxnSpPr/>
            <p:nvPr/>
          </p:nvCxnSpPr>
          <p:spPr>
            <a:xfrm flipH="1">
              <a:off x="9789175" y="2761575"/>
              <a:ext cx="967500" cy="4011600"/>
            </a:xfrm>
            <a:prstGeom prst="straightConnector1">
              <a:avLst/>
            </a:prstGeom>
            <a:noFill/>
            <a:ln cap="flat" cmpd="sng" w="9525">
              <a:solidFill>
                <a:srgbClr val="EFEFE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98" name="Google Shape;298;g227f50258d8_0_75"/>
            <p:cNvCxnSpPr/>
            <p:nvPr/>
          </p:nvCxnSpPr>
          <p:spPr>
            <a:xfrm flipH="1">
              <a:off x="9782125" y="1921100"/>
              <a:ext cx="967500" cy="2592300"/>
            </a:xfrm>
            <a:prstGeom prst="straightConnector1">
              <a:avLst/>
            </a:prstGeom>
            <a:noFill/>
            <a:ln cap="flat" cmpd="sng" w="9525">
              <a:solidFill>
                <a:srgbClr val="EFEFE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99" name="Google Shape;299;g227f50258d8_0_75"/>
            <p:cNvCxnSpPr/>
            <p:nvPr/>
          </p:nvCxnSpPr>
          <p:spPr>
            <a:xfrm flipH="1">
              <a:off x="5664475" y="2775700"/>
              <a:ext cx="3609000" cy="4011600"/>
            </a:xfrm>
            <a:prstGeom prst="straightConnector1">
              <a:avLst/>
            </a:prstGeom>
            <a:noFill/>
            <a:ln cap="flat" cmpd="sng" w="9525">
              <a:solidFill>
                <a:srgbClr val="EFEFE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grpSp>
          <p:nvGrpSpPr>
            <p:cNvPr id="300" name="Google Shape;300;g227f50258d8_0_75"/>
            <p:cNvGrpSpPr/>
            <p:nvPr/>
          </p:nvGrpSpPr>
          <p:grpSpPr>
            <a:xfrm>
              <a:off x="5664483" y="4513557"/>
              <a:ext cx="4115606" cy="2268450"/>
              <a:chOff x="189400" y="4046723"/>
              <a:chExt cx="4718650" cy="2735050"/>
            </a:xfrm>
          </p:grpSpPr>
          <p:pic>
            <p:nvPicPr>
              <p:cNvPr id="301" name="Google Shape;301;g227f50258d8_0_75"/>
              <p:cNvPicPr preferRelativeResize="0"/>
              <p:nvPr/>
            </p:nvPicPr>
            <p:blipFill>
              <a:blip r:embed="rId5">
                <a:alphaModFix amt="98000"/>
              </a:blip>
              <a:stretch>
                <a:fillRect/>
              </a:stretch>
            </p:blipFill>
            <p:spPr>
              <a:xfrm>
                <a:off x="189400" y="4046723"/>
                <a:ext cx="4718650" cy="2735050"/>
              </a:xfrm>
              <a:prstGeom prst="rect">
                <a:avLst/>
              </a:prstGeom>
              <a:noFill/>
              <a:ln cap="flat" cmpd="sng" w="9525">
                <a:solidFill>
                  <a:srgbClr val="F3F3F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85725" rotWithShape="0" algn="bl" dir="5400000" dist="28575">
                  <a:srgbClr val="000000">
                    <a:alpha val="50000"/>
                  </a:srgbClr>
                </a:outerShdw>
              </a:effectLst>
            </p:spPr>
          </p:pic>
          <p:cxnSp>
            <p:nvCxnSpPr>
              <p:cNvPr id="302" name="Google Shape;302;g227f50258d8_0_75"/>
              <p:cNvCxnSpPr/>
              <p:nvPr/>
            </p:nvCxnSpPr>
            <p:spPr>
              <a:xfrm>
                <a:off x="3238592" y="4047716"/>
                <a:ext cx="0" cy="27327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66666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03" name="Google Shape;303;g227f50258d8_0_75"/>
              <p:cNvCxnSpPr>
                <a:stCxn id="301" idx="1"/>
              </p:cNvCxnSpPr>
              <p:nvPr/>
            </p:nvCxnSpPr>
            <p:spPr>
              <a:xfrm>
                <a:off x="189400" y="5414248"/>
                <a:ext cx="30390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66666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304" name="Google Shape;304;g227f50258d8_0_75"/>
            <p:cNvSpPr txBox="1"/>
            <p:nvPr/>
          </p:nvSpPr>
          <p:spPr>
            <a:xfrm>
              <a:off x="5715000" y="5796350"/>
              <a:ext cx="753600" cy="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Area 01</a:t>
              </a:r>
              <a:endParaRPr sz="12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5" name="Google Shape;305;g227f50258d8_0_75"/>
            <p:cNvSpPr txBox="1"/>
            <p:nvPr/>
          </p:nvSpPr>
          <p:spPr>
            <a:xfrm>
              <a:off x="5715000" y="4653350"/>
              <a:ext cx="753600" cy="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Area 02</a:t>
              </a:r>
              <a:endParaRPr sz="12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6" name="Google Shape;306;g227f50258d8_0_75"/>
            <p:cNvSpPr txBox="1"/>
            <p:nvPr/>
          </p:nvSpPr>
          <p:spPr>
            <a:xfrm rot="-1535154">
              <a:off x="8909451" y="5475582"/>
              <a:ext cx="753710" cy="6939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Area 10</a:t>
              </a:r>
              <a:endParaRPr sz="12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27f50258d8_0_82"/>
          <p:cNvSpPr txBox="1"/>
          <p:nvPr>
            <p:ph idx="1" type="body"/>
          </p:nvPr>
        </p:nvSpPr>
        <p:spPr>
          <a:xfrm>
            <a:off x="987425" y="5540100"/>
            <a:ext cx="10838400" cy="104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lang="en-US" sz="1600"/>
              <a:t>New MMM tool went live on Feb. 15, 2023 at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https://vlab.noaa.gov/web/towr-s/mmm/tool</a:t>
            </a:r>
            <a:endParaRPr sz="16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1600"/>
              <a:t>Uses VUGraF (</a:t>
            </a:r>
            <a:r>
              <a:rPr lang="en-US" sz="1600"/>
              <a:t>VLab User-Defined Graphical Framework</a:t>
            </a:r>
            <a:r>
              <a:rPr lang="en-US" sz="1600"/>
              <a:t>) to facilitate creating Javascript graphical user-</a:t>
            </a:r>
            <a:r>
              <a:rPr lang="en-US" sz="1600"/>
              <a:t>interactive</a:t>
            </a:r>
            <a:r>
              <a:rPr lang="en-US" sz="1600"/>
              <a:t> components using only Python code. This simplifies maintenance and further development of MMM.</a:t>
            </a:r>
            <a:endParaRPr sz="1600"/>
          </a:p>
        </p:txBody>
      </p:sp>
      <p:sp>
        <p:nvSpPr>
          <p:cNvPr id="313" name="Google Shape;313;g227f50258d8_0_82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4" name="Google Shape;314;g227f50258d8_0_82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Meso Mission Manager</a:t>
            </a:r>
            <a:endParaRPr/>
          </a:p>
        </p:txBody>
      </p:sp>
      <p:pic>
        <p:nvPicPr>
          <p:cNvPr id="315" name="Google Shape;315;g227f50258d8_0_82"/>
          <p:cNvPicPr preferRelativeResize="0"/>
          <p:nvPr/>
        </p:nvPicPr>
        <p:blipFill rotWithShape="1">
          <a:blip r:embed="rId4">
            <a:alphaModFix/>
          </a:blip>
          <a:srcRect b="3316" l="3562" r="3422" t="0"/>
          <a:stretch/>
        </p:blipFill>
        <p:spPr>
          <a:xfrm>
            <a:off x="1465300" y="972175"/>
            <a:ext cx="9413827" cy="456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5b83f61283_0_21"/>
          <p:cNvSpPr txBox="1"/>
          <p:nvPr>
            <p:ph idx="1" type="body"/>
          </p:nvPr>
        </p:nvSpPr>
        <p:spPr>
          <a:xfrm>
            <a:off x="354425" y="1033313"/>
            <a:ext cx="114714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IDP: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Upgrade to v5.0 code base in progress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Preparing to retire AHIProc software (</a:t>
            </a:r>
            <a:r>
              <a:rPr lang="en-US"/>
              <a:t>legacy </a:t>
            </a:r>
            <a:r>
              <a:rPr lang="en-US"/>
              <a:t>Himawari tiled imagery)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In progress at National Centers:  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NHC and AWC: Meteosat-11 to MeteoSat-10 transition</a:t>
            </a:r>
            <a:endParaRPr/>
          </a:p>
          <a:p>
            <a:pPr indent="-4064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NHC: Meteosat-based ProxyVis; Global IR Mosaics</a:t>
            </a:r>
            <a:endParaRPr/>
          </a:p>
          <a:p>
            <a:pPr indent="-4064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OPC: M</a:t>
            </a:r>
            <a:r>
              <a:rPr lang="en-US"/>
              <a:t>eteosat-10, Meteosat-9 for AWIPS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TOWR-S Configuration Control Board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Get input from stakeholders (on ISatSS, RPMs, MMM, APP)</a:t>
            </a:r>
            <a:endParaRPr/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Meets monthly. Next meeting: April 13</a:t>
            </a:r>
            <a:endParaRPr/>
          </a:p>
        </p:txBody>
      </p:sp>
      <p:sp>
        <p:nvSpPr>
          <p:cNvPr id="322" name="Google Shape;322;g15b83f61283_0_2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3" name="Google Shape;323;g15b83f61283_0_21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ISatSS in IDP and NCEP: highlights</a:t>
            </a:r>
            <a:endParaRPr/>
          </a:p>
        </p:txBody>
      </p:sp>
      <p:sp>
        <p:nvSpPr>
          <p:cNvPr id="324" name="Google Shape;324;g15b83f61283_0_21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ff4cf40181_0_236"/>
          <p:cNvSpPr txBox="1"/>
          <p:nvPr>
            <p:ph idx="1" type="body"/>
          </p:nvPr>
        </p:nvSpPr>
        <p:spPr>
          <a:xfrm>
            <a:off x="276950" y="1094550"/>
            <a:ext cx="11417700" cy="55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marR="517049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VIIRS Flood Maps</a:t>
            </a:r>
            <a:r>
              <a:rPr lang="en-US" sz="1800"/>
              <a:t> are being evaluated at 7 AWIPS sites; very favorable reception so far.</a:t>
            </a:r>
            <a:endParaRPr sz="1400"/>
          </a:p>
          <a:p>
            <a:pPr indent="-228600" lvl="1" marL="457200" marR="5117768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Most sites configure LDM (</a:t>
            </a:r>
            <a:r>
              <a:rPr b="1" lang="en-US" sz="1600">
                <a:latin typeface="Courier New"/>
                <a:ea typeface="Courier New"/>
                <a:cs typeface="Courier New"/>
                <a:sym typeface="Courier New"/>
              </a:rPr>
              <a:t>pqact.conf</a:t>
            </a:r>
            <a:r>
              <a:rPr lang="en-US" sz="1800"/>
              <a:t> file) to bring in only one or two of the regional mosaics</a:t>
            </a:r>
            <a:endParaRPr sz="1800"/>
          </a:p>
          <a:p>
            <a:pPr indent="-203200" lvl="2" marL="685800" marR="511776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This limits memory overload from high-resolution lon-lat grids</a:t>
            </a:r>
            <a:endParaRPr sz="1400"/>
          </a:p>
        </p:txBody>
      </p:sp>
      <p:sp>
        <p:nvSpPr>
          <p:cNvPr id="331" name="Google Shape;331;gff4cf40181_0_236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2" name="Google Shape;332;gff4cf40181_0_236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30"/>
              <a:t>Looking ahead: VIIRS Flood Maps</a:t>
            </a:r>
            <a:endParaRPr sz="1829">
              <a:solidFill>
                <a:srgbClr val="666666"/>
              </a:solidFill>
            </a:endParaRPr>
          </a:p>
        </p:txBody>
      </p:sp>
      <p:sp>
        <p:nvSpPr>
          <p:cNvPr id="333" name="Google Shape;333;gff4cf40181_0_236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34" name="Google Shape;334;gff4cf40181_0_236"/>
          <p:cNvGrpSpPr/>
          <p:nvPr/>
        </p:nvGrpSpPr>
        <p:grpSpPr>
          <a:xfrm>
            <a:off x="204850" y="2889450"/>
            <a:ext cx="5570299" cy="3611900"/>
            <a:chOff x="341834" y="3432981"/>
            <a:chExt cx="4546812" cy="2998423"/>
          </a:xfrm>
        </p:grpSpPr>
        <p:pic>
          <p:nvPicPr>
            <p:cNvPr id="335" name="Google Shape;335;gff4cf40181_0_236"/>
            <p:cNvPicPr preferRelativeResize="0"/>
            <p:nvPr/>
          </p:nvPicPr>
          <p:blipFill rotWithShape="1">
            <a:blip r:embed="rId5">
              <a:alphaModFix/>
            </a:blip>
            <a:srcRect b="0" l="2146" r="1616" t="10209"/>
            <a:stretch/>
          </p:blipFill>
          <p:spPr>
            <a:xfrm>
              <a:off x="341834" y="3432981"/>
              <a:ext cx="4546812" cy="2998423"/>
            </a:xfrm>
            <a:prstGeom prst="rect">
              <a:avLst/>
            </a:prstGeom>
            <a:noFill/>
            <a:ln cap="flat" cmpd="sng" w="9525">
              <a:solidFill>
                <a:srgbClr val="888888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36" name="Google Shape;336;gff4cf40181_0_236"/>
            <p:cNvSpPr txBox="1"/>
            <p:nvPr/>
          </p:nvSpPr>
          <p:spPr>
            <a:xfrm>
              <a:off x="2423069" y="3729369"/>
              <a:ext cx="2099700" cy="5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VIIRS Flood Maps:</a:t>
              </a:r>
              <a:br>
                <a:rPr b="1" lang="en-US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b="1" lang="en-US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8 NWS regional mosaics</a:t>
              </a:r>
              <a:endParaRPr b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37" name="Google Shape;337;gff4cf40181_0_236"/>
          <p:cNvGrpSpPr/>
          <p:nvPr/>
        </p:nvGrpSpPr>
        <p:grpSpPr>
          <a:xfrm>
            <a:off x="5938821" y="1605298"/>
            <a:ext cx="6120849" cy="3942151"/>
            <a:chOff x="267275" y="1407500"/>
            <a:chExt cx="8587050" cy="5252700"/>
          </a:xfrm>
        </p:grpSpPr>
        <p:pic>
          <p:nvPicPr>
            <p:cNvPr id="338" name="Google Shape;338;gff4cf40181_0_236"/>
            <p:cNvPicPr preferRelativeResize="0"/>
            <p:nvPr/>
          </p:nvPicPr>
          <p:blipFill rotWithShape="1">
            <a:blip r:embed="rId6">
              <a:alphaModFix/>
            </a:blip>
            <a:srcRect b="0" l="0" r="0" t="4251"/>
            <a:stretch/>
          </p:blipFill>
          <p:spPr>
            <a:xfrm>
              <a:off x="267275" y="2887000"/>
              <a:ext cx="7148698" cy="3773200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39" name="Google Shape;339;gff4cf40181_0_236"/>
            <p:cNvSpPr/>
            <p:nvPr/>
          </p:nvSpPr>
          <p:spPr>
            <a:xfrm>
              <a:off x="4602475" y="5806450"/>
              <a:ext cx="262200" cy="128100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19140000" dist="38100">
                <a:srgbClr val="000000">
                  <a:alpha val="4902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0" name="Google Shape;340;gff4cf40181_0_236"/>
            <p:cNvCxnSpPr/>
            <p:nvPr/>
          </p:nvCxnSpPr>
          <p:spPr>
            <a:xfrm rot="10800000">
              <a:off x="2461075" y="1422100"/>
              <a:ext cx="2141400" cy="43851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41" name="Google Shape;341;gff4cf40181_0_236"/>
            <p:cNvCxnSpPr/>
            <p:nvPr/>
          </p:nvCxnSpPr>
          <p:spPr>
            <a:xfrm rot="10800000">
              <a:off x="2448475" y="4798150"/>
              <a:ext cx="2154000" cy="11364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42" name="Google Shape;342;gff4cf40181_0_236"/>
            <p:cNvCxnSpPr/>
            <p:nvPr/>
          </p:nvCxnSpPr>
          <p:spPr>
            <a:xfrm flipH="1" rot="10800000">
              <a:off x="4863850" y="1421650"/>
              <a:ext cx="3965400" cy="43848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43" name="Google Shape;343;gff4cf40181_0_236"/>
            <p:cNvCxnSpPr/>
            <p:nvPr/>
          </p:nvCxnSpPr>
          <p:spPr>
            <a:xfrm flipH="1" rot="10800000">
              <a:off x="4866125" y="4774200"/>
              <a:ext cx="3988200" cy="11595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344" name="Google Shape;344;gff4cf40181_0_236"/>
            <p:cNvPicPr preferRelativeResize="0"/>
            <p:nvPr/>
          </p:nvPicPr>
          <p:blipFill rotWithShape="1">
            <a:blip r:embed="rId7">
              <a:alphaModFix/>
            </a:blip>
            <a:srcRect b="0" l="0" r="0" t="3993"/>
            <a:stretch/>
          </p:blipFill>
          <p:spPr>
            <a:xfrm>
              <a:off x="2433489" y="1407500"/>
              <a:ext cx="6392576" cy="3374149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214313" rotWithShape="0" algn="bl" dir="19140000" dist="104775">
                <a:srgbClr val="000000">
                  <a:alpha val="49020"/>
                </a:srgbClr>
              </a:outerShdw>
            </a:effectLst>
          </p:spPr>
        </p:pic>
        <p:sp>
          <p:nvSpPr>
            <p:cNvPr id="345" name="Google Shape;345;gff4cf40181_0_236"/>
            <p:cNvSpPr txBox="1"/>
            <p:nvPr/>
          </p:nvSpPr>
          <p:spPr>
            <a:xfrm rot="5400000">
              <a:off x="6692250" y="5657052"/>
              <a:ext cx="1739700" cy="24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i="1" lang="en-US" sz="1000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h/t </a:t>
              </a:r>
              <a:r>
                <a:rPr i="1" lang="en-US" sz="1000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D</a:t>
              </a:r>
              <a:r>
                <a:rPr b="0" i="1" lang="en-US" sz="1000" u="none" cap="none" strike="noStrike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erek van Pelt</a:t>
              </a:r>
              <a:endParaRPr b="0" i="1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46" name="Google Shape;346;gff4cf40181_0_236"/>
          <p:cNvPicPr preferRelativeResize="0"/>
          <p:nvPr/>
        </p:nvPicPr>
        <p:blipFill rotWithShape="1">
          <a:blip r:embed="rId8">
            <a:alphaModFix/>
          </a:blip>
          <a:srcRect b="96550" l="0" r="50014" t="585"/>
          <a:stretch/>
        </p:blipFill>
        <p:spPr>
          <a:xfrm>
            <a:off x="5969675" y="5662600"/>
            <a:ext cx="6120852" cy="166236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381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2" name="Google Shape;352;g22822a36dbb_0_11"/>
          <p:cNvGraphicFramePr/>
          <p:nvPr/>
        </p:nvGraphicFramePr>
        <p:xfrm>
          <a:off x="3181108" y="144902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{F9F3145C-788E-405E-8139-E76716985AEC}</a:tableStyleId>
              </a:tblPr>
              <a:tblGrid>
                <a:gridCol w="369450"/>
                <a:gridCol w="503900"/>
                <a:gridCol w="503900"/>
                <a:gridCol w="503900"/>
                <a:gridCol w="749825"/>
                <a:gridCol w="258000"/>
              </a:tblGrid>
              <a:tr h="24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9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12175" marB="12175" marR="12175" marL="121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53" name="Google Shape;353;g22822a36dbb_0_1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4" name="Google Shape;354;g22822a36dbb_0_11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55" name="Google Shape;355;g22822a36dbb_0_11"/>
          <p:cNvGrpSpPr/>
          <p:nvPr/>
        </p:nvGrpSpPr>
        <p:grpSpPr>
          <a:xfrm>
            <a:off x="-513066" y="279350"/>
            <a:ext cx="7311091" cy="5532825"/>
            <a:chOff x="-513066" y="279350"/>
            <a:chExt cx="7311091" cy="5532825"/>
          </a:xfrm>
        </p:grpSpPr>
        <p:sp>
          <p:nvSpPr>
            <p:cNvPr id="356" name="Google Shape;356;g22822a36dbb_0_11"/>
            <p:cNvSpPr txBox="1"/>
            <p:nvPr/>
          </p:nvSpPr>
          <p:spPr>
            <a:xfrm>
              <a:off x="1209600" y="5458175"/>
              <a:ext cx="51072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lang="en-US" sz="1100" u="none" cap="none" strike="noStrike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From </a:t>
              </a:r>
              <a:r>
                <a:rPr b="0" lang="en-US" sz="1100" u="sng" cap="none" strike="noStrike">
                  <a:solidFill>
                    <a:srgbClr val="0097A7"/>
                  </a:solidFill>
                  <a:latin typeface="Lato"/>
                  <a:ea typeface="Lato"/>
                  <a:cs typeface="Lato"/>
                  <a:sym typeface="Lato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GOES-R PRO PASS Dev’t Schedule</a:t>
              </a:r>
              <a:r>
                <a:rPr b="0" lang="en-US" sz="1100" u="none" cap="none" strike="noStrike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, </a:t>
              </a:r>
              <a:r>
                <a:rPr lang="en-US" sz="110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with updates</a:t>
              </a:r>
              <a:r>
                <a:rPr lang="en-US" sz="1100" u="none" cap="none" strike="noStrike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 on 2023</a:t>
              </a:r>
              <a:r>
                <a:rPr lang="en-US" sz="110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/03/31</a:t>
              </a:r>
              <a:endParaRPr sz="1100" u="none" cap="none" strike="no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357" name="Google Shape;357;g22822a36dbb_0_11" title="Chart"/>
            <p:cNvPicPr preferRelativeResize="0"/>
            <p:nvPr/>
          </p:nvPicPr>
          <p:blipFill rotWithShape="1">
            <a:blip r:embed="rId5">
              <a:alphaModFix/>
            </a:blip>
            <a:srcRect b="65088" l="0" r="2419" t="0"/>
            <a:stretch/>
          </p:blipFill>
          <p:spPr>
            <a:xfrm rot="5400000">
              <a:off x="2388250" y="1032074"/>
              <a:ext cx="5162499" cy="36570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8" name="Google Shape;358;g22822a36dbb_0_11"/>
            <p:cNvCxnSpPr/>
            <p:nvPr/>
          </p:nvCxnSpPr>
          <p:spPr>
            <a:xfrm>
              <a:off x="5162518" y="1448984"/>
              <a:ext cx="0" cy="3995700"/>
            </a:xfrm>
            <a:prstGeom prst="straightConnector1">
              <a:avLst/>
            </a:prstGeom>
            <a:noFill/>
            <a:ln cap="flat" cmpd="sng" w="19050">
              <a:solidFill>
                <a:srgbClr val="1155CC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359" name="Google Shape;359;g22822a36dbb_0_11"/>
            <p:cNvSpPr txBox="1"/>
            <p:nvPr/>
          </p:nvSpPr>
          <p:spPr>
            <a:xfrm rot="5400000">
              <a:off x="4295837" y="4687425"/>
              <a:ext cx="1501800" cy="231600"/>
            </a:xfrm>
            <a:prstGeom prst="rect">
              <a:avLst/>
            </a:prstGeom>
            <a:noFill/>
            <a:ln>
              <a:noFill/>
            </a:ln>
            <a:effectLst>
              <a:outerShdw blurRad="442913" rotWithShape="0" algn="bl" dir="5400000" dist="95250">
                <a:srgbClr val="FFFF00">
                  <a:alpha val="40000"/>
                </a:srgbClr>
              </a:outerShdw>
            </a:effectLst>
          </p:spPr>
          <p:txBody>
            <a:bodyPr anchorCtr="0" anchor="t" bIns="9125" lIns="9125" spcFirstLastPara="1" rIns="9125" wrap="square" tIns="9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March 31, 2023</a:t>
              </a:r>
              <a:endParaRPr b="0" i="0" sz="1100" u="none" cap="none" strike="noStrik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60" name="Google Shape;360;g22822a36dbb_0_11" title="Chart"/>
            <p:cNvPicPr preferRelativeResize="0"/>
            <p:nvPr/>
          </p:nvPicPr>
          <p:blipFill rotWithShape="1">
            <a:blip r:embed="rId5">
              <a:alphaModFix/>
            </a:blip>
            <a:srcRect b="0" l="0" r="0" t="65083"/>
            <a:stretch/>
          </p:blipFill>
          <p:spPr>
            <a:xfrm rot="5400000">
              <a:off x="-1329454" y="1095738"/>
              <a:ext cx="5290425" cy="3657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1" name="Google Shape;361;g22822a36dbb_0_11"/>
            <p:cNvSpPr/>
            <p:nvPr/>
          </p:nvSpPr>
          <p:spPr>
            <a:xfrm>
              <a:off x="3144575" y="1905575"/>
              <a:ext cx="1582902" cy="590652"/>
            </a:xfrm>
            <a:prstGeom prst="irregularSeal2">
              <a:avLst/>
            </a:prstGeom>
            <a:solidFill>
              <a:srgbClr val="FFFF00"/>
            </a:solidFill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rgbClr val="434343"/>
                  </a:solidFill>
                </a:rPr>
                <a:t>New 2km cloud products</a:t>
              </a:r>
              <a:endParaRPr sz="800">
                <a:solidFill>
                  <a:srgbClr val="434343"/>
                </a:solidFill>
              </a:endParaRPr>
            </a:p>
          </p:txBody>
        </p:sp>
      </p:grpSp>
      <p:sp>
        <p:nvSpPr>
          <p:cNvPr id="362" name="Google Shape;362;g22822a36dbb_0_11"/>
          <p:cNvSpPr txBox="1"/>
          <p:nvPr/>
        </p:nvSpPr>
        <p:spPr>
          <a:xfrm>
            <a:off x="6838150" y="1076350"/>
            <a:ext cx="5252400" cy="52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New Enterprise products are now being produced operationally:</a:t>
            </a:r>
            <a:endParaRPr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9550" lvl="0" marL="3429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Lato"/>
              <a:buChar char="●"/>
            </a:pPr>
            <a:r>
              <a:rPr lang="en-US" sz="15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2km Cloud Top Height &amp; Pressure (FD, CONUS, Meso)</a:t>
            </a:r>
            <a:endParaRPr sz="15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1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-US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Full Disk file size: 1.6MB (10km) -&gt; 27 MB (2km)</a:t>
            </a:r>
            <a:endParaRPr sz="15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9550" lvl="0" marL="3429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Lato"/>
              <a:buChar char="●"/>
            </a:pPr>
            <a:r>
              <a:rPr lang="en-US" sz="15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2km Cloud Optical Depth (FD)</a:t>
            </a:r>
            <a:endParaRPr sz="15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1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Lato"/>
              <a:buChar char="○"/>
            </a:pPr>
            <a:r>
              <a:rPr lang="en-US" sz="12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Full Disk file size: 5MB (4km) -&gt; 19 MB (2km)</a:t>
            </a:r>
            <a:endParaRPr sz="15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9550" lvl="0" marL="3429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Lato"/>
              <a:buChar char="●"/>
            </a:pPr>
            <a:r>
              <a:rPr lang="en-US" sz="15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New Cloud Cover Layers </a:t>
            </a:r>
            <a:endParaRPr sz="15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1" marL="5715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ato"/>
              <a:buChar char="○"/>
            </a:pPr>
            <a:r>
              <a:rPr lang="en-US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CONUS &amp; FD: hourly @ 10km </a:t>
            </a:r>
            <a:endParaRPr sz="12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1" marL="5715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ato"/>
              <a:buChar char="○"/>
            </a:pPr>
            <a:r>
              <a:rPr lang="en-US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Meso: 5-minute @ 4km</a:t>
            </a:r>
            <a:endParaRPr sz="12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9550" lvl="0" marL="3429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Lato"/>
              <a:buChar char="●"/>
            </a:pPr>
            <a:r>
              <a:rPr lang="en-US" sz="15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Enterprise Ice Age &amp; Thickness</a:t>
            </a:r>
            <a:endParaRPr sz="15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More Enterprise products coming Apr. 17: </a:t>
            </a:r>
            <a:endParaRPr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3429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●"/>
            </a:pPr>
            <a:r>
              <a:rPr lang="en-US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Ice Motion, Rainfall Rate, Aerosol Detection, </a:t>
            </a:r>
            <a:br>
              <a:rPr lang="en-US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Aerosol Optical Depth.</a:t>
            </a:r>
            <a:r>
              <a:rPr i="1" lang="en-US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(Same spatial resolution)</a:t>
            </a:r>
            <a:endParaRPr i="1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Enterprise products apply improved science and greater consistency with other satellite sensors.</a:t>
            </a:r>
            <a:endParaRPr b="1"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Enterprise products will be evaluated and considered for AWIPS.</a:t>
            </a:r>
            <a:endParaRPr b="1"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g22822a36dbb_0_11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30"/>
              <a:t>Looking ahead: new GOES-R Enterprise L2 products</a:t>
            </a:r>
            <a:endParaRPr sz="1329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28cab9abef_7_32"/>
          <p:cNvSpPr txBox="1"/>
          <p:nvPr/>
        </p:nvSpPr>
        <p:spPr>
          <a:xfrm>
            <a:off x="1011175" y="820100"/>
            <a:ext cx="550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10km pixels</a:t>
            </a:r>
            <a:r>
              <a:rPr lang="en-US" sz="15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-US" sz="15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GOES-16 Cloud Top Height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0" name="Google Shape;370;g228cab9abef_7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688" y="1216525"/>
            <a:ext cx="9981783" cy="5393382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1" name="Google Shape;371;g228cab9abef_7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621" y="1230706"/>
            <a:ext cx="822960" cy="10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228cab9abef_7_32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3" name="Google Shape;373;g228cab9abef_7_32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30"/>
              <a:t>Looking ahead: new GOES-R Enterprise L2 products</a:t>
            </a:r>
            <a:endParaRPr sz="1329">
              <a:solidFill>
                <a:srgbClr val="666666"/>
              </a:solidFill>
            </a:endParaRPr>
          </a:p>
        </p:txBody>
      </p:sp>
      <p:sp>
        <p:nvSpPr>
          <p:cNvPr id="374" name="Google Shape;374;g228cab9abef_7_32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28cab9abef_7_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1" name="Google Shape;381;g228cab9abef_7_5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30"/>
              <a:t>Looking ahead: new GOES-R Enterprise L2 products</a:t>
            </a:r>
            <a:endParaRPr sz="1329">
              <a:solidFill>
                <a:srgbClr val="666666"/>
              </a:solidFill>
            </a:endParaRPr>
          </a:p>
        </p:txBody>
      </p:sp>
      <p:sp>
        <p:nvSpPr>
          <p:cNvPr id="382" name="Google Shape;382;g228cab9abef_7_5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3" name="Google Shape;383;g228cab9abef_7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688" y="1213957"/>
            <a:ext cx="9981783" cy="5389054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4" name="Google Shape;384;g228cab9abef_7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621" y="1230706"/>
            <a:ext cx="822960" cy="10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228cab9abef_7_5"/>
          <p:cNvSpPr txBox="1"/>
          <p:nvPr/>
        </p:nvSpPr>
        <p:spPr>
          <a:xfrm>
            <a:off x="1011175" y="820100"/>
            <a:ext cx="550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 2</a:t>
            </a:r>
            <a:r>
              <a:rPr lang="en-US" sz="15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km pixels</a:t>
            </a:r>
            <a:r>
              <a:rPr lang="en-US" sz="15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: GOES-16 Cloud Top Height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acbb08ddb4_5_38"/>
          <p:cNvSpPr txBox="1"/>
          <p:nvPr>
            <p:ph idx="1" type="body"/>
          </p:nvPr>
        </p:nvSpPr>
        <p:spPr>
          <a:xfrm>
            <a:off x="354425" y="1068900"/>
            <a:ext cx="11639400" cy="5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92100" lvl="0" marL="228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000"/>
              <a:t>NWS / NOAA operations transitioned from Himawari-8 to Himawari-9 imagery on Dec. 12, 2022. </a:t>
            </a:r>
            <a:endParaRPr sz="2000"/>
          </a:p>
          <a:p>
            <a:pPr indent="-292100" lvl="0" marL="228600" marR="6199676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000"/>
              <a:t>TOWR-S is preparing to </a:t>
            </a:r>
            <a:r>
              <a:rPr lang="en-US" sz="2000"/>
              <a:t>deliver</a:t>
            </a:r>
            <a:r>
              <a:rPr lang="en-US" sz="2000"/>
              <a:t> Himawari-9 Derived Motion Winds (</a:t>
            </a:r>
            <a:r>
              <a:rPr lang="en-US" sz="2000"/>
              <a:t>pre-operational) </a:t>
            </a:r>
            <a:r>
              <a:rPr lang="en-US" sz="2000"/>
              <a:t>from OSGS / STAR to the Pacific Region</a:t>
            </a:r>
            <a:endParaRPr sz="2000"/>
          </a:p>
          <a:p>
            <a:pPr indent="-292100" lvl="0" marL="228600" marR="6199676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000"/>
              <a:t>Himawari-9 L2 products will be produced operationally beginning in April - June 2023.</a:t>
            </a:r>
            <a:endParaRPr sz="2000"/>
          </a:p>
          <a:p>
            <a:pPr indent="-209550" lvl="1" marL="457200" marR="6199676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Including AWIPS-friendly product contents and formats </a:t>
            </a:r>
            <a:endParaRPr sz="1500"/>
          </a:p>
        </p:txBody>
      </p:sp>
      <p:sp>
        <p:nvSpPr>
          <p:cNvPr id="392" name="Google Shape;392;g1acbb08ddb4_5_38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3" name="Google Shape;393;g1acbb08ddb4_5_38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730"/>
              <a:t>Looking ahead: Himawari-9 Winds and other L2 products</a:t>
            </a:r>
            <a:endParaRPr sz="2730"/>
          </a:p>
        </p:txBody>
      </p:sp>
      <p:graphicFrame>
        <p:nvGraphicFramePr>
          <p:cNvPr id="394" name="Google Shape;394;g1acbb08ddb4_5_38"/>
          <p:cNvGraphicFramePr/>
          <p:nvPr/>
        </p:nvGraphicFramePr>
        <p:xfrm>
          <a:off x="1540750" y="3992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{CACD386A-7B0A-4030-9546-0FFA51EC2749}</a:tableStyleId>
              </a:tblPr>
              <a:tblGrid>
                <a:gridCol w="1446750"/>
                <a:gridCol w="2270625"/>
              </a:tblGrid>
              <a:tr h="154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3"/>
                        </a:rPr>
                        <a:t>OSPO</a:t>
                      </a:r>
                      <a:r>
                        <a:rPr b="1" lang="en-US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b="1" lang="en-US" sz="1200" u="none" cap="none" strike="noStrik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Operational Release Date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36609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6609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D5C9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Himawari-9 products</a:t>
                      </a:r>
                      <a:endParaRPr b="1" sz="1200" u="none" cap="none" strike="noStrik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36609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6609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D5C9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5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Dec. 13 2022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D5C9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Imagery </a:t>
                      </a:r>
                      <a:br>
                        <a:rPr lang="en-US" sz="1200" u="none" cap="none" strike="noStrik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</a:br>
                      <a:r>
                        <a:rPr lang="en-US" sz="1200" u="none" cap="none" strike="noStrik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Full Disk Tiles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D5C9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5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Imagery </a:t>
                      </a:r>
                      <a:br>
                        <a:rPr lang="en-US" sz="1200" u="none" cap="none" strike="noStrik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</a:br>
                      <a:r>
                        <a:rPr lang="en-US" sz="1200" u="none" cap="none" strike="noStrik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R3 Floating Sector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50">
                <a:tc row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Apr. to June 2023 (estimated)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Clouds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5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Winds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65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Sea Surface Temperature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Rainrate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3660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95" name="Google Shape;395;g1acbb08ddb4_5_38"/>
          <p:cNvSpPr txBox="1"/>
          <p:nvPr/>
        </p:nvSpPr>
        <p:spPr>
          <a:xfrm>
            <a:off x="6685925" y="5288100"/>
            <a:ext cx="5128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Near-Real-Time </a:t>
            </a:r>
            <a:r>
              <a:rPr b="0" i="0" lang="en-US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Himawari-</a:t>
            </a:r>
            <a:r>
              <a:rPr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-US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Winds</a:t>
            </a:r>
            <a:r>
              <a:rPr b="0" i="0" lang="en-US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 AWIPS (Mar. 30, 2023)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US" sz="11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(Image is from preliminary, non-operational data. Please do not distribute.)</a:t>
            </a:r>
            <a:endParaRPr i="1" sz="11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6" name="Google Shape;396;g1acbb08ddb4_5_38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7" name="Google Shape;397;g1acbb08ddb4_5_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6975" y="1967573"/>
            <a:ext cx="6027150" cy="3337354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1acbb08ddb4_5_38"/>
          <p:cNvSpPr txBox="1"/>
          <p:nvPr/>
        </p:nvSpPr>
        <p:spPr>
          <a:xfrm rot="5400000">
            <a:off x="11247575" y="4558675"/>
            <a:ext cx="13056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i="1"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h/t Stuti Deshpande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2822a36dbb_0_35"/>
          <p:cNvSpPr txBox="1"/>
          <p:nvPr>
            <p:ph idx="1" type="body"/>
          </p:nvPr>
        </p:nvSpPr>
        <p:spPr>
          <a:xfrm>
            <a:off x="173425" y="1102250"/>
            <a:ext cx="6588600" cy="4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22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GOES-R Ice and Snow products on SBN</a:t>
            </a:r>
            <a:r>
              <a:rPr lang="en-US" sz="1700"/>
              <a:t> as of</a:t>
            </a:r>
            <a:r>
              <a:rPr lang="en-US" sz="1700"/>
              <a:t> June 5, 2023</a:t>
            </a:r>
            <a:endParaRPr sz="1700"/>
          </a:p>
          <a:p>
            <a:pPr indent="-325693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29"/>
              <a:buChar char="•"/>
            </a:pPr>
            <a:r>
              <a:rPr lang="en-US" sz="1529"/>
              <a:t>Ice Age &amp; Thickness, Ice Concentration &amp; Extent, </a:t>
            </a:r>
            <a:br>
              <a:rPr lang="en-US" sz="1529"/>
            </a:br>
            <a:r>
              <a:rPr lang="en-US" sz="1529"/>
              <a:t>and Fractional Snow Cover.</a:t>
            </a:r>
            <a:endParaRPr sz="1529"/>
          </a:p>
          <a:p>
            <a:pPr indent="-325693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29"/>
              <a:buChar char="•"/>
            </a:pPr>
            <a:r>
              <a:rPr lang="en-US" sz="1529"/>
              <a:t>Details in </a:t>
            </a:r>
            <a:r>
              <a:rPr lang="en-US" sz="1529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SCN23-42</a:t>
            </a:r>
            <a:endParaRPr sz="1300"/>
          </a:p>
          <a:p>
            <a:pPr indent="-222250" lvl="0" marL="457200" marR="1708454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Sentinel-6A Radar Altimetry (wave heights &amp; wind speeds) </a:t>
            </a:r>
            <a:r>
              <a:rPr lang="en-US" sz="1700"/>
              <a:t>f</a:t>
            </a:r>
            <a:r>
              <a:rPr lang="en-US" sz="1700"/>
              <a:t>rom EUMETSAT is now available on PDA.</a:t>
            </a:r>
            <a:endParaRPr sz="1700"/>
          </a:p>
          <a:p>
            <a:pPr indent="-206164" lvl="1" marL="685800" marR="170845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47"/>
              <a:buChar char="•"/>
            </a:pPr>
            <a:r>
              <a:rPr lang="en-US" sz="1446"/>
              <a:t>OPC, NHC are ingesting the data into AWIPS</a:t>
            </a:r>
            <a:endParaRPr sz="1846"/>
          </a:p>
          <a:p>
            <a:pPr indent="-222250" lvl="1" marL="457200" marR="1708454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Also evaluating for AWIPS:</a:t>
            </a:r>
            <a:endParaRPr sz="1700"/>
          </a:p>
          <a:p>
            <a:pPr indent="-203200" lvl="2" marL="685800" marR="170845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Ocean wind speeds from </a:t>
            </a:r>
            <a:r>
              <a:rPr lang="en-US" sz="1400"/>
              <a:t>Soil Moisture Active Passive (SMAP) satellite</a:t>
            </a:r>
            <a:endParaRPr sz="1400"/>
          </a:p>
          <a:p>
            <a:pPr indent="-203200" lvl="2" marL="685800" marR="1708454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CMORPH2 integrated rainfall grids</a:t>
            </a:r>
            <a:endParaRPr sz="1700"/>
          </a:p>
        </p:txBody>
      </p:sp>
      <p:sp>
        <p:nvSpPr>
          <p:cNvPr id="405" name="Google Shape;405;g22822a36dbb_0_3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6" name="Google Shape;406;g22822a36dbb_0_35"/>
          <p:cNvSpPr txBox="1"/>
          <p:nvPr>
            <p:ph type="title"/>
          </p:nvPr>
        </p:nvSpPr>
        <p:spPr>
          <a:xfrm>
            <a:off x="1143000" y="76200"/>
            <a:ext cx="58776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30"/>
              <a:t>Looking ahead: Additional satellite products</a:t>
            </a:r>
            <a:endParaRPr sz="1829">
              <a:solidFill>
                <a:srgbClr val="666666"/>
              </a:solidFill>
            </a:endParaRPr>
          </a:p>
        </p:txBody>
      </p:sp>
      <p:sp>
        <p:nvSpPr>
          <p:cNvPr id="407" name="Google Shape;407;g22822a36dbb_0_35"/>
          <p:cNvSpPr txBox="1"/>
          <p:nvPr/>
        </p:nvSpPr>
        <p:spPr>
          <a:xfrm>
            <a:off x="25975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</a:t>
            </a: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08" name="Google Shape;408;g22822a36dbb_0_35"/>
          <p:cNvGrpSpPr/>
          <p:nvPr/>
        </p:nvGrpSpPr>
        <p:grpSpPr>
          <a:xfrm>
            <a:off x="4489206" y="4659291"/>
            <a:ext cx="4317910" cy="2018639"/>
            <a:chOff x="6777494" y="762050"/>
            <a:chExt cx="4234906" cy="1970750"/>
          </a:xfrm>
        </p:grpSpPr>
        <p:pic>
          <p:nvPicPr>
            <p:cNvPr id="409" name="Google Shape;409;g22822a36dbb_0_35"/>
            <p:cNvPicPr preferRelativeResize="0"/>
            <p:nvPr/>
          </p:nvPicPr>
          <p:blipFill rotWithShape="1">
            <a:blip r:embed="rId6">
              <a:alphaModFix/>
            </a:blip>
            <a:srcRect b="0" l="0" r="0" t="3799"/>
            <a:stretch/>
          </p:blipFill>
          <p:spPr>
            <a:xfrm>
              <a:off x="6825073" y="762050"/>
              <a:ext cx="4187327" cy="1736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0" name="Google Shape;410;g22822a36dbb_0_35"/>
            <p:cNvSpPr txBox="1"/>
            <p:nvPr/>
          </p:nvSpPr>
          <p:spPr>
            <a:xfrm>
              <a:off x="6777494" y="2402200"/>
              <a:ext cx="16152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0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Sentinel-1B wind speeds</a:t>
              </a:r>
              <a:endPara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11" name="Google Shape;411;g22822a36dbb_0_35"/>
          <p:cNvGrpSpPr/>
          <p:nvPr/>
        </p:nvGrpSpPr>
        <p:grpSpPr>
          <a:xfrm>
            <a:off x="5343975" y="2066825"/>
            <a:ext cx="3451451" cy="2485925"/>
            <a:chOff x="8520650" y="2486800"/>
            <a:chExt cx="3451451" cy="2485925"/>
          </a:xfrm>
        </p:grpSpPr>
        <p:sp>
          <p:nvSpPr>
            <p:cNvPr id="412" name="Google Shape;412;g22822a36dbb_0_35"/>
            <p:cNvSpPr txBox="1"/>
            <p:nvPr/>
          </p:nvSpPr>
          <p:spPr>
            <a:xfrm>
              <a:off x="8520650" y="2486800"/>
              <a:ext cx="1418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0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CMORPH2 global precipitation estimate</a:t>
              </a:r>
              <a:endPara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13" name="Google Shape;413;g22822a36dbb_0_35"/>
            <p:cNvPicPr preferRelativeResize="0"/>
            <p:nvPr/>
          </p:nvPicPr>
          <p:blipFill rotWithShape="1">
            <a:blip r:embed="rId7">
              <a:alphaModFix/>
            </a:blip>
            <a:srcRect b="13282" l="3248" r="2854" t="13009"/>
            <a:stretch/>
          </p:blipFill>
          <p:spPr>
            <a:xfrm>
              <a:off x="8596850" y="2925200"/>
              <a:ext cx="3375251" cy="2047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4" name="Google Shape;414;g22822a36dbb_0_35"/>
          <p:cNvGrpSpPr/>
          <p:nvPr/>
        </p:nvGrpSpPr>
        <p:grpSpPr>
          <a:xfrm>
            <a:off x="6879700" y="259546"/>
            <a:ext cx="5151773" cy="2160479"/>
            <a:chOff x="6879700" y="107146"/>
            <a:chExt cx="5151773" cy="2160479"/>
          </a:xfrm>
        </p:grpSpPr>
        <p:pic>
          <p:nvPicPr>
            <p:cNvPr id="415" name="Google Shape;415;g22822a36dbb_0_35"/>
            <p:cNvPicPr preferRelativeResize="0"/>
            <p:nvPr/>
          </p:nvPicPr>
          <p:blipFill rotWithShape="1">
            <a:blip r:embed="rId8">
              <a:alphaModFix/>
            </a:blip>
            <a:srcRect b="0" l="0" r="0" t="14980"/>
            <a:stretch/>
          </p:blipFill>
          <p:spPr>
            <a:xfrm>
              <a:off x="6879700" y="107146"/>
              <a:ext cx="4086650" cy="21604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6" name="Google Shape;416;g22822a36dbb_0_35"/>
            <p:cNvSpPr txBox="1"/>
            <p:nvPr/>
          </p:nvSpPr>
          <p:spPr>
            <a:xfrm>
              <a:off x="10910373" y="1374575"/>
              <a:ext cx="11211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GOES-16 Full Disk Fractional Snow Cover</a:t>
              </a:r>
              <a:endParaRPr sz="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17" name="Google Shape;417;g22822a36dbb_0_35"/>
          <p:cNvGrpSpPr/>
          <p:nvPr/>
        </p:nvGrpSpPr>
        <p:grpSpPr>
          <a:xfrm>
            <a:off x="8879850" y="2516300"/>
            <a:ext cx="3126999" cy="4176075"/>
            <a:chOff x="4612650" y="2592500"/>
            <a:chExt cx="3126999" cy="4176075"/>
          </a:xfrm>
        </p:grpSpPr>
        <p:sp>
          <p:nvSpPr>
            <p:cNvPr id="418" name="Google Shape;418;g22822a36dbb_0_35"/>
            <p:cNvSpPr txBox="1"/>
            <p:nvPr/>
          </p:nvSpPr>
          <p:spPr>
            <a:xfrm>
              <a:off x="4612657" y="6429875"/>
              <a:ext cx="2176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0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SMAP ocean surface wind speeds</a:t>
              </a:r>
              <a:endPara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19" name="Google Shape;419;g22822a36dbb_0_35"/>
            <p:cNvPicPr preferRelativeResize="0"/>
            <p:nvPr/>
          </p:nvPicPr>
          <p:blipFill rotWithShape="1">
            <a:blip r:embed="rId9">
              <a:alphaModFix/>
            </a:blip>
            <a:srcRect b="0" l="0" r="22112" t="2334"/>
            <a:stretch/>
          </p:blipFill>
          <p:spPr>
            <a:xfrm>
              <a:off x="4612650" y="2592500"/>
              <a:ext cx="3126999" cy="39168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996900" y="1026600"/>
            <a:ext cx="4886700" cy="56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b="1" lang="en-US" sz="2000"/>
              <a:t>Since last time</a:t>
            </a:r>
            <a:endParaRPr b="1" sz="20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3"/>
              </a:rPr>
              <a:t>GOES-18 operational transition</a:t>
            </a:r>
            <a:endParaRPr sz="16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4"/>
              </a:rPr>
              <a:t>GOES-R SCMI changes</a:t>
            </a:r>
            <a:endParaRPr sz="1600"/>
          </a:p>
          <a:p>
            <a:pPr indent="-215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5"/>
              </a:rPr>
              <a:t>GOES-R lightning products on SBN</a:t>
            </a:r>
            <a:endParaRPr sz="16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6"/>
              </a:rPr>
              <a:t>NOAA-21 first looks and operational transition</a:t>
            </a:r>
            <a:endParaRPr sz="16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7"/>
              </a:rPr>
              <a:t>TOWR-S RPM v23 rollout</a:t>
            </a:r>
            <a:endParaRPr sz="16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8"/>
              </a:rPr>
              <a:t>Metop-C ASCAT winds on SBN</a:t>
            </a:r>
            <a:endParaRPr sz="16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9"/>
              </a:rPr>
              <a:t>New Meso Mission Manager</a:t>
            </a:r>
            <a:endParaRPr sz="16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10"/>
              </a:rPr>
              <a:t>ISatSS in IDP and at National Centers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3200"/>
              <a:buNone/>
            </a:pPr>
            <a:r>
              <a:rPr b="1" lang="en-US" sz="2000"/>
              <a:t>Looking ahead</a:t>
            </a:r>
            <a:endParaRPr b="1" sz="20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11"/>
              </a:rPr>
              <a:t>VIIRS Flood Maps</a:t>
            </a:r>
            <a:endParaRPr sz="16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12"/>
              </a:rPr>
              <a:t>GOES-R Enterprise products</a:t>
            </a:r>
            <a:endParaRPr sz="16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13"/>
              </a:rPr>
              <a:t>Himawari-9 winds and other L2 products</a:t>
            </a:r>
            <a:endParaRPr sz="16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14"/>
              </a:rPr>
              <a:t>Additional satellite products</a:t>
            </a:r>
            <a:endParaRPr sz="16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15"/>
              </a:rPr>
              <a:t>GOES-R Image compression</a:t>
            </a:r>
            <a:endParaRPr sz="16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16"/>
              </a:rPr>
              <a:t>Recent / upcoming satellite launches</a:t>
            </a:r>
            <a:endParaRPr sz="16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17"/>
              </a:rPr>
              <a:t>TOWR-S RPM v24</a:t>
            </a:r>
            <a:endParaRPr sz="16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18"/>
              </a:rPr>
              <a:t>AWIPS Pre-processor (APP)</a:t>
            </a:r>
            <a:endParaRPr sz="1600"/>
          </a:p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" name="Google Shape;84;p15"/>
          <p:cNvSpPr txBox="1"/>
          <p:nvPr>
            <p:ph type="title"/>
          </p:nvPr>
        </p:nvSpPr>
        <p:spPr>
          <a:xfrm>
            <a:off x="1219200" y="1524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Overview</a:t>
            </a:r>
            <a:endParaRPr sz="3600"/>
          </a:p>
        </p:txBody>
      </p:sp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6178500" y="1261925"/>
            <a:ext cx="4886700" cy="53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3200"/>
              <a:buNone/>
            </a:pPr>
            <a:r>
              <a:rPr b="1" lang="en-US" sz="2000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Other updates</a:t>
            </a:r>
            <a:endParaRPr b="1" sz="2000">
              <a:extLst>
                <a:ext uri="http://customooxmlschemas.google.com/">
                  <go:slidesCustomData xmlns:go="http://customooxmlschemas.google.com/" textRoundtripDataId="1"/>
                </a:ext>
              </a:extLst>
            </a:endParaRPr>
          </a:p>
          <a:p>
            <a:pPr indent="-215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19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Galaxy-31 transition</a:t>
            </a:r>
            <a:endParaRPr sz="1600">
              <a:extLst>
                <a:ext uri="http://customooxmlschemas.google.com/">
                  <go:slidesCustomData xmlns:go="http://customooxmlschemas.google.com/" textRoundtripDataId="3"/>
                </a:ext>
              </a:extLst>
            </a:endParaRPr>
          </a:p>
          <a:p>
            <a:pPr indent="-215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20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BNCF transition</a:t>
            </a:r>
            <a:endParaRPr sz="1600">
              <a:extLst>
                <a:ext uri="http://customooxmlschemas.google.com/">
                  <go:slidesCustomData xmlns:go="http://customooxmlschemas.google.com/" textRoundtripDataId="5"/>
                </a:ext>
              </a:extLst>
            </a:endParaRPr>
          </a:p>
          <a:p>
            <a:pPr indent="-215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21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OT&amp;E: GOES-18 and NOAA-2</a:t>
            </a:r>
            <a:r>
              <a:rPr lang="en-US" sz="1600" u="sng">
                <a:solidFill>
                  <a:schemeClr val="hlink"/>
                </a:solidFill>
                <a:hlinkClick action="ppaction://hlinksldjump" r:id="rId22"/>
              </a:rPr>
              <a:t>1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3200"/>
              <a:buNone/>
            </a:pPr>
            <a:r>
              <a:rPr b="1" lang="en-US" sz="2000"/>
              <a:t>Appendix: </a:t>
            </a:r>
            <a:r>
              <a:rPr b="1" lang="en-US" sz="2000"/>
              <a:t>TOWR-S resources</a:t>
            </a:r>
            <a:endParaRPr i="1" sz="20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23"/>
              </a:rPr>
              <a:t>Satellite Book Club</a:t>
            </a:r>
            <a:endParaRPr sz="16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24"/>
              </a:rPr>
              <a:t>Product Posture</a:t>
            </a:r>
            <a:endParaRPr sz="16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25"/>
              </a:rPr>
              <a:t>Monthly newsletter</a:t>
            </a:r>
            <a:endParaRPr sz="1600"/>
          </a:p>
          <a:p>
            <a:pPr indent="-215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lang="en-US" sz="1600" u="sng">
                <a:solidFill>
                  <a:schemeClr val="hlink"/>
                </a:solidFill>
                <a:hlinkClick action="ppaction://hlinksldjump" r:id="rId26"/>
              </a:rPr>
              <a:t>Cloud AWIPS collaboration</a:t>
            </a:r>
            <a:endParaRPr sz="14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28cab9abef_7_57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6" name="Google Shape;426;g228cab9abef_7_57"/>
          <p:cNvSpPr txBox="1"/>
          <p:nvPr>
            <p:ph type="title"/>
          </p:nvPr>
        </p:nvSpPr>
        <p:spPr>
          <a:xfrm>
            <a:off x="1219200" y="76200"/>
            <a:ext cx="90507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330"/>
              <a:t>Looking ahead: Enhanced compression of GOES-R data products</a:t>
            </a:r>
            <a:endParaRPr sz="1829">
              <a:solidFill>
                <a:srgbClr val="666666"/>
              </a:solidFill>
            </a:endParaRPr>
          </a:p>
        </p:txBody>
      </p:sp>
      <p:sp>
        <p:nvSpPr>
          <p:cNvPr id="427" name="Google Shape;427;g228cab9abef_7_57"/>
          <p:cNvSpPr txBox="1"/>
          <p:nvPr/>
        </p:nvSpPr>
        <p:spPr>
          <a:xfrm>
            <a:off x="38167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8" name="Google Shape;428;g228cab9abef_7_57"/>
          <p:cNvSpPr txBox="1"/>
          <p:nvPr>
            <p:ph idx="1" type="body"/>
          </p:nvPr>
        </p:nvSpPr>
        <p:spPr>
          <a:xfrm>
            <a:off x="612000" y="1207675"/>
            <a:ext cx="5532000" cy="48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Coming May 23: Lossless “</a:t>
            </a:r>
            <a:r>
              <a:rPr lang="en-US" sz="18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shuffle” compression</a:t>
            </a:r>
            <a:r>
              <a:rPr lang="en-US" sz="1800"/>
              <a:t> of GOES-R imagery (SCMI). This may shrink GOES-R imagery data volumes on SBN by nearly 15%:</a:t>
            </a:r>
            <a:endParaRPr sz="1800"/>
          </a:p>
          <a:p>
            <a:pPr indent="-20320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GOES-East:  64 GB/day =&gt; estimated    9.5 GB/day savings</a:t>
            </a:r>
            <a:endParaRPr sz="1400"/>
          </a:p>
          <a:p>
            <a:pPr indent="-20320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GOES-West: 69 GB/day =&gt; estimated 10.2 GB/day savings</a:t>
            </a:r>
            <a:endParaRPr sz="1400"/>
          </a:p>
          <a:p>
            <a:pPr indent="-20320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>
                <a:solidFill>
                  <a:srgbClr val="0B5394"/>
                </a:solidFill>
              </a:rPr>
              <a:t>Shuffle compression of one full day of GOES-West SCMI (Mar. 6) saved 11.4 GB/day (17.2%: 66.4-&gt;55.0 GB). Nearly half of the savings (5.5GB) was from Channel 2. </a:t>
            </a:r>
            <a:endParaRPr sz="1400">
              <a:solidFill>
                <a:srgbClr val="0B5394"/>
              </a:solidFill>
            </a:endParaRPr>
          </a:p>
          <a:p>
            <a:pPr indent="0" lvl="0" marL="0" marR="202037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rgbClr val="999999"/>
                </a:solidFill>
              </a:rPr>
              <a:t>(h/t Randy Race, GOES-R Program)</a:t>
            </a:r>
            <a:endParaRPr i="1" sz="1200">
              <a:solidFill>
                <a:srgbClr val="999999"/>
              </a:solidFill>
            </a:endParaRPr>
          </a:p>
          <a:p>
            <a:pPr indent="-2286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Shuffle compression of L2 derived products is likely to yield significant savings as well.</a:t>
            </a:r>
            <a:endParaRPr sz="1800"/>
          </a:p>
          <a:p>
            <a:pPr indent="-20320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Analysis still underway (August 2022 analysis seen here predates the new Enterprise products)</a:t>
            </a:r>
            <a:endParaRPr sz="1400"/>
          </a:p>
          <a:p>
            <a:pPr indent="-20320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Operational release of most shuffle-compressed L2 products is not yet scheduled.</a:t>
            </a:r>
            <a:endParaRPr sz="1400"/>
          </a:p>
        </p:txBody>
      </p:sp>
      <p:grpSp>
        <p:nvGrpSpPr>
          <p:cNvPr id="429" name="Google Shape;429;g228cab9abef_7_57"/>
          <p:cNvGrpSpPr/>
          <p:nvPr/>
        </p:nvGrpSpPr>
        <p:grpSpPr>
          <a:xfrm>
            <a:off x="6203550" y="1144450"/>
            <a:ext cx="5429775" cy="5713550"/>
            <a:chOff x="6203550" y="1144450"/>
            <a:chExt cx="5429775" cy="5713550"/>
          </a:xfrm>
        </p:grpSpPr>
        <p:grpSp>
          <p:nvGrpSpPr>
            <p:cNvPr id="430" name="Google Shape;430;g228cab9abef_7_57"/>
            <p:cNvGrpSpPr/>
            <p:nvPr/>
          </p:nvGrpSpPr>
          <p:grpSpPr>
            <a:xfrm>
              <a:off x="6203550" y="1144450"/>
              <a:ext cx="5429775" cy="5713550"/>
              <a:chOff x="529300" y="1111800"/>
              <a:chExt cx="5429775" cy="5713550"/>
            </a:xfrm>
          </p:grpSpPr>
          <p:pic>
            <p:nvPicPr>
              <p:cNvPr id="431" name="Google Shape;431;g228cab9abef_7_57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8883"/>
              <a:stretch/>
            </p:blipFill>
            <p:spPr>
              <a:xfrm>
                <a:off x="529300" y="2248806"/>
                <a:ext cx="2675758" cy="42604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2" name="Google Shape;432;g228cab9abef_7_57"/>
              <p:cNvPicPr preferRelativeResize="0"/>
              <p:nvPr/>
            </p:nvPicPr>
            <p:blipFill rotWithShape="1">
              <a:blip r:embed="rId6">
                <a:alphaModFix/>
              </a:blip>
              <a:srcRect b="1157" l="0" r="0" t="9140"/>
              <a:stretch/>
            </p:blipFill>
            <p:spPr>
              <a:xfrm>
                <a:off x="3283317" y="1111800"/>
                <a:ext cx="2675758" cy="53974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3" name="Google Shape;433;g228cab9abef_7_57"/>
              <p:cNvSpPr txBox="1"/>
              <p:nvPr/>
            </p:nvSpPr>
            <p:spPr>
              <a:xfrm>
                <a:off x="2188800" y="6425150"/>
                <a:ext cx="36696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rPr>
                  <a:t>Analysis by Randy Race (Aug. 2022) [</a:t>
                </a:r>
                <a:r>
                  <a:rPr lang="en-US" u="sng">
                    <a:solidFill>
                      <a:schemeClr val="hlink"/>
                    </a:solidFill>
                    <a:latin typeface="Lato"/>
                    <a:ea typeface="Lato"/>
                    <a:cs typeface="Lato"/>
                    <a:sym typeface="Lato"/>
                    <a:hlinkClick r:id="rId7"/>
                  </a:rPr>
                  <a:t>source</a:t>
                </a:r>
                <a:r>
                  <a:rPr lang="en-US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rPr>
                  <a:t>]</a:t>
                </a:r>
                <a:endParaRPr b="0" i="0" sz="1400" u="none" cap="none" strike="noStrik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434" name="Google Shape;434;g228cab9abef_7_57"/>
            <p:cNvGrpSpPr/>
            <p:nvPr/>
          </p:nvGrpSpPr>
          <p:grpSpPr>
            <a:xfrm rot="-5400000">
              <a:off x="6509934" y="3582145"/>
              <a:ext cx="1044207" cy="504034"/>
              <a:chOff x="8152649" y="2387575"/>
              <a:chExt cx="659805" cy="453268"/>
            </a:xfrm>
          </p:grpSpPr>
          <p:sp>
            <p:nvSpPr>
              <p:cNvPr id="435" name="Google Shape;435;g228cab9abef_7_57"/>
              <p:cNvSpPr/>
              <p:nvPr/>
            </p:nvSpPr>
            <p:spPr>
              <a:xfrm>
                <a:off x="8492802" y="2449863"/>
                <a:ext cx="317906" cy="195691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g228cab9abef_7_57"/>
              <p:cNvSpPr/>
              <p:nvPr/>
            </p:nvSpPr>
            <p:spPr>
              <a:xfrm>
                <a:off x="8152649" y="2387575"/>
                <a:ext cx="415696" cy="229862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g228cab9abef_7_57"/>
              <p:cNvSpPr/>
              <p:nvPr/>
            </p:nvSpPr>
            <p:spPr>
              <a:xfrm>
                <a:off x="8152664" y="2617315"/>
                <a:ext cx="315595" cy="223528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g228cab9abef_7_57"/>
              <p:cNvSpPr/>
              <p:nvPr/>
            </p:nvSpPr>
            <p:spPr>
              <a:xfrm>
                <a:off x="8469122" y="2644252"/>
                <a:ext cx="343332" cy="195313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9" name="Google Shape;439;g228cab9abef_7_57"/>
            <p:cNvGrpSpPr/>
            <p:nvPr/>
          </p:nvGrpSpPr>
          <p:grpSpPr>
            <a:xfrm>
              <a:off x="8237651" y="4897627"/>
              <a:ext cx="560108" cy="277536"/>
              <a:chOff x="8152649" y="2387575"/>
              <a:chExt cx="659805" cy="453268"/>
            </a:xfrm>
          </p:grpSpPr>
          <p:sp>
            <p:nvSpPr>
              <p:cNvPr id="440" name="Google Shape;440;g228cab9abef_7_57"/>
              <p:cNvSpPr/>
              <p:nvPr/>
            </p:nvSpPr>
            <p:spPr>
              <a:xfrm>
                <a:off x="8492802" y="2449863"/>
                <a:ext cx="317906" cy="195691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g228cab9abef_7_57"/>
              <p:cNvSpPr/>
              <p:nvPr/>
            </p:nvSpPr>
            <p:spPr>
              <a:xfrm>
                <a:off x="8152649" y="2387575"/>
                <a:ext cx="415696" cy="229862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g228cab9abef_7_57"/>
              <p:cNvSpPr/>
              <p:nvPr/>
            </p:nvSpPr>
            <p:spPr>
              <a:xfrm>
                <a:off x="8152664" y="2617315"/>
                <a:ext cx="315595" cy="223528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g228cab9abef_7_57"/>
              <p:cNvSpPr/>
              <p:nvPr/>
            </p:nvSpPr>
            <p:spPr>
              <a:xfrm>
                <a:off x="8469122" y="2644252"/>
                <a:ext cx="343332" cy="195313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4" name="Google Shape;444;g228cab9abef_7_57"/>
            <p:cNvGrpSpPr/>
            <p:nvPr/>
          </p:nvGrpSpPr>
          <p:grpSpPr>
            <a:xfrm rot="-5400000">
              <a:off x="7309882" y="3926504"/>
              <a:ext cx="924320" cy="560103"/>
              <a:chOff x="8152649" y="2387575"/>
              <a:chExt cx="659805" cy="453268"/>
            </a:xfrm>
          </p:grpSpPr>
          <p:sp>
            <p:nvSpPr>
              <p:cNvPr id="445" name="Google Shape;445;g228cab9abef_7_57"/>
              <p:cNvSpPr/>
              <p:nvPr/>
            </p:nvSpPr>
            <p:spPr>
              <a:xfrm>
                <a:off x="8492802" y="2449863"/>
                <a:ext cx="317906" cy="195691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g228cab9abef_7_57"/>
              <p:cNvSpPr/>
              <p:nvPr/>
            </p:nvSpPr>
            <p:spPr>
              <a:xfrm>
                <a:off x="8152649" y="2387575"/>
                <a:ext cx="415696" cy="229862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g228cab9abef_7_57"/>
              <p:cNvSpPr/>
              <p:nvPr/>
            </p:nvSpPr>
            <p:spPr>
              <a:xfrm>
                <a:off x="8152664" y="2617315"/>
                <a:ext cx="315595" cy="223528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g228cab9abef_7_57"/>
              <p:cNvSpPr/>
              <p:nvPr/>
            </p:nvSpPr>
            <p:spPr>
              <a:xfrm>
                <a:off x="8469122" y="2644252"/>
                <a:ext cx="343332" cy="195313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49" name="Google Shape;449;g228cab9abef_7_57"/>
          <p:cNvSpPr txBox="1"/>
          <p:nvPr/>
        </p:nvSpPr>
        <p:spPr>
          <a:xfrm>
            <a:off x="6144000" y="1967075"/>
            <a:ext cx="273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 ABI SCMI and other L1 products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0" name="Google Shape;450;g228cab9abef_7_57"/>
          <p:cNvSpPr txBox="1"/>
          <p:nvPr/>
        </p:nvSpPr>
        <p:spPr>
          <a:xfrm>
            <a:off x="8811000" y="824075"/>
            <a:ext cx="273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 ABI L2 products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5b83f61283_0_66"/>
          <p:cNvSpPr txBox="1"/>
          <p:nvPr>
            <p:ph idx="1" type="body"/>
          </p:nvPr>
        </p:nvSpPr>
        <p:spPr>
          <a:xfrm>
            <a:off x="505968" y="1115568"/>
            <a:ext cx="11564100" cy="54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OceanSat-3</a:t>
            </a:r>
            <a:r>
              <a:rPr lang="en-US" sz="1800"/>
              <a:t> (a.k.a. EOS-06) launched Nov. 26, 2022.</a:t>
            </a:r>
            <a:endParaRPr sz="1800"/>
          </a:p>
          <a:p>
            <a:pPr indent="-317500" lvl="1" marL="914400" marR="361090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The OSCAT-3 scatterometer will fill the gap left when SCATSAT ceased operations in Feb. 2021.</a:t>
            </a:r>
            <a:endParaRPr sz="1800"/>
          </a:p>
          <a:p>
            <a:pPr indent="-342900" lvl="0" marL="457200" marR="3610902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(MeteoSat 3rd Gen.) </a:t>
            </a:r>
            <a:r>
              <a:rPr lang="en-US" sz="1800" u="sng">
                <a:solidFill>
                  <a:schemeClr val="hlink"/>
                </a:solidFill>
                <a:hlinkClick r:id="rId4"/>
              </a:rPr>
              <a:t>MTG-Imager 1</a:t>
            </a:r>
            <a:r>
              <a:rPr lang="en-US" sz="1800"/>
              <a:t> launched Dec. 13, 2022.</a:t>
            </a:r>
            <a:endParaRPr sz="1800"/>
          </a:p>
          <a:p>
            <a:pPr indent="-317500" lvl="1" marL="914400" marR="361090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Geostationary @ Longitude 0°</a:t>
            </a:r>
            <a:endParaRPr sz="1400"/>
          </a:p>
          <a:p>
            <a:pPr indent="-342900" lvl="0" marL="457200" marR="3610902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GOES-U scheduled to launch April 30, 2024</a:t>
            </a:r>
            <a:endParaRPr sz="1800"/>
          </a:p>
          <a:p>
            <a:pPr indent="-317500" lvl="1" marL="914400" marR="361090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Checkout at Longitude ~89.5°;</a:t>
            </a:r>
            <a:endParaRPr sz="1400"/>
          </a:p>
          <a:p>
            <a:pPr indent="-317500" lvl="1" marL="914400" marR="361090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Eventual operations as GOES-East </a:t>
            </a:r>
            <a:r>
              <a:rPr i="1" lang="en-US" sz="1400" u="sng"/>
              <a:t>or</a:t>
            </a:r>
            <a:r>
              <a:rPr lang="en-US" sz="1400"/>
              <a:t> GOES-West</a:t>
            </a:r>
            <a:endParaRPr sz="1800"/>
          </a:p>
          <a:p>
            <a:pPr indent="-342900" lvl="0" marL="457200" marR="3610902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(Metop 2nd Gen.) </a:t>
            </a:r>
            <a:r>
              <a:rPr lang="en-US" sz="1800" u="sng">
                <a:solidFill>
                  <a:schemeClr val="hlink"/>
                </a:solidFill>
                <a:hlinkClick r:id="rId5"/>
              </a:rPr>
              <a:t>Metop-SG-A1</a:t>
            </a:r>
            <a:r>
              <a:rPr lang="en-US" sz="1800"/>
              <a:t> to launch </a:t>
            </a:r>
            <a:r>
              <a:rPr lang="en-US" sz="1800" u="sng">
                <a:solidFill>
                  <a:schemeClr val="hlink"/>
                </a:solidFill>
                <a:hlinkClick r:id="rId6"/>
              </a:rPr>
              <a:t>1st Q. CY2025</a:t>
            </a:r>
            <a:r>
              <a:rPr lang="en-US" sz="1800"/>
              <a:t>.</a:t>
            </a:r>
            <a:endParaRPr sz="1800"/>
          </a:p>
          <a:p>
            <a:pPr indent="-317500" lvl="1" marL="914400" marR="361090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Sun-synchronous polar (morning) orbit</a:t>
            </a:r>
            <a:endParaRPr sz="1400"/>
          </a:p>
        </p:txBody>
      </p:sp>
      <p:sp>
        <p:nvSpPr>
          <p:cNvPr id="457" name="Google Shape;457;g15b83f61283_0_66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8" name="Google Shape;458;g15b83f61283_0_66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330"/>
              <a:t>Recent and upcoming satellite launches</a:t>
            </a:r>
            <a:endParaRPr sz="1829">
              <a:solidFill>
                <a:srgbClr val="666666"/>
              </a:solidFill>
            </a:endParaRPr>
          </a:p>
        </p:txBody>
      </p:sp>
      <p:grpSp>
        <p:nvGrpSpPr>
          <p:cNvPr id="459" name="Google Shape;459;g15b83f61283_0_66"/>
          <p:cNvGrpSpPr/>
          <p:nvPr/>
        </p:nvGrpSpPr>
        <p:grpSpPr>
          <a:xfrm>
            <a:off x="7881802" y="1801375"/>
            <a:ext cx="4132598" cy="4321300"/>
            <a:chOff x="7958002" y="2182375"/>
            <a:chExt cx="4132598" cy="4321300"/>
          </a:xfrm>
        </p:grpSpPr>
        <p:pic>
          <p:nvPicPr>
            <p:cNvPr id="460" name="Google Shape;460;g15b83f61283_0_6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958002" y="2182375"/>
              <a:ext cx="4112076" cy="3966024"/>
            </a:xfrm>
            <a:prstGeom prst="rect">
              <a:avLst/>
            </a:prstGeom>
            <a:noFill/>
            <a:ln>
              <a:noFill/>
            </a:ln>
            <a:effectLst>
              <a:outerShdw blurRad="100013" rotWithShape="0" algn="bl" dir="5400000" dist="38100">
                <a:srgbClr val="000000">
                  <a:alpha val="49803"/>
                </a:srgbClr>
              </a:outerShdw>
            </a:effectLst>
          </p:spPr>
        </p:pic>
        <p:sp>
          <p:nvSpPr>
            <p:cNvPr id="461" name="Google Shape;461;g15b83f61283_0_66"/>
            <p:cNvSpPr txBox="1"/>
            <p:nvPr/>
          </p:nvSpPr>
          <p:spPr>
            <a:xfrm>
              <a:off x="8421000" y="6103475"/>
              <a:ext cx="366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The view from Longitude 0° (MeteoSat-11) </a:t>
              </a:r>
              <a:endPara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62" name="Google Shape;462;g15b83f61283_0_66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3" name="Google Shape;463;g15b83f61283_0_66"/>
          <p:cNvSpPr txBox="1"/>
          <p:nvPr/>
        </p:nvSpPr>
        <p:spPr>
          <a:xfrm rot="5400000">
            <a:off x="11355275" y="3256800"/>
            <a:ext cx="14496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h/t: V  Wegman 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28cab9abef_7_100"/>
          <p:cNvSpPr txBox="1"/>
          <p:nvPr>
            <p:ph idx="1" type="body"/>
          </p:nvPr>
        </p:nvSpPr>
        <p:spPr>
          <a:xfrm>
            <a:off x="1447075" y="1033325"/>
            <a:ext cx="10378500" cy="562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1950" lvl="0" marL="457200" rtl="0" algn="l">
              <a:lnSpc>
                <a:spcPct val="105000"/>
              </a:lnSpc>
              <a:spcBef>
                <a:spcPts val="64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Target release: late June 2023</a:t>
            </a:r>
            <a:endParaRPr sz="2100"/>
          </a:p>
          <a:p>
            <a:pPr indent="-36195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Ingest / display of new products</a:t>
            </a:r>
            <a:endParaRPr sz="2100"/>
          </a:p>
          <a:p>
            <a:pPr indent="-336550" lvl="1" marL="9144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New GOES-R Cloud Cover Layers product</a:t>
            </a:r>
            <a:endParaRPr sz="1700"/>
          </a:p>
          <a:p>
            <a:pPr indent="-336550" lvl="1" marL="9144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Other new GOES-R Enterprise products</a:t>
            </a:r>
            <a:endParaRPr sz="1700"/>
          </a:p>
          <a:p>
            <a:pPr indent="-336550" lvl="1" marL="9144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New </a:t>
            </a:r>
            <a:r>
              <a:rPr lang="en-US" sz="1700"/>
              <a:t>Polar Blended Hydro products</a:t>
            </a:r>
            <a:endParaRPr sz="1700"/>
          </a:p>
          <a:p>
            <a:pPr indent="-336550" lvl="1" marL="9144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GOES-R Turbulence contour lines</a:t>
            </a:r>
            <a:endParaRPr sz="1700"/>
          </a:p>
          <a:p>
            <a:pPr indent="-336550" lvl="1" marL="9144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Sectors and basemap for GOES-R Storage slot (105° Longitude)</a:t>
            </a:r>
            <a:endParaRPr sz="1700"/>
          </a:p>
          <a:p>
            <a:pPr indent="-336550" lvl="1" marL="91440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Global ASCAT Winds from Metop-B and Metop-C?</a:t>
            </a:r>
            <a:endParaRPr sz="1700"/>
          </a:p>
          <a:p>
            <a:pPr indent="-36195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New / changed</a:t>
            </a:r>
            <a:r>
              <a:rPr lang="en-US" sz="2100"/>
              <a:t> menu entries</a:t>
            </a:r>
            <a:endParaRPr sz="2100"/>
          </a:p>
          <a:p>
            <a:pPr indent="-3365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NOAA-21 VIIRS imagery</a:t>
            </a:r>
            <a:endParaRPr sz="1700"/>
          </a:p>
          <a:p>
            <a:pPr indent="-311150" lvl="2" marL="13716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-US" sz="1300"/>
              <a:t>Combine VIIRS menu entries (merge S-NPP, NOAA-20, NOAA-21)</a:t>
            </a:r>
            <a:endParaRPr sz="1300"/>
          </a:p>
          <a:p>
            <a:pPr indent="-3365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Remove menu entries for GOES-West Hawaii regional sector</a:t>
            </a:r>
            <a:endParaRPr sz="1700"/>
          </a:p>
          <a:p>
            <a:pPr indent="-3365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Remove menu entries for GOES-East Puerto Rico sector Bands 11, 12, 14, 16 </a:t>
            </a:r>
            <a:br>
              <a:rPr lang="en-US" sz="1700"/>
            </a:br>
            <a:r>
              <a:rPr lang="en-US" sz="1700"/>
              <a:t>	and RGB / Channel Difference composites that use those bands</a:t>
            </a:r>
            <a:endParaRPr sz="1700"/>
          </a:p>
          <a:p>
            <a:pPr indent="-3365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Add menu entry for American Samoa sector Band 13</a:t>
            </a:r>
            <a:endParaRPr sz="1700"/>
          </a:p>
          <a:p>
            <a:pPr indent="-3365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WPC Day 4-5 Outlook Svc enhancement</a:t>
            </a:r>
            <a:endParaRPr sz="1700"/>
          </a:p>
          <a:p>
            <a:pPr indent="-33655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GOES-R Storage slot @ 105° Longitude</a:t>
            </a:r>
            <a:endParaRPr sz="2100"/>
          </a:p>
        </p:txBody>
      </p:sp>
      <p:sp>
        <p:nvSpPr>
          <p:cNvPr id="470" name="Google Shape;470;g228cab9abef_7_10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1" name="Google Shape;471;g228cab9abef_7_10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TOWR-S RPM v24: tentative highlights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28cab9abef_7_110"/>
          <p:cNvSpPr txBox="1"/>
          <p:nvPr>
            <p:ph idx="1" type="body"/>
          </p:nvPr>
        </p:nvSpPr>
        <p:spPr>
          <a:xfrm>
            <a:off x="704800" y="1033325"/>
            <a:ext cx="10590300" cy="516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spcBef>
                <a:spcPts val="64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APP = a small bundle of software running alongside AWIPS, that can manipulate incoming data products – </a:t>
            </a:r>
            <a:r>
              <a:rPr i="1" lang="en-US" sz="2200"/>
              <a:t>e.g.</a:t>
            </a:r>
            <a:r>
              <a:rPr lang="en-US" sz="2200"/>
              <a:t>, to</a:t>
            </a:r>
            <a:endParaRPr sz="22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Produce CIRA Geocolor imagery from</a:t>
            </a:r>
            <a:r>
              <a:rPr lang="en-US" sz="1800"/>
              <a:t> GOES-16/18</a:t>
            </a:r>
            <a:r>
              <a:rPr lang="en-US" sz="1800"/>
              <a:t> ABI channels 1, 2, 3, 7, and 13;</a:t>
            </a:r>
            <a:endParaRPr sz="18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Compute GLM 5-minute accumulations (FED/TOE/MFA) from 1-min GLM grids</a:t>
            </a:r>
            <a:endParaRPr sz="18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This avoids sending data over SBN or LDM that could be computed locally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Tentative schedule:</a:t>
            </a:r>
            <a:endParaRPr sz="22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Testing underway now; will test with 10 sites in April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Available to all sites starting May 1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Goal: installed in all/most sites by June 15</a:t>
            </a:r>
            <a:endParaRPr sz="1800"/>
          </a:p>
        </p:txBody>
      </p:sp>
      <p:sp>
        <p:nvSpPr>
          <p:cNvPr id="478" name="Google Shape;478;g228cab9abef_7_11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9" name="Google Shape;479;g228cab9abef_7_11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Coming soon: APP (AWIPS Pre-Processor)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28cab9abef_7_12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6" name="Google Shape;486;g228cab9abef_7_121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Galaxy-31 transition for SBN</a:t>
            </a:r>
            <a:endParaRPr/>
          </a:p>
        </p:txBody>
      </p:sp>
      <p:sp>
        <p:nvSpPr>
          <p:cNvPr id="487" name="Google Shape;487;g228cab9abef_7_121"/>
          <p:cNvSpPr txBox="1"/>
          <p:nvPr>
            <p:ph idx="1" type="body"/>
          </p:nvPr>
        </p:nvSpPr>
        <p:spPr>
          <a:xfrm>
            <a:off x="125825" y="1033325"/>
            <a:ext cx="5925900" cy="516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The </a:t>
            </a:r>
            <a:r>
              <a:rPr lang="en-US" sz="2000"/>
              <a:t>AWIPS SBN broadcast is switching from the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Galaxy-28</a:t>
            </a:r>
            <a:r>
              <a:rPr lang="en-US" sz="2000"/>
              <a:t> communications satellite (Longitude 89°W) to the new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Galaxy-31</a:t>
            </a:r>
            <a:r>
              <a:rPr lang="en-US" sz="2000"/>
              <a:t> satellite (Longitude 121°W)</a:t>
            </a:r>
            <a:endParaRPr sz="2000"/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Schedule (per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SCN22-77</a:t>
            </a:r>
            <a:r>
              <a:rPr lang="en-US" sz="2000"/>
              <a:t>):</a:t>
            </a:r>
            <a:endParaRPr sz="2000"/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1500"/>
              <a:t>November 12, 2022: Galaxy-31 Launch</a:t>
            </a:r>
            <a:endParaRPr sz="1500"/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1500"/>
              <a:t>February 5, 2023: Dual Illumination Period</a:t>
            </a:r>
            <a:endParaRPr sz="1500"/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1500"/>
              <a:t>February 17, 2023: Receive Site Transition Window Start</a:t>
            </a:r>
            <a:endParaRPr sz="1500"/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1500"/>
              <a:t>March 31, 2023: Receive Site Transition Window Ends</a:t>
            </a:r>
            <a:endParaRPr sz="1500"/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1500"/>
              <a:t>April 3, 2023: (AWIPS) Transition to Galaxy-31 Complete</a:t>
            </a:r>
            <a:endParaRPr sz="15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grpSp>
        <p:nvGrpSpPr>
          <p:cNvPr id="488" name="Google Shape;488;g228cab9abef_7_121"/>
          <p:cNvGrpSpPr/>
          <p:nvPr/>
        </p:nvGrpSpPr>
        <p:grpSpPr>
          <a:xfrm>
            <a:off x="6072675" y="957125"/>
            <a:ext cx="4935700" cy="2725900"/>
            <a:chOff x="1264500" y="3968050"/>
            <a:chExt cx="4935700" cy="2725900"/>
          </a:xfrm>
        </p:grpSpPr>
        <p:pic>
          <p:nvPicPr>
            <p:cNvPr id="489" name="Google Shape;489;g228cab9abef_7_121"/>
            <p:cNvPicPr preferRelativeResize="0"/>
            <p:nvPr/>
          </p:nvPicPr>
          <p:blipFill rotWithShape="1">
            <a:blip r:embed="rId6">
              <a:alphaModFix/>
            </a:blip>
            <a:srcRect b="1412" l="928" r="335" t="8032"/>
            <a:stretch/>
          </p:blipFill>
          <p:spPr>
            <a:xfrm>
              <a:off x="1264500" y="3968050"/>
              <a:ext cx="4935700" cy="2653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0" name="Google Shape;490;g228cab9abef_7_121"/>
            <p:cNvSpPr txBox="1"/>
            <p:nvPr/>
          </p:nvSpPr>
          <p:spPr>
            <a:xfrm>
              <a:off x="1891750" y="6139850"/>
              <a:ext cx="2173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Galaxy-28: North America C-Band coverage from 89°W </a:t>
              </a:r>
              <a:endPara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91" name="Google Shape;491;g228cab9abef_7_121"/>
          <p:cNvGrpSpPr/>
          <p:nvPr/>
        </p:nvGrpSpPr>
        <p:grpSpPr>
          <a:xfrm>
            <a:off x="6072675" y="3744839"/>
            <a:ext cx="4935700" cy="2872911"/>
            <a:chOff x="6602000" y="1230239"/>
            <a:chExt cx="4935700" cy="2872911"/>
          </a:xfrm>
        </p:grpSpPr>
        <p:pic>
          <p:nvPicPr>
            <p:cNvPr id="492" name="Google Shape;492;g228cab9abef_7_121"/>
            <p:cNvPicPr preferRelativeResize="0"/>
            <p:nvPr/>
          </p:nvPicPr>
          <p:blipFill rotWithShape="1">
            <a:blip r:embed="rId7">
              <a:alphaModFix/>
            </a:blip>
            <a:srcRect b="43740" l="416" r="386" t="4397"/>
            <a:stretch/>
          </p:blipFill>
          <p:spPr>
            <a:xfrm>
              <a:off x="6602000" y="1230239"/>
              <a:ext cx="4935700" cy="27967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3" name="Google Shape;493;g228cab9abef_7_121"/>
            <p:cNvSpPr txBox="1"/>
            <p:nvPr/>
          </p:nvSpPr>
          <p:spPr>
            <a:xfrm>
              <a:off x="7229250" y="3549050"/>
              <a:ext cx="23742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Galaxy-31: North America C-Band coverage from 121°W</a:t>
              </a:r>
              <a:endParaRPr b="0" i="0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28cab9abef_7_128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0" name="Google Shape;500;g228cab9abef_7_128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BNCF/CNCF transition</a:t>
            </a:r>
            <a:endParaRPr/>
          </a:p>
        </p:txBody>
      </p:sp>
      <p:sp>
        <p:nvSpPr>
          <p:cNvPr id="501" name="Google Shape;501;g228cab9abef_7_128"/>
          <p:cNvSpPr txBox="1"/>
          <p:nvPr>
            <p:ph idx="1" type="body"/>
          </p:nvPr>
        </p:nvSpPr>
        <p:spPr>
          <a:xfrm>
            <a:off x="354425" y="1033313"/>
            <a:ext cx="11471400" cy="516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The BNCF (backup Network Control Facility) and BMGS (backup Master Ground Station) used by the NWS Satellite Broadcast Network (SBN) were to be moved out of the NASA IV&amp;V Facility in Fairmont, WV, by March 31.</a:t>
            </a:r>
            <a:endParaRPr sz="2200"/>
          </a:p>
          <a:p>
            <a:pPr indent="-3683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BNCF’s replacement, CNCF, has been installed and tested at the </a:t>
            </a:r>
            <a:r>
              <a:rPr lang="en-US" sz="2200"/>
              <a:t>nearby</a:t>
            </a:r>
            <a:r>
              <a:rPr lang="en-US" sz="2200"/>
              <a:t> NOAA Vertex facility. Connectivity testing concluded this week.</a:t>
            </a:r>
            <a:endParaRPr sz="2200"/>
          </a:p>
          <a:p>
            <a:pPr indent="-3683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Due to delays in construction of the CMGS antenna at the Vertex facility, BMGS will remain in operation at NASA IV&amp;V past March 31.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CNCF will be commissioned on Mon., Apr. 3; and BNCF operations will be switched over to CNCF on Tues. Apr. 11. (If no Critical Weather Days on those dates)</a:t>
            </a:r>
            <a:endParaRPr sz="2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28cab9abef_7_135"/>
          <p:cNvSpPr txBox="1"/>
          <p:nvPr>
            <p:ph idx="1" type="body"/>
          </p:nvPr>
        </p:nvSpPr>
        <p:spPr>
          <a:xfrm>
            <a:off x="354425" y="1109513"/>
            <a:ext cx="11471400" cy="516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/>
              <a:t>TOWR-S supports the NWS OPPSD </a:t>
            </a:r>
            <a:r>
              <a:rPr lang="en-US" sz="2200">
                <a:solidFill>
                  <a:srgbClr val="999999"/>
                </a:solidFill>
              </a:rPr>
              <a:t>(Office of Planning and Programming for Service Delivery)</a:t>
            </a:r>
            <a:r>
              <a:rPr lang="en-US" sz="2200"/>
              <a:t> in engaging with AWIPS users and </a:t>
            </a:r>
            <a:r>
              <a:rPr lang="en-US" sz="2200"/>
              <a:t>addressing</a:t>
            </a:r>
            <a:r>
              <a:rPr lang="en-US" sz="2200"/>
              <a:t> technical issues, as part of formal </a:t>
            </a:r>
            <a:r>
              <a:rPr lang="en-US" sz="2200" u="sng">
                <a:solidFill>
                  <a:schemeClr val="hlink"/>
                </a:solidFill>
                <a:hlinkClick r:id="rId3"/>
              </a:rPr>
              <a:t>Operational Test and Evaluation (OT&amp;E)</a:t>
            </a:r>
            <a:r>
              <a:rPr lang="en-US" sz="2200"/>
              <a:t> activities.</a:t>
            </a:r>
            <a:endParaRPr sz="2200"/>
          </a:p>
          <a:p>
            <a:pPr indent="-419100" lvl="0" marL="457200" marR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</a:pPr>
            <a:r>
              <a:rPr lang="en-US" sz="2200" u="sng">
                <a:solidFill>
                  <a:schemeClr val="hlink"/>
                </a:solidFill>
                <a:hlinkClick r:id="rId4"/>
              </a:rPr>
              <a:t>GOES-18 </a:t>
            </a:r>
            <a:r>
              <a:rPr lang="en-US" sz="2200" u="sng">
                <a:solidFill>
                  <a:schemeClr val="hlink"/>
                </a:solidFill>
                <a:hlinkClick r:id="rId5"/>
              </a:rPr>
              <a:t>OT&amp;E</a:t>
            </a:r>
            <a:r>
              <a:rPr lang="en-US" sz="2200"/>
              <a:t> focused on imagery and L2 products in Jan./Feb. 2023</a:t>
            </a:r>
            <a:endParaRPr sz="2200"/>
          </a:p>
          <a:p>
            <a:pPr indent="-4000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1800"/>
              <a:t>Involving 8 WFOs and 3 National Centers</a:t>
            </a:r>
            <a:endParaRPr sz="1800"/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2200"/>
              <a:t>Now gathering user feedback on GOES-18 Gridded</a:t>
            </a:r>
            <a:r>
              <a:rPr lang="en-US" sz="2200"/>
              <a:t> GLM</a:t>
            </a:r>
            <a:r>
              <a:rPr lang="en-US" sz="2200"/>
              <a:t> products</a:t>
            </a:r>
            <a:endParaRPr sz="2200"/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2200"/>
              <a:t>Test Review Group meets biweekly; next meeting April 6. (</a:t>
            </a:r>
            <a:r>
              <a:rPr lang="en-US" sz="2200" u="sng">
                <a:solidFill>
                  <a:schemeClr val="hlink"/>
                </a:solidFill>
                <a:hlinkClick r:id="rId6"/>
              </a:rPr>
              <a:t>Latest TRG slides</a:t>
            </a:r>
            <a:r>
              <a:rPr lang="en-US" sz="2200"/>
              <a:t>)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</a:pPr>
            <a:r>
              <a:rPr lang="en-US" sz="2200" u="sng">
                <a:solidFill>
                  <a:schemeClr val="hlink"/>
                </a:solidFill>
                <a:hlinkClick r:id="rId7"/>
              </a:rPr>
              <a:t>NOAA-21 OT&amp;E</a:t>
            </a:r>
            <a:r>
              <a:rPr lang="en-US" sz="2200"/>
              <a:t> will involve 6 test sites (5 WFOs + 1 RFC); schedule TBD</a:t>
            </a:r>
            <a:endParaRPr sz="2200"/>
          </a:p>
          <a:p>
            <a:pPr indent="-3937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1700"/>
              <a:t>To begin after users are receiving operational NOAA-21 data feeds and have the necessary AWIPS configurations </a:t>
            </a:r>
            <a:r>
              <a:rPr lang="en-US" sz="1700"/>
              <a:t>(tentatively July 2023) </a:t>
            </a:r>
            <a:endParaRPr sz="1700"/>
          </a:p>
        </p:txBody>
      </p:sp>
      <p:sp>
        <p:nvSpPr>
          <p:cNvPr id="508" name="Google Shape;508;g228cab9abef_7_13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9" name="Google Shape;509;g228cab9abef_7_135"/>
          <p:cNvSpPr txBox="1"/>
          <p:nvPr>
            <p:ph type="title"/>
          </p:nvPr>
        </p:nvSpPr>
        <p:spPr>
          <a:xfrm>
            <a:off x="1219200" y="76200"/>
            <a:ext cx="97170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Operational Testing &amp; Evaluation (OT&amp;E)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2"/>
          <p:cNvSpPr txBox="1"/>
          <p:nvPr>
            <p:ph idx="1" type="body"/>
          </p:nvPr>
        </p:nvSpPr>
        <p:spPr>
          <a:xfrm>
            <a:off x="6218075" y="895500"/>
            <a:ext cx="5641200" cy="46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Thursdays, usually at Noon ET</a:t>
            </a:r>
            <a:endParaRPr sz="1600">
              <a:solidFill>
                <a:srgbClr val="434343"/>
              </a:solidFill>
            </a:endParaRPr>
          </a:p>
          <a:p>
            <a:pPr indent="-3048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New! “SBC On The Road”</a:t>
            </a:r>
            <a:endParaRPr sz="1600">
              <a:solidFill>
                <a:srgbClr val="434343"/>
              </a:solidFill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Indianapolis, IN (Feb. 23)</a:t>
            </a:r>
            <a:endParaRPr sz="1600">
              <a:solidFill>
                <a:srgbClr val="434343"/>
              </a:solidFill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College Park, MD (Mar. 9)</a:t>
            </a:r>
            <a:endParaRPr sz="1600">
              <a:solidFill>
                <a:srgbClr val="434343"/>
              </a:solidFill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Mobile, AL (April 13)</a:t>
            </a:r>
            <a:endParaRPr sz="1600">
              <a:solidFill>
                <a:srgbClr val="434343"/>
              </a:solidFill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National Hurricane Ctr., Miami, FL (May 11)</a:t>
            </a:r>
            <a:endParaRPr sz="1600">
              <a:solidFill>
                <a:srgbClr val="434343"/>
              </a:solidFill>
            </a:endParaRPr>
          </a:p>
          <a:p>
            <a:pPr indent="-3048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Usage examples shed light on user requirements for satellite data products and capabilities.</a:t>
            </a:r>
            <a:endParaRPr sz="1600">
              <a:solidFill>
                <a:srgbClr val="434343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Recordings are on </a:t>
            </a:r>
            <a:r>
              <a:rPr lang="en-US" sz="1600" u="sng">
                <a:solidFill>
                  <a:schemeClr val="hlink"/>
                </a:solidFill>
                <a:hlinkClick r:id="rId3"/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YouTube</a:t>
            </a:r>
            <a:r>
              <a:rPr lang="en-US" sz="1600">
                <a:solidFill>
                  <a:srgbClr val="434343"/>
                </a:solidFill>
              </a:rPr>
              <a:t> and the </a:t>
            </a:r>
            <a:r>
              <a:rPr lang="en-US" sz="16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NWS Commerce Learning Center (CLC) website</a:t>
            </a:r>
            <a:r>
              <a:rPr lang="en-US" sz="1600">
                <a:solidFill>
                  <a:srgbClr val="434343"/>
                </a:solidFill>
              </a:rPr>
              <a:t>.</a:t>
            </a:r>
            <a:endParaRPr sz="1600">
              <a:solidFill>
                <a:srgbClr val="434343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Full-text transcripts are available for all SBC sessions – searchable from within VLab.</a:t>
            </a:r>
            <a:endParaRPr sz="1600">
              <a:solidFill>
                <a:srgbClr val="434343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SBC videos are now searchable by keyword: </a:t>
            </a:r>
            <a:r>
              <a:rPr lang="en-US" sz="1600" u="sng">
                <a:solidFill>
                  <a:schemeClr val="hlink"/>
                </a:solidFill>
                <a:hlinkClick r:id="rId5"/>
              </a:rPr>
              <a:t>https://vlab.noaa.gov/web/towr-s/sbc-video-search</a:t>
            </a:r>
            <a:endParaRPr sz="1600">
              <a:solidFill>
                <a:srgbClr val="434343"/>
              </a:solidFill>
            </a:endParaRPr>
          </a:p>
        </p:txBody>
      </p:sp>
      <p:sp>
        <p:nvSpPr>
          <p:cNvPr id="516" name="Google Shape;516;p82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7" name="Google Shape;517;p82"/>
          <p:cNvSpPr txBox="1"/>
          <p:nvPr>
            <p:ph type="title"/>
          </p:nvPr>
        </p:nvSpPr>
        <p:spPr>
          <a:xfrm>
            <a:off x="1216025" y="0"/>
            <a:ext cx="97728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Satellite Book Club (SBC) Seminar Series</a:t>
            </a:r>
            <a:endParaRPr sz="3600"/>
          </a:p>
        </p:txBody>
      </p:sp>
      <p:pic>
        <p:nvPicPr>
          <p:cNvPr id="518" name="Google Shape;518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02525" y="895500"/>
            <a:ext cx="4739324" cy="5738452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38100">
              <a:srgbClr val="000000">
                <a:alpha val="49019"/>
              </a:srgbClr>
            </a:outerShdw>
          </a:effectLst>
        </p:spPr>
      </p:pic>
      <p:sp>
        <p:nvSpPr>
          <p:cNvPr id="519" name="Google Shape;519;p82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5b83f61283_0_2"/>
          <p:cNvSpPr txBox="1"/>
          <p:nvPr>
            <p:ph idx="1" type="body"/>
          </p:nvPr>
        </p:nvSpPr>
        <p:spPr>
          <a:xfrm>
            <a:off x="8821950" y="1095275"/>
            <a:ext cx="33699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1800"/>
              <a:t>VLab now hosts a table of all satellite data products that TOWR-S is involved with (integrating them into NWS forecast operations).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3200"/>
              <a:buNone/>
            </a:pPr>
            <a:r>
              <a:rPr lang="en-US" sz="1800"/>
              <a:t>Instant search, filter, and sort capability provides access by keyword, satellite, sensor, </a:t>
            </a:r>
            <a:r>
              <a:rPr i="1" lang="en-US" sz="1800"/>
              <a:t>etc.</a:t>
            </a:r>
            <a:r>
              <a:rPr lang="en-US" sz="1800"/>
              <a:t> 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3200"/>
              <a:buNone/>
            </a:pPr>
            <a:r>
              <a:rPr lang="en-US" sz="1800"/>
              <a:t>Many rows link to </a:t>
            </a:r>
            <a:r>
              <a:rPr lang="en-US" sz="1800" u="sng">
                <a:solidFill>
                  <a:schemeClr val="hlink"/>
                </a:solidFill>
                <a:hlinkClick r:id="rId3"/>
              </a:rPr>
              <a:t>Dataset Guides</a:t>
            </a:r>
            <a:r>
              <a:rPr lang="en-US" sz="1800"/>
              <a:t> with more AWIPS details.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b="1" sz="1500"/>
          </a:p>
          <a:p>
            <a:pPr indent="-571500" lvl="0" marL="571500" marR="38652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3200"/>
              <a:buNone/>
            </a:pPr>
            <a:r>
              <a:rPr b="1" lang="en-US" sz="1500"/>
              <a:t>Note:</a:t>
            </a:r>
            <a:r>
              <a:rPr lang="en-US" sz="1500"/>
              <a:t>	Distribution Path “TBD” indicates a product in planning - not yet disseminated to users</a:t>
            </a:r>
            <a:endParaRPr sz="1500"/>
          </a:p>
        </p:txBody>
      </p:sp>
      <p:sp>
        <p:nvSpPr>
          <p:cNvPr id="526" name="Google Shape;526;g15b83f61283_0_2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7" name="Google Shape;527;g15b83f61283_0_2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TOWR-S Product Posture</a:t>
            </a:r>
            <a:endParaRPr/>
          </a:p>
        </p:txBody>
      </p:sp>
      <p:grpSp>
        <p:nvGrpSpPr>
          <p:cNvPr id="528" name="Google Shape;528;g15b83f61283_0_2"/>
          <p:cNvGrpSpPr/>
          <p:nvPr/>
        </p:nvGrpSpPr>
        <p:grpSpPr>
          <a:xfrm>
            <a:off x="229925" y="1244650"/>
            <a:ext cx="8537303" cy="4754550"/>
            <a:chOff x="229925" y="1549450"/>
            <a:chExt cx="8537303" cy="4754550"/>
          </a:xfrm>
        </p:grpSpPr>
        <p:pic>
          <p:nvPicPr>
            <p:cNvPr id="529" name="Google Shape;529;g15b83f61283_0_2"/>
            <p:cNvPicPr preferRelativeResize="0"/>
            <p:nvPr/>
          </p:nvPicPr>
          <p:blipFill rotWithShape="1">
            <a:blip r:embed="rId4">
              <a:alphaModFix/>
            </a:blip>
            <a:srcRect b="0" l="0" r="0" t="999"/>
            <a:stretch/>
          </p:blipFill>
          <p:spPr>
            <a:xfrm>
              <a:off x="229925" y="1549450"/>
              <a:ext cx="8418677" cy="4355974"/>
            </a:xfrm>
            <a:prstGeom prst="rect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85725" rotWithShape="0" algn="bl" dir="5400000" dist="38100">
                <a:srgbClr val="000000">
                  <a:alpha val="49019"/>
                </a:srgbClr>
              </a:outerShdw>
            </a:effectLst>
          </p:spPr>
        </p:pic>
        <p:sp>
          <p:nvSpPr>
            <p:cNvPr id="530" name="Google Shape;530;g15b83f61283_0_2"/>
            <p:cNvSpPr txBox="1"/>
            <p:nvPr/>
          </p:nvSpPr>
          <p:spPr>
            <a:xfrm>
              <a:off x="4136900" y="5903800"/>
              <a:ext cx="4511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sng" cap="none" strike="noStrike">
                  <a:solidFill>
                    <a:schemeClr val="hlink"/>
                  </a:solidFill>
                  <a:latin typeface="Lato"/>
                  <a:ea typeface="Lato"/>
                  <a:cs typeface="Lato"/>
                  <a:sym typeface="Lato"/>
                  <a:hlinkClick r:id="rId5"/>
                </a:rPr>
                <a:t>https://vlab.noaa.gov/web/towr-s/product-posture</a:t>
              </a:r>
              <a:endParaRPr b="1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531" name="Google Shape;531;g15b83f61283_0_2"/>
            <p:cNvGrpSpPr/>
            <p:nvPr/>
          </p:nvGrpSpPr>
          <p:grpSpPr>
            <a:xfrm>
              <a:off x="7355877" y="3166058"/>
              <a:ext cx="1411351" cy="445897"/>
              <a:chOff x="6796861" y="1237180"/>
              <a:chExt cx="2350293" cy="1725606"/>
            </a:xfrm>
          </p:grpSpPr>
          <p:sp>
            <p:nvSpPr>
              <p:cNvPr id="532" name="Google Shape;532;g15b83f61283_0_2"/>
              <p:cNvSpPr/>
              <p:nvPr/>
            </p:nvSpPr>
            <p:spPr>
              <a:xfrm>
                <a:off x="8008376" y="1474160"/>
                <a:ext cx="1135379" cy="745489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g15b83f61283_0_2"/>
              <p:cNvSpPr/>
              <p:nvPr/>
            </p:nvSpPr>
            <p:spPr>
              <a:xfrm>
                <a:off x="6796861" y="1237180"/>
                <a:ext cx="1484629" cy="875664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g15b83f61283_0_2"/>
              <p:cNvSpPr/>
              <p:nvPr/>
            </p:nvSpPr>
            <p:spPr>
              <a:xfrm>
                <a:off x="6796913" y="2111251"/>
                <a:ext cx="1127125" cy="851535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g15b83f61283_0_2"/>
              <p:cNvSpPr/>
              <p:nvPr/>
            </p:nvSpPr>
            <p:spPr>
              <a:xfrm>
                <a:off x="7924035" y="2213736"/>
                <a:ext cx="1223119" cy="745570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6" name="Google Shape;536;g15b83f61283_0_2"/>
            <p:cNvGrpSpPr/>
            <p:nvPr/>
          </p:nvGrpSpPr>
          <p:grpSpPr>
            <a:xfrm>
              <a:off x="6128056" y="3489017"/>
              <a:ext cx="989473" cy="365138"/>
              <a:chOff x="6796861" y="1237180"/>
              <a:chExt cx="2350293" cy="1725606"/>
            </a:xfrm>
          </p:grpSpPr>
          <p:sp>
            <p:nvSpPr>
              <p:cNvPr id="537" name="Google Shape;537;g15b83f61283_0_2"/>
              <p:cNvSpPr/>
              <p:nvPr/>
            </p:nvSpPr>
            <p:spPr>
              <a:xfrm>
                <a:off x="8008376" y="1474160"/>
                <a:ext cx="1135379" cy="745489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g15b83f61283_0_2"/>
              <p:cNvSpPr/>
              <p:nvPr/>
            </p:nvSpPr>
            <p:spPr>
              <a:xfrm>
                <a:off x="6796861" y="1237180"/>
                <a:ext cx="1484629" cy="875664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g15b83f61283_0_2"/>
              <p:cNvSpPr/>
              <p:nvPr/>
            </p:nvSpPr>
            <p:spPr>
              <a:xfrm>
                <a:off x="6796913" y="2111251"/>
                <a:ext cx="1127125" cy="851535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g15b83f61283_0_2"/>
              <p:cNvSpPr/>
              <p:nvPr/>
            </p:nvSpPr>
            <p:spPr>
              <a:xfrm>
                <a:off x="7924035" y="2213736"/>
                <a:ext cx="1223119" cy="745570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1" name="Google Shape;541;g15b83f61283_0_2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5b83f61283_0_28"/>
          <p:cNvSpPr txBox="1"/>
          <p:nvPr>
            <p:ph idx="1" type="body"/>
          </p:nvPr>
        </p:nvSpPr>
        <p:spPr>
          <a:xfrm>
            <a:off x="-26575" y="1033325"/>
            <a:ext cx="57729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Supplements the quarterly TOWR-S Update briefings and the weekly / occasional TOWR-S mailers.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Emailed to TOWR-S Update attendees and posted to VLab.</a:t>
            </a:r>
            <a:r>
              <a:rPr lang="en-US" sz="1400"/>
              <a:t> (</a:t>
            </a:r>
            <a:r>
              <a:rPr lang="en-US" sz="1400" u="sng">
                <a:solidFill>
                  <a:schemeClr val="hlink"/>
                </a:solidFill>
                <a:hlinkClick r:id="rId3"/>
              </a:rPr>
              <a:t>https://vlab.noaa.gov/web/towr-s/communications</a:t>
            </a:r>
            <a:r>
              <a:rPr lang="en-US" sz="1400"/>
              <a:t>)</a:t>
            </a:r>
            <a:endParaRPr sz="1400"/>
          </a:p>
        </p:txBody>
      </p:sp>
      <p:sp>
        <p:nvSpPr>
          <p:cNvPr id="548" name="Google Shape;548;g15b83f61283_0_28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9" name="Google Shape;549;g15b83f61283_0_28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TOWR-S monthly</a:t>
            </a:r>
            <a:endParaRPr/>
          </a:p>
        </p:txBody>
      </p:sp>
      <p:sp>
        <p:nvSpPr>
          <p:cNvPr id="550" name="Google Shape;550;g15b83f61283_0_28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51" name="Google Shape;551;g15b83f61283_0_28"/>
          <p:cNvPicPr preferRelativeResize="0"/>
          <p:nvPr/>
        </p:nvPicPr>
        <p:blipFill rotWithShape="1">
          <a:blip r:embed="rId5">
            <a:alphaModFix/>
          </a:blip>
          <a:srcRect b="76674" l="0" r="33404" t="2826"/>
          <a:stretch/>
        </p:blipFill>
        <p:spPr>
          <a:xfrm>
            <a:off x="6039575" y="1185725"/>
            <a:ext cx="5957299" cy="473577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5715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051da0fb0_1_4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gc051da0fb0_1_41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GOES-West operational transition</a:t>
            </a:r>
            <a:endParaRPr i="1" sz="2800"/>
          </a:p>
        </p:txBody>
      </p:sp>
      <p:sp>
        <p:nvSpPr>
          <p:cNvPr id="93" name="Google Shape;93;gc051da0fb0_1_41"/>
          <p:cNvSpPr txBox="1"/>
          <p:nvPr>
            <p:ph idx="1" type="body"/>
          </p:nvPr>
        </p:nvSpPr>
        <p:spPr>
          <a:xfrm>
            <a:off x="202075" y="1035250"/>
            <a:ext cx="3934500" cy="56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1600"/>
              <a:t>As of Jan. 4, 2023, GOES-18 is in operation as GOES-West</a:t>
            </a:r>
            <a:endParaRPr sz="1600"/>
          </a:p>
          <a:p>
            <a:pPr indent="-2032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400">
                <a:solidFill>
                  <a:srgbClr val="999999"/>
                </a:solidFill>
              </a:rPr>
              <a:t>GOES-17 is in storage at longitude 104.7°W a</a:t>
            </a:r>
            <a:r>
              <a:rPr lang="en-US" sz="1400">
                <a:solidFill>
                  <a:srgbClr val="999999"/>
                </a:solidFill>
              </a:rPr>
              <a:t>s of Feb. 10</a:t>
            </a:r>
            <a:endParaRPr sz="1400">
              <a:solidFill>
                <a:srgbClr val="999999"/>
              </a:solidFill>
            </a:endParaRPr>
          </a:p>
          <a:p>
            <a:pPr indent="-2032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US" sz="1400">
                <a:solidFill>
                  <a:srgbClr val="999999"/>
                </a:solidFill>
              </a:rPr>
              <a:t>GOES-17 science data was turned off on Mar. 14</a:t>
            </a:r>
            <a:endParaRPr sz="1400">
              <a:solidFill>
                <a:srgbClr val="999999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1600"/>
              <a:t>All </a:t>
            </a:r>
            <a:r>
              <a:rPr b="1" lang="en-US" sz="1600"/>
              <a:t>L1b</a:t>
            </a:r>
            <a:r>
              <a:rPr lang="en-US" sz="1600"/>
              <a:t> products from GOES-18 reached Provisional Maturity </a:t>
            </a:r>
            <a:br>
              <a:rPr lang="en-US" sz="1600"/>
            </a:br>
            <a:r>
              <a:rPr lang="en-US" sz="1600"/>
              <a:t>by Dec. 1, 2022</a:t>
            </a:r>
            <a:endParaRPr sz="1600"/>
          </a:p>
          <a:p>
            <a:pPr indent="-355600" lvl="0" marL="457200" marR="535565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1600"/>
              <a:t>N</a:t>
            </a:r>
            <a:r>
              <a:rPr lang="en-US" sz="1600"/>
              <a:t>early all </a:t>
            </a:r>
            <a:r>
              <a:rPr b="1" lang="en-US" sz="1600"/>
              <a:t>L2+</a:t>
            </a:r>
            <a:r>
              <a:rPr lang="en-US" sz="1600"/>
              <a:t> products from </a:t>
            </a:r>
            <a:r>
              <a:rPr lang="en-US" sz="1600"/>
              <a:t>GOES-18 have now reached Provisional Maturity</a:t>
            </a:r>
            <a:endParaRPr sz="1400">
              <a:solidFill>
                <a:srgbClr val="999999"/>
              </a:solidFill>
            </a:endParaRPr>
          </a:p>
          <a:p>
            <a:pPr indent="-203200" lvl="1" marL="685800" marR="592715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-US" sz="1400" u="sng">
                <a:solidFill>
                  <a:schemeClr val="hlink"/>
                </a:solidFill>
                <a:hlinkClick r:id="rId3"/>
              </a:rPr>
              <a:t>SCN 22-113</a:t>
            </a:r>
            <a:r>
              <a:rPr lang="en-US" sz="1400">
                <a:solidFill>
                  <a:srgbClr val="434343"/>
                </a:solidFill>
              </a:rPr>
              <a:t> details the GOES-18 data products available on the NWS Satellite Broadcast Network (SBN)</a:t>
            </a:r>
            <a:endParaRPr sz="1400">
              <a:solidFill>
                <a:srgbClr val="434343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94" name="Google Shape;94;gc051da0fb0_1_41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" name="Google Shape;95;gc051da0fb0_1_41"/>
          <p:cNvSpPr txBox="1"/>
          <p:nvPr/>
        </p:nvSpPr>
        <p:spPr>
          <a:xfrm>
            <a:off x="5911540" y="1720392"/>
            <a:ext cx="2449043" cy="408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7376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GOES-18 ABI</a:t>
            </a:r>
            <a:r>
              <a:rPr lang="en-US" sz="1200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r>
              <a:rPr lang="en-US" sz="1300">
                <a:solidFill>
                  <a:srgbClr val="CC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L2+</a:t>
            </a:r>
            <a:r>
              <a:rPr lang="en-US" sz="1300">
                <a:solidFill>
                  <a:srgbClr val="07376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Products</a:t>
            </a:r>
            <a:endParaRPr sz="1300">
              <a:solidFill>
                <a:srgbClr val="073763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96" name="Google Shape;96;gc051da0fb0_1_41" title="Chart"/>
          <p:cNvPicPr preferRelativeResize="0"/>
          <p:nvPr/>
        </p:nvPicPr>
        <p:blipFill rotWithShape="1">
          <a:blip r:embed="rId5">
            <a:alphaModFix/>
          </a:blip>
          <a:srcRect b="7800" l="6728" r="3913" t="1710"/>
          <a:stretch/>
        </p:blipFill>
        <p:spPr>
          <a:xfrm rot="5400000">
            <a:off x="4794299" y="457753"/>
            <a:ext cx="5604365" cy="66794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gc051da0fb0_1_41"/>
          <p:cNvCxnSpPr/>
          <p:nvPr/>
        </p:nvCxnSpPr>
        <p:spPr>
          <a:xfrm>
            <a:off x="10082099" y="1526242"/>
            <a:ext cx="0" cy="4975107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98" name="Google Shape;98;gc051da0fb0_1_41"/>
          <p:cNvSpPr txBox="1"/>
          <p:nvPr/>
        </p:nvSpPr>
        <p:spPr>
          <a:xfrm rot="-5400000">
            <a:off x="9354139" y="3939572"/>
            <a:ext cx="1246912" cy="291270"/>
          </a:xfrm>
          <a:prstGeom prst="rect">
            <a:avLst/>
          </a:prstGeom>
          <a:noFill/>
          <a:ln>
            <a:noFill/>
          </a:ln>
          <a:effectLst>
            <a:outerShdw blurRad="442913" rotWithShape="0" algn="bl" dir="5400000" dist="95250">
              <a:srgbClr val="FFFF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rPr>
              <a:t>Mar. 31, 2023</a:t>
            </a:r>
            <a:endParaRPr b="0" i="0" sz="1000" u="none" cap="none" strike="noStrike">
              <a:solidFill>
                <a:srgbClr val="1155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211b3e4330_2_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8" name="Google Shape;558;g1211b3e4330_2_1"/>
          <p:cNvSpPr txBox="1"/>
          <p:nvPr>
            <p:ph type="title"/>
          </p:nvPr>
        </p:nvSpPr>
        <p:spPr>
          <a:xfrm>
            <a:off x="1219200" y="762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200"/>
              <a:t>geoCloud AWIPS for Collaboration</a:t>
            </a:r>
            <a:endParaRPr sz="3200"/>
          </a:p>
        </p:txBody>
      </p:sp>
      <p:pic>
        <p:nvPicPr>
          <p:cNvPr id="559" name="Google Shape;559;g1211b3e4330_2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9625" y="3594300"/>
            <a:ext cx="6125328" cy="2523348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38100">
              <a:srgbClr val="000000">
                <a:alpha val="48627"/>
              </a:srgbClr>
            </a:outerShdw>
          </a:effectLst>
        </p:spPr>
      </p:pic>
      <p:sp>
        <p:nvSpPr>
          <p:cNvPr id="560" name="Google Shape;560;g1211b3e4330_2_1"/>
          <p:cNvSpPr txBox="1"/>
          <p:nvPr>
            <p:ph idx="1" type="body"/>
          </p:nvPr>
        </p:nvSpPr>
        <p:spPr>
          <a:xfrm>
            <a:off x="335075" y="1230300"/>
            <a:ext cx="11571000" cy="22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TOWR-S team has an initiative to bring people together in the AWIPS environment to foster collaboration on ways satellite data can enhance the NWS mission.</a:t>
            </a:r>
            <a:endParaRPr sz="1800"/>
          </a:p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TOWR-S facilitates small groups of forecasters, technique development meteorologists, and algorithm developers from across the NWS and NESDIS.</a:t>
            </a:r>
            <a:endParaRPr sz="1800"/>
          </a:p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More details are in </a:t>
            </a:r>
            <a:r>
              <a:rPr lang="en-US" sz="1800" u="sng">
                <a:solidFill>
                  <a:schemeClr val="hlink"/>
                </a:solidFill>
                <a:hlinkClick r:id="rId4"/>
              </a:rPr>
              <a:t>Satellite Book Club Session 38</a:t>
            </a:r>
            <a:r>
              <a:rPr lang="en-US" sz="1800"/>
              <a:t>.</a:t>
            </a:r>
            <a:endParaRPr sz="1800"/>
          </a:p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Please contact Lee Byerle to schedule a session with your office.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61" name="Google Shape;561;g1211b3e4330_2_1"/>
          <p:cNvPicPr preferRelativeResize="0"/>
          <p:nvPr/>
        </p:nvPicPr>
        <p:blipFill rotWithShape="1">
          <a:blip r:embed="rId5">
            <a:alphaModFix/>
          </a:blip>
          <a:srcRect b="0" l="12157" r="0" t="0"/>
          <a:stretch/>
        </p:blipFill>
        <p:spPr>
          <a:xfrm>
            <a:off x="269275" y="3594300"/>
            <a:ext cx="5380826" cy="252335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38100">
              <a:srgbClr val="000000">
                <a:alpha val="48627"/>
              </a:srgbClr>
            </a:outerShdw>
          </a:effectLst>
        </p:spPr>
      </p:pic>
      <p:sp>
        <p:nvSpPr>
          <p:cNvPr id="562" name="Google Shape;562;g1211b3e4330_2_1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3" name="Google Shape;563;g1211b3e4330_2_1"/>
          <p:cNvSpPr txBox="1"/>
          <p:nvPr/>
        </p:nvSpPr>
        <p:spPr>
          <a:xfrm rot="5400000">
            <a:off x="11355275" y="5314200"/>
            <a:ext cx="14496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h/t: Lee Byerle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be5f960dbd_0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0" name="Google Shape;570;gbe5f960dbd_0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TOWR-S Activity Plan</a:t>
            </a:r>
            <a:endParaRPr sz="3600"/>
          </a:p>
        </p:txBody>
      </p:sp>
      <p:grpSp>
        <p:nvGrpSpPr>
          <p:cNvPr id="571" name="Google Shape;571;gbe5f960dbd_0_0"/>
          <p:cNvGrpSpPr/>
          <p:nvPr/>
        </p:nvGrpSpPr>
        <p:grpSpPr>
          <a:xfrm>
            <a:off x="589850" y="1217950"/>
            <a:ext cx="10528727" cy="5104899"/>
            <a:chOff x="589850" y="1217950"/>
            <a:chExt cx="10528727" cy="5104899"/>
          </a:xfrm>
        </p:grpSpPr>
        <p:pic>
          <p:nvPicPr>
            <p:cNvPr id="572" name="Google Shape;572;gbe5f960dbd_0_0" title="Chart"/>
            <p:cNvPicPr preferRelativeResize="0"/>
            <p:nvPr/>
          </p:nvPicPr>
          <p:blipFill rotWithShape="1">
            <a:blip r:embed="rId3">
              <a:alphaModFix/>
            </a:blip>
            <a:srcRect b="5393" l="1855" r="1990" t="1936"/>
            <a:stretch/>
          </p:blipFill>
          <p:spPr>
            <a:xfrm>
              <a:off x="589850" y="1217950"/>
              <a:ext cx="10528727" cy="51048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3" name="Google Shape;573;gbe5f960dbd_0_0"/>
            <p:cNvGrpSpPr/>
            <p:nvPr/>
          </p:nvGrpSpPr>
          <p:grpSpPr>
            <a:xfrm>
              <a:off x="4644680" y="1256214"/>
              <a:ext cx="283580" cy="4519607"/>
              <a:chOff x="7354925" y="1341125"/>
              <a:chExt cx="283580" cy="4434900"/>
            </a:xfrm>
          </p:grpSpPr>
          <p:cxnSp>
            <p:nvCxnSpPr>
              <p:cNvPr id="574" name="Google Shape;574;gbe5f960dbd_0_0"/>
              <p:cNvCxnSpPr/>
              <p:nvPr/>
            </p:nvCxnSpPr>
            <p:spPr>
              <a:xfrm>
                <a:off x="7354925" y="1341125"/>
                <a:ext cx="0" cy="44349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85200C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sp>
            <p:nvSpPr>
              <p:cNvPr id="575" name="Google Shape;575;gbe5f960dbd_0_0"/>
              <p:cNvSpPr txBox="1"/>
              <p:nvPr/>
            </p:nvSpPr>
            <p:spPr>
              <a:xfrm rot="5400000">
                <a:off x="6860755" y="4609869"/>
                <a:ext cx="1284000" cy="2715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2913" rotWithShape="0" algn="bl" dir="5400000" dist="95250">
                  <a:srgbClr val="FFFF00">
                    <a:alpha val="40000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100">
                    <a:solidFill>
                      <a:srgbClr val="85200C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Mar. 31, 2023</a:t>
                </a:r>
                <a:endParaRPr b="0" i="0" sz="1100" u="none" cap="none" strike="noStrike">
                  <a:solidFill>
                    <a:srgbClr val="85200C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aphicFrame>
        <p:nvGraphicFramePr>
          <p:cNvPr id="576" name="Google Shape;576;gbe5f960dbd_0_0"/>
          <p:cNvGraphicFramePr/>
          <p:nvPr/>
        </p:nvGraphicFramePr>
        <p:xfrm>
          <a:off x="3749075" y="96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{F9F3145C-788E-405E-8139-E76716985AEC}</a:tableStyleId>
              </a:tblPr>
              <a:tblGrid>
                <a:gridCol w="732250"/>
                <a:gridCol w="732250"/>
                <a:gridCol w="732250"/>
                <a:gridCol w="732250"/>
                <a:gridCol w="732250"/>
                <a:gridCol w="732250"/>
                <a:gridCol w="732250"/>
                <a:gridCol w="732250"/>
                <a:gridCol w="732250"/>
                <a:gridCol w="732250"/>
              </a:tblGrid>
              <a:tr h="182875">
                <a:tc gridSpan="10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CY202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</a:t>
                      </a:r>
                      <a:endParaRPr sz="12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11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Mar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Apr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May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Jun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Jul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Aug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Sep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Oct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Nov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Dec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77" name="Google Shape;577;gbe5f960dbd_0_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5"/>
          <p:cNvSpPr txBox="1"/>
          <p:nvPr>
            <p:ph idx="1" type="body"/>
          </p:nvPr>
        </p:nvSpPr>
        <p:spPr>
          <a:xfrm>
            <a:off x="354425" y="1033313"/>
            <a:ext cx="114714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275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●"/>
            </a:pPr>
            <a:r>
              <a:rPr lang="en-US" sz="2420"/>
              <a:t>Office of Observations</a:t>
            </a:r>
            <a:endParaRPr sz="29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Brian Gockel – </a:t>
            </a:r>
            <a:r>
              <a:rPr lang="en-US" sz="2080" u="sng">
                <a:solidFill>
                  <a:srgbClr val="3D85C6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brian.gockel@noaa.gov</a:t>
            </a:r>
            <a:endParaRPr sz="2080">
              <a:solidFill>
                <a:srgbClr val="3D85C6"/>
              </a:solidFill>
            </a:endParaRPr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Jordan Gerth – </a:t>
            </a:r>
            <a:r>
              <a:rPr lang="en-US" sz="2080" u="sng">
                <a:solidFill>
                  <a:srgbClr val="3D85C6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jordan.gerth@noaa.gov</a:t>
            </a:r>
            <a:endParaRPr sz="2080"/>
          </a:p>
          <a:p>
            <a:pPr indent="0" lvl="0" marL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080"/>
          </a:p>
          <a:p>
            <a:pPr indent="-41275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●"/>
            </a:pPr>
            <a:r>
              <a:rPr lang="en-US" sz="2420"/>
              <a:t>Total Operational Weather Readiness – Satellites (TOWR-S) Team</a:t>
            </a:r>
            <a:endParaRPr sz="29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John Evans – </a:t>
            </a:r>
            <a:r>
              <a:rPr lang="en-US" sz="2080" u="sng">
                <a:solidFill>
                  <a:srgbClr val="3D85C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john.d.evans@noaa.gov</a:t>
            </a:r>
            <a:endParaRPr sz="2080">
              <a:solidFill>
                <a:srgbClr val="3D85C6"/>
              </a:solidFill>
            </a:endParaRPr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Lee Byerle – </a:t>
            </a:r>
            <a:r>
              <a:rPr lang="en-US" sz="2080" u="sng">
                <a:solidFill>
                  <a:srgbClr val="3D85C6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lee.byerle@noaa.gov</a:t>
            </a:r>
            <a:endParaRPr sz="2080">
              <a:solidFill>
                <a:srgbClr val="3D85C6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080"/>
          </a:p>
          <a:p>
            <a:pPr indent="-41275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●"/>
            </a:pPr>
            <a:r>
              <a:rPr lang="en-US" sz="2420"/>
              <a:t>Links</a:t>
            </a:r>
            <a:endParaRPr sz="29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 u="sng">
                <a:solidFill>
                  <a:srgbClr val="3D85C6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NWSChat</a:t>
            </a:r>
            <a:r>
              <a:rPr lang="en-US" sz="2080"/>
              <a:t> (“towr-s” chatroom)</a:t>
            </a:r>
            <a:endParaRPr sz="25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3D85C6"/>
              </a:buClr>
              <a:buSzPts val="2500"/>
              <a:buChar char="○"/>
            </a:pPr>
            <a:r>
              <a:rPr lang="en-US" sz="2080" u="sng">
                <a:solidFill>
                  <a:srgbClr val="3D85C6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TOWR-S in the NOAA VLab</a:t>
            </a:r>
            <a:endParaRPr sz="2080">
              <a:solidFill>
                <a:srgbClr val="3D85C6"/>
              </a:solidFill>
            </a:endParaRPr>
          </a:p>
        </p:txBody>
      </p:sp>
      <p:sp>
        <p:nvSpPr>
          <p:cNvPr id="583" name="Google Shape;583;p8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4" name="Google Shape;584;p85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800"/>
              <a:buNone/>
            </a:pPr>
            <a:r>
              <a:rPr lang="en-US" sz="3600"/>
              <a:t>Contact Information</a:t>
            </a:r>
            <a:endParaRPr sz="3600"/>
          </a:p>
        </p:txBody>
      </p:sp>
      <p:sp>
        <p:nvSpPr>
          <p:cNvPr id="585" name="Google Shape;585;p85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9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Next TOWR-S Update</a:t>
            </a:r>
            <a:endParaRPr sz="3600"/>
          </a:p>
        </p:txBody>
      </p:sp>
      <p:sp>
        <p:nvSpPr>
          <p:cNvPr id="592" name="Google Shape;592;p29"/>
          <p:cNvSpPr txBox="1"/>
          <p:nvPr/>
        </p:nvSpPr>
        <p:spPr>
          <a:xfrm>
            <a:off x="2206550" y="2713050"/>
            <a:ext cx="8382600" cy="22098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>
            <a:noFill/>
          </a:ln>
          <a:effectLst>
            <a:outerShdw blurRad="100013" rotWithShape="0" dir="5400000" dist="38100">
              <a:srgbClr val="000000">
                <a:alpha val="2941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(tentative)</a:t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June 30</a:t>
            </a:r>
            <a:r>
              <a:rPr b="0" i="0" lang="en-US" sz="2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 2023</a:t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3" name="Google Shape;593;p29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4" name="Google Shape;594;p29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595c88b83d_0_9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g1595c88b83d_0_9"/>
          <p:cNvSpPr txBox="1"/>
          <p:nvPr>
            <p:ph type="title"/>
          </p:nvPr>
        </p:nvSpPr>
        <p:spPr>
          <a:xfrm>
            <a:off x="1219200" y="762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6259"/>
              <a:buNone/>
            </a:pPr>
            <a:r>
              <a:rPr lang="en-US" sz="2377"/>
              <a:t>Changes to </a:t>
            </a:r>
            <a:r>
              <a:rPr lang="en-US" sz="2377"/>
              <a:t>GOES-East,West Sectorized Cloud &amp; Moisture Imagery (SCMI)</a:t>
            </a:r>
            <a:r>
              <a:rPr lang="en-US" sz="2711"/>
              <a:t> </a:t>
            </a:r>
            <a:endParaRPr sz="201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376"/>
              <a:buNone/>
            </a:pPr>
            <a:r>
              <a:rPr lang="en-US" sz="2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(permanent as of Mar. 1, 2023)</a:t>
            </a:r>
            <a:endParaRPr sz="2050">
              <a:solidFill>
                <a:schemeClr val="dk2"/>
              </a:solidFill>
            </a:endParaRPr>
          </a:p>
        </p:txBody>
      </p:sp>
      <p:grpSp>
        <p:nvGrpSpPr>
          <p:cNvPr id="106" name="Google Shape;106;g1595c88b83d_0_9"/>
          <p:cNvGrpSpPr/>
          <p:nvPr/>
        </p:nvGrpSpPr>
        <p:grpSpPr>
          <a:xfrm>
            <a:off x="386128" y="1286025"/>
            <a:ext cx="9340321" cy="4485450"/>
            <a:chOff x="537438" y="1133710"/>
            <a:chExt cx="9504753" cy="4564414"/>
          </a:xfrm>
        </p:grpSpPr>
        <p:grpSp>
          <p:nvGrpSpPr>
            <p:cNvPr id="107" name="Google Shape;107;g1595c88b83d_0_9"/>
            <p:cNvGrpSpPr/>
            <p:nvPr/>
          </p:nvGrpSpPr>
          <p:grpSpPr>
            <a:xfrm>
              <a:off x="537438" y="1133710"/>
              <a:ext cx="9504753" cy="4564414"/>
              <a:chOff x="527841" y="1133734"/>
              <a:chExt cx="10913714" cy="5241032"/>
            </a:xfrm>
          </p:grpSpPr>
          <p:grpSp>
            <p:nvGrpSpPr>
              <p:cNvPr id="108" name="Google Shape;108;g1595c88b83d_0_9"/>
              <p:cNvGrpSpPr/>
              <p:nvPr/>
            </p:nvGrpSpPr>
            <p:grpSpPr>
              <a:xfrm>
                <a:off x="527841" y="1133800"/>
                <a:ext cx="5578184" cy="5234352"/>
                <a:chOff x="568882" y="1133741"/>
                <a:chExt cx="4653139" cy="4430635"/>
              </a:xfrm>
            </p:grpSpPr>
            <p:grpSp>
              <p:nvGrpSpPr>
                <p:cNvPr id="109" name="Google Shape;109;g1595c88b83d_0_9"/>
                <p:cNvGrpSpPr/>
                <p:nvPr/>
              </p:nvGrpSpPr>
              <p:grpSpPr>
                <a:xfrm>
                  <a:off x="630951" y="1133741"/>
                  <a:ext cx="4591070" cy="4430635"/>
                  <a:chOff x="1508120" y="3639522"/>
                  <a:chExt cx="2934153" cy="2831619"/>
                </a:xfrm>
              </p:grpSpPr>
              <p:pic>
                <p:nvPicPr>
                  <p:cNvPr id="110" name="Google Shape;110;g1595c88b83d_0_9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901" l="18827" r="18304" t="0"/>
                  <a:stretch/>
                </p:blipFill>
                <p:spPr>
                  <a:xfrm>
                    <a:off x="1508120" y="3639522"/>
                    <a:ext cx="2934153" cy="283161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00013" rotWithShape="0" algn="bl" dir="5400000" dist="47625">
                      <a:srgbClr val="000000">
                        <a:alpha val="49803"/>
                      </a:srgbClr>
                    </a:outerShdw>
                  </a:effectLst>
                </p:spPr>
              </p:pic>
              <p:sp>
                <p:nvSpPr>
                  <p:cNvPr id="111" name="Google Shape;111;g1595c88b83d_0_9"/>
                  <p:cNvSpPr/>
                  <p:nvPr/>
                </p:nvSpPr>
                <p:spPr>
                  <a:xfrm>
                    <a:off x="1643075" y="5173875"/>
                    <a:ext cx="708300" cy="5928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pic>
                <p:nvPicPr>
                  <p:cNvPr id="112" name="Google Shape;112;g1595c88b83d_0_9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928" l="14101" r="7207" t="49911"/>
                  <a:stretch/>
                </p:blipFill>
                <p:spPr>
                  <a:xfrm>
                    <a:off x="1508120" y="5073224"/>
                    <a:ext cx="2934153" cy="13979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00013" rotWithShape="0" algn="bl" dir="5400000" dist="47625">
                      <a:srgbClr val="000000">
                        <a:alpha val="49803"/>
                      </a:srgbClr>
                    </a:outerShdw>
                  </a:effectLst>
                </p:spPr>
              </p:pic>
            </p:grpSp>
            <p:sp>
              <p:nvSpPr>
                <p:cNvPr id="113" name="Google Shape;113;g1595c88b83d_0_9"/>
                <p:cNvSpPr txBox="1"/>
                <p:nvPr/>
              </p:nvSpPr>
              <p:spPr>
                <a:xfrm>
                  <a:off x="811663" y="2982748"/>
                  <a:ext cx="3063600" cy="42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US" sz="1600">
                      <a:solidFill>
                        <a:srgbClr val="00FF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[1] </a:t>
                  </a:r>
                  <a:r>
                    <a:rPr i="0" lang="en-US" sz="1600" u="none" cap="none" strike="noStrike">
                      <a:solidFill>
                        <a:srgbClr val="FFFF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GOES-West “Full Disk”</a:t>
                  </a:r>
                  <a:endParaRPr i="0" sz="1600" u="none" cap="none" strike="noStrike">
                    <a:solidFill>
                      <a:srgbClr val="FFFF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14" name="Google Shape;114;g1595c88b83d_0_9"/>
                <p:cNvSpPr/>
                <p:nvPr/>
              </p:nvSpPr>
              <p:spPr>
                <a:xfrm>
                  <a:off x="1002250" y="3588200"/>
                  <a:ext cx="1021800" cy="855300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AEE2FB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115;g1595c88b83d_0_9"/>
                <p:cNvSpPr/>
                <p:nvPr/>
              </p:nvSpPr>
              <p:spPr>
                <a:xfrm>
                  <a:off x="1817200" y="1158900"/>
                  <a:ext cx="1446900" cy="556200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AEE2FB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16;g1595c88b83d_0_9"/>
                <p:cNvSpPr/>
                <p:nvPr/>
              </p:nvSpPr>
              <p:spPr>
                <a:xfrm>
                  <a:off x="1805000" y="2240400"/>
                  <a:ext cx="709500" cy="741000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AEE2FB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117;g1595c88b83d_0_9"/>
                <p:cNvSpPr/>
                <p:nvPr/>
              </p:nvSpPr>
              <p:spPr>
                <a:xfrm>
                  <a:off x="1875000" y="1536575"/>
                  <a:ext cx="2048700" cy="1225500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CC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EA999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18;g1595c88b83d_0_9"/>
                <p:cNvSpPr txBox="1"/>
                <p:nvPr/>
              </p:nvSpPr>
              <p:spPr>
                <a:xfrm>
                  <a:off x="2056043" y="3588202"/>
                  <a:ext cx="1958700" cy="383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25" lIns="9125" spcFirstLastPara="1" rIns="9125" wrap="square" tIns="91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lang="en-US" sz="1200">
                      <a:solidFill>
                        <a:srgbClr val="00FF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[4] </a:t>
                  </a:r>
                  <a:r>
                    <a:rPr b="1" i="0" lang="en-US" sz="1200" u="none" cap="none" strike="noStrike">
                      <a:solidFill>
                        <a:srgbClr val="FFFF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American Samoa regional sector (Band 13 only)</a:t>
                  </a:r>
                  <a:endParaRPr b="1" i="0" sz="1200" u="none" cap="none" strike="noStrike">
                    <a:solidFill>
                      <a:srgbClr val="FFFF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19" name="Google Shape;119;g1595c88b83d_0_9"/>
                <p:cNvSpPr txBox="1"/>
                <p:nvPr/>
              </p:nvSpPr>
              <p:spPr>
                <a:xfrm>
                  <a:off x="568882" y="1214069"/>
                  <a:ext cx="1177500" cy="383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25" lIns="9125" spcFirstLastPara="1" rIns="9125" wrap="square" tIns="9125">
                  <a:spAutoFit/>
                </a:bodyPr>
                <a:lstStyle/>
                <a:p>
                  <a:pPr indent="0" lvl="0" marL="0" marR="0" rtl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n-US" sz="1200" u="none" cap="none" strike="noStrike">
                      <a:solidFill>
                        <a:srgbClr val="AEE2FB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Alaska regional </a:t>
                  </a:r>
                  <a:endParaRPr b="1" i="0" sz="1200" u="none" cap="none" strike="noStrike">
                    <a:solidFill>
                      <a:srgbClr val="AEE2FB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  <a:p>
                  <a:pPr indent="0" lvl="0" marL="0" marR="0" rtl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n-US" sz="1200" u="none" cap="none" strike="noStrike">
                      <a:solidFill>
                        <a:srgbClr val="AEE2FB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sector</a:t>
                  </a:r>
                  <a:endParaRPr b="1" i="0" sz="1200" u="none" cap="none" strike="noStrike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20" name="Google Shape;120;g1595c88b83d_0_9"/>
                <p:cNvSpPr txBox="1"/>
                <p:nvPr/>
              </p:nvSpPr>
              <p:spPr>
                <a:xfrm>
                  <a:off x="638154" y="2296153"/>
                  <a:ext cx="1108200" cy="566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25" lIns="9125" spcFirstLastPara="1" rIns="9125" wrap="square" tIns="9125">
                  <a:spAutoFit/>
                </a:bodyPr>
                <a:lstStyle/>
                <a:p>
                  <a:pPr indent="0" lvl="0" marL="0" marR="0" rtl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lang="en-US" sz="1200">
                      <a:solidFill>
                        <a:srgbClr val="00FF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[3]</a:t>
                  </a:r>
                  <a:r>
                    <a:rPr b="1" lang="en-US" sz="1200">
                      <a:solidFill>
                        <a:srgbClr val="FFFF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 N</a:t>
                  </a:r>
                  <a:r>
                    <a:rPr b="1" i="0" lang="en-US" sz="1200" u="none" cap="none" strike="noStrike">
                      <a:solidFill>
                        <a:srgbClr val="FFFF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o Hawaii regional sector</a:t>
                  </a:r>
                  <a:r>
                    <a:rPr b="1" i="0" lang="en-US" sz="1200" u="none" cap="none" strike="noStrike">
                      <a:solidFill>
                        <a:srgbClr val="AEE2FB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 </a:t>
                  </a:r>
                  <a:br>
                    <a:rPr b="1" i="0" lang="en-US" sz="1200" u="none" cap="none" strike="noStrike">
                      <a:solidFill>
                        <a:srgbClr val="AEE2FB"/>
                      </a:solidFill>
                      <a:latin typeface="Lato"/>
                      <a:ea typeface="Lato"/>
                      <a:cs typeface="Lato"/>
                      <a:sym typeface="Lato"/>
                    </a:rPr>
                  </a:br>
                  <a:endParaRPr b="1" i="0" sz="1200" u="none" cap="none" strike="noStrike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21" name="Google Shape;121;g1595c88b83d_0_9"/>
                <p:cNvSpPr txBox="1"/>
                <p:nvPr/>
              </p:nvSpPr>
              <p:spPr>
                <a:xfrm>
                  <a:off x="2571472" y="1528801"/>
                  <a:ext cx="1329000" cy="566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25" lIns="9125" spcFirstLastPara="1" rIns="9125" wrap="square" tIns="9125">
                  <a:spAutoFit/>
                </a:bodyPr>
                <a:lstStyle/>
                <a:p>
                  <a:pPr indent="0" lvl="0" marL="0" marR="0" rtl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n-US" sz="1200" u="none" cap="none" strike="noStrike">
                      <a:solidFill>
                        <a:srgbClr val="CC00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W. CONUS (PACUS)</a:t>
                  </a:r>
                  <a:endParaRPr b="1" i="0" sz="1200" u="none" cap="none" strike="noStrike">
                    <a:solidFill>
                      <a:srgbClr val="CC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  <a:p>
                  <a:pPr indent="0" lvl="0" marL="0" marR="0" rtl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n-US" sz="1200" u="none" cap="none" strike="noStrike">
                      <a:solidFill>
                        <a:srgbClr val="CC00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sector</a:t>
                  </a:r>
                  <a:endParaRPr b="1" i="0" sz="1200" u="none" cap="none" strike="noStrike">
                    <a:solidFill>
                      <a:srgbClr val="CC00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  <p:grpSp>
            <p:nvGrpSpPr>
              <p:cNvPr id="122" name="Google Shape;122;g1595c88b83d_0_9"/>
              <p:cNvGrpSpPr/>
              <p:nvPr/>
            </p:nvGrpSpPr>
            <p:grpSpPr>
              <a:xfrm>
                <a:off x="6102812" y="1133734"/>
                <a:ext cx="5338743" cy="5241032"/>
                <a:chOff x="5278916" y="1133697"/>
                <a:chExt cx="4478812" cy="4436289"/>
              </a:xfrm>
            </p:grpSpPr>
            <p:grpSp>
              <p:nvGrpSpPr>
                <p:cNvPr id="123" name="Google Shape;123;g1595c88b83d_0_9"/>
                <p:cNvGrpSpPr/>
                <p:nvPr/>
              </p:nvGrpSpPr>
              <p:grpSpPr>
                <a:xfrm>
                  <a:off x="5278916" y="1133697"/>
                  <a:ext cx="4478786" cy="4436289"/>
                  <a:chOff x="6878632" y="1438534"/>
                  <a:chExt cx="4519918" cy="4477030"/>
                </a:xfrm>
              </p:grpSpPr>
              <p:pic>
                <p:nvPicPr>
                  <p:cNvPr id="124" name="Google Shape;124;g1595c88b83d_0_9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109" l="19321" r="18926" t="0"/>
                  <a:stretch/>
                </p:blipFill>
                <p:spPr>
                  <a:xfrm>
                    <a:off x="6878632" y="1438534"/>
                    <a:ext cx="4519918" cy="4477030"/>
                  </a:xfrm>
                  <a:prstGeom prst="rect">
                    <a:avLst/>
                  </a:prstGeom>
                  <a:noFill/>
                  <a:ln cap="flat" cmpd="sng" w="9525">
                    <a:solidFill>
                      <a:srgbClr val="F3F3F3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effectLst>
                    <a:outerShdw blurRad="114300" rotWithShape="0" algn="bl" dir="5400000" dist="57150">
                      <a:srgbClr val="000000">
                        <a:alpha val="49803"/>
                      </a:srgbClr>
                    </a:outerShdw>
                  </a:effectLst>
                </p:spPr>
              </p:pic>
              <p:sp>
                <p:nvSpPr>
                  <p:cNvPr id="125" name="Google Shape;125;g1595c88b83d_0_9"/>
                  <p:cNvSpPr txBox="1"/>
                  <p:nvPr/>
                </p:nvSpPr>
                <p:spPr>
                  <a:xfrm>
                    <a:off x="7001247" y="3286946"/>
                    <a:ext cx="3256800" cy="430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rPr lang="en-US" sz="1600">
                        <a:solidFill>
                          <a:srgbClr val="00FF00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[1]</a:t>
                    </a:r>
                    <a:r>
                      <a:rPr lang="en-US" sz="1600">
                        <a:solidFill>
                          <a:srgbClr val="FFFF00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 </a:t>
                    </a:r>
                    <a:r>
                      <a:rPr i="0" lang="en-US" sz="1600" u="none" cap="none" strike="noStrike">
                        <a:solidFill>
                          <a:srgbClr val="FFFF00"/>
                        </a:solidFill>
                        <a:latin typeface="Lato"/>
                        <a:ea typeface="Lato"/>
                        <a:cs typeface="Lato"/>
                        <a:sym typeface="Lato"/>
                      </a:rPr>
                      <a:t>GOES-East “Full Disk”</a:t>
                    </a:r>
                    <a:endParaRPr i="0" sz="1600" u="none" cap="none" strike="noStrike">
                      <a:solidFill>
                        <a:srgbClr val="FFFF00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</p:grpSp>
            <p:sp>
              <p:nvSpPr>
                <p:cNvPr id="126" name="Google Shape;126;g1595c88b83d_0_9"/>
                <p:cNvSpPr txBox="1"/>
                <p:nvPr/>
              </p:nvSpPr>
              <p:spPr>
                <a:xfrm>
                  <a:off x="7254528" y="4187333"/>
                  <a:ext cx="2503200" cy="566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25" lIns="9125" spcFirstLastPara="1" rIns="9125" wrap="square" tIns="91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n-US" sz="1200" u="none" cap="none" strike="noStrike">
                      <a:solidFill>
                        <a:srgbClr val="FF99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“Full Disk” </a:t>
                  </a:r>
                  <a:r>
                    <a:rPr b="1" i="0" lang="en-US" sz="1200" u="none" cap="none" strike="noStrike">
                      <a:solidFill>
                        <a:srgbClr val="FFFF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-&gt; Northern Hemisphere</a:t>
                  </a:r>
                  <a:r>
                    <a:rPr b="1" i="0" lang="en-US" sz="1200" u="none" cap="none" strike="noStrike">
                      <a:solidFill>
                        <a:srgbClr val="FF99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 </a:t>
                  </a:r>
                  <a:endParaRPr b="1" i="0" sz="1200" u="none" cap="none" strike="noStrike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  <a:p>
                  <a:pPr indent="0" lvl="0" marL="17145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lang="en-US" sz="1200">
                      <a:solidFill>
                        <a:srgbClr val="00FF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[2] </a:t>
                  </a:r>
                  <a:r>
                    <a:rPr b="1" i="0" lang="en-US" sz="1200" u="none" cap="none" strike="noStrike">
                      <a:solidFill>
                        <a:srgbClr val="FFFF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Band 13: 2 km pixels</a:t>
                  </a:r>
                  <a:endParaRPr b="1" i="0" sz="1200" u="none" cap="none" strike="noStrike">
                    <a:solidFill>
                      <a:srgbClr val="FFFF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  <a:p>
                  <a:pPr indent="0" lvl="0" marL="17145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n-US" sz="1200" u="none" cap="none" strike="noStrike">
                      <a:solidFill>
                        <a:srgbClr val="FF99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All other bands: 6 km pixels</a:t>
                  </a:r>
                  <a:endParaRPr b="1" i="0" sz="1200" u="none" cap="none" strike="noStrike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27" name="Google Shape;127;g1595c88b83d_0_9"/>
                <p:cNvSpPr/>
                <p:nvPr/>
              </p:nvSpPr>
              <p:spPr>
                <a:xfrm>
                  <a:off x="7466775" y="2218500"/>
                  <a:ext cx="803100" cy="741000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AEE2FB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g1595c88b83d_0_9"/>
                <p:cNvSpPr/>
                <p:nvPr/>
              </p:nvSpPr>
              <p:spPr>
                <a:xfrm>
                  <a:off x="6029325" y="1477900"/>
                  <a:ext cx="2090400" cy="1243200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CC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EA999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g1595c88b83d_0_9"/>
                <p:cNvSpPr txBox="1"/>
                <p:nvPr/>
              </p:nvSpPr>
              <p:spPr>
                <a:xfrm>
                  <a:off x="6065025" y="1477900"/>
                  <a:ext cx="640200" cy="383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25" lIns="9125" spcFirstLastPara="1" rIns="9125" wrap="square" tIns="91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n-US" sz="1200" u="none" cap="none" strike="noStrike">
                      <a:solidFill>
                        <a:srgbClr val="CC4125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CONUS</a:t>
                  </a:r>
                  <a:endParaRPr b="1" i="0" sz="1200" u="none" cap="none" strike="noStrike">
                    <a:solidFill>
                      <a:srgbClr val="CC4125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n-US" sz="1200" u="none" cap="none" strike="noStrike">
                      <a:solidFill>
                        <a:srgbClr val="CC4125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sector</a:t>
                  </a:r>
                  <a:endParaRPr b="1" i="0" sz="1200" u="none" cap="none" strike="noStrike">
                    <a:solidFill>
                      <a:srgbClr val="CC4125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30" name="Google Shape;130;g1595c88b83d_0_9"/>
                <p:cNvSpPr txBox="1"/>
                <p:nvPr/>
              </p:nvSpPr>
              <p:spPr>
                <a:xfrm>
                  <a:off x="8342635" y="2111635"/>
                  <a:ext cx="1395000" cy="749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25" lIns="9125" spcFirstLastPara="1" rIns="9125" wrap="square" tIns="91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n-US" sz="1200" u="none" cap="none" strike="noStrike">
                      <a:solidFill>
                        <a:srgbClr val="AEE2FB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Puerto Rico </a:t>
                  </a:r>
                  <a:br>
                    <a:rPr b="1" i="0" lang="en-US" sz="1200" u="none" cap="none" strike="noStrike">
                      <a:solidFill>
                        <a:srgbClr val="AEE2FB"/>
                      </a:solidFill>
                      <a:latin typeface="Lato"/>
                      <a:ea typeface="Lato"/>
                      <a:cs typeface="Lato"/>
                      <a:sym typeface="Lato"/>
                    </a:rPr>
                  </a:br>
                  <a:r>
                    <a:rPr b="1" i="0" lang="en-US" sz="1200" u="none" cap="none" strike="noStrike">
                      <a:solidFill>
                        <a:srgbClr val="AEE2FB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regional sector</a:t>
                  </a:r>
                  <a:endParaRPr b="1" i="0" sz="1200" u="none" cap="none" strike="noStrike">
                    <a:solidFill>
                      <a:srgbClr val="FF99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lang="en-US" sz="1200">
                      <a:solidFill>
                        <a:srgbClr val="00FF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[5] </a:t>
                  </a:r>
                  <a:r>
                    <a:rPr b="1" i="0" lang="en-US" sz="1200" u="none" cap="none" strike="noStrike">
                      <a:solidFill>
                        <a:srgbClr val="FFFF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(Bands 1-10, </a:t>
                  </a:r>
                  <a:br>
                    <a:rPr b="1" i="0" lang="en-US" sz="1200" u="none" cap="none" strike="noStrike">
                      <a:solidFill>
                        <a:srgbClr val="FFFF00"/>
                      </a:solidFill>
                      <a:latin typeface="Lato"/>
                      <a:ea typeface="Lato"/>
                      <a:cs typeface="Lato"/>
                      <a:sym typeface="Lato"/>
                    </a:rPr>
                  </a:br>
                  <a:r>
                    <a:rPr b="1" lang="en-US" sz="1200">
                      <a:solidFill>
                        <a:srgbClr val="FFFF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        </a:t>
                  </a:r>
                  <a:r>
                    <a:rPr b="1" i="0" lang="en-US" sz="1200" u="none" cap="none" strike="noStrike">
                      <a:solidFill>
                        <a:srgbClr val="FFFF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13, 15 only)</a:t>
                  </a:r>
                  <a:endParaRPr b="1" i="0" sz="1200" u="none" cap="none" strike="noStrike">
                    <a:solidFill>
                      <a:srgbClr val="FFFF00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</p:grpSp>
        </p:grpSp>
        <p:sp>
          <p:nvSpPr>
            <p:cNvPr id="131" name="Google Shape;131;g1595c88b83d_0_9"/>
            <p:cNvSpPr txBox="1"/>
            <p:nvPr/>
          </p:nvSpPr>
          <p:spPr>
            <a:xfrm>
              <a:off x="2724102" y="4292400"/>
              <a:ext cx="2983800" cy="5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rPr>
                <a:t>“Full Disk”</a:t>
              </a:r>
              <a:r>
                <a:rPr b="1" i="0" lang="en-US" sz="1200" u="none" cap="none" strike="noStrike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rPr>
                <a:t> -&gt; Northern Hemisphere</a:t>
              </a:r>
              <a:r>
                <a:rPr b="1" i="0" lang="en-US" sz="12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endParaRPr b="1" i="0" sz="1200" u="none" cap="none" strike="noStrike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1714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lang="en-US" sz="1200">
                  <a:solidFill>
                    <a:srgbClr val="00FF00"/>
                  </a:solidFill>
                  <a:latin typeface="Lato"/>
                  <a:ea typeface="Lato"/>
                  <a:cs typeface="Lato"/>
                  <a:sym typeface="Lato"/>
                </a:rPr>
                <a:t>[2] </a:t>
              </a:r>
              <a:r>
                <a:rPr b="1" i="0" lang="en-US" sz="1200" u="none" cap="none" strike="noStrike">
                  <a:solidFill>
                    <a:srgbClr val="FFFF00"/>
                  </a:solidFill>
                  <a:latin typeface="Lato"/>
                  <a:ea typeface="Lato"/>
                  <a:cs typeface="Lato"/>
                  <a:sym typeface="Lato"/>
                </a:rPr>
                <a:t>Band 13: 2 km pixels</a:t>
              </a:r>
              <a:endParaRPr b="1" i="0" sz="1200" u="none" cap="none" strike="noStrike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1714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9900"/>
                  </a:solidFill>
                  <a:latin typeface="Lato"/>
                  <a:ea typeface="Lato"/>
                  <a:cs typeface="Lato"/>
                  <a:sym typeface="Lato"/>
                </a:rPr>
                <a:t>All other bands: 6 km pixels</a:t>
              </a:r>
              <a:endParaRPr b="1" i="0" sz="1200" u="none" cap="none" strike="noStrike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32" name="Google Shape;132;g1595c88b83d_0_9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3" name="Google Shape;133;g1595c88b83d_0_9"/>
          <p:cNvSpPr txBox="1"/>
          <p:nvPr>
            <p:ph idx="1" type="body"/>
          </p:nvPr>
        </p:nvSpPr>
        <p:spPr>
          <a:xfrm>
            <a:off x="9830475" y="1341600"/>
            <a:ext cx="2259900" cy="44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1091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00"/>
              <a:buNone/>
            </a:pPr>
            <a:r>
              <a:rPr lang="en-US" sz="1800"/>
              <a:t>NOTES:</a:t>
            </a:r>
            <a:endParaRPr sz="1800"/>
          </a:p>
          <a:p>
            <a:pPr indent="0" lvl="0" marL="0" marR="1091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200"/>
              <a:t>These changes affected  only GOES-R ABI imagery over SBN</a:t>
            </a:r>
            <a:r>
              <a:rPr lang="en-US" sz="1200"/>
              <a:t> (a.k.a. SCMI) – </a:t>
            </a:r>
            <a:r>
              <a:rPr i="1" lang="en-US" sz="1200"/>
              <a:t>not </a:t>
            </a:r>
            <a:r>
              <a:rPr lang="en-US" sz="1200"/>
              <a:t>ABI L1b or L2 products; other </a:t>
            </a:r>
            <a:r>
              <a:rPr lang="en-US" sz="1200"/>
              <a:t>dissemination paths</a:t>
            </a:r>
            <a:r>
              <a:rPr lang="en-US" sz="1200"/>
              <a:t>; or other GOES-R </a:t>
            </a:r>
            <a:r>
              <a:rPr lang="en-US" sz="1200"/>
              <a:t>instruments</a:t>
            </a:r>
            <a:r>
              <a:rPr lang="en-US" sz="1200"/>
              <a:t>.</a:t>
            </a:r>
            <a:endParaRPr sz="1200"/>
          </a:p>
          <a:p>
            <a:pPr indent="0" lvl="0" marL="0" marR="1091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/>
              <a:t>These changes </a:t>
            </a:r>
            <a:r>
              <a:rPr lang="en-US" sz="1200"/>
              <a:t>affected</a:t>
            </a:r>
            <a:r>
              <a:rPr lang="en-US" sz="1200"/>
              <a:t> only Full Disk and Regional sectors; they did not affect imagery for Mesoscale or CONUS / W. CONUS (PACUS) sectors.</a:t>
            </a:r>
            <a:endParaRPr i="1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ff62ded922_109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gff62ded922_109_0"/>
          <p:cNvSpPr txBox="1"/>
          <p:nvPr>
            <p:ph type="title"/>
          </p:nvPr>
        </p:nvSpPr>
        <p:spPr>
          <a:xfrm>
            <a:off x="1219200" y="2286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6250"/>
              <a:buNone/>
            </a:pPr>
            <a:r>
              <a:rPr lang="en-US" sz="3200"/>
              <a:t>GOES-R Gridded GLM on SBN</a:t>
            </a:r>
            <a:r>
              <a:rPr lang="en-US" sz="2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714"/>
              <a:buNone/>
            </a:pPr>
            <a:r>
              <a:rPr lang="en-US" sz="2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as of Mar. 6, 2023</a:t>
            </a:r>
            <a:endParaRPr/>
          </a:p>
        </p:txBody>
      </p:sp>
      <p:sp>
        <p:nvSpPr>
          <p:cNvPr id="141" name="Google Shape;141;gff62ded922_109_0"/>
          <p:cNvSpPr txBox="1"/>
          <p:nvPr>
            <p:ph idx="1" type="body"/>
          </p:nvPr>
        </p:nvSpPr>
        <p:spPr>
          <a:xfrm>
            <a:off x="335025" y="1416650"/>
            <a:ext cx="10853100" cy="45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marR="5647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 sz="2000"/>
              <a:t>1-minute gridded GLM products (Flash E</a:t>
            </a:r>
            <a:r>
              <a:rPr lang="en-US" sz="2000"/>
              <a:t>xtent</a:t>
            </a:r>
            <a:r>
              <a:rPr lang="en-US" sz="2000"/>
              <a:t> Density, Minimum Flash Area, Total Optical Energy) are now on SBN</a:t>
            </a:r>
            <a:endParaRPr sz="2000"/>
          </a:p>
          <a:p>
            <a:pPr indent="-330200" lvl="1" marL="914400" marR="5647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1-minute gridded GLM is no longer on the NWS regional LDM</a:t>
            </a:r>
            <a:endParaRPr sz="1600"/>
          </a:p>
          <a:p>
            <a:pPr indent="-330200" lvl="1" marL="914400" marR="564764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5-minute summaries are still on the NWS regional LDM – until the TOWR-S “AWIPS Pre-Processor” (APP) is more widely deployed. </a:t>
            </a:r>
            <a:r>
              <a:rPr i="1" lang="en-US" sz="1600">
                <a:solidFill>
                  <a:srgbClr val="999999"/>
                </a:solidFill>
              </a:rPr>
              <a:t>(</a:t>
            </a:r>
            <a:r>
              <a:rPr i="1" lang="en-US" sz="1600" u="sng">
                <a:solidFill>
                  <a:srgbClr val="76A5AF"/>
                </a:solidFill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More below</a:t>
            </a:r>
            <a:r>
              <a:rPr i="1" lang="en-US" sz="1600">
                <a:solidFill>
                  <a:srgbClr val="999999"/>
                </a:solidFill>
              </a:rPr>
              <a:t> on the APP)</a:t>
            </a:r>
            <a:endParaRPr i="1" sz="1600">
              <a:solidFill>
                <a:srgbClr val="999999"/>
              </a:solidFill>
            </a:endParaRPr>
          </a:p>
          <a:p>
            <a:pPr indent="-355600" lvl="0" marL="457200" marR="5383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 sz="2000"/>
              <a:t>To receive and handle the 1-minute GLM, </a:t>
            </a:r>
            <a:r>
              <a:rPr lang="en-US" sz="2000"/>
              <a:t>AWIPS sites need to install TOWR-S RPM v23 and edit their LDM configurations, using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these instructions</a:t>
            </a:r>
            <a:r>
              <a:rPr lang="en-US" sz="2000"/>
              <a:t>.</a:t>
            </a:r>
            <a:endParaRPr sz="2000">
              <a:solidFill>
                <a:srgbClr val="999999"/>
              </a:solidFill>
            </a:endParaRPr>
          </a:p>
          <a:p>
            <a:pPr indent="-355600" lvl="0" marL="457200" marR="53835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 sz="20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SCN22-112</a:t>
            </a:r>
            <a:r>
              <a:rPr lang="en-US" sz="2000"/>
              <a:t>, and TOWR-S’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GLM Dataset Guide</a:t>
            </a:r>
            <a:r>
              <a:rPr lang="en-US" sz="2000"/>
              <a:t> on VLab, provide details on Gridded GLM product content, structure, </a:t>
            </a:r>
            <a:r>
              <a:rPr i="1" lang="en-US" sz="2000"/>
              <a:t>etc.</a:t>
            </a:r>
            <a:endParaRPr i="1" sz="2000"/>
          </a:p>
        </p:txBody>
      </p:sp>
      <p:sp>
        <p:nvSpPr>
          <p:cNvPr id="142" name="Google Shape;142;gff62ded922_109_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3" name="Google Shape;143;gff62ded922_109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52120" y="1224453"/>
            <a:ext cx="6228049" cy="25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8059282e88_0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0" name="Google Shape;150;g18059282e88_0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NOAA-21: Ka band transmission restored</a:t>
            </a:r>
            <a:endParaRPr/>
          </a:p>
        </p:txBody>
      </p:sp>
      <p:sp>
        <p:nvSpPr>
          <p:cNvPr id="151" name="Google Shape;151;g18059282e88_0_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2" name="Google Shape;152;g18059282e88_0_0"/>
          <p:cNvSpPr txBox="1"/>
          <p:nvPr>
            <p:ph idx="1" type="body"/>
          </p:nvPr>
        </p:nvSpPr>
        <p:spPr>
          <a:xfrm>
            <a:off x="710850" y="1035650"/>
            <a:ext cx="5422200" cy="55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0955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NOAA-21’s Ka band transmitter #1 ceased operating on Dec. 15, 2022. Switched to Ka band transmitter #2 on Feb. 2, 2023.</a:t>
            </a:r>
            <a:endParaRPr sz="1800"/>
          </a:p>
          <a:p>
            <a:pPr indent="-20955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First light images from </a:t>
            </a:r>
            <a:r>
              <a:rPr lang="en-US" sz="1800" u="sng">
                <a:solidFill>
                  <a:schemeClr val="hlink"/>
                </a:solidFill>
                <a:hlinkClick r:id="rId4"/>
              </a:rPr>
              <a:t>VIIRS (IR bands)</a:t>
            </a:r>
            <a:r>
              <a:rPr lang="en-US" sz="1800"/>
              <a:t>, </a:t>
            </a:r>
            <a:r>
              <a:rPr lang="en-US" sz="1800" u="sng">
                <a:solidFill>
                  <a:schemeClr val="hlink"/>
                </a:solidFill>
                <a:hlinkClick r:id="rId5"/>
              </a:rPr>
              <a:t>CrIS</a:t>
            </a:r>
            <a:r>
              <a:rPr lang="en-US" sz="1800"/>
              <a:t>, and </a:t>
            </a:r>
            <a:r>
              <a:rPr lang="en-US" sz="1800" u="sng">
                <a:solidFill>
                  <a:schemeClr val="hlink"/>
                </a:solidFill>
                <a:hlinkClick r:id="rId6"/>
              </a:rPr>
              <a:t>OMPS</a:t>
            </a:r>
            <a:r>
              <a:rPr lang="en-US" sz="1800"/>
              <a:t> were posted in February.</a:t>
            </a:r>
            <a:endParaRPr sz="1800"/>
          </a:p>
          <a:p>
            <a:pPr indent="-20955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NOAA-21 VIIRS Imagery reached </a:t>
            </a:r>
            <a:r>
              <a:rPr lang="en-US" sz="1800"/>
              <a:t>Provisional Maturity effective yesterday, Mar. 30</a:t>
            </a:r>
            <a:endParaRPr sz="1800"/>
          </a:p>
          <a:p>
            <a:pPr indent="-2095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Also verified tailoring of VIIRS imagery for AWIPS</a:t>
            </a:r>
            <a:endParaRPr sz="1500"/>
          </a:p>
          <a:p>
            <a:pPr indent="-20955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NOAA-21 Handover to OSPO occurred yesterday, Mar. 30</a:t>
            </a:r>
            <a:endParaRPr sz="1800"/>
          </a:p>
          <a:p>
            <a:pPr indent="-20955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NOAA-21 imagery will replace S-NPP imagery in AWIPS</a:t>
            </a:r>
            <a:endParaRPr sz="1800"/>
          </a:p>
          <a:p>
            <a:pPr indent="-2095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Sometime after NOAA-21 becomes the Secondary JPSS satellite (see </a:t>
            </a:r>
            <a:r>
              <a:rPr lang="en-US" sz="1500" u="sng">
                <a:solidFill>
                  <a:schemeClr val="hlink"/>
                </a:solidFill>
                <a:hlinkClick action="ppaction://hlinksldjump" r:id="rId7"/>
              </a:rPr>
              <a:t>below</a:t>
            </a:r>
            <a:r>
              <a:rPr lang="en-US" sz="1500"/>
              <a:t>)</a:t>
            </a:r>
            <a:endParaRPr sz="1500"/>
          </a:p>
          <a:p>
            <a:pPr indent="-2095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“S-NPP…” menu entries in CAVE will be removed in TOWR-S RPM v24 (June / July 2023 – more </a:t>
            </a:r>
            <a:r>
              <a:rPr lang="en-US" sz="1500" u="sng">
                <a:solidFill>
                  <a:schemeClr val="hlink"/>
                </a:solidFill>
                <a:hlinkClick action="ppaction://hlinksldjump" r:id="rId8"/>
              </a:rPr>
              <a:t>below</a:t>
            </a:r>
            <a:r>
              <a:rPr lang="en-US" sz="1500"/>
              <a:t>)</a:t>
            </a:r>
            <a:endParaRPr sz="1500"/>
          </a:p>
        </p:txBody>
      </p:sp>
      <p:grpSp>
        <p:nvGrpSpPr>
          <p:cNvPr id="153" name="Google Shape;153;g18059282e88_0_0"/>
          <p:cNvGrpSpPr/>
          <p:nvPr/>
        </p:nvGrpSpPr>
        <p:grpSpPr>
          <a:xfrm>
            <a:off x="6407829" y="1088850"/>
            <a:ext cx="5702796" cy="5435600"/>
            <a:chOff x="6407829" y="1165050"/>
            <a:chExt cx="5702796" cy="5435600"/>
          </a:xfrm>
        </p:grpSpPr>
        <p:sp>
          <p:nvSpPr>
            <p:cNvPr id="154" name="Google Shape;154;g18059282e88_0_0"/>
            <p:cNvSpPr txBox="1"/>
            <p:nvPr/>
          </p:nvSpPr>
          <p:spPr>
            <a:xfrm rot="5400000">
              <a:off x="10250175" y="4340925"/>
              <a:ext cx="3548400" cy="17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1" lang="en-US" sz="1000" u="none" cap="none" strike="noStrike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h/t: Derek van Pelt </a:t>
              </a:r>
              <a:endParaRPr b="0" i="1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55" name="Google Shape;155;g18059282e88_0_0"/>
            <p:cNvGrpSpPr/>
            <p:nvPr/>
          </p:nvGrpSpPr>
          <p:grpSpPr>
            <a:xfrm>
              <a:off x="6407829" y="1165050"/>
              <a:ext cx="5530291" cy="5143500"/>
              <a:chOff x="3635654" y="0"/>
              <a:chExt cx="5530291" cy="5143500"/>
            </a:xfrm>
          </p:grpSpPr>
          <p:pic>
            <p:nvPicPr>
              <p:cNvPr id="156" name="Google Shape;156;g18059282e88_0_0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3635654" y="0"/>
                <a:ext cx="5530291" cy="5143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7" name="Google Shape;157;g18059282e88_0_0"/>
              <p:cNvSpPr txBox="1"/>
              <p:nvPr/>
            </p:nvSpPr>
            <p:spPr>
              <a:xfrm>
                <a:off x="6025925" y="4546525"/>
                <a:ext cx="1254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00FFFF"/>
                    </a:solidFill>
                  </a:rPr>
                  <a:t>NOAA-20</a:t>
                </a:r>
                <a:endParaRPr>
                  <a:solidFill>
                    <a:srgbClr val="00FFFF"/>
                  </a:solidFill>
                </a:endParaRPr>
              </a:p>
            </p:txBody>
          </p:sp>
          <p:sp>
            <p:nvSpPr>
              <p:cNvPr id="158" name="Google Shape;158;g18059282e88_0_0"/>
              <p:cNvSpPr txBox="1"/>
              <p:nvPr/>
            </p:nvSpPr>
            <p:spPr>
              <a:xfrm>
                <a:off x="5087450" y="3062025"/>
                <a:ext cx="1455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rgbClr val="FF0000"/>
                    </a:solidFill>
                  </a:rPr>
                  <a:t>NOAA-21</a:t>
                </a:r>
                <a:endParaRPr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59" name="Google Shape;159;g18059282e88_0_0"/>
            <p:cNvSpPr txBox="1"/>
            <p:nvPr/>
          </p:nvSpPr>
          <p:spPr>
            <a:xfrm>
              <a:off x="6424825" y="6231350"/>
              <a:ext cx="5665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NOAA-21 and NOAA-20 </a:t>
              </a:r>
              <a:r>
                <a:rPr lang="en-US" sz="1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VIIRS </a:t>
              </a:r>
              <a:r>
                <a:rPr lang="en-US" sz="1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Day-Night Band imagery in AWIPS CAVE</a:t>
              </a:r>
              <a:endPara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27f50258d8_0_17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" name="Google Shape;166;g227f50258d8_0_17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NOAA-21: </a:t>
            </a:r>
            <a:r>
              <a:rPr lang="en-US"/>
              <a:t>Ka band transmission restored</a:t>
            </a:r>
            <a:endParaRPr/>
          </a:p>
        </p:txBody>
      </p:sp>
      <p:sp>
        <p:nvSpPr>
          <p:cNvPr id="167" name="Google Shape;167;g227f50258d8_0_17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" name="Google Shape;168;g227f50258d8_0_17"/>
          <p:cNvSpPr txBox="1"/>
          <p:nvPr>
            <p:ph idx="1" type="body"/>
          </p:nvPr>
        </p:nvSpPr>
        <p:spPr>
          <a:xfrm>
            <a:off x="403275" y="1145450"/>
            <a:ext cx="8902200" cy="53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225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Verified AWIPS tailoring of NOAA-21 NUCAPS soundings</a:t>
            </a:r>
            <a:endParaRPr sz="2000"/>
          </a:p>
          <a:p>
            <a:pPr indent="-215900" lvl="1" marL="457200" marR="505200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Provisional maturity of NOAA-21 NUCAPS expected in ~Dec. 2023</a:t>
            </a:r>
            <a:endParaRPr sz="1600"/>
          </a:p>
          <a:p>
            <a:pPr indent="-222250" lvl="0" marL="228600" marR="505200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Blended Hydro Products will incorporate NOAA-21 inputs as of ~Nov. 2023 </a:t>
            </a:r>
            <a:endParaRPr sz="2000"/>
          </a:p>
          <a:p>
            <a:pPr indent="-222250" lvl="0" marL="228600" marR="4951054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These and other NOAA-21 EDR products will be made available to AWIPS field sites:</a:t>
            </a:r>
            <a:endParaRPr sz="2000"/>
          </a:p>
          <a:p>
            <a:pPr indent="-215900" lvl="1" marL="457200" marR="505200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VIIRS Flood Maps</a:t>
            </a:r>
            <a:endParaRPr sz="1600"/>
          </a:p>
          <a:p>
            <a:pPr indent="-215900" lvl="1" marL="457200" marR="505200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VIIRS Active Fires</a:t>
            </a:r>
            <a:endParaRPr sz="1600"/>
          </a:p>
          <a:p>
            <a:pPr indent="-215900" lvl="1" marL="457200" marR="505200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(Others TBD)</a:t>
            </a:r>
            <a:endParaRPr sz="1600"/>
          </a:p>
        </p:txBody>
      </p:sp>
      <p:grpSp>
        <p:nvGrpSpPr>
          <p:cNvPr id="169" name="Google Shape;169;g227f50258d8_0_17"/>
          <p:cNvGrpSpPr/>
          <p:nvPr/>
        </p:nvGrpSpPr>
        <p:grpSpPr>
          <a:xfrm>
            <a:off x="4319325" y="1890900"/>
            <a:ext cx="7695000" cy="4525775"/>
            <a:chOff x="4202475" y="752200"/>
            <a:chExt cx="7695000" cy="4525775"/>
          </a:xfrm>
        </p:grpSpPr>
        <p:grpSp>
          <p:nvGrpSpPr>
            <p:cNvPr id="170" name="Google Shape;170;g227f50258d8_0_17"/>
            <p:cNvGrpSpPr/>
            <p:nvPr/>
          </p:nvGrpSpPr>
          <p:grpSpPr>
            <a:xfrm>
              <a:off x="6344675" y="3047275"/>
              <a:ext cx="5552800" cy="2230700"/>
              <a:chOff x="6344675" y="3047275"/>
              <a:chExt cx="5552800" cy="2230700"/>
            </a:xfrm>
          </p:grpSpPr>
          <p:sp>
            <p:nvSpPr>
              <p:cNvPr id="171" name="Google Shape;171;g227f50258d8_0_17"/>
              <p:cNvSpPr txBox="1"/>
              <p:nvPr/>
            </p:nvSpPr>
            <p:spPr>
              <a:xfrm rot="5400000">
                <a:off x="10788975" y="3829375"/>
                <a:ext cx="1890600" cy="32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i="1" lang="en-US" sz="1000">
                    <a:solidFill>
                      <a:srgbClr val="666666"/>
                    </a:solidFill>
                    <a:latin typeface="Lato"/>
                    <a:ea typeface="Lato"/>
                    <a:cs typeface="Lato"/>
                    <a:sym typeface="Lato"/>
                  </a:rPr>
                  <a:t>Preliminary, non-operational data</a:t>
                </a:r>
                <a:br>
                  <a:rPr i="1" lang="en-US" sz="1000">
                    <a:solidFill>
                      <a:srgbClr val="666666"/>
                    </a:solidFill>
                    <a:latin typeface="Lato"/>
                    <a:ea typeface="Lato"/>
                    <a:cs typeface="Lato"/>
                    <a:sym typeface="Lato"/>
                  </a:rPr>
                </a:br>
                <a:r>
                  <a:rPr i="1" lang="en-US" sz="1000">
                    <a:solidFill>
                      <a:srgbClr val="666666"/>
                    </a:solidFill>
                    <a:latin typeface="Lato"/>
                    <a:ea typeface="Lato"/>
                    <a:cs typeface="Lato"/>
                    <a:sym typeface="Lato"/>
                  </a:rPr>
                  <a:t> </a:t>
                </a:r>
                <a:r>
                  <a:rPr b="0" i="1" lang="en-US" sz="1000" u="none" cap="none" strike="noStrike">
                    <a:solidFill>
                      <a:srgbClr val="666666"/>
                    </a:solidFill>
                    <a:latin typeface="Lato"/>
                    <a:ea typeface="Lato"/>
                    <a:cs typeface="Lato"/>
                    <a:sym typeface="Lato"/>
                  </a:rPr>
                  <a:t>h/t: Derek van Pelt </a:t>
                </a:r>
                <a:endParaRPr b="0" i="1" sz="1000" u="none" cap="none" strike="noStrike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72" name="Google Shape;172;g227f50258d8_0_17"/>
              <p:cNvSpPr txBox="1"/>
              <p:nvPr/>
            </p:nvSpPr>
            <p:spPr>
              <a:xfrm>
                <a:off x="6344675" y="4877775"/>
                <a:ext cx="55302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1000"/>
                  </a:spcBef>
                  <a:spcAft>
                    <a:spcPts val="0"/>
                  </a:spcAft>
                  <a:buNone/>
                </a:pPr>
                <a:r>
                  <a:rPr lang="en-US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rPr>
                  <a:t>NOAA-21 NUCAPS soundings seen in AWIPS CAVE</a:t>
                </a:r>
                <a:endParaRPr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id="173" name="Google Shape;173;g227f50258d8_0_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02475" y="752200"/>
              <a:ext cx="7335801" cy="42108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" name="Google Shape;174;g227f50258d8_0_17"/>
          <p:cNvSpPr/>
          <p:nvPr/>
        </p:nvSpPr>
        <p:spPr>
          <a:xfrm rot="-564791">
            <a:off x="7107985" y="1330396"/>
            <a:ext cx="4543480" cy="3066108"/>
          </a:xfrm>
          <a:prstGeom prst="triangle">
            <a:avLst>
              <a:gd fmla="val 24735" name="adj"/>
            </a:avLst>
          </a:prstGeom>
          <a:solidFill>
            <a:srgbClr val="D7F6D4">
              <a:alpha val="37270"/>
            </a:srgbClr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g227f50258d8_0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7795" y="1553501"/>
            <a:ext cx="3875951" cy="246062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6" name="Google Shape;176;g227f50258d8_0_17"/>
          <p:cNvSpPr txBox="1"/>
          <p:nvPr/>
        </p:nvSpPr>
        <p:spPr>
          <a:xfrm>
            <a:off x="9457875" y="2175775"/>
            <a:ext cx="155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CCCCCC"/>
                </a:solidFill>
                <a:latin typeface="Lato"/>
                <a:ea typeface="Lato"/>
                <a:cs typeface="Lato"/>
                <a:sym typeface="Lato"/>
              </a:rPr>
              <a:t>Skew-t plot from a single sounding</a:t>
            </a:r>
            <a:endParaRPr sz="1000">
              <a:solidFill>
                <a:srgbClr val="CCCCC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2" name="Google Shape;182;g227f50258d8_0_37"/>
          <p:cNvGraphicFramePr/>
          <p:nvPr/>
        </p:nvGraphicFramePr>
        <p:xfrm>
          <a:off x="3921425" y="1246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{6CA326C5-6A6E-487C-818C-560617F3E588}</a:tableStyleId>
              </a:tblPr>
              <a:tblGrid>
                <a:gridCol w="6167600"/>
              </a:tblGrid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83" name="Google Shape;183;g227f50258d8_0_37" title="Chart"/>
          <p:cNvPicPr preferRelativeResize="0"/>
          <p:nvPr/>
        </p:nvPicPr>
        <p:blipFill rotWithShape="1">
          <a:blip r:embed="rId3">
            <a:alphaModFix/>
          </a:blip>
          <a:srcRect b="3821" l="15341" r="4671" t="73019"/>
          <a:stretch/>
        </p:blipFill>
        <p:spPr>
          <a:xfrm rot="5400000">
            <a:off x="-1663" y="2307988"/>
            <a:ext cx="4906576" cy="278034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227f50258d8_0_37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5" name="Google Shape;185;g227f50258d8_0_37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30"/>
              <a:t>NOAA-21 Product Maturity timeline</a:t>
            </a:r>
            <a:endParaRPr sz="283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Adjusted for delays due to Ka Band Transmitter anomaly</a:t>
            </a:r>
            <a:endParaRPr sz="2830"/>
          </a:p>
        </p:txBody>
      </p:sp>
      <p:sp>
        <p:nvSpPr>
          <p:cNvPr id="186" name="Google Shape;186;g227f50258d8_0_37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7" name="Google Shape;187;g227f50258d8_0_37" title="Chart"/>
          <p:cNvPicPr preferRelativeResize="0"/>
          <p:nvPr/>
        </p:nvPicPr>
        <p:blipFill rotWithShape="1">
          <a:blip r:embed="rId3">
            <a:alphaModFix/>
          </a:blip>
          <a:srcRect b="40033" l="14784" r="0" t="0"/>
          <a:stretch/>
        </p:blipFill>
        <p:spPr>
          <a:xfrm rot="5400000">
            <a:off x="4856551" y="225326"/>
            <a:ext cx="5227574" cy="719907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8" name="Google Shape;188;g227f50258d8_0_37"/>
          <p:cNvGraphicFramePr/>
          <p:nvPr/>
        </p:nvGraphicFramePr>
        <p:xfrm>
          <a:off x="3870788" y="1078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{F9F3145C-788E-405E-8139-E76716985AEC}</a:tableStyleId>
              </a:tblPr>
              <a:tblGrid>
                <a:gridCol w="411075"/>
                <a:gridCol w="1932550"/>
                <a:gridCol w="1941500"/>
                <a:gridCol w="1935050"/>
              </a:tblGrid>
              <a:tr h="1562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-US" sz="800" u="none" cap="none" strike="noStrike"/>
                        <a:t>CY2022</a:t>
                      </a:r>
                      <a:endParaRPr b="1" sz="800" u="none" cap="none" strike="noStrike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-US" sz="800" u="none" cap="none" strike="noStrike"/>
                        <a:t>CY202</a:t>
                      </a:r>
                      <a:r>
                        <a:rPr b="1" lang="en-US" sz="800" u="none" cap="none" strike="noStrike"/>
                        <a:t>3</a:t>
                      </a:r>
                      <a:endParaRPr b="1" sz="800" u="none" cap="none" strike="noStrike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-US" sz="800" u="none" cap="none" strike="noStrike"/>
                        <a:t>CY2024</a:t>
                      </a:r>
                      <a:endParaRPr b="1" sz="800" u="none" cap="none" strike="noStrike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-US" sz="800" u="none" cap="none" strike="noStrike"/>
                        <a:t>CY202</a:t>
                      </a:r>
                      <a:r>
                        <a:rPr b="1" lang="en-US" sz="800"/>
                        <a:t>5</a:t>
                      </a:r>
                      <a:endParaRPr b="1" sz="800" u="none" cap="none" strike="noStrike"/>
                    </a:p>
                  </a:txBody>
                  <a:tcPr marT="0" marB="0" marR="0" marL="0" anchor="ctr"/>
                </a:tc>
              </a:tr>
            </a:tbl>
          </a:graphicData>
        </a:graphic>
      </p:graphicFrame>
      <p:sp>
        <p:nvSpPr>
          <p:cNvPr id="189" name="Google Shape;189;g227f50258d8_0_37"/>
          <p:cNvSpPr/>
          <p:nvPr/>
        </p:nvSpPr>
        <p:spPr>
          <a:xfrm>
            <a:off x="4276775" y="6140575"/>
            <a:ext cx="58233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i="0" lang="en-US" u="none" cap="none" strike="noStrike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h/t Lihang Zhou, JPSS Program </a:t>
            </a:r>
            <a:r>
              <a:rPr lang="en-US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-</a:t>
            </a:r>
            <a:r>
              <a:rPr i="0" lang="en-US" u="none" cap="none" strike="noStrike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Updated 04/20/2022 (</a:t>
            </a:r>
            <a:r>
              <a:rPr lang="en-US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lang="en-US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i="0" u="none" cap="none" strike="noStrike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i="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90" name="Google Shape;190;g227f50258d8_0_37"/>
          <p:cNvGrpSpPr/>
          <p:nvPr/>
        </p:nvGrpSpPr>
        <p:grpSpPr>
          <a:xfrm>
            <a:off x="4541596" y="1244794"/>
            <a:ext cx="256579" cy="4906626"/>
            <a:chOff x="5942184" y="2248594"/>
            <a:chExt cx="179100" cy="1666200"/>
          </a:xfrm>
        </p:grpSpPr>
        <p:cxnSp>
          <p:nvCxnSpPr>
            <p:cNvPr id="191" name="Google Shape;191;g227f50258d8_0_37"/>
            <p:cNvCxnSpPr/>
            <p:nvPr/>
          </p:nvCxnSpPr>
          <p:spPr>
            <a:xfrm>
              <a:off x="6095993" y="2248594"/>
              <a:ext cx="0" cy="1666200"/>
            </a:xfrm>
            <a:prstGeom prst="straightConnector1">
              <a:avLst/>
            </a:prstGeom>
            <a:noFill/>
            <a:ln cap="flat" cmpd="sng" w="19050">
              <a:solidFill>
                <a:srgbClr val="1155CC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192" name="Google Shape;192;g227f50258d8_0_37"/>
            <p:cNvSpPr txBox="1"/>
            <p:nvPr/>
          </p:nvSpPr>
          <p:spPr>
            <a:xfrm rot="-5400000">
              <a:off x="5822934" y="3016061"/>
              <a:ext cx="417600" cy="179100"/>
            </a:xfrm>
            <a:prstGeom prst="rect">
              <a:avLst/>
            </a:prstGeom>
            <a:noFill/>
            <a:ln>
              <a:noFill/>
            </a:ln>
            <a:effectLst>
              <a:outerShdw blurRad="442913" rotWithShape="0" algn="bl" dir="5400000" dist="95250">
                <a:srgbClr val="FFFF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200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Mar. 31, 2023</a:t>
              </a:r>
              <a:endParaRPr b="0" i="0" sz="1200" u="none" cap="none" strike="noStrik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93" name="Google Shape;193;g227f50258d8_0_37"/>
          <p:cNvSpPr/>
          <p:nvPr/>
        </p:nvSpPr>
        <p:spPr>
          <a:xfrm rot="759599">
            <a:off x="8089199" y="2966525"/>
            <a:ext cx="1890359" cy="1208100"/>
          </a:xfrm>
          <a:prstGeom prst="foldedCorner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38100">
              <a:srgbClr val="000000">
                <a:alpha val="49800"/>
              </a:srgbClr>
            </a:outerShdw>
          </a:effectLst>
        </p:spPr>
        <p:txBody>
          <a:bodyPr anchorCtr="0" anchor="ctr" bIns="9125" lIns="45700" spcFirstLastPara="1" rIns="457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Not all of these products will be made available in AWIPS. </a:t>
            </a:r>
            <a:endParaRPr sz="10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0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Of those that are, some will be on the SBN; o</a:t>
            </a:r>
            <a:r>
              <a:rPr b="0" i="0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thers may reach AWIPS sites via LDM, Cloud, or other mechanisms.</a:t>
            </a:r>
            <a:endParaRPr b="0" i="0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ff4cf40181_0_60"/>
          <p:cNvSpPr txBox="1"/>
          <p:nvPr>
            <p:ph type="title"/>
          </p:nvPr>
        </p:nvSpPr>
        <p:spPr>
          <a:xfrm>
            <a:off x="1334050" y="97350"/>
            <a:ext cx="95193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NOAA-21 and the JPSS Constellation </a:t>
            </a:r>
            <a:endParaRPr sz="2800"/>
          </a:p>
        </p:txBody>
      </p:sp>
      <p:sp>
        <p:nvSpPr>
          <p:cNvPr id="199" name="Google Shape;199;gff4cf40181_0_6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0" name="Google Shape;200;gff4cf40181_0_6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01" name="Google Shape;201;gff4cf40181_0_60"/>
          <p:cNvGrpSpPr/>
          <p:nvPr/>
        </p:nvGrpSpPr>
        <p:grpSpPr>
          <a:xfrm>
            <a:off x="184100" y="1185168"/>
            <a:ext cx="11906425" cy="5392107"/>
            <a:chOff x="184100" y="1185168"/>
            <a:chExt cx="11906425" cy="5392107"/>
          </a:xfrm>
        </p:grpSpPr>
        <p:grpSp>
          <p:nvGrpSpPr>
            <p:cNvPr id="202" name="Google Shape;202;gff4cf40181_0_60"/>
            <p:cNvGrpSpPr/>
            <p:nvPr/>
          </p:nvGrpSpPr>
          <p:grpSpPr>
            <a:xfrm>
              <a:off x="184100" y="1185168"/>
              <a:ext cx="11014957" cy="5392107"/>
              <a:chOff x="869900" y="1185168"/>
              <a:chExt cx="11014957" cy="5392107"/>
            </a:xfrm>
          </p:grpSpPr>
          <p:sp>
            <p:nvSpPr>
              <p:cNvPr id="203" name="Google Shape;203;gff4cf40181_0_60"/>
              <p:cNvSpPr txBox="1"/>
              <p:nvPr/>
            </p:nvSpPr>
            <p:spPr>
              <a:xfrm rot="5400000">
                <a:off x="10380200" y="4835556"/>
                <a:ext cx="1712400" cy="17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1" lang="en-US" sz="1000" u="none" cap="none" strike="noStrike">
                    <a:solidFill>
                      <a:srgbClr val="666666"/>
                    </a:solidFill>
                    <a:latin typeface="Lato"/>
                    <a:ea typeface="Lato"/>
                    <a:cs typeface="Lato"/>
                    <a:sym typeface="Lato"/>
                  </a:rPr>
                  <a:t>after J. McNitt et al.</a:t>
                </a:r>
                <a:endParaRPr b="0" i="1" sz="1000" u="none" cap="none" strike="noStrike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204" name="Google Shape;204;gff4cf40181_0_60"/>
              <p:cNvGrpSpPr/>
              <p:nvPr/>
            </p:nvGrpSpPr>
            <p:grpSpPr>
              <a:xfrm>
                <a:off x="980148" y="1185168"/>
                <a:ext cx="10904709" cy="5359986"/>
                <a:chOff x="2906675" y="2018381"/>
                <a:chExt cx="8675876" cy="4056600"/>
              </a:xfrm>
            </p:grpSpPr>
            <p:sp>
              <p:nvSpPr>
                <p:cNvPr id="205" name="Google Shape;205;gff4cf40181_0_60"/>
                <p:cNvSpPr/>
                <p:nvPr/>
              </p:nvSpPr>
              <p:spPr>
                <a:xfrm>
                  <a:off x="2910751" y="2018381"/>
                  <a:ext cx="8671800" cy="4056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06" name="Google Shape;206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4159" r="73611" t="31539"/>
                <a:stretch/>
              </p:blipFill>
              <p:spPr>
                <a:xfrm>
                  <a:off x="7967895" y="4646983"/>
                  <a:ext cx="1219520" cy="11011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7" name="Google Shape;207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4160" r="73828" t="31539"/>
                <a:stretch/>
              </p:blipFill>
              <p:spPr>
                <a:xfrm>
                  <a:off x="6033125" y="4646975"/>
                  <a:ext cx="120757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8" name="Google Shape;208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4160" r="73828" t="31539"/>
                <a:stretch/>
              </p:blipFill>
              <p:spPr>
                <a:xfrm>
                  <a:off x="4051925" y="4646975"/>
                  <a:ext cx="120757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9" name="Google Shape;209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26677" r="51310" t="31539"/>
                <a:stretch/>
              </p:blipFill>
              <p:spPr>
                <a:xfrm>
                  <a:off x="5132250" y="4646975"/>
                  <a:ext cx="120757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0" name="Google Shape;210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50000" r="27989" t="31539"/>
                <a:stretch/>
              </p:blipFill>
              <p:spPr>
                <a:xfrm>
                  <a:off x="7126975" y="4646975"/>
                  <a:ext cx="120757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1" name="Google Shape;211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74312" r="0" t="31539"/>
                <a:stretch/>
              </p:blipFill>
              <p:spPr>
                <a:xfrm>
                  <a:off x="9187407" y="4646975"/>
                  <a:ext cx="1409326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2" name="Google Shape;212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2185" r="73828" t="31539"/>
                <a:stretch/>
              </p:blipFill>
              <p:spPr>
                <a:xfrm>
                  <a:off x="3029150" y="4646975"/>
                  <a:ext cx="1315949" cy="1101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" name="Google Shape;213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68460" l="18672" r="61925" t="0"/>
                <a:stretch/>
              </p:blipFill>
              <p:spPr>
                <a:xfrm>
                  <a:off x="4693125" y="4139675"/>
                  <a:ext cx="1064425" cy="507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4" name="Google Shape;214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68460" l="0" r="80597" t="0"/>
                <a:stretch/>
              </p:blipFill>
              <p:spPr>
                <a:xfrm>
                  <a:off x="2906675" y="4139675"/>
                  <a:ext cx="1064425" cy="507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5" name="Google Shape;215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68460" l="35566" r="33814" t="0"/>
                <a:stretch/>
              </p:blipFill>
              <p:spPr>
                <a:xfrm>
                  <a:off x="6339825" y="4139675"/>
                  <a:ext cx="1679799" cy="507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6" name="Google Shape;216;gff4cf40181_0_6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68460" l="63080" r="0" t="0"/>
                <a:stretch/>
              </p:blipFill>
              <p:spPr>
                <a:xfrm>
                  <a:off x="8559841" y="4139675"/>
                  <a:ext cx="2025476" cy="507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17" name="Google Shape;217;gff4cf40181_0_60"/>
                <p:cNvSpPr/>
                <p:nvPr/>
              </p:nvSpPr>
              <p:spPr>
                <a:xfrm rot="-8100000">
                  <a:off x="10422786" y="4859523"/>
                  <a:ext cx="219345" cy="220193"/>
                </a:xfrm>
                <a:prstGeom prst="rtTriangle">
                  <a:avLst/>
                </a:prstGeom>
                <a:solidFill>
                  <a:srgbClr val="D9D9D9"/>
                </a:solidFill>
                <a:ln cap="flat" cmpd="sng" w="9525">
                  <a:solidFill>
                    <a:srgbClr val="A4C2F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gff4cf40181_0_60"/>
                <p:cNvSpPr/>
                <p:nvPr/>
              </p:nvSpPr>
              <p:spPr>
                <a:xfrm>
                  <a:off x="10517574" y="4889375"/>
                  <a:ext cx="40800" cy="16560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19" name="Google Shape;219;gff4cf40181_0_60"/>
              <p:cNvPicPr preferRelativeResize="0"/>
              <p:nvPr/>
            </p:nvPicPr>
            <p:blipFill rotWithShape="1">
              <a:blip r:embed="rId5">
                <a:alphaModFix/>
              </a:blip>
              <a:srcRect b="0" l="74022" r="1919" t="0"/>
              <a:stretch/>
            </p:blipFill>
            <p:spPr>
              <a:xfrm>
                <a:off x="8867766" y="1261286"/>
                <a:ext cx="2975767" cy="27448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gff4cf40181_0_60"/>
              <p:cNvPicPr preferRelativeResize="0"/>
              <p:nvPr/>
            </p:nvPicPr>
            <p:blipFill rotWithShape="1">
              <a:blip r:embed="rId5">
                <a:alphaModFix/>
              </a:blip>
              <a:srcRect b="0" l="41714" r="39695" t="0"/>
              <a:stretch/>
            </p:blipFill>
            <p:spPr>
              <a:xfrm>
                <a:off x="6633346" y="1337486"/>
                <a:ext cx="2295958" cy="27448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gff4cf40181_0_60"/>
              <p:cNvPicPr preferRelativeResize="0"/>
              <p:nvPr/>
            </p:nvPicPr>
            <p:blipFill rotWithShape="1">
              <a:blip r:embed="rId5">
                <a:alphaModFix/>
              </a:blip>
              <a:srcRect b="0" l="5872" r="75538" t="0"/>
              <a:stretch/>
            </p:blipFill>
            <p:spPr>
              <a:xfrm>
                <a:off x="4058274" y="1345240"/>
                <a:ext cx="2296306" cy="274488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2" name="Google Shape;222;gff4cf40181_0_60"/>
              <p:cNvSpPr/>
              <p:nvPr/>
            </p:nvSpPr>
            <p:spPr>
              <a:xfrm rot="-914886">
                <a:off x="6870481" y="4601837"/>
                <a:ext cx="1073387" cy="568676"/>
              </a:xfrm>
              <a:prstGeom prst="foldedCorner">
                <a:avLst>
                  <a:gd fmla="val 16667" name="adj"/>
                </a:avLst>
              </a:prstGeom>
              <a:solidFill>
                <a:srgbClr val="FFD966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157163" rotWithShape="0" algn="bl" dir="5400000" dist="47625">
                  <a:srgbClr val="000000">
                    <a:alpha val="49019"/>
                  </a:srgbClr>
                </a:outerShdw>
              </a:effectLst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800">
                    <a:solidFill>
                      <a:srgbClr val="434343"/>
                    </a:solidFill>
                    <a:latin typeface="Lato"/>
                    <a:ea typeface="Lato"/>
                    <a:cs typeface="Lato"/>
                    <a:sym typeface="Lato"/>
                  </a:rPr>
                  <a:t>NWS SBN activation of NOAA-21 VIIRS NCC imagery</a:t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23" name="Google Shape;223;gff4cf40181_0_60"/>
              <p:cNvCxnSpPr/>
              <p:nvPr/>
            </p:nvCxnSpPr>
            <p:spPr>
              <a:xfrm>
                <a:off x="6362631" y="2009437"/>
                <a:ext cx="0" cy="1874695"/>
              </a:xfrm>
              <a:prstGeom prst="straightConnector1">
                <a:avLst/>
              </a:prstGeom>
              <a:noFill/>
              <a:ln cap="flat" cmpd="sng" w="19050">
                <a:solidFill>
                  <a:srgbClr val="B7B7B7"/>
                </a:solidFill>
                <a:prstDash val="lgDash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24" name="Google Shape;224;gff4cf40181_0_60"/>
              <p:cNvCxnSpPr/>
              <p:nvPr/>
            </p:nvCxnSpPr>
            <p:spPr>
              <a:xfrm>
                <a:off x="8930803" y="2009437"/>
                <a:ext cx="0" cy="1874695"/>
              </a:xfrm>
              <a:prstGeom prst="straightConnector1">
                <a:avLst/>
              </a:prstGeom>
              <a:noFill/>
              <a:ln cap="flat" cmpd="sng" w="19050">
                <a:solidFill>
                  <a:srgbClr val="B7B7B7"/>
                </a:solidFill>
                <a:prstDash val="lgDash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225" name="Google Shape;225;gff4cf40181_0_60"/>
              <p:cNvCxnSpPr/>
              <p:nvPr/>
            </p:nvCxnSpPr>
            <p:spPr>
              <a:xfrm>
                <a:off x="3824325" y="2009437"/>
                <a:ext cx="0" cy="1874695"/>
              </a:xfrm>
              <a:prstGeom prst="straightConnector1">
                <a:avLst/>
              </a:prstGeom>
              <a:noFill/>
              <a:ln cap="flat" cmpd="sng" w="19050">
                <a:solidFill>
                  <a:srgbClr val="B7B7B7"/>
                </a:solidFill>
                <a:prstDash val="lgDash"/>
                <a:round/>
                <a:headEnd len="sm" w="sm" type="none"/>
                <a:tailEnd len="sm" w="sm" type="none"/>
              </a:ln>
            </p:spPr>
          </p:cxnSp>
          <p:sp>
            <p:nvSpPr>
              <p:cNvPr id="226" name="Google Shape;226;gff4cf40181_0_60"/>
              <p:cNvSpPr txBox="1"/>
              <p:nvPr/>
            </p:nvSpPr>
            <p:spPr>
              <a:xfrm>
                <a:off x="1491261" y="1210163"/>
                <a:ext cx="1826100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425" spcFirstLastPara="1" rIns="91425" wrap="square" tIns="9125">
                <a:spAutoFit/>
              </a:bodyPr>
              <a:lstStyle/>
              <a:p>
                <a:pPr indent="0" lvl="0" marL="0" marR="91440" rtl="0" algn="ctr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950" u="none" cap="none" strike="noStrike">
                    <a:solidFill>
                      <a:srgbClr val="434343"/>
                    </a:solidFill>
                    <a:latin typeface="Roboto Black"/>
                    <a:ea typeface="Roboto Black"/>
                    <a:cs typeface="Roboto Black"/>
                    <a:sym typeface="Roboto Black"/>
                  </a:rPr>
                  <a:t>Launch, Early Orbit and Activation (LEO&amp;A) </a:t>
                </a:r>
                <a:br>
                  <a:rPr b="0" i="0" lang="en-US" sz="950" u="none" cap="none" strike="noStrike">
                    <a:solidFill>
                      <a:srgbClr val="434343"/>
                    </a:solidFill>
                    <a:latin typeface="Roboto Black"/>
                    <a:ea typeface="Roboto Black"/>
                    <a:cs typeface="Roboto Black"/>
                    <a:sym typeface="Roboto Black"/>
                  </a:rPr>
                </a:br>
                <a:r>
                  <a:rPr b="0" i="0" lang="en-US" sz="950" u="none" cap="none" strike="noStrike">
                    <a:solidFill>
                      <a:srgbClr val="434343"/>
                    </a:solidFill>
                    <a:latin typeface="Roboto Black"/>
                    <a:ea typeface="Roboto Black"/>
                    <a:cs typeface="Roboto Black"/>
                    <a:sym typeface="Roboto Black"/>
                  </a:rPr>
                  <a:t>(Launch to L+90 days)</a:t>
                </a:r>
                <a:endParaRPr b="0" i="0" sz="950" u="none" cap="none" strike="noStrike">
                  <a:solidFill>
                    <a:srgbClr val="434343"/>
                  </a:solidFill>
                  <a:latin typeface="Roboto Black"/>
                  <a:ea typeface="Roboto Black"/>
                  <a:cs typeface="Roboto Black"/>
                  <a:sym typeface="Roboto Black"/>
                </a:endParaRPr>
              </a:p>
            </p:txBody>
          </p:sp>
          <p:pic>
            <p:nvPicPr>
              <p:cNvPr id="227" name="Google Shape;227;gff4cf40181_0_60"/>
              <p:cNvPicPr preferRelativeResize="0"/>
              <p:nvPr/>
            </p:nvPicPr>
            <p:blipFill rotWithShape="1">
              <a:blip r:embed="rId5">
                <a:alphaModFix amt="99000"/>
              </a:blip>
              <a:srcRect b="0" l="5872" r="75538" t="13442"/>
              <a:stretch/>
            </p:blipFill>
            <p:spPr>
              <a:xfrm>
                <a:off x="1215177" y="1685062"/>
                <a:ext cx="2286415" cy="237582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8" name="Google Shape;228;gff4cf40181_0_60"/>
              <p:cNvSpPr/>
              <p:nvPr/>
            </p:nvSpPr>
            <p:spPr>
              <a:xfrm>
                <a:off x="8492803" y="2449863"/>
                <a:ext cx="318816" cy="195630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gff4cf40181_0_60"/>
              <p:cNvSpPr/>
              <p:nvPr/>
            </p:nvSpPr>
            <p:spPr>
              <a:xfrm>
                <a:off x="8152649" y="2387575"/>
                <a:ext cx="416886" cy="229791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gff4cf40181_0_60"/>
              <p:cNvSpPr/>
              <p:nvPr/>
            </p:nvSpPr>
            <p:spPr>
              <a:xfrm>
                <a:off x="8152664" y="2617315"/>
                <a:ext cx="316499" cy="223459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gff4cf40181_0_60"/>
              <p:cNvSpPr/>
              <p:nvPr/>
            </p:nvSpPr>
            <p:spPr>
              <a:xfrm>
                <a:off x="8469123" y="2644252"/>
                <a:ext cx="343563" cy="196057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gff4cf40181_0_60"/>
              <p:cNvSpPr/>
              <p:nvPr/>
            </p:nvSpPr>
            <p:spPr>
              <a:xfrm>
                <a:off x="7479176" y="1841738"/>
                <a:ext cx="322993" cy="177523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gff4cf40181_0_60"/>
              <p:cNvSpPr/>
              <p:nvPr/>
            </p:nvSpPr>
            <p:spPr>
              <a:xfrm>
                <a:off x="7134826" y="1785347"/>
                <a:ext cx="422348" cy="208521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gff4cf40181_0_60"/>
              <p:cNvSpPr/>
              <p:nvPr/>
            </p:nvSpPr>
            <p:spPr>
              <a:xfrm>
                <a:off x="7134841" y="1993340"/>
                <a:ext cx="320645" cy="202775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gff4cf40181_0_60"/>
              <p:cNvSpPr/>
              <p:nvPr/>
            </p:nvSpPr>
            <p:spPr>
              <a:xfrm>
                <a:off x="7455204" y="2017728"/>
                <a:ext cx="347322" cy="177452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gff4cf40181_0_60"/>
              <p:cNvSpPr/>
              <p:nvPr/>
            </p:nvSpPr>
            <p:spPr>
              <a:xfrm>
                <a:off x="11444803" y="2401992"/>
                <a:ext cx="364759" cy="177523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gff4cf40181_0_60"/>
              <p:cNvSpPr/>
              <p:nvPr/>
            </p:nvSpPr>
            <p:spPr>
              <a:xfrm>
                <a:off x="11055550" y="2345600"/>
                <a:ext cx="476962" cy="208521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gff4cf40181_0_60"/>
              <p:cNvSpPr/>
              <p:nvPr/>
            </p:nvSpPr>
            <p:spPr>
              <a:xfrm>
                <a:off x="11055566" y="2553596"/>
                <a:ext cx="362108" cy="202775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gff4cf40181_0_60"/>
              <p:cNvSpPr/>
              <p:nvPr/>
            </p:nvSpPr>
            <p:spPr>
              <a:xfrm>
                <a:off x="11417705" y="2577984"/>
                <a:ext cx="392428" cy="177452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gff4cf40181_0_60"/>
              <p:cNvSpPr/>
              <p:nvPr/>
            </p:nvSpPr>
            <p:spPr>
              <a:xfrm>
                <a:off x="9170596" y="2369232"/>
                <a:ext cx="335523" cy="177523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gff4cf40181_0_60"/>
              <p:cNvSpPr/>
              <p:nvPr/>
            </p:nvSpPr>
            <p:spPr>
              <a:xfrm>
                <a:off x="8812524" y="2312825"/>
                <a:ext cx="438732" cy="208521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gff4cf40181_0_60"/>
              <p:cNvSpPr/>
              <p:nvPr/>
            </p:nvSpPr>
            <p:spPr>
              <a:xfrm>
                <a:off x="8812540" y="2520876"/>
                <a:ext cx="333084" cy="202775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gff4cf40181_0_60"/>
              <p:cNvSpPr/>
              <p:nvPr/>
            </p:nvSpPr>
            <p:spPr>
              <a:xfrm>
                <a:off x="9145668" y="2545271"/>
                <a:ext cx="361605" cy="177453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gff4cf40181_0_60"/>
              <p:cNvSpPr txBox="1"/>
              <p:nvPr/>
            </p:nvSpPr>
            <p:spPr>
              <a:xfrm>
                <a:off x="869900" y="5961675"/>
                <a:ext cx="11067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1" lang="en-US" sz="1400" u="none" cap="none" strike="noStrike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November 10, 2022</a:t>
                </a:r>
                <a:endParaRPr b="0" i="1" sz="1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5" name="Google Shape;245;gff4cf40181_0_60"/>
              <p:cNvSpPr txBox="1"/>
              <p:nvPr/>
            </p:nvSpPr>
            <p:spPr>
              <a:xfrm>
                <a:off x="5677450" y="6114075"/>
                <a:ext cx="15099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1" lang="en-US" sz="1400" u="none" cap="none" strike="noStrike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May – July 2023 </a:t>
                </a:r>
                <a:endParaRPr b="0" i="1" sz="1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6" name="Google Shape;246;gff4cf40181_0_60"/>
              <p:cNvSpPr txBox="1"/>
              <p:nvPr/>
            </p:nvSpPr>
            <p:spPr>
              <a:xfrm>
                <a:off x="3058275" y="6114075"/>
                <a:ext cx="1969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1" lang="en-US" sz="1400" u="none" cap="none" strike="noStrike">
                    <a:solidFill>
                      <a:srgbClr val="6AA84F"/>
                    </a:solidFill>
                    <a:latin typeface="Lato"/>
                    <a:ea typeface="Lato"/>
                    <a:cs typeface="Lato"/>
                    <a:sym typeface="Lato"/>
                  </a:rPr>
                  <a:t>March 30, 2023</a:t>
                </a:r>
                <a:endParaRPr b="0" i="1" sz="1400" u="none" cap="none" strike="noStrike">
                  <a:solidFill>
                    <a:srgbClr val="6AA84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47" name="Google Shape;247;gff4cf40181_0_60"/>
              <p:cNvSpPr txBox="1"/>
              <p:nvPr/>
            </p:nvSpPr>
            <p:spPr>
              <a:xfrm>
                <a:off x="8201600" y="6114075"/>
                <a:ext cx="1927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1" lang="en-US" sz="1400" u="none" cap="none" strike="noStrike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July – October 2023</a:t>
                </a:r>
                <a:endParaRPr b="0" i="1" sz="14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248" name="Google Shape;248;gff4cf40181_0_60"/>
            <p:cNvSpPr txBox="1"/>
            <p:nvPr/>
          </p:nvSpPr>
          <p:spPr>
            <a:xfrm>
              <a:off x="10405425" y="4328800"/>
              <a:ext cx="1685100" cy="8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64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595959"/>
                  </a:solidFill>
                  <a:latin typeface="Lato"/>
                  <a:ea typeface="Lato"/>
                  <a:cs typeface="Lato"/>
                  <a:sym typeface="Lato"/>
                </a:rPr>
                <a:t>From the </a:t>
              </a:r>
              <a:br>
                <a:rPr b="0" i="0" lang="en-US" sz="1500" u="none" cap="none" strike="noStrike">
                  <a:solidFill>
                    <a:srgbClr val="595959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b="0" i="0" lang="en-US" sz="1500" u="sng" cap="none" strike="noStrike">
                  <a:solidFill>
                    <a:srgbClr val="0097A7"/>
                  </a:solidFill>
                  <a:latin typeface="Lato"/>
                  <a:ea typeface="Lato"/>
                  <a:cs typeface="Lato"/>
                  <a:sym typeface="Lato"/>
                  <a:hlinkClick r:id="rId6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JPSS-2 Product Operations Plan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249;gff4cf40181_0_60"/>
            <p:cNvGrpSpPr/>
            <p:nvPr/>
          </p:nvGrpSpPr>
          <p:grpSpPr>
            <a:xfrm>
              <a:off x="2428663" y="4112707"/>
              <a:ext cx="1360913" cy="674372"/>
              <a:chOff x="8152649" y="2387575"/>
              <a:chExt cx="659805" cy="453268"/>
            </a:xfrm>
          </p:grpSpPr>
          <p:sp>
            <p:nvSpPr>
              <p:cNvPr id="250" name="Google Shape;250;gff4cf40181_0_60"/>
              <p:cNvSpPr/>
              <p:nvPr/>
            </p:nvSpPr>
            <p:spPr>
              <a:xfrm>
                <a:off x="8492802" y="2449863"/>
                <a:ext cx="317906" cy="195691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gff4cf40181_0_60"/>
              <p:cNvSpPr/>
              <p:nvPr/>
            </p:nvSpPr>
            <p:spPr>
              <a:xfrm>
                <a:off x="8152649" y="2387575"/>
                <a:ext cx="415696" cy="229862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gff4cf40181_0_60"/>
              <p:cNvSpPr/>
              <p:nvPr/>
            </p:nvSpPr>
            <p:spPr>
              <a:xfrm>
                <a:off x="8152664" y="2617315"/>
                <a:ext cx="315595" cy="223528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gff4cf40181_0_60"/>
              <p:cNvSpPr/>
              <p:nvPr/>
            </p:nvSpPr>
            <p:spPr>
              <a:xfrm>
                <a:off x="8469122" y="2644252"/>
                <a:ext cx="343332" cy="195313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5E667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2018-01-19T17:21:27Z</dcterms:created>
  <dc:creator>Jose Harris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dcdf563-9c50-447a-ad1c-b13367e97c6b_Enabled">
    <vt:lpwstr>true</vt:lpwstr>
  </property>
  <property fmtid="{D5CDD505-2E9C-101B-9397-08002B2CF9AE}" pid="3" name="MSIP_Label_1dcdf563-9c50-447a-ad1c-b13367e97c6b_SetDate">
    <vt:lpwstr>2020-06-23T18:15:40Z</vt:lpwstr>
  </property>
  <property fmtid="{D5CDD505-2E9C-101B-9397-08002B2CF9AE}" pid="4" name="MSIP_Label_1dcdf563-9c50-447a-ad1c-b13367e97c6b_Method">
    <vt:lpwstr>Standard</vt:lpwstr>
  </property>
  <property fmtid="{D5CDD505-2E9C-101B-9397-08002B2CF9AE}" pid="5" name="MSIP_Label_1dcdf563-9c50-447a-ad1c-b13367e97c6b_Name">
    <vt:lpwstr>Public</vt:lpwstr>
  </property>
  <property fmtid="{D5CDD505-2E9C-101B-9397-08002B2CF9AE}" pid="6" name="MSIP_Label_1dcdf563-9c50-447a-ad1c-b13367e97c6b_SiteId">
    <vt:lpwstr>e9c974a7-6e14-4451-bfa0-d39600243e2f</vt:lpwstr>
  </property>
  <property fmtid="{D5CDD505-2E9C-101B-9397-08002B2CF9AE}" pid="7" name="MSIP_Label_1dcdf563-9c50-447a-ad1c-b13367e97c6b_ActionId">
    <vt:lpwstr>54da9f7b-ab33-4680-baaf-fadeadaaf313</vt:lpwstr>
  </property>
  <property fmtid="{D5CDD505-2E9C-101B-9397-08002B2CF9AE}" pid="8" name="MSIP_Label_1dcdf563-9c50-447a-ad1c-b13367e97c6b_ContentBits">
    <vt:lpwstr>0</vt:lpwstr>
  </property>
</Properties>
</file>