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6858000" cx="12192000"/>
  <p:notesSz cx="6858000" cy="9144000"/>
  <p:embeddedFontLst>
    <p:embeddedFont>
      <p:font typeface="Raleway SemiBold"/>
      <p:regular r:id="rId36"/>
      <p:bold r:id="rId37"/>
      <p:italic r:id="rId38"/>
      <p:boldItalic r:id="rId39"/>
    </p:embeddedFont>
    <p:embeddedFont>
      <p:font typeface="Roboto Black"/>
      <p:bold r:id="rId40"/>
      <p:boldItalic r:id="rId41"/>
    </p:embeddedFont>
    <p:embeddedFont>
      <p:font typeface="Lato"/>
      <p:regular r:id="rId42"/>
      <p:bold r:id="rId43"/>
      <p:italic r:id="rId44"/>
      <p:boldItalic r:id="rId45"/>
    </p:embeddedFont>
    <p:embeddedFont>
      <p:font typeface="Montserrat"/>
      <p:regular r:id="rId46"/>
      <p:bold r:id="rId47"/>
      <p:italic r:id="rId48"/>
      <p:boldItalic r:id="rId49"/>
    </p:embeddedFont>
    <p:embeddedFont>
      <p:font typeface="Lato Light"/>
      <p:regular r:id="rId50"/>
      <p:bold r:id="rId51"/>
      <p:italic r:id="rId52"/>
      <p:boldItalic r:id="rId53"/>
    </p:embeddedFont>
    <p:embeddedFont>
      <p:font typeface="Roboto Light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9AA0A6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58" roundtripDataSignature="AMtx7miDrBF6RiwNNksW7WUMYSQEV/fR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17593B2-5B43-44CB-BFC6-8BBC0B526750}">
  <a:tblStyle styleId="{517593B2-5B43-44CB-BFC6-8BBC0B52675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71D8EACB-6FA8-48B0-BFEF-69F541905C6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Black-bold.fntdata"/><Relationship Id="rId42" Type="http://schemas.openxmlformats.org/officeDocument/2006/relationships/font" Target="fonts/Lato-regular.fntdata"/><Relationship Id="rId41" Type="http://schemas.openxmlformats.org/officeDocument/2006/relationships/font" Target="fonts/RobotoBlack-boldItalic.fntdata"/><Relationship Id="rId44" Type="http://schemas.openxmlformats.org/officeDocument/2006/relationships/font" Target="fonts/Lato-italic.fntdata"/><Relationship Id="rId43" Type="http://schemas.openxmlformats.org/officeDocument/2006/relationships/font" Target="fonts/Lato-bold.fntdata"/><Relationship Id="rId46" Type="http://schemas.openxmlformats.org/officeDocument/2006/relationships/font" Target="fonts/Montserrat-regular.fntdata"/><Relationship Id="rId45" Type="http://schemas.openxmlformats.org/officeDocument/2006/relationships/font" Target="fonts/La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Montserrat-italic.fntdata"/><Relationship Id="rId47" Type="http://schemas.openxmlformats.org/officeDocument/2006/relationships/font" Target="fonts/Montserrat-bold.fntdata"/><Relationship Id="rId49" Type="http://schemas.openxmlformats.org/officeDocument/2006/relationships/font" Target="fonts/Montserrat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RalewaySemiBold-bold.fntdata"/><Relationship Id="rId36" Type="http://schemas.openxmlformats.org/officeDocument/2006/relationships/font" Target="fonts/RalewaySemiBold-regular.fntdata"/><Relationship Id="rId39" Type="http://schemas.openxmlformats.org/officeDocument/2006/relationships/font" Target="fonts/RalewaySemiBold-boldItalic.fntdata"/><Relationship Id="rId38" Type="http://schemas.openxmlformats.org/officeDocument/2006/relationships/font" Target="fonts/RalewaySemiBold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Light-bold.fntdata"/><Relationship Id="rId50" Type="http://schemas.openxmlformats.org/officeDocument/2006/relationships/font" Target="fonts/LatoLight-regular.fntdata"/><Relationship Id="rId53" Type="http://schemas.openxmlformats.org/officeDocument/2006/relationships/font" Target="fonts/LatoLight-boldItalic.fntdata"/><Relationship Id="rId52" Type="http://schemas.openxmlformats.org/officeDocument/2006/relationships/font" Target="fonts/LatoLight-italic.fntdata"/><Relationship Id="rId11" Type="http://schemas.openxmlformats.org/officeDocument/2006/relationships/slide" Target="slides/slide5.xml"/><Relationship Id="rId55" Type="http://schemas.openxmlformats.org/officeDocument/2006/relationships/font" Target="fonts/RobotoLight-bold.fntdata"/><Relationship Id="rId10" Type="http://schemas.openxmlformats.org/officeDocument/2006/relationships/slide" Target="slides/slide4.xml"/><Relationship Id="rId54" Type="http://schemas.openxmlformats.org/officeDocument/2006/relationships/font" Target="fonts/RobotoLight-regular.fntdata"/><Relationship Id="rId13" Type="http://schemas.openxmlformats.org/officeDocument/2006/relationships/slide" Target="slides/slide7.xml"/><Relationship Id="rId57" Type="http://schemas.openxmlformats.org/officeDocument/2006/relationships/font" Target="fonts/RobotoLight-boldItalic.fntdata"/><Relationship Id="rId12" Type="http://schemas.openxmlformats.org/officeDocument/2006/relationships/slide" Target="slides/slide6.xml"/><Relationship Id="rId56" Type="http://schemas.openxmlformats.org/officeDocument/2006/relationships/font" Target="fonts/RobotoLight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547e155c8f_36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2547e155c8f_36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6" name="Google Shape;216;g2547e155c8f_36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f4cf40181_0_2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ff4cf40181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gff4cf40181_0_2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28cab9abef_7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228cab9abef_7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g228cab9abef_7_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2822a36dbb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22822a36db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g22822a36dbb_0_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acbb08ddb4_5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1acbb08ddb4_5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g1acbb08ddb4_5_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53db3baf99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53db3baf9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253db3baf99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547e155c8f_36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2547e155c8f_36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6" name="Google Shape;296;g2547e155c8f_36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5b83f61283_0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15b83f6128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g15b83f61283_0_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547e155c8f_36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2547e155c8f_36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6" name="Google Shape;316;g2547e155c8f_36_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28cab9abef_7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228cab9abef_7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g228cab9abef_7_1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80" name="Google Shape;80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28cab9abef_7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228cab9abef_7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1" name="Google Shape;331;g228cab9abef_7_1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b83f61283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15b83f6128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350">
                <a:solidFill>
                  <a:srgbClr val="29353D"/>
                </a:solidFill>
                <a:highlight>
                  <a:srgbClr val="F5F7F8"/>
                </a:highlight>
                <a:latin typeface="Arial"/>
                <a:ea typeface="Arial"/>
                <a:cs typeface="Arial"/>
                <a:sym typeface="Arial"/>
              </a:rPr>
              <a:t>Integrated Dissemination Platform Satellite Support System (ISatSS)</a:t>
            </a:r>
            <a:endParaRPr/>
          </a:p>
        </p:txBody>
      </p:sp>
      <p:sp>
        <p:nvSpPr>
          <p:cNvPr id="339" name="Google Shape;339;g15b83f61283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547e155c8f_36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g2547e155c8f_36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9" name="Google Shape;349;g2547e155c8f_36_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p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5b83f61283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15b83f6128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6" name="Google Shape;366;g15b83f61283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b83f61283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15b83f6128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g15b83f61283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211b3e4330_2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1211b3e4330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0" name="Google Shape;400;g1211b3e4330_2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be5f960db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gbe5f960d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12" name="Google Shape;412;gbe5f960dbd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4" name="Google Shape;434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47e155c8f_36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g2547e155c8f_36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9" name="Google Shape;89;g2547e155c8f_36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27f50258d8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227f50258d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g227f50258d8_0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536791071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253679107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g2536791071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36791071b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2536791071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g2536791071b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536791071b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2536791071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g2536791071b_0_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7f50258d8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227f50258d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g227f50258d8_0_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ff4cf40181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gff4cf40181_0_60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1211b3e4330_1_69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6" name="Google Shape;16;g1211b3e4330_1_69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7" name="Google Shape;17;g1211b3e4330_1_6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11b3e4330_1_101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4" name="Google Shape;54;g1211b3e4330_1_10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211b3e4330_1_104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g1211b3e4330_1_104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8" name="Google Shape;58;g1211b3e4330_1_10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11b3e4330_1_1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125976690_16_84"/>
          <p:cNvSpPr txBox="1"/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/>
        </p:txBody>
      </p:sp>
      <p:sp>
        <p:nvSpPr>
          <p:cNvPr id="63" name="Google Shape;63;g12125976690_16_8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g12125976690_16_8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g12125976690_16_8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g12125976690_16_8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1211b3e4330_1_110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" name="Google Shape;20;g1211b3e4330_1_11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g1211b3e4330_1_11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NOAA_logo.png" id="22" name="Google Shape;22;g1211b3e4330_1_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3863" y="75816"/>
            <a:ext cx="1075340" cy="104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g1211b3e4330_1_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36278" y="75824"/>
            <a:ext cx="1103327" cy="1072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211b3e4330_1_7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" name="Google Shape;26;g1211b3e4330_1_7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211b3e4330_1_7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9" name="Google Shape;29;g1211b3e4330_1_7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0" name="Google Shape;30;g1211b3e4330_1_7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11b3e4330_1_8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3" name="Google Shape;33;g1211b3e4330_1_80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4" name="Google Shape;34;g1211b3e4330_1_80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1211b3e4330_1_8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211b3e4330_1_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8" name="Google Shape;38;g1211b3e4330_1_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211b3e4330_1_88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1" name="Google Shape;41;g1211b3e4330_1_88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2" name="Google Shape;42;g1211b3e4330_1_8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211b3e4330_1_92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45" name="Google Shape;45;g1211b3e4330_1_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211b3e4330_1_9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211b3e4330_1_95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9" name="Google Shape;49;g1211b3e4330_1_95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" name="Google Shape;50;g1211b3e4330_1_95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1211b3e4330_1_9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3F78C4">
                <a:alpha val="41176"/>
              </a:srgbClr>
            </a:gs>
            <a:gs pos="100000">
              <a:srgbClr val="0FF5BC">
                <a:alpha val="16862"/>
              </a:srgbClr>
            </a:gs>
          </a:gsLst>
          <a:lin ang="5400012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211b3e4330_1_6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1211b3e4330_1_6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1211b3e4330_1_6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g1211b3e4330_1_65"/>
          <p:cNvSpPr txBox="1"/>
          <p:nvPr/>
        </p:nvSpPr>
        <p:spPr>
          <a:xfrm>
            <a:off x="-80350" y="6561775"/>
            <a:ext cx="330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TOWR-S Update </a:t>
            </a:r>
            <a:r>
              <a:rPr lang="en-US" sz="12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June 23</a:t>
            </a:r>
            <a:r>
              <a:rPr b="0" i="0" lang="en-US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, 2023</a:t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meet.google.com/thn-pkwe-wbr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cs.google.com/presentation/d/137gDJDu_JKuyl_SqaVDL7yXTIIRyi455/edit#slide=id.gfb4a787c85_0_35" TargetMode="External"/><Relationship Id="rId4" Type="http://schemas.openxmlformats.org/officeDocument/2006/relationships/hyperlink" Target="https://docs.google.com/document/d/1oub1QgUbId6CBepieaCZOMYvM6KWb93t5Ey2VzRGWUY/edit" TargetMode="External"/><Relationship Id="rId9" Type="http://schemas.openxmlformats.org/officeDocument/2006/relationships/image" Target="../media/image16.png"/><Relationship Id="rId5" Type="http://schemas.openxmlformats.org/officeDocument/2006/relationships/hyperlink" Target="https://docs.google.com/document/d/1oub1QgUbId6CBepieaCZOMYvM6KWb93t5Ey2VzRGWUY/edit" TargetMode="External"/><Relationship Id="rId6" Type="http://schemas.openxmlformats.org/officeDocument/2006/relationships/hyperlink" Target="https://vlab.noaa.gov/web/towr-s/viirs-flood-mapping" TargetMode="External"/><Relationship Id="rId7" Type="http://schemas.openxmlformats.org/officeDocument/2006/relationships/slide" Target="/ppt/slides/slide2.xml"/><Relationship Id="rId8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2.xml"/><Relationship Id="rId4" Type="http://schemas.openxmlformats.org/officeDocument/2006/relationships/hyperlink" Target="https://docs.google.com/presentation/d/1CaSl9Si5jpHnikaxz-t-JQUrXoJAjDZB/" TargetMode="External"/><Relationship Id="rId5" Type="http://schemas.openxmlformats.org/officeDocument/2006/relationships/image" Target="../media/image18.gif"/><Relationship Id="rId6" Type="http://schemas.openxmlformats.org/officeDocument/2006/relationships/hyperlink" Target="https://docs.google.com/presentation/d/1-dvkaUvQsKG-i7SKiNxKXD6zxJcMObeTbs5ED-yN_M8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2.xml"/><Relationship Id="rId4" Type="http://schemas.openxmlformats.org/officeDocument/2006/relationships/hyperlink" Target="https://docs.google.com/presentation/d/1iWoHAkrCkjY8DV3iVIppAEDTFlbmx_3M/" TargetMode="External"/><Relationship Id="rId5" Type="http://schemas.openxmlformats.org/officeDocument/2006/relationships/image" Target="../media/image19.png"/><Relationship Id="rId6" Type="http://schemas.openxmlformats.org/officeDocument/2006/relationships/hyperlink" Target="https://www.weather.gov/media/notification/pdf_2023_24/scn23-42_goes-east_west_ice_snow_activation_sbn.pdf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slide" Target="/ppt/slides/slide2.xml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vlab.noaa.gov/web/towr-s/asos-scp" TargetMode="External"/><Relationship Id="rId4" Type="http://schemas.openxmlformats.org/officeDocument/2006/relationships/hyperlink" Target="https://forecast.weather.gov/product_sites.php?site=SRH&amp;product=SCP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space.oscar.wmo.int/satellites/view/oceansat_3_eos_06" TargetMode="External"/><Relationship Id="rId4" Type="http://schemas.openxmlformats.org/officeDocument/2006/relationships/hyperlink" Target="https://space.oscar.wmo.int/satellites/view/mtg_i1" TargetMode="External"/><Relationship Id="rId9" Type="http://schemas.openxmlformats.org/officeDocument/2006/relationships/slide" Target="/ppt/slides/slide2.xml"/><Relationship Id="rId5" Type="http://schemas.openxmlformats.org/officeDocument/2006/relationships/hyperlink" Target="https://www.eumetsat.int/mtg-data" TargetMode="External"/><Relationship Id="rId6" Type="http://schemas.openxmlformats.org/officeDocument/2006/relationships/hyperlink" Target="https://space.oscar.wmo.int/satellites/view/metop_sg_a1" TargetMode="External"/><Relationship Id="rId7" Type="http://schemas.openxmlformats.org/officeDocument/2006/relationships/hyperlink" Target="https://www.eumetsat.int/our-satellites/metop-series?sjid=future" TargetMode="External"/><Relationship Id="rId8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slide" Target="/ppt/slides/slide2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youtube.com/playlist?list=PLJzZC8w9vPV3kIBVNmQYzZfHO6vGZeNhN" TargetMode="External"/><Relationship Id="rId4" Type="http://schemas.openxmlformats.org/officeDocument/2006/relationships/hyperlink" Target="https://doc.csod.com/GlobalSearch/search.aspx?s=1&amp;q=Satellite%20Book%20Club" TargetMode="External"/><Relationship Id="rId5" Type="http://schemas.openxmlformats.org/officeDocument/2006/relationships/hyperlink" Target="https://vlab.noaa.gov/web/towr-s/sbc-video-search" TargetMode="External"/><Relationship Id="rId6" Type="http://schemas.openxmlformats.org/officeDocument/2006/relationships/image" Target="../media/image28.png"/><Relationship Id="rId7" Type="http://schemas.openxmlformats.org/officeDocument/2006/relationships/slide" Target="/ppt/slides/slide2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vlab.noaa.gov/web/towr-s/dataset-guides" TargetMode="External"/><Relationship Id="rId4" Type="http://schemas.openxmlformats.org/officeDocument/2006/relationships/image" Target="../media/image26.png"/><Relationship Id="rId5" Type="http://schemas.openxmlformats.org/officeDocument/2006/relationships/hyperlink" Target="https://vlab.noaa.gov/web/towr-s/product-posture" TargetMode="External"/><Relationship Id="rId6" Type="http://schemas.openxmlformats.org/officeDocument/2006/relationships/slide" Target="/ppt/slides/slide2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vlab.noaa.gov/web/towr-s/communications" TargetMode="External"/><Relationship Id="rId4" Type="http://schemas.openxmlformats.org/officeDocument/2006/relationships/slide" Target="/ppt/slides/slide2.xml"/><Relationship Id="rId5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gif"/><Relationship Id="rId4" Type="http://schemas.openxmlformats.org/officeDocument/2006/relationships/hyperlink" Target="https://www.youtube.com/watch?v=yOqwGhFOcTM&amp;list=PLJzZC8w9vPV3kIBVNmQYzZfHO6vGZeNhN&amp;index=53&amp;t=397s" TargetMode="External"/><Relationship Id="rId5" Type="http://schemas.openxmlformats.org/officeDocument/2006/relationships/image" Target="../media/image31.gif"/><Relationship Id="rId6" Type="http://schemas.openxmlformats.org/officeDocument/2006/relationships/slide" Target="/ppt/slides/slide2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slide" Target="/ppt/slides/slide2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mailto:brian.gockel@noaa.gov" TargetMode="External"/><Relationship Id="rId4" Type="http://schemas.openxmlformats.org/officeDocument/2006/relationships/hyperlink" Target="mailto:jordan.gerth@noaa.gov" TargetMode="External"/><Relationship Id="rId9" Type="http://schemas.openxmlformats.org/officeDocument/2006/relationships/slide" Target="/ppt/slides/slide2.xml"/><Relationship Id="rId5" Type="http://schemas.openxmlformats.org/officeDocument/2006/relationships/hyperlink" Target="mailto:john.d.evans@noaa.gov" TargetMode="External"/><Relationship Id="rId6" Type="http://schemas.openxmlformats.org/officeDocument/2006/relationships/hyperlink" Target="mailto:lee.byerle@noaa.gov" TargetMode="External"/><Relationship Id="rId7" Type="http://schemas.openxmlformats.org/officeDocument/2006/relationships/hyperlink" Target="https://nwschat.weather.gov/live/" TargetMode="External"/><Relationship Id="rId8" Type="http://schemas.openxmlformats.org/officeDocument/2006/relationships/hyperlink" Target="https://vlab.ncep.noaa.gov/web/towr-s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slide" Target="/ppt/slides/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2.xml"/><Relationship Id="rId4" Type="http://schemas.openxmlformats.org/officeDocument/2006/relationships/hyperlink" Target="http://hippy.gina.alaska.edu/distro/nrt/" TargetMode="External"/><Relationship Id="rId5" Type="http://schemas.openxmlformats.org/officeDocument/2006/relationships/hyperlink" Target="https://cimss.ssec.wisc.edu/cspp/" TargetMode="External"/><Relationship Id="rId6" Type="http://schemas.openxmlformats.org/officeDocument/2006/relationships/hyperlink" Target="https://vlab.noaa.gov/documents/67059/26994138/NDE+to+AWIPS+Interface+Control+Document+v1.0+102212Final.pdf/50c7abdc-8eea-27fc-3347-994afc1bced2?t=1685465862413#page=39" TargetMode="External"/><Relationship Id="rId7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2.xml"/><Relationship Id="rId4" Type="http://schemas.openxmlformats.org/officeDocument/2006/relationships/hyperlink" Target="https://www.weather.gov/media/notification/pdf_2023_24/scn23-64_noaa-21_viirs_imagery_addition_sbn.pdf" TargetMode="External"/><Relationship Id="rId5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slide" Target="/ppt/slides/slide2.xml"/><Relationship Id="rId5" Type="http://schemas.openxmlformats.org/officeDocument/2006/relationships/hyperlink" Target="https://docs.google.com/presentation/d/15__5-Ke_rY0m1dlBRQtZChgxV6B9d1vH" TargetMode="External"/><Relationship Id="rId6" Type="http://schemas.openxmlformats.org/officeDocument/2006/relationships/hyperlink" Target="https://www.star.nesdis.noaa.gov/jpss/AlgorithmMaturity.php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slide" Target="/ppt/slides/slide2.xml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hyperlink" Target="https://noaasis.noaa.gov/pdf/J-2%20Product%20Ops%20Plan_V1.1_FINAL_09232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176"/>
              </a:srgbClr>
            </a:gs>
            <a:gs pos="100000">
              <a:srgbClr val="0FF5BC">
                <a:alpha val="16862"/>
              </a:srgbClr>
            </a:gs>
          </a:gsLst>
          <a:lin ang="5400012" scaled="0"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/>
          <p:nvPr>
            <p:ph type="ctrTitle"/>
          </p:nvPr>
        </p:nvSpPr>
        <p:spPr>
          <a:xfrm>
            <a:off x="2209800" y="121920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4800"/>
              <a:buFont typeface="Calibri"/>
              <a:buNone/>
            </a:pPr>
            <a:r>
              <a:rPr lang="en-US" sz="4800">
                <a:latin typeface="Raleway SemiBold"/>
                <a:ea typeface="Raleway SemiBold"/>
                <a:cs typeface="Raleway SemiBold"/>
                <a:sym typeface="Raleway SemiBold"/>
              </a:rPr>
              <a:t>TOWR-S Update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3" name="Google Shape;73;p1"/>
          <p:cNvSpPr txBox="1"/>
          <p:nvPr>
            <p:ph idx="1" type="subTitle"/>
          </p:nvPr>
        </p:nvSpPr>
        <p:spPr>
          <a:xfrm>
            <a:off x="1528350" y="2966450"/>
            <a:ext cx="9135300" cy="20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June 23</a:t>
            </a: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, 2023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</a:pPr>
            <a:r>
              <a:rPr lang="en-US" sz="1400" u="sng">
                <a:solidFill>
                  <a:srgbClr val="1C4587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https://meet.google.com/thn-pkwe-wbr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4" name="Google Shape;74;p1"/>
          <p:cNvCxnSpPr/>
          <p:nvPr/>
        </p:nvCxnSpPr>
        <p:spPr>
          <a:xfrm>
            <a:off x="2819400" y="2819400"/>
            <a:ext cx="65532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1764"/>
              </a:srgbClr>
            </a:outerShdw>
          </a:effectLst>
        </p:spPr>
      </p:cxnSp>
      <p:sp>
        <p:nvSpPr>
          <p:cNvPr id="75" name="Google Shape;75;p1"/>
          <p:cNvSpPr/>
          <p:nvPr/>
        </p:nvSpPr>
        <p:spPr>
          <a:xfrm rot="851864">
            <a:off x="10396155" y="3226989"/>
            <a:ext cx="1471445" cy="1024620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49019"/>
              </a:srgbClr>
            </a:outerShdw>
          </a:effectLst>
        </p:spPr>
        <p:txBody>
          <a:bodyPr anchorCtr="0" anchor="ctr" bIns="91425" lIns="9142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1200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Best viewed in Google Slides.</a:t>
            </a:r>
            <a:endParaRPr b="0" i="0" sz="1200" u="none" cap="none" strike="noStrike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1200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All are invited to insert comments.</a:t>
            </a:r>
            <a:endParaRPr b="0" i="0" sz="1200" u="none" cap="none" strike="noStrike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" name="Google Shape;7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6999" y="4180650"/>
            <a:ext cx="7378025" cy="184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176"/>
              </a:srgbClr>
            </a:gs>
            <a:gs pos="100000">
              <a:srgbClr val="0FF5BC">
                <a:alpha val="16862"/>
              </a:srgbClr>
            </a:gs>
          </a:gsLst>
          <a:lin ang="5400012" scaled="0"/>
        </a:gra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547e155c8f_36_10"/>
          <p:cNvSpPr txBox="1"/>
          <p:nvPr>
            <p:ph idx="1" type="subTitle"/>
          </p:nvPr>
        </p:nvSpPr>
        <p:spPr>
          <a:xfrm>
            <a:off x="1528350" y="2076325"/>
            <a:ext cx="91353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2. Recent and upcoming satellite data product changes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19" name="Google Shape;219;g2547e155c8f_36_10"/>
          <p:cNvCxnSpPr/>
          <p:nvPr/>
        </p:nvCxnSpPr>
        <p:spPr>
          <a:xfrm>
            <a:off x="2819400" y="2819400"/>
            <a:ext cx="65532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1760"/>
              </a:srgbClr>
            </a:outerShdw>
          </a:effectLst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f4cf40181_0_236"/>
          <p:cNvSpPr txBox="1"/>
          <p:nvPr>
            <p:ph idx="1" type="body"/>
          </p:nvPr>
        </p:nvSpPr>
        <p:spPr>
          <a:xfrm>
            <a:off x="200750" y="1094550"/>
            <a:ext cx="11736300" cy="55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35114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VIIRS Flood Maps</a:t>
            </a:r>
            <a:r>
              <a:rPr lang="en-US" sz="1800"/>
              <a:t> from NOAA-20 and S-NPP are going to all AWIPS sites via the NWS Regional LDM. </a:t>
            </a:r>
            <a:endParaRPr sz="1800"/>
          </a:p>
          <a:p>
            <a:pPr indent="-317500" lvl="1" marL="914400" marR="517049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Site configuration </a:t>
            </a:r>
            <a:r>
              <a:rPr lang="en-US" sz="1400" u="sng">
                <a:solidFill>
                  <a:schemeClr val="hlink"/>
                </a:solidFill>
                <a:hlinkClick r:id="rId4"/>
              </a:rPr>
              <a:t>i</a:t>
            </a:r>
            <a:r>
              <a:rPr lang="en-US" sz="1400" u="sng">
                <a:solidFill>
                  <a:schemeClr val="hlink"/>
                </a:solidFill>
                <a:hlinkClick r:id="rId5"/>
              </a:rPr>
              <a:t>nstructions</a:t>
            </a:r>
            <a:endParaRPr sz="1400"/>
          </a:p>
          <a:p>
            <a:pPr indent="-317500" lvl="1" marL="914400" marR="517049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New </a:t>
            </a:r>
            <a:r>
              <a:rPr lang="en-US" sz="1400" u="sng">
                <a:solidFill>
                  <a:schemeClr val="hlink"/>
                </a:solidFill>
                <a:hlinkClick r:id="rId6"/>
              </a:rPr>
              <a:t>Dataset Guide</a:t>
            </a:r>
            <a:r>
              <a:rPr lang="en-US" sz="1400"/>
              <a:t> on VLab</a:t>
            </a:r>
            <a:endParaRPr sz="1400"/>
          </a:p>
          <a:p>
            <a:pPr indent="-228600" lvl="1" marL="457200" marR="511776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Most sites configure LDM (</a:t>
            </a:r>
            <a:r>
              <a:rPr b="1" lang="en-US" sz="1600">
                <a:latin typeface="Courier New"/>
                <a:ea typeface="Courier New"/>
                <a:cs typeface="Courier New"/>
                <a:sym typeface="Courier New"/>
              </a:rPr>
              <a:t>pqact.conf</a:t>
            </a:r>
            <a:r>
              <a:rPr lang="en-US" sz="1800"/>
              <a:t> file) to bring in only one or two of the regional mosaics</a:t>
            </a:r>
            <a:endParaRPr sz="1800"/>
          </a:p>
          <a:p>
            <a:pPr indent="-203200" lvl="2" marL="685800" marR="511776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This limits memory overload from high-resolution lon-lat grids</a:t>
            </a:r>
            <a:endParaRPr sz="1400"/>
          </a:p>
        </p:txBody>
      </p:sp>
      <p:sp>
        <p:nvSpPr>
          <p:cNvPr id="226" name="Google Shape;226;gff4cf40181_0_23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7" name="Google Shape;227;gff4cf40181_0_23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30"/>
              <a:t>S-NPP and NOAA-20 </a:t>
            </a:r>
            <a:r>
              <a:rPr lang="en-US" sz="3330"/>
              <a:t>VIIRS Flood Maps</a:t>
            </a:r>
            <a:endParaRPr sz="1829">
              <a:solidFill>
                <a:srgbClr val="666666"/>
              </a:solidFill>
            </a:endParaRPr>
          </a:p>
        </p:txBody>
      </p:sp>
      <p:sp>
        <p:nvSpPr>
          <p:cNvPr id="228" name="Google Shape;228;gff4cf40181_0_236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9" name="Google Shape;229;gff4cf40181_0_236"/>
          <p:cNvGrpSpPr/>
          <p:nvPr/>
        </p:nvGrpSpPr>
        <p:grpSpPr>
          <a:xfrm>
            <a:off x="433449" y="3091913"/>
            <a:ext cx="4961936" cy="3104567"/>
            <a:chOff x="341834" y="3432981"/>
            <a:chExt cx="4546812" cy="2998423"/>
          </a:xfrm>
        </p:grpSpPr>
        <p:pic>
          <p:nvPicPr>
            <p:cNvPr id="230" name="Google Shape;230;gff4cf40181_0_236"/>
            <p:cNvPicPr preferRelativeResize="0"/>
            <p:nvPr/>
          </p:nvPicPr>
          <p:blipFill rotWithShape="1">
            <a:blip r:embed="rId8">
              <a:alphaModFix/>
            </a:blip>
            <a:srcRect b="0" l="2145" r="1615" t="10209"/>
            <a:stretch/>
          </p:blipFill>
          <p:spPr>
            <a:xfrm>
              <a:off x="341834" y="3432981"/>
              <a:ext cx="4546812" cy="2998423"/>
            </a:xfrm>
            <a:prstGeom prst="rect">
              <a:avLst/>
            </a:prstGeom>
            <a:noFill/>
            <a:ln cap="flat" cmpd="sng" w="9525">
              <a:solidFill>
                <a:srgbClr val="888888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31" name="Google Shape;231;gff4cf40181_0_236"/>
            <p:cNvSpPr txBox="1"/>
            <p:nvPr/>
          </p:nvSpPr>
          <p:spPr>
            <a:xfrm>
              <a:off x="2423069" y="3729369"/>
              <a:ext cx="2099700" cy="594600"/>
            </a:xfrm>
            <a:prstGeom prst="rect">
              <a:avLst/>
            </a:prstGeom>
            <a:noFill/>
            <a:ln cap="flat" cmpd="sng" w="9525">
              <a:solidFill>
                <a:srgbClr val="88888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VIIRS Flood Maps:</a:t>
              </a:r>
              <a:br>
                <a:rPr b="1" i="0" lang="en-US" sz="1400" u="none" cap="none" strike="noStrike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b="1" i="0" lang="en-US" sz="1400" u="none" cap="none" strike="noStrike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8 NWS regional mosaics</a:t>
              </a:r>
              <a:endParaRPr b="1" i="0" sz="1400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32" name="Google Shape;232;gff4cf40181_0_236"/>
          <p:cNvGrpSpPr/>
          <p:nvPr/>
        </p:nvGrpSpPr>
        <p:grpSpPr>
          <a:xfrm>
            <a:off x="5938821" y="1605298"/>
            <a:ext cx="6120849" cy="3942151"/>
            <a:chOff x="267275" y="1407500"/>
            <a:chExt cx="8587050" cy="5252700"/>
          </a:xfrm>
        </p:grpSpPr>
        <p:pic>
          <p:nvPicPr>
            <p:cNvPr id="233" name="Google Shape;233;gff4cf40181_0_236"/>
            <p:cNvPicPr preferRelativeResize="0"/>
            <p:nvPr/>
          </p:nvPicPr>
          <p:blipFill rotWithShape="1">
            <a:blip r:embed="rId9">
              <a:alphaModFix/>
            </a:blip>
            <a:srcRect b="0" l="0" r="0" t="4250"/>
            <a:stretch/>
          </p:blipFill>
          <p:spPr>
            <a:xfrm>
              <a:off x="267275" y="2887000"/>
              <a:ext cx="7148698" cy="37732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34" name="Google Shape;234;gff4cf40181_0_236"/>
            <p:cNvSpPr/>
            <p:nvPr/>
          </p:nvSpPr>
          <p:spPr>
            <a:xfrm>
              <a:off x="4602475" y="5806450"/>
              <a:ext cx="262200" cy="1281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19140000" dist="38100">
                <a:srgbClr val="000000">
                  <a:alpha val="4901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5" name="Google Shape;235;gff4cf40181_0_236"/>
            <p:cNvCxnSpPr/>
            <p:nvPr/>
          </p:nvCxnSpPr>
          <p:spPr>
            <a:xfrm rot="10800000">
              <a:off x="2461075" y="1422100"/>
              <a:ext cx="2141400" cy="43851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6" name="Google Shape;236;gff4cf40181_0_236"/>
            <p:cNvCxnSpPr/>
            <p:nvPr/>
          </p:nvCxnSpPr>
          <p:spPr>
            <a:xfrm rot="10800000">
              <a:off x="2448475" y="4798150"/>
              <a:ext cx="2154000" cy="11364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7" name="Google Shape;237;gff4cf40181_0_236"/>
            <p:cNvCxnSpPr/>
            <p:nvPr/>
          </p:nvCxnSpPr>
          <p:spPr>
            <a:xfrm flipH="1" rot="10800000">
              <a:off x="4863850" y="1421650"/>
              <a:ext cx="3965400" cy="43848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8" name="Google Shape;238;gff4cf40181_0_236"/>
            <p:cNvCxnSpPr/>
            <p:nvPr/>
          </p:nvCxnSpPr>
          <p:spPr>
            <a:xfrm flipH="1" rot="10800000">
              <a:off x="4866125" y="4774200"/>
              <a:ext cx="3988200" cy="11595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239" name="Google Shape;239;gff4cf40181_0_236"/>
            <p:cNvPicPr preferRelativeResize="0"/>
            <p:nvPr/>
          </p:nvPicPr>
          <p:blipFill rotWithShape="1">
            <a:blip r:embed="rId10">
              <a:alphaModFix/>
            </a:blip>
            <a:srcRect b="0" l="0" r="0" t="3993"/>
            <a:stretch/>
          </p:blipFill>
          <p:spPr>
            <a:xfrm>
              <a:off x="2433489" y="1407500"/>
              <a:ext cx="6392576" cy="3374149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14313" rotWithShape="0" algn="bl" dir="19140000" dist="104775">
                <a:srgbClr val="000000">
                  <a:alpha val="49019"/>
                </a:srgbClr>
              </a:outerShdw>
            </a:effectLst>
          </p:spPr>
        </p:pic>
        <p:sp>
          <p:nvSpPr>
            <p:cNvPr id="240" name="Google Shape;240;gff4cf40181_0_236"/>
            <p:cNvSpPr txBox="1"/>
            <p:nvPr/>
          </p:nvSpPr>
          <p:spPr>
            <a:xfrm rot="5400000">
              <a:off x="6692250" y="5657052"/>
              <a:ext cx="1739700" cy="24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1" lang="en-US" sz="1000" u="none" cap="none" strike="noStrik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h/t Derek van Pelt</a:t>
              </a:r>
              <a:endParaRPr b="0" i="1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41" name="Google Shape;241;gff4cf40181_0_236"/>
          <p:cNvPicPr preferRelativeResize="0"/>
          <p:nvPr/>
        </p:nvPicPr>
        <p:blipFill rotWithShape="1">
          <a:blip r:embed="rId11">
            <a:alphaModFix/>
          </a:blip>
          <a:srcRect b="96550" l="0" r="50014" t="585"/>
          <a:stretch/>
        </p:blipFill>
        <p:spPr>
          <a:xfrm>
            <a:off x="5969675" y="5662600"/>
            <a:ext cx="6120852" cy="166236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3810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28cab9abef_7_57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g228cab9abef_7_57"/>
          <p:cNvSpPr txBox="1"/>
          <p:nvPr>
            <p:ph type="title"/>
          </p:nvPr>
        </p:nvSpPr>
        <p:spPr>
          <a:xfrm>
            <a:off x="1219200" y="76200"/>
            <a:ext cx="96375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130"/>
              <a:t>Enhanced compression of GOES-R data products</a:t>
            </a:r>
            <a:endParaRPr sz="1629">
              <a:solidFill>
                <a:srgbClr val="666666"/>
              </a:solidFill>
            </a:endParaRPr>
          </a:p>
        </p:txBody>
      </p:sp>
      <p:sp>
        <p:nvSpPr>
          <p:cNvPr id="249" name="Google Shape;249;g228cab9abef_7_57"/>
          <p:cNvSpPr txBox="1"/>
          <p:nvPr/>
        </p:nvSpPr>
        <p:spPr>
          <a:xfrm>
            <a:off x="38167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g228cab9abef_7_57"/>
          <p:cNvSpPr txBox="1"/>
          <p:nvPr>
            <p:ph idx="1" type="body"/>
          </p:nvPr>
        </p:nvSpPr>
        <p:spPr>
          <a:xfrm>
            <a:off x="170075" y="1207675"/>
            <a:ext cx="4782600" cy="27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4710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As of </a:t>
            </a:r>
            <a:r>
              <a:rPr lang="en-US" sz="1800"/>
              <a:t>May 23, lossless “</a:t>
            </a:r>
            <a:r>
              <a:rPr lang="en-US" sz="18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shuffle” compression</a:t>
            </a:r>
            <a:r>
              <a:rPr lang="en-US" sz="1800"/>
              <a:t> of GOES-R imagery (SCMI) has reduced GOES-R imagery data volumes on SBN by nearly 27GB/day (~20%).</a:t>
            </a:r>
            <a:endParaRPr sz="1800"/>
          </a:p>
          <a:p>
            <a:pPr indent="0" lvl="0" marL="457200" marR="4710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/>
              <a:t>Peak SBN loading and latencies have dropped significantly; product throughput has increased</a:t>
            </a:r>
            <a:endParaRPr sz="1400"/>
          </a:p>
        </p:txBody>
      </p:sp>
      <p:pic>
        <p:nvPicPr>
          <p:cNvPr id="251" name="Google Shape;251;g228cab9abef_7_57"/>
          <p:cNvPicPr preferRelativeResize="0"/>
          <p:nvPr/>
        </p:nvPicPr>
        <p:blipFill rotWithShape="1">
          <a:blip r:embed="rId5">
            <a:alphaModFix/>
          </a:blip>
          <a:srcRect b="11465" l="5058" r="1097" t="1803"/>
          <a:stretch/>
        </p:blipFill>
        <p:spPr>
          <a:xfrm>
            <a:off x="5104950" y="1205275"/>
            <a:ext cx="6985574" cy="3631150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8900000" dist="66675">
              <a:srgbClr val="000000">
                <a:alpha val="49020"/>
              </a:srgbClr>
            </a:outerShdw>
          </a:effectLst>
        </p:spPr>
      </p:pic>
      <p:sp>
        <p:nvSpPr>
          <p:cNvPr id="252" name="Google Shape;252;g228cab9abef_7_57"/>
          <p:cNvSpPr txBox="1"/>
          <p:nvPr/>
        </p:nvSpPr>
        <p:spPr>
          <a:xfrm>
            <a:off x="5283850" y="4843525"/>
            <a:ext cx="680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Minute-by-minute </a:t>
            </a:r>
            <a:r>
              <a:rPr i="1" lang="en-US">
                <a:solidFill>
                  <a:srgbClr val="5A6AB8"/>
                </a:solidFill>
                <a:latin typeface="Lato"/>
                <a:ea typeface="Lato"/>
                <a:cs typeface="Lato"/>
                <a:sym typeface="Lato"/>
              </a:rPr>
              <a:t>SBN loading (kbps)</a:t>
            </a:r>
            <a:r>
              <a:rPr i="1"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i="1" lang="en-US">
                <a:solidFill>
                  <a:srgbClr val="CC4125"/>
                </a:solidFill>
                <a:latin typeface="Lato"/>
                <a:ea typeface="Lato"/>
                <a:cs typeface="Lato"/>
                <a:sym typeface="Lato"/>
              </a:rPr>
              <a:t>throughput (files/sec)</a:t>
            </a:r>
            <a:r>
              <a:rPr i="1"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and </a:t>
            </a:r>
            <a:r>
              <a:rPr i="1" lang="en-US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latency (seconds)</a:t>
            </a:r>
            <a:r>
              <a:rPr i="1"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i="1"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i="1" lang="en-US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on the SBN GOES-R East (GRE) channel. (GRW channel is similar.)</a:t>
            </a:r>
            <a:endParaRPr i="1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g228cab9abef_7_57"/>
          <p:cNvSpPr txBox="1"/>
          <p:nvPr>
            <p:ph idx="1" type="body"/>
          </p:nvPr>
        </p:nvSpPr>
        <p:spPr>
          <a:xfrm>
            <a:off x="170075" y="3793775"/>
            <a:ext cx="10492500" cy="29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579360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1600"/>
              <a:t>Note: </a:t>
            </a:r>
            <a:r>
              <a:rPr lang="en-US" sz="1600"/>
              <a:t>Gridded GLM and m</a:t>
            </a:r>
            <a:r>
              <a:rPr lang="en-US" sz="1600"/>
              <a:t>ost GOES-R L2 derived products have also been shuffle-compressed since March / April 2023. </a:t>
            </a:r>
            <a:endParaRPr sz="1600"/>
          </a:p>
          <a:p>
            <a:pPr indent="-203200" lvl="1" marL="228600" marR="57936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Shuffle-compression of these L2 products resulted in no significant data-volume savings. </a:t>
            </a:r>
            <a:r>
              <a:rPr b="1" i="1" lang="en-US" sz="1400"/>
              <a:t>However …</a:t>
            </a:r>
            <a:endParaRPr b="1" i="1" sz="1400"/>
          </a:p>
          <a:p>
            <a:pPr indent="-203200" lvl="1" marL="228600" marR="57936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A few L2 products were not shuffle-compressed: </a:t>
            </a:r>
            <a:endParaRPr sz="1400"/>
          </a:p>
          <a:p>
            <a:pPr indent="-203200" lvl="2" marL="457200" marR="57936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Fog &amp; Low Stratus</a:t>
            </a:r>
            <a:endParaRPr sz="1400"/>
          </a:p>
          <a:p>
            <a:pPr indent="-203200" lvl="2" marL="457200" marR="57936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Legacy Vertical Profiles</a:t>
            </a:r>
            <a:endParaRPr sz="1400"/>
          </a:p>
          <a:p>
            <a:pPr indent="-203200" lvl="2" marL="457200" marR="57936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Derived Motion Winds</a:t>
            </a:r>
            <a:endParaRPr sz="1400"/>
          </a:p>
          <a:p>
            <a:pPr indent="-203200" lvl="1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Shuffle-compression of L.V.Profiles &amp; D.M.Winds would yield </a:t>
            </a:r>
            <a:r>
              <a:rPr lang="en-US" sz="1400" u="sng">
                <a:solidFill>
                  <a:schemeClr val="hlink"/>
                </a:solidFill>
                <a:hlinkClick r:id="rId6"/>
              </a:rPr>
              <a:t>significant add'l volume savings</a:t>
            </a: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" name="Google Shape;259;g22822a36dbb_0_11"/>
          <p:cNvGraphicFramePr/>
          <p:nvPr/>
        </p:nvGraphicFramePr>
        <p:xfrm>
          <a:off x="2462583" y="229122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{517593B2-5B43-44CB-BFC6-8BBC0B526750}</a:tableStyleId>
              </a:tblPr>
              <a:tblGrid>
                <a:gridCol w="315850"/>
                <a:gridCol w="430775"/>
                <a:gridCol w="430775"/>
                <a:gridCol w="430775"/>
                <a:gridCol w="641025"/>
                <a:gridCol w="224350"/>
              </a:tblGrid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60" name="Google Shape;260;g22822a36dbb_0_1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1" name="Google Shape;261;g22822a36dbb_0_1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62" name="Google Shape;262;g22822a36dbb_0_11"/>
          <p:cNvGrpSpPr/>
          <p:nvPr/>
        </p:nvGrpSpPr>
        <p:grpSpPr>
          <a:xfrm>
            <a:off x="-322473" y="1361575"/>
            <a:ext cx="5869220" cy="4519863"/>
            <a:chOff x="-261778" y="279350"/>
            <a:chExt cx="6907403" cy="5618925"/>
          </a:xfrm>
        </p:grpSpPr>
        <p:sp>
          <p:nvSpPr>
            <p:cNvPr id="263" name="Google Shape;263;g22822a36dbb_0_11"/>
            <p:cNvSpPr txBox="1"/>
            <p:nvPr/>
          </p:nvSpPr>
          <p:spPr>
            <a:xfrm>
              <a:off x="1057200" y="5458175"/>
              <a:ext cx="51072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From </a:t>
              </a:r>
              <a:r>
                <a:rPr b="0" i="0" lang="en-US" sz="1100" u="sng" cap="none" strike="noStrike">
                  <a:solidFill>
                    <a:srgbClr val="0097A7"/>
                  </a:solidFill>
                  <a:latin typeface="Lato"/>
                  <a:ea typeface="Lato"/>
                  <a:cs typeface="Lato"/>
                  <a:sym typeface="Lato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GOES-R PRO PASS Dev’t Schedule</a:t>
              </a:r>
              <a:r>
                <a:rPr b="0" i="0" lang="en-US" sz="1100" u="none" cap="none" strike="noStrike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, update</a:t>
              </a:r>
              <a:r>
                <a:rPr lang="en-US" sz="11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d</a:t>
              </a:r>
              <a:r>
                <a:rPr b="0" i="0" lang="en-US" sz="1100" u="none" cap="none" strike="noStrike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 2023/0</a:t>
              </a:r>
              <a:r>
                <a:rPr lang="en-US" sz="11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6/13</a:t>
              </a:r>
              <a:endParaRPr b="0" i="0" sz="1100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64" name="Google Shape;264;g22822a36dbb_0_11" title="Chart"/>
            <p:cNvPicPr preferRelativeResize="0"/>
            <p:nvPr/>
          </p:nvPicPr>
          <p:blipFill rotWithShape="1">
            <a:blip r:embed="rId5">
              <a:alphaModFix/>
            </a:blip>
            <a:srcRect b="65087" l="0" r="2419" t="0"/>
            <a:stretch/>
          </p:blipFill>
          <p:spPr>
            <a:xfrm rot="5400000">
              <a:off x="2235849" y="1032074"/>
              <a:ext cx="5162500" cy="36570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5" name="Google Shape;265;g22822a36dbb_0_11"/>
            <p:cNvCxnSpPr/>
            <p:nvPr/>
          </p:nvCxnSpPr>
          <p:spPr>
            <a:xfrm>
              <a:off x="5094471" y="1435216"/>
              <a:ext cx="0" cy="39957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266" name="Google Shape;266;g22822a36dbb_0_11"/>
            <p:cNvSpPr txBox="1"/>
            <p:nvPr/>
          </p:nvSpPr>
          <p:spPr>
            <a:xfrm rot="-5400000">
              <a:off x="4227790" y="4484199"/>
              <a:ext cx="1501800" cy="2316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t" bIns="9125" lIns="9125" spcFirstLastPara="1" rIns="9125" wrap="square" tIns="9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June 23, 2023</a:t>
              </a:r>
              <a:endParaRPr b="0" i="0" sz="11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67" name="Google Shape;267;g22822a36dbb_0_11" title="Chart"/>
            <p:cNvPicPr preferRelativeResize="0"/>
            <p:nvPr/>
          </p:nvPicPr>
          <p:blipFill rotWithShape="1">
            <a:blip r:embed="rId5">
              <a:alphaModFix/>
            </a:blip>
            <a:srcRect b="0" l="0" r="0" t="65083"/>
            <a:stretch/>
          </p:blipFill>
          <p:spPr>
            <a:xfrm rot="5400000">
              <a:off x="-1280010" y="1297582"/>
              <a:ext cx="5290434" cy="32539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8" name="Google Shape;268;g22822a36dbb_0_11"/>
          <p:cNvSpPr txBox="1"/>
          <p:nvPr/>
        </p:nvSpPr>
        <p:spPr>
          <a:xfrm>
            <a:off x="5457075" y="988925"/>
            <a:ext cx="6735000" cy="58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7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Enterprise products apply improved science and greater consistency with other satellite sensors. </a:t>
            </a:r>
            <a:endParaRPr sz="17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1" lang="en-US" sz="17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Some Enterprise products are "drop-in" replacements for current ones; some are new products; some have changed data structures, or greater spatial resolution or temporal frequency.</a:t>
            </a:r>
            <a:endParaRPr i="1" sz="17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7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New Enterprise products on SBN: </a:t>
            </a:r>
            <a:r>
              <a:rPr b="0" i="0" lang="en-US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see</a:t>
            </a: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SCN23-42</a:t>
            </a: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b="0" i="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Fractional Snow Cover</a:t>
            </a:r>
            <a:r>
              <a:rPr i="1" lang="en-US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 (on SBN as of June 6, 2023)</a:t>
            </a:r>
            <a:endParaRPr i="1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Ice Concentration &amp; Extent</a:t>
            </a:r>
            <a:r>
              <a:rPr i="1" lang="en-US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 (on SBN as of June 6, 2023)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Ice Age &amp; Thickness</a:t>
            </a:r>
            <a:r>
              <a:rPr i="1" lang="en-US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 (on SBN as of June 6, 2023)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New Enterprise products being considered for AWIPS: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-US" strike="sng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10km &gt;</a:t>
            </a: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2km Cloud Top Height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-US" strike="sng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10km &gt;</a:t>
            </a: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2km Cloud Top Pressure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-US" strike="sng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  4km &gt;</a:t>
            </a: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2km Cloud Optical Microphysics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We will solicit user feedback on these products</a:t>
            </a:r>
            <a:endParaRPr sz="17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7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More Enterprise products coming </a:t>
            </a:r>
            <a:r>
              <a:rPr lang="en-US" sz="17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soon: </a:t>
            </a: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(supported by TOWR-S RPM v24)</a:t>
            </a:r>
            <a:r>
              <a:rPr b="0" i="0" lang="en-US" sz="17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0" sz="17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6850" lvl="0" marL="3429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Lato"/>
              <a:buChar char="●"/>
            </a:pPr>
            <a:r>
              <a:rPr lang="en-US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Cloud Cover Layers 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7800" lvl="1" marL="5715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Lato"/>
              <a:buChar char="○"/>
            </a:pPr>
            <a:r>
              <a:rPr lang="en-US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CONUS &amp; FD: hourly @ 10km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7800" lvl="1" marL="5715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Lato"/>
              <a:buChar char="○"/>
            </a:pPr>
            <a:r>
              <a:rPr lang="en-US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Meso: 5-minute @ 4km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6850" lvl="0" marL="3429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Lato"/>
              <a:buChar char="●"/>
            </a:pPr>
            <a:r>
              <a:rPr lang="en-US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Aerosol Detection </a:t>
            </a:r>
            <a:r>
              <a:rPr lang="en-US" sz="13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(incl. CONUS @ 5min, Meso @ 1min)</a:t>
            </a:r>
            <a:endParaRPr sz="13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68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Lato"/>
              <a:buChar char="●"/>
            </a:pPr>
            <a:r>
              <a:rPr b="0" i="0" lang="en-US" sz="13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Rainfall Rate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68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Lato"/>
              <a:buChar char="●"/>
            </a:pPr>
            <a:r>
              <a:rPr b="0" i="0" lang="en-US" sz="13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Aerosol Optical Depth</a:t>
            </a:r>
            <a:r>
              <a:rPr b="0" i="1" lang="en-US" sz="13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i="0" sz="17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9" name="Google Shape;269;g22822a36dbb_0_1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00"/>
              <a:t>N</a:t>
            </a:r>
            <a:r>
              <a:rPr lang="en-US" sz="3300"/>
              <a:t>ew GOES-R Enterprise L2 products</a:t>
            </a:r>
            <a:endParaRPr sz="33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acbb08ddb4_5_38"/>
          <p:cNvSpPr txBox="1"/>
          <p:nvPr>
            <p:ph idx="1" type="body"/>
          </p:nvPr>
        </p:nvSpPr>
        <p:spPr>
          <a:xfrm>
            <a:off x="354425" y="1068900"/>
            <a:ext cx="116394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85815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000"/>
              <a:t>Pacific Region has been receiving pre-operational </a:t>
            </a:r>
            <a:r>
              <a:rPr lang="en-US" sz="2000"/>
              <a:t>Himawari-9 Derived Motion Winds </a:t>
            </a:r>
            <a:br>
              <a:rPr lang="en-US" sz="2000"/>
            </a:br>
            <a:r>
              <a:rPr lang="en-US" sz="2000"/>
              <a:t>from STAR since Apr. 19</a:t>
            </a:r>
            <a:endParaRPr sz="2000"/>
          </a:p>
          <a:p>
            <a:pPr indent="-228600" lvl="0" marL="228600" marR="6199676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000"/>
              <a:t>As of June 13, 2023, OSPO is producing operational H-9 Winds and cloud L2 products </a:t>
            </a:r>
            <a:r>
              <a:rPr lang="en-US" sz="1400">
                <a:solidFill>
                  <a:srgbClr val="434343"/>
                </a:solidFill>
              </a:rPr>
              <a:t>(in AWIPS-friendly product contents &amp; formats)</a:t>
            </a:r>
            <a:endParaRPr sz="2000"/>
          </a:p>
          <a:p>
            <a:pPr indent="-203200" lvl="1" marL="457200" marR="6199676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H-9 Cloud Top Phase</a:t>
            </a:r>
            <a:endParaRPr sz="1400">
              <a:solidFill>
                <a:srgbClr val="434343"/>
              </a:solidFill>
            </a:endParaRPr>
          </a:p>
          <a:p>
            <a:pPr indent="-203200" lvl="1" marL="457200" marR="6199676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H-9 Cloud Top Height</a:t>
            </a:r>
            <a:endParaRPr sz="1400">
              <a:solidFill>
                <a:srgbClr val="434343"/>
              </a:solidFill>
            </a:endParaRPr>
          </a:p>
          <a:p>
            <a:pPr indent="-203200" lvl="1" marL="457200" marR="6199676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H-9 Clear Sky Mask</a:t>
            </a:r>
            <a:endParaRPr sz="1400">
              <a:solidFill>
                <a:srgbClr val="434343"/>
              </a:solidFill>
            </a:endParaRPr>
          </a:p>
          <a:p>
            <a:pPr indent="-203200" lvl="1" marL="457200" marR="6199676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H-9 Cloud Top Temperature</a:t>
            </a:r>
            <a:endParaRPr sz="1400">
              <a:solidFill>
                <a:srgbClr val="434343"/>
              </a:solidFill>
            </a:endParaRPr>
          </a:p>
          <a:p>
            <a:pPr indent="-203200" lvl="1" marL="457200" marR="6199676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H-9 Cloud Top Pressure</a:t>
            </a:r>
            <a:endParaRPr sz="1400">
              <a:solidFill>
                <a:srgbClr val="434343"/>
              </a:solidFill>
            </a:endParaRPr>
          </a:p>
          <a:p>
            <a:pPr indent="-203200" lvl="1" marL="457200" marR="6199676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H-9 Cloud Optical Depth</a:t>
            </a:r>
            <a:endParaRPr sz="2000"/>
          </a:p>
          <a:p>
            <a:pPr indent="-228600" lvl="0" marL="228600" marR="6029415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000"/>
              <a:t>Now preparing to send these cloud products from NESDIS to Pacific Region users via LDM</a:t>
            </a:r>
            <a:endParaRPr sz="2000"/>
          </a:p>
          <a:p>
            <a:pPr indent="-203200" lvl="1" marL="457200" marR="6199676" rtl="0" algn="l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i="1" lang="en-US" sz="1400">
                <a:solidFill>
                  <a:srgbClr val="434343"/>
                </a:solidFill>
              </a:rPr>
              <a:t>~late June / early July</a:t>
            </a:r>
            <a:endParaRPr i="1" sz="2000"/>
          </a:p>
        </p:txBody>
      </p:sp>
      <p:sp>
        <p:nvSpPr>
          <p:cNvPr id="276" name="Google Shape;276;g1acbb08ddb4_5_3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7" name="Google Shape;277;g1acbb08ddb4_5_3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730"/>
              <a:t>Himawari-9 Winds and other L2 products</a:t>
            </a:r>
            <a:endParaRPr sz="2730"/>
          </a:p>
        </p:txBody>
      </p:sp>
      <p:sp>
        <p:nvSpPr>
          <p:cNvPr id="278" name="Google Shape;278;g1acbb08ddb4_5_38"/>
          <p:cNvSpPr txBox="1"/>
          <p:nvPr/>
        </p:nvSpPr>
        <p:spPr>
          <a:xfrm>
            <a:off x="5765875" y="4764325"/>
            <a:ext cx="6252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Near-Real-Time Himawari-9 </a:t>
            </a: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Cloud Top Temperatures</a:t>
            </a:r>
            <a:r>
              <a:rPr b="0" i="0" lang="en-US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in AWIPS (</a:t>
            </a: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June 2</a:t>
            </a:r>
            <a:r>
              <a:rPr b="0" i="0" lang="en-US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2023)</a:t>
            </a:r>
            <a:endParaRPr b="0" i="0" sz="14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100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(Image </a:t>
            </a:r>
            <a:r>
              <a:rPr i="1" lang="en-US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wa</a:t>
            </a:r>
            <a:r>
              <a:rPr b="0" i="1" lang="en-US" sz="1100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s from preliminary, non-operational data. Please do not distribute.)</a:t>
            </a:r>
            <a:endParaRPr b="0" i="1" sz="1100" u="none" cap="none" strike="noStrik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g1acbb08ddb4_5_38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g1acbb08ddb4_5_38"/>
          <p:cNvSpPr txBox="1"/>
          <p:nvPr/>
        </p:nvSpPr>
        <p:spPr>
          <a:xfrm rot="5400000">
            <a:off x="11399975" y="4025275"/>
            <a:ext cx="13056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 </a:t>
            </a: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Derek Van Pelt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1" name="Google Shape;281;g1acbb08ddb4_5_38"/>
          <p:cNvPicPr preferRelativeResize="0"/>
          <p:nvPr/>
        </p:nvPicPr>
        <p:blipFill rotWithShape="1">
          <a:blip r:embed="rId4">
            <a:alphaModFix/>
          </a:blip>
          <a:srcRect b="0" l="0" r="32161" t="7338"/>
          <a:stretch/>
        </p:blipFill>
        <p:spPr>
          <a:xfrm>
            <a:off x="5714200" y="1758900"/>
            <a:ext cx="6203249" cy="303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53db3baf99_1_0"/>
          <p:cNvSpPr txBox="1"/>
          <p:nvPr>
            <p:ph idx="1" type="body"/>
          </p:nvPr>
        </p:nvSpPr>
        <p:spPr>
          <a:xfrm>
            <a:off x="3391950" y="1033325"/>
            <a:ext cx="8640000" cy="55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2750" lvl="0" marL="457200" rtl="0" algn="l">
              <a:spcBef>
                <a:spcPts val="640"/>
              </a:spcBef>
              <a:spcAft>
                <a:spcPts val="0"/>
              </a:spcAft>
              <a:buSzPts val="2900"/>
              <a:buChar char="•"/>
            </a:pPr>
            <a:r>
              <a:rPr lang="en-US" sz="2100"/>
              <a:t>Background:</a:t>
            </a:r>
            <a:endParaRPr sz="2100"/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1600"/>
              <a:t>NESDIS produces hourly reports of cloud cover above ~2,000 surface weather stations</a:t>
            </a:r>
            <a:r>
              <a:rPr i="1" lang="en-US" sz="1600"/>
              <a:t> (ASOS, AWOS, etc.)</a:t>
            </a:r>
            <a:r>
              <a:rPr lang="en-US" sz="1600"/>
              <a:t> across the U.S. and beyond. These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Satellite Cloud Products</a:t>
            </a:r>
            <a:r>
              <a:rPr lang="en-US" sz="1600"/>
              <a:t> are used in TAFs (Terminal Aerodrome Forecasts) and published via 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weather.gov</a:t>
            </a:r>
            <a:r>
              <a:rPr lang="en-US" sz="1600"/>
              <a:t> and NOAA Weather Radio.</a:t>
            </a:r>
            <a:endParaRPr sz="1600"/>
          </a:p>
          <a:p>
            <a:pPr indent="-387350" lvl="1" marL="14859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1600"/>
              <a:t>The list of stations (originally provided by NWS many years ago) has not been consistently maintained; so a</a:t>
            </a:r>
            <a:r>
              <a:rPr lang="en-US" sz="1600"/>
              <a:t>s stations have come and gone, or changed their locations or callsigns, the SCP product hasn't had a good way to keep abreast of these changes. </a:t>
            </a:r>
            <a:endParaRPr sz="1600"/>
          </a:p>
          <a:p>
            <a:pPr indent="-387350" lvl="1" marL="14859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1600"/>
              <a:t>Meanwhile NWS actively </a:t>
            </a:r>
            <a:r>
              <a:rPr lang="en-US" sz="1600"/>
              <a:t>maintains its own list of (~4,000) weather stations as part of the </a:t>
            </a:r>
            <a:r>
              <a:rPr lang="en-US" sz="1600"/>
              <a:t>AWIPS </a:t>
            </a:r>
            <a:r>
              <a:rPr lang="en-US" sz="1600"/>
              <a:t>National Datasets Maintenance (NDM)</a:t>
            </a:r>
            <a:r>
              <a:rPr lang="en-US" sz="1600"/>
              <a:t> project</a:t>
            </a:r>
            <a:r>
              <a:rPr lang="en-US" sz="1600"/>
              <a:t>.</a:t>
            </a:r>
            <a:endParaRPr sz="16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100"/>
              <a:t>The TOWR-S team is now working with the SCP team in NESDIS to facilitate their use of the AWIPS NDM station list.  </a:t>
            </a:r>
            <a:endParaRPr sz="21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100"/>
              <a:t>This will lead to SCPs for a more comprehensive, current, &amp; accurate set of station locations – updated on a routine / regular basis.</a:t>
            </a:r>
            <a:endParaRPr sz="2100"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i="1" lang="en-US" sz="1600"/>
              <a:t>Likely starting in the August / September timeframe: </a:t>
            </a:r>
            <a:br>
              <a:rPr i="1" lang="en-US" sz="1600"/>
            </a:br>
            <a:r>
              <a:rPr i="1" lang="en-US" sz="1600"/>
              <a:t>NDE is currently testing an NDM-based station list for use by the SCP algorithm</a:t>
            </a:r>
            <a:endParaRPr i="1" sz="1600"/>
          </a:p>
        </p:txBody>
      </p:sp>
      <p:sp>
        <p:nvSpPr>
          <p:cNvPr id="288" name="Google Shape;288;g253db3baf99_1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9" name="Google Shape;289;g253db3baf99_1_0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GOES-R </a:t>
            </a:r>
            <a:r>
              <a:rPr lang="en-US"/>
              <a:t>Satellite Cloud Products (SCP):</a:t>
            </a:r>
            <a:br>
              <a:rPr lang="en-US"/>
            </a:br>
            <a:r>
              <a:rPr lang="en-US"/>
              <a:t>Towards improved </a:t>
            </a:r>
            <a:r>
              <a:rPr lang="en-US"/>
              <a:t>maintenance </a:t>
            </a:r>
            <a:endParaRPr/>
          </a:p>
        </p:txBody>
      </p:sp>
      <p:pic>
        <p:nvPicPr>
          <p:cNvPr id="290" name="Google Shape;290;g253db3baf99_1_0"/>
          <p:cNvPicPr preferRelativeResize="0"/>
          <p:nvPr/>
        </p:nvPicPr>
        <p:blipFill rotWithShape="1">
          <a:blip r:embed="rId5">
            <a:alphaModFix/>
          </a:blip>
          <a:srcRect b="32207" l="0" r="0" t="0"/>
          <a:stretch/>
        </p:blipFill>
        <p:spPr>
          <a:xfrm>
            <a:off x="85275" y="1132950"/>
            <a:ext cx="3312195" cy="191002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0680000" dist="66675">
              <a:srgbClr val="000000">
                <a:alpha val="49020"/>
              </a:srgbClr>
            </a:outerShdw>
          </a:effectLst>
        </p:spPr>
      </p:pic>
      <p:pic>
        <p:nvPicPr>
          <p:cNvPr id="291" name="Google Shape;291;g253db3baf99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4525" y="2615000"/>
            <a:ext cx="2643775" cy="1723348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0680000" dist="66675">
              <a:srgbClr val="000000">
                <a:alpha val="49020"/>
              </a:srgbClr>
            </a:outerShdw>
          </a:effectLst>
        </p:spPr>
      </p:pic>
      <p:pic>
        <p:nvPicPr>
          <p:cNvPr id="292" name="Google Shape;292;g253db3baf99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5375" y="4219700"/>
            <a:ext cx="2628475" cy="191002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0680000" dist="66675">
              <a:srgbClr val="000000">
                <a:alpha val="4902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176"/>
              </a:srgbClr>
            </a:gs>
            <a:gs pos="100000">
              <a:srgbClr val="0FF5BC">
                <a:alpha val="16862"/>
              </a:srgbClr>
            </a:gs>
          </a:gsLst>
          <a:lin ang="5400012" scaled="0"/>
        </a:gra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547e155c8f_36_17"/>
          <p:cNvSpPr txBox="1"/>
          <p:nvPr>
            <p:ph idx="1" type="subTitle"/>
          </p:nvPr>
        </p:nvSpPr>
        <p:spPr>
          <a:xfrm>
            <a:off x="1528350" y="2076325"/>
            <a:ext cx="91353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3. Recent and upcoming satellite launches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9" name="Google Shape;299;g2547e155c8f_36_17"/>
          <p:cNvCxnSpPr/>
          <p:nvPr/>
        </p:nvCxnSpPr>
        <p:spPr>
          <a:xfrm>
            <a:off x="2819400" y="2819400"/>
            <a:ext cx="65532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1760"/>
              </a:srgbClr>
            </a:outerShdw>
          </a:effectLst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5b83f61283_0_66"/>
          <p:cNvSpPr txBox="1"/>
          <p:nvPr>
            <p:ph idx="1" type="body"/>
          </p:nvPr>
        </p:nvSpPr>
        <p:spPr>
          <a:xfrm>
            <a:off x="505968" y="1115568"/>
            <a:ext cx="11564100" cy="54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OceanSat-3</a:t>
            </a:r>
            <a:r>
              <a:rPr lang="en-US" sz="1800"/>
              <a:t> (a.k.a. EOS-06) launched Nov. 2</a:t>
            </a:r>
            <a:r>
              <a:rPr lang="en-US" sz="1800"/>
              <a:t>6</a:t>
            </a:r>
            <a:r>
              <a:rPr lang="en-US" sz="1800"/>
              <a:t>, 2022.</a:t>
            </a:r>
            <a:endParaRPr sz="1800"/>
          </a:p>
          <a:p>
            <a:pPr indent="-3175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The OSCAT-3 scatterometer will fill the gap left when SCATSAT ceased operations in Feb. 2021.</a:t>
            </a:r>
            <a:endParaRPr sz="1800"/>
          </a:p>
          <a:p>
            <a:pPr indent="-342900" lvl="0" marL="457200" marR="3610902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(MeteoSat 3rd Gen.) 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MTG-Imager 1</a:t>
            </a:r>
            <a:r>
              <a:rPr lang="en-US" sz="1800"/>
              <a:t> launched Dec. 13, 2022.</a:t>
            </a:r>
            <a:endParaRPr sz="1800"/>
          </a:p>
          <a:p>
            <a:pPr indent="-3175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Geostationary @ Longitude 0°</a:t>
            </a:r>
            <a:endParaRPr sz="1400"/>
          </a:p>
          <a:p>
            <a:pPr indent="-3175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See MTG-I1 </a:t>
            </a:r>
            <a:r>
              <a:rPr lang="en-US" sz="1400" u="sng">
                <a:solidFill>
                  <a:schemeClr val="hlink"/>
                </a:solidFill>
                <a:hlinkClick r:id="rId5"/>
              </a:rPr>
              <a:t>data availability schedule</a:t>
            </a:r>
            <a:endParaRPr sz="1400"/>
          </a:p>
          <a:p>
            <a:pPr indent="-342900" lvl="0" marL="457200" marR="3610902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GOES-U scheduled to launch April 30, 2024</a:t>
            </a:r>
            <a:endParaRPr sz="1800"/>
          </a:p>
          <a:p>
            <a:pPr indent="-3175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Checkout at Longitude ~89.5°; then into storage</a:t>
            </a:r>
            <a:endParaRPr sz="1400"/>
          </a:p>
          <a:p>
            <a:pPr indent="-3175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Eventual operations as GOES-East </a:t>
            </a:r>
            <a:r>
              <a:rPr i="1" lang="en-US" sz="1400" u="sng"/>
              <a:t>or</a:t>
            </a:r>
            <a:r>
              <a:rPr lang="en-US" sz="1400"/>
              <a:t> GOES-West</a:t>
            </a:r>
            <a:endParaRPr sz="1800"/>
          </a:p>
          <a:p>
            <a:pPr indent="-342900" lvl="0" marL="457200" marR="3610902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(Metop 2nd Gen.) </a:t>
            </a:r>
            <a:r>
              <a:rPr lang="en-US" sz="1800" u="sng">
                <a:solidFill>
                  <a:schemeClr val="hlink"/>
                </a:solidFill>
                <a:hlinkClick r:id="rId6"/>
              </a:rPr>
              <a:t>Metop-SG-A1</a:t>
            </a:r>
            <a:r>
              <a:rPr lang="en-US" sz="1800"/>
              <a:t> to launch </a:t>
            </a:r>
            <a:r>
              <a:rPr lang="en-US" sz="1800" u="sng">
                <a:solidFill>
                  <a:schemeClr val="hlink"/>
                </a:solidFill>
                <a:hlinkClick r:id="rId7"/>
              </a:rPr>
              <a:t>1st Q. CY2025</a:t>
            </a:r>
            <a:r>
              <a:rPr lang="en-US" sz="1800"/>
              <a:t>.</a:t>
            </a:r>
            <a:endParaRPr sz="1800"/>
          </a:p>
          <a:p>
            <a:pPr indent="-3175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Sun-synchronous polar (morning) orbit</a:t>
            </a:r>
            <a:endParaRPr sz="1400"/>
          </a:p>
        </p:txBody>
      </p:sp>
      <p:sp>
        <p:nvSpPr>
          <p:cNvPr id="306" name="Google Shape;306;g15b83f61283_0_6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7" name="Google Shape;307;g15b83f61283_0_6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330"/>
              <a:t>Recent and upcoming satellite launches</a:t>
            </a:r>
            <a:endParaRPr sz="1829">
              <a:solidFill>
                <a:srgbClr val="666666"/>
              </a:solidFill>
            </a:endParaRPr>
          </a:p>
        </p:txBody>
      </p:sp>
      <p:grpSp>
        <p:nvGrpSpPr>
          <p:cNvPr id="308" name="Google Shape;308;g15b83f61283_0_66"/>
          <p:cNvGrpSpPr/>
          <p:nvPr/>
        </p:nvGrpSpPr>
        <p:grpSpPr>
          <a:xfrm>
            <a:off x="7881802" y="1801375"/>
            <a:ext cx="4132598" cy="4321300"/>
            <a:chOff x="7958002" y="2182375"/>
            <a:chExt cx="4132598" cy="4321300"/>
          </a:xfrm>
        </p:grpSpPr>
        <p:pic>
          <p:nvPicPr>
            <p:cNvPr id="309" name="Google Shape;309;g15b83f61283_0_6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958002" y="2182375"/>
              <a:ext cx="4112076" cy="3966024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49411"/>
                </a:srgbClr>
              </a:outerShdw>
            </a:effectLst>
          </p:spPr>
        </p:pic>
        <p:sp>
          <p:nvSpPr>
            <p:cNvPr id="310" name="Google Shape;310;g15b83f61283_0_66"/>
            <p:cNvSpPr txBox="1"/>
            <p:nvPr/>
          </p:nvSpPr>
          <p:spPr>
            <a:xfrm>
              <a:off x="8421000" y="6103475"/>
              <a:ext cx="366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The view from Longitude 0° (MeteoSat-11) </a:t>
              </a:r>
              <a:endPara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11" name="Google Shape;311;g15b83f61283_0_66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" name="Google Shape;312;g15b83f61283_0_66"/>
          <p:cNvSpPr txBox="1"/>
          <p:nvPr/>
        </p:nvSpPr>
        <p:spPr>
          <a:xfrm rot="5400000">
            <a:off x="11355275" y="3256800"/>
            <a:ext cx="14496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h/t: V  Wegman 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176"/>
              </a:srgbClr>
            </a:gs>
            <a:gs pos="100000">
              <a:srgbClr val="0FF5BC">
                <a:alpha val="16862"/>
              </a:srgbClr>
            </a:gs>
          </a:gsLst>
          <a:lin ang="5400012" scaled="0"/>
        </a:gra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547e155c8f_36_23"/>
          <p:cNvSpPr txBox="1"/>
          <p:nvPr>
            <p:ph idx="1" type="subTitle"/>
          </p:nvPr>
        </p:nvSpPr>
        <p:spPr>
          <a:xfrm>
            <a:off x="1528350" y="2076325"/>
            <a:ext cx="91353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3. Upcoming TOWR-S resources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9" name="Google Shape;319;g2547e155c8f_36_23"/>
          <p:cNvCxnSpPr/>
          <p:nvPr/>
        </p:nvCxnSpPr>
        <p:spPr>
          <a:xfrm>
            <a:off x="2819400" y="2819400"/>
            <a:ext cx="65532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1760"/>
              </a:srgbClr>
            </a:outerShdw>
          </a:effectLst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28cab9abef_7_100"/>
          <p:cNvSpPr txBox="1"/>
          <p:nvPr>
            <p:ph idx="1" type="body"/>
          </p:nvPr>
        </p:nvSpPr>
        <p:spPr>
          <a:xfrm>
            <a:off x="1066075" y="1033325"/>
            <a:ext cx="10378500" cy="56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1950" lvl="0" marL="457200" rtl="0" algn="l">
              <a:lnSpc>
                <a:spcPct val="105000"/>
              </a:lnSpc>
              <a:spcBef>
                <a:spcPts val="64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Target release: late July 2023</a:t>
            </a:r>
            <a:endParaRPr sz="2100"/>
          </a:p>
          <a:p>
            <a:pPr indent="-3619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Support for ingest / display of new products</a:t>
            </a:r>
            <a:endParaRPr sz="21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New GOES-R Cloud Cover Layers product</a:t>
            </a:r>
            <a:endParaRPr sz="17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Other new GOES-R Enterprise products</a:t>
            </a:r>
            <a:endParaRPr sz="17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New Polar Blended Hydro products (w/ Metop-C, NOAA-21 data)</a:t>
            </a:r>
            <a:endParaRPr sz="17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GOES-R Turbulence contour lines</a:t>
            </a:r>
            <a:endParaRPr sz="17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Sectors and basemap for GOES-R Storage slot (105° Longitude)</a:t>
            </a:r>
            <a:endParaRPr sz="17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Global ASCAT Winds from Metop-B and Metop-C?</a:t>
            </a:r>
            <a:endParaRPr sz="1700"/>
          </a:p>
          <a:p>
            <a:pPr indent="-3619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New / changed menu entries</a:t>
            </a:r>
            <a:endParaRPr sz="21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NOAA-21 VIIRS imagery</a:t>
            </a:r>
            <a:endParaRPr sz="1700"/>
          </a:p>
          <a:p>
            <a:pPr indent="-311150" lvl="2" marL="1371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Combine VIIRS menu entries (merge S-NPP, NOAA-20, NOAA-21)</a:t>
            </a:r>
            <a:endParaRPr sz="13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Remove menu entries for GOES-West Hawaii regional sector</a:t>
            </a:r>
            <a:endParaRPr sz="17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Remove menu entries for GOES-East Puerto Rico sector Bands 11, 12, 14, 16 </a:t>
            </a:r>
            <a:br>
              <a:rPr lang="en-US" sz="1700"/>
            </a:br>
            <a:r>
              <a:rPr lang="en-US" sz="1700"/>
              <a:t>	and RGB / Channel Difference composites that use those bands</a:t>
            </a:r>
            <a:endParaRPr sz="17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Add menu entry for American Samoa sector Band 13</a:t>
            </a:r>
            <a:endParaRPr sz="17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WPC Day 4-5 Outlook Svc enhancement</a:t>
            </a:r>
            <a:endParaRPr sz="17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GOES-R Storage slot @ 105° Longitude</a:t>
            </a:r>
            <a:endParaRPr sz="2100"/>
          </a:p>
        </p:txBody>
      </p:sp>
      <p:sp>
        <p:nvSpPr>
          <p:cNvPr id="326" name="Google Shape;326;g228cab9abef_7_10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7" name="Google Shape;327;g228cab9abef_7_10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Coming soon: TOWR-S RPM v24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Overview</a:t>
            </a:r>
            <a:endParaRPr sz="3600"/>
          </a:p>
        </p:txBody>
      </p:sp>
      <p:sp>
        <p:nvSpPr>
          <p:cNvPr id="84" name="Google Shape;84;p15"/>
          <p:cNvSpPr txBox="1"/>
          <p:nvPr>
            <p:ph idx="1" type="body"/>
          </p:nvPr>
        </p:nvSpPr>
        <p:spPr>
          <a:xfrm>
            <a:off x="746450" y="1033325"/>
            <a:ext cx="5336700" cy="51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150"/>
              <a:t>1.	</a:t>
            </a:r>
            <a:r>
              <a:rPr lang="en-US" sz="2150"/>
              <a:t>NOAA-21 Transition to Operations</a:t>
            </a:r>
            <a:endParaRPr sz="2150"/>
          </a:p>
          <a:p>
            <a:pPr indent="-3937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600"/>
              <a:buChar char="•"/>
            </a:pPr>
            <a:r>
              <a:rPr lang="en-US" sz="1700"/>
              <a:t>Alaska; Other WFOs and RFCs; </a:t>
            </a:r>
            <a:br>
              <a:rPr lang="en-US" sz="1700"/>
            </a:br>
            <a:r>
              <a:rPr lang="en-US" sz="1700"/>
              <a:t>Pacific Region; National Centers</a:t>
            </a:r>
            <a:endParaRPr sz="1700"/>
          </a:p>
          <a:p>
            <a:pPr indent="-3937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1700"/>
              <a:t>NWS Operational Test &amp; Evaluation</a:t>
            </a:r>
            <a:endParaRPr sz="1700"/>
          </a:p>
          <a:p>
            <a:pPr indent="-3937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1700"/>
              <a:t>Product </a:t>
            </a:r>
            <a:r>
              <a:rPr lang="en-US" sz="1700"/>
              <a:t>maturity</a:t>
            </a:r>
            <a:r>
              <a:rPr lang="en-US" sz="1700"/>
              <a:t> schedule; </a:t>
            </a:r>
            <a:br>
              <a:rPr lang="en-US" sz="1700"/>
            </a:br>
            <a:r>
              <a:rPr lang="en-US" sz="1700"/>
              <a:t>Product Operations plan</a:t>
            </a:r>
            <a:endParaRPr sz="1700"/>
          </a:p>
          <a:p>
            <a:pPr indent="-457200" lvl="0" marL="4572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/>
              <a:t>2.	</a:t>
            </a:r>
            <a:r>
              <a:rPr lang="en-US" sz="2150"/>
              <a:t>Recent and upcoming satellite data product changes</a:t>
            </a:r>
            <a:endParaRPr sz="2150"/>
          </a:p>
          <a:p>
            <a:pPr indent="-393700" lvl="1" marL="914400" rtl="0" algn="l">
              <a:spcBef>
                <a:spcPts val="560"/>
              </a:spcBef>
              <a:spcAft>
                <a:spcPts val="0"/>
              </a:spcAft>
              <a:buSzPts val="2600"/>
              <a:buChar char="•"/>
            </a:pPr>
            <a:r>
              <a:rPr lang="en-US" sz="1700"/>
              <a:t>VIIRS Flood maps</a:t>
            </a:r>
            <a:endParaRPr sz="1700"/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1700"/>
              <a:t>GOES-R L2 Enterprise products</a:t>
            </a:r>
            <a:endParaRPr sz="1700"/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1700"/>
              <a:t>Himawari-9 L2 cloud products</a:t>
            </a:r>
            <a:endParaRPr sz="1700"/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1700"/>
              <a:t>GOES-R Satellite Cloud Products</a:t>
            </a:r>
            <a:endParaRPr sz="1700"/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6045325" y="1033325"/>
            <a:ext cx="5745900" cy="51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/>
              <a:t>3.	</a:t>
            </a:r>
            <a:r>
              <a:rPr lang="en-US" sz="2200"/>
              <a:t>Recent</a:t>
            </a:r>
            <a:r>
              <a:rPr lang="en-US" sz="2200"/>
              <a:t> and upcoming satellite launches</a:t>
            </a:r>
            <a:endParaRPr sz="2200"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4.	Upcoming TOWR-S resources </a:t>
            </a:r>
            <a:endParaRPr sz="2200"/>
          </a:p>
          <a:p>
            <a:pPr indent="-368300" lvl="1" marL="914400" rtl="0" algn="l">
              <a:spcBef>
                <a:spcPts val="560"/>
              </a:spcBef>
              <a:spcAft>
                <a:spcPts val="0"/>
              </a:spcAft>
              <a:buSzPts val="2200"/>
              <a:buChar char="•"/>
            </a:pPr>
            <a:r>
              <a:rPr lang="en-US" sz="1700"/>
              <a:t>TOWR-S RPM v24</a:t>
            </a:r>
            <a:endParaRPr sz="17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1700"/>
              <a:t>AWIPS Pre-Processor (APP)</a:t>
            </a:r>
            <a:endParaRPr sz="17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1700"/>
              <a:t>ISatSS updates</a:t>
            </a:r>
            <a:endParaRPr sz="17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/>
              <a:t>Appendix </a:t>
            </a:r>
            <a:endParaRPr sz="2200"/>
          </a:p>
          <a:p>
            <a:pPr indent="-368300" lvl="1" marL="914400" rtl="0" algn="l">
              <a:spcBef>
                <a:spcPts val="560"/>
              </a:spcBef>
              <a:spcAft>
                <a:spcPts val="0"/>
              </a:spcAft>
              <a:buSzPts val="2200"/>
              <a:buChar char="•"/>
            </a:pPr>
            <a:r>
              <a:rPr lang="en-US" sz="1700"/>
              <a:t>TOWR-S Satellite Book Club</a:t>
            </a:r>
            <a:endParaRPr sz="17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1700"/>
              <a:t>Product Posture</a:t>
            </a:r>
            <a:endParaRPr sz="17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1700"/>
              <a:t>Monthly newsletter</a:t>
            </a:r>
            <a:endParaRPr sz="17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1700"/>
              <a:t>Cloud AWIPS for Collaboration</a:t>
            </a:r>
            <a:endParaRPr sz="17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1700"/>
              <a:t>Activity plan</a:t>
            </a:r>
            <a:endParaRPr sz="17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28cab9abef_7_110"/>
          <p:cNvSpPr txBox="1"/>
          <p:nvPr>
            <p:ph idx="1" type="body"/>
          </p:nvPr>
        </p:nvSpPr>
        <p:spPr>
          <a:xfrm>
            <a:off x="704800" y="1033325"/>
            <a:ext cx="105903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APP = a small bundle of software running alongside AWIPS, that can automate</a:t>
            </a:r>
            <a:r>
              <a:rPr lang="en-US" sz="2200"/>
              <a:t> site configurations and </a:t>
            </a:r>
            <a:r>
              <a:rPr lang="en-US" sz="2200"/>
              <a:t>manipulate incoming data products – </a:t>
            </a:r>
            <a:r>
              <a:rPr i="1" lang="en-US" sz="2200"/>
              <a:t>e.g.</a:t>
            </a:r>
            <a:r>
              <a:rPr lang="en-US" sz="2200"/>
              <a:t>, to</a:t>
            </a:r>
            <a:endParaRPr sz="22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Produce CIRA Geocolor imagery from GOES-16/18 ABI channels 1, 2, 3, 7, and 13;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Compute GLM 5-minute accumulations (FED/TOE/MFA) from 1-min GLM grids;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Adjust </a:t>
            </a:r>
            <a:r>
              <a:rPr b="1" lang="en-US" sz="1800">
                <a:latin typeface="Courier New"/>
                <a:ea typeface="Courier New"/>
                <a:cs typeface="Courier New"/>
                <a:sym typeface="Courier New"/>
              </a:rPr>
              <a:t>pqact</a:t>
            </a:r>
            <a:r>
              <a:rPr lang="en-US" sz="1800"/>
              <a:t> entries to get new data products via the SBN or NWS Regional LDM</a:t>
            </a:r>
            <a:endParaRPr sz="18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This avoids sending data over SBN or LDM that could be computed locally (from data already received)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Tentative schedule:</a:t>
            </a:r>
            <a:endParaRPr sz="22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Currently running at 23 sites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Goal: installed in all/most AWIPS sites by Sept. 2023</a:t>
            </a:r>
            <a:endParaRPr sz="1800"/>
          </a:p>
        </p:txBody>
      </p:sp>
      <p:sp>
        <p:nvSpPr>
          <p:cNvPr id="334" name="Google Shape;334;g228cab9abef_7_11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5" name="Google Shape;335;g228cab9abef_7_11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Coming soon: APP (AWIPS Pre-Processor)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5b83f61283_0_21"/>
          <p:cNvSpPr txBox="1"/>
          <p:nvPr>
            <p:ph idx="1" type="body"/>
          </p:nvPr>
        </p:nvSpPr>
        <p:spPr>
          <a:xfrm>
            <a:off x="354425" y="1033325"/>
            <a:ext cx="11471400" cy="54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Completed: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IDP: Himawari 9 imagery (and updated ISatSS to v5.0 code base)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IDP: Retired AHIproc (legacy Himawari tiled imagery)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AWC: Global Mosaics for NAWIPS and websites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OPC: Meteosat 9/10 imagery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SPC: Replaced legacy GeoRGE with mojo/mm_george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 progress at </a:t>
            </a:r>
            <a:r>
              <a:rPr lang="en-US"/>
              <a:t>National Centers: 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NHC: Meteosat-based ProxyVis; Global IR Mosaics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AWC: Test ISatSS on RHEL 9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OPC: ProxyVis G16/18 AWIPS tiles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OPC: Geocolor G16/18 AWIPS tiles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SAB: SSMIS imagery and RGBs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SAB: GPM GMI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TOWR-S Configuration Control Board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Meets monthly to g</a:t>
            </a:r>
            <a:r>
              <a:rPr lang="en-US"/>
              <a:t>et input from stakeholders (on ISatSS, RPMs, MMM, APP)</a:t>
            </a:r>
            <a:endParaRPr/>
          </a:p>
        </p:txBody>
      </p:sp>
      <p:sp>
        <p:nvSpPr>
          <p:cNvPr id="342" name="Google Shape;342;g15b83f61283_0_2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3" name="Google Shape;343;g15b83f61283_0_2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ISatSS</a:t>
            </a:r>
            <a:r>
              <a:rPr lang="en-US"/>
              <a:t> in IDP and NWS National Centers</a:t>
            </a:r>
            <a:endParaRPr/>
          </a:p>
        </p:txBody>
      </p:sp>
      <p:sp>
        <p:nvSpPr>
          <p:cNvPr id="344" name="Google Shape;344;g15b83f61283_0_2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5" name="Google Shape;345;g15b83f61283_0_21"/>
          <p:cNvSpPr txBox="1"/>
          <p:nvPr/>
        </p:nvSpPr>
        <p:spPr>
          <a:xfrm>
            <a:off x="5381625" y="3737325"/>
            <a:ext cx="6708900" cy="18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</a:pPr>
            <a:r>
              <a:rPr lang="en-US"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OPC/SAB: FG16/G18 Full Disk Fog &amp; Low Stratus</a:t>
            </a:r>
            <a:endParaRPr sz="1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</a:pPr>
            <a:r>
              <a:rPr lang="en-US"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OPC/SAB: AMSR-2 Ocean &amp; MBT</a:t>
            </a:r>
            <a:endParaRPr sz="1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</a:pPr>
            <a:r>
              <a:rPr lang="en-US"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OPC/SAB: ATMS 88GHz Qv imagery</a:t>
            </a:r>
            <a:endParaRPr sz="1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</a:pPr>
            <a:r>
              <a:rPr lang="en-US"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OPC/SAB: Jason-3 Wave altimetry</a:t>
            </a:r>
            <a:endParaRPr sz="1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</a:pPr>
            <a:r>
              <a:rPr lang="en-US"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OPC/SAB: Sentinel-6a Wave altimetry</a:t>
            </a:r>
            <a:endParaRPr sz="1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176"/>
              </a:srgbClr>
            </a:gs>
            <a:gs pos="100000">
              <a:srgbClr val="0FF5BC">
                <a:alpha val="16862"/>
              </a:srgbClr>
            </a:gs>
          </a:gsLst>
          <a:lin ang="5400012" scaled="0"/>
        </a:gra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547e155c8f_36_29"/>
          <p:cNvSpPr txBox="1"/>
          <p:nvPr>
            <p:ph idx="1" type="subTitle"/>
          </p:nvPr>
        </p:nvSpPr>
        <p:spPr>
          <a:xfrm>
            <a:off x="1528350" y="2076325"/>
            <a:ext cx="91353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Appendix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52" name="Google Shape;352;g2547e155c8f_36_29"/>
          <p:cNvCxnSpPr/>
          <p:nvPr/>
        </p:nvCxnSpPr>
        <p:spPr>
          <a:xfrm>
            <a:off x="2819400" y="2819400"/>
            <a:ext cx="65532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1760"/>
              </a:srgbClr>
            </a:outerShdw>
          </a:effectLst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82"/>
          <p:cNvSpPr txBox="1"/>
          <p:nvPr>
            <p:ph idx="1" type="body"/>
          </p:nvPr>
        </p:nvSpPr>
        <p:spPr>
          <a:xfrm>
            <a:off x="6218075" y="895500"/>
            <a:ext cx="5872500" cy="46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</a:pPr>
            <a:r>
              <a:rPr lang="en-US" sz="1800">
                <a:solidFill>
                  <a:srgbClr val="434343"/>
                </a:solidFill>
              </a:rPr>
              <a:t>Thursdays, usually at Noon ET</a:t>
            </a:r>
            <a:endParaRPr sz="1800">
              <a:solidFill>
                <a:srgbClr val="434343"/>
              </a:solidFill>
            </a:endParaRPr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</a:pPr>
            <a:r>
              <a:rPr lang="en-US" sz="1800">
                <a:solidFill>
                  <a:srgbClr val="434343"/>
                </a:solidFill>
              </a:rPr>
              <a:t>Usage examples shed light on user requirements for satellite data products and capabilities.</a:t>
            </a:r>
            <a:endParaRPr sz="1800">
              <a:solidFill>
                <a:srgbClr val="434343"/>
              </a:solidFill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solidFill>
                  <a:srgbClr val="434343"/>
                </a:solidFill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Recordings are on </a:t>
            </a:r>
            <a:r>
              <a:rPr lang="en-US" sz="1800" u="sng">
                <a:solidFill>
                  <a:schemeClr val="hlink"/>
                </a:solidFill>
                <a:hlinkClick r:id="rId3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YouTube</a:t>
            </a:r>
            <a:r>
              <a:rPr lang="en-US" sz="1800">
                <a:solidFill>
                  <a:srgbClr val="434343"/>
                </a:solidFill>
              </a:rPr>
              <a:t> and the </a:t>
            </a:r>
            <a:r>
              <a:rPr lang="en-US" sz="18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NWS Commerce Learning Center (CLC) website</a:t>
            </a:r>
            <a:r>
              <a:rPr lang="en-US" sz="1800">
                <a:solidFill>
                  <a:srgbClr val="434343"/>
                </a:solidFill>
              </a:rPr>
              <a:t>.</a:t>
            </a:r>
            <a:endParaRPr sz="1800">
              <a:solidFill>
                <a:srgbClr val="434343"/>
              </a:solidFill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</a:pPr>
            <a:r>
              <a:rPr lang="en-US" sz="1800">
                <a:solidFill>
                  <a:srgbClr val="434343"/>
                </a:solidFill>
              </a:rPr>
              <a:t>Full-text transcripts are available for all SBC sessions – searchable from within VLab.</a:t>
            </a:r>
            <a:endParaRPr sz="1800">
              <a:solidFill>
                <a:srgbClr val="434343"/>
              </a:solidFill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</a:pPr>
            <a:r>
              <a:rPr lang="en-US" sz="1800">
                <a:solidFill>
                  <a:srgbClr val="434343"/>
                </a:solidFill>
              </a:rPr>
              <a:t>SBC videos are now searchable by keyword: </a:t>
            </a:r>
            <a:r>
              <a:rPr lang="en-US" sz="1800" u="sng">
                <a:solidFill>
                  <a:schemeClr val="hlink"/>
                </a:solidFill>
                <a:hlinkClick r:id="rId5"/>
              </a:rPr>
              <a:t>https://vlab.noaa.gov/web/towr-s/sbc-video-search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359" name="Google Shape;359;p8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0" name="Google Shape;360;p82"/>
          <p:cNvSpPr txBox="1"/>
          <p:nvPr>
            <p:ph type="title"/>
          </p:nvPr>
        </p:nvSpPr>
        <p:spPr>
          <a:xfrm>
            <a:off x="1216025" y="0"/>
            <a:ext cx="97728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Satellite Book Club (SBC) Seminar Series</a:t>
            </a:r>
            <a:endParaRPr sz="3600"/>
          </a:p>
        </p:txBody>
      </p:sp>
      <p:pic>
        <p:nvPicPr>
          <p:cNvPr id="361" name="Google Shape;361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2525" y="895500"/>
            <a:ext cx="4739324" cy="5738452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8627"/>
              </a:srgbClr>
            </a:outerShdw>
          </a:effectLst>
        </p:spPr>
      </p:pic>
      <p:sp>
        <p:nvSpPr>
          <p:cNvPr id="362" name="Google Shape;362;p82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5b83f61283_0_2"/>
          <p:cNvSpPr txBox="1"/>
          <p:nvPr>
            <p:ph idx="1" type="body"/>
          </p:nvPr>
        </p:nvSpPr>
        <p:spPr>
          <a:xfrm>
            <a:off x="8821950" y="1095275"/>
            <a:ext cx="33699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1800"/>
              <a:t>VLab now hosts a table of all satellite data products that TOWR-S is involved with (integrating them into NWS forecast operations).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200"/>
              <a:buNone/>
            </a:pPr>
            <a:r>
              <a:rPr lang="en-US" sz="1800"/>
              <a:t>Instant search, filter, and sort capability provides access by keyword, satellite, sensor, </a:t>
            </a:r>
            <a:r>
              <a:rPr i="1" lang="en-US" sz="1800"/>
              <a:t>etc.</a:t>
            </a:r>
            <a:r>
              <a:rPr lang="en-US" sz="1800"/>
              <a:t> 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200"/>
              <a:buNone/>
            </a:pPr>
            <a:r>
              <a:rPr lang="en-US" sz="1800"/>
              <a:t>Many rows link to 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Dataset Guides</a:t>
            </a:r>
            <a:r>
              <a:rPr lang="en-US" sz="1800"/>
              <a:t> with more AWIPS details.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b="1" sz="1500"/>
          </a:p>
          <a:p>
            <a:pPr indent="-571500" lvl="0" marL="571500" marR="38652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3200"/>
              <a:buNone/>
            </a:pPr>
            <a:r>
              <a:rPr b="1" lang="en-US" sz="1500"/>
              <a:t>Note:</a:t>
            </a:r>
            <a:r>
              <a:rPr lang="en-US" sz="1500"/>
              <a:t>	Distribution Path “TBD” indicates a product in planning - not yet disseminated to users</a:t>
            </a:r>
            <a:endParaRPr sz="1500"/>
          </a:p>
        </p:txBody>
      </p:sp>
      <p:sp>
        <p:nvSpPr>
          <p:cNvPr id="369" name="Google Shape;369;g15b83f61283_0_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0" name="Google Shape;370;g15b83f61283_0_2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TOWR-S Product Posture</a:t>
            </a:r>
            <a:endParaRPr/>
          </a:p>
        </p:txBody>
      </p:sp>
      <p:grpSp>
        <p:nvGrpSpPr>
          <p:cNvPr id="371" name="Google Shape;371;g15b83f61283_0_2"/>
          <p:cNvGrpSpPr/>
          <p:nvPr/>
        </p:nvGrpSpPr>
        <p:grpSpPr>
          <a:xfrm>
            <a:off x="229925" y="1244650"/>
            <a:ext cx="8537303" cy="4754550"/>
            <a:chOff x="229925" y="1549450"/>
            <a:chExt cx="8537303" cy="4754550"/>
          </a:xfrm>
        </p:grpSpPr>
        <p:pic>
          <p:nvPicPr>
            <p:cNvPr id="372" name="Google Shape;372;g15b83f61283_0_2"/>
            <p:cNvPicPr preferRelativeResize="0"/>
            <p:nvPr/>
          </p:nvPicPr>
          <p:blipFill rotWithShape="1">
            <a:blip r:embed="rId4">
              <a:alphaModFix/>
            </a:blip>
            <a:srcRect b="0" l="0" r="0" t="999"/>
            <a:stretch/>
          </p:blipFill>
          <p:spPr>
            <a:xfrm>
              <a:off x="229925" y="1549450"/>
              <a:ext cx="8418677" cy="4355974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85725" rotWithShape="0" algn="bl" dir="5400000" dist="38100">
                <a:srgbClr val="000000">
                  <a:alpha val="48627"/>
                </a:srgbClr>
              </a:outerShdw>
            </a:effectLst>
          </p:spPr>
        </p:pic>
        <p:sp>
          <p:nvSpPr>
            <p:cNvPr id="373" name="Google Shape;373;g15b83f61283_0_2"/>
            <p:cNvSpPr txBox="1"/>
            <p:nvPr/>
          </p:nvSpPr>
          <p:spPr>
            <a:xfrm>
              <a:off x="4136900" y="5903800"/>
              <a:ext cx="4511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sng" cap="none" strike="noStrike">
                  <a:solidFill>
                    <a:schemeClr val="hlink"/>
                  </a:solidFill>
                  <a:latin typeface="Lato"/>
                  <a:ea typeface="Lato"/>
                  <a:cs typeface="Lato"/>
                  <a:sym typeface="Lato"/>
                  <a:hlinkClick r:id="rId5"/>
                </a:rPr>
                <a:t>https://vlab.noaa.gov/web/towr-s/product-posture</a:t>
              </a:r>
              <a:endParaRPr b="1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374" name="Google Shape;374;g15b83f61283_0_2"/>
            <p:cNvGrpSpPr/>
            <p:nvPr/>
          </p:nvGrpSpPr>
          <p:grpSpPr>
            <a:xfrm>
              <a:off x="7355877" y="3166058"/>
              <a:ext cx="1411351" cy="445897"/>
              <a:chOff x="6796861" y="1237180"/>
              <a:chExt cx="2350293" cy="1725606"/>
            </a:xfrm>
          </p:grpSpPr>
          <p:sp>
            <p:nvSpPr>
              <p:cNvPr id="375" name="Google Shape;375;g15b83f61283_0_2"/>
              <p:cNvSpPr/>
              <p:nvPr/>
            </p:nvSpPr>
            <p:spPr>
              <a:xfrm>
                <a:off x="8008376" y="1474160"/>
                <a:ext cx="1135379" cy="745489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g15b83f61283_0_2"/>
              <p:cNvSpPr/>
              <p:nvPr/>
            </p:nvSpPr>
            <p:spPr>
              <a:xfrm>
                <a:off x="6796861" y="1237180"/>
                <a:ext cx="1484629" cy="875664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g15b83f61283_0_2"/>
              <p:cNvSpPr/>
              <p:nvPr/>
            </p:nvSpPr>
            <p:spPr>
              <a:xfrm>
                <a:off x="6796913" y="2111251"/>
                <a:ext cx="1127125" cy="85153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g15b83f61283_0_2"/>
              <p:cNvSpPr/>
              <p:nvPr/>
            </p:nvSpPr>
            <p:spPr>
              <a:xfrm>
                <a:off x="7924035" y="2213736"/>
                <a:ext cx="1223119" cy="745570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9" name="Google Shape;379;g15b83f61283_0_2"/>
            <p:cNvGrpSpPr/>
            <p:nvPr/>
          </p:nvGrpSpPr>
          <p:grpSpPr>
            <a:xfrm>
              <a:off x="6128056" y="3489017"/>
              <a:ext cx="989473" cy="365138"/>
              <a:chOff x="6796861" y="1237180"/>
              <a:chExt cx="2350293" cy="1725606"/>
            </a:xfrm>
          </p:grpSpPr>
          <p:sp>
            <p:nvSpPr>
              <p:cNvPr id="380" name="Google Shape;380;g15b83f61283_0_2"/>
              <p:cNvSpPr/>
              <p:nvPr/>
            </p:nvSpPr>
            <p:spPr>
              <a:xfrm>
                <a:off x="8008376" y="1474160"/>
                <a:ext cx="1135379" cy="745489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g15b83f61283_0_2"/>
              <p:cNvSpPr/>
              <p:nvPr/>
            </p:nvSpPr>
            <p:spPr>
              <a:xfrm>
                <a:off x="6796861" y="1237180"/>
                <a:ext cx="1484629" cy="875664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g15b83f61283_0_2"/>
              <p:cNvSpPr/>
              <p:nvPr/>
            </p:nvSpPr>
            <p:spPr>
              <a:xfrm>
                <a:off x="6796913" y="2111251"/>
                <a:ext cx="1127125" cy="85153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g15b83f61283_0_2"/>
              <p:cNvSpPr/>
              <p:nvPr/>
            </p:nvSpPr>
            <p:spPr>
              <a:xfrm>
                <a:off x="7924035" y="2213736"/>
                <a:ext cx="1223119" cy="745570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4" name="Google Shape;384;g15b83f61283_0_2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5b83f61283_0_28"/>
          <p:cNvSpPr txBox="1"/>
          <p:nvPr>
            <p:ph idx="1" type="body"/>
          </p:nvPr>
        </p:nvSpPr>
        <p:spPr>
          <a:xfrm>
            <a:off x="778950" y="1048175"/>
            <a:ext cx="51252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Supplements the quarterly TOWR-S Update briefings and the weekly / occasional TOWR-S mailers.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Emailed to TOWR-S Update attendees and posted to VLab.</a:t>
            </a:r>
            <a:r>
              <a:rPr lang="en-US" sz="1400"/>
              <a:t> (</a:t>
            </a:r>
            <a:r>
              <a:rPr lang="en-US" sz="1400" u="sng">
                <a:solidFill>
                  <a:schemeClr val="hlink"/>
                </a:solidFill>
                <a:hlinkClick r:id="rId3"/>
              </a:rPr>
              <a:t>https://vlab.noaa.gov/web/towr-s/communications</a:t>
            </a:r>
            <a:r>
              <a:rPr lang="en-US" sz="1400"/>
              <a:t>)</a:t>
            </a:r>
            <a:endParaRPr sz="1400"/>
          </a:p>
        </p:txBody>
      </p:sp>
      <p:sp>
        <p:nvSpPr>
          <p:cNvPr id="391" name="Google Shape;391;g15b83f61283_0_2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2" name="Google Shape;392;g15b83f61283_0_2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TOWR-S monthly news</a:t>
            </a:r>
            <a:endParaRPr/>
          </a:p>
        </p:txBody>
      </p:sp>
      <p:sp>
        <p:nvSpPr>
          <p:cNvPr id="393" name="Google Shape;393;g15b83f61283_0_28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4" name="Google Shape;394;g15b83f61283_0_28"/>
          <p:cNvGrpSpPr/>
          <p:nvPr/>
        </p:nvGrpSpPr>
        <p:grpSpPr>
          <a:xfrm>
            <a:off x="6181744" y="957477"/>
            <a:ext cx="4754282" cy="5350372"/>
            <a:chOff x="5898725" y="2319750"/>
            <a:chExt cx="3806775" cy="4029198"/>
          </a:xfrm>
        </p:grpSpPr>
        <p:pic>
          <p:nvPicPr>
            <p:cNvPr id="395" name="Google Shape;395;g15b83f61283_0_28"/>
            <p:cNvPicPr preferRelativeResize="0"/>
            <p:nvPr/>
          </p:nvPicPr>
          <p:blipFill rotWithShape="1">
            <a:blip r:embed="rId5">
              <a:alphaModFix/>
            </a:blip>
            <a:srcRect b="0" l="0" r="0" t="40723"/>
            <a:stretch/>
          </p:blipFill>
          <p:spPr>
            <a:xfrm>
              <a:off x="5898725" y="3193949"/>
              <a:ext cx="3806775" cy="3154999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49410"/>
                </a:srgbClr>
              </a:outerShdw>
            </a:effectLst>
          </p:spPr>
        </p:pic>
        <p:pic>
          <p:nvPicPr>
            <p:cNvPr id="396" name="Google Shape;396;g15b83f61283_0_28"/>
            <p:cNvPicPr preferRelativeResize="0"/>
            <p:nvPr/>
          </p:nvPicPr>
          <p:blipFill rotWithShape="1">
            <a:blip r:embed="rId5">
              <a:alphaModFix/>
            </a:blip>
            <a:srcRect b="83574" l="0" r="0" t="0"/>
            <a:stretch/>
          </p:blipFill>
          <p:spPr>
            <a:xfrm>
              <a:off x="5898725" y="2319750"/>
              <a:ext cx="3806775" cy="8741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211b3e4330_2_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" name="Google Shape;403;g1211b3e4330_2_1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200"/>
              <a:t>Cloud-based AWIPS for Collaboration</a:t>
            </a:r>
            <a:endParaRPr sz="3200"/>
          </a:p>
        </p:txBody>
      </p:sp>
      <p:pic>
        <p:nvPicPr>
          <p:cNvPr id="404" name="Google Shape;404;g1211b3e4330_2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9625" y="3594300"/>
            <a:ext cx="6125328" cy="25233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8235"/>
              </a:srgbClr>
            </a:outerShdw>
          </a:effectLst>
        </p:spPr>
      </p:pic>
      <p:sp>
        <p:nvSpPr>
          <p:cNvPr id="405" name="Google Shape;405;g1211b3e4330_2_1"/>
          <p:cNvSpPr txBox="1"/>
          <p:nvPr>
            <p:ph idx="1" type="body"/>
          </p:nvPr>
        </p:nvSpPr>
        <p:spPr>
          <a:xfrm>
            <a:off x="335075" y="1230300"/>
            <a:ext cx="11571000" cy="22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TOWR-S team has an initiative to bring people together in shared AWIPS sessions </a:t>
            </a:r>
            <a:br>
              <a:rPr lang="en-US" sz="1800"/>
            </a:br>
            <a:r>
              <a:rPr lang="en-US" sz="1800"/>
              <a:t>to foster collaboration on how satellite data can enhance the NWS mission.</a:t>
            </a:r>
            <a:endParaRPr sz="1800"/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TOWR-S facilitates small groups of forecasters, technique development meteorologists, and algorithm developers from across the NWS and NESDIS.</a:t>
            </a:r>
            <a:endParaRPr sz="1800"/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More details are in 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Satellite Book Club Session 38</a:t>
            </a:r>
            <a:r>
              <a:rPr lang="en-US" sz="1800"/>
              <a:t>.</a:t>
            </a:r>
            <a:endParaRPr sz="1800"/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Please contact Lee Byerle to schedule a session with your office.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06" name="Google Shape;406;g1211b3e4330_2_1"/>
          <p:cNvPicPr preferRelativeResize="0"/>
          <p:nvPr/>
        </p:nvPicPr>
        <p:blipFill rotWithShape="1">
          <a:blip r:embed="rId5">
            <a:alphaModFix/>
          </a:blip>
          <a:srcRect b="0" l="12157" r="0" t="0"/>
          <a:stretch/>
        </p:blipFill>
        <p:spPr>
          <a:xfrm>
            <a:off x="269275" y="3594300"/>
            <a:ext cx="5380826" cy="252335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8235"/>
              </a:srgbClr>
            </a:outerShdw>
          </a:effectLst>
        </p:spPr>
      </p:pic>
      <p:sp>
        <p:nvSpPr>
          <p:cNvPr id="407" name="Google Shape;407;g1211b3e4330_2_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g1211b3e4330_2_1"/>
          <p:cNvSpPr txBox="1"/>
          <p:nvPr/>
        </p:nvSpPr>
        <p:spPr>
          <a:xfrm rot="5400000">
            <a:off x="11355275" y="5314200"/>
            <a:ext cx="14496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h/t: Lee Byerle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be5f960dbd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5" name="Google Shape;415;gbe5f960dbd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TOWR-S Activity Plan</a:t>
            </a:r>
            <a:endParaRPr sz="3600"/>
          </a:p>
        </p:txBody>
      </p:sp>
      <p:pic>
        <p:nvPicPr>
          <p:cNvPr id="416" name="Google Shape;416;gbe5f960dbd_0_0" title="Chart"/>
          <p:cNvPicPr preferRelativeResize="0"/>
          <p:nvPr/>
        </p:nvPicPr>
        <p:blipFill rotWithShape="1">
          <a:blip r:embed="rId3">
            <a:alphaModFix/>
          </a:blip>
          <a:srcRect b="5392" l="1855" r="1990" t="1936"/>
          <a:stretch/>
        </p:blipFill>
        <p:spPr>
          <a:xfrm>
            <a:off x="589850" y="1217950"/>
            <a:ext cx="10528727" cy="5104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gbe5f960dbd_0_0"/>
          <p:cNvGrpSpPr/>
          <p:nvPr/>
        </p:nvGrpSpPr>
        <p:grpSpPr>
          <a:xfrm>
            <a:off x="6311410" y="1256214"/>
            <a:ext cx="292720" cy="4519607"/>
            <a:chOff x="9021655" y="1341125"/>
            <a:chExt cx="292720" cy="4434900"/>
          </a:xfrm>
        </p:grpSpPr>
        <p:cxnSp>
          <p:nvCxnSpPr>
            <p:cNvPr id="418" name="Google Shape;418;gbe5f960dbd_0_0"/>
            <p:cNvCxnSpPr/>
            <p:nvPr/>
          </p:nvCxnSpPr>
          <p:spPr>
            <a:xfrm>
              <a:off x="9314375" y="1341125"/>
              <a:ext cx="0" cy="4434900"/>
            </a:xfrm>
            <a:prstGeom prst="straightConnector1">
              <a:avLst/>
            </a:prstGeom>
            <a:noFill/>
            <a:ln cap="flat" cmpd="sng" w="19050">
              <a:solidFill>
                <a:srgbClr val="85200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419" name="Google Shape;419;gbe5f960dbd_0_0"/>
            <p:cNvSpPr txBox="1"/>
            <p:nvPr/>
          </p:nvSpPr>
          <p:spPr>
            <a:xfrm rot="-5400000">
              <a:off x="8515405" y="2366713"/>
              <a:ext cx="1284000" cy="2715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rgbClr val="8520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June 23</a:t>
              </a:r>
              <a:r>
                <a:rPr b="0" i="0" lang="en-US" sz="1100" u="none" cap="none" strike="noStrike">
                  <a:solidFill>
                    <a:srgbClr val="8520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2023</a:t>
              </a:r>
              <a:endParaRPr b="0" i="0" sz="1100" u="none" cap="none" strike="noStrike">
                <a:solidFill>
                  <a:srgbClr val="8520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aphicFrame>
        <p:nvGraphicFramePr>
          <p:cNvPr id="420" name="Google Shape;420;gbe5f960dbd_0_0"/>
          <p:cNvGraphicFramePr/>
          <p:nvPr/>
        </p:nvGraphicFramePr>
        <p:xfrm>
          <a:off x="3749075" y="96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{517593B2-5B43-44CB-BFC6-8BBC0B526750}</a:tableStyleId>
              </a:tblPr>
              <a:tblGrid>
                <a:gridCol w="732250"/>
                <a:gridCol w="732250"/>
                <a:gridCol w="732250"/>
                <a:gridCol w="732250"/>
                <a:gridCol w="732250"/>
                <a:gridCol w="732250"/>
                <a:gridCol w="732250"/>
                <a:gridCol w="732250"/>
                <a:gridCol w="732250"/>
                <a:gridCol w="732250"/>
              </a:tblGrid>
              <a:tr h="182875">
                <a:tc gridSpan="10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CY2023</a:t>
                      </a:r>
                      <a:endParaRPr sz="12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11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Apr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May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Jun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Jul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Aug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Sep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Oct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Nov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Dec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21" name="Google Shape;421;gbe5f960dbd_0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2" name="Google Shape;422;gbe5f960dbd_0_0"/>
          <p:cNvSpPr/>
          <p:nvPr/>
        </p:nvSpPr>
        <p:spPr>
          <a:xfrm rot="-656217">
            <a:off x="10543154" y="4205829"/>
            <a:ext cx="1590692" cy="765399"/>
          </a:xfrm>
          <a:prstGeom prst="foldedCorner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476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“It's tough to make predictions, especially about the future.”</a:t>
            </a:r>
            <a:endParaRPr sz="10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― Yogi Berra</a:t>
            </a:r>
            <a:endParaRPr sz="10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5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Office of Observations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Brian Gockel – </a:t>
            </a:r>
            <a:r>
              <a:rPr lang="en-US" sz="2080" u="sng">
                <a:solidFill>
                  <a:srgbClr val="3D85C6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brian.gockel@noaa.gov</a:t>
            </a:r>
            <a:endParaRPr sz="2080">
              <a:solidFill>
                <a:srgbClr val="3D85C6"/>
              </a:solidFill>
            </a:endParaRPr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Jordan Gerth – </a:t>
            </a:r>
            <a:r>
              <a:rPr lang="en-US" sz="2080" u="sng">
                <a:solidFill>
                  <a:srgbClr val="3D85C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jordan.gerth@noaa.gov</a:t>
            </a:r>
            <a:endParaRPr sz="2080"/>
          </a:p>
          <a:p>
            <a:pPr indent="0" lvl="0" marL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80"/>
          </a:p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Total Operational Weather Readiness – Satellites (TOWR-S) Team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John Evans – </a:t>
            </a:r>
            <a:r>
              <a:rPr lang="en-US" sz="2080" u="sng">
                <a:solidFill>
                  <a:srgbClr val="3D85C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john.d.evans@noaa.gov</a:t>
            </a:r>
            <a:endParaRPr sz="2080">
              <a:solidFill>
                <a:srgbClr val="3D85C6"/>
              </a:solidFill>
            </a:endParaRPr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Lee Byerle – </a:t>
            </a:r>
            <a:r>
              <a:rPr lang="en-US" sz="2080" u="sng">
                <a:solidFill>
                  <a:srgbClr val="3D85C6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lee.byerle@noaa.gov</a:t>
            </a:r>
            <a:endParaRPr sz="2080">
              <a:solidFill>
                <a:srgbClr val="3D85C6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80"/>
          </a:p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Links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 u="sng">
                <a:solidFill>
                  <a:srgbClr val="3D85C6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NWSChat</a:t>
            </a:r>
            <a:r>
              <a:rPr lang="en-US" sz="2080"/>
              <a:t> (“towr-s” chatroom)</a:t>
            </a:r>
            <a:endParaRPr sz="25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D85C6"/>
              </a:buClr>
              <a:buSzPts val="2500"/>
              <a:buChar char="○"/>
            </a:pPr>
            <a:r>
              <a:rPr lang="en-US" sz="2080" u="sng">
                <a:solidFill>
                  <a:srgbClr val="3D85C6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TOWR-S in the NOAA VLab</a:t>
            </a:r>
            <a:endParaRPr sz="2080">
              <a:solidFill>
                <a:srgbClr val="3D85C6"/>
              </a:solidFill>
            </a:endParaRPr>
          </a:p>
        </p:txBody>
      </p:sp>
      <p:sp>
        <p:nvSpPr>
          <p:cNvPr id="428" name="Google Shape;428;p8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9" name="Google Shape;429;p8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None/>
            </a:pPr>
            <a:r>
              <a:rPr lang="en-US" sz="3600"/>
              <a:t>Contact Information</a:t>
            </a:r>
            <a:endParaRPr sz="3600"/>
          </a:p>
        </p:txBody>
      </p:sp>
      <p:sp>
        <p:nvSpPr>
          <p:cNvPr id="430" name="Google Shape;430;p85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9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Next TOWR-S Update</a:t>
            </a:r>
            <a:endParaRPr sz="3600"/>
          </a:p>
        </p:txBody>
      </p:sp>
      <p:sp>
        <p:nvSpPr>
          <p:cNvPr id="437" name="Google Shape;437;p29"/>
          <p:cNvSpPr txBox="1"/>
          <p:nvPr/>
        </p:nvSpPr>
        <p:spPr>
          <a:xfrm>
            <a:off x="2206550" y="2713050"/>
            <a:ext cx="8382600" cy="22098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100013" rotWithShape="0" dir="5400000" dist="38100">
              <a:srgbClr val="000000">
                <a:alpha val="29019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(tentative)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Sept. 29</a:t>
            </a:r>
            <a:r>
              <a:rPr b="0" i="0" lang="en-US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2023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8" name="Google Shape;438;p2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9" name="Google Shape;439;p29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176"/>
              </a:srgbClr>
            </a:gs>
            <a:gs pos="100000">
              <a:srgbClr val="0FF5BC">
                <a:alpha val="16862"/>
              </a:srgbClr>
            </a:gs>
          </a:gsLst>
          <a:lin ang="5400012" scaled="0"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47e155c8f_36_1"/>
          <p:cNvSpPr txBox="1"/>
          <p:nvPr>
            <p:ph idx="1" type="subTitle"/>
          </p:nvPr>
        </p:nvSpPr>
        <p:spPr>
          <a:xfrm>
            <a:off x="1528350" y="2076325"/>
            <a:ext cx="91353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Lato"/>
              <a:buAutoNum type="arabicPeriod"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NOAA-21 Transition to operations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2" name="Google Shape;92;g2547e155c8f_36_1"/>
          <p:cNvCxnSpPr/>
          <p:nvPr/>
        </p:nvCxnSpPr>
        <p:spPr>
          <a:xfrm>
            <a:off x="2819400" y="2819400"/>
            <a:ext cx="65532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1760"/>
              </a:srgbClr>
            </a:outerShdw>
          </a:effectLst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7f50258d8_0_17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g227f50258d8_0_17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US"/>
              <a:t>NOAA-21 Transition to Operations (T2O): Alaska</a:t>
            </a:r>
            <a:endParaRPr/>
          </a:p>
        </p:txBody>
      </p:sp>
      <p:sp>
        <p:nvSpPr>
          <p:cNvPr id="100" name="Google Shape;100;g227f50258d8_0_17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g227f50258d8_0_17"/>
          <p:cNvSpPr txBox="1"/>
          <p:nvPr>
            <p:ph idx="1" type="body"/>
          </p:nvPr>
        </p:nvSpPr>
        <p:spPr>
          <a:xfrm>
            <a:off x="754025" y="1145450"/>
            <a:ext cx="7404600" cy="53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2250" lvl="0" marL="2286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Direct Readout via 2 antennas</a:t>
            </a:r>
            <a:r>
              <a:rPr lang="en-US" sz="2000"/>
              <a:t> in/near Fairbanks, Alaska</a:t>
            </a:r>
            <a:r>
              <a:rPr lang="en-US" sz="2000"/>
              <a:t> </a:t>
            </a:r>
            <a:br>
              <a:rPr lang="en-US" sz="2000"/>
            </a:br>
            <a:r>
              <a:rPr i="1" lang="en-US" sz="1600">
                <a:solidFill>
                  <a:srgbClr val="999999"/>
                </a:solidFill>
              </a:rPr>
              <a:t>(</a:t>
            </a:r>
            <a:r>
              <a:rPr i="1" lang="en-US" sz="1600">
                <a:solidFill>
                  <a:srgbClr val="999999"/>
                </a:solidFill>
              </a:rPr>
              <a:t>"Sandy Dog" @ </a:t>
            </a:r>
            <a:r>
              <a:rPr i="1" lang="en-US" sz="1600">
                <a:solidFill>
                  <a:srgbClr val="999999"/>
                </a:solidFill>
              </a:rPr>
              <a:t>Gilmore Creek  /  </a:t>
            </a:r>
            <a:r>
              <a:rPr i="1" lang="en-US" sz="1600">
                <a:solidFill>
                  <a:srgbClr val="999999"/>
                </a:solidFill>
              </a:rPr>
              <a:t>"Big Dog" on </a:t>
            </a:r>
            <a:r>
              <a:rPr i="1" lang="en-US" sz="1600">
                <a:solidFill>
                  <a:srgbClr val="999999"/>
                </a:solidFill>
              </a:rPr>
              <a:t>UAF Campus)</a:t>
            </a:r>
            <a:endParaRPr i="1" sz="1600">
              <a:solidFill>
                <a:srgbClr val="999999"/>
              </a:solidFill>
            </a:endParaRPr>
          </a:p>
          <a:p>
            <a:pPr indent="-3302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Geographic Information Network of Alaska (GINA)</a:t>
            </a:r>
            <a:r>
              <a:rPr lang="en-US" sz="1600"/>
              <a:t> </a:t>
            </a:r>
            <a:r>
              <a:rPr lang="en-US" sz="1600"/>
              <a:t>is</a:t>
            </a:r>
            <a:r>
              <a:rPr lang="en-US" sz="1600"/>
              <a:t> </a:t>
            </a:r>
            <a:r>
              <a:rPr lang="en-US" sz="1600"/>
              <a:t>producing 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NOAA-21 VIIRS imagery</a:t>
            </a:r>
            <a:r>
              <a:rPr lang="en-US" sz="1600"/>
              <a:t> and other NOAA-21 data products, and sending VIIRS image tiles to NWS</a:t>
            </a:r>
            <a:endParaRPr sz="1600"/>
          </a:p>
          <a:p>
            <a:pPr indent="-3302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NWS Alaska Reg. HQ installed </a:t>
            </a:r>
            <a:r>
              <a:rPr lang="en-US" sz="1600"/>
              <a:t>the Community Satellite Processing Package (</a:t>
            </a:r>
            <a:r>
              <a:rPr lang="en-US" sz="16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CSPP</a:t>
            </a:r>
            <a:r>
              <a:rPr lang="en-US" sz="1600"/>
              <a:t>) v4.0 on June 20th, </a:t>
            </a:r>
            <a:r>
              <a:rPr lang="en-US" sz="1600"/>
              <a:t>began producing NOAA-21 data products and sending them to AWIPS.</a:t>
            </a:r>
            <a:endParaRPr sz="1600"/>
          </a:p>
          <a:p>
            <a:pPr indent="-222250" lvl="0" marL="228600" marR="31846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Dissemination of VIIRS Imagery "Key Performance Parameters" (KPPs)</a:t>
            </a:r>
            <a:r>
              <a:rPr lang="en-US" sz="2000">
                <a:solidFill>
                  <a:srgbClr val="3D85C6"/>
                </a:solidFill>
              </a:rPr>
              <a:t>*</a:t>
            </a:r>
            <a:r>
              <a:rPr lang="en-US" sz="2000"/>
              <a:t> to Alaska Reg. HQ from NESDIS/PDA</a:t>
            </a:r>
            <a:endParaRPr sz="2000"/>
          </a:p>
          <a:p>
            <a:pPr indent="-3302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Activated feed across terrestrial networks on </a:t>
            </a:r>
            <a:r>
              <a:rPr b="1" lang="en-US" sz="1600"/>
              <a:t>June 8, 2023</a:t>
            </a:r>
            <a:endParaRPr b="1" sz="1600"/>
          </a:p>
          <a:p>
            <a:pPr indent="0" lvl="0" marL="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3D85C6"/>
                </a:solidFill>
              </a:rPr>
              <a:t>(* VIIRS I1, I3, I4, I5, M14, M15, M16, and DNB / NCC imagery granules for the Alaska Region, tailored for AWIPS. See AWIPS/VIIRS Imagery </a:t>
            </a:r>
            <a:r>
              <a:rPr lang="en-US" sz="1400" u="sng">
                <a:solidFill>
                  <a:schemeClr val="hlink"/>
                </a:solidFill>
                <a:hlinkClick r:id="rId6"/>
              </a:rPr>
              <a:t>Tailoring Specifications</a:t>
            </a:r>
            <a:r>
              <a:rPr lang="en-US" sz="1400">
                <a:solidFill>
                  <a:srgbClr val="3D85C6"/>
                </a:solidFill>
              </a:rPr>
              <a:t>)</a:t>
            </a:r>
            <a:endParaRPr sz="1400">
              <a:solidFill>
                <a:srgbClr val="3D85C6"/>
              </a:solidFill>
            </a:endParaRPr>
          </a:p>
        </p:txBody>
      </p:sp>
      <p:pic>
        <p:nvPicPr>
          <p:cNvPr id="102" name="Google Shape;102;g227f50258d8_0_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58625" y="1248875"/>
            <a:ext cx="3644475" cy="364447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8900000" dist="66675">
              <a:srgbClr val="000000">
                <a:alpha val="49020"/>
              </a:srgbClr>
            </a:outerShdw>
          </a:effectLst>
        </p:spPr>
      </p:pic>
      <p:sp>
        <p:nvSpPr>
          <p:cNvPr id="103" name="Google Shape;103;g227f50258d8_0_17"/>
          <p:cNvSpPr txBox="1"/>
          <p:nvPr/>
        </p:nvSpPr>
        <p:spPr>
          <a:xfrm>
            <a:off x="8234700" y="4817150"/>
            <a:ext cx="357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NOAA-</a:t>
            </a: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21 VIIRS Snowmelt RGB (via GINA)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2023/06/17 14:08 AKDT (22:08 GMT)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536791071b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g2536791071b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NOAA-21 T2O: WFOs and RFCs</a:t>
            </a:r>
            <a:endParaRPr/>
          </a:p>
        </p:txBody>
      </p:sp>
      <p:sp>
        <p:nvSpPr>
          <p:cNvPr id="111" name="Google Shape;111;g2536791071b_0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2" name="Google Shape;112;g2536791071b_0_0"/>
          <p:cNvSpPr txBox="1"/>
          <p:nvPr>
            <p:ph idx="1" type="body"/>
          </p:nvPr>
        </p:nvSpPr>
        <p:spPr>
          <a:xfrm>
            <a:off x="173775" y="1039100"/>
            <a:ext cx="8130600" cy="54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2286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b="1" lang="en-US" sz="1700"/>
              <a:t>NOAA-21 VIIRS NCC imagery</a:t>
            </a:r>
            <a:r>
              <a:rPr lang="en-US" sz="1700"/>
              <a:t> will be disseminated on the Satellite Broadcast Network (SBN) starting on </a:t>
            </a:r>
            <a:r>
              <a:rPr b="1" lang="en-US" sz="1700"/>
              <a:t>July 10, 2023</a:t>
            </a:r>
            <a:r>
              <a:rPr lang="en-US" sz="1700"/>
              <a:t>. </a:t>
            </a:r>
            <a:r>
              <a:rPr i="1" lang="en-US" sz="1400"/>
              <a:t>(see NWS Service Change Notice </a:t>
            </a:r>
            <a:r>
              <a:rPr i="1" lang="en-US" sz="1400" u="sng">
                <a:solidFill>
                  <a:schemeClr val="hlink"/>
                </a:solidFill>
                <a:hlinkClick r:id="rId4"/>
              </a:rPr>
              <a:t>SCN23-64</a:t>
            </a:r>
            <a:r>
              <a:rPr i="1" lang="en-US" sz="1400"/>
              <a:t>)</a:t>
            </a:r>
            <a:endParaRPr i="1" sz="1400"/>
          </a:p>
          <a:p>
            <a:pPr indent="-3175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NOAA-21 VIIRS observations of the CONUS, Pacific, and Puerto Rico regions, </a:t>
            </a:r>
            <a:br>
              <a:rPr lang="en-US" sz="1400"/>
            </a:br>
            <a:r>
              <a:rPr lang="en-US" sz="1400"/>
              <a:t>tailored for AWIPS </a:t>
            </a:r>
            <a:endParaRPr sz="1400"/>
          </a:p>
          <a:p>
            <a:pPr indent="-3175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S-NPP NCC Imagery will remain on SBN</a:t>
            </a:r>
            <a:endParaRPr sz="1400"/>
          </a:p>
          <a:p>
            <a:pPr indent="-3175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In AWIPS CAVE, "S-NPP …" menu entries will display VIIRS NCC imagery from both S-NPP and NOAA-21 </a:t>
            </a:r>
            <a:endParaRPr sz="1400"/>
          </a:p>
          <a:p>
            <a:pPr indent="-190500" lvl="2" marL="857250" marR="31846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</a:pPr>
            <a:r>
              <a:rPr lang="en-US" sz="1200"/>
              <a:t> Until menu entries are updated by TOWR-S RPM v24 (available in late July) </a:t>
            </a:r>
            <a:endParaRPr sz="1200"/>
          </a:p>
          <a:p>
            <a:pPr indent="-336550" lvl="0" marL="228600" marR="31846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TOWR-S is preparing to send </a:t>
            </a:r>
            <a:r>
              <a:rPr b="1" lang="en-US" sz="1700"/>
              <a:t>NOAA-21 VIIRS Active Fires</a:t>
            </a:r>
            <a:r>
              <a:rPr lang="en-US" sz="1700"/>
              <a:t> to AWIPS sites via NWS Regional LDM </a:t>
            </a:r>
            <a:endParaRPr sz="1700"/>
          </a:p>
          <a:p>
            <a:pPr indent="-3175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in the July timeframe, alongside</a:t>
            </a:r>
            <a:r>
              <a:rPr lang="en-US" sz="1400"/>
              <a:t> VIIRS Active Fires</a:t>
            </a:r>
            <a:r>
              <a:rPr lang="en-US" sz="1400"/>
              <a:t> from S-NPP and NOAA-20</a:t>
            </a:r>
            <a:endParaRPr sz="1400"/>
          </a:p>
          <a:p>
            <a:pPr indent="-336550" lvl="0" marL="228600" marR="31846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Other NOAA-21 products coming to SBN this fall / winter:</a:t>
            </a:r>
            <a:endParaRPr sz="1700"/>
          </a:p>
          <a:p>
            <a:pPr indent="-3175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b="1" lang="en-US" sz="1400"/>
              <a:t>VIIRS Flood Maps</a:t>
            </a:r>
            <a:endParaRPr b="1" sz="1400"/>
          </a:p>
          <a:p>
            <a:pPr indent="-3175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b="1" lang="en-US" sz="1400"/>
              <a:t>NUCAPS</a:t>
            </a:r>
            <a:r>
              <a:rPr lang="en-US" sz="1400"/>
              <a:t> soundings (alongside NOAA-20 NUCAPS)</a:t>
            </a:r>
            <a:endParaRPr sz="1400"/>
          </a:p>
          <a:p>
            <a:pPr indent="-3175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Global </a:t>
            </a:r>
            <a:r>
              <a:rPr b="1" lang="en-US" sz="1400"/>
              <a:t>Blended Hydro Products</a:t>
            </a:r>
            <a:r>
              <a:rPr lang="en-US" sz="1400"/>
              <a:t> with NOAA-21 inputs</a:t>
            </a:r>
            <a:endParaRPr sz="1400"/>
          </a:p>
          <a:p>
            <a:pPr indent="-3175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Others TBD</a:t>
            </a:r>
            <a:endParaRPr sz="1400"/>
          </a:p>
        </p:txBody>
      </p:sp>
      <p:pic>
        <p:nvPicPr>
          <p:cNvPr id="113" name="Google Shape;113;g2536791071b_0_0"/>
          <p:cNvPicPr preferRelativeResize="0"/>
          <p:nvPr/>
        </p:nvPicPr>
        <p:blipFill rotWithShape="1">
          <a:blip r:embed="rId5">
            <a:alphaModFix/>
          </a:blip>
          <a:srcRect b="1992" l="25749" r="0" t="22535"/>
          <a:stretch/>
        </p:blipFill>
        <p:spPr>
          <a:xfrm>
            <a:off x="8304425" y="1191500"/>
            <a:ext cx="3786101" cy="3882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36791071b_0_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g2536791071b_0_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8648"/>
              <a:buNone/>
            </a:pPr>
            <a:r>
              <a:rPr lang="en-US"/>
              <a:t>NOAA-21 T2O: Pacific Region &amp; National Ctrs.</a:t>
            </a:r>
            <a:endParaRPr/>
          </a:p>
        </p:txBody>
      </p:sp>
      <p:sp>
        <p:nvSpPr>
          <p:cNvPr id="121" name="Google Shape;121;g2536791071b_0_8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g2536791071b_0_8"/>
          <p:cNvSpPr txBox="1"/>
          <p:nvPr>
            <p:ph idx="1" type="body"/>
          </p:nvPr>
        </p:nvSpPr>
        <p:spPr>
          <a:xfrm>
            <a:off x="403275" y="1145450"/>
            <a:ext cx="10792500" cy="53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34950" lvl="0" marL="2286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Direct Readout systems in the Pacific Region: Hawaii, Guam</a:t>
            </a:r>
            <a:endParaRPr sz="2200"/>
          </a:p>
          <a:p>
            <a:pPr indent="-3429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NWS Pacific Region HQ is receiving </a:t>
            </a:r>
            <a:r>
              <a:rPr lang="en-US" sz="1800"/>
              <a:t>NOAA-21 data products from 2 DR antennas in Honolulu </a:t>
            </a:r>
            <a:r>
              <a:rPr lang="en-US" sz="1800">
                <a:solidFill>
                  <a:srgbClr val="999999"/>
                </a:solidFill>
              </a:rPr>
              <a:t>(NOAA Daniel K. Inouye Regional Center</a:t>
            </a:r>
            <a:r>
              <a:rPr lang="en-US" sz="1800">
                <a:solidFill>
                  <a:srgbClr val="999999"/>
                </a:solidFill>
              </a:rPr>
              <a:t> and</a:t>
            </a:r>
            <a:r>
              <a:rPr lang="en-US" sz="1800">
                <a:solidFill>
                  <a:srgbClr val="999999"/>
                </a:solidFill>
              </a:rPr>
              <a:t> Honolulu Community College)</a:t>
            </a:r>
            <a:r>
              <a:rPr lang="en-US" sz="1800"/>
              <a:t> and evaluating them in AWIPS.</a:t>
            </a:r>
            <a:endParaRPr sz="1800"/>
          </a:p>
          <a:p>
            <a:pPr indent="-3429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Guam DR plans system updates to allow AWIPS integration of NOAA-21 data products.</a:t>
            </a:r>
            <a:endParaRPr sz="1800"/>
          </a:p>
          <a:p>
            <a:pPr indent="-234950" lvl="0" marL="2286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National Centers</a:t>
            </a:r>
            <a:endParaRPr sz="2200"/>
          </a:p>
          <a:p>
            <a:pPr indent="-3429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Several</a:t>
            </a:r>
            <a:r>
              <a:rPr lang="en-US" sz="1800"/>
              <a:t> (AWC, NHC, </a:t>
            </a:r>
            <a:r>
              <a:rPr i="1" lang="en-US" sz="1800"/>
              <a:t>etc.</a:t>
            </a:r>
            <a:r>
              <a:rPr lang="en-US" sz="1800"/>
              <a:t>)</a:t>
            </a:r>
            <a:r>
              <a:rPr lang="en-US" sz="1800"/>
              <a:t> have direct PDA subscriptions</a:t>
            </a:r>
            <a:endParaRPr sz="1800"/>
          </a:p>
          <a:p>
            <a:pPr indent="-3429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Some rely on postprocessing by ISatSS (e.g., MiRS tiles for Nat’l Hurricane Ctr.)</a:t>
            </a:r>
            <a:endParaRPr sz="1800"/>
          </a:p>
          <a:p>
            <a:pPr indent="0" lvl="0" marL="914400" marR="3184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… in particular for use in NAWIPS (legacy / precursor to AWIPS2)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36791071b_0_24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g2536791071b_0_24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 sz="3130"/>
              <a:t>NOAA-21 T2O: NWS Operational Test &amp; Evaluation</a:t>
            </a:r>
            <a:endParaRPr sz="3130"/>
          </a:p>
        </p:txBody>
      </p:sp>
      <p:sp>
        <p:nvSpPr>
          <p:cNvPr id="130" name="Google Shape;130;g2536791071b_0_24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" name="Google Shape;131;g2536791071b_0_24"/>
          <p:cNvSpPr txBox="1"/>
          <p:nvPr>
            <p:ph idx="1" type="body"/>
          </p:nvPr>
        </p:nvSpPr>
        <p:spPr>
          <a:xfrm>
            <a:off x="403275" y="1145450"/>
            <a:ext cx="10792500" cy="53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2250" lvl="0" marL="2286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OT&amp;E purpose: validate operational requirements independently from end to end in a live environment. Advise recommendation on full deployment to forecast operations.</a:t>
            </a:r>
            <a:endParaRPr sz="2000"/>
          </a:p>
          <a:p>
            <a:pPr indent="-222250" lvl="0" marL="2286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Phase 1 (~ Aug. 7 to Sept. 22, 2023):</a:t>
            </a:r>
            <a:endParaRPr sz="2000"/>
          </a:p>
          <a:p>
            <a:pPr indent="-3302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NOAA-21 VIIRS imagery for Alaska via Direct Readout / CSPP</a:t>
            </a:r>
            <a:endParaRPr sz="1600"/>
          </a:p>
          <a:p>
            <a:pPr indent="-3302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NOAA-21 VIIRS KPP imagery for Alaska from NESDIS -&gt; NCF (terrestrial)</a:t>
            </a:r>
            <a:endParaRPr sz="1600"/>
          </a:p>
          <a:p>
            <a:pPr indent="-3302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NOAA-21 VIIRS NCC Imagery for CONUS, Pacific, Puerto Rico regions via SBN</a:t>
            </a:r>
            <a:endParaRPr sz="1600"/>
          </a:p>
          <a:p>
            <a:pPr indent="-222250" lvl="0" marL="228600" marR="31846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Phase 2 (~ Dec. 1, 2023 to Jan. 4, 2024):</a:t>
            </a:r>
            <a:endParaRPr sz="2000"/>
          </a:p>
          <a:p>
            <a:pPr indent="-330200" lvl="1" marL="685800" marR="31846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NOAA-21 VIIRS imagery with NOAA-21 in Primary role / new orbit</a:t>
            </a:r>
            <a:endParaRPr sz="1600"/>
          </a:p>
          <a:p>
            <a:pPr indent="-330200" lvl="1" marL="6858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Blended Hydro products w/ NOAA-21 inputs</a:t>
            </a:r>
            <a:endParaRPr sz="1600"/>
          </a:p>
          <a:p>
            <a:pPr indent="-241300" lvl="0" marL="228600" marR="31846" rtl="0" algn="l">
              <a:spcBef>
                <a:spcPts val="2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Phase 3 (~ Feb. 1 to Mar. 6, 2024):</a:t>
            </a:r>
            <a:endParaRPr sz="2000"/>
          </a:p>
          <a:p>
            <a:pPr indent="-330200" lvl="1" marL="685800" marR="31846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NOAA-21 NUCAPS soundings</a:t>
            </a:r>
            <a:endParaRPr sz="1600"/>
          </a:p>
        </p:txBody>
      </p:sp>
      <p:sp>
        <p:nvSpPr>
          <p:cNvPr id="132" name="Google Shape;132;g2536791071b_0_24"/>
          <p:cNvSpPr txBox="1"/>
          <p:nvPr/>
        </p:nvSpPr>
        <p:spPr>
          <a:xfrm>
            <a:off x="8515275" y="2022775"/>
            <a:ext cx="3480300" cy="2739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3260000" dist="381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6 OT&amp;E test sites:</a:t>
            </a:r>
            <a:endParaRPr sz="2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1590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•"/>
            </a:pP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Alaska Region HQ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1590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•"/>
            </a:pP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WFO Medford, OR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1590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•"/>
            </a:pP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WFO Gaylord, MI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1590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•"/>
            </a:pP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WFO Houston/Galveston, TX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1590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•"/>
            </a:pP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WFO Buffalo, NY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1590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•"/>
            </a:pPr>
            <a:r>
              <a:rPr lang="en-U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RFC Portland, OR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Google Shape;138;g227f50258d8_0_37"/>
          <p:cNvGraphicFramePr/>
          <p:nvPr/>
        </p:nvGraphicFramePr>
        <p:xfrm>
          <a:off x="3083225" y="1246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{517593B2-5B43-44CB-BFC6-8BBC0B526750}</a:tableStyleId>
              </a:tblPr>
              <a:tblGrid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</a:tblGrid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 u="none" cap="none" strike="noStrike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39" name="Google Shape;139;g227f50258d8_0_37" title="Chart"/>
          <p:cNvPicPr preferRelativeResize="0"/>
          <p:nvPr/>
        </p:nvPicPr>
        <p:blipFill rotWithShape="1">
          <a:blip r:embed="rId3">
            <a:alphaModFix/>
          </a:blip>
          <a:srcRect b="3821" l="15341" r="4671" t="73018"/>
          <a:stretch/>
        </p:blipFill>
        <p:spPr>
          <a:xfrm rot="5400000">
            <a:off x="-839863" y="2307988"/>
            <a:ext cx="4906576" cy="278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227f50258d8_0_37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g227f50258d8_0_37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30"/>
              <a:t>NOAA-21 T2O: Product Maturity timeline</a:t>
            </a:r>
            <a:endParaRPr sz="2830"/>
          </a:p>
        </p:txBody>
      </p:sp>
      <p:sp>
        <p:nvSpPr>
          <p:cNvPr id="142" name="Google Shape;142;g227f50258d8_0_37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3" name="Google Shape;143;g227f50258d8_0_37" title="Chart"/>
          <p:cNvPicPr preferRelativeResize="0"/>
          <p:nvPr/>
        </p:nvPicPr>
        <p:blipFill rotWithShape="1">
          <a:blip r:embed="rId3">
            <a:alphaModFix/>
          </a:blip>
          <a:srcRect b="94240" l="14784" r="0" t="0"/>
          <a:stretch/>
        </p:blipFill>
        <p:spPr>
          <a:xfrm rot="5400000">
            <a:off x="7375775" y="3459275"/>
            <a:ext cx="5240275" cy="69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27f50258d8_0_37" title="Chart"/>
          <p:cNvPicPr preferRelativeResize="0"/>
          <p:nvPr/>
        </p:nvPicPr>
        <p:blipFill rotWithShape="1">
          <a:blip r:embed="rId3">
            <a:alphaModFix/>
          </a:blip>
          <a:srcRect b="40031" l="14784" r="0" t="14399"/>
          <a:stretch/>
        </p:blipFill>
        <p:spPr>
          <a:xfrm rot="5400000">
            <a:off x="3746751" y="428576"/>
            <a:ext cx="5240275" cy="676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27f50258d8_0_37"/>
          <p:cNvSpPr/>
          <p:nvPr/>
        </p:nvSpPr>
        <p:spPr>
          <a:xfrm>
            <a:off x="3083225" y="6140575"/>
            <a:ext cx="66057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(source: </a:t>
            </a:r>
            <a:r>
              <a:rPr lang="en-US" sz="10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NOAA-21 Post-launch Product Validation Schedule</a:t>
            </a:r>
            <a:r>
              <a:rPr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- u</a:t>
            </a:r>
            <a:r>
              <a:rPr i="0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pdated 2023-</a:t>
            </a:r>
            <a:r>
              <a:rPr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06-05</a:t>
            </a:r>
            <a:endParaRPr sz="10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See also STAR / JPSS </a:t>
            </a:r>
            <a:r>
              <a:rPr lang="en-US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Algorithm Maturity Matrix</a:t>
            </a:r>
            <a:r>
              <a:rPr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- updated 2023-06-15)</a:t>
            </a:r>
            <a:endParaRPr i="0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g227f50258d8_0_37"/>
          <p:cNvSpPr/>
          <p:nvPr/>
        </p:nvSpPr>
        <p:spPr>
          <a:xfrm rot="-783153">
            <a:off x="10156582" y="2741148"/>
            <a:ext cx="1890237" cy="1208081"/>
          </a:xfrm>
          <a:prstGeom prst="foldedCorner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38100">
              <a:srgbClr val="000000">
                <a:alpha val="49411"/>
              </a:srgbClr>
            </a:outerShdw>
          </a:effectLst>
        </p:spPr>
        <p:txBody>
          <a:bodyPr anchorCtr="0" anchor="ctr" bIns="9125" lIns="45700" spcFirstLastPara="1" rIns="457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Not all of these products will be made available in AWIPS. </a:t>
            </a:r>
            <a:endParaRPr b="0" i="0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Of those that are, some will be on the SBN; others may reach AWIPS sites via LDM, Cloud, or other mechanisms.</a:t>
            </a:r>
            <a:endParaRPr b="0" i="0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7" name="Google Shape;147;g227f50258d8_0_37"/>
          <p:cNvGrpSpPr/>
          <p:nvPr/>
        </p:nvGrpSpPr>
        <p:grpSpPr>
          <a:xfrm>
            <a:off x="4374785" y="1244794"/>
            <a:ext cx="256597" cy="4906626"/>
            <a:chOff x="6420894" y="2248594"/>
            <a:chExt cx="179113" cy="1666200"/>
          </a:xfrm>
        </p:grpSpPr>
        <p:cxnSp>
          <p:nvCxnSpPr>
            <p:cNvPr id="148" name="Google Shape;148;g227f50258d8_0_37"/>
            <p:cNvCxnSpPr/>
            <p:nvPr/>
          </p:nvCxnSpPr>
          <p:spPr>
            <a:xfrm>
              <a:off x="6600007" y="2248594"/>
              <a:ext cx="0" cy="16662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149" name="Google Shape;149;g227f50258d8_0_37"/>
            <p:cNvSpPr txBox="1"/>
            <p:nvPr/>
          </p:nvSpPr>
          <p:spPr>
            <a:xfrm rot="-5400000">
              <a:off x="6301644" y="3404203"/>
              <a:ext cx="417600" cy="1791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June 23</a:t>
              </a:r>
              <a:r>
                <a:rPr b="0" i="0" lang="en-US" sz="12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2023</a:t>
              </a:r>
              <a:endParaRPr b="0" i="0" sz="12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aphicFrame>
        <p:nvGraphicFramePr>
          <p:cNvPr id="150" name="Google Shape;150;g227f50258d8_0_37"/>
          <p:cNvGraphicFramePr/>
          <p:nvPr/>
        </p:nvGraphicFramePr>
        <p:xfrm>
          <a:off x="3083225" y="99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{71D8EACB-6FA8-48B0-BFEF-69F541905C6F}</a:tableStyleId>
              </a:tblPr>
              <a:tblGrid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  <a:gridCol w="200175"/>
              </a:tblGrid>
              <a:tr h="970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CY2022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1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CY2023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gridSpan="1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CY2024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CY2025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01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N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J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M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A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M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J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J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A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S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O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N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J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M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A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M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J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J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A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S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O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N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J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M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A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M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J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Lato"/>
                          <a:ea typeface="Lato"/>
                          <a:cs typeface="Lato"/>
                          <a:sym typeface="Lato"/>
                        </a:rPr>
                        <a:t>J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ff4cf40181_0_60"/>
          <p:cNvSpPr txBox="1"/>
          <p:nvPr>
            <p:ph type="title"/>
          </p:nvPr>
        </p:nvSpPr>
        <p:spPr>
          <a:xfrm>
            <a:off x="1334050" y="97350"/>
            <a:ext cx="95193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NOAA-21 T2O and the JPSS Constellation </a:t>
            </a:r>
            <a:endParaRPr sz="2800"/>
          </a:p>
        </p:txBody>
      </p:sp>
      <p:sp>
        <p:nvSpPr>
          <p:cNvPr id="156" name="Google Shape;156;gff4cf40181_0_6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gff4cf40181_0_6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8" name="Google Shape;158;gff4cf40181_0_60"/>
          <p:cNvGrpSpPr/>
          <p:nvPr/>
        </p:nvGrpSpPr>
        <p:grpSpPr>
          <a:xfrm>
            <a:off x="-60100" y="1185168"/>
            <a:ext cx="11259157" cy="5359986"/>
            <a:chOff x="-60100" y="1185168"/>
            <a:chExt cx="11259157" cy="5359986"/>
          </a:xfrm>
        </p:grpSpPr>
        <p:grpSp>
          <p:nvGrpSpPr>
            <p:cNvPr id="159" name="Google Shape;159;gff4cf40181_0_60"/>
            <p:cNvGrpSpPr/>
            <p:nvPr/>
          </p:nvGrpSpPr>
          <p:grpSpPr>
            <a:xfrm>
              <a:off x="-60100" y="1185168"/>
              <a:ext cx="11259157" cy="5359986"/>
              <a:chOff x="625700" y="1185168"/>
              <a:chExt cx="11259157" cy="5359986"/>
            </a:xfrm>
          </p:grpSpPr>
          <p:sp>
            <p:nvSpPr>
              <p:cNvPr id="160" name="Google Shape;160;gff4cf40181_0_60"/>
              <p:cNvSpPr txBox="1"/>
              <p:nvPr/>
            </p:nvSpPr>
            <p:spPr>
              <a:xfrm rot="5400000">
                <a:off x="10380200" y="4835556"/>
                <a:ext cx="1712400" cy="17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1" lang="en-US" sz="1000" u="none" cap="none" strike="noStrike">
                    <a:solidFill>
                      <a:srgbClr val="666666"/>
                    </a:solidFill>
                    <a:latin typeface="Lato"/>
                    <a:ea typeface="Lato"/>
                    <a:cs typeface="Lato"/>
                    <a:sym typeface="Lato"/>
                  </a:rPr>
                  <a:t>after J. McNitt et al.</a:t>
                </a:r>
                <a:endParaRPr b="0" i="1" sz="1000" u="none" cap="none" strike="noStrik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161" name="Google Shape;161;gff4cf40181_0_60"/>
              <p:cNvGrpSpPr/>
              <p:nvPr/>
            </p:nvGrpSpPr>
            <p:grpSpPr>
              <a:xfrm>
                <a:off x="980148" y="1185168"/>
                <a:ext cx="10904709" cy="5359986"/>
                <a:chOff x="2906675" y="2018381"/>
                <a:chExt cx="8675876" cy="4056600"/>
              </a:xfrm>
            </p:grpSpPr>
            <p:sp>
              <p:nvSpPr>
                <p:cNvPr id="162" name="Google Shape;162;gff4cf40181_0_60"/>
                <p:cNvSpPr/>
                <p:nvPr/>
              </p:nvSpPr>
              <p:spPr>
                <a:xfrm>
                  <a:off x="2910751" y="2018381"/>
                  <a:ext cx="8671800" cy="4056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163" name="Google Shape;163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4159" r="73611" t="31539"/>
                <a:stretch/>
              </p:blipFill>
              <p:spPr>
                <a:xfrm>
                  <a:off x="7967895" y="4646983"/>
                  <a:ext cx="1219520" cy="11011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" name="Google Shape;164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4160" r="73828" t="31539"/>
                <a:stretch/>
              </p:blipFill>
              <p:spPr>
                <a:xfrm>
                  <a:off x="603312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5" name="Google Shape;165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4160" r="73828" t="31539"/>
                <a:stretch/>
              </p:blipFill>
              <p:spPr>
                <a:xfrm>
                  <a:off x="405192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" name="Google Shape;166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26677" r="51310" t="31539"/>
                <a:stretch/>
              </p:blipFill>
              <p:spPr>
                <a:xfrm>
                  <a:off x="5132250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" name="Google Shape;167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50000" r="27989" t="31539"/>
                <a:stretch/>
              </p:blipFill>
              <p:spPr>
                <a:xfrm>
                  <a:off x="712697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8" name="Google Shape;168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74312" r="0" t="31539"/>
                <a:stretch/>
              </p:blipFill>
              <p:spPr>
                <a:xfrm>
                  <a:off x="9187407" y="4646975"/>
                  <a:ext cx="140932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" name="Google Shape;169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2185" r="73828" t="31539"/>
                <a:stretch/>
              </p:blipFill>
              <p:spPr>
                <a:xfrm>
                  <a:off x="3029150" y="4646975"/>
                  <a:ext cx="1315949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0" name="Google Shape;170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68460" l="18672" r="61925" t="0"/>
                <a:stretch/>
              </p:blipFill>
              <p:spPr>
                <a:xfrm>
                  <a:off x="4693125" y="4139675"/>
                  <a:ext cx="1064425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" name="Google Shape;171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68460" l="0" r="80597" t="0"/>
                <a:stretch/>
              </p:blipFill>
              <p:spPr>
                <a:xfrm>
                  <a:off x="2906675" y="4139675"/>
                  <a:ext cx="1064425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" name="Google Shape;172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68460" l="35566" r="33814" t="0"/>
                <a:stretch/>
              </p:blipFill>
              <p:spPr>
                <a:xfrm>
                  <a:off x="6339825" y="4139675"/>
                  <a:ext cx="1679799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3" name="Google Shape;173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68460" l="63080" r="0" t="0"/>
                <a:stretch/>
              </p:blipFill>
              <p:spPr>
                <a:xfrm>
                  <a:off x="8559841" y="4139675"/>
                  <a:ext cx="2025476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4" name="Google Shape;174;gff4cf40181_0_60"/>
                <p:cNvSpPr/>
                <p:nvPr/>
              </p:nvSpPr>
              <p:spPr>
                <a:xfrm rot="-8100000">
                  <a:off x="10422786" y="4859523"/>
                  <a:ext cx="219345" cy="220193"/>
                </a:xfrm>
                <a:prstGeom prst="rtTriangle">
                  <a:avLst/>
                </a:prstGeom>
                <a:solidFill>
                  <a:srgbClr val="D9D9D9"/>
                </a:solidFill>
                <a:ln cap="flat" cmpd="sng" w="9525">
                  <a:solidFill>
                    <a:srgbClr val="A4C2F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gff4cf40181_0_60"/>
                <p:cNvSpPr/>
                <p:nvPr/>
              </p:nvSpPr>
              <p:spPr>
                <a:xfrm>
                  <a:off x="10517574" y="4889375"/>
                  <a:ext cx="40800" cy="1656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76" name="Google Shape;176;gff4cf40181_0_60"/>
              <p:cNvPicPr preferRelativeResize="0"/>
              <p:nvPr/>
            </p:nvPicPr>
            <p:blipFill rotWithShape="1">
              <a:blip r:embed="rId5">
                <a:alphaModFix/>
              </a:blip>
              <a:srcRect b="0" l="74022" r="1919" t="0"/>
              <a:stretch/>
            </p:blipFill>
            <p:spPr>
              <a:xfrm>
                <a:off x="8867766" y="1261286"/>
                <a:ext cx="2975767" cy="27448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7" name="Google Shape;177;gff4cf40181_0_60"/>
              <p:cNvPicPr preferRelativeResize="0"/>
              <p:nvPr/>
            </p:nvPicPr>
            <p:blipFill rotWithShape="1">
              <a:blip r:embed="rId5">
                <a:alphaModFix/>
              </a:blip>
              <a:srcRect b="0" l="41714" r="39695" t="0"/>
              <a:stretch/>
            </p:blipFill>
            <p:spPr>
              <a:xfrm>
                <a:off x="6633346" y="1337486"/>
                <a:ext cx="2295958" cy="27448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8" name="Google Shape;178;gff4cf40181_0_60"/>
              <p:cNvPicPr preferRelativeResize="0"/>
              <p:nvPr/>
            </p:nvPicPr>
            <p:blipFill rotWithShape="1">
              <a:blip r:embed="rId5">
                <a:alphaModFix/>
              </a:blip>
              <a:srcRect b="0" l="5872" r="75538" t="0"/>
              <a:stretch/>
            </p:blipFill>
            <p:spPr>
              <a:xfrm>
                <a:off x="4058274" y="1345240"/>
                <a:ext cx="2296306" cy="274488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79" name="Google Shape;179;gff4cf40181_0_60"/>
              <p:cNvCxnSpPr/>
              <p:nvPr/>
            </p:nvCxnSpPr>
            <p:spPr>
              <a:xfrm>
                <a:off x="6362631" y="2009437"/>
                <a:ext cx="0" cy="1874695"/>
              </a:xfrm>
              <a:prstGeom prst="straightConnector1">
                <a:avLst/>
              </a:prstGeom>
              <a:noFill/>
              <a:ln cap="flat" cmpd="sng" w="19050">
                <a:solidFill>
                  <a:srgbClr val="B7B7B7"/>
                </a:solidFill>
                <a:prstDash val="lgDash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80" name="Google Shape;180;gff4cf40181_0_60"/>
              <p:cNvCxnSpPr/>
              <p:nvPr/>
            </p:nvCxnSpPr>
            <p:spPr>
              <a:xfrm>
                <a:off x="8930803" y="2009437"/>
                <a:ext cx="0" cy="1874695"/>
              </a:xfrm>
              <a:prstGeom prst="straightConnector1">
                <a:avLst/>
              </a:prstGeom>
              <a:noFill/>
              <a:ln cap="flat" cmpd="sng" w="19050">
                <a:solidFill>
                  <a:srgbClr val="B7B7B7"/>
                </a:solidFill>
                <a:prstDash val="lgDash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81" name="Google Shape;181;gff4cf40181_0_60"/>
              <p:cNvCxnSpPr/>
              <p:nvPr/>
            </p:nvCxnSpPr>
            <p:spPr>
              <a:xfrm>
                <a:off x="3824325" y="2009437"/>
                <a:ext cx="0" cy="1874695"/>
              </a:xfrm>
              <a:prstGeom prst="straightConnector1">
                <a:avLst/>
              </a:prstGeom>
              <a:noFill/>
              <a:ln cap="flat" cmpd="sng" w="19050">
                <a:solidFill>
                  <a:srgbClr val="B7B7B7"/>
                </a:solidFill>
                <a:prstDash val="lg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182" name="Google Shape;182;gff4cf40181_0_60"/>
              <p:cNvSpPr txBox="1"/>
              <p:nvPr/>
            </p:nvSpPr>
            <p:spPr>
              <a:xfrm>
                <a:off x="1491261" y="1210163"/>
                <a:ext cx="182610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425" spcFirstLastPara="1" rIns="91425" wrap="square" tIns="9125">
                <a:spAutoFit/>
              </a:bodyPr>
              <a:lstStyle/>
              <a:p>
                <a:pPr indent="0" lvl="0" marL="0" marR="91440" rtl="0" algn="ctr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950" u="none" cap="none" strike="noStrike">
                    <a:solidFill>
                      <a:srgbClr val="434343"/>
                    </a:solidFill>
                    <a:latin typeface="Roboto Black"/>
                    <a:ea typeface="Roboto Black"/>
                    <a:cs typeface="Roboto Black"/>
                    <a:sym typeface="Roboto Black"/>
                  </a:rPr>
                  <a:t>Launch, Early Orbit and Activation (LEO&amp;A) </a:t>
                </a:r>
                <a:br>
                  <a:rPr b="0" i="0" lang="en-US" sz="950" u="none" cap="none" strike="noStrike">
                    <a:solidFill>
                      <a:srgbClr val="434343"/>
                    </a:solidFill>
                    <a:latin typeface="Roboto Black"/>
                    <a:ea typeface="Roboto Black"/>
                    <a:cs typeface="Roboto Black"/>
                    <a:sym typeface="Roboto Black"/>
                  </a:rPr>
                </a:br>
                <a:r>
                  <a:rPr b="0" i="0" lang="en-US" sz="950" u="none" cap="none" strike="noStrike">
                    <a:solidFill>
                      <a:srgbClr val="434343"/>
                    </a:solidFill>
                    <a:latin typeface="Roboto Black"/>
                    <a:ea typeface="Roboto Black"/>
                    <a:cs typeface="Roboto Black"/>
                    <a:sym typeface="Roboto Black"/>
                  </a:rPr>
                  <a:t>(Launch to L+90 days)</a:t>
                </a:r>
                <a:endParaRPr b="0" i="0" sz="950" u="none" cap="none" strike="noStrike">
                  <a:solidFill>
                    <a:srgbClr val="434343"/>
                  </a:solidFill>
                  <a:latin typeface="Roboto Black"/>
                  <a:ea typeface="Roboto Black"/>
                  <a:cs typeface="Roboto Black"/>
                  <a:sym typeface="Roboto Black"/>
                </a:endParaRPr>
              </a:p>
            </p:txBody>
          </p:sp>
          <p:pic>
            <p:nvPicPr>
              <p:cNvPr id="183" name="Google Shape;183;gff4cf40181_0_60"/>
              <p:cNvPicPr preferRelativeResize="0"/>
              <p:nvPr/>
            </p:nvPicPr>
            <p:blipFill rotWithShape="1">
              <a:blip r:embed="rId5">
                <a:alphaModFix amt="99000"/>
              </a:blip>
              <a:srcRect b="0" l="5872" r="75538" t="13442"/>
              <a:stretch/>
            </p:blipFill>
            <p:spPr>
              <a:xfrm>
                <a:off x="1215177" y="1685062"/>
                <a:ext cx="2286415" cy="23758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4" name="Google Shape;184;gff4cf40181_0_60"/>
              <p:cNvSpPr/>
              <p:nvPr/>
            </p:nvSpPr>
            <p:spPr>
              <a:xfrm>
                <a:off x="8492803" y="2449863"/>
                <a:ext cx="318816" cy="195630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gff4cf40181_0_60"/>
              <p:cNvSpPr/>
              <p:nvPr/>
            </p:nvSpPr>
            <p:spPr>
              <a:xfrm>
                <a:off x="8152649" y="2387575"/>
                <a:ext cx="416886" cy="229791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gff4cf40181_0_60"/>
              <p:cNvSpPr/>
              <p:nvPr/>
            </p:nvSpPr>
            <p:spPr>
              <a:xfrm>
                <a:off x="8152664" y="2617315"/>
                <a:ext cx="316499" cy="223459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gff4cf40181_0_60"/>
              <p:cNvSpPr/>
              <p:nvPr/>
            </p:nvSpPr>
            <p:spPr>
              <a:xfrm>
                <a:off x="8469123" y="2644252"/>
                <a:ext cx="343563" cy="196057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gff4cf40181_0_60"/>
              <p:cNvSpPr/>
              <p:nvPr/>
            </p:nvSpPr>
            <p:spPr>
              <a:xfrm>
                <a:off x="7479176" y="1841738"/>
                <a:ext cx="322993" cy="177523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gff4cf40181_0_60"/>
              <p:cNvSpPr/>
              <p:nvPr/>
            </p:nvSpPr>
            <p:spPr>
              <a:xfrm>
                <a:off x="7134826" y="1785347"/>
                <a:ext cx="422348" cy="208521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gff4cf40181_0_60"/>
              <p:cNvSpPr/>
              <p:nvPr/>
            </p:nvSpPr>
            <p:spPr>
              <a:xfrm>
                <a:off x="7134841" y="1993340"/>
                <a:ext cx="320645" cy="20277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gff4cf40181_0_60"/>
              <p:cNvSpPr/>
              <p:nvPr/>
            </p:nvSpPr>
            <p:spPr>
              <a:xfrm>
                <a:off x="7455204" y="2017728"/>
                <a:ext cx="347322" cy="177452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gff4cf40181_0_60"/>
              <p:cNvSpPr/>
              <p:nvPr/>
            </p:nvSpPr>
            <p:spPr>
              <a:xfrm>
                <a:off x="11444803" y="2401992"/>
                <a:ext cx="364759" cy="177523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gff4cf40181_0_60"/>
              <p:cNvSpPr/>
              <p:nvPr/>
            </p:nvSpPr>
            <p:spPr>
              <a:xfrm>
                <a:off x="11055550" y="2345600"/>
                <a:ext cx="476962" cy="208521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gff4cf40181_0_60"/>
              <p:cNvSpPr/>
              <p:nvPr/>
            </p:nvSpPr>
            <p:spPr>
              <a:xfrm>
                <a:off x="11055566" y="2553596"/>
                <a:ext cx="362108" cy="20277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gff4cf40181_0_60"/>
              <p:cNvSpPr/>
              <p:nvPr/>
            </p:nvSpPr>
            <p:spPr>
              <a:xfrm>
                <a:off x="11417705" y="2577984"/>
                <a:ext cx="392428" cy="177452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gff4cf40181_0_60"/>
              <p:cNvSpPr/>
              <p:nvPr/>
            </p:nvSpPr>
            <p:spPr>
              <a:xfrm>
                <a:off x="9170596" y="2369232"/>
                <a:ext cx="335523" cy="177523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gff4cf40181_0_60"/>
              <p:cNvSpPr/>
              <p:nvPr/>
            </p:nvSpPr>
            <p:spPr>
              <a:xfrm>
                <a:off x="8812524" y="2312825"/>
                <a:ext cx="438732" cy="208521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gff4cf40181_0_60"/>
              <p:cNvSpPr/>
              <p:nvPr/>
            </p:nvSpPr>
            <p:spPr>
              <a:xfrm>
                <a:off x="8812540" y="2520876"/>
                <a:ext cx="333084" cy="20277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gff4cf40181_0_60"/>
              <p:cNvSpPr/>
              <p:nvPr/>
            </p:nvSpPr>
            <p:spPr>
              <a:xfrm>
                <a:off x="9145668" y="2545271"/>
                <a:ext cx="361605" cy="17745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gff4cf40181_0_60"/>
              <p:cNvSpPr txBox="1"/>
              <p:nvPr/>
            </p:nvSpPr>
            <p:spPr>
              <a:xfrm>
                <a:off x="625700" y="6114075"/>
                <a:ext cx="1707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1" lang="en-US" sz="1400" u="none" cap="none" strike="noStrike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November 10, 2022</a:t>
                </a:r>
                <a:endParaRPr b="0" i="1" sz="1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1" name="Google Shape;201;gff4cf40181_0_60"/>
              <p:cNvSpPr txBox="1"/>
              <p:nvPr/>
            </p:nvSpPr>
            <p:spPr>
              <a:xfrm>
                <a:off x="5677450" y="6114075"/>
                <a:ext cx="1729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1" lang="en-US" sz="1400" u="none" cap="none" strike="noStrike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July </a:t>
                </a:r>
                <a:r>
                  <a:rPr i="1" lang="en-US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-</a:t>
                </a:r>
                <a:r>
                  <a:rPr b="0" i="1" lang="en-US" sz="1400" u="none" cap="none" strike="noStrike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 August 2023 </a:t>
                </a:r>
                <a:endParaRPr b="0" i="1" sz="1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2" name="Google Shape;202;gff4cf40181_0_60"/>
              <p:cNvSpPr txBox="1"/>
              <p:nvPr/>
            </p:nvSpPr>
            <p:spPr>
              <a:xfrm>
                <a:off x="3058275" y="6114075"/>
                <a:ext cx="1969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1" lang="en-US" sz="1400" u="none" cap="none" strike="noStrike">
                    <a:solidFill>
                      <a:srgbClr val="6AA84F"/>
                    </a:solidFill>
                    <a:latin typeface="Lato"/>
                    <a:ea typeface="Lato"/>
                    <a:cs typeface="Lato"/>
                    <a:sym typeface="Lato"/>
                  </a:rPr>
                  <a:t>March 30, 2023</a:t>
                </a:r>
                <a:endParaRPr b="0" i="1" sz="1400" u="none" cap="none" strike="noStrike">
                  <a:solidFill>
                    <a:srgbClr val="6AA84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3" name="Google Shape;203;gff4cf40181_0_60"/>
              <p:cNvSpPr txBox="1"/>
              <p:nvPr/>
            </p:nvSpPr>
            <p:spPr>
              <a:xfrm>
                <a:off x="8201600" y="6114075"/>
                <a:ext cx="21114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i="1" lang="en-US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Fall</a:t>
                </a:r>
                <a:r>
                  <a:rPr b="0" i="1" lang="en-US" sz="1400" u="none" cap="none" strike="noStrike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 2023 / Winter 2024</a:t>
                </a:r>
                <a:endParaRPr b="0" i="1" sz="1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204" name="Google Shape;204;gff4cf40181_0_60"/>
            <p:cNvGrpSpPr/>
            <p:nvPr/>
          </p:nvGrpSpPr>
          <p:grpSpPr>
            <a:xfrm>
              <a:off x="4573814" y="4119873"/>
              <a:ext cx="2112873" cy="617021"/>
              <a:chOff x="9192672" y="2392391"/>
              <a:chExt cx="1024374" cy="414721"/>
            </a:xfrm>
          </p:grpSpPr>
          <p:sp>
            <p:nvSpPr>
              <p:cNvPr id="205" name="Google Shape;205;gff4cf40181_0_60"/>
              <p:cNvSpPr/>
              <p:nvPr/>
            </p:nvSpPr>
            <p:spPr>
              <a:xfrm>
                <a:off x="9720394" y="2449423"/>
                <a:ext cx="493890" cy="178917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gff4cf40181_0_60"/>
              <p:cNvSpPr/>
              <p:nvPr/>
            </p:nvSpPr>
            <p:spPr>
              <a:xfrm>
                <a:off x="9192672" y="2392391"/>
                <a:ext cx="645814" cy="210159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gff4cf40181_0_60"/>
              <p:cNvSpPr/>
              <p:nvPr/>
            </p:nvSpPr>
            <p:spPr>
              <a:xfrm>
                <a:off x="9192696" y="2602743"/>
                <a:ext cx="490299" cy="204368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gff4cf40181_0_60"/>
              <p:cNvSpPr/>
              <p:nvPr/>
            </p:nvSpPr>
            <p:spPr>
              <a:xfrm>
                <a:off x="9683657" y="2627407"/>
                <a:ext cx="533390" cy="178411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9" name="Google Shape;209;gff4cf40181_0_60"/>
          <p:cNvSpPr/>
          <p:nvPr/>
        </p:nvSpPr>
        <p:spPr>
          <a:xfrm rot="-783108">
            <a:off x="10390924" y="4549570"/>
            <a:ext cx="1622002" cy="872748"/>
          </a:xfrm>
          <a:prstGeom prst="foldedCorner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38100">
              <a:srgbClr val="000000">
                <a:alpha val="49410"/>
              </a:srgbClr>
            </a:outerShdw>
          </a:effectLst>
        </p:spPr>
        <p:txBody>
          <a:bodyPr anchorCtr="0" anchor="ctr" bIns="9125" lIns="137150" spcFirstLastPara="1" rIns="45700" wrap="square" tIns="1463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From the </a:t>
            </a:r>
            <a:br>
              <a:rPr lang="en-US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5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JPSS-2 Product Operations Plan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0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10" name="Google Shape;210;gff4cf40181_0_60"/>
          <p:cNvGrpSpPr/>
          <p:nvPr/>
        </p:nvGrpSpPr>
        <p:grpSpPr>
          <a:xfrm>
            <a:off x="4831985" y="4904500"/>
            <a:ext cx="256590" cy="1246534"/>
            <a:chOff x="6420894" y="3491363"/>
            <a:chExt cx="179108" cy="423300"/>
          </a:xfrm>
        </p:grpSpPr>
        <p:cxnSp>
          <p:nvCxnSpPr>
            <p:cNvPr id="211" name="Google Shape;211;gff4cf40181_0_60"/>
            <p:cNvCxnSpPr/>
            <p:nvPr/>
          </p:nvCxnSpPr>
          <p:spPr>
            <a:xfrm>
              <a:off x="6600002" y="3491363"/>
              <a:ext cx="0" cy="4233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212" name="Google Shape;212;gff4cf40181_0_60"/>
            <p:cNvSpPr txBox="1"/>
            <p:nvPr/>
          </p:nvSpPr>
          <p:spPr>
            <a:xfrm rot="-5400000">
              <a:off x="6301644" y="3611212"/>
              <a:ext cx="417600" cy="1791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June 23</a:t>
              </a:r>
              <a:r>
                <a:rPr b="0" i="0" lang="en-US" sz="12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2023</a:t>
              </a:r>
              <a:endParaRPr b="0" i="0" sz="12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2018-01-19T17:21:27Z</dcterms:created>
  <dc:creator>Jose Harris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dcdf563-9c50-447a-ad1c-b13367e97c6b_Enabled">
    <vt:lpwstr>true</vt:lpwstr>
  </property>
  <property fmtid="{D5CDD505-2E9C-101B-9397-08002B2CF9AE}" pid="3" name="MSIP_Label_1dcdf563-9c50-447a-ad1c-b13367e97c6b_SetDate">
    <vt:lpwstr>2020-06-23T18:15:40Z</vt:lpwstr>
  </property>
  <property fmtid="{D5CDD505-2E9C-101B-9397-08002B2CF9AE}" pid="4" name="MSIP_Label_1dcdf563-9c50-447a-ad1c-b13367e97c6b_Method">
    <vt:lpwstr>Standard</vt:lpwstr>
  </property>
  <property fmtid="{D5CDD505-2E9C-101B-9397-08002B2CF9AE}" pid="5" name="MSIP_Label_1dcdf563-9c50-447a-ad1c-b13367e97c6b_Name">
    <vt:lpwstr>Public</vt:lpwstr>
  </property>
  <property fmtid="{D5CDD505-2E9C-101B-9397-08002B2CF9AE}" pid="6" name="MSIP_Label_1dcdf563-9c50-447a-ad1c-b13367e97c6b_SiteId">
    <vt:lpwstr>e9c974a7-6e14-4451-bfa0-d39600243e2f</vt:lpwstr>
  </property>
  <property fmtid="{D5CDD505-2E9C-101B-9397-08002B2CF9AE}" pid="7" name="MSIP_Label_1dcdf563-9c50-447a-ad1c-b13367e97c6b_ActionId">
    <vt:lpwstr>54da9f7b-ab33-4680-baaf-fadeadaaf313</vt:lpwstr>
  </property>
  <property fmtid="{D5CDD505-2E9C-101B-9397-08002B2CF9AE}" pid="8" name="MSIP_Label_1dcdf563-9c50-447a-ad1c-b13367e97c6b_ContentBits">
    <vt:lpwstr>0</vt:lpwstr>
  </property>
</Properties>
</file>