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12192000"/>
  <p:notesSz cx="6858000" cy="9144000"/>
  <p:embeddedFontLst>
    <p:embeddedFont>
      <p:font typeface="Raleway SemiBold"/>
      <p:regular r:id="rId41"/>
      <p:bold r:id="rId42"/>
      <p:italic r:id="rId43"/>
      <p:boldItalic r:id="rId44"/>
    </p:embeddedFont>
    <p:embeddedFont>
      <p:font typeface="Lato"/>
      <p:regular r:id="rId45"/>
      <p:bold r:id="rId46"/>
      <p:italic r:id="rId47"/>
      <p:boldItalic r:id="rId48"/>
    </p:embeddedFont>
    <p:embeddedFont>
      <p:font typeface="Montserrat"/>
      <p:regular r:id="rId49"/>
      <p:bold r:id="rId50"/>
      <p:italic r:id="rId51"/>
      <p:boldItalic r:id="rId52"/>
    </p:embeddedFont>
    <p:embeddedFont>
      <p:font typeface="Lato Light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57" roundtripDataSignature="AMtx7mgNzK1Ha9aeOAWS/ClPv5GZnyOz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743402-E0F9-4303-B4DB-BFDFE2DA614B}">
  <a:tblStyle styleId="{40743402-E0F9-4303-B4DB-BFDFE2DA614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alewaySemiBold-bold.fntdata"/><Relationship Id="rId41" Type="http://schemas.openxmlformats.org/officeDocument/2006/relationships/font" Target="fonts/RalewaySemiBold-regular.fntdata"/><Relationship Id="rId44" Type="http://schemas.openxmlformats.org/officeDocument/2006/relationships/font" Target="fonts/RalewaySemiBold-boldItalic.fntdata"/><Relationship Id="rId43" Type="http://schemas.openxmlformats.org/officeDocument/2006/relationships/font" Target="fonts/RalewaySemiBold-italic.fntdata"/><Relationship Id="rId46" Type="http://schemas.openxmlformats.org/officeDocument/2006/relationships/font" Target="fonts/Lato-bold.fntdata"/><Relationship Id="rId45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ato-boldItalic.fntdata"/><Relationship Id="rId47" Type="http://schemas.openxmlformats.org/officeDocument/2006/relationships/font" Target="fonts/Lato-italic.fntdata"/><Relationship Id="rId49" Type="http://schemas.openxmlformats.org/officeDocument/2006/relationships/font" Target="fonts/Montserra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-italic.fntdata"/><Relationship Id="rId50" Type="http://schemas.openxmlformats.org/officeDocument/2006/relationships/font" Target="fonts/Montserrat-bold.fntdata"/><Relationship Id="rId53" Type="http://schemas.openxmlformats.org/officeDocument/2006/relationships/font" Target="fonts/LatoLight-regular.fntdata"/><Relationship Id="rId52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55" Type="http://schemas.openxmlformats.org/officeDocument/2006/relationships/font" Target="fonts/LatoLight-italic.fntdata"/><Relationship Id="rId10" Type="http://schemas.openxmlformats.org/officeDocument/2006/relationships/slide" Target="slides/slide4.xml"/><Relationship Id="rId54" Type="http://schemas.openxmlformats.org/officeDocument/2006/relationships/font" Target="fonts/LatoLight-bold.fntdata"/><Relationship Id="rId13" Type="http://schemas.openxmlformats.org/officeDocument/2006/relationships/slide" Target="slides/slide7.xml"/><Relationship Id="rId57" Type="http://customschemas.google.com/relationships/presentationmetadata" Target="metadata"/><Relationship Id="rId12" Type="http://schemas.openxmlformats.org/officeDocument/2006/relationships/slide" Target="slides/slide6.xml"/><Relationship Id="rId56" Type="http://schemas.openxmlformats.org/officeDocument/2006/relationships/font" Target="fonts/LatoLight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e625fe84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8e625fe8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28e625fe847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6f6333f11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2a6f6333f1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2a6f6333f11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5e5b8be94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a5e5b8be9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6" name="Google Shape;186;g2a5e5b8be94_0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2822a36dbb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22822a36db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22822a36dbb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25331390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282533139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g28253313906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2cfffb357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282cfffb35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g282cfffb357_0_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8253313906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825331390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28253313906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acbb08ddb4_5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1acbb08ddb4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1acbb08ddb4_5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8253313906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2825331390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28253313906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3db3baf99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253db3baf9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253db3baf99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80" name="Google Shape;80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47e155c8f_36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2547e155c8f_3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6" name="Google Shape;306;g2547e155c8f_36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2cfffb357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282cfffb35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282cfffb357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f4cf40181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gff4cf40181_0_6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a3f1538678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g2a3f1538678_1_0:notes"/>
          <p:cNvSpPr/>
          <p:nvPr>
            <p:ph idx="2" type="sldImg"/>
          </p:nvPr>
        </p:nvSpPr>
        <p:spPr>
          <a:xfrm>
            <a:off x="701964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536791071b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2536791071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g2536791071b_0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547e155c8f_36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2547e155c8f_3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5" name="Google Shape;415;g2547e155c8f_36_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5b83f61283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15b83f6128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15b83f61283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a5e5b8be94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2a5e5b8be9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g2a5e5b8be94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547e155c8f_36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2547e155c8f_36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9" name="Google Shape;469;g2547e155c8f_36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7" name="Google Shape;477;p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59be3447d_4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2859be3447d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8" name="Google Shape;88;g2859be3447d_4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5b83f61283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g15b83f6128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7" name="Google Shape;487;g15b83f61283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5b83f61283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15b83f6128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g15b83f61283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be5f960db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be5f960d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21" name="Google Shape;521;gbe5f960db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3" name="Google Shape;533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59be3447d_4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2859be3447d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2859be3447d_4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59be3447d_4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2859be3447d_4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g2859be3447d_4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2504b9a7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g2a2504b9a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g2a2504b9a7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3f1538678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a3f153867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g2a3f1538678_3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59be3447d_4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859be3447d_4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2859be3447d_4_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47e155c8f_36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547e155c8f_36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4" name="Google Shape;144;g2547e155c8f_36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211b3e4330_1_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6" name="Google Shape;16;g1211b3e4330_1_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7" name="Google Shape;17;g1211b3e4330_1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11b3e4330_1_10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54" name="Google Shape;54;g1211b3e4330_1_10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11b3e4330_1_10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g1211b3e4330_1_10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8" name="Google Shape;58;g1211b3e4330_1_10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11b3e4330_1_1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25976690_16_84"/>
          <p:cNvSpPr txBox="1"/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/>
        </p:txBody>
      </p:sp>
      <p:sp>
        <p:nvSpPr>
          <p:cNvPr id="63" name="Google Shape;63;g12125976690_16_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12125976690_16_8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g12125976690_16_8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g12125976690_16_8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11b3e4330_1_110"/>
          <p:cNvSpPr txBox="1"/>
          <p:nvPr>
            <p:ph idx="1" type="body"/>
          </p:nvPr>
        </p:nvSpPr>
        <p:spPr>
          <a:xfrm>
            <a:off x="354425" y="1033313"/>
            <a:ext cx="114714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" name="Google Shape;20;g1211b3e4330_1_1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8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g1211b3e4330_1_11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NOAA_logo.png" id="22" name="Google Shape;22;g1211b3e4330_1_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863" y="75816"/>
            <a:ext cx="1075340" cy="104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1211b3e4330_1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36278" y="75824"/>
            <a:ext cx="1103327" cy="107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11b3e4330_1_7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g1211b3e4330_1_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11b3e4330_1_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" name="Google Shape;29;g1211b3e4330_1_7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" name="Google Shape;30;g1211b3e4330_1_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11b3e4330_1_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" name="Google Shape;33;g1211b3e4330_1_8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4" name="Google Shape;34;g1211b3e4330_1_8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1211b3e4330_1_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11b3e4330_1_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8" name="Google Shape;38;g1211b3e4330_1_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211b3e4330_1_8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41" name="Google Shape;41;g1211b3e4330_1_8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2" name="Google Shape;42;g1211b3e4330_1_8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11b3e4330_1_9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45" name="Google Shape;45;g1211b3e4330_1_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211b3e4330_1_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211b3e4330_1_9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9" name="Google Shape;49;g1211b3e4330_1_9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0" name="Google Shape;50;g1211b3e4330_1_9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1211b3e4330_1_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11b3e4330_1_6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1211b3e4330_1_6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1211b3e4330_1_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g1211b3e4330_1_65"/>
          <p:cNvSpPr txBox="1"/>
          <p:nvPr/>
        </p:nvSpPr>
        <p:spPr>
          <a:xfrm>
            <a:off x="-80350" y="6561775"/>
            <a:ext cx="33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TOWR-S Update December 15, 2023</a:t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meet.google.com/thn-pkwe-wb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ospo.noaa.gov/data/messages/2023/12/MSG_20231206_1916.html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vlab.noaa.gov/web/towr-s/goes-ccl" TargetMode="External"/><Relationship Id="rId4" Type="http://schemas.openxmlformats.org/officeDocument/2006/relationships/hyperlink" Target="https://www.weather.gov/media/notification/pdf_2023_24/scn23-93_goes-east-west_sbn_cloud_cover_layers.pdf" TargetMode="External"/><Relationship Id="rId5" Type="http://schemas.openxmlformats.org/officeDocument/2006/relationships/slide" Target="/ppt/slides/slide4.xml"/><Relationship Id="rId6" Type="http://schemas.openxmlformats.org/officeDocument/2006/relationships/slide" Target="/ppt/slides/slide2.xml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slide" Target="/ppt/slides/slide2.xml"/><Relationship Id="rId5" Type="http://schemas.openxmlformats.org/officeDocument/2006/relationships/hyperlink" Target="https://www.youtube.com/watch?t=3&amp;v=GU0kTMwKGOs&amp;embeds_referring_euri=https%3A%2F%2Fvlab.noaa.gov%2F&amp;feature=emb_imp_woyt" TargetMode="External"/><Relationship Id="rId6" Type="http://schemas.openxmlformats.org/officeDocument/2006/relationships/hyperlink" Target="https://www.youtube.com/watch?t=3&amp;v=GU0kTMwKGOs&amp;embeds_referring_euri=https%3A%2F%2Fvlab.noaa.gov%2F&amp;feature=emb_imp_woy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slide" Target="/ppt/slides/slide2.xml"/><Relationship Id="rId5" Type="http://schemas.openxmlformats.org/officeDocument/2006/relationships/image" Target="../media/image25.png"/><Relationship Id="rId6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2.xml"/><Relationship Id="rId4" Type="http://schemas.openxmlformats.org/officeDocument/2006/relationships/image" Target="../media/image20.gif"/><Relationship Id="rId5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2.png"/><Relationship Id="rId6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9.xml"/><Relationship Id="rId5" Type="http://schemas.openxmlformats.org/officeDocument/2006/relationships/slide" Target="/ppt/slides/slide12.xml"/><Relationship Id="rId6" Type="http://schemas.openxmlformats.org/officeDocument/2006/relationships/slide" Target="/ppt/slides/slide20.xml"/><Relationship Id="rId7" Type="http://schemas.openxmlformats.org/officeDocument/2006/relationships/slide" Target="/ppt/slides/slide25.xml"/><Relationship Id="rId8" Type="http://schemas.openxmlformats.org/officeDocument/2006/relationships/slide" Target="/ppt/slides/slide28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slide" Target="/ppt/slides/slide2.xml"/><Relationship Id="rId5" Type="http://schemas.openxmlformats.org/officeDocument/2006/relationships/hyperlink" Target="https://docs.google.com/presentation/d/15__5-Ke_rY0m1dlBRQtZChgxV6B9d1vH" TargetMode="External"/><Relationship Id="rId6" Type="http://schemas.openxmlformats.org/officeDocument/2006/relationships/hyperlink" Target="https://www.star.nesdis.noaa.gov/jpss/AlgorithmMaturity.php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slide" Target="/ppt/slides/slide2.xml"/><Relationship Id="rId4" Type="http://schemas.openxmlformats.org/officeDocument/2006/relationships/image" Target="../media/image27.png"/><Relationship Id="rId5" Type="http://schemas.openxmlformats.org/officeDocument/2006/relationships/hyperlink" Target="https://noaasis.noaa.gov/pdf/J-2%20Product%20Ops%20Plan_V1.1_FINAL_092322.pdf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slide" Target="/ppt/slides/slide2.xml"/><Relationship Id="rId5" Type="http://schemas.openxmlformats.org/officeDocument/2006/relationships/image" Target="../media/image19.png"/><Relationship Id="rId6" Type="http://schemas.openxmlformats.org/officeDocument/2006/relationships/hyperlink" Target="https://vlab.noaa.gov/web/towr-s/polar-planner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cs.google.com/presentation/d/17AlsDeVOBdl8aEPMRQNHv8ThLdIpNEmkjDYVLOYccCk/edit#slide=id.g1d7151ba4de_0_77" TargetMode="External"/><Relationship Id="rId4" Type="http://schemas.openxmlformats.org/officeDocument/2006/relationships/slide" Target="/ppt/slides/slide2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hyperlink" Target="https://bhoonidhi.nrsc.gov.i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space.oscar.wmo.int/satellites/view/oceansat_3_eos_06" TargetMode="External"/><Relationship Id="rId4" Type="http://schemas.openxmlformats.org/officeDocument/2006/relationships/slide" Target="/ppt/slides/slide2.xml"/><Relationship Id="rId9" Type="http://schemas.openxmlformats.org/officeDocument/2006/relationships/image" Target="../media/image29.png"/><Relationship Id="rId5" Type="http://schemas.openxmlformats.org/officeDocument/2006/relationships/image" Target="../media/image41.png"/><Relationship Id="rId6" Type="http://schemas.openxmlformats.org/officeDocument/2006/relationships/hyperlink" Target="https://space.oscar.wmo.int/satellites/view/mtg_i1" TargetMode="External"/><Relationship Id="rId7" Type="http://schemas.openxmlformats.org/officeDocument/2006/relationships/hyperlink" Target="https://www.eumetsat.int/getting-ready-data-first-mtg-missions" TargetMode="External"/><Relationship Id="rId8" Type="http://schemas.openxmlformats.org/officeDocument/2006/relationships/hyperlink" Target="https://www.eumetsat.int" TargetMode="External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https://vlab.noaa.gov/web/towr-s/polar-planner" TargetMode="External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space.oscar.wmo.int/satellites/view/goes_u" TargetMode="External"/><Relationship Id="rId4" Type="http://schemas.openxmlformats.org/officeDocument/2006/relationships/hyperlink" Target="https://docs.google.com/presentation/d/1QKxQLUdrB158yVUbwJmh3Xq7ngSxPoZK/edit#slide=id.g18ff1a60233_1_851" TargetMode="External"/><Relationship Id="rId9" Type="http://schemas.openxmlformats.org/officeDocument/2006/relationships/hyperlink" Target="https://www.nesdis.noaa.gov/next-generation/space-weather/ccor-goes-u" TargetMode="External"/><Relationship Id="rId5" Type="http://schemas.openxmlformats.org/officeDocument/2006/relationships/slide" Target="/ppt/slides/slide2.xml"/><Relationship Id="rId6" Type="http://schemas.openxmlformats.org/officeDocument/2006/relationships/hyperlink" Target="https://space.oscar.wmo.int/satellites/view/metop_sg_a1" TargetMode="External"/><Relationship Id="rId7" Type="http://schemas.openxmlformats.org/officeDocument/2006/relationships/hyperlink" Target="https://www.eumetsat.int/our-satellites/metop-series?sjid=future" TargetMode="External"/><Relationship Id="rId8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youtube.com/playlist?list=PLJzZC8w9vPV3kIBVNmQYzZfHO6vGZeNhN" TargetMode="External"/><Relationship Id="rId4" Type="http://schemas.openxmlformats.org/officeDocument/2006/relationships/hyperlink" Target="https://doc.csod.com/GlobalSearch/search.aspx?s=1&amp;q=Satellite%20Book%20Club" TargetMode="External"/><Relationship Id="rId5" Type="http://schemas.openxmlformats.org/officeDocument/2006/relationships/hyperlink" Target="https://vlab.noaa.gov/web/towr-s/sbc-video-search" TargetMode="External"/><Relationship Id="rId6" Type="http://schemas.openxmlformats.org/officeDocument/2006/relationships/image" Target="../media/image30.png"/><Relationship Id="rId7" Type="http://schemas.openxmlformats.org/officeDocument/2006/relationships/slide" Target="/ppt/slides/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vlab.noaa.gov/web/towr-s/dataset-guides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s://vlab.noaa.gov/web/towr-s/product-posture" TargetMode="External"/><Relationship Id="rId6" Type="http://schemas.openxmlformats.org/officeDocument/2006/relationships/slide" Target="/ppt/slides/slide2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vlab.noaa.gov/web/towr-s/communications" TargetMode="External"/><Relationship Id="rId4" Type="http://schemas.openxmlformats.org/officeDocument/2006/relationships/hyperlink" Target="https://vlab.noaa.gov/web/towr-s/communications" TargetMode="External"/><Relationship Id="rId5" Type="http://schemas.openxmlformats.org/officeDocument/2006/relationships/slide" Target="/ppt/slides/slide2.xml"/><Relationship Id="rId6" Type="http://schemas.openxmlformats.org/officeDocument/2006/relationships/image" Target="../media/image37.png"/><Relationship Id="rId7" Type="http://schemas.openxmlformats.org/officeDocument/2006/relationships/hyperlink" Target="https://vlab.noaa.gov/web/towr-s/communications" TargetMode="External"/><Relationship Id="rId8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Relationship Id="rId4" Type="http://schemas.openxmlformats.org/officeDocument/2006/relationships/slide" Target="/ppt/slides/slide2.xml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.xml"/><Relationship Id="rId10" Type="http://schemas.openxmlformats.org/officeDocument/2006/relationships/hyperlink" Target="https://vlab.noaa.gov/web/towr-s" TargetMode="External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brian.gockel@noaa.gov" TargetMode="External"/><Relationship Id="rId4" Type="http://schemas.openxmlformats.org/officeDocument/2006/relationships/hyperlink" Target="mailto:jordan.gerth@noaa.gov" TargetMode="External"/><Relationship Id="rId9" Type="http://schemas.openxmlformats.org/officeDocument/2006/relationships/hyperlink" Target="https://vlab.noaa.gov/web/towr-s" TargetMode="External"/><Relationship Id="rId5" Type="http://schemas.openxmlformats.org/officeDocument/2006/relationships/hyperlink" Target="mailto:john.d.evans@noaa.gov" TargetMode="External"/><Relationship Id="rId6" Type="http://schemas.openxmlformats.org/officeDocument/2006/relationships/hyperlink" Target="mailto:emily.maddox@noaa.gov" TargetMode="External"/><Relationship Id="rId7" Type="http://schemas.openxmlformats.org/officeDocument/2006/relationships/hyperlink" Target="https://nwschatws.slack.com" TargetMode="External"/><Relationship Id="rId8" Type="http://schemas.openxmlformats.org/officeDocument/2006/relationships/hyperlink" Target="https://app.slack.com/client/T025CHQ1A00/C05JM8S0XM3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slide" Target="/ppt/slides/slide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rammb2.cira.colostate.edu/wp-content/uploads/2023/08/QuickGuide_GOES_ABI_CCL_cira_31Aug2023.pdf" TargetMode="External"/><Relationship Id="rId4" Type="http://schemas.openxmlformats.org/officeDocument/2006/relationships/hyperlink" Target="mailto:emily.maddox@noaa.gov" TargetMode="External"/><Relationship Id="rId5" Type="http://schemas.openxmlformats.org/officeDocument/2006/relationships/hyperlink" Target="https://nws-internal.slack.com/#towr-s" TargetMode="External"/><Relationship Id="rId6" Type="http://schemas.openxmlformats.org/officeDocument/2006/relationships/hyperlink" Target="https://nws-internal.slack.com/#towr-s" TargetMode="External"/><Relationship Id="rId7" Type="http://schemas.openxmlformats.org/officeDocument/2006/relationships/hyperlink" Target="https://nws-internal.slack.com/#towr-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hyperlink" Target="mailto:emily.maddox@noaa.gov" TargetMode="External"/><Relationship Id="rId5" Type="http://schemas.openxmlformats.org/officeDocument/2006/relationships/hyperlink" Target="https://nws-internal.slack.com/#towr-s" TargetMode="External"/><Relationship Id="rId6" Type="http://schemas.openxmlformats.org/officeDocument/2006/relationships/hyperlink" Target="https://nws-internal.slack.com/#towr-s" TargetMode="External"/><Relationship Id="rId7" Type="http://schemas.openxmlformats.org/officeDocument/2006/relationships/hyperlink" Target="https://nws-internal.slack.com/#towr-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ctrTitle"/>
          </p:nvPr>
        </p:nvSpPr>
        <p:spPr>
          <a:xfrm>
            <a:off x="2209800" y="12192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4800"/>
              <a:buFont typeface="Calibri"/>
              <a:buNone/>
            </a:pPr>
            <a:r>
              <a:rPr lang="en-US" sz="4800">
                <a:latin typeface="Raleway SemiBold"/>
                <a:ea typeface="Raleway SemiBold"/>
                <a:cs typeface="Raleway SemiBold"/>
                <a:sym typeface="Raleway SemiBold"/>
              </a:rPr>
              <a:t>TOWR-S Update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" name="Google Shape;73;p1"/>
          <p:cNvSpPr txBox="1"/>
          <p:nvPr>
            <p:ph idx="1" type="subTitle"/>
          </p:nvPr>
        </p:nvSpPr>
        <p:spPr>
          <a:xfrm>
            <a:off x="1528350" y="2966450"/>
            <a:ext cx="9135300" cy="20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December 15, 2023</a:t>
            </a:r>
            <a:endParaRPr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None/>
            </a:pPr>
            <a:r>
              <a:rPr lang="en-US" sz="1400" u="sng">
                <a:solidFill>
                  <a:srgbClr val="1C4587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https://meet.google.com/thn-pkwe-wbr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4" name="Google Shape;74;p1"/>
          <p:cNvCxnSpPr/>
          <p:nvPr/>
        </p:nvCxnSpPr>
        <p:spPr>
          <a:xfrm>
            <a:off x="2819400" y="2819400"/>
            <a:ext cx="65532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75" name="Google Shape;75;p1"/>
          <p:cNvSpPr/>
          <p:nvPr/>
        </p:nvSpPr>
        <p:spPr>
          <a:xfrm rot="851864">
            <a:off x="10396155" y="3226989"/>
            <a:ext cx="1471445" cy="1024620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47843"/>
              </a:srgbClr>
            </a:outerShdw>
          </a:effectLst>
        </p:spPr>
        <p:txBody>
          <a:bodyPr anchorCtr="0" anchor="ctr" bIns="91425" lIns="91425" spcFirstLastPara="1" rIns="91425" wrap="square" tIns="2743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Best viewed in Google Slides.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12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All are invited to insert comments.</a:t>
            </a:r>
            <a:endParaRPr b="0" i="0" sz="12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" name="Google Shape;7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6999" y="4180650"/>
            <a:ext cx="7378025" cy="184450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e625fe847_0_0"/>
          <p:cNvSpPr txBox="1"/>
          <p:nvPr>
            <p:ph idx="1" type="body"/>
          </p:nvPr>
        </p:nvSpPr>
        <p:spPr>
          <a:xfrm>
            <a:off x="1519525" y="780775"/>
            <a:ext cx="9455100" cy="18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9550" lvl="1" marL="3429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GLM is experiencing scattered false detections in all Lightning products delivered to AWIPS, GRB, and PDA</a:t>
            </a:r>
            <a:endParaRPr sz="1500"/>
          </a:p>
          <a:p>
            <a:pPr indent="-1905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200"/>
              <a:t>GOES-18 / GOES-West is worse than GOES-16 / GOES-East</a:t>
            </a:r>
            <a:endParaRPr sz="1200"/>
          </a:p>
          <a:p>
            <a:pPr indent="-209550" lvl="1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Began Nov. 28 @ 17:11z (GOES-16), 17:51z (GOES-18) (see </a:t>
            </a:r>
            <a:r>
              <a:rPr lang="en-US" sz="1500" u="sng">
                <a:solidFill>
                  <a:schemeClr val="hlink"/>
                </a:solidFill>
                <a:hlinkClick r:id="rId3"/>
              </a:rPr>
              <a:t>OSPO notice</a:t>
            </a:r>
            <a:r>
              <a:rPr lang="en-US" sz="1500"/>
              <a:t>)</a:t>
            </a:r>
            <a:endParaRPr sz="1500"/>
          </a:p>
          <a:p>
            <a:pPr indent="-1905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200"/>
              <a:t>Coincides with debut of "DO.13" baseline in the GOES-R Product Generation system</a:t>
            </a:r>
            <a:endParaRPr sz="1500"/>
          </a:p>
          <a:p>
            <a:pPr indent="-209550" lvl="1" marL="342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GOES-R program is working intensively with L3Harris to pinpoint the root cause</a:t>
            </a:r>
            <a:endParaRPr sz="1500"/>
          </a:p>
          <a:p>
            <a:pPr indent="-1905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200"/>
              <a:t>Most likely related to L2 data processing/filtering; GLM instruments remain in good shape</a:t>
            </a:r>
            <a:endParaRPr sz="1500"/>
          </a:p>
        </p:txBody>
      </p:sp>
      <p:pic>
        <p:nvPicPr>
          <p:cNvPr id="155" name="Google Shape;155;g28e625fe847_0_0"/>
          <p:cNvPicPr preferRelativeResize="0"/>
          <p:nvPr/>
        </p:nvPicPr>
        <p:blipFill rotWithShape="1">
          <a:blip r:embed="rId4">
            <a:alphaModFix/>
          </a:blip>
          <a:srcRect b="3308" l="2814" r="11370" t="2413"/>
          <a:stretch/>
        </p:blipFill>
        <p:spPr>
          <a:xfrm>
            <a:off x="6188932" y="2708850"/>
            <a:ext cx="3852693" cy="3871524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9803"/>
              </a:srgbClr>
            </a:outerShdw>
          </a:effectLst>
        </p:spPr>
      </p:pic>
      <p:sp>
        <p:nvSpPr>
          <p:cNvPr id="156" name="Google Shape;156;g28e625fe847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GLM False Detections</a:t>
            </a:r>
            <a:endParaRPr/>
          </a:p>
        </p:txBody>
      </p:sp>
      <p:sp>
        <p:nvSpPr>
          <p:cNvPr id="157" name="Google Shape;157;g28e625fe847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8" name="Google Shape;158;g28e625fe847_0_0"/>
          <p:cNvPicPr preferRelativeResize="0"/>
          <p:nvPr/>
        </p:nvPicPr>
        <p:blipFill rotWithShape="1">
          <a:blip r:embed="rId5">
            <a:alphaModFix/>
          </a:blip>
          <a:srcRect b="0" l="38474" r="19119" t="25595"/>
          <a:stretch/>
        </p:blipFill>
        <p:spPr>
          <a:xfrm>
            <a:off x="2132200" y="2708850"/>
            <a:ext cx="3852693" cy="38715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9803"/>
              </a:srgbClr>
            </a:outerShdw>
          </a:effectLst>
        </p:spPr>
      </p:pic>
      <p:sp>
        <p:nvSpPr>
          <p:cNvPr id="159" name="Google Shape;159;g28e625fe847_0_0"/>
          <p:cNvSpPr txBox="1"/>
          <p:nvPr/>
        </p:nvSpPr>
        <p:spPr>
          <a:xfrm>
            <a:off x="0" y="2816175"/>
            <a:ext cx="2083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GOES-West GLM FED </a:t>
            </a:r>
            <a:b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5-minute flash counts</a:t>
            </a:r>
            <a:endParaRPr b="0" i="0" sz="1300" u="none" cap="none" strike="noStrike">
              <a:solidFill>
                <a:srgbClr val="298CC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Nov. 28 @ </a:t>
            </a:r>
            <a:r>
              <a:rPr b="1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17:35-17:40z</a:t>
            </a:r>
            <a:endParaRPr b="1" i="0" sz="1300" u="none" cap="none" strike="noStrike">
              <a:solidFill>
                <a:srgbClr val="298CC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g28e625fe847_0_0"/>
          <p:cNvSpPr txBox="1"/>
          <p:nvPr/>
        </p:nvSpPr>
        <p:spPr>
          <a:xfrm>
            <a:off x="10117825" y="2816175"/>
            <a:ext cx="2083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GOES-West GLM FED </a:t>
            </a:r>
            <a:b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5-minute flash counts</a:t>
            </a:r>
            <a:endParaRPr b="0" i="0" sz="1300" u="none" cap="none" strike="noStrike">
              <a:solidFill>
                <a:srgbClr val="298CC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Nov. 28 @ </a:t>
            </a:r>
            <a:r>
              <a:rPr b="1" i="0" lang="en-US" sz="1300" u="none" cap="none" strike="noStrike">
                <a:solidFill>
                  <a:srgbClr val="298CCF"/>
                </a:solidFill>
                <a:latin typeface="Lato"/>
                <a:ea typeface="Lato"/>
                <a:cs typeface="Lato"/>
                <a:sym typeface="Lato"/>
              </a:rPr>
              <a:t>17:55-18:00z</a:t>
            </a:r>
            <a:endParaRPr b="1" i="0" sz="1300" u="none" cap="none" strike="noStrike">
              <a:solidFill>
                <a:srgbClr val="298CC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6f6333f11_0_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GLM False Detections</a:t>
            </a:r>
            <a:endParaRPr/>
          </a:p>
        </p:txBody>
      </p:sp>
      <p:sp>
        <p:nvSpPr>
          <p:cNvPr id="167" name="Google Shape;167;g2a6f6333f11_0_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68" name="Google Shape;168;g2a6f6333f11_0_1"/>
          <p:cNvGrpSpPr/>
          <p:nvPr/>
        </p:nvGrpSpPr>
        <p:grpSpPr>
          <a:xfrm>
            <a:off x="1129150" y="1047475"/>
            <a:ext cx="9890424" cy="2368826"/>
            <a:chOff x="1129150" y="1047475"/>
            <a:chExt cx="9890424" cy="2368826"/>
          </a:xfrm>
        </p:grpSpPr>
        <p:pic>
          <p:nvPicPr>
            <p:cNvPr id="169" name="Google Shape;169;g2a6f6333f11_0_1"/>
            <p:cNvPicPr preferRelativeResize="0"/>
            <p:nvPr/>
          </p:nvPicPr>
          <p:blipFill rotWithShape="1">
            <a:blip r:embed="rId3">
              <a:alphaModFix/>
            </a:blip>
            <a:srcRect b="729" l="2979" r="270" t="29830"/>
            <a:stretch/>
          </p:blipFill>
          <p:spPr>
            <a:xfrm>
              <a:off x="1129150" y="1047475"/>
              <a:ext cx="9890424" cy="2368826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803"/>
                </a:srgbClr>
              </a:outerShdw>
            </a:effectLst>
          </p:spPr>
        </p:pic>
        <p:grpSp>
          <p:nvGrpSpPr>
            <p:cNvPr id="170" name="Google Shape;170;g2a6f6333f11_0_1"/>
            <p:cNvGrpSpPr/>
            <p:nvPr/>
          </p:nvGrpSpPr>
          <p:grpSpPr>
            <a:xfrm>
              <a:off x="4213243" y="1926056"/>
              <a:ext cx="956347" cy="715547"/>
              <a:chOff x="8126724" y="2312825"/>
              <a:chExt cx="694868" cy="410291"/>
            </a:xfrm>
          </p:grpSpPr>
          <p:sp>
            <p:nvSpPr>
              <p:cNvPr id="171" name="Google Shape;171;g2a6f6333f11_0_1"/>
              <p:cNvSpPr/>
              <p:nvPr/>
            </p:nvSpPr>
            <p:spPr>
              <a:xfrm>
                <a:off x="8484796" y="2369232"/>
                <a:ext cx="334937" cy="177054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g2a6f6333f11_0_1"/>
              <p:cNvSpPr/>
              <p:nvPr/>
            </p:nvSpPr>
            <p:spPr>
              <a:xfrm>
                <a:off x="8126724" y="2312825"/>
                <a:ext cx="437966" cy="20797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g2a6f6333f11_0_1"/>
              <p:cNvSpPr/>
              <p:nvPr/>
            </p:nvSpPr>
            <p:spPr>
              <a:xfrm>
                <a:off x="8126740" y="2520876"/>
                <a:ext cx="332502" cy="202240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g2a6f6333f11_0_1"/>
              <p:cNvSpPr/>
              <p:nvPr/>
            </p:nvSpPr>
            <p:spPr>
              <a:xfrm>
                <a:off x="8459868" y="2545271"/>
                <a:ext cx="361724" cy="17653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5" name="Google Shape;175;g2a6f6333f11_0_1"/>
          <p:cNvGrpSpPr/>
          <p:nvPr/>
        </p:nvGrpSpPr>
        <p:grpSpPr>
          <a:xfrm>
            <a:off x="1129150" y="3654044"/>
            <a:ext cx="9897101" cy="2393731"/>
            <a:chOff x="1129150" y="3654044"/>
            <a:chExt cx="9897101" cy="2393731"/>
          </a:xfrm>
        </p:grpSpPr>
        <p:pic>
          <p:nvPicPr>
            <p:cNvPr id="176" name="Google Shape;176;g2a6f6333f11_0_1"/>
            <p:cNvPicPr preferRelativeResize="0"/>
            <p:nvPr/>
          </p:nvPicPr>
          <p:blipFill rotWithShape="1">
            <a:blip r:embed="rId4">
              <a:alphaModFix/>
            </a:blip>
            <a:srcRect b="0" l="3217" r="432" t="29764"/>
            <a:stretch/>
          </p:blipFill>
          <p:spPr>
            <a:xfrm>
              <a:off x="1129150" y="3654044"/>
              <a:ext cx="9897101" cy="2393731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803"/>
                </a:srgbClr>
              </a:outerShdw>
            </a:effectLst>
          </p:spPr>
        </p:pic>
        <p:grpSp>
          <p:nvGrpSpPr>
            <p:cNvPr id="177" name="Google Shape;177;g2a6f6333f11_0_1"/>
            <p:cNvGrpSpPr/>
            <p:nvPr/>
          </p:nvGrpSpPr>
          <p:grpSpPr>
            <a:xfrm>
              <a:off x="6093440" y="4556838"/>
              <a:ext cx="670061" cy="504411"/>
              <a:chOff x="8126724" y="2312825"/>
              <a:chExt cx="694868" cy="410291"/>
            </a:xfrm>
          </p:grpSpPr>
          <p:sp>
            <p:nvSpPr>
              <p:cNvPr id="178" name="Google Shape;178;g2a6f6333f11_0_1"/>
              <p:cNvSpPr/>
              <p:nvPr/>
            </p:nvSpPr>
            <p:spPr>
              <a:xfrm>
                <a:off x="8484796" y="2369232"/>
                <a:ext cx="334937" cy="177054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g2a6f6333f11_0_1"/>
              <p:cNvSpPr/>
              <p:nvPr/>
            </p:nvSpPr>
            <p:spPr>
              <a:xfrm>
                <a:off x="8126724" y="2312825"/>
                <a:ext cx="437966" cy="20797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g2a6f6333f11_0_1"/>
              <p:cNvSpPr/>
              <p:nvPr/>
            </p:nvSpPr>
            <p:spPr>
              <a:xfrm>
                <a:off x="8126740" y="2520876"/>
                <a:ext cx="332502" cy="202240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g2a6f6333f11_0_1"/>
              <p:cNvSpPr/>
              <p:nvPr/>
            </p:nvSpPr>
            <p:spPr>
              <a:xfrm>
                <a:off x="8459868" y="2545271"/>
                <a:ext cx="361724" cy="17653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2" name="Google Shape;182;g2a6f6333f11_0_1"/>
          <p:cNvSpPr txBox="1"/>
          <p:nvPr/>
        </p:nvSpPr>
        <p:spPr>
          <a:xfrm rot="5400000">
            <a:off x="10014675" y="3346401"/>
            <a:ext cx="2259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 Kashaud Bowman , Lee Byerle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a5e5b8be94_0_31"/>
          <p:cNvSpPr txBox="1"/>
          <p:nvPr>
            <p:ph idx="1" type="subTitle"/>
          </p:nvPr>
        </p:nvSpPr>
        <p:spPr>
          <a:xfrm>
            <a:off x="1086325" y="2076325"/>
            <a:ext cx="101361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Recent and upcoming satellite data products / changes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9" name="Google Shape;189;g2a5e5b8be94_0_31"/>
          <p:cNvCxnSpPr/>
          <p:nvPr/>
        </p:nvCxnSpPr>
        <p:spPr>
          <a:xfrm>
            <a:off x="1924075" y="2819400"/>
            <a:ext cx="84471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190" name="Google Shape;190;g2a5e5b8be94_0_3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822a36dbb_0_11"/>
          <p:cNvSpPr txBox="1"/>
          <p:nvPr>
            <p:ph idx="1" type="body"/>
          </p:nvPr>
        </p:nvSpPr>
        <p:spPr>
          <a:xfrm>
            <a:off x="8284200" y="1145100"/>
            <a:ext cx="3755400" cy="54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55575" lvl="0" marL="2286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650"/>
              <a:buChar char="•"/>
            </a:pPr>
            <a:r>
              <a:rPr lang="en-US" sz="1650"/>
              <a:t>Cloud fraction estimates in 5 altitude layers:</a:t>
            </a:r>
            <a:endParaRPr sz="1650"/>
          </a:p>
          <a:p>
            <a:pPr indent="-203200" lvl="1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</a:pPr>
            <a:r>
              <a:rPr b="1" lang="en-US" sz="1400"/>
              <a:t>Full Disk</a:t>
            </a:r>
            <a:r>
              <a:rPr lang="en-US" sz="1400"/>
              <a:t> and </a:t>
            </a:r>
            <a:r>
              <a:rPr b="1" lang="en-US" sz="1400"/>
              <a:t>CONUS </a:t>
            </a:r>
            <a:r>
              <a:rPr lang="en-US" sz="1400"/>
              <a:t>sectors:</a:t>
            </a:r>
            <a:r>
              <a:rPr b="1" lang="en-US" sz="1400"/>
              <a:t> 10 km</a:t>
            </a:r>
            <a:r>
              <a:rPr lang="en-US" sz="1400"/>
              <a:t> resolution; </a:t>
            </a:r>
            <a:endParaRPr sz="1400"/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</a:pPr>
            <a:r>
              <a:rPr lang="en-US" sz="1400"/>
              <a:t>Full Disk: every hour</a:t>
            </a:r>
            <a:endParaRPr sz="1400"/>
          </a:p>
          <a:p>
            <a:pPr indent="-20320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</a:pPr>
            <a:r>
              <a:rPr lang="en-US" sz="1400"/>
              <a:t>CONUS: every 5 minutes</a:t>
            </a:r>
            <a:r>
              <a:rPr i="1" lang="en-US" sz="1400"/>
              <a:t> </a:t>
            </a:r>
            <a:endParaRPr i="1" sz="1400"/>
          </a:p>
          <a:p>
            <a:pPr indent="-203200" lvl="1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</a:pPr>
            <a:r>
              <a:rPr b="1" lang="en-US" sz="1400"/>
              <a:t>Mesoscale </a:t>
            </a:r>
            <a:r>
              <a:rPr lang="en-US" sz="1400"/>
              <a:t>sectors: </a:t>
            </a:r>
            <a:r>
              <a:rPr b="1" lang="en-US" sz="1400"/>
              <a:t>4km</a:t>
            </a:r>
            <a:r>
              <a:rPr lang="en-US" sz="1400"/>
              <a:t>; every </a:t>
            </a:r>
            <a:r>
              <a:rPr b="1" lang="en-US" sz="1400"/>
              <a:t>5 minutes</a:t>
            </a:r>
            <a:r>
              <a:rPr lang="en-US" sz="1400"/>
              <a:t> </a:t>
            </a:r>
            <a:endParaRPr sz="1400"/>
          </a:p>
          <a:p>
            <a:pPr indent="-155575" lvl="0" marL="2286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650"/>
              <a:buChar char="•"/>
            </a:pPr>
            <a:r>
              <a:rPr lang="en-US" sz="1650"/>
              <a:t>More information can be found in the </a:t>
            </a:r>
            <a:r>
              <a:rPr lang="en-US" sz="1650" u="sng">
                <a:solidFill>
                  <a:schemeClr val="hlink"/>
                </a:solidFill>
                <a:hlinkClick r:id="rId3"/>
              </a:rPr>
              <a:t>Dataset Guide</a:t>
            </a:r>
            <a:r>
              <a:rPr lang="en-US" sz="1650"/>
              <a:t> or in NWS Service Change Notice </a:t>
            </a:r>
            <a:r>
              <a:rPr lang="en-US" sz="1650" u="sng">
                <a:solidFill>
                  <a:schemeClr val="hlink"/>
                </a:solidFill>
                <a:hlinkClick r:id="rId4"/>
              </a:rPr>
              <a:t>SCN23-93</a:t>
            </a:r>
            <a:r>
              <a:rPr lang="en-US" sz="1650"/>
              <a:t>.</a:t>
            </a:r>
            <a:endParaRPr sz="1650"/>
          </a:p>
          <a:p>
            <a:pPr indent="-219075" lvl="0" marL="28575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650"/>
              <a:buChar char="•"/>
            </a:pPr>
            <a:r>
              <a:rPr lang="en-US" sz="1650"/>
              <a:t>TOWR-S RPM v24 (</a:t>
            </a:r>
            <a:r>
              <a:rPr lang="en-US" sz="1650" u="sng">
                <a:solidFill>
                  <a:schemeClr val="hlink"/>
                </a:solidFill>
                <a:hlinkClick action="ppaction://hlinksldjump" r:id="rId5"/>
              </a:rPr>
              <a:t>see above</a:t>
            </a:r>
            <a:r>
              <a:rPr lang="en-US" sz="1650"/>
              <a:t>) configures AWIPS to handle and display this product. </a:t>
            </a:r>
            <a:endParaRPr sz="1650"/>
          </a:p>
          <a:p>
            <a:pPr indent="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650"/>
          </a:p>
          <a:p>
            <a:pPr indent="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650"/>
          </a:p>
        </p:txBody>
      </p:sp>
      <p:sp>
        <p:nvSpPr>
          <p:cNvPr id="197" name="Google Shape;197;g22822a36dbb_0_1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g22822a36dbb_0_1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g22822a36dbb_0_1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800"/>
              <a:t>Now on SBN: </a:t>
            </a:r>
            <a:r>
              <a:rPr lang="en-US" sz="3000"/>
              <a:t>GOES-East/West Cloud Cover Layers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200" name="Google Shape;200;g22822a36dbb_0_11"/>
          <p:cNvSpPr txBox="1"/>
          <p:nvPr/>
        </p:nvSpPr>
        <p:spPr>
          <a:xfrm>
            <a:off x="7164838" y="5522708"/>
            <a:ext cx="1122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 V  Wegman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1" name="Google Shape;201;g22822a36dbb_0_11"/>
          <p:cNvGrpSpPr/>
          <p:nvPr/>
        </p:nvGrpSpPr>
        <p:grpSpPr>
          <a:xfrm>
            <a:off x="291026" y="1217992"/>
            <a:ext cx="8064281" cy="4304718"/>
            <a:chOff x="493325" y="1026600"/>
            <a:chExt cx="10834719" cy="5322351"/>
          </a:xfrm>
        </p:grpSpPr>
        <p:pic>
          <p:nvPicPr>
            <p:cNvPr id="202" name="Google Shape;202;g22822a36dbb_0_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93325" y="1026600"/>
              <a:ext cx="10746081" cy="5322351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</p:pic>
        <p:sp>
          <p:nvSpPr>
            <p:cNvPr id="203" name="Google Shape;203;g22822a36dbb_0_11"/>
            <p:cNvSpPr txBox="1"/>
            <p:nvPr/>
          </p:nvSpPr>
          <p:spPr>
            <a:xfrm>
              <a:off x="4281972" y="3951509"/>
              <a:ext cx="3233100" cy="4377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Cloud fraction: surface to 5 kft</a:t>
              </a:r>
              <a:endParaRPr b="1" i="0" sz="11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4" name="Google Shape;204;g22822a36dbb_0_11"/>
            <p:cNvSpPr txBox="1"/>
            <p:nvPr/>
          </p:nvSpPr>
          <p:spPr>
            <a:xfrm>
              <a:off x="1378549" y="3951500"/>
              <a:ext cx="2542200" cy="4377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Cloud fraction: 5 to 10 kft</a:t>
              </a:r>
              <a:endParaRPr b="1" i="0" sz="11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5" name="Google Shape;205;g22822a36dbb_0_11"/>
            <p:cNvSpPr txBox="1"/>
            <p:nvPr/>
          </p:nvSpPr>
          <p:spPr>
            <a:xfrm>
              <a:off x="8331944" y="1408205"/>
              <a:ext cx="2996100" cy="4377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Cloud fraction: 10 to 18 kft</a:t>
              </a:r>
              <a:endParaRPr b="1" i="0" sz="11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g22822a36dbb_0_11"/>
            <p:cNvSpPr txBox="1"/>
            <p:nvPr/>
          </p:nvSpPr>
          <p:spPr>
            <a:xfrm>
              <a:off x="4737767" y="1408205"/>
              <a:ext cx="3018000" cy="4377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Cloud Fraction: 18 to 24 kft</a:t>
              </a:r>
              <a:endParaRPr b="1" i="0" sz="11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" name="Google Shape;207;g22822a36dbb_0_11"/>
            <p:cNvSpPr txBox="1"/>
            <p:nvPr/>
          </p:nvSpPr>
          <p:spPr>
            <a:xfrm>
              <a:off x="1223245" y="1408205"/>
              <a:ext cx="2816400" cy="4377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Cloud fraction: above 24 kft</a:t>
              </a:r>
              <a:endParaRPr b="1" i="0" sz="11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8" name="Google Shape;208;g22822a36dbb_0_11"/>
            <p:cNvSpPr txBox="1"/>
            <p:nvPr/>
          </p:nvSpPr>
          <p:spPr>
            <a:xfrm>
              <a:off x="8723521" y="3954775"/>
              <a:ext cx="2542200" cy="647100"/>
            </a:xfrm>
            <a:prstGeom prst="rect">
              <a:avLst/>
            </a:prstGeom>
            <a:noFill/>
            <a:ln>
              <a:noFill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Cloud presence / absence</a:t>
              </a:r>
              <a:b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b="1" i="0" lang="en-US" sz="1100" u="none" cap="none" strike="noStrike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(all layers)</a:t>
              </a:r>
              <a:endParaRPr b="1" i="0" sz="11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aphicFrame>
        <p:nvGraphicFramePr>
          <p:cNvPr id="209" name="Google Shape;209;g22822a36dbb_0_11"/>
          <p:cNvGraphicFramePr/>
          <p:nvPr/>
        </p:nvGraphicFramePr>
        <p:xfrm>
          <a:off x="291000" y="121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{40743402-E0F9-4303-B4DB-BFDFE2DA614B}</a:tableStyleId>
              </a:tblPr>
              <a:tblGrid>
                <a:gridCol w="2664400"/>
                <a:gridCol w="2664400"/>
                <a:gridCol w="2664400"/>
              </a:tblGrid>
              <a:tr h="21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50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28253313906_0_0"/>
          <p:cNvPicPr preferRelativeResize="0"/>
          <p:nvPr/>
        </p:nvPicPr>
        <p:blipFill rotWithShape="1">
          <a:blip r:embed="rId3">
            <a:alphaModFix/>
          </a:blip>
          <a:srcRect b="0" l="6419" r="0" t="0"/>
          <a:stretch/>
        </p:blipFill>
        <p:spPr>
          <a:xfrm>
            <a:off x="1068850" y="982175"/>
            <a:ext cx="4824248" cy="24648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g28253313906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g28253313906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g28253313906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700"/>
              <a:t>Available soon on PDA: </a:t>
            </a:r>
            <a:r>
              <a:rPr lang="en-US" sz="2600"/>
              <a:t>GOES-West Alaska sector Fog &amp; Low Stratus</a:t>
            </a:r>
            <a:endParaRPr sz="2600">
              <a:solidFill>
                <a:srgbClr val="666666"/>
              </a:solidFill>
            </a:endParaRPr>
          </a:p>
        </p:txBody>
      </p:sp>
      <p:pic>
        <p:nvPicPr>
          <p:cNvPr id="219" name="Google Shape;219;g2825331390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3725" y="2045600"/>
            <a:ext cx="6810850" cy="4492475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8900000" dist="66675">
              <a:srgbClr val="000000">
                <a:alpha val="48627"/>
              </a:srgbClr>
            </a:outerShdw>
          </a:effectLst>
        </p:spPr>
      </p:pic>
      <p:sp>
        <p:nvSpPr>
          <p:cNvPr id="220" name="Google Shape;220;g28253313906_0_0"/>
          <p:cNvSpPr txBox="1"/>
          <p:nvPr/>
        </p:nvSpPr>
        <p:spPr>
          <a:xfrm>
            <a:off x="1074100" y="3064175"/>
            <a:ext cx="326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(GOES-West Geostationary)</a:t>
            </a:r>
            <a:endParaRPr b="0" i="0" sz="14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8253313906_0_0"/>
          <p:cNvSpPr txBox="1"/>
          <p:nvPr/>
        </p:nvSpPr>
        <p:spPr>
          <a:xfrm>
            <a:off x="4976550" y="2209000"/>
            <a:ext cx="223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(polar stereographic)</a:t>
            </a:r>
            <a:endParaRPr b="0" i="0" sz="14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8253313906_0_0"/>
          <p:cNvSpPr txBox="1"/>
          <p:nvPr>
            <p:ph idx="1" type="body"/>
          </p:nvPr>
        </p:nvSpPr>
        <p:spPr>
          <a:xfrm>
            <a:off x="461900" y="3554950"/>
            <a:ext cx="4259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8575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This subset of the GOES-West Full Disk product covers the Alaska sector (defined in a Polar Stereographic projection).</a:t>
            </a:r>
            <a:endParaRPr sz="2000"/>
          </a:p>
          <a:p>
            <a:pPr indent="-241300" lvl="0" marL="2857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Expected Dec. 2023 / Jan. 2024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2cfffb357_0_5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g282cfffb357_0_54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900"/>
              <a:t>Now in evaluation:</a:t>
            </a:r>
            <a:r>
              <a:rPr lang="en-US" sz="3100"/>
              <a:t> </a:t>
            </a:r>
            <a:r>
              <a:rPr lang="en-US"/>
              <a:t>GOES-R ABI Flood Maps</a:t>
            </a:r>
            <a:endParaRPr/>
          </a:p>
        </p:txBody>
      </p:sp>
      <p:grpSp>
        <p:nvGrpSpPr>
          <p:cNvPr id="230" name="Google Shape;230;g282cfffb357_0_54"/>
          <p:cNvGrpSpPr/>
          <p:nvPr/>
        </p:nvGrpSpPr>
        <p:grpSpPr>
          <a:xfrm>
            <a:off x="7558317" y="4012824"/>
            <a:ext cx="4117575" cy="2719349"/>
            <a:chOff x="6978588" y="3860425"/>
            <a:chExt cx="4117575" cy="2719349"/>
          </a:xfrm>
        </p:grpSpPr>
        <p:pic>
          <p:nvPicPr>
            <p:cNvPr id="231" name="Google Shape;231;g282cfffb357_0_54"/>
            <p:cNvPicPr preferRelativeResize="0"/>
            <p:nvPr/>
          </p:nvPicPr>
          <p:blipFill rotWithShape="1">
            <a:blip r:embed="rId3">
              <a:alphaModFix/>
            </a:blip>
            <a:srcRect b="0" l="0" r="24212" t="6872"/>
            <a:stretch/>
          </p:blipFill>
          <p:spPr>
            <a:xfrm>
              <a:off x="6978588" y="3860425"/>
              <a:ext cx="4117575" cy="2719349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</p:pic>
        <p:sp>
          <p:nvSpPr>
            <p:cNvPr id="232" name="Google Shape;232;g282cfffb357_0_54"/>
            <p:cNvSpPr txBox="1"/>
            <p:nvPr/>
          </p:nvSpPr>
          <p:spPr>
            <a:xfrm>
              <a:off x="7105650" y="5636250"/>
              <a:ext cx="1047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(VIIRS Flood map for comparison)</a:t>
              </a:r>
              <a:endParaRPr b="1" i="0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33" name="Google Shape;233;g282cfffb357_0_54"/>
          <p:cNvSpPr txBox="1"/>
          <p:nvPr/>
        </p:nvSpPr>
        <p:spPr>
          <a:xfrm rot="5400000">
            <a:off x="11289538" y="3803408"/>
            <a:ext cx="1122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h/t Derek Van Pelt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4" name="Google Shape;234;g282cfffb357_0_54"/>
          <p:cNvGrpSpPr/>
          <p:nvPr/>
        </p:nvGrpSpPr>
        <p:grpSpPr>
          <a:xfrm>
            <a:off x="7558263" y="1173338"/>
            <a:ext cx="4117575" cy="2677230"/>
            <a:chOff x="6978588" y="1097138"/>
            <a:chExt cx="4117575" cy="2677230"/>
          </a:xfrm>
        </p:grpSpPr>
        <p:pic>
          <p:nvPicPr>
            <p:cNvPr id="235" name="Google Shape;235;g282cfffb357_0_54"/>
            <p:cNvPicPr preferRelativeResize="0"/>
            <p:nvPr/>
          </p:nvPicPr>
          <p:blipFill rotWithShape="1">
            <a:blip r:embed="rId4">
              <a:alphaModFix/>
            </a:blip>
            <a:srcRect b="0" l="0" r="24828" t="6984"/>
            <a:stretch/>
          </p:blipFill>
          <p:spPr>
            <a:xfrm>
              <a:off x="6978588" y="1097138"/>
              <a:ext cx="4117575" cy="267723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</p:pic>
        <p:sp>
          <p:nvSpPr>
            <p:cNvPr id="236" name="Google Shape;236;g282cfffb357_0_54"/>
            <p:cNvSpPr txBox="1"/>
            <p:nvPr/>
          </p:nvSpPr>
          <p:spPr>
            <a:xfrm>
              <a:off x="7105650" y="2961975"/>
              <a:ext cx="1047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ABI Flood map</a:t>
              </a:r>
              <a:endParaRPr b="1" i="0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37" name="Google Shape;237;g282cfffb357_0_54"/>
          <p:cNvGrpSpPr/>
          <p:nvPr/>
        </p:nvGrpSpPr>
        <p:grpSpPr>
          <a:xfrm>
            <a:off x="3067366" y="3095547"/>
            <a:ext cx="4326338" cy="3636565"/>
            <a:chOff x="2993588" y="1097150"/>
            <a:chExt cx="3896549" cy="3275300"/>
          </a:xfrm>
        </p:grpSpPr>
        <p:pic>
          <p:nvPicPr>
            <p:cNvPr id="238" name="Google Shape;238;g282cfffb357_0_54"/>
            <p:cNvPicPr preferRelativeResize="0"/>
            <p:nvPr/>
          </p:nvPicPr>
          <p:blipFill rotWithShape="1">
            <a:blip r:embed="rId5">
              <a:alphaModFix/>
            </a:blip>
            <a:srcRect b="5857" l="16485" r="38935" t="5243"/>
            <a:stretch/>
          </p:blipFill>
          <p:spPr>
            <a:xfrm>
              <a:off x="2993588" y="1097150"/>
              <a:ext cx="3896549" cy="32753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</p:pic>
        <p:sp>
          <p:nvSpPr>
            <p:cNvPr id="239" name="Google Shape;239;g282cfffb357_0_54"/>
            <p:cNvSpPr txBox="1"/>
            <p:nvPr/>
          </p:nvSpPr>
          <p:spPr>
            <a:xfrm>
              <a:off x="3112445" y="3689519"/>
              <a:ext cx="12405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Cloud clearing through the day</a:t>
              </a:r>
              <a:endParaRPr b="1" i="0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0" name="Google Shape;240;g282cfffb357_0_54"/>
          <p:cNvGrpSpPr/>
          <p:nvPr/>
        </p:nvGrpSpPr>
        <p:grpSpPr>
          <a:xfrm>
            <a:off x="293325" y="3095400"/>
            <a:ext cx="2591601" cy="3484374"/>
            <a:chOff x="293325" y="3095400"/>
            <a:chExt cx="2591601" cy="3484374"/>
          </a:xfrm>
        </p:grpSpPr>
        <p:grpSp>
          <p:nvGrpSpPr>
            <p:cNvPr id="241" name="Google Shape;241;g282cfffb357_0_54"/>
            <p:cNvGrpSpPr/>
            <p:nvPr/>
          </p:nvGrpSpPr>
          <p:grpSpPr>
            <a:xfrm>
              <a:off x="332225" y="3095400"/>
              <a:ext cx="2552701" cy="3484374"/>
              <a:chOff x="285775" y="1097150"/>
              <a:chExt cx="2552701" cy="3484374"/>
            </a:xfrm>
          </p:grpSpPr>
          <p:pic>
            <p:nvPicPr>
              <p:cNvPr id="242" name="Google Shape;242;g282cfffb357_0_54"/>
              <p:cNvPicPr preferRelativeResize="0"/>
              <p:nvPr/>
            </p:nvPicPr>
            <p:blipFill rotWithShape="1">
              <a:blip r:embed="rId6">
                <a:alphaModFix/>
              </a:blip>
              <a:srcRect b="8798" l="2392" r="2304" t="1788"/>
              <a:stretch/>
            </p:blipFill>
            <p:spPr>
              <a:xfrm>
                <a:off x="285775" y="1097150"/>
                <a:ext cx="2552701" cy="3484374"/>
              </a:xfrm>
              <a:prstGeom prst="rect">
                <a:avLst/>
              </a:prstGeom>
              <a:noFill/>
              <a:ln cap="flat" cmpd="sng" w="9525">
                <a:solidFill>
                  <a:srgbClr val="CCCCC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42875" rotWithShape="0" algn="bl" dir="18900000" dist="66675">
                  <a:srgbClr val="000000">
                    <a:alpha val="48627"/>
                  </a:srgbClr>
                </a:outerShdw>
              </a:effectLst>
            </p:spPr>
          </p:pic>
          <p:sp>
            <p:nvSpPr>
              <p:cNvPr id="243" name="Google Shape;243;g282cfffb357_0_54"/>
              <p:cNvSpPr txBox="1"/>
              <p:nvPr/>
            </p:nvSpPr>
            <p:spPr>
              <a:xfrm>
                <a:off x="400050" y="3864325"/>
                <a:ext cx="10479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666666"/>
                    </a:solidFill>
                    <a:latin typeface="Lato"/>
                    <a:ea typeface="Lato"/>
                    <a:cs typeface="Lato"/>
                    <a:sym typeface="Lato"/>
                  </a:rPr>
                  <a:t>4 fixed domains</a:t>
                </a:r>
                <a:endParaRPr b="1" i="0" sz="1200" u="none" cap="none" strike="noStrike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44" name="Google Shape;244;g282cfffb357_0_54"/>
            <p:cNvSpPr txBox="1"/>
            <p:nvPr/>
          </p:nvSpPr>
          <p:spPr>
            <a:xfrm>
              <a:off x="293325" y="4579825"/>
              <a:ext cx="759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GOES-West</a:t>
              </a:r>
              <a:endParaRPr b="0" i="0" sz="8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45" name="Google Shape;245;g282cfffb357_0_54"/>
            <p:cNvCxnSpPr/>
            <p:nvPr/>
          </p:nvCxnSpPr>
          <p:spPr>
            <a:xfrm rot="10800000">
              <a:off x="571400" y="4205250"/>
              <a:ext cx="42900" cy="4059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246" name="Google Shape;246;g282cfffb357_0_54"/>
            <p:cNvSpPr txBox="1"/>
            <p:nvPr/>
          </p:nvSpPr>
          <p:spPr>
            <a:xfrm>
              <a:off x="2070450" y="4176375"/>
              <a:ext cx="759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GOES-East</a:t>
              </a:r>
              <a:endParaRPr b="0" i="0" sz="8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47" name="Google Shape;247;g282cfffb357_0_54"/>
            <p:cNvCxnSpPr/>
            <p:nvPr/>
          </p:nvCxnSpPr>
          <p:spPr>
            <a:xfrm rot="10800000">
              <a:off x="1847900" y="4286150"/>
              <a:ext cx="261900" cy="525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48" name="Google Shape;248;g282cfffb357_0_54"/>
            <p:cNvCxnSpPr/>
            <p:nvPr/>
          </p:nvCxnSpPr>
          <p:spPr>
            <a:xfrm flipH="1">
              <a:off x="2098050" y="4433900"/>
              <a:ext cx="130800" cy="2634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49" name="Google Shape;249;g282cfffb357_0_54"/>
            <p:cNvCxnSpPr/>
            <p:nvPr/>
          </p:nvCxnSpPr>
          <p:spPr>
            <a:xfrm>
              <a:off x="2328875" y="4424375"/>
              <a:ext cx="0" cy="685800"/>
            </a:xfrm>
            <a:prstGeom prst="straightConnector1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sp>
        <p:nvSpPr>
          <p:cNvPr id="250" name="Google Shape;250;g282cfffb357_0_54"/>
          <p:cNvSpPr txBox="1"/>
          <p:nvPr>
            <p:ph idx="1" type="body"/>
          </p:nvPr>
        </p:nvSpPr>
        <p:spPr>
          <a:xfrm>
            <a:off x="118575" y="1173350"/>
            <a:ext cx="7439700" cy="1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2286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Daily and hourly composites: maximum flood fraction between each day's first daytime observations and…</a:t>
            </a:r>
            <a:endParaRPr sz="1700"/>
          </a:p>
          <a:p>
            <a:pPr indent="-2032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…the last daytime observations</a:t>
            </a:r>
            <a:r>
              <a:rPr i="1" lang="en-US" sz="1400"/>
              <a:t> (daily)</a:t>
            </a:r>
            <a:r>
              <a:rPr lang="en-US" sz="1400"/>
              <a:t>; or</a:t>
            </a:r>
            <a:endParaRPr sz="1800"/>
          </a:p>
          <a:p>
            <a:pPr indent="-2032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…the current hour's observations</a:t>
            </a:r>
            <a:r>
              <a:rPr i="1" lang="en-US" sz="1400"/>
              <a:t> (hourly)</a:t>
            </a:r>
            <a:endParaRPr i="1" sz="1400"/>
          </a:p>
          <a:p>
            <a:pPr indent="-215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Preparing to send this over NWS Regional LDM </a:t>
            </a:r>
            <a:br>
              <a:rPr lang="en-US" sz="1700"/>
            </a:br>
            <a:r>
              <a:rPr lang="en-US" sz="1700"/>
              <a:t>and engage with users at</a:t>
            </a:r>
            <a:r>
              <a:rPr lang="en-US" sz="17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 several AWIPS test sites</a:t>
            </a: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28253313906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50" y="1099725"/>
            <a:ext cx="9030146" cy="4788687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8900000" dist="66675">
              <a:srgbClr val="000000">
                <a:alpha val="48627"/>
              </a:srgbClr>
            </a:outerShdw>
          </a:effectLst>
        </p:spPr>
      </p:pic>
      <p:sp>
        <p:nvSpPr>
          <p:cNvPr id="257" name="Google Shape;257;g28253313906_0_1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8" name="Google Shape;258;g28253313906_0_14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g28253313906_0_14"/>
          <p:cNvSpPr txBox="1"/>
          <p:nvPr>
            <p:ph type="title"/>
          </p:nvPr>
        </p:nvSpPr>
        <p:spPr>
          <a:xfrm>
            <a:off x="1219200" y="0"/>
            <a:ext cx="97170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900"/>
              <a:t>Under evaluation:</a:t>
            </a:r>
            <a:r>
              <a:rPr lang="en-US" sz="3100"/>
              <a:t> </a:t>
            </a:r>
            <a:r>
              <a:rPr lang="en-US" sz="3300"/>
              <a:t>Global Geo Blended Rainfall Rate</a:t>
            </a:r>
            <a:endParaRPr sz="1800">
              <a:solidFill>
                <a:srgbClr val="666666"/>
              </a:solidFill>
            </a:endParaRPr>
          </a:p>
        </p:txBody>
      </p:sp>
      <p:sp>
        <p:nvSpPr>
          <p:cNvPr id="260" name="Google Shape;260;g28253313906_0_14"/>
          <p:cNvSpPr txBox="1"/>
          <p:nvPr/>
        </p:nvSpPr>
        <p:spPr>
          <a:xfrm>
            <a:off x="7952625" y="1224075"/>
            <a:ext cx="4137900" cy="3411300"/>
          </a:xfrm>
          <a:prstGeom prst="rect">
            <a:avLst/>
          </a:prstGeom>
          <a:solidFill>
            <a:srgbClr val="C3ECFB">
              <a:alpha val="8274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22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Lato"/>
              <a:buChar char="●"/>
            </a:pP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Mosaic of rain rate estimates from Himawari-9, GOES-East, GOES-West, Meteosat-9, and Meteosat-10</a:t>
            </a:r>
            <a:endParaRPr b="0" i="0" sz="17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22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Lato"/>
              <a:buChar char="●"/>
            </a:pP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Every 10 minutes; also every hour</a:t>
            </a:r>
            <a:endParaRPr b="0" i="0" sz="17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225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Lato"/>
              <a:buChar char="●"/>
            </a:pP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would replace the Global Hydro-Estimator (a.k.a. Satellite Precipitation Estimate, SPE) </a:t>
            </a:r>
            <a:b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7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and possibly the Rain Rate / Quantitative Precipitation Estimate (RRQPE) from GOES-East/West </a:t>
            </a:r>
            <a:endParaRPr b="0" i="0" sz="17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g28253313906_0_14"/>
          <p:cNvSpPr txBox="1"/>
          <p:nvPr/>
        </p:nvSpPr>
        <p:spPr>
          <a:xfrm>
            <a:off x="876600" y="5998675"/>
            <a:ext cx="100596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More information on this product can be found in the</a:t>
            </a:r>
            <a:r>
              <a:rPr lang="en-US" sz="135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35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Satellite Book Club presentation</a:t>
            </a:r>
            <a:r>
              <a:rPr lang="en-US" sz="135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from Bob Kuligowski on Nov. 16, 2023.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acbb08ddb4_5_38"/>
          <p:cNvSpPr txBox="1"/>
          <p:nvPr>
            <p:ph idx="1" type="body"/>
          </p:nvPr>
        </p:nvSpPr>
        <p:spPr>
          <a:xfrm>
            <a:off x="354425" y="1059850"/>
            <a:ext cx="5163900" cy="56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6375" lvl="0" marL="22860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600"/>
              <a:t>Now ready for distribution to Pacific Region AWIPS sites via NCF:</a:t>
            </a:r>
            <a:endParaRPr sz="1600">
              <a:solidFill>
                <a:srgbClr val="434343"/>
              </a:solidFill>
            </a:endParaRPr>
          </a:p>
          <a:p>
            <a:pPr indent="-215900" lvl="1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H-9 Derived Motion Winds </a:t>
            </a:r>
            <a:endParaRPr sz="1600">
              <a:solidFill>
                <a:srgbClr val="434343"/>
              </a:solidFill>
            </a:endParaRPr>
          </a:p>
          <a:p>
            <a:pPr indent="-203200" lvl="2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</a:pPr>
            <a:r>
              <a:rPr i="1" lang="en-US" sz="1400"/>
              <a:t>(Pacific Region AWIPS sites have been receiving pre-operational H-9 Winds since Apr. 2023.)</a:t>
            </a:r>
            <a:endParaRPr sz="1600">
              <a:solidFill>
                <a:srgbClr val="434343"/>
              </a:solidFill>
            </a:endParaRPr>
          </a:p>
          <a:p>
            <a:pPr indent="-215900" lvl="1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</a:pPr>
            <a:r>
              <a:rPr lang="en-US" sz="1600">
                <a:solidFill>
                  <a:srgbClr val="434343"/>
                </a:solidFill>
              </a:rPr>
              <a:t>H-9 ACSPO Sea Surface Temperature</a:t>
            </a:r>
            <a:endParaRPr sz="1600">
              <a:solidFill>
                <a:srgbClr val="434343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600"/>
          </a:p>
          <a:p>
            <a:pPr indent="-206375" lvl="0" marL="22860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600"/>
              <a:t>Also expected soon: H-9 </a:t>
            </a:r>
            <a:r>
              <a:rPr lang="en-US" sz="1600">
                <a:solidFill>
                  <a:srgbClr val="434343"/>
                </a:solidFill>
              </a:rPr>
              <a:t>Rain Rate</a:t>
            </a:r>
            <a:endParaRPr sz="1600"/>
          </a:p>
        </p:txBody>
      </p:sp>
      <p:pic>
        <p:nvPicPr>
          <p:cNvPr id="268" name="Google Shape;268;g1acbb08ddb4_5_38"/>
          <p:cNvPicPr preferRelativeResize="0"/>
          <p:nvPr/>
        </p:nvPicPr>
        <p:blipFill rotWithShape="1">
          <a:blip r:embed="rId3">
            <a:alphaModFix/>
          </a:blip>
          <a:srcRect b="0" l="5310" r="0" t="0"/>
          <a:stretch/>
        </p:blipFill>
        <p:spPr>
          <a:xfrm>
            <a:off x="6545176" y="3697904"/>
            <a:ext cx="3628473" cy="2875346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000000">
                <a:alpha val="49803"/>
              </a:srgbClr>
            </a:outerShdw>
          </a:effectLst>
        </p:spPr>
      </p:pic>
      <p:sp>
        <p:nvSpPr>
          <p:cNvPr id="269" name="Google Shape;269;g1acbb08ddb4_5_3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g1acbb08ddb4_5_3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730"/>
              <a:t>Himawari-9 L2 products -&gt; Pacific Region AWIPS</a:t>
            </a:r>
            <a:endParaRPr sz="2730"/>
          </a:p>
        </p:txBody>
      </p:sp>
      <p:sp>
        <p:nvSpPr>
          <p:cNvPr id="271" name="Google Shape;271;g1acbb08ddb4_5_3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g1acbb08ddb4_5_38"/>
          <p:cNvSpPr txBox="1"/>
          <p:nvPr/>
        </p:nvSpPr>
        <p:spPr>
          <a:xfrm>
            <a:off x="10190750" y="1247275"/>
            <a:ext cx="1411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Himawari-9 Derived Motion Winds in AWIPS</a:t>
            </a:r>
            <a:endParaRPr b="0" i="1" sz="1000" u="none" cap="none" strike="noStrik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3" name="Google Shape;273;g1acbb08ddb4_5_38"/>
          <p:cNvGrpSpPr/>
          <p:nvPr/>
        </p:nvGrpSpPr>
        <p:grpSpPr>
          <a:xfrm>
            <a:off x="6545007" y="880702"/>
            <a:ext cx="3628348" cy="2743767"/>
            <a:chOff x="6545007" y="880702"/>
            <a:chExt cx="3628348" cy="2743767"/>
          </a:xfrm>
        </p:grpSpPr>
        <p:pic>
          <p:nvPicPr>
            <p:cNvPr id="274" name="Google Shape;274;g1acbb08ddb4_5_38"/>
            <p:cNvPicPr preferRelativeResize="0"/>
            <p:nvPr/>
          </p:nvPicPr>
          <p:blipFill rotWithShape="1">
            <a:blip r:embed="rId5">
              <a:alphaModFix/>
            </a:blip>
            <a:srcRect b="2994" l="3977" r="837" t="6235"/>
            <a:stretch/>
          </p:blipFill>
          <p:spPr>
            <a:xfrm>
              <a:off x="6545007" y="880702"/>
              <a:ext cx="3628348" cy="2743767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803"/>
                </a:srgbClr>
              </a:outerShdw>
            </a:effectLst>
          </p:spPr>
        </p:pic>
        <p:pic>
          <p:nvPicPr>
            <p:cNvPr id="275" name="Google Shape;275;g1acbb08ddb4_5_38"/>
            <p:cNvPicPr preferRelativeResize="0"/>
            <p:nvPr/>
          </p:nvPicPr>
          <p:blipFill rotWithShape="1">
            <a:blip r:embed="rId5">
              <a:alphaModFix/>
            </a:blip>
            <a:srcRect b="10777" l="73717" r="836" t="80193"/>
            <a:stretch/>
          </p:blipFill>
          <p:spPr>
            <a:xfrm>
              <a:off x="9203393" y="3271256"/>
              <a:ext cx="969962" cy="272904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276" name="Google Shape;276;g1acbb08ddb4_5_38"/>
          <p:cNvSpPr txBox="1"/>
          <p:nvPr/>
        </p:nvSpPr>
        <p:spPr>
          <a:xfrm>
            <a:off x="10190750" y="3919600"/>
            <a:ext cx="1780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Himawari-9 </a:t>
            </a:r>
            <a:br>
              <a:rPr b="0" i="0" lang="en-US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Sea Surface Temperature in AWIPS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7" name="Google Shape;277;g1acbb08ddb4_5_38"/>
          <p:cNvGrpSpPr/>
          <p:nvPr/>
        </p:nvGrpSpPr>
        <p:grpSpPr>
          <a:xfrm>
            <a:off x="320852" y="3900441"/>
            <a:ext cx="4331207" cy="2612756"/>
            <a:chOff x="-51792" y="3443200"/>
            <a:chExt cx="4377167" cy="2565550"/>
          </a:xfrm>
        </p:grpSpPr>
        <p:pic>
          <p:nvPicPr>
            <p:cNvPr id="278" name="Google Shape;278;g1acbb08ddb4_5_38"/>
            <p:cNvPicPr preferRelativeResize="0"/>
            <p:nvPr/>
          </p:nvPicPr>
          <p:blipFill rotWithShape="1">
            <a:blip r:embed="rId6">
              <a:alphaModFix/>
            </a:blip>
            <a:srcRect b="0" l="7859" r="0" t="0"/>
            <a:stretch/>
          </p:blipFill>
          <p:spPr>
            <a:xfrm>
              <a:off x="1136200" y="3443200"/>
              <a:ext cx="3189175" cy="2565550"/>
            </a:xfrm>
            <a:prstGeom prst="rect">
              <a:avLst/>
            </a:prstGeom>
            <a:noFill/>
            <a:ln>
              <a:noFill/>
            </a:ln>
            <a:effectLst>
              <a:outerShdw blurRad="100013" rotWithShape="0" algn="bl" dir="5400000" dist="38100">
                <a:srgbClr val="000000">
                  <a:alpha val="49803"/>
                </a:srgbClr>
              </a:outerShdw>
            </a:effectLst>
          </p:spPr>
        </p:pic>
        <p:sp>
          <p:nvSpPr>
            <p:cNvPr id="279" name="Google Shape;279;g1acbb08ddb4_5_38"/>
            <p:cNvSpPr txBox="1"/>
            <p:nvPr/>
          </p:nvSpPr>
          <p:spPr>
            <a:xfrm>
              <a:off x="-51792" y="4886115"/>
              <a:ext cx="1142700" cy="7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300" u="none" cap="none" strike="noStrik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Himawari-9 Rainfall Rate in AWIPS</a:t>
              </a:r>
              <a:endParaRPr b="0" i="1" sz="13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253313906_0_2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6" name="Google Shape;286;g28253313906_0_21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g28253313906_0_21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1800"/>
              <a:t>Coming soon: </a:t>
            </a:r>
            <a:r>
              <a:rPr lang="en-US" sz="3300"/>
              <a:t>NUCAPS Soundings from Metop-B,C</a:t>
            </a:r>
            <a:endParaRPr sz="3300">
              <a:solidFill>
                <a:srgbClr val="666666"/>
              </a:solidFill>
            </a:endParaRPr>
          </a:p>
        </p:txBody>
      </p:sp>
      <p:pic>
        <p:nvPicPr>
          <p:cNvPr id="288" name="Google Shape;288;g28253313906_0_21"/>
          <p:cNvPicPr preferRelativeResize="0"/>
          <p:nvPr/>
        </p:nvPicPr>
        <p:blipFill rotWithShape="1">
          <a:blip r:embed="rId4">
            <a:alphaModFix/>
          </a:blip>
          <a:srcRect b="0" l="23406" r="0" t="0"/>
          <a:stretch/>
        </p:blipFill>
        <p:spPr>
          <a:xfrm>
            <a:off x="355300" y="1285050"/>
            <a:ext cx="5346327" cy="437145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8900000" dist="66675">
              <a:srgbClr val="000000">
                <a:alpha val="48627"/>
              </a:srgbClr>
            </a:outerShdw>
          </a:effectLst>
        </p:spPr>
      </p:pic>
      <p:pic>
        <p:nvPicPr>
          <p:cNvPr id="289" name="Google Shape;289;g28253313906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0900" y="1285050"/>
            <a:ext cx="4858452" cy="30561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8900000" dist="66675">
              <a:srgbClr val="000000">
                <a:alpha val="48627"/>
              </a:srgbClr>
            </a:outerShdw>
          </a:effectLst>
        </p:spPr>
      </p:pic>
      <p:sp>
        <p:nvSpPr>
          <p:cNvPr id="290" name="Google Shape;290;g28253313906_0_21"/>
          <p:cNvSpPr txBox="1"/>
          <p:nvPr/>
        </p:nvSpPr>
        <p:spPr>
          <a:xfrm>
            <a:off x="5862525" y="4469175"/>
            <a:ext cx="61518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Mid-morning soundings, ~ 4 hours before NOAA-20/21</a:t>
            </a:r>
            <a:endParaRPr b="0" i="0" sz="18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Lato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Expected on SBN beginning in Jan./Feb. 2024</a:t>
            </a:r>
            <a:endParaRPr b="0" i="0" sz="14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253db3baf99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2150" y="1319600"/>
            <a:ext cx="6186715" cy="41058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8627"/>
              </a:srgbClr>
            </a:outerShdw>
          </a:effectLst>
        </p:spPr>
      </p:pic>
      <p:sp>
        <p:nvSpPr>
          <p:cNvPr id="297" name="Google Shape;297;g253db3baf99_1_0"/>
          <p:cNvSpPr txBox="1"/>
          <p:nvPr>
            <p:ph idx="1" type="body"/>
          </p:nvPr>
        </p:nvSpPr>
        <p:spPr>
          <a:xfrm>
            <a:off x="8989600" y="1203325"/>
            <a:ext cx="3042600" cy="50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As of Aug. 2023, SCPs are using station locations from the AWIPS National Dataset Maintenance (NDM) list  </a:t>
            </a:r>
            <a:endParaRPr sz="1600"/>
          </a:p>
          <a:p>
            <a:pPr indent="-2159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This provides SCPs for a more comprehensive, current, &amp; accurate set of station locations – updated on a routine / regular basis.</a:t>
            </a:r>
            <a:endParaRPr i="1" sz="1600"/>
          </a:p>
          <a:p>
            <a:pPr indent="-21590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A61C00"/>
              </a:buClr>
              <a:buSzPts val="1600"/>
              <a:buChar char="•"/>
            </a:pPr>
            <a:r>
              <a:rPr lang="en-US" sz="1600">
                <a:solidFill>
                  <a:srgbClr val="A61C00"/>
                </a:solidFill>
              </a:rPr>
              <a:t>Now removing old stations &amp; station identifiers to reduce duplication</a:t>
            </a:r>
            <a:endParaRPr sz="1600">
              <a:solidFill>
                <a:srgbClr val="A61C00"/>
              </a:solidFill>
            </a:endParaRPr>
          </a:p>
        </p:txBody>
      </p:sp>
      <p:sp>
        <p:nvSpPr>
          <p:cNvPr id="298" name="Google Shape;298;g253db3baf99_1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9" name="Google Shape;299;g253db3baf99_1_0"/>
          <p:cNvSpPr txBox="1"/>
          <p:nvPr>
            <p:ph type="title"/>
          </p:nvPr>
        </p:nvSpPr>
        <p:spPr>
          <a:xfrm>
            <a:off x="1219200" y="7620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4054"/>
              <a:buNone/>
            </a:pPr>
            <a:r>
              <a:rPr lang="en-US"/>
              <a:t>GOES-R Satellite Cloud Products (SCP):</a:t>
            </a:r>
            <a:br>
              <a:rPr lang="en-US"/>
            </a:br>
            <a:r>
              <a:rPr lang="en-US"/>
              <a:t>Streamlining maintenance </a:t>
            </a:r>
            <a:endParaRPr/>
          </a:p>
        </p:txBody>
      </p:sp>
      <p:pic>
        <p:nvPicPr>
          <p:cNvPr id="300" name="Google Shape;300;g253db3baf99_1_0"/>
          <p:cNvPicPr preferRelativeResize="0"/>
          <p:nvPr/>
        </p:nvPicPr>
        <p:blipFill rotWithShape="1">
          <a:blip r:embed="rId4">
            <a:alphaModFix/>
          </a:blip>
          <a:srcRect b="32207" l="0" r="0" t="0"/>
          <a:stretch/>
        </p:blipFill>
        <p:spPr>
          <a:xfrm>
            <a:off x="85275" y="1132950"/>
            <a:ext cx="3312195" cy="19100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8235"/>
              </a:srgbClr>
            </a:outerShdw>
          </a:effectLst>
        </p:spPr>
      </p:pic>
      <p:pic>
        <p:nvPicPr>
          <p:cNvPr id="301" name="Google Shape;301;g253db3baf99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525" y="4901000"/>
            <a:ext cx="2643775" cy="1723348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8235"/>
              </a:srgbClr>
            </a:outerShdw>
          </a:effectLst>
        </p:spPr>
      </p:pic>
      <p:pic>
        <p:nvPicPr>
          <p:cNvPr id="302" name="Google Shape;302;g253db3baf99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975" y="3000500"/>
            <a:ext cx="2628476" cy="19100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0680000" dist="66675">
              <a:srgbClr val="000000">
                <a:alpha val="4823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Overview</a:t>
            </a:r>
            <a:endParaRPr sz="3600"/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3127675" y="1423025"/>
            <a:ext cx="5844300" cy="47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200"/>
              <a:t>1.	</a:t>
            </a:r>
            <a:r>
              <a:rPr lang="en-US" sz="2200" u="sng">
                <a:solidFill>
                  <a:schemeClr val="hlink"/>
                </a:solidFill>
                <a:hlinkClick action="ppaction://hlinksldjump" r:id="rId3"/>
              </a:rPr>
              <a:t>TOWR-S resources and activities</a:t>
            </a:r>
            <a:endParaRPr sz="2200"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200"/>
              <a:t>2.	</a:t>
            </a:r>
            <a:r>
              <a:rPr lang="en-US" sz="2200" u="sng">
                <a:solidFill>
                  <a:schemeClr val="hlink"/>
                </a:solidFill>
                <a:hlinkClick action="ppaction://hlinksldjump" r:id="rId4"/>
              </a:rPr>
              <a:t>Operational note: Recent GLM artifacts</a:t>
            </a:r>
            <a:endParaRPr sz="2200"/>
          </a:p>
          <a:p>
            <a:pPr indent="-4572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2200"/>
              <a:t>3.	</a:t>
            </a:r>
            <a:r>
              <a:rPr lang="en-US" sz="2200" u="sng">
                <a:solidFill>
                  <a:schemeClr val="hlink"/>
                </a:solidFill>
                <a:hlinkClick action="ppaction://hlinksldjump" r:id="rId5"/>
              </a:rPr>
              <a:t>New / upcoming satellite data products</a:t>
            </a:r>
            <a:endParaRPr sz="22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/>
              <a:t>4.	</a:t>
            </a:r>
            <a:r>
              <a:rPr lang="en-US" sz="2200" u="sng">
                <a:solidFill>
                  <a:schemeClr val="hlink"/>
                </a:solidFill>
                <a:hlinkClick action="ppaction://hlinksldjump" r:id="rId6"/>
              </a:rPr>
              <a:t>NOAA-21 Transition to Operations</a:t>
            </a:r>
            <a:endParaRPr i="1" sz="22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/>
              <a:t>5.	</a:t>
            </a:r>
            <a:r>
              <a:rPr lang="en-US" sz="2200" u="sng">
                <a:solidFill>
                  <a:schemeClr val="hlink"/>
                </a:solidFill>
                <a:hlinkClick action="ppaction://hlinksldjump" r:id="rId7"/>
              </a:rPr>
              <a:t>New / upcoming satellites</a:t>
            </a:r>
            <a:endParaRPr sz="2200"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/>
              <a:t>	</a:t>
            </a:r>
            <a:endParaRPr sz="1700"/>
          </a:p>
          <a:p>
            <a:pPr indent="45720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200" u="sng">
                <a:solidFill>
                  <a:schemeClr val="hlink"/>
                </a:solidFill>
                <a:hlinkClick action="ppaction://hlinksldjump" r:id="rId8"/>
              </a:rPr>
              <a:t>Appendix</a:t>
            </a:r>
            <a:r>
              <a:rPr lang="en-US" sz="2200"/>
              <a:t> </a:t>
            </a:r>
            <a:endParaRPr sz="215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547e155c8f_36_1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NOAA-21 Transition to operations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9" name="Google Shape;309;g2547e155c8f_36_1"/>
          <p:cNvCxnSpPr/>
          <p:nvPr/>
        </p:nvCxnSpPr>
        <p:spPr>
          <a:xfrm>
            <a:off x="3200500" y="2819400"/>
            <a:ext cx="5799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310" name="Google Shape;310;g2547e155c8f_36_1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82cfffb357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325" y="1012550"/>
            <a:ext cx="9841827" cy="54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82cfffb357_0_3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g282cfffb357_0_34"/>
          <p:cNvSpPr txBox="1"/>
          <p:nvPr>
            <p:ph type="title"/>
          </p:nvPr>
        </p:nvSpPr>
        <p:spPr>
          <a:xfrm>
            <a:off x="12375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30"/>
              <a:t>NOAA-21 T2O: Product Maturity timeline</a:t>
            </a:r>
            <a:endParaRPr sz="2830"/>
          </a:p>
        </p:txBody>
      </p:sp>
      <p:sp>
        <p:nvSpPr>
          <p:cNvPr id="319" name="Google Shape;319;g282cfffb357_0_34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g282cfffb357_0_34"/>
          <p:cNvSpPr/>
          <p:nvPr/>
        </p:nvSpPr>
        <p:spPr>
          <a:xfrm>
            <a:off x="10311375" y="2405375"/>
            <a:ext cx="1932000" cy="20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3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b="0" i="0" lang="en-US" sz="1300" u="sng" cap="none" strike="noStrike">
                <a:solidFill>
                  <a:srgbClr val="0097A7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NOAA-21 Post-launch Product Validation Schedule</a:t>
            </a:r>
            <a:r>
              <a:rPr b="0" i="0" lang="en-US" sz="13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3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3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(updated 2023-11-01)</a:t>
            </a:r>
            <a:endParaRPr b="0" i="0" sz="13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3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See also STAR / JPSS </a:t>
            </a:r>
            <a:r>
              <a:rPr b="0" i="0" lang="en-US" sz="1300" u="sng" cap="none" strike="noStrike">
                <a:solidFill>
                  <a:srgbClr val="0097A7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Algorithm Maturity Matrix</a:t>
            </a:r>
            <a:r>
              <a:rPr b="0" i="0" lang="en-US" sz="13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(updated 2023-12-07)</a:t>
            </a:r>
            <a:endParaRPr b="0" i="0" sz="13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1" name="Google Shape;321;g282cfffb357_0_34"/>
          <p:cNvGrpSpPr/>
          <p:nvPr/>
        </p:nvGrpSpPr>
        <p:grpSpPr>
          <a:xfrm>
            <a:off x="6012397" y="1280618"/>
            <a:ext cx="265569" cy="5212707"/>
            <a:chOff x="6580464" y="2248594"/>
            <a:chExt cx="179100" cy="1666200"/>
          </a:xfrm>
        </p:grpSpPr>
        <p:cxnSp>
          <p:nvCxnSpPr>
            <p:cNvPr id="322" name="Google Shape;322;g282cfffb357_0_34"/>
            <p:cNvCxnSpPr/>
            <p:nvPr/>
          </p:nvCxnSpPr>
          <p:spPr>
            <a:xfrm>
              <a:off x="6600007" y="2248594"/>
              <a:ext cx="0" cy="16662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142875" rotWithShape="0" algn="bl" dir="18900000" dist="66675">
                <a:srgbClr val="000000">
                  <a:alpha val="48627"/>
                </a:srgbClr>
              </a:outerShdw>
            </a:effectLst>
          </p:spPr>
        </p:cxnSp>
        <p:sp>
          <p:nvSpPr>
            <p:cNvPr id="323" name="Google Shape;323;g282cfffb357_0_34"/>
            <p:cNvSpPr txBox="1"/>
            <p:nvPr/>
          </p:nvSpPr>
          <p:spPr>
            <a:xfrm rot="-5400000">
              <a:off x="6461214" y="2405670"/>
              <a:ext cx="417600" cy="17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1155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15, 2023</a:t>
              </a:r>
              <a:endParaRPr b="0" i="0" sz="1200" u="none" cap="none" strike="noStrike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24" name="Google Shape;324;g282cfffb357_0_34"/>
          <p:cNvSpPr/>
          <p:nvPr/>
        </p:nvSpPr>
        <p:spPr>
          <a:xfrm rot="-783151">
            <a:off x="10239530" y="5375768"/>
            <a:ext cx="1779989" cy="1242574"/>
          </a:xfrm>
          <a:prstGeom prst="foldedCorner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8627"/>
              </a:srgbClr>
            </a:outerShdw>
          </a:effectLst>
        </p:spPr>
        <p:txBody>
          <a:bodyPr anchorCtr="0" anchor="ctr" bIns="9125" lIns="45700" spcFirstLastPara="1" rIns="457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Not all of these products will be made available in AWIPS. </a:t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Of those that are, some will be on the SBN; others may reach AWIPS sites via LDM, Cloud, or other mechanisms.</a:t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5" name="Google Shape;325;g282cfffb357_0_34"/>
          <p:cNvGrpSpPr/>
          <p:nvPr/>
        </p:nvGrpSpPr>
        <p:grpSpPr>
          <a:xfrm rot="-947330">
            <a:off x="5792318" y="3639571"/>
            <a:ext cx="422653" cy="318203"/>
            <a:chOff x="8126724" y="2312825"/>
            <a:chExt cx="694868" cy="410291"/>
          </a:xfrm>
        </p:grpSpPr>
        <p:sp>
          <p:nvSpPr>
            <p:cNvPr id="326" name="Google Shape;326;g282cfffb357_0_34"/>
            <p:cNvSpPr/>
            <p:nvPr/>
          </p:nvSpPr>
          <p:spPr>
            <a:xfrm>
              <a:off x="8484796" y="2369232"/>
              <a:ext cx="334937" cy="177054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g282cfffb357_0_34"/>
            <p:cNvSpPr/>
            <p:nvPr/>
          </p:nvSpPr>
          <p:spPr>
            <a:xfrm>
              <a:off x="8126724" y="2312825"/>
              <a:ext cx="437966" cy="207970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282cfffb357_0_34"/>
            <p:cNvSpPr/>
            <p:nvPr/>
          </p:nvSpPr>
          <p:spPr>
            <a:xfrm>
              <a:off x="8126740" y="2520876"/>
              <a:ext cx="332502" cy="202240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282cfffb357_0_34"/>
            <p:cNvSpPr/>
            <p:nvPr/>
          </p:nvSpPr>
          <p:spPr>
            <a:xfrm>
              <a:off x="8459868" y="2545271"/>
              <a:ext cx="361724" cy="176533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g282cfffb357_0_34"/>
          <p:cNvGrpSpPr/>
          <p:nvPr/>
        </p:nvGrpSpPr>
        <p:grpSpPr>
          <a:xfrm rot="-1168471">
            <a:off x="6250215" y="4219236"/>
            <a:ext cx="422689" cy="318162"/>
            <a:chOff x="8126724" y="2312825"/>
            <a:chExt cx="694868" cy="410291"/>
          </a:xfrm>
        </p:grpSpPr>
        <p:sp>
          <p:nvSpPr>
            <p:cNvPr id="331" name="Google Shape;331;g282cfffb357_0_34"/>
            <p:cNvSpPr/>
            <p:nvPr/>
          </p:nvSpPr>
          <p:spPr>
            <a:xfrm>
              <a:off x="8484796" y="2369232"/>
              <a:ext cx="334937" cy="177054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282cfffb357_0_34"/>
            <p:cNvSpPr/>
            <p:nvPr/>
          </p:nvSpPr>
          <p:spPr>
            <a:xfrm>
              <a:off x="8126724" y="2312825"/>
              <a:ext cx="437966" cy="207970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282cfffb357_0_34"/>
            <p:cNvSpPr/>
            <p:nvPr/>
          </p:nvSpPr>
          <p:spPr>
            <a:xfrm>
              <a:off x="8126740" y="2520876"/>
              <a:ext cx="332502" cy="202240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282cfffb357_0_34"/>
            <p:cNvSpPr/>
            <p:nvPr/>
          </p:nvSpPr>
          <p:spPr>
            <a:xfrm>
              <a:off x="8459868" y="2545271"/>
              <a:ext cx="361724" cy="176533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38100">
              <a:solidFill>
                <a:srgbClr val="7C7E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35" name="Google Shape;335;g282cfffb357_0_34"/>
          <p:cNvCxnSpPr/>
          <p:nvPr/>
        </p:nvCxnSpPr>
        <p:spPr>
          <a:xfrm>
            <a:off x="2137250" y="3875200"/>
            <a:ext cx="1135200" cy="0"/>
          </a:xfrm>
          <a:prstGeom prst="straightConnector1">
            <a:avLst/>
          </a:prstGeom>
          <a:noFill/>
          <a:ln cap="flat" cmpd="sng" w="9525">
            <a:solidFill>
              <a:srgbClr val="7C7E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g282cfffb357_0_34"/>
          <p:cNvCxnSpPr/>
          <p:nvPr/>
        </p:nvCxnSpPr>
        <p:spPr>
          <a:xfrm>
            <a:off x="1644050" y="4484800"/>
            <a:ext cx="1628400" cy="0"/>
          </a:xfrm>
          <a:prstGeom prst="straightConnector1">
            <a:avLst/>
          </a:prstGeom>
          <a:noFill/>
          <a:ln cap="flat" cmpd="sng" w="9525">
            <a:solidFill>
              <a:srgbClr val="7C7E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f4cf40181_0_60"/>
          <p:cNvSpPr/>
          <p:nvPr/>
        </p:nvSpPr>
        <p:spPr>
          <a:xfrm>
            <a:off x="6120575" y="2165075"/>
            <a:ext cx="5119800" cy="35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ff4cf40181_0_6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NOAA-21 and the JPSS Constellation </a:t>
            </a:r>
            <a:endParaRPr sz="2800"/>
          </a:p>
        </p:txBody>
      </p:sp>
      <p:sp>
        <p:nvSpPr>
          <p:cNvPr id="343" name="Google Shape;343;gff4cf40181_0_6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gff4cf40181_0_6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gff4cf40181_0_60"/>
          <p:cNvSpPr/>
          <p:nvPr/>
        </p:nvSpPr>
        <p:spPr>
          <a:xfrm>
            <a:off x="547800" y="2164900"/>
            <a:ext cx="4687800" cy="35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gff4cf40181_0_60"/>
          <p:cNvGrpSpPr/>
          <p:nvPr/>
        </p:nvGrpSpPr>
        <p:grpSpPr>
          <a:xfrm>
            <a:off x="925962" y="2198767"/>
            <a:ext cx="3511330" cy="3519515"/>
            <a:chOff x="5619175" y="499275"/>
            <a:chExt cx="2960400" cy="2967300"/>
          </a:xfrm>
        </p:grpSpPr>
        <p:grpSp>
          <p:nvGrpSpPr>
            <p:cNvPr id="347" name="Google Shape;347;gff4cf40181_0_60"/>
            <p:cNvGrpSpPr/>
            <p:nvPr/>
          </p:nvGrpSpPr>
          <p:grpSpPr>
            <a:xfrm>
              <a:off x="5619175" y="499275"/>
              <a:ext cx="2960400" cy="2967300"/>
              <a:chOff x="5619175" y="499275"/>
              <a:chExt cx="2960400" cy="2967300"/>
            </a:xfrm>
          </p:grpSpPr>
          <p:sp>
            <p:nvSpPr>
              <p:cNvPr id="348" name="Google Shape;348;gff4cf40181_0_60"/>
              <p:cNvSpPr/>
              <p:nvPr/>
            </p:nvSpPr>
            <p:spPr>
              <a:xfrm>
                <a:off x="5644469" y="519856"/>
                <a:ext cx="2912700" cy="2919900"/>
              </a:xfrm>
              <a:prstGeom prst="ellipse">
                <a:avLst/>
              </a:prstGeom>
              <a:noFill/>
              <a:ln cap="flat" cmpd="sng" w="3810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gff4cf40181_0_60"/>
              <p:cNvSpPr/>
              <p:nvPr/>
            </p:nvSpPr>
            <p:spPr>
              <a:xfrm rot="5400000">
                <a:off x="5615725" y="502725"/>
                <a:ext cx="2967300" cy="2960400"/>
              </a:xfrm>
              <a:prstGeom prst="pie">
                <a:avLst>
                  <a:gd fmla="val 19633094" name="adj1"/>
                  <a:gd fmla="val 17762110" name="adj2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0" name="Google Shape;350;gff4cf40181_0_60"/>
            <p:cNvSpPr/>
            <p:nvPr/>
          </p:nvSpPr>
          <p:spPr>
            <a:xfrm rot="-7421404">
              <a:off x="7856376" y="3116067"/>
              <a:ext cx="115738" cy="149769"/>
            </a:xfrm>
            <a:prstGeom prst="triangle">
              <a:avLst>
                <a:gd fmla="val 51023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1" name="Google Shape;351;gff4cf40181_0_60"/>
          <p:cNvSpPr/>
          <p:nvPr/>
        </p:nvSpPr>
        <p:spPr>
          <a:xfrm>
            <a:off x="7169459" y="2290957"/>
            <a:ext cx="3251930" cy="3260114"/>
          </a:xfrm>
          <a:prstGeom prst="ellipse">
            <a:avLst/>
          </a:prstGeom>
          <a:noFill/>
          <a:ln cap="flat" cmpd="sng" w="2857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ff4cf40181_0_60"/>
          <p:cNvSpPr/>
          <p:nvPr/>
        </p:nvSpPr>
        <p:spPr>
          <a:xfrm rot="5400000">
            <a:off x="7106121" y="2227441"/>
            <a:ext cx="3378606" cy="3387146"/>
          </a:xfrm>
          <a:prstGeom prst="pie">
            <a:avLst>
              <a:gd fmla="val 5221703" name="adj1"/>
              <a:gd fmla="val 417583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" name="Google Shape;353;gff4cf40181_0_60"/>
          <p:cNvGrpSpPr/>
          <p:nvPr/>
        </p:nvGrpSpPr>
        <p:grpSpPr>
          <a:xfrm>
            <a:off x="7071858" y="2198767"/>
            <a:ext cx="3511330" cy="3519515"/>
            <a:chOff x="5619175" y="499275"/>
            <a:chExt cx="2960400" cy="2967300"/>
          </a:xfrm>
        </p:grpSpPr>
        <p:grpSp>
          <p:nvGrpSpPr>
            <p:cNvPr id="354" name="Google Shape;354;gff4cf40181_0_60"/>
            <p:cNvGrpSpPr/>
            <p:nvPr/>
          </p:nvGrpSpPr>
          <p:grpSpPr>
            <a:xfrm>
              <a:off x="5619175" y="499275"/>
              <a:ext cx="2960400" cy="2967300"/>
              <a:chOff x="5619175" y="499275"/>
              <a:chExt cx="2960400" cy="2967300"/>
            </a:xfrm>
          </p:grpSpPr>
          <p:sp>
            <p:nvSpPr>
              <p:cNvPr id="355" name="Google Shape;355;gff4cf40181_0_60"/>
              <p:cNvSpPr/>
              <p:nvPr/>
            </p:nvSpPr>
            <p:spPr>
              <a:xfrm>
                <a:off x="5644469" y="519856"/>
                <a:ext cx="2912700" cy="2919900"/>
              </a:xfrm>
              <a:prstGeom prst="ellipse">
                <a:avLst/>
              </a:prstGeom>
              <a:noFill/>
              <a:ln cap="flat" cmpd="sng" w="38100">
                <a:solidFill>
                  <a:srgbClr val="B7B7B7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gff4cf40181_0_60"/>
              <p:cNvSpPr/>
              <p:nvPr/>
            </p:nvSpPr>
            <p:spPr>
              <a:xfrm rot="5400000">
                <a:off x="5615725" y="502725"/>
                <a:ext cx="2967300" cy="2960400"/>
              </a:xfrm>
              <a:prstGeom prst="pie">
                <a:avLst>
                  <a:gd fmla="val 19633094" name="adj1"/>
                  <a:gd fmla="val 17762110" name="adj2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7" name="Google Shape;357;gff4cf40181_0_60"/>
            <p:cNvSpPr/>
            <p:nvPr/>
          </p:nvSpPr>
          <p:spPr>
            <a:xfrm rot="-7421404">
              <a:off x="7856376" y="3116067"/>
              <a:ext cx="115738" cy="149769"/>
            </a:xfrm>
            <a:prstGeom prst="triangle">
              <a:avLst>
                <a:gd fmla="val 51023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" name="Google Shape;358;gff4cf40181_0_60"/>
          <p:cNvGrpSpPr/>
          <p:nvPr/>
        </p:nvGrpSpPr>
        <p:grpSpPr>
          <a:xfrm>
            <a:off x="6515757" y="1659120"/>
            <a:ext cx="4642105" cy="4578465"/>
            <a:chOff x="5203671" y="44299"/>
            <a:chExt cx="3860100" cy="3860100"/>
          </a:xfrm>
        </p:grpSpPr>
        <p:sp>
          <p:nvSpPr>
            <p:cNvPr id="359" name="Google Shape;359;gff4cf40181_0_60"/>
            <p:cNvSpPr/>
            <p:nvPr/>
          </p:nvSpPr>
          <p:spPr>
            <a:xfrm rot="2700000">
              <a:off x="5769076" y="609492"/>
              <a:ext cx="2729291" cy="2729715"/>
            </a:xfrm>
            <a:prstGeom prst="ellipse">
              <a:avLst/>
            </a:prstGeom>
            <a:noFill/>
            <a:ln cap="flat" cmpd="sng" w="28575">
              <a:solidFill>
                <a:srgbClr val="E06666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gff4cf40181_0_60"/>
            <p:cNvSpPr/>
            <p:nvPr/>
          </p:nvSpPr>
          <p:spPr>
            <a:xfrm rot="-10068288">
              <a:off x="5683371" y="560168"/>
              <a:ext cx="2844592" cy="2829464"/>
            </a:xfrm>
            <a:prstGeom prst="pie">
              <a:avLst>
                <a:gd fmla="val 20540254" name="adj1"/>
                <a:gd fmla="val 15726554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gff4cf40181_0_60"/>
          <p:cNvSpPr/>
          <p:nvPr/>
        </p:nvSpPr>
        <p:spPr>
          <a:xfrm rot="-463907">
            <a:off x="7139694" y="4073228"/>
            <a:ext cx="137533" cy="177695"/>
          </a:xfrm>
          <a:prstGeom prst="triangle">
            <a:avLst>
              <a:gd fmla="val 51023" name="adj"/>
            </a:avLst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ff4cf40181_0_60"/>
          <p:cNvSpPr txBox="1"/>
          <p:nvPr/>
        </p:nvSpPr>
        <p:spPr>
          <a:xfrm>
            <a:off x="6329825" y="4782800"/>
            <a:ext cx="1413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25" spcFirstLastPara="1" rIns="91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rPr>
              <a:t>NOAA-20 orbit phasing (~Feb. 2024)</a:t>
            </a:r>
            <a:endParaRPr b="1" i="0" sz="1100" u="none" cap="none" strike="noStrike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gff4cf40181_0_60"/>
          <p:cNvSpPr txBox="1"/>
          <p:nvPr/>
        </p:nvSpPr>
        <p:spPr>
          <a:xfrm rot="5400000">
            <a:off x="10532600" y="4987956"/>
            <a:ext cx="17124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1000" u="none" cap="none" strike="noStrike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after J. McNitt et al.</a:t>
            </a:r>
            <a:endParaRPr b="0" i="1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4" name="Google Shape;364;gff4cf40181_0_60"/>
          <p:cNvGrpSpPr/>
          <p:nvPr/>
        </p:nvGrpSpPr>
        <p:grpSpPr>
          <a:xfrm>
            <a:off x="2185218" y="2123010"/>
            <a:ext cx="1069427" cy="449074"/>
            <a:chOff x="8126724" y="2312825"/>
            <a:chExt cx="694749" cy="410826"/>
          </a:xfrm>
        </p:grpSpPr>
        <p:sp>
          <p:nvSpPr>
            <p:cNvPr id="365" name="Google Shape;365;gff4cf40181_0_60"/>
            <p:cNvSpPr/>
            <p:nvPr/>
          </p:nvSpPr>
          <p:spPr>
            <a:xfrm>
              <a:off x="8484796" y="2369232"/>
              <a:ext cx="335523" cy="177523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ff4cf40181_0_60"/>
            <p:cNvSpPr/>
            <p:nvPr/>
          </p:nvSpPr>
          <p:spPr>
            <a:xfrm>
              <a:off x="8126724" y="2312825"/>
              <a:ext cx="438732" cy="208521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ff4cf40181_0_60"/>
            <p:cNvSpPr/>
            <p:nvPr/>
          </p:nvSpPr>
          <p:spPr>
            <a:xfrm>
              <a:off x="8126740" y="2520876"/>
              <a:ext cx="333084" cy="202775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ff4cf40181_0_60"/>
            <p:cNvSpPr/>
            <p:nvPr/>
          </p:nvSpPr>
          <p:spPr>
            <a:xfrm>
              <a:off x="8459868" y="2545271"/>
              <a:ext cx="361605" cy="177453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gff4cf40181_0_60"/>
          <p:cNvGrpSpPr/>
          <p:nvPr/>
        </p:nvGrpSpPr>
        <p:grpSpPr>
          <a:xfrm>
            <a:off x="3838524" y="3364004"/>
            <a:ext cx="982474" cy="687401"/>
            <a:chOff x="8126724" y="2312825"/>
            <a:chExt cx="694868" cy="410291"/>
          </a:xfrm>
        </p:grpSpPr>
        <p:sp>
          <p:nvSpPr>
            <p:cNvPr id="370" name="Google Shape;370;gff4cf40181_0_60"/>
            <p:cNvSpPr/>
            <p:nvPr/>
          </p:nvSpPr>
          <p:spPr>
            <a:xfrm>
              <a:off x="8484796" y="2369232"/>
              <a:ext cx="334937" cy="177054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gff4cf40181_0_60"/>
            <p:cNvSpPr/>
            <p:nvPr/>
          </p:nvSpPr>
          <p:spPr>
            <a:xfrm>
              <a:off x="8126724" y="2312825"/>
              <a:ext cx="437966" cy="207970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ff4cf40181_0_60"/>
            <p:cNvSpPr/>
            <p:nvPr/>
          </p:nvSpPr>
          <p:spPr>
            <a:xfrm>
              <a:off x="8126740" y="2520876"/>
              <a:ext cx="332502" cy="202240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ff4cf40181_0_60"/>
            <p:cNvSpPr/>
            <p:nvPr/>
          </p:nvSpPr>
          <p:spPr>
            <a:xfrm>
              <a:off x="8459868" y="2545271"/>
              <a:ext cx="361724" cy="176533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gff4cf40181_0_60"/>
          <p:cNvGrpSpPr/>
          <p:nvPr/>
        </p:nvGrpSpPr>
        <p:grpSpPr>
          <a:xfrm>
            <a:off x="10010724" y="3364004"/>
            <a:ext cx="982474" cy="687401"/>
            <a:chOff x="8126724" y="2312825"/>
            <a:chExt cx="694868" cy="410291"/>
          </a:xfrm>
        </p:grpSpPr>
        <p:sp>
          <p:nvSpPr>
            <p:cNvPr id="375" name="Google Shape;375;gff4cf40181_0_60"/>
            <p:cNvSpPr/>
            <p:nvPr/>
          </p:nvSpPr>
          <p:spPr>
            <a:xfrm>
              <a:off x="8484796" y="2369232"/>
              <a:ext cx="334937" cy="177054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gff4cf40181_0_60"/>
            <p:cNvSpPr/>
            <p:nvPr/>
          </p:nvSpPr>
          <p:spPr>
            <a:xfrm>
              <a:off x="8126724" y="2312825"/>
              <a:ext cx="437966" cy="207970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ff4cf40181_0_60"/>
            <p:cNvSpPr/>
            <p:nvPr/>
          </p:nvSpPr>
          <p:spPr>
            <a:xfrm>
              <a:off x="8126740" y="2520876"/>
              <a:ext cx="332502" cy="202240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ff4cf40181_0_60"/>
            <p:cNvSpPr/>
            <p:nvPr/>
          </p:nvSpPr>
          <p:spPr>
            <a:xfrm>
              <a:off x="8459868" y="2545271"/>
              <a:ext cx="361724" cy="176533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gff4cf40181_0_60"/>
          <p:cNvGrpSpPr/>
          <p:nvPr/>
        </p:nvGrpSpPr>
        <p:grpSpPr>
          <a:xfrm>
            <a:off x="6734116" y="3311742"/>
            <a:ext cx="982474" cy="739590"/>
            <a:chOff x="8126724" y="2312825"/>
            <a:chExt cx="694868" cy="410291"/>
          </a:xfrm>
        </p:grpSpPr>
        <p:sp>
          <p:nvSpPr>
            <p:cNvPr id="380" name="Google Shape;380;gff4cf40181_0_60"/>
            <p:cNvSpPr/>
            <p:nvPr/>
          </p:nvSpPr>
          <p:spPr>
            <a:xfrm>
              <a:off x="8484796" y="2369232"/>
              <a:ext cx="334937" cy="177054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ff4cf40181_0_60"/>
            <p:cNvSpPr/>
            <p:nvPr/>
          </p:nvSpPr>
          <p:spPr>
            <a:xfrm>
              <a:off x="8126724" y="2312825"/>
              <a:ext cx="437966" cy="207970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ff4cf40181_0_60"/>
            <p:cNvSpPr/>
            <p:nvPr/>
          </p:nvSpPr>
          <p:spPr>
            <a:xfrm>
              <a:off x="8126740" y="2520876"/>
              <a:ext cx="332502" cy="202240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ff4cf40181_0_60"/>
            <p:cNvSpPr/>
            <p:nvPr/>
          </p:nvSpPr>
          <p:spPr>
            <a:xfrm>
              <a:off x="8459868" y="2545271"/>
              <a:ext cx="361724" cy="176533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9900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4" name="Google Shape;384;gff4cf40181_0_60"/>
          <p:cNvSpPr txBox="1"/>
          <p:nvPr/>
        </p:nvSpPr>
        <p:spPr>
          <a:xfrm>
            <a:off x="800400" y="1031125"/>
            <a:ext cx="479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Nov. 2, 2023:</a:t>
            </a:r>
            <a:r>
              <a:rPr b="0" i="1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1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NOAA-21 became the Secondary JPSS satellite; 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S-NPP became Tertiary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5" name="Google Shape;385;gff4cf40181_0_60"/>
          <p:cNvSpPr txBox="1"/>
          <p:nvPr/>
        </p:nvSpPr>
        <p:spPr>
          <a:xfrm>
            <a:off x="6036525" y="1018175"/>
            <a:ext cx="5039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US" sz="16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Feb / Mar. 2024:</a:t>
            </a: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NOAA-21 will become Primary; 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NOAA-20 will become Secondary; 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2159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ato"/>
              <a:buChar char="●"/>
            </a:pPr>
            <a:r>
              <a:rPr b="0" i="0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NOAA-20 orbit re-phased to be opposite NOAA-21 </a:t>
            </a:r>
            <a:endParaRPr b="0" i="0" sz="16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6" name="Google Shape;386;gff4cf40181_0_60"/>
          <p:cNvPicPr preferRelativeResize="0"/>
          <p:nvPr/>
        </p:nvPicPr>
        <p:blipFill rotWithShape="1">
          <a:blip r:embed="rId4">
            <a:alphaModFix/>
          </a:blip>
          <a:srcRect b="0" l="0" r="0" t="9599"/>
          <a:stretch/>
        </p:blipFill>
        <p:spPr>
          <a:xfrm>
            <a:off x="587716" y="2165082"/>
            <a:ext cx="10484172" cy="3555898"/>
          </a:xfrm>
          <a:prstGeom prst="rect">
            <a:avLst/>
          </a:prstGeom>
          <a:noFill/>
          <a:ln>
            <a:noFill/>
          </a:ln>
          <a:effectLst>
            <a:outerShdw blurRad="100013" rotWithShape="0" algn="bl" dir="5400000" dist="38100">
              <a:srgbClr val="000000">
                <a:alpha val="49803"/>
              </a:srgbClr>
            </a:outerShdw>
          </a:effectLst>
        </p:spPr>
      </p:pic>
      <p:sp>
        <p:nvSpPr>
          <p:cNvPr id="387" name="Google Shape;387;gff4cf40181_0_60"/>
          <p:cNvSpPr/>
          <p:nvPr/>
        </p:nvSpPr>
        <p:spPr>
          <a:xfrm rot="-783108">
            <a:off x="10086127" y="5448244"/>
            <a:ext cx="1622002" cy="872748"/>
          </a:xfrm>
          <a:prstGeom prst="foldedCorner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8235"/>
              </a:srgbClr>
            </a:outerShdw>
          </a:effectLst>
        </p:spPr>
        <p:txBody>
          <a:bodyPr anchorCtr="0" anchor="ctr" bIns="9125" lIns="137150" spcFirstLastPara="1" rIns="45700" wrap="square" tIns="146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Based on the </a:t>
            </a:r>
            <a:br>
              <a:rPr b="0" i="0" lang="en-US" sz="1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500" u="sng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JPSS-2 Product Operations Plan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2a3f1538678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8800" y="728150"/>
            <a:ext cx="6231024" cy="5746276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38100">
              <a:srgbClr val="000000">
                <a:alpha val="49803"/>
              </a:srgbClr>
            </a:outerShdw>
          </a:effectLst>
        </p:spPr>
      </p:pic>
      <p:sp>
        <p:nvSpPr>
          <p:cNvPr id="393" name="Google Shape;393;g2a3f1538678_1_0"/>
          <p:cNvSpPr txBox="1"/>
          <p:nvPr>
            <p:ph type="title"/>
          </p:nvPr>
        </p:nvSpPr>
        <p:spPr>
          <a:xfrm>
            <a:off x="1334050" y="97350"/>
            <a:ext cx="95193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NOAA-21 and the JPSS Constellation (now) </a:t>
            </a:r>
            <a:endParaRPr sz="2800"/>
          </a:p>
        </p:txBody>
      </p:sp>
      <p:sp>
        <p:nvSpPr>
          <p:cNvPr id="394" name="Google Shape;394;g2a3f1538678_1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5" name="Google Shape;395;g2a3f1538678_1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6" name="Google Shape;396;g2a3f1538678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70285" y="5065305"/>
            <a:ext cx="2367296" cy="841705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38100">
              <a:srgbClr val="000000">
                <a:alpha val="49803"/>
              </a:srgbClr>
            </a:outerShdw>
          </a:effectLst>
        </p:spPr>
      </p:pic>
      <p:sp>
        <p:nvSpPr>
          <p:cNvPr id="397" name="Google Shape;397;g2a3f1538678_1_0"/>
          <p:cNvSpPr/>
          <p:nvPr/>
        </p:nvSpPr>
        <p:spPr>
          <a:xfrm rot="-6189831">
            <a:off x="4656417" y="3837086"/>
            <a:ext cx="1446372" cy="44209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AD1D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orbit direction</a:t>
            </a:r>
            <a:endParaRPr b="0" i="0" sz="1300" u="none" cap="none" strike="noStrik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8" name="Google Shape;398;g2a3f1538678_1_0"/>
          <p:cNvCxnSpPr/>
          <p:nvPr/>
        </p:nvCxnSpPr>
        <p:spPr>
          <a:xfrm flipH="1">
            <a:off x="5828251" y="5762170"/>
            <a:ext cx="2400517" cy="473211"/>
          </a:xfrm>
          <a:prstGeom prst="straightConnector1">
            <a:avLst/>
          </a:prstGeom>
          <a:noFill/>
          <a:ln cap="flat" cmpd="sng" w="28575">
            <a:solidFill>
              <a:srgbClr val="EA9999"/>
            </a:solidFill>
            <a:prstDash val="solid"/>
            <a:round/>
            <a:headEnd len="sm" w="sm" type="none"/>
            <a:tailEnd len="med" w="med" type="stealth"/>
          </a:ln>
          <a:effectLst>
            <a:outerShdw blurRad="100013" rotWithShape="0" algn="bl" dir="5400000" dist="38100">
              <a:srgbClr val="000000">
                <a:alpha val="49803"/>
              </a:srgbClr>
            </a:outerShdw>
          </a:effectLst>
        </p:spPr>
      </p:cxnSp>
      <p:cxnSp>
        <p:nvCxnSpPr>
          <p:cNvPr id="399" name="Google Shape;399;g2a3f1538678_1_0"/>
          <p:cNvCxnSpPr/>
          <p:nvPr/>
        </p:nvCxnSpPr>
        <p:spPr>
          <a:xfrm rot="10800000">
            <a:off x="5073367" y="2358593"/>
            <a:ext cx="3155400" cy="3111990"/>
          </a:xfrm>
          <a:prstGeom prst="straightConnector1">
            <a:avLst/>
          </a:prstGeom>
          <a:noFill/>
          <a:ln cap="flat" cmpd="sng" w="28575">
            <a:solidFill>
              <a:srgbClr val="EA9999"/>
            </a:solidFill>
            <a:prstDash val="solid"/>
            <a:round/>
            <a:headEnd len="sm" w="sm" type="none"/>
            <a:tailEnd len="med" w="med" type="stealth"/>
          </a:ln>
          <a:effectLst>
            <a:outerShdw blurRad="100013" rotWithShape="0" algn="bl" dir="5400000" dist="38100">
              <a:srgbClr val="000000">
                <a:alpha val="49803"/>
              </a:srgbClr>
            </a:outerShdw>
          </a:effectLst>
        </p:spPr>
      </p:cxnSp>
      <p:cxnSp>
        <p:nvCxnSpPr>
          <p:cNvPr id="400" name="Google Shape;400;g2a3f1538678_1_0"/>
          <p:cNvCxnSpPr/>
          <p:nvPr/>
        </p:nvCxnSpPr>
        <p:spPr>
          <a:xfrm rot="10800000">
            <a:off x="5356267" y="948771"/>
            <a:ext cx="2872500" cy="4269300"/>
          </a:xfrm>
          <a:prstGeom prst="straightConnector1">
            <a:avLst/>
          </a:prstGeom>
          <a:noFill/>
          <a:ln cap="flat" cmpd="sng" w="28575">
            <a:solidFill>
              <a:srgbClr val="EA9999"/>
            </a:solidFill>
            <a:prstDash val="solid"/>
            <a:round/>
            <a:headEnd len="sm" w="sm" type="none"/>
            <a:tailEnd len="med" w="med" type="stealth"/>
          </a:ln>
          <a:effectLst>
            <a:outerShdw blurRad="100013" rotWithShape="0" algn="bl" dir="5400000" dist="38100">
              <a:srgbClr val="000000">
                <a:alpha val="49803"/>
              </a:srgbClr>
            </a:outerShdw>
          </a:effectLst>
        </p:spPr>
      </p:cxnSp>
      <p:sp>
        <p:nvSpPr>
          <p:cNvPr id="401" name="Google Shape;401;g2a3f1538678_1_0"/>
          <p:cNvSpPr txBox="1"/>
          <p:nvPr/>
        </p:nvSpPr>
        <p:spPr>
          <a:xfrm>
            <a:off x="142825" y="6101150"/>
            <a:ext cx="432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https://vlab.noaa.gov/web/towr-s/polar-planner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36791071b_0_24"/>
          <p:cNvSpPr txBox="1"/>
          <p:nvPr>
            <p:ph idx="1" type="body"/>
          </p:nvPr>
        </p:nvSpPr>
        <p:spPr>
          <a:xfrm>
            <a:off x="765725" y="1069250"/>
            <a:ext cx="10430100" cy="55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9550" lvl="0" marL="228600" marR="1100043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OT&amp;E purpose: validate operational requirements independently from end to end in a live environment. Advise recommendation on full deployment to forecast operations.</a:t>
            </a:r>
            <a:endParaRPr sz="1800"/>
          </a:p>
          <a:p>
            <a:pPr indent="-209550" lvl="0" marL="228600" marR="3833881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OT&amp;E schedule</a:t>
            </a:r>
            <a:r>
              <a:rPr lang="en-US" sz="1800"/>
              <a:t> - multiple phases Aug. 2023 - Mar. 2024:</a:t>
            </a:r>
            <a:endParaRPr sz="1800">
              <a:solidFill>
                <a:srgbClr val="999999"/>
              </a:solidFill>
            </a:endParaRPr>
          </a:p>
          <a:p>
            <a:pPr indent="-209550" lvl="0" marL="571500" marR="3833881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800"/>
              <a:buChar char="•"/>
            </a:pPr>
            <a:r>
              <a:rPr lang="en-US" sz="1800">
                <a:solidFill>
                  <a:srgbClr val="999999"/>
                </a:solidFill>
              </a:rPr>
              <a:t>NOAA-21 VIIRS imagery for Alaska </a:t>
            </a:r>
            <a:r>
              <a:rPr lang="en-US" sz="1800">
                <a:solidFill>
                  <a:srgbClr val="6FA8DC"/>
                </a:solidFill>
              </a:rPr>
              <a:t>(Aug.-Sep. 2023)</a:t>
            </a:r>
            <a:endParaRPr sz="1800">
              <a:solidFill>
                <a:srgbClr val="6FA8DC"/>
              </a:solidFill>
            </a:endParaRPr>
          </a:p>
          <a:p>
            <a:pPr indent="-114300" lvl="0" marL="685800" marR="3833881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lang="en-US" sz="1400">
                <a:solidFill>
                  <a:srgbClr val="999999"/>
                </a:solidFill>
              </a:rPr>
              <a:t>1. Imagery tiles via Direct Readout processed at GINA and AK HQ</a:t>
            </a:r>
            <a:endParaRPr sz="1400">
              <a:solidFill>
                <a:srgbClr val="999999"/>
              </a:solidFill>
            </a:endParaRPr>
          </a:p>
          <a:p>
            <a:pPr indent="-114300" lvl="0" marL="685800" marR="3833881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None/>
            </a:pPr>
            <a:r>
              <a:rPr lang="en-US" sz="1400">
                <a:solidFill>
                  <a:srgbClr val="999999"/>
                </a:solidFill>
              </a:rPr>
              <a:t>2. Imagery granules from NESDIS / NCF via LDM</a:t>
            </a:r>
            <a:endParaRPr sz="1400">
              <a:solidFill>
                <a:srgbClr val="999999"/>
              </a:solidFill>
            </a:endParaRPr>
          </a:p>
          <a:p>
            <a:pPr indent="-228600" lvl="0" marL="571500" marR="278308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NOAA-21 VIIRS NCC Imagery via SBN</a:t>
            </a:r>
            <a:r>
              <a:rPr lang="en-US" sz="1800">
                <a:solidFill>
                  <a:srgbClr val="3D85C6"/>
                </a:solidFill>
              </a:rPr>
              <a:t> </a:t>
            </a:r>
            <a:r>
              <a:rPr lang="en-US" sz="1800">
                <a:solidFill>
                  <a:srgbClr val="3C78D8"/>
                </a:solidFill>
              </a:rPr>
              <a:t>(Nov.-Dec</a:t>
            </a:r>
            <a:r>
              <a:rPr lang="en-US" sz="1800">
                <a:solidFill>
                  <a:srgbClr val="3C78D8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. 2023</a:t>
            </a:r>
            <a:r>
              <a:rPr lang="en-US" sz="1800">
                <a:solidFill>
                  <a:srgbClr val="3C78D8"/>
                </a:solidFill>
              </a:rPr>
              <a:t>)</a:t>
            </a:r>
            <a:endParaRPr sz="1800">
              <a:solidFill>
                <a:srgbClr val="3C78D8"/>
              </a:solidFill>
            </a:endParaRPr>
          </a:p>
          <a:p>
            <a:pPr indent="-203200" lvl="1" marL="742950" marR="2783088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Imagery granules for CONUS, Puerto Rico, and Pacific regions</a:t>
            </a:r>
            <a:br>
              <a:rPr lang="en-US" sz="1400"/>
            </a:br>
            <a:r>
              <a:rPr i="1" lang="en-US" sz="1400">
                <a:solidFill>
                  <a:srgbClr val="999999"/>
                </a:solidFill>
              </a:rPr>
              <a:t>(Required TOWR-S RPM v24, now installed at all OT&amp;E test sites)</a:t>
            </a:r>
            <a:endParaRPr i="1" sz="1400">
              <a:solidFill>
                <a:srgbClr val="999999"/>
              </a:solidFill>
            </a:endParaRPr>
          </a:p>
          <a:p>
            <a:pPr indent="-209550" lvl="0" marL="571500" marR="97038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Revisit VIIRS imagery with NOAA-21 in new orbit</a:t>
            </a:r>
            <a:r>
              <a:rPr lang="en-US" sz="1800">
                <a:solidFill>
                  <a:srgbClr val="3D85C6"/>
                </a:solidFill>
              </a:rPr>
              <a:t> </a:t>
            </a:r>
            <a:r>
              <a:rPr lang="en-US" sz="1800">
                <a:solidFill>
                  <a:srgbClr val="3C78D8"/>
                </a:solidFill>
              </a:rPr>
              <a:t>(Feb.-Mar. 2024)</a:t>
            </a:r>
            <a:endParaRPr sz="1400">
              <a:solidFill>
                <a:srgbClr val="3C78D8"/>
              </a:solidFill>
            </a:endParaRPr>
          </a:p>
          <a:p>
            <a:pPr indent="-203200" lvl="1" marL="742950" marR="97038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Tiles via Alaska Direct Readout and granules from NESDIS over LDM and SBN</a:t>
            </a:r>
            <a:endParaRPr sz="1400"/>
          </a:p>
          <a:p>
            <a:pPr indent="-209550" lvl="0" marL="571500" marR="97038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NOAA-21 NUCAPS soundings</a:t>
            </a:r>
            <a:r>
              <a:rPr lang="en-US" sz="1800">
                <a:solidFill>
                  <a:srgbClr val="3D85C6"/>
                </a:solidFill>
              </a:rPr>
              <a:t> </a:t>
            </a:r>
            <a:r>
              <a:rPr lang="en-US" sz="1800">
                <a:solidFill>
                  <a:srgbClr val="3C78D8"/>
                </a:solidFill>
              </a:rPr>
              <a:t>(Feb.-Mar. 2024)</a:t>
            </a:r>
            <a:endParaRPr sz="1400"/>
          </a:p>
          <a:p>
            <a:pPr indent="-203200" lvl="1" marL="742950" marR="97038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n-US" sz="1400"/>
              <a:t>Also: Blended Hydro products w/ NOAA-21 inputs</a:t>
            </a:r>
            <a:endParaRPr sz="1800">
              <a:solidFill>
                <a:srgbClr val="3C78D8"/>
              </a:solidFill>
            </a:endParaRPr>
          </a:p>
        </p:txBody>
      </p:sp>
      <p:sp>
        <p:nvSpPr>
          <p:cNvPr id="408" name="Google Shape;408;g2536791071b_0_2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9" name="Google Shape;409;g2536791071b_0_24"/>
          <p:cNvSpPr txBox="1"/>
          <p:nvPr>
            <p:ph type="title"/>
          </p:nvPr>
        </p:nvSpPr>
        <p:spPr>
          <a:xfrm>
            <a:off x="1118600" y="0"/>
            <a:ext cx="99732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en-US" sz="2830"/>
              <a:t>NOAA-21 T2O: NWS Operational Test &amp; Evaluation (OT&amp;E)</a:t>
            </a:r>
            <a:endParaRPr sz="2830"/>
          </a:p>
        </p:txBody>
      </p:sp>
      <p:sp>
        <p:nvSpPr>
          <p:cNvPr id="410" name="Google Shape;410;g2536791071b_0_24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g2536791071b_0_24"/>
          <p:cNvSpPr txBox="1"/>
          <p:nvPr/>
        </p:nvSpPr>
        <p:spPr>
          <a:xfrm>
            <a:off x="8610225" y="2713288"/>
            <a:ext cx="3480300" cy="22011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13260000" dist="38100">
              <a:srgbClr val="000000">
                <a:alpha val="49019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6 OT&amp;E test sites:</a:t>
            </a:r>
            <a:endParaRPr b="0" i="0" sz="15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•"/>
            </a:pPr>
            <a:r>
              <a:rPr b="0" i="0" lang="en-US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Alaska Region HQ</a:t>
            </a:r>
            <a:endParaRPr b="0" i="0" sz="1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•"/>
            </a:pPr>
            <a:r>
              <a:rPr b="0" i="0" lang="en-US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Medford, OR</a:t>
            </a:r>
            <a:endParaRPr b="0" i="0" sz="1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•"/>
            </a:pPr>
            <a:r>
              <a:rPr b="0" i="0" lang="en-US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Gaylord, MI</a:t>
            </a:r>
            <a:endParaRPr b="0" i="0" sz="1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•"/>
            </a:pPr>
            <a:r>
              <a:rPr b="0" i="0" lang="en-US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Houston/Galveston, TX</a:t>
            </a:r>
            <a:endParaRPr b="0" i="0" sz="1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•"/>
            </a:pPr>
            <a:r>
              <a:rPr b="0" i="0" lang="en-US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WFO Buffalo, NY</a:t>
            </a:r>
            <a:endParaRPr b="0" i="0" sz="1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1" marL="457200" marR="3184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•"/>
            </a:pPr>
            <a:r>
              <a:rPr b="0" i="0" lang="en-US" sz="11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RFC Portland, OR</a:t>
            </a:r>
            <a:endParaRPr b="0" i="0" sz="11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547e155c8f_36_17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New and upcoming satellites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8" name="Google Shape;418;g2547e155c8f_36_17"/>
          <p:cNvCxnSpPr/>
          <p:nvPr/>
        </p:nvCxnSpPr>
        <p:spPr>
          <a:xfrm>
            <a:off x="3685175" y="2819400"/>
            <a:ext cx="4821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419" name="Google Shape;419;g2547e155c8f_36_17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5b83f61283_0_66"/>
          <p:cNvSpPr txBox="1"/>
          <p:nvPr>
            <p:ph idx="1" type="body"/>
          </p:nvPr>
        </p:nvSpPr>
        <p:spPr>
          <a:xfrm>
            <a:off x="5507125" y="5033900"/>
            <a:ext cx="64869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653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71122"/>
              <a:buNone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OceanSat-3</a:t>
            </a:r>
            <a:endParaRPr sz="2200"/>
          </a:p>
          <a:p>
            <a:pPr indent="-211455" lvl="1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800"/>
              <a:t>First L2 Ocean Surface Winds files from OSCAT-3 scatterometer are now under evaluation for AWIPS</a:t>
            </a:r>
            <a:endParaRPr sz="1800"/>
          </a:p>
          <a:p>
            <a:pPr indent="-211455" lvl="1" marL="285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800"/>
              <a:t>This product will fill the gap left when SCATSAT ceased operating in Feb. 2021.</a:t>
            </a:r>
            <a:endParaRPr sz="1800"/>
          </a:p>
        </p:txBody>
      </p:sp>
      <p:sp>
        <p:nvSpPr>
          <p:cNvPr id="426" name="Google Shape;426;g15b83f61283_0_66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7" name="Google Shape;427;g15b83f61283_0_66"/>
          <p:cNvSpPr txBox="1"/>
          <p:nvPr>
            <p:ph type="title"/>
          </p:nvPr>
        </p:nvSpPr>
        <p:spPr>
          <a:xfrm>
            <a:off x="1219200" y="0"/>
            <a:ext cx="97065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30"/>
              <a:t>New / upcoming satellites</a:t>
            </a:r>
            <a:endParaRPr sz="1829">
              <a:solidFill>
                <a:srgbClr val="666666"/>
              </a:solidFill>
            </a:endParaRPr>
          </a:p>
        </p:txBody>
      </p:sp>
      <p:sp>
        <p:nvSpPr>
          <p:cNvPr id="428" name="Google Shape;428;g15b83f61283_0_66"/>
          <p:cNvSpPr txBox="1"/>
          <p:nvPr/>
        </p:nvSpPr>
        <p:spPr>
          <a:xfrm>
            <a:off x="10692850" y="1400400"/>
            <a:ext cx="145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MTG-I1 First Light image (Mar. 18, 2023) </a:t>
            </a:r>
            <a:endParaRPr b="0" i="0" sz="14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g15b83f61283_0_66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0" name="Google Shape;430;g15b83f61283_0_66"/>
          <p:cNvPicPr preferRelativeResize="0"/>
          <p:nvPr/>
        </p:nvPicPr>
        <p:blipFill rotWithShape="1">
          <a:blip r:embed="rId5">
            <a:alphaModFix/>
          </a:blip>
          <a:srcRect b="0" l="0" r="0" t="248"/>
          <a:stretch/>
        </p:blipFill>
        <p:spPr>
          <a:xfrm>
            <a:off x="6721650" y="752250"/>
            <a:ext cx="3971200" cy="3953725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400000" dist="38100">
              <a:srgbClr val="000000">
                <a:alpha val="48627"/>
              </a:srgbClr>
            </a:outerShdw>
          </a:effectLst>
        </p:spPr>
      </p:pic>
      <p:sp>
        <p:nvSpPr>
          <p:cNvPr id="431" name="Google Shape;431;g15b83f61283_0_66"/>
          <p:cNvSpPr txBox="1"/>
          <p:nvPr>
            <p:ph idx="1" type="body"/>
          </p:nvPr>
        </p:nvSpPr>
        <p:spPr>
          <a:xfrm>
            <a:off x="904800" y="950400"/>
            <a:ext cx="5817000" cy="22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marR="1096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6"/>
              </a:rPr>
              <a:t>MTG-Imager 1</a:t>
            </a:r>
            <a:r>
              <a:rPr lang="en-US" sz="2000"/>
              <a:t> (MeteoSat 3rd Gen.)</a:t>
            </a:r>
            <a:endParaRPr sz="2000"/>
          </a:p>
          <a:p>
            <a:pPr indent="-208280" lvl="1" marL="457200" marR="1096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/>
              <a:t>Geostationary @ Longitude 0°; will be renamed </a:t>
            </a:r>
            <a:r>
              <a:rPr b="1" lang="en-US" sz="1600"/>
              <a:t>Meteosat-12</a:t>
            </a:r>
            <a:br>
              <a:rPr b="1" lang="en-US" sz="1600"/>
            </a:br>
            <a:r>
              <a:rPr lang="en-US" sz="1600"/>
              <a:t>in 2024.</a:t>
            </a:r>
            <a:endParaRPr sz="1600"/>
          </a:p>
          <a:p>
            <a:pPr indent="-208280" lvl="1" marL="457200" marR="1096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1600"/>
              <a:t>Expected data availability to NWS:</a:t>
            </a:r>
            <a:r>
              <a:rPr lang="en-US" sz="1600">
                <a:solidFill>
                  <a:srgbClr val="999999"/>
                </a:solidFill>
              </a:rPr>
              <a:t> </a:t>
            </a:r>
            <a:r>
              <a:rPr i="1" lang="en-US" sz="1600">
                <a:solidFill>
                  <a:srgbClr val="999999"/>
                </a:solidFill>
              </a:rPr>
              <a:t>(rough guesses)</a:t>
            </a:r>
            <a:endParaRPr sz="1600"/>
          </a:p>
          <a:p>
            <a:pPr indent="-208280" lvl="2" marL="685800" marR="1096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/>
              <a:t>Mar. 2024: Flexible Combined Imager (FCI) L1 data</a:t>
            </a:r>
            <a:endParaRPr sz="1600"/>
          </a:p>
          <a:p>
            <a:pPr indent="-220026" lvl="2" marL="685800" marR="1096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2500"/>
              <a:buChar char="•"/>
            </a:pPr>
            <a:r>
              <a:rPr lang="en-US" sz="1600"/>
              <a:t>Apr. </a:t>
            </a:r>
            <a:r>
              <a:rPr lang="en-US" sz="1000"/>
              <a:t> </a:t>
            </a:r>
            <a:r>
              <a:rPr lang="en-US" sz="1600"/>
              <a:t>2024: FCI L2 data</a:t>
            </a:r>
            <a:endParaRPr sz="1600"/>
          </a:p>
          <a:p>
            <a:pPr indent="-220026" lvl="2" marL="685800" marR="1096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2500"/>
              <a:buChar char="•"/>
            </a:pPr>
            <a:r>
              <a:rPr lang="en-US" sz="1600"/>
              <a:t>Apr. </a:t>
            </a:r>
            <a:r>
              <a:rPr lang="en-US" sz="1000"/>
              <a:t> </a:t>
            </a:r>
            <a:r>
              <a:rPr lang="en-US" sz="1600"/>
              <a:t>2024: Lightning Imager (LI) data</a:t>
            </a:r>
            <a:br>
              <a:rPr lang="en-US" sz="1600"/>
            </a:br>
            <a:r>
              <a:rPr lang="en-US" sz="1600"/>
              <a:t>	(See MTG-I1 </a:t>
            </a:r>
            <a:r>
              <a:rPr lang="en-US" sz="1600" u="sng">
                <a:solidFill>
                  <a:schemeClr val="hlink"/>
                </a:solidFill>
                <a:hlinkClick r:id="rId7"/>
              </a:rPr>
              <a:t>data availability schedule</a:t>
            </a:r>
            <a:r>
              <a:rPr lang="en-US" sz="1600"/>
              <a:t>)</a:t>
            </a:r>
            <a:endParaRPr sz="1800"/>
          </a:p>
        </p:txBody>
      </p:sp>
      <p:sp>
        <p:nvSpPr>
          <p:cNvPr id="432" name="Google Shape;432;g15b83f61283_0_66"/>
          <p:cNvSpPr txBox="1"/>
          <p:nvPr/>
        </p:nvSpPr>
        <p:spPr>
          <a:xfrm rot="5400000">
            <a:off x="9868050" y="3555150"/>
            <a:ext cx="193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https://www.eumetsat.int</a:t>
            </a:r>
            <a:endParaRPr b="0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33" name="Google Shape;433;g15b83f61283_0_66"/>
          <p:cNvGrpSpPr/>
          <p:nvPr/>
        </p:nvGrpSpPr>
        <p:grpSpPr>
          <a:xfrm>
            <a:off x="-450" y="3699135"/>
            <a:ext cx="5344976" cy="2839841"/>
            <a:chOff x="151950" y="3699135"/>
            <a:chExt cx="5344976" cy="2839841"/>
          </a:xfrm>
        </p:grpSpPr>
        <p:pic>
          <p:nvPicPr>
            <p:cNvPr id="434" name="Google Shape;434;g15b83f61283_0_6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90651" y="3699135"/>
              <a:ext cx="5006275" cy="2839841"/>
            </a:xfrm>
            <a:prstGeom prst="rect">
              <a:avLst/>
            </a:prstGeom>
            <a:noFill/>
            <a:ln cap="flat" cmpd="sng" w="9525">
              <a:solidFill>
                <a:srgbClr val="B7B7B7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00013" rotWithShape="0" algn="bl" dir="5400000" dist="38100">
                <a:srgbClr val="000000">
                  <a:alpha val="48627"/>
                </a:srgbClr>
              </a:outerShdw>
            </a:effectLst>
          </p:spPr>
        </p:pic>
        <p:sp>
          <p:nvSpPr>
            <p:cNvPr id="435" name="Google Shape;435;g15b83f61283_0_66"/>
            <p:cNvSpPr txBox="1"/>
            <p:nvPr/>
          </p:nvSpPr>
          <p:spPr>
            <a:xfrm rot="-5400000">
              <a:off x="-595200" y="5453125"/>
              <a:ext cx="1833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000" u="sng" cap="none" strike="noStrike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10"/>
                </a:rPr>
                <a:t>https://bhoonidhi.nrsc.gov.in</a:t>
              </a:r>
              <a:endParaRPr b="0" i="0" sz="10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a5e5b8be94_0_12"/>
          <p:cNvSpPr txBox="1"/>
          <p:nvPr>
            <p:ph idx="1" type="body"/>
          </p:nvPr>
        </p:nvSpPr>
        <p:spPr>
          <a:xfrm>
            <a:off x="5103025" y="874200"/>
            <a:ext cx="6075900" cy="23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GOES-U</a:t>
            </a:r>
            <a:r>
              <a:rPr lang="en-US" sz="2200"/>
              <a:t> to launch N.E.T. April 30, 2024</a:t>
            </a:r>
            <a:endParaRPr sz="2200"/>
          </a:p>
          <a:p>
            <a:pPr indent="-220027" lvl="1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1800"/>
              <a:t>Will be commissioned as GOES-East in early CY2025, replacing GOES-16 (</a:t>
            </a:r>
            <a:r>
              <a:rPr lang="en-US" sz="1800" u="sng">
                <a:solidFill>
                  <a:schemeClr val="hlink"/>
                </a:solidFill>
                <a:hlinkClick r:id="rId4"/>
              </a:rPr>
              <a:t>per OSPO</a:t>
            </a:r>
            <a:r>
              <a:rPr lang="en-US" sz="1800"/>
              <a:t>)</a:t>
            </a:r>
            <a:endParaRPr sz="1800"/>
          </a:p>
          <a:p>
            <a:pPr indent="-220027" lvl="1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1800"/>
              <a:t>Will carry the new </a:t>
            </a:r>
            <a:r>
              <a:rPr lang="en-US" sz="1800">
                <a:solidFill>
                  <a:srgbClr val="6AA84F"/>
                </a:solidFill>
              </a:rPr>
              <a:t>Compact Coronagraph (CCOR)</a:t>
            </a:r>
            <a:endParaRPr sz="1800">
              <a:solidFill>
                <a:srgbClr val="6AA84F"/>
              </a:solidFill>
            </a:endParaRPr>
          </a:p>
          <a:p>
            <a:pPr indent="-220027" lvl="1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1800"/>
              <a:t>Data Operations Exercise #2 (DOE-U2): Jan 3-10, 2024</a:t>
            </a:r>
            <a:endParaRPr sz="1800"/>
          </a:p>
          <a:p>
            <a:pPr indent="-196532" lvl="2" marL="8001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1400"/>
              <a:t>Will send simulated G-19 data to NWS TNCF, PDA I&amp;T, GeoCloud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92192"/>
              <a:buNone/>
            </a:pPr>
            <a:r>
              <a:t/>
            </a:r>
            <a:endParaRPr sz="1800">
              <a:solidFill>
                <a:srgbClr val="6AA84F"/>
              </a:solidFill>
            </a:endParaRPr>
          </a:p>
        </p:txBody>
      </p:sp>
      <p:sp>
        <p:nvSpPr>
          <p:cNvPr id="442" name="Google Shape;442;g2a5e5b8be94_0_1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" name="Google Shape;443;g2a5e5b8be94_0_1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330"/>
              <a:t>New / upcoming satellites</a:t>
            </a:r>
            <a:endParaRPr sz="1829">
              <a:solidFill>
                <a:srgbClr val="666666"/>
              </a:solidFill>
            </a:endParaRPr>
          </a:p>
        </p:txBody>
      </p:sp>
      <p:sp>
        <p:nvSpPr>
          <p:cNvPr id="444" name="Google Shape;444;g2a5e5b8be94_0_1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g2a5e5b8be94_0_12"/>
          <p:cNvSpPr txBox="1"/>
          <p:nvPr>
            <p:ph idx="1" type="body"/>
          </p:nvPr>
        </p:nvSpPr>
        <p:spPr>
          <a:xfrm>
            <a:off x="1307725" y="4845900"/>
            <a:ext cx="7304100" cy="18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342900" marR="72091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2000"/>
              <a:buChar char="•"/>
            </a:pPr>
            <a:r>
              <a:rPr lang="en-US" sz="2000" u="sng">
                <a:solidFill>
                  <a:schemeClr val="hlink"/>
                </a:solidFill>
                <a:hlinkClick r:id="rId6"/>
              </a:rPr>
              <a:t>Metop-SG-A1</a:t>
            </a:r>
            <a:r>
              <a:rPr lang="en-US" sz="2000"/>
              <a:t> (Metop 2nd Gen.) to launch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1st Q. CY2025</a:t>
            </a:r>
            <a:endParaRPr sz="2000"/>
          </a:p>
          <a:p>
            <a:pPr indent="-215900" lvl="1" marL="571500" marR="7209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Sun-synchronous polar (morning) orbit</a:t>
            </a:r>
            <a:endParaRPr sz="1600"/>
          </a:p>
          <a:p>
            <a:pPr indent="-215900" lvl="1" marL="571500" marR="7209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TOWR-S will contribute to the NWS User Readiness Plan for Metop-SG.</a:t>
            </a:r>
            <a:endParaRPr sz="1600"/>
          </a:p>
        </p:txBody>
      </p:sp>
      <p:grpSp>
        <p:nvGrpSpPr>
          <p:cNvPr id="446" name="Google Shape;446;g2a5e5b8be94_0_12"/>
          <p:cNvGrpSpPr/>
          <p:nvPr/>
        </p:nvGrpSpPr>
        <p:grpSpPr>
          <a:xfrm>
            <a:off x="358549" y="1298900"/>
            <a:ext cx="4853575" cy="2355325"/>
            <a:chOff x="7140349" y="1146500"/>
            <a:chExt cx="4853575" cy="2355325"/>
          </a:xfrm>
        </p:grpSpPr>
        <p:pic>
          <p:nvPicPr>
            <p:cNvPr id="447" name="Google Shape;447;g2a5e5b8be94_0_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140349" y="1146500"/>
              <a:ext cx="4853575" cy="2355325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57163" rotWithShape="0" algn="bl" dir="5400000" dist="57150">
                <a:srgbClr val="000000">
                  <a:alpha val="49803"/>
                </a:srgbClr>
              </a:outerShdw>
            </a:effectLst>
          </p:spPr>
        </p:pic>
        <p:grpSp>
          <p:nvGrpSpPr>
            <p:cNvPr id="448" name="Google Shape;448;g2a5e5b8be94_0_12"/>
            <p:cNvGrpSpPr/>
            <p:nvPr/>
          </p:nvGrpSpPr>
          <p:grpSpPr>
            <a:xfrm>
              <a:off x="8980115" y="1923613"/>
              <a:ext cx="670061" cy="504411"/>
              <a:chOff x="8126724" y="2312825"/>
              <a:chExt cx="694868" cy="410291"/>
            </a:xfrm>
          </p:grpSpPr>
          <p:sp>
            <p:nvSpPr>
              <p:cNvPr id="449" name="Google Shape;449;g2a5e5b8be94_0_12"/>
              <p:cNvSpPr/>
              <p:nvPr/>
            </p:nvSpPr>
            <p:spPr>
              <a:xfrm>
                <a:off x="8484796" y="2369232"/>
                <a:ext cx="334937" cy="177054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g2a5e5b8be94_0_12"/>
              <p:cNvSpPr/>
              <p:nvPr/>
            </p:nvSpPr>
            <p:spPr>
              <a:xfrm>
                <a:off x="8126724" y="2312825"/>
                <a:ext cx="437966" cy="207970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g2a5e5b8be94_0_12"/>
              <p:cNvSpPr/>
              <p:nvPr/>
            </p:nvSpPr>
            <p:spPr>
              <a:xfrm>
                <a:off x="8126740" y="2520876"/>
                <a:ext cx="332502" cy="202240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g2a5e5b8be94_0_12"/>
              <p:cNvSpPr/>
              <p:nvPr/>
            </p:nvSpPr>
            <p:spPr>
              <a:xfrm>
                <a:off x="8459868" y="2545271"/>
                <a:ext cx="361724" cy="176533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38100">
                <a:solidFill>
                  <a:srgbClr val="3ACB3A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3" name="Google Shape;453;g2a5e5b8be94_0_12"/>
          <p:cNvSpPr txBox="1"/>
          <p:nvPr/>
        </p:nvSpPr>
        <p:spPr>
          <a:xfrm rot="-5400755">
            <a:off x="-1115833" y="2335403"/>
            <a:ext cx="2731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https://www.nesdis.noaa.gov/next-generation/space-weather/ccor-goes-u</a:t>
            </a:r>
            <a:endParaRPr b="0" i="0" sz="600" u="sng" cap="none" strike="noStrike">
              <a:solidFill>
                <a:srgbClr val="8ED7D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54" name="Google Shape;454;g2a5e5b8be94_0_12"/>
          <p:cNvGrpSpPr/>
          <p:nvPr/>
        </p:nvGrpSpPr>
        <p:grpSpPr>
          <a:xfrm>
            <a:off x="8487860" y="3260350"/>
            <a:ext cx="3565540" cy="3330893"/>
            <a:chOff x="8487860" y="3260350"/>
            <a:chExt cx="3565540" cy="3330893"/>
          </a:xfrm>
        </p:grpSpPr>
        <p:pic>
          <p:nvPicPr>
            <p:cNvPr id="455" name="Google Shape;455;g2a5e5b8be94_0_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487860" y="3285603"/>
              <a:ext cx="3265617" cy="3260359"/>
            </a:xfrm>
            <a:prstGeom prst="rect">
              <a:avLst/>
            </a:prstGeom>
            <a:noFill/>
            <a:ln>
              <a:noFill/>
            </a:ln>
            <a:effectLst>
              <a:outerShdw blurRad="157163" rotWithShape="0" algn="bl" dir="5400000" dist="57150">
                <a:srgbClr val="000000">
                  <a:alpha val="49803"/>
                </a:srgbClr>
              </a:outerShdw>
            </a:effectLst>
          </p:spPr>
        </p:pic>
        <p:sp>
          <p:nvSpPr>
            <p:cNvPr id="456" name="Google Shape;456;g2a5e5b8be94_0_12"/>
            <p:cNvSpPr txBox="1"/>
            <p:nvPr/>
          </p:nvSpPr>
          <p:spPr>
            <a:xfrm>
              <a:off x="8922786" y="5611743"/>
              <a:ext cx="892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A64D79"/>
                  </a:solidFill>
                  <a:latin typeface="Lato"/>
                  <a:ea typeface="Lato"/>
                  <a:cs typeface="Lato"/>
                  <a:sym typeface="Lato"/>
                </a:rPr>
                <a:t>Metop-SG</a:t>
              </a:r>
              <a:endParaRPr b="1" i="0" sz="1200" u="none" cap="none" strike="noStrike">
                <a:solidFill>
                  <a:srgbClr val="A64D7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g2a5e5b8be94_0_12"/>
            <p:cNvSpPr txBox="1"/>
            <p:nvPr/>
          </p:nvSpPr>
          <p:spPr>
            <a:xfrm>
              <a:off x="8528730" y="3429616"/>
              <a:ext cx="841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7C7EFF"/>
                  </a:solidFill>
                  <a:latin typeface="Lato"/>
                  <a:ea typeface="Lato"/>
                  <a:cs typeface="Lato"/>
                  <a:sym typeface="Lato"/>
                </a:rPr>
                <a:t>NOAA-20</a:t>
              </a:r>
              <a:endParaRPr b="0" i="0" sz="800" u="none" cap="none" strike="noStrike">
                <a:solidFill>
                  <a:srgbClr val="7C7E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8" name="Google Shape;458;g2a5e5b8be94_0_12"/>
            <p:cNvSpPr txBox="1"/>
            <p:nvPr/>
          </p:nvSpPr>
          <p:spPr>
            <a:xfrm>
              <a:off x="9870398" y="3678461"/>
              <a:ext cx="841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C3ECFB"/>
                  </a:solidFill>
                  <a:latin typeface="Lato"/>
                  <a:ea typeface="Lato"/>
                  <a:cs typeface="Lato"/>
                  <a:sym typeface="Lato"/>
                </a:rPr>
                <a:t>NOAA-21</a:t>
              </a:r>
              <a:endParaRPr b="0" i="0" sz="800" u="none" cap="none" strike="noStrike">
                <a:solidFill>
                  <a:srgbClr val="C3ECFB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9" name="Google Shape;459;g2a5e5b8be94_0_12"/>
            <p:cNvSpPr/>
            <p:nvPr/>
          </p:nvSpPr>
          <p:spPr>
            <a:xfrm rot="1489007">
              <a:off x="9566424" y="4685091"/>
              <a:ext cx="259460" cy="338389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4CCCC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2a5e5b8be94_0_12"/>
            <p:cNvSpPr/>
            <p:nvPr/>
          </p:nvSpPr>
          <p:spPr>
            <a:xfrm rot="9264689">
              <a:off x="10803150" y="4861880"/>
              <a:ext cx="259779" cy="338407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4CCCC"/>
            </a:solidFill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2a5e5b8be94_0_12"/>
            <p:cNvSpPr txBox="1"/>
            <p:nvPr/>
          </p:nvSpPr>
          <p:spPr>
            <a:xfrm>
              <a:off x="11085671" y="6283443"/>
              <a:ext cx="841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800" u="none" cap="none" strike="noStrike">
                  <a:solidFill>
                    <a:srgbClr val="F1C232"/>
                  </a:solidFill>
                  <a:latin typeface="Lato"/>
                  <a:ea typeface="Lato"/>
                  <a:cs typeface="Lato"/>
                  <a:sym typeface="Lato"/>
                </a:rPr>
                <a:t>S-NPP</a:t>
              </a:r>
              <a:endParaRPr b="0" i="0" sz="800" u="none" cap="none" strike="noStrike">
                <a:solidFill>
                  <a:srgbClr val="F1C23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g2a5e5b8be94_0_12"/>
            <p:cNvSpPr txBox="1"/>
            <p:nvPr/>
          </p:nvSpPr>
          <p:spPr>
            <a:xfrm rot="5400000">
              <a:off x="10401450" y="4589200"/>
              <a:ext cx="2980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-US" sz="900" u="sng" cap="none" strike="noStrike">
                  <a:solidFill>
                    <a:schemeClr val="accent5"/>
                  </a:solidFill>
                  <a:latin typeface="Lato"/>
                  <a:ea typeface="Lato"/>
                  <a:cs typeface="Lato"/>
                  <a:sym typeface="Lato"/>
                  <a:hlinkClick r:id="rId11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https://vlab.noaa.gov/web/towr-s/polar-planner</a:t>
              </a:r>
              <a:endParaRPr b="0" i="0" sz="900" u="none" cap="none" strike="noStrik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463" name="Google Shape;463;g2a5e5b8be94_0_12"/>
            <p:cNvGrpSpPr/>
            <p:nvPr/>
          </p:nvGrpSpPr>
          <p:grpSpPr>
            <a:xfrm>
              <a:off x="10239846" y="4828086"/>
              <a:ext cx="239690" cy="1199272"/>
              <a:chOff x="2063065" y="4828039"/>
              <a:chExt cx="239690" cy="1199272"/>
            </a:xfrm>
          </p:grpSpPr>
          <p:cxnSp>
            <p:nvCxnSpPr>
              <p:cNvPr id="464" name="Google Shape;464;g2a5e5b8be94_0_12"/>
              <p:cNvCxnSpPr/>
              <p:nvPr/>
            </p:nvCxnSpPr>
            <p:spPr>
              <a:xfrm>
                <a:off x="2069425" y="4828675"/>
                <a:ext cx="56700" cy="11034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B6D7A8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465" name="Google Shape;465;g2a5e5b8be94_0_12"/>
              <p:cNvSpPr txBox="1"/>
              <p:nvPr/>
            </p:nvSpPr>
            <p:spPr>
              <a:xfrm rot="5205129">
                <a:off x="1587203" y="5341441"/>
                <a:ext cx="1191414" cy="172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B6D7A8"/>
                    </a:solidFill>
                    <a:latin typeface="Lato"/>
                    <a:ea typeface="Lato"/>
                    <a:cs typeface="Lato"/>
                    <a:sym typeface="Lato"/>
                  </a:rPr>
                  <a:t>Solar noon</a:t>
                </a:r>
                <a:endParaRPr b="0" i="0" sz="1000" u="none" cap="none" strike="noStrike">
                  <a:solidFill>
                    <a:srgbClr val="B6D7A8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547e155c8f_36_29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Appendix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72" name="Google Shape;472;g2547e155c8f_36_29"/>
          <p:cNvCxnSpPr/>
          <p:nvPr/>
        </p:nvCxnSpPr>
        <p:spPr>
          <a:xfrm>
            <a:off x="5352575" y="2819400"/>
            <a:ext cx="15159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473" name="Google Shape;473;g2547e155c8f_36_2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2"/>
          <p:cNvSpPr txBox="1"/>
          <p:nvPr>
            <p:ph idx="1" type="body"/>
          </p:nvPr>
        </p:nvSpPr>
        <p:spPr>
          <a:xfrm>
            <a:off x="6218075" y="895500"/>
            <a:ext cx="5872500" cy="46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Thursdays, usually at Noon ET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Usage examples shed light on user requirements for satellite data products and capabilities.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Recordings are on </a:t>
            </a:r>
            <a:r>
              <a:rPr lang="en-US" sz="1800" u="sng">
                <a:solidFill>
                  <a:schemeClr val="hlink"/>
                </a:solidFill>
                <a:hlinkClick r:id="rId3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YouTube</a:t>
            </a:r>
            <a:r>
              <a:rPr lang="en-US" sz="1800">
                <a:solidFill>
                  <a:srgbClr val="434343"/>
                </a:solidFill>
              </a:rPr>
              <a:t> and the </a:t>
            </a:r>
            <a:r>
              <a:rPr lang="en-US" sz="1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NWS Commerce Learning Center (CLC) website</a:t>
            </a:r>
            <a:r>
              <a:rPr lang="en-US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Full-text transcripts are available for all SBC sessions – searchable from within VLab.</a:t>
            </a:r>
            <a:endParaRPr sz="1800">
              <a:solidFill>
                <a:srgbClr val="434343"/>
              </a:solidFill>
            </a:endParaRPr>
          </a:p>
          <a:p>
            <a:pPr indent="-317500" lvl="0" marL="34290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434343"/>
              </a:buClr>
              <a:buSzPts val="1800"/>
              <a:buChar char="•"/>
            </a:pPr>
            <a:r>
              <a:rPr lang="en-US" sz="1800">
                <a:solidFill>
                  <a:srgbClr val="434343"/>
                </a:solidFill>
              </a:rPr>
              <a:t>SBC videos are now searchable by keyword: </a:t>
            </a:r>
            <a:r>
              <a:rPr lang="en-US" sz="1800" u="sng">
                <a:solidFill>
                  <a:schemeClr val="hlink"/>
                </a:solidFill>
                <a:hlinkClick r:id="rId5"/>
              </a:rPr>
              <a:t>https://vlab.noaa.gov/web/towr-s/sbc-video-search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480" name="Google Shape;480;p8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1" name="Google Shape;481;p82"/>
          <p:cNvSpPr txBox="1"/>
          <p:nvPr>
            <p:ph type="title"/>
          </p:nvPr>
        </p:nvSpPr>
        <p:spPr>
          <a:xfrm>
            <a:off x="1216025" y="0"/>
            <a:ext cx="97728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00"/>
              <a:t>Satellite Book Club (SBC) Seminar Series</a:t>
            </a:r>
            <a:endParaRPr sz="3600"/>
          </a:p>
        </p:txBody>
      </p:sp>
      <p:pic>
        <p:nvPicPr>
          <p:cNvPr id="482" name="Google Shape;482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02525" y="895500"/>
            <a:ext cx="4739324" cy="5738452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38100">
              <a:srgbClr val="000000">
                <a:alpha val="47450"/>
              </a:srgbClr>
            </a:outerShdw>
          </a:effectLst>
        </p:spPr>
      </p:pic>
      <p:sp>
        <p:nvSpPr>
          <p:cNvPr id="483" name="Google Shape;483;p8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59be3447d_4_18"/>
          <p:cNvSpPr txBox="1"/>
          <p:nvPr>
            <p:ph idx="1" type="subTitle"/>
          </p:nvPr>
        </p:nvSpPr>
        <p:spPr>
          <a:xfrm>
            <a:off x="1528350" y="2076325"/>
            <a:ext cx="91353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New TOWR-S resources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1" name="Google Shape;91;g2859be3447d_4_18"/>
          <p:cNvCxnSpPr/>
          <p:nvPr/>
        </p:nvCxnSpPr>
        <p:spPr>
          <a:xfrm>
            <a:off x="3078500" y="2825100"/>
            <a:ext cx="60444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92" name="Google Shape;92;g2859be3447d_4_1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b83f61283_0_2"/>
          <p:cNvSpPr txBox="1"/>
          <p:nvPr>
            <p:ph idx="1" type="body"/>
          </p:nvPr>
        </p:nvSpPr>
        <p:spPr>
          <a:xfrm>
            <a:off x="8821950" y="1095275"/>
            <a:ext cx="33699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VLab now hosts a table of all satellite data products that TOWR-S is involved with (integrating them into NWS forecast operations).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Instant search, filter, and sort capability provides access by keyword, satellite, sensor, </a:t>
            </a:r>
            <a:r>
              <a:rPr i="1" lang="en-US" sz="1800"/>
              <a:t>etc.</a:t>
            </a:r>
            <a:r>
              <a:rPr lang="en-US" sz="1800"/>
              <a:t>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Many rows link to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Dataset Guides</a:t>
            </a:r>
            <a:r>
              <a:rPr lang="en-US" sz="1800"/>
              <a:t> with more AWIPS details.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1500"/>
          </a:p>
          <a:p>
            <a:pPr indent="-571500" lvl="0" marL="571500" marR="386528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3200"/>
              <a:buNone/>
            </a:pPr>
            <a:r>
              <a:rPr b="1" lang="en-US" sz="1500"/>
              <a:t>Note:</a:t>
            </a:r>
            <a:r>
              <a:rPr lang="en-US" sz="1500"/>
              <a:t>	Distribution Path “TBD” indicates a product in planning - not yet disseminated to users</a:t>
            </a:r>
            <a:endParaRPr sz="1500"/>
          </a:p>
        </p:txBody>
      </p:sp>
      <p:sp>
        <p:nvSpPr>
          <p:cNvPr id="490" name="Google Shape;490;g15b83f61283_0_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" name="Google Shape;491;g15b83f61283_0_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Product Posture</a:t>
            </a:r>
            <a:endParaRPr/>
          </a:p>
        </p:txBody>
      </p:sp>
      <p:grpSp>
        <p:nvGrpSpPr>
          <p:cNvPr id="492" name="Google Shape;492;g15b83f61283_0_2"/>
          <p:cNvGrpSpPr/>
          <p:nvPr/>
        </p:nvGrpSpPr>
        <p:grpSpPr>
          <a:xfrm>
            <a:off x="229925" y="1244650"/>
            <a:ext cx="8537303" cy="4754550"/>
            <a:chOff x="229925" y="1549450"/>
            <a:chExt cx="8537303" cy="4754550"/>
          </a:xfrm>
        </p:grpSpPr>
        <p:pic>
          <p:nvPicPr>
            <p:cNvPr id="493" name="Google Shape;493;g15b83f61283_0_2"/>
            <p:cNvPicPr preferRelativeResize="0"/>
            <p:nvPr/>
          </p:nvPicPr>
          <p:blipFill rotWithShape="1">
            <a:blip r:embed="rId4">
              <a:alphaModFix/>
            </a:blip>
            <a:srcRect b="0" l="0" r="0" t="999"/>
            <a:stretch/>
          </p:blipFill>
          <p:spPr>
            <a:xfrm>
              <a:off x="229925" y="1549450"/>
              <a:ext cx="8418677" cy="4355974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85725" rotWithShape="0" algn="bl" dir="5400000" dist="38100">
                <a:srgbClr val="000000">
                  <a:alpha val="47450"/>
                </a:srgbClr>
              </a:outerShdw>
            </a:effectLst>
          </p:spPr>
        </p:pic>
        <p:sp>
          <p:nvSpPr>
            <p:cNvPr id="494" name="Google Shape;494;g15b83f61283_0_2"/>
            <p:cNvSpPr txBox="1"/>
            <p:nvPr/>
          </p:nvSpPr>
          <p:spPr>
            <a:xfrm>
              <a:off x="4136900" y="5903800"/>
              <a:ext cx="4511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-US" sz="1400" u="sng" cap="none" strike="noStrike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5"/>
                </a:rPr>
                <a:t>https://vlab.noaa.gov/web/towr-s/product-posture</a:t>
              </a:r>
              <a:endParaRPr b="1" i="0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495" name="Google Shape;495;g15b83f61283_0_2"/>
            <p:cNvGrpSpPr/>
            <p:nvPr/>
          </p:nvGrpSpPr>
          <p:grpSpPr>
            <a:xfrm>
              <a:off x="7355877" y="3166058"/>
              <a:ext cx="1411351" cy="445897"/>
              <a:chOff x="6796861" y="1237180"/>
              <a:chExt cx="2350293" cy="1725606"/>
            </a:xfrm>
          </p:grpSpPr>
          <p:sp>
            <p:nvSpPr>
              <p:cNvPr id="496" name="Google Shape;496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0" name="Google Shape;500;g15b83f61283_0_2"/>
            <p:cNvGrpSpPr/>
            <p:nvPr/>
          </p:nvGrpSpPr>
          <p:grpSpPr>
            <a:xfrm>
              <a:off x="6128056" y="3489017"/>
              <a:ext cx="989473" cy="365138"/>
              <a:chOff x="6796861" y="1237180"/>
              <a:chExt cx="2350293" cy="1725606"/>
            </a:xfrm>
          </p:grpSpPr>
          <p:sp>
            <p:nvSpPr>
              <p:cNvPr id="501" name="Google Shape;501;g15b83f61283_0_2"/>
              <p:cNvSpPr/>
              <p:nvPr/>
            </p:nvSpPr>
            <p:spPr>
              <a:xfrm>
                <a:off x="8008376" y="1474160"/>
                <a:ext cx="1135379" cy="745489"/>
              </a:xfrm>
              <a:custGeom>
                <a:rect b="b" l="l" r="r" t="t"/>
                <a:pathLst>
                  <a:path extrusionOk="0" h="745489" w="1135379">
                    <a:moveTo>
                      <a:pt x="0" y="0"/>
                    </a:moveTo>
                    <a:lnTo>
                      <a:pt x="55372" y="943"/>
                    </a:lnTo>
                    <a:lnTo>
                      <a:pt x="110096" y="3747"/>
                    </a:lnTo>
                    <a:lnTo>
                      <a:pt x="164108" y="8369"/>
                    </a:lnTo>
                    <a:lnTo>
                      <a:pt x="217346" y="14768"/>
                    </a:lnTo>
                    <a:lnTo>
                      <a:pt x="269744" y="22901"/>
                    </a:lnTo>
                    <a:lnTo>
                      <a:pt x="321240" y="32727"/>
                    </a:lnTo>
                    <a:lnTo>
                      <a:pt x="371770" y="44204"/>
                    </a:lnTo>
                    <a:lnTo>
                      <a:pt x="421270" y="57290"/>
                    </a:lnTo>
                    <a:lnTo>
                      <a:pt x="469677" y="71944"/>
                    </a:lnTo>
                    <a:lnTo>
                      <a:pt x="516927" y="88124"/>
                    </a:lnTo>
                    <a:lnTo>
                      <a:pt x="562956" y="105787"/>
                    </a:lnTo>
                    <a:lnTo>
                      <a:pt x="607702" y="124892"/>
                    </a:lnTo>
                    <a:lnTo>
                      <a:pt x="651099" y="145398"/>
                    </a:lnTo>
                    <a:lnTo>
                      <a:pt x="693086" y="167262"/>
                    </a:lnTo>
                    <a:lnTo>
                      <a:pt x="733597" y="190443"/>
                    </a:lnTo>
                    <a:lnTo>
                      <a:pt x="772570" y="214898"/>
                    </a:lnTo>
                    <a:lnTo>
                      <a:pt x="809941" y="240587"/>
                    </a:lnTo>
                    <a:lnTo>
                      <a:pt x="845646" y="267467"/>
                    </a:lnTo>
                    <a:lnTo>
                      <a:pt x="879621" y="295497"/>
                    </a:lnTo>
                    <a:lnTo>
                      <a:pt x="911804" y="324634"/>
                    </a:lnTo>
                    <a:lnTo>
                      <a:pt x="942130" y="354838"/>
                    </a:lnTo>
                    <a:lnTo>
                      <a:pt x="970536" y="386065"/>
                    </a:lnTo>
                    <a:lnTo>
                      <a:pt x="996958" y="418275"/>
                    </a:lnTo>
                    <a:lnTo>
                      <a:pt x="1021333" y="451426"/>
                    </a:lnTo>
                    <a:lnTo>
                      <a:pt x="1043596" y="485475"/>
                    </a:lnTo>
                    <a:lnTo>
                      <a:pt x="1063685" y="520381"/>
                    </a:lnTo>
                    <a:lnTo>
                      <a:pt x="1081536" y="556102"/>
                    </a:lnTo>
                    <a:lnTo>
                      <a:pt x="1097086" y="592597"/>
                    </a:lnTo>
                    <a:lnTo>
                      <a:pt x="1110269" y="629824"/>
                    </a:lnTo>
                    <a:lnTo>
                      <a:pt x="1121024" y="667740"/>
                    </a:lnTo>
                    <a:lnTo>
                      <a:pt x="1129286" y="706304"/>
                    </a:lnTo>
                    <a:lnTo>
                      <a:pt x="1134992" y="745475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g15b83f61283_0_2"/>
              <p:cNvSpPr/>
              <p:nvPr/>
            </p:nvSpPr>
            <p:spPr>
              <a:xfrm>
                <a:off x="6796861" y="1237180"/>
                <a:ext cx="1484629" cy="875664"/>
              </a:xfrm>
              <a:custGeom>
                <a:rect b="b" l="l" r="r" t="t"/>
                <a:pathLst>
                  <a:path extrusionOk="0" h="875664" w="1484629">
                    <a:moveTo>
                      <a:pt x="0" y="875262"/>
                    </a:moveTo>
                    <a:lnTo>
                      <a:pt x="4740" y="805435"/>
                    </a:lnTo>
                    <a:lnTo>
                      <a:pt x="18591" y="737109"/>
                    </a:lnTo>
                    <a:lnTo>
                      <a:pt x="41199" y="670494"/>
                    </a:lnTo>
                    <a:lnTo>
                      <a:pt x="72214" y="605797"/>
                    </a:lnTo>
                    <a:lnTo>
                      <a:pt x="111283" y="543225"/>
                    </a:lnTo>
                    <a:lnTo>
                      <a:pt x="158054" y="482986"/>
                    </a:lnTo>
                    <a:lnTo>
                      <a:pt x="184217" y="453806"/>
                    </a:lnTo>
                    <a:lnTo>
                      <a:pt x="212174" y="425288"/>
                    </a:lnTo>
                    <a:lnTo>
                      <a:pt x="241881" y="397456"/>
                    </a:lnTo>
                    <a:lnTo>
                      <a:pt x="273293" y="370337"/>
                    </a:lnTo>
                    <a:lnTo>
                      <a:pt x="306367" y="343958"/>
                    </a:lnTo>
                    <a:lnTo>
                      <a:pt x="341058" y="318343"/>
                    </a:lnTo>
                    <a:lnTo>
                      <a:pt x="377323" y="293519"/>
                    </a:lnTo>
                    <a:lnTo>
                      <a:pt x="415117" y="269512"/>
                    </a:lnTo>
                    <a:lnTo>
                      <a:pt x="454396" y="246347"/>
                    </a:lnTo>
                    <a:lnTo>
                      <a:pt x="495117" y="224051"/>
                    </a:lnTo>
                    <a:lnTo>
                      <a:pt x="537236" y="202650"/>
                    </a:lnTo>
                    <a:lnTo>
                      <a:pt x="580708" y="182170"/>
                    </a:lnTo>
                    <a:lnTo>
                      <a:pt x="625489" y="162636"/>
                    </a:lnTo>
                    <a:lnTo>
                      <a:pt x="671536" y="144074"/>
                    </a:lnTo>
                    <a:lnTo>
                      <a:pt x="718805" y="126511"/>
                    </a:lnTo>
                    <a:lnTo>
                      <a:pt x="767251" y="109973"/>
                    </a:lnTo>
                    <a:lnTo>
                      <a:pt x="816830" y="94485"/>
                    </a:lnTo>
                    <a:lnTo>
                      <a:pt x="867499" y="80073"/>
                    </a:lnTo>
                    <a:lnTo>
                      <a:pt x="919213" y="66763"/>
                    </a:lnTo>
                    <a:lnTo>
                      <a:pt x="971929" y="54581"/>
                    </a:lnTo>
                    <a:lnTo>
                      <a:pt x="1025602" y="43554"/>
                    </a:lnTo>
                    <a:lnTo>
                      <a:pt x="1080189" y="33707"/>
                    </a:lnTo>
                    <a:lnTo>
                      <a:pt x="1135645" y="25066"/>
                    </a:lnTo>
                    <a:lnTo>
                      <a:pt x="1191927" y="17657"/>
                    </a:lnTo>
                    <a:lnTo>
                      <a:pt x="1248990" y="11505"/>
                    </a:lnTo>
                    <a:lnTo>
                      <a:pt x="1306790" y="6638"/>
                    </a:lnTo>
                    <a:lnTo>
                      <a:pt x="1365284" y="3081"/>
                    </a:lnTo>
                    <a:lnTo>
                      <a:pt x="1424428" y="859"/>
                    </a:lnTo>
                    <a:lnTo>
                      <a:pt x="1484176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g15b83f61283_0_2"/>
              <p:cNvSpPr/>
              <p:nvPr/>
            </p:nvSpPr>
            <p:spPr>
              <a:xfrm>
                <a:off x="6796913" y="2111251"/>
                <a:ext cx="1127125" cy="851535"/>
              </a:xfrm>
              <a:custGeom>
                <a:rect b="b" l="l" r="r" t="t"/>
                <a:pathLst>
                  <a:path extrusionOk="0" h="851535" w="1127125">
                    <a:moveTo>
                      <a:pt x="1126667" y="850959"/>
                    </a:moveTo>
                    <a:lnTo>
                      <a:pt x="1071923" y="848441"/>
                    </a:lnTo>
                    <a:lnTo>
                      <a:pt x="1017904" y="844116"/>
                    </a:lnTo>
                    <a:lnTo>
                      <a:pt x="964664" y="838026"/>
                    </a:lnTo>
                    <a:lnTo>
                      <a:pt x="912257" y="830213"/>
                    </a:lnTo>
                    <a:lnTo>
                      <a:pt x="860740" y="820718"/>
                    </a:lnTo>
                    <a:lnTo>
                      <a:pt x="810166" y="809582"/>
                    </a:lnTo>
                    <a:lnTo>
                      <a:pt x="760591" y="796848"/>
                    </a:lnTo>
                    <a:lnTo>
                      <a:pt x="712069" y="782555"/>
                    </a:lnTo>
                    <a:lnTo>
                      <a:pt x="664655" y="766746"/>
                    </a:lnTo>
                    <a:lnTo>
                      <a:pt x="618405" y="749463"/>
                    </a:lnTo>
                    <a:lnTo>
                      <a:pt x="573373" y="730746"/>
                    </a:lnTo>
                    <a:lnTo>
                      <a:pt x="529613" y="710638"/>
                    </a:lnTo>
                    <a:lnTo>
                      <a:pt x="487182" y="689179"/>
                    </a:lnTo>
                    <a:lnTo>
                      <a:pt x="446132" y="666411"/>
                    </a:lnTo>
                    <a:lnTo>
                      <a:pt x="406521" y="642375"/>
                    </a:lnTo>
                    <a:lnTo>
                      <a:pt x="368402" y="617114"/>
                    </a:lnTo>
                    <a:lnTo>
                      <a:pt x="331830" y="590667"/>
                    </a:lnTo>
                    <a:lnTo>
                      <a:pt x="296860" y="563078"/>
                    </a:lnTo>
                    <a:lnTo>
                      <a:pt x="263547" y="534387"/>
                    </a:lnTo>
                    <a:lnTo>
                      <a:pt x="231946" y="504636"/>
                    </a:lnTo>
                    <a:lnTo>
                      <a:pt x="202111" y="473865"/>
                    </a:lnTo>
                    <a:lnTo>
                      <a:pt x="174099" y="442118"/>
                    </a:lnTo>
                    <a:lnTo>
                      <a:pt x="147962" y="409434"/>
                    </a:lnTo>
                    <a:lnTo>
                      <a:pt x="123757" y="375856"/>
                    </a:lnTo>
                    <a:lnTo>
                      <a:pt x="101538" y="341425"/>
                    </a:lnTo>
                    <a:lnTo>
                      <a:pt x="81360" y="306183"/>
                    </a:lnTo>
                    <a:lnTo>
                      <a:pt x="63278" y="270170"/>
                    </a:lnTo>
                    <a:lnTo>
                      <a:pt x="47347" y="233429"/>
                    </a:lnTo>
                    <a:lnTo>
                      <a:pt x="33622" y="196000"/>
                    </a:lnTo>
                    <a:lnTo>
                      <a:pt x="22157" y="157926"/>
                    </a:lnTo>
                    <a:lnTo>
                      <a:pt x="13007" y="119247"/>
                    </a:lnTo>
                    <a:lnTo>
                      <a:pt x="6228" y="80006"/>
                    </a:lnTo>
                    <a:lnTo>
                      <a:pt x="1874" y="40242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g15b83f61283_0_2"/>
              <p:cNvSpPr/>
              <p:nvPr/>
            </p:nvSpPr>
            <p:spPr>
              <a:xfrm>
                <a:off x="7924035" y="2213736"/>
                <a:ext cx="1223119" cy="745570"/>
              </a:xfrm>
              <a:custGeom>
                <a:rect b="b" l="l" r="r" t="t"/>
                <a:pathLst>
                  <a:path extrusionOk="0" h="751204" w="1226184">
                    <a:moveTo>
                      <a:pt x="1225895" y="0"/>
                    </a:moveTo>
                    <a:lnTo>
                      <a:pt x="1220392" y="69994"/>
                    </a:lnTo>
                    <a:lnTo>
                      <a:pt x="1204200" y="138203"/>
                    </a:lnTo>
                    <a:lnTo>
                      <a:pt x="1177791" y="204338"/>
                    </a:lnTo>
                    <a:lnTo>
                      <a:pt x="1141637" y="268112"/>
                    </a:lnTo>
                    <a:lnTo>
                      <a:pt x="1096212" y="329235"/>
                    </a:lnTo>
                    <a:lnTo>
                      <a:pt x="1070170" y="358713"/>
                    </a:lnTo>
                    <a:lnTo>
                      <a:pt x="1041988" y="387421"/>
                    </a:lnTo>
                    <a:lnTo>
                      <a:pt x="1011724" y="415322"/>
                    </a:lnTo>
                    <a:lnTo>
                      <a:pt x="979438" y="442380"/>
                    </a:lnTo>
                    <a:lnTo>
                      <a:pt x="945188" y="468560"/>
                    </a:lnTo>
                    <a:lnTo>
                      <a:pt x="909034" y="493825"/>
                    </a:lnTo>
                    <a:lnTo>
                      <a:pt x="871035" y="518140"/>
                    </a:lnTo>
                    <a:lnTo>
                      <a:pt x="831250" y="541469"/>
                    </a:lnTo>
                    <a:lnTo>
                      <a:pt x="789738" y="563774"/>
                    </a:lnTo>
                    <a:lnTo>
                      <a:pt x="746558" y="585021"/>
                    </a:lnTo>
                    <a:lnTo>
                      <a:pt x="701769" y="605174"/>
                    </a:lnTo>
                    <a:lnTo>
                      <a:pt x="655430" y="624196"/>
                    </a:lnTo>
                    <a:lnTo>
                      <a:pt x="607601" y="642051"/>
                    </a:lnTo>
                    <a:lnTo>
                      <a:pt x="558340" y="658704"/>
                    </a:lnTo>
                    <a:lnTo>
                      <a:pt x="507707" y="674117"/>
                    </a:lnTo>
                    <a:lnTo>
                      <a:pt x="455761" y="688257"/>
                    </a:lnTo>
                    <a:lnTo>
                      <a:pt x="402560" y="701085"/>
                    </a:lnTo>
                    <a:lnTo>
                      <a:pt x="348164" y="712567"/>
                    </a:lnTo>
                    <a:lnTo>
                      <a:pt x="292632" y="722667"/>
                    </a:lnTo>
                    <a:lnTo>
                      <a:pt x="236023" y="731347"/>
                    </a:lnTo>
                    <a:lnTo>
                      <a:pt x="178396" y="738573"/>
                    </a:lnTo>
                    <a:lnTo>
                      <a:pt x="119811" y="744309"/>
                    </a:lnTo>
                    <a:lnTo>
                      <a:pt x="60325" y="748517"/>
                    </a:lnTo>
                    <a:lnTo>
                      <a:pt x="0" y="751163"/>
                    </a:lnTo>
                  </a:path>
                </a:pathLst>
              </a:custGeom>
              <a:noFill/>
              <a:ln cap="flat" cmpd="sng" w="28575">
                <a:solidFill>
                  <a:srgbClr val="A4C2F4">
                    <a:alpha val="60000"/>
                  </a:srgbClr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5" name="Google Shape;505;g15b83f61283_0_2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5b83f61283_0_28"/>
          <p:cNvSpPr txBox="1"/>
          <p:nvPr>
            <p:ph idx="1" type="body"/>
          </p:nvPr>
        </p:nvSpPr>
        <p:spPr>
          <a:xfrm>
            <a:off x="557400" y="1048175"/>
            <a:ext cx="60108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Supplements the quarterly TOWR-S Update briefings and the weekly / occasional TOWR-S mailers. </a:t>
            </a:r>
            <a:endParaRPr sz="1800"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1600"/>
              <a:t>See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latest edition</a:t>
            </a:r>
            <a:endParaRPr sz="1600"/>
          </a:p>
          <a:p>
            <a:pPr indent="-228600" lvl="0" marL="2857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Emailed to TOWR-S Update attendees and posted to VLab.</a:t>
            </a:r>
            <a:r>
              <a:rPr lang="en-US" sz="1400"/>
              <a:t> (</a:t>
            </a:r>
            <a:r>
              <a:rPr b="1" lang="en-US" sz="1400" u="sng">
                <a:solidFill>
                  <a:schemeClr val="hlink"/>
                </a:solidFill>
                <a:hlinkClick r:id="rId4"/>
              </a:rPr>
              <a:t>https://vlab.noaa.gov/web/towr-s/communications</a:t>
            </a:r>
            <a:r>
              <a:rPr lang="en-US" sz="1400"/>
              <a:t>)</a:t>
            </a:r>
            <a:endParaRPr sz="1400"/>
          </a:p>
        </p:txBody>
      </p:sp>
      <p:sp>
        <p:nvSpPr>
          <p:cNvPr id="512" name="Google Shape;512;g15b83f61283_0_28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3" name="Google Shape;513;g15b83f61283_0_28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monthly news</a:t>
            </a:r>
            <a:endParaRPr/>
          </a:p>
        </p:txBody>
      </p:sp>
      <p:sp>
        <p:nvSpPr>
          <p:cNvPr id="514" name="Google Shape;514;g15b83f61283_0_28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5" name="Google Shape;515;g15b83f61283_0_28"/>
          <p:cNvPicPr preferRelativeResize="0"/>
          <p:nvPr/>
        </p:nvPicPr>
        <p:blipFill rotWithShape="1">
          <a:blip r:embed="rId6">
            <a:alphaModFix/>
          </a:blip>
          <a:srcRect b="88139" l="0" r="33105" t="3977"/>
          <a:stretch/>
        </p:blipFill>
        <p:spPr>
          <a:xfrm>
            <a:off x="7071280" y="1035898"/>
            <a:ext cx="4016838" cy="998441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18900000" dist="66675">
              <a:srgbClr val="000000">
                <a:alpha val="49019"/>
              </a:srgbClr>
            </a:outerShdw>
          </a:effectLst>
        </p:spPr>
      </p:pic>
      <p:pic>
        <p:nvPicPr>
          <p:cNvPr id="516" name="Google Shape;516;g15b83f61283_0_2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71275" y="1035903"/>
            <a:ext cx="4016851" cy="5367923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18900000" dist="28575">
              <a:srgbClr val="000000">
                <a:alpha val="49019"/>
              </a:srgbClr>
            </a:outerShdw>
          </a:effectLst>
        </p:spPr>
      </p:pic>
      <p:sp>
        <p:nvSpPr>
          <p:cNvPr id="517" name="Google Shape;517;g15b83f61283_0_28"/>
          <p:cNvSpPr/>
          <p:nvPr/>
        </p:nvSpPr>
        <p:spPr>
          <a:xfrm>
            <a:off x="7071175" y="2278950"/>
            <a:ext cx="4017000" cy="4125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gbe5f960dbd_0_0" title="Chart"/>
          <p:cNvPicPr preferRelativeResize="0"/>
          <p:nvPr/>
        </p:nvPicPr>
        <p:blipFill rotWithShape="1">
          <a:blip r:embed="rId3">
            <a:alphaModFix/>
          </a:blip>
          <a:srcRect b="15407" l="1855" r="1990" t="1934"/>
          <a:stretch/>
        </p:blipFill>
        <p:spPr>
          <a:xfrm>
            <a:off x="1006425" y="1522750"/>
            <a:ext cx="10112148" cy="45533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4" name="Google Shape;524;gbe5f960dbd_0_0"/>
          <p:cNvGraphicFramePr/>
          <p:nvPr/>
        </p:nvGraphicFramePr>
        <p:xfrm>
          <a:off x="4229075" y="126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{40743402-E0F9-4303-B4DB-BFDFE2DA614B}</a:tableStyleId>
              </a:tblPr>
              <a:tblGrid>
                <a:gridCol w="978175"/>
                <a:gridCol w="978175"/>
                <a:gridCol w="978175"/>
                <a:gridCol w="978175"/>
                <a:gridCol w="978175"/>
                <a:gridCol w="978175"/>
                <a:gridCol w="978175"/>
              </a:tblGrid>
              <a:tr h="1828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CY2023</a:t>
                      </a:r>
                      <a:endParaRPr sz="12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CY2024</a:t>
                      </a:r>
                      <a:endParaRPr sz="12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  <a:tr h="113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Oct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Nov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Dec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Jan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Feb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600"/>
                        <a:buFont typeface="Arial"/>
                        <a:buNone/>
                      </a:pPr>
                      <a:r>
                        <a:rPr b="1" lang="en-US" sz="6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Apr</a:t>
                      </a:r>
                      <a:endParaRPr b="1" sz="6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25" name="Google Shape;525;gbe5f960dbd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6" name="Google Shape;526;gbe5f960dbd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TOWR-S Activity Plan</a:t>
            </a:r>
            <a:endParaRPr sz="3600"/>
          </a:p>
        </p:txBody>
      </p:sp>
      <p:sp>
        <p:nvSpPr>
          <p:cNvPr id="527" name="Google Shape;527;gbe5f960dbd_0_0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28" name="Google Shape;528;gbe5f960dbd_0_0"/>
          <p:cNvGrpSpPr/>
          <p:nvPr/>
        </p:nvGrpSpPr>
        <p:grpSpPr>
          <a:xfrm>
            <a:off x="6344489" y="1561013"/>
            <a:ext cx="292726" cy="4553325"/>
            <a:chOff x="11307649" y="1213118"/>
            <a:chExt cx="292726" cy="4562907"/>
          </a:xfrm>
        </p:grpSpPr>
        <p:cxnSp>
          <p:nvCxnSpPr>
            <p:cNvPr id="529" name="Google Shape;529;gbe5f960dbd_0_0"/>
            <p:cNvCxnSpPr/>
            <p:nvPr/>
          </p:nvCxnSpPr>
          <p:spPr>
            <a:xfrm>
              <a:off x="11600375" y="1341125"/>
              <a:ext cx="0" cy="4434900"/>
            </a:xfrm>
            <a:prstGeom prst="straightConnector1">
              <a:avLst/>
            </a:prstGeom>
            <a:noFill/>
            <a:ln cap="flat" cmpd="sng" w="19050">
              <a:solidFill>
                <a:srgbClr val="85200C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530" name="Google Shape;530;gbe5f960dbd_0_0"/>
            <p:cNvSpPr txBox="1"/>
            <p:nvPr/>
          </p:nvSpPr>
          <p:spPr>
            <a:xfrm rot="-5400000">
              <a:off x="10856899" y="1663868"/>
              <a:ext cx="1173000" cy="271500"/>
            </a:xfrm>
            <a:prstGeom prst="rect">
              <a:avLst/>
            </a:prstGeom>
            <a:noFill/>
            <a:ln>
              <a:noFill/>
            </a:ln>
            <a:effectLst>
              <a:outerShdw blurRad="442913" rotWithShape="0" algn="bl" dir="5400000" dist="95250">
                <a:srgbClr val="FFFF00">
                  <a:alpha val="4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8520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Dec. 15, 2023</a:t>
              </a:r>
              <a:endParaRPr b="0" i="0" sz="1100" u="none" cap="none" strike="noStrike">
                <a:solidFill>
                  <a:srgbClr val="8520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5"/>
          <p:cNvSpPr txBox="1"/>
          <p:nvPr>
            <p:ph idx="1" type="body"/>
          </p:nvPr>
        </p:nvSpPr>
        <p:spPr>
          <a:xfrm>
            <a:off x="1040225" y="1033325"/>
            <a:ext cx="97170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NWS Office of Observations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Brian Gockel – </a:t>
            </a:r>
            <a:r>
              <a:rPr lang="en-US" sz="208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brian.gockel@noaa.gov</a:t>
            </a:r>
            <a:endParaRPr sz="2080">
              <a:solidFill>
                <a:srgbClr val="0097A7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Jordan Gerth – </a:t>
            </a:r>
            <a:r>
              <a:rPr lang="en-US" sz="208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jordan.gerth@noaa.gov</a:t>
            </a:r>
            <a:endParaRPr sz="2080">
              <a:solidFill>
                <a:srgbClr val="0097A7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08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Total Operational Weather Readiness – Satellites (TOWR-S) Team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John Evans – </a:t>
            </a:r>
            <a:r>
              <a:rPr lang="en-US" sz="2080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john.d.evans@noaa.gov</a:t>
            </a:r>
            <a:endParaRPr sz="2080">
              <a:solidFill>
                <a:srgbClr val="0097A7"/>
              </a:solidFill>
            </a:endParaRPr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/>
              <a:t>Emily Maddox – </a:t>
            </a:r>
            <a:r>
              <a:rPr lang="en-US" sz="2080" u="sng">
                <a:solidFill>
                  <a:schemeClr val="hlink"/>
                </a:solidFill>
                <a:hlinkClick r:id="rId6"/>
              </a:rPr>
              <a:t>emily.maddox@noaa.gov</a:t>
            </a:r>
            <a:endParaRPr sz="2080"/>
          </a:p>
          <a:p>
            <a:pPr indent="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2420"/>
          </a:p>
          <a:p>
            <a:pPr indent="-412750" lvl="0" marL="45720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●"/>
            </a:pPr>
            <a:r>
              <a:rPr lang="en-US" sz="2420"/>
              <a:t>Links</a:t>
            </a:r>
            <a:endParaRPr sz="290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500"/>
              <a:buChar char="○"/>
            </a:pPr>
            <a:r>
              <a:rPr lang="en-US" sz="2080" u="sng">
                <a:solidFill>
                  <a:schemeClr val="hlink"/>
                </a:solidFill>
                <a:hlinkClick r:id="rId7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NWSChat 2.0</a:t>
            </a:r>
            <a:r>
              <a:rPr lang="en-US" sz="2050"/>
              <a:t> </a:t>
            </a:r>
            <a:r>
              <a:rPr b="1" lang="en-US" sz="2050" u="sng">
                <a:solidFill>
                  <a:srgbClr val="3498DB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#towr-s Channel</a:t>
            </a:r>
            <a:endParaRPr sz="2050"/>
          </a:p>
          <a:p>
            <a:pPr indent="-387350" lvl="1" marL="914400" rtl="0" algn="l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D85C6"/>
              </a:buClr>
              <a:buSzPts val="2500"/>
              <a:buChar char="○"/>
            </a:pPr>
            <a:r>
              <a:rPr lang="en-US" sz="2080" u="sng">
                <a:solidFill>
                  <a:schemeClr val="hlink"/>
                </a:solidFill>
                <a:hlinkClick r:id="rId9"/>
              </a:rPr>
              <a:t>TOWR-S on VLab</a:t>
            </a:r>
            <a:r>
              <a:rPr lang="en-US" sz="2080">
                <a:solidFill>
                  <a:srgbClr val="3D85C6"/>
                </a:solidFill>
              </a:rPr>
              <a:t> (</a:t>
            </a:r>
            <a:r>
              <a:rPr lang="en-US" sz="2080" u="sng">
                <a:solidFill>
                  <a:schemeClr val="hlink"/>
                </a:solidFill>
                <a:hlinkClick r:id="rId10"/>
              </a:rPr>
              <a:t>https://vlab.noaa.gov/web/towr-s</a:t>
            </a:r>
            <a:r>
              <a:rPr lang="en-US" sz="2080">
                <a:solidFill>
                  <a:srgbClr val="3D85C6"/>
                </a:solidFill>
              </a:rPr>
              <a:t>)</a:t>
            </a:r>
            <a:endParaRPr sz="2080">
              <a:solidFill>
                <a:srgbClr val="3D85C6"/>
              </a:solidFill>
            </a:endParaRPr>
          </a:p>
        </p:txBody>
      </p:sp>
      <p:sp>
        <p:nvSpPr>
          <p:cNvPr id="536" name="Google Shape;536;p85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7" name="Google Shape;537;p85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None/>
            </a:pPr>
            <a:r>
              <a:rPr lang="en-US" sz="3600"/>
              <a:t>Contact Information</a:t>
            </a:r>
            <a:endParaRPr sz="3600"/>
          </a:p>
        </p:txBody>
      </p:sp>
      <p:sp>
        <p:nvSpPr>
          <p:cNvPr id="538" name="Google Shape;538;p85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9" name="Google Shape;539;p8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73154" y="4502175"/>
            <a:ext cx="1929821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9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4000"/>
              <a:buFont typeface="Calibri"/>
              <a:buNone/>
            </a:pPr>
            <a:r>
              <a:rPr lang="en-US" sz="3600"/>
              <a:t>Next TOWR-S Update</a:t>
            </a:r>
            <a:endParaRPr sz="3600"/>
          </a:p>
        </p:txBody>
      </p:sp>
      <p:sp>
        <p:nvSpPr>
          <p:cNvPr id="546" name="Google Shape;546;p29"/>
          <p:cNvSpPr txBox="1"/>
          <p:nvPr/>
        </p:nvSpPr>
        <p:spPr>
          <a:xfrm>
            <a:off x="2206550" y="2713050"/>
            <a:ext cx="8382600" cy="2209800"/>
          </a:xfrm>
          <a:prstGeom prst="rect">
            <a:avLst/>
          </a:prstGeom>
          <a:gradFill>
            <a:gsLst>
              <a:gs pos="0">
                <a:srgbClr val="2D5C97"/>
              </a:gs>
              <a:gs pos="80000">
                <a:srgbClr val="3C7AC5"/>
              </a:gs>
              <a:gs pos="100000">
                <a:srgbClr val="397BC9"/>
              </a:gs>
            </a:gsLst>
            <a:lin ang="16200000" scaled="0"/>
          </a:gradFill>
          <a:ln>
            <a:noFill/>
          </a:ln>
          <a:effectLst>
            <a:outerShdw blurRad="100013" rotWithShape="0" dir="5400000" dist="38100">
              <a:srgbClr val="000000">
                <a:alpha val="27843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1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(tentative)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Mar. 29, 2024</a:t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7" name="Google Shape;547;p2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8" name="Google Shape;548;p2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859be3447d_4_24"/>
          <p:cNvSpPr txBox="1"/>
          <p:nvPr>
            <p:ph idx="1" type="body"/>
          </p:nvPr>
        </p:nvSpPr>
        <p:spPr>
          <a:xfrm>
            <a:off x="241350" y="1414325"/>
            <a:ext cx="6011100" cy="56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2000">
              <a:solidFill>
                <a:srgbClr val="2D5C9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Support for new products in AWIPS:</a:t>
            </a:r>
            <a:endParaRPr b="1" sz="20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600"/>
              <a:buChar char="•"/>
            </a:pPr>
            <a:r>
              <a:rPr lang="en-US" sz="1600">
                <a:solidFill>
                  <a:srgbClr val="85200C"/>
                </a:solidFill>
              </a:rPr>
              <a:t>New GOES-R Cloud Cover Layers (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quick guide</a:t>
            </a:r>
            <a:r>
              <a:rPr lang="en-US" sz="1600">
                <a:solidFill>
                  <a:srgbClr val="85200C"/>
                </a:solidFill>
              </a:rPr>
              <a:t>)</a:t>
            </a:r>
            <a:endParaRPr sz="16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Sectors and basemap for GOES-R Storage slot (105°W)</a:t>
            </a:r>
            <a:endParaRPr sz="16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Updates GOES-14 NH/NA/US menus (for contingency)</a:t>
            </a:r>
            <a:endParaRPr sz="16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NESDIS Blended Snowfall Rate (LDM via SPoRT) (Conus)</a:t>
            </a:r>
            <a:endParaRPr sz="16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solidFill>
                  <a:srgbClr val="85200C"/>
                </a:solidFill>
              </a:rPr>
              <a:t>Upcoming GOES-R L2 products</a:t>
            </a:r>
            <a:r>
              <a:rPr lang="en-US" sz="1600"/>
              <a:t>: Enterprise Aerosol Optical Depth, Aerosol Detection, Ice Motion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AWIPS configuration changes:</a:t>
            </a:r>
            <a:endParaRPr b="1" sz="20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GOES-R Enterprise Cloud Particle Size (</a:t>
            </a:r>
            <a:r>
              <a:rPr lang="en-US" sz="1600" strike="sngStrike"/>
              <a:t>"PSD" &gt;</a:t>
            </a:r>
            <a:r>
              <a:rPr lang="en-US" sz="1600"/>
              <a:t>"CPS")</a:t>
            </a:r>
            <a:endParaRPr sz="16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600"/>
              <a:buChar char="•"/>
            </a:pPr>
            <a:r>
              <a:rPr lang="en-US" sz="1600">
                <a:solidFill>
                  <a:srgbClr val="85200C"/>
                </a:solidFill>
              </a:rPr>
              <a:t>Gridded NUCAPS: Lapse Rates fix</a:t>
            </a:r>
            <a:endParaRPr sz="1600">
              <a:solidFill>
                <a:srgbClr val="85200C"/>
              </a:solidFill>
            </a:endParaRPr>
          </a:p>
          <a:p>
            <a:pPr indent="-20955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/>
              <a:t>Polar Blended Hydro products w/ Metop-C, NOAA-21 inputs</a:t>
            </a:r>
            <a:endParaRPr sz="1500"/>
          </a:p>
          <a:p>
            <a:pPr indent="-215900" lvl="1" marL="5715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600"/>
              <a:buChar char="•"/>
            </a:pPr>
            <a:r>
              <a:rPr lang="en-US" sz="1600">
                <a:solidFill>
                  <a:srgbClr val="85200C"/>
                </a:solidFill>
              </a:rPr>
              <a:t>Improved handling of VIIRS imagery</a:t>
            </a:r>
            <a:endParaRPr sz="1600">
              <a:solidFill>
                <a:srgbClr val="85200C"/>
              </a:solidFill>
            </a:endParaRPr>
          </a:p>
          <a:p>
            <a:pPr indent="-215900" lvl="2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Reduce overlap between successive overpasses</a:t>
            </a:r>
            <a:endParaRPr sz="1600"/>
          </a:p>
          <a:p>
            <a:pPr indent="-215900" lvl="2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Avoid misplaced granules</a:t>
            </a:r>
            <a:endParaRPr sz="1600"/>
          </a:p>
        </p:txBody>
      </p:sp>
      <p:sp>
        <p:nvSpPr>
          <p:cNvPr id="99" name="Google Shape;99;g2859be3447d_4_24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g2859be3447d_4_24"/>
          <p:cNvSpPr txBox="1"/>
          <p:nvPr>
            <p:ph type="title"/>
          </p:nvPr>
        </p:nvSpPr>
        <p:spPr>
          <a:xfrm>
            <a:off x="1219200" y="0"/>
            <a:ext cx="90534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Please install TOWR-S RPM v24</a:t>
            </a:r>
            <a:endParaRPr/>
          </a:p>
        </p:txBody>
      </p:sp>
      <p:sp>
        <p:nvSpPr>
          <p:cNvPr id="101" name="Google Shape;101;g2859be3447d_4_24"/>
          <p:cNvSpPr txBox="1"/>
          <p:nvPr>
            <p:ph idx="1" type="body"/>
          </p:nvPr>
        </p:nvSpPr>
        <p:spPr>
          <a:xfrm>
            <a:off x="6134125" y="1869525"/>
            <a:ext cx="5874600" cy="51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New / changed CAVE menu entries:</a:t>
            </a:r>
            <a:endParaRPr b="1" sz="20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1600"/>
              <a:buChar char="•"/>
            </a:pPr>
            <a:r>
              <a:rPr lang="en-US" sz="1600">
                <a:solidFill>
                  <a:srgbClr val="85200C"/>
                </a:solidFill>
              </a:rPr>
              <a:t>VIIRS imagery from NOAA-21, NOAA-20, S-NPP</a:t>
            </a:r>
            <a:endParaRPr sz="1600">
              <a:solidFill>
                <a:srgbClr val="85200C"/>
              </a:solidFill>
            </a:endParaRPr>
          </a:p>
          <a:p>
            <a:pPr indent="-203200" lvl="2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i="1" lang="en-US" sz="1400"/>
              <a:t>Change "SNPP …" to "S-NPP / NOAA-21 …"</a:t>
            </a:r>
            <a:endParaRPr i="1" sz="1400"/>
          </a:p>
          <a:p>
            <a:pPr indent="-203200" lvl="2" marL="800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i="1" lang="en-US" sz="1400"/>
              <a:t>Combine NOAA-21, NOAA-20, S-NPP imagery</a:t>
            </a:r>
            <a:endParaRPr sz="16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Remove GOES-West Hawaii regional sector</a:t>
            </a:r>
            <a:endParaRPr sz="16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Remove GOES-East Puerto Rico sector Bands 11, 12, 14, 16 (and imagery composites that use those bands)</a:t>
            </a:r>
            <a:endParaRPr sz="16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Hide: AMSR-2 and ATMS derived products (Conus only)</a:t>
            </a:r>
            <a:endParaRPr sz="16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WPC </a:t>
            </a:r>
            <a:r>
              <a:rPr lang="en-US" sz="1600"/>
              <a:t>Excessive Rainfall Outlook (5-day vs 3)</a:t>
            </a:r>
            <a:endParaRPr sz="16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GOES-R Storage slot Menus (@ 105° Longitude)</a:t>
            </a:r>
            <a:endParaRPr sz="1600"/>
          </a:p>
          <a:p>
            <a:pPr indent="-215900" lvl="1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Includes Alaska Region Customizations </a:t>
            </a:r>
            <a:br>
              <a:rPr lang="en-US" sz="1600"/>
            </a:br>
            <a:r>
              <a:rPr lang="en-US" sz="1600"/>
              <a:t>(for Alaska version of RPM)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2000"/>
              <a:t>And the </a:t>
            </a:r>
            <a:r>
              <a:rPr b="1" lang="en-US" sz="2000">
                <a:solidFill>
                  <a:srgbClr val="85200C"/>
                </a:solidFill>
              </a:rPr>
              <a:t>AWIPS Pre-Processor</a:t>
            </a:r>
            <a:r>
              <a:rPr b="1" lang="en-US" sz="2000"/>
              <a:t> ("APP")</a:t>
            </a:r>
            <a:endParaRPr b="1" sz="2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1600"/>
              <a:t>… see next slide</a:t>
            </a:r>
            <a:endParaRPr sz="1600"/>
          </a:p>
        </p:txBody>
      </p:sp>
      <p:sp>
        <p:nvSpPr>
          <p:cNvPr id="102" name="Google Shape;102;g2859be3447d_4_24"/>
          <p:cNvSpPr txBox="1"/>
          <p:nvPr/>
        </p:nvSpPr>
        <p:spPr>
          <a:xfrm>
            <a:off x="1329400" y="874200"/>
            <a:ext cx="9053400" cy="738900"/>
          </a:xfrm>
          <a:prstGeom prst="rect">
            <a:avLst/>
          </a:prstGeom>
          <a:solidFill>
            <a:srgbClr val="FFF978">
              <a:alpha val="39215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NWS WFOs and RFCs: please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contact Emily Maddox</a:t>
            </a: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or join the</a:t>
            </a:r>
            <a:r>
              <a:rPr b="0" i="0" lang="en-US" sz="1800" u="none" cap="none" strike="noStrike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18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TOWR-S Slack Room</a:t>
            </a: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b="0" i="0" lang="en-US" sz="18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https://nws-internal.slack.com/#towr-s</a:t>
            </a: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 to find out about installing this RPM and APP.</a:t>
            </a:r>
            <a:endParaRPr b="0" i="0" sz="17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59be3447d_4_32"/>
          <p:cNvSpPr txBox="1"/>
          <p:nvPr>
            <p:ph idx="1" type="body"/>
          </p:nvPr>
        </p:nvSpPr>
        <p:spPr>
          <a:xfrm>
            <a:off x="393025" y="1033325"/>
            <a:ext cx="11309700" cy="51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APP = a small bundle of software running alongside AWIPS, that can automate site configurations and manipulate incoming data products – </a:t>
            </a:r>
            <a:r>
              <a:rPr i="1" lang="en-US" sz="2200"/>
              <a:t>e.g.</a:t>
            </a:r>
            <a:r>
              <a:rPr lang="en-US" sz="2200"/>
              <a:t>, to</a:t>
            </a:r>
            <a:endParaRPr sz="22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Produce </a:t>
            </a:r>
            <a:r>
              <a:rPr lang="en-US" sz="1800">
                <a:solidFill>
                  <a:srgbClr val="85200C"/>
                </a:solidFill>
              </a:rPr>
              <a:t>CIRA Geocolor imagery</a:t>
            </a:r>
            <a:r>
              <a:rPr lang="en-US" sz="1800"/>
              <a:t> from GOES-East/West ABI channels 1, 2, 3, 7, and 13;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Compute </a:t>
            </a:r>
            <a:r>
              <a:rPr lang="en-US" sz="1800">
                <a:solidFill>
                  <a:srgbClr val="85200C"/>
                </a:solidFill>
              </a:rPr>
              <a:t>GLM 5-minute accumulations</a:t>
            </a:r>
            <a:r>
              <a:rPr lang="en-US" sz="1800"/>
              <a:t> (FED/TOE/MFA) from 1-min GLM grids;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Adjust each site's </a:t>
            </a:r>
            <a:r>
              <a:rPr lang="en-US" sz="1800">
                <a:solidFill>
                  <a:srgbClr val="85200C"/>
                </a:solidFill>
              </a:rPr>
              <a:t>LDM </a:t>
            </a:r>
            <a:r>
              <a:rPr b="1" lang="en-US" sz="1800">
                <a:solidFill>
                  <a:srgbClr val="85200C"/>
                </a:solidFill>
                <a:latin typeface="Courier New"/>
                <a:ea typeface="Courier New"/>
                <a:cs typeface="Courier New"/>
                <a:sym typeface="Courier New"/>
              </a:rPr>
              <a:t>pqact</a:t>
            </a:r>
            <a:r>
              <a:rPr lang="en-US" sz="1800">
                <a:solidFill>
                  <a:srgbClr val="85200C"/>
                </a:solidFill>
              </a:rPr>
              <a:t> entries</a:t>
            </a:r>
            <a:r>
              <a:rPr lang="en-US" sz="1800"/>
              <a:t> to get new data products via the SBN or NWS Regional LDM</a:t>
            </a:r>
            <a:endParaRPr sz="1800"/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This avoids sending data over SBN or LDM that could be computed locally (from data already received)</a:t>
            </a:r>
            <a:endParaRPr sz="22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1800"/>
          </a:p>
        </p:txBody>
      </p:sp>
      <p:sp>
        <p:nvSpPr>
          <p:cNvPr id="109" name="Google Shape;109;g2859be3447d_4_32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g2859be3447d_4_32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APP (AWIPS Pre-Processor)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2a2504b9a78_0_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675" y="1201575"/>
            <a:ext cx="6073675" cy="4285313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71438" rotWithShape="0" algn="bl" dir="5400000" dist="28575">
              <a:srgbClr val="000000">
                <a:alpha val="50000"/>
              </a:srgbClr>
            </a:outerShdw>
          </a:effectLst>
        </p:spPr>
      </p:pic>
      <p:sp>
        <p:nvSpPr>
          <p:cNvPr id="117" name="Google Shape;117;g2a2504b9a78_0_0"/>
          <p:cNvSpPr txBox="1"/>
          <p:nvPr>
            <p:ph idx="1" type="body"/>
          </p:nvPr>
        </p:nvSpPr>
        <p:spPr>
          <a:xfrm>
            <a:off x="7289575" y="1264600"/>
            <a:ext cx="4005600" cy="49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1300" lvl="0" marL="2857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Installed at </a:t>
            </a:r>
            <a:r>
              <a:rPr b="1" lang="en-US" sz="2000"/>
              <a:t>80</a:t>
            </a:r>
            <a:r>
              <a:rPr lang="en-US" sz="2000"/>
              <a:t> sites so far</a:t>
            </a:r>
            <a:endParaRPr sz="2000"/>
          </a:p>
        </p:txBody>
      </p:sp>
      <p:sp>
        <p:nvSpPr>
          <p:cNvPr id="118" name="Google Shape;118;g2a2504b9a78_0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g2a2504b9a78_0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Deployment of TOWR-S RPM v24 and APP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2a3f1538678_3_0"/>
          <p:cNvPicPr preferRelativeResize="0"/>
          <p:nvPr/>
        </p:nvPicPr>
        <p:blipFill rotWithShape="1">
          <a:blip r:embed="rId3">
            <a:alphaModFix/>
          </a:blip>
          <a:srcRect b="0" l="0" r="0" t="685"/>
          <a:stretch/>
        </p:blipFill>
        <p:spPr>
          <a:xfrm>
            <a:off x="854350" y="1211500"/>
            <a:ext cx="8723974" cy="4329326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5400000" dist="28575">
              <a:srgbClr val="000000">
                <a:alpha val="49803"/>
              </a:srgbClr>
            </a:outerShdw>
          </a:effectLst>
        </p:spPr>
      </p:pic>
      <p:sp>
        <p:nvSpPr>
          <p:cNvPr id="126" name="Google Shape;126;g2a3f1538678_3_0"/>
          <p:cNvSpPr txBox="1"/>
          <p:nvPr>
            <p:ph idx="1" type="body"/>
          </p:nvPr>
        </p:nvSpPr>
        <p:spPr>
          <a:xfrm>
            <a:off x="1056674" y="2698900"/>
            <a:ext cx="1340100" cy="403800"/>
          </a:xfrm>
          <a:prstGeom prst="rect">
            <a:avLst/>
          </a:prstGeom>
          <a:solidFill>
            <a:srgbClr val="CDCDCA">
              <a:alpha val="392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1800"/>
              <a:t>12/7/2023</a:t>
            </a:r>
            <a:endParaRPr sz="1800"/>
          </a:p>
        </p:txBody>
      </p:sp>
      <p:sp>
        <p:nvSpPr>
          <p:cNvPr id="127" name="Google Shape;127;g2a3f1538678_3_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g2a3f1538678_3_0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TOWR-S RPMv24 Sites Installed</a:t>
            </a:r>
            <a:endParaRPr/>
          </a:p>
        </p:txBody>
      </p:sp>
      <p:sp>
        <p:nvSpPr>
          <p:cNvPr id="129" name="Google Shape;129;g2a3f1538678_3_0"/>
          <p:cNvSpPr txBox="1"/>
          <p:nvPr/>
        </p:nvSpPr>
        <p:spPr>
          <a:xfrm>
            <a:off x="7985225" y="3371100"/>
            <a:ext cx="4184400" cy="1169700"/>
          </a:xfrm>
          <a:prstGeom prst="rect">
            <a:avLst/>
          </a:prstGeom>
          <a:solidFill>
            <a:srgbClr val="FFF978">
              <a:alpha val="39215"/>
            </a:srgbClr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NWS WFOs and RFCs: please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contact Emily Maddox</a:t>
            </a: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or join the</a:t>
            </a:r>
            <a:r>
              <a:rPr b="0" i="0" lang="en-US" sz="1600" u="none" cap="none" strike="noStrike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1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TOWR-S Slack Room</a:t>
            </a: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b="0" i="0" lang="en-US" sz="16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https://nws-internal.slack.com/#towr-s</a:t>
            </a: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 </a:t>
            </a:r>
            <a:b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 find out about installing this RPM &amp; APP.</a:t>
            </a:r>
            <a:endParaRPr b="0" i="0" sz="15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59be3447d_4_39"/>
          <p:cNvSpPr txBox="1"/>
          <p:nvPr>
            <p:ph idx="1" type="body"/>
          </p:nvPr>
        </p:nvSpPr>
        <p:spPr>
          <a:xfrm>
            <a:off x="354425" y="1338125"/>
            <a:ext cx="5311200" cy="47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/>
              <a:t>Recently completed:  </a:t>
            </a:r>
            <a:endParaRPr/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/>
              <a:t>NHC: Meteosat-based ProxyVis</a:t>
            </a:r>
            <a:endParaRPr/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/>
              <a:t>AWC: Test ISatSS on RHEL 9</a:t>
            </a:r>
            <a:endParaRPr/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/>
              <a:t>OPC: ProxyVis G16/18 AWIPS tiles</a:t>
            </a:r>
            <a:endParaRPr/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/>
              <a:t>OPC: Geocolor G16/18 AWIPS tiles</a:t>
            </a:r>
            <a:endParaRPr/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/>
              <a:t>OPC/SAB: Sentinel-6a Wave altimetry</a:t>
            </a:r>
            <a:endParaRPr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•"/>
            </a:pPr>
            <a:r>
              <a:rPr lang="en-US">
                <a:solidFill>
                  <a:srgbClr val="434343"/>
                </a:solidFill>
              </a:rPr>
              <a:t>OPC/SAB: G16/G18 Full Disk Fog &amp; Low Stratus</a:t>
            </a:r>
            <a:endParaRPr/>
          </a:p>
        </p:txBody>
      </p:sp>
      <p:sp>
        <p:nvSpPr>
          <p:cNvPr id="136" name="Google Shape;136;g2859be3447d_4_39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g2859be3447d_4_39"/>
          <p:cNvSpPr txBox="1"/>
          <p:nvPr>
            <p:ph type="title"/>
          </p:nvPr>
        </p:nvSpPr>
        <p:spPr>
          <a:xfrm>
            <a:off x="1219200" y="0"/>
            <a:ext cx="97170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ISatSS in IDP and NWS National Centers</a:t>
            </a:r>
            <a:endParaRPr/>
          </a:p>
        </p:txBody>
      </p:sp>
      <p:sp>
        <p:nvSpPr>
          <p:cNvPr id="138" name="Google Shape;138;g2859be3447d_4_39"/>
          <p:cNvSpPr txBox="1"/>
          <p:nvPr/>
        </p:nvSpPr>
        <p:spPr>
          <a:xfrm>
            <a:off x="8845950" y="65013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9FC5E8"/>
                </a:solidFill>
                <a:latin typeface="Lato"/>
                <a:ea typeface="Lato"/>
                <a:cs typeface="Lato"/>
                <a:sym typeface="Lato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Return to overview</a:t>
            </a:r>
            <a:endParaRPr b="0" i="1" sz="1400" u="none" cap="none" strike="noStrike">
              <a:solidFill>
                <a:srgbClr val="9FC5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g2859be3447d_4_39"/>
          <p:cNvSpPr txBox="1"/>
          <p:nvPr/>
        </p:nvSpPr>
        <p:spPr>
          <a:xfrm>
            <a:off x="5423775" y="1299050"/>
            <a:ext cx="6446100" cy="3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progress:</a:t>
            </a:r>
            <a:endParaRPr b="0" i="0" sz="24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•"/>
            </a:pPr>
            <a:r>
              <a:rPr b="0" i="0" lang="en-US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NHC: Global IR Mosaics</a:t>
            </a:r>
            <a:endParaRPr b="0" i="0" sz="1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Char char="•"/>
            </a:pPr>
            <a:r>
              <a:rPr b="0" i="0" lang="en-US" sz="1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SAB: SSMIS imagery and RGBs</a:t>
            </a:r>
            <a:endParaRPr b="0" i="0" sz="19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Lato"/>
              <a:buChar char="•"/>
            </a:pPr>
            <a:r>
              <a:rPr b="0" i="0" lang="en-US" sz="19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SAB: GPM GMI</a:t>
            </a:r>
            <a:endParaRPr b="0" i="0" sz="19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Lato"/>
              <a:buChar char="•"/>
            </a:pPr>
            <a:r>
              <a:rPr b="0" i="0" lang="en-US" sz="19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OPC/SAB: AMSR-2 Ocean &amp; MBT</a:t>
            </a:r>
            <a:endParaRPr b="0" i="0" sz="19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Lato"/>
              <a:buChar char="•"/>
            </a:pPr>
            <a:r>
              <a:rPr b="0" i="0" lang="en-US" sz="19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OPC/SAB: ATMS 88GHz Qv imagery</a:t>
            </a:r>
            <a:endParaRPr b="0" i="0" sz="19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Lato"/>
              <a:buChar char="•"/>
            </a:pPr>
            <a:r>
              <a:rPr b="0" i="0" lang="en-US" sz="1900" u="none" cap="none" strike="noStrik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OPC/SAB: Jason-3 Wave altimetry</a:t>
            </a:r>
            <a:endParaRPr b="0" i="0" sz="19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g2859be3447d_4_39"/>
          <p:cNvSpPr txBox="1"/>
          <p:nvPr/>
        </p:nvSpPr>
        <p:spPr>
          <a:xfrm>
            <a:off x="6694550" y="874200"/>
            <a:ext cx="407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ISatSS = Integrated Satellite Support System</a:t>
            </a:r>
            <a:endParaRPr b="0" i="0" sz="1400" u="none" cap="none" strike="noStrike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F78C4">
                <a:alpha val="40000"/>
              </a:srgbClr>
            </a:gs>
            <a:gs pos="100000">
              <a:srgbClr val="0FF5BC">
                <a:alpha val="15686"/>
              </a:srgbClr>
            </a:gs>
          </a:gsLst>
          <a:lin ang="5400012" scaled="0"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47e155c8f_36_10"/>
          <p:cNvSpPr txBox="1"/>
          <p:nvPr>
            <p:ph idx="1" type="subTitle"/>
          </p:nvPr>
        </p:nvSpPr>
        <p:spPr>
          <a:xfrm>
            <a:off x="1086325" y="1634200"/>
            <a:ext cx="10136100" cy="12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Operational Note: </a:t>
            </a:r>
            <a:endParaRPr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b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False detections by Geospatial Lightning Mapper (GLM)</a:t>
            </a:r>
            <a:endParaRPr sz="1400">
              <a:solidFill>
                <a:srgbClr val="1C4587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7" name="Google Shape;147;g2547e155c8f_36_10"/>
          <p:cNvCxnSpPr/>
          <p:nvPr/>
        </p:nvCxnSpPr>
        <p:spPr>
          <a:xfrm>
            <a:off x="2173300" y="2971800"/>
            <a:ext cx="79929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588"/>
              </a:srgbClr>
            </a:outerShdw>
          </a:effectLst>
        </p:spPr>
      </p:cxnSp>
      <p:sp>
        <p:nvSpPr>
          <p:cNvPr id="148" name="Google Shape;148;g2547e155c8f_36_10"/>
          <p:cNvSpPr txBox="1"/>
          <p:nvPr>
            <p:ph idx="12" type="sldNum"/>
          </p:nvPr>
        </p:nvSpPr>
        <p:spPr>
          <a:xfrm>
            <a:off x="11530425" y="6416675"/>
            <a:ext cx="56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800">
              <a:solidFill>
                <a:srgbClr val="CC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2018-01-19T17:21:27Z</dcterms:created>
  <dc:creator>Jose Harris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cdf563-9c50-447a-ad1c-b13367e97c6b_Enabled">
    <vt:lpwstr>true</vt:lpwstr>
  </property>
  <property fmtid="{D5CDD505-2E9C-101B-9397-08002B2CF9AE}" pid="3" name="MSIP_Label_1dcdf563-9c50-447a-ad1c-b13367e97c6b_SetDate">
    <vt:lpwstr>2020-06-23T18:15:40Z</vt:lpwstr>
  </property>
  <property fmtid="{D5CDD505-2E9C-101B-9397-08002B2CF9AE}" pid="4" name="MSIP_Label_1dcdf563-9c50-447a-ad1c-b13367e97c6b_Method">
    <vt:lpwstr>Standard</vt:lpwstr>
  </property>
  <property fmtid="{D5CDD505-2E9C-101B-9397-08002B2CF9AE}" pid="5" name="MSIP_Label_1dcdf563-9c50-447a-ad1c-b13367e97c6b_Name">
    <vt:lpwstr>Public</vt:lpwstr>
  </property>
  <property fmtid="{D5CDD505-2E9C-101B-9397-08002B2CF9AE}" pid="6" name="MSIP_Label_1dcdf563-9c50-447a-ad1c-b13367e97c6b_SiteId">
    <vt:lpwstr>e9c974a7-6e14-4451-bfa0-d39600243e2f</vt:lpwstr>
  </property>
  <property fmtid="{D5CDD505-2E9C-101B-9397-08002B2CF9AE}" pid="7" name="MSIP_Label_1dcdf563-9c50-447a-ad1c-b13367e97c6b_ActionId">
    <vt:lpwstr>54da9f7b-ab33-4680-baaf-fadeadaaf313</vt:lpwstr>
  </property>
  <property fmtid="{D5CDD505-2E9C-101B-9397-08002B2CF9AE}" pid="8" name="MSIP_Label_1dcdf563-9c50-447a-ad1c-b13367e97c6b_ContentBits">
    <vt:lpwstr>0</vt:lpwstr>
  </property>
</Properties>
</file>