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96" r:id="rId4"/>
    <p:sldId id="275" r:id="rId5"/>
    <p:sldId id="294" r:id="rId6"/>
    <p:sldId id="276" r:id="rId7"/>
    <p:sldId id="293" r:id="rId8"/>
    <p:sldId id="298" r:id="rId9"/>
    <p:sldId id="277" r:id="rId10"/>
    <p:sldId id="259" r:id="rId11"/>
    <p:sldId id="264" r:id="rId12"/>
    <p:sldId id="299" r:id="rId13"/>
    <p:sldId id="265" r:id="rId14"/>
    <p:sldId id="267" r:id="rId15"/>
    <p:sldId id="282" r:id="rId16"/>
    <p:sldId id="268" r:id="rId17"/>
    <p:sldId id="269" r:id="rId18"/>
    <p:sldId id="286" r:id="rId19"/>
    <p:sldId id="297"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2E394-5B3D-41EF-BC88-DFD062311098}"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93407-028C-493C-A564-D0B1F51F86FA}" type="slidenum">
              <a:rPr lang="en-US" smtClean="0"/>
              <a:t>‹#›</a:t>
            </a:fld>
            <a:endParaRPr lang="en-US"/>
          </a:p>
        </p:txBody>
      </p:sp>
    </p:spTree>
    <p:extLst>
      <p:ext uri="{BB962C8B-B14F-4D97-AF65-F5344CB8AC3E}">
        <p14:creationId xmlns:p14="http://schemas.microsoft.com/office/powerpoint/2010/main" val="33226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96E22-6F09-46B8-BBC4-FE7EDD9E6592}"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243205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96E22-6F09-46B8-BBC4-FE7EDD9E6592}"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25869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96E22-6F09-46B8-BBC4-FE7EDD9E6592}"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220052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96E22-6F09-46B8-BBC4-FE7EDD9E6592}"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363310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B96E22-6F09-46B8-BBC4-FE7EDD9E6592}"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40308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96E22-6F09-46B8-BBC4-FE7EDD9E6592}"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264943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96E22-6F09-46B8-BBC4-FE7EDD9E6592}"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169662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96E22-6F09-46B8-BBC4-FE7EDD9E6592}"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104663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96E22-6F09-46B8-BBC4-FE7EDD9E6592}"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37434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B96E22-6F09-46B8-BBC4-FE7EDD9E6592}"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43147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B96E22-6F09-46B8-BBC4-FE7EDD9E6592}"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2BC4A-6FAA-4734-9CC1-73295342060F}" type="slidenum">
              <a:rPr lang="en-US" smtClean="0"/>
              <a:t>‹#›</a:t>
            </a:fld>
            <a:endParaRPr lang="en-US"/>
          </a:p>
        </p:txBody>
      </p:sp>
    </p:spTree>
    <p:extLst>
      <p:ext uri="{BB962C8B-B14F-4D97-AF65-F5344CB8AC3E}">
        <p14:creationId xmlns:p14="http://schemas.microsoft.com/office/powerpoint/2010/main" val="203685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96E22-6F09-46B8-BBC4-FE7EDD9E6592}" type="datetimeFigureOut">
              <a:rPr lang="en-US" smtClean="0"/>
              <a:t>6/22/2020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2BC4A-6FAA-4734-9CC1-73295342060F}" type="slidenum">
              <a:rPr lang="en-US" smtClean="0"/>
              <a:t>‹#›</a:t>
            </a:fld>
            <a:endParaRPr lang="en-US"/>
          </a:p>
        </p:txBody>
      </p:sp>
    </p:spTree>
    <p:extLst>
      <p:ext uri="{BB962C8B-B14F-4D97-AF65-F5344CB8AC3E}">
        <p14:creationId xmlns:p14="http://schemas.microsoft.com/office/powerpoint/2010/main" val="229421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6.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629" y="1548192"/>
            <a:ext cx="9144000" cy="1090485"/>
          </a:xfrm>
        </p:spPr>
        <p:txBody>
          <a:bodyPr>
            <a:normAutofit/>
          </a:bodyPr>
          <a:lstStyle/>
          <a:p>
            <a:r>
              <a:rPr lang="en-US" dirty="0" smtClean="0"/>
              <a:t>IMS Transition</a:t>
            </a:r>
            <a:endParaRPr lang="en-US" sz="4000" dirty="0"/>
          </a:p>
        </p:txBody>
      </p:sp>
      <p:sp>
        <p:nvSpPr>
          <p:cNvPr id="3" name="Subtitle 2"/>
          <p:cNvSpPr>
            <a:spLocks noGrp="1"/>
          </p:cNvSpPr>
          <p:nvPr>
            <p:ph type="subTitle" idx="1"/>
          </p:nvPr>
        </p:nvSpPr>
        <p:spPr>
          <a:xfrm>
            <a:off x="1524000" y="4064461"/>
            <a:ext cx="9144000" cy="1253426"/>
          </a:xfrm>
        </p:spPr>
        <p:txBody>
          <a:bodyPr>
            <a:normAutofit/>
          </a:bodyPr>
          <a:lstStyle/>
          <a:p>
            <a:r>
              <a:rPr lang="en-US" dirty="0" smtClean="0">
                <a:solidFill>
                  <a:schemeClr val="bg2">
                    <a:lumMod val="25000"/>
                  </a:schemeClr>
                </a:solidFill>
              </a:rPr>
              <a:t>Lev Nagdimunov</a:t>
            </a:r>
            <a:r>
              <a:rPr lang="en-US" baseline="30000" dirty="0" smtClean="0">
                <a:solidFill>
                  <a:schemeClr val="bg2">
                    <a:lumMod val="25000"/>
                  </a:schemeClr>
                </a:solidFill>
              </a:rPr>
              <a:t>1</a:t>
            </a:r>
            <a:r>
              <a:rPr lang="en-US" dirty="0" smtClean="0">
                <a:solidFill>
                  <a:schemeClr val="bg2">
                    <a:lumMod val="25000"/>
                  </a:schemeClr>
                </a:solidFill>
              </a:rPr>
              <a:t>,</a:t>
            </a:r>
            <a:r>
              <a:rPr lang="en-US" baseline="30000" dirty="0" smtClean="0">
                <a:solidFill>
                  <a:schemeClr val="bg2">
                    <a:lumMod val="25000"/>
                  </a:schemeClr>
                </a:solidFill>
              </a:rPr>
              <a:t> </a:t>
            </a:r>
            <a:r>
              <a:rPr lang="en-US" dirty="0" err="1">
                <a:solidFill>
                  <a:schemeClr val="bg2">
                    <a:lumMod val="25000"/>
                  </a:schemeClr>
                </a:solidFill>
              </a:rPr>
              <a:t>Lingyan</a:t>
            </a:r>
            <a:r>
              <a:rPr lang="en-US" dirty="0">
                <a:solidFill>
                  <a:schemeClr val="bg2">
                    <a:lumMod val="25000"/>
                  </a:schemeClr>
                </a:solidFill>
              </a:rPr>
              <a:t> </a:t>
            </a:r>
            <a:r>
              <a:rPr lang="en-US" dirty="0" smtClean="0">
                <a:solidFill>
                  <a:schemeClr val="bg2">
                    <a:lumMod val="25000"/>
                  </a:schemeClr>
                </a:solidFill>
              </a:rPr>
              <a:t>Xin</a:t>
            </a:r>
            <a:r>
              <a:rPr lang="en-US" baseline="30000" dirty="0" smtClean="0">
                <a:solidFill>
                  <a:schemeClr val="bg2">
                    <a:lumMod val="25000"/>
                  </a:schemeClr>
                </a:solidFill>
              </a:rPr>
              <a:t>2</a:t>
            </a:r>
          </a:p>
          <a:p>
            <a:pPr>
              <a:spcBef>
                <a:spcPts val="400"/>
              </a:spcBef>
            </a:pPr>
            <a:r>
              <a:rPr lang="en-US" sz="1500" baseline="30000" dirty="0" smtClean="0">
                <a:solidFill>
                  <a:schemeClr val="bg2">
                    <a:lumMod val="25000"/>
                  </a:schemeClr>
                </a:solidFill>
              </a:rPr>
              <a:t>1</a:t>
            </a:r>
            <a:r>
              <a:rPr lang="en-US" sz="1500" dirty="0">
                <a:solidFill>
                  <a:schemeClr val="bg2">
                    <a:lumMod val="25000"/>
                  </a:schemeClr>
                </a:solidFill>
              </a:rPr>
              <a:t>NOAA/CIRA Meteorological Development </a:t>
            </a:r>
            <a:r>
              <a:rPr lang="en-US" sz="1500" dirty="0" smtClean="0">
                <a:solidFill>
                  <a:schemeClr val="bg2">
                    <a:lumMod val="25000"/>
                  </a:schemeClr>
                </a:solidFill>
              </a:rPr>
              <a:t>Laboratory</a:t>
            </a:r>
          </a:p>
          <a:p>
            <a:pPr>
              <a:spcBef>
                <a:spcPts val="0"/>
              </a:spcBef>
            </a:pPr>
            <a:r>
              <a:rPr lang="en-US" sz="1500" baseline="30000" dirty="0" smtClean="0">
                <a:solidFill>
                  <a:schemeClr val="bg2">
                    <a:lumMod val="25000"/>
                  </a:schemeClr>
                </a:solidFill>
              </a:rPr>
              <a:t>2</a:t>
            </a:r>
            <a:r>
              <a:rPr lang="en-US" sz="1500" dirty="0" smtClean="0">
                <a:solidFill>
                  <a:schemeClr val="bg2">
                    <a:lumMod val="25000"/>
                  </a:schemeClr>
                </a:solidFill>
              </a:rPr>
              <a:t>NOAA/NWS Meteorological Development Laboratory</a:t>
            </a:r>
          </a:p>
          <a:p>
            <a:endParaRPr lang="en-US" sz="1500" dirty="0">
              <a:solidFill>
                <a:schemeClr val="bg2">
                  <a:lumMod val="25000"/>
                </a:schemeClr>
              </a:solidFill>
            </a:endParaRPr>
          </a:p>
        </p:txBody>
      </p:sp>
      <p:sp>
        <p:nvSpPr>
          <p:cNvPr id="4" name="TextBox 3"/>
          <p:cNvSpPr txBox="1"/>
          <p:nvPr/>
        </p:nvSpPr>
        <p:spPr>
          <a:xfrm>
            <a:off x="4928942" y="5698645"/>
            <a:ext cx="2595373" cy="400110"/>
          </a:xfrm>
          <a:prstGeom prst="rect">
            <a:avLst/>
          </a:prstGeom>
          <a:noFill/>
        </p:spPr>
        <p:txBody>
          <a:bodyPr wrap="square" rtlCol="0">
            <a:spAutoFit/>
          </a:bodyPr>
          <a:lstStyle/>
          <a:p>
            <a:r>
              <a:rPr lang="en-US" sz="2000" dirty="0" smtClean="0">
                <a:solidFill>
                  <a:schemeClr val="tx1">
                    <a:lumMod val="65000"/>
                    <a:lumOff val="35000"/>
                  </a:schemeClr>
                </a:solidFill>
              </a:rPr>
              <a:t>Prepared in June, 2020</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315573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426201" y="89475"/>
            <a:ext cx="8952415" cy="6629669"/>
          </a:xfrm>
          <a:prstGeom prst="rect">
            <a:avLst/>
          </a:prstGeom>
        </p:spPr>
      </p:pic>
      <p:sp>
        <p:nvSpPr>
          <p:cNvPr id="2" name="TextBox 1"/>
          <p:cNvSpPr txBox="1"/>
          <p:nvPr/>
        </p:nvSpPr>
        <p:spPr>
          <a:xfrm>
            <a:off x="35361" y="2852928"/>
            <a:ext cx="2260747" cy="2031325"/>
          </a:xfrm>
          <a:prstGeom prst="rect">
            <a:avLst/>
          </a:prstGeom>
          <a:noFill/>
        </p:spPr>
        <p:txBody>
          <a:bodyPr wrap="none" rtlCol="0">
            <a:spAutoFit/>
          </a:bodyPr>
          <a:lstStyle/>
          <a:p>
            <a:pPr algn="ctr"/>
            <a:r>
              <a:rPr lang="en-US" b="1" dirty="0" smtClean="0"/>
              <a:t>IMS GUI </a:t>
            </a:r>
          </a:p>
          <a:p>
            <a:pPr algn="ctr"/>
            <a:endParaRPr lang="en-US" dirty="0"/>
          </a:p>
          <a:p>
            <a:pPr algn="ctr"/>
            <a:r>
              <a:rPr lang="en-US" dirty="0" smtClean="0"/>
              <a:t>Startup Screen</a:t>
            </a:r>
          </a:p>
          <a:p>
            <a:pPr algn="ctr"/>
            <a:endParaRPr lang="en-US" dirty="0" smtClean="0"/>
          </a:p>
          <a:p>
            <a:pPr algn="ctr"/>
            <a:r>
              <a:rPr lang="en-US" dirty="0" smtClean="0"/>
              <a:t>Entire </a:t>
            </a:r>
          </a:p>
          <a:p>
            <a:pPr algn="ctr"/>
            <a:r>
              <a:rPr lang="en-US" dirty="0" smtClean="0"/>
              <a:t>Northern-Hemisphere</a:t>
            </a:r>
          </a:p>
          <a:p>
            <a:pPr algn="ctr"/>
            <a:r>
              <a:rPr lang="en-US" dirty="0" smtClean="0"/>
              <a:t> View</a:t>
            </a:r>
            <a:endParaRPr lang="en-US" dirty="0"/>
          </a:p>
        </p:txBody>
      </p:sp>
    </p:spTree>
    <p:extLst>
      <p:ext uri="{BB962C8B-B14F-4D97-AF65-F5344CB8AC3E}">
        <p14:creationId xmlns:p14="http://schemas.microsoft.com/office/powerpoint/2010/main" val="3696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435348" y="108330"/>
            <a:ext cx="8952412" cy="6611861"/>
          </a:xfrm>
          <a:prstGeom prst="rect">
            <a:avLst/>
          </a:prstGeom>
        </p:spPr>
      </p:pic>
      <p:pic>
        <p:nvPicPr>
          <p:cNvPr id="5" name="Picture 4"/>
          <p:cNvPicPr>
            <a:picLocks noChangeAspect="1"/>
          </p:cNvPicPr>
          <p:nvPr/>
        </p:nvPicPr>
        <p:blipFill>
          <a:blip r:embed="rId3"/>
          <a:stretch>
            <a:fillRect/>
          </a:stretch>
        </p:blipFill>
        <p:spPr>
          <a:xfrm>
            <a:off x="2435352" y="96349"/>
            <a:ext cx="8952411" cy="6617685"/>
          </a:xfrm>
          <a:prstGeom prst="rect">
            <a:avLst/>
          </a:prstGeom>
        </p:spPr>
      </p:pic>
      <p:pic>
        <p:nvPicPr>
          <p:cNvPr id="7" name="Picture 6"/>
          <p:cNvPicPr>
            <a:picLocks noChangeAspect="1"/>
          </p:cNvPicPr>
          <p:nvPr/>
        </p:nvPicPr>
        <p:blipFill>
          <a:blip r:embed="rId4"/>
          <a:stretch>
            <a:fillRect/>
          </a:stretch>
        </p:blipFill>
        <p:spPr>
          <a:xfrm>
            <a:off x="2435352" y="96349"/>
            <a:ext cx="8952411" cy="6617685"/>
          </a:xfrm>
          <a:prstGeom prst="rect">
            <a:avLst/>
          </a:prstGeom>
        </p:spPr>
      </p:pic>
      <p:pic>
        <p:nvPicPr>
          <p:cNvPr id="8" name="Picture 7"/>
          <p:cNvPicPr>
            <a:picLocks noChangeAspect="1"/>
          </p:cNvPicPr>
          <p:nvPr/>
        </p:nvPicPr>
        <p:blipFill>
          <a:blip r:embed="rId5"/>
          <a:stretch>
            <a:fillRect/>
          </a:stretch>
        </p:blipFill>
        <p:spPr>
          <a:xfrm>
            <a:off x="2435351" y="96349"/>
            <a:ext cx="8952411" cy="6629666"/>
          </a:xfrm>
          <a:prstGeom prst="rect">
            <a:avLst/>
          </a:prstGeom>
        </p:spPr>
      </p:pic>
      <p:pic>
        <p:nvPicPr>
          <p:cNvPr id="9" name="Picture 8"/>
          <p:cNvPicPr>
            <a:picLocks noChangeAspect="1"/>
          </p:cNvPicPr>
          <p:nvPr/>
        </p:nvPicPr>
        <p:blipFill>
          <a:blip r:embed="rId6"/>
          <a:stretch>
            <a:fillRect/>
          </a:stretch>
        </p:blipFill>
        <p:spPr>
          <a:xfrm>
            <a:off x="2435350" y="96349"/>
            <a:ext cx="8952411" cy="6629666"/>
          </a:xfrm>
          <a:prstGeom prst="rect">
            <a:avLst/>
          </a:prstGeom>
        </p:spPr>
      </p:pic>
      <p:pic>
        <p:nvPicPr>
          <p:cNvPr id="10" name="Picture 9"/>
          <p:cNvPicPr>
            <a:picLocks noChangeAspect="1"/>
          </p:cNvPicPr>
          <p:nvPr/>
        </p:nvPicPr>
        <p:blipFill>
          <a:blip r:embed="rId7"/>
          <a:stretch>
            <a:fillRect/>
          </a:stretch>
        </p:blipFill>
        <p:spPr>
          <a:xfrm>
            <a:off x="2435349" y="96349"/>
            <a:ext cx="8952411" cy="6629666"/>
          </a:xfrm>
          <a:prstGeom prst="rect">
            <a:avLst/>
          </a:prstGeom>
        </p:spPr>
      </p:pic>
      <p:pic>
        <p:nvPicPr>
          <p:cNvPr id="11" name="Picture 10"/>
          <p:cNvPicPr>
            <a:picLocks noChangeAspect="1"/>
          </p:cNvPicPr>
          <p:nvPr/>
        </p:nvPicPr>
        <p:blipFill>
          <a:blip r:embed="rId8"/>
          <a:stretch>
            <a:fillRect/>
          </a:stretch>
        </p:blipFill>
        <p:spPr>
          <a:xfrm>
            <a:off x="2435348" y="96348"/>
            <a:ext cx="8952413" cy="6629667"/>
          </a:xfrm>
          <a:prstGeom prst="rect">
            <a:avLst/>
          </a:prstGeom>
        </p:spPr>
      </p:pic>
      <p:pic>
        <p:nvPicPr>
          <p:cNvPr id="12" name="Picture 11"/>
          <p:cNvPicPr>
            <a:picLocks noChangeAspect="1"/>
          </p:cNvPicPr>
          <p:nvPr/>
        </p:nvPicPr>
        <p:blipFill>
          <a:blip r:embed="rId9"/>
          <a:stretch>
            <a:fillRect/>
          </a:stretch>
        </p:blipFill>
        <p:spPr>
          <a:xfrm>
            <a:off x="2564892" y="5756148"/>
            <a:ext cx="3733800" cy="685800"/>
          </a:xfrm>
          <a:prstGeom prst="rect">
            <a:avLst/>
          </a:prstGeom>
        </p:spPr>
      </p:pic>
      <p:sp>
        <p:nvSpPr>
          <p:cNvPr id="13" name="TextBox 12"/>
          <p:cNvSpPr txBox="1"/>
          <p:nvPr/>
        </p:nvSpPr>
        <p:spPr>
          <a:xfrm>
            <a:off x="385678" y="2852928"/>
            <a:ext cx="1560106" cy="1477328"/>
          </a:xfrm>
          <a:prstGeom prst="rect">
            <a:avLst/>
          </a:prstGeom>
          <a:noFill/>
        </p:spPr>
        <p:txBody>
          <a:bodyPr wrap="none" rtlCol="0">
            <a:spAutoFit/>
          </a:bodyPr>
          <a:lstStyle/>
          <a:p>
            <a:pPr algn="ctr"/>
            <a:r>
              <a:rPr lang="en-US" b="1" dirty="0" smtClean="0"/>
              <a:t>IMS GUI </a:t>
            </a:r>
          </a:p>
          <a:p>
            <a:pPr algn="ctr"/>
            <a:endParaRPr lang="en-US" dirty="0"/>
          </a:p>
          <a:p>
            <a:pPr algn="ctr"/>
            <a:r>
              <a:rPr lang="en-US" dirty="0" smtClean="0"/>
              <a:t>Sample </a:t>
            </a:r>
          </a:p>
          <a:p>
            <a:pPr algn="ctr"/>
            <a:r>
              <a:rPr lang="en-US" dirty="0" smtClean="0"/>
              <a:t>Geostationary </a:t>
            </a:r>
          </a:p>
          <a:p>
            <a:pPr algn="ctr"/>
            <a:r>
              <a:rPr lang="en-US" dirty="0" smtClean="0"/>
              <a:t>Satellites</a:t>
            </a:r>
            <a:endParaRPr lang="en-US" dirty="0"/>
          </a:p>
        </p:txBody>
      </p:sp>
    </p:spTree>
    <p:extLst>
      <p:ext uri="{BB962C8B-B14F-4D97-AF65-F5344CB8AC3E}">
        <p14:creationId xmlns:p14="http://schemas.microsoft.com/office/powerpoint/2010/main" val="178539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435348" y="108330"/>
            <a:ext cx="8952412" cy="6611861"/>
          </a:xfrm>
          <a:prstGeom prst="rect">
            <a:avLst/>
          </a:prstGeom>
        </p:spPr>
      </p:pic>
      <p:pic>
        <p:nvPicPr>
          <p:cNvPr id="5" name="Picture 4"/>
          <p:cNvPicPr>
            <a:picLocks noChangeAspect="1"/>
          </p:cNvPicPr>
          <p:nvPr/>
        </p:nvPicPr>
        <p:blipFill>
          <a:blip r:embed="rId3"/>
          <a:stretch>
            <a:fillRect/>
          </a:stretch>
        </p:blipFill>
        <p:spPr>
          <a:xfrm>
            <a:off x="2435352" y="96349"/>
            <a:ext cx="8952411" cy="6617685"/>
          </a:xfrm>
          <a:prstGeom prst="rect">
            <a:avLst/>
          </a:prstGeom>
        </p:spPr>
      </p:pic>
      <p:pic>
        <p:nvPicPr>
          <p:cNvPr id="7" name="Picture 6"/>
          <p:cNvPicPr>
            <a:picLocks noChangeAspect="1"/>
          </p:cNvPicPr>
          <p:nvPr/>
        </p:nvPicPr>
        <p:blipFill>
          <a:blip r:embed="rId4"/>
          <a:stretch>
            <a:fillRect/>
          </a:stretch>
        </p:blipFill>
        <p:spPr>
          <a:xfrm>
            <a:off x="2435352" y="96349"/>
            <a:ext cx="8952411" cy="6617685"/>
          </a:xfrm>
          <a:prstGeom prst="rect">
            <a:avLst/>
          </a:prstGeom>
        </p:spPr>
      </p:pic>
      <p:pic>
        <p:nvPicPr>
          <p:cNvPr id="8" name="Picture 7"/>
          <p:cNvPicPr>
            <a:picLocks noChangeAspect="1"/>
          </p:cNvPicPr>
          <p:nvPr/>
        </p:nvPicPr>
        <p:blipFill>
          <a:blip r:embed="rId5"/>
          <a:stretch>
            <a:fillRect/>
          </a:stretch>
        </p:blipFill>
        <p:spPr>
          <a:xfrm>
            <a:off x="2435351" y="96349"/>
            <a:ext cx="8952411" cy="6629666"/>
          </a:xfrm>
          <a:prstGeom prst="rect">
            <a:avLst/>
          </a:prstGeom>
        </p:spPr>
      </p:pic>
      <p:pic>
        <p:nvPicPr>
          <p:cNvPr id="9" name="Picture 8"/>
          <p:cNvPicPr>
            <a:picLocks noChangeAspect="1"/>
          </p:cNvPicPr>
          <p:nvPr/>
        </p:nvPicPr>
        <p:blipFill>
          <a:blip r:embed="rId6"/>
          <a:stretch>
            <a:fillRect/>
          </a:stretch>
        </p:blipFill>
        <p:spPr>
          <a:xfrm>
            <a:off x="2435350" y="96349"/>
            <a:ext cx="8952411" cy="6629666"/>
          </a:xfrm>
          <a:prstGeom prst="rect">
            <a:avLst/>
          </a:prstGeom>
        </p:spPr>
      </p:pic>
      <p:pic>
        <p:nvPicPr>
          <p:cNvPr id="10" name="Picture 9"/>
          <p:cNvPicPr>
            <a:picLocks noChangeAspect="1"/>
          </p:cNvPicPr>
          <p:nvPr/>
        </p:nvPicPr>
        <p:blipFill>
          <a:blip r:embed="rId7"/>
          <a:stretch>
            <a:fillRect/>
          </a:stretch>
        </p:blipFill>
        <p:spPr>
          <a:xfrm>
            <a:off x="2435349" y="96349"/>
            <a:ext cx="8952411" cy="6629666"/>
          </a:xfrm>
          <a:prstGeom prst="rect">
            <a:avLst/>
          </a:prstGeom>
        </p:spPr>
      </p:pic>
      <p:pic>
        <p:nvPicPr>
          <p:cNvPr id="11" name="Picture 10"/>
          <p:cNvPicPr>
            <a:picLocks noChangeAspect="1"/>
          </p:cNvPicPr>
          <p:nvPr/>
        </p:nvPicPr>
        <p:blipFill>
          <a:blip r:embed="rId8"/>
          <a:stretch>
            <a:fillRect/>
          </a:stretch>
        </p:blipFill>
        <p:spPr>
          <a:xfrm>
            <a:off x="2435348" y="96348"/>
            <a:ext cx="8952413" cy="6629667"/>
          </a:xfrm>
          <a:prstGeom prst="rect">
            <a:avLst/>
          </a:prstGeom>
        </p:spPr>
      </p:pic>
      <p:pic>
        <p:nvPicPr>
          <p:cNvPr id="15" name="Picture 14"/>
          <p:cNvPicPr>
            <a:picLocks noChangeAspect="1"/>
          </p:cNvPicPr>
          <p:nvPr/>
        </p:nvPicPr>
        <p:blipFill>
          <a:blip r:embed="rId2"/>
          <a:stretch>
            <a:fillRect/>
          </a:stretch>
        </p:blipFill>
        <p:spPr>
          <a:xfrm>
            <a:off x="2435346" y="108330"/>
            <a:ext cx="8952414" cy="6611861"/>
          </a:xfrm>
          <a:prstGeom prst="rect">
            <a:avLst/>
          </a:prstGeom>
        </p:spPr>
      </p:pic>
      <p:pic>
        <p:nvPicPr>
          <p:cNvPr id="12" name="Picture 11"/>
          <p:cNvPicPr>
            <a:picLocks noChangeAspect="1"/>
          </p:cNvPicPr>
          <p:nvPr/>
        </p:nvPicPr>
        <p:blipFill>
          <a:blip r:embed="rId9"/>
          <a:stretch>
            <a:fillRect/>
          </a:stretch>
        </p:blipFill>
        <p:spPr>
          <a:xfrm>
            <a:off x="2564892" y="5756148"/>
            <a:ext cx="3733800" cy="685800"/>
          </a:xfrm>
          <a:prstGeom prst="rect">
            <a:avLst/>
          </a:prstGeom>
        </p:spPr>
      </p:pic>
      <p:sp>
        <p:nvSpPr>
          <p:cNvPr id="16" name="TextBox 15"/>
          <p:cNvSpPr txBox="1"/>
          <p:nvPr/>
        </p:nvSpPr>
        <p:spPr>
          <a:xfrm>
            <a:off x="396839" y="2852928"/>
            <a:ext cx="1537793" cy="1477328"/>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Sample </a:t>
            </a:r>
          </a:p>
          <a:p>
            <a:pPr algn="ctr"/>
            <a:r>
              <a:rPr lang="en-US" dirty="0" smtClean="0"/>
              <a:t>Polar Orbiting </a:t>
            </a:r>
          </a:p>
          <a:p>
            <a:pPr algn="ctr"/>
            <a:r>
              <a:rPr lang="en-US" dirty="0" smtClean="0"/>
              <a:t>Satellites</a:t>
            </a:r>
            <a:endParaRPr lang="en-US" dirty="0"/>
          </a:p>
        </p:txBody>
      </p:sp>
    </p:spTree>
    <p:extLst>
      <p:ext uri="{BB962C8B-B14F-4D97-AF65-F5344CB8AC3E}">
        <p14:creationId xmlns:p14="http://schemas.microsoft.com/office/powerpoint/2010/main" val="145159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435348" y="108330"/>
            <a:ext cx="8952412" cy="6611861"/>
          </a:xfrm>
          <a:prstGeom prst="rect">
            <a:avLst/>
          </a:prstGeom>
        </p:spPr>
      </p:pic>
      <p:pic>
        <p:nvPicPr>
          <p:cNvPr id="2" name="Picture 1"/>
          <p:cNvPicPr>
            <a:picLocks noChangeAspect="1"/>
          </p:cNvPicPr>
          <p:nvPr/>
        </p:nvPicPr>
        <p:blipFill>
          <a:blip r:embed="rId3"/>
          <a:stretch>
            <a:fillRect/>
          </a:stretch>
        </p:blipFill>
        <p:spPr>
          <a:xfrm>
            <a:off x="2435348" y="108330"/>
            <a:ext cx="8952412" cy="6611861"/>
          </a:xfrm>
          <a:prstGeom prst="rect">
            <a:avLst/>
          </a:prstGeom>
        </p:spPr>
      </p:pic>
      <p:sp>
        <p:nvSpPr>
          <p:cNvPr id="4" name="TextBox 3"/>
          <p:cNvSpPr txBox="1"/>
          <p:nvPr/>
        </p:nvSpPr>
        <p:spPr>
          <a:xfrm>
            <a:off x="322296" y="2852928"/>
            <a:ext cx="1686872" cy="1200329"/>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Sample </a:t>
            </a:r>
          </a:p>
          <a:p>
            <a:pPr algn="ctr"/>
            <a:r>
              <a:rPr lang="en-US" dirty="0" smtClean="0"/>
              <a:t>Surface Stations</a:t>
            </a:r>
            <a:endParaRPr lang="en-US" dirty="0"/>
          </a:p>
        </p:txBody>
      </p:sp>
    </p:spTree>
    <p:extLst>
      <p:ext uri="{BB962C8B-B14F-4D97-AF65-F5344CB8AC3E}">
        <p14:creationId xmlns:p14="http://schemas.microsoft.com/office/powerpoint/2010/main" val="206060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426204" y="108330"/>
            <a:ext cx="8952412" cy="6611861"/>
          </a:xfrm>
          <a:prstGeom prst="rect">
            <a:avLst/>
          </a:prstGeom>
        </p:spPr>
      </p:pic>
      <p:pic>
        <p:nvPicPr>
          <p:cNvPr id="2" name="Picture 1"/>
          <p:cNvPicPr>
            <a:picLocks noChangeAspect="1"/>
          </p:cNvPicPr>
          <p:nvPr/>
        </p:nvPicPr>
        <p:blipFill>
          <a:blip r:embed="rId3"/>
          <a:stretch>
            <a:fillRect/>
          </a:stretch>
        </p:blipFill>
        <p:spPr>
          <a:xfrm>
            <a:off x="2426201" y="108328"/>
            <a:ext cx="8952417" cy="6629670"/>
          </a:xfrm>
          <a:prstGeom prst="rect">
            <a:avLst/>
          </a:prstGeom>
        </p:spPr>
      </p:pic>
      <p:pic>
        <p:nvPicPr>
          <p:cNvPr id="3" name="Picture 2"/>
          <p:cNvPicPr>
            <a:picLocks noChangeAspect="1"/>
          </p:cNvPicPr>
          <p:nvPr/>
        </p:nvPicPr>
        <p:blipFill>
          <a:blip r:embed="rId4"/>
          <a:stretch>
            <a:fillRect/>
          </a:stretch>
        </p:blipFill>
        <p:spPr>
          <a:xfrm>
            <a:off x="2426201" y="108328"/>
            <a:ext cx="8952417" cy="6629670"/>
          </a:xfrm>
          <a:prstGeom prst="rect">
            <a:avLst/>
          </a:prstGeom>
        </p:spPr>
      </p:pic>
      <p:pic>
        <p:nvPicPr>
          <p:cNvPr id="4" name="Picture 3"/>
          <p:cNvPicPr>
            <a:picLocks noChangeAspect="1"/>
          </p:cNvPicPr>
          <p:nvPr/>
        </p:nvPicPr>
        <p:blipFill>
          <a:blip r:embed="rId5"/>
          <a:stretch>
            <a:fillRect/>
          </a:stretch>
        </p:blipFill>
        <p:spPr>
          <a:xfrm>
            <a:off x="2426201" y="108328"/>
            <a:ext cx="8952417" cy="6629670"/>
          </a:xfrm>
          <a:prstGeom prst="rect">
            <a:avLst/>
          </a:prstGeom>
        </p:spPr>
      </p:pic>
      <p:sp>
        <p:nvSpPr>
          <p:cNvPr id="6" name="TextBox 5"/>
          <p:cNvSpPr txBox="1"/>
          <p:nvPr/>
        </p:nvSpPr>
        <p:spPr>
          <a:xfrm>
            <a:off x="269270" y="2852928"/>
            <a:ext cx="1792927" cy="1200329"/>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Sample Models /</a:t>
            </a:r>
          </a:p>
          <a:p>
            <a:pPr algn="ctr"/>
            <a:r>
              <a:rPr lang="en-US" dirty="0" smtClean="0"/>
              <a:t>Derived Products</a:t>
            </a:r>
            <a:endParaRPr lang="en-US" dirty="0"/>
          </a:p>
        </p:txBody>
      </p:sp>
      <p:sp>
        <p:nvSpPr>
          <p:cNvPr id="5" name="Oval 4"/>
          <p:cNvSpPr/>
          <p:nvPr/>
        </p:nvSpPr>
        <p:spPr>
          <a:xfrm>
            <a:off x="1825112" y="5387010"/>
            <a:ext cx="4368298" cy="14027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83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484" y="108327"/>
            <a:ext cx="8952415" cy="6629669"/>
          </a:xfrm>
          <a:prstGeom prst="rect">
            <a:avLst/>
          </a:prstGeom>
        </p:spPr>
      </p:pic>
      <p:pic>
        <p:nvPicPr>
          <p:cNvPr id="14" name="Picture 13"/>
          <p:cNvPicPr>
            <a:picLocks noChangeAspect="1"/>
          </p:cNvPicPr>
          <p:nvPr/>
        </p:nvPicPr>
        <p:blipFill>
          <a:blip r:embed="rId3"/>
          <a:stretch>
            <a:fillRect/>
          </a:stretch>
        </p:blipFill>
        <p:spPr>
          <a:xfrm>
            <a:off x="2426487" y="108330"/>
            <a:ext cx="8952412" cy="6611861"/>
          </a:xfrm>
          <a:prstGeom prst="rect">
            <a:avLst/>
          </a:prstGeom>
        </p:spPr>
      </p:pic>
      <p:pic>
        <p:nvPicPr>
          <p:cNvPr id="5" name="Picture 4"/>
          <p:cNvPicPr>
            <a:picLocks noChangeAspect="1"/>
          </p:cNvPicPr>
          <p:nvPr/>
        </p:nvPicPr>
        <p:blipFill>
          <a:blip r:embed="rId4"/>
          <a:stretch>
            <a:fillRect/>
          </a:stretch>
        </p:blipFill>
        <p:spPr>
          <a:xfrm>
            <a:off x="2426484" y="108327"/>
            <a:ext cx="8952415" cy="662966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84" y="108327"/>
            <a:ext cx="8952415" cy="662966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484" y="108327"/>
            <a:ext cx="8952415" cy="6629669"/>
          </a:xfrm>
          <a:prstGeom prst="rect">
            <a:avLst/>
          </a:prstGeom>
        </p:spPr>
      </p:pic>
      <p:pic>
        <p:nvPicPr>
          <p:cNvPr id="2" name="Picture 1"/>
          <p:cNvPicPr>
            <a:picLocks noChangeAspect="1"/>
          </p:cNvPicPr>
          <p:nvPr/>
        </p:nvPicPr>
        <p:blipFill>
          <a:blip r:embed="rId7"/>
          <a:stretch>
            <a:fillRect/>
          </a:stretch>
        </p:blipFill>
        <p:spPr>
          <a:xfrm>
            <a:off x="2556031" y="5774436"/>
            <a:ext cx="3733800" cy="685800"/>
          </a:xfrm>
          <a:prstGeom prst="rect">
            <a:avLst/>
          </a:prstGeom>
        </p:spPr>
      </p:pic>
      <p:sp>
        <p:nvSpPr>
          <p:cNvPr id="16" name="TextBox 15"/>
          <p:cNvSpPr txBox="1"/>
          <p:nvPr/>
        </p:nvSpPr>
        <p:spPr>
          <a:xfrm>
            <a:off x="664446" y="2852928"/>
            <a:ext cx="1021433" cy="923330"/>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Zoom In</a:t>
            </a:r>
          </a:p>
        </p:txBody>
      </p:sp>
    </p:spTree>
    <p:extLst>
      <p:ext uri="{BB962C8B-B14F-4D97-AF65-F5344CB8AC3E}">
        <p14:creationId xmlns:p14="http://schemas.microsoft.com/office/powerpoint/2010/main" val="162418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video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22049" y="108328"/>
            <a:ext cx="8952415" cy="6635918"/>
          </a:xfrm>
          <a:prstGeom prst="rect">
            <a:avLst/>
          </a:prstGeom>
        </p:spPr>
      </p:pic>
      <p:pic>
        <p:nvPicPr>
          <p:cNvPr id="5" name="Picture 4"/>
          <p:cNvPicPr>
            <a:picLocks noChangeAspect="1"/>
          </p:cNvPicPr>
          <p:nvPr/>
        </p:nvPicPr>
        <p:blipFill>
          <a:blip r:embed="rId5"/>
          <a:stretch>
            <a:fillRect/>
          </a:stretch>
        </p:blipFill>
        <p:spPr>
          <a:xfrm>
            <a:off x="2551596" y="5774436"/>
            <a:ext cx="3733800" cy="685800"/>
          </a:xfrm>
          <a:prstGeom prst="rect">
            <a:avLst/>
          </a:prstGeom>
        </p:spPr>
      </p:pic>
      <p:sp>
        <p:nvSpPr>
          <p:cNvPr id="6" name="TextBox 5"/>
          <p:cNvSpPr txBox="1"/>
          <p:nvPr/>
        </p:nvSpPr>
        <p:spPr>
          <a:xfrm>
            <a:off x="460512" y="2852928"/>
            <a:ext cx="1429302" cy="1200329"/>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Mark / Erase</a:t>
            </a:r>
          </a:p>
          <a:p>
            <a:pPr algn="ctr"/>
            <a:r>
              <a:rPr lang="en-US" dirty="0" smtClean="0"/>
              <a:t>Snow and Ice</a:t>
            </a:r>
          </a:p>
        </p:txBody>
      </p:sp>
    </p:spTree>
    <p:extLst>
      <p:ext uri="{BB962C8B-B14F-4D97-AF65-F5344CB8AC3E}">
        <p14:creationId xmlns:p14="http://schemas.microsoft.com/office/powerpoint/2010/main" val="239733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eo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22056" y="108327"/>
            <a:ext cx="8952415" cy="6635918"/>
          </a:xfrm>
          <a:prstGeom prst="rect">
            <a:avLst/>
          </a:prstGeom>
        </p:spPr>
      </p:pic>
      <p:pic>
        <p:nvPicPr>
          <p:cNvPr id="6" name="Picture 5"/>
          <p:cNvPicPr>
            <a:picLocks noChangeAspect="1"/>
          </p:cNvPicPr>
          <p:nvPr/>
        </p:nvPicPr>
        <p:blipFill>
          <a:blip r:embed="rId5"/>
          <a:stretch>
            <a:fillRect/>
          </a:stretch>
        </p:blipFill>
        <p:spPr>
          <a:xfrm>
            <a:off x="2551603" y="5774436"/>
            <a:ext cx="3733800" cy="685800"/>
          </a:xfrm>
          <a:prstGeom prst="rect">
            <a:avLst/>
          </a:prstGeom>
        </p:spPr>
      </p:pic>
      <p:sp>
        <p:nvSpPr>
          <p:cNvPr id="9" name="TextBox 8"/>
          <p:cNvSpPr txBox="1"/>
          <p:nvPr/>
        </p:nvSpPr>
        <p:spPr>
          <a:xfrm>
            <a:off x="339550" y="2852928"/>
            <a:ext cx="1671227" cy="1200329"/>
          </a:xfrm>
          <a:prstGeom prst="rect">
            <a:avLst/>
          </a:prstGeom>
          <a:noFill/>
        </p:spPr>
        <p:txBody>
          <a:bodyPr wrap="none" rtlCol="0">
            <a:spAutoFit/>
          </a:bodyPr>
          <a:lstStyle/>
          <a:p>
            <a:pPr algn="ctr"/>
            <a:r>
              <a:rPr lang="en-US" b="1" dirty="0" smtClean="0"/>
              <a:t>IMS GUI </a:t>
            </a:r>
          </a:p>
          <a:p>
            <a:pPr algn="ctr"/>
            <a:endParaRPr lang="en-US" dirty="0" smtClean="0"/>
          </a:p>
          <a:p>
            <a:pPr algn="ctr"/>
            <a:r>
              <a:rPr lang="en-US" dirty="0" smtClean="0"/>
              <a:t>Mark / Erase</a:t>
            </a:r>
          </a:p>
          <a:p>
            <a:pPr algn="ctr"/>
            <a:r>
              <a:rPr lang="en-US" dirty="0" smtClean="0"/>
              <a:t>Mountain Snow</a:t>
            </a:r>
          </a:p>
        </p:txBody>
      </p:sp>
    </p:spTree>
    <p:extLst>
      <p:ext uri="{BB962C8B-B14F-4D97-AF65-F5344CB8AC3E}">
        <p14:creationId xmlns:p14="http://schemas.microsoft.com/office/powerpoint/2010/main" val="79392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6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50850"/>
            <a:ext cx="10515600" cy="1325563"/>
          </a:xfrm>
        </p:spPr>
        <p:txBody>
          <a:bodyPr/>
          <a:lstStyle/>
          <a:p>
            <a:pPr algn="ctr"/>
            <a:r>
              <a:rPr lang="en-US" dirty="0" smtClean="0"/>
              <a:t>IMS Transition Schedule (per NCO)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7341405"/>
              </p:ext>
            </p:extLst>
          </p:nvPr>
        </p:nvGraphicFramePr>
        <p:xfrm>
          <a:off x="819150" y="2263775"/>
          <a:ext cx="10515600" cy="3291841"/>
        </p:xfrm>
        <a:graphic>
          <a:graphicData uri="http://schemas.openxmlformats.org/drawingml/2006/table">
            <a:tbl>
              <a:tblPr firstRow="1" bandRow="1">
                <a:tableStyleId>{7DF18680-E054-41AD-8BC1-D1AEF772440D}</a:tableStyleId>
              </a:tblPr>
              <a:tblGrid>
                <a:gridCol w="3505200">
                  <a:extLst>
                    <a:ext uri="{9D8B030D-6E8A-4147-A177-3AD203B41FA5}">
                      <a16:colId xmlns:a16="http://schemas.microsoft.com/office/drawing/2014/main" val="4236573741"/>
                    </a:ext>
                  </a:extLst>
                </a:gridCol>
                <a:gridCol w="4819650">
                  <a:extLst>
                    <a:ext uri="{9D8B030D-6E8A-4147-A177-3AD203B41FA5}">
                      <a16:colId xmlns:a16="http://schemas.microsoft.com/office/drawing/2014/main" val="1916106994"/>
                    </a:ext>
                  </a:extLst>
                </a:gridCol>
                <a:gridCol w="2190750">
                  <a:extLst>
                    <a:ext uri="{9D8B030D-6E8A-4147-A177-3AD203B41FA5}">
                      <a16:colId xmlns:a16="http://schemas.microsoft.com/office/drawing/2014/main" val="2543170345"/>
                    </a:ext>
                  </a:extLst>
                </a:gridCol>
              </a:tblGrid>
              <a:tr h="470263">
                <a:tc>
                  <a:txBody>
                    <a:bodyPr/>
                    <a:lstStyle/>
                    <a:p>
                      <a:pPr algn="ctr"/>
                      <a:r>
                        <a:rPr lang="en-US" dirty="0" smtClean="0"/>
                        <a:t>Key Milestones</a:t>
                      </a:r>
                      <a:endParaRPr lang="en-US" dirty="0"/>
                    </a:p>
                  </a:txBody>
                  <a:tcPr anchor="ctr"/>
                </a:tc>
                <a:tc>
                  <a:txBody>
                    <a:bodyPr/>
                    <a:lstStyle/>
                    <a:p>
                      <a:pPr algn="ctr"/>
                      <a:r>
                        <a:rPr lang="en-US" dirty="0" smtClean="0"/>
                        <a:t>Date</a:t>
                      </a:r>
                      <a:endParaRPr lang="en-US" dirty="0"/>
                    </a:p>
                  </a:txBody>
                  <a:tcPr anchor="ctr"/>
                </a:tc>
                <a:tc>
                  <a:txBody>
                    <a:bodyPr/>
                    <a:lstStyle/>
                    <a:p>
                      <a:pPr algn="ctr"/>
                      <a:r>
                        <a:rPr lang="en-US" dirty="0" smtClean="0"/>
                        <a:t>Status</a:t>
                      </a:r>
                      <a:endParaRPr lang="en-US" dirty="0"/>
                    </a:p>
                  </a:txBody>
                  <a:tcPr anchor="ctr"/>
                </a:tc>
                <a:extLst>
                  <a:ext uri="{0D108BD9-81ED-4DB2-BD59-A6C34878D82A}">
                    <a16:rowId xmlns:a16="http://schemas.microsoft.com/office/drawing/2014/main" val="1624924735"/>
                  </a:ext>
                </a:extLst>
              </a:tr>
              <a:tr h="470263">
                <a:tc>
                  <a:txBody>
                    <a:bodyPr/>
                    <a:lstStyle/>
                    <a:p>
                      <a:pPr algn="ctr"/>
                      <a:r>
                        <a:rPr lang="en-US" dirty="0" smtClean="0"/>
                        <a:t>NCO data flow acquisition</a:t>
                      </a:r>
                      <a:endParaRPr lang="en-US" dirty="0"/>
                    </a:p>
                  </a:txBody>
                  <a:tcPr anchor="ctr"/>
                </a:tc>
                <a:tc>
                  <a:txBody>
                    <a:bodyPr/>
                    <a:lstStyle/>
                    <a:p>
                      <a:pPr algn="ctr"/>
                      <a:r>
                        <a:rPr lang="en-US" dirty="0" smtClean="0"/>
                        <a:t>    02/28/2020 -&gt; 06/12/2020 -&gt; 08/24/2020</a:t>
                      </a:r>
                      <a:endParaRPr lang="en-US" dirty="0"/>
                    </a:p>
                  </a:txBody>
                  <a:tcPr anchor="ctr"/>
                </a:tc>
                <a:tc>
                  <a:txBody>
                    <a:bodyPr/>
                    <a:lstStyle/>
                    <a:p>
                      <a:pPr algn="ctr"/>
                      <a:r>
                        <a:rPr lang="en-US" dirty="0" smtClean="0"/>
                        <a:t>On Track</a:t>
                      </a:r>
                      <a:endParaRPr lang="en-US" dirty="0"/>
                    </a:p>
                  </a:txBody>
                  <a:tcPr anchor="ctr"/>
                </a:tc>
                <a:extLst>
                  <a:ext uri="{0D108BD9-81ED-4DB2-BD59-A6C34878D82A}">
                    <a16:rowId xmlns:a16="http://schemas.microsoft.com/office/drawing/2014/main" val="245366415"/>
                  </a:ext>
                </a:extLst>
              </a:tr>
              <a:tr h="470263">
                <a:tc>
                  <a:txBody>
                    <a:bodyPr/>
                    <a:lstStyle/>
                    <a:p>
                      <a:pPr algn="ctr"/>
                      <a:r>
                        <a:rPr lang="en-US" dirty="0" smtClean="0"/>
                        <a:t>NCO Dev machine build out</a:t>
                      </a:r>
                      <a:endParaRPr lang="en-US" dirty="0"/>
                    </a:p>
                  </a:txBody>
                  <a:tcPr anchor="ctr"/>
                </a:tc>
                <a:tc>
                  <a:txBody>
                    <a:bodyPr/>
                    <a:lstStyle/>
                    <a:p>
                      <a:pPr algn="ctr"/>
                      <a:r>
                        <a:rPr lang="en-US" dirty="0" smtClean="0"/>
                        <a:t>    03/03/2020 -&gt; 06/05/2020 -&gt; 08/07/2020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On Track</a:t>
                      </a:r>
                    </a:p>
                  </a:txBody>
                  <a:tcPr anchor="ctr"/>
                </a:tc>
                <a:extLst>
                  <a:ext uri="{0D108BD9-81ED-4DB2-BD59-A6C34878D82A}">
                    <a16:rowId xmlns:a16="http://schemas.microsoft.com/office/drawing/2014/main" val="843150869"/>
                  </a:ext>
                </a:extLst>
              </a:tr>
              <a:tr h="470263">
                <a:tc>
                  <a:txBody>
                    <a:bodyPr/>
                    <a:lstStyle/>
                    <a:p>
                      <a:pPr algn="ctr"/>
                      <a:r>
                        <a:rPr lang="en-US" dirty="0" smtClean="0"/>
                        <a:t>Dev code install / testing</a:t>
                      </a:r>
                      <a:endParaRPr lang="en-US" dirty="0"/>
                    </a:p>
                  </a:txBody>
                  <a:tcPr anchor="ctr"/>
                </a:tc>
                <a:tc>
                  <a:txBody>
                    <a:bodyPr/>
                    <a:lstStyle/>
                    <a:p>
                      <a:pPr algn="ctr"/>
                      <a:r>
                        <a:rPr lang="en-US" dirty="0" smtClean="0"/>
                        <a:t>    06/05/2020 -&gt; 10/02/2020 -&gt; 08/10/2020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On Track</a:t>
                      </a:r>
                    </a:p>
                  </a:txBody>
                  <a:tcPr anchor="ctr"/>
                </a:tc>
                <a:extLst>
                  <a:ext uri="{0D108BD9-81ED-4DB2-BD59-A6C34878D82A}">
                    <a16:rowId xmlns:a16="http://schemas.microsoft.com/office/drawing/2014/main" val="3022695926"/>
                  </a:ext>
                </a:extLst>
              </a:tr>
              <a:tr h="470263">
                <a:tc>
                  <a:txBody>
                    <a:bodyPr/>
                    <a:lstStyle/>
                    <a:p>
                      <a:pPr algn="ctr"/>
                      <a:r>
                        <a:rPr lang="en-US" dirty="0" smtClean="0"/>
                        <a:t> Code handoff to QA</a:t>
                      </a:r>
                      <a:endParaRPr lang="en-US" dirty="0"/>
                    </a:p>
                  </a:txBody>
                  <a:tcPr anchor="ctr"/>
                </a:tc>
                <a:tc>
                  <a:txBody>
                    <a:bodyPr/>
                    <a:lstStyle/>
                    <a:p>
                      <a:pPr algn="ctr"/>
                      <a:r>
                        <a:rPr lang="en-US" dirty="0" smtClean="0"/>
                        <a:t>   06/15/2020 -&gt; 10/08/2020 -&gt; 12/10/2020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On Track</a:t>
                      </a:r>
                    </a:p>
                  </a:txBody>
                  <a:tcPr anchor="ctr"/>
                </a:tc>
                <a:extLst>
                  <a:ext uri="{0D108BD9-81ED-4DB2-BD59-A6C34878D82A}">
                    <a16:rowId xmlns:a16="http://schemas.microsoft.com/office/drawing/2014/main" val="1791957934"/>
                  </a:ext>
                </a:extLst>
              </a:tr>
              <a:tr h="470263">
                <a:tc>
                  <a:txBody>
                    <a:bodyPr/>
                    <a:lstStyle/>
                    <a:p>
                      <a:pPr algn="ctr"/>
                      <a:r>
                        <a:rPr lang="en-US" dirty="0" smtClean="0"/>
                        <a:t>30</a:t>
                      </a:r>
                      <a:r>
                        <a:rPr lang="en-US" baseline="0" dirty="0" smtClean="0"/>
                        <a:t> day stability test</a:t>
                      </a:r>
                      <a:endParaRPr lang="en-US" dirty="0"/>
                    </a:p>
                  </a:txBody>
                  <a:tcPr anchor="ctr"/>
                </a:tc>
                <a:tc>
                  <a:txBody>
                    <a:bodyPr/>
                    <a:lstStyle/>
                    <a:p>
                      <a:pPr algn="ctr"/>
                      <a:r>
                        <a:rPr lang="en-US" dirty="0" smtClean="0"/>
                        <a:t>   08/18/2020 -&gt;  12/06/2020 -&gt; 01/13/2020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On Track</a:t>
                      </a:r>
                    </a:p>
                  </a:txBody>
                  <a:tcPr anchor="ctr"/>
                </a:tc>
                <a:extLst>
                  <a:ext uri="{0D108BD9-81ED-4DB2-BD59-A6C34878D82A}">
                    <a16:rowId xmlns:a16="http://schemas.microsoft.com/office/drawing/2014/main" val="1654725136"/>
                  </a:ext>
                </a:extLst>
              </a:tr>
              <a:tr h="470263">
                <a:tc>
                  <a:txBody>
                    <a:bodyPr/>
                    <a:lstStyle/>
                    <a:p>
                      <a:pPr algn="ctr"/>
                      <a:r>
                        <a:rPr lang="en-US" dirty="0" smtClean="0"/>
                        <a:t>Go Live</a:t>
                      </a:r>
                      <a:endParaRPr lang="en-US" dirty="0"/>
                    </a:p>
                  </a:txBody>
                  <a:tcPr anchor="ctr"/>
                </a:tc>
                <a:tc>
                  <a:txBody>
                    <a:bodyPr/>
                    <a:lstStyle/>
                    <a:p>
                      <a:pPr algn="ctr"/>
                      <a:r>
                        <a:rPr lang="en-US" dirty="0" smtClean="0"/>
                        <a:t>   09/29/2020 -&gt;  12/25/2020 -&gt; 02/25/2020</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On Track</a:t>
                      </a:r>
                    </a:p>
                  </a:txBody>
                  <a:tcPr anchor="ctr"/>
                </a:tc>
                <a:extLst>
                  <a:ext uri="{0D108BD9-81ED-4DB2-BD59-A6C34878D82A}">
                    <a16:rowId xmlns:a16="http://schemas.microsoft.com/office/drawing/2014/main" val="1886867884"/>
                  </a:ext>
                </a:extLst>
              </a:tr>
            </a:tbl>
          </a:graphicData>
        </a:graphic>
      </p:graphicFrame>
      <p:sp>
        <p:nvSpPr>
          <p:cNvPr id="6" name="TextBox 5"/>
          <p:cNvSpPr txBox="1"/>
          <p:nvPr/>
        </p:nvSpPr>
        <p:spPr>
          <a:xfrm>
            <a:off x="819150" y="6400800"/>
            <a:ext cx="5677195" cy="353943"/>
          </a:xfrm>
          <a:prstGeom prst="rect">
            <a:avLst/>
          </a:prstGeom>
          <a:noFill/>
        </p:spPr>
        <p:txBody>
          <a:bodyPr wrap="none" rtlCol="0">
            <a:spAutoFit/>
          </a:bodyPr>
          <a:lstStyle/>
          <a:p>
            <a:r>
              <a:rPr lang="en-US" sz="1700" dirty="0" smtClean="0">
                <a:solidFill>
                  <a:schemeClr val="bg2">
                    <a:lumMod val="75000"/>
                  </a:schemeClr>
                </a:solidFill>
              </a:rPr>
              <a:t>From NCO Project Plan on 10/30/2019, 4/16/2020, 6/8/2020. </a:t>
            </a:r>
            <a:endParaRPr lang="en-US" sz="1700" dirty="0">
              <a:solidFill>
                <a:schemeClr val="bg2">
                  <a:lumMod val="75000"/>
                </a:schemeClr>
              </a:solidFill>
            </a:endParaRPr>
          </a:p>
        </p:txBody>
      </p:sp>
    </p:spTree>
    <p:extLst>
      <p:ext uri="{BB962C8B-B14F-4D97-AF65-F5344CB8AC3E}">
        <p14:creationId xmlns:p14="http://schemas.microsoft.com/office/powerpoint/2010/main" val="2997891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0954"/>
            <a:ext cx="10515600" cy="1325563"/>
          </a:xfrm>
        </p:spPr>
        <p:txBody>
          <a:bodyPr>
            <a:normAutofit/>
          </a:bodyPr>
          <a:lstStyle/>
          <a:p>
            <a:pPr algn="ctr"/>
            <a:r>
              <a:rPr lang="en-US" dirty="0" smtClean="0"/>
              <a:t>Potential Risks during Transition</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latin typeface="+mj-lt"/>
              </a:rPr>
              <a:t>Delays in establishing full development environment</a:t>
            </a:r>
          </a:p>
          <a:p>
            <a:endParaRPr lang="en-US" dirty="0" smtClean="0">
              <a:latin typeface="+mj-lt"/>
            </a:endParaRPr>
          </a:p>
          <a:p>
            <a:r>
              <a:rPr lang="en-US" dirty="0" smtClean="0">
                <a:latin typeface="+mj-lt"/>
              </a:rPr>
              <a:t>Delays in establishing data flow for IMS (both dev and ops)</a:t>
            </a:r>
          </a:p>
          <a:p>
            <a:pPr marL="0" indent="0">
              <a:buNone/>
            </a:pPr>
            <a:endParaRPr lang="en-US" dirty="0">
              <a:latin typeface="+mj-lt"/>
            </a:endParaRPr>
          </a:p>
          <a:p>
            <a:r>
              <a:rPr lang="en-US" dirty="0" smtClean="0">
                <a:latin typeface="+mj-lt"/>
              </a:rPr>
              <a:t>Establishing GUI hardware transition plan</a:t>
            </a:r>
          </a:p>
          <a:p>
            <a:pPr marL="0" indent="0">
              <a:buNone/>
            </a:pPr>
            <a:endParaRPr lang="en-US" dirty="0" smtClean="0">
              <a:latin typeface="+mj-lt"/>
            </a:endParaRPr>
          </a:p>
          <a:p>
            <a:r>
              <a:rPr lang="en-US" dirty="0" err="1" smtClean="0">
                <a:latin typeface="+mj-lt"/>
              </a:rPr>
              <a:t>McIDAS</a:t>
            </a:r>
            <a:r>
              <a:rPr lang="en-US" dirty="0" smtClean="0">
                <a:latin typeface="+mj-lt"/>
              </a:rPr>
              <a:t> and PDA data transfer method</a:t>
            </a:r>
          </a:p>
          <a:p>
            <a:endParaRPr lang="en-US" dirty="0" smtClean="0">
              <a:latin typeface="+mj-lt"/>
            </a:endParaRPr>
          </a:p>
          <a:p>
            <a:r>
              <a:rPr lang="en-US" dirty="0">
                <a:latin typeface="+mj-lt"/>
              </a:rPr>
              <a:t>PDA </a:t>
            </a:r>
            <a:r>
              <a:rPr lang="en-US" dirty="0" smtClean="0">
                <a:latin typeface="+mj-lt"/>
              </a:rPr>
              <a:t>distribution</a:t>
            </a:r>
            <a:endParaRPr lang="en-US" dirty="0">
              <a:latin typeface="+mj-lt"/>
            </a:endParaRPr>
          </a:p>
          <a:p>
            <a:endParaRPr lang="en-US" dirty="0">
              <a:latin typeface="+mj-lt"/>
            </a:endParaRPr>
          </a:p>
          <a:p>
            <a:r>
              <a:rPr lang="en-US" dirty="0" smtClean="0">
                <a:latin typeface="+mj-lt"/>
              </a:rPr>
              <a:t>Changes to web </a:t>
            </a:r>
            <a:r>
              <a:rPr lang="en-US" dirty="0">
                <a:latin typeface="+mj-lt"/>
              </a:rPr>
              <a:t>server </a:t>
            </a:r>
            <a:r>
              <a:rPr lang="en-US" dirty="0" smtClean="0">
                <a:latin typeface="+mj-lt"/>
              </a:rPr>
              <a:t>distribution</a:t>
            </a:r>
            <a:endParaRPr lang="en-US" dirty="0">
              <a:latin typeface="+mj-lt"/>
            </a:endParaRPr>
          </a:p>
          <a:p>
            <a:endParaRPr lang="en-US" dirty="0" smtClean="0">
              <a:latin typeface="+mj-lt"/>
            </a:endParaRPr>
          </a:p>
          <a:p>
            <a:endParaRPr lang="en-US" dirty="0">
              <a:latin typeface="+mj-lt"/>
            </a:endParaRPr>
          </a:p>
          <a:p>
            <a:endParaRPr lang="en-US" dirty="0" smtClean="0"/>
          </a:p>
          <a:p>
            <a:endParaRPr lang="en-US" dirty="0"/>
          </a:p>
        </p:txBody>
      </p:sp>
      <p:sp>
        <p:nvSpPr>
          <p:cNvPr id="5" name="TextBox 4"/>
          <p:cNvSpPr txBox="1"/>
          <p:nvPr/>
        </p:nvSpPr>
        <p:spPr>
          <a:xfrm>
            <a:off x="9479279" y="6301405"/>
            <a:ext cx="2143920" cy="369332"/>
          </a:xfrm>
          <a:prstGeom prst="rect">
            <a:avLst/>
          </a:prstGeom>
          <a:noFill/>
        </p:spPr>
        <p:txBody>
          <a:bodyPr wrap="none" rtlCol="0">
            <a:spAutoFit/>
          </a:bodyPr>
          <a:lstStyle/>
          <a:p>
            <a:r>
              <a:rPr lang="en-US" dirty="0" smtClean="0">
                <a:solidFill>
                  <a:schemeClr val="bg2">
                    <a:lumMod val="75000"/>
                  </a:schemeClr>
                </a:solidFill>
              </a:rPr>
              <a:t>*Non-exhaustive list.</a:t>
            </a:r>
            <a:endParaRPr lang="en-US" dirty="0">
              <a:solidFill>
                <a:schemeClr val="bg2">
                  <a:lumMod val="75000"/>
                </a:schemeClr>
              </a:solidFill>
            </a:endParaRPr>
          </a:p>
        </p:txBody>
      </p:sp>
    </p:spTree>
    <p:extLst>
      <p:ext uri="{BB962C8B-B14F-4D97-AF65-F5344CB8AC3E}">
        <p14:creationId xmlns:p14="http://schemas.microsoft.com/office/powerpoint/2010/main" val="4234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573723"/>
            <a:ext cx="9144000" cy="1090485"/>
          </a:xfrm>
        </p:spPr>
        <p:txBody>
          <a:bodyPr>
            <a:normAutofit/>
          </a:bodyPr>
          <a:lstStyle/>
          <a:p>
            <a:r>
              <a:rPr lang="en-US" dirty="0" smtClean="0"/>
              <a:t>IMS Acronym Definition</a:t>
            </a:r>
            <a:endParaRPr lang="en-US" sz="4000" dirty="0"/>
          </a:p>
        </p:txBody>
      </p:sp>
      <p:sp>
        <p:nvSpPr>
          <p:cNvPr id="7" name="TextBox 6"/>
          <p:cNvSpPr txBox="1"/>
          <p:nvPr/>
        </p:nvSpPr>
        <p:spPr>
          <a:xfrm>
            <a:off x="1591056" y="2414016"/>
            <a:ext cx="8501110" cy="477054"/>
          </a:xfrm>
          <a:prstGeom prst="rect">
            <a:avLst/>
          </a:prstGeom>
          <a:noFill/>
        </p:spPr>
        <p:txBody>
          <a:bodyPr wrap="none" rtlCol="0">
            <a:spAutoFit/>
          </a:bodyPr>
          <a:lstStyle/>
          <a:p>
            <a:r>
              <a:rPr lang="en-US" sz="2500" dirty="0" smtClean="0"/>
              <a:t>Interactive              </a:t>
            </a:r>
            <a:r>
              <a:rPr lang="en-US" sz="2500" dirty="0" smtClean="0">
                <a:solidFill>
                  <a:schemeClr val="bg2">
                    <a:lumMod val="50000"/>
                  </a:schemeClr>
                </a:solidFill>
              </a:rPr>
              <a:t>Used by a Human (as opposed to Automated) </a:t>
            </a:r>
            <a:endParaRPr lang="en-US" sz="2500" dirty="0">
              <a:solidFill>
                <a:schemeClr val="bg2">
                  <a:lumMod val="50000"/>
                </a:schemeClr>
              </a:solidFill>
            </a:endParaRPr>
          </a:p>
        </p:txBody>
      </p:sp>
      <p:sp>
        <p:nvSpPr>
          <p:cNvPr id="8" name="TextBox 7"/>
          <p:cNvSpPr txBox="1"/>
          <p:nvPr/>
        </p:nvSpPr>
        <p:spPr>
          <a:xfrm>
            <a:off x="1591056" y="3111309"/>
            <a:ext cx="9810956" cy="477054"/>
          </a:xfrm>
          <a:prstGeom prst="rect">
            <a:avLst/>
          </a:prstGeom>
          <a:noFill/>
        </p:spPr>
        <p:txBody>
          <a:bodyPr wrap="none" rtlCol="0">
            <a:spAutoFit/>
          </a:bodyPr>
          <a:lstStyle/>
          <a:p>
            <a:r>
              <a:rPr lang="en-US" sz="2500" dirty="0" smtClean="0"/>
              <a:t>Multi-Sensor          </a:t>
            </a:r>
            <a:r>
              <a:rPr lang="en-US" sz="2500" dirty="0" smtClean="0">
                <a:solidFill>
                  <a:schemeClr val="bg2">
                    <a:lumMod val="50000"/>
                  </a:schemeClr>
                </a:solidFill>
              </a:rPr>
              <a:t>Multiple Satellites/Instruments/Sensors used for Inputs</a:t>
            </a:r>
            <a:endParaRPr lang="en-US" sz="2500" dirty="0">
              <a:solidFill>
                <a:schemeClr val="bg2">
                  <a:lumMod val="50000"/>
                </a:schemeClr>
              </a:solidFill>
            </a:endParaRPr>
          </a:p>
        </p:txBody>
      </p:sp>
      <p:sp>
        <p:nvSpPr>
          <p:cNvPr id="9" name="TextBox 8"/>
          <p:cNvSpPr txBox="1"/>
          <p:nvPr/>
        </p:nvSpPr>
        <p:spPr>
          <a:xfrm>
            <a:off x="1591056" y="3808602"/>
            <a:ext cx="5988499" cy="477054"/>
          </a:xfrm>
          <a:prstGeom prst="rect">
            <a:avLst/>
          </a:prstGeom>
          <a:noFill/>
        </p:spPr>
        <p:txBody>
          <a:bodyPr wrap="none" rtlCol="0">
            <a:spAutoFit/>
          </a:bodyPr>
          <a:lstStyle/>
          <a:p>
            <a:r>
              <a:rPr lang="en-US" sz="2500" dirty="0" smtClean="0"/>
              <a:t>Snow and Ice         </a:t>
            </a:r>
            <a:r>
              <a:rPr lang="en-US" sz="2500" dirty="0" smtClean="0">
                <a:solidFill>
                  <a:schemeClr val="bg2">
                    <a:lumMod val="50000"/>
                  </a:schemeClr>
                </a:solidFill>
              </a:rPr>
              <a:t>Snow and Ice are analyzed</a:t>
            </a:r>
            <a:endParaRPr lang="en-US" sz="2500" dirty="0">
              <a:solidFill>
                <a:schemeClr val="bg2">
                  <a:lumMod val="50000"/>
                </a:schemeClr>
              </a:solidFill>
            </a:endParaRPr>
          </a:p>
        </p:txBody>
      </p:sp>
      <p:sp>
        <p:nvSpPr>
          <p:cNvPr id="10" name="TextBox 9"/>
          <p:cNvSpPr txBox="1"/>
          <p:nvPr/>
        </p:nvSpPr>
        <p:spPr>
          <a:xfrm>
            <a:off x="1591056" y="4505895"/>
            <a:ext cx="7204665" cy="477054"/>
          </a:xfrm>
          <a:prstGeom prst="rect">
            <a:avLst/>
          </a:prstGeom>
          <a:noFill/>
        </p:spPr>
        <p:txBody>
          <a:bodyPr wrap="none" rtlCol="0">
            <a:spAutoFit/>
          </a:bodyPr>
          <a:lstStyle/>
          <a:p>
            <a:r>
              <a:rPr lang="en-US" sz="2500" dirty="0" smtClean="0"/>
              <a:t>Mapping System   </a:t>
            </a:r>
            <a:r>
              <a:rPr lang="en-US" sz="2500" dirty="0" smtClean="0">
                <a:solidFill>
                  <a:schemeClr val="bg2">
                    <a:lumMod val="50000"/>
                  </a:schemeClr>
                </a:solidFill>
              </a:rPr>
              <a:t>Visualization and analysis platform</a:t>
            </a:r>
            <a:endParaRPr lang="en-US" sz="2500" dirty="0">
              <a:solidFill>
                <a:schemeClr val="bg2">
                  <a:lumMod val="50000"/>
                </a:schemeClr>
              </a:solidFill>
            </a:endParaRPr>
          </a:p>
        </p:txBody>
      </p:sp>
    </p:spTree>
    <p:extLst>
      <p:ext uri="{BB962C8B-B14F-4D97-AF65-F5344CB8AC3E}">
        <p14:creationId xmlns:p14="http://schemas.microsoft.com/office/powerpoint/2010/main" val="7529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664" y="2550975"/>
            <a:ext cx="7016931" cy="1325563"/>
          </a:xfrm>
        </p:spPr>
        <p:txBody>
          <a:bodyPr/>
          <a:lstStyle/>
          <a:p>
            <a:r>
              <a:rPr lang="en-US" dirty="0" smtClean="0"/>
              <a:t>Thank you for your attention.</a:t>
            </a:r>
            <a:endParaRPr lang="en-US" dirty="0"/>
          </a:p>
        </p:txBody>
      </p:sp>
    </p:spTree>
    <p:extLst>
      <p:ext uri="{BB962C8B-B14F-4D97-AF65-F5344CB8AC3E}">
        <p14:creationId xmlns:p14="http://schemas.microsoft.com/office/powerpoint/2010/main" val="2282804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679678"/>
          </a:xfrm>
        </p:spPr>
        <p:txBody>
          <a:bodyPr>
            <a:normAutofit fontScale="92500" lnSpcReduction="10000"/>
          </a:bodyPr>
          <a:lstStyle/>
          <a:p>
            <a:r>
              <a:rPr lang="en-US" dirty="0">
                <a:latin typeface="+mj-lt"/>
              </a:rPr>
              <a:t>The Interactive </a:t>
            </a:r>
            <a:r>
              <a:rPr lang="en-US" dirty="0" err="1">
                <a:latin typeface="+mj-lt"/>
              </a:rPr>
              <a:t>Multisensor</a:t>
            </a:r>
            <a:r>
              <a:rPr lang="en-US" dirty="0">
                <a:latin typeface="+mj-lt"/>
              </a:rPr>
              <a:t> Snow and Ice Mapping System (IMS) is an operational software package for monitoring snow and ice coverage. This software enables qualified OSPO analysts to tag locations as snow covered or ice covered over the entire Northern Hemisphere</a:t>
            </a:r>
            <a:r>
              <a:rPr lang="en-US" dirty="0" smtClean="0">
                <a:latin typeface="+mj-lt"/>
              </a:rPr>
              <a:t>.</a:t>
            </a:r>
          </a:p>
          <a:p>
            <a:endParaRPr lang="en-US" dirty="0">
              <a:latin typeface="+mj-lt"/>
            </a:endParaRPr>
          </a:p>
          <a:p>
            <a:r>
              <a:rPr lang="en-US" dirty="0">
                <a:latin typeface="+mj-lt"/>
              </a:rPr>
              <a:t>The National Centers for Environmental Prediction (NCEP) relies on IMS for snow cover and lake cover initialization for the Global Forecast System (GFS), Climate Forecast System (CFS), N. American mesoscale Model (NAM) and Rapid Update Cycle (RUC) models</a:t>
            </a:r>
            <a:r>
              <a:rPr lang="en-US" dirty="0" smtClean="0">
                <a:latin typeface="+mj-lt"/>
              </a:rPr>
              <a:t>.</a:t>
            </a:r>
            <a:endParaRPr lang="en-US" dirty="0">
              <a:latin typeface="+mj-lt"/>
            </a:endParaRPr>
          </a:p>
          <a:p>
            <a:endParaRPr lang="en-US" dirty="0" smtClean="0">
              <a:latin typeface="+mj-lt"/>
            </a:endParaRPr>
          </a:p>
          <a:p>
            <a:r>
              <a:rPr lang="en-US" dirty="0" smtClean="0">
                <a:latin typeface="+mj-lt"/>
              </a:rPr>
              <a:t>The NOAA RUC model and Navy’s ACNFS and GOFS models </a:t>
            </a:r>
            <a:r>
              <a:rPr lang="en-US" dirty="0">
                <a:latin typeface="+mj-lt"/>
              </a:rPr>
              <a:t>also </a:t>
            </a:r>
            <a:r>
              <a:rPr lang="en-US" dirty="0" smtClean="0">
                <a:latin typeface="+mj-lt"/>
              </a:rPr>
              <a:t>apply </a:t>
            </a:r>
            <a:r>
              <a:rPr lang="en-US" dirty="0">
                <a:latin typeface="+mj-lt"/>
              </a:rPr>
              <a:t>ice cover fields from the IMS for ice initialization.</a:t>
            </a:r>
          </a:p>
          <a:p>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a:t>
            </a:fld>
            <a:endParaRPr kumimoji="0" lang="en-US"/>
          </a:p>
        </p:txBody>
      </p:sp>
      <p:sp>
        <p:nvSpPr>
          <p:cNvPr id="6" name="Title 5"/>
          <p:cNvSpPr>
            <a:spLocks noGrp="1"/>
          </p:cNvSpPr>
          <p:nvPr>
            <p:ph type="title"/>
          </p:nvPr>
        </p:nvSpPr>
        <p:spPr>
          <a:xfrm>
            <a:off x="838200" y="234493"/>
            <a:ext cx="10515600" cy="1325563"/>
          </a:xfrm>
        </p:spPr>
        <p:txBody>
          <a:bodyPr>
            <a:normAutofit/>
          </a:bodyPr>
          <a:lstStyle/>
          <a:p>
            <a:pPr algn="ctr"/>
            <a:r>
              <a:rPr lang="en-US" sz="5000" dirty="0" smtClean="0"/>
              <a:t>IMS System Description</a:t>
            </a:r>
            <a:endParaRPr lang="en-US" sz="5000" dirty="0"/>
          </a:p>
        </p:txBody>
      </p:sp>
    </p:spTree>
    <p:extLst>
      <p:ext uri="{BB962C8B-B14F-4D97-AF65-F5344CB8AC3E}">
        <p14:creationId xmlns:p14="http://schemas.microsoft.com/office/powerpoint/2010/main" val="1233579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5"/>
          <p:cNvSpPr txBox="1">
            <a:spLocks/>
          </p:cNvSpPr>
          <p:nvPr/>
        </p:nvSpPr>
        <p:spPr>
          <a:xfrm>
            <a:off x="1451281" y="1167143"/>
            <a:ext cx="4538663" cy="295978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From 1966 to 1997, once-a-week hand drawn analysis on physical maps at 190 km resolution.</a:t>
            </a:r>
          </a:p>
          <a:p>
            <a:pPr marL="0" indent="0">
              <a:buNone/>
            </a:pPr>
            <a:endParaRPr lang="en-US" sz="4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Daily Northern Hemisphere Snow and Ice Cover chart production began in 1997 and migrated to USNIC in 2008.</a:t>
            </a:r>
          </a:p>
          <a:p>
            <a:pPr marL="0" indent="0">
              <a:buNone/>
            </a:pPr>
            <a:endParaRPr lang="en-US" sz="4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Gridded product depicts ice edge and snow cover characterization for use in numerical weather prediction. </a:t>
            </a:r>
          </a:p>
        </p:txBody>
      </p:sp>
      <p:pic>
        <p:nvPicPr>
          <p:cNvPr id="4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286720" y="4991637"/>
            <a:ext cx="1735138" cy="158131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4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49889" y="4991637"/>
            <a:ext cx="1767353" cy="158131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5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3632" y="4729808"/>
            <a:ext cx="2544410" cy="2007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1" name="TextBox 50"/>
          <p:cNvSpPr txBox="1"/>
          <p:nvPr/>
        </p:nvSpPr>
        <p:spPr>
          <a:xfrm>
            <a:off x="1221204" y="4306962"/>
            <a:ext cx="2018501" cy="369332"/>
          </a:xfrm>
          <a:prstGeom prst="rect">
            <a:avLst/>
          </a:prstGeom>
          <a:noFill/>
        </p:spPr>
        <p:txBody>
          <a:bodyPr wrap="none" rtlCol="0">
            <a:spAutoFit/>
          </a:bodyPr>
          <a:lstStyle/>
          <a:p>
            <a:r>
              <a:rPr lang="en-US" sz="1800" b="1" kern="1200" dirty="0" smtClean="0">
                <a:solidFill>
                  <a:prstClr val="black"/>
                </a:solidFill>
                <a:latin typeface="Calibri"/>
                <a:ea typeface="+mn-ea"/>
                <a:cs typeface="+mn-cs"/>
              </a:rPr>
              <a:t>IMS in USN Models</a:t>
            </a:r>
          </a:p>
        </p:txBody>
      </p:sp>
      <p:pic>
        <p:nvPicPr>
          <p:cNvPr id="52"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18806" y="4701393"/>
            <a:ext cx="2321373" cy="203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3" name="TextBox 52"/>
          <p:cNvSpPr txBox="1"/>
          <p:nvPr/>
        </p:nvSpPr>
        <p:spPr>
          <a:xfrm>
            <a:off x="4030701" y="4332061"/>
            <a:ext cx="2252924" cy="369332"/>
          </a:xfrm>
          <a:prstGeom prst="rect">
            <a:avLst/>
          </a:prstGeom>
          <a:noFill/>
        </p:spPr>
        <p:txBody>
          <a:bodyPr wrap="none" rtlCol="0">
            <a:spAutoFit/>
          </a:bodyPr>
          <a:lstStyle/>
          <a:p>
            <a:r>
              <a:rPr lang="en-US" sz="1800" b="1" kern="1200" dirty="0" smtClean="0">
                <a:solidFill>
                  <a:prstClr val="black"/>
                </a:solidFill>
                <a:latin typeface="Calibri"/>
                <a:ea typeface="+mn-ea"/>
                <a:cs typeface="+mn-cs"/>
              </a:rPr>
              <a:t>NSIDC MASIE Product</a:t>
            </a:r>
          </a:p>
        </p:txBody>
      </p:sp>
      <p:pic>
        <p:nvPicPr>
          <p:cNvPr id="54"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309557" y="3075811"/>
            <a:ext cx="1222043" cy="146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9690" r="13541"/>
          <a:stretch/>
        </p:blipFill>
        <p:spPr bwMode="auto">
          <a:xfrm>
            <a:off x="7486857" y="3049247"/>
            <a:ext cx="1616478" cy="151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1697"/>
          <a:stretch/>
        </p:blipFill>
        <p:spPr bwMode="auto">
          <a:xfrm>
            <a:off x="7049889" y="1267727"/>
            <a:ext cx="1413022" cy="161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522068" y="1560279"/>
            <a:ext cx="1257897" cy="14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809339" y="1331677"/>
            <a:ext cx="1375424" cy="14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itle 1"/>
          <p:cNvSpPr>
            <a:spLocks noGrp="1"/>
          </p:cNvSpPr>
          <p:nvPr>
            <p:ph type="ctrTitle"/>
          </p:nvPr>
        </p:nvSpPr>
        <p:spPr>
          <a:xfrm>
            <a:off x="1711625" y="-62624"/>
            <a:ext cx="9144000" cy="1090485"/>
          </a:xfrm>
        </p:spPr>
        <p:txBody>
          <a:bodyPr>
            <a:normAutofit/>
          </a:bodyPr>
          <a:lstStyle/>
          <a:p>
            <a:r>
              <a:rPr lang="en-US" sz="5000" dirty="0" smtClean="0"/>
              <a:t>IMS History</a:t>
            </a:r>
            <a:endParaRPr lang="en-US" sz="5000" dirty="0"/>
          </a:p>
        </p:txBody>
      </p:sp>
    </p:spTree>
    <p:extLst>
      <p:ext uri="{BB962C8B-B14F-4D97-AF65-F5344CB8AC3E}">
        <p14:creationId xmlns:p14="http://schemas.microsoft.com/office/powerpoint/2010/main" val="308468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5924"/>
            <a:ext cx="10515600" cy="4351338"/>
          </a:xfrm>
        </p:spPr>
        <p:txBody>
          <a:bodyPr>
            <a:normAutofit/>
          </a:bodyPr>
          <a:lstStyle/>
          <a:p>
            <a:pPr>
              <a:lnSpc>
                <a:spcPct val="80000"/>
              </a:lnSpc>
              <a:spcBef>
                <a:spcPct val="50000"/>
              </a:spcBef>
            </a:pPr>
            <a:r>
              <a:rPr lang="en-US" altLang="en-US" dirty="0" smtClean="0"/>
              <a:t>V</a:t>
            </a:r>
            <a:r>
              <a:rPr lang="en-US" altLang="en-US" sz="2500" dirty="0" smtClean="0"/>
              <a:t>1</a:t>
            </a:r>
            <a:r>
              <a:rPr lang="en-US" altLang="en-US" sz="2500" dirty="0"/>
              <a:t> </a:t>
            </a:r>
            <a:r>
              <a:rPr lang="en-US" altLang="en-US" sz="2000" dirty="0" smtClean="0">
                <a:solidFill>
                  <a:schemeClr val="bg2">
                    <a:lumMod val="25000"/>
                  </a:schemeClr>
                </a:solidFill>
              </a:rPr>
              <a:t>(1997)</a:t>
            </a:r>
            <a:endParaRPr lang="en-US" altLang="en-US" sz="2000" dirty="0">
              <a:solidFill>
                <a:schemeClr val="bg2">
                  <a:lumMod val="25000"/>
                </a:schemeClr>
              </a:solidFill>
            </a:endParaRPr>
          </a:p>
          <a:p>
            <a:pPr lvl="1">
              <a:lnSpc>
                <a:spcPct val="80000"/>
              </a:lnSpc>
              <a:spcBef>
                <a:spcPct val="50000"/>
              </a:spcBef>
            </a:pPr>
            <a:endParaRPr lang="en-US" altLang="en-US" dirty="0" smtClean="0"/>
          </a:p>
          <a:p>
            <a:pPr lvl="1">
              <a:lnSpc>
                <a:spcPct val="80000"/>
              </a:lnSpc>
              <a:spcBef>
                <a:spcPct val="50000"/>
              </a:spcBef>
            </a:pPr>
            <a:endParaRPr lang="en-US" altLang="en-US" dirty="0" smtClean="0"/>
          </a:p>
          <a:p>
            <a:pPr>
              <a:lnSpc>
                <a:spcPct val="80000"/>
              </a:lnSpc>
              <a:spcBef>
                <a:spcPct val="50000"/>
              </a:spcBef>
            </a:pPr>
            <a:r>
              <a:rPr lang="en-US" altLang="en-US" dirty="0" smtClean="0"/>
              <a:t>V</a:t>
            </a:r>
            <a:r>
              <a:rPr lang="en-US" altLang="en-US" sz="2500" dirty="0" smtClean="0"/>
              <a:t>2 </a:t>
            </a:r>
            <a:r>
              <a:rPr lang="en-US" altLang="en-US" sz="2000" dirty="0" smtClean="0">
                <a:solidFill>
                  <a:schemeClr val="bg2">
                    <a:lumMod val="25000"/>
                  </a:schemeClr>
                </a:solidFill>
              </a:rPr>
              <a:t>(2004)</a:t>
            </a:r>
          </a:p>
          <a:p>
            <a:pPr>
              <a:lnSpc>
                <a:spcPct val="80000"/>
              </a:lnSpc>
              <a:spcBef>
                <a:spcPct val="50000"/>
              </a:spcBef>
            </a:pPr>
            <a:endParaRPr lang="en-US" altLang="en-US" sz="2000" dirty="0">
              <a:solidFill>
                <a:schemeClr val="bg2">
                  <a:lumMod val="25000"/>
                </a:schemeClr>
              </a:solidFill>
            </a:endParaRPr>
          </a:p>
          <a:p>
            <a:pPr>
              <a:lnSpc>
                <a:spcPct val="80000"/>
              </a:lnSpc>
              <a:spcBef>
                <a:spcPct val="50000"/>
              </a:spcBef>
            </a:pPr>
            <a:endParaRPr lang="en-US" altLang="en-US" sz="2000" dirty="0">
              <a:solidFill>
                <a:schemeClr val="bg2">
                  <a:lumMod val="25000"/>
                </a:schemeClr>
              </a:solidFill>
            </a:endParaRPr>
          </a:p>
          <a:p>
            <a:pPr>
              <a:lnSpc>
                <a:spcPct val="80000"/>
              </a:lnSpc>
              <a:spcBef>
                <a:spcPct val="50000"/>
              </a:spcBef>
            </a:pPr>
            <a:r>
              <a:rPr lang="en-US" altLang="en-US" dirty="0" smtClean="0"/>
              <a:t>V</a:t>
            </a:r>
            <a:r>
              <a:rPr lang="en-US" altLang="en-US" sz="2500" dirty="0" smtClean="0"/>
              <a:t>3 </a:t>
            </a:r>
            <a:r>
              <a:rPr lang="en-US" altLang="en-US" sz="2000" dirty="0">
                <a:solidFill>
                  <a:schemeClr val="bg2">
                    <a:lumMod val="25000"/>
                  </a:schemeClr>
                </a:solidFill>
              </a:rPr>
              <a:t>(</a:t>
            </a:r>
            <a:r>
              <a:rPr lang="en-US" altLang="en-US" sz="2000" dirty="0" smtClean="0">
                <a:solidFill>
                  <a:schemeClr val="bg2">
                    <a:lumMod val="25000"/>
                  </a:schemeClr>
                </a:solidFill>
              </a:rPr>
              <a:t>2014</a:t>
            </a:r>
            <a:r>
              <a:rPr lang="en-US" altLang="en-US" sz="2000" dirty="0">
                <a:solidFill>
                  <a:schemeClr val="bg2">
                    <a:lumMod val="25000"/>
                  </a:schemeClr>
                </a:solidFill>
              </a:rPr>
              <a:t>)</a:t>
            </a:r>
          </a:p>
          <a:p>
            <a:pPr>
              <a:lnSpc>
                <a:spcPct val="80000"/>
              </a:lnSpc>
              <a:spcBef>
                <a:spcPct val="50000"/>
              </a:spcBef>
            </a:pPr>
            <a:endParaRPr lang="en-US" altLang="en-US" dirty="0"/>
          </a:p>
          <a:p>
            <a:pPr>
              <a:lnSpc>
                <a:spcPct val="80000"/>
              </a:lnSpc>
              <a:spcBef>
                <a:spcPct val="50000"/>
              </a:spcBef>
            </a:pPr>
            <a:endParaRPr lang="en-US" altLang="en-US" dirty="0"/>
          </a:p>
          <a:p>
            <a:pPr>
              <a:lnSpc>
                <a:spcPct val="80000"/>
              </a:lnSpc>
              <a:spcBef>
                <a:spcPct val="50000"/>
              </a:spcBef>
            </a:pPr>
            <a:endParaRPr lang="en-US" altLang="en-US" dirty="0" smtClean="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5</a:t>
            </a:fld>
            <a:endParaRPr kumimoji="0" lang="en-US"/>
          </a:p>
        </p:txBody>
      </p:sp>
      <p:sp>
        <p:nvSpPr>
          <p:cNvPr id="5" name="Title 4"/>
          <p:cNvSpPr>
            <a:spLocks noGrp="1"/>
          </p:cNvSpPr>
          <p:nvPr>
            <p:ph type="title"/>
          </p:nvPr>
        </p:nvSpPr>
        <p:spPr/>
        <p:txBody>
          <a:bodyPr/>
          <a:lstStyle/>
          <a:p>
            <a:pPr algn="ctr"/>
            <a:r>
              <a:rPr lang="en-US" dirty="0" smtClean="0"/>
              <a:t>IMS Version History</a:t>
            </a:r>
            <a:endParaRPr lang="en-US" dirty="0"/>
          </a:p>
        </p:txBody>
      </p:sp>
      <p:sp>
        <p:nvSpPr>
          <p:cNvPr id="6" name="TextBox 5"/>
          <p:cNvSpPr txBox="1"/>
          <p:nvPr/>
        </p:nvSpPr>
        <p:spPr>
          <a:xfrm>
            <a:off x="1306286" y="2447111"/>
            <a:ext cx="7712239" cy="369332"/>
          </a:xfrm>
          <a:prstGeom prst="rect">
            <a:avLst/>
          </a:prstGeom>
          <a:noFill/>
        </p:spPr>
        <p:txBody>
          <a:bodyPr wrap="none" rtlCol="0">
            <a:spAutoFit/>
          </a:bodyPr>
          <a:lstStyle/>
          <a:p>
            <a:r>
              <a:rPr lang="en-US" dirty="0"/>
              <a:t>Daily snow and ice coverage over the Northern Hemisphere at 24-km resolution. </a:t>
            </a:r>
          </a:p>
        </p:txBody>
      </p:sp>
      <p:sp>
        <p:nvSpPr>
          <p:cNvPr id="8" name="TextBox 7"/>
          <p:cNvSpPr txBox="1"/>
          <p:nvPr/>
        </p:nvSpPr>
        <p:spPr>
          <a:xfrm>
            <a:off x="1306286" y="3896033"/>
            <a:ext cx="8068106" cy="369332"/>
          </a:xfrm>
          <a:prstGeom prst="rect">
            <a:avLst/>
          </a:prstGeom>
          <a:noFill/>
        </p:spPr>
        <p:txBody>
          <a:bodyPr wrap="none" rtlCol="0">
            <a:spAutoFit/>
          </a:bodyPr>
          <a:lstStyle/>
          <a:p>
            <a:r>
              <a:rPr lang="en-US" dirty="0"/>
              <a:t>Daily snow and ice coverage over the Northern Hemisphere at </a:t>
            </a:r>
            <a:r>
              <a:rPr lang="en-US" dirty="0" smtClean="0"/>
              <a:t>4-, 24-km </a:t>
            </a:r>
            <a:r>
              <a:rPr lang="en-US" dirty="0"/>
              <a:t>resolution. </a:t>
            </a:r>
          </a:p>
        </p:txBody>
      </p:sp>
      <p:sp>
        <p:nvSpPr>
          <p:cNvPr id="9" name="TextBox 8"/>
          <p:cNvSpPr txBox="1"/>
          <p:nvPr/>
        </p:nvSpPr>
        <p:spPr>
          <a:xfrm>
            <a:off x="1306286" y="5323785"/>
            <a:ext cx="8879162" cy="369332"/>
          </a:xfrm>
          <a:prstGeom prst="rect">
            <a:avLst/>
          </a:prstGeom>
          <a:noFill/>
        </p:spPr>
        <p:txBody>
          <a:bodyPr wrap="none" rtlCol="0">
            <a:spAutoFit/>
          </a:bodyPr>
          <a:lstStyle/>
          <a:p>
            <a:r>
              <a:rPr lang="en-US" dirty="0" smtClean="0"/>
              <a:t>Twice daily </a:t>
            </a:r>
            <a:r>
              <a:rPr lang="en-US" dirty="0"/>
              <a:t>snow and ice coverage over the Northern Hemisphere at </a:t>
            </a:r>
            <a:r>
              <a:rPr lang="en-US" dirty="0" smtClean="0"/>
              <a:t>1-, 4-, 24-km </a:t>
            </a:r>
            <a:r>
              <a:rPr lang="en-US" dirty="0"/>
              <a:t>resolution</a:t>
            </a:r>
            <a:r>
              <a:rPr lang="en-US" dirty="0" smtClean="0"/>
              <a:t>. </a:t>
            </a:r>
            <a:endParaRPr lang="en-US" dirty="0"/>
          </a:p>
        </p:txBody>
      </p:sp>
      <p:sp>
        <p:nvSpPr>
          <p:cNvPr id="10" name="TextBox 9"/>
          <p:cNvSpPr txBox="1"/>
          <p:nvPr/>
        </p:nvSpPr>
        <p:spPr>
          <a:xfrm>
            <a:off x="1306286" y="5693117"/>
            <a:ext cx="7509685" cy="369332"/>
          </a:xfrm>
          <a:prstGeom prst="rect">
            <a:avLst/>
          </a:prstGeom>
          <a:noFill/>
        </p:spPr>
        <p:txBody>
          <a:bodyPr wrap="none" rtlCol="0">
            <a:spAutoFit/>
          </a:bodyPr>
          <a:lstStyle/>
          <a:p>
            <a:r>
              <a:rPr lang="en-US" dirty="0"/>
              <a:t>Daily </a:t>
            </a:r>
            <a:r>
              <a:rPr lang="en-US" dirty="0" smtClean="0"/>
              <a:t>snow depth products for both the Northern and Southern Hemispheres. </a:t>
            </a:r>
            <a:endParaRPr lang="en-US" dirty="0"/>
          </a:p>
        </p:txBody>
      </p:sp>
    </p:spTree>
    <p:extLst>
      <p:ext uri="{BB962C8B-B14F-4D97-AF65-F5344CB8AC3E}">
        <p14:creationId xmlns:p14="http://schemas.microsoft.com/office/powerpoint/2010/main" val="233005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65"/>
            <a:ext cx="6019800" cy="1325563"/>
          </a:xfrm>
        </p:spPr>
        <p:txBody>
          <a:bodyPr/>
          <a:lstStyle/>
          <a:p>
            <a:pPr algn="ctr"/>
            <a:r>
              <a:rPr lang="en-US" dirty="0" smtClean="0"/>
              <a:t>IMS Outputs</a:t>
            </a:r>
            <a:endParaRPr lang="en-US" dirty="0"/>
          </a:p>
        </p:txBody>
      </p:sp>
      <p:sp>
        <p:nvSpPr>
          <p:cNvPr id="4" name="Rectangle 3"/>
          <p:cNvSpPr/>
          <p:nvPr/>
        </p:nvSpPr>
        <p:spPr>
          <a:xfrm>
            <a:off x="838200" y="1562672"/>
            <a:ext cx="6096000" cy="4519186"/>
          </a:xfrm>
          <a:prstGeom prst="rect">
            <a:avLst/>
          </a:prstGeom>
        </p:spPr>
        <p:txBody>
          <a:bodyPr>
            <a:spAutoFit/>
          </a:bodyPr>
          <a:lstStyle/>
          <a:p>
            <a:pPr>
              <a:spcBef>
                <a:spcPts val="5"/>
              </a:spcBef>
            </a:pPr>
            <a:r>
              <a:rPr lang="en-US" b="1" dirty="0">
                <a:latin typeface="Calibri" panose="020F0502020204030204" pitchFamily="34" charset="0"/>
                <a:ea typeface="Calibri" panose="020F0502020204030204" pitchFamily="34" charset="0"/>
              </a:rPr>
              <a:t>Parameters Analyzed:  </a:t>
            </a:r>
            <a:r>
              <a:rPr lang="en-US" dirty="0">
                <a:latin typeface="Calibri" panose="020F0502020204030204" pitchFamily="34" charset="0"/>
                <a:ea typeface="Calibri" panose="020F0502020204030204" pitchFamily="34" charset="0"/>
              </a:rPr>
              <a:t>Snow Cover, Ice Cover, Snow Depth </a:t>
            </a:r>
          </a:p>
          <a:p>
            <a:pPr>
              <a:spcBef>
                <a:spcPts val="5"/>
              </a:spcBef>
            </a:pPr>
            <a:endParaRPr lang="en-US" b="1" dirty="0" smtClean="0">
              <a:latin typeface="Calibri" panose="020F0502020204030204" pitchFamily="34" charset="0"/>
              <a:ea typeface="Calibri" panose="020F0502020204030204" pitchFamily="34" charset="0"/>
            </a:endParaRPr>
          </a:p>
          <a:p>
            <a:pPr>
              <a:spcBef>
                <a:spcPts val="5"/>
              </a:spcBef>
            </a:pPr>
            <a:r>
              <a:rPr lang="en-US" b="1" dirty="0" smtClean="0">
                <a:latin typeface="Calibri" panose="020F0502020204030204" pitchFamily="34" charset="0"/>
                <a:ea typeface="Calibri" panose="020F0502020204030204" pitchFamily="34" charset="0"/>
              </a:rPr>
              <a:t>Coverage </a:t>
            </a:r>
            <a:r>
              <a:rPr lang="en-US" b="1" dirty="0">
                <a:latin typeface="Calibri" panose="020F0502020204030204" pitchFamily="34" charset="0"/>
                <a:ea typeface="Calibri" panose="020F0502020204030204" pitchFamily="34" charset="0"/>
              </a:rPr>
              <a:t>Area:  </a:t>
            </a:r>
            <a:r>
              <a:rPr lang="en-US" dirty="0">
                <a:latin typeface="Calibri" panose="020F0502020204030204" pitchFamily="34" charset="0"/>
                <a:ea typeface="Calibri" panose="020F0502020204030204" pitchFamily="34" charset="0"/>
              </a:rPr>
              <a:t>Northern </a:t>
            </a:r>
            <a:r>
              <a:rPr lang="en-US" dirty="0" smtClean="0">
                <a:latin typeface="Calibri" panose="020F0502020204030204" pitchFamily="34" charset="0"/>
                <a:ea typeface="Calibri" panose="020F0502020204030204" pitchFamily="34" charset="0"/>
              </a:rPr>
              <a:t>Hemisphere</a:t>
            </a:r>
            <a:endParaRPr lang="en-US" baseline="20000" dirty="0" smtClean="0">
              <a:latin typeface="Calibri" panose="020F0502020204030204" pitchFamily="34" charset="0"/>
              <a:ea typeface="Calibri" panose="020F0502020204030204" pitchFamily="34" charset="0"/>
            </a:endParaRPr>
          </a:p>
          <a:p>
            <a:r>
              <a:rPr lang="en-US"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a:t>
            </a:r>
          </a:p>
          <a:p>
            <a:pPr>
              <a:spcBef>
                <a:spcPts val="55"/>
              </a:spcBef>
            </a:pPr>
            <a:r>
              <a:rPr lang="en-US" b="1" dirty="0">
                <a:solidFill>
                  <a:srgbClr val="222222"/>
                </a:solidFill>
                <a:latin typeface="Calibri" panose="020F0502020204030204" pitchFamily="34" charset="0"/>
                <a:ea typeface="Calibri" panose="020F0502020204030204" pitchFamily="34" charset="0"/>
              </a:rPr>
              <a:t>Standard Output Format(s):  </a:t>
            </a:r>
            <a:r>
              <a:rPr lang="en-US" dirty="0">
                <a:solidFill>
                  <a:srgbClr val="222222"/>
                </a:solidFill>
                <a:latin typeface="Calibri" panose="020F0502020204030204" pitchFamily="34" charset="0"/>
                <a:ea typeface="Calibri" panose="020F0502020204030204" pitchFamily="34" charset="0"/>
              </a:rPr>
              <a:t>ASCII (</a:t>
            </a:r>
            <a:r>
              <a:rPr lang="en-US" dirty="0" smtClean="0">
                <a:solidFill>
                  <a:srgbClr val="222222"/>
                </a:solidFill>
                <a:latin typeface="Calibri" panose="020F0502020204030204" pitchFamily="34" charset="0"/>
                <a:ea typeface="Calibri" panose="020F0502020204030204" pitchFamily="34" charset="0"/>
              </a:rPr>
              <a:t>1-, 4-, 24-km </a:t>
            </a:r>
            <a:r>
              <a:rPr lang="en-US" dirty="0">
                <a:solidFill>
                  <a:srgbClr val="222222"/>
                </a:solidFill>
                <a:latin typeface="Calibri" panose="020F0502020204030204" pitchFamily="34" charset="0"/>
                <a:ea typeface="Calibri" panose="020F0502020204030204" pitchFamily="34" charset="0"/>
              </a:rPr>
              <a:t>resolution), </a:t>
            </a:r>
            <a:r>
              <a:rPr lang="en-US" dirty="0" err="1">
                <a:solidFill>
                  <a:srgbClr val="222222"/>
                </a:solidFill>
                <a:latin typeface="Calibri" panose="020F0502020204030204" pitchFamily="34" charset="0"/>
                <a:ea typeface="Calibri" panose="020F0502020204030204" pitchFamily="34" charset="0"/>
              </a:rPr>
              <a:t>GeoTIFF</a:t>
            </a:r>
            <a:r>
              <a:rPr lang="en-US" dirty="0">
                <a:solidFill>
                  <a:srgbClr val="222222"/>
                </a:solidFill>
                <a:latin typeface="Calibri" panose="020F0502020204030204" pitchFamily="34" charset="0"/>
                <a:ea typeface="Calibri" panose="020F0502020204030204" pitchFamily="34" charset="0"/>
              </a:rPr>
              <a:t> (</a:t>
            </a:r>
            <a:r>
              <a:rPr lang="en-US" dirty="0" smtClean="0">
                <a:solidFill>
                  <a:srgbClr val="222222"/>
                </a:solidFill>
                <a:latin typeface="Calibri" panose="020F0502020204030204" pitchFamily="34" charset="0"/>
                <a:ea typeface="Calibri" panose="020F0502020204030204" pitchFamily="34" charset="0"/>
              </a:rPr>
              <a:t>1-, 4-km </a:t>
            </a:r>
            <a:r>
              <a:rPr lang="en-US" dirty="0">
                <a:solidFill>
                  <a:srgbClr val="222222"/>
                </a:solidFill>
                <a:latin typeface="Calibri" panose="020F0502020204030204" pitchFamily="34" charset="0"/>
                <a:ea typeface="Calibri" panose="020F0502020204030204" pitchFamily="34" charset="0"/>
              </a:rPr>
              <a:t>resolution), GRIB2 (</a:t>
            </a:r>
            <a:r>
              <a:rPr lang="en-US" dirty="0" smtClean="0">
                <a:solidFill>
                  <a:srgbClr val="222222"/>
                </a:solidFill>
                <a:latin typeface="Calibri" panose="020F0502020204030204" pitchFamily="34" charset="0"/>
                <a:ea typeface="Calibri" panose="020F0502020204030204" pitchFamily="34" charset="0"/>
              </a:rPr>
              <a:t>1-, 4-km resolution</a:t>
            </a:r>
            <a:r>
              <a:rPr lang="en-US" dirty="0">
                <a:solidFill>
                  <a:srgbClr val="222222"/>
                </a:solidFill>
                <a:latin typeface="Calibri" panose="020F0502020204030204" pitchFamily="34" charset="0"/>
                <a:ea typeface="Calibri" panose="020F0502020204030204" pitchFamily="34" charset="0"/>
              </a:rPr>
              <a:t>), GIF (quick look)</a:t>
            </a:r>
            <a:endParaRPr lang="en-US" dirty="0">
              <a:latin typeface="Calibri" panose="020F0502020204030204" pitchFamily="34" charset="0"/>
              <a:ea typeface="Calibri" panose="020F0502020204030204" pitchFamily="34" charset="0"/>
            </a:endParaRPr>
          </a:p>
          <a:p>
            <a:pPr>
              <a:spcBef>
                <a:spcPts val="55"/>
              </a:spcBef>
            </a:pPr>
            <a:r>
              <a:rPr lang="en-US" sz="1600" dirty="0" smtClean="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Standard Dissemination Method(s): </a:t>
            </a:r>
            <a:r>
              <a:rPr lang="en-US" dirty="0">
                <a:latin typeface="Calibri" panose="020F0502020204030204" pitchFamily="34" charset="0"/>
                <a:ea typeface="Calibri" panose="020F0502020204030204" pitchFamily="34" charset="0"/>
              </a:rPr>
              <a:t>Distributed </a:t>
            </a:r>
            <a:r>
              <a:rPr lang="en-US" dirty="0" smtClean="0">
                <a:latin typeface="Calibri" panose="020F0502020204030204" pitchFamily="34" charset="0"/>
                <a:ea typeface="Calibri" panose="020F0502020204030204" pitchFamily="34" charset="0"/>
              </a:rPr>
              <a:t>operationally via </a:t>
            </a:r>
            <a:r>
              <a:rPr lang="en-US" dirty="0">
                <a:latin typeface="Calibri" panose="020F0502020204030204" pitchFamily="34" charset="0"/>
                <a:ea typeface="Calibri" panose="020F0502020204030204" pitchFamily="34" charset="0"/>
              </a:rPr>
              <a:t>the NOAA NESDIS PDA (Production Distribution and Access), and </a:t>
            </a:r>
            <a:r>
              <a:rPr lang="en-US" dirty="0" smtClean="0">
                <a:latin typeface="Calibri" panose="020F0502020204030204" pitchFamily="34" charset="0"/>
                <a:ea typeface="Calibri" panose="020F0502020204030204" pitchFamily="34" charset="0"/>
              </a:rPr>
              <a:t>via </a:t>
            </a:r>
            <a:r>
              <a:rPr lang="en-US" dirty="0">
                <a:latin typeface="Calibri" panose="020F0502020204030204" pitchFamily="34" charset="0"/>
                <a:ea typeface="Calibri" panose="020F0502020204030204" pitchFamily="34" charset="0"/>
              </a:rPr>
              <a:t>USNIC website</a:t>
            </a:r>
          </a:p>
          <a:p>
            <a:pPr>
              <a:spcBef>
                <a:spcPts val="5"/>
              </a:spcBef>
            </a:pPr>
            <a:r>
              <a:rPr lang="en-US" dirty="0">
                <a:latin typeface="Calibri" panose="020F0502020204030204" pitchFamily="34" charset="0"/>
                <a:ea typeface="Calibri" panose="020F0502020204030204" pitchFamily="34" charset="0"/>
              </a:rPr>
              <a:t> </a:t>
            </a:r>
          </a:p>
          <a:p>
            <a:pPr algn="just"/>
            <a:r>
              <a:rPr lang="en-US" b="1" dirty="0">
                <a:latin typeface="Calibri" panose="020F0502020204030204" pitchFamily="34" charset="0"/>
                <a:ea typeface="Calibri" panose="020F0502020204030204" pitchFamily="34" charset="0"/>
              </a:rPr>
              <a:t>Update Frequency:  </a:t>
            </a:r>
            <a:r>
              <a:rPr lang="en-US" dirty="0">
                <a:latin typeface="Calibri" panose="020F0502020204030204" pitchFamily="34" charset="0"/>
                <a:ea typeface="Calibri" panose="020F0502020204030204" pitchFamily="34" charset="0"/>
              </a:rPr>
              <a:t>Twice Daily (</a:t>
            </a:r>
            <a:r>
              <a:rPr lang="en-US" dirty="0" smtClean="0">
                <a:latin typeface="Calibri" panose="020F0502020204030204" pitchFamily="34" charset="0"/>
                <a:ea typeface="Calibri" panose="020F0502020204030204" pitchFamily="34" charset="0"/>
              </a:rPr>
              <a:t>18 UTC, 00 UTC)</a:t>
            </a:r>
            <a:endParaRPr lang="en-US" dirty="0">
              <a:latin typeface="Calibri" panose="020F0502020204030204" pitchFamily="34" charset="0"/>
              <a:ea typeface="Calibri" panose="020F0502020204030204" pitchFamily="34" charset="0"/>
            </a:endParaRPr>
          </a:p>
          <a:p>
            <a:pPr>
              <a:spcBef>
                <a:spcPts val="5"/>
              </a:spcBef>
            </a:pPr>
            <a:r>
              <a:rPr lang="en-US" dirty="0">
                <a:latin typeface="Calibri" panose="020F0502020204030204" pitchFamily="34" charset="0"/>
                <a:ea typeface="Calibri" panose="020F0502020204030204" pitchFamily="34" charset="0"/>
              </a:rPr>
              <a:t> </a:t>
            </a:r>
          </a:p>
          <a:p>
            <a:pPr algn="just"/>
            <a:r>
              <a:rPr lang="en-US" b="1" dirty="0">
                <a:latin typeface="Calibri" panose="020F0502020204030204" pitchFamily="34" charset="0"/>
                <a:ea typeface="Calibri" panose="020F0502020204030204" pitchFamily="34" charset="0"/>
              </a:rPr>
              <a:t>Customers: </a:t>
            </a:r>
            <a:r>
              <a:rPr lang="en-US" dirty="0">
                <a:latin typeface="Calibri" panose="020F0502020204030204" pitchFamily="34" charset="0"/>
                <a:ea typeface="Calibri" panose="020F0502020204030204" pitchFamily="34" charset="0"/>
              </a:rPr>
              <a:t>NOAA, NAVY, </a:t>
            </a:r>
            <a:r>
              <a:rPr lang="en-US" dirty="0" smtClean="0">
                <a:latin typeface="Calibri" panose="020F0502020204030204" pitchFamily="34" charset="0"/>
                <a:ea typeface="Calibri" panose="020F0502020204030204" pitchFamily="34" charset="0"/>
              </a:rPr>
              <a:t>National Snow and Ice Data Center, </a:t>
            </a:r>
            <a:r>
              <a:rPr lang="en-US" dirty="0">
                <a:latin typeface="Calibri" panose="020F0502020204030204" pitchFamily="34" charset="0"/>
                <a:ea typeface="Calibri" panose="020F0502020204030204" pitchFamily="34" charset="0"/>
              </a:rPr>
              <a:t>International </a:t>
            </a:r>
            <a:r>
              <a:rPr lang="en-US" dirty="0" smtClean="0">
                <a:latin typeface="Calibri" panose="020F0502020204030204" pitchFamily="34" charset="0"/>
                <a:ea typeface="Calibri" panose="020F0502020204030204" pitchFamily="34" charset="0"/>
              </a:rPr>
              <a:t>NWS </a:t>
            </a:r>
            <a:r>
              <a:rPr lang="en-US" dirty="0">
                <a:latin typeface="Calibri" panose="020F0502020204030204" pitchFamily="34" charset="0"/>
                <a:ea typeface="Calibri" panose="020F0502020204030204" pitchFamily="34" charset="0"/>
              </a:rPr>
              <a:t>Partners, and Public.</a:t>
            </a:r>
          </a:p>
        </p:txBody>
      </p:sp>
      <p:pic>
        <p:nvPicPr>
          <p:cNvPr id="6" name="image2.png"/>
          <p:cNvPicPr/>
          <p:nvPr/>
        </p:nvPicPr>
        <p:blipFill>
          <a:blip r:embed="rId2">
            <a:extLst>
              <a:ext uri="{28A0092B-C50C-407E-A947-70E740481C1C}">
                <a14:useLocalDpi xmlns:a14="http://schemas.microsoft.com/office/drawing/2010/main" val="0"/>
              </a:ext>
            </a:extLst>
          </a:blip>
          <a:stretch>
            <a:fillRect/>
          </a:stretch>
        </p:blipFill>
        <p:spPr>
          <a:xfrm>
            <a:off x="8267192" y="1159370"/>
            <a:ext cx="2753360" cy="2753360"/>
          </a:xfrm>
          <a:prstGeom prst="rect">
            <a:avLst/>
          </a:prstGeom>
        </p:spPr>
      </p:pic>
      <p:pic>
        <p:nvPicPr>
          <p:cNvPr id="7" name="image1.png"/>
          <p:cNvPicPr/>
          <p:nvPr/>
        </p:nvPicPr>
        <p:blipFill>
          <a:blip r:embed="rId3">
            <a:extLst>
              <a:ext uri="{28A0092B-C50C-407E-A947-70E740481C1C}">
                <a14:useLocalDpi xmlns:a14="http://schemas.microsoft.com/office/drawing/2010/main" val="0"/>
              </a:ext>
            </a:extLst>
          </a:blip>
          <a:stretch>
            <a:fillRect/>
          </a:stretch>
        </p:blipFill>
        <p:spPr>
          <a:xfrm>
            <a:off x="8487918" y="4148315"/>
            <a:ext cx="2340610" cy="2340610"/>
          </a:xfrm>
          <a:prstGeom prst="rect">
            <a:avLst/>
          </a:prstGeom>
        </p:spPr>
      </p:pic>
      <p:sp>
        <p:nvSpPr>
          <p:cNvPr id="9" name="TextBox 8"/>
          <p:cNvSpPr txBox="1"/>
          <p:nvPr/>
        </p:nvSpPr>
        <p:spPr>
          <a:xfrm>
            <a:off x="838200" y="6204453"/>
            <a:ext cx="4721549" cy="307777"/>
          </a:xfrm>
          <a:prstGeom prst="rect">
            <a:avLst/>
          </a:prstGeom>
          <a:noFill/>
        </p:spPr>
        <p:txBody>
          <a:bodyPr wrap="none" rtlCol="0">
            <a:spAutoFit/>
          </a:bodyPr>
          <a:lstStyle/>
          <a:p>
            <a:r>
              <a:rPr lang="en-US" sz="1400" dirty="0" smtClean="0">
                <a:solidFill>
                  <a:schemeClr val="tx1">
                    <a:lumMod val="50000"/>
                    <a:lumOff val="50000"/>
                  </a:schemeClr>
                </a:solidFill>
              </a:rPr>
              <a:t>*Snow Depth is output for both North and South hemispheres.</a:t>
            </a:r>
            <a:endParaRPr lang="en-US" sz="1400" dirty="0">
              <a:solidFill>
                <a:schemeClr val="tx1">
                  <a:lumMod val="50000"/>
                  <a:lumOff val="50000"/>
                </a:schemeClr>
              </a:solidFill>
            </a:endParaRPr>
          </a:p>
        </p:txBody>
      </p:sp>
      <p:sp>
        <p:nvSpPr>
          <p:cNvPr id="10" name="Rectangle 9"/>
          <p:cNvSpPr/>
          <p:nvPr/>
        </p:nvSpPr>
        <p:spPr>
          <a:xfrm>
            <a:off x="4383791" y="2096072"/>
            <a:ext cx="261610" cy="369332"/>
          </a:xfrm>
          <a:prstGeom prst="rect">
            <a:avLst/>
          </a:prstGeom>
        </p:spPr>
        <p:txBody>
          <a:bodyPr wrap="none">
            <a:spAutoFit/>
          </a:bodyPr>
          <a:lstStyle/>
          <a:p>
            <a:r>
              <a:rPr lang="en-US" baseline="20000" dirty="0" smtClean="0">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4837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376" y="248965"/>
            <a:ext cx="6940723" cy="562708"/>
          </a:xfrm>
        </p:spPr>
        <p:txBody>
          <a:bodyPr anchor="ctr">
            <a:noAutofit/>
          </a:bodyPr>
          <a:lstStyle/>
          <a:p>
            <a:r>
              <a:rPr lang="en-US" sz="4400" dirty="0" smtClean="0"/>
              <a:t>GUI </a:t>
            </a:r>
            <a:r>
              <a:rPr lang="en-US" sz="4400" dirty="0"/>
              <a:t>and Data Inputs</a:t>
            </a:r>
          </a:p>
        </p:txBody>
      </p:sp>
      <p:sp>
        <p:nvSpPr>
          <p:cNvPr id="4" name="Subtitle 3"/>
          <p:cNvSpPr>
            <a:spLocks noGrp="1"/>
          </p:cNvSpPr>
          <p:nvPr>
            <p:ph type="subTitle" idx="1"/>
          </p:nvPr>
        </p:nvSpPr>
        <p:spPr>
          <a:xfrm>
            <a:off x="1676400" y="959967"/>
            <a:ext cx="5867400" cy="1752600"/>
          </a:xfrm>
        </p:spPr>
        <p:txBody>
          <a:bodyPr>
            <a:normAutofit/>
          </a:bodyPr>
          <a:lstStyle/>
          <a:p>
            <a:pPr algn="l"/>
            <a:r>
              <a:rPr lang="en-US" sz="1500" dirty="0"/>
              <a:t>The IMS system graphic-user interface (GUI) has a selection of data that can be displayed within the system such as geostationary satellite data, polar orbiting data, and derived algorithm data. IMS analysts also use a large number of external data sources, accessed via internet, to provide the most accurate product for distribution.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0526" y="595031"/>
            <a:ext cx="2945287" cy="18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41291" y="2613212"/>
            <a:ext cx="4002909" cy="4201150"/>
          </a:xfrm>
          <a:prstGeom prst="rect">
            <a:avLst/>
          </a:prstGeom>
          <a:noFill/>
        </p:spPr>
        <p:txBody>
          <a:bodyPr wrap="square" rtlCol="0">
            <a:spAutoFit/>
          </a:bodyPr>
          <a:lstStyle/>
          <a:p>
            <a:r>
              <a:rPr lang="en-US" b="1" dirty="0" smtClean="0"/>
              <a:t>Selected Data </a:t>
            </a:r>
            <a:r>
              <a:rPr lang="en-US" b="1" dirty="0"/>
              <a:t>Inputs:</a:t>
            </a:r>
          </a:p>
          <a:p>
            <a:endParaRPr lang="en-US" sz="1000" dirty="0"/>
          </a:p>
          <a:p>
            <a:r>
              <a:rPr lang="en-US" dirty="0"/>
              <a:t>   - GOES-17 and GOES-16</a:t>
            </a:r>
          </a:p>
          <a:p>
            <a:r>
              <a:rPr lang="en-US" dirty="0"/>
              <a:t>   - NOAA-20, NOAA-19, NOAA-18</a:t>
            </a:r>
          </a:p>
          <a:p>
            <a:r>
              <a:rPr lang="en-US" dirty="0"/>
              <a:t>   - METEOSAT-8 and METEOSAT-11 </a:t>
            </a:r>
          </a:p>
          <a:p>
            <a:r>
              <a:rPr lang="en-US" dirty="0"/>
              <a:t>   - Himawarii-8</a:t>
            </a:r>
          </a:p>
          <a:p>
            <a:r>
              <a:rPr lang="en-US" dirty="0"/>
              <a:t>   - Aqua and Terra MODIS</a:t>
            </a:r>
          </a:p>
          <a:p>
            <a:r>
              <a:rPr lang="en-US" dirty="0"/>
              <a:t>   - METOP</a:t>
            </a:r>
          </a:p>
          <a:p>
            <a:r>
              <a:rPr lang="en-US" dirty="0"/>
              <a:t>   - WSR-88D Radar Composite</a:t>
            </a:r>
          </a:p>
          <a:p>
            <a:r>
              <a:rPr lang="en-US" dirty="0"/>
              <a:t>   - Arctic Satellite Composite</a:t>
            </a:r>
          </a:p>
          <a:p>
            <a:r>
              <a:rPr lang="en-US" dirty="0"/>
              <a:t>   - Sentinel 1 A&amp;B and </a:t>
            </a:r>
            <a:r>
              <a:rPr lang="en-US" dirty="0" err="1"/>
              <a:t>RadarSAT</a:t>
            </a:r>
            <a:r>
              <a:rPr lang="en-US" dirty="0"/>
              <a:t> 2</a:t>
            </a:r>
          </a:p>
          <a:p>
            <a:r>
              <a:rPr lang="en-US" dirty="0"/>
              <a:t>   - AMSR-2 </a:t>
            </a:r>
          </a:p>
          <a:p>
            <a:r>
              <a:rPr lang="en-US" dirty="0"/>
              <a:t>   - Surface Observations</a:t>
            </a:r>
          </a:p>
          <a:p>
            <a:r>
              <a:rPr lang="en-US" dirty="0"/>
              <a:t>   - GFS, NOHRSC, </a:t>
            </a:r>
            <a:r>
              <a:rPr lang="en-US" dirty="0" smtClean="0"/>
              <a:t>MMAB, </a:t>
            </a:r>
            <a:r>
              <a:rPr lang="en-US" dirty="0"/>
              <a:t>GOFS,   </a:t>
            </a:r>
          </a:p>
          <a:p>
            <a:r>
              <a:rPr lang="en-US" dirty="0"/>
              <a:t>     557WF,  CMC, webcams, and more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55837"/>
            <a:ext cx="2129432" cy="2133600"/>
          </a:xfrm>
          <a:prstGeom prst="rect">
            <a:avLst/>
          </a:prstGeom>
        </p:spPr>
      </p:pic>
      <p:sp>
        <p:nvSpPr>
          <p:cNvPr id="6" name="TextBox 5"/>
          <p:cNvSpPr txBox="1"/>
          <p:nvPr/>
        </p:nvSpPr>
        <p:spPr>
          <a:xfrm>
            <a:off x="3124200" y="3276600"/>
            <a:ext cx="365806" cy="276999"/>
          </a:xfrm>
          <a:prstGeom prst="rect">
            <a:avLst/>
          </a:prstGeom>
          <a:noFill/>
        </p:spPr>
        <p:txBody>
          <a:bodyPr wrap="none" rtlCol="0">
            <a:spAutoFit/>
          </a:bodyPr>
          <a:lstStyle/>
          <a:p>
            <a:r>
              <a:rPr lang="en-US" sz="1200" dirty="0"/>
              <a:t>Ice</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580" y="23115686"/>
            <a:ext cx="4876190" cy="4876190"/>
          </a:xfrm>
          <a:prstGeom prst="rect">
            <a:avLst/>
          </a:prstGeom>
        </p:spPr>
      </p:pic>
      <p:pic>
        <p:nvPicPr>
          <p:cNvPr id="20" name="Content Placeholder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2749" y="2255839"/>
            <a:ext cx="2146303" cy="2133599"/>
          </a:xfrm>
          <a:prstGeom prst="rect">
            <a:avLst/>
          </a:prstGeom>
        </p:spPr>
      </p:pic>
      <p:pic>
        <p:nvPicPr>
          <p:cNvPr id="22" name="Content Placeholder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22750" y="4541838"/>
            <a:ext cx="2146303" cy="2150505"/>
          </a:xfrm>
          <a:prstGeom prst="rect">
            <a:avLst/>
          </a:prstGeom>
        </p:spPr>
      </p:pic>
      <p:pic>
        <p:nvPicPr>
          <p:cNvPr id="24" name="Picture 2" descr="C:\Users\Work\Desktop\IMS_DOCS\screenshots\good\arctic_composi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1" y="4541838"/>
            <a:ext cx="2163763" cy="21637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3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569944" y="6158245"/>
            <a:ext cx="1145122" cy="369332"/>
          </a:xfrm>
          <a:prstGeom prst="rect">
            <a:avLst/>
          </a:prstGeom>
          <a:noFill/>
          <a:ln>
            <a:solidFill>
              <a:schemeClr val="tx1"/>
            </a:solidFill>
          </a:ln>
        </p:spPr>
        <p:txBody>
          <a:bodyPr wrap="none" rtlCol="0">
            <a:spAutoFit/>
          </a:bodyPr>
          <a:lstStyle/>
          <a:p>
            <a:r>
              <a:rPr lang="en-US" dirty="0" smtClean="0">
                <a:solidFill>
                  <a:srgbClr val="00B050"/>
                </a:solidFill>
              </a:rPr>
              <a:t>NIC’s Web</a:t>
            </a:r>
            <a:endParaRPr lang="en-US" dirty="0">
              <a:solidFill>
                <a:srgbClr val="00B050"/>
              </a:solidFill>
            </a:endParaRPr>
          </a:p>
        </p:txBody>
      </p:sp>
      <p:sp>
        <p:nvSpPr>
          <p:cNvPr id="2" name="TextBox 1"/>
          <p:cNvSpPr txBox="1"/>
          <p:nvPr/>
        </p:nvSpPr>
        <p:spPr>
          <a:xfrm>
            <a:off x="4168739" y="138120"/>
            <a:ext cx="4419080" cy="769441"/>
          </a:xfrm>
          <a:prstGeom prst="rect">
            <a:avLst/>
          </a:prstGeom>
          <a:noFill/>
        </p:spPr>
        <p:txBody>
          <a:bodyPr wrap="square" rtlCol="0">
            <a:spAutoFit/>
          </a:bodyPr>
          <a:lstStyle/>
          <a:p>
            <a:r>
              <a:rPr lang="en-US" sz="4400" dirty="0">
                <a:latin typeface="+mj-lt"/>
              </a:rPr>
              <a:t>IMS </a:t>
            </a:r>
            <a:r>
              <a:rPr lang="en-US" sz="4400" dirty="0" smtClean="0">
                <a:latin typeface="+mj-lt"/>
              </a:rPr>
              <a:t>“Architecture”</a:t>
            </a:r>
            <a:endParaRPr lang="en-US" sz="4400" dirty="0">
              <a:latin typeface="+mj-lt"/>
            </a:endParaRPr>
          </a:p>
        </p:txBody>
      </p:sp>
      <p:sp>
        <p:nvSpPr>
          <p:cNvPr id="3" name="TextBox 2"/>
          <p:cNvSpPr txBox="1"/>
          <p:nvPr/>
        </p:nvSpPr>
        <p:spPr>
          <a:xfrm>
            <a:off x="3109550" y="1857310"/>
            <a:ext cx="1149995" cy="369332"/>
          </a:xfrm>
          <a:prstGeom prst="rect">
            <a:avLst/>
          </a:prstGeom>
          <a:noFill/>
          <a:ln>
            <a:solidFill>
              <a:schemeClr val="tx1"/>
            </a:solidFill>
          </a:ln>
        </p:spPr>
        <p:txBody>
          <a:bodyPr wrap="square" rtlCol="0">
            <a:spAutoFit/>
          </a:bodyPr>
          <a:lstStyle/>
          <a:p>
            <a:pPr algn="ctr"/>
            <a:r>
              <a:rPr lang="en-US" dirty="0">
                <a:solidFill>
                  <a:srgbClr val="FF0000"/>
                </a:solidFill>
              </a:rPr>
              <a:t>PDA</a:t>
            </a:r>
          </a:p>
        </p:txBody>
      </p:sp>
      <p:sp>
        <p:nvSpPr>
          <p:cNvPr id="4" name="TextBox 3"/>
          <p:cNvSpPr txBox="1"/>
          <p:nvPr/>
        </p:nvSpPr>
        <p:spPr>
          <a:xfrm>
            <a:off x="4672584" y="1857310"/>
            <a:ext cx="1152341" cy="369332"/>
          </a:xfrm>
          <a:prstGeom prst="rect">
            <a:avLst/>
          </a:prstGeom>
          <a:noFill/>
          <a:ln>
            <a:solidFill>
              <a:schemeClr val="tx1"/>
            </a:solidFill>
          </a:ln>
        </p:spPr>
        <p:txBody>
          <a:bodyPr wrap="square" rtlCol="0">
            <a:spAutoFit/>
          </a:bodyPr>
          <a:lstStyle/>
          <a:p>
            <a:pPr algn="ctr"/>
            <a:r>
              <a:rPr lang="en-US" dirty="0" err="1" smtClean="0">
                <a:solidFill>
                  <a:srgbClr val="FF0000"/>
                </a:solidFill>
              </a:rPr>
              <a:t>McIDAS</a:t>
            </a:r>
            <a:endParaRPr lang="en-US" dirty="0">
              <a:solidFill>
                <a:srgbClr val="FF0000"/>
              </a:solidFill>
            </a:endParaRPr>
          </a:p>
        </p:txBody>
      </p:sp>
      <p:sp>
        <p:nvSpPr>
          <p:cNvPr id="5" name="TextBox 4"/>
          <p:cNvSpPr txBox="1"/>
          <p:nvPr/>
        </p:nvSpPr>
        <p:spPr>
          <a:xfrm>
            <a:off x="6527551" y="1857310"/>
            <a:ext cx="1047787" cy="369332"/>
          </a:xfrm>
          <a:prstGeom prst="rect">
            <a:avLst/>
          </a:prstGeom>
          <a:noFill/>
          <a:ln>
            <a:solidFill>
              <a:schemeClr val="tx1"/>
            </a:solidFill>
          </a:ln>
        </p:spPr>
        <p:txBody>
          <a:bodyPr wrap="none" rtlCol="0">
            <a:spAutoFit/>
          </a:bodyPr>
          <a:lstStyle/>
          <a:p>
            <a:r>
              <a:rPr lang="en-US" dirty="0" smtClean="0">
                <a:solidFill>
                  <a:srgbClr val="FF0000"/>
                </a:solidFill>
              </a:rPr>
              <a:t>NIC’s FTP</a:t>
            </a:r>
            <a:endParaRPr lang="en-US" dirty="0">
              <a:solidFill>
                <a:srgbClr val="FF0000"/>
              </a:solidFill>
            </a:endParaRPr>
          </a:p>
        </p:txBody>
      </p:sp>
      <p:sp>
        <p:nvSpPr>
          <p:cNvPr id="6" name="TextBox 5"/>
          <p:cNvSpPr txBox="1"/>
          <p:nvPr/>
        </p:nvSpPr>
        <p:spPr>
          <a:xfrm>
            <a:off x="7967472" y="1857310"/>
            <a:ext cx="817083" cy="369332"/>
          </a:xfrm>
          <a:prstGeom prst="rect">
            <a:avLst/>
          </a:prstGeom>
          <a:noFill/>
          <a:ln>
            <a:solidFill>
              <a:schemeClr val="tx1"/>
            </a:solidFill>
          </a:ln>
        </p:spPr>
        <p:txBody>
          <a:bodyPr wrap="none" rtlCol="0">
            <a:spAutoFit/>
          </a:bodyPr>
          <a:lstStyle/>
          <a:p>
            <a:r>
              <a:rPr lang="en-US" dirty="0">
                <a:solidFill>
                  <a:srgbClr val="FF0000"/>
                </a:solidFill>
              </a:rPr>
              <a:t>Others</a:t>
            </a:r>
          </a:p>
        </p:txBody>
      </p:sp>
      <p:sp>
        <p:nvSpPr>
          <p:cNvPr id="13" name="TextBox 12"/>
          <p:cNvSpPr txBox="1"/>
          <p:nvPr/>
        </p:nvSpPr>
        <p:spPr>
          <a:xfrm>
            <a:off x="4625125" y="6158245"/>
            <a:ext cx="1122445" cy="369332"/>
          </a:xfrm>
          <a:prstGeom prst="rect">
            <a:avLst/>
          </a:prstGeom>
          <a:noFill/>
          <a:ln>
            <a:solidFill>
              <a:schemeClr val="tx1"/>
            </a:solidFill>
          </a:ln>
        </p:spPr>
        <p:txBody>
          <a:bodyPr wrap="square" rtlCol="0">
            <a:spAutoFit/>
          </a:bodyPr>
          <a:lstStyle/>
          <a:p>
            <a:pPr algn="ctr"/>
            <a:r>
              <a:rPr lang="en-US" dirty="0">
                <a:solidFill>
                  <a:srgbClr val="00B050"/>
                </a:solidFill>
              </a:rPr>
              <a:t>PDA</a:t>
            </a:r>
          </a:p>
        </p:txBody>
      </p:sp>
      <p:sp>
        <p:nvSpPr>
          <p:cNvPr id="31" name="TextBox 30"/>
          <p:cNvSpPr txBox="1"/>
          <p:nvPr/>
        </p:nvSpPr>
        <p:spPr>
          <a:xfrm>
            <a:off x="4955390" y="2920498"/>
            <a:ext cx="2396106" cy="553998"/>
          </a:xfrm>
          <a:prstGeom prst="rect">
            <a:avLst/>
          </a:prstGeom>
          <a:noFill/>
          <a:ln w="12700">
            <a:solidFill>
              <a:schemeClr val="tx1"/>
            </a:solidFill>
          </a:ln>
        </p:spPr>
        <p:txBody>
          <a:bodyPr wrap="square" rtlCol="0">
            <a:spAutoFit/>
          </a:bodyPr>
          <a:lstStyle/>
          <a:p>
            <a:r>
              <a:rPr lang="en-US" dirty="0">
                <a:solidFill>
                  <a:schemeClr val="accent6">
                    <a:lumMod val="75000"/>
                  </a:schemeClr>
                </a:solidFill>
              </a:rPr>
              <a:t>Preprocessor Machines</a:t>
            </a:r>
          </a:p>
          <a:p>
            <a:pPr algn="ctr"/>
            <a:r>
              <a:rPr lang="en-US" sz="1200" dirty="0" smtClean="0">
                <a:solidFill>
                  <a:schemeClr val="accent6">
                    <a:lumMod val="75000"/>
                  </a:schemeClr>
                </a:solidFill>
              </a:rPr>
              <a:t>Input </a:t>
            </a:r>
            <a:r>
              <a:rPr lang="en-US" sz="1200" dirty="0">
                <a:solidFill>
                  <a:schemeClr val="accent6">
                    <a:lumMod val="75000"/>
                  </a:schemeClr>
                </a:solidFill>
              </a:rPr>
              <a:t>Data </a:t>
            </a:r>
            <a:r>
              <a:rPr lang="en-US" sz="1200" dirty="0" smtClean="0">
                <a:solidFill>
                  <a:schemeClr val="accent6">
                    <a:lumMod val="75000"/>
                  </a:schemeClr>
                </a:solidFill>
              </a:rPr>
              <a:t>Tailoring</a:t>
            </a:r>
            <a:endParaRPr lang="en-US" sz="1200" dirty="0">
              <a:solidFill>
                <a:schemeClr val="accent6">
                  <a:lumMod val="75000"/>
                </a:schemeClr>
              </a:solidFill>
            </a:endParaRPr>
          </a:p>
        </p:txBody>
      </p:sp>
      <p:sp>
        <p:nvSpPr>
          <p:cNvPr id="39" name="TextBox 38"/>
          <p:cNvSpPr txBox="1"/>
          <p:nvPr/>
        </p:nvSpPr>
        <p:spPr>
          <a:xfrm>
            <a:off x="5160845" y="4197554"/>
            <a:ext cx="1959335" cy="738664"/>
          </a:xfrm>
          <a:prstGeom prst="rect">
            <a:avLst/>
          </a:prstGeom>
          <a:noFill/>
          <a:ln w="12700">
            <a:solidFill>
              <a:schemeClr val="tx1"/>
            </a:solidFill>
          </a:ln>
        </p:spPr>
        <p:txBody>
          <a:bodyPr wrap="square" rtlCol="0">
            <a:spAutoFit/>
          </a:bodyPr>
          <a:lstStyle/>
          <a:p>
            <a:pPr algn="ctr"/>
            <a:r>
              <a:rPr lang="en-US" dirty="0">
                <a:solidFill>
                  <a:srgbClr val="0070C0"/>
                </a:solidFill>
              </a:rPr>
              <a:t>GUI Machines</a:t>
            </a:r>
          </a:p>
          <a:p>
            <a:pPr algn="ctr"/>
            <a:r>
              <a:rPr lang="en-US" sz="1200" dirty="0" smtClean="0">
                <a:solidFill>
                  <a:srgbClr val="0070C0"/>
                </a:solidFill>
              </a:rPr>
              <a:t>Human Analysis</a:t>
            </a:r>
          </a:p>
          <a:p>
            <a:pPr algn="ctr"/>
            <a:r>
              <a:rPr lang="en-US" sz="1200" dirty="0" smtClean="0">
                <a:solidFill>
                  <a:srgbClr val="0070C0"/>
                </a:solidFill>
              </a:rPr>
              <a:t>Output Post-Processing</a:t>
            </a:r>
            <a:endParaRPr lang="en-US" sz="1200" dirty="0">
              <a:solidFill>
                <a:srgbClr val="0070C0"/>
              </a:solidFill>
            </a:endParaRPr>
          </a:p>
        </p:txBody>
      </p:sp>
      <p:cxnSp>
        <p:nvCxnSpPr>
          <p:cNvPr id="45" name="Straight Arrow Connector 44"/>
          <p:cNvCxnSpPr/>
          <p:nvPr/>
        </p:nvCxnSpPr>
        <p:spPr>
          <a:xfrm>
            <a:off x="6160641" y="5081050"/>
            <a:ext cx="1" cy="4232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10389" y="1326958"/>
            <a:ext cx="3695114" cy="369332"/>
          </a:xfrm>
          <a:prstGeom prst="rect">
            <a:avLst/>
          </a:prstGeom>
          <a:noFill/>
          <a:ln w="12700">
            <a:solidFill>
              <a:schemeClr val="tx1"/>
            </a:solidFill>
          </a:ln>
        </p:spPr>
        <p:txBody>
          <a:bodyPr wrap="none" rtlCol="0">
            <a:spAutoFit/>
          </a:bodyPr>
          <a:lstStyle/>
          <a:p>
            <a:r>
              <a:rPr lang="en-US" dirty="0">
                <a:solidFill>
                  <a:srgbClr val="FF0000"/>
                </a:solidFill>
              </a:rPr>
              <a:t>Imagery / Derived Input Data Sources</a:t>
            </a:r>
          </a:p>
        </p:txBody>
      </p:sp>
      <p:sp>
        <p:nvSpPr>
          <p:cNvPr id="19" name="TextBox 18"/>
          <p:cNvSpPr txBox="1"/>
          <p:nvPr/>
        </p:nvSpPr>
        <p:spPr>
          <a:xfrm>
            <a:off x="5099878" y="5642471"/>
            <a:ext cx="2081270" cy="369332"/>
          </a:xfrm>
          <a:prstGeom prst="rect">
            <a:avLst/>
          </a:prstGeom>
          <a:noFill/>
          <a:ln w="12700">
            <a:solidFill>
              <a:schemeClr val="tx1"/>
            </a:solidFill>
          </a:ln>
        </p:spPr>
        <p:txBody>
          <a:bodyPr wrap="square" rtlCol="0">
            <a:spAutoFit/>
          </a:bodyPr>
          <a:lstStyle/>
          <a:p>
            <a:r>
              <a:rPr lang="en-US" dirty="0">
                <a:solidFill>
                  <a:srgbClr val="00B050"/>
                </a:solidFill>
              </a:rPr>
              <a:t>Product Distribution</a:t>
            </a:r>
          </a:p>
        </p:txBody>
      </p:sp>
      <p:cxnSp>
        <p:nvCxnSpPr>
          <p:cNvPr id="17" name="Straight Arrow Connector 16"/>
          <p:cNvCxnSpPr/>
          <p:nvPr/>
        </p:nvCxnSpPr>
        <p:spPr>
          <a:xfrm>
            <a:off x="6140511" y="3641387"/>
            <a:ext cx="1" cy="4232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20205" y="2372177"/>
            <a:ext cx="1" cy="4232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6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2513965"/>
            <a:ext cx="10515600" cy="1325563"/>
          </a:xfrm>
        </p:spPr>
        <p:txBody>
          <a:bodyPr>
            <a:normAutofit fontScale="90000"/>
          </a:bodyPr>
          <a:lstStyle/>
          <a:p>
            <a:pPr algn="ctr"/>
            <a:r>
              <a:rPr lang="en-US" sz="5000" dirty="0" smtClean="0"/>
              <a:t>IMS Analysis </a:t>
            </a:r>
            <a:br>
              <a:rPr lang="en-US" sz="5000" dirty="0" smtClean="0"/>
            </a:br>
            <a:r>
              <a:rPr lang="en-US" sz="5000" dirty="0" smtClean="0"/>
              <a:t>GUI Demo</a:t>
            </a:r>
            <a:endParaRPr lang="en-US" sz="5000" dirty="0"/>
          </a:p>
        </p:txBody>
      </p:sp>
    </p:spTree>
    <p:extLst>
      <p:ext uri="{BB962C8B-B14F-4D97-AF65-F5344CB8AC3E}">
        <p14:creationId xmlns:p14="http://schemas.microsoft.com/office/powerpoint/2010/main" val="2009149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7736</TotalTime>
  <Words>806</Words>
  <Application>Microsoft Office PowerPoint</Application>
  <PresentationFormat>Widescreen</PresentationFormat>
  <Paragraphs>161</Paragraphs>
  <Slides>20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IMS Transition</vt:lpstr>
      <vt:lpstr>IMS Acronym Definition</vt:lpstr>
      <vt:lpstr>IMS System Description</vt:lpstr>
      <vt:lpstr>IMS History</vt:lpstr>
      <vt:lpstr>IMS Version History</vt:lpstr>
      <vt:lpstr>IMS Outputs</vt:lpstr>
      <vt:lpstr>GUI and Data Inputs</vt:lpstr>
      <vt:lpstr>PowerPoint Presentation</vt:lpstr>
      <vt:lpstr>IMS Analysis  GUI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IMS Transition Schedule (per NCO)</vt:lpstr>
      <vt:lpstr>Potential Risks during Transition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 Nagdimunov</dc:creator>
  <cp:lastModifiedBy>Lev Nagdimunov</cp:lastModifiedBy>
  <cp:revision>86</cp:revision>
  <cp:lastPrinted>2020-06-12T17:46:24Z</cp:lastPrinted>
  <dcterms:created xsi:type="dcterms:W3CDTF">2020-04-27T17:11:25Z</dcterms:created>
  <dcterms:modified xsi:type="dcterms:W3CDTF">2020-06-22T14:44:44Z</dcterms:modified>
</cp:coreProperties>
</file>