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4" r:id="rId1"/>
  </p:sldMasterIdLst>
  <p:notesMasterIdLst>
    <p:notesMasterId r:id="rId81"/>
  </p:notesMasterIdLst>
  <p:sldIdLst>
    <p:sldId id="256" r:id="rId2"/>
    <p:sldId id="257" r:id="rId3"/>
    <p:sldId id="258" r:id="rId4"/>
    <p:sldId id="263" r:id="rId5"/>
    <p:sldId id="288" r:id="rId6"/>
    <p:sldId id="290" r:id="rId7"/>
    <p:sldId id="285" r:id="rId8"/>
    <p:sldId id="289" r:id="rId9"/>
    <p:sldId id="324" r:id="rId10"/>
    <p:sldId id="291" r:id="rId11"/>
    <p:sldId id="303" r:id="rId12"/>
    <p:sldId id="273" r:id="rId13"/>
    <p:sldId id="282" r:id="rId14"/>
    <p:sldId id="283" r:id="rId15"/>
    <p:sldId id="284" r:id="rId16"/>
    <p:sldId id="278" r:id="rId17"/>
    <p:sldId id="268" r:id="rId18"/>
    <p:sldId id="269" r:id="rId19"/>
    <p:sldId id="270" r:id="rId20"/>
    <p:sldId id="325" r:id="rId21"/>
    <p:sldId id="292" r:id="rId22"/>
    <p:sldId id="298" r:id="rId23"/>
    <p:sldId id="299" r:id="rId24"/>
    <p:sldId id="302" r:id="rId25"/>
    <p:sldId id="300" r:id="rId26"/>
    <p:sldId id="301" r:id="rId27"/>
    <p:sldId id="305" r:id="rId28"/>
    <p:sldId id="306" r:id="rId29"/>
    <p:sldId id="307" r:id="rId30"/>
    <p:sldId id="308" r:id="rId31"/>
    <p:sldId id="310" r:id="rId32"/>
    <p:sldId id="309" r:id="rId33"/>
    <p:sldId id="341" r:id="rId34"/>
    <p:sldId id="342" r:id="rId35"/>
    <p:sldId id="343" r:id="rId36"/>
    <p:sldId id="326" r:id="rId37"/>
    <p:sldId id="304" r:id="rId38"/>
    <p:sldId id="311" r:id="rId39"/>
    <p:sldId id="314" r:id="rId40"/>
    <p:sldId id="323" r:id="rId41"/>
    <p:sldId id="315" r:id="rId42"/>
    <p:sldId id="318" r:id="rId43"/>
    <p:sldId id="319" r:id="rId44"/>
    <p:sldId id="320" r:id="rId45"/>
    <p:sldId id="313" r:id="rId46"/>
    <p:sldId id="356" r:id="rId47"/>
    <p:sldId id="358" r:id="rId48"/>
    <p:sldId id="359" r:id="rId49"/>
    <p:sldId id="360" r:id="rId50"/>
    <p:sldId id="361" r:id="rId51"/>
    <p:sldId id="362" r:id="rId52"/>
    <p:sldId id="357" r:id="rId53"/>
    <p:sldId id="327" r:id="rId54"/>
    <p:sldId id="329" r:id="rId55"/>
    <p:sldId id="330" r:id="rId56"/>
    <p:sldId id="344" r:id="rId57"/>
    <p:sldId id="345" r:id="rId58"/>
    <p:sldId id="334" r:id="rId59"/>
    <p:sldId id="336" r:id="rId60"/>
    <p:sldId id="335" r:id="rId61"/>
    <p:sldId id="351" r:id="rId62"/>
    <p:sldId id="353" r:id="rId63"/>
    <p:sldId id="350" r:id="rId64"/>
    <p:sldId id="352" r:id="rId65"/>
    <p:sldId id="338" r:id="rId66"/>
    <p:sldId id="339" r:id="rId67"/>
    <p:sldId id="354" r:id="rId68"/>
    <p:sldId id="340" r:id="rId69"/>
    <p:sldId id="287" r:id="rId70"/>
    <p:sldId id="364" r:id="rId71"/>
    <p:sldId id="369" r:id="rId72"/>
    <p:sldId id="365" r:id="rId73"/>
    <p:sldId id="370" r:id="rId74"/>
    <p:sldId id="371" r:id="rId75"/>
    <p:sldId id="363" r:id="rId76"/>
    <p:sldId id="368" r:id="rId77"/>
    <p:sldId id="372" r:id="rId78"/>
    <p:sldId id="367" r:id="rId79"/>
    <p:sldId id="366" r:id="rId80"/>
  </p:sldIdLst>
  <p:sldSz cx="9144000" cy="5143500" type="screen16x9"/>
  <p:notesSz cx="6858000" cy="9144000"/>
  <p:embeddedFontLst>
    <p:embeddedFont>
      <p:font typeface="Calibri" panose="020F0502020204030204" pitchFamily="34" charset="0"/>
      <p:regular r:id="rId82"/>
      <p:bold r:id="rId83"/>
      <p:italic r:id="rId84"/>
      <p:boldItalic r:id="rId85"/>
    </p:embeddedFont>
    <p:embeddedFont>
      <p:font typeface="Arial Narrow" panose="020B0606020202030204" pitchFamily="34" charset="0"/>
      <p:regular r:id="rId86"/>
      <p:bold r:id="rId87"/>
      <p:italic r:id="rId88"/>
      <p:boldItalic r:id="rId89"/>
    </p:embeddedFont>
    <p:embeddedFont>
      <p:font typeface="Tahoma" panose="020B0604030504040204" pitchFamily="34" charset="0"/>
      <p:regular r:id="rId90"/>
      <p:bold r:id="rId91"/>
    </p:embeddedFont>
    <p:embeddedFont>
      <p:font typeface="ＭＳ Ｐゴシック" panose="020B0600070205080204" pitchFamily="34" charset="-128"/>
      <p:regular r:id="rId9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A900"/>
    <a:srgbClr val="EEC100"/>
    <a:srgbClr val="0432FF"/>
    <a:srgbClr val="FFCC00"/>
    <a:srgbClr val="F6CD82"/>
    <a:srgbClr val="008F00"/>
    <a:srgbClr val="FAD77E"/>
    <a:srgbClr val="0A45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1" autoAdjust="0"/>
    <p:restoredTop sz="94626" autoAdjust="0"/>
  </p:normalViewPr>
  <p:slideViewPr>
    <p:cSldViewPr snapToGrid="0">
      <p:cViewPr varScale="1">
        <p:scale>
          <a:sx n="119" d="100"/>
          <a:sy n="119" d="100"/>
        </p:scale>
        <p:origin x="108" y="426"/>
      </p:cViewPr>
      <p:guideLst>
        <p:guide orient="horz" pos="1620"/>
        <p:guide pos="2880"/>
      </p:guideLst>
    </p:cSldViewPr>
  </p:slideViewPr>
  <p:outlineViewPr>
    <p:cViewPr>
      <p:scale>
        <a:sx n="33" d="100"/>
        <a:sy n="33" d="100"/>
      </p:scale>
      <p:origin x="0" y="-4314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3.fntdata"/><Relationship Id="rId89" Type="http://schemas.openxmlformats.org/officeDocument/2006/relationships/font" Target="fonts/font8.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font" Target="fonts/font9.fntdata"/><Relationship Id="rId9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4.fntdata"/><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2.fntdata"/><Relationship Id="rId88" Type="http://schemas.openxmlformats.org/officeDocument/2006/relationships/font" Target="fonts/font7.fntdata"/><Relationship Id="rId91" Type="http://schemas.openxmlformats.org/officeDocument/2006/relationships/font" Target="fonts/font10.fntdata"/><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font" Target="fonts/font5.fntdata"/><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1.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6.fntdata"/><Relationship Id="rId61" Type="http://schemas.openxmlformats.org/officeDocument/2006/relationships/slide" Target="slides/slide60.xml"/><Relationship Id="rId82" Type="http://schemas.openxmlformats.org/officeDocument/2006/relationships/font" Target="fonts/font1.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3d788979d_2_138:notes"/>
          <p:cNvSpPr txBox="1">
            <a:spLocks noGrp="1"/>
          </p:cNvSpPr>
          <p:nvPr>
            <p:ph type="body" idx="1"/>
          </p:nvPr>
        </p:nvSpPr>
        <p:spPr>
          <a:xfrm>
            <a:off x="670891" y="4572000"/>
            <a:ext cx="5367130" cy="3747541"/>
          </a:xfrm>
          <a:prstGeom prst="rect">
            <a:avLst/>
          </a:prstGeom>
          <a:noFill/>
          <a:ln>
            <a:noFill/>
          </a:ln>
        </p:spPr>
        <p:txBody>
          <a:bodyPr spcFirstLastPara="1" wrap="square" lIns="89600" tIns="89600" rIns="89600" bIns="896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Arial Narrow"/>
              <a:ea typeface="Arial Narrow"/>
              <a:cs typeface="Arial Narrow"/>
              <a:sym typeface="Arial Narrow"/>
            </a:endParaRPr>
          </a:p>
        </p:txBody>
      </p:sp>
      <p:sp>
        <p:nvSpPr>
          <p:cNvPr id="96" name="Google Shape;96;g33d788979d_2_138:notes"/>
          <p:cNvSpPr>
            <a:spLocks noGrp="1" noRot="1" noChangeAspect="1"/>
          </p:cNvSpPr>
          <p:nvPr>
            <p:ph type="sldImg" idx="2"/>
          </p:nvPr>
        </p:nvSpPr>
        <p:spPr>
          <a:xfrm>
            <a:off x="-242888" y="374650"/>
            <a:ext cx="7194551" cy="40481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8:notes"/>
          <p:cNvSpPr txBox="1">
            <a:spLocks noGrp="1"/>
          </p:cNvSpPr>
          <p:nvPr>
            <p:ph type="body" idx="1"/>
          </p:nvPr>
        </p:nvSpPr>
        <p:spPr>
          <a:xfrm>
            <a:off x="803143" y="4342565"/>
            <a:ext cx="5477273" cy="4431708"/>
          </a:xfrm>
          <a:prstGeom prst="rect">
            <a:avLst/>
          </a:prstGeom>
        </p:spPr>
        <p:txBody>
          <a:bodyPr spcFirstLastPara="1" wrap="square" lIns="93575" tIns="46775" rIns="93575" bIns="46775" anchor="t" anchorCtr="0">
            <a:noAutofit/>
          </a:bodyPr>
          <a:lstStyle/>
          <a:p>
            <a:pPr marL="0" lvl="0" indent="0" algn="l" rtl="0">
              <a:spcBef>
                <a:spcPts val="360"/>
              </a:spcBef>
              <a:spcAft>
                <a:spcPts val="0"/>
              </a:spcAft>
              <a:buNone/>
            </a:pPr>
            <a:endParaRPr dirty="0"/>
          </a:p>
        </p:txBody>
      </p:sp>
      <p:sp>
        <p:nvSpPr>
          <p:cNvPr id="375" name="Google Shape;375;p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2565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8599d63f44_0_9: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388" name="Google Shape;388;g8599d63f44_0_9: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2569106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6cd6e2d083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6cd6e2d083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502767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6cd6e2d083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6cd6e2d083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52695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6cd6e2d083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6cd6e2d083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47129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6cd6e2d083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6cd6e2d083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22565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6cd6e2d083_1_240:notes"/>
          <p:cNvSpPr txBox="1">
            <a:spLocks noGrp="1"/>
          </p:cNvSpPr>
          <p:nvPr>
            <p:ph type="body" idx="1"/>
          </p:nvPr>
        </p:nvSpPr>
        <p:spPr>
          <a:xfrm>
            <a:off x="686117" y="4344030"/>
            <a:ext cx="5485800" cy="4113000"/>
          </a:xfrm>
          <a:prstGeom prst="rect">
            <a:avLst/>
          </a:prstGeom>
          <a:noFill/>
          <a:ln>
            <a:noFill/>
          </a:ln>
        </p:spPr>
        <p:txBody>
          <a:bodyPr spcFirstLastPara="1" wrap="square" lIns="91925" tIns="45975" rIns="91925" bIns="45975" anchor="t" anchorCtr="0">
            <a:noAutofit/>
          </a:bodyPr>
          <a:lstStyle/>
          <a:p>
            <a:pPr marL="0" lvl="0" indent="0" algn="l" rtl="0">
              <a:lnSpc>
                <a:spcPct val="100000"/>
              </a:lnSpc>
              <a:spcBef>
                <a:spcPts val="400"/>
              </a:spcBef>
              <a:spcAft>
                <a:spcPts val="0"/>
              </a:spcAft>
              <a:buSzPts val="1400"/>
              <a:buNone/>
            </a:pPr>
            <a:endParaRPr dirty="0"/>
          </a:p>
        </p:txBody>
      </p:sp>
      <p:sp>
        <p:nvSpPr>
          <p:cNvPr id="99" name="Google Shape;99;g6cd6e2d083_1_240:notes"/>
          <p:cNvSpPr>
            <a:spLocks noGrp="1" noRot="1" noChangeAspect="1"/>
          </p:cNvSpPr>
          <p:nvPr>
            <p:ph type="sldImg" idx="2"/>
          </p:nvPr>
        </p:nvSpPr>
        <p:spPr>
          <a:xfrm>
            <a:off x="381000" y="687388"/>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26893632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6:notes"/>
          <p:cNvSpPr txBox="1">
            <a:spLocks noGrp="1"/>
          </p:cNvSpPr>
          <p:nvPr>
            <p:ph type="body" idx="1"/>
          </p:nvPr>
        </p:nvSpPr>
        <p:spPr>
          <a:xfrm>
            <a:off x="803143" y="4342565"/>
            <a:ext cx="5477273" cy="4431708"/>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73" name="Google Shape;73;p6: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20452146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9:notes"/>
          <p:cNvSpPr txBox="1">
            <a:spLocks noGrp="1"/>
          </p:cNvSpPr>
          <p:nvPr>
            <p:ph type="body" idx="1"/>
          </p:nvPr>
        </p:nvSpPr>
        <p:spPr>
          <a:xfrm>
            <a:off x="803143" y="4342565"/>
            <a:ext cx="5477273" cy="4431708"/>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176" name="Google Shape;176;p19: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40258991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9:notes"/>
          <p:cNvSpPr txBox="1">
            <a:spLocks noGrp="1"/>
          </p:cNvSpPr>
          <p:nvPr>
            <p:ph type="body" idx="1"/>
          </p:nvPr>
        </p:nvSpPr>
        <p:spPr>
          <a:xfrm>
            <a:off x="803143" y="4342565"/>
            <a:ext cx="5477273" cy="4431708"/>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176" name="Google Shape;176;p19: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2441199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33d788979d_2_147:notes"/>
          <p:cNvSpPr txBox="1">
            <a:spLocks noGrp="1"/>
          </p:cNvSpPr>
          <p:nvPr>
            <p:ph type="body" idx="1"/>
          </p:nvPr>
        </p:nvSpPr>
        <p:spPr>
          <a:xfrm>
            <a:off x="685800" y="4343400"/>
            <a:ext cx="54864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endParaRPr dirty="0"/>
          </a:p>
        </p:txBody>
      </p:sp>
      <p:sp>
        <p:nvSpPr>
          <p:cNvPr id="103" name="Google Shape;103;g33d788979d_2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3d788979d_2_152:notes"/>
          <p:cNvSpPr txBox="1">
            <a:spLocks noGrp="1"/>
          </p:cNvSpPr>
          <p:nvPr>
            <p:ph type="body" idx="1"/>
          </p:nvPr>
        </p:nvSpPr>
        <p:spPr>
          <a:xfrm>
            <a:off x="685800" y="4343400"/>
            <a:ext cx="54864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endParaRPr dirty="0"/>
          </a:p>
        </p:txBody>
      </p:sp>
      <p:sp>
        <p:nvSpPr>
          <p:cNvPr id="109" name="Google Shape;109;g33d788979d_2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756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8:notes"/>
          <p:cNvSpPr txBox="1">
            <a:spLocks noGrp="1"/>
          </p:cNvSpPr>
          <p:nvPr>
            <p:ph type="body" idx="1"/>
          </p:nvPr>
        </p:nvSpPr>
        <p:spPr>
          <a:xfrm>
            <a:off x="803143" y="4342565"/>
            <a:ext cx="5477273" cy="4431708"/>
          </a:xfrm>
          <a:prstGeom prst="rect">
            <a:avLst/>
          </a:prstGeom>
        </p:spPr>
        <p:txBody>
          <a:bodyPr spcFirstLastPara="1" wrap="square" lIns="93575" tIns="46775" rIns="93575" bIns="46775" anchor="t" anchorCtr="0">
            <a:noAutofit/>
          </a:bodyPr>
          <a:lstStyle/>
          <a:p>
            <a:pPr marL="0" lvl="0" indent="0" algn="l" rtl="0">
              <a:spcBef>
                <a:spcPts val="360"/>
              </a:spcBef>
              <a:spcAft>
                <a:spcPts val="0"/>
              </a:spcAft>
              <a:buNone/>
            </a:pPr>
            <a:endParaRPr dirty="0"/>
          </a:p>
        </p:txBody>
      </p:sp>
      <p:sp>
        <p:nvSpPr>
          <p:cNvPr id="375" name="Google Shape;375;p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16224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9B2A90-F614-4556-B6E9-1232AA09645F}" type="slidenum">
              <a:rPr lang="en-US" smtClean="0"/>
              <a:t>22</a:t>
            </a:fld>
            <a:endParaRPr lang="en-US" dirty="0"/>
          </a:p>
        </p:txBody>
      </p:sp>
    </p:spTree>
    <p:extLst>
      <p:ext uri="{BB962C8B-B14F-4D97-AF65-F5344CB8AC3E}">
        <p14:creationId xmlns:p14="http://schemas.microsoft.com/office/powerpoint/2010/main" val="5438017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705a824974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705a824974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1592096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705a824974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705a824974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592074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705a824974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705a824974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Put</a:t>
            </a:r>
            <a:r>
              <a:rPr lang="en-US" baseline="0" dirty="0"/>
              <a:t> border around maps?</a:t>
            </a:r>
            <a:endParaRPr dirty="0"/>
          </a:p>
        </p:txBody>
      </p:sp>
    </p:spTree>
    <p:extLst>
      <p:ext uri="{BB962C8B-B14F-4D97-AF65-F5344CB8AC3E}">
        <p14:creationId xmlns:p14="http://schemas.microsoft.com/office/powerpoint/2010/main" val="14703715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705a824974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705a824974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201284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g876d9d0431_0_69: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525" name="Google Shape;525;g876d9d0431_0_69: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42830594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g876d9d0431_0_87: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533" name="Google Shape;533;g876d9d0431_0_87: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38998919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g876d9d0431_0_80: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541" name="Google Shape;541;g876d9d0431_0_80: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39608570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3d788979d_2_152:notes"/>
          <p:cNvSpPr txBox="1">
            <a:spLocks noGrp="1"/>
          </p:cNvSpPr>
          <p:nvPr>
            <p:ph type="body" idx="1"/>
          </p:nvPr>
        </p:nvSpPr>
        <p:spPr>
          <a:xfrm>
            <a:off x="685800" y="4343400"/>
            <a:ext cx="54864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endParaRPr dirty="0"/>
          </a:p>
        </p:txBody>
      </p:sp>
      <p:sp>
        <p:nvSpPr>
          <p:cNvPr id="109" name="Google Shape;109;g33d788979d_2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g876d9d0431_0_94: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549" name="Google Shape;549;g876d9d0431_0_94: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4653965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876d9d0431_0_45: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492" name="Google Shape;492;g876d9d0431_0_45: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37620154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g876d9d0431_0_31: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483" name="Google Shape;483;g876d9d0431_0_31: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8527395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876d9d0431_0_45: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492" name="Google Shape;492;g876d9d0431_0_45: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31575458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876d9d0431_0_45: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492" name="Google Shape;492;g876d9d0431_0_45: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634499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876d9d0431_0_45: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492" name="Google Shape;492;g876d9d0431_0_45: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22039673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3d788979d_2_152:notes"/>
          <p:cNvSpPr txBox="1">
            <a:spLocks noGrp="1"/>
          </p:cNvSpPr>
          <p:nvPr>
            <p:ph type="body" idx="1"/>
          </p:nvPr>
        </p:nvSpPr>
        <p:spPr>
          <a:xfrm>
            <a:off x="685800" y="4343400"/>
            <a:ext cx="54864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endParaRPr dirty="0"/>
          </a:p>
        </p:txBody>
      </p:sp>
      <p:sp>
        <p:nvSpPr>
          <p:cNvPr id="109" name="Google Shape;109;g33d788979d_2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92709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8:notes"/>
          <p:cNvSpPr txBox="1">
            <a:spLocks noGrp="1"/>
          </p:cNvSpPr>
          <p:nvPr>
            <p:ph type="body" idx="1"/>
          </p:nvPr>
        </p:nvSpPr>
        <p:spPr>
          <a:xfrm>
            <a:off x="803143" y="4342565"/>
            <a:ext cx="5477273" cy="4431708"/>
          </a:xfrm>
          <a:prstGeom prst="rect">
            <a:avLst/>
          </a:prstGeom>
        </p:spPr>
        <p:txBody>
          <a:bodyPr spcFirstLastPara="1" wrap="square" lIns="93575" tIns="46775" rIns="93575" bIns="46775" anchor="t" anchorCtr="0">
            <a:noAutofit/>
          </a:bodyPr>
          <a:lstStyle/>
          <a:p>
            <a:pPr marL="0" lvl="0" indent="0" algn="l" rtl="0">
              <a:spcBef>
                <a:spcPts val="360"/>
              </a:spcBef>
              <a:spcAft>
                <a:spcPts val="0"/>
              </a:spcAft>
              <a:buNone/>
            </a:pPr>
            <a:endParaRPr dirty="0"/>
          </a:p>
        </p:txBody>
      </p:sp>
      <p:sp>
        <p:nvSpPr>
          <p:cNvPr id="375" name="Google Shape;375;p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367554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g876d9d0431_0_124: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570" name="Google Shape;570;g876d9d0431_0_124: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6105639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6:notes"/>
          <p:cNvSpPr txBox="1">
            <a:spLocks noGrp="1"/>
          </p:cNvSpPr>
          <p:nvPr>
            <p:ph type="body" idx="1"/>
          </p:nvPr>
        </p:nvSpPr>
        <p:spPr>
          <a:xfrm>
            <a:off x="803143" y="4342565"/>
            <a:ext cx="5477273" cy="4431708"/>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66" name="Google Shape;66;p6: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3511177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99" name="Shape 199"/>
          <p:cNvSpPr txBox="1">
            <a:spLocks noGrp="1"/>
          </p:cNvSpPr>
          <p:nvPr>
            <p:ph type="body" idx="1"/>
          </p:nvPr>
        </p:nvSpPr>
        <p:spPr>
          <a:xfrm>
            <a:off x="701041" y="4415790"/>
            <a:ext cx="5608319" cy="4183380"/>
          </a:xfrm>
          <a:prstGeom prst="rect">
            <a:avLst/>
          </a:prstGeom>
          <a:noFill/>
          <a:ln>
            <a:noFill/>
          </a:ln>
        </p:spPr>
        <p:txBody>
          <a:bodyPr lIns="93162" tIns="93162" rIns="93162" bIns="93162" anchor="t" anchorCtr="0">
            <a:noAutofit/>
          </a:bodyPr>
          <a:lstStyle/>
          <a:p>
            <a:pPr>
              <a:spcBef>
                <a:spcPts val="0"/>
              </a:spcBef>
              <a:buClr>
                <a:schemeClr val="dk1"/>
              </a:buClr>
              <a:buSzPct val="25000"/>
            </a:pPr>
            <a:endParaRPr sz="11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3385101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6:notes"/>
          <p:cNvSpPr txBox="1">
            <a:spLocks noGrp="1"/>
          </p:cNvSpPr>
          <p:nvPr>
            <p:ph type="body" idx="1"/>
          </p:nvPr>
        </p:nvSpPr>
        <p:spPr>
          <a:xfrm>
            <a:off x="803143" y="4342565"/>
            <a:ext cx="5477273" cy="4431708"/>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66" name="Google Shape;66;p6: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12466281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7fe6ec3ab8_0_0: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73" name="Google Shape;73;g7fe6ec3ab8_0_0: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16597824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7fe6ec3ab8_0_6: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96" name="Google Shape;96;g7fe6ec3ab8_0_6: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13628354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7382e73167_0_1: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104" name="Google Shape;104;g7382e73167_0_1: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14126455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7382e73167_0_9: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112" name="Google Shape;112;g7382e73167_0_9: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35595769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g876d9d0431_0_185: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625" name="Google Shape;625;g876d9d0431_0_185: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4224561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g876d9d0431_0_185: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625" name="Google Shape;625;g876d9d0431_0_185: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7728871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7fe6ec3ab8_0_0: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73" name="Google Shape;73;g7fe6ec3ab8_0_0: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27396012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3"/>
        <p:cNvGrpSpPr/>
        <p:nvPr/>
      </p:nvGrpSpPr>
      <p:grpSpPr>
        <a:xfrm>
          <a:off x="0" y="0"/>
          <a:ext cx="0" cy="0"/>
          <a:chOff x="0" y="0"/>
          <a:chExt cx="0" cy="0"/>
        </a:xfrm>
      </p:grpSpPr>
      <p:sp>
        <p:nvSpPr>
          <p:cNvPr id="764" name="Google Shape;764;g8bd168ee5c_0_2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5" name="Google Shape;765;g8bd168ee5c_0_2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60146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g8bd168ee5c_0_2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2" name="Google Shape;772;g8bd168ee5c_0_2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92468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5: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0" name="Google Shape;110;p5:notes"/>
          <p:cNvSpPr txBox="1">
            <a:spLocks noGrp="1"/>
          </p:cNvSpPr>
          <p:nvPr>
            <p:ph type="body" idx="1"/>
          </p:nvPr>
        </p:nvSpPr>
        <p:spPr>
          <a:xfrm>
            <a:off x="701041" y="4415790"/>
            <a:ext cx="5608319" cy="4183380"/>
          </a:xfrm>
          <a:prstGeom prst="rect">
            <a:avLst/>
          </a:prstGeom>
          <a:noFill/>
          <a:ln>
            <a:noFill/>
          </a:ln>
        </p:spPr>
        <p:txBody>
          <a:bodyPr spcFirstLastPara="1" wrap="square" lIns="93150" tIns="93150" rIns="93150" bIns="93150" anchor="t" anchorCtr="0">
            <a:noAutofit/>
          </a:bodyPr>
          <a:lstStyle/>
          <a:p>
            <a:pPr marL="0" lvl="0" indent="0" algn="l" rtl="0">
              <a:spcBef>
                <a:spcPts val="0"/>
              </a:spcBef>
              <a:spcAft>
                <a:spcPts val="0"/>
              </a:spcAft>
              <a:buNone/>
            </a:pPr>
            <a:endParaRPr sz="11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5909186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8e620ea98c_0_28: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246" name="Google Shape;246;g8e620ea98c_0_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257203259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8c93aec81a_0_14: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256" name="Google Shape;256;g8c93aec81a_0_14: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15987801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7fe6ec3ab8_0_0: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73" name="Google Shape;73;g7fe6ec3ab8_0_0: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10747810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3d788979d_2_152:notes"/>
          <p:cNvSpPr txBox="1">
            <a:spLocks noGrp="1"/>
          </p:cNvSpPr>
          <p:nvPr>
            <p:ph type="body" idx="1"/>
          </p:nvPr>
        </p:nvSpPr>
        <p:spPr>
          <a:xfrm>
            <a:off x="685800" y="4343400"/>
            <a:ext cx="54864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endParaRPr dirty="0"/>
          </a:p>
        </p:txBody>
      </p:sp>
      <p:sp>
        <p:nvSpPr>
          <p:cNvPr id="109" name="Google Shape;109;g33d788979d_2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49037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8:notes"/>
          <p:cNvSpPr txBox="1">
            <a:spLocks noGrp="1"/>
          </p:cNvSpPr>
          <p:nvPr>
            <p:ph type="body" idx="1"/>
          </p:nvPr>
        </p:nvSpPr>
        <p:spPr>
          <a:xfrm>
            <a:off x="803143" y="4342565"/>
            <a:ext cx="5477273" cy="4431708"/>
          </a:xfrm>
          <a:prstGeom prst="rect">
            <a:avLst/>
          </a:prstGeom>
        </p:spPr>
        <p:txBody>
          <a:bodyPr spcFirstLastPara="1" wrap="square" lIns="93575" tIns="46775" rIns="93575" bIns="46775" anchor="t" anchorCtr="0">
            <a:noAutofit/>
          </a:bodyPr>
          <a:lstStyle/>
          <a:p>
            <a:pPr marL="0" lvl="0" indent="0" algn="l" rtl="0">
              <a:spcBef>
                <a:spcPts val="360"/>
              </a:spcBef>
              <a:spcAft>
                <a:spcPts val="0"/>
              </a:spcAft>
              <a:buNone/>
            </a:pPr>
            <a:endParaRPr dirty="0"/>
          </a:p>
        </p:txBody>
      </p:sp>
      <p:sp>
        <p:nvSpPr>
          <p:cNvPr id="375" name="Google Shape;375;p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580381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g876d9d0431_0_197: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638" name="Google Shape;638;g876d9d0431_0_197: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7785318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g876d9d0431_0_212: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654" name="Google Shape;654;g876d9d0431_0_212: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37027423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g876d9d0431_0_212: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654" name="Google Shape;654;g876d9d0431_0_212: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4346953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1"/>
        <p:cNvGrpSpPr/>
        <p:nvPr/>
      </p:nvGrpSpPr>
      <p:grpSpPr>
        <a:xfrm>
          <a:off x="0" y="0"/>
          <a:ext cx="0" cy="0"/>
          <a:chOff x="0" y="0"/>
          <a:chExt cx="0" cy="0"/>
        </a:xfrm>
      </p:grpSpPr>
      <p:sp>
        <p:nvSpPr>
          <p:cNvPr id="702" name="Google Shape;702;g876d9d0431_0_292: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03" name="Google Shape;703;g876d9d0431_0_292:notes"/>
          <p:cNvSpPr txBox="1">
            <a:spLocks noGrp="1"/>
          </p:cNvSpPr>
          <p:nvPr>
            <p:ph type="body" idx="1"/>
          </p:nvPr>
        </p:nvSpPr>
        <p:spPr>
          <a:xfrm>
            <a:off x="803143" y="4342565"/>
            <a:ext cx="5477400" cy="4431600"/>
          </a:xfrm>
          <a:prstGeom prst="rect">
            <a:avLst/>
          </a:prstGeom>
          <a:noFill/>
          <a:ln>
            <a:noFill/>
          </a:ln>
        </p:spPr>
        <p:txBody>
          <a:bodyPr spcFirstLastPara="1" wrap="square" lIns="93575" tIns="46775" rIns="93575" bIns="46775" anchor="t" anchorCtr="0">
            <a:noAutofit/>
          </a:bodyPr>
          <a:lstStyle/>
          <a:p>
            <a:pPr marL="0" lvl="0" indent="0" algn="l" rtl="0">
              <a:spcBef>
                <a:spcPts val="0"/>
              </a:spcBef>
              <a:spcAft>
                <a:spcPts val="0"/>
              </a:spcAft>
              <a:buNone/>
            </a:pPr>
            <a:endParaRPr dirty="0"/>
          </a:p>
        </p:txBody>
      </p:sp>
      <p:sp>
        <p:nvSpPr>
          <p:cNvPr id="704" name="Google Shape;704;g876d9d0431_0_292:notes"/>
          <p:cNvSpPr txBox="1">
            <a:spLocks noGrp="1"/>
          </p:cNvSpPr>
          <p:nvPr>
            <p:ph type="sldNum" idx="12"/>
          </p:nvPr>
        </p:nvSpPr>
        <p:spPr>
          <a:xfrm>
            <a:off x="3972773" y="8831580"/>
            <a:ext cx="3037500" cy="464700"/>
          </a:xfrm>
          <a:prstGeom prst="rect">
            <a:avLst/>
          </a:prstGeom>
          <a:noFill/>
          <a:ln>
            <a:noFill/>
          </a:ln>
        </p:spPr>
        <p:txBody>
          <a:bodyPr spcFirstLastPara="1" wrap="square" lIns="93575" tIns="46775" rIns="93575" bIns="46775" anchor="b" anchorCtr="0">
            <a:noAutofit/>
          </a:bodyPr>
          <a:lstStyle/>
          <a:p>
            <a:pPr marL="0" lvl="0" indent="0" algn="r" rtl="0">
              <a:lnSpc>
                <a:spcPct val="100000"/>
              </a:lnSpc>
              <a:spcBef>
                <a:spcPts val="0"/>
              </a:spcBef>
              <a:spcAft>
                <a:spcPts val="0"/>
              </a:spcAft>
              <a:buNone/>
            </a:pPr>
            <a:fld id="{00000000-1234-1234-1234-123412341234}" type="slidenum">
              <a:rPr lang="en-US"/>
              <a:t>58</a:t>
            </a:fld>
            <a:endParaRPr dirty="0"/>
          </a:p>
        </p:txBody>
      </p:sp>
    </p:spTree>
    <p:extLst>
      <p:ext uri="{BB962C8B-B14F-4D97-AF65-F5344CB8AC3E}">
        <p14:creationId xmlns:p14="http://schemas.microsoft.com/office/powerpoint/2010/main" val="211448096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3d788979d_2_152:notes"/>
          <p:cNvSpPr txBox="1">
            <a:spLocks noGrp="1"/>
          </p:cNvSpPr>
          <p:nvPr>
            <p:ph type="body" idx="1"/>
          </p:nvPr>
        </p:nvSpPr>
        <p:spPr>
          <a:xfrm>
            <a:off x="685800" y="4343400"/>
            <a:ext cx="54864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endParaRPr dirty="0"/>
          </a:p>
        </p:txBody>
      </p:sp>
      <p:sp>
        <p:nvSpPr>
          <p:cNvPr id="109" name="Google Shape;109;g33d788979d_2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2620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8:notes"/>
          <p:cNvSpPr txBox="1">
            <a:spLocks noGrp="1"/>
          </p:cNvSpPr>
          <p:nvPr>
            <p:ph type="body" idx="1"/>
          </p:nvPr>
        </p:nvSpPr>
        <p:spPr>
          <a:xfrm>
            <a:off x="803143" y="4342565"/>
            <a:ext cx="5477273" cy="4431708"/>
          </a:xfrm>
          <a:prstGeom prst="rect">
            <a:avLst/>
          </a:prstGeom>
        </p:spPr>
        <p:txBody>
          <a:bodyPr spcFirstLastPara="1" wrap="square" lIns="93575" tIns="46775" rIns="93575" bIns="46775" anchor="t" anchorCtr="0">
            <a:noAutofit/>
          </a:bodyPr>
          <a:lstStyle/>
          <a:p>
            <a:pPr marL="0" lvl="0" indent="0" algn="l" rtl="0">
              <a:spcBef>
                <a:spcPts val="360"/>
              </a:spcBef>
              <a:spcAft>
                <a:spcPts val="0"/>
              </a:spcAft>
              <a:buNone/>
            </a:pPr>
            <a:endParaRPr dirty="0"/>
          </a:p>
        </p:txBody>
      </p:sp>
      <p:sp>
        <p:nvSpPr>
          <p:cNvPr id="375" name="Google Shape;375;p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3275187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8:notes"/>
          <p:cNvSpPr txBox="1">
            <a:spLocks noGrp="1"/>
          </p:cNvSpPr>
          <p:nvPr>
            <p:ph type="body" idx="1"/>
          </p:nvPr>
        </p:nvSpPr>
        <p:spPr>
          <a:xfrm>
            <a:off x="803143" y="4342565"/>
            <a:ext cx="5477273" cy="4431708"/>
          </a:xfrm>
          <a:prstGeom prst="rect">
            <a:avLst/>
          </a:prstGeom>
        </p:spPr>
        <p:txBody>
          <a:bodyPr spcFirstLastPara="1" wrap="square" lIns="93575" tIns="46775" rIns="93575" bIns="46775" anchor="t" anchorCtr="0">
            <a:noAutofit/>
          </a:bodyPr>
          <a:lstStyle/>
          <a:p>
            <a:pPr marL="0" lvl="0" indent="0" algn="l" rtl="0">
              <a:spcBef>
                <a:spcPts val="360"/>
              </a:spcBef>
              <a:spcAft>
                <a:spcPts val="0"/>
              </a:spcAft>
              <a:buNone/>
            </a:pPr>
            <a:endParaRPr dirty="0"/>
          </a:p>
        </p:txBody>
      </p:sp>
      <p:sp>
        <p:nvSpPr>
          <p:cNvPr id="375" name="Google Shape;375;p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441780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9:notes"/>
          <p:cNvSpPr txBox="1">
            <a:spLocks noGrp="1"/>
          </p:cNvSpPr>
          <p:nvPr>
            <p:ph type="body" idx="1"/>
          </p:nvPr>
        </p:nvSpPr>
        <p:spPr>
          <a:xfrm>
            <a:off x="803143" y="4342565"/>
            <a:ext cx="5477273" cy="4431708"/>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176" name="Google Shape;176;p19: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78967381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9:notes"/>
          <p:cNvSpPr txBox="1">
            <a:spLocks noGrp="1"/>
          </p:cNvSpPr>
          <p:nvPr>
            <p:ph type="body" idx="1"/>
          </p:nvPr>
        </p:nvSpPr>
        <p:spPr>
          <a:xfrm>
            <a:off x="803143" y="4342565"/>
            <a:ext cx="5477273" cy="4431708"/>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176" name="Google Shape;176;p19: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85506927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9:notes"/>
          <p:cNvSpPr txBox="1">
            <a:spLocks noGrp="1"/>
          </p:cNvSpPr>
          <p:nvPr>
            <p:ph type="body" idx="1"/>
          </p:nvPr>
        </p:nvSpPr>
        <p:spPr>
          <a:xfrm>
            <a:off x="803143" y="4342565"/>
            <a:ext cx="5477273" cy="4431708"/>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176" name="Google Shape;176;p19: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229934579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9:notes"/>
          <p:cNvSpPr txBox="1">
            <a:spLocks noGrp="1"/>
          </p:cNvSpPr>
          <p:nvPr>
            <p:ph type="body" idx="1"/>
          </p:nvPr>
        </p:nvSpPr>
        <p:spPr>
          <a:xfrm>
            <a:off x="803143" y="4342565"/>
            <a:ext cx="5477273" cy="4431708"/>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176" name="Google Shape;176;p19: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34963961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3d788979d_2_152:notes"/>
          <p:cNvSpPr txBox="1">
            <a:spLocks noGrp="1"/>
          </p:cNvSpPr>
          <p:nvPr>
            <p:ph type="body" idx="1"/>
          </p:nvPr>
        </p:nvSpPr>
        <p:spPr>
          <a:xfrm>
            <a:off x="685800" y="4343400"/>
            <a:ext cx="54864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endParaRPr dirty="0"/>
          </a:p>
        </p:txBody>
      </p:sp>
      <p:sp>
        <p:nvSpPr>
          <p:cNvPr id="109" name="Google Shape;109;g33d788979d_2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863436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8:notes"/>
          <p:cNvSpPr txBox="1">
            <a:spLocks noGrp="1"/>
          </p:cNvSpPr>
          <p:nvPr>
            <p:ph type="body" idx="1"/>
          </p:nvPr>
        </p:nvSpPr>
        <p:spPr>
          <a:xfrm>
            <a:off x="803143" y="4342565"/>
            <a:ext cx="5477273" cy="4431708"/>
          </a:xfrm>
          <a:prstGeom prst="rect">
            <a:avLst/>
          </a:prstGeom>
        </p:spPr>
        <p:txBody>
          <a:bodyPr spcFirstLastPara="1" wrap="square" lIns="93575" tIns="46775" rIns="93575" bIns="46775" anchor="t" anchorCtr="0">
            <a:noAutofit/>
          </a:bodyPr>
          <a:lstStyle/>
          <a:p>
            <a:pPr marL="0" lvl="0" indent="0" algn="l" rtl="0">
              <a:spcBef>
                <a:spcPts val="360"/>
              </a:spcBef>
              <a:spcAft>
                <a:spcPts val="0"/>
              </a:spcAft>
              <a:buNone/>
            </a:pPr>
            <a:endParaRPr dirty="0"/>
          </a:p>
        </p:txBody>
      </p:sp>
      <p:sp>
        <p:nvSpPr>
          <p:cNvPr id="375" name="Google Shape;375;p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4787149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8:notes"/>
          <p:cNvSpPr txBox="1">
            <a:spLocks noGrp="1"/>
          </p:cNvSpPr>
          <p:nvPr>
            <p:ph type="body" idx="1"/>
          </p:nvPr>
        </p:nvSpPr>
        <p:spPr>
          <a:xfrm>
            <a:off x="803143" y="4342565"/>
            <a:ext cx="5477273" cy="4431708"/>
          </a:xfrm>
          <a:prstGeom prst="rect">
            <a:avLst/>
          </a:prstGeom>
        </p:spPr>
        <p:txBody>
          <a:bodyPr spcFirstLastPara="1" wrap="square" lIns="93575" tIns="46775" rIns="93575" bIns="46775" anchor="t" anchorCtr="0">
            <a:noAutofit/>
          </a:bodyPr>
          <a:lstStyle/>
          <a:p>
            <a:pPr marL="0" lvl="0" indent="0" algn="l" rtl="0">
              <a:spcBef>
                <a:spcPts val="360"/>
              </a:spcBef>
              <a:spcAft>
                <a:spcPts val="0"/>
              </a:spcAft>
              <a:buNone/>
            </a:pPr>
            <a:endParaRPr dirty="0"/>
          </a:p>
        </p:txBody>
      </p:sp>
      <p:sp>
        <p:nvSpPr>
          <p:cNvPr id="375" name="Google Shape;375;p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82326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6:notes"/>
          <p:cNvSpPr txBox="1">
            <a:spLocks noGrp="1"/>
          </p:cNvSpPr>
          <p:nvPr>
            <p:ph type="body" idx="1"/>
          </p:nvPr>
        </p:nvSpPr>
        <p:spPr>
          <a:xfrm>
            <a:off x="803143" y="4342565"/>
            <a:ext cx="5477273" cy="4431708"/>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73" name="Google Shape;73;p6: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241374029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3d788979d_2_152:notes"/>
          <p:cNvSpPr txBox="1">
            <a:spLocks noGrp="1"/>
          </p:cNvSpPr>
          <p:nvPr>
            <p:ph type="body" idx="1"/>
          </p:nvPr>
        </p:nvSpPr>
        <p:spPr>
          <a:xfrm>
            <a:off x="685800" y="4343400"/>
            <a:ext cx="54864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endParaRPr dirty="0"/>
          </a:p>
        </p:txBody>
      </p:sp>
      <p:sp>
        <p:nvSpPr>
          <p:cNvPr id="109" name="Google Shape;109;g33d788979d_2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7128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3d788979d_2_152:notes"/>
          <p:cNvSpPr txBox="1">
            <a:spLocks noGrp="1"/>
          </p:cNvSpPr>
          <p:nvPr>
            <p:ph type="body" idx="1"/>
          </p:nvPr>
        </p:nvSpPr>
        <p:spPr>
          <a:xfrm>
            <a:off x="685800" y="4343400"/>
            <a:ext cx="54864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endParaRPr dirty="0"/>
          </a:p>
        </p:txBody>
      </p:sp>
      <p:sp>
        <p:nvSpPr>
          <p:cNvPr id="109" name="Google Shape;109;g33d788979d_2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3819891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8:notes"/>
          <p:cNvSpPr txBox="1">
            <a:spLocks noGrp="1"/>
          </p:cNvSpPr>
          <p:nvPr>
            <p:ph type="body" idx="1"/>
          </p:nvPr>
        </p:nvSpPr>
        <p:spPr>
          <a:xfrm>
            <a:off x="803143" y="4342565"/>
            <a:ext cx="5477273" cy="4431708"/>
          </a:xfrm>
          <a:prstGeom prst="rect">
            <a:avLst/>
          </a:prstGeom>
        </p:spPr>
        <p:txBody>
          <a:bodyPr spcFirstLastPara="1" wrap="square" lIns="93575" tIns="46775" rIns="93575" bIns="46775" anchor="t" anchorCtr="0">
            <a:noAutofit/>
          </a:bodyPr>
          <a:lstStyle/>
          <a:p>
            <a:pPr marL="0" lvl="0" indent="0" algn="l" rtl="0">
              <a:spcBef>
                <a:spcPts val="360"/>
              </a:spcBef>
              <a:spcAft>
                <a:spcPts val="0"/>
              </a:spcAft>
              <a:buNone/>
            </a:pPr>
            <a:endParaRPr dirty="0"/>
          </a:p>
        </p:txBody>
      </p:sp>
      <p:sp>
        <p:nvSpPr>
          <p:cNvPr id="375" name="Google Shape;375;p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306836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8:notes"/>
          <p:cNvSpPr txBox="1">
            <a:spLocks noGrp="1"/>
          </p:cNvSpPr>
          <p:nvPr>
            <p:ph type="body" idx="1"/>
          </p:nvPr>
        </p:nvSpPr>
        <p:spPr>
          <a:xfrm>
            <a:off x="803143" y="4342565"/>
            <a:ext cx="5477273" cy="4431708"/>
          </a:xfrm>
          <a:prstGeom prst="rect">
            <a:avLst/>
          </a:prstGeom>
        </p:spPr>
        <p:txBody>
          <a:bodyPr spcFirstLastPara="1" wrap="square" lIns="93575" tIns="46775" rIns="93575" bIns="46775" anchor="t" anchorCtr="0">
            <a:noAutofit/>
          </a:bodyPr>
          <a:lstStyle/>
          <a:p>
            <a:pPr marL="0" lvl="0" indent="0" algn="l" rtl="0">
              <a:spcBef>
                <a:spcPts val="360"/>
              </a:spcBef>
              <a:spcAft>
                <a:spcPts val="0"/>
              </a:spcAft>
              <a:buNone/>
            </a:pPr>
            <a:endParaRPr dirty="0"/>
          </a:p>
        </p:txBody>
      </p:sp>
      <p:sp>
        <p:nvSpPr>
          <p:cNvPr id="375" name="Google Shape;375;p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4311741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8:notes"/>
          <p:cNvSpPr txBox="1">
            <a:spLocks noGrp="1"/>
          </p:cNvSpPr>
          <p:nvPr>
            <p:ph type="body" idx="1"/>
          </p:nvPr>
        </p:nvSpPr>
        <p:spPr>
          <a:xfrm>
            <a:off x="803143" y="4342565"/>
            <a:ext cx="5477273" cy="4431708"/>
          </a:xfrm>
          <a:prstGeom prst="rect">
            <a:avLst/>
          </a:prstGeom>
        </p:spPr>
        <p:txBody>
          <a:bodyPr spcFirstLastPara="1" wrap="square" lIns="93575" tIns="46775" rIns="93575" bIns="46775" anchor="t" anchorCtr="0">
            <a:noAutofit/>
          </a:bodyPr>
          <a:lstStyle/>
          <a:p>
            <a:pPr marL="0" lvl="0" indent="0" algn="l" rtl="0">
              <a:spcBef>
                <a:spcPts val="360"/>
              </a:spcBef>
              <a:spcAft>
                <a:spcPts val="0"/>
              </a:spcAft>
              <a:buNone/>
            </a:pPr>
            <a:endParaRPr dirty="0"/>
          </a:p>
        </p:txBody>
      </p:sp>
      <p:sp>
        <p:nvSpPr>
          <p:cNvPr id="375" name="Google Shape;375;p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6719241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8:notes"/>
          <p:cNvSpPr txBox="1">
            <a:spLocks noGrp="1"/>
          </p:cNvSpPr>
          <p:nvPr>
            <p:ph type="body" idx="1"/>
          </p:nvPr>
        </p:nvSpPr>
        <p:spPr>
          <a:xfrm>
            <a:off x="803143" y="4342565"/>
            <a:ext cx="5477273" cy="4431708"/>
          </a:xfrm>
          <a:prstGeom prst="rect">
            <a:avLst/>
          </a:prstGeom>
        </p:spPr>
        <p:txBody>
          <a:bodyPr spcFirstLastPara="1" wrap="square" lIns="93575" tIns="46775" rIns="93575" bIns="46775" anchor="t" anchorCtr="0">
            <a:noAutofit/>
          </a:bodyPr>
          <a:lstStyle/>
          <a:p>
            <a:pPr marL="0" lvl="0" indent="0" algn="l" rtl="0">
              <a:spcBef>
                <a:spcPts val="360"/>
              </a:spcBef>
              <a:spcAft>
                <a:spcPts val="0"/>
              </a:spcAft>
              <a:buNone/>
            </a:pPr>
            <a:endParaRPr dirty="0"/>
          </a:p>
        </p:txBody>
      </p:sp>
      <p:sp>
        <p:nvSpPr>
          <p:cNvPr id="375" name="Google Shape;375;p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83189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8:notes"/>
          <p:cNvSpPr txBox="1">
            <a:spLocks noGrp="1"/>
          </p:cNvSpPr>
          <p:nvPr>
            <p:ph type="body" idx="1"/>
          </p:nvPr>
        </p:nvSpPr>
        <p:spPr>
          <a:xfrm>
            <a:off x="803143" y="4342565"/>
            <a:ext cx="5477273" cy="4431708"/>
          </a:xfrm>
          <a:prstGeom prst="rect">
            <a:avLst/>
          </a:prstGeom>
        </p:spPr>
        <p:txBody>
          <a:bodyPr spcFirstLastPara="1" wrap="square" lIns="93575" tIns="46775" rIns="93575" bIns="46775" anchor="t" anchorCtr="0">
            <a:noAutofit/>
          </a:bodyPr>
          <a:lstStyle/>
          <a:p>
            <a:pPr marL="0" lvl="0" indent="0" algn="l" rtl="0">
              <a:spcBef>
                <a:spcPts val="360"/>
              </a:spcBef>
              <a:spcAft>
                <a:spcPts val="0"/>
              </a:spcAft>
              <a:buNone/>
            </a:pPr>
            <a:endParaRPr dirty="0"/>
          </a:p>
        </p:txBody>
      </p:sp>
      <p:sp>
        <p:nvSpPr>
          <p:cNvPr id="375" name="Google Shape;375;p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111187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3d788979d_2_152:notes"/>
          <p:cNvSpPr txBox="1">
            <a:spLocks noGrp="1"/>
          </p:cNvSpPr>
          <p:nvPr>
            <p:ph type="body" idx="1"/>
          </p:nvPr>
        </p:nvSpPr>
        <p:spPr>
          <a:xfrm>
            <a:off x="685800" y="4343400"/>
            <a:ext cx="54864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endParaRPr dirty="0"/>
          </a:p>
        </p:txBody>
      </p:sp>
      <p:sp>
        <p:nvSpPr>
          <p:cNvPr id="109" name="Google Shape;109;g33d788979d_2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1764561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8:notes"/>
          <p:cNvSpPr txBox="1">
            <a:spLocks noGrp="1"/>
          </p:cNvSpPr>
          <p:nvPr>
            <p:ph type="body" idx="1"/>
          </p:nvPr>
        </p:nvSpPr>
        <p:spPr>
          <a:xfrm>
            <a:off x="803143" y="4342565"/>
            <a:ext cx="5477273" cy="4431708"/>
          </a:xfrm>
          <a:prstGeom prst="rect">
            <a:avLst/>
          </a:prstGeom>
        </p:spPr>
        <p:txBody>
          <a:bodyPr spcFirstLastPara="1" wrap="square" lIns="93575" tIns="46775" rIns="93575" bIns="46775" anchor="t" anchorCtr="0">
            <a:noAutofit/>
          </a:bodyPr>
          <a:lstStyle/>
          <a:p>
            <a:pPr marL="0" lvl="0" indent="0" algn="l" rtl="0">
              <a:spcBef>
                <a:spcPts val="360"/>
              </a:spcBef>
              <a:spcAft>
                <a:spcPts val="0"/>
              </a:spcAft>
              <a:buNone/>
            </a:pPr>
            <a:endParaRPr dirty="0"/>
          </a:p>
        </p:txBody>
      </p:sp>
      <p:sp>
        <p:nvSpPr>
          <p:cNvPr id="375" name="Google Shape;375;p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475435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8:notes"/>
          <p:cNvSpPr txBox="1">
            <a:spLocks noGrp="1"/>
          </p:cNvSpPr>
          <p:nvPr>
            <p:ph type="body" idx="1"/>
          </p:nvPr>
        </p:nvSpPr>
        <p:spPr>
          <a:xfrm>
            <a:off x="803143" y="4342565"/>
            <a:ext cx="5477273" cy="4431708"/>
          </a:xfrm>
          <a:prstGeom prst="rect">
            <a:avLst/>
          </a:prstGeom>
        </p:spPr>
        <p:txBody>
          <a:bodyPr spcFirstLastPara="1" wrap="square" lIns="93575" tIns="46775" rIns="93575" bIns="46775" anchor="t" anchorCtr="0">
            <a:noAutofit/>
          </a:bodyPr>
          <a:lstStyle/>
          <a:p>
            <a:pPr marL="0" lvl="0" indent="0" algn="l" rtl="0">
              <a:spcBef>
                <a:spcPts val="360"/>
              </a:spcBef>
              <a:spcAft>
                <a:spcPts val="0"/>
              </a:spcAft>
              <a:buNone/>
            </a:pPr>
            <a:endParaRPr dirty="0"/>
          </a:p>
        </p:txBody>
      </p:sp>
      <p:sp>
        <p:nvSpPr>
          <p:cNvPr id="375" name="Google Shape;375;p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986867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3d788979d_2_152:notes"/>
          <p:cNvSpPr txBox="1">
            <a:spLocks noGrp="1"/>
          </p:cNvSpPr>
          <p:nvPr>
            <p:ph type="body" idx="1"/>
          </p:nvPr>
        </p:nvSpPr>
        <p:spPr>
          <a:xfrm>
            <a:off x="685800" y="4343400"/>
            <a:ext cx="54864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endParaRPr dirty="0"/>
          </a:p>
        </p:txBody>
      </p:sp>
      <p:sp>
        <p:nvSpPr>
          <p:cNvPr id="109" name="Google Shape;109;g33d788979d_2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305725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6:notes"/>
          <p:cNvSpPr txBox="1">
            <a:spLocks noGrp="1"/>
          </p:cNvSpPr>
          <p:nvPr>
            <p:ph type="body" idx="1"/>
          </p:nvPr>
        </p:nvSpPr>
        <p:spPr>
          <a:xfrm>
            <a:off x="803143" y="4342565"/>
            <a:ext cx="5477273" cy="4431708"/>
          </a:xfrm>
          <a:prstGeom prst="rect">
            <a:avLst/>
          </a:prstGeom>
          <a:noFill/>
          <a:ln>
            <a:noFill/>
          </a:ln>
        </p:spPr>
        <p:txBody>
          <a:bodyPr spcFirstLastPara="1" wrap="square" lIns="93575" tIns="46775" rIns="93575" bIns="46775" anchor="t" anchorCtr="0">
            <a:noAutofit/>
          </a:bodyPr>
          <a:lstStyle/>
          <a:p>
            <a:pPr marL="0" lvl="0" indent="0" algn="l" rtl="0">
              <a:lnSpc>
                <a:spcPct val="100000"/>
              </a:lnSpc>
              <a:spcBef>
                <a:spcPts val="360"/>
              </a:spcBef>
              <a:spcAft>
                <a:spcPts val="0"/>
              </a:spcAft>
              <a:buSzPts val="1400"/>
              <a:buNone/>
            </a:pPr>
            <a:endParaRPr dirty="0"/>
          </a:p>
        </p:txBody>
      </p:sp>
      <p:sp>
        <p:nvSpPr>
          <p:cNvPr id="73" name="Google Shape;73;p6: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8239262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8:notes"/>
          <p:cNvSpPr txBox="1">
            <a:spLocks noGrp="1"/>
          </p:cNvSpPr>
          <p:nvPr>
            <p:ph type="body" idx="1"/>
          </p:nvPr>
        </p:nvSpPr>
        <p:spPr>
          <a:xfrm>
            <a:off x="803143" y="4342565"/>
            <a:ext cx="5477273" cy="4431708"/>
          </a:xfrm>
          <a:prstGeom prst="rect">
            <a:avLst/>
          </a:prstGeom>
        </p:spPr>
        <p:txBody>
          <a:bodyPr spcFirstLastPara="1" wrap="square" lIns="93575" tIns="46775" rIns="93575" bIns="46775" anchor="t" anchorCtr="0">
            <a:noAutofit/>
          </a:bodyPr>
          <a:lstStyle/>
          <a:p>
            <a:pPr marL="0" lvl="0" indent="0" algn="l" rtl="0">
              <a:spcBef>
                <a:spcPts val="360"/>
              </a:spcBef>
              <a:spcAft>
                <a:spcPts val="0"/>
              </a:spcAft>
              <a:buNone/>
            </a:pPr>
            <a:endParaRPr dirty="0"/>
          </a:p>
        </p:txBody>
      </p:sp>
      <p:sp>
        <p:nvSpPr>
          <p:cNvPr id="375" name="Google Shape;375;p28:notes"/>
          <p:cNvSpPr>
            <a:spLocks noGrp="1" noRot="1" noChangeAspect="1"/>
          </p:cNvSpPr>
          <p:nvPr>
            <p:ph type="sldImg" idx="2"/>
          </p:nvPr>
        </p:nvSpPr>
        <p:spPr>
          <a:xfrm>
            <a:off x="404813"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1470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3d788979d_2_152:notes"/>
          <p:cNvSpPr txBox="1">
            <a:spLocks noGrp="1"/>
          </p:cNvSpPr>
          <p:nvPr>
            <p:ph type="body" idx="1"/>
          </p:nvPr>
        </p:nvSpPr>
        <p:spPr>
          <a:xfrm>
            <a:off x="685800" y="4343400"/>
            <a:ext cx="54864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endParaRPr dirty="0"/>
          </a:p>
        </p:txBody>
      </p:sp>
      <p:sp>
        <p:nvSpPr>
          <p:cNvPr id="109" name="Google Shape;109;g33d788979d_2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9592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commerce.gov/"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k Blue 1">
  <p:cSld name="Dk Blue 1">
    <p:spTree>
      <p:nvGrpSpPr>
        <p:cNvPr id="1" name="Shape 66"/>
        <p:cNvGrpSpPr/>
        <p:nvPr/>
      </p:nvGrpSpPr>
      <p:grpSpPr>
        <a:xfrm>
          <a:off x="0" y="0"/>
          <a:ext cx="0" cy="0"/>
          <a:chOff x="0" y="0"/>
          <a:chExt cx="0" cy="0"/>
        </a:xfrm>
      </p:grpSpPr>
      <p:sp>
        <p:nvSpPr>
          <p:cNvPr id="67" name="Google Shape;67;p13"/>
          <p:cNvSpPr/>
          <p:nvPr/>
        </p:nvSpPr>
        <p:spPr>
          <a:xfrm>
            <a:off x="317575" y="0"/>
            <a:ext cx="8826600" cy="4837200"/>
          </a:xfrm>
          <a:prstGeom prst="rect">
            <a:avLst/>
          </a:prstGeom>
          <a:solidFill>
            <a:srgbClr val="0070C0"/>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8" name="Google Shape;68;p13"/>
          <p:cNvSpPr txBox="1">
            <a:spLocks noGrp="1"/>
          </p:cNvSpPr>
          <p:nvPr>
            <p:ph type="title"/>
          </p:nvPr>
        </p:nvSpPr>
        <p:spPr>
          <a:xfrm>
            <a:off x="762000" y="800099"/>
            <a:ext cx="7933800" cy="9717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chemeClr val="lt1"/>
              </a:buClr>
              <a:buSzPts val="4400"/>
              <a:buFont typeface="Arial"/>
              <a:buNone/>
              <a:defRPr sz="4400" b="1" i="0" u="none" strike="noStrike" cap="none">
                <a:solidFill>
                  <a:schemeClr val="lt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69" name="Google Shape;69;p13"/>
          <p:cNvSpPr/>
          <p:nvPr/>
        </p:nvSpPr>
        <p:spPr>
          <a:xfrm>
            <a:off x="0" y="4800601"/>
            <a:ext cx="9144000" cy="342900"/>
          </a:xfrm>
          <a:prstGeom prst="rect">
            <a:avLst/>
          </a:prstGeom>
          <a:solidFill>
            <a:srgbClr val="D6F5FF"/>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70" name="Google Shape;70;p13">
            <a:hlinkClick r:id="rId2"/>
          </p:cNvPr>
          <p:cNvPicPr preferRelativeResize="0"/>
          <p:nvPr/>
        </p:nvPicPr>
        <p:blipFill rotWithShape="1">
          <a:blip r:embed="rId3">
            <a:alphaModFix/>
          </a:blip>
          <a:srcRect/>
          <a:stretch/>
        </p:blipFill>
        <p:spPr>
          <a:xfrm>
            <a:off x="228600" y="4832593"/>
            <a:ext cx="278916" cy="278916"/>
          </a:xfrm>
          <a:prstGeom prst="rect">
            <a:avLst/>
          </a:prstGeom>
          <a:noFill/>
          <a:ln>
            <a:noFill/>
          </a:ln>
        </p:spPr>
      </p:pic>
      <p:sp>
        <p:nvSpPr>
          <p:cNvPr id="71" name="Google Shape;71;p13"/>
          <p:cNvSpPr txBox="1"/>
          <p:nvPr/>
        </p:nvSpPr>
        <p:spPr>
          <a:xfrm>
            <a:off x="522146" y="4772984"/>
            <a:ext cx="3976800" cy="46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dk1"/>
                </a:solidFill>
              </a:rPr>
              <a:t>NATIONAL WEATHER SERVICE</a:t>
            </a:r>
            <a:endParaRPr b="1" dirty="0">
              <a:solidFill>
                <a:schemeClr val="dk1"/>
              </a:solidFill>
            </a:endParaRPr>
          </a:p>
          <a:p>
            <a:pPr marL="0" lvl="0" indent="0" algn="l" rtl="0">
              <a:spcBef>
                <a:spcPts val="0"/>
              </a:spcBef>
              <a:spcAft>
                <a:spcPts val="0"/>
              </a:spcAft>
              <a:buNone/>
            </a:pPr>
            <a:endParaRPr dirty="0"/>
          </a:p>
        </p:txBody>
      </p:sp>
      <p:sp>
        <p:nvSpPr>
          <p:cNvPr id="72" name="Google Shape;72;p13"/>
          <p:cNvSpPr txBox="1"/>
          <p:nvPr/>
        </p:nvSpPr>
        <p:spPr>
          <a:xfrm>
            <a:off x="1447800" y="4879264"/>
            <a:ext cx="7239000" cy="1155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Clr>
                <a:srgbClr val="0B4596"/>
              </a:buClr>
              <a:buSzPts val="1000"/>
              <a:buFont typeface="Arial Narrow"/>
              <a:buNone/>
            </a:pPr>
            <a:r>
              <a:rPr lang="en" sz="1300" b="1">
                <a:solidFill>
                  <a:srgbClr val="0B4596"/>
                </a:solidFill>
                <a:latin typeface="Arial Narrow"/>
                <a:ea typeface="Arial Narrow"/>
                <a:cs typeface="Arial Narrow"/>
                <a:sym typeface="Arial Narrow"/>
              </a:rPr>
              <a:t>Building a Weather-Ready Nation</a:t>
            </a:r>
            <a:r>
              <a:rPr lang="en" sz="1300" b="1" i="0" u="none" strike="noStrike" cap="none">
                <a:solidFill>
                  <a:srgbClr val="0B4596"/>
                </a:solidFill>
                <a:latin typeface="Arial Narrow"/>
                <a:ea typeface="Arial Narrow"/>
                <a:cs typeface="Arial Narrow"/>
                <a:sym typeface="Arial Narrow"/>
              </a:rPr>
              <a:t>  //  </a:t>
            </a:r>
            <a:fld id="{00000000-1234-1234-1234-123412341234}" type="slidenum">
              <a:rPr lang="en" sz="1300" b="1" i="0" u="none" strike="noStrike" cap="none">
                <a:solidFill>
                  <a:srgbClr val="0B4596"/>
                </a:solidFill>
                <a:latin typeface="Arial Narrow"/>
                <a:ea typeface="Arial Narrow"/>
                <a:cs typeface="Arial Narrow"/>
                <a:sym typeface="Arial Narrow"/>
              </a:rPr>
              <a:t>‹#›</a:t>
            </a:fld>
            <a:endParaRPr sz="1300" b="1" i="0" u="none" strike="noStrike" cap="none" dirty="0">
              <a:solidFill>
                <a:srgbClr val="0B4596"/>
              </a:solidFill>
              <a:latin typeface="Arial Narrow"/>
              <a:ea typeface="Arial Narrow"/>
              <a:cs typeface="Arial Narrow"/>
              <a:sym typeface="Arial Narrow"/>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3"/>
        <p:cNvGrpSpPr/>
        <p:nvPr/>
      </p:nvGrpSpPr>
      <p:grpSpPr>
        <a:xfrm>
          <a:off x="0" y="0"/>
          <a:ext cx="0" cy="0"/>
          <a:chOff x="0" y="0"/>
          <a:chExt cx="0" cy="0"/>
        </a:xfrm>
      </p:grpSpPr>
      <p:sp>
        <p:nvSpPr>
          <p:cNvPr id="74" name="Google Shape;74;p14"/>
          <p:cNvSpPr txBox="1">
            <a:spLocks noGrp="1"/>
          </p:cNvSpPr>
          <p:nvPr>
            <p:ph type="title"/>
          </p:nvPr>
        </p:nvSpPr>
        <p:spPr>
          <a:xfrm>
            <a:off x="457200" y="205979"/>
            <a:ext cx="8229600" cy="8574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4"/>
        <p:cNvGrpSpPr/>
        <p:nvPr/>
      </p:nvGrpSpPr>
      <p:grpSpPr>
        <a:xfrm>
          <a:off x="0" y="0"/>
          <a:ext cx="0" cy="0"/>
          <a:chOff x="0" y="0"/>
          <a:chExt cx="0" cy="0"/>
        </a:xfrm>
      </p:grpSpPr>
      <p:sp>
        <p:nvSpPr>
          <p:cNvPr id="85" name="Google Shape;85;p16"/>
          <p:cNvSpPr txBox="1">
            <a:spLocks noGrp="1"/>
          </p:cNvSpPr>
          <p:nvPr>
            <p:ph type="title"/>
          </p:nvPr>
        </p:nvSpPr>
        <p:spPr>
          <a:xfrm>
            <a:off x="457200" y="205979"/>
            <a:ext cx="8229600" cy="8574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86" name="Google Shape;86;p16"/>
          <p:cNvSpPr txBox="1">
            <a:spLocks noGrp="1"/>
          </p:cNvSpPr>
          <p:nvPr>
            <p:ph type="body" idx="1"/>
          </p:nvPr>
        </p:nvSpPr>
        <p:spPr>
          <a:xfrm>
            <a:off x="457200" y="1200157"/>
            <a:ext cx="4038600" cy="33945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7" name="Google Shape;87;p16"/>
          <p:cNvSpPr txBox="1">
            <a:spLocks noGrp="1"/>
          </p:cNvSpPr>
          <p:nvPr>
            <p:ph type="body" idx="2"/>
          </p:nvPr>
        </p:nvSpPr>
        <p:spPr>
          <a:xfrm>
            <a:off x="4648200" y="1200157"/>
            <a:ext cx="4038600" cy="33945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1"/>
        <p:cNvGrpSpPr/>
        <p:nvPr/>
      </p:nvGrpSpPr>
      <p:grpSpPr>
        <a:xfrm>
          <a:off x="0" y="0"/>
          <a:ext cx="0" cy="0"/>
          <a:chOff x="0" y="0"/>
          <a:chExt cx="0" cy="0"/>
        </a:xfrm>
      </p:grpSpPr>
      <p:sp>
        <p:nvSpPr>
          <p:cNvPr id="22" name="Google Shape;22;p4"/>
          <p:cNvSpPr txBox="1">
            <a:spLocks noGrp="1"/>
          </p:cNvSpPr>
          <p:nvPr>
            <p:ph type="title"/>
          </p:nvPr>
        </p:nvSpPr>
        <p:spPr>
          <a:xfrm>
            <a:off x="320040" y="0"/>
            <a:ext cx="8229600" cy="676656"/>
          </a:xfrm>
          <a:prstGeom prst="rect">
            <a:avLst/>
          </a:prstGeom>
          <a:noFill/>
          <a:ln>
            <a:noFill/>
          </a:ln>
        </p:spPr>
        <p:txBody>
          <a:bodyPr spcFirstLastPara="1" wrap="square" lIns="91425" tIns="91425" rIns="91425" bIns="91425" anchor="b" anchorCtr="0"/>
          <a:lstStyle>
            <a:lvl1pPr marR="0" lvl="0" algn="ctr">
              <a:lnSpc>
                <a:spcPct val="100000"/>
              </a:lnSpc>
              <a:spcBef>
                <a:spcPts val="0"/>
              </a:spcBef>
              <a:spcAft>
                <a:spcPts val="0"/>
              </a:spcAft>
              <a:buClr>
                <a:schemeClr val="dk1"/>
              </a:buClr>
              <a:buSzPts val="3600"/>
              <a:buFont typeface="Arial"/>
              <a:buNone/>
              <a:defRPr sz="2700" b="1" i="0" u="none" strike="noStrike" cap="none">
                <a:solidFill>
                  <a:schemeClr val="bg2"/>
                </a:solidFill>
                <a:latin typeface="Arial"/>
                <a:ea typeface="Arial"/>
                <a:cs typeface="Arial"/>
                <a:sym typeface="Arial"/>
              </a:defRPr>
            </a:lvl1pPr>
            <a:lvl2pPr lvl="1" algn="l">
              <a:lnSpc>
                <a:spcPct val="100000"/>
              </a:lnSpc>
              <a:spcBef>
                <a:spcPts val="0"/>
              </a:spcBef>
              <a:spcAft>
                <a:spcPts val="0"/>
              </a:spcAft>
              <a:buClr>
                <a:schemeClr val="dk1"/>
              </a:buClr>
              <a:buSzPts val="3600"/>
              <a:buFont typeface="Arial"/>
              <a:buNone/>
              <a:defRPr sz="2700" b="1">
                <a:solidFill>
                  <a:schemeClr val="dk1"/>
                </a:solidFill>
              </a:defRPr>
            </a:lvl2pPr>
            <a:lvl3pPr lvl="2" algn="l">
              <a:lnSpc>
                <a:spcPct val="100000"/>
              </a:lnSpc>
              <a:spcBef>
                <a:spcPts val="0"/>
              </a:spcBef>
              <a:spcAft>
                <a:spcPts val="0"/>
              </a:spcAft>
              <a:buClr>
                <a:schemeClr val="dk1"/>
              </a:buClr>
              <a:buSzPts val="3600"/>
              <a:buFont typeface="Arial"/>
              <a:buNone/>
              <a:defRPr sz="2700" b="1">
                <a:solidFill>
                  <a:schemeClr val="dk1"/>
                </a:solidFill>
              </a:defRPr>
            </a:lvl3pPr>
            <a:lvl4pPr lvl="3" algn="l">
              <a:lnSpc>
                <a:spcPct val="100000"/>
              </a:lnSpc>
              <a:spcBef>
                <a:spcPts val="0"/>
              </a:spcBef>
              <a:spcAft>
                <a:spcPts val="0"/>
              </a:spcAft>
              <a:buClr>
                <a:schemeClr val="dk1"/>
              </a:buClr>
              <a:buSzPts val="3600"/>
              <a:buFont typeface="Arial"/>
              <a:buNone/>
              <a:defRPr sz="2700" b="1">
                <a:solidFill>
                  <a:schemeClr val="dk1"/>
                </a:solidFill>
              </a:defRPr>
            </a:lvl4pPr>
            <a:lvl5pPr lvl="4" algn="l">
              <a:lnSpc>
                <a:spcPct val="100000"/>
              </a:lnSpc>
              <a:spcBef>
                <a:spcPts val="0"/>
              </a:spcBef>
              <a:spcAft>
                <a:spcPts val="0"/>
              </a:spcAft>
              <a:buClr>
                <a:schemeClr val="dk1"/>
              </a:buClr>
              <a:buSzPts val="3600"/>
              <a:buFont typeface="Arial"/>
              <a:buNone/>
              <a:defRPr sz="2700" b="1">
                <a:solidFill>
                  <a:schemeClr val="dk1"/>
                </a:solidFill>
              </a:defRPr>
            </a:lvl5pPr>
            <a:lvl6pPr lvl="5" algn="l">
              <a:lnSpc>
                <a:spcPct val="100000"/>
              </a:lnSpc>
              <a:spcBef>
                <a:spcPts val="0"/>
              </a:spcBef>
              <a:spcAft>
                <a:spcPts val="0"/>
              </a:spcAft>
              <a:buClr>
                <a:schemeClr val="dk1"/>
              </a:buClr>
              <a:buSzPts val="3600"/>
              <a:buFont typeface="Arial"/>
              <a:buNone/>
              <a:defRPr sz="2700" b="1">
                <a:solidFill>
                  <a:schemeClr val="dk1"/>
                </a:solidFill>
              </a:defRPr>
            </a:lvl6pPr>
            <a:lvl7pPr lvl="6" algn="l">
              <a:lnSpc>
                <a:spcPct val="100000"/>
              </a:lnSpc>
              <a:spcBef>
                <a:spcPts val="0"/>
              </a:spcBef>
              <a:spcAft>
                <a:spcPts val="0"/>
              </a:spcAft>
              <a:buClr>
                <a:schemeClr val="dk1"/>
              </a:buClr>
              <a:buSzPts val="3600"/>
              <a:buFont typeface="Arial"/>
              <a:buNone/>
              <a:defRPr sz="2700" b="1">
                <a:solidFill>
                  <a:schemeClr val="dk1"/>
                </a:solidFill>
              </a:defRPr>
            </a:lvl7pPr>
            <a:lvl8pPr lvl="7" algn="l">
              <a:lnSpc>
                <a:spcPct val="100000"/>
              </a:lnSpc>
              <a:spcBef>
                <a:spcPts val="0"/>
              </a:spcBef>
              <a:spcAft>
                <a:spcPts val="0"/>
              </a:spcAft>
              <a:buClr>
                <a:schemeClr val="dk1"/>
              </a:buClr>
              <a:buSzPts val="3600"/>
              <a:buFont typeface="Arial"/>
              <a:buNone/>
              <a:defRPr sz="2700" b="1">
                <a:solidFill>
                  <a:schemeClr val="dk1"/>
                </a:solidFill>
              </a:defRPr>
            </a:lvl8pPr>
            <a:lvl9pPr lvl="8" algn="l">
              <a:lnSpc>
                <a:spcPct val="100000"/>
              </a:lnSpc>
              <a:spcBef>
                <a:spcPts val="0"/>
              </a:spcBef>
              <a:spcAft>
                <a:spcPts val="0"/>
              </a:spcAft>
              <a:buClr>
                <a:schemeClr val="dk1"/>
              </a:buClr>
              <a:buSzPts val="3600"/>
              <a:buFont typeface="Arial"/>
              <a:buNone/>
              <a:defRPr sz="2700" b="1">
                <a:solidFill>
                  <a:schemeClr val="dk1"/>
                </a:solidFill>
              </a:defRPr>
            </a:lvl9pPr>
          </a:lstStyle>
          <a:p>
            <a:endParaRPr dirty="0"/>
          </a:p>
        </p:txBody>
      </p:sp>
      <p:sp>
        <p:nvSpPr>
          <p:cNvPr id="23" name="Google Shape;23;p4"/>
          <p:cNvSpPr txBox="1">
            <a:spLocks noGrp="1"/>
          </p:cNvSpPr>
          <p:nvPr>
            <p:ph type="body" idx="1"/>
          </p:nvPr>
        </p:nvSpPr>
        <p:spPr>
          <a:xfrm>
            <a:off x="320040" y="676656"/>
            <a:ext cx="8229600" cy="4105656"/>
          </a:xfrm>
          <a:prstGeom prst="rect">
            <a:avLst/>
          </a:prstGeom>
          <a:noFill/>
          <a:ln>
            <a:noFill/>
          </a:ln>
        </p:spPr>
        <p:txBody>
          <a:bodyPr spcFirstLastPara="1" wrap="square" lIns="91425" tIns="91425" rIns="91425" bIns="91425" anchor="t" anchorCtr="0"/>
          <a:lstStyle>
            <a:lvl1pPr marL="342900" marR="0" lvl="0" indent="-171450" algn="l">
              <a:lnSpc>
                <a:spcPct val="100000"/>
              </a:lnSpc>
              <a:spcBef>
                <a:spcPts val="0"/>
              </a:spcBef>
              <a:spcAft>
                <a:spcPts val="0"/>
              </a:spcAft>
              <a:buClr>
                <a:schemeClr val="dk1"/>
              </a:buClr>
              <a:buSzPts val="3000"/>
              <a:buFont typeface="Arial"/>
              <a:buNone/>
              <a:defRPr sz="2250" b="0" i="0" u="none" strike="noStrike" cap="none">
                <a:solidFill>
                  <a:schemeClr val="dk1"/>
                </a:solidFill>
                <a:latin typeface="Arial"/>
                <a:ea typeface="Arial"/>
                <a:cs typeface="Arial"/>
                <a:sym typeface="Arial"/>
              </a:defRPr>
            </a:lvl1pPr>
            <a:lvl2pPr marL="685800" marR="0" lvl="1" indent="-171450" algn="l">
              <a:lnSpc>
                <a:spcPct val="100000"/>
              </a:lnSpc>
              <a:spcBef>
                <a:spcPts val="0"/>
              </a:spcBef>
              <a:spcAft>
                <a:spcPts val="0"/>
              </a:spcAft>
              <a:buClr>
                <a:schemeClr val="dk1"/>
              </a:buClr>
              <a:buSzPts val="2400"/>
              <a:buFont typeface="Arial"/>
              <a:buNone/>
              <a:defRPr sz="1800" b="0" i="0" u="none" strike="noStrike" cap="none">
                <a:solidFill>
                  <a:schemeClr val="dk1"/>
                </a:solidFill>
                <a:latin typeface="Arial"/>
                <a:ea typeface="Arial"/>
                <a:cs typeface="Arial"/>
                <a:sym typeface="Arial"/>
              </a:defRPr>
            </a:lvl2pPr>
            <a:lvl3pPr marL="1028700" marR="0" lvl="2" indent="-171450" algn="l">
              <a:lnSpc>
                <a:spcPct val="100000"/>
              </a:lnSpc>
              <a:spcBef>
                <a:spcPts val="0"/>
              </a:spcBef>
              <a:spcAft>
                <a:spcPts val="0"/>
              </a:spcAft>
              <a:buClr>
                <a:schemeClr val="dk1"/>
              </a:buClr>
              <a:buSzPts val="2400"/>
              <a:buFont typeface="Arial"/>
              <a:buNone/>
              <a:defRPr sz="1800" b="0" i="0" u="none" strike="noStrike" cap="none">
                <a:solidFill>
                  <a:schemeClr val="dk1"/>
                </a:solidFill>
                <a:latin typeface="Arial"/>
                <a:ea typeface="Arial"/>
                <a:cs typeface="Arial"/>
                <a:sym typeface="Arial"/>
              </a:defRPr>
            </a:lvl3pPr>
            <a:lvl4pPr marL="1371600" marR="0" lvl="3" indent="-171450" algn="l">
              <a:lnSpc>
                <a:spcPct val="100000"/>
              </a:lnSpc>
              <a:spcBef>
                <a:spcPts val="0"/>
              </a:spcBef>
              <a:spcAft>
                <a:spcPts val="0"/>
              </a:spcAft>
              <a:buClr>
                <a:schemeClr val="dk1"/>
              </a:buClr>
              <a:buSzPts val="1800"/>
              <a:buFont typeface="Arial"/>
              <a:buNone/>
              <a:defRPr sz="1350" b="0" i="0" u="none" strike="noStrike" cap="none">
                <a:solidFill>
                  <a:schemeClr val="dk1"/>
                </a:solidFill>
                <a:latin typeface="Arial"/>
                <a:ea typeface="Arial"/>
                <a:cs typeface="Arial"/>
                <a:sym typeface="Arial"/>
              </a:defRPr>
            </a:lvl4pPr>
            <a:lvl5pPr marL="1714500" marR="0" lvl="4" indent="-171450" algn="l">
              <a:lnSpc>
                <a:spcPct val="100000"/>
              </a:lnSpc>
              <a:spcBef>
                <a:spcPts val="0"/>
              </a:spcBef>
              <a:spcAft>
                <a:spcPts val="0"/>
              </a:spcAft>
              <a:buClr>
                <a:schemeClr val="dk1"/>
              </a:buClr>
              <a:buSzPts val="1800"/>
              <a:buFont typeface="Arial"/>
              <a:buNone/>
              <a:defRPr sz="1350" b="0" i="0" u="none" strike="noStrike" cap="none">
                <a:solidFill>
                  <a:schemeClr val="dk1"/>
                </a:solidFill>
                <a:latin typeface="Arial"/>
                <a:ea typeface="Arial"/>
                <a:cs typeface="Arial"/>
                <a:sym typeface="Arial"/>
              </a:defRPr>
            </a:lvl5pPr>
            <a:lvl6pPr marL="2057400" marR="0" lvl="5" indent="-171450" algn="l">
              <a:lnSpc>
                <a:spcPct val="100000"/>
              </a:lnSpc>
              <a:spcBef>
                <a:spcPts val="0"/>
              </a:spcBef>
              <a:spcAft>
                <a:spcPts val="0"/>
              </a:spcAft>
              <a:buClr>
                <a:schemeClr val="dk1"/>
              </a:buClr>
              <a:buSzPts val="1800"/>
              <a:buFont typeface="Arial"/>
              <a:buNone/>
              <a:defRPr sz="1350" b="0" i="0" u="none" strike="noStrike" cap="none">
                <a:solidFill>
                  <a:schemeClr val="dk1"/>
                </a:solidFill>
                <a:latin typeface="Arial"/>
                <a:ea typeface="Arial"/>
                <a:cs typeface="Arial"/>
                <a:sym typeface="Arial"/>
              </a:defRPr>
            </a:lvl6pPr>
            <a:lvl7pPr marL="2400300" marR="0" lvl="6" indent="-171450" algn="l">
              <a:lnSpc>
                <a:spcPct val="100000"/>
              </a:lnSpc>
              <a:spcBef>
                <a:spcPts val="0"/>
              </a:spcBef>
              <a:spcAft>
                <a:spcPts val="0"/>
              </a:spcAft>
              <a:buClr>
                <a:schemeClr val="dk1"/>
              </a:buClr>
              <a:buSzPts val="1800"/>
              <a:buFont typeface="Arial"/>
              <a:buNone/>
              <a:defRPr sz="1350" b="0" i="0" u="none" strike="noStrike" cap="none">
                <a:solidFill>
                  <a:schemeClr val="dk1"/>
                </a:solidFill>
                <a:latin typeface="Arial"/>
                <a:ea typeface="Arial"/>
                <a:cs typeface="Arial"/>
                <a:sym typeface="Arial"/>
              </a:defRPr>
            </a:lvl7pPr>
            <a:lvl8pPr marL="2743200" marR="0" lvl="7" indent="-171450" algn="l">
              <a:lnSpc>
                <a:spcPct val="100000"/>
              </a:lnSpc>
              <a:spcBef>
                <a:spcPts val="0"/>
              </a:spcBef>
              <a:spcAft>
                <a:spcPts val="0"/>
              </a:spcAft>
              <a:buClr>
                <a:schemeClr val="dk1"/>
              </a:buClr>
              <a:buSzPts val="1800"/>
              <a:buFont typeface="Arial"/>
              <a:buNone/>
              <a:defRPr sz="1350" b="0" i="0" u="none" strike="noStrike" cap="none">
                <a:solidFill>
                  <a:schemeClr val="dk1"/>
                </a:solidFill>
                <a:latin typeface="Arial"/>
                <a:ea typeface="Arial"/>
                <a:cs typeface="Arial"/>
                <a:sym typeface="Arial"/>
              </a:defRPr>
            </a:lvl8pPr>
            <a:lvl9pPr marL="3086100" marR="0" lvl="8" indent="-171450" algn="l">
              <a:lnSpc>
                <a:spcPct val="100000"/>
              </a:lnSpc>
              <a:spcBef>
                <a:spcPts val="0"/>
              </a:spcBef>
              <a:spcAft>
                <a:spcPts val="0"/>
              </a:spcAft>
              <a:buClr>
                <a:schemeClr val="dk1"/>
              </a:buClr>
              <a:buSzPts val="1800"/>
              <a:buFont typeface="Arial"/>
              <a:buNone/>
              <a:defRPr sz="1350" b="0" i="0" u="none" strike="noStrike" cap="none">
                <a:solidFill>
                  <a:schemeClr val="dk1"/>
                </a:solidFill>
                <a:latin typeface="Arial"/>
                <a:ea typeface="Arial"/>
                <a:cs typeface="Arial"/>
                <a:sym typeface="Arial"/>
              </a:defRPr>
            </a:lvl9pPr>
          </a:lstStyle>
          <a:p>
            <a:endParaRPr dirty="0"/>
          </a:p>
        </p:txBody>
      </p:sp>
    </p:spTree>
    <p:extLst>
      <p:ext uri="{BB962C8B-B14F-4D97-AF65-F5344CB8AC3E}">
        <p14:creationId xmlns:p14="http://schemas.microsoft.com/office/powerpoint/2010/main" val="28143215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457200" y="0"/>
            <a:ext cx="8229600" cy="576072"/>
          </a:xfrm>
          <a:prstGeom prst="rect">
            <a:avLst/>
          </a:prstGeom>
          <a:noFill/>
          <a:ln>
            <a:noFill/>
          </a:ln>
        </p:spPr>
        <p:txBody>
          <a:bodyPr spcFirstLastPara="1" wrap="square" lIns="91425" tIns="45700" rIns="91425" bIns="45700" anchor="ctr" anchorCtr="0"/>
          <a:lstStyle>
            <a:lvl1pPr lvl="0" algn="ctr">
              <a:lnSpc>
                <a:spcPct val="100000"/>
              </a:lnSpc>
              <a:spcBef>
                <a:spcPts val="0"/>
              </a:spcBef>
              <a:spcAft>
                <a:spcPts val="0"/>
              </a:spcAft>
              <a:buClr>
                <a:schemeClr val="dk1"/>
              </a:buClr>
              <a:buSzPts val="1800"/>
              <a:buNone/>
              <a:defRPr>
                <a:solidFill>
                  <a:schemeClr val="bg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9" name="Google Shape;19;p3"/>
          <p:cNvSpPr txBox="1">
            <a:spLocks noGrp="1"/>
          </p:cNvSpPr>
          <p:nvPr>
            <p:ph type="body" idx="1"/>
          </p:nvPr>
        </p:nvSpPr>
        <p:spPr>
          <a:xfrm>
            <a:off x="457200" y="592074"/>
            <a:ext cx="8229600" cy="4162805"/>
          </a:xfrm>
          <a:prstGeom prst="rect">
            <a:avLst/>
          </a:prstGeom>
          <a:noFill/>
          <a:ln>
            <a:noFill/>
          </a:ln>
        </p:spPr>
        <p:txBody>
          <a:bodyPr spcFirstLastPara="1" wrap="square" lIns="91425" tIns="45700" rIns="91425" bIns="45700" anchor="t" anchorCtr="0"/>
          <a:lstStyle>
            <a:lvl1pPr marL="342900" lvl="0" indent="-257175" algn="l">
              <a:lnSpc>
                <a:spcPct val="100000"/>
              </a:lnSpc>
              <a:spcBef>
                <a:spcPts val="270"/>
              </a:spcBef>
              <a:spcAft>
                <a:spcPts val="0"/>
              </a:spcAft>
              <a:buClr>
                <a:schemeClr val="dk1"/>
              </a:buClr>
              <a:buSzPts val="1800"/>
              <a:buChar char="•"/>
              <a:defRPr/>
            </a:lvl1pPr>
            <a:lvl2pPr marL="685800" lvl="1" indent="-257175" algn="l">
              <a:lnSpc>
                <a:spcPct val="100000"/>
              </a:lnSpc>
              <a:spcBef>
                <a:spcPts val="270"/>
              </a:spcBef>
              <a:spcAft>
                <a:spcPts val="0"/>
              </a:spcAft>
              <a:buClr>
                <a:schemeClr val="dk1"/>
              </a:buClr>
              <a:buSzPts val="1800"/>
              <a:buChar char="–"/>
              <a:defRPr/>
            </a:lvl2pPr>
            <a:lvl3pPr marL="1028700" lvl="2" indent="-257175" algn="l">
              <a:lnSpc>
                <a:spcPct val="100000"/>
              </a:lnSpc>
              <a:spcBef>
                <a:spcPts val="270"/>
              </a:spcBef>
              <a:spcAft>
                <a:spcPts val="0"/>
              </a:spcAft>
              <a:buClr>
                <a:schemeClr val="dk1"/>
              </a:buClr>
              <a:buSzPts val="1800"/>
              <a:buChar char="•"/>
              <a:defRPr/>
            </a:lvl3pPr>
            <a:lvl4pPr marL="1371600" lvl="3" indent="-257175" algn="l">
              <a:lnSpc>
                <a:spcPct val="100000"/>
              </a:lnSpc>
              <a:spcBef>
                <a:spcPts val="270"/>
              </a:spcBef>
              <a:spcAft>
                <a:spcPts val="0"/>
              </a:spcAft>
              <a:buClr>
                <a:schemeClr val="dk1"/>
              </a:buClr>
              <a:buSzPts val="1800"/>
              <a:buChar char="–"/>
              <a:defRPr/>
            </a:lvl4pPr>
            <a:lvl5pPr marL="1714500" lvl="4" indent="-257175" algn="l">
              <a:lnSpc>
                <a:spcPct val="100000"/>
              </a:lnSpc>
              <a:spcBef>
                <a:spcPts val="270"/>
              </a:spcBef>
              <a:spcAft>
                <a:spcPts val="0"/>
              </a:spcAft>
              <a:buClr>
                <a:schemeClr val="dk1"/>
              </a:buClr>
              <a:buSzPts val="1800"/>
              <a:buChar char="»"/>
              <a:defRPr/>
            </a:lvl5pPr>
            <a:lvl6pPr marL="2057400" lvl="5" indent="-257175" algn="l">
              <a:lnSpc>
                <a:spcPct val="100000"/>
              </a:lnSpc>
              <a:spcBef>
                <a:spcPts val="270"/>
              </a:spcBef>
              <a:spcAft>
                <a:spcPts val="0"/>
              </a:spcAft>
              <a:buClr>
                <a:schemeClr val="dk1"/>
              </a:buClr>
              <a:buSzPts val="1800"/>
              <a:buChar char="•"/>
              <a:defRPr/>
            </a:lvl6pPr>
            <a:lvl7pPr marL="2400300" lvl="6" indent="-257175" algn="l">
              <a:lnSpc>
                <a:spcPct val="100000"/>
              </a:lnSpc>
              <a:spcBef>
                <a:spcPts val="270"/>
              </a:spcBef>
              <a:spcAft>
                <a:spcPts val="0"/>
              </a:spcAft>
              <a:buClr>
                <a:schemeClr val="dk1"/>
              </a:buClr>
              <a:buSzPts val="1800"/>
              <a:buChar char="•"/>
              <a:defRPr/>
            </a:lvl7pPr>
            <a:lvl8pPr marL="2743200" lvl="7" indent="-257175" algn="l">
              <a:lnSpc>
                <a:spcPct val="100000"/>
              </a:lnSpc>
              <a:spcBef>
                <a:spcPts val="270"/>
              </a:spcBef>
              <a:spcAft>
                <a:spcPts val="0"/>
              </a:spcAft>
              <a:buClr>
                <a:schemeClr val="dk1"/>
              </a:buClr>
              <a:buSzPts val="1800"/>
              <a:buChar char="•"/>
              <a:defRPr/>
            </a:lvl8pPr>
            <a:lvl9pPr marL="3086100" lvl="8" indent="-257175" algn="l">
              <a:lnSpc>
                <a:spcPct val="100000"/>
              </a:lnSpc>
              <a:spcBef>
                <a:spcPts val="27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6051435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9D15215-3670-4277-BCFE-27CB21CB84D6}" type="datetimeFigureOut">
              <a:rPr lang="en-US" smtClean="0"/>
              <a:t>8/24/2020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C0B9F08-759F-4BD1-A7AD-25A2EC597917}" type="slidenum">
              <a:rPr lang="en-US" smtClean="0"/>
              <a:t>‹#›</a:t>
            </a:fld>
            <a:endParaRPr lang="en-US" dirty="0"/>
          </a:p>
        </p:txBody>
      </p:sp>
    </p:spTree>
    <p:extLst>
      <p:ext uri="{BB962C8B-B14F-4D97-AF65-F5344CB8AC3E}">
        <p14:creationId xmlns:p14="http://schemas.microsoft.com/office/powerpoint/2010/main" val="4820922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83"/>
        <p:cNvGrpSpPr/>
        <p:nvPr/>
      </p:nvGrpSpPr>
      <p:grpSpPr>
        <a:xfrm>
          <a:off x="0" y="0"/>
          <a:ext cx="0" cy="0"/>
          <a:chOff x="0" y="0"/>
          <a:chExt cx="0" cy="0"/>
        </a:xfrm>
      </p:grpSpPr>
      <p:sp>
        <p:nvSpPr>
          <p:cNvPr id="84" name="Google Shape;84;p16"/>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85" name="Google Shape;85;p16"/>
          <p:cNvSpPr txBox="1">
            <a:spLocks noGrp="1"/>
          </p:cNvSpPr>
          <p:nvPr>
            <p:ph type="body" idx="1"/>
          </p:nvPr>
        </p:nvSpPr>
        <p:spPr>
          <a:xfrm>
            <a:off x="469900" y="971550"/>
            <a:ext cx="8305800" cy="36639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750902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 Column, Tall Pic Left">
  <p:cSld name="1 Column, Tall Pic Left">
    <p:spTree>
      <p:nvGrpSpPr>
        <p:cNvPr id="1" name="Shape 18"/>
        <p:cNvGrpSpPr/>
        <p:nvPr/>
      </p:nvGrpSpPr>
      <p:grpSpPr>
        <a:xfrm>
          <a:off x="0" y="0"/>
          <a:ext cx="0" cy="0"/>
          <a:chOff x="0" y="0"/>
          <a:chExt cx="0" cy="0"/>
        </a:xfrm>
      </p:grpSpPr>
      <p:sp>
        <p:nvSpPr>
          <p:cNvPr id="19" name="Google Shape;19;p4"/>
          <p:cNvSpPr txBox="1">
            <a:spLocks noGrp="1"/>
          </p:cNvSpPr>
          <p:nvPr>
            <p:ph type="title"/>
          </p:nvPr>
        </p:nvSpPr>
        <p:spPr>
          <a:xfrm>
            <a:off x="752888" y="205978"/>
            <a:ext cx="7933800" cy="5943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200"/>
              <a:buFont typeface="Arial"/>
              <a:buNone/>
              <a:defRPr sz="3200" b="1" i="0" u="none" strike="noStrike" cap="none">
                <a:solidFill>
                  <a:srgbClr val="0099D8"/>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20" name="Google Shape;20;p4"/>
          <p:cNvSpPr>
            <a:spLocks noGrp="1"/>
          </p:cNvSpPr>
          <p:nvPr>
            <p:ph type="pic" idx="2"/>
          </p:nvPr>
        </p:nvSpPr>
        <p:spPr>
          <a:xfrm>
            <a:off x="762000" y="914400"/>
            <a:ext cx="2590800" cy="37149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20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dirty="0"/>
          </a:p>
        </p:txBody>
      </p:sp>
      <p:sp>
        <p:nvSpPr>
          <p:cNvPr id="21" name="Google Shape;21;p4"/>
          <p:cNvSpPr txBox="1">
            <a:spLocks noGrp="1"/>
          </p:cNvSpPr>
          <p:nvPr>
            <p:ph type="body" idx="1"/>
          </p:nvPr>
        </p:nvSpPr>
        <p:spPr>
          <a:xfrm>
            <a:off x="3505200" y="914400"/>
            <a:ext cx="5190600" cy="37149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 Column, Wide Pic Top">
  <p:cSld name="1 Column, Wide Pic Top">
    <p:spTree>
      <p:nvGrpSpPr>
        <p:cNvPr id="1" name="Shape 22"/>
        <p:cNvGrpSpPr/>
        <p:nvPr/>
      </p:nvGrpSpPr>
      <p:grpSpPr>
        <a:xfrm>
          <a:off x="0" y="0"/>
          <a:ext cx="0" cy="0"/>
          <a:chOff x="0" y="0"/>
          <a:chExt cx="0" cy="0"/>
        </a:xfrm>
      </p:grpSpPr>
      <p:sp>
        <p:nvSpPr>
          <p:cNvPr id="23" name="Google Shape;23;p5"/>
          <p:cNvSpPr>
            <a:spLocks noGrp="1"/>
          </p:cNvSpPr>
          <p:nvPr>
            <p:ph type="pic" idx="2"/>
          </p:nvPr>
        </p:nvSpPr>
        <p:spPr>
          <a:xfrm>
            <a:off x="762000" y="914400"/>
            <a:ext cx="7921800" cy="13146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20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dirty="0"/>
          </a:p>
        </p:txBody>
      </p:sp>
      <p:sp>
        <p:nvSpPr>
          <p:cNvPr id="24" name="Google Shape;24;p5"/>
          <p:cNvSpPr txBox="1">
            <a:spLocks noGrp="1"/>
          </p:cNvSpPr>
          <p:nvPr>
            <p:ph type="body" idx="1"/>
          </p:nvPr>
        </p:nvSpPr>
        <p:spPr>
          <a:xfrm>
            <a:off x="752888" y="2343150"/>
            <a:ext cx="7933800" cy="2286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5" name="Google Shape;25;p5"/>
          <p:cNvSpPr txBox="1">
            <a:spLocks noGrp="1"/>
          </p:cNvSpPr>
          <p:nvPr>
            <p:ph type="title"/>
          </p:nvPr>
        </p:nvSpPr>
        <p:spPr>
          <a:xfrm>
            <a:off x="752888" y="205978"/>
            <a:ext cx="7933800" cy="5943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200"/>
              <a:buFont typeface="Arial"/>
              <a:buNone/>
              <a:defRPr sz="3200" b="1" i="0" u="none" strike="noStrike" cap="none">
                <a:solidFill>
                  <a:srgbClr val="0099D8"/>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 Column, Wide Pic Bottom">
  <p:cSld name="1 Column, Wide Pic Bottom">
    <p:spTree>
      <p:nvGrpSpPr>
        <p:cNvPr id="1" name="Shape 26"/>
        <p:cNvGrpSpPr/>
        <p:nvPr/>
      </p:nvGrpSpPr>
      <p:grpSpPr>
        <a:xfrm>
          <a:off x="0" y="0"/>
          <a:ext cx="0" cy="0"/>
          <a:chOff x="0" y="0"/>
          <a:chExt cx="0" cy="0"/>
        </a:xfrm>
      </p:grpSpPr>
      <p:sp>
        <p:nvSpPr>
          <p:cNvPr id="27" name="Google Shape;27;p6"/>
          <p:cNvSpPr>
            <a:spLocks noGrp="1"/>
          </p:cNvSpPr>
          <p:nvPr>
            <p:ph type="pic" idx="2"/>
          </p:nvPr>
        </p:nvSpPr>
        <p:spPr>
          <a:xfrm>
            <a:off x="762000" y="3314700"/>
            <a:ext cx="7921800" cy="13146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20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dirty="0"/>
          </a:p>
        </p:txBody>
      </p:sp>
      <p:sp>
        <p:nvSpPr>
          <p:cNvPr id="28" name="Google Shape;28;p6"/>
          <p:cNvSpPr txBox="1">
            <a:spLocks noGrp="1"/>
          </p:cNvSpPr>
          <p:nvPr>
            <p:ph type="body" idx="1"/>
          </p:nvPr>
        </p:nvSpPr>
        <p:spPr>
          <a:xfrm>
            <a:off x="752888" y="914400"/>
            <a:ext cx="7933800" cy="2286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9" name="Google Shape;29;p6"/>
          <p:cNvSpPr txBox="1">
            <a:spLocks noGrp="1"/>
          </p:cNvSpPr>
          <p:nvPr>
            <p:ph type="title"/>
          </p:nvPr>
        </p:nvSpPr>
        <p:spPr>
          <a:xfrm>
            <a:off x="752888" y="205978"/>
            <a:ext cx="7933800" cy="5943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200"/>
              <a:buFont typeface="Arial"/>
              <a:buNone/>
              <a:defRPr sz="3200" b="1" i="0" u="none" strike="noStrike" cap="none">
                <a:solidFill>
                  <a:srgbClr val="0099D8"/>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 Column, 2 Pic">
  <p:cSld name="2 Column, 2 Pic">
    <p:spTree>
      <p:nvGrpSpPr>
        <p:cNvPr id="1" name="Shape 34"/>
        <p:cNvGrpSpPr/>
        <p:nvPr/>
      </p:nvGrpSpPr>
      <p:grpSpPr>
        <a:xfrm>
          <a:off x="0" y="0"/>
          <a:ext cx="0" cy="0"/>
          <a:chOff x="0" y="0"/>
          <a:chExt cx="0" cy="0"/>
        </a:xfrm>
      </p:grpSpPr>
      <p:sp>
        <p:nvSpPr>
          <p:cNvPr id="35" name="Google Shape;35;p8"/>
          <p:cNvSpPr txBox="1">
            <a:spLocks noGrp="1"/>
          </p:cNvSpPr>
          <p:nvPr>
            <p:ph type="title"/>
          </p:nvPr>
        </p:nvSpPr>
        <p:spPr>
          <a:xfrm>
            <a:off x="752888" y="205978"/>
            <a:ext cx="7933800" cy="5943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200"/>
              <a:buFont typeface="Arial"/>
              <a:buNone/>
              <a:defRPr sz="3200" b="1" i="0" u="none" strike="noStrike" cap="none">
                <a:solidFill>
                  <a:srgbClr val="0099D8"/>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36" name="Google Shape;36;p8"/>
          <p:cNvSpPr>
            <a:spLocks noGrp="1"/>
          </p:cNvSpPr>
          <p:nvPr>
            <p:ph type="pic" idx="2"/>
          </p:nvPr>
        </p:nvSpPr>
        <p:spPr>
          <a:xfrm>
            <a:off x="762001" y="914400"/>
            <a:ext cx="3733800" cy="12000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20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dirty="0"/>
          </a:p>
        </p:txBody>
      </p:sp>
      <p:sp>
        <p:nvSpPr>
          <p:cNvPr id="37" name="Google Shape;37;p8"/>
          <p:cNvSpPr>
            <a:spLocks noGrp="1"/>
          </p:cNvSpPr>
          <p:nvPr>
            <p:ph type="pic" idx="3"/>
          </p:nvPr>
        </p:nvSpPr>
        <p:spPr>
          <a:xfrm>
            <a:off x="4953000" y="914400"/>
            <a:ext cx="3733800" cy="12000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20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dirty="0"/>
          </a:p>
        </p:txBody>
      </p:sp>
      <p:sp>
        <p:nvSpPr>
          <p:cNvPr id="38" name="Google Shape;38;p8"/>
          <p:cNvSpPr txBox="1">
            <a:spLocks noGrp="1"/>
          </p:cNvSpPr>
          <p:nvPr>
            <p:ph type="body" idx="1"/>
          </p:nvPr>
        </p:nvSpPr>
        <p:spPr>
          <a:xfrm>
            <a:off x="752888" y="2286000"/>
            <a:ext cx="3742800" cy="2343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9" name="Google Shape;39;p8"/>
          <p:cNvSpPr txBox="1">
            <a:spLocks noGrp="1"/>
          </p:cNvSpPr>
          <p:nvPr>
            <p:ph type="body" idx="4"/>
          </p:nvPr>
        </p:nvSpPr>
        <p:spPr>
          <a:xfrm>
            <a:off x="4953000" y="2286000"/>
            <a:ext cx="3742800" cy="2343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3 Column">
  <p:cSld name="3 Column">
    <p:spTree>
      <p:nvGrpSpPr>
        <p:cNvPr id="1" name="Shape 40"/>
        <p:cNvGrpSpPr/>
        <p:nvPr/>
      </p:nvGrpSpPr>
      <p:grpSpPr>
        <a:xfrm>
          <a:off x="0" y="0"/>
          <a:ext cx="0" cy="0"/>
          <a:chOff x="0" y="0"/>
          <a:chExt cx="0" cy="0"/>
        </a:xfrm>
      </p:grpSpPr>
      <p:sp>
        <p:nvSpPr>
          <p:cNvPr id="41" name="Google Shape;41;p9"/>
          <p:cNvSpPr txBox="1">
            <a:spLocks noGrp="1"/>
          </p:cNvSpPr>
          <p:nvPr>
            <p:ph type="title"/>
          </p:nvPr>
        </p:nvSpPr>
        <p:spPr>
          <a:xfrm>
            <a:off x="752888" y="205978"/>
            <a:ext cx="7933800" cy="5943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200"/>
              <a:buFont typeface="Arial"/>
              <a:buNone/>
              <a:defRPr sz="3200" b="1" i="0" u="none" strike="noStrike" cap="none">
                <a:solidFill>
                  <a:srgbClr val="0099D8"/>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42" name="Google Shape;42;p9"/>
          <p:cNvSpPr txBox="1">
            <a:spLocks noGrp="1"/>
          </p:cNvSpPr>
          <p:nvPr>
            <p:ph type="body" idx="1"/>
          </p:nvPr>
        </p:nvSpPr>
        <p:spPr>
          <a:xfrm>
            <a:off x="752888" y="914400"/>
            <a:ext cx="2447400" cy="37149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3" name="Google Shape;43;p9"/>
          <p:cNvSpPr txBox="1">
            <a:spLocks noGrp="1"/>
          </p:cNvSpPr>
          <p:nvPr>
            <p:ph type="body" idx="2"/>
          </p:nvPr>
        </p:nvSpPr>
        <p:spPr>
          <a:xfrm>
            <a:off x="6248400" y="914400"/>
            <a:ext cx="2447400" cy="37149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4" name="Google Shape;44;p9"/>
          <p:cNvSpPr txBox="1">
            <a:spLocks noGrp="1"/>
          </p:cNvSpPr>
          <p:nvPr>
            <p:ph type="body" idx="3"/>
          </p:nvPr>
        </p:nvSpPr>
        <p:spPr>
          <a:xfrm>
            <a:off x="3500644" y="914400"/>
            <a:ext cx="2447400" cy="37149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 Column, 3 Pic">
  <p:cSld name="3 Column, 3 Pic">
    <p:spTree>
      <p:nvGrpSpPr>
        <p:cNvPr id="1" name="Shape 45"/>
        <p:cNvGrpSpPr/>
        <p:nvPr/>
      </p:nvGrpSpPr>
      <p:grpSpPr>
        <a:xfrm>
          <a:off x="0" y="0"/>
          <a:ext cx="0" cy="0"/>
          <a:chOff x="0" y="0"/>
          <a:chExt cx="0" cy="0"/>
        </a:xfrm>
      </p:grpSpPr>
      <p:sp>
        <p:nvSpPr>
          <p:cNvPr id="46" name="Google Shape;46;p10"/>
          <p:cNvSpPr txBox="1">
            <a:spLocks noGrp="1"/>
          </p:cNvSpPr>
          <p:nvPr>
            <p:ph type="title"/>
          </p:nvPr>
        </p:nvSpPr>
        <p:spPr>
          <a:xfrm>
            <a:off x="752888" y="205978"/>
            <a:ext cx="7933800" cy="5943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200"/>
              <a:buFont typeface="Arial"/>
              <a:buNone/>
              <a:defRPr sz="3200" b="1" i="0" u="none" strike="noStrike" cap="none">
                <a:solidFill>
                  <a:srgbClr val="0099D8"/>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47" name="Google Shape;47;p10"/>
          <p:cNvSpPr>
            <a:spLocks noGrp="1"/>
          </p:cNvSpPr>
          <p:nvPr>
            <p:ph type="pic" idx="2"/>
          </p:nvPr>
        </p:nvSpPr>
        <p:spPr>
          <a:xfrm>
            <a:off x="762000" y="914400"/>
            <a:ext cx="2435400" cy="12000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20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dirty="0"/>
          </a:p>
        </p:txBody>
      </p:sp>
      <p:sp>
        <p:nvSpPr>
          <p:cNvPr id="48" name="Google Shape;48;p10"/>
          <p:cNvSpPr>
            <a:spLocks noGrp="1"/>
          </p:cNvSpPr>
          <p:nvPr>
            <p:ph type="pic" idx="3"/>
          </p:nvPr>
        </p:nvSpPr>
        <p:spPr>
          <a:xfrm>
            <a:off x="3508162" y="914400"/>
            <a:ext cx="2435400" cy="12000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20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dirty="0"/>
          </a:p>
        </p:txBody>
      </p:sp>
      <p:sp>
        <p:nvSpPr>
          <p:cNvPr id="49" name="Google Shape;49;p10"/>
          <p:cNvSpPr>
            <a:spLocks noGrp="1"/>
          </p:cNvSpPr>
          <p:nvPr>
            <p:ph type="pic" idx="4"/>
          </p:nvPr>
        </p:nvSpPr>
        <p:spPr>
          <a:xfrm>
            <a:off x="6251362" y="914400"/>
            <a:ext cx="2435400" cy="12000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20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dirty="0"/>
          </a:p>
        </p:txBody>
      </p:sp>
      <p:sp>
        <p:nvSpPr>
          <p:cNvPr id="50" name="Google Shape;50;p10"/>
          <p:cNvSpPr txBox="1">
            <a:spLocks noGrp="1"/>
          </p:cNvSpPr>
          <p:nvPr>
            <p:ph type="body" idx="1"/>
          </p:nvPr>
        </p:nvSpPr>
        <p:spPr>
          <a:xfrm>
            <a:off x="752888" y="2286000"/>
            <a:ext cx="2447400" cy="2343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1" name="Google Shape;51;p10"/>
          <p:cNvSpPr txBox="1">
            <a:spLocks noGrp="1"/>
          </p:cNvSpPr>
          <p:nvPr>
            <p:ph type="body" idx="5"/>
          </p:nvPr>
        </p:nvSpPr>
        <p:spPr>
          <a:xfrm>
            <a:off x="6248400" y="2286000"/>
            <a:ext cx="2447400" cy="2343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2" name="Google Shape;52;p10"/>
          <p:cNvSpPr txBox="1">
            <a:spLocks noGrp="1"/>
          </p:cNvSpPr>
          <p:nvPr>
            <p:ph type="body" idx="6"/>
          </p:nvPr>
        </p:nvSpPr>
        <p:spPr>
          <a:xfrm>
            <a:off x="3500644" y="2286000"/>
            <a:ext cx="2447400" cy="2343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 Lg Pic">
  <p:cSld name="1 Lg Pic">
    <p:spTree>
      <p:nvGrpSpPr>
        <p:cNvPr id="1" name="Shape 53"/>
        <p:cNvGrpSpPr/>
        <p:nvPr/>
      </p:nvGrpSpPr>
      <p:grpSpPr>
        <a:xfrm>
          <a:off x="0" y="0"/>
          <a:ext cx="0" cy="0"/>
          <a:chOff x="0" y="0"/>
          <a:chExt cx="0" cy="0"/>
        </a:xfrm>
      </p:grpSpPr>
      <p:sp>
        <p:nvSpPr>
          <p:cNvPr id="54" name="Google Shape;54;p11"/>
          <p:cNvSpPr txBox="1">
            <a:spLocks noGrp="1"/>
          </p:cNvSpPr>
          <p:nvPr>
            <p:ph type="title"/>
          </p:nvPr>
        </p:nvSpPr>
        <p:spPr>
          <a:xfrm>
            <a:off x="752888" y="205978"/>
            <a:ext cx="7933800" cy="5943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200"/>
              <a:buFont typeface="Arial"/>
              <a:buNone/>
              <a:defRPr sz="3200" b="1" i="0" u="none" strike="noStrike" cap="none">
                <a:solidFill>
                  <a:srgbClr val="0099D8"/>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55" name="Google Shape;55;p11"/>
          <p:cNvSpPr>
            <a:spLocks noGrp="1"/>
          </p:cNvSpPr>
          <p:nvPr>
            <p:ph type="pic" idx="2"/>
          </p:nvPr>
        </p:nvSpPr>
        <p:spPr>
          <a:xfrm>
            <a:off x="762000" y="914400"/>
            <a:ext cx="7924800" cy="37149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20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dirty="0"/>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k Blue">
  <p:cSld name="Dk Blue">
    <p:spTree>
      <p:nvGrpSpPr>
        <p:cNvPr id="1" name="Shape 56"/>
        <p:cNvGrpSpPr/>
        <p:nvPr/>
      </p:nvGrpSpPr>
      <p:grpSpPr>
        <a:xfrm>
          <a:off x="0" y="0"/>
          <a:ext cx="0" cy="0"/>
          <a:chOff x="0" y="0"/>
          <a:chExt cx="0" cy="0"/>
        </a:xfrm>
      </p:grpSpPr>
      <p:sp>
        <p:nvSpPr>
          <p:cNvPr id="57" name="Google Shape;57;p12"/>
          <p:cNvSpPr/>
          <p:nvPr/>
        </p:nvSpPr>
        <p:spPr>
          <a:xfrm>
            <a:off x="317575" y="0"/>
            <a:ext cx="8824200" cy="3200400"/>
          </a:xfrm>
          <a:prstGeom prst="rect">
            <a:avLst/>
          </a:prstGeom>
          <a:solidFill>
            <a:srgbClr val="0070C0"/>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8" name="Google Shape;58;p12"/>
          <p:cNvSpPr>
            <a:spLocks noGrp="1"/>
          </p:cNvSpPr>
          <p:nvPr>
            <p:ph type="pic" idx="2"/>
          </p:nvPr>
        </p:nvSpPr>
        <p:spPr>
          <a:xfrm>
            <a:off x="412576" y="3200400"/>
            <a:ext cx="8729100" cy="19431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20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252C31"/>
              </a:buClr>
              <a:buSzPts val="2800"/>
              <a:buFont typeface="Arial"/>
              <a:buChar char="•"/>
              <a:defRPr sz="2800" b="0" i="0" u="none" strike="noStrike" cap="none">
                <a:solidFill>
                  <a:srgbClr val="252C31"/>
                </a:solidFill>
                <a:latin typeface="Arial"/>
                <a:ea typeface="Arial"/>
                <a:cs typeface="Arial"/>
                <a:sym typeface="Arial"/>
              </a:defRPr>
            </a:lvl2pPr>
            <a:lvl3pPr marR="0" lvl="2" algn="l" rtl="0">
              <a:lnSpc>
                <a:spcPct val="100000"/>
              </a:lnSpc>
              <a:spcBef>
                <a:spcPts val="480"/>
              </a:spcBef>
              <a:spcAft>
                <a:spcPts val="0"/>
              </a:spcAft>
              <a:buClr>
                <a:srgbClr val="252C31"/>
              </a:buClr>
              <a:buSzPts val="2400"/>
              <a:buFont typeface="Arial"/>
              <a:buChar char="•"/>
              <a:defRPr sz="2400" b="0" i="0" u="none" strike="noStrike" cap="none">
                <a:solidFill>
                  <a:srgbClr val="252C31"/>
                </a:solidFill>
                <a:latin typeface="Arial"/>
                <a:ea typeface="Arial"/>
                <a:cs typeface="Arial"/>
                <a:sym typeface="Arial"/>
              </a:defRPr>
            </a:lvl3pPr>
            <a:lvl4pPr marR="0" lvl="3" algn="l" rtl="0">
              <a:lnSpc>
                <a:spcPct val="100000"/>
              </a:lnSpc>
              <a:spcBef>
                <a:spcPts val="400"/>
              </a:spcBef>
              <a:spcAft>
                <a:spcPts val="0"/>
              </a:spcAft>
              <a:buClr>
                <a:srgbClr val="252C31"/>
              </a:buClr>
              <a:buSzPts val="2000"/>
              <a:buFont typeface="Arial"/>
              <a:buChar char="•"/>
              <a:defRPr sz="2000" b="0" i="0" u="none" strike="noStrike" cap="none">
                <a:solidFill>
                  <a:srgbClr val="252C31"/>
                </a:solidFill>
                <a:latin typeface="Arial"/>
                <a:ea typeface="Arial"/>
                <a:cs typeface="Arial"/>
                <a:sym typeface="Arial"/>
              </a:defRPr>
            </a:lvl4pPr>
            <a:lvl5pPr marR="0" lvl="4" algn="l" rtl="0">
              <a:lnSpc>
                <a:spcPct val="100000"/>
              </a:lnSpc>
              <a:spcBef>
                <a:spcPts val="360"/>
              </a:spcBef>
              <a:spcAft>
                <a:spcPts val="0"/>
              </a:spcAft>
              <a:buClr>
                <a:srgbClr val="252C31"/>
              </a:buClr>
              <a:buSzPts val="1800"/>
              <a:buFont typeface="Arial"/>
              <a:buChar char="•"/>
              <a:defRPr sz="1800" b="0" i="0" u="none" strike="noStrike" cap="none">
                <a:solidFill>
                  <a:srgbClr val="252C31"/>
                </a:solidFill>
                <a:latin typeface="Arial"/>
                <a:ea typeface="Arial"/>
                <a:cs typeface="Arial"/>
                <a:sym typeface="Arial"/>
              </a:defRPr>
            </a:lvl5pPr>
            <a:lvl6pPr marR="0" lvl="5" algn="l" rtl="0">
              <a:lnSpc>
                <a:spcPct val="100000"/>
              </a:lnSpc>
              <a:spcBef>
                <a:spcPts val="320"/>
              </a:spcBef>
              <a:spcAft>
                <a:spcPts val="0"/>
              </a:spcAft>
              <a:buClr>
                <a:srgbClr val="252C31"/>
              </a:buClr>
              <a:buSzPts val="1600"/>
              <a:buFont typeface="Arial"/>
              <a:buChar char="•"/>
              <a:defRPr sz="1600" b="0" i="0" u="none" strike="noStrike" cap="none">
                <a:solidFill>
                  <a:srgbClr val="252C3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dirty="0"/>
          </a:p>
        </p:txBody>
      </p:sp>
      <p:sp>
        <p:nvSpPr>
          <p:cNvPr id="59" name="Google Shape;59;p12"/>
          <p:cNvSpPr txBox="1">
            <a:spLocks noGrp="1"/>
          </p:cNvSpPr>
          <p:nvPr>
            <p:ph type="body" idx="1"/>
          </p:nvPr>
        </p:nvSpPr>
        <p:spPr>
          <a:xfrm>
            <a:off x="2310550" y="457209"/>
            <a:ext cx="6096000" cy="10191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880"/>
              </a:spcBef>
              <a:spcAft>
                <a:spcPts val="0"/>
              </a:spcAft>
              <a:buClr>
                <a:schemeClr val="lt1"/>
              </a:buClr>
              <a:buSzPts val="4400"/>
              <a:buFont typeface="Arial"/>
              <a:buNone/>
              <a:defRPr sz="4400" b="1" i="0" u="none" strike="noStrike" cap="none">
                <a:solidFill>
                  <a:schemeClr val="lt1"/>
                </a:solidFill>
                <a:latin typeface="Arial"/>
                <a:ea typeface="Arial"/>
                <a:cs typeface="Arial"/>
                <a:sym typeface="Arial"/>
              </a:defRPr>
            </a:lvl1pPr>
            <a:lvl2pPr marL="914400" marR="0" lvl="1" indent="-406400" algn="l">
              <a:lnSpc>
                <a:spcPct val="100000"/>
              </a:lnSpc>
              <a:spcBef>
                <a:spcPts val="560"/>
              </a:spcBef>
              <a:spcAft>
                <a:spcPts val="0"/>
              </a:spcAft>
              <a:buClr>
                <a:srgbClr val="252C31"/>
              </a:buClr>
              <a:buSzPts val="2800"/>
              <a:buFont typeface="Arial"/>
              <a:buChar char="•"/>
              <a:defRPr sz="2800" b="0" i="0" u="none" strike="noStrike" cap="none">
                <a:solidFill>
                  <a:srgbClr val="252C31"/>
                </a:solidFill>
                <a:latin typeface="Arial"/>
                <a:ea typeface="Arial"/>
                <a:cs typeface="Arial"/>
                <a:sym typeface="Arial"/>
              </a:defRPr>
            </a:lvl2pPr>
            <a:lvl3pPr marL="1371600" marR="0" lvl="2" indent="-381000" algn="l">
              <a:lnSpc>
                <a:spcPct val="100000"/>
              </a:lnSpc>
              <a:spcBef>
                <a:spcPts val="480"/>
              </a:spcBef>
              <a:spcAft>
                <a:spcPts val="0"/>
              </a:spcAft>
              <a:buClr>
                <a:srgbClr val="252C31"/>
              </a:buClr>
              <a:buSzPts val="2400"/>
              <a:buFont typeface="Arial"/>
              <a:buChar char="•"/>
              <a:defRPr sz="2400" b="0" i="0" u="none" strike="noStrike" cap="none">
                <a:solidFill>
                  <a:srgbClr val="252C31"/>
                </a:solidFill>
                <a:latin typeface="Arial"/>
                <a:ea typeface="Arial"/>
                <a:cs typeface="Arial"/>
                <a:sym typeface="Arial"/>
              </a:defRPr>
            </a:lvl3pPr>
            <a:lvl4pPr marL="1828800" marR="0" lvl="3" indent="-355600" algn="l">
              <a:lnSpc>
                <a:spcPct val="100000"/>
              </a:lnSpc>
              <a:spcBef>
                <a:spcPts val="400"/>
              </a:spcBef>
              <a:spcAft>
                <a:spcPts val="0"/>
              </a:spcAft>
              <a:buClr>
                <a:srgbClr val="252C31"/>
              </a:buClr>
              <a:buSzPts val="2000"/>
              <a:buFont typeface="Arial"/>
              <a:buChar char="•"/>
              <a:defRPr sz="2000" b="0" i="0" u="none" strike="noStrike" cap="none">
                <a:solidFill>
                  <a:srgbClr val="252C31"/>
                </a:solidFill>
                <a:latin typeface="Arial"/>
                <a:ea typeface="Arial"/>
                <a:cs typeface="Arial"/>
                <a:sym typeface="Arial"/>
              </a:defRPr>
            </a:lvl4pPr>
            <a:lvl5pPr marL="2286000" marR="0" lvl="4" indent="-342900" algn="l">
              <a:lnSpc>
                <a:spcPct val="100000"/>
              </a:lnSpc>
              <a:spcBef>
                <a:spcPts val="360"/>
              </a:spcBef>
              <a:spcAft>
                <a:spcPts val="0"/>
              </a:spcAft>
              <a:buClr>
                <a:srgbClr val="252C31"/>
              </a:buClr>
              <a:buSzPts val="1800"/>
              <a:buFont typeface="Arial"/>
              <a:buChar char="•"/>
              <a:defRPr sz="1800" b="0" i="0" u="none" strike="noStrike" cap="none">
                <a:solidFill>
                  <a:srgbClr val="252C31"/>
                </a:solidFill>
                <a:latin typeface="Arial"/>
                <a:ea typeface="Arial"/>
                <a:cs typeface="Arial"/>
                <a:sym typeface="Arial"/>
              </a:defRPr>
            </a:lvl5pPr>
            <a:lvl6pPr marL="2743200" marR="0" lvl="5" indent="-330200" algn="l">
              <a:lnSpc>
                <a:spcPct val="100000"/>
              </a:lnSpc>
              <a:spcBef>
                <a:spcPts val="320"/>
              </a:spcBef>
              <a:spcAft>
                <a:spcPts val="0"/>
              </a:spcAft>
              <a:buClr>
                <a:srgbClr val="252C31"/>
              </a:buClr>
              <a:buSzPts val="1600"/>
              <a:buFont typeface="Arial"/>
              <a:buChar char="•"/>
              <a:defRPr sz="1600" b="0" i="0" u="none" strike="noStrike" cap="none">
                <a:solidFill>
                  <a:srgbClr val="252C31"/>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0" name="Google Shape;60;p12"/>
          <p:cNvSpPr txBox="1">
            <a:spLocks noGrp="1"/>
          </p:cNvSpPr>
          <p:nvPr>
            <p:ph type="body" idx="3"/>
          </p:nvPr>
        </p:nvSpPr>
        <p:spPr>
          <a:xfrm>
            <a:off x="2310562" y="1628103"/>
            <a:ext cx="6092400" cy="7035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560"/>
              </a:spcBef>
              <a:spcAft>
                <a:spcPts val="0"/>
              </a:spcAft>
              <a:buClr>
                <a:srgbClr val="C4EDFF"/>
              </a:buClr>
              <a:buSzPts val="2800"/>
              <a:buFont typeface="Arial"/>
              <a:buNone/>
              <a:defRPr sz="2800" b="0" i="0" u="none" strike="noStrike" cap="none">
                <a:solidFill>
                  <a:srgbClr val="C4EDFF"/>
                </a:solidFill>
                <a:latin typeface="Arial Narrow"/>
                <a:ea typeface="Arial Narrow"/>
                <a:cs typeface="Arial Narrow"/>
                <a:sym typeface="Arial Narrow"/>
              </a:defRPr>
            </a:lvl1pPr>
            <a:lvl2pPr marL="914400" marR="0" lvl="1" indent="-406400" algn="l">
              <a:lnSpc>
                <a:spcPct val="100000"/>
              </a:lnSpc>
              <a:spcBef>
                <a:spcPts val="560"/>
              </a:spcBef>
              <a:spcAft>
                <a:spcPts val="0"/>
              </a:spcAft>
              <a:buClr>
                <a:srgbClr val="252C31"/>
              </a:buClr>
              <a:buSzPts val="2800"/>
              <a:buFont typeface="Arial"/>
              <a:buChar char="•"/>
              <a:defRPr sz="2800" b="0" i="0" u="none" strike="noStrike" cap="none">
                <a:solidFill>
                  <a:srgbClr val="252C31"/>
                </a:solidFill>
                <a:latin typeface="Arial"/>
                <a:ea typeface="Arial"/>
                <a:cs typeface="Arial"/>
                <a:sym typeface="Arial"/>
              </a:defRPr>
            </a:lvl2pPr>
            <a:lvl3pPr marL="1371600" marR="0" lvl="2" indent="-381000" algn="l">
              <a:lnSpc>
                <a:spcPct val="100000"/>
              </a:lnSpc>
              <a:spcBef>
                <a:spcPts val="480"/>
              </a:spcBef>
              <a:spcAft>
                <a:spcPts val="0"/>
              </a:spcAft>
              <a:buClr>
                <a:srgbClr val="252C31"/>
              </a:buClr>
              <a:buSzPts val="2400"/>
              <a:buFont typeface="Arial"/>
              <a:buChar char="•"/>
              <a:defRPr sz="2400" b="0" i="0" u="none" strike="noStrike" cap="none">
                <a:solidFill>
                  <a:srgbClr val="252C31"/>
                </a:solidFill>
                <a:latin typeface="Arial"/>
                <a:ea typeface="Arial"/>
                <a:cs typeface="Arial"/>
                <a:sym typeface="Arial"/>
              </a:defRPr>
            </a:lvl3pPr>
            <a:lvl4pPr marL="1828800" marR="0" lvl="3" indent="-355600" algn="l">
              <a:lnSpc>
                <a:spcPct val="100000"/>
              </a:lnSpc>
              <a:spcBef>
                <a:spcPts val="400"/>
              </a:spcBef>
              <a:spcAft>
                <a:spcPts val="0"/>
              </a:spcAft>
              <a:buClr>
                <a:srgbClr val="252C31"/>
              </a:buClr>
              <a:buSzPts val="2000"/>
              <a:buFont typeface="Arial"/>
              <a:buChar char="•"/>
              <a:defRPr sz="2000" b="0" i="0" u="none" strike="noStrike" cap="none">
                <a:solidFill>
                  <a:srgbClr val="252C31"/>
                </a:solidFill>
                <a:latin typeface="Arial"/>
                <a:ea typeface="Arial"/>
                <a:cs typeface="Arial"/>
                <a:sym typeface="Arial"/>
              </a:defRPr>
            </a:lvl4pPr>
            <a:lvl5pPr marL="2286000" marR="0" lvl="4" indent="-342900" algn="l">
              <a:lnSpc>
                <a:spcPct val="100000"/>
              </a:lnSpc>
              <a:spcBef>
                <a:spcPts val="360"/>
              </a:spcBef>
              <a:spcAft>
                <a:spcPts val="0"/>
              </a:spcAft>
              <a:buClr>
                <a:srgbClr val="252C31"/>
              </a:buClr>
              <a:buSzPts val="1800"/>
              <a:buFont typeface="Arial"/>
              <a:buChar char="•"/>
              <a:defRPr sz="1800" b="0" i="0" u="none" strike="noStrike" cap="none">
                <a:solidFill>
                  <a:srgbClr val="252C31"/>
                </a:solidFill>
                <a:latin typeface="Arial"/>
                <a:ea typeface="Arial"/>
                <a:cs typeface="Arial"/>
                <a:sym typeface="Arial"/>
              </a:defRPr>
            </a:lvl5pPr>
            <a:lvl6pPr marL="2743200" marR="0" lvl="5" indent="-330200" algn="l">
              <a:lnSpc>
                <a:spcPct val="100000"/>
              </a:lnSpc>
              <a:spcBef>
                <a:spcPts val="320"/>
              </a:spcBef>
              <a:spcAft>
                <a:spcPts val="0"/>
              </a:spcAft>
              <a:buClr>
                <a:srgbClr val="252C31"/>
              </a:buClr>
              <a:buSzPts val="1600"/>
              <a:buFont typeface="Arial"/>
              <a:buChar char="•"/>
              <a:defRPr sz="1600" b="0" i="0" u="none" strike="noStrike" cap="none">
                <a:solidFill>
                  <a:srgbClr val="252C31"/>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12"/>
          <p:cNvSpPr txBox="1">
            <a:spLocks noGrp="1"/>
          </p:cNvSpPr>
          <p:nvPr>
            <p:ph type="body" idx="4"/>
          </p:nvPr>
        </p:nvSpPr>
        <p:spPr>
          <a:xfrm>
            <a:off x="2514600" y="2483428"/>
            <a:ext cx="6096000" cy="5196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360"/>
              </a:spcBef>
              <a:spcAft>
                <a:spcPts val="0"/>
              </a:spcAft>
              <a:buClr>
                <a:srgbClr val="C4EDFF"/>
              </a:buClr>
              <a:buSzPts val="1800"/>
              <a:buFont typeface="Arial"/>
              <a:buNone/>
              <a:defRPr sz="1800" b="0" i="0" u="none" strike="noStrike" cap="none">
                <a:solidFill>
                  <a:srgbClr val="C4EDFF"/>
                </a:solidFill>
                <a:latin typeface="Arial Narrow"/>
                <a:ea typeface="Arial Narrow"/>
                <a:cs typeface="Arial Narrow"/>
                <a:sym typeface="Arial Narrow"/>
              </a:defRPr>
            </a:lvl1pPr>
            <a:lvl2pPr marL="914400" marR="0" lvl="1" indent="-406400" algn="l">
              <a:lnSpc>
                <a:spcPct val="100000"/>
              </a:lnSpc>
              <a:spcBef>
                <a:spcPts val="560"/>
              </a:spcBef>
              <a:spcAft>
                <a:spcPts val="0"/>
              </a:spcAft>
              <a:buClr>
                <a:srgbClr val="252C31"/>
              </a:buClr>
              <a:buSzPts val="2800"/>
              <a:buFont typeface="Arial"/>
              <a:buChar char="•"/>
              <a:defRPr sz="2800" b="0" i="0" u="none" strike="noStrike" cap="none">
                <a:solidFill>
                  <a:srgbClr val="252C31"/>
                </a:solidFill>
                <a:latin typeface="Arial"/>
                <a:ea typeface="Arial"/>
                <a:cs typeface="Arial"/>
                <a:sym typeface="Arial"/>
              </a:defRPr>
            </a:lvl2pPr>
            <a:lvl3pPr marL="1371600" marR="0" lvl="2" indent="-381000" algn="l">
              <a:lnSpc>
                <a:spcPct val="100000"/>
              </a:lnSpc>
              <a:spcBef>
                <a:spcPts val="480"/>
              </a:spcBef>
              <a:spcAft>
                <a:spcPts val="0"/>
              </a:spcAft>
              <a:buClr>
                <a:srgbClr val="252C31"/>
              </a:buClr>
              <a:buSzPts val="2400"/>
              <a:buFont typeface="Arial"/>
              <a:buChar char="•"/>
              <a:defRPr sz="2400" b="0" i="0" u="none" strike="noStrike" cap="none">
                <a:solidFill>
                  <a:srgbClr val="252C31"/>
                </a:solidFill>
                <a:latin typeface="Arial"/>
                <a:ea typeface="Arial"/>
                <a:cs typeface="Arial"/>
                <a:sym typeface="Arial"/>
              </a:defRPr>
            </a:lvl3pPr>
            <a:lvl4pPr marL="1828800" marR="0" lvl="3" indent="-355600" algn="l">
              <a:lnSpc>
                <a:spcPct val="100000"/>
              </a:lnSpc>
              <a:spcBef>
                <a:spcPts val="400"/>
              </a:spcBef>
              <a:spcAft>
                <a:spcPts val="0"/>
              </a:spcAft>
              <a:buClr>
                <a:srgbClr val="252C31"/>
              </a:buClr>
              <a:buSzPts val="2000"/>
              <a:buFont typeface="Arial"/>
              <a:buChar char="•"/>
              <a:defRPr sz="2000" b="0" i="0" u="none" strike="noStrike" cap="none">
                <a:solidFill>
                  <a:srgbClr val="252C31"/>
                </a:solidFill>
                <a:latin typeface="Arial"/>
                <a:ea typeface="Arial"/>
                <a:cs typeface="Arial"/>
                <a:sym typeface="Arial"/>
              </a:defRPr>
            </a:lvl4pPr>
            <a:lvl5pPr marL="2286000" marR="0" lvl="4" indent="-342900" algn="l">
              <a:lnSpc>
                <a:spcPct val="100000"/>
              </a:lnSpc>
              <a:spcBef>
                <a:spcPts val="360"/>
              </a:spcBef>
              <a:spcAft>
                <a:spcPts val="0"/>
              </a:spcAft>
              <a:buClr>
                <a:srgbClr val="252C31"/>
              </a:buClr>
              <a:buSzPts val="1800"/>
              <a:buFont typeface="Arial"/>
              <a:buChar char="•"/>
              <a:defRPr sz="1800" b="0" i="0" u="none" strike="noStrike" cap="none">
                <a:solidFill>
                  <a:srgbClr val="252C31"/>
                </a:solidFill>
                <a:latin typeface="Arial"/>
                <a:ea typeface="Arial"/>
                <a:cs typeface="Arial"/>
                <a:sym typeface="Arial"/>
              </a:defRPr>
            </a:lvl5pPr>
            <a:lvl6pPr marL="2743200" marR="0" lvl="5" indent="-330200" algn="l">
              <a:lnSpc>
                <a:spcPct val="100000"/>
              </a:lnSpc>
              <a:spcBef>
                <a:spcPts val="320"/>
              </a:spcBef>
              <a:spcAft>
                <a:spcPts val="0"/>
              </a:spcAft>
              <a:buClr>
                <a:srgbClr val="252C31"/>
              </a:buClr>
              <a:buSzPts val="1600"/>
              <a:buFont typeface="Arial"/>
              <a:buChar char="•"/>
              <a:defRPr sz="1600" b="0" i="0" u="none" strike="noStrike" cap="none">
                <a:solidFill>
                  <a:srgbClr val="252C31"/>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cxnSp>
        <p:nvCxnSpPr>
          <p:cNvPr id="62" name="Google Shape;62;p12"/>
          <p:cNvCxnSpPr/>
          <p:nvPr/>
        </p:nvCxnSpPr>
        <p:spPr>
          <a:xfrm>
            <a:off x="2079569" y="457200"/>
            <a:ext cx="0" cy="2604900"/>
          </a:xfrm>
          <a:prstGeom prst="straightConnector1">
            <a:avLst/>
          </a:prstGeom>
          <a:noFill/>
          <a:ln w="12700" cap="flat" cmpd="sng">
            <a:solidFill>
              <a:srgbClr val="3FAFFF"/>
            </a:solidFill>
            <a:prstDash val="solid"/>
            <a:round/>
            <a:headEnd type="none" w="sm" len="sm"/>
            <a:tailEnd type="none" w="sm" len="sm"/>
          </a:ln>
        </p:spPr>
      </p:cxnSp>
      <p:pic>
        <p:nvPicPr>
          <p:cNvPr id="63" name="Google Shape;63;p12"/>
          <p:cNvPicPr preferRelativeResize="0"/>
          <p:nvPr/>
        </p:nvPicPr>
        <p:blipFill>
          <a:blip r:embed="rId2">
            <a:alphaModFix/>
          </a:blip>
          <a:stretch>
            <a:fillRect/>
          </a:stretch>
        </p:blipFill>
        <p:spPr>
          <a:xfrm>
            <a:off x="663341" y="573025"/>
            <a:ext cx="1109050" cy="1109050"/>
          </a:xfrm>
          <a:prstGeom prst="rect">
            <a:avLst/>
          </a:prstGeom>
          <a:noFill/>
          <a:ln>
            <a:noFill/>
          </a:ln>
        </p:spPr>
      </p:pic>
      <p:pic>
        <p:nvPicPr>
          <p:cNvPr id="64" name="Google Shape;64;p12"/>
          <p:cNvPicPr preferRelativeResize="0"/>
          <p:nvPr/>
        </p:nvPicPr>
        <p:blipFill>
          <a:blip r:embed="rId3">
            <a:alphaModFix/>
          </a:blip>
          <a:stretch>
            <a:fillRect/>
          </a:stretch>
        </p:blipFill>
        <p:spPr>
          <a:xfrm>
            <a:off x="-18846" y="0"/>
            <a:ext cx="356299" cy="5143500"/>
          </a:xfrm>
          <a:prstGeom prst="rect">
            <a:avLst/>
          </a:prstGeom>
          <a:noFill/>
          <a:ln>
            <a:noFill/>
          </a:ln>
        </p:spPr>
      </p:pic>
      <p:sp>
        <p:nvSpPr>
          <p:cNvPr id="65" name="Google Shape;65;p12"/>
          <p:cNvSpPr txBox="1"/>
          <p:nvPr/>
        </p:nvSpPr>
        <p:spPr>
          <a:xfrm>
            <a:off x="596825" y="1731613"/>
            <a:ext cx="4256700" cy="496500"/>
          </a:xfrm>
          <a:prstGeom prst="rect">
            <a:avLst/>
          </a:prstGeom>
          <a:noFill/>
          <a:ln>
            <a:noFill/>
          </a:ln>
        </p:spPr>
        <p:txBody>
          <a:bodyPr spcFirstLastPara="1" wrap="square" lIns="91425" tIns="91425" rIns="91425" bIns="91425" anchor="t" anchorCtr="0">
            <a:noAutofit/>
          </a:bodyPr>
          <a:lstStyle/>
          <a:p>
            <a:pPr marL="0" lvl="0" indent="0" algn="just" rtl="0">
              <a:lnSpc>
                <a:spcPct val="120000"/>
              </a:lnSpc>
              <a:spcBef>
                <a:spcPts val="0"/>
              </a:spcBef>
              <a:spcAft>
                <a:spcPts val="0"/>
              </a:spcAft>
              <a:buNone/>
            </a:pPr>
            <a:r>
              <a:rPr lang="en" sz="1800" b="1">
                <a:solidFill>
                  <a:srgbClr val="FFFFFF"/>
                </a:solidFill>
              </a:rPr>
              <a:t>NATIONAL </a:t>
            </a:r>
            <a:endParaRPr sz="1800" b="1" dirty="0">
              <a:solidFill>
                <a:srgbClr val="FFFFFF"/>
              </a:solidFill>
            </a:endParaRPr>
          </a:p>
          <a:p>
            <a:pPr marL="0" lvl="0" indent="0" algn="just" rtl="0">
              <a:lnSpc>
                <a:spcPct val="120000"/>
              </a:lnSpc>
              <a:spcBef>
                <a:spcPts val="0"/>
              </a:spcBef>
              <a:spcAft>
                <a:spcPts val="0"/>
              </a:spcAft>
              <a:buNone/>
            </a:pPr>
            <a:r>
              <a:rPr lang="en" sz="1800" b="1">
                <a:solidFill>
                  <a:srgbClr val="FFFFFF"/>
                </a:solidFill>
              </a:rPr>
              <a:t>WEATHER </a:t>
            </a:r>
            <a:endParaRPr sz="1800" b="1" dirty="0">
              <a:solidFill>
                <a:srgbClr val="FFFFFF"/>
              </a:solidFill>
            </a:endParaRPr>
          </a:p>
          <a:p>
            <a:pPr marL="0" lvl="0" indent="0" algn="just" rtl="0">
              <a:lnSpc>
                <a:spcPct val="120000"/>
              </a:lnSpc>
              <a:spcBef>
                <a:spcPts val="0"/>
              </a:spcBef>
              <a:spcAft>
                <a:spcPts val="0"/>
              </a:spcAft>
              <a:buNone/>
            </a:pPr>
            <a:r>
              <a:rPr lang="en" sz="1800" b="1">
                <a:solidFill>
                  <a:srgbClr val="FFFFFF"/>
                </a:solidFill>
              </a:rPr>
              <a:t>SERVICE</a:t>
            </a:r>
            <a:endParaRPr sz="1800" b="1" dirty="0">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hyperlink" Target="https://www.commerce.gov/" TargetMode="Externa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6" name="Google Shape;6;p1"/>
          <p:cNvPicPr preferRelativeResize="0"/>
          <p:nvPr/>
        </p:nvPicPr>
        <p:blipFill>
          <a:blip r:embed="rId18">
            <a:alphaModFix/>
          </a:blip>
          <a:stretch>
            <a:fillRect/>
          </a:stretch>
        </p:blipFill>
        <p:spPr>
          <a:xfrm>
            <a:off x="-20712" y="0"/>
            <a:ext cx="356299" cy="5143500"/>
          </a:xfrm>
          <a:prstGeom prst="rect">
            <a:avLst/>
          </a:prstGeom>
          <a:noFill/>
          <a:ln>
            <a:noFill/>
          </a:ln>
        </p:spPr>
      </p:pic>
      <p:sp>
        <p:nvSpPr>
          <p:cNvPr id="7" name="Google Shape;7;p1"/>
          <p:cNvSpPr/>
          <p:nvPr/>
        </p:nvSpPr>
        <p:spPr>
          <a:xfrm>
            <a:off x="0" y="4800601"/>
            <a:ext cx="9144000" cy="342900"/>
          </a:xfrm>
          <a:prstGeom prst="rect">
            <a:avLst/>
          </a:prstGeom>
          <a:solidFill>
            <a:srgbClr val="D6F5FF"/>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 name="Google Shape;8;p1"/>
          <p:cNvSpPr txBox="1">
            <a:spLocks noGrp="1"/>
          </p:cNvSpPr>
          <p:nvPr>
            <p:ph type="title"/>
          </p:nvPr>
        </p:nvSpPr>
        <p:spPr>
          <a:xfrm>
            <a:off x="752888" y="205978"/>
            <a:ext cx="7933800" cy="5943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0099D8"/>
              </a:buClr>
              <a:buSzPts val="3200"/>
              <a:buFont typeface="Arial"/>
              <a:buNone/>
              <a:defRPr sz="3200" b="1" i="0" u="none" strike="noStrike" cap="none">
                <a:solidFill>
                  <a:srgbClr val="0099D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sp>
        <p:nvSpPr>
          <p:cNvPr id="9" name="Google Shape;9;p1"/>
          <p:cNvSpPr txBox="1">
            <a:spLocks noGrp="1"/>
          </p:cNvSpPr>
          <p:nvPr>
            <p:ph type="body" idx="1"/>
          </p:nvPr>
        </p:nvSpPr>
        <p:spPr>
          <a:xfrm>
            <a:off x="752888" y="914400"/>
            <a:ext cx="7933800" cy="3714900"/>
          </a:xfrm>
          <a:prstGeom prst="rect">
            <a:avLst/>
          </a:prstGeom>
          <a:noFill/>
          <a:ln>
            <a:noFill/>
          </a:ln>
        </p:spPr>
        <p:txBody>
          <a:bodyPr spcFirstLastPara="1" wrap="square" lIns="91425" tIns="91425" rIns="91425" bIns="91425" anchor="t" anchorCtr="0">
            <a:noAutofit/>
          </a:bodyPr>
          <a:lstStyle>
            <a:lvl1pPr marL="457200" marR="0" lvl="0" indent="-419100" algn="l" rtl="0">
              <a:lnSpc>
                <a:spcPct val="100000"/>
              </a:lnSpc>
              <a:spcBef>
                <a:spcPts val="64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L="1371600" marR="0" lvl="2" indent="-381000"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L="1828800" marR="0" lvl="3" indent="-355600"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L="2286000" marR="0" lvl="4" indent="-342900"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L="2743200" marR="0" lvl="5" indent="-330200"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pic>
        <p:nvPicPr>
          <p:cNvPr id="10" name="Google Shape;10;p1">
            <a:hlinkClick r:id="rId19"/>
          </p:cNvPr>
          <p:cNvPicPr preferRelativeResize="0"/>
          <p:nvPr/>
        </p:nvPicPr>
        <p:blipFill rotWithShape="1">
          <a:blip r:embed="rId20">
            <a:alphaModFix/>
          </a:blip>
          <a:srcRect/>
          <a:stretch/>
        </p:blipFill>
        <p:spPr>
          <a:xfrm>
            <a:off x="228600" y="4832593"/>
            <a:ext cx="278916" cy="278916"/>
          </a:xfrm>
          <a:prstGeom prst="rect">
            <a:avLst/>
          </a:prstGeom>
          <a:noFill/>
          <a:ln>
            <a:noFill/>
          </a:ln>
        </p:spPr>
      </p:pic>
      <p:sp>
        <p:nvSpPr>
          <p:cNvPr id="11" name="Google Shape;11;p1"/>
          <p:cNvSpPr txBox="1"/>
          <p:nvPr/>
        </p:nvSpPr>
        <p:spPr>
          <a:xfrm>
            <a:off x="1447800" y="4879264"/>
            <a:ext cx="7239000" cy="1155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Clr>
                <a:srgbClr val="0B4596"/>
              </a:buClr>
              <a:buSzPts val="1000"/>
              <a:buFont typeface="Arial Narrow"/>
              <a:buNone/>
            </a:pPr>
            <a:r>
              <a:rPr lang="en" sz="1300" b="1">
                <a:solidFill>
                  <a:srgbClr val="0B4596"/>
                </a:solidFill>
                <a:latin typeface="Arial Narrow"/>
                <a:ea typeface="Arial Narrow"/>
                <a:cs typeface="Arial Narrow"/>
                <a:sym typeface="Arial Narrow"/>
              </a:rPr>
              <a:t>Building a Weather-Ready Nation</a:t>
            </a:r>
            <a:r>
              <a:rPr lang="en" sz="1300" b="1" i="0" u="none" strike="noStrike" cap="none">
                <a:solidFill>
                  <a:srgbClr val="0B4596"/>
                </a:solidFill>
                <a:latin typeface="Arial Narrow"/>
                <a:ea typeface="Arial Narrow"/>
                <a:cs typeface="Arial Narrow"/>
                <a:sym typeface="Arial Narrow"/>
              </a:rPr>
              <a:t>  //  </a:t>
            </a:r>
            <a:fld id="{00000000-1234-1234-1234-123412341234}" type="slidenum">
              <a:rPr lang="en" sz="1300" b="1" i="0" u="none" strike="noStrike" cap="none">
                <a:solidFill>
                  <a:srgbClr val="0B4596"/>
                </a:solidFill>
                <a:latin typeface="Arial Narrow"/>
                <a:ea typeface="Arial Narrow"/>
                <a:cs typeface="Arial Narrow"/>
                <a:sym typeface="Arial Narrow"/>
              </a:rPr>
              <a:t>‹#›</a:t>
            </a:fld>
            <a:endParaRPr sz="1300" b="1" i="0" u="none" strike="noStrike" cap="none" dirty="0">
              <a:solidFill>
                <a:srgbClr val="0B4596"/>
              </a:solidFill>
              <a:latin typeface="Arial Narrow"/>
              <a:ea typeface="Arial Narrow"/>
              <a:cs typeface="Arial Narrow"/>
              <a:sym typeface="Arial Narrow"/>
            </a:endParaRPr>
          </a:p>
        </p:txBody>
      </p:sp>
      <p:sp>
        <p:nvSpPr>
          <p:cNvPr id="12" name="Google Shape;12;p1"/>
          <p:cNvSpPr txBox="1"/>
          <p:nvPr/>
        </p:nvSpPr>
        <p:spPr>
          <a:xfrm>
            <a:off x="522146" y="4772984"/>
            <a:ext cx="3976800" cy="46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dk1"/>
                </a:solidFill>
              </a:rPr>
              <a:t>NATIONAL WEATHER SERVICE</a:t>
            </a:r>
            <a:endParaRPr b="1" dirty="0">
              <a:solidFill>
                <a:schemeClr val="dk1"/>
              </a:solidFill>
            </a:endParaRPr>
          </a:p>
          <a:p>
            <a:pPr marL="0" lvl="0" indent="0" algn="l" rtl="0">
              <a:spcBef>
                <a:spcPts val="0"/>
              </a:spcBef>
              <a:spcAft>
                <a:spcPts val="0"/>
              </a:spcAft>
              <a:buNone/>
            </a:pPr>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4" r:id="rId5"/>
    <p:sldLayoutId id="2147483655" r:id="rId6"/>
    <p:sldLayoutId id="2147483656" r:id="rId7"/>
    <p:sldLayoutId id="2147483657" r:id="rId8"/>
    <p:sldLayoutId id="2147483658" r:id="rId9"/>
    <p:sldLayoutId id="2147483659" r:id="rId10"/>
    <p:sldLayoutId id="2147483660" r:id="rId11"/>
    <p:sldLayoutId id="2147483662" r:id="rId12"/>
    <p:sldLayoutId id="2147483665" r:id="rId13"/>
    <p:sldLayoutId id="2147483666" r:id="rId14"/>
    <p:sldLayoutId id="2147483667" r:id="rId15"/>
    <p:sldLayoutId id="2147483668" r:id="rId16"/>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image" Target="../media/image10.gi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19.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14.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14.xml"/><Relationship Id="rId4" Type="http://schemas.openxmlformats.org/officeDocument/2006/relationships/hyperlink" Target="https://vlab.ncep.noaa.gov/documents/6609493/0/JTTI_C-L_2020-verif-rep_MDL+ON+20-1_final_20200501_508.pdf/8dd99095-7058-1d8a-c2b9-16e714ef9789?t=1598296015105"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14.xml"/><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14.xml"/><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4.xml"/><Relationship Id="rId5" Type="http://schemas.openxmlformats.org/officeDocument/2006/relationships/image" Target="../media/image32.png"/><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35.png"/></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6.xml"/><Relationship Id="rId1" Type="http://schemas.openxmlformats.org/officeDocument/2006/relationships/slideLayout" Target="../slideLayouts/slideLayout14.xml"/><Relationship Id="rId4" Type="http://schemas.openxmlformats.org/officeDocument/2006/relationships/image" Target="../media/image40.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8.xml"/><Relationship Id="rId1" Type="http://schemas.openxmlformats.org/officeDocument/2006/relationships/slideLayout" Target="../slideLayouts/slideLayout15.xml"/><Relationship Id="rId5" Type="http://schemas.openxmlformats.org/officeDocument/2006/relationships/image" Target="../media/image43.png"/><Relationship Id="rId4" Type="http://schemas.openxmlformats.org/officeDocument/2006/relationships/image" Target="../media/image42.png"/></Relationships>
</file>

<file path=ppt/slides/_rels/slide4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15.xml"/><Relationship Id="rId5" Type="http://schemas.openxmlformats.org/officeDocument/2006/relationships/image" Target="../media/image43.png"/><Relationship Id="rId4" Type="http://schemas.openxmlformats.org/officeDocument/2006/relationships/image" Target="../media/image4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6.xml"/><Relationship Id="rId1" Type="http://schemas.openxmlformats.org/officeDocument/2006/relationships/slideLayout" Target="../slideLayouts/slideLayout13.xml"/><Relationship Id="rId4" Type="http://schemas.openxmlformats.org/officeDocument/2006/relationships/image" Target="../media/image48.png"/></Relationships>
</file>

<file path=ppt/slides/_rels/slide5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7.xml"/><Relationship Id="rId1" Type="http://schemas.openxmlformats.org/officeDocument/2006/relationships/slideLayout" Target="../slideLayouts/slideLayout13.xml"/><Relationship Id="rId4" Type="http://schemas.openxmlformats.org/officeDocument/2006/relationships/image" Target="../media/image50.png"/></Relationships>
</file>

<file path=ppt/slides/_rels/slide58.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1.xml"/><Relationship Id="rId1" Type="http://schemas.openxmlformats.org/officeDocument/2006/relationships/slideLayout" Target="../slideLayouts/slideLayout12.xml"/><Relationship Id="rId4" Type="http://schemas.openxmlformats.org/officeDocument/2006/relationships/image" Target="../media/image53.png"/></Relationships>
</file>

<file path=ppt/slides/_rels/slide6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2.xml"/><Relationship Id="rId1" Type="http://schemas.openxmlformats.org/officeDocument/2006/relationships/slideLayout" Target="../slideLayouts/slideLayout12.xml"/><Relationship Id="rId4" Type="http://schemas.openxmlformats.org/officeDocument/2006/relationships/image" Target="../media/image55.png"/></Relationships>
</file>

<file path=ppt/slides/_rels/slide6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3.xml"/><Relationship Id="rId1" Type="http://schemas.openxmlformats.org/officeDocument/2006/relationships/slideLayout" Target="../slideLayouts/slideLayout12.xml"/><Relationship Id="rId4" Type="http://schemas.openxmlformats.org/officeDocument/2006/relationships/image" Target="../media/image57.png"/></Relationships>
</file>

<file path=ppt/slides/_rels/slide6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4.xml"/><Relationship Id="rId1" Type="http://schemas.openxmlformats.org/officeDocument/2006/relationships/slideLayout" Target="../slideLayouts/slideLayout12.xml"/><Relationship Id="rId4" Type="http://schemas.openxmlformats.org/officeDocument/2006/relationships/image" Target="../media/image59.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7.xml"/><Relationship Id="rId1" Type="http://schemas.openxmlformats.org/officeDocument/2006/relationships/slideLayout" Target="../slideLayouts/slideLayout13.xml"/><Relationship Id="rId4" Type="http://schemas.openxmlformats.org/officeDocument/2006/relationships/hyperlink" Target="https://www.weather.gov/mdl/lamp_newguidance_v2.3.0"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3" Type="http://schemas.openxmlformats.org/officeDocument/2006/relationships/hyperlink" Target="https://www.weather.gov/mdl/lamp_experimental" TargetMode="External"/><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3" Type="http://schemas.openxmlformats.org/officeDocument/2006/relationships/hyperlink" Target="mailto:Judy.Ghirardelli@noaa.gov" TargetMode="External"/><Relationship Id="rId2" Type="http://schemas.openxmlformats.org/officeDocument/2006/relationships/notesSlide" Target="../notesSlides/notesSlide79.xml"/><Relationship Id="rId1" Type="http://schemas.openxmlformats.org/officeDocument/2006/relationships/slideLayout" Target="../slideLayouts/slideLayout14.xml"/><Relationship Id="rId4" Type="http://schemas.openxmlformats.org/officeDocument/2006/relationships/hyperlink" Target="mailto:Phil.Shafer@noaa.gov"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9" name="Google Shape;99;p18"/>
          <p:cNvSpPr txBox="1">
            <a:spLocks noGrp="1"/>
          </p:cNvSpPr>
          <p:nvPr>
            <p:ph type="body" idx="3"/>
          </p:nvPr>
        </p:nvSpPr>
        <p:spPr>
          <a:xfrm>
            <a:off x="2349925" y="1719866"/>
            <a:ext cx="6832500" cy="309300"/>
          </a:xfrm>
          <a:prstGeom prst="rect">
            <a:avLst/>
          </a:prstGeom>
          <a:noFill/>
          <a:ln>
            <a:noFill/>
          </a:ln>
        </p:spPr>
        <p:txBody>
          <a:bodyPr spcFirstLastPara="1" wrap="square" lIns="0" tIns="0" rIns="0" bIns="0" anchor="t" anchorCtr="0">
            <a:noAutofit/>
          </a:bodyPr>
          <a:lstStyle/>
          <a:p>
            <a:pPr marL="0" lvl="0" indent="0">
              <a:spcBef>
                <a:spcPts val="0"/>
              </a:spcBef>
            </a:pPr>
            <a:r>
              <a:rPr lang="en-US" sz="1800" b="1" dirty="0" smtClean="0">
                <a:solidFill>
                  <a:srgbClr val="D6F5FF"/>
                </a:solidFill>
              </a:rPr>
              <a:t>AUGUST 21, 2020</a:t>
            </a:r>
          </a:p>
          <a:p>
            <a:pPr marL="0" lvl="0" indent="0">
              <a:spcBef>
                <a:spcPts val="0"/>
              </a:spcBef>
            </a:pPr>
            <a:r>
              <a:rPr lang="en" sz="1800" dirty="0" smtClean="0">
                <a:solidFill>
                  <a:srgbClr val="D6F5FF"/>
                </a:solidFill>
              </a:rPr>
              <a:t>Meteorological Development Laboratory</a:t>
            </a:r>
            <a:endParaRPr lang="en" sz="1800" dirty="0" smtClean="0">
              <a:solidFill>
                <a:srgbClr val="D6F5FF"/>
              </a:solidFill>
            </a:endParaRPr>
          </a:p>
        </p:txBody>
      </p:sp>
      <p:sp>
        <p:nvSpPr>
          <p:cNvPr id="98" name="Google Shape;98;p18"/>
          <p:cNvSpPr txBox="1">
            <a:spLocks noGrp="1"/>
          </p:cNvSpPr>
          <p:nvPr>
            <p:ph type="body" idx="1"/>
          </p:nvPr>
        </p:nvSpPr>
        <p:spPr>
          <a:xfrm>
            <a:off x="2388325" y="637240"/>
            <a:ext cx="6755700" cy="1019100"/>
          </a:xfrm>
          <a:prstGeom prst="rect">
            <a:avLst/>
          </a:prstGeom>
          <a:noFill/>
          <a:ln>
            <a:noFill/>
          </a:ln>
        </p:spPr>
        <p:txBody>
          <a:bodyPr spcFirstLastPara="1" wrap="square" lIns="0" tIns="0" rIns="0" bIns="0" anchor="t" anchorCtr="0">
            <a:noAutofit/>
          </a:bodyPr>
          <a:lstStyle/>
          <a:p>
            <a:pPr marL="0" indent="0">
              <a:spcBef>
                <a:spcPts val="0"/>
              </a:spcBef>
            </a:pPr>
            <a:r>
              <a:rPr lang="en-US" sz="3200" dirty="0" smtClean="0"/>
              <a:t>LAMP/GLMP v2.3 User Evaluation Information*</a:t>
            </a:r>
          </a:p>
          <a:p>
            <a:pPr marL="0" lvl="0" indent="0">
              <a:spcBef>
                <a:spcPts val="0"/>
              </a:spcBef>
            </a:pPr>
            <a:endParaRPr lang="en-US" sz="3200" dirty="0"/>
          </a:p>
        </p:txBody>
      </p:sp>
      <p:pic>
        <p:nvPicPr>
          <p:cNvPr id="100" name="Google Shape;100;p18" descr="NWS Image" title="NWS Image"/>
          <p:cNvPicPr preferRelativeResize="0"/>
          <p:nvPr/>
        </p:nvPicPr>
        <p:blipFill>
          <a:blip r:embed="rId3">
            <a:alphaModFix/>
          </a:blip>
          <a:stretch>
            <a:fillRect/>
          </a:stretch>
        </p:blipFill>
        <p:spPr>
          <a:xfrm>
            <a:off x="320075" y="3056925"/>
            <a:ext cx="8823925" cy="2089950"/>
          </a:xfrm>
          <a:prstGeom prst="rect">
            <a:avLst/>
          </a:prstGeom>
          <a:noFill/>
          <a:ln>
            <a:noFill/>
          </a:ln>
        </p:spPr>
      </p:pic>
      <p:sp>
        <p:nvSpPr>
          <p:cNvPr id="5" name="Google Shape;41;p7"/>
          <p:cNvSpPr txBox="1"/>
          <p:nvPr/>
        </p:nvSpPr>
        <p:spPr>
          <a:xfrm>
            <a:off x="2248676" y="2092692"/>
            <a:ext cx="6802017" cy="630600"/>
          </a:xfrm>
          <a:prstGeom prst="rect">
            <a:avLst/>
          </a:prstGeom>
          <a:noFill/>
          <a:ln>
            <a:noFill/>
          </a:ln>
        </p:spPr>
        <p:txBody>
          <a:bodyPr spcFirstLastPara="1" wrap="square" lIns="91425" tIns="91425" rIns="91425" bIns="91425" anchor="t" anchorCtr="0">
            <a:noAutofit/>
          </a:bodyPr>
          <a:lstStyle/>
          <a:p>
            <a:pPr marL="55563" lvl="0" indent="-55563">
              <a:spcBef>
                <a:spcPts val="400"/>
              </a:spcBef>
              <a:buSzPts val="1200"/>
            </a:pPr>
            <a:r>
              <a:rPr lang="en-US" sz="1200" dirty="0">
                <a:solidFill>
                  <a:schemeClr val="bg1"/>
                </a:solidFill>
                <a:latin typeface="Arial Narrow" panose="020B0606020202030204" pitchFamily="34" charset="0"/>
                <a:ea typeface="Calibri"/>
                <a:cs typeface="Calibri"/>
                <a:sym typeface="Calibri"/>
              </a:rPr>
              <a:t>* Portions of this research are in response to requirements and funding by the Federal Aviation Administration (FAA). The views expressed are those of the authors and do not necessarily represent the official policy or position of the FAA.  Portions of this material are based upon work supported by the Joint Technology Transfer Initiative (JTTI) Program within NOAA/OAR Weather Program Office</a:t>
            </a:r>
          </a:p>
        </p:txBody>
      </p:sp>
      <p:sp>
        <p:nvSpPr>
          <p:cNvPr id="19" name="Title 18" hidden="1"/>
          <p:cNvSpPr>
            <a:spLocks noGrp="1"/>
          </p:cNvSpPr>
          <p:nvPr>
            <p:ph type="title" idx="4294967295"/>
          </p:nvPr>
        </p:nvSpPr>
        <p:spPr/>
        <p:txBody>
          <a:bodyPr/>
          <a:lstStyle/>
          <a:p>
            <a:r>
              <a:rPr lang="en-US" dirty="0" smtClean="0"/>
              <a:t>Title: LAMPGLMP</a:t>
            </a:r>
            <a:r>
              <a:rPr lang="en-US" baseline="0" dirty="0" smtClean="0"/>
              <a:t> v2.3 User Evaluation Information</a:t>
            </a:r>
            <a:endParaRPr lang="en-US" dirty="0"/>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9" name="Google Shape;379;p28"/>
          <p:cNvSpPr txBox="1">
            <a:spLocks noGrp="1"/>
          </p:cNvSpPr>
          <p:nvPr>
            <p:ph type="title"/>
          </p:nvPr>
        </p:nvSpPr>
        <p:spPr>
          <a:prstGeom prst="rect">
            <a:avLst/>
          </a:prstGeom>
          <a:noFill/>
          <a:ln>
            <a:noFill/>
          </a:ln>
        </p:spPr>
        <p:txBody>
          <a:bodyPr spcFirstLastPara="1" wrap="square" lIns="68569" tIns="34275" rIns="68569" bIns="34275" anchor="ctr" anchorCtr="0">
            <a:normAutofit fontScale="90000"/>
          </a:bodyPr>
          <a:lstStyle/>
          <a:p>
            <a:pPr>
              <a:buSzPts val="3200"/>
            </a:pPr>
            <a:r>
              <a:rPr lang="en-US" sz="3200" dirty="0">
                <a:latin typeface="Arial" panose="020B0604020202020204" pitchFamily="34" charset="0"/>
                <a:cs typeface="Arial" panose="020B0604020202020204" pitchFamily="34" charset="0"/>
              </a:rPr>
              <a:t>LMP/GLMP V2.3 </a:t>
            </a:r>
            <a:r>
              <a:rPr lang="en-US" sz="3200" dirty="0" smtClean="0">
                <a:latin typeface="Arial" panose="020B0604020202020204" pitchFamily="34" charset="0"/>
                <a:cs typeface="Arial" panose="020B0604020202020204" pitchFamily="34" charset="0"/>
              </a:rPr>
              <a:t>Upgrades: AK C&amp;V Overview</a:t>
            </a:r>
            <a:endParaRPr sz="3200" dirty="0">
              <a:latin typeface="Arial" panose="020B0604020202020204" pitchFamily="34" charset="0"/>
              <a:cs typeface="Arial" panose="020B0604020202020204" pitchFamily="34" charset="0"/>
            </a:endParaRPr>
          </a:p>
        </p:txBody>
      </p:sp>
      <p:sp>
        <p:nvSpPr>
          <p:cNvPr id="377" name="Google Shape;377;p28"/>
          <p:cNvSpPr txBox="1">
            <a:spLocks noGrp="1"/>
          </p:cNvSpPr>
          <p:nvPr>
            <p:ph type="body" idx="1"/>
          </p:nvPr>
        </p:nvSpPr>
        <p:spPr>
          <a:xfrm>
            <a:off x="320040" y="521208"/>
            <a:ext cx="8229600" cy="4105656"/>
          </a:xfrm>
          <a:prstGeom prst="rect">
            <a:avLst/>
          </a:prstGeom>
          <a:noFill/>
          <a:ln>
            <a:noFill/>
          </a:ln>
        </p:spPr>
        <p:txBody>
          <a:bodyPr spcFirstLastPara="1" wrap="square" lIns="68569" tIns="34275" rIns="68569" bIns="34275" anchor="t" anchorCtr="0">
            <a:noAutofit/>
          </a:bodyPr>
          <a:lstStyle/>
          <a:p>
            <a:pPr marL="428625" lvl="1" indent="-342900">
              <a:lnSpc>
                <a:spcPct val="120000"/>
              </a:lnSpc>
              <a:spcBef>
                <a:spcPts val="300"/>
              </a:spcBef>
              <a:buSzPct val="100000"/>
              <a:buFont typeface="Arial" panose="020B0604020202020204" pitchFamily="34" charset="0"/>
              <a:buChar char="•"/>
            </a:pPr>
            <a:r>
              <a:rPr lang="en-US" sz="2400" dirty="0" smtClean="0"/>
              <a:t>V2.3.0 highlights:</a:t>
            </a:r>
            <a:endParaRPr sz="2400" dirty="0" smtClean="0"/>
          </a:p>
          <a:p>
            <a:pPr marL="690563" lvl="1" indent="-342900">
              <a:lnSpc>
                <a:spcPct val="120000"/>
              </a:lnSpc>
              <a:spcBef>
                <a:spcPts val="0"/>
              </a:spcBef>
              <a:buClr>
                <a:srgbClr val="4A86E8"/>
              </a:buClr>
              <a:buSzPts val="1700"/>
              <a:buFont typeface="+mj-lt"/>
              <a:buAutoNum type="arabicPeriod"/>
            </a:pPr>
            <a:r>
              <a:rPr lang="en-US" sz="1600" dirty="0" smtClean="0">
                <a:solidFill>
                  <a:srgbClr val="4A86E8"/>
                </a:solidFill>
              </a:rPr>
              <a:t>Addition of GLMP </a:t>
            </a:r>
            <a:r>
              <a:rPr lang="en-US" sz="1600" dirty="0" smtClean="0">
                <a:solidFill>
                  <a:srgbClr val="FF0000"/>
                </a:solidFill>
              </a:rPr>
              <a:t>ceiling height and visibility (C&amp;V) guidance for Alaska </a:t>
            </a:r>
            <a:r>
              <a:rPr lang="en-US" sz="1600" dirty="0" smtClean="0">
                <a:solidFill>
                  <a:srgbClr val="4A86E8"/>
                </a:solidFill>
              </a:rPr>
              <a:t>on the NBM domain out to 38 hours</a:t>
            </a:r>
          </a:p>
          <a:p>
            <a:pPr marL="1033463" lvl="2" indent="-342900">
              <a:lnSpc>
                <a:spcPct val="120000"/>
              </a:lnSpc>
              <a:buClr>
                <a:srgbClr val="4A86E8"/>
              </a:buClr>
              <a:buSzPts val="1700"/>
              <a:buFont typeface="Arial" panose="020B0604020202020204" pitchFamily="34" charset="0"/>
              <a:buChar char="•"/>
            </a:pPr>
            <a:r>
              <a:rPr lang="en-US" sz="1600" dirty="0" smtClean="0">
                <a:solidFill>
                  <a:srgbClr val="4A86E8"/>
                </a:solidFill>
              </a:rPr>
              <a:t>Extends the “Meld” approach used over the CONUS to Alaska</a:t>
            </a:r>
          </a:p>
          <a:p>
            <a:pPr marL="1257300" lvl="3" indent="-223838">
              <a:lnSpc>
                <a:spcPct val="120000"/>
              </a:lnSpc>
              <a:buClrTx/>
              <a:buSzPts val="1700"/>
              <a:buFont typeface="Courier New" panose="02070309020205020404" pitchFamily="49" charset="0"/>
              <a:buChar char="o"/>
            </a:pPr>
            <a:r>
              <a:rPr lang="en-US" sz="1400" dirty="0" smtClean="0">
                <a:solidFill>
                  <a:srgbClr val="00B050"/>
                </a:solidFill>
              </a:rPr>
              <a:t>Base LAMP = GFS MOS + obs</a:t>
            </a:r>
          </a:p>
          <a:p>
            <a:pPr marL="1257300" lvl="3" indent="-223838">
              <a:lnSpc>
                <a:spcPct val="120000"/>
              </a:lnSpc>
              <a:buClrTx/>
              <a:buSzPts val="1700"/>
              <a:buFont typeface="Courier New" panose="02070309020205020404" pitchFamily="49" charset="0"/>
              <a:buChar char="o"/>
            </a:pPr>
            <a:r>
              <a:rPr lang="en-US" sz="1400" dirty="0" smtClean="0">
                <a:solidFill>
                  <a:srgbClr val="00B050"/>
                </a:solidFill>
              </a:rPr>
              <a:t>Meld = Base LAMP + RAP MOS</a:t>
            </a:r>
          </a:p>
          <a:p>
            <a:pPr marL="1033463" lvl="2" indent="-342900">
              <a:lnSpc>
                <a:spcPct val="120000"/>
              </a:lnSpc>
              <a:buClr>
                <a:srgbClr val="4A86E8"/>
              </a:buClr>
              <a:buSzPts val="1700"/>
              <a:buFont typeface="Arial" panose="020B0604020202020204" pitchFamily="34" charset="0"/>
              <a:buChar char="•"/>
            </a:pPr>
            <a:r>
              <a:rPr lang="en-US" sz="1600" dirty="0" smtClean="0">
                <a:solidFill>
                  <a:srgbClr val="4A86E8"/>
                </a:solidFill>
              </a:rPr>
              <a:t>Leverages the Rapid Refresh (RAP) model</a:t>
            </a:r>
          </a:p>
          <a:p>
            <a:pPr marL="1033463" lvl="2" indent="-342900">
              <a:lnSpc>
                <a:spcPct val="120000"/>
              </a:lnSpc>
              <a:buClr>
                <a:srgbClr val="4A86E8"/>
              </a:buClr>
              <a:buSzPts val="1700"/>
              <a:buFont typeface="Arial" panose="020B0604020202020204" pitchFamily="34" charset="0"/>
              <a:buChar char="•"/>
            </a:pPr>
            <a:r>
              <a:rPr lang="en-US" sz="1600" dirty="0" smtClean="0">
                <a:solidFill>
                  <a:srgbClr val="4A86E8"/>
                </a:solidFill>
              </a:rPr>
              <a:t>Input to the NBM and made available publicly on NCEP web services</a:t>
            </a:r>
          </a:p>
          <a:p>
            <a:pPr marL="1033463" lvl="2" indent="-342900">
              <a:lnSpc>
                <a:spcPct val="120000"/>
              </a:lnSpc>
              <a:buClr>
                <a:srgbClr val="4A86E8"/>
              </a:buClr>
              <a:buSzPts val="1700"/>
              <a:buFont typeface="Arial" panose="020B0604020202020204" pitchFamily="34" charset="0"/>
              <a:buChar char="•"/>
            </a:pPr>
            <a:r>
              <a:rPr lang="en-US" sz="1600" dirty="0" smtClean="0">
                <a:solidFill>
                  <a:srgbClr val="4A86E8"/>
                </a:solidFill>
              </a:rPr>
              <a:t>Work funded by FY18 JTTI task “Forecast Guidance for Aviation Tactical Operations and Strategic Planning over Alaska”</a:t>
            </a:r>
          </a:p>
          <a:p>
            <a:pPr marL="1033463" lvl="2" indent="-342900">
              <a:lnSpc>
                <a:spcPct val="120000"/>
              </a:lnSpc>
              <a:buClr>
                <a:srgbClr val="4A86E8"/>
              </a:buClr>
              <a:buSzPts val="1700"/>
              <a:buFont typeface="Arial" panose="020B0604020202020204" pitchFamily="34" charset="0"/>
              <a:buChar char="•"/>
            </a:pPr>
            <a:endParaRPr lang="en-US" sz="1600" dirty="0" smtClean="0">
              <a:solidFill>
                <a:srgbClr val="4A86E8"/>
              </a:solidFill>
            </a:endParaRPr>
          </a:p>
          <a:p>
            <a:pPr marL="690563" lvl="2" indent="0">
              <a:lnSpc>
                <a:spcPct val="120000"/>
              </a:lnSpc>
              <a:buClr>
                <a:srgbClr val="4A86E8"/>
              </a:buClr>
              <a:buSzPts val="1700"/>
            </a:pPr>
            <a:endParaRPr lang="en-US" sz="1600" dirty="0" smtClean="0">
              <a:solidFill>
                <a:srgbClr val="4A86E8"/>
              </a:solidFill>
            </a:endParaRPr>
          </a:p>
          <a:p>
            <a:pPr marL="1033463" lvl="2" indent="-342900">
              <a:lnSpc>
                <a:spcPct val="120000"/>
              </a:lnSpc>
              <a:buClr>
                <a:srgbClr val="4A86E8"/>
              </a:buClr>
              <a:buSzPts val="1700"/>
              <a:buFont typeface="+mj-lt"/>
              <a:buAutoNum type="arabicPeriod"/>
            </a:pPr>
            <a:endParaRPr lang="en-US" sz="1600" dirty="0" smtClean="0">
              <a:solidFill>
                <a:srgbClr val="4A86E8"/>
              </a:solidFill>
            </a:endParaRPr>
          </a:p>
          <a:p>
            <a:pPr marL="900113" lvl="2" indent="-209550">
              <a:lnSpc>
                <a:spcPct val="120000"/>
              </a:lnSpc>
              <a:buClr>
                <a:srgbClr val="4A86E8"/>
              </a:buClr>
              <a:buSzPts val="1700"/>
              <a:buChar char="○"/>
            </a:pPr>
            <a:endParaRPr sz="1600" dirty="0">
              <a:solidFill>
                <a:srgbClr val="4A86E8"/>
              </a:solidFill>
            </a:endParaRPr>
          </a:p>
        </p:txBody>
      </p:sp>
      <p:sp>
        <p:nvSpPr>
          <p:cNvPr id="378" name="Google Shape;378;p28"/>
          <p:cNvSpPr txBox="1">
            <a:spLocks noGrp="1"/>
          </p:cNvSpPr>
          <p:nvPr>
            <p:ph type="sldNum" idx="4294967295"/>
          </p:nvPr>
        </p:nvSpPr>
        <p:spPr>
          <a:xfrm>
            <a:off x="8732838" y="4749800"/>
            <a:ext cx="411162" cy="393700"/>
          </a:xfrm>
          <a:prstGeom prst="rect">
            <a:avLst/>
          </a:prstGeom>
          <a:noFill/>
          <a:ln>
            <a:noFill/>
          </a:ln>
        </p:spPr>
        <p:txBody>
          <a:bodyPr spcFirstLastPara="1" wrap="square" lIns="68569" tIns="68569" rIns="68569" bIns="68569" anchor="ctr" anchorCtr="0">
            <a:noAutofit/>
          </a:bodyPr>
          <a:lstStyle/>
          <a:p>
            <a:pPr>
              <a:buSzPts val="350"/>
            </a:pPr>
            <a:fld id="{00000000-1234-1234-1234-123412341234}" type="slidenum">
              <a:rPr lang="en-US" sz="1050"/>
              <a:pPr>
                <a:buSzPts val="350"/>
              </a:pPr>
              <a:t>10</a:t>
            </a:fld>
            <a:endParaRPr sz="1050" dirty="0"/>
          </a:p>
        </p:txBody>
      </p:sp>
    </p:spTree>
    <p:extLst>
      <p:ext uri="{BB962C8B-B14F-4D97-AF65-F5344CB8AC3E}">
        <p14:creationId xmlns:p14="http://schemas.microsoft.com/office/powerpoint/2010/main" val="37341590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g8599d63f44_0_9"/>
          <p:cNvSpPr txBox="1">
            <a:spLocks noGrp="1"/>
          </p:cNvSpPr>
          <p:nvPr>
            <p:ph type="title"/>
          </p:nvPr>
        </p:nvSpPr>
        <p:spPr>
          <a:prstGeom prst="rect">
            <a:avLst/>
          </a:prstGeom>
          <a:noFill/>
          <a:ln>
            <a:noFill/>
          </a:ln>
        </p:spPr>
        <p:txBody>
          <a:bodyPr spcFirstLastPara="1" wrap="square" lIns="68569" tIns="34275" rIns="68569" bIns="34275" anchor="ctr" anchorCtr="0">
            <a:noAutofit/>
          </a:bodyPr>
          <a:lstStyle/>
          <a:p>
            <a:pPr>
              <a:buSzPts val="3200"/>
            </a:pPr>
            <a:r>
              <a:rPr lang="en-US" sz="3200" dirty="0">
                <a:latin typeface="Arial" panose="020B0604020202020204" pitchFamily="34" charset="0"/>
                <a:cs typeface="Arial" panose="020B0604020202020204" pitchFamily="34" charset="0"/>
              </a:rPr>
              <a:t>Alaska LAMP Meld for </a:t>
            </a:r>
            <a:r>
              <a:rPr lang="en-US" sz="3200" dirty="0" smtClean="0">
                <a:latin typeface="Arial" panose="020B0604020202020204" pitchFamily="34" charset="0"/>
                <a:cs typeface="Arial" panose="020B0604020202020204" pitchFamily="34" charset="0"/>
              </a:rPr>
              <a:t>C&amp;V</a:t>
            </a:r>
            <a:endParaRPr sz="3200" dirty="0">
              <a:latin typeface="Arial" panose="020B0604020202020204" pitchFamily="34" charset="0"/>
              <a:cs typeface="Arial" panose="020B0604020202020204" pitchFamily="34" charset="0"/>
            </a:endParaRPr>
          </a:p>
        </p:txBody>
      </p:sp>
      <p:sp>
        <p:nvSpPr>
          <p:cNvPr id="391" name="Google Shape;391;g8599d63f44_0_9"/>
          <p:cNvSpPr txBox="1">
            <a:spLocks noGrp="1"/>
          </p:cNvSpPr>
          <p:nvPr>
            <p:ph type="body" idx="1"/>
          </p:nvPr>
        </p:nvSpPr>
        <p:spPr>
          <a:prstGeom prst="rect">
            <a:avLst/>
          </a:prstGeom>
          <a:noFill/>
          <a:ln>
            <a:noFill/>
          </a:ln>
        </p:spPr>
        <p:txBody>
          <a:bodyPr spcFirstLastPara="1" wrap="square" lIns="68569" tIns="34275" rIns="68569" bIns="34275" anchor="t" anchorCtr="0">
            <a:noAutofit/>
          </a:bodyPr>
          <a:lstStyle/>
          <a:p>
            <a:pPr marL="342900" lvl="1" indent="-180975">
              <a:spcBef>
                <a:spcPts val="0"/>
              </a:spcBef>
              <a:buSzPts val="2000"/>
              <a:buFont typeface="Arial"/>
              <a:buChar char="•"/>
            </a:pPr>
            <a:r>
              <a:rPr lang="en-US" sz="2000" dirty="0" smtClean="0"/>
              <a:t>Challenges </a:t>
            </a:r>
            <a:r>
              <a:rPr lang="en-US" sz="2000" dirty="0"/>
              <a:t>and Decisions:</a:t>
            </a:r>
            <a:endParaRPr sz="2000" dirty="0"/>
          </a:p>
          <a:p>
            <a:pPr marL="685800" lvl="2" indent="-173831">
              <a:spcBef>
                <a:spcPts val="300"/>
              </a:spcBef>
              <a:buClr>
                <a:srgbClr val="0000FF"/>
              </a:buClr>
              <a:buSzPts val="2000"/>
              <a:buChar char="▪"/>
            </a:pPr>
            <a:r>
              <a:rPr lang="en-US" dirty="0" smtClean="0">
                <a:solidFill>
                  <a:srgbClr val="0000FF"/>
                </a:solidFill>
              </a:rPr>
              <a:t>Much lower observation/station </a:t>
            </a:r>
            <a:r>
              <a:rPr lang="en-US" dirty="0">
                <a:solidFill>
                  <a:srgbClr val="0000FF"/>
                </a:solidFill>
              </a:rPr>
              <a:t>density in AK vs CONUS</a:t>
            </a:r>
            <a:endParaRPr dirty="0">
              <a:solidFill>
                <a:srgbClr val="0000FF"/>
              </a:solidFill>
            </a:endParaRPr>
          </a:p>
          <a:p>
            <a:pPr marL="685800" lvl="2" indent="-173831">
              <a:spcBef>
                <a:spcPts val="300"/>
              </a:spcBef>
              <a:buClr>
                <a:srgbClr val="0000FF"/>
              </a:buClr>
              <a:buSzPts val="2000"/>
              <a:buChar char="▪"/>
            </a:pPr>
            <a:r>
              <a:rPr lang="en-US" dirty="0">
                <a:solidFill>
                  <a:srgbClr val="0000FF"/>
                </a:solidFill>
              </a:rPr>
              <a:t>Created additional “MOS/LAMP” stations in remotest parts of domain</a:t>
            </a:r>
            <a:endParaRPr dirty="0">
              <a:solidFill>
                <a:srgbClr val="0000FF"/>
              </a:solidFill>
            </a:endParaRPr>
          </a:p>
          <a:p>
            <a:pPr marL="685800" lvl="2" indent="-173831">
              <a:spcBef>
                <a:spcPts val="300"/>
              </a:spcBef>
              <a:buClr>
                <a:srgbClr val="0000FF"/>
              </a:buClr>
              <a:buSzPts val="2000"/>
              <a:buChar char="▪"/>
            </a:pPr>
            <a:r>
              <a:rPr lang="en-US" dirty="0">
                <a:solidFill>
                  <a:srgbClr val="0000FF"/>
                </a:solidFill>
              </a:rPr>
              <a:t>HRRR AK available only every 3 hours</a:t>
            </a:r>
            <a:endParaRPr dirty="0">
              <a:solidFill>
                <a:srgbClr val="0000FF"/>
              </a:solidFill>
            </a:endParaRPr>
          </a:p>
          <a:p>
            <a:pPr marL="685800" lvl="2" indent="-173831">
              <a:spcBef>
                <a:spcPts val="300"/>
              </a:spcBef>
              <a:buClr>
                <a:srgbClr val="0000FF"/>
              </a:buClr>
              <a:buSzPts val="2000"/>
              <a:buChar char="▪"/>
            </a:pPr>
            <a:r>
              <a:rPr lang="en-US" dirty="0">
                <a:solidFill>
                  <a:srgbClr val="0000FF"/>
                </a:solidFill>
              </a:rPr>
              <a:t>Decided to leverage RAP in AK instead of HRRR AK until such a time as HRRR is available hourly; Also RAP covers NBM domain</a:t>
            </a:r>
            <a:endParaRPr dirty="0">
              <a:solidFill>
                <a:srgbClr val="0000FF"/>
              </a:solidFill>
            </a:endParaRPr>
          </a:p>
          <a:p>
            <a:pPr marL="685800" lvl="2" indent="-173831">
              <a:spcBef>
                <a:spcPts val="300"/>
              </a:spcBef>
              <a:buClr>
                <a:srgbClr val="0000FF"/>
              </a:buClr>
              <a:buSzPts val="2000"/>
              <a:buChar char="▪"/>
            </a:pPr>
            <a:r>
              <a:rPr lang="en-US" dirty="0">
                <a:solidFill>
                  <a:srgbClr val="0000FF"/>
                </a:solidFill>
              </a:rPr>
              <a:t>No observations over water</a:t>
            </a:r>
            <a:endParaRPr dirty="0">
              <a:solidFill>
                <a:srgbClr val="0000FF"/>
              </a:solidFill>
            </a:endParaRPr>
          </a:p>
          <a:p>
            <a:pPr marL="685800" lvl="2" indent="-173831">
              <a:spcBef>
                <a:spcPts val="300"/>
              </a:spcBef>
              <a:buClr>
                <a:srgbClr val="0000FF"/>
              </a:buClr>
              <a:buSzPts val="2000"/>
              <a:buChar char="▪"/>
            </a:pPr>
            <a:r>
              <a:rPr lang="en-US" dirty="0">
                <a:solidFill>
                  <a:srgbClr val="0000FF"/>
                </a:solidFill>
              </a:rPr>
              <a:t>Decided to use RAP-only over water</a:t>
            </a:r>
            <a:endParaRPr dirty="0">
              <a:solidFill>
                <a:srgbClr val="0000FF"/>
              </a:solidFill>
            </a:endParaRPr>
          </a:p>
          <a:p>
            <a:pPr marL="685800" lvl="2" indent="-173831">
              <a:spcBef>
                <a:spcPts val="300"/>
              </a:spcBef>
              <a:buClr>
                <a:srgbClr val="0000FF"/>
              </a:buClr>
              <a:buSzPts val="2000"/>
              <a:buChar char="▪"/>
            </a:pPr>
            <a:r>
              <a:rPr lang="en-US" dirty="0">
                <a:solidFill>
                  <a:srgbClr val="0000FF"/>
                </a:solidFill>
              </a:rPr>
              <a:t>AK GLMP C&amp;V Land = blending of Base LAMP (which includes GFS MOS, Obs, simple models) + RAP</a:t>
            </a:r>
            <a:endParaRPr dirty="0">
              <a:solidFill>
                <a:srgbClr val="0000FF"/>
              </a:solidFill>
            </a:endParaRPr>
          </a:p>
          <a:p>
            <a:pPr marL="557213" lvl="1" indent="-100013">
              <a:spcBef>
                <a:spcPts val="360"/>
              </a:spcBef>
              <a:buSzPts val="2000"/>
              <a:buNone/>
            </a:pPr>
            <a:endParaRPr sz="1200" dirty="0">
              <a:solidFill>
                <a:srgbClr val="00B050"/>
              </a:solidFill>
            </a:endParaRPr>
          </a:p>
          <a:p>
            <a:pPr marL="857250" lvl="2" indent="-76200">
              <a:spcBef>
                <a:spcPts val="300"/>
              </a:spcBef>
              <a:buSzPts val="2000"/>
              <a:buNone/>
            </a:pPr>
            <a:endParaRPr dirty="0">
              <a:solidFill>
                <a:srgbClr val="FF0000"/>
              </a:solidFill>
              <a:latin typeface="Arial"/>
              <a:ea typeface="Arial"/>
              <a:cs typeface="Arial"/>
              <a:sym typeface="Arial"/>
            </a:endParaRPr>
          </a:p>
          <a:p>
            <a:pPr marL="857250" lvl="2" indent="-57150">
              <a:spcBef>
                <a:spcPts val="360"/>
              </a:spcBef>
              <a:buSzPts val="2400"/>
              <a:buNone/>
            </a:pPr>
            <a:endParaRPr dirty="0">
              <a:solidFill>
                <a:srgbClr val="00B050"/>
              </a:solidFill>
              <a:latin typeface="Arial"/>
              <a:ea typeface="Arial"/>
              <a:cs typeface="Arial"/>
              <a:sym typeface="Arial"/>
            </a:endParaRPr>
          </a:p>
        </p:txBody>
      </p:sp>
      <p:sp>
        <p:nvSpPr>
          <p:cNvPr id="392" name="Google Shape;392;g8599d63f44_0_9"/>
          <p:cNvSpPr txBox="1">
            <a:spLocks noGrp="1"/>
          </p:cNvSpPr>
          <p:nvPr>
            <p:ph type="sldNum" idx="4294967295"/>
          </p:nvPr>
        </p:nvSpPr>
        <p:spPr>
          <a:xfrm>
            <a:off x="8732838" y="4749800"/>
            <a:ext cx="411162" cy="393700"/>
          </a:xfrm>
          <a:prstGeom prst="rect">
            <a:avLst/>
          </a:prstGeom>
          <a:noFill/>
          <a:ln>
            <a:noFill/>
          </a:ln>
        </p:spPr>
        <p:txBody>
          <a:bodyPr spcFirstLastPara="1" wrap="square" lIns="68569" tIns="68569" rIns="68569" bIns="68569" anchor="ctr" anchorCtr="0">
            <a:noAutofit/>
          </a:bodyPr>
          <a:lstStyle/>
          <a:p>
            <a:pPr algn="r"/>
            <a:fld id="{00000000-1234-1234-1234-123412341234}" type="slidenum">
              <a:rPr lang="en-US"/>
              <a:pPr algn="r"/>
              <a:t>11</a:t>
            </a:fld>
            <a:endParaRPr dirty="0"/>
          </a:p>
        </p:txBody>
      </p:sp>
    </p:spTree>
    <p:extLst>
      <p:ext uri="{BB962C8B-B14F-4D97-AF65-F5344CB8AC3E}">
        <p14:creationId xmlns:p14="http://schemas.microsoft.com/office/powerpoint/2010/main" val="3626086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8" name="Title 7">
            <a:extLst>
              <a:ext uri="{FF2B5EF4-FFF2-40B4-BE49-F238E27FC236}">
                <a16:creationId xmlns:a16="http://schemas.microsoft.com/office/drawing/2014/main" id="{B62DF2F6-F826-304B-A7B9-FDB0277A7A67}"/>
              </a:ext>
            </a:extLst>
          </p:cNvPr>
          <p:cNvSpPr>
            <a:spLocks noGrp="1"/>
          </p:cNvSpPr>
          <p:nvPr>
            <p:ph type="title"/>
          </p:nvPr>
        </p:nvSpPr>
        <p:spPr/>
        <p:txBody>
          <a:bodyPr/>
          <a:lstStyle/>
          <a:p>
            <a:pPr algn="ctr">
              <a:buClr>
                <a:schemeClr val="dk1"/>
              </a:buClr>
              <a:buSzPts val="2800"/>
            </a:pPr>
            <a:r>
              <a:rPr lang="en-US" dirty="0">
                <a:solidFill>
                  <a:schemeClr val="bg2"/>
                </a:solidFill>
                <a:latin typeface="Arial" panose="020B0604020202020204" pitchFamily="34" charset="0"/>
                <a:cs typeface="Arial" panose="020B0604020202020204" pitchFamily="34" charset="0"/>
              </a:rPr>
              <a:t>LAMP Ceiling Probabilities at Stations</a:t>
            </a:r>
          </a:p>
        </p:txBody>
      </p:sp>
      <p:pic>
        <p:nvPicPr>
          <p:cNvPr id="16" name="Picture 15" descr="Map showing LAMP Ceiling Probabilities at Stations">
            <a:extLst>
              <a:ext uri="{FF2B5EF4-FFF2-40B4-BE49-F238E27FC236}">
                <a16:creationId xmlns:a16="http://schemas.microsoft.com/office/drawing/2014/main" id="{45AC8B63-977C-3A49-8FF5-261B89269184}"/>
              </a:ext>
            </a:extLst>
          </p:cNvPr>
          <p:cNvPicPr>
            <a:picLocks noChangeAspect="1"/>
          </p:cNvPicPr>
          <p:nvPr/>
        </p:nvPicPr>
        <p:blipFill>
          <a:blip r:embed="rId3"/>
          <a:stretch>
            <a:fillRect/>
          </a:stretch>
        </p:blipFill>
        <p:spPr>
          <a:xfrm>
            <a:off x="2167442" y="800278"/>
            <a:ext cx="5100935" cy="3975620"/>
          </a:xfrm>
          <a:prstGeom prst="rect">
            <a:avLst/>
          </a:prstGeom>
        </p:spPr>
      </p:pic>
    </p:spTree>
    <p:extLst>
      <p:ext uri="{BB962C8B-B14F-4D97-AF65-F5344CB8AC3E}">
        <p14:creationId xmlns:p14="http://schemas.microsoft.com/office/powerpoint/2010/main" val="24544043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8" name="Title 7">
            <a:extLst>
              <a:ext uri="{FF2B5EF4-FFF2-40B4-BE49-F238E27FC236}">
                <a16:creationId xmlns:a16="http://schemas.microsoft.com/office/drawing/2014/main" id="{B62DF2F6-F826-304B-A7B9-FDB0277A7A67}"/>
              </a:ext>
            </a:extLst>
          </p:cNvPr>
          <p:cNvSpPr>
            <a:spLocks noGrp="1"/>
          </p:cNvSpPr>
          <p:nvPr>
            <p:ph type="title"/>
          </p:nvPr>
        </p:nvSpPr>
        <p:spPr/>
        <p:txBody>
          <a:bodyPr/>
          <a:lstStyle/>
          <a:p>
            <a:pPr algn="ctr"/>
            <a:r>
              <a:rPr lang="en-US" dirty="0">
                <a:solidFill>
                  <a:schemeClr val="bg2"/>
                </a:solidFill>
                <a:latin typeface="Arial" panose="020B0604020202020204" pitchFamily="34" charset="0"/>
                <a:cs typeface="Arial" panose="020B0604020202020204" pitchFamily="34" charset="0"/>
              </a:rPr>
              <a:t>LAMP Ceiling Probabilities Gridded</a:t>
            </a:r>
          </a:p>
        </p:txBody>
      </p:sp>
      <p:pic>
        <p:nvPicPr>
          <p:cNvPr id="16" name="Picture 15" descr="Map showing LAMP Ceiling Probabilities Gridded">
            <a:extLst>
              <a:ext uri="{FF2B5EF4-FFF2-40B4-BE49-F238E27FC236}">
                <a16:creationId xmlns:a16="http://schemas.microsoft.com/office/drawing/2014/main" id="{45AC8B63-977C-3A49-8FF5-261B89269184}"/>
              </a:ext>
            </a:extLst>
          </p:cNvPr>
          <p:cNvPicPr>
            <a:picLocks noChangeAspect="1"/>
          </p:cNvPicPr>
          <p:nvPr/>
        </p:nvPicPr>
        <p:blipFill>
          <a:blip r:embed="rId3"/>
          <a:srcRect/>
          <a:stretch/>
        </p:blipFill>
        <p:spPr>
          <a:xfrm>
            <a:off x="2167442" y="800278"/>
            <a:ext cx="5100935" cy="3975619"/>
          </a:xfrm>
          <a:prstGeom prst="rect">
            <a:avLst/>
          </a:prstGeom>
        </p:spPr>
      </p:pic>
      <p:sp>
        <p:nvSpPr>
          <p:cNvPr id="2" name="TextBox 1">
            <a:extLst>
              <a:ext uri="{FF2B5EF4-FFF2-40B4-BE49-F238E27FC236}">
                <a16:creationId xmlns:a16="http://schemas.microsoft.com/office/drawing/2014/main" id="{FDB998B6-A204-FC4D-9D0F-49F2AED252DA}"/>
              </a:ext>
            </a:extLst>
          </p:cNvPr>
          <p:cNvSpPr txBox="1"/>
          <p:nvPr/>
        </p:nvSpPr>
        <p:spPr>
          <a:xfrm>
            <a:off x="7381187" y="990245"/>
            <a:ext cx="1574277" cy="3785652"/>
          </a:xfrm>
          <a:prstGeom prst="rect">
            <a:avLst/>
          </a:prstGeom>
          <a:noFill/>
        </p:spPr>
        <p:txBody>
          <a:bodyPr wrap="square" rtlCol="0">
            <a:spAutoFit/>
          </a:bodyPr>
          <a:lstStyle/>
          <a:p>
            <a:pPr algn="ctr"/>
            <a:r>
              <a:rPr lang="en-US" altLang="en-US" sz="2000" dirty="0">
                <a:solidFill>
                  <a:srgbClr val="0432FF"/>
                </a:solidFill>
              </a:rPr>
              <a:t>Gridded Base LAMP </a:t>
            </a:r>
          </a:p>
          <a:p>
            <a:pPr algn="ctr"/>
            <a:r>
              <a:rPr lang="en-US" altLang="en-US" sz="2000" dirty="0">
                <a:solidFill>
                  <a:srgbClr val="0432FF"/>
                </a:solidFill>
              </a:rPr>
              <a:t>= </a:t>
            </a:r>
          </a:p>
          <a:p>
            <a:pPr algn="ctr"/>
            <a:r>
              <a:rPr lang="en-US" altLang="en-US" sz="2000" dirty="0">
                <a:solidFill>
                  <a:srgbClr val="0432FF"/>
                </a:solidFill>
              </a:rPr>
              <a:t>Station-based Base LAMP Probabilities analyzed to a grid, </a:t>
            </a:r>
            <a:r>
              <a:rPr lang="en-US" altLang="en-US" sz="2000" dirty="0" smtClean="0">
                <a:solidFill>
                  <a:srgbClr val="0432FF"/>
                </a:solidFill>
              </a:rPr>
              <a:t/>
            </a:r>
            <a:br>
              <a:rPr lang="en-US" altLang="en-US" sz="2000" dirty="0" smtClean="0">
                <a:solidFill>
                  <a:srgbClr val="0432FF"/>
                </a:solidFill>
              </a:rPr>
            </a:br>
            <a:r>
              <a:rPr lang="en-US" altLang="en-US" sz="2000" dirty="0" smtClean="0">
                <a:solidFill>
                  <a:srgbClr val="0432FF"/>
                </a:solidFill>
              </a:rPr>
              <a:t>RAP </a:t>
            </a:r>
            <a:r>
              <a:rPr lang="en-US" altLang="en-US" sz="2000" dirty="0">
                <a:solidFill>
                  <a:srgbClr val="0432FF"/>
                </a:solidFill>
              </a:rPr>
              <a:t>MOS over water</a:t>
            </a:r>
          </a:p>
          <a:p>
            <a:endParaRPr lang="en-US" sz="2000" dirty="0">
              <a:solidFill>
                <a:srgbClr val="0432FF"/>
              </a:solidFill>
            </a:endParaRPr>
          </a:p>
        </p:txBody>
      </p:sp>
    </p:spTree>
    <p:extLst>
      <p:ext uri="{BB962C8B-B14F-4D97-AF65-F5344CB8AC3E}">
        <p14:creationId xmlns:p14="http://schemas.microsoft.com/office/powerpoint/2010/main" val="12036358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8" name="Title 7">
            <a:extLst>
              <a:ext uri="{FF2B5EF4-FFF2-40B4-BE49-F238E27FC236}">
                <a16:creationId xmlns:a16="http://schemas.microsoft.com/office/drawing/2014/main" id="{B62DF2F6-F826-304B-A7B9-FDB0277A7A67}"/>
              </a:ext>
            </a:extLst>
          </p:cNvPr>
          <p:cNvSpPr>
            <a:spLocks noGrp="1"/>
          </p:cNvSpPr>
          <p:nvPr>
            <p:ph type="title"/>
          </p:nvPr>
        </p:nvSpPr>
        <p:spPr/>
        <p:txBody>
          <a:bodyPr/>
          <a:lstStyle/>
          <a:p>
            <a:pPr algn="ctr"/>
            <a:r>
              <a:rPr lang="en-US" sz="2800" dirty="0">
                <a:solidFill>
                  <a:schemeClr val="bg2"/>
                </a:solidFill>
                <a:latin typeface="Arial" panose="020B0604020202020204" pitchFamily="34" charset="0"/>
                <a:cs typeface="Arial" panose="020B0604020202020204" pitchFamily="34" charset="0"/>
              </a:rPr>
              <a:t>LAMP Ceiling Meld Probabilistic Forecasts</a:t>
            </a:r>
          </a:p>
        </p:txBody>
      </p:sp>
      <p:pic>
        <p:nvPicPr>
          <p:cNvPr id="16" name="Picture 15" descr="Map showing LAMP Ceiling Meld Probabilistic Forecasts">
            <a:extLst>
              <a:ext uri="{FF2B5EF4-FFF2-40B4-BE49-F238E27FC236}">
                <a16:creationId xmlns:a16="http://schemas.microsoft.com/office/drawing/2014/main" id="{45AC8B63-977C-3A49-8FF5-261B89269184}"/>
              </a:ext>
            </a:extLst>
          </p:cNvPr>
          <p:cNvPicPr>
            <a:picLocks noChangeAspect="1"/>
          </p:cNvPicPr>
          <p:nvPr/>
        </p:nvPicPr>
        <p:blipFill>
          <a:blip r:embed="rId3"/>
          <a:srcRect/>
          <a:stretch/>
        </p:blipFill>
        <p:spPr>
          <a:xfrm>
            <a:off x="2167443" y="800278"/>
            <a:ext cx="5100933" cy="3975619"/>
          </a:xfrm>
          <a:prstGeom prst="rect">
            <a:avLst/>
          </a:prstGeom>
        </p:spPr>
      </p:pic>
      <p:sp>
        <p:nvSpPr>
          <p:cNvPr id="4" name="TextBox 3">
            <a:extLst>
              <a:ext uri="{FF2B5EF4-FFF2-40B4-BE49-F238E27FC236}">
                <a16:creationId xmlns:a16="http://schemas.microsoft.com/office/drawing/2014/main" id="{65BE8127-5387-7247-9FDF-EF18E614825E}"/>
              </a:ext>
            </a:extLst>
          </p:cNvPr>
          <p:cNvSpPr txBox="1"/>
          <p:nvPr/>
        </p:nvSpPr>
        <p:spPr>
          <a:xfrm>
            <a:off x="7364327" y="1510815"/>
            <a:ext cx="1574277" cy="2554545"/>
          </a:xfrm>
          <a:prstGeom prst="rect">
            <a:avLst/>
          </a:prstGeom>
          <a:noFill/>
        </p:spPr>
        <p:txBody>
          <a:bodyPr wrap="square" rtlCol="0">
            <a:spAutoFit/>
          </a:bodyPr>
          <a:lstStyle/>
          <a:p>
            <a:pPr algn="ctr"/>
            <a:r>
              <a:rPr lang="en-US" altLang="en-US" sz="2000" dirty="0">
                <a:solidFill>
                  <a:srgbClr val="0000FF"/>
                </a:solidFill>
              </a:rPr>
              <a:t>Gridded Meld LAMP </a:t>
            </a:r>
          </a:p>
          <a:p>
            <a:pPr algn="ctr"/>
            <a:r>
              <a:rPr lang="en-US" altLang="en-US" sz="2000" dirty="0">
                <a:solidFill>
                  <a:srgbClr val="0000FF"/>
                </a:solidFill>
              </a:rPr>
              <a:t>=</a:t>
            </a:r>
          </a:p>
          <a:p>
            <a:pPr algn="ctr"/>
            <a:r>
              <a:rPr lang="en-US" altLang="en-US" sz="2000" dirty="0">
                <a:solidFill>
                  <a:srgbClr val="0000FF"/>
                </a:solidFill>
              </a:rPr>
              <a:t>Derived from regression equations at grid </a:t>
            </a:r>
            <a:r>
              <a:rPr lang="en-US" altLang="en-US" sz="2000" dirty="0" smtClean="0">
                <a:solidFill>
                  <a:srgbClr val="0000FF"/>
                </a:solidFill>
              </a:rPr>
              <a:t>points</a:t>
            </a:r>
            <a:endParaRPr lang="en-US" sz="2000" dirty="0"/>
          </a:p>
        </p:txBody>
      </p:sp>
    </p:spTree>
    <p:extLst>
      <p:ext uri="{BB962C8B-B14F-4D97-AF65-F5344CB8AC3E}">
        <p14:creationId xmlns:p14="http://schemas.microsoft.com/office/powerpoint/2010/main" val="31615720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8" name="Title 7">
            <a:extLst>
              <a:ext uri="{FF2B5EF4-FFF2-40B4-BE49-F238E27FC236}">
                <a16:creationId xmlns:a16="http://schemas.microsoft.com/office/drawing/2014/main" id="{B62DF2F6-F826-304B-A7B9-FDB0277A7A67}"/>
              </a:ext>
            </a:extLst>
          </p:cNvPr>
          <p:cNvSpPr>
            <a:spLocks noGrp="1"/>
          </p:cNvSpPr>
          <p:nvPr>
            <p:ph type="title"/>
          </p:nvPr>
        </p:nvSpPr>
        <p:spPr/>
        <p:txBody>
          <a:bodyPr/>
          <a:lstStyle/>
          <a:p>
            <a:pPr algn="ctr"/>
            <a:r>
              <a:rPr lang="en-US" sz="2800" dirty="0">
                <a:solidFill>
                  <a:schemeClr val="bg2"/>
                </a:solidFill>
                <a:latin typeface="Arial" panose="020B0604020202020204" pitchFamily="34" charset="0"/>
                <a:cs typeface="Arial" panose="020B0604020202020204" pitchFamily="34" charset="0"/>
              </a:rPr>
              <a:t>LAMP Ceiling Meld Deterministic Forecasts</a:t>
            </a:r>
          </a:p>
        </p:txBody>
      </p:sp>
      <p:pic>
        <p:nvPicPr>
          <p:cNvPr id="16" name="Picture 15" descr="Map showing LAMP Ceiling Meld Deterministic Forecasts&#10;">
            <a:extLst>
              <a:ext uri="{FF2B5EF4-FFF2-40B4-BE49-F238E27FC236}">
                <a16:creationId xmlns:a16="http://schemas.microsoft.com/office/drawing/2014/main" id="{45AC8B63-977C-3A49-8FF5-261B89269184}"/>
              </a:ext>
            </a:extLst>
          </p:cNvPr>
          <p:cNvPicPr>
            <a:picLocks noChangeAspect="1"/>
          </p:cNvPicPr>
          <p:nvPr/>
        </p:nvPicPr>
        <p:blipFill>
          <a:blip r:embed="rId3"/>
          <a:srcRect/>
          <a:stretch/>
        </p:blipFill>
        <p:spPr>
          <a:xfrm>
            <a:off x="2167443" y="800278"/>
            <a:ext cx="5100933" cy="3975618"/>
          </a:xfrm>
          <a:prstGeom prst="rect">
            <a:avLst/>
          </a:prstGeom>
        </p:spPr>
      </p:pic>
      <p:sp>
        <p:nvSpPr>
          <p:cNvPr id="4" name="TextBox 3">
            <a:extLst>
              <a:ext uri="{FF2B5EF4-FFF2-40B4-BE49-F238E27FC236}">
                <a16:creationId xmlns:a16="http://schemas.microsoft.com/office/drawing/2014/main" id="{65BE8127-5387-7247-9FDF-EF18E614825E}"/>
              </a:ext>
            </a:extLst>
          </p:cNvPr>
          <p:cNvSpPr txBox="1"/>
          <p:nvPr/>
        </p:nvSpPr>
        <p:spPr>
          <a:xfrm>
            <a:off x="7352907" y="1356926"/>
            <a:ext cx="1630837" cy="2862322"/>
          </a:xfrm>
          <a:prstGeom prst="rect">
            <a:avLst/>
          </a:prstGeom>
          <a:noFill/>
        </p:spPr>
        <p:txBody>
          <a:bodyPr wrap="square" rtlCol="0">
            <a:spAutoFit/>
          </a:bodyPr>
          <a:lstStyle/>
          <a:p>
            <a:pPr algn="ctr"/>
            <a:r>
              <a:rPr lang="en-US" altLang="en-US" sz="2000" dirty="0">
                <a:solidFill>
                  <a:srgbClr val="0000FF"/>
                </a:solidFill>
              </a:rPr>
              <a:t>Gridded Meld LAMP </a:t>
            </a:r>
          </a:p>
          <a:p>
            <a:pPr algn="ctr"/>
            <a:r>
              <a:rPr lang="en-US" altLang="en-US" sz="2000" dirty="0">
                <a:solidFill>
                  <a:srgbClr val="0000FF"/>
                </a:solidFill>
              </a:rPr>
              <a:t>=</a:t>
            </a:r>
          </a:p>
          <a:p>
            <a:pPr algn="ctr"/>
            <a:r>
              <a:rPr lang="en-US" altLang="en-US" sz="2000" dirty="0">
                <a:solidFill>
                  <a:srgbClr val="0000FF"/>
                </a:solidFill>
              </a:rPr>
              <a:t>Probabilities converted into deterministic forecasts</a:t>
            </a:r>
            <a:endParaRPr lang="en-US" altLang="en-US" sz="2000" dirty="0">
              <a:solidFill>
                <a:srgbClr val="558ED5"/>
              </a:solidFill>
            </a:endParaRPr>
          </a:p>
          <a:p>
            <a:endParaRPr lang="en-US" sz="2000" dirty="0"/>
          </a:p>
        </p:txBody>
      </p:sp>
    </p:spTree>
    <p:extLst>
      <p:ext uri="{BB962C8B-B14F-4D97-AF65-F5344CB8AC3E}">
        <p14:creationId xmlns:p14="http://schemas.microsoft.com/office/powerpoint/2010/main" val="36735927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a:spLocks noGrp="1"/>
          </p:cNvSpPr>
          <p:nvPr>
            <p:ph type="title"/>
          </p:nvPr>
        </p:nvSpPr>
        <p:spPr>
          <a:xfrm>
            <a:off x="1481002" y="0"/>
            <a:ext cx="6172200" cy="854775"/>
          </a:xfrm>
          <a:prstGeom prst="rect">
            <a:avLst/>
          </a:prstGeom>
          <a:noFill/>
          <a:ln>
            <a:noFill/>
          </a:ln>
        </p:spPr>
        <p:txBody>
          <a:bodyPr spcFirstLastPara="1" wrap="square" lIns="68569" tIns="34275" rIns="68569" bIns="34275" anchor="ctr" anchorCtr="1">
            <a:noAutofit/>
          </a:bodyPr>
          <a:lstStyle/>
          <a:p>
            <a:pPr>
              <a:buSzPts val="1400"/>
            </a:pPr>
            <a:r>
              <a:rPr lang="en-US" dirty="0"/>
              <a:t>Gridded LAMP Real-time Prototype Forecasts</a:t>
            </a:r>
          </a:p>
        </p:txBody>
      </p:sp>
      <p:pic>
        <p:nvPicPr>
          <p:cNvPr id="102" name="Google Shape;102;p20" descr="Loop of map of Gridded LAMP Ceiling Forecasts&#10;&#10;"/>
          <p:cNvPicPr preferRelativeResize="0">
            <a:picLocks noGrp="1" noChangeAspect="1"/>
          </p:cNvPicPr>
          <p:nvPr>
            <p:ph type="body" idx="1"/>
          </p:nvPr>
        </p:nvPicPr>
        <p:blipFill>
          <a:blip r:embed="rId3"/>
          <a:srcRect/>
          <a:stretch/>
        </p:blipFill>
        <p:spPr>
          <a:xfrm>
            <a:off x="895546" y="1554568"/>
            <a:ext cx="3683402" cy="2804740"/>
          </a:xfrm>
          <a:prstGeom prst="rect">
            <a:avLst/>
          </a:prstGeom>
          <a:noFill/>
          <a:ln w="9525" cap="flat" cmpd="sng">
            <a:solidFill>
              <a:srgbClr val="0000FF"/>
            </a:solidFill>
            <a:prstDash val="solid"/>
            <a:round/>
            <a:headEnd type="none" w="sm" len="sm"/>
            <a:tailEnd type="none" w="sm" len="sm"/>
          </a:ln>
        </p:spPr>
      </p:pic>
      <p:pic>
        <p:nvPicPr>
          <p:cNvPr id="103" name="Google Shape;103;p20" descr="Loop of map of Gridded LAMP Visibility Forecasts&#10;"/>
          <p:cNvPicPr preferRelativeResize="0">
            <a:picLocks noChangeAspect="1"/>
          </p:cNvPicPr>
          <p:nvPr/>
        </p:nvPicPr>
        <p:blipFill>
          <a:blip r:embed="rId4"/>
          <a:srcRect/>
          <a:stretch/>
        </p:blipFill>
        <p:spPr>
          <a:xfrm>
            <a:off x="4808782" y="1555865"/>
            <a:ext cx="3685032" cy="2805981"/>
          </a:xfrm>
          <a:prstGeom prst="rect">
            <a:avLst/>
          </a:prstGeom>
          <a:noFill/>
          <a:ln w="9525" cap="flat" cmpd="sng">
            <a:solidFill>
              <a:srgbClr val="0000FF"/>
            </a:solidFill>
            <a:prstDash val="solid"/>
            <a:miter lim="800000"/>
            <a:headEnd type="none" w="sm" len="sm"/>
            <a:tailEnd type="none" w="sm" len="sm"/>
          </a:ln>
        </p:spPr>
      </p:pic>
      <p:sp>
        <p:nvSpPr>
          <p:cNvPr id="104" name="Google Shape;104;p20"/>
          <p:cNvSpPr txBox="1"/>
          <p:nvPr/>
        </p:nvSpPr>
        <p:spPr>
          <a:xfrm>
            <a:off x="1490062" y="1268106"/>
            <a:ext cx="2800350" cy="300150"/>
          </a:xfrm>
          <a:prstGeom prst="rect">
            <a:avLst/>
          </a:prstGeom>
          <a:noFill/>
          <a:ln>
            <a:noFill/>
          </a:ln>
        </p:spPr>
        <p:txBody>
          <a:bodyPr spcFirstLastPara="1" wrap="square" lIns="68569" tIns="34275" rIns="68569" bIns="34275" anchor="t" anchorCtr="0">
            <a:noAutofit/>
          </a:bodyPr>
          <a:lstStyle/>
          <a:p>
            <a:pPr>
              <a:buSzPts val="2000"/>
            </a:pPr>
            <a:r>
              <a:rPr lang="en" sz="1500" dirty="0">
                <a:solidFill>
                  <a:schemeClr val="dk1"/>
                </a:solidFill>
                <a:latin typeface="Tahoma"/>
                <a:ea typeface="Tahoma"/>
                <a:cs typeface="Tahoma"/>
                <a:sym typeface="Tahoma"/>
              </a:rPr>
              <a:t>Gridded LAMP Ceiling Forecasts</a:t>
            </a:r>
            <a:endParaRPr sz="1500" dirty="0">
              <a:solidFill>
                <a:schemeClr val="dk1"/>
              </a:solidFill>
              <a:latin typeface="Tahoma"/>
              <a:ea typeface="Tahoma"/>
              <a:cs typeface="Tahoma"/>
              <a:sym typeface="Tahoma"/>
            </a:endParaRPr>
          </a:p>
        </p:txBody>
      </p:sp>
      <p:sp>
        <p:nvSpPr>
          <p:cNvPr id="105" name="Google Shape;105;p20"/>
          <p:cNvSpPr txBox="1"/>
          <p:nvPr/>
        </p:nvSpPr>
        <p:spPr>
          <a:xfrm>
            <a:off x="5315804" y="1254418"/>
            <a:ext cx="2932650" cy="300150"/>
          </a:xfrm>
          <a:prstGeom prst="rect">
            <a:avLst/>
          </a:prstGeom>
          <a:noFill/>
          <a:ln>
            <a:noFill/>
          </a:ln>
        </p:spPr>
        <p:txBody>
          <a:bodyPr spcFirstLastPara="1" wrap="square" lIns="68569" tIns="34275" rIns="68569" bIns="34275" anchor="t" anchorCtr="0">
            <a:noAutofit/>
          </a:bodyPr>
          <a:lstStyle/>
          <a:p>
            <a:pPr>
              <a:buSzPts val="2000"/>
            </a:pPr>
            <a:r>
              <a:rPr lang="en" sz="1500" dirty="0">
                <a:solidFill>
                  <a:schemeClr val="dk1"/>
                </a:solidFill>
                <a:latin typeface="Tahoma"/>
                <a:ea typeface="Tahoma"/>
                <a:cs typeface="Tahoma"/>
                <a:sym typeface="Tahoma"/>
              </a:rPr>
              <a:t>Gridded LAMP Visibility Forecasts</a:t>
            </a:r>
            <a:endParaRPr sz="1500" dirty="0">
              <a:solidFill>
                <a:schemeClr val="dk1"/>
              </a:solidFill>
              <a:latin typeface="Tahoma"/>
              <a:ea typeface="Tahoma"/>
              <a:cs typeface="Tahoma"/>
              <a:sym typeface="Tahoma"/>
            </a:endParaRPr>
          </a:p>
        </p:txBody>
      </p:sp>
    </p:spTree>
    <p:extLst>
      <p:ext uri="{BB962C8B-B14F-4D97-AF65-F5344CB8AC3E}">
        <p14:creationId xmlns:p14="http://schemas.microsoft.com/office/powerpoint/2010/main" val="82093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6" name="Google Shape;76;p12"/>
          <p:cNvSpPr txBox="1">
            <a:spLocks noGrp="1"/>
          </p:cNvSpPr>
          <p:nvPr>
            <p:ph type="body" idx="1"/>
          </p:nvPr>
        </p:nvSpPr>
        <p:spPr>
          <a:xfrm>
            <a:off x="480767" y="721174"/>
            <a:ext cx="8182466" cy="1850576"/>
          </a:xfrm>
          <a:prstGeom prst="rect">
            <a:avLst/>
          </a:prstGeom>
          <a:noFill/>
          <a:ln>
            <a:noFill/>
          </a:ln>
        </p:spPr>
        <p:txBody>
          <a:bodyPr spcFirstLastPara="1" wrap="square" lIns="68569" tIns="34275" rIns="68569" bIns="34275" anchor="t" anchorCtr="0">
            <a:noAutofit/>
          </a:bodyPr>
          <a:lstStyle/>
          <a:p>
            <a:pPr marL="557213" lvl="1" indent="-195263">
              <a:spcBef>
                <a:spcPts val="0"/>
              </a:spcBef>
              <a:buSzPts val="2000"/>
              <a:buFont typeface="Arial"/>
              <a:buChar char="•"/>
            </a:pPr>
            <a:r>
              <a:rPr lang="en-US" sz="2400" kern="1200" dirty="0">
                <a:solidFill>
                  <a:schemeClr val="tx1"/>
                </a:solidFill>
                <a:latin typeface="Arial" pitchFamily="34" charset="0"/>
                <a:ea typeface="ＭＳ Ｐゴシック" pitchFamily="34" charset="-128"/>
                <a:cs typeface="ＭＳ Ｐゴシック" charset="0"/>
              </a:rPr>
              <a:t>Verification details</a:t>
            </a:r>
            <a:endParaRPr sz="2400" kern="1200" dirty="0">
              <a:solidFill>
                <a:schemeClr val="tx1"/>
              </a:solidFill>
              <a:latin typeface="Arial" pitchFamily="34" charset="0"/>
              <a:ea typeface="ＭＳ Ｐゴシック" pitchFamily="34" charset="-128"/>
              <a:cs typeface="ＭＳ Ｐゴシック" charset="0"/>
            </a:endParaRPr>
          </a:p>
          <a:p>
            <a:pPr marL="914400" lvl="2" indent="-228600">
              <a:spcBef>
                <a:spcPts val="300"/>
              </a:spcBef>
              <a:buClrTx/>
              <a:buSzPct val="100000"/>
              <a:buFont typeface="Wingdings" panose="05000000000000000000" pitchFamily="2" charset="2"/>
              <a:buChar char="§"/>
            </a:pPr>
            <a:r>
              <a:rPr lang="en-US" sz="2000" dirty="0">
                <a:solidFill>
                  <a:schemeClr val="accent2">
                    <a:lumMod val="60000"/>
                    <a:lumOff val="40000"/>
                  </a:schemeClr>
                </a:solidFill>
              </a:rPr>
              <a:t>Development period:</a:t>
            </a:r>
          </a:p>
          <a:p>
            <a:pPr marL="1200150" lvl="3" indent="-171450">
              <a:spcBef>
                <a:spcPts val="300"/>
              </a:spcBef>
              <a:buClr>
                <a:srgbClr val="00B050"/>
              </a:buClr>
              <a:buSzPts val="2000"/>
              <a:buFont typeface="Courier New"/>
              <a:buChar char="o"/>
            </a:pPr>
            <a:r>
              <a:rPr lang="en-US" dirty="0">
                <a:solidFill>
                  <a:srgbClr val="00B050"/>
                </a:solidFill>
                <a:sym typeface="Arial"/>
              </a:rPr>
              <a:t> 4 years of warm season data (warm seasons 2015-2018)</a:t>
            </a:r>
          </a:p>
          <a:p>
            <a:pPr marL="1200150" lvl="3" indent="-171450">
              <a:spcBef>
                <a:spcPts val="300"/>
              </a:spcBef>
              <a:buClr>
                <a:srgbClr val="00B050"/>
              </a:buClr>
              <a:buSzPts val="2000"/>
              <a:buFont typeface="Courier New"/>
              <a:buChar char="o"/>
            </a:pPr>
            <a:r>
              <a:rPr lang="en-US" dirty="0">
                <a:solidFill>
                  <a:srgbClr val="00B050"/>
                </a:solidFill>
                <a:sym typeface="Arial"/>
              </a:rPr>
              <a:t> 3 years of cool season data (cool seasons 2015-2016, 2016-2017, </a:t>
            </a:r>
            <a:r>
              <a:rPr lang="en-US" dirty="0" smtClean="0">
                <a:solidFill>
                  <a:srgbClr val="00B050"/>
                </a:solidFill>
                <a:sym typeface="Arial"/>
              </a:rPr>
              <a:t>2017-2018</a:t>
            </a:r>
            <a:r>
              <a:rPr lang="en-US" dirty="0">
                <a:solidFill>
                  <a:srgbClr val="00B050"/>
                </a:solidFill>
                <a:sym typeface="Arial"/>
              </a:rPr>
              <a:t>)</a:t>
            </a:r>
            <a:endParaRPr dirty="0">
              <a:solidFill>
                <a:srgbClr val="00B050"/>
              </a:solidFill>
              <a:sym typeface="Arial"/>
            </a:endParaRPr>
          </a:p>
          <a:p>
            <a:pPr marL="914400" lvl="2" indent="-228600">
              <a:spcBef>
                <a:spcPts val="300"/>
              </a:spcBef>
              <a:buClrTx/>
              <a:buSzPct val="100000"/>
              <a:buFont typeface="Wingdings" panose="05000000000000000000" pitchFamily="2" charset="2"/>
              <a:buChar char="§"/>
            </a:pPr>
            <a:r>
              <a:rPr lang="en-US" sz="2000" dirty="0">
                <a:solidFill>
                  <a:schemeClr val="accent2">
                    <a:lumMod val="60000"/>
                    <a:lumOff val="40000"/>
                  </a:schemeClr>
                </a:solidFill>
              </a:rPr>
              <a:t>Independent data period for </a:t>
            </a:r>
            <a:r>
              <a:rPr lang="en-US" sz="2000" dirty="0" smtClean="0">
                <a:solidFill>
                  <a:schemeClr val="accent2">
                    <a:lumMod val="60000"/>
                    <a:lumOff val="40000"/>
                  </a:schemeClr>
                </a:solidFill>
              </a:rPr>
              <a:t>verification:</a:t>
            </a:r>
            <a:endParaRPr sz="2000" dirty="0">
              <a:solidFill>
                <a:schemeClr val="accent2">
                  <a:lumMod val="60000"/>
                  <a:lumOff val="40000"/>
                </a:schemeClr>
              </a:solidFill>
            </a:endParaRPr>
          </a:p>
          <a:p>
            <a:pPr marL="1200150" lvl="3" indent="-171450">
              <a:spcBef>
                <a:spcPts val="300"/>
              </a:spcBef>
              <a:buClr>
                <a:srgbClr val="00B050"/>
              </a:buClr>
              <a:buSzPts val="2000"/>
              <a:buFont typeface="Courier New"/>
              <a:buChar char="o"/>
            </a:pPr>
            <a:r>
              <a:rPr lang="en-US" dirty="0">
                <a:solidFill>
                  <a:srgbClr val="00B050"/>
                </a:solidFill>
                <a:sym typeface="Arial"/>
              </a:rPr>
              <a:t> 4 months of warm season verification (June – Sep 2018)</a:t>
            </a:r>
            <a:endParaRPr dirty="0">
              <a:sym typeface="Arial"/>
            </a:endParaRPr>
          </a:p>
          <a:p>
            <a:pPr marL="1200150" lvl="3" indent="-171450">
              <a:spcBef>
                <a:spcPts val="300"/>
              </a:spcBef>
              <a:buClr>
                <a:srgbClr val="00B050"/>
              </a:buClr>
              <a:buSzPts val="2000"/>
              <a:buFont typeface="Courier New"/>
              <a:buChar char="o"/>
            </a:pPr>
            <a:r>
              <a:rPr lang="en-US" dirty="0">
                <a:solidFill>
                  <a:srgbClr val="00B050"/>
                </a:solidFill>
                <a:sym typeface="Arial"/>
              </a:rPr>
              <a:t> 3 </a:t>
            </a:r>
            <a:r>
              <a:rPr lang="en-US" dirty="0" smtClean="0">
                <a:solidFill>
                  <a:srgbClr val="00B050"/>
                </a:solidFill>
                <a:sym typeface="Arial"/>
              </a:rPr>
              <a:t>months </a:t>
            </a:r>
            <a:r>
              <a:rPr lang="en-US" dirty="0">
                <a:solidFill>
                  <a:srgbClr val="00B050"/>
                </a:solidFill>
                <a:sym typeface="Arial"/>
              </a:rPr>
              <a:t>of cool season verification (Jan – Mar 2018)</a:t>
            </a:r>
            <a:endParaRPr dirty="0">
              <a:solidFill>
                <a:srgbClr val="0070C0"/>
              </a:solidFill>
              <a:sym typeface="Arial"/>
            </a:endParaRPr>
          </a:p>
          <a:p>
            <a:pPr marL="557213" lvl="1" indent="-195263">
              <a:spcBef>
                <a:spcPts val="0"/>
              </a:spcBef>
              <a:buSzPts val="2000"/>
              <a:buFont typeface="Arial"/>
              <a:buChar char="•"/>
            </a:pPr>
            <a:r>
              <a:rPr lang="en-US" sz="2400" kern="1200" dirty="0">
                <a:solidFill>
                  <a:schemeClr val="tx1"/>
                </a:solidFill>
                <a:latin typeface="Arial" pitchFamily="34" charset="0"/>
                <a:ea typeface="ＭＳ Ｐゴシック" pitchFamily="34" charset="-128"/>
                <a:cs typeface="ＭＳ Ｐゴシック" charset="0"/>
              </a:rPr>
              <a:t>All AK stations verified</a:t>
            </a:r>
            <a:endParaRPr sz="2400" kern="1200" dirty="0">
              <a:solidFill>
                <a:schemeClr val="tx1"/>
              </a:solidFill>
              <a:latin typeface="Arial" pitchFamily="34" charset="0"/>
              <a:ea typeface="ＭＳ Ｐゴシック" pitchFamily="34" charset="-128"/>
              <a:cs typeface="ＭＳ Ｐゴシック" charset="0"/>
            </a:endParaRPr>
          </a:p>
          <a:p>
            <a:pPr marL="857250" lvl="2" indent="-57150">
              <a:spcBef>
                <a:spcPts val="360"/>
              </a:spcBef>
              <a:buSzPts val="2400"/>
              <a:buNone/>
            </a:pPr>
            <a:r>
              <a:rPr lang="en-US" dirty="0">
                <a:solidFill>
                  <a:srgbClr val="00B050"/>
                </a:solidFill>
                <a:latin typeface="Arial"/>
                <a:ea typeface="Arial"/>
                <a:cs typeface="Arial"/>
                <a:sym typeface="Arial"/>
              </a:rPr>
              <a:t> </a:t>
            </a:r>
            <a:endParaRPr dirty="0">
              <a:solidFill>
                <a:srgbClr val="00B050"/>
              </a:solidFill>
              <a:latin typeface="Arial"/>
              <a:ea typeface="Arial"/>
              <a:cs typeface="Arial"/>
              <a:sym typeface="Arial"/>
            </a:endParaRPr>
          </a:p>
        </p:txBody>
      </p:sp>
      <p:sp>
        <p:nvSpPr>
          <p:cNvPr id="7" name="Google Shape;75;p12">
            <a:extLst>
              <a:ext uri="{FF2B5EF4-FFF2-40B4-BE49-F238E27FC236}">
                <a16:creationId xmlns:a16="http://schemas.microsoft.com/office/drawing/2014/main" id="{9A015787-1C90-3B4A-800C-0963FB8617C2}"/>
              </a:ext>
            </a:extLst>
          </p:cNvPr>
          <p:cNvSpPr txBox="1">
            <a:spLocks/>
          </p:cNvSpPr>
          <p:nvPr/>
        </p:nvSpPr>
        <p:spPr>
          <a:xfrm>
            <a:off x="1536569" y="0"/>
            <a:ext cx="6790834" cy="628650"/>
          </a:xfrm>
          <a:prstGeom prst="rect">
            <a:avLst/>
          </a:prstGeom>
          <a:no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Arial"/>
              <a:buNone/>
              <a:defRPr sz="3200" b="1" i="0" u="none" strike="noStrike" cap="none">
                <a:solidFill>
                  <a:srgbClr val="0099D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rgbClr val="0099D8"/>
              </a:buClr>
              <a:buSzPts val="3200"/>
            </a:pPr>
            <a:r>
              <a:rPr lang="en-US" dirty="0">
                <a:solidFill>
                  <a:srgbClr val="000000"/>
                </a:solidFill>
              </a:rPr>
              <a:t>Alaska LAMP Meld for C&amp;V</a:t>
            </a:r>
          </a:p>
        </p:txBody>
      </p:sp>
      <p:sp>
        <p:nvSpPr>
          <p:cNvPr id="2" name="Title 1" hidden="1"/>
          <p:cNvSpPr>
            <a:spLocks noGrp="1"/>
          </p:cNvSpPr>
          <p:nvPr>
            <p:ph type="title"/>
          </p:nvPr>
        </p:nvSpPr>
        <p:spPr/>
        <p:txBody>
          <a:bodyPr/>
          <a:lstStyle/>
          <a:p>
            <a:r>
              <a:rPr lang="en-US" dirty="0" smtClean="0"/>
              <a:t>Alaska Meld for C&amp;V</a:t>
            </a:r>
            <a:endParaRPr lang="en-US" dirty="0"/>
          </a:p>
        </p:txBody>
      </p:sp>
    </p:spTree>
    <p:extLst>
      <p:ext uri="{BB962C8B-B14F-4D97-AF65-F5344CB8AC3E}">
        <p14:creationId xmlns:p14="http://schemas.microsoft.com/office/powerpoint/2010/main" val="15635311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5"/>
          <p:cNvSpPr txBox="1">
            <a:spLocks noGrp="1"/>
          </p:cNvSpPr>
          <p:nvPr>
            <p:ph type="title"/>
          </p:nvPr>
        </p:nvSpPr>
        <p:spPr>
          <a:xfrm>
            <a:off x="1507881" y="-57150"/>
            <a:ext cx="6172200" cy="857250"/>
          </a:xfrm>
          <a:prstGeom prst="rect">
            <a:avLst/>
          </a:prstGeom>
          <a:noFill/>
          <a:ln>
            <a:noFill/>
          </a:ln>
        </p:spPr>
        <p:txBody>
          <a:bodyPr spcFirstLastPara="1" wrap="square" lIns="68569" tIns="34275" rIns="68569" bIns="34275" anchor="ctr" anchorCtr="0">
            <a:noAutofit/>
          </a:bodyPr>
          <a:lstStyle/>
          <a:p>
            <a:pPr>
              <a:buSzPts val="2400"/>
            </a:pPr>
            <a:r>
              <a:rPr lang="en-US" sz="2400" dirty="0">
                <a:latin typeface="Arial"/>
                <a:ea typeface="Arial"/>
                <a:cs typeface="Arial"/>
                <a:sym typeface="Arial"/>
              </a:rPr>
              <a:t>LAMP Meld (V2.3) Verification</a:t>
            </a:r>
            <a:br>
              <a:rPr lang="en-US" sz="2400" dirty="0">
                <a:latin typeface="Arial"/>
                <a:ea typeface="Arial"/>
                <a:cs typeface="Arial"/>
                <a:sym typeface="Arial"/>
              </a:rPr>
            </a:br>
            <a:r>
              <a:rPr lang="en-US" sz="2400" dirty="0">
                <a:solidFill>
                  <a:srgbClr val="FF0000"/>
                </a:solidFill>
                <a:latin typeface="Arial"/>
                <a:ea typeface="Arial"/>
                <a:cs typeface="Arial"/>
                <a:sym typeface="Arial"/>
              </a:rPr>
              <a:t>Alaska</a:t>
            </a:r>
            <a:r>
              <a:rPr lang="en-US" sz="2400" dirty="0">
                <a:latin typeface="Arial"/>
                <a:ea typeface="Arial"/>
                <a:cs typeface="Arial"/>
                <a:sym typeface="Arial"/>
              </a:rPr>
              <a:t> 1-38 h guidance </a:t>
            </a:r>
            <a:r>
              <a:rPr lang="en-US" sz="2400" dirty="0">
                <a:solidFill>
                  <a:srgbClr val="FF0000"/>
                </a:solidFill>
                <a:latin typeface="Arial"/>
                <a:ea typeface="Arial"/>
                <a:cs typeface="Arial"/>
                <a:sym typeface="Arial"/>
              </a:rPr>
              <a:t>Warm</a:t>
            </a:r>
            <a:r>
              <a:rPr lang="en-US" sz="2400" dirty="0">
                <a:latin typeface="Arial"/>
                <a:ea typeface="Arial"/>
                <a:cs typeface="Arial"/>
                <a:sym typeface="Arial"/>
              </a:rPr>
              <a:t> Season</a:t>
            </a:r>
            <a:endParaRPr sz="2400" dirty="0">
              <a:latin typeface="Arial"/>
              <a:ea typeface="Arial"/>
              <a:cs typeface="Arial"/>
              <a:sym typeface="Arial"/>
            </a:endParaRPr>
          </a:p>
        </p:txBody>
      </p:sp>
      <p:pic>
        <p:nvPicPr>
          <p:cNvPr id="179" name="Google Shape;179;p25" descr="Threat score for Ceiling &lt; 1,000 feet&#10;"/>
          <p:cNvPicPr preferRelativeResize="0">
            <a:picLocks noGrp="1" noChangeAspect="1"/>
          </p:cNvPicPr>
          <p:nvPr>
            <p:ph type="body" idx="1"/>
          </p:nvPr>
        </p:nvPicPr>
        <p:blipFill>
          <a:blip r:embed="rId3">
            <a:extLst>
              <a:ext uri="{28A0092B-C50C-407E-A947-70E740481C1C}">
                <a14:useLocalDpi xmlns:a14="http://schemas.microsoft.com/office/drawing/2010/main" val="0"/>
              </a:ext>
            </a:extLst>
          </a:blip>
          <a:stretch>
            <a:fillRect/>
          </a:stretch>
        </p:blipFill>
        <p:spPr>
          <a:xfrm>
            <a:off x="1163896" y="1333072"/>
            <a:ext cx="3493830" cy="2690858"/>
          </a:xfrm>
          <a:prstGeom prst="rect">
            <a:avLst/>
          </a:prstGeom>
          <a:noFill/>
          <a:ln>
            <a:noFill/>
          </a:ln>
        </p:spPr>
      </p:pic>
      <p:pic>
        <p:nvPicPr>
          <p:cNvPr id="180" name="Google Shape;180;p25" descr="Threat score for Visibility &lt; 3 miles&#10;"/>
          <p:cNvPicPr preferRelativeResize="0">
            <a:picLocks noGrp="1" noChangeAspect="1"/>
          </p:cNvPicPr>
          <p:nvPr>
            <p:ph type="body" idx="2"/>
          </p:nvPr>
        </p:nvPicPr>
        <p:blipFill>
          <a:blip r:embed="rId4">
            <a:extLst>
              <a:ext uri="{28A0092B-C50C-407E-A947-70E740481C1C}">
                <a14:useLocalDpi xmlns:a14="http://schemas.microsoft.com/office/drawing/2010/main" val="0"/>
              </a:ext>
            </a:extLst>
          </a:blip>
          <a:stretch>
            <a:fillRect/>
          </a:stretch>
        </p:blipFill>
        <p:spPr>
          <a:xfrm>
            <a:off x="4425592" y="1333072"/>
            <a:ext cx="3584450" cy="2688336"/>
          </a:xfrm>
          <a:prstGeom prst="rect">
            <a:avLst/>
          </a:prstGeom>
          <a:noFill/>
          <a:ln>
            <a:noFill/>
          </a:ln>
        </p:spPr>
      </p:pic>
      <p:sp>
        <p:nvSpPr>
          <p:cNvPr id="2" name="TextBox 1" descr="Title text box: Ceiling &lt; 1,000 feet&#10;"/>
          <p:cNvSpPr txBox="1"/>
          <p:nvPr/>
        </p:nvSpPr>
        <p:spPr>
          <a:xfrm>
            <a:off x="1906017" y="952992"/>
            <a:ext cx="1917870" cy="323165"/>
          </a:xfrm>
          <a:prstGeom prst="rect">
            <a:avLst/>
          </a:prstGeom>
          <a:solidFill>
            <a:schemeClr val="bg1"/>
          </a:solidFill>
          <a:ln>
            <a:solidFill>
              <a:srgbClr val="0000FF"/>
            </a:solidFill>
          </a:ln>
        </p:spPr>
        <p:txBody>
          <a:bodyPr wrap="square" rtlCol="0">
            <a:spAutoFit/>
          </a:bodyPr>
          <a:lstStyle/>
          <a:p>
            <a:pPr algn="ctr"/>
            <a:r>
              <a:rPr lang="en-US" sz="1500" dirty="0"/>
              <a:t>Ceiling &lt; 1,000 feet</a:t>
            </a:r>
          </a:p>
        </p:txBody>
      </p:sp>
      <p:sp>
        <p:nvSpPr>
          <p:cNvPr id="7" name="TextBox 6" descr="Title text box: Visibility &lt; 3 miles&#10;"/>
          <p:cNvSpPr txBox="1"/>
          <p:nvPr/>
        </p:nvSpPr>
        <p:spPr>
          <a:xfrm>
            <a:off x="5320114" y="952992"/>
            <a:ext cx="1795409" cy="323165"/>
          </a:xfrm>
          <a:prstGeom prst="rect">
            <a:avLst/>
          </a:prstGeom>
          <a:solidFill>
            <a:schemeClr val="bg1"/>
          </a:solidFill>
          <a:ln>
            <a:solidFill>
              <a:srgbClr val="0000FF"/>
            </a:solidFill>
          </a:ln>
        </p:spPr>
        <p:txBody>
          <a:bodyPr wrap="square" rtlCol="0">
            <a:spAutoFit/>
          </a:bodyPr>
          <a:lstStyle/>
          <a:p>
            <a:pPr algn="ctr"/>
            <a:r>
              <a:rPr lang="en-US" sz="1500" dirty="0"/>
              <a:t>Visibility &lt; 3 miles</a:t>
            </a:r>
          </a:p>
        </p:txBody>
      </p:sp>
      <p:sp>
        <p:nvSpPr>
          <p:cNvPr id="8" name="Google Shape;181;p25">
            <a:extLst>
              <a:ext uri="{FF2B5EF4-FFF2-40B4-BE49-F238E27FC236}">
                <a16:creationId xmlns:a16="http://schemas.microsoft.com/office/drawing/2014/main" id="{BC36E48F-B94A-874C-821B-A121927CFCB5}"/>
              </a:ext>
            </a:extLst>
          </p:cNvPr>
          <p:cNvSpPr txBox="1"/>
          <p:nvPr/>
        </p:nvSpPr>
        <p:spPr>
          <a:xfrm>
            <a:off x="556181" y="4099017"/>
            <a:ext cx="8389855" cy="900246"/>
          </a:xfrm>
          <a:prstGeom prst="rect">
            <a:avLst/>
          </a:prstGeom>
          <a:noFill/>
          <a:ln>
            <a:noFill/>
          </a:ln>
        </p:spPr>
        <p:txBody>
          <a:bodyPr spcFirstLastPara="1" wrap="square" lIns="68569" tIns="34275" rIns="68569" bIns="34275" anchor="t" anchorCtr="0">
            <a:noAutofit/>
          </a:bodyPr>
          <a:lstStyle/>
          <a:p>
            <a:pPr algn="ctr">
              <a:buSzPts val="2400"/>
            </a:pPr>
            <a:r>
              <a:rPr lang="en-US" sz="1800" dirty="0">
                <a:solidFill>
                  <a:schemeClr val="dk1"/>
                </a:solidFill>
              </a:rPr>
              <a:t>LAMP Meld (</a:t>
            </a:r>
            <a:r>
              <a:rPr lang="en-US" sz="1800" dirty="0">
                <a:solidFill>
                  <a:srgbClr val="00B050"/>
                </a:solidFill>
              </a:rPr>
              <a:t>green</a:t>
            </a:r>
            <a:r>
              <a:rPr lang="en-US" sz="1800" dirty="0">
                <a:solidFill>
                  <a:schemeClr val="dk1"/>
                </a:solidFill>
              </a:rPr>
              <a:t>) shows improvement over Base LAMP (</a:t>
            </a:r>
            <a:r>
              <a:rPr lang="en-US" sz="1800" dirty="0">
                <a:solidFill>
                  <a:srgbClr val="0432FF"/>
                </a:solidFill>
              </a:rPr>
              <a:t>blue</a:t>
            </a:r>
            <a:r>
              <a:rPr lang="en-US" sz="1800" dirty="0">
                <a:solidFill>
                  <a:schemeClr val="dk1"/>
                </a:solidFill>
              </a:rPr>
              <a:t>) and RAP </a:t>
            </a:r>
            <a:r>
              <a:rPr lang="en-US" sz="1800" dirty="0" smtClean="0">
                <a:solidFill>
                  <a:schemeClr val="dk1"/>
                </a:solidFill>
              </a:rPr>
              <a:t>(</a:t>
            </a:r>
            <a:r>
              <a:rPr lang="en-US" sz="1800" b="1" dirty="0" smtClean="0">
                <a:solidFill>
                  <a:srgbClr val="DEA900"/>
                </a:solidFill>
              </a:rPr>
              <a:t>gold</a:t>
            </a:r>
            <a:r>
              <a:rPr lang="en-US" sz="1800" dirty="0" smtClean="0">
                <a:solidFill>
                  <a:schemeClr val="dk1"/>
                </a:solidFill>
              </a:rPr>
              <a:t>) </a:t>
            </a:r>
            <a:r>
              <a:rPr lang="en-US" sz="1800" dirty="0">
                <a:solidFill>
                  <a:schemeClr val="dk1"/>
                </a:solidFill>
              </a:rPr>
              <a:t>and GFS MOS (</a:t>
            </a:r>
            <a:r>
              <a:rPr lang="en-US" sz="1800" dirty="0">
                <a:solidFill>
                  <a:schemeClr val="bg2"/>
                </a:solidFill>
              </a:rPr>
              <a:t>black</a:t>
            </a:r>
            <a:r>
              <a:rPr lang="en-US" sz="1800" dirty="0">
                <a:solidFill>
                  <a:schemeClr val="dk1"/>
                </a:solidFill>
              </a:rPr>
              <a:t>)</a:t>
            </a:r>
            <a:endParaRPr sz="1800" dirty="0">
              <a:solidFill>
                <a:schemeClr val="dk1"/>
              </a:solidFill>
            </a:endParaRPr>
          </a:p>
        </p:txBody>
      </p:sp>
    </p:spTree>
    <p:extLst>
      <p:ext uri="{BB962C8B-B14F-4D97-AF65-F5344CB8AC3E}">
        <p14:creationId xmlns:p14="http://schemas.microsoft.com/office/powerpoint/2010/main" val="36845265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5"/>
          <p:cNvSpPr txBox="1">
            <a:spLocks noGrp="1"/>
          </p:cNvSpPr>
          <p:nvPr>
            <p:ph type="title"/>
          </p:nvPr>
        </p:nvSpPr>
        <p:spPr>
          <a:xfrm>
            <a:off x="1507881" y="-57150"/>
            <a:ext cx="6172200" cy="857250"/>
          </a:xfrm>
          <a:prstGeom prst="rect">
            <a:avLst/>
          </a:prstGeom>
          <a:noFill/>
          <a:ln>
            <a:noFill/>
          </a:ln>
        </p:spPr>
        <p:txBody>
          <a:bodyPr spcFirstLastPara="1" wrap="square" lIns="68569" tIns="34275" rIns="68569" bIns="34275" anchor="ctr" anchorCtr="0">
            <a:noAutofit/>
          </a:bodyPr>
          <a:lstStyle/>
          <a:p>
            <a:pPr>
              <a:buSzPts val="2400"/>
            </a:pPr>
            <a:r>
              <a:rPr lang="en-US" sz="2400" dirty="0">
                <a:latin typeface="Arial"/>
                <a:ea typeface="Arial"/>
                <a:cs typeface="Arial"/>
                <a:sym typeface="Arial"/>
              </a:rPr>
              <a:t>LAMP Meld (V2.3) Verification</a:t>
            </a:r>
            <a:br>
              <a:rPr lang="en-US" sz="2400" dirty="0">
                <a:latin typeface="Arial"/>
                <a:ea typeface="Arial"/>
                <a:cs typeface="Arial"/>
                <a:sym typeface="Arial"/>
              </a:rPr>
            </a:br>
            <a:r>
              <a:rPr lang="en-US" sz="2400" dirty="0">
                <a:solidFill>
                  <a:srgbClr val="FF0000"/>
                </a:solidFill>
                <a:latin typeface="Arial"/>
                <a:ea typeface="Arial"/>
                <a:cs typeface="Arial"/>
                <a:sym typeface="Arial"/>
              </a:rPr>
              <a:t>Alaska</a:t>
            </a:r>
            <a:r>
              <a:rPr lang="en-US" sz="2400" dirty="0">
                <a:latin typeface="Arial"/>
                <a:ea typeface="Arial"/>
                <a:cs typeface="Arial"/>
                <a:sym typeface="Arial"/>
              </a:rPr>
              <a:t> 1-38 h guidance </a:t>
            </a:r>
            <a:r>
              <a:rPr lang="en-US" sz="2400" dirty="0">
                <a:solidFill>
                  <a:srgbClr val="FF0000"/>
                </a:solidFill>
                <a:latin typeface="Arial"/>
                <a:ea typeface="Arial"/>
                <a:cs typeface="Arial"/>
                <a:sym typeface="Arial"/>
              </a:rPr>
              <a:t>Cool</a:t>
            </a:r>
            <a:r>
              <a:rPr lang="en-US" sz="2400" dirty="0">
                <a:latin typeface="Arial"/>
                <a:ea typeface="Arial"/>
                <a:cs typeface="Arial"/>
                <a:sym typeface="Arial"/>
              </a:rPr>
              <a:t> Season</a:t>
            </a:r>
            <a:endParaRPr sz="2400" dirty="0">
              <a:latin typeface="Arial"/>
              <a:ea typeface="Arial"/>
              <a:cs typeface="Arial"/>
              <a:sym typeface="Arial"/>
            </a:endParaRPr>
          </a:p>
        </p:txBody>
      </p:sp>
      <p:pic>
        <p:nvPicPr>
          <p:cNvPr id="179" name="Google Shape;179;p25" descr="Threat score for Ceiling &lt; 1,000 feet&#10;"/>
          <p:cNvPicPr preferRelativeResize="0">
            <a:picLocks noGrp="1"/>
          </p:cNvPicPr>
          <p:nvPr>
            <p:ph type="body" idx="1"/>
          </p:nvPr>
        </p:nvPicPr>
        <p:blipFill>
          <a:blip r:embed="rId3">
            <a:extLst>
              <a:ext uri="{28A0092B-C50C-407E-A947-70E740481C1C}">
                <a14:useLocalDpi xmlns:a14="http://schemas.microsoft.com/office/drawing/2010/main" val="0"/>
              </a:ext>
            </a:extLst>
          </a:blip>
          <a:stretch>
            <a:fillRect/>
          </a:stretch>
        </p:blipFill>
        <p:spPr>
          <a:xfrm>
            <a:off x="1163896" y="1330452"/>
            <a:ext cx="3497580" cy="2688336"/>
          </a:xfrm>
          <a:prstGeom prst="rect">
            <a:avLst/>
          </a:prstGeom>
          <a:noFill/>
          <a:ln>
            <a:noFill/>
          </a:ln>
        </p:spPr>
      </p:pic>
      <p:pic>
        <p:nvPicPr>
          <p:cNvPr id="180" name="Google Shape;180;p25" descr="Threat score for Visibility &lt; 3 miles&#10;"/>
          <p:cNvPicPr preferRelativeResize="0">
            <a:picLocks noGrp="1" noChangeAspect="1"/>
          </p:cNvPicPr>
          <p:nvPr>
            <p:ph type="body" idx="2"/>
          </p:nvPr>
        </p:nvPicPr>
        <p:blipFill>
          <a:blip r:embed="rId4">
            <a:extLst>
              <a:ext uri="{28A0092B-C50C-407E-A947-70E740481C1C}">
                <a14:useLocalDpi xmlns:a14="http://schemas.microsoft.com/office/drawing/2010/main" val="0"/>
              </a:ext>
            </a:extLst>
          </a:blip>
          <a:stretch>
            <a:fillRect/>
          </a:stretch>
        </p:blipFill>
        <p:spPr>
          <a:xfrm>
            <a:off x="4425593" y="1333072"/>
            <a:ext cx="3584448" cy="2688336"/>
          </a:xfrm>
          <a:prstGeom prst="rect">
            <a:avLst/>
          </a:prstGeom>
          <a:noFill/>
          <a:ln>
            <a:noFill/>
          </a:ln>
        </p:spPr>
      </p:pic>
      <p:sp>
        <p:nvSpPr>
          <p:cNvPr id="7" name="TextBox 6"/>
          <p:cNvSpPr txBox="1"/>
          <p:nvPr/>
        </p:nvSpPr>
        <p:spPr>
          <a:xfrm>
            <a:off x="5320114" y="952992"/>
            <a:ext cx="1795409" cy="323165"/>
          </a:xfrm>
          <a:prstGeom prst="rect">
            <a:avLst/>
          </a:prstGeom>
          <a:solidFill>
            <a:schemeClr val="bg1"/>
          </a:solidFill>
          <a:ln>
            <a:solidFill>
              <a:srgbClr val="0000FF"/>
            </a:solidFill>
          </a:ln>
        </p:spPr>
        <p:txBody>
          <a:bodyPr wrap="square" rtlCol="0">
            <a:spAutoFit/>
          </a:bodyPr>
          <a:lstStyle/>
          <a:p>
            <a:pPr algn="ctr"/>
            <a:r>
              <a:rPr lang="en-US" sz="1500" dirty="0"/>
              <a:t>Visibility &lt; 3 miles</a:t>
            </a:r>
          </a:p>
        </p:txBody>
      </p:sp>
      <p:sp>
        <p:nvSpPr>
          <p:cNvPr id="8" name="TextBox 7">
            <a:extLst>
              <a:ext uri="{FF2B5EF4-FFF2-40B4-BE49-F238E27FC236}">
                <a16:creationId xmlns:a16="http://schemas.microsoft.com/office/drawing/2014/main" id="{A5B6959A-A790-3C41-859C-BE4663055E69}"/>
              </a:ext>
            </a:extLst>
          </p:cNvPr>
          <p:cNvSpPr txBox="1"/>
          <p:nvPr/>
        </p:nvSpPr>
        <p:spPr>
          <a:xfrm>
            <a:off x="1906017" y="952992"/>
            <a:ext cx="1917870" cy="323165"/>
          </a:xfrm>
          <a:prstGeom prst="rect">
            <a:avLst/>
          </a:prstGeom>
          <a:solidFill>
            <a:schemeClr val="bg1"/>
          </a:solidFill>
          <a:ln>
            <a:solidFill>
              <a:srgbClr val="0000FF"/>
            </a:solidFill>
          </a:ln>
        </p:spPr>
        <p:txBody>
          <a:bodyPr wrap="square" rtlCol="0">
            <a:spAutoFit/>
          </a:bodyPr>
          <a:lstStyle/>
          <a:p>
            <a:pPr algn="ctr"/>
            <a:r>
              <a:rPr lang="en-US" sz="1500" dirty="0"/>
              <a:t>Ceiling &lt; 1,000 feet</a:t>
            </a:r>
          </a:p>
        </p:txBody>
      </p:sp>
      <p:sp>
        <p:nvSpPr>
          <p:cNvPr id="9" name="Google Shape;181;p25">
            <a:extLst>
              <a:ext uri="{FF2B5EF4-FFF2-40B4-BE49-F238E27FC236}">
                <a16:creationId xmlns:a16="http://schemas.microsoft.com/office/drawing/2014/main" id="{BC36E48F-B94A-874C-821B-A121927CFCB5}"/>
              </a:ext>
            </a:extLst>
          </p:cNvPr>
          <p:cNvSpPr txBox="1"/>
          <p:nvPr/>
        </p:nvSpPr>
        <p:spPr>
          <a:xfrm>
            <a:off x="556181" y="4099017"/>
            <a:ext cx="8389855" cy="900246"/>
          </a:xfrm>
          <a:prstGeom prst="rect">
            <a:avLst/>
          </a:prstGeom>
          <a:noFill/>
          <a:ln>
            <a:noFill/>
          </a:ln>
        </p:spPr>
        <p:txBody>
          <a:bodyPr spcFirstLastPara="1" wrap="square" lIns="68569" tIns="34275" rIns="68569" bIns="34275" anchor="t" anchorCtr="0">
            <a:noAutofit/>
          </a:bodyPr>
          <a:lstStyle/>
          <a:p>
            <a:pPr algn="ctr">
              <a:buSzPts val="2400"/>
            </a:pPr>
            <a:r>
              <a:rPr lang="en-US" sz="1800" dirty="0">
                <a:solidFill>
                  <a:schemeClr val="dk1"/>
                </a:solidFill>
              </a:rPr>
              <a:t>LAMP Meld (</a:t>
            </a:r>
            <a:r>
              <a:rPr lang="en-US" sz="1800" dirty="0">
                <a:solidFill>
                  <a:srgbClr val="00B050"/>
                </a:solidFill>
              </a:rPr>
              <a:t>green</a:t>
            </a:r>
            <a:r>
              <a:rPr lang="en-US" sz="1800" dirty="0">
                <a:solidFill>
                  <a:schemeClr val="dk1"/>
                </a:solidFill>
              </a:rPr>
              <a:t>) shows improvement over Base LAMP (</a:t>
            </a:r>
            <a:r>
              <a:rPr lang="en-US" sz="1800" dirty="0">
                <a:solidFill>
                  <a:srgbClr val="0432FF"/>
                </a:solidFill>
              </a:rPr>
              <a:t>blue</a:t>
            </a:r>
            <a:r>
              <a:rPr lang="en-US" sz="1800" dirty="0">
                <a:solidFill>
                  <a:schemeClr val="dk1"/>
                </a:solidFill>
              </a:rPr>
              <a:t>) and RAP </a:t>
            </a:r>
            <a:r>
              <a:rPr lang="en-US" sz="1800" dirty="0" smtClean="0">
                <a:solidFill>
                  <a:schemeClr val="dk1"/>
                </a:solidFill>
              </a:rPr>
              <a:t>(</a:t>
            </a:r>
            <a:r>
              <a:rPr lang="en-US" sz="1800" b="1" dirty="0">
                <a:solidFill>
                  <a:srgbClr val="DEA900"/>
                </a:solidFill>
              </a:rPr>
              <a:t>gold</a:t>
            </a:r>
            <a:r>
              <a:rPr lang="en-US" sz="1800" dirty="0" smtClean="0">
                <a:solidFill>
                  <a:schemeClr val="dk1"/>
                </a:solidFill>
              </a:rPr>
              <a:t>) </a:t>
            </a:r>
            <a:r>
              <a:rPr lang="en-US" sz="1800" dirty="0">
                <a:solidFill>
                  <a:schemeClr val="dk1"/>
                </a:solidFill>
              </a:rPr>
              <a:t>and GFS MOS (</a:t>
            </a:r>
            <a:r>
              <a:rPr lang="en-US" sz="1800" dirty="0">
                <a:solidFill>
                  <a:schemeClr val="bg2"/>
                </a:solidFill>
              </a:rPr>
              <a:t>black</a:t>
            </a:r>
            <a:r>
              <a:rPr lang="en-US" sz="1800" dirty="0">
                <a:solidFill>
                  <a:schemeClr val="dk1"/>
                </a:solidFill>
              </a:rPr>
              <a:t>)</a:t>
            </a:r>
            <a:endParaRPr sz="1800" dirty="0">
              <a:solidFill>
                <a:schemeClr val="dk1"/>
              </a:solidFill>
            </a:endParaRPr>
          </a:p>
        </p:txBody>
      </p:sp>
    </p:spTree>
    <p:extLst>
      <p:ext uri="{BB962C8B-B14F-4D97-AF65-F5344CB8AC3E}">
        <p14:creationId xmlns:p14="http://schemas.microsoft.com/office/powerpoint/2010/main" val="27461083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9"/>
          <p:cNvSpPr txBox="1"/>
          <p:nvPr/>
        </p:nvSpPr>
        <p:spPr>
          <a:xfrm>
            <a:off x="605100" y="815139"/>
            <a:ext cx="6932100" cy="3624000"/>
          </a:xfrm>
          <a:prstGeom prst="rect">
            <a:avLst/>
          </a:prstGeom>
          <a:noFill/>
          <a:ln>
            <a:noFill/>
          </a:ln>
        </p:spPr>
        <p:txBody>
          <a:bodyPr spcFirstLastPara="1" wrap="square" lIns="91425" tIns="45700" rIns="91425" bIns="45700" anchor="t" anchorCtr="0">
            <a:noAutofit/>
          </a:bodyPr>
          <a:lstStyle/>
          <a:p>
            <a:pPr marL="285750" marR="0" lvl="0" indent="-285750" algn="l" rtl="0">
              <a:spcBef>
                <a:spcPts val="0"/>
              </a:spcBef>
              <a:spcAft>
                <a:spcPts val="0"/>
              </a:spcAft>
              <a:buClr>
                <a:schemeClr val="lt1"/>
              </a:buClr>
              <a:buSzPts val="2800"/>
              <a:buFont typeface="Arial"/>
              <a:buChar char="•"/>
            </a:pPr>
            <a:r>
              <a:rPr lang="en-US" sz="2800" dirty="0">
                <a:solidFill>
                  <a:schemeClr val="lt1"/>
                </a:solidFill>
              </a:rPr>
              <a:t>LAMP Background</a:t>
            </a:r>
            <a:br>
              <a:rPr lang="en-US" sz="2800" dirty="0">
                <a:solidFill>
                  <a:schemeClr val="lt1"/>
                </a:solidFill>
              </a:rPr>
            </a:br>
            <a:endParaRPr sz="2800" b="0" i="0" u="none" strike="noStrike" cap="none" dirty="0">
              <a:solidFill>
                <a:schemeClr val="lt1"/>
              </a:solidFill>
              <a:latin typeface="Arial"/>
              <a:ea typeface="Arial"/>
              <a:cs typeface="Arial"/>
              <a:sym typeface="Arial"/>
            </a:endParaRPr>
          </a:p>
          <a:p>
            <a:pPr marL="285750" marR="0" lvl="0" indent="-285750" algn="l" rtl="0">
              <a:spcBef>
                <a:spcPts val="0"/>
              </a:spcBef>
              <a:spcAft>
                <a:spcPts val="0"/>
              </a:spcAft>
              <a:buClr>
                <a:schemeClr val="lt1"/>
              </a:buClr>
              <a:buSzPts val="2800"/>
              <a:buFont typeface="Arial"/>
              <a:buChar char="•"/>
            </a:pPr>
            <a:r>
              <a:rPr lang="en" sz="2800" dirty="0" smtClean="0">
                <a:solidFill>
                  <a:schemeClr val="lt1"/>
                </a:solidFill>
              </a:rPr>
              <a:t>Summary of v2.3 </a:t>
            </a:r>
            <a:r>
              <a:rPr lang="en" sz="2800" dirty="0" smtClean="0">
                <a:solidFill>
                  <a:schemeClr val="lt1"/>
                </a:solidFill>
              </a:rPr>
              <a:t>upgrades</a:t>
            </a:r>
            <a:r>
              <a:rPr lang="en" sz="2800" dirty="0" smtClean="0">
                <a:solidFill>
                  <a:schemeClr val="lt1"/>
                </a:solidFill>
              </a:rPr>
              <a:t/>
            </a:r>
            <a:br>
              <a:rPr lang="en" sz="2800" dirty="0" smtClean="0">
                <a:solidFill>
                  <a:schemeClr val="lt1"/>
                </a:solidFill>
              </a:rPr>
            </a:br>
            <a:endParaRPr lang="en" sz="2800" dirty="0" smtClean="0">
              <a:solidFill>
                <a:schemeClr val="lt1"/>
              </a:solidFill>
            </a:endParaRPr>
          </a:p>
          <a:p>
            <a:pPr marL="285750" marR="0" lvl="0" indent="-285750" algn="l" rtl="0">
              <a:spcBef>
                <a:spcPts val="0"/>
              </a:spcBef>
              <a:spcAft>
                <a:spcPts val="0"/>
              </a:spcAft>
              <a:buClr>
                <a:schemeClr val="lt1"/>
              </a:buClr>
              <a:buSzPts val="2800"/>
              <a:buFont typeface="Arial"/>
              <a:buChar char="•"/>
            </a:pPr>
            <a:r>
              <a:rPr lang="en" sz="2800" dirty="0" smtClean="0">
                <a:solidFill>
                  <a:schemeClr val="lt1"/>
                </a:solidFill>
              </a:rPr>
              <a:t>Product changes</a:t>
            </a:r>
            <a:br>
              <a:rPr lang="en" sz="2800" dirty="0" smtClean="0">
                <a:solidFill>
                  <a:schemeClr val="lt1"/>
                </a:solidFill>
              </a:rPr>
            </a:br>
            <a:endParaRPr lang="en" sz="2800" dirty="0" smtClean="0">
              <a:solidFill>
                <a:schemeClr val="lt1"/>
              </a:solidFill>
            </a:endParaRPr>
          </a:p>
          <a:p>
            <a:pPr marL="285750" marR="0" lvl="0" indent="-285750" algn="l" rtl="0">
              <a:spcBef>
                <a:spcPts val="0"/>
              </a:spcBef>
              <a:spcAft>
                <a:spcPts val="0"/>
              </a:spcAft>
              <a:buClr>
                <a:schemeClr val="lt1"/>
              </a:buClr>
              <a:buSzPts val="2800"/>
              <a:buFont typeface="Arial"/>
              <a:buChar char="•"/>
            </a:pPr>
            <a:r>
              <a:rPr lang="en" sz="2800" dirty="0" smtClean="0">
                <a:solidFill>
                  <a:schemeClr val="lt1"/>
                </a:solidFill>
              </a:rPr>
              <a:t>Realtime experimental products</a:t>
            </a:r>
            <a:endParaRPr lang="en" sz="2800" dirty="0">
              <a:solidFill>
                <a:schemeClr val="lt1"/>
              </a:solidFill>
            </a:endParaRPr>
          </a:p>
          <a:p>
            <a:pPr marR="0" lvl="0" algn="l" rtl="0">
              <a:spcBef>
                <a:spcPts val="0"/>
              </a:spcBef>
              <a:spcAft>
                <a:spcPts val="0"/>
              </a:spcAft>
              <a:buClr>
                <a:schemeClr val="lt1"/>
              </a:buClr>
              <a:buSzPts val="2800"/>
            </a:pPr>
            <a:endParaRPr sz="2800" b="0" i="0" u="none" strike="noStrike" cap="none" dirty="0">
              <a:solidFill>
                <a:schemeClr val="lt1"/>
              </a:solidFill>
              <a:latin typeface="Arial"/>
              <a:ea typeface="Arial"/>
              <a:cs typeface="Arial"/>
              <a:sym typeface="Arial"/>
            </a:endParaRPr>
          </a:p>
          <a:p>
            <a:pPr marL="285750" marR="0" lvl="0" indent="-285750" algn="l" rtl="0">
              <a:spcBef>
                <a:spcPts val="0"/>
              </a:spcBef>
              <a:spcAft>
                <a:spcPts val="0"/>
              </a:spcAft>
              <a:buClr>
                <a:schemeClr val="lt1"/>
              </a:buClr>
              <a:buSzPts val="2800"/>
              <a:buFont typeface="Arial"/>
              <a:buChar char="•"/>
            </a:pPr>
            <a:r>
              <a:rPr lang="en" sz="2800" dirty="0" smtClean="0">
                <a:solidFill>
                  <a:schemeClr val="lt1"/>
                </a:solidFill>
              </a:rPr>
              <a:t>Feedback and Schedule</a:t>
            </a:r>
            <a:endParaRPr dirty="0"/>
          </a:p>
        </p:txBody>
      </p:sp>
      <p:sp>
        <p:nvSpPr>
          <p:cNvPr id="106" name="Google Shape;106;p19"/>
          <p:cNvSpPr txBox="1">
            <a:spLocks noGrp="1"/>
          </p:cNvSpPr>
          <p:nvPr>
            <p:ph type="title"/>
          </p:nvPr>
        </p:nvSpPr>
        <p:spPr>
          <a:xfrm>
            <a:off x="605100" y="133350"/>
            <a:ext cx="7933800" cy="97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4400"/>
              <a:buFont typeface="Arial"/>
              <a:buNone/>
            </a:pPr>
            <a:r>
              <a:rPr lang="en" dirty="0"/>
              <a:t>Outline</a:t>
            </a:r>
            <a:endParaRPr dirty="0"/>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0"/>
          <p:cNvSpPr txBox="1">
            <a:spLocks noGrp="1"/>
          </p:cNvSpPr>
          <p:nvPr>
            <p:ph type="title"/>
          </p:nvPr>
        </p:nvSpPr>
        <p:spPr>
          <a:xfrm>
            <a:off x="228600" y="1699903"/>
            <a:ext cx="8686800" cy="1743694"/>
          </a:xfrm>
          <a:prstGeom prst="rect">
            <a:avLst/>
          </a:prstGeom>
          <a:noFill/>
          <a:ln>
            <a:noFill/>
          </a:ln>
        </p:spPr>
        <p:txBody>
          <a:bodyPr spcFirstLastPara="1" wrap="square" lIns="91425" tIns="91425" rIns="91425" bIns="91425" anchor="t" anchorCtr="0">
            <a:noAutofit/>
          </a:bodyPr>
          <a:lstStyle/>
          <a:p>
            <a:pPr lvl="0" algn="ctr"/>
            <a:r>
              <a:rPr lang="en" sz="4800" dirty="0">
                <a:ea typeface="Libre Franklin Medium"/>
                <a:cs typeface="Libre Franklin Medium"/>
                <a:sym typeface="Libre Franklin Medium"/>
              </a:rPr>
              <a:t>LAMP/GLMP </a:t>
            </a:r>
            <a:r>
              <a:rPr lang="en" sz="4800" dirty="0" smtClean="0">
                <a:latin typeface="+mj-lt"/>
                <a:ea typeface="Libre Franklin Medium"/>
                <a:cs typeface="Libre Franklin Medium"/>
                <a:sym typeface="Libre Franklin Medium"/>
              </a:rPr>
              <a:t>V2.3 Upgrades:</a:t>
            </a:r>
            <a:br>
              <a:rPr lang="en" sz="4800" dirty="0" smtClean="0">
                <a:latin typeface="+mj-lt"/>
                <a:ea typeface="Libre Franklin Medium"/>
                <a:cs typeface="Libre Franklin Medium"/>
                <a:sym typeface="Libre Franklin Medium"/>
              </a:rPr>
            </a:br>
            <a:r>
              <a:rPr lang="en" sz="3600" dirty="0" smtClean="0">
                <a:latin typeface="+mj-lt"/>
                <a:ea typeface="Libre Franklin Medium"/>
                <a:cs typeface="Libre Franklin Medium"/>
                <a:sym typeface="Libre Franklin Medium"/>
              </a:rPr>
              <a:t>2. GLMP Convection &amp; Lightning for Alaska</a:t>
            </a:r>
            <a:endParaRPr sz="3600" dirty="0">
              <a:latin typeface="+mj-lt"/>
            </a:endParaRPr>
          </a:p>
        </p:txBody>
      </p:sp>
    </p:spTree>
    <p:extLst>
      <p:ext uri="{BB962C8B-B14F-4D97-AF65-F5344CB8AC3E}">
        <p14:creationId xmlns:p14="http://schemas.microsoft.com/office/powerpoint/2010/main" val="30564821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9" name="Google Shape;379;p28"/>
          <p:cNvSpPr txBox="1">
            <a:spLocks noGrp="1"/>
          </p:cNvSpPr>
          <p:nvPr>
            <p:ph type="title"/>
          </p:nvPr>
        </p:nvSpPr>
        <p:spPr>
          <a:prstGeom prst="rect">
            <a:avLst/>
          </a:prstGeom>
          <a:noFill/>
          <a:ln>
            <a:noFill/>
          </a:ln>
        </p:spPr>
        <p:txBody>
          <a:bodyPr spcFirstLastPara="1" wrap="square" lIns="68569" tIns="34275" rIns="68569" bIns="34275" anchor="ctr" anchorCtr="0">
            <a:normAutofit/>
          </a:bodyPr>
          <a:lstStyle/>
          <a:p>
            <a:pPr>
              <a:buSzPts val="3200"/>
            </a:pPr>
            <a:r>
              <a:rPr lang="en-US" sz="3200" dirty="0">
                <a:solidFill>
                  <a:srgbClr val="000000"/>
                </a:solidFill>
              </a:rPr>
              <a:t>LMP/GLMP V2.3 </a:t>
            </a:r>
            <a:r>
              <a:rPr lang="en-US" sz="3200" dirty="0" smtClean="0">
                <a:solidFill>
                  <a:srgbClr val="000000"/>
                </a:solidFill>
              </a:rPr>
              <a:t>Upgrades: Conv &amp; Ltg</a:t>
            </a:r>
            <a:endParaRPr sz="3200" dirty="0">
              <a:solidFill>
                <a:srgbClr val="000000"/>
              </a:solidFill>
            </a:endParaRPr>
          </a:p>
        </p:txBody>
      </p:sp>
      <p:sp>
        <p:nvSpPr>
          <p:cNvPr id="377" name="Google Shape;377;p28"/>
          <p:cNvSpPr txBox="1">
            <a:spLocks noGrp="1"/>
          </p:cNvSpPr>
          <p:nvPr>
            <p:ph type="body" idx="1"/>
          </p:nvPr>
        </p:nvSpPr>
        <p:spPr>
          <a:xfrm>
            <a:off x="320040" y="338328"/>
            <a:ext cx="8728957" cy="4105656"/>
          </a:xfrm>
          <a:prstGeom prst="rect">
            <a:avLst/>
          </a:prstGeom>
          <a:noFill/>
          <a:ln>
            <a:noFill/>
          </a:ln>
        </p:spPr>
        <p:txBody>
          <a:bodyPr spcFirstLastPara="1" wrap="square" lIns="68569" tIns="34275" rIns="68569" bIns="34275" anchor="t" anchorCtr="0">
            <a:noAutofit/>
          </a:bodyPr>
          <a:lstStyle/>
          <a:p>
            <a:pPr marL="428625" lvl="1" indent="-342900">
              <a:lnSpc>
                <a:spcPct val="120000"/>
              </a:lnSpc>
              <a:spcBef>
                <a:spcPts val="300"/>
              </a:spcBef>
              <a:buSzPct val="100000"/>
              <a:buFont typeface="Arial" panose="020B0604020202020204" pitchFamily="34" charset="0"/>
              <a:buChar char="•"/>
            </a:pPr>
            <a:r>
              <a:rPr lang="en-US" sz="2400" dirty="0"/>
              <a:t>V2.3.0 </a:t>
            </a:r>
            <a:r>
              <a:rPr lang="en-US" sz="2400" dirty="0" smtClean="0"/>
              <a:t>highlights</a:t>
            </a:r>
            <a:r>
              <a:rPr lang="en-US" sz="2400" dirty="0"/>
              <a:t>:</a:t>
            </a:r>
            <a:endParaRPr sz="2400" dirty="0"/>
          </a:p>
          <a:p>
            <a:pPr marL="690563" lvl="1" indent="-342900">
              <a:lnSpc>
                <a:spcPct val="120000"/>
              </a:lnSpc>
              <a:spcBef>
                <a:spcPts val="0"/>
              </a:spcBef>
              <a:buClr>
                <a:srgbClr val="4A86E8"/>
              </a:buClr>
              <a:buSzPts val="1700"/>
              <a:buFont typeface="+mj-lt"/>
              <a:buAutoNum type="arabicPeriod" startAt="2"/>
            </a:pPr>
            <a:r>
              <a:rPr lang="en-US" sz="1600" dirty="0" smtClean="0">
                <a:solidFill>
                  <a:srgbClr val="4A86E8"/>
                </a:solidFill>
              </a:rPr>
              <a:t>Addition </a:t>
            </a:r>
            <a:r>
              <a:rPr lang="en-US" sz="1600" dirty="0">
                <a:solidFill>
                  <a:srgbClr val="4A86E8"/>
                </a:solidFill>
              </a:rPr>
              <a:t>of GLMP </a:t>
            </a:r>
            <a:r>
              <a:rPr lang="en-US" sz="1600" dirty="0">
                <a:solidFill>
                  <a:srgbClr val="FF0000"/>
                </a:solidFill>
              </a:rPr>
              <a:t>1-h convection and 1-h lightning probability and potential guidance for Alaska </a:t>
            </a:r>
            <a:r>
              <a:rPr lang="en-US" sz="1600" dirty="0">
                <a:solidFill>
                  <a:srgbClr val="4A86E8"/>
                </a:solidFill>
              </a:rPr>
              <a:t>on the NBM domain out to 38 hours. </a:t>
            </a:r>
            <a:endParaRPr lang="en-US" sz="1600" dirty="0" smtClean="0">
              <a:solidFill>
                <a:srgbClr val="4A86E8"/>
              </a:solidFill>
            </a:endParaRPr>
          </a:p>
          <a:p>
            <a:pPr marL="1033463" lvl="2" indent="-342900">
              <a:lnSpc>
                <a:spcPct val="120000"/>
              </a:lnSpc>
              <a:buClr>
                <a:srgbClr val="4A86E8"/>
              </a:buClr>
              <a:buSzPts val="1700"/>
              <a:buFont typeface="Arial" panose="020B0604020202020204" pitchFamily="34" charset="0"/>
              <a:buChar char="•"/>
            </a:pPr>
            <a:r>
              <a:rPr lang="en-US" sz="1600" dirty="0" smtClean="0">
                <a:solidFill>
                  <a:srgbClr val="4A86E8"/>
                </a:solidFill>
              </a:rPr>
              <a:t>Uses </a:t>
            </a:r>
            <a:r>
              <a:rPr lang="en-US" sz="1600" dirty="0">
                <a:solidFill>
                  <a:srgbClr val="4A86E8"/>
                </a:solidFill>
              </a:rPr>
              <a:t>lightning data and Multi-Radar Multi-Sensor radar data to specify the occurrence of lightning and convection, and also leverage the </a:t>
            </a:r>
            <a:r>
              <a:rPr lang="en-US" sz="1600" dirty="0" smtClean="0">
                <a:solidFill>
                  <a:srgbClr val="4A86E8"/>
                </a:solidFill>
              </a:rPr>
              <a:t>RAP  </a:t>
            </a:r>
          </a:p>
          <a:p>
            <a:pPr marL="1033463" lvl="2" indent="-342900">
              <a:lnSpc>
                <a:spcPct val="120000"/>
              </a:lnSpc>
              <a:buClr>
                <a:srgbClr val="4A86E8"/>
              </a:buClr>
              <a:buSzPts val="1700"/>
              <a:buFont typeface="Arial" panose="020B0604020202020204" pitchFamily="34" charset="0"/>
              <a:buChar char="•"/>
            </a:pPr>
            <a:r>
              <a:rPr lang="en-US" sz="1600" dirty="0" smtClean="0">
                <a:solidFill>
                  <a:srgbClr val="4A86E8"/>
                </a:solidFill>
              </a:rPr>
              <a:t>NBM input version:</a:t>
            </a:r>
          </a:p>
          <a:p>
            <a:pPr marL="1257300" lvl="3" indent="-223838">
              <a:lnSpc>
                <a:spcPct val="120000"/>
              </a:lnSpc>
              <a:buClrTx/>
              <a:buSzPts val="1700"/>
              <a:buFont typeface="Courier New" panose="02070309020205020404" pitchFamily="49" charset="0"/>
              <a:buChar char="o"/>
            </a:pPr>
            <a:r>
              <a:rPr lang="en-US" sz="1400" dirty="0">
                <a:solidFill>
                  <a:srgbClr val="00B050"/>
                </a:solidFill>
              </a:rPr>
              <a:t>Base LAMP = NAM MOS + obs</a:t>
            </a:r>
          </a:p>
          <a:p>
            <a:pPr marL="1257300" lvl="3" indent="-223838">
              <a:lnSpc>
                <a:spcPct val="120000"/>
              </a:lnSpc>
              <a:buClrTx/>
              <a:buSzPts val="1700"/>
              <a:buFont typeface="Courier New" panose="02070309020205020404" pitchFamily="49" charset="0"/>
              <a:buChar char="o"/>
            </a:pPr>
            <a:r>
              <a:rPr lang="en-US" sz="1400" dirty="0">
                <a:solidFill>
                  <a:srgbClr val="00B050"/>
                </a:solidFill>
              </a:rPr>
              <a:t>Meld = Base LAMP + RAP </a:t>
            </a:r>
            <a:r>
              <a:rPr lang="en-US" sz="1400" dirty="0" smtClean="0">
                <a:solidFill>
                  <a:srgbClr val="00B050"/>
                </a:solidFill>
              </a:rPr>
              <a:t>MOS</a:t>
            </a:r>
          </a:p>
          <a:p>
            <a:pPr marL="1033463" lvl="2" indent="-342900">
              <a:lnSpc>
                <a:spcPct val="120000"/>
              </a:lnSpc>
              <a:buClr>
                <a:srgbClr val="4A86E8"/>
              </a:buClr>
              <a:buSzPts val="1700"/>
              <a:buFont typeface="Arial" panose="020B0604020202020204" pitchFamily="34" charset="0"/>
              <a:buChar char="•"/>
            </a:pPr>
            <a:r>
              <a:rPr lang="en-US" sz="1600" dirty="0" smtClean="0">
                <a:solidFill>
                  <a:srgbClr val="4A86E8"/>
                </a:solidFill>
              </a:rPr>
              <a:t>Publicly available version</a:t>
            </a:r>
            <a:r>
              <a:rPr lang="en-US" sz="1600" dirty="0">
                <a:solidFill>
                  <a:srgbClr val="4A86E8"/>
                </a:solidFill>
              </a:rPr>
              <a:t>:</a:t>
            </a:r>
          </a:p>
          <a:p>
            <a:pPr marL="1257300" lvl="3" indent="-223838">
              <a:lnSpc>
                <a:spcPct val="120000"/>
              </a:lnSpc>
              <a:buClrTx/>
              <a:buSzPts val="1700"/>
              <a:buFont typeface="Courier New" panose="02070309020205020404" pitchFamily="49" charset="0"/>
              <a:buChar char="o"/>
            </a:pPr>
            <a:r>
              <a:rPr lang="en-US" sz="1400" dirty="0">
                <a:solidFill>
                  <a:srgbClr val="00B050"/>
                </a:solidFill>
              </a:rPr>
              <a:t>Base LAMP = </a:t>
            </a:r>
            <a:r>
              <a:rPr lang="en-US" sz="1400" dirty="0" smtClean="0">
                <a:solidFill>
                  <a:srgbClr val="00B050"/>
                </a:solidFill>
              </a:rPr>
              <a:t>ECMWF MOS + NAM </a:t>
            </a:r>
            <a:r>
              <a:rPr lang="en-US" sz="1400" dirty="0">
                <a:solidFill>
                  <a:srgbClr val="00B050"/>
                </a:solidFill>
              </a:rPr>
              <a:t>MOS + obs</a:t>
            </a:r>
          </a:p>
          <a:p>
            <a:pPr marL="1257300" lvl="3" indent="-223838">
              <a:lnSpc>
                <a:spcPct val="120000"/>
              </a:lnSpc>
              <a:buClrTx/>
              <a:buSzPts val="1700"/>
              <a:buFont typeface="Courier New" panose="02070309020205020404" pitchFamily="49" charset="0"/>
              <a:buChar char="o"/>
            </a:pPr>
            <a:r>
              <a:rPr lang="en-US" sz="1400" dirty="0">
                <a:solidFill>
                  <a:srgbClr val="00B050"/>
                </a:solidFill>
              </a:rPr>
              <a:t>Meld = Base LAMP + RAP MOS</a:t>
            </a:r>
          </a:p>
          <a:p>
            <a:pPr marL="1033463" lvl="2" indent="-342900">
              <a:lnSpc>
                <a:spcPct val="120000"/>
              </a:lnSpc>
              <a:buClr>
                <a:srgbClr val="4A86E8"/>
              </a:buClr>
              <a:buSzPts val="1700"/>
              <a:buFont typeface="Arial" panose="020B0604020202020204" pitchFamily="34" charset="0"/>
              <a:buChar char="•"/>
            </a:pPr>
            <a:r>
              <a:rPr lang="en-US" sz="1600" dirty="0" smtClean="0">
                <a:solidFill>
                  <a:srgbClr val="4A86E8"/>
                </a:solidFill>
              </a:rPr>
              <a:t>Will </a:t>
            </a:r>
            <a:r>
              <a:rPr lang="en-US" sz="1600" dirty="0">
                <a:solidFill>
                  <a:srgbClr val="4A86E8"/>
                </a:solidFill>
              </a:rPr>
              <a:t>be made available as input to the NBM and made available publicly on NCEP web </a:t>
            </a:r>
            <a:r>
              <a:rPr lang="en-US" sz="1600" dirty="0" smtClean="0">
                <a:solidFill>
                  <a:srgbClr val="4A86E8"/>
                </a:solidFill>
              </a:rPr>
              <a:t>services</a:t>
            </a:r>
          </a:p>
          <a:p>
            <a:pPr marL="1033463" lvl="2" indent="-342900">
              <a:lnSpc>
                <a:spcPct val="120000"/>
              </a:lnSpc>
              <a:buClr>
                <a:srgbClr val="4A86E8"/>
              </a:buClr>
              <a:buSzPts val="1700"/>
              <a:buFont typeface="Arial" panose="020B0604020202020204" pitchFamily="34" charset="0"/>
              <a:buChar char="•"/>
            </a:pPr>
            <a:r>
              <a:rPr lang="en-US" sz="1600" dirty="0">
                <a:solidFill>
                  <a:srgbClr val="4A86E8"/>
                </a:solidFill>
              </a:rPr>
              <a:t>Work funded by FY18 JTTI task “</a:t>
            </a:r>
            <a:r>
              <a:rPr lang="en-US" sz="1600" dirty="0" smtClean="0">
                <a:solidFill>
                  <a:srgbClr val="4A86E8"/>
                </a:solidFill>
              </a:rPr>
              <a:t>Forecast Guidance </a:t>
            </a:r>
            <a:r>
              <a:rPr lang="en-US" sz="1600" dirty="0">
                <a:solidFill>
                  <a:srgbClr val="4A86E8"/>
                </a:solidFill>
              </a:rPr>
              <a:t>for Aviation Tactical Operations and Strategic Planning over Alaska”</a:t>
            </a:r>
          </a:p>
          <a:p>
            <a:pPr marL="1033463" lvl="2" indent="-342900">
              <a:lnSpc>
                <a:spcPct val="120000"/>
              </a:lnSpc>
              <a:buClr>
                <a:srgbClr val="4A86E8"/>
              </a:buClr>
              <a:buSzPts val="1700"/>
              <a:buFont typeface="+mj-lt"/>
              <a:buAutoNum type="arabicPeriod"/>
            </a:pPr>
            <a:endParaRPr lang="en-US" sz="1600" dirty="0" smtClean="0">
              <a:solidFill>
                <a:srgbClr val="4A86E8"/>
              </a:solidFill>
            </a:endParaRPr>
          </a:p>
          <a:p>
            <a:pPr marL="557213" lvl="1" indent="-209550">
              <a:lnSpc>
                <a:spcPct val="120000"/>
              </a:lnSpc>
              <a:spcBef>
                <a:spcPts val="0"/>
              </a:spcBef>
              <a:buClr>
                <a:srgbClr val="4A86E8"/>
              </a:buClr>
              <a:buSzPts val="1700"/>
              <a:buChar char="○"/>
            </a:pPr>
            <a:endParaRPr sz="1600" dirty="0">
              <a:solidFill>
                <a:srgbClr val="4A86E8"/>
              </a:solidFill>
            </a:endParaRPr>
          </a:p>
        </p:txBody>
      </p:sp>
      <p:sp>
        <p:nvSpPr>
          <p:cNvPr id="378" name="Google Shape;378;p28"/>
          <p:cNvSpPr txBox="1">
            <a:spLocks noGrp="1"/>
          </p:cNvSpPr>
          <p:nvPr>
            <p:ph type="sldNum" idx="4294967295"/>
          </p:nvPr>
        </p:nvSpPr>
        <p:spPr>
          <a:xfrm>
            <a:off x="8732838" y="4749800"/>
            <a:ext cx="411162" cy="393700"/>
          </a:xfrm>
          <a:prstGeom prst="rect">
            <a:avLst/>
          </a:prstGeom>
          <a:noFill/>
          <a:ln>
            <a:noFill/>
          </a:ln>
        </p:spPr>
        <p:txBody>
          <a:bodyPr spcFirstLastPara="1" wrap="square" lIns="68569" tIns="68569" rIns="68569" bIns="68569" anchor="ctr" anchorCtr="0">
            <a:noAutofit/>
          </a:bodyPr>
          <a:lstStyle/>
          <a:p>
            <a:pPr>
              <a:buSzPts val="350"/>
            </a:pPr>
            <a:fld id="{00000000-1234-1234-1234-123412341234}" type="slidenum">
              <a:rPr lang="en-US" sz="1050"/>
              <a:pPr>
                <a:buSzPts val="350"/>
              </a:pPr>
              <a:t>21</a:t>
            </a:fld>
            <a:endParaRPr sz="1050" dirty="0"/>
          </a:p>
        </p:txBody>
      </p:sp>
    </p:spTree>
    <p:extLst>
      <p:ext uri="{BB962C8B-B14F-4D97-AF65-F5344CB8AC3E}">
        <p14:creationId xmlns:p14="http://schemas.microsoft.com/office/powerpoint/2010/main" val="24774005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929" y="-7088"/>
            <a:ext cx="8229600" cy="676656"/>
          </a:xfrm>
        </p:spPr>
        <p:txBody>
          <a:bodyPr>
            <a:noAutofit/>
          </a:bodyPr>
          <a:lstStyle/>
          <a:p>
            <a:pPr>
              <a:buSzPts val="3200"/>
            </a:pPr>
            <a:r>
              <a:rPr lang="en-US" sz="2400" dirty="0">
                <a:solidFill>
                  <a:srgbClr val="000000"/>
                </a:solidFill>
              </a:rPr>
              <a:t>Key Considerations for Alaska Convection &amp; Ltg</a:t>
            </a:r>
          </a:p>
        </p:txBody>
      </p:sp>
      <p:sp>
        <p:nvSpPr>
          <p:cNvPr id="3" name="Subtitle 2"/>
          <p:cNvSpPr>
            <a:spLocks noGrp="1"/>
          </p:cNvSpPr>
          <p:nvPr>
            <p:ph type="body" idx="1"/>
          </p:nvPr>
        </p:nvSpPr>
        <p:spPr>
          <a:xfrm>
            <a:off x="512064" y="676656"/>
            <a:ext cx="8229600" cy="4105656"/>
          </a:xfrm>
        </p:spPr>
        <p:txBody>
          <a:bodyPr>
            <a:normAutofit fontScale="85000" lnSpcReduction="10000"/>
          </a:bodyPr>
          <a:lstStyle/>
          <a:p>
            <a:pPr lvl="1"/>
            <a:r>
              <a:rPr lang="en-US" sz="150" dirty="0" smtClean="0">
                <a:solidFill>
                  <a:srgbClr val="0000CC"/>
                </a:solidFill>
                <a:latin typeface="Arial" panose="020B0604020202020204" pitchFamily="34" charset="0"/>
                <a:cs typeface="Arial" panose="020B0604020202020204" pitchFamily="34" charset="0"/>
              </a:rPr>
              <a:t> </a:t>
            </a:r>
          </a:p>
          <a:p>
            <a:pPr marL="228600" lvl="1" indent="-228600">
              <a:lnSpc>
                <a:spcPct val="110000"/>
              </a:lnSpc>
              <a:buSzPts val="2000"/>
              <a:buFont typeface="Arial"/>
              <a:buChar char="•"/>
            </a:pPr>
            <a:r>
              <a:rPr lang="en-US" sz="2600" kern="1200" dirty="0">
                <a:solidFill>
                  <a:schemeClr val="tx1"/>
                </a:solidFill>
                <a:latin typeface="Arial" pitchFamily="34" charset="0"/>
                <a:ea typeface="ＭＳ Ｐゴシック" pitchFamily="34" charset="-128"/>
                <a:cs typeface="ＭＳ Ｐゴシック" charset="0"/>
              </a:rPr>
              <a:t>Producing convection guidance is extremely challenging due to poor convection observational </a:t>
            </a:r>
            <a:r>
              <a:rPr lang="en-US" sz="2600" kern="1200" dirty="0" smtClean="0">
                <a:solidFill>
                  <a:schemeClr val="tx1"/>
                </a:solidFill>
                <a:latin typeface="Arial" pitchFamily="34" charset="0"/>
                <a:ea typeface="ＭＳ Ｐゴシック" pitchFamily="34" charset="-128"/>
                <a:cs typeface="ＭＳ Ｐゴシック" charset="0"/>
              </a:rPr>
              <a:t>data</a:t>
            </a:r>
          </a:p>
          <a:p>
            <a:pPr marL="571500" lvl="3" indent="-228600">
              <a:lnSpc>
                <a:spcPct val="120000"/>
              </a:lnSpc>
              <a:spcBef>
                <a:spcPts val="300"/>
              </a:spcBef>
              <a:buClrTx/>
              <a:buSzPct val="100000"/>
              <a:buFont typeface="Wingdings" panose="05000000000000000000" pitchFamily="2" charset="2"/>
              <a:buChar char="§"/>
            </a:pPr>
            <a:r>
              <a:rPr lang="en-US" sz="1750" dirty="0">
                <a:solidFill>
                  <a:schemeClr val="accent2">
                    <a:lumMod val="60000"/>
                    <a:lumOff val="40000"/>
                  </a:schemeClr>
                </a:solidFill>
              </a:rPr>
              <a:t>Multi-Radar Multi-Sensor (MRMS) data is very limited in geographical coverage and historical record </a:t>
            </a:r>
            <a:endParaRPr lang="en-US" sz="1750" dirty="0" smtClean="0">
              <a:solidFill>
                <a:schemeClr val="accent2">
                  <a:lumMod val="60000"/>
                  <a:lumOff val="40000"/>
                </a:schemeClr>
              </a:solidFill>
            </a:endParaRPr>
          </a:p>
          <a:p>
            <a:pPr marL="228600" lvl="1" indent="-228600">
              <a:lnSpc>
                <a:spcPct val="110000"/>
              </a:lnSpc>
              <a:buSzPts val="2000"/>
              <a:buFont typeface="Arial"/>
              <a:buChar char="•"/>
            </a:pPr>
            <a:r>
              <a:rPr lang="en-US" sz="2600" kern="1200" dirty="0">
                <a:solidFill>
                  <a:schemeClr val="tx1"/>
                </a:solidFill>
                <a:latin typeface="Arial" pitchFamily="34" charset="0"/>
                <a:ea typeface="ＭＳ Ｐゴシック" pitchFamily="34" charset="-128"/>
                <a:cs typeface="ＭＳ Ｐゴシック" charset="0"/>
              </a:rPr>
              <a:t>Producing lightning guidance is less challenging</a:t>
            </a:r>
          </a:p>
          <a:p>
            <a:pPr marL="571500" lvl="3" indent="-228600">
              <a:lnSpc>
                <a:spcPct val="120000"/>
              </a:lnSpc>
              <a:spcBef>
                <a:spcPts val="300"/>
              </a:spcBef>
              <a:buClrTx/>
              <a:buSzPct val="100000"/>
              <a:buFont typeface="Wingdings" panose="05000000000000000000" pitchFamily="2" charset="2"/>
              <a:buChar char="§"/>
            </a:pPr>
            <a:r>
              <a:rPr lang="en-US" sz="1750" dirty="0">
                <a:solidFill>
                  <a:schemeClr val="accent2">
                    <a:lumMod val="60000"/>
                    <a:lumOff val="40000"/>
                  </a:schemeClr>
                </a:solidFill>
              </a:rPr>
              <a:t>Sufficient lightning coverage provided by several complementary lightning </a:t>
            </a:r>
            <a:r>
              <a:rPr lang="en-US" sz="1750" dirty="0" smtClean="0">
                <a:solidFill>
                  <a:schemeClr val="accent2">
                    <a:lumMod val="60000"/>
                    <a:lumOff val="40000"/>
                  </a:schemeClr>
                </a:solidFill>
              </a:rPr>
              <a:t>networks</a:t>
            </a:r>
          </a:p>
          <a:p>
            <a:pPr marL="228600" lvl="1" indent="-228600">
              <a:lnSpc>
                <a:spcPct val="110000"/>
              </a:lnSpc>
              <a:buSzPts val="2000"/>
              <a:buFont typeface="Arial"/>
              <a:buChar char="•"/>
            </a:pPr>
            <a:r>
              <a:rPr lang="en-US" sz="2600" kern="1200" dirty="0">
                <a:solidFill>
                  <a:schemeClr val="tx1"/>
                </a:solidFill>
                <a:latin typeface="Arial" pitchFamily="34" charset="0"/>
                <a:ea typeface="ＭＳ Ｐゴシック" pitchFamily="34" charset="-128"/>
                <a:cs typeface="ＭＳ Ｐゴシック" charset="0"/>
              </a:rPr>
              <a:t>Numerical Weather Prediction (NWP) model support</a:t>
            </a:r>
          </a:p>
          <a:p>
            <a:pPr marL="571500" lvl="3" indent="-228600">
              <a:lnSpc>
                <a:spcPct val="120000"/>
              </a:lnSpc>
              <a:spcBef>
                <a:spcPts val="300"/>
              </a:spcBef>
              <a:buClrTx/>
              <a:buSzPct val="100000"/>
              <a:buFont typeface="Wingdings" panose="05000000000000000000" pitchFamily="2" charset="2"/>
              <a:buChar char="§"/>
            </a:pPr>
            <a:r>
              <a:rPr lang="en-US" sz="1750" dirty="0">
                <a:solidFill>
                  <a:schemeClr val="accent2">
                    <a:lumMod val="60000"/>
                    <a:lumOff val="40000"/>
                  </a:schemeClr>
                </a:solidFill>
              </a:rPr>
              <a:t>NCEP North American Mesoscale (NAM)</a:t>
            </a:r>
          </a:p>
          <a:p>
            <a:pPr marL="571500" lvl="3" indent="-228600">
              <a:lnSpc>
                <a:spcPct val="120000"/>
              </a:lnSpc>
              <a:spcBef>
                <a:spcPts val="300"/>
              </a:spcBef>
              <a:buClrTx/>
              <a:buSzPct val="100000"/>
              <a:buFont typeface="Wingdings" panose="05000000000000000000" pitchFamily="2" charset="2"/>
              <a:buChar char="§"/>
            </a:pPr>
            <a:r>
              <a:rPr lang="en-US" sz="1750" dirty="0">
                <a:solidFill>
                  <a:schemeClr val="accent2">
                    <a:lumMod val="60000"/>
                    <a:lumOff val="40000"/>
                  </a:schemeClr>
                </a:solidFill>
              </a:rPr>
              <a:t>European Center Medium Range Weather Forecast (ECMWF)</a:t>
            </a:r>
          </a:p>
          <a:p>
            <a:pPr marL="571500" lvl="3" indent="-228600">
              <a:lnSpc>
                <a:spcPct val="120000"/>
              </a:lnSpc>
              <a:spcBef>
                <a:spcPts val="300"/>
              </a:spcBef>
              <a:buClrTx/>
              <a:buSzPct val="100000"/>
              <a:buFont typeface="Wingdings" panose="05000000000000000000" pitchFamily="2" charset="2"/>
              <a:buChar char="§"/>
            </a:pPr>
            <a:r>
              <a:rPr lang="en-US" sz="1750" dirty="0">
                <a:solidFill>
                  <a:schemeClr val="accent2">
                    <a:lumMod val="60000"/>
                    <a:lumOff val="40000"/>
                  </a:schemeClr>
                </a:solidFill>
              </a:rPr>
              <a:t>Earth System Research Laboratory Rapid Refresh (</a:t>
            </a:r>
            <a:r>
              <a:rPr lang="en-US" sz="1750" dirty="0" smtClean="0">
                <a:solidFill>
                  <a:schemeClr val="accent2">
                    <a:lumMod val="60000"/>
                    <a:lumOff val="40000"/>
                  </a:schemeClr>
                </a:solidFill>
              </a:rPr>
              <a:t>RAP)</a:t>
            </a:r>
          </a:p>
          <a:p>
            <a:pPr marL="571500" lvl="3" indent="-228600">
              <a:lnSpc>
                <a:spcPct val="120000"/>
              </a:lnSpc>
              <a:spcBef>
                <a:spcPts val="300"/>
              </a:spcBef>
              <a:buClrTx/>
              <a:buSzPct val="100000"/>
              <a:buFont typeface="Wingdings" panose="05000000000000000000" pitchFamily="2" charset="2"/>
              <a:buChar char="§"/>
            </a:pPr>
            <a:r>
              <a:rPr lang="en-US" sz="1800" b="1" i="1" dirty="0" smtClean="0">
                <a:solidFill>
                  <a:srgbClr val="FF0000"/>
                </a:solidFill>
                <a:latin typeface="Arial" panose="020B0604020202020204" pitchFamily="34" charset="0"/>
                <a:cs typeface="Arial" panose="020B0604020202020204" pitchFamily="34" charset="0"/>
              </a:rPr>
              <a:t>Other </a:t>
            </a:r>
            <a:r>
              <a:rPr lang="en-US" sz="1800" b="1" i="1" dirty="0">
                <a:solidFill>
                  <a:srgbClr val="FF0000"/>
                </a:solidFill>
                <a:latin typeface="Arial" panose="020B0604020202020204" pitchFamily="34" charset="0"/>
                <a:cs typeface="Arial" panose="020B0604020202020204" pitchFamily="34" charset="0"/>
              </a:rPr>
              <a:t>NWP models not used because of inadequate Alaska coverage or excessive model evolution</a:t>
            </a:r>
          </a:p>
          <a:p>
            <a:r>
              <a:rPr lang="en-US" sz="1500" b="1" dirty="0" smtClean="0">
                <a:solidFill>
                  <a:schemeClr val="tx1"/>
                </a:solidFill>
                <a:latin typeface="Arial" panose="020B0604020202020204" pitchFamily="34" charset="0"/>
                <a:cs typeface="Arial" panose="020B0604020202020204" pitchFamily="34" charset="0"/>
              </a:rPr>
              <a:t>    </a:t>
            </a:r>
          </a:p>
          <a:p>
            <a:pPr algn="l">
              <a:spcBef>
                <a:spcPts val="900"/>
              </a:spcBef>
            </a:pPr>
            <a:endParaRPr lang="en-US" b="1" dirty="0">
              <a:solidFill>
                <a:srgbClr val="0000CC"/>
              </a:solidFill>
              <a:latin typeface="Arial" panose="020B0604020202020204" pitchFamily="34" charset="0"/>
              <a:cs typeface="Arial" panose="020B0604020202020204" pitchFamily="34" charset="0"/>
            </a:endParaRPr>
          </a:p>
          <a:p>
            <a:pPr algn="l"/>
            <a:endParaRPr lang="en-US" sz="3600" b="1" dirty="0">
              <a:solidFill>
                <a:srgbClr val="0000CC"/>
              </a:solidFill>
              <a:latin typeface="Arial" panose="020B0604020202020204" pitchFamily="34" charset="0"/>
              <a:cs typeface="Arial" panose="020B0604020202020204" pitchFamily="34" charset="0"/>
            </a:endParaRPr>
          </a:p>
          <a:p>
            <a:pPr algn="l"/>
            <a:endParaRPr lang="en-US" b="1" dirty="0">
              <a:solidFill>
                <a:srgbClr val="FF0000"/>
              </a:solidFill>
              <a:latin typeface="Arial" panose="020B0604020202020204" pitchFamily="34" charset="0"/>
              <a:cs typeface="Arial" panose="020B0604020202020204" pitchFamily="34" charset="0"/>
            </a:endParaRPr>
          </a:p>
          <a:p>
            <a:pPr algn="l"/>
            <a:endParaRPr lang="en-US" sz="2700" b="1" dirty="0">
              <a:solidFill>
                <a:srgbClr val="00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61503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4" name="Title 1">
            <a:extLst>
              <a:ext uri="{FF2B5EF4-FFF2-40B4-BE49-F238E27FC236}">
                <a16:creationId xmlns:a16="http://schemas.microsoft.com/office/drawing/2014/main" id="{990F7372-F894-4524-9EE6-4E3D4E60517F}"/>
              </a:ext>
            </a:extLst>
          </p:cNvPr>
          <p:cNvSpPr txBox="1">
            <a:spLocks noGrp="1"/>
          </p:cNvSpPr>
          <p:nvPr>
            <p:ph type="title"/>
          </p:nvPr>
        </p:nvSpPr>
        <p:spPr>
          <a:xfrm>
            <a:off x="615846" y="-7088"/>
            <a:ext cx="8229600" cy="6766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dirty="0">
                <a:solidFill>
                  <a:srgbClr val="000000"/>
                </a:solidFill>
                <a:latin typeface="Arial"/>
                <a:ea typeface="Arial"/>
                <a:cs typeface="Arial"/>
              </a:rPr>
              <a:t>Alaska Lightning and Convection Predictands</a:t>
            </a:r>
          </a:p>
        </p:txBody>
      </p:sp>
      <p:sp>
        <p:nvSpPr>
          <p:cNvPr id="98" name="Google Shape;98;p18"/>
          <p:cNvSpPr txBox="1">
            <a:spLocks noGrp="1"/>
          </p:cNvSpPr>
          <p:nvPr>
            <p:ph type="body" idx="1"/>
          </p:nvPr>
        </p:nvSpPr>
        <p:spPr>
          <a:xfrm>
            <a:off x="320040" y="315805"/>
            <a:ext cx="8821212" cy="4105656"/>
          </a:xfrm>
          <a:prstGeom prst="rect">
            <a:avLst/>
          </a:prstGeom>
        </p:spPr>
        <p:txBody>
          <a:bodyPr spcFirstLastPara="1" wrap="square" lIns="91425" tIns="45700" rIns="91425" bIns="45700" anchor="t" anchorCtr="0">
            <a:noAutofit/>
          </a:bodyPr>
          <a:lstStyle/>
          <a:p>
            <a:pPr marL="0" lvl="0" indent="0" algn="ctr">
              <a:buClr>
                <a:srgbClr val="0099D8"/>
              </a:buClr>
              <a:buSzPts val="3200"/>
              <a:defRPr/>
            </a:pPr>
            <a:r>
              <a:rPr lang="en-US" sz="1000" b="1" kern="1200" dirty="0">
                <a:solidFill>
                  <a:prstClr val="black"/>
                </a:solidFill>
                <a:latin typeface="Arial" panose="020B0604020202020204" pitchFamily="34" charset="0"/>
                <a:cs typeface="Arial" panose="020B0604020202020204" pitchFamily="34" charset="0"/>
              </a:rPr>
              <a:t>   </a:t>
            </a:r>
            <a:endParaRPr lang="en-US" sz="2400" b="1" dirty="0">
              <a:solidFill>
                <a:srgbClr val="000000"/>
              </a:solidFill>
            </a:endParaRPr>
          </a:p>
          <a:p>
            <a:pPr marL="228600" lvl="1" indent="-228600">
              <a:buSzPts val="2000"/>
              <a:buFont typeface="Arial"/>
              <a:buChar char="•"/>
              <a:defRPr/>
            </a:pPr>
            <a:r>
              <a:rPr lang="en-US" sz="2200" kern="1200" dirty="0">
                <a:solidFill>
                  <a:schemeClr val="tx1"/>
                </a:solidFill>
                <a:latin typeface="Arial" pitchFamily="34" charset="0"/>
                <a:ea typeface="ＭＳ Ｐゴシック" pitchFamily="34" charset="-128"/>
                <a:cs typeface="ＭＳ Ｐゴシック" charset="0"/>
              </a:rPr>
              <a:t>Lightning </a:t>
            </a:r>
            <a:r>
              <a:rPr lang="en-US" sz="2200" kern="1200" dirty="0" smtClean="0">
                <a:solidFill>
                  <a:schemeClr val="tx1"/>
                </a:solidFill>
                <a:latin typeface="Arial" pitchFamily="34" charset="0"/>
                <a:ea typeface="ＭＳ Ｐゴシック" pitchFamily="34" charset="-128"/>
                <a:cs typeface="ＭＳ Ｐゴシック" charset="0"/>
              </a:rPr>
              <a:t>occurrence</a:t>
            </a:r>
          </a:p>
          <a:p>
            <a:pPr marL="457200" lvl="2" indent="-228600">
              <a:spcBef>
                <a:spcPts val="300"/>
              </a:spcBef>
              <a:buClrTx/>
              <a:buSzPct val="100000"/>
              <a:buFont typeface="Wingdings" panose="05000000000000000000" pitchFamily="2" charset="2"/>
              <a:buChar char="§"/>
              <a:defRPr/>
            </a:pPr>
            <a:r>
              <a:rPr lang="en-US" dirty="0">
                <a:solidFill>
                  <a:schemeClr val="accent2">
                    <a:lumMod val="60000"/>
                    <a:lumOff val="40000"/>
                  </a:schemeClr>
                </a:solidFill>
              </a:rPr>
              <a:t>≥ 1 “merged” cloud-to-ground lightning strokes per hour in 24-km square gridbox</a:t>
            </a:r>
          </a:p>
          <a:p>
            <a:pPr marL="457200" lvl="2" indent="-228600">
              <a:spcBef>
                <a:spcPts val="300"/>
              </a:spcBef>
              <a:buClrTx/>
              <a:buSzPct val="100000"/>
              <a:buFont typeface="Wingdings" panose="05000000000000000000" pitchFamily="2" charset="2"/>
              <a:buChar char="§"/>
              <a:defRPr/>
            </a:pPr>
            <a:r>
              <a:rPr lang="en-US" dirty="0">
                <a:solidFill>
                  <a:schemeClr val="accent2">
                    <a:lumMod val="60000"/>
                    <a:lumOff val="40000"/>
                  </a:schemeClr>
                </a:solidFill>
              </a:rPr>
              <a:t>Merged strokes - merge separate grids from three complementary lightning networks</a:t>
            </a:r>
          </a:p>
          <a:p>
            <a:pPr marL="914400" lvl="2" indent="-284163">
              <a:spcBef>
                <a:spcPts val="0"/>
              </a:spcBef>
              <a:buClrTx/>
              <a:buSzTx/>
              <a:buNone/>
              <a:tabLst>
                <a:tab pos="4800600" algn="l"/>
              </a:tabLst>
              <a:defRPr/>
            </a:pPr>
            <a:r>
              <a:rPr lang="en-US" sz="1400" kern="1200" dirty="0" smtClean="0">
                <a:solidFill>
                  <a:srgbClr val="0000FF"/>
                </a:solidFill>
                <a:latin typeface="Arial" panose="020B0604020202020204" pitchFamily="34" charset="0"/>
                <a:cs typeface="Arial" panose="020B0604020202020204" pitchFamily="34" charset="0"/>
              </a:rPr>
              <a:t> GLD360  </a:t>
            </a:r>
            <a:r>
              <a:rPr lang="en-US" sz="1400" kern="1200" dirty="0" smtClean="0">
                <a:solidFill>
                  <a:srgbClr val="323B42"/>
                </a:solidFill>
                <a:latin typeface="Arial" panose="020B0604020202020204" pitchFamily="34" charset="0"/>
                <a:cs typeface="Arial" panose="020B0604020202020204" pitchFamily="34" charset="0"/>
              </a:rPr>
              <a:t>-   </a:t>
            </a:r>
            <a:r>
              <a:rPr lang="en-US" sz="1400" kern="1200" dirty="0" smtClean="0">
                <a:solidFill>
                  <a:srgbClr val="0000FF"/>
                </a:solidFill>
                <a:latin typeface="Arial" panose="020B0604020202020204" pitchFamily="34" charset="0"/>
                <a:cs typeface="Arial" panose="020B0604020202020204" pitchFamily="34" charset="0"/>
              </a:rPr>
              <a:t>Vaisala, Inc Global Lightning</a:t>
            </a:r>
            <a:r>
              <a:rPr lang="en-US" sz="1400" kern="1200" dirty="0" smtClean="0">
                <a:solidFill>
                  <a:srgbClr val="323B42"/>
                </a:solidFill>
                <a:latin typeface="Arial" panose="020B0604020202020204" pitchFamily="34" charset="0"/>
                <a:cs typeface="Arial" panose="020B0604020202020204" pitchFamily="34" charset="0"/>
              </a:rPr>
              <a:t>:              Contrib. to data merge </a:t>
            </a:r>
            <a:r>
              <a:rPr lang="en-US" sz="1400" kern="1200" dirty="0" smtClean="0">
                <a:solidFill>
                  <a:srgbClr val="0000FF"/>
                </a:solidFill>
                <a:latin typeface="Arial" panose="020B0604020202020204" pitchFamily="34" charset="0"/>
                <a:cs typeface="Arial" panose="020B0604020202020204" pitchFamily="34" charset="0"/>
              </a:rPr>
              <a:t>throughout Forecast Area </a:t>
            </a:r>
          </a:p>
          <a:p>
            <a:pPr marL="914400" lvl="2" indent="-284163">
              <a:spcBef>
                <a:spcPts val="0"/>
              </a:spcBef>
              <a:buClrTx/>
              <a:buSzTx/>
              <a:buNone/>
              <a:defRPr/>
            </a:pPr>
            <a:r>
              <a:rPr lang="en-US" sz="1400" kern="1200" dirty="0" smtClean="0">
                <a:solidFill>
                  <a:srgbClr val="0000FF"/>
                </a:solidFill>
                <a:latin typeface="Arial" panose="020B0604020202020204" pitchFamily="34" charset="0"/>
                <a:cs typeface="Arial" panose="020B0604020202020204" pitchFamily="34" charset="0"/>
              </a:rPr>
              <a:t> BLM</a:t>
            </a:r>
            <a:r>
              <a:rPr lang="en-US" sz="1400" kern="1200" dirty="0" smtClean="0">
                <a:solidFill>
                  <a:srgbClr val="323B42"/>
                </a:solidFill>
                <a:latin typeface="Arial" panose="020B0604020202020204" pitchFamily="34" charset="0"/>
                <a:cs typeface="Arial" panose="020B0604020202020204" pitchFamily="34" charset="0"/>
              </a:rPr>
              <a:t>        -   </a:t>
            </a:r>
            <a:r>
              <a:rPr lang="en-US" sz="1400" kern="1200" dirty="0">
                <a:solidFill>
                  <a:srgbClr val="0000FF"/>
                </a:solidFill>
                <a:latin typeface="Arial" panose="020B0604020202020204" pitchFamily="34" charset="0"/>
                <a:cs typeface="Arial" panose="020B0604020202020204" pitchFamily="34" charset="0"/>
              </a:rPr>
              <a:t>Alaska Bureau of Land </a:t>
            </a:r>
            <a:r>
              <a:rPr lang="en-US" sz="1400" kern="1200" dirty="0" smtClean="0">
                <a:solidFill>
                  <a:srgbClr val="0000FF"/>
                </a:solidFill>
                <a:latin typeface="Arial" panose="020B0604020202020204" pitchFamily="34" charset="0"/>
                <a:cs typeface="Arial" panose="020B0604020202020204" pitchFamily="34" charset="0"/>
              </a:rPr>
              <a:t>Management</a:t>
            </a:r>
            <a:r>
              <a:rPr lang="en-US" sz="1400" kern="1200" dirty="0" smtClean="0">
                <a:solidFill>
                  <a:srgbClr val="323B42"/>
                </a:solidFill>
                <a:latin typeface="Arial" panose="020B0604020202020204" pitchFamily="34" charset="0"/>
                <a:cs typeface="Arial" panose="020B0604020202020204" pitchFamily="34" charset="0"/>
              </a:rPr>
              <a:t>: Contrib</a:t>
            </a:r>
            <a:r>
              <a:rPr lang="en-US" sz="1400" kern="1200" dirty="0">
                <a:solidFill>
                  <a:srgbClr val="323B42"/>
                </a:solidFill>
                <a:latin typeface="Arial" panose="020B0604020202020204" pitchFamily="34" charset="0"/>
                <a:cs typeface="Arial" panose="020B0604020202020204" pitchFamily="34" charset="0"/>
              </a:rPr>
              <a:t>. to data merge mostly in </a:t>
            </a:r>
            <a:r>
              <a:rPr lang="en-US" sz="1400" kern="1200" dirty="0">
                <a:solidFill>
                  <a:srgbClr val="0000FF"/>
                </a:solidFill>
                <a:latin typeface="Arial" panose="020B0604020202020204" pitchFamily="34" charset="0"/>
                <a:cs typeface="Arial" panose="020B0604020202020204" pitchFamily="34" charset="0"/>
              </a:rPr>
              <a:t>Alaska interior</a:t>
            </a:r>
          </a:p>
          <a:p>
            <a:pPr marL="630238" lvl="2" indent="0">
              <a:spcBef>
                <a:spcPts val="0"/>
              </a:spcBef>
              <a:buClrTx/>
              <a:buSzTx/>
              <a:buNone/>
              <a:defRPr/>
            </a:pPr>
            <a:r>
              <a:rPr lang="en-US" sz="1400" kern="1200" dirty="0">
                <a:solidFill>
                  <a:srgbClr val="0000FF"/>
                </a:solidFill>
                <a:latin typeface="Arial" panose="020B0604020202020204" pitchFamily="34" charset="0"/>
                <a:cs typeface="Arial" panose="020B0604020202020204" pitchFamily="34" charset="0"/>
              </a:rPr>
              <a:t> </a:t>
            </a:r>
            <a:r>
              <a:rPr lang="en-US" sz="1400" kern="1200" dirty="0" smtClean="0">
                <a:solidFill>
                  <a:srgbClr val="0000FF"/>
                </a:solidFill>
                <a:latin typeface="Arial" panose="020B0604020202020204" pitchFamily="34" charset="0"/>
                <a:cs typeface="Arial" panose="020B0604020202020204" pitchFamily="34" charset="0"/>
              </a:rPr>
              <a:t>ENI         </a:t>
            </a:r>
            <a:r>
              <a:rPr lang="en-US" sz="1400" kern="1200" dirty="0" smtClean="0">
                <a:solidFill>
                  <a:srgbClr val="323B42"/>
                </a:solidFill>
                <a:latin typeface="Arial" panose="020B0604020202020204" pitchFamily="34" charset="0"/>
                <a:cs typeface="Arial" panose="020B0604020202020204" pitchFamily="34" charset="0"/>
              </a:rPr>
              <a:t>-   </a:t>
            </a:r>
            <a:r>
              <a:rPr lang="en-US" sz="1400" kern="1200" dirty="0">
                <a:solidFill>
                  <a:srgbClr val="0000FF"/>
                </a:solidFill>
                <a:latin typeface="Arial" panose="020B0604020202020204" pitchFamily="34" charset="0"/>
                <a:cs typeface="Arial" panose="020B0604020202020204" pitchFamily="34" charset="0"/>
              </a:rPr>
              <a:t>Earth Networks, Inc World Lightning</a:t>
            </a:r>
            <a:r>
              <a:rPr lang="en-US" sz="1400" kern="1200" dirty="0">
                <a:solidFill>
                  <a:srgbClr val="323B42"/>
                </a:solidFill>
                <a:latin typeface="Arial" panose="020B0604020202020204" pitchFamily="34" charset="0"/>
                <a:cs typeface="Arial" panose="020B0604020202020204" pitchFamily="34" charset="0"/>
              </a:rPr>
              <a:t>:  </a:t>
            </a:r>
            <a:r>
              <a:rPr lang="en-US" sz="1400" kern="1200" dirty="0" smtClean="0">
                <a:solidFill>
                  <a:srgbClr val="323B42"/>
                </a:solidFill>
                <a:latin typeface="Arial" panose="020B0604020202020204" pitchFamily="34" charset="0"/>
                <a:cs typeface="Arial" panose="020B0604020202020204" pitchFamily="34" charset="0"/>
              </a:rPr>
              <a:t>Contrib</a:t>
            </a:r>
            <a:r>
              <a:rPr lang="en-US" sz="1400" kern="1200" dirty="0">
                <a:solidFill>
                  <a:srgbClr val="323B42"/>
                </a:solidFill>
                <a:latin typeface="Arial" panose="020B0604020202020204" pitchFamily="34" charset="0"/>
                <a:cs typeface="Arial" panose="020B0604020202020204" pitchFamily="34" charset="0"/>
              </a:rPr>
              <a:t>. to data merge mostly in </a:t>
            </a:r>
            <a:r>
              <a:rPr lang="en-US" sz="1400" kern="1200" dirty="0">
                <a:solidFill>
                  <a:srgbClr val="0000FF"/>
                </a:solidFill>
                <a:latin typeface="Arial" panose="020B0604020202020204" pitchFamily="34" charset="0"/>
                <a:cs typeface="Arial" panose="020B0604020202020204" pitchFamily="34" charset="0"/>
              </a:rPr>
              <a:t>northwest </a:t>
            </a:r>
            <a:r>
              <a:rPr lang="en-US" sz="1400" kern="1200" dirty="0" smtClean="0">
                <a:solidFill>
                  <a:srgbClr val="0000FF"/>
                </a:solidFill>
                <a:latin typeface="Arial" panose="020B0604020202020204" pitchFamily="34" charset="0"/>
                <a:cs typeface="Arial" panose="020B0604020202020204" pitchFamily="34" charset="0"/>
              </a:rPr>
              <a:t>Canada</a:t>
            </a:r>
          </a:p>
          <a:p>
            <a:pPr marL="630238" lvl="2" indent="0">
              <a:spcBef>
                <a:spcPts val="0"/>
              </a:spcBef>
              <a:buClrTx/>
              <a:buSzTx/>
              <a:buNone/>
              <a:defRPr/>
            </a:pPr>
            <a:r>
              <a:rPr lang="en-US" sz="1400" kern="1200" dirty="0">
                <a:solidFill>
                  <a:srgbClr val="0000FF"/>
                </a:solidFill>
                <a:latin typeface="Arial" panose="020B0604020202020204" pitchFamily="34" charset="0"/>
                <a:ea typeface="+mn-ea"/>
                <a:cs typeface="Arial" panose="020B0604020202020204" pitchFamily="34" charset="0"/>
              </a:rPr>
              <a:t> </a:t>
            </a:r>
            <a:r>
              <a:rPr lang="en-US" sz="1400" kern="1200" dirty="0" smtClean="0">
                <a:solidFill>
                  <a:srgbClr val="0000FF"/>
                </a:solidFill>
                <a:latin typeface="Arial" panose="020B0604020202020204" pitchFamily="34" charset="0"/>
                <a:ea typeface="+mn-ea"/>
                <a:cs typeface="Arial" panose="020B0604020202020204" pitchFamily="34" charset="0"/>
              </a:rPr>
              <a:t>   </a:t>
            </a:r>
          </a:p>
          <a:p>
            <a:pPr marL="630238" lvl="2" indent="0">
              <a:spcBef>
                <a:spcPts val="0"/>
              </a:spcBef>
              <a:buClrTx/>
              <a:buSzTx/>
              <a:buNone/>
              <a:defRPr/>
            </a:pPr>
            <a:endParaRPr lang="en-US" sz="1400" kern="1200" dirty="0">
              <a:solidFill>
                <a:srgbClr val="0000FF"/>
              </a:solidFill>
              <a:latin typeface="Arial" panose="020B0604020202020204" pitchFamily="34" charset="0"/>
              <a:ea typeface="+mn-ea"/>
              <a:cs typeface="Arial" panose="020B0604020202020204" pitchFamily="34" charset="0"/>
            </a:endParaRPr>
          </a:p>
          <a:p>
            <a:pPr marL="630238" lvl="2" indent="0">
              <a:spcBef>
                <a:spcPts val="0"/>
              </a:spcBef>
              <a:buClrTx/>
              <a:buSzTx/>
              <a:buNone/>
              <a:defRPr/>
            </a:pPr>
            <a:endParaRPr lang="en-US" sz="1400" kern="1200" dirty="0" smtClean="0">
              <a:solidFill>
                <a:srgbClr val="0000FF"/>
              </a:solidFill>
              <a:latin typeface="Arial" panose="020B0604020202020204" pitchFamily="34" charset="0"/>
              <a:ea typeface="+mn-ea"/>
              <a:cs typeface="Arial" panose="020B0604020202020204" pitchFamily="34" charset="0"/>
            </a:endParaRPr>
          </a:p>
          <a:p>
            <a:pPr marL="630238" lvl="2" indent="0">
              <a:spcBef>
                <a:spcPts val="0"/>
              </a:spcBef>
              <a:buClrTx/>
              <a:buSzTx/>
              <a:buNone/>
              <a:defRPr/>
            </a:pPr>
            <a:r>
              <a:rPr lang="en-US" sz="1400" kern="1200" dirty="0" smtClean="0">
                <a:solidFill>
                  <a:prstClr val="black"/>
                </a:solidFill>
                <a:latin typeface="Arial" panose="020B0604020202020204" pitchFamily="34" charset="0"/>
                <a:ea typeface="+mn-ea"/>
                <a:cs typeface="Arial" panose="020B0604020202020204" pitchFamily="34" charset="0"/>
              </a:rPr>
              <a:t>Merging – use max strokes in gridbox among separate grids </a:t>
            </a:r>
          </a:p>
          <a:p>
            <a:pPr marL="0" lvl="0" indent="0">
              <a:spcBef>
                <a:spcPts val="0"/>
              </a:spcBef>
              <a:buClrTx/>
              <a:buSzTx/>
              <a:buNone/>
              <a:defRPr/>
            </a:pPr>
            <a:r>
              <a:rPr lang="en-US" sz="1600" kern="1200" dirty="0" smtClean="0">
                <a:solidFill>
                  <a:prstClr val="black"/>
                </a:solidFill>
                <a:latin typeface="Arial" panose="020B0604020202020204" pitchFamily="34" charset="0"/>
                <a:ea typeface="+mn-ea"/>
                <a:cs typeface="Arial" panose="020B0604020202020204" pitchFamily="34" charset="0"/>
              </a:rPr>
              <a:t>   </a:t>
            </a:r>
            <a:endParaRPr lang="en-US" sz="1600" kern="1200" dirty="0">
              <a:solidFill>
                <a:prstClr val="black"/>
              </a:solidFill>
              <a:latin typeface="Arial" panose="020B0604020202020204" pitchFamily="34" charset="0"/>
              <a:ea typeface="+mn-ea"/>
              <a:cs typeface="Arial" panose="020B0604020202020204" pitchFamily="34" charset="0"/>
            </a:endParaRPr>
          </a:p>
          <a:p>
            <a:pPr marL="914400" lvl="2" indent="0">
              <a:spcBef>
                <a:spcPts val="0"/>
              </a:spcBef>
              <a:buClrTx/>
              <a:buSzTx/>
              <a:buNone/>
              <a:defRPr/>
            </a:pPr>
            <a:r>
              <a:rPr lang="en-US" sz="400" kern="1200" dirty="0" smtClean="0">
                <a:solidFill>
                  <a:srgbClr val="0000FF"/>
                </a:solidFill>
                <a:latin typeface="Arial" panose="020B0604020202020204" pitchFamily="34" charset="0"/>
                <a:ea typeface="+mn-ea"/>
                <a:cs typeface="Arial" panose="020B0604020202020204" pitchFamily="34" charset="0"/>
              </a:rPr>
              <a:t>   </a:t>
            </a:r>
            <a:endParaRPr lang="en-US" sz="400" kern="1200" dirty="0">
              <a:solidFill>
                <a:srgbClr val="0000FF"/>
              </a:solidFill>
              <a:latin typeface="Arial" panose="020B0604020202020204" pitchFamily="34" charset="0"/>
              <a:ea typeface="+mn-ea"/>
              <a:cs typeface="Arial" panose="020B0604020202020204" pitchFamily="34" charset="0"/>
            </a:endParaRPr>
          </a:p>
          <a:p>
            <a:pPr marL="0" lvl="0" indent="0" algn="l" rtl="0">
              <a:spcBef>
                <a:spcPts val="360"/>
              </a:spcBef>
              <a:spcAft>
                <a:spcPts val="0"/>
              </a:spcAft>
              <a:buNone/>
            </a:pPr>
            <a:endParaRPr dirty="0"/>
          </a:p>
        </p:txBody>
      </p:sp>
      <p:grpSp>
        <p:nvGrpSpPr>
          <p:cNvPr id="5" name="Group 4" descr="Map showing forecast area: Siberia, Alaska, Canada">
            <a:extLst>
              <a:ext uri="{FF2B5EF4-FFF2-40B4-BE49-F238E27FC236}">
                <a16:creationId xmlns:a16="http://schemas.microsoft.com/office/drawing/2014/main" id="{D9A60CEA-5B08-4BAC-B5BE-0D3331144FEA}"/>
              </a:ext>
            </a:extLst>
          </p:cNvPr>
          <p:cNvGrpSpPr/>
          <p:nvPr/>
        </p:nvGrpSpPr>
        <p:grpSpPr>
          <a:xfrm>
            <a:off x="5893851" y="2422020"/>
            <a:ext cx="3247401" cy="2448457"/>
            <a:chOff x="5867400" y="4159520"/>
            <a:chExt cx="3276600" cy="2516709"/>
          </a:xfrm>
        </p:grpSpPr>
        <p:pic>
          <p:nvPicPr>
            <p:cNvPr id="6" name="Picture 5" descr="Map showing forecast area: Siberia, Alaska, Canada">
              <a:extLst>
                <a:ext uri="{FF2B5EF4-FFF2-40B4-BE49-F238E27FC236}">
                  <a16:creationId xmlns:a16="http://schemas.microsoft.com/office/drawing/2014/main" id="{748DE749-40DC-43B6-96FC-052E607360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7400" y="4481669"/>
              <a:ext cx="3263422" cy="2194560"/>
            </a:xfrm>
            <a:prstGeom prst="rect">
              <a:avLst/>
            </a:prstGeom>
          </p:spPr>
        </p:pic>
        <p:sp>
          <p:nvSpPr>
            <p:cNvPr id="7" name="TextBox 6">
              <a:extLst>
                <a:ext uri="{FF2B5EF4-FFF2-40B4-BE49-F238E27FC236}">
                  <a16:creationId xmlns:a16="http://schemas.microsoft.com/office/drawing/2014/main" id="{BC518EA2-4E53-442A-BD12-4FA60EB5AFA0}"/>
                </a:ext>
              </a:extLst>
            </p:cNvPr>
            <p:cNvSpPr txBox="1"/>
            <p:nvPr/>
          </p:nvSpPr>
          <p:spPr>
            <a:xfrm>
              <a:off x="6330951" y="4159520"/>
              <a:ext cx="2279649" cy="338554"/>
            </a:xfrm>
            <a:prstGeom prst="rect">
              <a:avLst/>
            </a:prstGeom>
            <a:noFill/>
          </p:spPr>
          <p:txBody>
            <a:bodyPr wrap="square" rtlCol="0">
              <a:spAutoFit/>
            </a:bodyPr>
            <a:lstStyle/>
            <a:p>
              <a:r>
                <a:rPr lang="en-US" sz="1600" b="1" dirty="0">
                  <a:latin typeface="Arial" panose="020B0604020202020204" pitchFamily="34" charset="0"/>
                  <a:cs typeface="Arial" panose="020B0604020202020204" pitchFamily="34" charset="0"/>
                </a:rPr>
                <a:t>       </a:t>
              </a:r>
              <a:r>
                <a:rPr lang="en-US" sz="1600" b="1" dirty="0">
                  <a:solidFill>
                    <a:srgbClr val="0000FF"/>
                  </a:solidFill>
                  <a:latin typeface="Arial" panose="020B0604020202020204" pitchFamily="34" charset="0"/>
                  <a:cs typeface="Arial" panose="020B0604020202020204" pitchFamily="34" charset="0"/>
                </a:rPr>
                <a:t>Forecast Area </a:t>
              </a:r>
            </a:p>
          </p:txBody>
        </p:sp>
        <p:sp>
          <p:nvSpPr>
            <p:cNvPr id="8" name="TextBox 7" descr="Alaska label">
              <a:extLst>
                <a:ext uri="{FF2B5EF4-FFF2-40B4-BE49-F238E27FC236}">
                  <a16:creationId xmlns:a16="http://schemas.microsoft.com/office/drawing/2014/main" id="{1B265A53-58FE-48EE-9CFA-A97F375A6227}"/>
                </a:ext>
              </a:extLst>
            </p:cNvPr>
            <p:cNvSpPr txBox="1"/>
            <p:nvPr/>
          </p:nvSpPr>
          <p:spPr>
            <a:xfrm>
              <a:off x="7162800" y="5209401"/>
              <a:ext cx="696686" cy="276999"/>
            </a:xfrm>
            <a:prstGeom prst="rect">
              <a:avLst/>
            </a:prstGeom>
            <a:noFill/>
          </p:spPr>
          <p:txBody>
            <a:bodyPr wrap="square" rtlCol="0">
              <a:spAutoFit/>
            </a:bodyPr>
            <a:lstStyle/>
            <a:p>
              <a:r>
                <a:rPr lang="en-US" sz="1200" b="1" dirty="0">
                  <a:solidFill>
                    <a:srgbClr val="FFFF00"/>
                  </a:solidFill>
                  <a:latin typeface="Arial" panose="020B0604020202020204" pitchFamily="34" charset="0"/>
                  <a:cs typeface="Arial" panose="020B0604020202020204" pitchFamily="34" charset="0"/>
                </a:rPr>
                <a:t>Alaska</a:t>
              </a:r>
            </a:p>
          </p:txBody>
        </p:sp>
        <p:sp>
          <p:nvSpPr>
            <p:cNvPr id="9" name="TextBox 8" descr="Sibera label">
              <a:extLst>
                <a:ext uri="{FF2B5EF4-FFF2-40B4-BE49-F238E27FC236}">
                  <a16:creationId xmlns:a16="http://schemas.microsoft.com/office/drawing/2014/main" id="{3B711A31-B6C3-41B5-A8E6-91F497E14E63}"/>
                </a:ext>
              </a:extLst>
            </p:cNvPr>
            <p:cNvSpPr txBox="1"/>
            <p:nvPr/>
          </p:nvSpPr>
          <p:spPr>
            <a:xfrm>
              <a:off x="6041571" y="4676001"/>
              <a:ext cx="892629" cy="276999"/>
            </a:xfrm>
            <a:prstGeom prst="rect">
              <a:avLst/>
            </a:prstGeom>
            <a:noFill/>
          </p:spPr>
          <p:txBody>
            <a:bodyPr wrap="square" rtlCol="0">
              <a:spAutoFit/>
            </a:bodyPr>
            <a:lstStyle/>
            <a:p>
              <a:r>
                <a:rPr lang="en-US" sz="1200" b="1" dirty="0">
                  <a:solidFill>
                    <a:srgbClr val="FFFF00"/>
                  </a:solidFill>
                  <a:latin typeface="Arial" panose="020B0604020202020204" pitchFamily="34" charset="0"/>
                  <a:cs typeface="Arial" panose="020B0604020202020204" pitchFamily="34" charset="0"/>
                </a:rPr>
                <a:t>Siberia</a:t>
              </a:r>
            </a:p>
          </p:txBody>
        </p:sp>
        <p:sp>
          <p:nvSpPr>
            <p:cNvPr id="10" name="TextBox 9" descr="Canada label">
              <a:extLst>
                <a:ext uri="{FF2B5EF4-FFF2-40B4-BE49-F238E27FC236}">
                  <a16:creationId xmlns:a16="http://schemas.microsoft.com/office/drawing/2014/main" id="{C3F9A4BC-3C41-453E-9F39-0762FC12B0CC}"/>
                </a:ext>
              </a:extLst>
            </p:cNvPr>
            <p:cNvSpPr txBox="1"/>
            <p:nvPr/>
          </p:nvSpPr>
          <p:spPr>
            <a:xfrm>
              <a:off x="8229600" y="5133201"/>
              <a:ext cx="914400" cy="276999"/>
            </a:xfrm>
            <a:prstGeom prst="rect">
              <a:avLst/>
            </a:prstGeom>
            <a:noFill/>
          </p:spPr>
          <p:txBody>
            <a:bodyPr wrap="square" rtlCol="0">
              <a:spAutoFit/>
            </a:bodyPr>
            <a:lstStyle/>
            <a:p>
              <a:r>
                <a:rPr lang="en-US" sz="1200" b="1" dirty="0">
                  <a:solidFill>
                    <a:srgbClr val="FFFF00"/>
                  </a:solidFill>
                  <a:latin typeface="Arial" panose="020B0604020202020204" pitchFamily="34" charset="0"/>
                  <a:cs typeface="Arial" panose="020B0604020202020204" pitchFamily="34" charset="0"/>
                </a:rPr>
                <a:t>Canada</a:t>
              </a:r>
            </a:p>
          </p:txBody>
        </p:sp>
      </p:grpSp>
      <p:sp>
        <p:nvSpPr>
          <p:cNvPr id="3" name="Rectangle 2" descr="Map showing forecast area: Siberia, Alaska, Canada">
            <a:extLst>
              <a:ext uri="{FF2B5EF4-FFF2-40B4-BE49-F238E27FC236}">
                <a16:creationId xmlns:a16="http://schemas.microsoft.com/office/drawing/2014/main" id="{F0A4B890-07F3-42A3-9343-F4B87FF4D3CE}"/>
              </a:ext>
            </a:extLst>
          </p:cNvPr>
          <p:cNvSpPr/>
          <p:nvPr/>
        </p:nvSpPr>
        <p:spPr>
          <a:xfrm>
            <a:off x="5903227" y="2422020"/>
            <a:ext cx="3220933" cy="2433234"/>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001482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4" name="Title 1">
            <a:extLst>
              <a:ext uri="{FF2B5EF4-FFF2-40B4-BE49-F238E27FC236}">
                <a16:creationId xmlns:a16="http://schemas.microsoft.com/office/drawing/2014/main" id="{990F7372-F894-4524-9EE6-4E3D4E60517F}"/>
              </a:ext>
            </a:extLst>
          </p:cNvPr>
          <p:cNvSpPr txBox="1">
            <a:spLocks noGrp="1"/>
          </p:cNvSpPr>
          <p:nvPr>
            <p:ph type="title"/>
          </p:nvPr>
        </p:nvSpPr>
        <p:spPr>
          <a:xfrm>
            <a:off x="615846" y="7088"/>
            <a:ext cx="8229600" cy="6766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buClrTx/>
              <a:buSzTx/>
              <a:defRPr/>
            </a:pPr>
            <a:r>
              <a:rPr lang="en-US" sz="2400" dirty="0">
                <a:solidFill>
                  <a:srgbClr val="000000"/>
                </a:solidFill>
                <a:latin typeface="Arial"/>
                <a:ea typeface="Arial"/>
                <a:cs typeface="Arial"/>
              </a:rPr>
              <a:t>Alaska Lightning and Convection </a:t>
            </a:r>
            <a:r>
              <a:rPr lang="en-US" sz="2400" dirty="0" smtClean="0">
                <a:solidFill>
                  <a:srgbClr val="000000"/>
                </a:solidFill>
                <a:latin typeface="Arial"/>
                <a:ea typeface="Arial"/>
                <a:cs typeface="Arial"/>
              </a:rPr>
              <a:t>Predictands </a:t>
            </a:r>
            <a:endParaRPr lang="en-US" sz="2400" dirty="0">
              <a:solidFill>
                <a:srgbClr val="000000"/>
              </a:solidFill>
              <a:latin typeface="Arial"/>
              <a:ea typeface="Arial"/>
              <a:cs typeface="Arial"/>
            </a:endParaRPr>
          </a:p>
        </p:txBody>
      </p:sp>
      <p:sp>
        <p:nvSpPr>
          <p:cNvPr id="98" name="Google Shape;98;p18"/>
          <p:cNvSpPr txBox="1">
            <a:spLocks noGrp="1"/>
          </p:cNvSpPr>
          <p:nvPr>
            <p:ph type="body" idx="1"/>
          </p:nvPr>
        </p:nvSpPr>
        <p:spPr>
          <a:xfrm>
            <a:off x="320040" y="315805"/>
            <a:ext cx="8821212" cy="4105656"/>
          </a:xfrm>
          <a:prstGeom prst="rect">
            <a:avLst/>
          </a:prstGeom>
        </p:spPr>
        <p:txBody>
          <a:bodyPr spcFirstLastPara="1" wrap="square" lIns="91425" tIns="45700" rIns="91425" bIns="45700" anchor="t" anchorCtr="0">
            <a:noAutofit/>
          </a:bodyPr>
          <a:lstStyle/>
          <a:p>
            <a:pPr marL="0" lvl="0" indent="0">
              <a:spcBef>
                <a:spcPts val="0"/>
              </a:spcBef>
              <a:buClrTx/>
              <a:buSzTx/>
              <a:buNone/>
              <a:defRPr/>
            </a:pPr>
            <a:r>
              <a:rPr lang="en-US" sz="1000" b="1" kern="1200" dirty="0">
                <a:solidFill>
                  <a:prstClr val="black"/>
                </a:solidFill>
                <a:latin typeface="Arial" panose="020B0604020202020204" pitchFamily="34" charset="0"/>
                <a:cs typeface="Arial" panose="020B0604020202020204" pitchFamily="34" charset="0"/>
              </a:rPr>
              <a:t>   </a:t>
            </a:r>
          </a:p>
          <a:p>
            <a:pPr marL="228600" lvl="1" indent="-228600">
              <a:buSzPts val="2000"/>
              <a:buFont typeface="Arial"/>
              <a:buChar char="•"/>
              <a:defRPr/>
            </a:pPr>
            <a:r>
              <a:rPr lang="en-US" sz="2200" kern="1200" dirty="0" smtClean="0">
                <a:solidFill>
                  <a:schemeClr val="tx1"/>
                </a:solidFill>
                <a:latin typeface="Arial" pitchFamily="34" charset="0"/>
                <a:ea typeface="ＭＳ Ｐゴシック" pitchFamily="34" charset="-128"/>
                <a:cs typeface="ＭＳ Ｐゴシック" charset="0"/>
              </a:rPr>
              <a:t>Convection occurrence</a:t>
            </a:r>
          </a:p>
          <a:p>
            <a:pPr marL="457200" lvl="2" indent="-228600">
              <a:spcBef>
                <a:spcPts val="300"/>
              </a:spcBef>
              <a:buClrTx/>
              <a:buSzPct val="100000"/>
              <a:buFont typeface="Wingdings" panose="05000000000000000000" pitchFamily="2" charset="2"/>
              <a:buChar char="§"/>
              <a:defRPr/>
            </a:pPr>
            <a:r>
              <a:rPr lang="en-US" dirty="0">
                <a:solidFill>
                  <a:schemeClr val="accent2">
                    <a:lumMod val="60000"/>
                    <a:lumOff val="40000"/>
                  </a:schemeClr>
                </a:solidFill>
              </a:rPr>
              <a:t>As for lightning, except ≥ 35 dBZ </a:t>
            </a:r>
            <a:r>
              <a:rPr lang="en-US" dirty="0" smtClean="0">
                <a:solidFill>
                  <a:schemeClr val="accent2">
                    <a:lumMod val="60000"/>
                    <a:lumOff val="40000"/>
                  </a:schemeClr>
                </a:solidFill>
              </a:rPr>
              <a:t>composite reflectivity </a:t>
            </a:r>
            <a:r>
              <a:rPr lang="en-US" dirty="0">
                <a:solidFill>
                  <a:schemeClr val="accent2">
                    <a:lumMod val="60000"/>
                    <a:lumOff val="40000"/>
                  </a:schemeClr>
                </a:solidFill>
              </a:rPr>
              <a:t>(CREF) is complementary </a:t>
            </a:r>
            <a:r>
              <a:rPr lang="en-US" dirty="0" smtClean="0">
                <a:solidFill>
                  <a:schemeClr val="accent2">
                    <a:lumMod val="60000"/>
                    <a:lumOff val="40000"/>
                  </a:schemeClr>
                </a:solidFill>
              </a:rPr>
              <a:t>criterion</a:t>
            </a:r>
          </a:p>
          <a:p>
            <a:pPr marL="800100" lvl="3" indent="-228600">
              <a:spcBef>
                <a:spcPts val="300"/>
              </a:spcBef>
              <a:buClrTx/>
              <a:buSzPct val="100000"/>
              <a:buFont typeface="Wingdings" panose="05000000000000000000" pitchFamily="2" charset="2"/>
              <a:buChar char="§"/>
              <a:defRPr/>
            </a:pPr>
            <a:r>
              <a:rPr lang="en-US" sz="1800" dirty="0">
                <a:solidFill>
                  <a:srgbClr val="00B050"/>
                </a:solidFill>
              </a:rPr>
              <a:t>Use MRMS CREF in Alaska radar coverage area</a:t>
            </a:r>
          </a:p>
          <a:p>
            <a:pPr marL="800100" lvl="3" indent="-228600">
              <a:spcBef>
                <a:spcPts val="300"/>
              </a:spcBef>
              <a:buClrTx/>
              <a:buSzPct val="100000"/>
              <a:buFont typeface="Wingdings" panose="05000000000000000000" pitchFamily="2" charset="2"/>
              <a:buChar char="§"/>
              <a:defRPr/>
            </a:pPr>
            <a:r>
              <a:rPr lang="en-US" sz="1800" dirty="0">
                <a:solidFill>
                  <a:srgbClr val="FF0000"/>
                </a:solidFill>
              </a:rPr>
              <a:t>Elsewhere use RAP 2-3 h CREF forecast  *</a:t>
            </a:r>
          </a:p>
          <a:p>
            <a:pPr marL="0" lvl="0" indent="0" algn="l" rtl="0">
              <a:spcBef>
                <a:spcPts val="360"/>
              </a:spcBef>
              <a:spcAft>
                <a:spcPts val="0"/>
              </a:spcAft>
              <a:buNone/>
            </a:pPr>
            <a:endParaRPr dirty="0"/>
          </a:p>
        </p:txBody>
      </p:sp>
      <p:pic>
        <p:nvPicPr>
          <p:cNvPr id="11" name="Picture 10" descr="Text box that reads &quot;Poses complication where RAP forecasts also applied as predictor input&quot;">
            <a:extLst>
              <a:ext uri="{FF2B5EF4-FFF2-40B4-BE49-F238E27FC236}">
                <a16:creationId xmlns:a16="http://schemas.microsoft.com/office/drawing/2014/main" id="{1C1131F0-D722-40C4-BD69-5046FC3801B3}"/>
              </a:ext>
            </a:extLst>
          </p:cNvPr>
          <p:cNvPicPr>
            <a:picLocks noChangeAspect="1"/>
          </p:cNvPicPr>
          <p:nvPr/>
        </p:nvPicPr>
        <p:blipFill>
          <a:blip r:embed="rId3"/>
          <a:stretch>
            <a:fillRect/>
          </a:stretch>
        </p:blipFill>
        <p:spPr>
          <a:xfrm>
            <a:off x="1235481" y="2336216"/>
            <a:ext cx="3713715" cy="500980"/>
          </a:xfrm>
          <a:prstGeom prst="rect">
            <a:avLst/>
          </a:prstGeom>
        </p:spPr>
      </p:pic>
      <p:grpSp>
        <p:nvGrpSpPr>
          <p:cNvPr id="18" name="Group 17" descr="Map showing forecast area: Siberia, Alaska, Canada">
            <a:extLst>
              <a:ext uri="{FF2B5EF4-FFF2-40B4-BE49-F238E27FC236}">
                <a16:creationId xmlns:a16="http://schemas.microsoft.com/office/drawing/2014/main" id="{D9A60CEA-5B08-4BAC-B5BE-0D3331144FEA}"/>
              </a:ext>
            </a:extLst>
          </p:cNvPr>
          <p:cNvGrpSpPr/>
          <p:nvPr/>
        </p:nvGrpSpPr>
        <p:grpSpPr>
          <a:xfrm>
            <a:off x="5893851" y="2422020"/>
            <a:ext cx="3247401" cy="2448457"/>
            <a:chOff x="5867400" y="4159520"/>
            <a:chExt cx="3276600" cy="2516709"/>
          </a:xfrm>
        </p:grpSpPr>
        <p:pic>
          <p:nvPicPr>
            <p:cNvPr id="19" name="Picture 18" descr="Map showing forecast area: Siberia, Alaska, Canada">
              <a:extLst>
                <a:ext uri="{FF2B5EF4-FFF2-40B4-BE49-F238E27FC236}">
                  <a16:creationId xmlns:a16="http://schemas.microsoft.com/office/drawing/2014/main" id="{748DE749-40DC-43B6-96FC-052E607360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7400" y="4481669"/>
              <a:ext cx="3263422" cy="2194560"/>
            </a:xfrm>
            <a:prstGeom prst="rect">
              <a:avLst/>
            </a:prstGeom>
          </p:spPr>
        </p:pic>
        <p:sp>
          <p:nvSpPr>
            <p:cNvPr id="20" name="TextBox 19">
              <a:extLst>
                <a:ext uri="{FF2B5EF4-FFF2-40B4-BE49-F238E27FC236}">
                  <a16:creationId xmlns:a16="http://schemas.microsoft.com/office/drawing/2014/main" id="{BC518EA2-4E53-442A-BD12-4FA60EB5AFA0}"/>
                </a:ext>
              </a:extLst>
            </p:cNvPr>
            <p:cNvSpPr txBox="1"/>
            <p:nvPr/>
          </p:nvSpPr>
          <p:spPr>
            <a:xfrm>
              <a:off x="6330951" y="4159520"/>
              <a:ext cx="2279649" cy="338554"/>
            </a:xfrm>
            <a:prstGeom prst="rect">
              <a:avLst/>
            </a:prstGeom>
            <a:noFill/>
          </p:spPr>
          <p:txBody>
            <a:bodyPr wrap="square" rtlCol="0">
              <a:spAutoFit/>
            </a:bodyPr>
            <a:lstStyle/>
            <a:p>
              <a:r>
                <a:rPr lang="en-US" sz="1600" b="1" dirty="0">
                  <a:latin typeface="Arial" panose="020B0604020202020204" pitchFamily="34" charset="0"/>
                  <a:cs typeface="Arial" panose="020B0604020202020204" pitchFamily="34" charset="0"/>
                </a:rPr>
                <a:t>       </a:t>
              </a:r>
              <a:r>
                <a:rPr lang="en-US" sz="1600" b="1" dirty="0">
                  <a:solidFill>
                    <a:srgbClr val="0000FF"/>
                  </a:solidFill>
                  <a:latin typeface="Arial" panose="020B0604020202020204" pitchFamily="34" charset="0"/>
                  <a:cs typeface="Arial" panose="020B0604020202020204" pitchFamily="34" charset="0"/>
                </a:rPr>
                <a:t>Forecast Area </a:t>
              </a:r>
            </a:p>
          </p:txBody>
        </p:sp>
        <p:sp>
          <p:nvSpPr>
            <p:cNvPr id="21" name="TextBox 20" descr="Alaska label">
              <a:extLst>
                <a:ext uri="{FF2B5EF4-FFF2-40B4-BE49-F238E27FC236}">
                  <a16:creationId xmlns:a16="http://schemas.microsoft.com/office/drawing/2014/main" id="{1B265A53-58FE-48EE-9CFA-A97F375A6227}"/>
                </a:ext>
              </a:extLst>
            </p:cNvPr>
            <p:cNvSpPr txBox="1"/>
            <p:nvPr/>
          </p:nvSpPr>
          <p:spPr>
            <a:xfrm>
              <a:off x="7162800" y="5209401"/>
              <a:ext cx="696686" cy="276999"/>
            </a:xfrm>
            <a:prstGeom prst="rect">
              <a:avLst/>
            </a:prstGeom>
            <a:noFill/>
          </p:spPr>
          <p:txBody>
            <a:bodyPr wrap="square" rtlCol="0">
              <a:spAutoFit/>
            </a:bodyPr>
            <a:lstStyle/>
            <a:p>
              <a:r>
                <a:rPr lang="en-US" sz="1200" b="1" dirty="0">
                  <a:solidFill>
                    <a:srgbClr val="FFFF00"/>
                  </a:solidFill>
                  <a:latin typeface="Arial" panose="020B0604020202020204" pitchFamily="34" charset="0"/>
                  <a:cs typeface="Arial" panose="020B0604020202020204" pitchFamily="34" charset="0"/>
                </a:rPr>
                <a:t>Alaska</a:t>
              </a:r>
            </a:p>
          </p:txBody>
        </p:sp>
        <p:sp>
          <p:nvSpPr>
            <p:cNvPr id="22" name="TextBox 21" descr="Siberia label">
              <a:extLst>
                <a:ext uri="{FF2B5EF4-FFF2-40B4-BE49-F238E27FC236}">
                  <a16:creationId xmlns:a16="http://schemas.microsoft.com/office/drawing/2014/main" id="{3B711A31-B6C3-41B5-A8E6-91F497E14E63}"/>
                </a:ext>
              </a:extLst>
            </p:cNvPr>
            <p:cNvSpPr txBox="1"/>
            <p:nvPr/>
          </p:nvSpPr>
          <p:spPr>
            <a:xfrm>
              <a:off x="6041571" y="4676001"/>
              <a:ext cx="892629" cy="276999"/>
            </a:xfrm>
            <a:prstGeom prst="rect">
              <a:avLst/>
            </a:prstGeom>
            <a:noFill/>
          </p:spPr>
          <p:txBody>
            <a:bodyPr wrap="square" rtlCol="0">
              <a:spAutoFit/>
            </a:bodyPr>
            <a:lstStyle/>
            <a:p>
              <a:r>
                <a:rPr lang="en-US" sz="1200" b="1" dirty="0">
                  <a:solidFill>
                    <a:srgbClr val="FFFF00"/>
                  </a:solidFill>
                  <a:latin typeface="Arial" panose="020B0604020202020204" pitchFamily="34" charset="0"/>
                  <a:cs typeface="Arial" panose="020B0604020202020204" pitchFamily="34" charset="0"/>
                </a:rPr>
                <a:t>Siberia</a:t>
              </a:r>
            </a:p>
          </p:txBody>
        </p:sp>
        <p:sp>
          <p:nvSpPr>
            <p:cNvPr id="23" name="TextBox 22" descr="Canada label">
              <a:extLst>
                <a:ext uri="{FF2B5EF4-FFF2-40B4-BE49-F238E27FC236}">
                  <a16:creationId xmlns:a16="http://schemas.microsoft.com/office/drawing/2014/main" id="{C3F9A4BC-3C41-453E-9F39-0762FC12B0CC}"/>
                </a:ext>
              </a:extLst>
            </p:cNvPr>
            <p:cNvSpPr txBox="1"/>
            <p:nvPr/>
          </p:nvSpPr>
          <p:spPr>
            <a:xfrm>
              <a:off x="8229600" y="5133201"/>
              <a:ext cx="914400" cy="276999"/>
            </a:xfrm>
            <a:prstGeom prst="rect">
              <a:avLst/>
            </a:prstGeom>
            <a:noFill/>
          </p:spPr>
          <p:txBody>
            <a:bodyPr wrap="square" rtlCol="0">
              <a:spAutoFit/>
            </a:bodyPr>
            <a:lstStyle/>
            <a:p>
              <a:r>
                <a:rPr lang="en-US" sz="1200" b="1" dirty="0">
                  <a:solidFill>
                    <a:srgbClr val="FFFF00"/>
                  </a:solidFill>
                  <a:latin typeface="Arial" panose="020B0604020202020204" pitchFamily="34" charset="0"/>
                  <a:cs typeface="Arial" panose="020B0604020202020204" pitchFamily="34" charset="0"/>
                </a:rPr>
                <a:t>Canada</a:t>
              </a:r>
            </a:p>
          </p:txBody>
        </p:sp>
      </p:grpSp>
      <p:sp>
        <p:nvSpPr>
          <p:cNvPr id="24" name="Rectangle 23" descr="Map showing forecast area: Siberia, Alaska, Canada">
            <a:extLst>
              <a:ext uri="{FF2B5EF4-FFF2-40B4-BE49-F238E27FC236}">
                <a16:creationId xmlns:a16="http://schemas.microsoft.com/office/drawing/2014/main" id="{F0A4B890-07F3-42A3-9343-F4B87FF4D3CE}"/>
              </a:ext>
            </a:extLst>
          </p:cNvPr>
          <p:cNvSpPr/>
          <p:nvPr/>
        </p:nvSpPr>
        <p:spPr>
          <a:xfrm>
            <a:off x="5903227" y="2422020"/>
            <a:ext cx="3220933" cy="2433234"/>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879202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8"/>
          <p:cNvSpPr txBox="1">
            <a:spLocks noGrp="1"/>
          </p:cNvSpPr>
          <p:nvPr>
            <p:ph type="title"/>
          </p:nvPr>
        </p:nvSpPr>
        <p:spPr>
          <a:xfrm>
            <a:off x="617220" y="-7501"/>
            <a:ext cx="8229600" cy="676656"/>
          </a:xfrm>
          <a:prstGeom prst="rect">
            <a:avLst/>
          </a:prstGeom>
        </p:spPr>
        <p:txBody>
          <a:bodyPr spcFirstLastPara="1" wrap="square" lIns="91425" tIns="45700" rIns="91425" bIns="45700" anchor="ctr" anchorCtr="0">
            <a:noAutofit/>
          </a:bodyPr>
          <a:lstStyle/>
          <a:p>
            <a:pPr lvl="0">
              <a:spcBef>
                <a:spcPct val="0"/>
              </a:spcBef>
              <a:buClrTx/>
              <a:buSzTx/>
              <a:defRPr/>
            </a:pPr>
            <a:r>
              <a:rPr lang="en-US" sz="2400" kern="1200" dirty="0">
                <a:solidFill>
                  <a:srgbClr val="000000"/>
                </a:solidFill>
              </a:rPr>
              <a:t>Lightning </a:t>
            </a:r>
            <a:r>
              <a:rPr lang="en-US" sz="2400" kern="1200" dirty="0">
                <a:solidFill>
                  <a:srgbClr val="000000"/>
                </a:solidFill>
              </a:rPr>
              <a:t>&amp; Convection Probability Regions</a:t>
            </a:r>
            <a:endParaRPr sz="2400" kern="1200" dirty="0">
              <a:solidFill>
                <a:srgbClr val="000000"/>
              </a:solidFill>
            </a:endParaRPr>
          </a:p>
        </p:txBody>
      </p:sp>
      <p:sp>
        <p:nvSpPr>
          <p:cNvPr id="98" name="Google Shape;98;p18"/>
          <p:cNvSpPr txBox="1">
            <a:spLocks noGrp="1"/>
          </p:cNvSpPr>
          <p:nvPr>
            <p:ph type="body" idx="1"/>
          </p:nvPr>
        </p:nvSpPr>
        <p:spPr>
          <a:xfrm>
            <a:off x="320040" y="516497"/>
            <a:ext cx="8229600" cy="4105656"/>
          </a:xfrm>
          <a:prstGeom prst="rect">
            <a:avLst/>
          </a:prstGeom>
        </p:spPr>
        <p:txBody>
          <a:bodyPr spcFirstLastPara="1" wrap="square" lIns="91425" tIns="45700" rIns="91425" bIns="45700" anchor="t" anchorCtr="0">
            <a:noAutofit/>
          </a:bodyPr>
          <a:lstStyle/>
          <a:p>
            <a:pPr marL="0" lvl="0" indent="0">
              <a:spcBef>
                <a:spcPts val="0"/>
              </a:spcBef>
              <a:buClrTx/>
              <a:buSzTx/>
              <a:buNone/>
            </a:pPr>
            <a:r>
              <a:rPr lang="en-US" sz="2000" kern="1200" dirty="0">
                <a:solidFill>
                  <a:prstClr val="black"/>
                </a:solidFill>
                <a:latin typeface="Arial" panose="020B0604020202020204" pitchFamily="34" charset="0"/>
                <a:ea typeface="+mn-ea"/>
                <a:cs typeface="Arial" panose="020B0604020202020204" pitchFamily="34" charset="0"/>
              </a:rPr>
              <a:t>Probability produced with </a:t>
            </a:r>
            <a:r>
              <a:rPr lang="en-US" sz="2000" kern="1200" dirty="0">
                <a:solidFill>
                  <a:srgbClr val="0000FF"/>
                </a:solidFill>
                <a:latin typeface="Arial" panose="020B0604020202020204" pitchFamily="34" charset="0"/>
                <a:ea typeface="+mn-ea"/>
                <a:cs typeface="Arial" panose="020B0604020202020204" pitchFamily="34" charset="0"/>
              </a:rPr>
              <a:t>regionalized </a:t>
            </a:r>
            <a:r>
              <a:rPr lang="en-US" sz="2000" kern="1200" dirty="0">
                <a:solidFill>
                  <a:prstClr val="black"/>
                </a:solidFill>
                <a:latin typeface="Arial" panose="020B0604020202020204" pitchFamily="34" charset="0"/>
                <a:ea typeface="+mn-ea"/>
                <a:cs typeface="Arial" panose="020B0604020202020204" pitchFamily="34" charset="0"/>
              </a:rPr>
              <a:t>regression equations</a:t>
            </a:r>
          </a:p>
          <a:p>
            <a:pPr marL="0" lvl="0" indent="0" algn="l" rtl="0">
              <a:spcBef>
                <a:spcPts val="360"/>
              </a:spcBef>
              <a:spcAft>
                <a:spcPts val="0"/>
              </a:spcAft>
              <a:buNone/>
            </a:pPr>
            <a:endParaRPr dirty="0"/>
          </a:p>
        </p:txBody>
      </p:sp>
      <p:grpSp>
        <p:nvGrpSpPr>
          <p:cNvPr id="4" name="Group 3" descr="Map showing land vs water regions for lightning development">
            <a:extLst>
              <a:ext uri="{FF2B5EF4-FFF2-40B4-BE49-F238E27FC236}">
                <a16:creationId xmlns:a16="http://schemas.microsoft.com/office/drawing/2014/main" id="{DEF33EA6-8DC0-4696-929A-9553F2DF2C9D}"/>
              </a:ext>
            </a:extLst>
          </p:cNvPr>
          <p:cNvGrpSpPr/>
          <p:nvPr/>
        </p:nvGrpSpPr>
        <p:grpSpPr>
          <a:xfrm>
            <a:off x="382905" y="827375"/>
            <a:ext cx="3724276" cy="2439698"/>
            <a:chOff x="2672080" y="1294060"/>
            <a:chExt cx="3206956" cy="2515940"/>
          </a:xfrm>
        </p:grpSpPr>
        <p:grpSp>
          <p:nvGrpSpPr>
            <p:cNvPr id="5" name="Group 4">
              <a:extLst>
                <a:ext uri="{FF2B5EF4-FFF2-40B4-BE49-F238E27FC236}">
                  <a16:creationId xmlns:a16="http://schemas.microsoft.com/office/drawing/2014/main" id="{7B59C770-9C2A-47EB-8D50-0C4CB56BD7B9}"/>
                </a:ext>
              </a:extLst>
            </p:cNvPr>
            <p:cNvGrpSpPr/>
            <p:nvPr/>
          </p:nvGrpSpPr>
          <p:grpSpPr>
            <a:xfrm>
              <a:off x="2672080" y="1294060"/>
              <a:ext cx="3206956" cy="2515940"/>
              <a:chOff x="2817924" y="1294060"/>
              <a:chExt cx="3206956" cy="2515940"/>
            </a:xfrm>
          </p:grpSpPr>
          <p:pic>
            <p:nvPicPr>
              <p:cNvPr id="8" name="Picture 7" descr="Map showing land vs water regions for lightning development">
                <a:extLst>
                  <a:ext uri="{FF2B5EF4-FFF2-40B4-BE49-F238E27FC236}">
                    <a16:creationId xmlns:a16="http://schemas.microsoft.com/office/drawing/2014/main" id="{5B592A11-3548-4362-AB41-BCFA87CDD0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17924" y="1651393"/>
                <a:ext cx="3206956" cy="2158607"/>
              </a:xfrm>
              <a:prstGeom prst="rect">
                <a:avLst/>
              </a:prstGeom>
              <a:ln>
                <a:solidFill>
                  <a:schemeClr val="tx1"/>
                </a:solidFill>
              </a:ln>
            </p:spPr>
          </p:pic>
          <p:sp>
            <p:nvSpPr>
              <p:cNvPr id="9" name="TextBox 8">
                <a:extLst>
                  <a:ext uri="{FF2B5EF4-FFF2-40B4-BE49-F238E27FC236}">
                    <a16:creationId xmlns:a16="http://schemas.microsoft.com/office/drawing/2014/main" id="{066B2E7D-406A-401C-8DDE-96DB70DB8B9B}"/>
                  </a:ext>
                </a:extLst>
              </p:cNvPr>
              <p:cNvSpPr txBox="1"/>
              <p:nvPr/>
            </p:nvSpPr>
            <p:spPr>
              <a:xfrm>
                <a:off x="3381066" y="1294060"/>
                <a:ext cx="2541077" cy="38087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Lightning Regions</a:t>
                </a:r>
                <a:r>
                  <a:rPr kumimoji="0" lang="en-US" sz="1600" b="1" i="0" u="none" strike="noStrike" kern="1200" cap="none" spc="0" normalizeH="0" baseline="0" noProof="0" dirty="0">
                    <a:ln>
                      <a:noFill/>
                    </a:ln>
                    <a:solidFill>
                      <a:srgbClr val="0000CC"/>
                    </a:solidFill>
                    <a:effectLst/>
                    <a:uLnTx/>
                    <a:uFillTx/>
                    <a:latin typeface="Arial" panose="020B0604020202020204" pitchFamily="34" charset="0"/>
                    <a:ea typeface="+mn-ea"/>
                    <a:cs typeface="Arial" panose="020B0604020202020204" pitchFamily="34" charset="0"/>
                  </a:rPr>
                  <a:t>  </a:t>
                </a:r>
              </a:p>
            </p:txBody>
          </p:sp>
        </p:grpSp>
        <p:sp>
          <p:nvSpPr>
            <p:cNvPr id="6" name="TextBox 5" descr="land label">
              <a:extLst>
                <a:ext uri="{FF2B5EF4-FFF2-40B4-BE49-F238E27FC236}">
                  <a16:creationId xmlns:a16="http://schemas.microsoft.com/office/drawing/2014/main" id="{0DC1E838-D4EC-4A80-B8DD-F2576E9C477C}"/>
                </a:ext>
              </a:extLst>
            </p:cNvPr>
            <p:cNvSpPr txBox="1"/>
            <p:nvPr/>
          </p:nvSpPr>
          <p:spPr>
            <a:xfrm>
              <a:off x="4267200" y="2209801"/>
              <a:ext cx="616156" cy="338554"/>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land</a:t>
              </a:r>
            </a:p>
          </p:txBody>
        </p:sp>
        <p:sp>
          <p:nvSpPr>
            <p:cNvPr id="7" name="TextBox 6" descr="water label">
              <a:extLst>
                <a:ext uri="{FF2B5EF4-FFF2-40B4-BE49-F238E27FC236}">
                  <a16:creationId xmlns:a16="http://schemas.microsoft.com/office/drawing/2014/main" id="{7568A81C-16B2-46EC-AE3A-5B41167542A7}"/>
                </a:ext>
              </a:extLst>
            </p:cNvPr>
            <p:cNvSpPr txBox="1"/>
            <p:nvPr/>
          </p:nvSpPr>
          <p:spPr>
            <a:xfrm>
              <a:off x="2965244" y="3090446"/>
              <a:ext cx="775112" cy="338554"/>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water</a:t>
              </a:r>
            </a:p>
          </p:txBody>
        </p:sp>
      </p:grpSp>
      <p:grpSp>
        <p:nvGrpSpPr>
          <p:cNvPr id="18" name="Group 17" descr="Map showing land vs water vs MRMS regions for convection development">
            <a:extLst>
              <a:ext uri="{FF2B5EF4-FFF2-40B4-BE49-F238E27FC236}">
                <a16:creationId xmlns:a16="http://schemas.microsoft.com/office/drawing/2014/main" id="{B516EF78-4C6B-43A1-B886-63AB12B80676}"/>
              </a:ext>
            </a:extLst>
          </p:cNvPr>
          <p:cNvGrpSpPr/>
          <p:nvPr/>
        </p:nvGrpSpPr>
        <p:grpSpPr>
          <a:xfrm>
            <a:off x="5482590" y="838202"/>
            <a:ext cx="3552825" cy="2448307"/>
            <a:chOff x="4730570" y="1828800"/>
            <a:chExt cx="3200400" cy="2514600"/>
          </a:xfrm>
        </p:grpSpPr>
        <p:pic>
          <p:nvPicPr>
            <p:cNvPr id="19" name="Picture 4" descr="Map showing land vs water vs MRMS regions for convection development">
              <a:extLst>
                <a:ext uri="{FF2B5EF4-FFF2-40B4-BE49-F238E27FC236}">
                  <a16:creationId xmlns:a16="http://schemas.microsoft.com/office/drawing/2014/main" id="{40CBF9C9-98D1-4F32-9022-E4A4B4BAC3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0570" y="2190750"/>
              <a:ext cx="3200400" cy="21526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a:extLst>
                <a:ext uri="{FF2B5EF4-FFF2-40B4-BE49-F238E27FC236}">
                  <a16:creationId xmlns:a16="http://schemas.microsoft.com/office/drawing/2014/main" id="{AD749D3C-38BB-4B5D-905D-C1343FFDBEE9}"/>
                </a:ext>
              </a:extLst>
            </p:cNvPr>
            <p:cNvSpPr txBox="1"/>
            <p:nvPr/>
          </p:nvSpPr>
          <p:spPr>
            <a:xfrm>
              <a:off x="4959170" y="1828800"/>
              <a:ext cx="2819400" cy="37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Convection</a:t>
              </a:r>
              <a:r>
                <a:rPr kumimoji="0" lang="en-US" sz="1600" b="1" i="0" u="none" strike="noStrike" kern="1200" cap="none" spc="0" normalizeH="0" baseline="0" noProof="0" dirty="0">
                  <a:ln>
                    <a:noFill/>
                  </a:ln>
                  <a:solidFill>
                    <a:srgbClr val="0000CC"/>
                  </a:solidFill>
                  <a:effectLst/>
                  <a:uLnTx/>
                  <a:uFillTx/>
                  <a:latin typeface="Arial" panose="020B0604020202020204" pitchFamily="34" charset="0"/>
                  <a:ea typeface="+mn-ea"/>
                  <a:cs typeface="Arial" panose="020B0604020202020204" pitchFamily="34" charset="0"/>
                </a:rPr>
                <a:t> </a:t>
              </a: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Regions</a:t>
              </a:r>
              <a:endParaRPr kumimoji="0" lang="en-US" sz="1600" b="1" i="0" u="none" strike="noStrike" kern="1200" cap="none" spc="0" normalizeH="0" baseline="0" noProof="0" dirty="0">
                <a:ln>
                  <a:noFill/>
                </a:ln>
                <a:solidFill>
                  <a:srgbClr val="0000CC"/>
                </a:solidFill>
                <a:effectLst/>
                <a:uLnTx/>
                <a:uFillTx/>
                <a:latin typeface="Arial" panose="020B0604020202020204" pitchFamily="34" charset="0"/>
                <a:ea typeface="+mn-ea"/>
                <a:cs typeface="Arial" panose="020B0604020202020204" pitchFamily="34" charset="0"/>
              </a:endParaRPr>
            </a:p>
          </p:txBody>
        </p:sp>
        <p:grpSp>
          <p:nvGrpSpPr>
            <p:cNvPr id="21" name="Group 20">
              <a:extLst>
                <a:ext uri="{FF2B5EF4-FFF2-40B4-BE49-F238E27FC236}">
                  <a16:creationId xmlns:a16="http://schemas.microsoft.com/office/drawing/2014/main" id="{9E422440-3780-44EB-9ED3-07584B3EC594}"/>
                </a:ext>
              </a:extLst>
            </p:cNvPr>
            <p:cNvGrpSpPr/>
            <p:nvPr/>
          </p:nvGrpSpPr>
          <p:grpSpPr>
            <a:xfrm>
              <a:off x="4876800" y="2767013"/>
              <a:ext cx="2743200" cy="1423987"/>
              <a:chOff x="5181600" y="5257800"/>
              <a:chExt cx="2743200" cy="1423987"/>
            </a:xfrm>
          </p:grpSpPr>
          <p:sp>
            <p:nvSpPr>
              <p:cNvPr id="22" name="TextBox 21" descr="water label">
                <a:extLst>
                  <a:ext uri="{FF2B5EF4-FFF2-40B4-BE49-F238E27FC236}">
                    <a16:creationId xmlns:a16="http://schemas.microsoft.com/office/drawing/2014/main" id="{3121BB78-4239-4446-BAB8-EACA531A3961}"/>
                  </a:ext>
                </a:extLst>
              </p:cNvPr>
              <p:cNvSpPr txBox="1"/>
              <p:nvPr/>
            </p:nvSpPr>
            <p:spPr>
              <a:xfrm>
                <a:off x="5181600" y="5867400"/>
                <a:ext cx="768556" cy="338554"/>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water</a:t>
                </a:r>
              </a:p>
            </p:txBody>
          </p:sp>
          <p:sp>
            <p:nvSpPr>
              <p:cNvPr id="23" name="TextBox 22" descr="land label">
                <a:extLst>
                  <a:ext uri="{FF2B5EF4-FFF2-40B4-BE49-F238E27FC236}">
                    <a16:creationId xmlns:a16="http://schemas.microsoft.com/office/drawing/2014/main" id="{6503875E-F2D8-420D-9085-273D14D19C28}"/>
                  </a:ext>
                </a:extLst>
              </p:cNvPr>
              <p:cNvSpPr txBox="1"/>
              <p:nvPr/>
            </p:nvSpPr>
            <p:spPr>
              <a:xfrm>
                <a:off x="7308644" y="5257800"/>
                <a:ext cx="616156" cy="338554"/>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land</a:t>
                </a:r>
              </a:p>
            </p:txBody>
          </p:sp>
          <p:pic>
            <p:nvPicPr>
              <p:cNvPr id="24" name="Picture 5" descr="MRMS cov label">
                <a:extLst>
                  <a:ext uri="{FF2B5EF4-FFF2-40B4-BE49-F238E27FC236}">
                    <a16:creationId xmlns:a16="http://schemas.microsoft.com/office/drawing/2014/main" id="{2F96D4BC-A67C-438B-8AA6-4C2FEEDBF45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5063" y="6248400"/>
                <a:ext cx="1328737" cy="433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5" name="Straight Arrow Connector 24">
                <a:extLst>
                  <a:ext uri="{FF2B5EF4-FFF2-40B4-BE49-F238E27FC236}">
                    <a16:creationId xmlns:a16="http://schemas.microsoft.com/office/drawing/2014/main" id="{B4409ECB-6991-4AAD-8A76-746E7A5C03E5}"/>
                  </a:ext>
                </a:extLst>
              </p:cNvPr>
              <p:cNvCxnSpPr/>
              <p:nvPr/>
            </p:nvCxnSpPr>
            <p:spPr>
              <a:xfrm flipH="1" flipV="1">
                <a:off x="6705600" y="5748754"/>
                <a:ext cx="193778" cy="499646"/>
              </a:xfrm>
              <a:prstGeom prst="straightConnector1">
                <a:avLst/>
              </a:prstGeom>
              <a:noFill/>
              <a:ln w="19050" cap="flat" cmpd="sng" algn="ctr">
                <a:solidFill>
                  <a:sysClr val="windowText" lastClr="000000"/>
                </a:solidFill>
                <a:prstDash val="solid"/>
                <a:tailEnd type="arrow"/>
              </a:ln>
              <a:effectLst/>
            </p:spPr>
          </p:cxnSp>
        </p:grpSp>
      </p:grpSp>
      <p:sp>
        <p:nvSpPr>
          <p:cNvPr id="2" name="TextBox 1">
            <a:extLst>
              <a:ext uri="{FF2B5EF4-FFF2-40B4-BE49-F238E27FC236}">
                <a16:creationId xmlns:a16="http://schemas.microsoft.com/office/drawing/2014/main" id="{BE97EBFC-E2EA-4B01-A445-2BE4FAACA249}"/>
              </a:ext>
            </a:extLst>
          </p:cNvPr>
          <p:cNvSpPr txBox="1"/>
          <p:nvPr/>
        </p:nvSpPr>
        <p:spPr>
          <a:xfrm>
            <a:off x="4161937" y="1715366"/>
            <a:ext cx="1238707" cy="954107"/>
          </a:xfrm>
          <a:prstGeom prst="rect">
            <a:avLst/>
          </a:prstGeom>
          <a:noFill/>
          <a:ln w="12700">
            <a:solidFill>
              <a:srgbClr val="000000"/>
            </a:solidFill>
          </a:ln>
        </p:spPr>
        <p:txBody>
          <a:bodyPr wrap="square" rtlCol="0">
            <a:spAutoFit/>
          </a:bodyPr>
          <a:lstStyle/>
          <a:p>
            <a:r>
              <a:rPr lang="en-US" b="1" dirty="0"/>
              <a:t>Neighboring regions have slight overlap </a:t>
            </a:r>
          </a:p>
        </p:txBody>
      </p:sp>
      <p:cxnSp>
        <p:nvCxnSpPr>
          <p:cNvPr id="26" name="Straight Arrow Connector 25" descr="Arrow connector">
            <a:extLst>
              <a:ext uri="{FF2B5EF4-FFF2-40B4-BE49-F238E27FC236}">
                <a16:creationId xmlns:a16="http://schemas.microsoft.com/office/drawing/2014/main" id="{87935307-4879-41E2-AA18-DC497E0CEFD4}"/>
              </a:ext>
            </a:extLst>
          </p:cNvPr>
          <p:cNvCxnSpPr>
            <a:stCxn id="2" idx="1"/>
          </p:cNvCxnSpPr>
          <p:nvPr/>
        </p:nvCxnSpPr>
        <p:spPr>
          <a:xfrm flipH="1">
            <a:off x="3273552" y="2192420"/>
            <a:ext cx="888385" cy="152790"/>
          </a:xfrm>
          <a:prstGeom prst="straightConnector1">
            <a:avLst/>
          </a:prstGeom>
          <a:ln w="15875">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descr="Arrow connector">
            <a:extLst>
              <a:ext uri="{FF2B5EF4-FFF2-40B4-BE49-F238E27FC236}">
                <a16:creationId xmlns:a16="http://schemas.microsoft.com/office/drawing/2014/main" id="{5294BECA-B53C-49EC-833E-ABEC54BC8736}"/>
              </a:ext>
            </a:extLst>
          </p:cNvPr>
          <p:cNvCxnSpPr>
            <a:stCxn id="2" idx="3"/>
          </p:cNvCxnSpPr>
          <p:nvPr/>
        </p:nvCxnSpPr>
        <p:spPr>
          <a:xfrm flipV="1">
            <a:off x="5400644" y="1984623"/>
            <a:ext cx="1265817" cy="207797"/>
          </a:xfrm>
          <a:prstGeom prst="straightConnector1">
            <a:avLst/>
          </a:prstGeom>
          <a:ln w="15875">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E8CDA7A7-CA72-413D-9C37-A016E8A3DFA8}"/>
              </a:ext>
            </a:extLst>
          </p:cNvPr>
          <p:cNvSpPr/>
          <p:nvPr/>
        </p:nvSpPr>
        <p:spPr>
          <a:xfrm>
            <a:off x="320040" y="3446562"/>
            <a:ext cx="8823960" cy="1477328"/>
          </a:xfrm>
          <a:prstGeom prst="rect">
            <a:avLst/>
          </a:prstGeom>
        </p:spPr>
        <p:txBody>
          <a:bodyPr wrap="square">
            <a:spAutoFit/>
          </a:bodyPr>
          <a:lstStyle/>
          <a:p>
            <a:pPr lvl="0"/>
            <a:r>
              <a:rPr lang="en-US" sz="2000" dirty="0">
                <a:solidFill>
                  <a:prstClr val="black"/>
                </a:solidFill>
                <a:latin typeface="Arial" panose="020B0604020202020204" pitchFamily="34" charset="0"/>
                <a:cs typeface="Arial" panose="020B0604020202020204" pitchFamily="34" charset="0"/>
              </a:rPr>
              <a:t>Regression equations stratified by hourly cycle, warm/cool season, and region</a:t>
            </a:r>
          </a:p>
          <a:p>
            <a:pPr lvl="0"/>
            <a:r>
              <a:rPr lang="en-US" sz="1000" dirty="0">
                <a:solidFill>
                  <a:prstClr val="black"/>
                </a:solidFill>
                <a:latin typeface="Arial" panose="020B0604020202020204" pitchFamily="34" charset="0"/>
                <a:cs typeface="Arial" panose="020B0604020202020204" pitchFamily="34" charset="0"/>
              </a:rPr>
              <a:t>   </a:t>
            </a:r>
          </a:p>
          <a:p>
            <a:pPr lvl="0"/>
            <a:r>
              <a:rPr lang="en-US" sz="2000" dirty="0">
                <a:solidFill>
                  <a:prstClr val="black"/>
                </a:solidFill>
                <a:latin typeface="Arial" panose="020B0604020202020204" pitchFamily="34" charset="0"/>
                <a:cs typeface="Arial" panose="020B0604020202020204" pitchFamily="34" charset="0"/>
              </a:rPr>
              <a:t>Probabilities produced in hourly increments in 1-38 h range (year round) </a:t>
            </a:r>
          </a:p>
          <a:p>
            <a:pPr lvl="0"/>
            <a:r>
              <a:rPr lang="en-US" sz="2000" dirty="0">
                <a:solidFill>
                  <a:prstClr val="black"/>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5241124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4" name="Title 1"/>
          <p:cNvSpPr>
            <a:spLocks noGrp="1"/>
          </p:cNvSpPr>
          <p:nvPr>
            <p:ph type="title"/>
          </p:nvPr>
        </p:nvSpPr>
        <p:spPr>
          <a:xfrm>
            <a:off x="598740" y="-2345"/>
            <a:ext cx="8229600" cy="676656"/>
          </a:xfrm>
        </p:spPr>
        <p:txBody>
          <a:bodyPr>
            <a:noAutofit/>
          </a:bodyPr>
          <a:lstStyle/>
          <a:p>
            <a:pPr>
              <a:spcBef>
                <a:spcPct val="0"/>
              </a:spcBef>
              <a:buClrTx/>
              <a:buSzTx/>
              <a:defRPr/>
            </a:pPr>
            <a:r>
              <a:rPr lang="en-US" sz="2800" dirty="0">
                <a:solidFill>
                  <a:srgbClr val="000000"/>
                </a:solidFill>
              </a:rPr>
              <a:t>AK Convection &amp; Ltg Predictor Data Inputs</a:t>
            </a:r>
          </a:p>
        </p:txBody>
      </p:sp>
      <p:sp>
        <p:nvSpPr>
          <p:cNvPr id="5" name="Content Placeholder 2"/>
          <p:cNvSpPr txBox="1">
            <a:spLocks/>
          </p:cNvSpPr>
          <p:nvPr/>
        </p:nvSpPr>
        <p:spPr>
          <a:xfrm>
            <a:off x="429767" y="676657"/>
            <a:ext cx="8567547" cy="253523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Extrap. GLD360 lightning and MRMS observations</a:t>
            </a: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80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Localized predictand </a:t>
            </a:r>
            <a:r>
              <a:rPr kumimoji="0" lang="en-US" sz="2000" i="0" u="none" strike="noStrike" kern="1200" cap="none" spc="0" normalizeH="0" baseline="0" noProof="0" dirty="0">
                <a:ln>
                  <a:noFill/>
                </a:ln>
                <a:solidFill>
                  <a:srgbClr val="0000FF"/>
                </a:solidFill>
                <a:effectLst/>
                <a:uLnTx/>
                <a:uFillTx/>
                <a:latin typeface="Arial" panose="020B0604020202020204" pitchFamily="34" charset="0"/>
                <a:cs typeface="Arial" panose="020B0604020202020204" pitchFamily="34" charset="0"/>
              </a:rPr>
              <a:t>*</a:t>
            </a:r>
            <a:r>
              <a:rPr kumimoji="0" lang="en-US" sz="200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 climatology</a:t>
            </a: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80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RAP-based MOS predictand probability </a:t>
            </a:r>
            <a:r>
              <a:rPr kumimoji="0" lang="en-US" sz="200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a:t>
            </a: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80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dirty="0">
              <a:solidFill>
                <a:sysClr val="windowText" lastClr="000000"/>
              </a:solidFill>
              <a:latin typeface="Arial" panose="020B0604020202020204" pitchFamily="34" charset="0"/>
              <a:cs typeface="Arial" panose="020B0604020202020204" pitchFamily="34" charset="0"/>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80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NAM-based MOS predictand probability</a:t>
            </a: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80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ECMWF-based MOS predictand probability</a:t>
            </a:r>
          </a:p>
          <a:p>
            <a:pPr marL="51435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00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51435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00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51435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000" i="0" u="none" strike="noStrike" kern="1200" cap="none" spc="0" normalizeH="0" baseline="0" noProof="0" dirty="0">
              <a:ln>
                <a:noFill/>
              </a:ln>
              <a:solidFill>
                <a:srgbClr val="0000FF"/>
              </a:solidFill>
              <a:effectLst/>
              <a:uLnTx/>
              <a:uFillTx/>
              <a:latin typeface="Arial" panose="020B0604020202020204" pitchFamily="34" charset="0"/>
              <a:cs typeface="Arial" panose="020B0604020202020204" pitchFamily="34" charset="0"/>
            </a:endParaRPr>
          </a:p>
          <a:p>
            <a:pPr marL="51435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 </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3200" i="0" u="none" strike="noStrike" kern="1200" cap="none" spc="0" normalizeH="0" baseline="0" noProof="0" dirty="0">
              <a:ln>
                <a:noFill/>
              </a:ln>
              <a:solidFill>
                <a:sysClr val="windowText" lastClr="000000"/>
              </a:solidFill>
              <a:effectLst/>
              <a:uLnTx/>
              <a:uFillTx/>
              <a:latin typeface="Calibri"/>
            </a:endParaRPr>
          </a:p>
        </p:txBody>
      </p:sp>
      <p:sp>
        <p:nvSpPr>
          <p:cNvPr id="6" name="TextBox 5"/>
          <p:cNvSpPr txBox="1"/>
          <p:nvPr/>
        </p:nvSpPr>
        <p:spPr>
          <a:xfrm>
            <a:off x="1455990" y="3214237"/>
            <a:ext cx="6515100" cy="1446550"/>
          </a:xfrm>
          <a:prstGeom prst="rect">
            <a:avLst/>
          </a:prstGeom>
          <a:noFill/>
          <a:ln w="12700">
            <a:solidFill>
              <a:sysClr val="windowText" lastClr="000000"/>
            </a:solidFill>
          </a:ln>
        </p:spPr>
        <p:txBody>
          <a:bodyPr wrap="square" lIns="0" rIns="182880" rtlCol="0">
            <a:spAutoFit/>
          </a:bodyPr>
          <a:lstStyle/>
          <a:p>
            <a:pPr marL="274320">
              <a:buClrTx/>
              <a:buFontTx/>
              <a:buNone/>
            </a:pPr>
            <a:r>
              <a:rPr kumimoji="0" lang="en-US" sz="160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   *    Lightning / convection</a:t>
            </a:r>
          </a:p>
          <a:p>
            <a:pPr marL="514350" marR="0" lvl="1" indent="0" defTabSz="914400" eaLnBrk="1" fontAlgn="auto" latinLnBrk="0" hangingPunct="1">
              <a:lnSpc>
                <a:spcPct val="100000"/>
              </a:lnSpc>
              <a:spcBef>
                <a:spcPts val="0"/>
              </a:spcBef>
              <a:spcAft>
                <a:spcPts val="0"/>
              </a:spcAft>
              <a:buClrTx/>
              <a:buSzTx/>
              <a:buFontTx/>
              <a:buNone/>
              <a:tabLst/>
              <a:defRPr/>
            </a:pPr>
            <a:r>
              <a:rPr kumimoji="0" lang="en-US" sz="80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p>
          <a:p>
            <a:pPr marL="731520" indent="-274320">
              <a:buClrTx/>
              <a:buFontTx/>
              <a:buNone/>
            </a:pPr>
            <a:r>
              <a:rPr kumimoji="0" lang="en-US" sz="160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a:t>
            </a:r>
            <a:r>
              <a:rPr kumimoji="0" lang="en-US" sz="16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Mitigate inherent correlation between RAP predictors and “RAP-influenced” convection predictand  </a:t>
            </a:r>
          </a:p>
          <a:p>
            <a:pPr marL="1371600" marR="0" lvl="3" indent="0" defTabSz="91440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Replace short range RAP forecasts with longer range RAP forecasts from earlier cycles</a:t>
            </a:r>
            <a:endParaRPr kumimoji="0" lang="en-US" sz="18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 name="Right Bracket 6" descr="Right Bracket"/>
          <p:cNvSpPr/>
          <p:nvPr/>
        </p:nvSpPr>
        <p:spPr>
          <a:xfrm>
            <a:off x="6624828" y="778444"/>
            <a:ext cx="114300" cy="1165830"/>
          </a:xfrm>
          <a:prstGeom prst="rightBracket">
            <a:avLst/>
          </a:prstGeom>
          <a:noFill/>
          <a:ln w="190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7"/>
          <p:cNvSpPr txBox="1"/>
          <p:nvPr/>
        </p:nvSpPr>
        <p:spPr>
          <a:xfrm>
            <a:off x="6743700" y="1044000"/>
            <a:ext cx="1905000" cy="584775"/>
          </a:xfrm>
          <a:prstGeom prst="rect">
            <a:avLst/>
          </a:prstGeom>
          <a:noFill/>
        </p:spPr>
        <p:txBody>
          <a:bodyPr wrap="square" rtlCol="0">
            <a:spAutoFit/>
          </a:bodyPr>
          <a:lstStyle/>
          <a:p>
            <a:pPr>
              <a:buClrTx/>
              <a:buFontTx/>
              <a:buNone/>
            </a:pPr>
            <a:r>
              <a:rPr lang="en-US" sz="1600" kern="1200" dirty="0">
                <a:solidFill>
                  <a:srgbClr val="0000FF"/>
                </a:solidFill>
                <a:latin typeface="Arial" panose="020B0604020202020204" pitchFamily="34" charset="0"/>
                <a:ea typeface="+mn-ea"/>
                <a:cs typeface="Arial" panose="020B0604020202020204" pitchFamily="34" charset="0"/>
              </a:rPr>
              <a:t>Small scale</a:t>
            </a:r>
          </a:p>
          <a:p>
            <a:pPr>
              <a:buClrTx/>
              <a:buFontTx/>
              <a:buNone/>
            </a:pPr>
            <a:r>
              <a:rPr lang="en-US" sz="1600" kern="1200" dirty="0">
                <a:solidFill>
                  <a:srgbClr val="0000FF"/>
                </a:solidFill>
                <a:latin typeface="Arial" panose="020B0604020202020204" pitchFamily="34" charset="0"/>
                <a:ea typeface="+mn-ea"/>
                <a:cs typeface="Arial" panose="020B0604020202020204" pitchFamily="34" charset="0"/>
              </a:rPr>
              <a:t>Updated hourly</a:t>
            </a:r>
          </a:p>
        </p:txBody>
      </p:sp>
      <p:sp>
        <p:nvSpPr>
          <p:cNvPr id="9" name="Right Bracket 8" descr="Right bracket"/>
          <p:cNvSpPr/>
          <p:nvPr/>
        </p:nvSpPr>
        <p:spPr>
          <a:xfrm>
            <a:off x="6629400" y="2257721"/>
            <a:ext cx="114300" cy="784830"/>
          </a:xfrm>
          <a:prstGeom prst="rightBracket">
            <a:avLst/>
          </a:prstGeom>
          <a:noFill/>
          <a:ln w="190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TextBox 9"/>
          <p:cNvSpPr txBox="1"/>
          <p:nvPr/>
        </p:nvSpPr>
        <p:spPr>
          <a:xfrm>
            <a:off x="6705600" y="2200275"/>
            <a:ext cx="2514600" cy="1046440"/>
          </a:xfrm>
          <a:prstGeom prst="rect">
            <a:avLst/>
          </a:prstGeom>
          <a:noFill/>
        </p:spPr>
        <p:txBody>
          <a:bodyPr wrap="square" rtlCol="0">
            <a:spAutoFit/>
          </a:bodyPr>
          <a:lstStyle/>
          <a:p>
            <a:pPr>
              <a:buClrTx/>
              <a:buFontTx/>
              <a:buNone/>
            </a:pPr>
            <a:r>
              <a:rPr lang="en-US" sz="1600" kern="1200" dirty="0">
                <a:solidFill>
                  <a:srgbClr val="0000FF"/>
                </a:solidFill>
                <a:latin typeface="Arial" panose="020B0604020202020204" pitchFamily="34" charset="0"/>
                <a:ea typeface="+mn-ea"/>
                <a:cs typeface="Arial" panose="020B0604020202020204" pitchFamily="34" charset="0"/>
              </a:rPr>
              <a:t>Large scale</a:t>
            </a:r>
          </a:p>
          <a:p>
            <a:pPr>
              <a:buClrTx/>
              <a:buFontTx/>
              <a:buNone/>
            </a:pPr>
            <a:r>
              <a:rPr lang="en-US" sz="1600" kern="1200" dirty="0">
                <a:solidFill>
                  <a:srgbClr val="0000FF"/>
                </a:solidFill>
                <a:latin typeface="Arial" panose="020B0604020202020204" pitchFamily="34" charset="0"/>
                <a:ea typeface="+mn-ea"/>
                <a:cs typeface="Arial" panose="020B0604020202020204" pitchFamily="34" charset="0"/>
              </a:rPr>
              <a:t>NAM updated 4x/day</a:t>
            </a:r>
          </a:p>
          <a:p>
            <a:pPr>
              <a:buClrTx/>
              <a:buFontTx/>
              <a:buNone/>
            </a:pPr>
            <a:r>
              <a:rPr lang="en-US" sz="1600" kern="1200" dirty="0">
                <a:solidFill>
                  <a:srgbClr val="0000FF"/>
                </a:solidFill>
                <a:latin typeface="Arial" panose="020B0604020202020204" pitchFamily="34" charset="0"/>
                <a:ea typeface="+mn-ea"/>
                <a:cs typeface="Arial" panose="020B0604020202020204" pitchFamily="34" charset="0"/>
              </a:rPr>
              <a:t>ECMWF updated 2x/day </a:t>
            </a:r>
          </a:p>
          <a:p>
            <a:pPr>
              <a:buClrTx/>
              <a:buFontTx/>
              <a:buNone/>
            </a:pPr>
            <a:endParaRPr lang="en-US" kern="1200" dirty="0">
              <a:solidFill>
                <a:prstClr val="black"/>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9891763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Google Shape;527;g876d9d0431_0_69"/>
          <p:cNvSpPr txBox="1">
            <a:spLocks noGrp="1"/>
          </p:cNvSpPr>
          <p:nvPr>
            <p:ph type="title"/>
          </p:nvPr>
        </p:nvSpPr>
        <p:spPr>
          <a:xfrm>
            <a:off x="1485900" y="0"/>
            <a:ext cx="6172200" cy="628650"/>
          </a:xfrm>
          <a:prstGeom prst="rect">
            <a:avLst/>
          </a:prstGeom>
          <a:noFill/>
          <a:ln>
            <a:noFill/>
          </a:ln>
        </p:spPr>
        <p:txBody>
          <a:bodyPr spcFirstLastPara="1" wrap="square" lIns="68569" tIns="34275" rIns="68569" bIns="34275" anchor="ctr" anchorCtr="0">
            <a:noAutofit/>
          </a:bodyPr>
          <a:lstStyle/>
          <a:p>
            <a:pPr>
              <a:buSzPts val="2800"/>
            </a:pPr>
            <a:r>
              <a:rPr lang="en-US" sz="2400" dirty="0">
                <a:solidFill>
                  <a:srgbClr val="000000"/>
                </a:solidFill>
              </a:rPr>
              <a:t>Alaska LAMP </a:t>
            </a:r>
            <a:r>
              <a:rPr lang="en-US" sz="2400" dirty="0" smtClean="0">
                <a:solidFill>
                  <a:srgbClr val="FF0000"/>
                </a:solidFill>
              </a:rPr>
              <a:t>Lightning Probabilities</a:t>
            </a:r>
            <a:endParaRPr sz="2400" dirty="0">
              <a:solidFill>
                <a:srgbClr val="FF0000"/>
              </a:solidFill>
            </a:endParaRPr>
          </a:p>
        </p:txBody>
      </p:sp>
      <p:pic>
        <p:nvPicPr>
          <p:cNvPr id="529" name="Google Shape;529;g876d9d0431_0_69" descr="Map showing AK Lamp Lightning: top left 1-h lightning probability, bottom left 24-h lightning probability, top right verifying lightning obs 1-h, bottom right verifying lightning obs 24-h"/>
          <p:cNvPicPr preferRelativeResize="0">
            <a:picLocks noChangeAspect="1"/>
          </p:cNvPicPr>
          <p:nvPr/>
        </p:nvPicPr>
        <p:blipFill>
          <a:blip r:embed="rId3">
            <a:alphaModFix/>
          </a:blip>
          <a:stretch>
            <a:fillRect/>
          </a:stretch>
        </p:blipFill>
        <p:spPr>
          <a:xfrm>
            <a:off x="1777819" y="538900"/>
            <a:ext cx="5588361" cy="4210949"/>
          </a:xfrm>
          <a:prstGeom prst="rect">
            <a:avLst/>
          </a:prstGeom>
          <a:noFill/>
          <a:ln>
            <a:solidFill>
              <a:schemeClr val="tx1"/>
            </a:solidFill>
          </a:ln>
        </p:spPr>
      </p:pic>
      <p:sp>
        <p:nvSpPr>
          <p:cNvPr id="530" name="Google Shape;530;g876d9d0431_0_69"/>
          <p:cNvSpPr txBox="1"/>
          <p:nvPr/>
        </p:nvSpPr>
        <p:spPr>
          <a:xfrm>
            <a:off x="5073731" y="800100"/>
            <a:ext cx="1866375" cy="266400"/>
          </a:xfrm>
          <a:prstGeom prst="rect">
            <a:avLst/>
          </a:prstGeom>
          <a:solidFill>
            <a:srgbClr val="FFFFFF"/>
          </a:solidFill>
          <a:ln>
            <a:noFill/>
          </a:ln>
        </p:spPr>
        <p:txBody>
          <a:bodyPr spcFirstLastPara="1" wrap="square" lIns="68569" tIns="68569" rIns="68569" bIns="68569" anchor="t" anchorCtr="0">
            <a:noAutofit/>
          </a:bodyPr>
          <a:lstStyle/>
          <a:p>
            <a:r>
              <a:rPr lang="en-US" sz="1200" b="1" dirty="0">
                <a:latin typeface="Calibri"/>
                <a:ea typeface="Calibri"/>
                <a:cs typeface="Calibri"/>
                <a:sym typeface="Calibri"/>
              </a:rPr>
              <a:t>Verifying Lightning Obs</a:t>
            </a:r>
            <a:endParaRPr sz="1200" b="1" dirty="0">
              <a:latin typeface="Calibri"/>
              <a:ea typeface="Calibri"/>
              <a:cs typeface="Calibri"/>
              <a:sym typeface="Calibri"/>
            </a:endParaRPr>
          </a:p>
        </p:txBody>
      </p:sp>
    </p:spTree>
    <p:extLst>
      <p:ext uri="{BB962C8B-B14F-4D97-AF65-F5344CB8AC3E}">
        <p14:creationId xmlns:p14="http://schemas.microsoft.com/office/powerpoint/2010/main" val="15752599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pic>
        <p:nvPicPr>
          <p:cNvPr id="537" name="Google Shape;537;g876d9d0431_0_87" descr="Map showing AK Lamp Lightning: top left 1-h lightning potential, bottom left 24-h lightning potential, top right verifying lightning obs 1-h, bottom right verifying lightning obs 24-h"/>
          <p:cNvPicPr preferRelativeResize="0">
            <a:picLocks noChangeAspect="1"/>
          </p:cNvPicPr>
          <p:nvPr/>
        </p:nvPicPr>
        <p:blipFill>
          <a:blip r:embed="rId3">
            <a:alphaModFix/>
          </a:blip>
          <a:stretch>
            <a:fillRect/>
          </a:stretch>
        </p:blipFill>
        <p:spPr>
          <a:xfrm>
            <a:off x="1773936" y="539496"/>
            <a:ext cx="5588315" cy="4215384"/>
          </a:xfrm>
          <a:prstGeom prst="rect">
            <a:avLst/>
          </a:prstGeom>
          <a:noFill/>
          <a:ln>
            <a:solidFill>
              <a:schemeClr val="tx1"/>
            </a:solidFill>
          </a:ln>
        </p:spPr>
      </p:pic>
      <p:sp>
        <p:nvSpPr>
          <p:cNvPr id="538" name="Google Shape;538;g876d9d0431_0_87"/>
          <p:cNvSpPr txBox="1"/>
          <p:nvPr/>
        </p:nvSpPr>
        <p:spPr>
          <a:xfrm>
            <a:off x="5073731" y="800100"/>
            <a:ext cx="1866375" cy="266400"/>
          </a:xfrm>
          <a:prstGeom prst="rect">
            <a:avLst/>
          </a:prstGeom>
          <a:solidFill>
            <a:srgbClr val="FFFFFF"/>
          </a:solidFill>
          <a:ln>
            <a:noFill/>
          </a:ln>
        </p:spPr>
        <p:txBody>
          <a:bodyPr spcFirstLastPara="1" wrap="square" lIns="68569" tIns="68569" rIns="68569" bIns="68569" anchor="t" anchorCtr="0">
            <a:noAutofit/>
          </a:bodyPr>
          <a:lstStyle/>
          <a:p>
            <a:r>
              <a:rPr lang="en-US" sz="1200" b="1" dirty="0">
                <a:latin typeface="Calibri"/>
                <a:ea typeface="Calibri"/>
                <a:cs typeface="Calibri"/>
                <a:sym typeface="Calibri"/>
              </a:rPr>
              <a:t>Verifying Lightning Obs</a:t>
            </a:r>
            <a:endParaRPr sz="1200" b="1" dirty="0">
              <a:latin typeface="Calibri"/>
              <a:ea typeface="Calibri"/>
              <a:cs typeface="Calibri"/>
              <a:sym typeface="Calibri"/>
            </a:endParaRPr>
          </a:p>
        </p:txBody>
      </p:sp>
      <p:sp>
        <p:nvSpPr>
          <p:cNvPr id="7" name="Google Shape;527;g876d9d0431_0_69"/>
          <p:cNvSpPr txBox="1">
            <a:spLocks/>
          </p:cNvSpPr>
          <p:nvPr/>
        </p:nvSpPr>
        <p:spPr>
          <a:xfrm>
            <a:off x="1485900" y="0"/>
            <a:ext cx="6172200" cy="628650"/>
          </a:xfrm>
          <a:prstGeom prst="rect">
            <a:avLst/>
          </a:prstGeom>
          <a:no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Arial"/>
              <a:buNone/>
              <a:defRPr sz="3200" b="1" i="0" u="none" strike="noStrike" cap="none">
                <a:solidFill>
                  <a:schemeClr val="bg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2800"/>
            </a:pPr>
            <a:r>
              <a:rPr lang="en-US" sz="2400" dirty="0" smtClean="0">
                <a:solidFill>
                  <a:srgbClr val="000000"/>
                </a:solidFill>
              </a:rPr>
              <a:t>Alaska LAMP </a:t>
            </a:r>
            <a:r>
              <a:rPr lang="en-US" sz="2400" dirty="0" smtClean="0">
                <a:solidFill>
                  <a:srgbClr val="FF0000"/>
                </a:solidFill>
              </a:rPr>
              <a:t>Lightning Potentials</a:t>
            </a:r>
            <a:endParaRPr lang="en-US" sz="2400" dirty="0">
              <a:solidFill>
                <a:srgbClr val="FF0000"/>
              </a:solidFill>
            </a:endParaRPr>
          </a:p>
        </p:txBody>
      </p:sp>
      <p:sp>
        <p:nvSpPr>
          <p:cNvPr id="2" name="Title 1" hidden="1"/>
          <p:cNvSpPr>
            <a:spLocks noGrp="1"/>
          </p:cNvSpPr>
          <p:nvPr>
            <p:ph type="title"/>
          </p:nvPr>
        </p:nvSpPr>
        <p:spPr/>
        <p:txBody>
          <a:bodyPr/>
          <a:lstStyle/>
          <a:p>
            <a:r>
              <a:rPr lang="en-US" dirty="0" smtClean="0"/>
              <a:t>Alaska LAMP Lightning Potentials</a:t>
            </a:r>
            <a:endParaRPr lang="en-US" dirty="0"/>
          </a:p>
        </p:txBody>
      </p:sp>
    </p:spTree>
    <p:extLst>
      <p:ext uri="{BB962C8B-B14F-4D97-AF65-F5344CB8AC3E}">
        <p14:creationId xmlns:p14="http://schemas.microsoft.com/office/powerpoint/2010/main" val="22474583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pic>
        <p:nvPicPr>
          <p:cNvPr id="545" name="Google Shape;545;g876d9d0431_0_80" descr="Map showing AK Lamp Convection: top left 1-h convection probability, bottom left 24-h convection probability, top right verifying convection obs 1-h, bottom right verifying convection obs 24-h"/>
          <p:cNvPicPr preferRelativeResize="0">
            <a:picLocks noChangeAspect="1"/>
          </p:cNvPicPr>
          <p:nvPr/>
        </p:nvPicPr>
        <p:blipFill>
          <a:blip r:embed="rId3">
            <a:alphaModFix/>
          </a:blip>
          <a:stretch>
            <a:fillRect/>
          </a:stretch>
        </p:blipFill>
        <p:spPr>
          <a:xfrm>
            <a:off x="1773936" y="539496"/>
            <a:ext cx="5577177" cy="4215384"/>
          </a:xfrm>
          <a:prstGeom prst="rect">
            <a:avLst/>
          </a:prstGeom>
          <a:noFill/>
          <a:ln>
            <a:solidFill>
              <a:schemeClr val="tx1"/>
            </a:solidFill>
          </a:ln>
        </p:spPr>
      </p:pic>
      <p:sp>
        <p:nvSpPr>
          <p:cNvPr id="546" name="Google Shape;546;g876d9d0431_0_80"/>
          <p:cNvSpPr txBox="1"/>
          <p:nvPr/>
        </p:nvSpPr>
        <p:spPr>
          <a:xfrm>
            <a:off x="5073731" y="800100"/>
            <a:ext cx="1866375" cy="266400"/>
          </a:xfrm>
          <a:prstGeom prst="rect">
            <a:avLst/>
          </a:prstGeom>
          <a:solidFill>
            <a:srgbClr val="FFFFFF"/>
          </a:solidFill>
          <a:ln>
            <a:noFill/>
          </a:ln>
        </p:spPr>
        <p:txBody>
          <a:bodyPr spcFirstLastPara="1" wrap="square" lIns="68569" tIns="68569" rIns="68569" bIns="68569" anchor="t" anchorCtr="0">
            <a:noAutofit/>
          </a:bodyPr>
          <a:lstStyle/>
          <a:p>
            <a:r>
              <a:rPr lang="en-US" sz="1200" b="1" dirty="0">
                <a:latin typeface="Calibri"/>
                <a:ea typeface="Calibri"/>
                <a:cs typeface="Calibri"/>
                <a:sym typeface="Calibri"/>
              </a:rPr>
              <a:t>Verifying Convection Obs</a:t>
            </a:r>
            <a:endParaRPr sz="1200" b="1" dirty="0">
              <a:latin typeface="Calibri"/>
              <a:ea typeface="Calibri"/>
              <a:cs typeface="Calibri"/>
              <a:sym typeface="Calibri"/>
            </a:endParaRPr>
          </a:p>
        </p:txBody>
      </p:sp>
      <p:sp>
        <p:nvSpPr>
          <p:cNvPr id="7" name="Google Shape;527;g876d9d0431_0_69"/>
          <p:cNvSpPr txBox="1">
            <a:spLocks/>
          </p:cNvSpPr>
          <p:nvPr/>
        </p:nvSpPr>
        <p:spPr>
          <a:xfrm>
            <a:off x="1485900" y="0"/>
            <a:ext cx="6172200" cy="628650"/>
          </a:xfrm>
          <a:prstGeom prst="rect">
            <a:avLst/>
          </a:prstGeom>
          <a:no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Arial"/>
              <a:buNone/>
              <a:defRPr sz="3200" b="1" i="0" u="none" strike="noStrike" cap="none">
                <a:solidFill>
                  <a:schemeClr val="bg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2800"/>
            </a:pPr>
            <a:r>
              <a:rPr lang="en-US" sz="2400" dirty="0" smtClean="0">
                <a:solidFill>
                  <a:srgbClr val="000000"/>
                </a:solidFill>
              </a:rPr>
              <a:t>Alaska LAMP </a:t>
            </a:r>
            <a:r>
              <a:rPr lang="en-US" sz="2400" dirty="0" smtClean="0">
                <a:solidFill>
                  <a:srgbClr val="FF0000"/>
                </a:solidFill>
              </a:rPr>
              <a:t>Convection Probabilities</a:t>
            </a:r>
            <a:endParaRPr lang="en-US" sz="2400" dirty="0">
              <a:solidFill>
                <a:srgbClr val="000000"/>
              </a:solidFill>
            </a:endParaRPr>
          </a:p>
        </p:txBody>
      </p:sp>
      <p:sp>
        <p:nvSpPr>
          <p:cNvPr id="2" name="Title 1" hidden="1"/>
          <p:cNvSpPr>
            <a:spLocks noGrp="1"/>
          </p:cNvSpPr>
          <p:nvPr>
            <p:ph type="title"/>
          </p:nvPr>
        </p:nvSpPr>
        <p:spPr/>
        <p:txBody>
          <a:bodyPr/>
          <a:lstStyle/>
          <a:p>
            <a:r>
              <a:rPr lang="en-US" dirty="0" smtClean="0"/>
              <a:t>Alaska LAMP Convection Probabilities</a:t>
            </a:r>
            <a:endParaRPr lang="en-US" dirty="0"/>
          </a:p>
        </p:txBody>
      </p:sp>
    </p:spTree>
    <p:extLst>
      <p:ext uri="{BB962C8B-B14F-4D97-AF65-F5344CB8AC3E}">
        <p14:creationId xmlns:p14="http://schemas.microsoft.com/office/powerpoint/2010/main" val="32900047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0"/>
          <p:cNvSpPr txBox="1">
            <a:spLocks noGrp="1"/>
          </p:cNvSpPr>
          <p:nvPr>
            <p:ph type="title"/>
          </p:nvPr>
        </p:nvSpPr>
        <p:spPr>
          <a:xfrm>
            <a:off x="339342" y="1925782"/>
            <a:ext cx="8686800" cy="971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4400"/>
              <a:buNone/>
            </a:pPr>
            <a:r>
              <a:rPr lang="en" sz="4800" dirty="0">
                <a:latin typeface="+mj-lt"/>
                <a:ea typeface="Libre Franklin Medium"/>
                <a:cs typeface="Libre Franklin Medium"/>
                <a:sym typeface="Libre Franklin Medium"/>
              </a:rPr>
              <a:t>Background</a:t>
            </a:r>
            <a:endParaRPr sz="4800" dirty="0">
              <a:latin typeface="+mj-lt"/>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pic>
        <p:nvPicPr>
          <p:cNvPr id="553" name="Google Shape;553;g876d9d0431_0_94" descr="Map showing AK Lamp Convection: top left 1-h convection potential, bottom left 24-h convection potential, top right verifying convection obs 1-h, bottom right verifying convection obs 24-h"/>
          <p:cNvPicPr preferRelativeResize="0">
            <a:picLocks noChangeAspect="1"/>
          </p:cNvPicPr>
          <p:nvPr/>
        </p:nvPicPr>
        <p:blipFill>
          <a:blip r:embed="rId3">
            <a:alphaModFix/>
          </a:blip>
          <a:stretch>
            <a:fillRect/>
          </a:stretch>
        </p:blipFill>
        <p:spPr>
          <a:xfrm>
            <a:off x="1773936" y="539496"/>
            <a:ext cx="5577173" cy="4215384"/>
          </a:xfrm>
          <a:prstGeom prst="rect">
            <a:avLst/>
          </a:prstGeom>
          <a:noFill/>
          <a:ln>
            <a:solidFill>
              <a:schemeClr val="tx1"/>
            </a:solidFill>
          </a:ln>
        </p:spPr>
      </p:pic>
      <p:sp>
        <p:nvSpPr>
          <p:cNvPr id="554" name="Google Shape;554;g876d9d0431_0_94"/>
          <p:cNvSpPr txBox="1"/>
          <p:nvPr/>
        </p:nvSpPr>
        <p:spPr>
          <a:xfrm>
            <a:off x="5073731" y="800100"/>
            <a:ext cx="1866375" cy="266400"/>
          </a:xfrm>
          <a:prstGeom prst="rect">
            <a:avLst/>
          </a:prstGeom>
          <a:solidFill>
            <a:srgbClr val="FFFFFF"/>
          </a:solidFill>
          <a:ln>
            <a:noFill/>
          </a:ln>
        </p:spPr>
        <p:txBody>
          <a:bodyPr spcFirstLastPara="1" wrap="square" lIns="68569" tIns="68569" rIns="68569" bIns="68569" anchor="t" anchorCtr="0">
            <a:noAutofit/>
          </a:bodyPr>
          <a:lstStyle/>
          <a:p>
            <a:r>
              <a:rPr lang="en-US" sz="1200" b="1" dirty="0">
                <a:latin typeface="Calibri"/>
                <a:ea typeface="Calibri"/>
                <a:cs typeface="Calibri"/>
                <a:sym typeface="Calibri"/>
              </a:rPr>
              <a:t>Verifying Convection Obs</a:t>
            </a:r>
            <a:endParaRPr sz="1200" b="1" dirty="0">
              <a:latin typeface="Calibri"/>
              <a:ea typeface="Calibri"/>
              <a:cs typeface="Calibri"/>
              <a:sym typeface="Calibri"/>
            </a:endParaRPr>
          </a:p>
        </p:txBody>
      </p:sp>
      <p:sp>
        <p:nvSpPr>
          <p:cNvPr id="7" name="Google Shape;527;g876d9d0431_0_69"/>
          <p:cNvSpPr txBox="1">
            <a:spLocks/>
          </p:cNvSpPr>
          <p:nvPr/>
        </p:nvSpPr>
        <p:spPr>
          <a:xfrm>
            <a:off x="1485900" y="0"/>
            <a:ext cx="6172200" cy="628650"/>
          </a:xfrm>
          <a:prstGeom prst="rect">
            <a:avLst/>
          </a:prstGeom>
          <a:no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Arial"/>
              <a:buNone/>
              <a:defRPr sz="3200" b="1" i="0" u="none" strike="noStrike" cap="none">
                <a:solidFill>
                  <a:schemeClr val="bg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2800"/>
            </a:pPr>
            <a:r>
              <a:rPr lang="en-US" sz="2400" dirty="0" smtClean="0">
                <a:solidFill>
                  <a:srgbClr val="000000"/>
                </a:solidFill>
              </a:rPr>
              <a:t>Alaska LAMP </a:t>
            </a:r>
            <a:r>
              <a:rPr lang="en-US" sz="2400" dirty="0">
                <a:solidFill>
                  <a:srgbClr val="FF0000"/>
                </a:solidFill>
              </a:rPr>
              <a:t>Convection Potentials</a:t>
            </a:r>
            <a:endParaRPr lang="en-US" sz="2400" dirty="0">
              <a:solidFill>
                <a:srgbClr val="000000"/>
              </a:solidFill>
            </a:endParaRPr>
          </a:p>
        </p:txBody>
      </p:sp>
      <p:sp>
        <p:nvSpPr>
          <p:cNvPr id="2" name="Title 1" hidden="1"/>
          <p:cNvSpPr>
            <a:spLocks noGrp="1"/>
          </p:cNvSpPr>
          <p:nvPr>
            <p:ph type="title"/>
          </p:nvPr>
        </p:nvSpPr>
        <p:spPr/>
        <p:txBody>
          <a:bodyPr/>
          <a:lstStyle/>
          <a:p>
            <a:r>
              <a:rPr lang="en-US" dirty="0" smtClean="0"/>
              <a:t>Alaska</a:t>
            </a:r>
            <a:r>
              <a:rPr lang="en-US" baseline="0" dirty="0" smtClean="0"/>
              <a:t> LAMP Convection Potentials</a:t>
            </a:r>
            <a:endParaRPr lang="en-US" dirty="0"/>
          </a:p>
        </p:txBody>
      </p:sp>
    </p:spTree>
    <p:extLst>
      <p:ext uri="{BB962C8B-B14F-4D97-AF65-F5344CB8AC3E}">
        <p14:creationId xmlns:p14="http://schemas.microsoft.com/office/powerpoint/2010/main" val="33141729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6" name="Google Shape;496;g876d9d0431_0_45"/>
          <p:cNvSpPr txBox="1"/>
          <p:nvPr/>
        </p:nvSpPr>
        <p:spPr>
          <a:xfrm>
            <a:off x="1345856" y="522818"/>
            <a:ext cx="2821050" cy="495900"/>
          </a:xfrm>
          <a:prstGeom prst="rect">
            <a:avLst/>
          </a:prstGeom>
          <a:solidFill>
            <a:schemeClr val="lt1"/>
          </a:solidFill>
          <a:ln w="9525" cap="flat" cmpd="sng">
            <a:solidFill>
              <a:srgbClr val="0000FF"/>
            </a:solidFill>
            <a:prstDash val="solid"/>
            <a:round/>
            <a:headEnd type="none" w="sm" len="sm"/>
            <a:tailEnd type="none" w="sm" len="sm"/>
          </a:ln>
        </p:spPr>
        <p:txBody>
          <a:bodyPr spcFirstLastPara="1" wrap="square" lIns="68569" tIns="34275" rIns="68569" bIns="34275" anchor="t" anchorCtr="0">
            <a:noAutofit/>
          </a:bodyPr>
          <a:lstStyle/>
          <a:p>
            <a:pPr algn="ctr"/>
            <a:r>
              <a:rPr lang="en-US" sz="1500" dirty="0"/>
              <a:t>Convection, 12z, MRMS region </a:t>
            </a:r>
            <a:endParaRPr sz="1500" dirty="0"/>
          </a:p>
          <a:p>
            <a:pPr algn="ctr"/>
            <a:r>
              <a:rPr lang="en-US" sz="1500" dirty="0"/>
              <a:t>June-July 2017</a:t>
            </a:r>
            <a:endParaRPr sz="1050" dirty="0"/>
          </a:p>
        </p:txBody>
      </p:sp>
      <p:sp>
        <p:nvSpPr>
          <p:cNvPr id="497" name="Google Shape;497;g876d9d0431_0_45"/>
          <p:cNvSpPr txBox="1"/>
          <p:nvPr/>
        </p:nvSpPr>
        <p:spPr>
          <a:xfrm>
            <a:off x="1600200" y="4253964"/>
            <a:ext cx="6115050" cy="662850"/>
          </a:xfrm>
          <a:prstGeom prst="rect">
            <a:avLst/>
          </a:prstGeom>
          <a:noFill/>
          <a:ln>
            <a:noFill/>
          </a:ln>
        </p:spPr>
        <p:txBody>
          <a:bodyPr spcFirstLastPara="1" wrap="square" lIns="68569" tIns="34275" rIns="68569" bIns="34275" anchor="t" anchorCtr="0">
            <a:noAutofit/>
          </a:bodyPr>
          <a:lstStyle/>
          <a:p>
            <a:pPr algn="ctr">
              <a:buSzPts val="2400"/>
            </a:pPr>
            <a:r>
              <a:rPr lang="en-US" sz="1800" dirty="0">
                <a:solidFill>
                  <a:schemeClr val="dk1"/>
                </a:solidFill>
              </a:rPr>
              <a:t>LAMP Meld (</a:t>
            </a:r>
            <a:r>
              <a:rPr lang="en-US" sz="1800" dirty="0"/>
              <a:t>black</a:t>
            </a:r>
            <a:r>
              <a:rPr lang="en-US" sz="1800" dirty="0">
                <a:solidFill>
                  <a:schemeClr val="dk1"/>
                </a:solidFill>
              </a:rPr>
              <a:t>) shows improvement over </a:t>
            </a:r>
            <a:endParaRPr sz="1800" dirty="0">
              <a:solidFill>
                <a:schemeClr val="dk1"/>
              </a:solidFill>
            </a:endParaRPr>
          </a:p>
          <a:p>
            <a:pPr algn="ctr">
              <a:buSzPts val="2400"/>
            </a:pPr>
            <a:r>
              <a:rPr lang="en-US" sz="1800" dirty="0">
                <a:solidFill>
                  <a:schemeClr val="dk1"/>
                </a:solidFill>
              </a:rPr>
              <a:t>Base LAMP (</a:t>
            </a:r>
            <a:r>
              <a:rPr lang="en-US" sz="1800" dirty="0">
                <a:solidFill>
                  <a:srgbClr val="999999"/>
                </a:solidFill>
              </a:rPr>
              <a:t>grey</a:t>
            </a:r>
            <a:r>
              <a:rPr lang="en-US" sz="1800" dirty="0">
                <a:solidFill>
                  <a:schemeClr val="dk1"/>
                </a:solidFill>
              </a:rPr>
              <a:t>) and all MOS components</a:t>
            </a:r>
            <a:endParaRPr sz="1800" dirty="0">
              <a:solidFill>
                <a:schemeClr val="dk1"/>
              </a:solidFill>
            </a:endParaRPr>
          </a:p>
        </p:txBody>
      </p:sp>
      <p:sp>
        <p:nvSpPr>
          <p:cNvPr id="498" name="Google Shape;498;g876d9d0431_0_45" descr="Brier Skill Score Convection, 12z, land region June-July 2017&#10;"/>
          <p:cNvSpPr txBox="1"/>
          <p:nvPr/>
        </p:nvSpPr>
        <p:spPr>
          <a:xfrm>
            <a:off x="5047069" y="527159"/>
            <a:ext cx="2751075" cy="495900"/>
          </a:xfrm>
          <a:prstGeom prst="rect">
            <a:avLst/>
          </a:prstGeom>
          <a:solidFill>
            <a:schemeClr val="lt1"/>
          </a:solidFill>
          <a:ln w="9525" cap="flat" cmpd="sng">
            <a:solidFill>
              <a:srgbClr val="0000FF"/>
            </a:solidFill>
            <a:prstDash val="solid"/>
            <a:round/>
            <a:headEnd type="none" w="sm" len="sm"/>
            <a:tailEnd type="none" w="sm" len="sm"/>
          </a:ln>
        </p:spPr>
        <p:txBody>
          <a:bodyPr spcFirstLastPara="1" wrap="square" lIns="68569" tIns="34275" rIns="68569" bIns="34275" anchor="t" anchorCtr="0">
            <a:noAutofit/>
          </a:bodyPr>
          <a:lstStyle/>
          <a:p>
            <a:pPr algn="ctr"/>
            <a:r>
              <a:rPr lang="en-US" sz="1500" dirty="0"/>
              <a:t>Convection, 12z, land region </a:t>
            </a:r>
            <a:endParaRPr sz="1500" dirty="0"/>
          </a:p>
          <a:p>
            <a:pPr algn="ctr"/>
            <a:r>
              <a:rPr lang="en-US" sz="1500" dirty="0"/>
              <a:t>June-July 2017</a:t>
            </a:r>
            <a:endParaRPr sz="1050" dirty="0"/>
          </a:p>
        </p:txBody>
      </p:sp>
      <p:pic>
        <p:nvPicPr>
          <p:cNvPr id="499" name="Google Shape;499;g876d9d0431_0_45" descr="Brier Skill Score convection 12z MRMS region, June - July 2017"/>
          <p:cNvPicPr preferRelativeResize="0">
            <a:picLocks noChangeAspect="1"/>
          </p:cNvPicPr>
          <p:nvPr/>
        </p:nvPicPr>
        <p:blipFill>
          <a:blip r:embed="rId3">
            <a:alphaModFix/>
          </a:blip>
          <a:stretch>
            <a:fillRect/>
          </a:stretch>
        </p:blipFill>
        <p:spPr>
          <a:xfrm>
            <a:off x="940762" y="1159002"/>
            <a:ext cx="3631239" cy="3013755"/>
          </a:xfrm>
          <a:prstGeom prst="rect">
            <a:avLst/>
          </a:prstGeom>
          <a:noFill/>
          <a:ln>
            <a:solidFill>
              <a:schemeClr val="tx1"/>
            </a:solidFill>
          </a:ln>
        </p:spPr>
      </p:pic>
      <p:pic>
        <p:nvPicPr>
          <p:cNvPr id="500" name="Google Shape;500;g876d9d0431_0_45" descr="Brier Skill Score Convection, 12z, land region June-July 2017&#10;"/>
          <p:cNvPicPr preferRelativeResize="0">
            <a:picLocks noChangeAspect="1"/>
          </p:cNvPicPr>
          <p:nvPr/>
        </p:nvPicPr>
        <p:blipFill>
          <a:blip r:embed="rId4">
            <a:alphaModFix/>
          </a:blip>
          <a:stretch>
            <a:fillRect/>
          </a:stretch>
        </p:blipFill>
        <p:spPr>
          <a:xfrm>
            <a:off x="4629150" y="1159002"/>
            <a:ext cx="3575674" cy="2980663"/>
          </a:xfrm>
          <a:prstGeom prst="rect">
            <a:avLst/>
          </a:prstGeom>
          <a:noFill/>
          <a:ln>
            <a:solidFill>
              <a:schemeClr val="tx1"/>
            </a:solidFill>
          </a:ln>
        </p:spPr>
      </p:pic>
      <p:sp>
        <p:nvSpPr>
          <p:cNvPr id="10" name="Google Shape;527;g876d9d0431_0_69"/>
          <p:cNvSpPr txBox="1">
            <a:spLocks/>
          </p:cNvSpPr>
          <p:nvPr/>
        </p:nvSpPr>
        <p:spPr>
          <a:xfrm>
            <a:off x="1485900" y="0"/>
            <a:ext cx="6172200" cy="628650"/>
          </a:xfrm>
          <a:prstGeom prst="rect">
            <a:avLst/>
          </a:prstGeom>
          <a:no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Arial"/>
              <a:buNone/>
              <a:defRPr sz="3200" b="1" i="0" u="none" strike="noStrike" cap="none">
                <a:solidFill>
                  <a:schemeClr val="bg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2800"/>
            </a:pPr>
            <a:r>
              <a:rPr lang="en-US" sz="2400" dirty="0" smtClean="0">
                <a:solidFill>
                  <a:srgbClr val="000000"/>
                </a:solidFill>
              </a:rPr>
              <a:t>Alaska LAMP </a:t>
            </a:r>
            <a:r>
              <a:rPr lang="en-US" sz="2400" dirty="0" smtClean="0">
                <a:solidFill>
                  <a:srgbClr val="FF0000"/>
                </a:solidFill>
              </a:rPr>
              <a:t>Convection</a:t>
            </a:r>
            <a:endParaRPr lang="en-US" sz="2400" dirty="0"/>
          </a:p>
        </p:txBody>
      </p:sp>
      <p:sp>
        <p:nvSpPr>
          <p:cNvPr id="2" name="Title 1" hidden="1"/>
          <p:cNvSpPr>
            <a:spLocks noGrp="1"/>
          </p:cNvSpPr>
          <p:nvPr>
            <p:ph type="title"/>
          </p:nvPr>
        </p:nvSpPr>
        <p:spPr/>
        <p:txBody>
          <a:bodyPr/>
          <a:lstStyle/>
          <a:p>
            <a:r>
              <a:rPr lang="en-US" dirty="0" smtClean="0"/>
              <a:t>Alaska</a:t>
            </a:r>
            <a:r>
              <a:rPr lang="en-US" baseline="0" dirty="0" smtClean="0"/>
              <a:t> LAMP Convection</a:t>
            </a:r>
            <a:endParaRPr lang="en-US" dirty="0"/>
          </a:p>
        </p:txBody>
      </p:sp>
    </p:spTree>
    <p:extLst>
      <p:ext uri="{BB962C8B-B14F-4D97-AF65-F5344CB8AC3E}">
        <p14:creationId xmlns:p14="http://schemas.microsoft.com/office/powerpoint/2010/main" val="7475459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pic>
        <p:nvPicPr>
          <p:cNvPr id="487" name="Google Shape;487;g876d9d0431_0_31" descr="Brier Skill Score Lightning, 12z, land region June-July 2017&#10;"/>
          <p:cNvPicPr preferRelativeResize="0">
            <a:picLocks noChangeAspect="1"/>
          </p:cNvPicPr>
          <p:nvPr/>
        </p:nvPicPr>
        <p:blipFill>
          <a:blip r:embed="rId3">
            <a:alphaModFix/>
          </a:blip>
          <a:stretch>
            <a:fillRect/>
          </a:stretch>
        </p:blipFill>
        <p:spPr>
          <a:xfrm>
            <a:off x="2708078" y="1109958"/>
            <a:ext cx="3899294" cy="3144006"/>
          </a:xfrm>
          <a:prstGeom prst="rect">
            <a:avLst/>
          </a:prstGeom>
          <a:noFill/>
          <a:ln>
            <a:solidFill>
              <a:schemeClr val="tx1"/>
            </a:solidFill>
          </a:ln>
        </p:spPr>
      </p:pic>
      <p:sp>
        <p:nvSpPr>
          <p:cNvPr id="488" name="Google Shape;488;g876d9d0431_0_31" descr="Brier Skill Score Lightning, 12z, land region June-July 2017&#10;"/>
          <p:cNvSpPr txBox="1"/>
          <p:nvPr/>
        </p:nvSpPr>
        <p:spPr>
          <a:xfrm>
            <a:off x="3196462" y="532420"/>
            <a:ext cx="2751075" cy="495900"/>
          </a:xfrm>
          <a:prstGeom prst="rect">
            <a:avLst/>
          </a:prstGeom>
          <a:solidFill>
            <a:schemeClr val="lt1"/>
          </a:solidFill>
          <a:ln w="9525" cap="flat" cmpd="sng">
            <a:solidFill>
              <a:srgbClr val="0000FF"/>
            </a:solidFill>
            <a:prstDash val="solid"/>
            <a:round/>
            <a:headEnd type="none" w="sm" len="sm"/>
            <a:tailEnd type="none" w="sm" len="sm"/>
          </a:ln>
        </p:spPr>
        <p:txBody>
          <a:bodyPr spcFirstLastPara="1" wrap="square" lIns="68569" tIns="34275" rIns="68569" bIns="34275" anchor="t" anchorCtr="0">
            <a:noAutofit/>
          </a:bodyPr>
          <a:lstStyle/>
          <a:p>
            <a:pPr algn="ctr"/>
            <a:r>
              <a:rPr lang="en-US" sz="1500" dirty="0"/>
              <a:t>Lightning, 12z, land region </a:t>
            </a:r>
            <a:endParaRPr sz="1500" dirty="0"/>
          </a:p>
          <a:p>
            <a:pPr algn="ctr"/>
            <a:r>
              <a:rPr lang="en-US" sz="1500" dirty="0"/>
              <a:t>June-July 2017</a:t>
            </a:r>
            <a:endParaRPr sz="1050" dirty="0"/>
          </a:p>
        </p:txBody>
      </p:sp>
      <p:sp>
        <p:nvSpPr>
          <p:cNvPr id="489" name="Google Shape;489;g876d9d0431_0_31"/>
          <p:cNvSpPr txBox="1"/>
          <p:nvPr/>
        </p:nvSpPr>
        <p:spPr>
          <a:xfrm>
            <a:off x="1600200" y="4253964"/>
            <a:ext cx="6115050" cy="662850"/>
          </a:xfrm>
          <a:prstGeom prst="rect">
            <a:avLst/>
          </a:prstGeom>
          <a:noFill/>
          <a:ln>
            <a:noFill/>
          </a:ln>
        </p:spPr>
        <p:txBody>
          <a:bodyPr spcFirstLastPara="1" wrap="square" lIns="68569" tIns="34275" rIns="68569" bIns="34275" anchor="t" anchorCtr="0">
            <a:noAutofit/>
          </a:bodyPr>
          <a:lstStyle/>
          <a:p>
            <a:pPr algn="ctr">
              <a:buSzPts val="2400"/>
            </a:pPr>
            <a:r>
              <a:rPr lang="en-US" sz="1800" dirty="0">
                <a:solidFill>
                  <a:schemeClr val="dk1"/>
                </a:solidFill>
              </a:rPr>
              <a:t>LAMP Meld (</a:t>
            </a:r>
            <a:r>
              <a:rPr lang="en-US" sz="1800" dirty="0"/>
              <a:t>black</a:t>
            </a:r>
            <a:r>
              <a:rPr lang="en-US" sz="1800" dirty="0">
                <a:solidFill>
                  <a:schemeClr val="dk1"/>
                </a:solidFill>
              </a:rPr>
              <a:t>) shows improvement over </a:t>
            </a:r>
            <a:endParaRPr sz="1800" dirty="0">
              <a:solidFill>
                <a:schemeClr val="dk1"/>
              </a:solidFill>
            </a:endParaRPr>
          </a:p>
          <a:p>
            <a:pPr algn="ctr">
              <a:buSzPts val="2400"/>
            </a:pPr>
            <a:r>
              <a:rPr lang="en-US" sz="1800" dirty="0">
                <a:solidFill>
                  <a:schemeClr val="dk1"/>
                </a:solidFill>
              </a:rPr>
              <a:t>Base LAMP (</a:t>
            </a:r>
            <a:r>
              <a:rPr lang="en-US" sz="1800" dirty="0">
                <a:solidFill>
                  <a:srgbClr val="999999"/>
                </a:solidFill>
              </a:rPr>
              <a:t>grey</a:t>
            </a:r>
            <a:r>
              <a:rPr lang="en-US" sz="1800" dirty="0">
                <a:solidFill>
                  <a:schemeClr val="dk1"/>
                </a:solidFill>
              </a:rPr>
              <a:t>) and all MOS components</a:t>
            </a:r>
            <a:endParaRPr sz="1800" dirty="0">
              <a:solidFill>
                <a:schemeClr val="dk1"/>
              </a:solidFill>
            </a:endParaRPr>
          </a:p>
        </p:txBody>
      </p:sp>
      <p:sp>
        <p:nvSpPr>
          <p:cNvPr id="8" name="Google Shape;527;g876d9d0431_0_69"/>
          <p:cNvSpPr txBox="1">
            <a:spLocks/>
          </p:cNvSpPr>
          <p:nvPr/>
        </p:nvSpPr>
        <p:spPr>
          <a:xfrm>
            <a:off x="1485900" y="0"/>
            <a:ext cx="6172200" cy="628650"/>
          </a:xfrm>
          <a:prstGeom prst="rect">
            <a:avLst/>
          </a:prstGeom>
          <a:no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Arial"/>
              <a:buNone/>
              <a:defRPr sz="3200" b="1" i="0" u="none" strike="noStrike" cap="none">
                <a:solidFill>
                  <a:schemeClr val="bg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2800"/>
            </a:pPr>
            <a:r>
              <a:rPr lang="en-US" sz="2400" dirty="0" smtClean="0">
                <a:solidFill>
                  <a:srgbClr val="000000"/>
                </a:solidFill>
              </a:rPr>
              <a:t>Alaska LAMP </a:t>
            </a:r>
            <a:r>
              <a:rPr lang="en-US" sz="2400" dirty="0" smtClean="0">
                <a:solidFill>
                  <a:srgbClr val="FF0000"/>
                </a:solidFill>
              </a:rPr>
              <a:t>Lightning</a:t>
            </a:r>
            <a:endParaRPr lang="en-US" sz="2400" dirty="0">
              <a:solidFill>
                <a:srgbClr val="FF0000"/>
              </a:solidFill>
            </a:endParaRPr>
          </a:p>
        </p:txBody>
      </p:sp>
      <p:sp>
        <p:nvSpPr>
          <p:cNvPr id="9" name="TextBox 8"/>
          <p:cNvSpPr txBox="1"/>
          <p:nvPr/>
        </p:nvSpPr>
        <p:spPr>
          <a:xfrm>
            <a:off x="7068016" y="2323385"/>
            <a:ext cx="1899684" cy="738664"/>
          </a:xfrm>
          <a:prstGeom prst="rect">
            <a:avLst/>
          </a:prstGeom>
          <a:noFill/>
          <a:ln>
            <a:solidFill>
              <a:srgbClr val="FF0000"/>
            </a:solidFill>
          </a:ln>
        </p:spPr>
        <p:txBody>
          <a:bodyPr wrap="square" rtlCol="0">
            <a:spAutoFit/>
          </a:bodyPr>
          <a:lstStyle/>
          <a:p>
            <a:pPr algn="ctr"/>
            <a:r>
              <a:rPr lang="en-US" dirty="0" smtClean="0"/>
              <a:t>A complete verification report can be found </a:t>
            </a:r>
            <a:r>
              <a:rPr lang="en-US" dirty="0" smtClean="0">
                <a:hlinkClick r:id="rId4"/>
              </a:rPr>
              <a:t>here</a:t>
            </a:r>
            <a:endParaRPr lang="en-US" dirty="0" smtClean="0"/>
          </a:p>
        </p:txBody>
      </p:sp>
      <p:sp>
        <p:nvSpPr>
          <p:cNvPr id="2" name="Title 1" hidden="1"/>
          <p:cNvSpPr>
            <a:spLocks noGrp="1"/>
          </p:cNvSpPr>
          <p:nvPr>
            <p:ph type="title"/>
          </p:nvPr>
        </p:nvSpPr>
        <p:spPr/>
        <p:txBody>
          <a:bodyPr/>
          <a:lstStyle/>
          <a:p>
            <a:r>
              <a:rPr lang="en-US" dirty="0" smtClean="0"/>
              <a:t>Alaska LAMP Lightning</a:t>
            </a:r>
            <a:endParaRPr lang="en-US" dirty="0"/>
          </a:p>
        </p:txBody>
      </p:sp>
    </p:spTree>
    <p:extLst>
      <p:ext uri="{BB962C8B-B14F-4D97-AF65-F5344CB8AC3E}">
        <p14:creationId xmlns:p14="http://schemas.microsoft.com/office/powerpoint/2010/main" val="38087828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7" name="Google Shape;497;g876d9d0431_0_45"/>
          <p:cNvSpPr txBox="1"/>
          <p:nvPr/>
        </p:nvSpPr>
        <p:spPr>
          <a:xfrm>
            <a:off x="956259" y="4167338"/>
            <a:ext cx="7374079" cy="528977"/>
          </a:xfrm>
          <a:prstGeom prst="rect">
            <a:avLst/>
          </a:prstGeom>
          <a:noFill/>
          <a:ln>
            <a:noFill/>
          </a:ln>
        </p:spPr>
        <p:txBody>
          <a:bodyPr spcFirstLastPara="1" wrap="square" lIns="68569" tIns="34275" rIns="68569" bIns="34275" anchor="t" anchorCtr="0">
            <a:noAutofit/>
          </a:bodyPr>
          <a:lstStyle/>
          <a:p>
            <a:pPr marL="285750" indent="-285750">
              <a:buSzPts val="2400"/>
              <a:buFont typeface="Arial" panose="020B0604020202020204" pitchFamily="34" charset="0"/>
              <a:buChar char="•"/>
            </a:pPr>
            <a:r>
              <a:rPr lang="en-US" dirty="0">
                <a:solidFill>
                  <a:schemeClr val="dk1"/>
                </a:solidFill>
              </a:rPr>
              <a:t>Base LAMP </a:t>
            </a:r>
            <a:r>
              <a:rPr lang="en-US" b="1" dirty="0">
                <a:solidFill>
                  <a:schemeClr val="bg2"/>
                </a:solidFill>
              </a:rPr>
              <a:t>primary</a:t>
            </a:r>
            <a:r>
              <a:rPr lang="en-US" dirty="0">
                <a:solidFill>
                  <a:schemeClr val="dk1"/>
                </a:solidFill>
              </a:rPr>
              <a:t> (with ECMWF) improvement over </a:t>
            </a:r>
            <a:r>
              <a:rPr lang="en-US" b="1" dirty="0">
                <a:solidFill>
                  <a:schemeClr val="bg1">
                    <a:lumMod val="50000"/>
                  </a:schemeClr>
                </a:solidFill>
              </a:rPr>
              <a:t>backup</a:t>
            </a:r>
            <a:r>
              <a:rPr lang="en-US" dirty="0">
                <a:solidFill>
                  <a:schemeClr val="dk1"/>
                </a:solidFill>
              </a:rPr>
              <a:t> (no ECMWF) </a:t>
            </a:r>
            <a:endParaRPr dirty="0">
              <a:solidFill>
                <a:schemeClr val="dk1"/>
              </a:solidFill>
            </a:endParaRPr>
          </a:p>
          <a:p>
            <a:pPr marL="285750" indent="-285750">
              <a:buSzPts val="2400"/>
              <a:buFont typeface="Arial" panose="020B0604020202020204" pitchFamily="34" charset="0"/>
              <a:buChar char="•"/>
            </a:pPr>
            <a:r>
              <a:rPr lang="en-US" dirty="0">
                <a:solidFill>
                  <a:schemeClr val="dk1"/>
                </a:solidFill>
              </a:rPr>
              <a:t>NBM will receive </a:t>
            </a:r>
            <a:r>
              <a:rPr lang="en-US" b="1" dirty="0">
                <a:solidFill>
                  <a:schemeClr val="bg2"/>
                </a:solidFill>
              </a:rPr>
              <a:t>primary</a:t>
            </a:r>
            <a:r>
              <a:rPr lang="en-US" dirty="0">
                <a:solidFill>
                  <a:schemeClr val="dk1"/>
                </a:solidFill>
              </a:rPr>
              <a:t>, public will receive </a:t>
            </a:r>
            <a:r>
              <a:rPr lang="en-US" b="1" dirty="0">
                <a:solidFill>
                  <a:schemeClr val="bg1">
                    <a:lumMod val="50000"/>
                  </a:schemeClr>
                </a:solidFill>
              </a:rPr>
              <a:t>backup</a:t>
            </a:r>
            <a:r>
              <a:rPr lang="en-US" dirty="0">
                <a:solidFill>
                  <a:schemeClr val="dk1"/>
                </a:solidFill>
              </a:rPr>
              <a:t> per NWS agreement with ECMWF</a:t>
            </a:r>
            <a:endParaRPr dirty="0">
              <a:solidFill>
                <a:schemeClr val="dk1"/>
              </a:solidFill>
            </a:endParaRPr>
          </a:p>
        </p:txBody>
      </p:sp>
      <p:sp>
        <p:nvSpPr>
          <p:cNvPr id="10" name="Google Shape;527;g876d9d0431_0_69"/>
          <p:cNvSpPr txBox="1">
            <a:spLocks/>
          </p:cNvSpPr>
          <p:nvPr/>
        </p:nvSpPr>
        <p:spPr>
          <a:xfrm>
            <a:off x="1218837" y="108486"/>
            <a:ext cx="6887274" cy="628650"/>
          </a:xfrm>
          <a:prstGeom prst="rect">
            <a:avLst/>
          </a:prstGeom>
          <a:no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Arial"/>
              <a:buNone/>
              <a:defRPr sz="3200" b="1" i="0" u="none" strike="noStrike" cap="none">
                <a:solidFill>
                  <a:schemeClr val="bg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2800"/>
            </a:pPr>
            <a:r>
              <a:rPr lang="en-US" sz="2400" dirty="0">
                <a:solidFill>
                  <a:srgbClr val="000000"/>
                </a:solidFill>
              </a:rPr>
              <a:t>Alaska Base LAMP </a:t>
            </a:r>
            <a:r>
              <a:rPr lang="en-US" sz="2400" dirty="0" smtClean="0">
                <a:solidFill>
                  <a:srgbClr val="FF0000"/>
                </a:solidFill>
              </a:rPr>
              <a:t>Convection</a:t>
            </a:r>
            <a:endParaRPr lang="en-US" sz="2400" dirty="0"/>
          </a:p>
          <a:p>
            <a:pPr>
              <a:buSzPts val="2800"/>
            </a:pPr>
            <a:r>
              <a:rPr lang="en-US" sz="2400" dirty="0"/>
              <a:t>Primary vs Backup Forecasts</a:t>
            </a:r>
          </a:p>
        </p:txBody>
      </p:sp>
      <p:pic>
        <p:nvPicPr>
          <p:cNvPr id="4" name="Picture 3" descr="Brier Skill Score Convection, 12z, MRMS region Cool season, Dependent&#10;">
            <a:extLst>
              <a:ext uri="{FF2B5EF4-FFF2-40B4-BE49-F238E27FC236}">
                <a16:creationId xmlns:a16="http://schemas.microsoft.com/office/drawing/2014/main" id="{35137D87-5364-324F-8D6B-08803E842C64}"/>
              </a:ext>
            </a:extLst>
          </p:cNvPr>
          <p:cNvPicPr>
            <a:picLocks noChangeAspect="1"/>
          </p:cNvPicPr>
          <p:nvPr/>
        </p:nvPicPr>
        <p:blipFill>
          <a:blip r:embed="rId3"/>
          <a:stretch>
            <a:fillRect/>
          </a:stretch>
        </p:blipFill>
        <p:spPr>
          <a:xfrm>
            <a:off x="527551" y="1072749"/>
            <a:ext cx="4059937" cy="3044952"/>
          </a:xfrm>
          <a:prstGeom prst="rect">
            <a:avLst/>
          </a:prstGeom>
        </p:spPr>
      </p:pic>
      <p:pic>
        <p:nvPicPr>
          <p:cNvPr id="6" name="Picture 5" descr="Brier Skill Score Convection, 12z, land region  Cool season, Dependent&#10;">
            <a:extLst>
              <a:ext uri="{FF2B5EF4-FFF2-40B4-BE49-F238E27FC236}">
                <a16:creationId xmlns:a16="http://schemas.microsoft.com/office/drawing/2014/main" id="{47DDAE27-7599-2E47-9BC8-86447C0EC03C}"/>
              </a:ext>
            </a:extLst>
          </p:cNvPr>
          <p:cNvPicPr>
            <a:picLocks noChangeAspect="1"/>
          </p:cNvPicPr>
          <p:nvPr/>
        </p:nvPicPr>
        <p:blipFill>
          <a:blip r:embed="rId4"/>
          <a:stretch>
            <a:fillRect/>
          </a:stretch>
        </p:blipFill>
        <p:spPr>
          <a:xfrm>
            <a:off x="4700204" y="1072749"/>
            <a:ext cx="4059936" cy="3044952"/>
          </a:xfrm>
          <a:prstGeom prst="rect">
            <a:avLst/>
          </a:prstGeom>
        </p:spPr>
      </p:pic>
      <p:sp>
        <p:nvSpPr>
          <p:cNvPr id="496" name="Google Shape;496;g876d9d0431_0_45" descr="Brier Skill Score Convection, 12z, MRMS region Cool season, Dependent&#10;"/>
          <p:cNvSpPr txBox="1"/>
          <p:nvPr/>
        </p:nvSpPr>
        <p:spPr>
          <a:xfrm>
            <a:off x="1218837" y="894837"/>
            <a:ext cx="2821050" cy="495900"/>
          </a:xfrm>
          <a:prstGeom prst="rect">
            <a:avLst/>
          </a:prstGeom>
          <a:solidFill>
            <a:schemeClr val="lt1"/>
          </a:solidFill>
          <a:ln w="9525" cap="flat" cmpd="sng">
            <a:solidFill>
              <a:srgbClr val="0000FF"/>
            </a:solidFill>
            <a:prstDash val="solid"/>
            <a:round/>
            <a:headEnd type="none" w="sm" len="sm"/>
            <a:tailEnd type="none" w="sm" len="sm"/>
          </a:ln>
        </p:spPr>
        <p:txBody>
          <a:bodyPr spcFirstLastPara="1" wrap="square" lIns="68569" tIns="34275" rIns="68569" bIns="34275" anchor="t" anchorCtr="0">
            <a:noAutofit/>
          </a:bodyPr>
          <a:lstStyle/>
          <a:p>
            <a:pPr algn="ctr"/>
            <a:r>
              <a:rPr lang="en-US" sz="1500" dirty="0"/>
              <a:t>Convection, 12z, MRMS region </a:t>
            </a:r>
            <a:endParaRPr sz="1500" dirty="0"/>
          </a:p>
          <a:p>
            <a:pPr algn="ctr"/>
            <a:r>
              <a:rPr lang="en-US" sz="1500" dirty="0"/>
              <a:t>Cool season, Dependent</a:t>
            </a:r>
            <a:endParaRPr sz="1050" dirty="0"/>
          </a:p>
        </p:txBody>
      </p:sp>
      <p:sp>
        <p:nvSpPr>
          <p:cNvPr id="498" name="Google Shape;498;g876d9d0431_0_45"/>
          <p:cNvSpPr txBox="1"/>
          <p:nvPr/>
        </p:nvSpPr>
        <p:spPr>
          <a:xfrm>
            <a:off x="5355036" y="894837"/>
            <a:ext cx="2751075" cy="495900"/>
          </a:xfrm>
          <a:prstGeom prst="rect">
            <a:avLst/>
          </a:prstGeom>
          <a:solidFill>
            <a:schemeClr val="lt1"/>
          </a:solidFill>
          <a:ln w="9525" cap="flat" cmpd="sng">
            <a:solidFill>
              <a:srgbClr val="0000FF"/>
            </a:solidFill>
            <a:prstDash val="solid"/>
            <a:round/>
            <a:headEnd type="none" w="sm" len="sm"/>
            <a:tailEnd type="none" w="sm" len="sm"/>
          </a:ln>
        </p:spPr>
        <p:txBody>
          <a:bodyPr spcFirstLastPara="1" wrap="square" lIns="68569" tIns="34275" rIns="68569" bIns="34275" anchor="t" anchorCtr="0">
            <a:noAutofit/>
          </a:bodyPr>
          <a:lstStyle/>
          <a:p>
            <a:pPr algn="ctr"/>
            <a:r>
              <a:rPr lang="en-US" sz="1500" dirty="0"/>
              <a:t>Convection, 12z, land region </a:t>
            </a:r>
            <a:endParaRPr sz="1500" dirty="0"/>
          </a:p>
          <a:p>
            <a:pPr algn="ctr"/>
            <a:r>
              <a:rPr lang="en-US" sz="1500" dirty="0"/>
              <a:t>Cool season, Dependent</a:t>
            </a:r>
            <a:endParaRPr sz="1050" dirty="0"/>
          </a:p>
        </p:txBody>
      </p:sp>
      <p:sp>
        <p:nvSpPr>
          <p:cNvPr id="2" name="Title 1" hidden="1"/>
          <p:cNvSpPr>
            <a:spLocks noGrp="1"/>
          </p:cNvSpPr>
          <p:nvPr>
            <p:ph type="title"/>
          </p:nvPr>
        </p:nvSpPr>
        <p:spPr/>
        <p:txBody>
          <a:bodyPr/>
          <a:lstStyle/>
          <a:p>
            <a:r>
              <a:rPr lang="en-US" dirty="0" smtClean="0"/>
              <a:t>AK Base LAMP Convection Primary vs</a:t>
            </a:r>
            <a:r>
              <a:rPr lang="en-US" baseline="0" dirty="0" smtClean="0"/>
              <a:t> Backup Forecast Verification Cool Season</a:t>
            </a:r>
            <a:endParaRPr lang="en-US" dirty="0"/>
          </a:p>
        </p:txBody>
      </p:sp>
    </p:spTree>
    <p:extLst>
      <p:ext uri="{BB962C8B-B14F-4D97-AF65-F5344CB8AC3E}">
        <p14:creationId xmlns:p14="http://schemas.microsoft.com/office/powerpoint/2010/main" val="38242283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7" name="Google Shape;497;g876d9d0431_0_45"/>
          <p:cNvSpPr txBox="1"/>
          <p:nvPr/>
        </p:nvSpPr>
        <p:spPr>
          <a:xfrm>
            <a:off x="956259" y="4167338"/>
            <a:ext cx="7374079" cy="528977"/>
          </a:xfrm>
          <a:prstGeom prst="rect">
            <a:avLst/>
          </a:prstGeom>
          <a:noFill/>
          <a:ln>
            <a:noFill/>
          </a:ln>
        </p:spPr>
        <p:txBody>
          <a:bodyPr spcFirstLastPara="1" wrap="square" lIns="68569" tIns="34275" rIns="68569" bIns="34275" anchor="t" anchorCtr="0">
            <a:noAutofit/>
          </a:bodyPr>
          <a:lstStyle/>
          <a:p>
            <a:pPr marL="285750" indent="-285750">
              <a:buSzPts val="2400"/>
              <a:buFont typeface="Arial" panose="020B0604020202020204" pitchFamily="34" charset="0"/>
              <a:buChar char="•"/>
            </a:pPr>
            <a:r>
              <a:rPr lang="en-US" dirty="0">
                <a:solidFill>
                  <a:schemeClr val="dk1"/>
                </a:solidFill>
              </a:rPr>
              <a:t>Base LAMP </a:t>
            </a:r>
            <a:r>
              <a:rPr lang="en-US" b="1" dirty="0">
                <a:solidFill>
                  <a:schemeClr val="bg2"/>
                </a:solidFill>
              </a:rPr>
              <a:t>primary</a:t>
            </a:r>
            <a:r>
              <a:rPr lang="en-US" dirty="0">
                <a:solidFill>
                  <a:schemeClr val="dk1"/>
                </a:solidFill>
              </a:rPr>
              <a:t> (with ECMWF) improvement over </a:t>
            </a:r>
            <a:r>
              <a:rPr lang="en-US" b="1" dirty="0">
                <a:solidFill>
                  <a:schemeClr val="bg1">
                    <a:lumMod val="50000"/>
                  </a:schemeClr>
                </a:solidFill>
              </a:rPr>
              <a:t>backup</a:t>
            </a:r>
            <a:r>
              <a:rPr lang="en-US" dirty="0">
                <a:solidFill>
                  <a:schemeClr val="dk1"/>
                </a:solidFill>
              </a:rPr>
              <a:t> (no ECMWF) </a:t>
            </a:r>
            <a:endParaRPr dirty="0">
              <a:solidFill>
                <a:schemeClr val="dk1"/>
              </a:solidFill>
            </a:endParaRPr>
          </a:p>
          <a:p>
            <a:pPr marL="285750" indent="-285750">
              <a:buSzPts val="2400"/>
              <a:buFont typeface="Arial" panose="020B0604020202020204" pitchFamily="34" charset="0"/>
              <a:buChar char="•"/>
            </a:pPr>
            <a:r>
              <a:rPr lang="en-US" dirty="0">
                <a:solidFill>
                  <a:schemeClr val="dk1"/>
                </a:solidFill>
              </a:rPr>
              <a:t>NBM will receive </a:t>
            </a:r>
            <a:r>
              <a:rPr lang="en-US" b="1" dirty="0">
                <a:solidFill>
                  <a:schemeClr val="bg2"/>
                </a:solidFill>
              </a:rPr>
              <a:t>primary</a:t>
            </a:r>
            <a:r>
              <a:rPr lang="en-US" dirty="0">
                <a:solidFill>
                  <a:schemeClr val="dk1"/>
                </a:solidFill>
              </a:rPr>
              <a:t>, public will receive </a:t>
            </a:r>
            <a:r>
              <a:rPr lang="en-US" b="1" dirty="0">
                <a:solidFill>
                  <a:schemeClr val="bg1">
                    <a:lumMod val="50000"/>
                  </a:schemeClr>
                </a:solidFill>
              </a:rPr>
              <a:t>backup</a:t>
            </a:r>
            <a:r>
              <a:rPr lang="en-US" dirty="0">
                <a:solidFill>
                  <a:schemeClr val="dk1"/>
                </a:solidFill>
              </a:rPr>
              <a:t> per NWS agreement with ECMWF</a:t>
            </a:r>
            <a:endParaRPr dirty="0">
              <a:solidFill>
                <a:schemeClr val="dk1"/>
              </a:solidFill>
            </a:endParaRPr>
          </a:p>
        </p:txBody>
      </p:sp>
      <p:sp>
        <p:nvSpPr>
          <p:cNvPr id="10" name="Google Shape;527;g876d9d0431_0_69"/>
          <p:cNvSpPr txBox="1">
            <a:spLocks/>
          </p:cNvSpPr>
          <p:nvPr/>
        </p:nvSpPr>
        <p:spPr>
          <a:xfrm>
            <a:off x="1218837" y="108486"/>
            <a:ext cx="6887274" cy="628650"/>
          </a:xfrm>
          <a:prstGeom prst="rect">
            <a:avLst/>
          </a:prstGeom>
          <a:no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Arial"/>
              <a:buNone/>
              <a:defRPr sz="3200" b="1" i="0" u="none" strike="noStrike" cap="none">
                <a:solidFill>
                  <a:schemeClr val="bg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2800"/>
            </a:pPr>
            <a:r>
              <a:rPr lang="en-US" sz="2400" dirty="0">
                <a:solidFill>
                  <a:srgbClr val="000000"/>
                </a:solidFill>
              </a:rPr>
              <a:t>Alaska Base LAMP </a:t>
            </a:r>
            <a:r>
              <a:rPr lang="en-US" sz="2400" dirty="0" smtClean="0">
                <a:solidFill>
                  <a:srgbClr val="FF0000"/>
                </a:solidFill>
              </a:rPr>
              <a:t>Convection</a:t>
            </a:r>
            <a:endParaRPr lang="en-US" sz="2400" dirty="0"/>
          </a:p>
          <a:p>
            <a:pPr>
              <a:buSzPts val="2800"/>
            </a:pPr>
            <a:r>
              <a:rPr lang="en-US" sz="2400" dirty="0"/>
              <a:t>Primary vs Backup Forecasts</a:t>
            </a:r>
          </a:p>
        </p:txBody>
      </p:sp>
      <p:pic>
        <p:nvPicPr>
          <p:cNvPr id="3" name="Picture 2" descr="Brier Skill Score Convection, 12z, MRMS region Warm season, Dependent&#10;">
            <a:extLst>
              <a:ext uri="{FF2B5EF4-FFF2-40B4-BE49-F238E27FC236}">
                <a16:creationId xmlns:a16="http://schemas.microsoft.com/office/drawing/2014/main" id="{D6E899DA-068E-D543-9A18-F8630C1C8CF0}"/>
              </a:ext>
            </a:extLst>
          </p:cNvPr>
          <p:cNvPicPr>
            <a:picLocks noChangeAspect="1"/>
          </p:cNvPicPr>
          <p:nvPr/>
        </p:nvPicPr>
        <p:blipFill>
          <a:blip r:embed="rId3"/>
          <a:stretch>
            <a:fillRect/>
          </a:stretch>
        </p:blipFill>
        <p:spPr>
          <a:xfrm>
            <a:off x="517260" y="1072748"/>
            <a:ext cx="4059936" cy="3044952"/>
          </a:xfrm>
          <a:prstGeom prst="rect">
            <a:avLst/>
          </a:prstGeom>
        </p:spPr>
      </p:pic>
      <p:sp>
        <p:nvSpPr>
          <p:cNvPr id="496" name="Google Shape;496;g876d9d0431_0_45"/>
          <p:cNvSpPr txBox="1"/>
          <p:nvPr/>
        </p:nvSpPr>
        <p:spPr>
          <a:xfrm>
            <a:off x="1218837" y="894837"/>
            <a:ext cx="2821050" cy="495900"/>
          </a:xfrm>
          <a:prstGeom prst="rect">
            <a:avLst/>
          </a:prstGeom>
          <a:solidFill>
            <a:schemeClr val="lt1"/>
          </a:solidFill>
          <a:ln w="9525" cap="flat" cmpd="sng">
            <a:solidFill>
              <a:srgbClr val="0000FF"/>
            </a:solidFill>
            <a:prstDash val="solid"/>
            <a:round/>
            <a:headEnd type="none" w="sm" len="sm"/>
            <a:tailEnd type="none" w="sm" len="sm"/>
          </a:ln>
        </p:spPr>
        <p:txBody>
          <a:bodyPr spcFirstLastPara="1" wrap="square" lIns="68569" tIns="34275" rIns="68569" bIns="34275" anchor="t" anchorCtr="0">
            <a:noAutofit/>
          </a:bodyPr>
          <a:lstStyle/>
          <a:p>
            <a:pPr algn="ctr"/>
            <a:r>
              <a:rPr lang="en-US" sz="1500" dirty="0"/>
              <a:t>Convection, 12z, MRMS region </a:t>
            </a:r>
            <a:endParaRPr sz="1500" dirty="0"/>
          </a:p>
          <a:p>
            <a:pPr algn="ctr"/>
            <a:r>
              <a:rPr lang="en-US" sz="1500" dirty="0"/>
              <a:t>Warm season, Dependent</a:t>
            </a:r>
            <a:endParaRPr sz="1050" dirty="0"/>
          </a:p>
        </p:txBody>
      </p:sp>
      <p:pic>
        <p:nvPicPr>
          <p:cNvPr id="7" name="Picture 6" descr="Brier Skill Score Convection, 12z, land region Warm season, Dependent&#10;">
            <a:extLst>
              <a:ext uri="{FF2B5EF4-FFF2-40B4-BE49-F238E27FC236}">
                <a16:creationId xmlns:a16="http://schemas.microsoft.com/office/drawing/2014/main" id="{E77EEEF1-B39F-8C4B-997A-5C9F82543D82}"/>
              </a:ext>
            </a:extLst>
          </p:cNvPr>
          <p:cNvPicPr>
            <a:picLocks noChangeAspect="1"/>
          </p:cNvPicPr>
          <p:nvPr/>
        </p:nvPicPr>
        <p:blipFill>
          <a:blip r:embed="rId4"/>
          <a:stretch>
            <a:fillRect/>
          </a:stretch>
        </p:blipFill>
        <p:spPr>
          <a:xfrm>
            <a:off x="4690168" y="1072750"/>
            <a:ext cx="4059936" cy="3044952"/>
          </a:xfrm>
          <a:prstGeom prst="rect">
            <a:avLst/>
          </a:prstGeom>
        </p:spPr>
      </p:pic>
      <p:sp>
        <p:nvSpPr>
          <p:cNvPr id="498" name="Google Shape;498;g876d9d0431_0_45"/>
          <p:cNvSpPr txBox="1"/>
          <p:nvPr/>
        </p:nvSpPr>
        <p:spPr>
          <a:xfrm>
            <a:off x="5355036" y="894837"/>
            <a:ext cx="2751075" cy="495900"/>
          </a:xfrm>
          <a:prstGeom prst="rect">
            <a:avLst/>
          </a:prstGeom>
          <a:solidFill>
            <a:schemeClr val="lt1"/>
          </a:solidFill>
          <a:ln w="9525" cap="flat" cmpd="sng">
            <a:solidFill>
              <a:srgbClr val="0000FF"/>
            </a:solidFill>
            <a:prstDash val="solid"/>
            <a:round/>
            <a:headEnd type="none" w="sm" len="sm"/>
            <a:tailEnd type="none" w="sm" len="sm"/>
          </a:ln>
        </p:spPr>
        <p:txBody>
          <a:bodyPr spcFirstLastPara="1" wrap="square" lIns="68569" tIns="34275" rIns="68569" bIns="34275" anchor="t" anchorCtr="0">
            <a:noAutofit/>
          </a:bodyPr>
          <a:lstStyle/>
          <a:p>
            <a:pPr algn="ctr"/>
            <a:r>
              <a:rPr lang="en-US" sz="1500" dirty="0"/>
              <a:t>Convection, 12z, land region </a:t>
            </a:r>
            <a:endParaRPr sz="1500" dirty="0"/>
          </a:p>
          <a:p>
            <a:pPr algn="ctr"/>
            <a:r>
              <a:rPr lang="en-US" sz="1500" dirty="0"/>
              <a:t>Warm season, Dependent</a:t>
            </a:r>
            <a:endParaRPr sz="1050" dirty="0"/>
          </a:p>
        </p:txBody>
      </p:sp>
      <p:sp>
        <p:nvSpPr>
          <p:cNvPr id="2" name="Title 1" hidden="1"/>
          <p:cNvSpPr>
            <a:spLocks noGrp="1"/>
          </p:cNvSpPr>
          <p:nvPr>
            <p:ph type="title"/>
          </p:nvPr>
        </p:nvSpPr>
        <p:spPr/>
        <p:txBody>
          <a:bodyPr/>
          <a:lstStyle/>
          <a:p>
            <a:r>
              <a:rPr lang="en-US" dirty="0" smtClean="0"/>
              <a:t>AK Base</a:t>
            </a:r>
            <a:r>
              <a:rPr lang="en-US" baseline="0" dirty="0" smtClean="0"/>
              <a:t> LAMP Convection Primary vs Backup Forecasts Warm Season</a:t>
            </a:r>
            <a:endParaRPr lang="en-US" dirty="0"/>
          </a:p>
        </p:txBody>
      </p:sp>
    </p:spTree>
    <p:extLst>
      <p:ext uri="{BB962C8B-B14F-4D97-AF65-F5344CB8AC3E}">
        <p14:creationId xmlns:p14="http://schemas.microsoft.com/office/powerpoint/2010/main" val="9105784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7" name="Google Shape;497;g876d9d0431_0_45"/>
          <p:cNvSpPr txBox="1"/>
          <p:nvPr/>
        </p:nvSpPr>
        <p:spPr>
          <a:xfrm>
            <a:off x="956259" y="4167338"/>
            <a:ext cx="7374079" cy="528977"/>
          </a:xfrm>
          <a:prstGeom prst="rect">
            <a:avLst/>
          </a:prstGeom>
          <a:noFill/>
          <a:ln>
            <a:noFill/>
          </a:ln>
        </p:spPr>
        <p:txBody>
          <a:bodyPr spcFirstLastPara="1" wrap="square" lIns="68569" tIns="34275" rIns="68569" bIns="34275" anchor="t" anchorCtr="0">
            <a:noAutofit/>
          </a:bodyPr>
          <a:lstStyle/>
          <a:p>
            <a:pPr marL="285750" indent="-285750">
              <a:buSzPts val="2400"/>
              <a:buFont typeface="Arial" panose="020B0604020202020204" pitchFamily="34" charset="0"/>
              <a:buChar char="•"/>
            </a:pPr>
            <a:r>
              <a:rPr lang="en-US" dirty="0">
                <a:solidFill>
                  <a:schemeClr val="dk1"/>
                </a:solidFill>
              </a:rPr>
              <a:t>Base LAMP </a:t>
            </a:r>
            <a:r>
              <a:rPr lang="en-US" b="1" dirty="0">
                <a:solidFill>
                  <a:schemeClr val="bg2"/>
                </a:solidFill>
              </a:rPr>
              <a:t>primary</a:t>
            </a:r>
            <a:r>
              <a:rPr lang="en-US" dirty="0">
                <a:solidFill>
                  <a:schemeClr val="dk1"/>
                </a:solidFill>
              </a:rPr>
              <a:t> (with ECMWF) improvement over </a:t>
            </a:r>
            <a:r>
              <a:rPr lang="en-US" b="1" dirty="0">
                <a:solidFill>
                  <a:schemeClr val="bg1">
                    <a:lumMod val="50000"/>
                  </a:schemeClr>
                </a:solidFill>
              </a:rPr>
              <a:t>backup</a:t>
            </a:r>
            <a:r>
              <a:rPr lang="en-US" dirty="0">
                <a:solidFill>
                  <a:schemeClr val="dk1"/>
                </a:solidFill>
              </a:rPr>
              <a:t> (no ECMWF) </a:t>
            </a:r>
            <a:endParaRPr dirty="0">
              <a:solidFill>
                <a:schemeClr val="dk1"/>
              </a:solidFill>
            </a:endParaRPr>
          </a:p>
          <a:p>
            <a:pPr marL="285750" indent="-285750">
              <a:buSzPts val="2400"/>
              <a:buFont typeface="Arial" panose="020B0604020202020204" pitchFamily="34" charset="0"/>
              <a:buChar char="•"/>
            </a:pPr>
            <a:r>
              <a:rPr lang="en-US" dirty="0">
                <a:solidFill>
                  <a:schemeClr val="dk1"/>
                </a:solidFill>
              </a:rPr>
              <a:t>NBM will receive </a:t>
            </a:r>
            <a:r>
              <a:rPr lang="en-US" b="1" dirty="0">
                <a:solidFill>
                  <a:schemeClr val="bg2"/>
                </a:solidFill>
              </a:rPr>
              <a:t>primary</a:t>
            </a:r>
            <a:r>
              <a:rPr lang="en-US" dirty="0">
                <a:solidFill>
                  <a:schemeClr val="dk1"/>
                </a:solidFill>
              </a:rPr>
              <a:t>, public will receive </a:t>
            </a:r>
            <a:r>
              <a:rPr lang="en-US" b="1" dirty="0">
                <a:solidFill>
                  <a:schemeClr val="bg1">
                    <a:lumMod val="50000"/>
                  </a:schemeClr>
                </a:solidFill>
              </a:rPr>
              <a:t>backup</a:t>
            </a:r>
            <a:r>
              <a:rPr lang="en-US" dirty="0">
                <a:solidFill>
                  <a:schemeClr val="dk1"/>
                </a:solidFill>
              </a:rPr>
              <a:t> per NWS agreement with ECMWF</a:t>
            </a:r>
            <a:endParaRPr dirty="0">
              <a:solidFill>
                <a:schemeClr val="dk1"/>
              </a:solidFill>
            </a:endParaRPr>
          </a:p>
        </p:txBody>
      </p:sp>
      <p:sp>
        <p:nvSpPr>
          <p:cNvPr id="10" name="Google Shape;527;g876d9d0431_0_69"/>
          <p:cNvSpPr txBox="1">
            <a:spLocks/>
          </p:cNvSpPr>
          <p:nvPr/>
        </p:nvSpPr>
        <p:spPr>
          <a:xfrm>
            <a:off x="1218837" y="108486"/>
            <a:ext cx="6887274" cy="628650"/>
          </a:xfrm>
          <a:prstGeom prst="rect">
            <a:avLst/>
          </a:prstGeom>
          <a:no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Arial"/>
              <a:buNone/>
              <a:defRPr sz="3200" b="1" i="0" u="none" strike="noStrike" cap="none">
                <a:solidFill>
                  <a:schemeClr val="bg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2800"/>
            </a:pPr>
            <a:r>
              <a:rPr lang="en-US" sz="2400" dirty="0">
                <a:solidFill>
                  <a:srgbClr val="000000"/>
                </a:solidFill>
              </a:rPr>
              <a:t>Alaska Base LAMP </a:t>
            </a:r>
            <a:r>
              <a:rPr lang="en-US" sz="2400" dirty="0" smtClean="0">
                <a:solidFill>
                  <a:srgbClr val="FF0000"/>
                </a:solidFill>
              </a:rPr>
              <a:t>Lightning</a:t>
            </a:r>
            <a:endParaRPr lang="en-US" sz="2400" dirty="0">
              <a:solidFill>
                <a:srgbClr val="FF0000"/>
              </a:solidFill>
            </a:endParaRPr>
          </a:p>
          <a:p>
            <a:pPr>
              <a:buSzPts val="2800"/>
            </a:pPr>
            <a:r>
              <a:rPr lang="en-US" sz="2400" dirty="0"/>
              <a:t>Primary vs Backup Forecasts</a:t>
            </a:r>
          </a:p>
        </p:txBody>
      </p:sp>
      <p:pic>
        <p:nvPicPr>
          <p:cNvPr id="4" name="Picture 3" descr="Brier Skill Score Lightning, 12z, land region Cool season, Dependent&#10;">
            <a:extLst>
              <a:ext uri="{FF2B5EF4-FFF2-40B4-BE49-F238E27FC236}">
                <a16:creationId xmlns:a16="http://schemas.microsoft.com/office/drawing/2014/main" id="{35137D87-5364-324F-8D6B-08803E842C64}"/>
              </a:ext>
            </a:extLst>
          </p:cNvPr>
          <p:cNvPicPr>
            <a:picLocks noChangeAspect="1"/>
          </p:cNvPicPr>
          <p:nvPr/>
        </p:nvPicPr>
        <p:blipFill>
          <a:blip r:embed="rId3"/>
          <a:stretch>
            <a:fillRect/>
          </a:stretch>
        </p:blipFill>
        <p:spPr>
          <a:xfrm>
            <a:off x="527550" y="1072749"/>
            <a:ext cx="4060740" cy="3045554"/>
          </a:xfrm>
          <a:prstGeom prst="rect">
            <a:avLst/>
          </a:prstGeom>
        </p:spPr>
      </p:pic>
      <p:pic>
        <p:nvPicPr>
          <p:cNvPr id="3" name="Picture 2" descr="Brier Skill Score Lightning, 12z, land region  Cool season, Dependent&#10;">
            <a:extLst>
              <a:ext uri="{FF2B5EF4-FFF2-40B4-BE49-F238E27FC236}">
                <a16:creationId xmlns:a16="http://schemas.microsoft.com/office/drawing/2014/main" id="{0FBA10F3-ABA0-9F4D-ABCA-6FD10A1DAA82}"/>
              </a:ext>
            </a:extLst>
          </p:cNvPr>
          <p:cNvPicPr>
            <a:picLocks noChangeAspect="1"/>
          </p:cNvPicPr>
          <p:nvPr/>
        </p:nvPicPr>
        <p:blipFill>
          <a:blip r:embed="rId4"/>
          <a:stretch>
            <a:fillRect/>
          </a:stretch>
        </p:blipFill>
        <p:spPr>
          <a:xfrm>
            <a:off x="527550" y="1060500"/>
            <a:ext cx="4060740" cy="3045555"/>
          </a:xfrm>
          <a:prstGeom prst="rect">
            <a:avLst/>
          </a:prstGeom>
        </p:spPr>
      </p:pic>
      <p:sp>
        <p:nvSpPr>
          <p:cNvPr id="496" name="Google Shape;496;g876d9d0431_0_45"/>
          <p:cNvSpPr txBox="1"/>
          <p:nvPr/>
        </p:nvSpPr>
        <p:spPr>
          <a:xfrm>
            <a:off x="1218837" y="894837"/>
            <a:ext cx="2821050" cy="495900"/>
          </a:xfrm>
          <a:prstGeom prst="rect">
            <a:avLst/>
          </a:prstGeom>
          <a:solidFill>
            <a:schemeClr val="lt1"/>
          </a:solidFill>
          <a:ln w="9525" cap="flat" cmpd="sng">
            <a:solidFill>
              <a:srgbClr val="0000FF"/>
            </a:solidFill>
            <a:prstDash val="solid"/>
            <a:round/>
            <a:headEnd type="none" w="sm" len="sm"/>
            <a:tailEnd type="none" w="sm" len="sm"/>
          </a:ln>
        </p:spPr>
        <p:txBody>
          <a:bodyPr spcFirstLastPara="1" wrap="square" lIns="68569" tIns="34275" rIns="68569" bIns="34275" anchor="t" anchorCtr="0">
            <a:noAutofit/>
          </a:bodyPr>
          <a:lstStyle/>
          <a:p>
            <a:pPr algn="ctr"/>
            <a:r>
              <a:rPr lang="en-US" sz="1500" dirty="0"/>
              <a:t>Lightning, 12z, land region </a:t>
            </a:r>
            <a:endParaRPr sz="1500" dirty="0"/>
          </a:p>
          <a:p>
            <a:pPr algn="ctr"/>
            <a:r>
              <a:rPr lang="en-US" sz="1500" dirty="0"/>
              <a:t>Cool season, Dependent</a:t>
            </a:r>
            <a:endParaRPr sz="1050" dirty="0"/>
          </a:p>
        </p:txBody>
      </p:sp>
      <p:pic>
        <p:nvPicPr>
          <p:cNvPr id="7" name="Picture 6" descr="Brier Skill Score Lightning, 12z, land region  Warm season, Dependent&#10;">
            <a:extLst>
              <a:ext uri="{FF2B5EF4-FFF2-40B4-BE49-F238E27FC236}">
                <a16:creationId xmlns:a16="http://schemas.microsoft.com/office/drawing/2014/main" id="{F658DFBD-408D-E449-A5F3-D107AA94E686}"/>
              </a:ext>
            </a:extLst>
          </p:cNvPr>
          <p:cNvPicPr>
            <a:picLocks noChangeAspect="1"/>
          </p:cNvPicPr>
          <p:nvPr/>
        </p:nvPicPr>
        <p:blipFill>
          <a:blip r:embed="rId5"/>
          <a:stretch>
            <a:fillRect/>
          </a:stretch>
        </p:blipFill>
        <p:spPr>
          <a:xfrm>
            <a:off x="4588290" y="1072749"/>
            <a:ext cx="4060740" cy="3045556"/>
          </a:xfrm>
          <a:prstGeom prst="rect">
            <a:avLst/>
          </a:prstGeom>
        </p:spPr>
      </p:pic>
      <p:sp>
        <p:nvSpPr>
          <p:cNvPr id="498" name="Google Shape;498;g876d9d0431_0_45"/>
          <p:cNvSpPr txBox="1"/>
          <p:nvPr/>
        </p:nvSpPr>
        <p:spPr>
          <a:xfrm>
            <a:off x="5355036" y="894837"/>
            <a:ext cx="2751075" cy="495900"/>
          </a:xfrm>
          <a:prstGeom prst="rect">
            <a:avLst/>
          </a:prstGeom>
          <a:solidFill>
            <a:schemeClr val="lt1"/>
          </a:solidFill>
          <a:ln w="9525" cap="flat" cmpd="sng">
            <a:solidFill>
              <a:srgbClr val="0000FF"/>
            </a:solidFill>
            <a:prstDash val="solid"/>
            <a:round/>
            <a:headEnd type="none" w="sm" len="sm"/>
            <a:tailEnd type="none" w="sm" len="sm"/>
          </a:ln>
        </p:spPr>
        <p:txBody>
          <a:bodyPr spcFirstLastPara="1" wrap="square" lIns="68569" tIns="34275" rIns="68569" bIns="34275" anchor="t" anchorCtr="0">
            <a:noAutofit/>
          </a:bodyPr>
          <a:lstStyle/>
          <a:p>
            <a:pPr algn="ctr"/>
            <a:r>
              <a:rPr lang="en-US" sz="1500" dirty="0"/>
              <a:t>Lightning, 12z, land region </a:t>
            </a:r>
            <a:endParaRPr sz="1500" dirty="0"/>
          </a:p>
          <a:p>
            <a:pPr algn="ctr"/>
            <a:r>
              <a:rPr lang="en-US" sz="1500" dirty="0"/>
              <a:t>Warm season, Dependent</a:t>
            </a:r>
            <a:endParaRPr sz="1050" dirty="0"/>
          </a:p>
        </p:txBody>
      </p:sp>
      <p:sp>
        <p:nvSpPr>
          <p:cNvPr id="2" name="Title 1" hidden="1"/>
          <p:cNvSpPr>
            <a:spLocks noGrp="1"/>
          </p:cNvSpPr>
          <p:nvPr>
            <p:ph type="title"/>
          </p:nvPr>
        </p:nvSpPr>
        <p:spPr/>
        <p:txBody>
          <a:bodyPr/>
          <a:lstStyle/>
          <a:p>
            <a:r>
              <a:rPr lang="en-US" dirty="0" smtClean="0"/>
              <a:t>AK Base LAMP Lightning Primary vs Backup Forecasts</a:t>
            </a:r>
            <a:endParaRPr lang="en-US" dirty="0"/>
          </a:p>
        </p:txBody>
      </p:sp>
    </p:spTree>
    <p:extLst>
      <p:ext uri="{BB962C8B-B14F-4D97-AF65-F5344CB8AC3E}">
        <p14:creationId xmlns:p14="http://schemas.microsoft.com/office/powerpoint/2010/main" val="8141108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0"/>
          <p:cNvSpPr txBox="1">
            <a:spLocks noGrp="1"/>
          </p:cNvSpPr>
          <p:nvPr>
            <p:ph type="title"/>
          </p:nvPr>
        </p:nvSpPr>
        <p:spPr>
          <a:xfrm>
            <a:off x="228600" y="1699903"/>
            <a:ext cx="8686800" cy="1743694"/>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4400"/>
              <a:buNone/>
            </a:pPr>
            <a:r>
              <a:rPr lang="en" sz="4800" dirty="0" smtClean="0">
                <a:latin typeface="+mj-lt"/>
                <a:ea typeface="Libre Franklin Medium"/>
                <a:cs typeface="Libre Franklin Medium"/>
                <a:sym typeface="Libre Franklin Medium"/>
              </a:rPr>
              <a:t>LAMP/GLMP V2.3 Upgrades:</a:t>
            </a:r>
            <a:br>
              <a:rPr lang="en" sz="4800" dirty="0" smtClean="0">
                <a:latin typeface="+mj-lt"/>
                <a:ea typeface="Libre Franklin Medium"/>
                <a:cs typeface="Libre Franklin Medium"/>
                <a:sym typeface="Libre Franklin Medium"/>
              </a:rPr>
            </a:br>
            <a:r>
              <a:rPr lang="en" sz="3600" dirty="0">
                <a:latin typeface="+mj-lt"/>
                <a:ea typeface="Libre Franklin Medium"/>
                <a:cs typeface="Libre Franklin Medium"/>
                <a:sym typeface="Libre Franklin Medium"/>
              </a:rPr>
              <a:t>3</a:t>
            </a:r>
            <a:r>
              <a:rPr lang="en" sz="3600" dirty="0" smtClean="0">
                <a:latin typeface="+mj-lt"/>
                <a:ea typeface="Libre Franklin Medium"/>
                <a:cs typeface="Libre Franklin Medium"/>
                <a:sym typeface="Libre Franklin Medium"/>
              </a:rPr>
              <a:t>. Sky Cover </a:t>
            </a:r>
            <a:r>
              <a:rPr lang="en" sz="3600" dirty="0" smtClean="0">
                <a:latin typeface="+mj-lt"/>
                <a:ea typeface="Libre Franklin Medium"/>
                <a:cs typeface="Libre Franklin Medium"/>
                <a:sym typeface="Libre Franklin Medium"/>
              </a:rPr>
              <a:t>Upgrades</a:t>
            </a:r>
            <a:endParaRPr sz="3600" dirty="0">
              <a:latin typeface="+mj-lt"/>
            </a:endParaRPr>
          </a:p>
        </p:txBody>
      </p:sp>
    </p:spTree>
    <p:extLst>
      <p:ext uri="{BB962C8B-B14F-4D97-AF65-F5344CB8AC3E}">
        <p14:creationId xmlns:p14="http://schemas.microsoft.com/office/powerpoint/2010/main" val="1716621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9" name="Google Shape;379;p28"/>
          <p:cNvSpPr txBox="1">
            <a:spLocks noGrp="1"/>
          </p:cNvSpPr>
          <p:nvPr>
            <p:ph type="title"/>
          </p:nvPr>
        </p:nvSpPr>
        <p:spPr>
          <a:prstGeom prst="rect">
            <a:avLst/>
          </a:prstGeom>
          <a:noFill/>
          <a:ln>
            <a:noFill/>
          </a:ln>
        </p:spPr>
        <p:txBody>
          <a:bodyPr spcFirstLastPara="1" wrap="square" lIns="68569" tIns="34275" rIns="68569" bIns="34275" anchor="ctr" anchorCtr="0">
            <a:normAutofit/>
          </a:bodyPr>
          <a:lstStyle/>
          <a:p>
            <a:pPr>
              <a:buSzPts val="3200"/>
            </a:pPr>
            <a:r>
              <a:rPr lang="en-US" sz="3200" dirty="0">
                <a:solidFill>
                  <a:srgbClr val="000000"/>
                </a:solidFill>
              </a:rPr>
              <a:t>LMP/GLMP V2.3 </a:t>
            </a:r>
            <a:r>
              <a:rPr lang="en-US" sz="3200" dirty="0" smtClean="0">
                <a:solidFill>
                  <a:srgbClr val="000000"/>
                </a:solidFill>
              </a:rPr>
              <a:t>Upgrades: Sky Cover</a:t>
            </a:r>
            <a:endParaRPr sz="3200" dirty="0">
              <a:solidFill>
                <a:srgbClr val="000000"/>
              </a:solidFill>
            </a:endParaRPr>
          </a:p>
        </p:txBody>
      </p:sp>
      <p:sp>
        <p:nvSpPr>
          <p:cNvPr id="377" name="Google Shape;377;p28"/>
          <p:cNvSpPr txBox="1">
            <a:spLocks noGrp="1"/>
          </p:cNvSpPr>
          <p:nvPr>
            <p:ph type="body" idx="1"/>
          </p:nvPr>
        </p:nvSpPr>
        <p:spPr>
          <a:xfrm>
            <a:off x="320039" y="521208"/>
            <a:ext cx="8823961" cy="4105656"/>
          </a:xfrm>
          <a:prstGeom prst="rect">
            <a:avLst/>
          </a:prstGeom>
          <a:noFill/>
          <a:ln>
            <a:noFill/>
          </a:ln>
        </p:spPr>
        <p:txBody>
          <a:bodyPr spcFirstLastPara="1" wrap="square" lIns="68569" tIns="34275" rIns="68569" bIns="34275" anchor="t" anchorCtr="0">
            <a:noAutofit/>
          </a:bodyPr>
          <a:lstStyle/>
          <a:p>
            <a:pPr marL="428625" lvl="1" indent="-342900">
              <a:lnSpc>
                <a:spcPct val="120000"/>
              </a:lnSpc>
              <a:spcBef>
                <a:spcPts val="300"/>
              </a:spcBef>
              <a:buSzPct val="100000"/>
              <a:buFont typeface="Arial" panose="020B0604020202020204" pitchFamily="34" charset="0"/>
              <a:buChar char="•"/>
            </a:pPr>
            <a:r>
              <a:rPr lang="en-US" sz="2400" dirty="0" smtClean="0"/>
              <a:t>V2.3.0 </a:t>
            </a:r>
            <a:r>
              <a:rPr lang="en-US" sz="2400" dirty="0" smtClean="0"/>
              <a:t>highlights</a:t>
            </a:r>
            <a:r>
              <a:rPr lang="en-US" sz="2400" dirty="0"/>
              <a:t>:</a:t>
            </a:r>
            <a:endParaRPr sz="2400" dirty="0"/>
          </a:p>
          <a:p>
            <a:pPr marL="690563" lvl="1" indent="-342900">
              <a:lnSpc>
                <a:spcPct val="120000"/>
              </a:lnSpc>
              <a:spcBef>
                <a:spcPts val="0"/>
              </a:spcBef>
              <a:buClr>
                <a:srgbClr val="4A86E8"/>
              </a:buClr>
              <a:buSzPts val="1700"/>
              <a:buFont typeface="+mj-lt"/>
              <a:buAutoNum type="arabicPeriod" startAt="3"/>
            </a:pPr>
            <a:r>
              <a:rPr lang="en-US" sz="1600" dirty="0" smtClean="0">
                <a:solidFill>
                  <a:srgbClr val="4A86E8"/>
                </a:solidFill>
              </a:rPr>
              <a:t>Upgrades </a:t>
            </a:r>
            <a:r>
              <a:rPr lang="en-US" sz="1600" dirty="0" smtClean="0">
                <a:solidFill>
                  <a:srgbClr val="4A86E8"/>
                </a:solidFill>
              </a:rPr>
              <a:t>and expansion of CONUS GLMP </a:t>
            </a:r>
            <a:r>
              <a:rPr lang="en-US" sz="1600" dirty="0" smtClean="0">
                <a:solidFill>
                  <a:srgbClr val="FF0000"/>
                </a:solidFill>
              </a:rPr>
              <a:t>sky cover guidance (SKY) </a:t>
            </a:r>
            <a:r>
              <a:rPr lang="en-US" sz="1600" dirty="0" smtClean="0">
                <a:solidFill>
                  <a:srgbClr val="4A86E8"/>
                </a:solidFill>
              </a:rPr>
              <a:t>to the NBM CONUS domain and extension of forecast projections to 38 hours. </a:t>
            </a:r>
          </a:p>
          <a:p>
            <a:pPr marL="914400" lvl="2" indent="-223838">
              <a:lnSpc>
                <a:spcPct val="120000"/>
              </a:lnSpc>
              <a:buClr>
                <a:srgbClr val="4A86E8"/>
              </a:buClr>
              <a:buSzPts val="1700"/>
              <a:buFont typeface="Arial" panose="020B0604020202020204" pitchFamily="34" charset="0"/>
              <a:buChar char="•"/>
            </a:pPr>
            <a:r>
              <a:rPr lang="en-US" sz="1600" dirty="0" smtClean="0">
                <a:solidFill>
                  <a:srgbClr val="4A86E8"/>
                </a:solidFill>
              </a:rPr>
              <a:t>Utilizes </a:t>
            </a:r>
            <a:r>
              <a:rPr lang="en-US" sz="1600" dirty="0">
                <a:solidFill>
                  <a:srgbClr val="4A86E8"/>
                </a:solidFill>
              </a:rPr>
              <a:t>the recently-adopted “Meld” approach and incorporates the High Resolution Rapid Refresh (HRRR) model data over the CONUS </a:t>
            </a:r>
            <a:endParaRPr lang="en-US" sz="1600" dirty="0" smtClean="0">
              <a:solidFill>
                <a:srgbClr val="4A86E8"/>
              </a:solidFill>
            </a:endParaRPr>
          </a:p>
          <a:p>
            <a:pPr marL="1257300" lvl="3" indent="-223838">
              <a:lnSpc>
                <a:spcPct val="120000"/>
              </a:lnSpc>
              <a:buClrTx/>
              <a:buSzPts val="1700"/>
              <a:buFont typeface="Courier New" panose="02070309020205020404" pitchFamily="49" charset="0"/>
              <a:buChar char="o"/>
            </a:pPr>
            <a:r>
              <a:rPr lang="en-US" sz="1600" dirty="0">
                <a:solidFill>
                  <a:srgbClr val="00B050"/>
                </a:solidFill>
              </a:rPr>
              <a:t>Base LAMP = GFS MOS (new) + obs</a:t>
            </a:r>
          </a:p>
          <a:p>
            <a:pPr marL="1257300" lvl="3" indent="-223838">
              <a:lnSpc>
                <a:spcPct val="120000"/>
              </a:lnSpc>
              <a:buClrTx/>
              <a:buSzPts val="1700"/>
              <a:buFont typeface="Courier New" panose="02070309020205020404" pitchFamily="49" charset="0"/>
              <a:buChar char="o"/>
            </a:pPr>
            <a:r>
              <a:rPr lang="en-US" sz="1600" dirty="0">
                <a:solidFill>
                  <a:srgbClr val="00B050"/>
                </a:solidFill>
              </a:rPr>
              <a:t>Meld = Base LAMP + HRRR MOS</a:t>
            </a:r>
          </a:p>
          <a:p>
            <a:pPr marL="914400" lvl="2" indent="-223838">
              <a:lnSpc>
                <a:spcPct val="120000"/>
              </a:lnSpc>
              <a:buClr>
                <a:srgbClr val="4A86E8"/>
              </a:buClr>
              <a:buSzPts val="1700"/>
              <a:buFont typeface="Arial" panose="020B0604020202020204" pitchFamily="34" charset="0"/>
              <a:buChar char="•"/>
            </a:pPr>
            <a:r>
              <a:rPr lang="en-US" sz="1600" dirty="0" smtClean="0">
                <a:solidFill>
                  <a:srgbClr val="4A86E8"/>
                </a:solidFill>
              </a:rPr>
              <a:t>Incorporates </a:t>
            </a:r>
            <a:r>
              <a:rPr lang="en-US" sz="1600" dirty="0">
                <a:solidFill>
                  <a:srgbClr val="4A86E8"/>
                </a:solidFill>
              </a:rPr>
              <a:t>the RAP model data outside the extent of HRRR over Canada, the Gulf of Mexico,  and ocean areas. </a:t>
            </a:r>
            <a:endParaRPr lang="en-US" sz="1600" dirty="0" smtClean="0">
              <a:solidFill>
                <a:srgbClr val="4A86E8"/>
              </a:solidFill>
            </a:endParaRPr>
          </a:p>
          <a:p>
            <a:pPr marL="914400" lvl="2" indent="-223838">
              <a:lnSpc>
                <a:spcPct val="120000"/>
              </a:lnSpc>
              <a:buClr>
                <a:srgbClr val="4A86E8"/>
              </a:buClr>
              <a:buSzPts val="1700"/>
              <a:buFont typeface="Arial" panose="020B0604020202020204" pitchFamily="34" charset="0"/>
              <a:buChar char="•"/>
            </a:pPr>
            <a:r>
              <a:rPr lang="en-US" sz="1600" dirty="0" smtClean="0">
                <a:solidFill>
                  <a:srgbClr val="4A86E8"/>
                </a:solidFill>
              </a:rPr>
              <a:t>Grids available for use in NBM</a:t>
            </a:r>
          </a:p>
          <a:p>
            <a:pPr marL="914400" lvl="2" indent="-223838">
              <a:lnSpc>
                <a:spcPct val="120000"/>
              </a:lnSpc>
              <a:buClr>
                <a:srgbClr val="4A86E8"/>
              </a:buClr>
              <a:buSzPts val="1700"/>
              <a:buFont typeface="Arial" panose="020B0604020202020204" pitchFamily="34" charset="0"/>
              <a:buChar char="•"/>
            </a:pPr>
            <a:r>
              <a:rPr lang="en-US" sz="1600" dirty="0" smtClean="0">
                <a:solidFill>
                  <a:srgbClr val="4A86E8"/>
                </a:solidFill>
              </a:rPr>
              <a:t>Station data available out to 38 hours in station products</a:t>
            </a:r>
          </a:p>
          <a:p>
            <a:pPr marL="914400" lvl="2" indent="-223838">
              <a:lnSpc>
                <a:spcPct val="120000"/>
              </a:lnSpc>
              <a:buClr>
                <a:srgbClr val="4A86E8"/>
              </a:buClr>
              <a:buSzPts val="1700"/>
              <a:buFont typeface="Arial" panose="020B0604020202020204" pitchFamily="34" charset="0"/>
              <a:buChar char="•"/>
            </a:pPr>
            <a:r>
              <a:rPr lang="en-US" sz="1600" dirty="0">
                <a:solidFill>
                  <a:srgbClr val="4A86E8"/>
                </a:solidFill>
              </a:rPr>
              <a:t>Work funded by FAA </a:t>
            </a:r>
            <a:r>
              <a:rPr lang="en-US" sz="1600" dirty="0" smtClean="0">
                <a:solidFill>
                  <a:srgbClr val="4A86E8"/>
                </a:solidFill>
              </a:rPr>
              <a:t>Aviation Weather Research Program (AWRP) for Clouds and Visibility (C&amp;V)</a:t>
            </a:r>
            <a:endParaRPr lang="en-US" sz="1600" dirty="0">
              <a:solidFill>
                <a:srgbClr val="4A86E8"/>
              </a:solidFill>
            </a:endParaRPr>
          </a:p>
          <a:p>
            <a:pPr marL="914400" lvl="2" indent="-223838">
              <a:lnSpc>
                <a:spcPct val="120000"/>
              </a:lnSpc>
              <a:buClr>
                <a:srgbClr val="4A86E8"/>
              </a:buClr>
              <a:buSzPts val="1700"/>
              <a:buFont typeface="Arial" panose="020B0604020202020204" pitchFamily="34" charset="0"/>
              <a:buChar char="•"/>
            </a:pPr>
            <a:endParaRPr lang="en-US" sz="1600" dirty="0" smtClean="0">
              <a:solidFill>
                <a:srgbClr val="4A86E8"/>
              </a:solidFill>
            </a:endParaRPr>
          </a:p>
          <a:p>
            <a:pPr marL="557213" lvl="1" indent="-209550">
              <a:lnSpc>
                <a:spcPct val="120000"/>
              </a:lnSpc>
              <a:spcBef>
                <a:spcPts val="0"/>
              </a:spcBef>
              <a:buClr>
                <a:srgbClr val="4A86E8"/>
              </a:buClr>
              <a:buSzPts val="1700"/>
              <a:buChar char="○"/>
            </a:pPr>
            <a:endParaRPr sz="1600" dirty="0">
              <a:solidFill>
                <a:srgbClr val="4A86E8"/>
              </a:solidFill>
            </a:endParaRPr>
          </a:p>
        </p:txBody>
      </p:sp>
      <p:sp>
        <p:nvSpPr>
          <p:cNvPr id="378" name="Google Shape;378;p28"/>
          <p:cNvSpPr txBox="1">
            <a:spLocks noGrp="1"/>
          </p:cNvSpPr>
          <p:nvPr>
            <p:ph type="sldNum" idx="4294967295"/>
          </p:nvPr>
        </p:nvSpPr>
        <p:spPr>
          <a:xfrm>
            <a:off x="8732838" y="4749800"/>
            <a:ext cx="411162" cy="393700"/>
          </a:xfrm>
          <a:prstGeom prst="rect">
            <a:avLst/>
          </a:prstGeom>
          <a:noFill/>
          <a:ln>
            <a:noFill/>
          </a:ln>
        </p:spPr>
        <p:txBody>
          <a:bodyPr spcFirstLastPara="1" wrap="square" lIns="68569" tIns="68569" rIns="68569" bIns="68569" anchor="ctr" anchorCtr="0">
            <a:noAutofit/>
          </a:bodyPr>
          <a:lstStyle/>
          <a:p>
            <a:pPr>
              <a:buSzPts val="350"/>
            </a:pPr>
            <a:endParaRPr sz="1050" dirty="0"/>
          </a:p>
        </p:txBody>
      </p:sp>
    </p:spTree>
    <p:extLst>
      <p:ext uri="{BB962C8B-B14F-4D97-AF65-F5344CB8AC3E}">
        <p14:creationId xmlns:p14="http://schemas.microsoft.com/office/powerpoint/2010/main" val="35512157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3" name="Google Shape;573;g876d9d0431_0_124"/>
          <p:cNvSpPr txBox="1">
            <a:spLocks noGrp="1"/>
          </p:cNvSpPr>
          <p:nvPr>
            <p:ph type="body" idx="1"/>
          </p:nvPr>
        </p:nvSpPr>
        <p:spPr>
          <a:xfrm>
            <a:off x="320039" y="676656"/>
            <a:ext cx="8693331" cy="4105656"/>
          </a:xfrm>
          <a:prstGeom prst="rect">
            <a:avLst/>
          </a:prstGeom>
          <a:noFill/>
          <a:ln>
            <a:noFill/>
          </a:ln>
        </p:spPr>
        <p:txBody>
          <a:bodyPr spcFirstLastPara="1" wrap="square" lIns="68569" tIns="34275" rIns="68569" bIns="34275" anchor="t" anchorCtr="0">
            <a:noAutofit/>
          </a:bodyPr>
          <a:lstStyle/>
          <a:p>
            <a:pPr marL="342900" lvl="1" indent="-180975">
              <a:spcBef>
                <a:spcPts val="0"/>
              </a:spcBef>
              <a:buSzPts val="2000"/>
              <a:buFont typeface="Arial"/>
              <a:buChar char="•"/>
            </a:pPr>
            <a:r>
              <a:rPr lang="en-US" sz="2000" dirty="0"/>
              <a:t>Development:</a:t>
            </a:r>
            <a:endParaRPr sz="2000" dirty="0"/>
          </a:p>
          <a:p>
            <a:pPr marL="857250" lvl="2" indent="-180975">
              <a:spcBef>
                <a:spcPts val="0"/>
              </a:spcBef>
              <a:buClr>
                <a:srgbClr val="0000FF"/>
              </a:buClr>
              <a:buSzPts val="2000"/>
              <a:buFont typeface="Arial"/>
              <a:buChar char="▪"/>
            </a:pPr>
            <a:r>
              <a:rPr lang="en-US" sz="2000" dirty="0">
                <a:solidFill>
                  <a:srgbClr val="0000FF"/>
                </a:solidFill>
                <a:sym typeface="Arial"/>
              </a:rPr>
              <a:t>Cumulative probabilities of sky </a:t>
            </a:r>
            <a:r>
              <a:rPr lang="en-US" sz="2000" dirty="0" smtClean="0">
                <a:solidFill>
                  <a:srgbClr val="0000FF"/>
                </a:solidFill>
                <a:sym typeface="Arial"/>
              </a:rPr>
              <a:t>cover &lt; </a:t>
            </a:r>
            <a:r>
              <a:rPr lang="en-US" sz="2000" dirty="0">
                <a:solidFill>
                  <a:srgbClr val="0000FF"/>
                </a:solidFill>
                <a:sym typeface="Arial"/>
              </a:rPr>
              <a:t>few, &lt; scattered, &lt; broken, &lt; overcast</a:t>
            </a:r>
            <a:endParaRPr sz="2000" dirty="0">
              <a:solidFill>
                <a:srgbClr val="0000FF"/>
              </a:solidFill>
              <a:sym typeface="Arial"/>
            </a:endParaRPr>
          </a:p>
          <a:p>
            <a:pPr marL="857250" lvl="2" indent="-171450">
              <a:spcBef>
                <a:spcPts val="0"/>
              </a:spcBef>
              <a:buClr>
                <a:srgbClr val="0000FF"/>
              </a:buClr>
              <a:buFont typeface="Arial"/>
              <a:buChar char="▪"/>
            </a:pPr>
            <a:r>
              <a:rPr lang="en-US" sz="2000" dirty="0">
                <a:solidFill>
                  <a:srgbClr val="0000FF"/>
                </a:solidFill>
                <a:sym typeface="Arial"/>
              </a:rPr>
              <a:t>Regional equations out to 38 </a:t>
            </a:r>
            <a:r>
              <a:rPr lang="en-US" sz="2000" dirty="0" smtClean="0">
                <a:solidFill>
                  <a:srgbClr val="0000FF"/>
                </a:solidFill>
                <a:sym typeface="Arial"/>
              </a:rPr>
              <a:t>hours</a:t>
            </a:r>
            <a:endParaRPr sz="2000" dirty="0">
              <a:solidFill>
                <a:srgbClr val="0000FF"/>
              </a:solidFill>
              <a:sym typeface="Arial"/>
            </a:endParaRPr>
          </a:p>
          <a:p>
            <a:pPr marL="857250" lvl="2" indent="-171450">
              <a:spcBef>
                <a:spcPts val="0"/>
              </a:spcBef>
              <a:buClr>
                <a:srgbClr val="0000FF"/>
              </a:buClr>
              <a:buFont typeface="Arial"/>
              <a:buChar char="▪"/>
            </a:pPr>
            <a:r>
              <a:rPr lang="en-US" sz="2000" dirty="0">
                <a:solidFill>
                  <a:srgbClr val="0000FF"/>
                </a:solidFill>
                <a:sym typeface="Arial"/>
              </a:rPr>
              <a:t>Thresholds computed for making discrete categorical forecasts (clr, few, sct, bkn, ovc</a:t>
            </a:r>
            <a:r>
              <a:rPr lang="en-US" sz="2000" dirty="0" smtClean="0">
                <a:solidFill>
                  <a:srgbClr val="0000FF"/>
                </a:solidFill>
                <a:sym typeface="Arial"/>
              </a:rPr>
              <a:t>)</a:t>
            </a:r>
            <a:endParaRPr sz="2000" dirty="0">
              <a:solidFill>
                <a:srgbClr val="0000FF"/>
              </a:solidFill>
              <a:sym typeface="Arial"/>
            </a:endParaRPr>
          </a:p>
          <a:p>
            <a:pPr marL="0" indent="0">
              <a:spcBef>
                <a:spcPts val="0"/>
              </a:spcBef>
              <a:buNone/>
            </a:pPr>
            <a:endParaRPr sz="2000" dirty="0"/>
          </a:p>
          <a:p>
            <a:pPr marL="342900" lvl="1" indent="-180975">
              <a:spcBef>
                <a:spcPts val="0"/>
              </a:spcBef>
              <a:buSzPts val="2000"/>
              <a:buFont typeface="Arial"/>
              <a:buChar char="•"/>
            </a:pPr>
            <a:r>
              <a:rPr lang="en-US" sz="2000" dirty="0"/>
              <a:t>Verification:</a:t>
            </a:r>
            <a:endParaRPr sz="2000" dirty="0"/>
          </a:p>
          <a:p>
            <a:pPr marL="857250" lvl="2" indent="-200025">
              <a:spcBef>
                <a:spcPts val="0"/>
              </a:spcBef>
              <a:buClr>
                <a:srgbClr val="0000FF"/>
              </a:buClr>
              <a:buSzPts val="2400"/>
              <a:buFont typeface="Arial"/>
              <a:buChar char="▪"/>
            </a:pPr>
            <a:r>
              <a:rPr lang="en-US" sz="2000" dirty="0">
                <a:solidFill>
                  <a:srgbClr val="0000FF"/>
                </a:solidFill>
                <a:sym typeface="Arial"/>
              </a:rPr>
              <a:t>Heidke Skill Scores computed for Meld, Base LAMP, GFS MOS, and </a:t>
            </a:r>
            <a:r>
              <a:rPr lang="en-US" sz="2000" dirty="0" smtClean="0">
                <a:solidFill>
                  <a:srgbClr val="0000FF"/>
                </a:solidFill>
                <a:sym typeface="Arial"/>
              </a:rPr>
              <a:t>persistence</a:t>
            </a:r>
            <a:endParaRPr sz="2000" dirty="0">
              <a:solidFill>
                <a:srgbClr val="0000FF"/>
              </a:solidFill>
              <a:sym typeface="Arial"/>
            </a:endParaRPr>
          </a:p>
          <a:p>
            <a:pPr marL="857250" lvl="2" indent="-200025">
              <a:spcBef>
                <a:spcPts val="0"/>
              </a:spcBef>
              <a:buClr>
                <a:srgbClr val="0000FF"/>
              </a:buClr>
              <a:buSzPts val="2400"/>
              <a:buFont typeface="Arial"/>
              <a:buChar char="▪"/>
            </a:pPr>
            <a:r>
              <a:rPr lang="en-US" sz="2000" dirty="0">
                <a:solidFill>
                  <a:srgbClr val="0000FF"/>
                </a:solidFill>
                <a:sym typeface="Arial"/>
              </a:rPr>
              <a:t>Includes ~1550 stations that report sky </a:t>
            </a:r>
            <a:r>
              <a:rPr lang="en-US" sz="2000" dirty="0" smtClean="0">
                <a:solidFill>
                  <a:srgbClr val="0000FF"/>
                </a:solidFill>
                <a:sym typeface="Arial"/>
              </a:rPr>
              <a:t>cover</a:t>
            </a:r>
            <a:endParaRPr sz="2000" dirty="0">
              <a:solidFill>
                <a:srgbClr val="0000FF"/>
              </a:solidFill>
              <a:sym typeface="Arial"/>
            </a:endParaRPr>
          </a:p>
          <a:p>
            <a:pPr marL="857250" lvl="2" indent="-200025">
              <a:spcBef>
                <a:spcPts val="0"/>
              </a:spcBef>
              <a:buClr>
                <a:srgbClr val="0000FF"/>
              </a:buClr>
              <a:buSzPts val="2400"/>
              <a:buFont typeface="Arial"/>
              <a:buChar char="▪"/>
            </a:pPr>
            <a:r>
              <a:rPr lang="en-US" sz="2000" dirty="0">
                <a:solidFill>
                  <a:srgbClr val="0000FF"/>
                </a:solidFill>
                <a:sym typeface="Arial"/>
              </a:rPr>
              <a:t>Cool season independent period: </a:t>
            </a:r>
            <a:r>
              <a:rPr lang="en-US" sz="2000" dirty="0">
                <a:solidFill>
                  <a:srgbClr val="0000FF"/>
                </a:solidFill>
              </a:rPr>
              <a:t>Feb-March 2017, Oct-Dec 2017</a:t>
            </a:r>
            <a:endParaRPr sz="2000" dirty="0">
              <a:solidFill>
                <a:srgbClr val="0000FF"/>
              </a:solidFill>
            </a:endParaRPr>
          </a:p>
          <a:p>
            <a:pPr marL="857250" lvl="2" indent="-200025">
              <a:spcBef>
                <a:spcPts val="0"/>
              </a:spcBef>
              <a:buClr>
                <a:srgbClr val="0000FF"/>
              </a:buClr>
              <a:buSzPts val="2400"/>
              <a:buFont typeface="Arial"/>
              <a:buChar char="▪"/>
            </a:pPr>
            <a:r>
              <a:rPr lang="en-US" sz="2000" dirty="0">
                <a:solidFill>
                  <a:srgbClr val="0000FF"/>
                </a:solidFill>
                <a:sym typeface="Arial"/>
              </a:rPr>
              <a:t>Warm season independent period: </a:t>
            </a:r>
            <a:r>
              <a:rPr lang="en-US" sz="2000" dirty="0">
                <a:solidFill>
                  <a:srgbClr val="0000FF"/>
                </a:solidFill>
              </a:rPr>
              <a:t>Apr-Sept 2017</a:t>
            </a:r>
            <a:r>
              <a:rPr lang="en-US" sz="2000" dirty="0"/>
              <a:t> </a:t>
            </a:r>
            <a:endParaRPr sz="2000" dirty="0"/>
          </a:p>
          <a:p>
            <a:pPr marL="0" indent="0">
              <a:spcBef>
                <a:spcPts val="0"/>
              </a:spcBef>
              <a:buNone/>
            </a:pPr>
            <a:endParaRPr sz="2000" dirty="0">
              <a:solidFill>
                <a:srgbClr val="00B050"/>
              </a:solidFill>
              <a:sym typeface="Arial"/>
            </a:endParaRPr>
          </a:p>
        </p:txBody>
      </p:sp>
      <p:sp>
        <p:nvSpPr>
          <p:cNvPr id="6" name="Google Shape;68;p11"/>
          <p:cNvSpPr txBox="1">
            <a:spLocks noGrp="1"/>
          </p:cNvSpPr>
          <p:nvPr>
            <p:ph type="title"/>
          </p:nvPr>
        </p:nvSpPr>
        <p:spPr>
          <a:xfrm>
            <a:off x="320040" y="0"/>
            <a:ext cx="8229600" cy="676656"/>
          </a:xfrm>
          <a:prstGeom prst="rect">
            <a:avLst/>
          </a:prstGeom>
          <a:noFill/>
          <a:ln>
            <a:noFill/>
          </a:ln>
        </p:spPr>
        <p:txBody>
          <a:bodyPr spcFirstLastPara="1" wrap="square" lIns="68569" tIns="34275" rIns="68569" bIns="34275" anchor="ctr" anchorCtr="0">
            <a:noAutofit/>
          </a:bodyPr>
          <a:lstStyle/>
          <a:p>
            <a:pPr>
              <a:buSzPts val="2800"/>
            </a:pPr>
            <a:r>
              <a:rPr lang="en-US" sz="2100" dirty="0"/>
              <a:t>LAMP/GLMP v2.3 </a:t>
            </a:r>
            <a:br>
              <a:rPr lang="en-US" sz="2100" dirty="0"/>
            </a:br>
            <a:r>
              <a:rPr lang="en-US" sz="2100" dirty="0"/>
              <a:t>Upgrades to Sky Cover</a:t>
            </a:r>
            <a:endParaRPr sz="2100" dirty="0"/>
          </a:p>
        </p:txBody>
      </p:sp>
    </p:spTree>
    <p:extLst>
      <p:ext uri="{BB962C8B-B14F-4D97-AF65-F5344CB8AC3E}">
        <p14:creationId xmlns:p14="http://schemas.microsoft.com/office/powerpoint/2010/main" val="28587330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1"/>
          <p:cNvSpPr txBox="1">
            <a:spLocks noGrp="1"/>
          </p:cNvSpPr>
          <p:nvPr>
            <p:ph type="title"/>
          </p:nvPr>
        </p:nvSpPr>
        <p:spPr>
          <a:prstGeom prst="rect">
            <a:avLst/>
          </a:prstGeom>
          <a:noFill/>
          <a:ln>
            <a:noFill/>
          </a:ln>
        </p:spPr>
        <p:txBody>
          <a:bodyPr spcFirstLastPara="1" wrap="square" lIns="68569" tIns="34275" rIns="68569" bIns="34275" anchor="ctr" anchorCtr="0">
            <a:noAutofit/>
          </a:bodyPr>
          <a:lstStyle/>
          <a:p>
            <a:pPr>
              <a:buSzPts val="2800"/>
            </a:pPr>
            <a:r>
              <a:rPr lang="en-US" sz="2100" dirty="0"/>
              <a:t>LAMP/GLMP v2.3 </a:t>
            </a:r>
            <a:br>
              <a:rPr lang="en-US" sz="2100" dirty="0"/>
            </a:br>
            <a:r>
              <a:rPr lang="en-US" sz="2100" dirty="0"/>
              <a:t>Upgrades to Sky </a:t>
            </a:r>
            <a:r>
              <a:rPr lang="en-US" sz="2100" dirty="0" smtClean="0"/>
              <a:t>Cover Base Lamp</a:t>
            </a:r>
            <a:endParaRPr sz="2100" dirty="0"/>
          </a:p>
        </p:txBody>
      </p:sp>
      <p:sp>
        <p:nvSpPr>
          <p:cNvPr id="69" name="Google Shape;69;p11"/>
          <p:cNvSpPr txBox="1">
            <a:spLocks noGrp="1"/>
          </p:cNvSpPr>
          <p:nvPr>
            <p:ph type="body" idx="1"/>
          </p:nvPr>
        </p:nvSpPr>
        <p:spPr>
          <a:xfrm>
            <a:off x="320040" y="676656"/>
            <a:ext cx="8823960" cy="4105656"/>
          </a:xfrm>
          <a:prstGeom prst="rect">
            <a:avLst/>
          </a:prstGeom>
          <a:noFill/>
          <a:ln>
            <a:noFill/>
          </a:ln>
        </p:spPr>
        <p:txBody>
          <a:bodyPr spcFirstLastPara="1" wrap="square" lIns="68569" tIns="34275" rIns="68569" bIns="34275" anchor="t" anchorCtr="0">
            <a:noAutofit/>
          </a:bodyPr>
          <a:lstStyle/>
          <a:p>
            <a:pPr marL="463550" lvl="1" indent="-177800">
              <a:spcBef>
                <a:spcPts val="0"/>
              </a:spcBef>
              <a:buSzPts val="2000"/>
              <a:buFont typeface="Arial"/>
              <a:buChar char="•"/>
            </a:pPr>
            <a:r>
              <a:rPr lang="en-US" sz="2000" dirty="0"/>
              <a:t>Base LMP</a:t>
            </a:r>
            <a:endParaRPr sz="2000" dirty="0"/>
          </a:p>
          <a:p>
            <a:pPr marL="688975" lvl="2" indent="-225425">
              <a:spcBef>
                <a:spcPts val="0"/>
              </a:spcBef>
              <a:buClrTx/>
              <a:buFont typeface="Arial"/>
              <a:buChar char="▪"/>
            </a:pPr>
            <a:r>
              <a:rPr lang="en-US" sz="2000" dirty="0">
                <a:solidFill>
                  <a:srgbClr val="0070C0"/>
                </a:solidFill>
              </a:rPr>
              <a:t>The 1-25-h Sky Cover Base LMP from operations, which uses an older version of the GFS MOS sky cover predictors as input, was verified against the same Base LMP but using the latest version of the GFS MOS sky cover predictors.  The results indicated that the systems were </a:t>
            </a:r>
            <a:r>
              <a:rPr lang="en-US" sz="2000" dirty="0" smtClean="0">
                <a:solidFill>
                  <a:srgbClr val="0070C0"/>
                </a:solidFill>
              </a:rPr>
              <a:t>comparable (not shown), </a:t>
            </a:r>
            <a:r>
              <a:rPr lang="en-US" sz="2000" dirty="0">
                <a:solidFill>
                  <a:srgbClr val="0070C0"/>
                </a:solidFill>
              </a:rPr>
              <a:t>so there was </a:t>
            </a:r>
            <a:r>
              <a:rPr lang="en-US" sz="2000" dirty="0">
                <a:solidFill>
                  <a:srgbClr val="FF0000"/>
                </a:solidFill>
              </a:rPr>
              <a:t>no degradation </a:t>
            </a:r>
            <a:r>
              <a:rPr lang="en-US" sz="2000" dirty="0">
                <a:solidFill>
                  <a:srgbClr val="0070C0"/>
                </a:solidFill>
              </a:rPr>
              <a:t>from using the old equations with the newest MOS predictors, and therefore the decision was made not to redevelop for 1-25 hrs.</a:t>
            </a:r>
            <a:endParaRPr sz="2000" dirty="0">
              <a:solidFill>
                <a:srgbClr val="0070C0"/>
              </a:solidFill>
            </a:endParaRPr>
          </a:p>
          <a:p>
            <a:pPr marL="688975" lvl="2" indent="-225425">
              <a:spcBef>
                <a:spcPts val="0"/>
              </a:spcBef>
              <a:buClrTx/>
              <a:buFont typeface="Arial"/>
              <a:buChar char="▪"/>
            </a:pPr>
            <a:r>
              <a:rPr lang="en-US" sz="2000" dirty="0">
                <a:solidFill>
                  <a:srgbClr val="0070C0"/>
                </a:solidFill>
              </a:rPr>
              <a:t>Given the complications with the missing Satellite Cloud Product data, Base LMP sky cover was developed for only the new projections of 26 - 38 hrs using the newest MOS and observations.</a:t>
            </a:r>
            <a:endParaRPr sz="2000" dirty="0"/>
          </a:p>
          <a:p>
            <a:pPr marL="463550" indent="-177800">
              <a:spcBef>
                <a:spcPts val="0"/>
              </a:spcBef>
              <a:buNone/>
            </a:pPr>
            <a:endParaRPr sz="2000" dirty="0"/>
          </a:p>
          <a:p>
            <a:pPr marL="463550" lvl="2" indent="-177800">
              <a:spcBef>
                <a:spcPts val="360"/>
              </a:spcBef>
              <a:buSzPts val="2400"/>
              <a:buNone/>
            </a:pPr>
            <a:endParaRPr sz="2000" dirty="0">
              <a:solidFill>
                <a:srgbClr val="00B050"/>
              </a:solidFill>
              <a:sym typeface="Arial"/>
            </a:endParaRPr>
          </a:p>
        </p:txBody>
      </p:sp>
    </p:spTree>
    <p:extLst>
      <p:ext uri="{BB962C8B-B14F-4D97-AF65-F5344CB8AC3E}">
        <p14:creationId xmlns:p14="http://schemas.microsoft.com/office/powerpoint/2010/main" val="36353032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Shape 201"/>
          <p:cNvSpPr txBox="1"/>
          <p:nvPr/>
        </p:nvSpPr>
        <p:spPr>
          <a:xfrm>
            <a:off x="1680863" y="0"/>
            <a:ext cx="6186825" cy="514350"/>
          </a:xfrm>
          <a:prstGeom prst="rect">
            <a:avLst/>
          </a:prstGeom>
          <a:noFill/>
          <a:ln>
            <a:noFill/>
          </a:ln>
        </p:spPr>
        <p:txBody>
          <a:bodyPr lIns="68569" tIns="68569" rIns="68569" bIns="68569" anchor="t" anchorCtr="0">
            <a:noAutofit/>
          </a:bodyPr>
          <a:lstStyle/>
          <a:p>
            <a:pPr algn="ctr">
              <a:buClr>
                <a:srgbClr val="FF0000"/>
              </a:buClr>
              <a:buSzPct val="25000"/>
            </a:pPr>
            <a:r>
              <a:rPr lang="en-US" sz="3200" b="1" dirty="0">
                <a:solidFill>
                  <a:schemeClr val="bg2"/>
                </a:solidFill>
                <a:latin typeface="Arial" panose="020B0604020202020204" pitchFamily="34" charset="0"/>
                <a:cs typeface="Arial" panose="020B0604020202020204" pitchFamily="34" charset="0"/>
              </a:rPr>
              <a:t>LAMP</a:t>
            </a:r>
            <a:r>
              <a:rPr lang="en-US" sz="3200" dirty="0">
                <a:solidFill>
                  <a:schemeClr val="bg2"/>
                </a:solidFill>
                <a:latin typeface="Arial" panose="020B0604020202020204" pitchFamily="34" charset="0"/>
                <a:cs typeface="Arial" panose="020B0604020202020204" pitchFamily="34" charset="0"/>
              </a:rPr>
              <a:t> </a:t>
            </a:r>
            <a:r>
              <a:rPr lang="en-US" sz="3200" b="1" dirty="0">
                <a:solidFill>
                  <a:schemeClr val="bg2"/>
                </a:solidFill>
                <a:latin typeface="Arial" panose="020B0604020202020204" pitchFamily="34" charset="0"/>
                <a:cs typeface="Arial" panose="020B0604020202020204" pitchFamily="34" charset="0"/>
              </a:rPr>
              <a:t>Background</a:t>
            </a:r>
            <a:endParaRPr lang="en" sz="3200" b="1" dirty="0">
              <a:solidFill>
                <a:schemeClr val="bg2"/>
              </a:solidFill>
              <a:latin typeface="Arial" panose="020B0604020202020204" pitchFamily="34" charset="0"/>
              <a:cs typeface="Arial" panose="020B0604020202020204" pitchFamily="34" charset="0"/>
            </a:endParaRPr>
          </a:p>
          <a:p>
            <a:endParaRPr sz="3200" dirty="0">
              <a:solidFill>
                <a:srgbClr val="0000FF"/>
              </a:solidFill>
            </a:endParaRPr>
          </a:p>
          <a:p>
            <a:pPr marL="742950" lvl="1" indent="-342900">
              <a:buClr>
                <a:srgbClr val="0000FF"/>
              </a:buClr>
              <a:buSzPct val="100000"/>
              <a:buFont typeface="+mj-lt"/>
              <a:buAutoNum type="arabicPeriod"/>
            </a:pPr>
            <a:endParaRPr lang="en" sz="3200" dirty="0">
              <a:solidFill>
                <a:srgbClr val="0000FF"/>
              </a:solidFill>
            </a:endParaRPr>
          </a:p>
        </p:txBody>
      </p:sp>
      <p:sp>
        <p:nvSpPr>
          <p:cNvPr id="6" name="Rectangle 3"/>
          <p:cNvSpPr txBox="1">
            <a:spLocks noChangeArrowheads="1"/>
          </p:cNvSpPr>
          <p:nvPr/>
        </p:nvSpPr>
        <p:spPr bwMode="auto">
          <a:xfrm>
            <a:off x="520931" y="788988"/>
            <a:ext cx="8506691" cy="356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marL="228600" indent="-182563" algn="l" rtl="0" eaLnBrk="0" fontAlgn="base" hangingPunct="0">
              <a:spcBef>
                <a:spcPct val="20000"/>
              </a:spcBef>
              <a:spcAft>
                <a:spcPts val="300"/>
              </a:spcAft>
              <a:buClr>
                <a:srgbClr val="0000FF"/>
              </a:buClr>
              <a:buSzPct val="130000"/>
              <a:buFont typeface="Arial" pitchFamily="34" charset="0"/>
              <a:buChar char="•"/>
              <a:defRPr sz="2200" kern="1200">
                <a:solidFill>
                  <a:schemeClr val="accent1"/>
                </a:solidFill>
                <a:latin typeface="+mn-lt"/>
                <a:ea typeface="ＭＳ Ｐゴシック" charset="0"/>
                <a:cs typeface="ＭＳ Ｐゴシック" charset="0"/>
              </a:defRPr>
            </a:lvl1pPr>
            <a:lvl2pPr marL="547688" indent="-182563" algn="l" rtl="0" eaLnBrk="0" fontAlgn="base" hangingPunct="0">
              <a:spcBef>
                <a:spcPct val="20000"/>
              </a:spcBef>
              <a:spcAft>
                <a:spcPts val="300"/>
              </a:spcAft>
              <a:buClr>
                <a:srgbClr val="008000"/>
              </a:buClr>
              <a:buSzPct val="100000"/>
              <a:buFont typeface="Wingdings" pitchFamily="2" charset="2"/>
              <a:buChar char="§"/>
              <a:defRPr sz="2000" kern="1200">
                <a:solidFill>
                  <a:srgbClr val="008000"/>
                </a:solidFill>
                <a:latin typeface="+mn-lt"/>
                <a:ea typeface="ＭＳ Ｐゴシック" charset="0"/>
                <a:cs typeface="+mn-cs"/>
              </a:defRPr>
            </a:lvl2pPr>
            <a:lvl3pPr marL="822325" indent="-182563" algn="l" rtl="0" eaLnBrk="0" fontAlgn="base" hangingPunct="0">
              <a:spcBef>
                <a:spcPct val="20000"/>
              </a:spcBef>
              <a:spcAft>
                <a:spcPts val="300"/>
              </a:spcAft>
              <a:buClr>
                <a:srgbClr val="5968B0"/>
              </a:buClr>
              <a:buSzPct val="100000"/>
              <a:buFont typeface="Courier New" pitchFamily="49" charset="0"/>
              <a:buChar char="o"/>
              <a:defRPr kern="1200">
                <a:solidFill>
                  <a:srgbClr val="0D79CA"/>
                </a:solidFill>
                <a:latin typeface="+mn-lt"/>
                <a:ea typeface="ＭＳ Ｐゴシック" charset="0"/>
                <a:cs typeface="+mn-cs"/>
              </a:defRPr>
            </a:lvl3pPr>
            <a:lvl4pPr marL="1096963" indent="-182563" algn="l" rtl="0" eaLnBrk="0" fontAlgn="base" hangingPunct="0">
              <a:spcBef>
                <a:spcPct val="20000"/>
              </a:spcBef>
              <a:spcAft>
                <a:spcPts val="300"/>
              </a:spcAft>
              <a:buClr>
                <a:srgbClr val="000090"/>
              </a:buClr>
              <a:buSzPct val="90000"/>
              <a:buFont typeface="Wingdings" pitchFamily="2" charset="2"/>
              <a:buChar char="Ø"/>
              <a:defRPr sz="1600" kern="1200">
                <a:solidFill>
                  <a:srgbClr val="000090"/>
                </a:solidFill>
                <a:latin typeface="+mn-lt"/>
                <a:ea typeface="ＭＳ Ｐゴシック" charset="0"/>
                <a:cs typeface="+mn-cs"/>
              </a:defRPr>
            </a:lvl4pPr>
            <a:lvl5pPr marL="1389063" indent="-182563" algn="l" rtl="0" eaLnBrk="0" fontAlgn="base" hangingPunct="0">
              <a:spcBef>
                <a:spcPct val="20000"/>
              </a:spcBef>
              <a:spcAft>
                <a:spcPts val="300"/>
              </a:spcAft>
              <a:buClr>
                <a:srgbClr val="0000FF"/>
              </a:buClr>
              <a:buSzPct val="130000"/>
              <a:buFont typeface="Arial" pitchFamily="34" charset="0"/>
              <a:buChar char="•"/>
              <a:defRPr sz="1400" kern="1200">
                <a:solidFill>
                  <a:srgbClr val="404040"/>
                </a:solidFill>
                <a:latin typeface="+mn-lt"/>
                <a:ea typeface="ＭＳ Ｐゴシック" charset="0"/>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eaLnBrk="1" hangingPunct="1">
              <a:buClrTx/>
              <a:buSzPct val="100000"/>
            </a:pPr>
            <a:r>
              <a:rPr lang="en-US" altLang="en-US" sz="1800" dirty="0">
                <a:solidFill>
                  <a:schemeClr val="tx1"/>
                </a:solidFill>
                <a:latin typeface="Arial" pitchFamily="34" charset="0"/>
                <a:ea typeface="ＭＳ Ｐゴシック" pitchFamily="34" charset="-128"/>
              </a:rPr>
              <a:t>LAMP is a statistical system that uses observations, MOS output, and model output to provide guidance for aviation forecasting</a:t>
            </a:r>
          </a:p>
          <a:p>
            <a:pPr eaLnBrk="1" hangingPunct="1">
              <a:buClrTx/>
              <a:buSzPct val="100000"/>
            </a:pPr>
            <a:r>
              <a:rPr lang="en-US" altLang="en-US" sz="1800" dirty="0">
                <a:solidFill>
                  <a:schemeClr val="tx1"/>
                </a:solidFill>
                <a:latin typeface="Arial" pitchFamily="34" charset="0"/>
                <a:ea typeface="ＭＳ Ｐゴシック" pitchFamily="34" charset="-128"/>
              </a:rPr>
              <a:t>LAMP acts as an update to MOS guidance </a:t>
            </a:r>
          </a:p>
          <a:p>
            <a:pPr eaLnBrk="1" hangingPunct="1">
              <a:buClrTx/>
              <a:buSzPct val="100000"/>
            </a:pPr>
            <a:r>
              <a:rPr lang="en-US" altLang="en-US" sz="1800" dirty="0">
                <a:solidFill>
                  <a:schemeClr val="tx1"/>
                </a:solidFill>
                <a:latin typeface="Arial" pitchFamily="34" charset="0"/>
                <a:ea typeface="ＭＳ Ｐゴシック" pitchFamily="34" charset="-128"/>
              </a:rPr>
              <a:t>LAMP bridges the gap between the observations and the MOS forecast</a:t>
            </a:r>
          </a:p>
          <a:p>
            <a:pPr eaLnBrk="1" hangingPunct="1">
              <a:buClrTx/>
              <a:buSzPct val="100000"/>
            </a:pPr>
            <a:r>
              <a:rPr lang="en-US" altLang="en-US" sz="1800" dirty="0">
                <a:solidFill>
                  <a:schemeClr val="tx1"/>
                </a:solidFill>
                <a:latin typeface="Arial" pitchFamily="34" charset="0"/>
                <a:ea typeface="ＭＳ Ｐゴシック" pitchFamily="34" charset="-128"/>
              </a:rPr>
              <a:t>LAMP outperforms persistence in </a:t>
            </a:r>
            <a:br>
              <a:rPr lang="en-US" altLang="en-US" sz="1800" dirty="0">
                <a:solidFill>
                  <a:schemeClr val="tx1"/>
                </a:solidFill>
                <a:latin typeface="Arial" pitchFamily="34" charset="0"/>
                <a:ea typeface="ＭＳ Ｐゴシック" pitchFamily="34" charset="-128"/>
              </a:rPr>
            </a:br>
            <a:r>
              <a:rPr lang="en-US" altLang="en-US" sz="1800" dirty="0">
                <a:solidFill>
                  <a:schemeClr val="tx1"/>
                </a:solidFill>
                <a:latin typeface="Arial" pitchFamily="34" charset="0"/>
                <a:ea typeface="ＭＳ Ｐゴシック" pitchFamily="34" charset="-128"/>
              </a:rPr>
              <a:t>the early period and trends towards </a:t>
            </a:r>
            <a:br>
              <a:rPr lang="en-US" altLang="en-US" sz="1800" dirty="0">
                <a:solidFill>
                  <a:schemeClr val="tx1"/>
                </a:solidFill>
                <a:latin typeface="Arial" pitchFamily="34" charset="0"/>
                <a:ea typeface="ＭＳ Ｐゴシック" pitchFamily="34" charset="-128"/>
              </a:rPr>
            </a:br>
            <a:r>
              <a:rPr lang="en-US" altLang="en-US" sz="1800" dirty="0">
                <a:solidFill>
                  <a:schemeClr val="tx1"/>
                </a:solidFill>
                <a:latin typeface="Arial" pitchFamily="34" charset="0"/>
                <a:ea typeface="ＭＳ Ｐゴシック" pitchFamily="34" charset="-128"/>
              </a:rPr>
              <a:t>MOS at the end of the period.</a:t>
            </a:r>
          </a:p>
          <a:p>
            <a:pPr eaLnBrk="1" hangingPunct="1">
              <a:buClrTx/>
              <a:buSzPct val="100000"/>
            </a:pPr>
            <a:r>
              <a:rPr lang="en-US" altLang="en-US" sz="1800" dirty="0">
                <a:solidFill>
                  <a:schemeClr val="tx1"/>
                </a:solidFill>
                <a:ea typeface="Osaka" pitchFamily="1" charset="-128"/>
              </a:rPr>
              <a:t>LAMP guidance covers the </a:t>
            </a:r>
            <a:br>
              <a:rPr lang="en-US" altLang="en-US" sz="1800" dirty="0">
                <a:solidFill>
                  <a:schemeClr val="tx1"/>
                </a:solidFill>
                <a:ea typeface="Osaka" pitchFamily="1" charset="-128"/>
              </a:rPr>
            </a:br>
            <a:r>
              <a:rPr lang="en-US" altLang="en-US" sz="1800" dirty="0">
                <a:solidFill>
                  <a:schemeClr val="tx1"/>
                </a:solidFill>
                <a:ea typeface="Osaka" pitchFamily="1" charset="-128"/>
              </a:rPr>
              <a:t>short-range period of 1-25 hours</a:t>
            </a:r>
          </a:p>
          <a:p>
            <a:pPr eaLnBrk="1" hangingPunct="1">
              <a:buClrTx/>
              <a:buSzPct val="100000"/>
            </a:pPr>
            <a:r>
              <a:rPr lang="en-US" altLang="en-US" sz="1800" dirty="0">
                <a:solidFill>
                  <a:schemeClr val="tx1"/>
                </a:solidFill>
                <a:ea typeface="ＭＳ Ｐゴシック" pitchFamily="34" charset="-128"/>
                <a:cs typeface="Arial" pitchFamily="34" charset="0"/>
              </a:rPr>
              <a:t>Runs every hour in NWS operations</a:t>
            </a:r>
            <a:br>
              <a:rPr lang="en-US" altLang="en-US" sz="1800" dirty="0">
                <a:solidFill>
                  <a:schemeClr val="tx1"/>
                </a:solidFill>
                <a:ea typeface="ＭＳ Ｐゴシック" pitchFamily="34" charset="-128"/>
                <a:cs typeface="Arial" pitchFamily="34" charset="0"/>
              </a:rPr>
            </a:br>
            <a:r>
              <a:rPr lang="en-US" altLang="en-US" sz="1800" dirty="0">
                <a:solidFill>
                  <a:schemeClr val="tx1"/>
                </a:solidFill>
                <a:ea typeface="ＭＳ Ｐゴシック" pitchFamily="34" charset="-128"/>
                <a:cs typeface="Arial" pitchFamily="34" charset="0"/>
              </a:rPr>
              <a:t>(every 15 minutes out to 3 hours for</a:t>
            </a:r>
            <a:br>
              <a:rPr lang="en-US" altLang="en-US" sz="1800" dirty="0">
                <a:solidFill>
                  <a:schemeClr val="tx1"/>
                </a:solidFill>
                <a:ea typeface="ＭＳ Ｐゴシック" pitchFamily="34" charset="-128"/>
                <a:cs typeface="Arial" pitchFamily="34" charset="0"/>
              </a:rPr>
            </a:br>
            <a:r>
              <a:rPr lang="en-US" altLang="en-US" sz="1800" dirty="0">
                <a:solidFill>
                  <a:schemeClr val="tx1"/>
                </a:solidFill>
                <a:ea typeface="ＭＳ Ｐゴシック" pitchFamily="34" charset="-128"/>
                <a:cs typeface="Arial" pitchFamily="34" charset="0"/>
              </a:rPr>
              <a:t>ceiling and visibility</a:t>
            </a:r>
            <a:r>
              <a:rPr lang="en-US" altLang="en-US" sz="1800" dirty="0" smtClean="0">
                <a:solidFill>
                  <a:schemeClr val="tx1"/>
                </a:solidFill>
                <a:ea typeface="ＭＳ Ｐゴシック" pitchFamily="34" charset="-128"/>
                <a:cs typeface="Arial" pitchFamily="34" charset="0"/>
              </a:rPr>
              <a:t>)</a:t>
            </a:r>
            <a:endParaRPr lang="en-US" altLang="en-US" sz="1800" dirty="0">
              <a:solidFill>
                <a:schemeClr val="tx1"/>
              </a:solidFill>
              <a:ea typeface="Osaka" pitchFamily="1" charset="-128"/>
            </a:endParaRPr>
          </a:p>
        </p:txBody>
      </p:sp>
      <p:graphicFrame>
        <p:nvGraphicFramePr>
          <p:cNvPr id="7" name="Object 3" descr="LAMP Concept Image"/>
          <p:cNvGraphicFramePr>
            <a:graphicFrameLocks noChangeAspect="1"/>
          </p:cNvGraphicFramePr>
          <p:nvPr>
            <p:extLst>
              <p:ext uri="{D42A27DB-BD31-4B8C-83A1-F6EECF244321}">
                <p14:modId xmlns:p14="http://schemas.microsoft.com/office/powerpoint/2010/main" val="1441425664"/>
              </p:ext>
            </p:extLst>
          </p:nvPr>
        </p:nvGraphicFramePr>
        <p:xfrm>
          <a:off x="4572001" y="2178100"/>
          <a:ext cx="4209200" cy="2571750"/>
        </p:xfrm>
        <a:graphic>
          <a:graphicData uri="http://schemas.openxmlformats.org/presentationml/2006/ole">
            <mc:AlternateContent xmlns:mc="http://schemas.openxmlformats.org/markup-compatibility/2006">
              <mc:Choice xmlns:v="urn:schemas-microsoft-com:vml" Requires="v">
                <p:oleObj spid="_x0000_s1094" name="Worksheet" r:id="rId4" imgW="8674100" imgH="5930900" progId="Excel.Sheet.8">
                  <p:embed/>
                </p:oleObj>
              </mc:Choice>
              <mc:Fallback>
                <p:oleObj name="Worksheet" r:id="rId4" imgW="8674100" imgH="5930900" progId="Excel.Sheet.8">
                  <p:embed/>
                  <p:pic>
                    <p:nvPicPr>
                      <p:cNvPr id="7"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1" y="2178100"/>
                        <a:ext cx="4209200" cy="2571750"/>
                      </a:xfrm>
                      <a:prstGeom prst="rect">
                        <a:avLst/>
                      </a:prstGeom>
                      <a:noFill/>
                      <a:ln w="9525">
                        <a:solidFill>
                          <a:sysClr val="window" lastClr="FFFFFF"/>
                        </a:solidFill>
                        <a:miter lim="800000"/>
                        <a:headEnd/>
                        <a:tailEnd/>
                      </a:ln>
                    </p:spPr>
                  </p:pic>
                </p:oleObj>
              </mc:Fallback>
            </mc:AlternateContent>
          </a:graphicData>
        </a:graphic>
      </p:graphicFrame>
      <p:sp>
        <p:nvSpPr>
          <p:cNvPr id="4" name="Title 3" hidden="1"/>
          <p:cNvSpPr>
            <a:spLocks noGrp="1"/>
          </p:cNvSpPr>
          <p:nvPr>
            <p:ph type="title"/>
          </p:nvPr>
        </p:nvSpPr>
        <p:spPr/>
        <p:txBody>
          <a:bodyPr/>
          <a:lstStyle/>
          <a:p>
            <a:r>
              <a:rPr lang="en-US" dirty="0" smtClean="0"/>
              <a:t>LAMP Background</a:t>
            </a:r>
            <a:endParaRPr lang="en-US" dirty="0"/>
          </a:p>
        </p:txBody>
      </p:sp>
    </p:spTree>
    <p:extLst>
      <p:ext uri="{BB962C8B-B14F-4D97-AF65-F5344CB8AC3E}">
        <p14:creationId xmlns:p14="http://schemas.microsoft.com/office/powerpoint/2010/main" val="34709606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par>
                                <p:cTn id="11" presetID="10"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Effect transition="in" filter="fade">
                                      <p:cBhvr>
                                        <p:cTn id="13" dur="500"/>
                                        <p:tgtEl>
                                          <p:spTgt spid="6">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4" end="4"/>
                                            </p:txEl>
                                          </p:spTgt>
                                        </p:tgtEl>
                                        <p:attrNameLst>
                                          <p:attrName>style.visibility</p:attrName>
                                        </p:attrNameLst>
                                      </p:cBhvr>
                                      <p:to>
                                        <p:strVal val="visible"/>
                                      </p:to>
                                    </p:set>
                                    <p:animEffect transition="in" filter="fade">
                                      <p:cBhvr>
                                        <p:cTn id="16" dur="500"/>
                                        <p:tgtEl>
                                          <p:spTgt spid="6">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animEffect transition="in" filter="fade">
                                      <p:cBhvr>
                                        <p:cTn id="19" dur="500"/>
                                        <p:tgtEl>
                                          <p:spTgt spid="6">
                                            <p:txEl>
                                              <p:pRg st="5" end="5"/>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1"/>
          <p:cNvSpPr txBox="1">
            <a:spLocks noGrp="1"/>
          </p:cNvSpPr>
          <p:nvPr>
            <p:ph type="title"/>
          </p:nvPr>
        </p:nvSpPr>
        <p:spPr>
          <a:prstGeom prst="rect">
            <a:avLst/>
          </a:prstGeom>
          <a:noFill/>
          <a:ln>
            <a:noFill/>
          </a:ln>
        </p:spPr>
        <p:txBody>
          <a:bodyPr spcFirstLastPara="1" wrap="square" lIns="68569" tIns="34275" rIns="68569" bIns="34275" anchor="ctr" anchorCtr="0">
            <a:noAutofit/>
          </a:bodyPr>
          <a:lstStyle/>
          <a:p>
            <a:pPr>
              <a:buSzPts val="2800"/>
            </a:pPr>
            <a:r>
              <a:rPr lang="en-US" sz="2100" dirty="0"/>
              <a:t>LAMP/GLMP v2.3 </a:t>
            </a:r>
            <a:br>
              <a:rPr lang="en-US" sz="2100" dirty="0"/>
            </a:br>
            <a:r>
              <a:rPr lang="en-US" sz="2100" dirty="0"/>
              <a:t>Upgrades to Sky </a:t>
            </a:r>
            <a:r>
              <a:rPr lang="en-US" sz="2100" dirty="0" smtClean="0"/>
              <a:t>Cover Meld LAMP</a:t>
            </a:r>
            <a:endParaRPr sz="2100" dirty="0"/>
          </a:p>
        </p:txBody>
      </p:sp>
      <p:sp>
        <p:nvSpPr>
          <p:cNvPr id="69" name="Google Shape;69;p11"/>
          <p:cNvSpPr txBox="1">
            <a:spLocks noGrp="1"/>
          </p:cNvSpPr>
          <p:nvPr>
            <p:ph type="body" idx="1"/>
          </p:nvPr>
        </p:nvSpPr>
        <p:spPr>
          <a:xfrm>
            <a:off x="320040" y="676656"/>
            <a:ext cx="8823960" cy="4105656"/>
          </a:xfrm>
          <a:prstGeom prst="rect">
            <a:avLst/>
          </a:prstGeom>
          <a:noFill/>
          <a:ln>
            <a:noFill/>
          </a:ln>
        </p:spPr>
        <p:txBody>
          <a:bodyPr spcFirstLastPara="1" wrap="square" lIns="68569" tIns="34275" rIns="68569" bIns="34275" anchor="t" anchorCtr="0">
            <a:noAutofit/>
          </a:bodyPr>
          <a:lstStyle/>
          <a:p>
            <a:pPr marL="463550" lvl="1" indent="-177800">
              <a:spcBef>
                <a:spcPts val="0"/>
              </a:spcBef>
              <a:buSzPts val="2000"/>
              <a:buFont typeface="Arial"/>
              <a:buChar char="•"/>
            </a:pPr>
            <a:r>
              <a:rPr lang="en-US" sz="2000" dirty="0" smtClean="0"/>
              <a:t>Meld </a:t>
            </a:r>
            <a:r>
              <a:rPr lang="en-US" sz="2000" dirty="0"/>
              <a:t>LMP</a:t>
            </a:r>
            <a:endParaRPr sz="2000" dirty="0"/>
          </a:p>
          <a:p>
            <a:pPr marL="688975" lvl="2" indent="-225425">
              <a:spcBef>
                <a:spcPts val="0"/>
              </a:spcBef>
              <a:buClrTx/>
              <a:buChar char="▪"/>
            </a:pPr>
            <a:r>
              <a:rPr lang="en-US" sz="2000" dirty="0">
                <a:solidFill>
                  <a:srgbClr val="0070C0"/>
                </a:solidFill>
              </a:rPr>
              <a:t>Developed for 1-38 hrs using the latest HRRR over the CONUS and RAP over the oceans where observations are limited or non-existent.</a:t>
            </a:r>
            <a:endParaRPr sz="2000" dirty="0">
              <a:solidFill>
                <a:srgbClr val="0070C0"/>
              </a:solidFill>
            </a:endParaRPr>
          </a:p>
          <a:p>
            <a:pPr marL="688975" lvl="2" indent="-225425">
              <a:spcBef>
                <a:spcPts val="0"/>
              </a:spcBef>
              <a:buClrTx/>
              <a:buChar char="▪"/>
            </a:pPr>
            <a:r>
              <a:rPr lang="en-US" sz="2000" dirty="0">
                <a:solidFill>
                  <a:srgbClr val="0070C0"/>
                </a:solidFill>
              </a:rPr>
              <a:t>Meld LMP equations are historically developed as generalized operator equations (GOE), but when verification was done on the regions used for sky cover, it was found that GOE did not perform well in all cases. Meld sky cover was therefore developed instead as regional equations.</a:t>
            </a:r>
            <a:endParaRPr sz="2000" dirty="0"/>
          </a:p>
          <a:p>
            <a:pPr marL="463550" lvl="2" indent="-177800">
              <a:spcBef>
                <a:spcPts val="360"/>
              </a:spcBef>
              <a:buSzPts val="2400"/>
              <a:buNone/>
            </a:pPr>
            <a:endParaRPr sz="2000" dirty="0">
              <a:solidFill>
                <a:srgbClr val="00B050"/>
              </a:solidFill>
              <a:sym typeface="Arial"/>
            </a:endParaRPr>
          </a:p>
        </p:txBody>
      </p:sp>
    </p:spTree>
    <p:extLst>
      <p:ext uri="{BB962C8B-B14F-4D97-AF65-F5344CB8AC3E}">
        <p14:creationId xmlns:p14="http://schemas.microsoft.com/office/powerpoint/2010/main" val="2952225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prstGeom prst="rect">
            <a:avLst/>
          </a:prstGeom>
          <a:noFill/>
          <a:ln>
            <a:noFill/>
          </a:ln>
        </p:spPr>
        <p:txBody>
          <a:bodyPr spcFirstLastPara="1" wrap="square" lIns="68569" tIns="34275" rIns="68569" bIns="34275" anchor="ctr" anchorCtr="0">
            <a:noAutofit/>
          </a:bodyPr>
          <a:lstStyle/>
          <a:p>
            <a:pPr>
              <a:buSzPts val="2800"/>
            </a:pPr>
            <a:r>
              <a:rPr lang="en-US" sz="2100" dirty="0"/>
              <a:t>LAMP/GLMP v2.3 </a:t>
            </a:r>
            <a:br>
              <a:rPr lang="en-US" sz="2100" dirty="0"/>
            </a:br>
            <a:r>
              <a:rPr lang="en-US" sz="2100" dirty="0"/>
              <a:t>Upgrades to Sky </a:t>
            </a:r>
            <a:r>
              <a:rPr lang="en-US" sz="2100" dirty="0" smtClean="0"/>
              <a:t>Cover Verification</a:t>
            </a:r>
            <a:endParaRPr sz="2100" dirty="0"/>
          </a:p>
        </p:txBody>
      </p:sp>
      <p:sp>
        <p:nvSpPr>
          <p:cNvPr id="76" name="Google Shape;76;p12"/>
          <p:cNvSpPr txBox="1">
            <a:spLocks noGrp="1"/>
          </p:cNvSpPr>
          <p:nvPr>
            <p:ph type="body" idx="1"/>
          </p:nvPr>
        </p:nvSpPr>
        <p:spPr>
          <a:prstGeom prst="rect">
            <a:avLst/>
          </a:prstGeom>
          <a:noFill/>
          <a:ln>
            <a:noFill/>
          </a:ln>
        </p:spPr>
        <p:txBody>
          <a:bodyPr spcFirstLastPara="1" wrap="square" lIns="68569" tIns="34275" rIns="68569" bIns="34275" anchor="t" anchorCtr="0">
            <a:noAutofit/>
          </a:bodyPr>
          <a:lstStyle/>
          <a:p>
            <a:pPr marL="557213" lvl="1" indent="-195263">
              <a:spcBef>
                <a:spcPts val="0"/>
              </a:spcBef>
              <a:buSzPts val="2000"/>
              <a:buFont typeface="Arial"/>
              <a:buChar char="•"/>
            </a:pPr>
            <a:r>
              <a:rPr lang="en-US" dirty="0"/>
              <a:t>Verification details</a:t>
            </a:r>
            <a:endParaRPr dirty="0"/>
          </a:p>
          <a:p>
            <a:pPr marL="857250" lvl="2" indent="-171450">
              <a:spcBef>
                <a:spcPts val="300"/>
              </a:spcBef>
              <a:buClr>
                <a:srgbClr val="0070C0"/>
              </a:buClr>
              <a:buSzPts val="2000"/>
              <a:buFont typeface="Noto Sans Symbols"/>
              <a:buChar char="▪"/>
            </a:pPr>
            <a:r>
              <a:rPr lang="en-US" dirty="0">
                <a:solidFill>
                  <a:srgbClr val="0070C0"/>
                </a:solidFill>
              </a:rPr>
              <a:t>The verification plots show both the Meld developed with regions as well as the Meld developed as a GOE to show the impact of developing as a GOE versus regionally.</a:t>
            </a:r>
            <a:endParaRPr dirty="0">
              <a:solidFill>
                <a:srgbClr val="0070C0"/>
              </a:solidFill>
            </a:endParaRPr>
          </a:p>
          <a:p>
            <a:pPr marL="1200150" lvl="3" indent="-171450">
              <a:spcBef>
                <a:spcPts val="300"/>
              </a:spcBef>
              <a:buClr>
                <a:srgbClr val="00B050"/>
              </a:buClr>
              <a:buSzPts val="2000"/>
              <a:buFont typeface="Courier New"/>
              <a:buChar char="o"/>
            </a:pPr>
            <a:r>
              <a:rPr lang="en-US" sz="1800" dirty="0" smtClean="0">
                <a:solidFill>
                  <a:srgbClr val="00B050"/>
                </a:solidFill>
              </a:rPr>
              <a:t> 6 </a:t>
            </a:r>
            <a:r>
              <a:rPr lang="en-US" sz="1800" dirty="0">
                <a:solidFill>
                  <a:srgbClr val="00B050"/>
                </a:solidFill>
              </a:rPr>
              <a:t>months of warm season verification</a:t>
            </a:r>
            <a:endParaRPr sz="1800" dirty="0"/>
          </a:p>
          <a:p>
            <a:pPr marL="1200150" lvl="3" indent="-171450">
              <a:spcBef>
                <a:spcPts val="300"/>
              </a:spcBef>
              <a:buClr>
                <a:srgbClr val="00B050"/>
              </a:buClr>
              <a:buSzPts val="2000"/>
              <a:buFont typeface="Courier New"/>
              <a:buChar char="o"/>
            </a:pPr>
            <a:r>
              <a:rPr lang="en-US" sz="1800" dirty="0" smtClean="0">
                <a:solidFill>
                  <a:srgbClr val="00B050"/>
                </a:solidFill>
              </a:rPr>
              <a:t> 5 </a:t>
            </a:r>
            <a:r>
              <a:rPr lang="en-US" sz="1800" dirty="0">
                <a:solidFill>
                  <a:srgbClr val="00B050"/>
                </a:solidFill>
              </a:rPr>
              <a:t>month of cool season verification</a:t>
            </a:r>
            <a:endParaRPr sz="1800" dirty="0">
              <a:solidFill>
                <a:srgbClr val="0070C0"/>
              </a:solidFill>
            </a:endParaRPr>
          </a:p>
          <a:p>
            <a:pPr marL="557213" lvl="1" indent="-195263">
              <a:spcBef>
                <a:spcPts val="360"/>
              </a:spcBef>
              <a:buSzPts val="2000"/>
              <a:buFont typeface="Arial"/>
              <a:buChar char="•"/>
            </a:pPr>
            <a:r>
              <a:rPr lang="en-US" dirty="0"/>
              <a:t>All stations verified</a:t>
            </a:r>
            <a:endParaRPr dirty="0"/>
          </a:p>
          <a:p>
            <a:pPr marL="864394" lvl="2" indent="-176213">
              <a:spcBef>
                <a:spcPts val="360"/>
              </a:spcBef>
              <a:buClrTx/>
              <a:buSzPts val="2000"/>
              <a:buChar char="▪"/>
            </a:pPr>
            <a:r>
              <a:rPr lang="en-US" dirty="0">
                <a:solidFill>
                  <a:srgbClr val="0070C0"/>
                </a:solidFill>
              </a:rPr>
              <a:t>1-25 h verification is for CONUS stations</a:t>
            </a:r>
            <a:endParaRPr dirty="0">
              <a:solidFill>
                <a:srgbClr val="0070C0"/>
              </a:solidFill>
            </a:endParaRPr>
          </a:p>
          <a:p>
            <a:pPr marL="864394" lvl="2" indent="-176213">
              <a:spcBef>
                <a:spcPts val="360"/>
              </a:spcBef>
              <a:buClrTx/>
              <a:buSzPts val="2000"/>
              <a:buChar char="▪"/>
            </a:pPr>
            <a:r>
              <a:rPr lang="en-US" dirty="0">
                <a:solidFill>
                  <a:srgbClr val="0070C0"/>
                </a:solidFill>
              </a:rPr>
              <a:t>1-38 h verification is for all (CONUS and OCONUS) stations</a:t>
            </a:r>
            <a:endParaRPr dirty="0"/>
          </a:p>
          <a:p>
            <a:pPr marL="557213" lvl="1" indent="-195263">
              <a:spcBef>
                <a:spcPts val="360"/>
              </a:spcBef>
              <a:buSzPts val="2000"/>
              <a:buFont typeface="Arial"/>
              <a:buChar char="•"/>
            </a:pPr>
            <a:r>
              <a:rPr lang="en-US" dirty="0"/>
              <a:t>Verification periods:</a:t>
            </a:r>
            <a:endParaRPr dirty="0"/>
          </a:p>
          <a:p>
            <a:pPr marL="864394" lvl="2" indent="-176213">
              <a:spcBef>
                <a:spcPts val="300"/>
              </a:spcBef>
              <a:buClr>
                <a:srgbClr val="0070C0"/>
              </a:buClr>
              <a:buSzPts val="2000"/>
              <a:buFont typeface="Noto Sans Symbols"/>
              <a:buChar char="▪"/>
            </a:pPr>
            <a:r>
              <a:rPr lang="en-US" dirty="0">
                <a:solidFill>
                  <a:srgbClr val="0070C0"/>
                </a:solidFill>
              </a:rPr>
              <a:t>Cool season: 02/16/2017 - 03/20/2017 and 10/1/2017 - 12/31/2017</a:t>
            </a:r>
            <a:endParaRPr dirty="0">
              <a:solidFill>
                <a:srgbClr val="0070C0"/>
              </a:solidFill>
            </a:endParaRPr>
          </a:p>
          <a:p>
            <a:pPr marL="864394" lvl="2" indent="-176213">
              <a:spcBef>
                <a:spcPts val="300"/>
              </a:spcBef>
              <a:buClr>
                <a:srgbClr val="0070C0"/>
              </a:buClr>
              <a:buSzPts val="2000"/>
              <a:buFont typeface="Noto Sans Symbols"/>
              <a:buChar char="▪"/>
            </a:pPr>
            <a:r>
              <a:rPr lang="en-US" dirty="0">
                <a:solidFill>
                  <a:srgbClr val="0070C0"/>
                </a:solidFill>
              </a:rPr>
              <a:t>Warm season: 04/11/2017 - 09/30/2017</a:t>
            </a:r>
            <a:endParaRPr dirty="0">
              <a:solidFill>
                <a:srgbClr val="00B050"/>
              </a:solidFill>
            </a:endParaRPr>
          </a:p>
          <a:p>
            <a:pPr marL="857250" lvl="2" indent="-76200">
              <a:spcBef>
                <a:spcPts val="300"/>
              </a:spcBef>
              <a:buSzPts val="2000"/>
              <a:buNone/>
            </a:pPr>
            <a:endParaRPr dirty="0">
              <a:solidFill>
                <a:srgbClr val="FF0000"/>
              </a:solidFill>
              <a:latin typeface="Arial"/>
              <a:ea typeface="Arial"/>
              <a:cs typeface="Arial"/>
              <a:sym typeface="Arial"/>
            </a:endParaRPr>
          </a:p>
          <a:p>
            <a:pPr marL="857250" lvl="2" indent="-57150">
              <a:spcBef>
                <a:spcPts val="360"/>
              </a:spcBef>
              <a:buSzPts val="2400"/>
              <a:buNone/>
            </a:pPr>
            <a:endParaRPr dirty="0">
              <a:solidFill>
                <a:srgbClr val="00B050"/>
              </a:solidFill>
              <a:latin typeface="Arial"/>
              <a:ea typeface="Arial"/>
              <a:cs typeface="Arial"/>
              <a:sym typeface="Arial"/>
            </a:endParaRPr>
          </a:p>
        </p:txBody>
      </p:sp>
    </p:spTree>
    <p:extLst>
      <p:ext uri="{BB962C8B-B14F-4D97-AF65-F5344CB8AC3E}">
        <p14:creationId xmlns:p14="http://schemas.microsoft.com/office/powerpoint/2010/main" val="117635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grpSp>
        <p:nvGrpSpPr>
          <p:cNvPr id="3" name="Group 2" descr="Heidke Skill Score Group 1 Sky, showing improvement when regional development was done vs GOE development (one national equation)"/>
          <p:cNvGrpSpPr>
            <a:grpSpLocks noChangeAspect="1"/>
          </p:cNvGrpSpPr>
          <p:nvPr/>
        </p:nvGrpSpPr>
        <p:grpSpPr>
          <a:xfrm>
            <a:off x="2100630" y="439667"/>
            <a:ext cx="5120870" cy="3905925"/>
            <a:chOff x="2106431" y="857250"/>
            <a:chExt cx="4931120" cy="3761194"/>
          </a:xfrm>
        </p:grpSpPr>
        <p:pic>
          <p:nvPicPr>
            <p:cNvPr id="100" name="Google Shape;100;p15" descr="Heidke Skill Score Group 1 Sky, showing improvement when regional development was done vs GOE development (one national equation)"/>
            <p:cNvPicPr preferRelativeResize="0"/>
            <p:nvPr/>
          </p:nvPicPr>
          <p:blipFill>
            <a:blip r:embed="rId3">
              <a:alphaModFix/>
            </a:blip>
            <a:stretch>
              <a:fillRect/>
            </a:stretch>
          </p:blipFill>
          <p:spPr>
            <a:xfrm>
              <a:off x="2106431" y="920100"/>
              <a:ext cx="4931120" cy="3698344"/>
            </a:xfrm>
            <a:prstGeom prst="rect">
              <a:avLst/>
            </a:prstGeom>
            <a:noFill/>
            <a:ln>
              <a:noFill/>
            </a:ln>
          </p:spPr>
        </p:pic>
        <p:sp>
          <p:nvSpPr>
            <p:cNvPr id="101" name="Google Shape;101;p15"/>
            <p:cNvSpPr txBox="1"/>
            <p:nvPr/>
          </p:nvSpPr>
          <p:spPr>
            <a:xfrm>
              <a:off x="3904650" y="857250"/>
              <a:ext cx="1334700" cy="229500"/>
            </a:xfrm>
            <a:prstGeom prst="rect">
              <a:avLst/>
            </a:prstGeom>
            <a:noFill/>
            <a:ln>
              <a:noFill/>
            </a:ln>
          </p:spPr>
          <p:txBody>
            <a:bodyPr spcFirstLastPara="1" wrap="square" lIns="68569" tIns="68569" rIns="68569" bIns="68569" anchor="ctr" anchorCtr="0">
              <a:noAutofit/>
            </a:bodyPr>
            <a:lstStyle/>
            <a:p>
              <a:pPr algn="ctr"/>
              <a:r>
                <a:rPr lang="en-US" sz="1200" b="1" dirty="0">
                  <a:latin typeface="Calibri"/>
                  <a:ea typeface="Calibri"/>
                  <a:cs typeface="Calibri"/>
                  <a:sym typeface="Calibri"/>
                </a:rPr>
                <a:t>GROUP 1</a:t>
              </a:r>
              <a:endParaRPr sz="1200" b="1" dirty="0">
                <a:latin typeface="Calibri"/>
                <a:ea typeface="Calibri"/>
                <a:cs typeface="Calibri"/>
                <a:sym typeface="Calibri"/>
              </a:endParaRPr>
            </a:p>
          </p:txBody>
        </p:sp>
      </p:grpSp>
      <p:sp>
        <p:nvSpPr>
          <p:cNvPr id="98" name="Google Shape;98;p15"/>
          <p:cNvSpPr txBox="1">
            <a:spLocks noGrp="1"/>
          </p:cNvSpPr>
          <p:nvPr>
            <p:ph type="title"/>
          </p:nvPr>
        </p:nvSpPr>
        <p:spPr>
          <a:prstGeom prst="rect">
            <a:avLst/>
          </a:prstGeom>
          <a:noFill/>
          <a:ln>
            <a:noFill/>
          </a:ln>
        </p:spPr>
        <p:txBody>
          <a:bodyPr spcFirstLastPara="1" wrap="square" lIns="68569" tIns="34275" rIns="68569" bIns="34275" anchor="ctr" anchorCtr="0">
            <a:noAutofit/>
          </a:bodyPr>
          <a:lstStyle/>
          <a:p>
            <a:pPr>
              <a:buSzPts val="2400"/>
            </a:pPr>
            <a:r>
              <a:rPr lang="en-US" sz="1800" dirty="0">
                <a:latin typeface="Arial"/>
                <a:ea typeface="Arial"/>
                <a:cs typeface="Arial"/>
                <a:sym typeface="Arial"/>
              </a:rPr>
              <a:t>Redevelopment Verification: Example of </a:t>
            </a:r>
            <a:r>
              <a:rPr lang="en-US" sz="1800" dirty="0">
                <a:solidFill>
                  <a:srgbClr val="FF0000"/>
                </a:solidFill>
                <a:latin typeface="Arial"/>
                <a:ea typeface="Arial"/>
                <a:cs typeface="Arial"/>
                <a:sym typeface="Arial"/>
              </a:rPr>
              <a:t>Regional</a:t>
            </a:r>
            <a:r>
              <a:rPr lang="en-US" sz="1800" dirty="0">
                <a:latin typeface="Arial"/>
                <a:ea typeface="Arial"/>
                <a:cs typeface="Arial"/>
                <a:sym typeface="Arial"/>
              </a:rPr>
              <a:t> Improvement</a:t>
            </a:r>
            <a:endParaRPr sz="1800" dirty="0">
              <a:latin typeface="Arial"/>
              <a:ea typeface="Arial"/>
              <a:cs typeface="Arial"/>
              <a:sym typeface="Arial"/>
            </a:endParaRPr>
          </a:p>
        </p:txBody>
      </p:sp>
      <p:sp>
        <p:nvSpPr>
          <p:cNvPr id="99" name="Google Shape;99;p15"/>
          <p:cNvSpPr txBox="1"/>
          <p:nvPr/>
        </p:nvSpPr>
        <p:spPr>
          <a:xfrm>
            <a:off x="475013" y="4345592"/>
            <a:ext cx="8372104" cy="346275"/>
          </a:xfrm>
          <a:prstGeom prst="rect">
            <a:avLst/>
          </a:prstGeom>
          <a:noFill/>
          <a:ln>
            <a:noFill/>
          </a:ln>
        </p:spPr>
        <p:txBody>
          <a:bodyPr spcFirstLastPara="1" wrap="square" lIns="68569" tIns="34275" rIns="68569" bIns="34275" anchor="t" anchorCtr="0">
            <a:noAutofit/>
          </a:bodyPr>
          <a:lstStyle/>
          <a:p>
            <a:pPr algn="ctr">
              <a:buSzPts val="2400"/>
            </a:pPr>
            <a:r>
              <a:rPr lang="en-US" sz="1500" dirty="0">
                <a:solidFill>
                  <a:schemeClr val="dk1"/>
                </a:solidFill>
              </a:rPr>
              <a:t>Developing regional equations and thresholds for Meld (instead of one national Generalized Operator Equation) improves the Meld verification</a:t>
            </a:r>
            <a:endParaRPr sz="1500" dirty="0">
              <a:solidFill>
                <a:schemeClr val="dk1"/>
              </a:solidFill>
            </a:endParaRPr>
          </a:p>
        </p:txBody>
      </p:sp>
    </p:spTree>
    <p:extLst>
      <p:ext uri="{BB962C8B-B14F-4D97-AF65-F5344CB8AC3E}">
        <p14:creationId xmlns:p14="http://schemas.microsoft.com/office/powerpoint/2010/main" val="41672018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title"/>
          </p:nvPr>
        </p:nvSpPr>
        <p:spPr>
          <a:prstGeom prst="rect">
            <a:avLst/>
          </a:prstGeom>
          <a:noFill/>
          <a:ln>
            <a:noFill/>
          </a:ln>
        </p:spPr>
        <p:txBody>
          <a:bodyPr spcFirstLastPara="1" wrap="square" lIns="68569" tIns="34275" rIns="68569" bIns="34275" anchor="ctr" anchorCtr="0">
            <a:noAutofit/>
          </a:bodyPr>
          <a:lstStyle/>
          <a:p>
            <a:pPr>
              <a:buSzPts val="2400"/>
            </a:pPr>
            <a:r>
              <a:rPr lang="en-US" sz="1800" dirty="0">
                <a:latin typeface="Arial"/>
                <a:ea typeface="Arial"/>
                <a:cs typeface="Arial"/>
                <a:sym typeface="Arial"/>
              </a:rPr>
              <a:t>Redevelopment Verification: 1-38 h guidance</a:t>
            </a:r>
            <a:br>
              <a:rPr lang="en-US" sz="1800" dirty="0">
                <a:latin typeface="Arial"/>
                <a:ea typeface="Arial"/>
                <a:cs typeface="Arial"/>
                <a:sym typeface="Arial"/>
              </a:rPr>
            </a:br>
            <a:r>
              <a:rPr lang="en-US" sz="1800" dirty="0">
                <a:latin typeface="Arial"/>
                <a:ea typeface="Arial"/>
                <a:cs typeface="Arial"/>
                <a:sym typeface="Arial"/>
              </a:rPr>
              <a:t>CONUS Heidke Skill Score, </a:t>
            </a:r>
            <a:r>
              <a:rPr lang="en-US" sz="1800" dirty="0">
                <a:solidFill>
                  <a:srgbClr val="FF0000"/>
                </a:solidFill>
                <a:latin typeface="Arial"/>
                <a:ea typeface="Arial"/>
                <a:cs typeface="Arial"/>
                <a:sym typeface="Arial"/>
              </a:rPr>
              <a:t>Independent</a:t>
            </a:r>
            <a:r>
              <a:rPr lang="en-US" sz="1800" dirty="0">
                <a:latin typeface="Arial"/>
                <a:ea typeface="Arial"/>
                <a:cs typeface="Arial"/>
                <a:sym typeface="Arial"/>
              </a:rPr>
              <a:t>, </a:t>
            </a:r>
            <a:r>
              <a:rPr lang="en-US" sz="1800" dirty="0">
                <a:solidFill>
                  <a:srgbClr val="FF0000"/>
                </a:solidFill>
                <a:latin typeface="Arial"/>
                <a:ea typeface="Arial"/>
                <a:cs typeface="Arial"/>
                <a:sym typeface="Arial"/>
              </a:rPr>
              <a:t>Warm</a:t>
            </a:r>
            <a:r>
              <a:rPr lang="en-US" sz="1800" dirty="0">
                <a:latin typeface="Arial"/>
                <a:ea typeface="Arial"/>
                <a:cs typeface="Arial"/>
                <a:sym typeface="Arial"/>
              </a:rPr>
              <a:t> Season</a:t>
            </a:r>
            <a:endParaRPr sz="1800" dirty="0">
              <a:latin typeface="Arial"/>
              <a:ea typeface="Arial"/>
              <a:cs typeface="Arial"/>
              <a:sym typeface="Arial"/>
            </a:endParaRPr>
          </a:p>
        </p:txBody>
      </p:sp>
      <p:pic>
        <p:nvPicPr>
          <p:cNvPr id="109" name="Google Shape;109;p16" descr="Heidke Skill Score 00z SKY Independent Warm Season"/>
          <p:cNvPicPr preferRelativeResize="0">
            <a:picLocks noGrp="1" noChangeAspect="1"/>
          </p:cNvPicPr>
          <p:nvPr>
            <p:ph type="body" idx="1"/>
          </p:nvPr>
        </p:nvPicPr>
        <p:blipFill rotWithShape="1">
          <a:blip r:embed="rId3">
            <a:alphaModFix/>
          </a:blip>
          <a:stretch/>
        </p:blipFill>
        <p:spPr>
          <a:xfrm>
            <a:off x="320040" y="820855"/>
            <a:ext cx="4567052" cy="3425289"/>
          </a:xfrm>
          <a:prstGeom prst="rect">
            <a:avLst/>
          </a:prstGeom>
          <a:noFill/>
          <a:ln>
            <a:noFill/>
          </a:ln>
        </p:spPr>
      </p:pic>
      <p:pic>
        <p:nvPicPr>
          <p:cNvPr id="107" name="Google Shape;107;p16" descr="Heidke Skill Score 12z SKY Independent Warm Season"/>
          <p:cNvPicPr preferRelativeResize="0">
            <a:picLocks noGrp="1" noChangeAspect="1"/>
          </p:cNvPicPr>
          <p:nvPr>
            <p:ph type="body" idx="4294967295"/>
          </p:nvPr>
        </p:nvPicPr>
        <p:blipFill rotWithShape="1">
          <a:blip r:embed="rId4">
            <a:alphaModFix/>
          </a:blip>
          <a:srcRect/>
          <a:stretch/>
        </p:blipFill>
        <p:spPr>
          <a:xfrm>
            <a:off x="4572001" y="820855"/>
            <a:ext cx="4571999" cy="3429000"/>
          </a:xfrm>
          <a:prstGeom prst="rect">
            <a:avLst/>
          </a:prstGeom>
          <a:noFill/>
          <a:ln>
            <a:noFill/>
          </a:ln>
        </p:spPr>
      </p:pic>
      <p:sp>
        <p:nvSpPr>
          <p:cNvPr id="6" name="Google Shape;581;g876d9d0431_0_130"/>
          <p:cNvSpPr txBox="1"/>
          <p:nvPr/>
        </p:nvSpPr>
        <p:spPr>
          <a:xfrm>
            <a:off x="1600200" y="4230214"/>
            <a:ext cx="6115050" cy="662850"/>
          </a:xfrm>
          <a:prstGeom prst="rect">
            <a:avLst/>
          </a:prstGeom>
          <a:noFill/>
          <a:ln>
            <a:noFill/>
          </a:ln>
        </p:spPr>
        <p:txBody>
          <a:bodyPr spcFirstLastPara="1" wrap="square" lIns="68569" tIns="34275" rIns="68569" bIns="34275" anchor="t" anchorCtr="0">
            <a:noAutofit/>
          </a:bodyPr>
          <a:lstStyle/>
          <a:p>
            <a:pPr algn="ctr">
              <a:buSzPts val="2400"/>
            </a:pPr>
            <a:r>
              <a:rPr lang="en-US" sz="1800" dirty="0">
                <a:solidFill>
                  <a:schemeClr val="dk1"/>
                </a:solidFill>
              </a:rPr>
              <a:t>LAMP Meld </a:t>
            </a:r>
            <a:r>
              <a:rPr lang="en-US" sz="1800" dirty="0" smtClean="0">
                <a:solidFill>
                  <a:schemeClr val="dk1"/>
                </a:solidFill>
              </a:rPr>
              <a:t>(</a:t>
            </a:r>
            <a:r>
              <a:rPr lang="en-US" sz="1800" dirty="0" smtClean="0">
                <a:solidFill>
                  <a:srgbClr val="0432FF"/>
                </a:solidFill>
              </a:rPr>
              <a:t>blue</a:t>
            </a:r>
            <a:r>
              <a:rPr lang="en-US" sz="1800" dirty="0" smtClean="0">
                <a:solidFill>
                  <a:schemeClr val="dk1"/>
                </a:solidFill>
              </a:rPr>
              <a:t>) </a:t>
            </a:r>
            <a:r>
              <a:rPr lang="en-US" sz="1800" dirty="0">
                <a:solidFill>
                  <a:schemeClr val="dk1"/>
                </a:solidFill>
              </a:rPr>
              <a:t>shows improvement over </a:t>
            </a:r>
            <a:endParaRPr sz="1800" dirty="0">
              <a:solidFill>
                <a:schemeClr val="dk1"/>
              </a:solidFill>
            </a:endParaRPr>
          </a:p>
          <a:p>
            <a:pPr algn="ctr">
              <a:buSzPts val="2400"/>
            </a:pPr>
            <a:r>
              <a:rPr lang="en-US" sz="1800" dirty="0">
                <a:solidFill>
                  <a:schemeClr val="dk1"/>
                </a:solidFill>
              </a:rPr>
              <a:t>Base LAMP </a:t>
            </a:r>
            <a:r>
              <a:rPr lang="en-US" sz="1800" dirty="0" smtClean="0">
                <a:solidFill>
                  <a:schemeClr val="dk1"/>
                </a:solidFill>
              </a:rPr>
              <a:t>(</a:t>
            </a:r>
            <a:r>
              <a:rPr lang="en-US" sz="1800" dirty="0" smtClean="0">
                <a:solidFill>
                  <a:srgbClr val="008F00"/>
                </a:solidFill>
              </a:rPr>
              <a:t>green</a:t>
            </a:r>
            <a:r>
              <a:rPr lang="en-US" sz="1800" dirty="0" smtClean="0">
                <a:solidFill>
                  <a:schemeClr val="dk1"/>
                </a:solidFill>
              </a:rPr>
              <a:t>) </a:t>
            </a:r>
            <a:r>
              <a:rPr lang="en-US" sz="1800" dirty="0">
                <a:solidFill>
                  <a:schemeClr val="dk1"/>
                </a:solidFill>
              </a:rPr>
              <a:t>and GFS MOS (black)</a:t>
            </a:r>
            <a:endParaRPr sz="1800" dirty="0">
              <a:solidFill>
                <a:schemeClr val="dk1"/>
              </a:solidFill>
            </a:endParaRPr>
          </a:p>
        </p:txBody>
      </p:sp>
    </p:spTree>
    <p:extLst>
      <p:ext uri="{BB962C8B-B14F-4D97-AF65-F5344CB8AC3E}">
        <p14:creationId xmlns:p14="http://schemas.microsoft.com/office/powerpoint/2010/main" val="41806664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prstGeom prst="rect">
            <a:avLst/>
          </a:prstGeom>
          <a:noFill/>
          <a:ln>
            <a:noFill/>
          </a:ln>
        </p:spPr>
        <p:txBody>
          <a:bodyPr spcFirstLastPara="1" wrap="square" lIns="68569" tIns="34275" rIns="68569" bIns="34275" anchor="ctr" anchorCtr="0">
            <a:noAutofit/>
          </a:bodyPr>
          <a:lstStyle/>
          <a:p>
            <a:pPr>
              <a:buSzPts val="2400"/>
            </a:pPr>
            <a:r>
              <a:rPr lang="en-US" sz="1800" dirty="0">
                <a:latin typeface="Arial"/>
                <a:ea typeface="Arial"/>
                <a:cs typeface="Arial"/>
                <a:sym typeface="Arial"/>
              </a:rPr>
              <a:t>Redevelopment Verification: 1-38 h guidance</a:t>
            </a:r>
            <a:br>
              <a:rPr lang="en-US" sz="1800" dirty="0">
                <a:latin typeface="Arial"/>
                <a:ea typeface="Arial"/>
                <a:cs typeface="Arial"/>
                <a:sym typeface="Arial"/>
              </a:rPr>
            </a:br>
            <a:r>
              <a:rPr lang="en-US" sz="1800" dirty="0">
                <a:latin typeface="Arial"/>
                <a:ea typeface="Arial"/>
                <a:cs typeface="Arial"/>
                <a:sym typeface="Arial"/>
              </a:rPr>
              <a:t>CONUS Heidke Skill Score, </a:t>
            </a:r>
            <a:r>
              <a:rPr lang="en-US" sz="1800" dirty="0">
                <a:solidFill>
                  <a:srgbClr val="FF0000"/>
                </a:solidFill>
                <a:latin typeface="Arial"/>
                <a:ea typeface="Arial"/>
                <a:cs typeface="Arial"/>
                <a:sym typeface="Arial"/>
              </a:rPr>
              <a:t>Independent</a:t>
            </a:r>
            <a:r>
              <a:rPr lang="en-US" sz="1800" dirty="0">
                <a:latin typeface="Arial"/>
                <a:ea typeface="Arial"/>
                <a:cs typeface="Arial"/>
                <a:sym typeface="Arial"/>
              </a:rPr>
              <a:t>, </a:t>
            </a:r>
            <a:r>
              <a:rPr lang="en-US" sz="1800" dirty="0">
                <a:solidFill>
                  <a:srgbClr val="FF0000"/>
                </a:solidFill>
                <a:latin typeface="Arial"/>
                <a:ea typeface="Arial"/>
                <a:cs typeface="Arial"/>
                <a:sym typeface="Arial"/>
              </a:rPr>
              <a:t>Cool</a:t>
            </a:r>
            <a:r>
              <a:rPr lang="en-US" sz="1800" dirty="0">
                <a:latin typeface="Arial"/>
                <a:ea typeface="Arial"/>
                <a:cs typeface="Arial"/>
                <a:sym typeface="Arial"/>
              </a:rPr>
              <a:t> Season</a:t>
            </a:r>
            <a:endParaRPr sz="1800" dirty="0">
              <a:latin typeface="Arial"/>
              <a:ea typeface="Arial"/>
              <a:cs typeface="Arial"/>
              <a:sym typeface="Arial"/>
            </a:endParaRPr>
          </a:p>
        </p:txBody>
      </p:sp>
      <p:pic>
        <p:nvPicPr>
          <p:cNvPr id="116" name="Google Shape;116;p17" descr="Heidke Skill Score 00z SKY Independent Cool Season"/>
          <p:cNvPicPr preferRelativeResize="0">
            <a:picLocks noGrp="1" noChangeAspect="1"/>
          </p:cNvPicPr>
          <p:nvPr>
            <p:ph type="body" idx="1"/>
          </p:nvPr>
        </p:nvPicPr>
        <p:blipFill rotWithShape="1">
          <a:blip r:embed="rId3">
            <a:alphaModFix/>
          </a:blip>
          <a:stretch/>
        </p:blipFill>
        <p:spPr>
          <a:xfrm>
            <a:off x="320040" y="822960"/>
            <a:ext cx="4572000" cy="3429000"/>
          </a:xfrm>
          <a:prstGeom prst="rect">
            <a:avLst/>
          </a:prstGeom>
          <a:noFill/>
          <a:ln>
            <a:noFill/>
          </a:ln>
        </p:spPr>
      </p:pic>
      <p:pic>
        <p:nvPicPr>
          <p:cNvPr id="115" name="Google Shape;115;p17" descr="Heidke Skill Score 12z SKY Independent Warm Season"/>
          <p:cNvPicPr preferRelativeResize="0">
            <a:picLocks noGrp="1" noChangeAspect="1"/>
          </p:cNvPicPr>
          <p:nvPr>
            <p:ph type="body" idx="4294967295"/>
          </p:nvPr>
        </p:nvPicPr>
        <p:blipFill rotWithShape="1">
          <a:blip r:embed="rId4">
            <a:alphaModFix/>
          </a:blip>
          <a:srcRect/>
          <a:stretch/>
        </p:blipFill>
        <p:spPr>
          <a:xfrm>
            <a:off x="4572000" y="822960"/>
            <a:ext cx="4571999" cy="3429000"/>
          </a:xfrm>
          <a:prstGeom prst="rect">
            <a:avLst/>
          </a:prstGeom>
          <a:noFill/>
          <a:ln>
            <a:noFill/>
          </a:ln>
        </p:spPr>
      </p:pic>
      <p:sp>
        <p:nvSpPr>
          <p:cNvPr id="5" name="Google Shape;581;g876d9d0431_0_130"/>
          <p:cNvSpPr txBox="1"/>
          <p:nvPr/>
        </p:nvSpPr>
        <p:spPr>
          <a:xfrm>
            <a:off x="1600200" y="4230214"/>
            <a:ext cx="6115050" cy="662850"/>
          </a:xfrm>
          <a:prstGeom prst="rect">
            <a:avLst/>
          </a:prstGeom>
          <a:noFill/>
          <a:ln>
            <a:noFill/>
          </a:ln>
        </p:spPr>
        <p:txBody>
          <a:bodyPr spcFirstLastPara="1" wrap="square" lIns="68569" tIns="34275" rIns="68569" bIns="34275" anchor="t" anchorCtr="0">
            <a:noAutofit/>
          </a:bodyPr>
          <a:lstStyle/>
          <a:p>
            <a:pPr algn="ctr">
              <a:buSzPts val="2400"/>
            </a:pPr>
            <a:r>
              <a:rPr lang="en-US" sz="1800" dirty="0">
                <a:solidFill>
                  <a:schemeClr val="dk1"/>
                </a:solidFill>
              </a:rPr>
              <a:t>LAMP Meld </a:t>
            </a:r>
            <a:r>
              <a:rPr lang="en-US" sz="1800" dirty="0" smtClean="0">
                <a:solidFill>
                  <a:schemeClr val="dk1"/>
                </a:solidFill>
              </a:rPr>
              <a:t>(</a:t>
            </a:r>
            <a:r>
              <a:rPr lang="en-US" sz="1800" dirty="0" smtClean="0">
                <a:solidFill>
                  <a:srgbClr val="0432FF"/>
                </a:solidFill>
              </a:rPr>
              <a:t>blue</a:t>
            </a:r>
            <a:r>
              <a:rPr lang="en-US" sz="1800" dirty="0" smtClean="0">
                <a:solidFill>
                  <a:schemeClr val="dk1"/>
                </a:solidFill>
              </a:rPr>
              <a:t>) </a:t>
            </a:r>
            <a:r>
              <a:rPr lang="en-US" sz="1800" dirty="0">
                <a:solidFill>
                  <a:schemeClr val="dk1"/>
                </a:solidFill>
              </a:rPr>
              <a:t>shows improvement over </a:t>
            </a:r>
            <a:endParaRPr sz="1800" dirty="0">
              <a:solidFill>
                <a:schemeClr val="dk1"/>
              </a:solidFill>
            </a:endParaRPr>
          </a:p>
          <a:p>
            <a:pPr algn="ctr">
              <a:buSzPts val="2400"/>
            </a:pPr>
            <a:r>
              <a:rPr lang="en-US" sz="1800" dirty="0">
                <a:solidFill>
                  <a:schemeClr val="dk1"/>
                </a:solidFill>
              </a:rPr>
              <a:t>Base LAMP </a:t>
            </a:r>
            <a:r>
              <a:rPr lang="en-US" sz="1800" dirty="0" smtClean="0">
                <a:solidFill>
                  <a:schemeClr val="dk1"/>
                </a:solidFill>
              </a:rPr>
              <a:t>(</a:t>
            </a:r>
            <a:r>
              <a:rPr lang="en-US" sz="1800" dirty="0" smtClean="0">
                <a:solidFill>
                  <a:srgbClr val="008F00"/>
                </a:solidFill>
              </a:rPr>
              <a:t>green</a:t>
            </a:r>
            <a:r>
              <a:rPr lang="en-US" sz="1800" dirty="0" smtClean="0">
                <a:solidFill>
                  <a:schemeClr val="dk1"/>
                </a:solidFill>
              </a:rPr>
              <a:t>) </a:t>
            </a:r>
            <a:r>
              <a:rPr lang="en-US" sz="1800" dirty="0">
                <a:solidFill>
                  <a:schemeClr val="dk1"/>
                </a:solidFill>
              </a:rPr>
              <a:t>and GFS MOS (black)</a:t>
            </a:r>
            <a:endParaRPr sz="1800" dirty="0">
              <a:solidFill>
                <a:schemeClr val="dk1"/>
              </a:solidFill>
            </a:endParaRPr>
          </a:p>
        </p:txBody>
      </p:sp>
    </p:spTree>
    <p:extLst>
      <p:ext uri="{BB962C8B-B14F-4D97-AF65-F5344CB8AC3E}">
        <p14:creationId xmlns:p14="http://schemas.microsoft.com/office/powerpoint/2010/main" val="21396268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sp>
        <p:nvSpPr>
          <p:cNvPr id="627" name="Google Shape;627;g876d9d0431_0_185"/>
          <p:cNvSpPr txBox="1">
            <a:spLocks noGrp="1"/>
          </p:cNvSpPr>
          <p:nvPr>
            <p:ph type="sldNum" idx="4294967295"/>
          </p:nvPr>
        </p:nvSpPr>
        <p:spPr>
          <a:xfrm>
            <a:off x="7560587" y="4749849"/>
            <a:ext cx="411525" cy="393750"/>
          </a:xfrm>
          <a:prstGeom prst="rect">
            <a:avLst/>
          </a:prstGeom>
          <a:noFill/>
          <a:ln>
            <a:noFill/>
          </a:ln>
        </p:spPr>
        <p:txBody>
          <a:bodyPr spcFirstLastPara="1" wrap="square" lIns="68569" tIns="68569" rIns="68569" bIns="68569" anchor="ctr" anchorCtr="0">
            <a:noAutofit/>
          </a:bodyPr>
          <a:lstStyle/>
          <a:p>
            <a:pPr algn="r"/>
            <a:fld id="{00000000-1234-1234-1234-123412341234}" type="slidenum">
              <a:rPr lang="en-US"/>
              <a:pPr algn="r"/>
              <a:t>45</a:t>
            </a:fld>
            <a:endParaRPr dirty="0"/>
          </a:p>
        </p:txBody>
      </p:sp>
      <p:sp>
        <p:nvSpPr>
          <p:cNvPr id="628" name="Google Shape;628;g876d9d0431_0_185"/>
          <p:cNvSpPr txBox="1">
            <a:spLocks noGrp="1"/>
          </p:cNvSpPr>
          <p:nvPr>
            <p:ph type="title"/>
          </p:nvPr>
        </p:nvSpPr>
        <p:spPr>
          <a:xfrm>
            <a:off x="1485900" y="0"/>
            <a:ext cx="6172200" cy="628650"/>
          </a:xfrm>
          <a:prstGeom prst="rect">
            <a:avLst/>
          </a:prstGeom>
          <a:noFill/>
          <a:ln>
            <a:noFill/>
          </a:ln>
        </p:spPr>
        <p:txBody>
          <a:bodyPr spcFirstLastPara="1" wrap="square" lIns="68569" tIns="34275" rIns="68569" bIns="34275" anchor="ctr" anchorCtr="0">
            <a:noAutofit/>
          </a:bodyPr>
          <a:lstStyle/>
          <a:p>
            <a:pPr>
              <a:buSzPts val="3200"/>
            </a:pPr>
            <a:r>
              <a:rPr lang="en-US" sz="2800" dirty="0">
                <a:solidFill>
                  <a:srgbClr val="000000"/>
                </a:solidFill>
              </a:rPr>
              <a:t>CONUS GLMP Sky Cover (V2.3)</a:t>
            </a:r>
            <a:endParaRPr sz="2800" dirty="0">
              <a:solidFill>
                <a:srgbClr val="000000"/>
              </a:solidFill>
            </a:endParaRPr>
          </a:p>
        </p:txBody>
      </p:sp>
      <p:pic>
        <p:nvPicPr>
          <p:cNvPr id="629" name="Google Shape;629;g876d9d0431_0_185" descr="Loop of GLMP CONUS SKY forecasts"/>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2024801" y="628650"/>
            <a:ext cx="5094397" cy="4027571"/>
          </a:xfrm>
          <a:prstGeom prst="rect">
            <a:avLst/>
          </a:prstGeom>
          <a:noFill/>
          <a:ln>
            <a:solidFill>
              <a:schemeClr val="tx1"/>
            </a:solidFill>
          </a:ln>
        </p:spPr>
      </p:pic>
    </p:spTree>
    <p:extLst>
      <p:ext uri="{BB962C8B-B14F-4D97-AF65-F5344CB8AC3E}">
        <p14:creationId xmlns:p14="http://schemas.microsoft.com/office/powerpoint/2010/main" val="2966723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sp>
        <p:nvSpPr>
          <p:cNvPr id="627" name="Google Shape;627;g876d9d0431_0_185"/>
          <p:cNvSpPr txBox="1">
            <a:spLocks noGrp="1"/>
          </p:cNvSpPr>
          <p:nvPr>
            <p:ph type="sldNum" idx="4294967295"/>
          </p:nvPr>
        </p:nvSpPr>
        <p:spPr>
          <a:xfrm>
            <a:off x="7560587" y="4749849"/>
            <a:ext cx="411525" cy="393750"/>
          </a:xfrm>
          <a:prstGeom prst="rect">
            <a:avLst/>
          </a:prstGeom>
          <a:noFill/>
          <a:ln>
            <a:noFill/>
          </a:ln>
        </p:spPr>
        <p:txBody>
          <a:bodyPr spcFirstLastPara="1" wrap="square" lIns="68569" tIns="68569" rIns="68569" bIns="68569" anchor="ctr" anchorCtr="0">
            <a:noAutofit/>
          </a:bodyPr>
          <a:lstStyle/>
          <a:p>
            <a:pPr algn="r"/>
            <a:fld id="{00000000-1234-1234-1234-123412341234}" type="slidenum">
              <a:rPr lang="en-US"/>
              <a:pPr algn="r"/>
              <a:t>46</a:t>
            </a:fld>
            <a:endParaRPr dirty="0"/>
          </a:p>
        </p:txBody>
      </p:sp>
      <p:sp>
        <p:nvSpPr>
          <p:cNvPr id="628" name="Google Shape;628;g876d9d0431_0_185"/>
          <p:cNvSpPr txBox="1">
            <a:spLocks noGrp="1"/>
          </p:cNvSpPr>
          <p:nvPr>
            <p:ph type="title"/>
          </p:nvPr>
        </p:nvSpPr>
        <p:spPr>
          <a:xfrm>
            <a:off x="1485900" y="0"/>
            <a:ext cx="6172200" cy="628650"/>
          </a:xfrm>
          <a:prstGeom prst="rect">
            <a:avLst/>
          </a:prstGeom>
          <a:noFill/>
          <a:ln>
            <a:noFill/>
          </a:ln>
        </p:spPr>
        <p:txBody>
          <a:bodyPr spcFirstLastPara="1" wrap="square" lIns="68569" tIns="34275" rIns="68569" bIns="34275" anchor="ctr" anchorCtr="0">
            <a:noAutofit/>
          </a:bodyPr>
          <a:lstStyle/>
          <a:p>
            <a:pPr>
              <a:buSzPts val="3200"/>
            </a:pPr>
            <a:r>
              <a:rPr lang="en-US" sz="2400" dirty="0">
                <a:solidFill>
                  <a:srgbClr val="000000"/>
                </a:solidFill>
              </a:rPr>
              <a:t>CONUS GLMP Sky Cover </a:t>
            </a:r>
            <a:r>
              <a:rPr lang="en-US" sz="2400" dirty="0" smtClean="0">
                <a:solidFill>
                  <a:srgbClr val="000000"/>
                </a:solidFill>
              </a:rPr>
              <a:t>V2.2 vs V2.3</a:t>
            </a:r>
            <a:endParaRPr sz="2400" dirty="0">
              <a:solidFill>
                <a:srgbClr val="000000"/>
              </a:solidFill>
            </a:endParaRPr>
          </a:p>
        </p:txBody>
      </p:sp>
      <p:pic>
        <p:nvPicPr>
          <p:cNvPr id="2" name="Picture 1" descr="Comparison of Operational 3-h SKY forecast (left) and Experimental 3-h SKY forecast (right) from LAM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0" y="509357"/>
            <a:ext cx="7882128" cy="2994200"/>
          </a:xfrm>
          <a:prstGeom prst="rect">
            <a:avLst/>
          </a:prstGeom>
          <a:ln>
            <a:solidFill>
              <a:schemeClr val="tx1"/>
            </a:solidFill>
          </a:ln>
        </p:spPr>
      </p:pic>
      <p:pic>
        <p:nvPicPr>
          <p:cNvPr id="3" name="Picture 2" descr="Comparison of Operational 3-h SKY forecast (left) and Experimental 3-h SKY forecast (right) from LAMP"/>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9796" y="3220625"/>
            <a:ext cx="3264408" cy="1812157"/>
          </a:xfrm>
          <a:prstGeom prst="rect">
            <a:avLst/>
          </a:prstGeom>
          <a:ln>
            <a:solidFill>
              <a:schemeClr val="tx1"/>
            </a:solidFill>
          </a:ln>
        </p:spPr>
      </p:pic>
      <p:sp>
        <p:nvSpPr>
          <p:cNvPr id="4" name="TextBox 3"/>
          <p:cNvSpPr txBox="1"/>
          <p:nvPr/>
        </p:nvSpPr>
        <p:spPr>
          <a:xfrm>
            <a:off x="1485900" y="509357"/>
            <a:ext cx="2496312" cy="307777"/>
          </a:xfrm>
          <a:prstGeom prst="rect">
            <a:avLst/>
          </a:prstGeom>
          <a:noFill/>
        </p:spPr>
        <p:txBody>
          <a:bodyPr wrap="square" rtlCol="0">
            <a:spAutoFit/>
          </a:bodyPr>
          <a:lstStyle/>
          <a:p>
            <a:r>
              <a:rPr lang="en-US" dirty="0" smtClean="0">
                <a:solidFill>
                  <a:srgbClr val="FF0000"/>
                </a:solidFill>
              </a:rPr>
              <a:t>Operational SKY 3-h forecast</a:t>
            </a:r>
            <a:endParaRPr lang="en-US" dirty="0">
              <a:solidFill>
                <a:srgbClr val="FF0000"/>
              </a:solidFill>
            </a:endParaRPr>
          </a:p>
        </p:txBody>
      </p:sp>
      <p:sp>
        <p:nvSpPr>
          <p:cNvPr id="8" name="TextBox 7"/>
          <p:cNvSpPr txBox="1"/>
          <p:nvPr/>
        </p:nvSpPr>
        <p:spPr>
          <a:xfrm>
            <a:off x="5352311" y="494088"/>
            <a:ext cx="2737104" cy="307777"/>
          </a:xfrm>
          <a:prstGeom prst="rect">
            <a:avLst/>
          </a:prstGeom>
          <a:noFill/>
        </p:spPr>
        <p:txBody>
          <a:bodyPr wrap="square" rtlCol="0">
            <a:spAutoFit/>
          </a:bodyPr>
          <a:lstStyle/>
          <a:p>
            <a:r>
              <a:rPr lang="en-US" dirty="0" smtClean="0">
                <a:solidFill>
                  <a:srgbClr val="FF0000"/>
                </a:solidFill>
              </a:rPr>
              <a:t>Experimental </a:t>
            </a:r>
            <a:r>
              <a:rPr lang="en-US" dirty="0">
                <a:solidFill>
                  <a:srgbClr val="FF0000"/>
                </a:solidFill>
              </a:rPr>
              <a:t>SKY 3-h forecast</a:t>
            </a:r>
          </a:p>
        </p:txBody>
      </p:sp>
      <p:sp>
        <p:nvSpPr>
          <p:cNvPr id="9" name="TextBox 8" descr="Satellite image showing that Experimental SKY better captures clouds in ND, SD, UT, WA, FL, and South East&#10;"/>
          <p:cNvSpPr txBox="1"/>
          <p:nvPr/>
        </p:nvSpPr>
        <p:spPr>
          <a:xfrm>
            <a:off x="6538745" y="3578660"/>
            <a:ext cx="1664208" cy="1169551"/>
          </a:xfrm>
          <a:prstGeom prst="rect">
            <a:avLst/>
          </a:prstGeom>
          <a:noFill/>
        </p:spPr>
        <p:txBody>
          <a:bodyPr wrap="square" rtlCol="0">
            <a:spAutoFit/>
          </a:bodyPr>
          <a:lstStyle/>
          <a:p>
            <a:r>
              <a:rPr lang="en-US" dirty="0" smtClean="0">
                <a:solidFill>
                  <a:srgbClr val="FF0000"/>
                </a:solidFill>
              </a:rPr>
              <a:t>Experimental SKY better captures clouds in ND, SD, UT, WA, FL, and South East</a:t>
            </a:r>
            <a:endParaRPr lang="en-US" dirty="0">
              <a:solidFill>
                <a:srgbClr val="FF0000"/>
              </a:solidFill>
            </a:endParaRPr>
          </a:p>
        </p:txBody>
      </p:sp>
    </p:spTree>
    <p:extLst>
      <p:ext uri="{BB962C8B-B14F-4D97-AF65-F5344CB8AC3E}">
        <p14:creationId xmlns:p14="http://schemas.microsoft.com/office/powerpoint/2010/main" val="6108026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a:off x="649224" y="0"/>
            <a:ext cx="8229600" cy="676656"/>
          </a:xfrm>
          <a:prstGeom prst="rect">
            <a:avLst/>
          </a:prstGeom>
          <a:noFill/>
          <a:ln>
            <a:noFill/>
          </a:ln>
        </p:spPr>
        <p:txBody>
          <a:bodyPr spcFirstLastPara="1" wrap="square" lIns="68569" tIns="34275" rIns="68569" bIns="34275" anchor="ctr" anchorCtr="0">
            <a:noAutofit/>
          </a:bodyPr>
          <a:lstStyle/>
          <a:p>
            <a:pPr>
              <a:buSzPts val="2800"/>
            </a:pPr>
            <a:r>
              <a:rPr lang="en-US" sz="2400" dirty="0"/>
              <a:t>LAMP/GLMP v2.3 </a:t>
            </a:r>
            <a:r>
              <a:rPr lang="en-US" sz="2400" dirty="0" smtClean="0"/>
              <a:t>Upgrades </a:t>
            </a:r>
            <a:r>
              <a:rPr lang="en-US" sz="2400" dirty="0"/>
              <a:t>to Sky </a:t>
            </a:r>
            <a:r>
              <a:rPr lang="en-US" sz="2400" dirty="0" smtClean="0"/>
              <a:t>Cover: Note re: SCP</a:t>
            </a:r>
            <a:endParaRPr sz="2400" dirty="0"/>
          </a:p>
        </p:txBody>
      </p:sp>
      <p:sp>
        <p:nvSpPr>
          <p:cNvPr id="76" name="Google Shape;76;p12"/>
          <p:cNvSpPr txBox="1">
            <a:spLocks noGrp="1"/>
          </p:cNvSpPr>
          <p:nvPr>
            <p:ph type="body" idx="1"/>
          </p:nvPr>
        </p:nvSpPr>
        <p:spPr>
          <a:prstGeom prst="rect">
            <a:avLst/>
          </a:prstGeom>
          <a:noFill/>
          <a:ln>
            <a:noFill/>
          </a:ln>
        </p:spPr>
        <p:txBody>
          <a:bodyPr spcFirstLastPara="1" wrap="square" lIns="68569" tIns="34275" rIns="68569" bIns="34275" anchor="t" anchorCtr="0">
            <a:noAutofit/>
          </a:bodyPr>
          <a:lstStyle/>
          <a:p>
            <a:pPr marL="457200" lvl="2" indent="-173038">
              <a:spcBef>
                <a:spcPts val="300"/>
              </a:spcBef>
              <a:buClr>
                <a:srgbClr val="0070C0"/>
              </a:buClr>
              <a:buSzPts val="2000"/>
              <a:buFont typeface="Noto Sans Symbols"/>
              <a:buChar char="▪"/>
            </a:pPr>
            <a:r>
              <a:rPr lang="en-US" dirty="0" smtClean="0">
                <a:solidFill>
                  <a:srgbClr val="0070C0"/>
                </a:solidFill>
              </a:rPr>
              <a:t>LAMP is highly dependent on surface METAR observations</a:t>
            </a:r>
          </a:p>
          <a:p>
            <a:pPr marL="457200" lvl="2" indent="-173038">
              <a:spcBef>
                <a:spcPts val="300"/>
              </a:spcBef>
              <a:buClr>
                <a:srgbClr val="0070C0"/>
              </a:buClr>
              <a:buSzPts val="2000"/>
              <a:buFont typeface="Noto Sans Symbols"/>
              <a:buChar char="▪"/>
            </a:pPr>
            <a:r>
              <a:rPr lang="en-US" dirty="0" smtClean="0">
                <a:solidFill>
                  <a:srgbClr val="0070C0"/>
                </a:solidFill>
              </a:rPr>
              <a:t>Historically, LAMP has used Satellite Cloud Product (SCP) sky cover to augment METAR observations to capture clouds above 12,000 feet</a:t>
            </a:r>
          </a:p>
          <a:p>
            <a:pPr marL="457200" lvl="2" indent="-173038">
              <a:spcBef>
                <a:spcPts val="300"/>
              </a:spcBef>
              <a:buClr>
                <a:srgbClr val="0070C0"/>
              </a:buClr>
              <a:buSzPts val="2000"/>
              <a:buFont typeface="Noto Sans Symbols"/>
              <a:buChar char="▪"/>
            </a:pPr>
            <a:r>
              <a:rPr lang="en-US" dirty="0" smtClean="0">
                <a:solidFill>
                  <a:srgbClr val="0070C0"/>
                </a:solidFill>
              </a:rPr>
              <a:t>Currently there are no operational SCP data due to the introduction of GOES-16 and GOES-17</a:t>
            </a:r>
          </a:p>
          <a:p>
            <a:pPr marL="457200" lvl="2" indent="-173038">
              <a:spcBef>
                <a:spcPts val="300"/>
              </a:spcBef>
              <a:buClr>
                <a:srgbClr val="0070C0"/>
              </a:buClr>
              <a:buSzPts val="2000"/>
              <a:buFont typeface="Noto Sans Symbols"/>
              <a:buChar char="▪"/>
            </a:pPr>
            <a:r>
              <a:rPr lang="en-US" dirty="0" smtClean="0">
                <a:solidFill>
                  <a:srgbClr val="0070C0"/>
                </a:solidFill>
              </a:rPr>
              <a:t>GOES-16 test SCP has been evaluated, and will make the LAMP SKY cover more accurate when it becomes available (date still TBD)</a:t>
            </a:r>
          </a:p>
          <a:p>
            <a:pPr marL="457200" lvl="2" indent="-173038">
              <a:spcBef>
                <a:spcPts val="300"/>
              </a:spcBef>
              <a:buClr>
                <a:srgbClr val="0070C0"/>
              </a:buClr>
              <a:buSzPts val="2000"/>
              <a:buFont typeface="Noto Sans Symbols"/>
              <a:buChar char="▪"/>
            </a:pPr>
            <a:r>
              <a:rPr lang="en-US" dirty="0" smtClean="0">
                <a:solidFill>
                  <a:srgbClr val="0070C0"/>
                </a:solidFill>
              </a:rPr>
              <a:t>Examples follow of the impact of SCP in the SKY forecasts</a:t>
            </a:r>
            <a:endParaRPr dirty="0">
              <a:solidFill>
                <a:srgbClr val="FF0000"/>
              </a:solidFill>
              <a:latin typeface="Arial"/>
              <a:ea typeface="Arial"/>
              <a:cs typeface="Arial"/>
              <a:sym typeface="Arial"/>
            </a:endParaRPr>
          </a:p>
          <a:p>
            <a:pPr marL="857250" lvl="2" indent="-57150">
              <a:spcBef>
                <a:spcPts val="360"/>
              </a:spcBef>
              <a:buSzPts val="2400"/>
              <a:buNone/>
            </a:pPr>
            <a:endParaRPr dirty="0">
              <a:solidFill>
                <a:srgbClr val="00B050"/>
              </a:solidFill>
              <a:latin typeface="Arial"/>
              <a:ea typeface="Arial"/>
              <a:cs typeface="Arial"/>
              <a:sym typeface="Arial"/>
            </a:endParaRPr>
          </a:p>
        </p:txBody>
      </p:sp>
    </p:spTree>
    <p:extLst>
      <p:ext uri="{BB962C8B-B14F-4D97-AF65-F5344CB8AC3E}">
        <p14:creationId xmlns:p14="http://schemas.microsoft.com/office/powerpoint/2010/main" val="33657647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pic>
        <p:nvPicPr>
          <p:cNvPr id="767" name="Google Shape;767;p116" descr="Comparison of unaugmented METAR points overlaid on effective cloud amount data from satellite"/>
          <p:cNvPicPr preferRelativeResize="0"/>
          <p:nvPr/>
        </p:nvPicPr>
        <p:blipFill rotWithShape="1">
          <a:blip r:embed="rId3">
            <a:alphaModFix/>
          </a:blip>
          <a:srcRect/>
          <a:stretch/>
        </p:blipFill>
        <p:spPr>
          <a:xfrm>
            <a:off x="3055275" y="0"/>
            <a:ext cx="6088726" cy="4206475"/>
          </a:xfrm>
          <a:prstGeom prst="rect">
            <a:avLst/>
          </a:prstGeom>
          <a:noFill/>
          <a:ln>
            <a:noFill/>
          </a:ln>
        </p:spPr>
      </p:pic>
      <p:pic>
        <p:nvPicPr>
          <p:cNvPr id="769" name="Google Shape;769;p116" descr="NASA Langley cloud top heights"/>
          <p:cNvPicPr preferRelativeResize="0"/>
          <p:nvPr/>
        </p:nvPicPr>
        <p:blipFill>
          <a:blip r:embed="rId4">
            <a:extLst>
              <a:ext uri="{28A0092B-C50C-407E-A947-70E740481C1C}">
                <a14:useLocalDpi xmlns:a14="http://schemas.microsoft.com/office/drawing/2010/main" val="0"/>
              </a:ext>
            </a:extLst>
          </a:blip>
          <a:stretch>
            <a:fillRect/>
          </a:stretch>
        </p:blipFill>
        <p:spPr>
          <a:xfrm>
            <a:off x="9504" y="2681175"/>
            <a:ext cx="3133867" cy="2462324"/>
          </a:xfrm>
          <a:prstGeom prst="rect">
            <a:avLst/>
          </a:prstGeom>
          <a:noFill/>
          <a:ln>
            <a:noFill/>
          </a:ln>
        </p:spPr>
      </p:pic>
      <p:pic>
        <p:nvPicPr>
          <p:cNvPr id="8" name="Picture 7" descr="SKY color bar"/>
          <p:cNvPicPr>
            <a:picLocks noChangeAspect="1"/>
          </p:cNvPicPr>
          <p:nvPr/>
        </p:nvPicPr>
        <p:blipFill rotWithShape="1">
          <a:blip r:embed="rId5"/>
          <a:srcRect t="19877" b="16106"/>
          <a:stretch/>
        </p:blipFill>
        <p:spPr>
          <a:xfrm>
            <a:off x="3152876" y="73151"/>
            <a:ext cx="5917972" cy="146593"/>
          </a:xfrm>
          <a:prstGeom prst="rect">
            <a:avLst/>
          </a:prstGeom>
        </p:spPr>
      </p:pic>
      <p:sp>
        <p:nvSpPr>
          <p:cNvPr id="9" name="Google Shape;768;p116"/>
          <p:cNvSpPr txBox="1"/>
          <p:nvPr/>
        </p:nvSpPr>
        <p:spPr>
          <a:xfrm>
            <a:off x="920274" y="0"/>
            <a:ext cx="1589632" cy="622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smtClean="0"/>
              <a:t>No SCP</a:t>
            </a:r>
            <a:endParaRPr dirty="0"/>
          </a:p>
          <a:p>
            <a:pPr marL="0" lvl="0" indent="0" algn="ctr" rtl="0">
              <a:spcBef>
                <a:spcPts val="0"/>
              </a:spcBef>
              <a:spcAft>
                <a:spcPts val="0"/>
              </a:spcAft>
              <a:buNone/>
            </a:pPr>
            <a:r>
              <a:rPr lang="en" dirty="0"/>
              <a:t>20200</a:t>
            </a:r>
            <a:r>
              <a:rPr lang="en" dirty="0">
                <a:solidFill>
                  <a:schemeClr val="dk1"/>
                </a:solidFill>
              </a:rPr>
              <a:t>703</a:t>
            </a:r>
            <a:r>
              <a:rPr lang="en" dirty="0"/>
              <a:t> 03Z</a:t>
            </a:r>
            <a:endParaRPr dirty="0"/>
          </a:p>
        </p:txBody>
      </p:sp>
      <p:cxnSp>
        <p:nvCxnSpPr>
          <p:cNvPr id="6" name="Elbow Connector 5" descr="Elbow connector"/>
          <p:cNvCxnSpPr/>
          <p:nvPr/>
        </p:nvCxnSpPr>
        <p:spPr>
          <a:xfrm flipV="1">
            <a:off x="2509906" y="353274"/>
            <a:ext cx="591089" cy="286826"/>
          </a:xfrm>
          <a:prstGeom prst="bent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74904" y="593896"/>
            <a:ext cx="2726091" cy="1815882"/>
          </a:xfrm>
          <a:prstGeom prst="rect">
            <a:avLst/>
          </a:prstGeom>
          <a:solidFill>
            <a:schemeClr val="bg1"/>
          </a:solidFill>
          <a:ln>
            <a:solidFill>
              <a:schemeClr val="tx1"/>
            </a:solidFill>
          </a:ln>
        </p:spPr>
        <p:txBody>
          <a:bodyPr wrap="square" rtlCol="0">
            <a:spAutoFit/>
          </a:bodyPr>
          <a:lstStyle/>
          <a:p>
            <a:pPr algn="ctr"/>
            <a:r>
              <a:rPr lang="en-US" dirty="0" smtClean="0"/>
              <a:t>Points = </a:t>
            </a:r>
            <a:r>
              <a:rPr lang="en-US" dirty="0" smtClean="0"/>
              <a:t>un-augmented </a:t>
            </a:r>
            <a:r>
              <a:rPr lang="en-US" dirty="0" smtClean="0"/>
              <a:t>METARS.  </a:t>
            </a:r>
          </a:p>
          <a:p>
            <a:pPr algn="ctr"/>
            <a:r>
              <a:rPr lang="en-US" dirty="0" smtClean="0"/>
              <a:t>Shaded areas = Effective Cloud Amount from Univ. of WI/CIMMS</a:t>
            </a:r>
          </a:p>
          <a:p>
            <a:pPr algn="ctr"/>
            <a:r>
              <a:rPr lang="en-US" dirty="0" smtClean="0">
                <a:solidFill>
                  <a:srgbClr val="FF0000"/>
                </a:solidFill>
              </a:rPr>
              <a:t>Blue circles on grey background indicates higher clouds missed in METARs.</a:t>
            </a:r>
            <a:endParaRPr lang="en-US" dirty="0">
              <a:solidFill>
                <a:srgbClr val="FF0000"/>
              </a:solidFill>
            </a:endParaRPr>
          </a:p>
        </p:txBody>
      </p:sp>
      <p:cxnSp>
        <p:nvCxnSpPr>
          <p:cNvPr id="15" name="Elbow Connector 14" descr="Elbow connector"/>
          <p:cNvCxnSpPr/>
          <p:nvPr/>
        </p:nvCxnSpPr>
        <p:spPr>
          <a:xfrm rot="10800000">
            <a:off x="3152876" y="4325103"/>
            <a:ext cx="916204" cy="349883"/>
          </a:xfrm>
          <a:prstGeom prst="bent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152876" y="4567018"/>
            <a:ext cx="5917972" cy="523220"/>
          </a:xfrm>
          <a:prstGeom prst="rect">
            <a:avLst/>
          </a:prstGeom>
          <a:solidFill>
            <a:schemeClr val="bg1"/>
          </a:solidFill>
          <a:ln>
            <a:solidFill>
              <a:schemeClr val="tx1"/>
            </a:solidFill>
          </a:ln>
        </p:spPr>
        <p:txBody>
          <a:bodyPr wrap="square" rtlCol="0">
            <a:spAutoFit/>
          </a:bodyPr>
          <a:lstStyle/>
          <a:p>
            <a:pPr algn="ctr"/>
            <a:r>
              <a:rPr lang="en-US" dirty="0" smtClean="0"/>
              <a:t>Cloud </a:t>
            </a:r>
            <a:r>
              <a:rPr lang="en-US" dirty="0" smtClean="0"/>
              <a:t>Tops </a:t>
            </a:r>
            <a:r>
              <a:rPr lang="en-US" dirty="0" smtClean="0"/>
              <a:t>from NASA Langley Cloud Data.  </a:t>
            </a:r>
          </a:p>
          <a:p>
            <a:pPr algn="ctr"/>
            <a:r>
              <a:rPr lang="en-US" dirty="0" smtClean="0"/>
              <a:t>Green = areas of high clouds.</a:t>
            </a:r>
            <a:endParaRPr lang="en-US" dirty="0"/>
          </a:p>
        </p:txBody>
      </p:sp>
      <p:sp>
        <p:nvSpPr>
          <p:cNvPr id="17" name="Oval 16" descr="Oval shape highlighting area on map"/>
          <p:cNvSpPr/>
          <p:nvPr/>
        </p:nvSpPr>
        <p:spPr>
          <a:xfrm>
            <a:off x="5715000" y="768096"/>
            <a:ext cx="658368" cy="17556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descr="Oval shape highlighting area on map"/>
          <p:cNvSpPr/>
          <p:nvPr/>
        </p:nvSpPr>
        <p:spPr>
          <a:xfrm>
            <a:off x="1371600" y="3034513"/>
            <a:ext cx="329184" cy="94312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21" descr="Freeform shape highlighting area on map"/>
          <p:cNvSpPr/>
          <p:nvPr/>
        </p:nvSpPr>
        <p:spPr>
          <a:xfrm>
            <a:off x="5513832" y="2203700"/>
            <a:ext cx="1618488" cy="1106428"/>
          </a:xfrm>
          <a:custGeom>
            <a:avLst/>
            <a:gdLst>
              <a:gd name="connsiteX0" fmla="*/ 347472 w 1618488"/>
              <a:gd name="connsiteY0" fmla="*/ 274324 h 1106428"/>
              <a:gd name="connsiteX1" fmla="*/ 347472 w 1618488"/>
              <a:gd name="connsiteY1" fmla="*/ 274324 h 1106428"/>
              <a:gd name="connsiteX2" fmla="*/ 256032 w 1618488"/>
              <a:gd name="connsiteY2" fmla="*/ 283468 h 1106428"/>
              <a:gd name="connsiteX3" fmla="*/ 228600 w 1618488"/>
              <a:gd name="connsiteY3" fmla="*/ 301756 h 1106428"/>
              <a:gd name="connsiteX4" fmla="*/ 173736 w 1618488"/>
              <a:gd name="connsiteY4" fmla="*/ 320044 h 1106428"/>
              <a:gd name="connsiteX5" fmla="*/ 146304 w 1618488"/>
              <a:gd name="connsiteY5" fmla="*/ 329188 h 1106428"/>
              <a:gd name="connsiteX6" fmla="*/ 91440 w 1618488"/>
              <a:gd name="connsiteY6" fmla="*/ 356620 h 1106428"/>
              <a:gd name="connsiteX7" fmla="*/ 73152 w 1618488"/>
              <a:gd name="connsiteY7" fmla="*/ 384052 h 1106428"/>
              <a:gd name="connsiteX8" fmla="*/ 27432 w 1618488"/>
              <a:gd name="connsiteY8" fmla="*/ 438916 h 1106428"/>
              <a:gd name="connsiteX9" fmla="*/ 9144 w 1618488"/>
              <a:gd name="connsiteY9" fmla="*/ 502924 h 1106428"/>
              <a:gd name="connsiteX10" fmla="*/ 0 w 1618488"/>
              <a:gd name="connsiteY10" fmla="*/ 530356 h 1106428"/>
              <a:gd name="connsiteX11" fmla="*/ 9144 w 1618488"/>
              <a:gd name="connsiteY11" fmla="*/ 713236 h 1106428"/>
              <a:gd name="connsiteX12" fmla="*/ 27432 w 1618488"/>
              <a:gd name="connsiteY12" fmla="*/ 740668 h 1106428"/>
              <a:gd name="connsiteX13" fmla="*/ 64008 w 1618488"/>
              <a:gd name="connsiteY13" fmla="*/ 758956 h 1106428"/>
              <a:gd name="connsiteX14" fmla="*/ 91440 w 1618488"/>
              <a:gd name="connsiteY14" fmla="*/ 777244 h 1106428"/>
              <a:gd name="connsiteX15" fmla="*/ 146304 w 1618488"/>
              <a:gd name="connsiteY15" fmla="*/ 795532 h 1106428"/>
              <a:gd name="connsiteX16" fmla="*/ 173736 w 1618488"/>
              <a:gd name="connsiteY16" fmla="*/ 804676 h 1106428"/>
              <a:gd name="connsiteX17" fmla="*/ 228600 w 1618488"/>
              <a:gd name="connsiteY17" fmla="*/ 841252 h 1106428"/>
              <a:gd name="connsiteX18" fmla="*/ 246888 w 1618488"/>
              <a:gd name="connsiteY18" fmla="*/ 868684 h 1106428"/>
              <a:gd name="connsiteX19" fmla="*/ 274320 w 1618488"/>
              <a:gd name="connsiteY19" fmla="*/ 886972 h 1106428"/>
              <a:gd name="connsiteX20" fmla="*/ 356616 w 1618488"/>
              <a:gd name="connsiteY20" fmla="*/ 923548 h 1106428"/>
              <a:gd name="connsiteX21" fmla="*/ 429768 w 1618488"/>
              <a:gd name="connsiteY21" fmla="*/ 941836 h 1106428"/>
              <a:gd name="connsiteX22" fmla="*/ 466344 w 1618488"/>
              <a:gd name="connsiteY22" fmla="*/ 960124 h 1106428"/>
              <a:gd name="connsiteX23" fmla="*/ 530352 w 1618488"/>
              <a:gd name="connsiteY23" fmla="*/ 978412 h 1106428"/>
              <a:gd name="connsiteX24" fmla="*/ 612648 w 1618488"/>
              <a:gd name="connsiteY24" fmla="*/ 1024132 h 1106428"/>
              <a:gd name="connsiteX25" fmla="*/ 676656 w 1618488"/>
              <a:gd name="connsiteY25" fmla="*/ 1069852 h 1106428"/>
              <a:gd name="connsiteX26" fmla="*/ 704088 w 1618488"/>
              <a:gd name="connsiteY26" fmla="*/ 1078996 h 1106428"/>
              <a:gd name="connsiteX27" fmla="*/ 768096 w 1618488"/>
              <a:gd name="connsiteY27" fmla="*/ 1106428 h 1106428"/>
              <a:gd name="connsiteX28" fmla="*/ 822960 w 1618488"/>
              <a:gd name="connsiteY28" fmla="*/ 1097284 h 1106428"/>
              <a:gd name="connsiteX29" fmla="*/ 841248 w 1618488"/>
              <a:gd name="connsiteY29" fmla="*/ 1042420 h 1106428"/>
              <a:gd name="connsiteX30" fmla="*/ 859536 w 1618488"/>
              <a:gd name="connsiteY30" fmla="*/ 1014988 h 1106428"/>
              <a:gd name="connsiteX31" fmla="*/ 868680 w 1618488"/>
              <a:gd name="connsiteY31" fmla="*/ 987556 h 1106428"/>
              <a:gd name="connsiteX32" fmla="*/ 969264 w 1618488"/>
              <a:gd name="connsiteY32" fmla="*/ 996700 h 1106428"/>
              <a:gd name="connsiteX33" fmla="*/ 1005840 w 1618488"/>
              <a:gd name="connsiteY33" fmla="*/ 1005844 h 1106428"/>
              <a:gd name="connsiteX34" fmla="*/ 1060704 w 1618488"/>
              <a:gd name="connsiteY34" fmla="*/ 978412 h 1106428"/>
              <a:gd name="connsiteX35" fmla="*/ 1152144 w 1618488"/>
              <a:gd name="connsiteY35" fmla="*/ 969268 h 1106428"/>
              <a:gd name="connsiteX36" fmla="*/ 1197864 w 1618488"/>
              <a:gd name="connsiteY36" fmla="*/ 923548 h 1106428"/>
              <a:gd name="connsiteX37" fmla="*/ 1225296 w 1618488"/>
              <a:gd name="connsiteY37" fmla="*/ 896116 h 1106428"/>
              <a:gd name="connsiteX38" fmla="*/ 1243584 w 1618488"/>
              <a:gd name="connsiteY38" fmla="*/ 868684 h 1106428"/>
              <a:gd name="connsiteX39" fmla="*/ 1307592 w 1618488"/>
              <a:gd name="connsiteY39" fmla="*/ 850396 h 1106428"/>
              <a:gd name="connsiteX40" fmla="*/ 1362456 w 1618488"/>
              <a:gd name="connsiteY40" fmla="*/ 832108 h 1106428"/>
              <a:gd name="connsiteX41" fmla="*/ 1417320 w 1618488"/>
              <a:gd name="connsiteY41" fmla="*/ 822964 h 1106428"/>
              <a:gd name="connsiteX42" fmla="*/ 1472184 w 1618488"/>
              <a:gd name="connsiteY42" fmla="*/ 804676 h 1106428"/>
              <a:gd name="connsiteX43" fmla="*/ 1517904 w 1618488"/>
              <a:gd name="connsiteY43" fmla="*/ 768100 h 1106428"/>
              <a:gd name="connsiteX44" fmla="*/ 1545336 w 1618488"/>
              <a:gd name="connsiteY44" fmla="*/ 713236 h 1106428"/>
              <a:gd name="connsiteX45" fmla="*/ 1572768 w 1618488"/>
              <a:gd name="connsiteY45" fmla="*/ 676660 h 1106428"/>
              <a:gd name="connsiteX46" fmla="*/ 1600200 w 1618488"/>
              <a:gd name="connsiteY46" fmla="*/ 585220 h 1106428"/>
              <a:gd name="connsiteX47" fmla="*/ 1618488 w 1618488"/>
              <a:gd name="connsiteY47" fmla="*/ 521212 h 1106428"/>
              <a:gd name="connsiteX48" fmla="*/ 1609344 w 1618488"/>
              <a:gd name="connsiteY48" fmla="*/ 457204 h 1106428"/>
              <a:gd name="connsiteX49" fmla="*/ 1581912 w 1618488"/>
              <a:gd name="connsiteY49" fmla="*/ 438916 h 1106428"/>
              <a:gd name="connsiteX50" fmla="*/ 1417320 w 1618488"/>
              <a:gd name="connsiteY50" fmla="*/ 429772 h 1106428"/>
              <a:gd name="connsiteX51" fmla="*/ 1362456 w 1618488"/>
              <a:gd name="connsiteY51" fmla="*/ 393196 h 1106428"/>
              <a:gd name="connsiteX52" fmla="*/ 1335024 w 1618488"/>
              <a:gd name="connsiteY52" fmla="*/ 338332 h 1106428"/>
              <a:gd name="connsiteX53" fmla="*/ 1325880 w 1618488"/>
              <a:gd name="connsiteY53" fmla="*/ 301756 h 1106428"/>
              <a:gd name="connsiteX54" fmla="*/ 1307592 w 1618488"/>
              <a:gd name="connsiteY54" fmla="*/ 192028 h 1106428"/>
              <a:gd name="connsiteX55" fmla="*/ 1280160 w 1618488"/>
              <a:gd name="connsiteY55" fmla="*/ 100588 h 1106428"/>
              <a:gd name="connsiteX56" fmla="*/ 1252728 w 1618488"/>
              <a:gd name="connsiteY56" fmla="*/ 45724 h 1106428"/>
              <a:gd name="connsiteX57" fmla="*/ 1197864 w 1618488"/>
              <a:gd name="connsiteY57" fmla="*/ 27436 h 1106428"/>
              <a:gd name="connsiteX58" fmla="*/ 1133856 w 1618488"/>
              <a:gd name="connsiteY58" fmla="*/ 4 h 1106428"/>
              <a:gd name="connsiteX59" fmla="*/ 960120 w 1618488"/>
              <a:gd name="connsiteY59" fmla="*/ 18292 h 1106428"/>
              <a:gd name="connsiteX60" fmla="*/ 932688 w 1618488"/>
              <a:gd name="connsiteY60" fmla="*/ 36580 h 1106428"/>
              <a:gd name="connsiteX61" fmla="*/ 896112 w 1618488"/>
              <a:gd name="connsiteY61" fmla="*/ 91444 h 1106428"/>
              <a:gd name="connsiteX62" fmla="*/ 868680 w 1618488"/>
              <a:gd name="connsiteY62" fmla="*/ 182884 h 1106428"/>
              <a:gd name="connsiteX63" fmla="*/ 859536 w 1618488"/>
              <a:gd name="connsiteY63" fmla="*/ 210316 h 1106428"/>
              <a:gd name="connsiteX64" fmla="*/ 850392 w 1618488"/>
              <a:gd name="connsiteY64" fmla="*/ 246892 h 1106428"/>
              <a:gd name="connsiteX65" fmla="*/ 832104 w 1618488"/>
              <a:gd name="connsiteY65" fmla="*/ 301756 h 1106428"/>
              <a:gd name="connsiteX66" fmla="*/ 822960 w 1618488"/>
              <a:gd name="connsiteY66" fmla="*/ 356620 h 1106428"/>
              <a:gd name="connsiteX67" fmla="*/ 804672 w 1618488"/>
              <a:gd name="connsiteY67" fmla="*/ 384052 h 1106428"/>
              <a:gd name="connsiteX68" fmla="*/ 749808 w 1618488"/>
              <a:gd name="connsiteY68" fmla="*/ 420628 h 1106428"/>
              <a:gd name="connsiteX69" fmla="*/ 713232 w 1618488"/>
              <a:gd name="connsiteY69" fmla="*/ 484636 h 1106428"/>
              <a:gd name="connsiteX70" fmla="*/ 704088 w 1618488"/>
              <a:gd name="connsiteY70" fmla="*/ 512068 h 1106428"/>
              <a:gd name="connsiteX71" fmla="*/ 694944 w 1618488"/>
              <a:gd name="connsiteY71" fmla="*/ 576076 h 1106428"/>
              <a:gd name="connsiteX72" fmla="*/ 603504 w 1618488"/>
              <a:gd name="connsiteY72" fmla="*/ 557788 h 1106428"/>
              <a:gd name="connsiteX73" fmla="*/ 548640 w 1618488"/>
              <a:gd name="connsiteY73" fmla="*/ 475492 h 1106428"/>
              <a:gd name="connsiteX74" fmla="*/ 530352 w 1618488"/>
              <a:gd name="connsiteY74" fmla="*/ 448060 h 1106428"/>
              <a:gd name="connsiteX75" fmla="*/ 493776 w 1618488"/>
              <a:gd name="connsiteY75" fmla="*/ 347476 h 1106428"/>
              <a:gd name="connsiteX76" fmla="*/ 466344 w 1618488"/>
              <a:gd name="connsiteY76" fmla="*/ 329188 h 1106428"/>
              <a:gd name="connsiteX77" fmla="*/ 402336 w 1618488"/>
              <a:gd name="connsiteY77" fmla="*/ 310900 h 1106428"/>
              <a:gd name="connsiteX78" fmla="*/ 347472 w 1618488"/>
              <a:gd name="connsiteY78" fmla="*/ 283468 h 1106428"/>
              <a:gd name="connsiteX79" fmla="*/ 347472 w 1618488"/>
              <a:gd name="connsiteY79" fmla="*/ 274324 h 1106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618488" h="1106428">
                <a:moveTo>
                  <a:pt x="347472" y="274324"/>
                </a:moveTo>
                <a:lnTo>
                  <a:pt x="347472" y="274324"/>
                </a:lnTo>
                <a:cubicBezTo>
                  <a:pt x="316992" y="277372"/>
                  <a:pt x="285880" y="276580"/>
                  <a:pt x="256032" y="283468"/>
                </a:cubicBezTo>
                <a:cubicBezTo>
                  <a:pt x="245324" y="285939"/>
                  <a:pt x="238643" y="297293"/>
                  <a:pt x="228600" y="301756"/>
                </a:cubicBezTo>
                <a:cubicBezTo>
                  <a:pt x="210984" y="309585"/>
                  <a:pt x="192024" y="313948"/>
                  <a:pt x="173736" y="320044"/>
                </a:cubicBezTo>
                <a:cubicBezTo>
                  <a:pt x="164592" y="323092"/>
                  <a:pt x="154324" y="323841"/>
                  <a:pt x="146304" y="329188"/>
                </a:cubicBezTo>
                <a:cubicBezTo>
                  <a:pt x="110852" y="352823"/>
                  <a:pt x="129298" y="344001"/>
                  <a:pt x="91440" y="356620"/>
                </a:cubicBezTo>
                <a:cubicBezTo>
                  <a:pt x="85344" y="365764"/>
                  <a:pt x="80187" y="375609"/>
                  <a:pt x="73152" y="384052"/>
                </a:cubicBezTo>
                <a:cubicBezTo>
                  <a:pt x="47873" y="414386"/>
                  <a:pt x="44459" y="404862"/>
                  <a:pt x="27432" y="438916"/>
                </a:cubicBezTo>
                <a:cubicBezTo>
                  <a:pt x="20124" y="453532"/>
                  <a:pt x="13050" y="489252"/>
                  <a:pt x="9144" y="502924"/>
                </a:cubicBezTo>
                <a:cubicBezTo>
                  <a:pt x="6496" y="512192"/>
                  <a:pt x="3048" y="521212"/>
                  <a:pt x="0" y="530356"/>
                </a:cubicBezTo>
                <a:cubicBezTo>
                  <a:pt x="3048" y="591316"/>
                  <a:pt x="1250" y="652713"/>
                  <a:pt x="9144" y="713236"/>
                </a:cubicBezTo>
                <a:cubicBezTo>
                  <a:pt x="10565" y="724133"/>
                  <a:pt x="18989" y="733633"/>
                  <a:pt x="27432" y="740668"/>
                </a:cubicBezTo>
                <a:cubicBezTo>
                  <a:pt x="37904" y="749394"/>
                  <a:pt x="52173" y="752193"/>
                  <a:pt x="64008" y="758956"/>
                </a:cubicBezTo>
                <a:cubicBezTo>
                  <a:pt x="73550" y="764408"/>
                  <a:pt x="81397" y="772781"/>
                  <a:pt x="91440" y="777244"/>
                </a:cubicBezTo>
                <a:cubicBezTo>
                  <a:pt x="109056" y="785073"/>
                  <a:pt x="128016" y="789436"/>
                  <a:pt x="146304" y="795532"/>
                </a:cubicBezTo>
                <a:cubicBezTo>
                  <a:pt x="155448" y="798580"/>
                  <a:pt x="165716" y="799329"/>
                  <a:pt x="173736" y="804676"/>
                </a:cubicBezTo>
                <a:lnTo>
                  <a:pt x="228600" y="841252"/>
                </a:lnTo>
                <a:cubicBezTo>
                  <a:pt x="234696" y="850396"/>
                  <a:pt x="239117" y="860913"/>
                  <a:pt x="246888" y="868684"/>
                </a:cubicBezTo>
                <a:cubicBezTo>
                  <a:pt x="254659" y="876455"/>
                  <a:pt x="264713" y="881635"/>
                  <a:pt x="274320" y="886972"/>
                </a:cubicBezTo>
                <a:cubicBezTo>
                  <a:pt x="304048" y="903487"/>
                  <a:pt x="325700" y="915116"/>
                  <a:pt x="356616" y="923548"/>
                </a:cubicBezTo>
                <a:cubicBezTo>
                  <a:pt x="380865" y="930161"/>
                  <a:pt x="407287" y="930596"/>
                  <a:pt x="429768" y="941836"/>
                </a:cubicBezTo>
                <a:cubicBezTo>
                  <a:pt x="441960" y="947932"/>
                  <a:pt x="453815" y="954754"/>
                  <a:pt x="466344" y="960124"/>
                </a:cubicBezTo>
                <a:cubicBezTo>
                  <a:pt x="484709" y="967995"/>
                  <a:pt x="511791" y="973772"/>
                  <a:pt x="530352" y="978412"/>
                </a:cubicBezTo>
                <a:cubicBezTo>
                  <a:pt x="593236" y="1020335"/>
                  <a:pt x="564364" y="1008037"/>
                  <a:pt x="612648" y="1024132"/>
                </a:cubicBezTo>
                <a:cubicBezTo>
                  <a:pt x="620932" y="1030345"/>
                  <a:pt x="663285" y="1063167"/>
                  <a:pt x="676656" y="1069852"/>
                </a:cubicBezTo>
                <a:cubicBezTo>
                  <a:pt x="685277" y="1074163"/>
                  <a:pt x="695229" y="1075199"/>
                  <a:pt x="704088" y="1078996"/>
                </a:cubicBezTo>
                <a:cubicBezTo>
                  <a:pt x="783183" y="1112894"/>
                  <a:pt x="703763" y="1084984"/>
                  <a:pt x="768096" y="1106428"/>
                </a:cubicBezTo>
                <a:cubicBezTo>
                  <a:pt x="786384" y="1103380"/>
                  <a:pt x="809007" y="1109493"/>
                  <a:pt x="822960" y="1097284"/>
                </a:cubicBezTo>
                <a:cubicBezTo>
                  <a:pt x="837468" y="1084590"/>
                  <a:pt x="830555" y="1058460"/>
                  <a:pt x="841248" y="1042420"/>
                </a:cubicBezTo>
                <a:cubicBezTo>
                  <a:pt x="847344" y="1033276"/>
                  <a:pt x="854621" y="1024818"/>
                  <a:pt x="859536" y="1014988"/>
                </a:cubicBezTo>
                <a:cubicBezTo>
                  <a:pt x="863847" y="1006367"/>
                  <a:pt x="865632" y="996700"/>
                  <a:pt x="868680" y="987556"/>
                </a:cubicBezTo>
                <a:cubicBezTo>
                  <a:pt x="902208" y="990604"/>
                  <a:pt x="935893" y="992251"/>
                  <a:pt x="969264" y="996700"/>
                </a:cubicBezTo>
                <a:cubicBezTo>
                  <a:pt x="981721" y="998361"/>
                  <a:pt x="993273" y="1005844"/>
                  <a:pt x="1005840" y="1005844"/>
                </a:cubicBezTo>
                <a:cubicBezTo>
                  <a:pt x="1047746" y="1005844"/>
                  <a:pt x="1020636" y="987658"/>
                  <a:pt x="1060704" y="978412"/>
                </a:cubicBezTo>
                <a:cubicBezTo>
                  <a:pt x="1090552" y="971524"/>
                  <a:pt x="1121664" y="972316"/>
                  <a:pt x="1152144" y="969268"/>
                </a:cubicBezTo>
                <a:cubicBezTo>
                  <a:pt x="1202436" y="935740"/>
                  <a:pt x="1159764" y="969268"/>
                  <a:pt x="1197864" y="923548"/>
                </a:cubicBezTo>
                <a:cubicBezTo>
                  <a:pt x="1206143" y="913614"/>
                  <a:pt x="1217017" y="906050"/>
                  <a:pt x="1225296" y="896116"/>
                </a:cubicBezTo>
                <a:cubicBezTo>
                  <a:pt x="1232331" y="887673"/>
                  <a:pt x="1235002" y="875549"/>
                  <a:pt x="1243584" y="868684"/>
                </a:cubicBezTo>
                <a:cubicBezTo>
                  <a:pt x="1249730" y="863767"/>
                  <a:pt x="1304963" y="851185"/>
                  <a:pt x="1307592" y="850396"/>
                </a:cubicBezTo>
                <a:cubicBezTo>
                  <a:pt x="1326056" y="844857"/>
                  <a:pt x="1343441" y="835277"/>
                  <a:pt x="1362456" y="832108"/>
                </a:cubicBezTo>
                <a:cubicBezTo>
                  <a:pt x="1380744" y="829060"/>
                  <a:pt x="1399333" y="827461"/>
                  <a:pt x="1417320" y="822964"/>
                </a:cubicBezTo>
                <a:cubicBezTo>
                  <a:pt x="1436022" y="818289"/>
                  <a:pt x="1472184" y="804676"/>
                  <a:pt x="1472184" y="804676"/>
                </a:cubicBezTo>
                <a:cubicBezTo>
                  <a:pt x="1524595" y="726060"/>
                  <a:pt x="1454808" y="818577"/>
                  <a:pt x="1517904" y="768100"/>
                </a:cubicBezTo>
                <a:cubicBezTo>
                  <a:pt x="1543055" y="747979"/>
                  <a:pt x="1531386" y="737648"/>
                  <a:pt x="1545336" y="713236"/>
                </a:cubicBezTo>
                <a:cubicBezTo>
                  <a:pt x="1552897" y="700004"/>
                  <a:pt x="1563624" y="688852"/>
                  <a:pt x="1572768" y="676660"/>
                </a:cubicBezTo>
                <a:cubicBezTo>
                  <a:pt x="1616228" y="546280"/>
                  <a:pt x="1572561" y="681956"/>
                  <a:pt x="1600200" y="585220"/>
                </a:cubicBezTo>
                <a:cubicBezTo>
                  <a:pt x="1626436" y="493393"/>
                  <a:pt x="1589902" y="635555"/>
                  <a:pt x="1618488" y="521212"/>
                </a:cubicBezTo>
                <a:cubicBezTo>
                  <a:pt x="1615440" y="499876"/>
                  <a:pt x="1618097" y="476899"/>
                  <a:pt x="1609344" y="457204"/>
                </a:cubicBezTo>
                <a:cubicBezTo>
                  <a:pt x="1604881" y="447161"/>
                  <a:pt x="1592791" y="440470"/>
                  <a:pt x="1581912" y="438916"/>
                </a:cubicBezTo>
                <a:cubicBezTo>
                  <a:pt x="1527516" y="431145"/>
                  <a:pt x="1472184" y="432820"/>
                  <a:pt x="1417320" y="429772"/>
                </a:cubicBezTo>
                <a:cubicBezTo>
                  <a:pt x="1399032" y="417580"/>
                  <a:pt x="1369407" y="414048"/>
                  <a:pt x="1362456" y="393196"/>
                </a:cubicBezTo>
                <a:cubicBezTo>
                  <a:pt x="1349837" y="355338"/>
                  <a:pt x="1358659" y="373784"/>
                  <a:pt x="1335024" y="338332"/>
                </a:cubicBezTo>
                <a:cubicBezTo>
                  <a:pt x="1331976" y="326140"/>
                  <a:pt x="1328196" y="314108"/>
                  <a:pt x="1325880" y="301756"/>
                </a:cubicBezTo>
                <a:cubicBezTo>
                  <a:pt x="1319046" y="265311"/>
                  <a:pt x="1316585" y="228001"/>
                  <a:pt x="1307592" y="192028"/>
                </a:cubicBezTo>
                <a:cubicBezTo>
                  <a:pt x="1293773" y="136750"/>
                  <a:pt x="1302422" y="167374"/>
                  <a:pt x="1280160" y="100588"/>
                </a:cubicBezTo>
                <a:cubicBezTo>
                  <a:pt x="1275178" y="85641"/>
                  <a:pt x="1267655" y="55053"/>
                  <a:pt x="1252728" y="45724"/>
                </a:cubicBezTo>
                <a:cubicBezTo>
                  <a:pt x="1236381" y="35507"/>
                  <a:pt x="1215106" y="36057"/>
                  <a:pt x="1197864" y="27436"/>
                </a:cubicBezTo>
                <a:cubicBezTo>
                  <a:pt x="1152667" y="4837"/>
                  <a:pt x="1174220" y="13459"/>
                  <a:pt x="1133856" y="4"/>
                </a:cubicBezTo>
                <a:cubicBezTo>
                  <a:pt x="1120434" y="843"/>
                  <a:pt x="1005798" y="-4547"/>
                  <a:pt x="960120" y="18292"/>
                </a:cubicBezTo>
                <a:cubicBezTo>
                  <a:pt x="950290" y="23207"/>
                  <a:pt x="941832" y="30484"/>
                  <a:pt x="932688" y="36580"/>
                </a:cubicBezTo>
                <a:cubicBezTo>
                  <a:pt x="920496" y="54868"/>
                  <a:pt x="903063" y="70592"/>
                  <a:pt x="896112" y="91444"/>
                </a:cubicBezTo>
                <a:cubicBezTo>
                  <a:pt x="852652" y="221824"/>
                  <a:pt x="896319" y="86148"/>
                  <a:pt x="868680" y="182884"/>
                </a:cubicBezTo>
                <a:cubicBezTo>
                  <a:pt x="866032" y="192152"/>
                  <a:pt x="862184" y="201048"/>
                  <a:pt x="859536" y="210316"/>
                </a:cubicBezTo>
                <a:cubicBezTo>
                  <a:pt x="856084" y="222400"/>
                  <a:pt x="854003" y="234855"/>
                  <a:pt x="850392" y="246892"/>
                </a:cubicBezTo>
                <a:cubicBezTo>
                  <a:pt x="844853" y="265356"/>
                  <a:pt x="835273" y="282741"/>
                  <a:pt x="832104" y="301756"/>
                </a:cubicBezTo>
                <a:cubicBezTo>
                  <a:pt x="829056" y="320044"/>
                  <a:pt x="828823" y="339031"/>
                  <a:pt x="822960" y="356620"/>
                </a:cubicBezTo>
                <a:cubicBezTo>
                  <a:pt x="819485" y="367046"/>
                  <a:pt x="812943" y="376815"/>
                  <a:pt x="804672" y="384052"/>
                </a:cubicBezTo>
                <a:cubicBezTo>
                  <a:pt x="788131" y="398526"/>
                  <a:pt x="749808" y="420628"/>
                  <a:pt x="749808" y="420628"/>
                </a:cubicBezTo>
                <a:cubicBezTo>
                  <a:pt x="731442" y="448178"/>
                  <a:pt x="727154" y="452152"/>
                  <a:pt x="713232" y="484636"/>
                </a:cubicBezTo>
                <a:cubicBezTo>
                  <a:pt x="709435" y="493495"/>
                  <a:pt x="707136" y="502924"/>
                  <a:pt x="704088" y="512068"/>
                </a:cubicBezTo>
                <a:cubicBezTo>
                  <a:pt x="701040" y="533404"/>
                  <a:pt x="712186" y="563144"/>
                  <a:pt x="694944" y="576076"/>
                </a:cubicBezTo>
                <a:cubicBezTo>
                  <a:pt x="682012" y="585775"/>
                  <a:pt x="624273" y="564711"/>
                  <a:pt x="603504" y="557788"/>
                </a:cubicBezTo>
                <a:lnTo>
                  <a:pt x="548640" y="475492"/>
                </a:lnTo>
                <a:lnTo>
                  <a:pt x="530352" y="448060"/>
                </a:lnTo>
                <a:cubicBezTo>
                  <a:pt x="523642" y="414508"/>
                  <a:pt x="519747" y="373447"/>
                  <a:pt x="493776" y="347476"/>
                </a:cubicBezTo>
                <a:cubicBezTo>
                  <a:pt x="486005" y="339705"/>
                  <a:pt x="476174" y="334103"/>
                  <a:pt x="466344" y="329188"/>
                </a:cubicBezTo>
                <a:cubicBezTo>
                  <a:pt x="453226" y="322629"/>
                  <a:pt x="414055" y="313830"/>
                  <a:pt x="402336" y="310900"/>
                </a:cubicBezTo>
                <a:cubicBezTo>
                  <a:pt x="381272" y="296858"/>
                  <a:pt x="372711" y="287674"/>
                  <a:pt x="347472" y="283468"/>
                </a:cubicBezTo>
                <a:cubicBezTo>
                  <a:pt x="338452" y="281965"/>
                  <a:pt x="347472" y="275848"/>
                  <a:pt x="347472" y="274324"/>
                </a:cubicBezTo>
                <a:close/>
              </a:path>
            </a:pathLst>
          </a:custGeom>
          <a:noFill/>
          <a:ln>
            <a:solidFill>
              <a:srgbClr val="043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22" descr="Freeform shape highlighting area on map"/>
          <p:cNvSpPr/>
          <p:nvPr/>
        </p:nvSpPr>
        <p:spPr>
          <a:xfrm>
            <a:off x="1270981" y="3803904"/>
            <a:ext cx="868090" cy="696141"/>
          </a:xfrm>
          <a:custGeom>
            <a:avLst/>
            <a:gdLst>
              <a:gd name="connsiteX0" fmla="*/ 347472 w 1618488"/>
              <a:gd name="connsiteY0" fmla="*/ 274324 h 1106428"/>
              <a:gd name="connsiteX1" fmla="*/ 347472 w 1618488"/>
              <a:gd name="connsiteY1" fmla="*/ 274324 h 1106428"/>
              <a:gd name="connsiteX2" fmla="*/ 256032 w 1618488"/>
              <a:gd name="connsiteY2" fmla="*/ 283468 h 1106428"/>
              <a:gd name="connsiteX3" fmla="*/ 228600 w 1618488"/>
              <a:gd name="connsiteY3" fmla="*/ 301756 h 1106428"/>
              <a:gd name="connsiteX4" fmla="*/ 173736 w 1618488"/>
              <a:gd name="connsiteY4" fmla="*/ 320044 h 1106428"/>
              <a:gd name="connsiteX5" fmla="*/ 146304 w 1618488"/>
              <a:gd name="connsiteY5" fmla="*/ 329188 h 1106428"/>
              <a:gd name="connsiteX6" fmla="*/ 91440 w 1618488"/>
              <a:gd name="connsiteY6" fmla="*/ 356620 h 1106428"/>
              <a:gd name="connsiteX7" fmla="*/ 73152 w 1618488"/>
              <a:gd name="connsiteY7" fmla="*/ 384052 h 1106428"/>
              <a:gd name="connsiteX8" fmla="*/ 27432 w 1618488"/>
              <a:gd name="connsiteY8" fmla="*/ 438916 h 1106428"/>
              <a:gd name="connsiteX9" fmla="*/ 9144 w 1618488"/>
              <a:gd name="connsiteY9" fmla="*/ 502924 h 1106428"/>
              <a:gd name="connsiteX10" fmla="*/ 0 w 1618488"/>
              <a:gd name="connsiteY10" fmla="*/ 530356 h 1106428"/>
              <a:gd name="connsiteX11" fmla="*/ 9144 w 1618488"/>
              <a:gd name="connsiteY11" fmla="*/ 713236 h 1106428"/>
              <a:gd name="connsiteX12" fmla="*/ 27432 w 1618488"/>
              <a:gd name="connsiteY12" fmla="*/ 740668 h 1106428"/>
              <a:gd name="connsiteX13" fmla="*/ 64008 w 1618488"/>
              <a:gd name="connsiteY13" fmla="*/ 758956 h 1106428"/>
              <a:gd name="connsiteX14" fmla="*/ 91440 w 1618488"/>
              <a:gd name="connsiteY14" fmla="*/ 777244 h 1106428"/>
              <a:gd name="connsiteX15" fmla="*/ 146304 w 1618488"/>
              <a:gd name="connsiteY15" fmla="*/ 795532 h 1106428"/>
              <a:gd name="connsiteX16" fmla="*/ 173736 w 1618488"/>
              <a:gd name="connsiteY16" fmla="*/ 804676 h 1106428"/>
              <a:gd name="connsiteX17" fmla="*/ 228600 w 1618488"/>
              <a:gd name="connsiteY17" fmla="*/ 841252 h 1106428"/>
              <a:gd name="connsiteX18" fmla="*/ 246888 w 1618488"/>
              <a:gd name="connsiteY18" fmla="*/ 868684 h 1106428"/>
              <a:gd name="connsiteX19" fmla="*/ 274320 w 1618488"/>
              <a:gd name="connsiteY19" fmla="*/ 886972 h 1106428"/>
              <a:gd name="connsiteX20" fmla="*/ 356616 w 1618488"/>
              <a:gd name="connsiteY20" fmla="*/ 923548 h 1106428"/>
              <a:gd name="connsiteX21" fmla="*/ 429768 w 1618488"/>
              <a:gd name="connsiteY21" fmla="*/ 941836 h 1106428"/>
              <a:gd name="connsiteX22" fmla="*/ 466344 w 1618488"/>
              <a:gd name="connsiteY22" fmla="*/ 960124 h 1106428"/>
              <a:gd name="connsiteX23" fmla="*/ 530352 w 1618488"/>
              <a:gd name="connsiteY23" fmla="*/ 978412 h 1106428"/>
              <a:gd name="connsiteX24" fmla="*/ 612648 w 1618488"/>
              <a:gd name="connsiteY24" fmla="*/ 1024132 h 1106428"/>
              <a:gd name="connsiteX25" fmla="*/ 676656 w 1618488"/>
              <a:gd name="connsiteY25" fmla="*/ 1069852 h 1106428"/>
              <a:gd name="connsiteX26" fmla="*/ 704088 w 1618488"/>
              <a:gd name="connsiteY26" fmla="*/ 1078996 h 1106428"/>
              <a:gd name="connsiteX27" fmla="*/ 768096 w 1618488"/>
              <a:gd name="connsiteY27" fmla="*/ 1106428 h 1106428"/>
              <a:gd name="connsiteX28" fmla="*/ 822960 w 1618488"/>
              <a:gd name="connsiteY28" fmla="*/ 1097284 h 1106428"/>
              <a:gd name="connsiteX29" fmla="*/ 841248 w 1618488"/>
              <a:gd name="connsiteY29" fmla="*/ 1042420 h 1106428"/>
              <a:gd name="connsiteX30" fmla="*/ 859536 w 1618488"/>
              <a:gd name="connsiteY30" fmla="*/ 1014988 h 1106428"/>
              <a:gd name="connsiteX31" fmla="*/ 868680 w 1618488"/>
              <a:gd name="connsiteY31" fmla="*/ 987556 h 1106428"/>
              <a:gd name="connsiteX32" fmla="*/ 969264 w 1618488"/>
              <a:gd name="connsiteY32" fmla="*/ 996700 h 1106428"/>
              <a:gd name="connsiteX33" fmla="*/ 1005840 w 1618488"/>
              <a:gd name="connsiteY33" fmla="*/ 1005844 h 1106428"/>
              <a:gd name="connsiteX34" fmla="*/ 1060704 w 1618488"/>
              <a:gd name="connsiteY34" fmla="*/ 978412 h 1106428"/>
              <a:gd name="connsiteX35" fmla="*/ 1152144 w 1618488"/>
              <a:gd name="connsiteY35" fmla="*/ 969268 h 1106428"/>
              <a:gd name="connsiteX36" fmla="*/ 1197864 w 1618488"/>
              <a:gd name="connsiteY36" fmla="*/ 923548 h 1106428"/>
              <a:gd name="connsiteX37" fmla="*/ 1225296 w 1618488"/>
              <a:gd name="connsiteY37" fmla="*/ 896116 h 1106428"/>
              <a:gd name="connsiteX38" fmla="*/ 1243584 w 1618488"/>
              <a:gd name="connsiteY38" fmla="*/ 868684 h 1106428"/>
              <a:gd name="connsiteX39" fmla="*/ 1307592 w 1618488"/>
              <a:gd name="connsiteY39" fmla="*/ 850396 h 1106428"/>
              <a:gd name="connsiteX40" fmla="*/ 1362456 w 1618488"/>
              <a:gd name="connsiteY40" fmla="*/ 832108 h 1106428"/>
              <a:gd name="connsiteX41" fmla="*/ 1417320 w 1618488"/>
              <a:gd name="connsiteY41" fmla="*/ 822964 h 1106428"/>
              <a:gd name="connsiteX42" fmla="*/ 1472184 w 1618488"/>
              <a:gd name="connsiteY42" fmla="*/ 804676 h 1106428"/>
              <a:gd name="connsiteX43" fmla="*/ 1517904 w 1618488"/>
              <a:gd name="connsiteY43" fmla="*/ 768100 h 1106428"/>
              <a:gd name="connsiteX44" fmla="*/ 1545336 w 1618488"/>
              <a:gd name="connsiteY44" fmla="*/ 713236 h 1106428"/>
              <a:gd name="connsiteX45" fmla="*/ 1572768 w 1618488"/>
              <a:gd name="connsiteY45" fmla="*/ 676660 h 1106428"/>
              <a:gd name="connsiteX46" fmla="*/ 1600200 w 1618488"/>
              <a:gd name="connsiteY46" fmla="*/ 585220 h 1106428"/>
              <a:gd name="connsiteX47" fmla="*/ 1618488 w 1618488"/>
              <a:gd name="connsiteY47" fmla="*/ 521212 h 1106428"/>
              <a:gd name="connsiteX48" fmla="*/ 1609344 w 1618488"/>
              <a:gd name="connsiteY48" fmla="*/ 457204 h 1106428"/>
              <a:gd name="connsiteX49" fmla="*/ 1581912 w 1618488"/>
              <a:gd name="connsiteY49" fmla="*/ 438916 h 1106428"/>
              <a:gd name="connsiteX50" fmla="*/ 1417320 w 1618488"/>
              <a:gd name="connsiteY50" fmla="*/ 429772 h 1106428"/>
              <a:gd name="connsiteX51" fmla="*/ 1362456 w 1618488"/>
              <a:gd name="connsiteY51" fmla="*/ 393196 h 1106428"/>
              <a:gd name="connsiteX52" fmla="*/ 1335024 w 1618488"/>
              <a:gd name="connsiteY52" fmla="*/ 338332 h 1106428"/>
              <a:gd name="connsiteX53" fmla="*/ 1325880 w 1618488"/>
              <a:gd name="connsiteY53" fmla="*/ 301756 h 1106428"/>
              <a:gd name="connsiteX54" fmla="*/ 1307592 w 1618488"/>
              <a:gd name="connsiteY54" fmla="*/ 192028 h 1106428"/>
              <a:gd name="connsiteX55" fmla="*/ 1280160 w 1618488"/>
              <a:gd name="connsiteY55" fmla="*/ 100588 h 1106428"/>
              <a:gd name="connsiteX56" fmla="*/ 1252728 w 1618488"/>
              <a:gd name="connsiteY56" fmla="*/ 45724 h 1106428"/>
              <a:gd name="connsiteX57" fmla="*/ 1197864 w 1618488"/>
              <a:gd name="connsiteY57" fmla="*/ 27436 h 1106428"/>
              <a:gd name="connsiteX58" fmla="*/ 1133856 w 1618488"/>
              <a:gd name="connsiteY58" fmla="*/ 4 h 1106428"/>
              <a:gd name="connsiteX59" fmla="*/ 960120 w 1618488"/>
              <a:gd name="connsiteY59" fmla="*/ 18292 h 1106428"/>
              <a:gd name="connsiteX60" fmla="*/ 932688 w 1618488"/>
              <a:gd name="connsiteY60" fmla="*/ 36580 h 1106428"/>
              <a:gd name="connsiteX61" fmla="*/ 896112 w 1618488"/>
              <a:gd name="connsiteY61" fmla="*/ 91444 h 1106428"/>
              <a:gd name="connsiteX62" fmla="*/ 868680 w 1618488"/>
              <a:gd name="connsiteY62" fmla="*/ 182884 h 1106428"/>
              <a:gd name="connsiteX63" fmla="*/ 859536 w 1618488"/>
              <a:gd name="connsiteY63" fmla="*/ 210316 h 1106428"/>
              <a:gd name="connsiteX64" fmla="*/ 850392 w 1618488"/>
              <a:gd name="connsiteY64" fmla="*/ 246892 h 1106428"/>
              <a:gd name="connsiteX65" fmla="*/ 832104 w 1618488"/>
              <a:gd name="connsiteY65" fmla="*/ 301756 h 1106428"/>
              <a:gd name="connsiteX66" fmla="*/ 822960 w 1618488"/>
              <a:gd name="connsiteY66" fmla="*/ 356620 h 1106428"/>
              <a:gd name="connsiteX67" fmla="*/ 804672 w 1618488"/>
              <a:gd name="connsiteY67" fmla="*/ 384052 h 1106428"/>
              <a:gd name="connsiteX68" fmla="*/ 749808 w 1618488"/>
              <a:gd name="connsiteY68" fmla="*/ 420628 h 1106428"/>
              <a:gd name="connsiteX69" fmla="*/ 713232 w 1618488"/>
              <a:gd name="connsiteY69" fmla="*/ 484636 h 1106428"/>
              <a:gd name="connsiteX70" fmla="*/ 704088 w 1618488"/>
              <a:gd name="connsiteY70" fmla="*/ 512068 h 1106428"/>
              <a:gd name="connsiteX71" fmla="*/ 694944 w 1618488"/>
              <a:gd name="connsiteY71" fmla="*/ 576076 h 1106428"/>
              <a:gd name="connsiteX72" fmla="*/ 603504 w 1618488"/>
              <a:gd name="connsiteY72" fmla="*/ 557788 h 1106428"/>
              <a:gd name="connsiteX73" fmla="*/ 548640 w 1618488"/>
              <a:gd name="connsiteY73" fmla="*/ 475492 h 1106428"/>
              <a:gd name="connsiteX74" fmla="*/ 530352 w 1618488"/>
              <a:gd name="connsiteY74" fmla="*/ 448060 h 1106428"/>
              <a:gd name="connsiteX75" fmla="*/ 493776 w 1618488"/>
              <a:gd name="connsiteY75" fmla="*/ 347476 h 1106428"/>
              <a:gd name="connsiteX76" fmla="*/ 466344 w 1618488"/>
              <a:gd name="connsiteY76" fmla="*/ 329188 h 1106428"/>
              <a:gd name="connsiteX77" fmla="*/ 402336 w 1618488"/>
              <a:gd name="connsiteY77" fmla="*/ 310900 h 1106428"/>
              <a:gd name="connsiteX78" fmla="*/ 347472 w 1618488"/>
              <a:gd name="connsiteY78" fmla="*/ 283468 h 1106428"/>
              <a:gd name="connsiteX79" fmla="*/ 347472 w 1618488"/>
              <a:gd name="connsiteY79" fmla="*/ 274324 h 1106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618488" h="1106428">
                <a:moveTo>
                  <a:pt x="347472" y="274324"/>
                </a:moveTo>
                <a:lnTo>
                  <a:pt x="347472" y="274324"/>
                </a:lnTo>
                <a:cubicBezTo>
                  <a:pt x="316992" y="277372"/>
                  <a:pt x="285880" y="276580"/>
                  <a:pt x="256032" y="283468"/>
                </a:cubicBezTo>
                <a:cubicBezTo>
                  <a:pt x="245324" y="285939"/>
                  <a:pt x="238643" y="297293"/>
                  <a:pt x="228600" y="301756"/>
                </a:cubicBezTo>
                <a:cubicBezTo>
                  <a:pt x="210984" y="309585"/>
                  <a:pt x="192024" y="313948"/>
                  <a:pt x="173736" y="320044"/>
                </a:cubicBezTo>
                <a:cubicBezTo>
                  <a:pt x="164592" y="323092"/>
                  <a:pt x="154324" y="323841"/>
                  <a:pt x="146304" y="329188"/>
                </a:cubicBezTo>
                <a:cubicBezTo>
                  <a:pt x="110852" y="352823"/>
                  <a:pt x="129298" y="344001"/>
                  <a:pt x="91440" y="356620"/>
                </a:cubicBezTo>
                <a:cubicBezTo>
                  <a:pt x="85344" y="365764"/>
                  <a:pt x="80187" y="375609"/>
                  <a:pt x="73152" y="384052"/>
                </a:cubicBezTo>
                <a:cubicBezTo>
                  <a:pt x="47873" y="414386"/>
                  <a:pt x="44459" y="404862"/>
                  <a:pt x="27432" y="438916"/>
                </a:cubicBezTo>
                <a:cubicBezTo>
                  <a:pt x="20124" y="453532"/>
                  <a:pt x="13050" y="489252"/>
                  <a:pt x="9144" y="502924"/>
                </a:cubicBezTo>
                <a:cubicBezTo>
                  <a:pt x="6496" y="512192"/>
                  <a:pt x="3048" y="521212"/>
                  <a:pt x="0" y="530356"/>
                </a:cubicBezTo>
                <a:cubicBezTo>
                  <a:pt x="3048" y="591316"/>
                  <a:pt x="1250" y="652713"/>
                  <a:pt x="9144" y="713236"/>
                </a:cubicBezTo>
                <a:cubicBezTo>
                  <a:pt x="10565" y="724133"/>
                  <a:pt x="18989" y="733633"/>
                  <a:pt x="27432" y="740668"/>
                </a:cubicBezTo>
                <a:cubicBezTo>
                  <a:pt x="37904" y="749394"/>
                  <a:pt x="52173" y="752193"/>
                  <a:pt x="64008" y="758956"/>
                </a:cubicBezTo>
                <a:cubicBezTo>
                  <a:pt x="73550" y="764408"/>
                  <a:pt x="81397" y="772781"/>
                  <a:pt x="91440" y="777244"/>
                </a:cubicBezTo>
                <a:cubicBezTo>
                  <a:pt x="109056" y="785073"/>
                  <a:pt x="128016" y="789436"/>
                  <a:pt x="146304" y="795532"/>
                </a:cubicBezTo>
                <a:cubicBezTo>
                  <a:pt x="155448" y="798580"/>
                  <a:pt x="165716" y="799329"/>
                  <a:pt x="173736" y="804676"/>
                </a:cubicBezTo>
                <a:lnTo>
                  <a:pt x="228600" y="841252"/>
                </a:lnTo>
                <a:cubicBezTo>
                  <a:pt x="234696" y="850396"/>
                  <a:pt x="239117" y="860913"/>
                  <a:pt x="246888" y="868684"/>
                </a:cubicBezTo>
                <a:cubicBezTo>
                  <a:pt x="254659" y="876455"/>
                  <a:pt x="264713" y="881635"/>
                  <a:pt x="274320" y="886972"/>
                </a:cubicBezTo>
                <a:cubicBezTo>
                  <a:pt x="304048" y="903487"/>
                  <a:pt x="325700" y="915116"/>
                  <a:pt x="356616" y="923548"/>
                </a:cubicBezTo>
                <a:cubicBezTo>
                  <a:pt x="380865" y="930161"/>
                  <a:pt x="407287" y="930596"/>
                  <a:pt x="429768" y="941836"/>
                </a:cubicBezTo>
                <a:cubicBezTo>
                  <a:pt x="441960" y="947932"/>
                  <a:pt x="453815" y="954754"/>
                  <a:pt x="466344" y="960124"/>
                </a:cubicBezTo>
                <a:cubicBezTo>
                  <a:pt x="484709" y="967995"/>
                  <a:pt x="511791" y="973772"/>
                  <a:pt x="530352" y="978412"/>
                </a:cubicBezTo>
                <a:cubicBezTo>
                  <a:pt x="593236" y="1020335"/>
                  <a:pt x="564364" y="1008037"/>
                  <a:pt x="612648" y="1024132"/>
                </a:cubicBezTo>
                <a:cubicBezTo>
                  <a:pt x="620932" y="1030345"/>
                  <a:pt x="663285" y="1063167"/>
                  <a:pt x="676656" y="1069852"/>
                </a:cubicBezTo>
                <a:cubicBezTo>
                  <a:pt x="685277" y="1074163"/>
                  <a:pt x="695229" y="1075199"/>
                  <a:pt x="704088" y="1078996"/>
                </a:cubicBezTo>
                <a:cubicBezTo>
                  <a:pt x="783183" y="1112894"/>
                  <a:pt x="703763" y="1084984"/>
                  <a:pt x="768096" y="1106428"/>
                </a:cubicBezTo>
                <a:cubicBezTo>
                  <a:pt x="786384" y="1103380"/>
                  <a:pt x="809007" y="1109493"/>
                  <a:pt x="822960" y="1097284"/>
                </a:cubicBezTo>
                <a:cubicBezTo>
                  <a:pt x="837468" y="1084590"/>
                  <a:pt x="830555" y="1058460"/>
                  <a:pt x="841248" y="1042420"/>
                </a:cubicBezTo>
                <a:cubicBezTo>
                  <a:pt x="847344" y="1033276"/>
                  <a:pt x="854621" y="1024818"/>
                  <a:pt x="859536" y="1014988"/>
                </a:cubicBezTo>
                <a:cubicBezTo>
                  <a:pt x="863847" y="1006367"/>
                  <a:pt x="865632" y="996700"/>
                  <a:pt x="868680" y="987556"/>
                </a:cubicBezTo>
                <a:cubicBezTo>
                  <a:pt x="902208" y="990604"/>
                  <a:pt x="935893" y="992251"/>
                  <a:pt x="969264" y="996700"/>
                </a:cubicBezTo>
                <a:cubicBezTo>
                  <a:pt x="981721" y="998361"/>
                  <a:pt x="993273" y="1005844"/>
                  <a:pt x="1005840" y="1005844"/>
                </a:cubicBezTo>
                <a:cubicBezTo>
                  <a:pt x="1047746" y="1005844"/>
                  <a:pt x="1020636" y="987658"/>
                  <a:pt x="1060704" y="978412"/>
                </a:cubicBezTo>
                <a:cubicBezTo>
                  <a:pt x="1090552" y="971524"/>
                  <a:pt x="1121664" y="972316"/>
                  <a:pt x="1152144" y="969268"/>
                </a:cubicBezTo>
                <a:cubicBezTo>
                  <a:pt x="1202436" y="935740"/>
                  <a:pt x="1159764" y="969268"/>
                  <a:pt x="1197864" y="923548"/>
                </a:cubicBezTo>
                <a:cubicBezTo>
                  <a:pt x="1206143" y="913614"/>
                  <a:pt x="1217017" y="906050"/>
                  <a:pt x="1225296" y="896116"/>
                </a:cubicBezTo>
                <a:cubicBezTo>
                  <a:pt x="1232331" y="887673"/>
                  <a:pt x="1235002" y="875549"/>
                  <a:pt x="1243584" y="868684"/>
                </a:cubicBezTo>
                <a:cubicBezTo>
                  <a:pt x="1249730" y="863767"/>
                  <a:pt x="1304963" y="851185"/>
                  <a:pt x="1307592" y="850396"/>
                </a:cubicBezTo>
                <a:cubicBezTo>
                  <a:pt x="1326056" y="844857"/>
                  <a:pt x="1343441" y="835277"/>
                  <a:pt x="1362456" y="832108"/>
                </a:cubicBezTo>
                <a:cubicBezTo>
                  <a:pt x="1380744" y="829060"/>
                  <a:pt x="1399333" y="827461"/>
                  <a:pt x="1417320" y="822964"/>
                </a:cubicBezTo>
                <a:cubicBezTo>
                  <a:pt x="1436022" y="818289"/>
                  <a:pt x="1472184" y="804676"/>
                  <a:pt x="1472184" y="804676"/>
                </a:cubicBezTo>
                <a:cubicBezTo>
                  <a:pt x="1524595" y="726060"/>
                  <a:pt x="1454808" y="818577"/>
                  <a:pt x="1517904" y="768100"/>
                </a:cubicBezTo>
                <a:cubicBezTo>
                  <a:pt x="1543055" y="747979"/>
                  <a:pt x="1531386" y="737648"/>
                  <a:pt x="1545336" y="713236"/>
                </a:cubicBezTo>
                <a:cubicBezTo>
                  <a:pt x="1552897" y="700004"/>
                  <a:pt x="1563624" y="688852"/>
                  <a:pt x="1572768" y="676660"/>
                </a:cubicBezTo>
                <a:cubicBezTo>
                  <a:pt x="1616228" y="546280"/>
                  <a:pt x="1572561" y="681956"/>
                  <a:pt x="1600200" y="585220"/>
                </a:cubicBezTo>
                <a:cubicBezTo>
                  <a:pt x="1626436" y="493393"/>
                  <a:pt x="1589902" y="635555"/>
                  <a:pt x="1618488" y="521212"/>
                </a:cubicBezTo>
                <a:cubicBezTo>
                  <a:pt x="1615440" y="499876"/>
                  <a:pt x="1618097" y="476899"/>
                  <a:pt x="1609344" y="457204"/>
                </a:cubicBezTo>
                <a:cubicBezTo>
                  <a:pt x="1604881" y="447161"/>
                  <a:pt x="1592791" y="440470"/>
                  <a:pt x="1581912" y="438916"/>
                </a:cubicBezTo>
                <a:cubicBezTo>
                  <a:pt x="1527516" y="431145"/>
                  <a:pt x="1472184" y="432820"/>
                  <a:pt x="1417320" y="429772"/>
                </a:cubicBezTo>
                <a:cubicBezTo>
                  <a:pt x="1399032" y="417580"/>
                  <a:pt x="1369407" y="414048"/>
                  <a:pt x="1362456" y="393196"/>
                </a:cubicBezTo>
                <a:cubicBezTo>
                  <a:pt x="1349837" y="355338"/>
                  <a:pt x="1358659" y="373784"/>
                  <a:pt x="1335024" y="338332"/>
                </a:cubicBezTo>
                <a:cubicBezTo>
                  <a:pt x="1331976" y="326140"/>
                  <a:pt x="1328196" y="314108"/>
                  <a:pt x="1325880" y="301756"/>
                </a:cubicBezTo>
                <a:cubicBezTo>
                  <a:pt x="1319046" y="265311"/>
                  <a:pt x="1316585" y="228001"/>
                  <a:pt x="1307592" y="192028"/>
                </a:cubicBezTo>
                <a:cubicBezTo>
                  <a:pt x="1293773" y="136750"/>
                  <a:pt x="1302422" y="167374"/>
                  <a:pt x="1280160" y="100588"/>
                </a:cubicBezTo>
                <a:cubicBezTo>
                  <a:pt x="1275178" y="85641"/>
                  <a:pt x="1267655" y="55053"/>
                  <a:pt x="1252728" y="45724"/>
                </a:cubicBezTo>
                <a:cubicBezTo>
                  <a:pt x="1236381" y="35507"/>
                  <a:pt x="1215106" y="36057"/>
                  <a:pt x="1197864" y="27436"/>
                </a:cubicBezTo>
                <a:cubicBezTo>
                  <a:pt x="1152667" y="4837"/>
                  <a:pt x="1174220" y="13459"/>
                  <a:pt x="1133856" y="4"/>
                </a:cubicBezTo>
                <a:cubicBezTo>
                  <a:pt x="1120434" y="843"/>
                  <a:pt x="1005798" y="-4547"/>
                  <a:pt x="960120" y="18292"/>
                </a:cubicBezTo>
                <a:cubicBezTo>
                  <a:pt x="950290" y="23207"/>
                  <a:pt x="941832" y="30484"/>
                  <a:pt x="932688" y="36580"/>
                </a:cubicBezTo>
                <a:cubicBezTo>
                  <a:pt x="920496" y="54868"/>
                  <a:pt x="903063" y="70592"/>
                  <a:pt x="896112" y="91444"/>
                </a:cubicBezTo>
                <a:cubicBezTo>
                  <a:pt x="852652" y="221824"/>
                  <a:pt x="896319" y="86148"/>
                  <a:pt x="868680" y="182884"/>
                </a:cubicBezTo>
                <a:cubicBezTo>
                  <a:pt x="866032" y="192152"/>
                  <a:pt x="862184" y="201048"/>
                  <a:pt x="859536" y="210316"/>
                </a:cubicBezTo>
                <a:cubicBezTo>
                  <a:pt x="856084" y="222400"/>
                  <a:pt x="854003" y="234855"/>
                  <a:pt x="850392" y="246892"/>
                </a:cubicBezTo>
                <a:cubicBezTo>
                  <a:pt x="844853" y="265356"/>
                  <a:pt x="835273" y="282741"/>
                  <a:pt x="832104" y="301756"/>
                </a:cubicBezTo>
                <a:cubicBezTo>
                  <a:pt x="829056" y="320044"/>
                  <a:pt x="828823" y="339031"/>
                  <a:pt x="822960" y="356620"/>
                </a:cubicBezTo>
                <a:cubicBezTo>
                  <a:pt x="819485" y="367046"/>
                  <a:pt x="812943" y="376815"/>
                  <a:pt x="804672" y="384052"/>
                </a:cubicBezTo>
                <a:cubicBezTo>
                  <a:pt x="788131" y="398526"/>
                  <a:pt x="749808" y="420628"/>
                  <a:pt x="749808" y="420628"/>
                </a:cubicBezTo>
                <a:cubicBezTo>
                  <a:pt x="731442" y="448178"/>
                  <a:pt x="727154" y="452152"/>
                  <a:pt x="713232" y="484636"/>
                </a:cubicBezTo>
                <a:cubicBezTo>
                  <a:pt x="709435" y="493495"/>
                  <a:pt x="707136" y="502924"/>
                  <a:pt x="704088" y="512068"/>
                </a:cubicBezTo>
                <a:cubicBezTo>
                  <a:pt x="701040" y="533404"/>
                  <a:pt x="712186" y="563144"/>
                  <a:pt x="694944" y="576076"/>
                </a:cubicBezTo>
                <a:cubicBezTo>
                  <a:pt x="682012" y="585775"/>
                  <a:pt x="624273" y="564711"/>
                  <a:pt x="603504" y="557788"/>
                </a:cubicBezTo>
                <a:lnTo>
                  <a:pt x="548640" y="475492"/>
                </a:lnTo>
                <a:lnTo>
                  <a:pt x="530352" y="448060"/>
                </a:lnTo>
                <a:cubicBezTo>
                  <a:pt x="523642" y="414508"/>
                  <a:pt x="519747" y="373447"/>
                  <a:pt x="493776" y="347476"/>
                </a:cubicBezTo>
                <a:cubicBezTo>
                  <a:pt x="486005" y="339705"/>
                  <a:pt x="476174" y="334103"/>
                  <a:pt x="466344" y="329188"/>
                </a:cubicBezTo>
                <a:cubicBezTo>
                  <a:pt x="453226" y="322629"/>
                  <a:pt x="414055" y="313830"/>
                  <a:pt x="402336" y="310900"/>
                </a:cubicBezTo>
                <a:cubicBezTo>
                  <a:pt x="381272" y="296858"/>
                  <a:pt x="372711" y="287674"/>
                  <a:pt x="347472" y="283468"/>
                </a:cubicBezTo>
                <a:cubicBezTo>
                  <a:pt x="338452" y="281965"/>
                  <a:pt x="347472" y="275848"/>
                  <a:pt x="347472" y="274324"/>
                </a:cubicBezTo>
                <a:close/>
              </a:path>
            </a:pathLst>
          </a:custGeom>
          <a:noFill/>
          <a:ln>
            <a:solidFill>
              <a:srgbClr val="043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hidden="1"/>
          <p:cNvSpPr>
            <a:spLocks noGrp="1"/>
          </p:cNvSpPr>
          <p:nvPr>
            <p:ph type="ctrTitle"/>
          </p:nvPr>
        </p:nvSpPr>
        <p:spPr/>
        <p:txBody>
          <a:bodyPr/>
          <a:lstStyle/>
          <a:p>
            <a:r>
              <a:rPr lang="en-US" dirty="0" smtClean="0"/>
              <a:t>Impact of SCP augmentation: no SCP</a:t>
            </a:r>
            <a:endParaRPr lang="en-US" dirty="0"/>
          </a:p>
        </p:txBody>
      </p:sp>
    </p:spTree>
    <p:extLst>
      <p:ext uri="{BB962C8B-B14F-4D97-AF65-F5344CB8AC3E}">
        <p14:creationId xmlns:p14="http://schemas.microsoft.com/office/powerpoint/2010/main" val="305729160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773"/>
        <p:cNvGrpSpPr/>
        <p:nvPr/>
      </p:nvGrpSpPr>
      <p:grpSpPr>
        <a:xfrm>
          <a:off x="0" y="0"/>
          <a:ext cx="0" cy="0"/>
          <a:chOff x="0" y="0"/>
          <a:chExt cx="0" cy="0"/>
        </a:xfrm>
      </p:grpSpPr>
      <p:pic>
        <p:nvPicPr>
          <p:cNvPr id="774" name="Google Shape;774;p117" descr="Comparison of augmented METAR points overlaid on effective cloud amount data from satellite"/>
          <p:cNvPicPr preferRelativeResize="0"/>
          <p:nvPr/>
        </p:nvPicPr>
        <p:blipFill rotWithShape="1">
          <a:blip r:embed="rId3">
            <a:alphaModFix/>
          </a:blip>
          <a:srcRect/>
          <a:stretch/>
        </p:blipFill>
        <p:spPr>
          <a:xfrm>
            <a:off x="3055275" y="0"/>
            <a:ext cx="6088726" cy="4206475"/>
          </a:xfrm>
          <a:prstGeom prst="rect">
            <a:avLst/>
          </a:prstGeom>
          <a:noFill/>
          <a:ln>
            <a:noFill/>
          </a:ln>
        </p:spPr>
      </p:pic>
      <p:pic>
        <p:nvPicPr>
          <p:cNvPr id="776" name="Google Shape;776;p117" descr="NASA Langley cloud top heights"/>
          <p:cNvPicPr preferRelativeResize="0"/>
          <p:nvPr/>
        </p:nvPicPr>
        <p:blipFill>
          <a:blip r:embed="rId4">
            <a:extLst>
              <a:ext uri="{28A0092B-C50C-407E-A947-70E740481C1C}">
                <a14:useLocalDpi xmlns:a14="http://schemas.microsoft.com/office/drawing/2010/main" val="0"/>
              </a:ext>
            </a:extLst>
          </a:blip>
          <a:stretch>
            <a:fillRect/>
          </a:stretch>
        </p:blipFill>
        <p:spPr>
          <a:xfrm>
            <a:off x="9504" y="2681175"/>
            <a:ext cx="3133867" cy="2468880"/>
          </a:xfrm>
          <a:prstGeom prst="rect">
            <a:avLst/>
          </a:prstGeom>
          <a:noFill/>
          <a:ln>
            <a:noFill/>
          </a:ln>
        </p:spPr>
      </p:pic>
      <p:pic>
        <p:nvPicPr>
          <p:cNvPr id="5" name="Picture 4" descr="SKY color bar"/>
          <p:cNvPicPr>
            <a:picLocks noChangeAspect="1"/>
          </p:cNvPicPr>
          <p:nvPr/>
        </p:nvPicPr>
        <p:blipFill rotWithShape="1">
          <a:blip r:embed="rId5"/>
          <a:srcRect t="19877" b="16106"/>
          <a:stretch/>
        </p:blipFill>
        <p:spPr>
          <a:xfrm>
            <a:off x="3152876" y="73151"/>
            <a:ext cx="5917972" cy="146593"/>
          </a:xfrm>
          <a:prstGeom prst="rect">
            <a:avLst/>
          </a:prstGeom>
        </p:spPr>
      </p:pic>
      <p:sp>
        <p:nvSpPr>
          <p:cNvPr id="6" name="Google Shape;768;p116"/>
          <p:cNvSpPr txBox="1"/>
          <p:nvPr/>
        </p:nvSpPr>
        <p:spPr>
          <a:xfrm>
            <a:off x="781609" y="0"/>
            <a:ext cx="1589632" cy="622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smtClean="0"/>
              <a:t>SCP Augmented</a:t>
            </a:r>
            <a:endParaRPr dirty="0"/>
          </a:p>
          <a:p>
            <a:pPr marL="0" lvl="0" indent="0" algn="ctr" rtl="0">
              <a:spcBef>
                <a:spcPts val="0"/>
              </a:spcBef>
              <a:spcAft>
                <a:spcPts val="0"/>
              </a:spcAft>
              <a:buNone/>
            </a:pPr>
            <a:r>
              <a:rPr lang="en" dirty="0"/>
              <a:t>20200</a:t>
            </a:r>
            <a:r>
              <a:rPr lang="en" dirty="0">
                <a:solidFill>
                  <a:schemeClr val="dk1"/>
                </a:solidFill>
              </a:rPr>
              <a:t>703</a:t>
            </a:r>
            <a:r>
              <a:rPr lang="en" dirty="0"/>
              <a:t> 03Z</a:t>
            </a:r>
            <a:endParaRPr dirty="0"/>
          </a:p>
        </p:txBody>
      </p:sp>
      <p:cxnSp>
        <p:nvCxnSpPr>
          <p:cNvPr id="11" name="Elbow Connector 10" descr="Elbow connector"/>
          <p:cNvCxnSpPr/>
          <p:nvPr/>
        </p:nvCxnSpPr>
        <p:spPr>
          <a:xfrm flipV="1">
            <a:off x="2509906" y="353274"/>
            <a:ext cx="591089" cy="286826"/>
          </a:xfrm>
          <a:prstGeom prst="bent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74904" y="593896"/>
            <a:ext cx="2726091" cy="1815882"/>
          </a:xfrm>
          <a:prstGeom prst="rect">
            <a:avLst/>
          </a:prstGeom>
          <a:solidFill>
            <a:schemeClr val="bg1"/>
          </a:solidFill>
          <a:ln>
            <a:solidFill>
              <a:schemeClr val="tx1"/>
            </a:solidFill>
          </a:ln>
        </p:spPr>
        <p:txBody>
          <a:bodyPr wrap="square" rtlCol="0">
            <a:spAutoFit/>
          </a:bodyPr>
          <a:lstStyle/>
          <a:p>
            <a:pPr algn="ctr"/>
            <a:r>
              <a:rPr lang="en-US" dirty="0" smtClean="0"/>
              <a:t>Points = </a:t>
            </a:r>
            <a:r>
              <a:rPr lang="en-US" dirty="0" smtClean="0">
                <a:solidFill>
                  <a:srgbClr val="FF0000"/>
                </a:solidFill>
              </a:rPr>
              <a:t>Augumented</a:t>
            </a:r>
            <a:r>
              <a:rPr lang="en-US" dirty="0" smtClean="0"/>
              <a:t> METARS.  </a:t>
            </a:r>
          </a:p>
          <a:p>
            <a:pPr algn="ctr"/>
            <a:r>
              <a:rPr lang="en-US" dirty="0" smtClean="0"/>
              <a:t>Shaded areas = Effective Cloud Amount from Univ. of WI/CIMMS</a:t>
            </a:r>
          </a:p>
          <a:p>
            <a:pPr algn="ctr"/>
            <a:r>
              <a:rPr lang="en-US" dirty="0" smtClean="0">
                <a:solidFill>
                  <a:srgbClr val="FF0000"/>
                </a:solidFill>
              </a:rPr>
              <a:t>Grey circles on grey background indicate agreement with point obs (augmented with SCP) and satellite clouds.</a:t>
            </a:r>
            <a:endParaRPr lang="en-US" dirty="0">
              <a:solidFill>
                <a:srgbClr val="FF0000"/>
              </a:solidFill>
            </a:endParaRPr>
          </a:p>
        </p:txBody>
      </p:sp>
      <p:cxnSp>
        <p:nvCxnSpPr>
          <p:cNvPr id="13" name="Elbow Connector 12" descr="Elbow connector"/>
          <p:cNvCxnSpPr/>
          <p:nvPr/>
        </p:nvCxnSpPr>
        <p:spPr>
          <a:xfrm rot="10800000">
            <a:off x="3152876" y="4325103"/>
            <a:ext cx="916204" cy="349883"/>
          </a:xfrm>
          <a:prstGeom prst="bent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152876" y="4567018"/>
            <a:ext cx="5917972" cy="523220"/>
          </a:xfrm>
          <a:prstGeom prst="rect">
            <a:avLst/>
          </a:prstGeom>
          <a:solidFill>
            <a:schemeClr val="bg1"/>
          </a:solidFill>
          <a:ln>
            <a:solidFill>
              <a:schemeClr val="tx1"/>
            </a:solidFill>
          </a:ln>
        </p:spPr>
        <p:txBody>
          <a:bodyPr wrap="square" rtlCol="0">
            <a:spAutoFit/>
          </a:bodyPr>
          <a:lstStyle/>
          <a:p>
            <a:pPr algn="ctr"/>
            <a:r>
              <a:rPr lang="en-US" dirty="0" smtClean="0"/>
              <a:t>Cloud </a:t>
            </a:r>
            <a:r>
              <a:rPr lang="en-US" dirty="0" smtClean="0"/>
              <a:t>Tops </a:t>
            </a:r>
            <a:r>
              <a:rPr lang="en-US" dirty="0" smtClean="0"/>
              <a:t>from NASA Langley Cloud Data.  </a:t>
            </a:r>
          </a:p>
          <a:p>
            <a:pPr algn="ctr"/>
            <a:r>
              <a:rPr lang="en-US" dirty="0" smtClean="0"/>
              <a:t>Green = areas of high clouds.</a:t>
            </a:r>
            <a:endParaRPr lang="en-US" dirty="0"/>
          </a:p>
        </p:txBody>
      </p:sp>
      <p:sp>
        <p:nvSpPr>
          <p:cNvPr id="15" name="Oval 14" descr="Oval shape highlighting area on map"/>
          <p:cNvSpPr/>
          <p:nvPr/>
        </p:nvSpPr>
        <p:spPr>
          <a:xfrm>
            <a:off x="5715000" y="768096"/>
            <a:ext cx="658368" cy="17556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descr="Oval shape highlighting area on map"/>
          <p:cNvSpPr/>
          <p:nvPr/>
        </p:nvSpPr>
        <p:spPr>
          <a:xfrm>
            <a:off x="1371600" y="3034513"/>
            <a:ext cx="329184" cy="94312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Freeform 2" descr="Freeform shape highlighting area on map"/>
          <p:cNvSpPr/>
          <p:nvPr/>
        </p:nvSpPr>
        <p:spPr>
          <a:xfrm>
            <a:off x="5513832" y="2203700"/>
            <a:ext cx="1618488" cy="1106428"/>
          </a:xfrm>
          <a:custGeom>
            <a:avLst/>
            <a:gdLst>
              <a:gd name="connsiteX0" fmla="*/ 347472 w 1618488"/>
              <a:gd name="connsiteY0" fmla="*/ 274324 h 1106428"/>
              <a:gd name="connsiteX1" fmla="*/ 347472 w 1618488"/>
              <a:gd name="connsiteY1" fmla="*/ 274324 h 1106428"/>
              <a:gd name="connsiteX2" fmla="*/ 256032 w 1618488"/>
              <a:gd name="connsiteY2" fmla="*/ 283468 h 1106428"/>
              <a:gd name="connsiteX3" fmla="*/ 228600 w 1618488"/>
              <a:gd name="connsiteY3" fmla="*/ 301756 h 1106428"/>
              <a:gd name="connsiteX4" fmla="*/ 173736 w 1618488"/>
              <a:gd name="connsiteY4" fmla="*/ 320044 h 1106428"/>
              <a:gd name="connsiteX5" fmla="*/ 146304 w 1618488"/>
              <a:gd name="connsiteY5" fmla="*/ 329188 h 1106428"/>
              <a:gd name="connsiteX6" fmla="*/ 91440 w 1618488"/>
              <a:gd name="connsiteY6" fmla="*/ 356620 h 1106428"/>
              <a:gd name="connsiteX7" fmla="*/ 73152 w 1618488"/>
              <a:gd name="connsiteY7" fmla="*/ 384052 h 1106428"/>
              <a:gd name="connsiteX8" fmla="*/ 27432 w 1618488"/>
              <a:gd name="connsiteY8" fmla="*/ 438916 h 1106428"/>
              <a:gd name="connsiteX9" fmla="*/ 9144 w 1618488"/>
              <a:gd name="connsiteY9" fmla="*/ 502924 h 1106428"/>
              <a:gd name="connsiteX10" fmla="*/ 0 w 1618488"/>
              <a:gd name="connsiteY10" fmla="*/ 530356 h 1106428"/>
              <a:gd name="connsiteX11" fmla="*/ 9144 w 1618488"/>
              <a:gd name="connsiteY11" fmla="*/ 713236 h 1106428"/>
              <a:gd name="connsiteX12" fmla="*/ 27432 w 1618488"/>
              <a:gd name="connsiteY12" fmla="*/ 740668 h 1106428"/>
              <a:gd name="connsiteX13" fmla="*/ 64008 w 1618488"/>
              <a:gd name="connsiteY13" fmla="*/ 758956 h 1106428"/>
              <a:gd name="connsiteX14" fmla="*/ 91440 w 1618488"/>
              <a:gd name="connsiteY14" fmla="*/ 777244 h 1106428"/>
              <a:gd name="connsiteX15" fmla="*/ 146304 w 1618488"/>
              <a:gd name="connsiteY15" fmla="*/ 795532 h 1106428"/>
              <a:gd name="connsiteX16" fmla="*/ 173736 w 1618488"/>
              <a:gd name="connsiteY16" fmla="*/ 804676 h 1106428"/>
              <a:gd name="connsiteX17" fmla="*/ 228600 w 1618488"/>
              <a:gd name="connsiteY17" fmla="*/ 841252 h 1106428"/>
              <a:gd name="connsiteX18" fmla="*/ 246888 w 1618488"/>
              <a:gd name="connsiteY18" fmla="*/ 868684 h 1106428"/>
              <a:gd name="connsiteX19" fmla="*/ 274320 w 1618488"/>
              <a:gd name="connsiteY19" fmla="*/ 886972 h 1106428"/>
              <a:gd name="connsiteX20" fmla="*/ 356616 w 1618488"/>
              <a:gd name="connsiteY20" fmla="*/ 923548 h 1106428"/>
              <a:gd name="connsiteX21" fmla="*/ 429768 w 1618488"/>
              <a:gd name="connsiteY21" fmla="*/ 941836 h 1106428"/>
              <a:gd name="connsiteX22" fmla="*/ 466344 w 1618488"/>
              <a:gd name="connsiteY22" fmla="*/ 960124 h 1106428"/>
              <a:gd name="connsiteX23" fmla="*/ 530352 w 1618488"/>
              <a:gd name="connsiteY23" fmla="*/ 978412 h 1106428"/>
              <a:gd name="connsiteX24" fmla="*/ 612648 w 1618488"/>
              <a:gd name="connsiteY24" fmla="*/ 1024132 h 1106428"/>
              <a:gd name="connsiteX25" fmla="*/ 676656 w 1618488"/>
              <a:gd name="connsiteY25" fmla="*/ 1069852 h 1106428"/>
              <a:gd name="connsiteX26" fmla="*/ 704088 w 1618488"/>
              <a:gd name="connsiteY26" fmla="*/ 1078996 h 1106428"/>
              <a:gd name="connsiteX27" fmla="*/ 768096 w 1618488"/>
              <a:gd name="connsiteY27" fmla="*/ 1106428 h 1106428"/>
              <a:gd name="connsiteX28" fmla="*/ 822960 w 1618488"/>
              <a:gd name="connsiteY28" fmla="*/ 1097284 h 1106428"/>
              <a:gd name="connsiteX29" fmla="*/ 841248 w 1618488"/>
              <a:gd name="connsiteY29" fmla="*/ 1042420 h 1106428"/>
              <a:gd name="connsiteX30" fmla="*/ 859536 w 1618488"/>
              <a:gd name="connsiteY30" fmla="*/ 1014988 h 1106428"/>
              <a:gd name="connsiteX31" fmla="*/ 868680 w 1618488"/>
              <a:gd name="connsiteY31" fmla="*/ 987556 h 1106428"/>
              <a:gd name="connsiteX32" fmla="*/ 969264 w 1618488"/>
              <a:gd name="connsiteY32" fmla="*/ 996700 h 1106428"/>
              <a:gd name="connsiteX33" fmla="*/ 1005840 w 1618488"/>
              <a:gd name="connsiteY33" fmla="*/ 1005844 h 1106428"/>
              <a:gd name="connsiteX34" fmla="*/ 1060704 w 1618488"/>
              <a:gd name="connsiteY34" fmla="*/ 978412 h 1106428"/>
              <a:gd name="connsiteX35" fmla="*/ 1152144 w 1618488"/>
              <a:gd name="connsiteY35" fmla="*/ 969268 h 1106428"/>
              <a:gd name="connsiteX36" fmla="*/ 1197864 w 1618488"/>
              <a:gd name="connsiteY36" fmla="*/ 923548 h 1106428"/>
              <a:gd name="connsiteX37" fmla="*/ 1225296 w 1618488"/>
              <a:gd name="connsiteY37" fmla="*/ 896116 h 1106428"/>
              <a:gd name="connsiteX38" fmla="*/ 1243584 w 1618488"/>
              <a:gd name="connsiteY38" fmla="*/ 868684 h 1106428"/>
              <a:gd name="connsiteX39" fmla="*/ 1307592 w 1618488"/>
              <a:gd name="connsiteY39" fmla="*/ 850396 h 1106428"/>
              <a:gd name="connsiteX40" fmla="*/ 1362456 w 1618488"/>
              <a:gd name="connsiteY40" fmla="*/ 832108 h 1106428"/>
              <a:gd name="connsiteX41" fmla="*/ 1417320 w 1618488"/>
              <a:gd name="connsiteY41" fmla="*/ 822964 h 1106428"/>
              <a:gd name="connsiteX42" fmla="*/ 1472184 w 1618488"/>
              <a:gd name="connsiteY42" fmla="*/ 804676 h 1106428"/>
              <a:gd name="connsiteX43" fmla="*/ 1517904 w 1618488"/>
              <a:gd name="connsiteY43" fmla="*/ 768100 h 1106428"/>
              <a:gd name="connsiteX44" fmla="*/ 1545336 w 1618488"/>
              <a:gd name="connsiteY44" fmla="*/ 713236 h 1106428"/>
              <a:gd name="connsiteX45" fmla="*/ 1572768 w 1618488"/>
              <a:gd name="connsiteY45" fmla="*/ 676660 h 1106428"/>
              <a:gd name="connsiteX46" fmla="*/ 1600200 w 1618488"/>
              <a:gd name="connsiteY46" fmla="*/ 585220 h 1106428"/>
              <a:gd name="connsiteX47" fmla="*/ 1618488 w 1618488"/>
              <a:gd name="connsiteY47" fmla="*/ 521212 h 1106428"/>
              <a:gd name="connsiteX48" fmla="*/ 1609344 w 1618488"/>
              <a:gd name="connsiteY48" fmla="*/ 457204 h 1106428"/>
              <a:gd name="connsiteX49" fmla="*/ 1581912 w 1618488"/>
              <a:gd name="connsiteY49" fmla="*/ 438916 h 1106428"/>
              <a:gd name="connsiteX50" fmla="*/ 1417320 w 1618488"/>
              <a:gd name="connsiteY50" fmla="*/ 429772 h 1106428"/>
              <a:gd name="connsiteX51" fmla="*/ 1362456 w 1618488"/>
              <a:gd name="connsiteY51" fmla="*/ 393196 h 1106428"/>
              <a:gd name="connsiteX52" fmla="*/ 1335024 w 1618488"/>
              <a:gd name="connsiteY52" fmla="*/ 338332 h 1106428"/>
              <a:gd name="connsiteX53" fmla="*/ 1325880 w 1618488"/>
              <a:gd name="connsiteY53" fmla="*/ 301756 h 1106428"/>
              <a:gd name="connsiteX54" fmla="*/ 1307592 w 1618488"/>
              <a:gd name="connsiteY54" fmla="*/ 192028 h 1106428"/>
              <a:gd name="connsiteX55" fmla="*/ 1280160 w 1618488"/>
              <a:gd name="connsiteY55" fmla="*/ 100588 h 1106428"/>
              <a:gd name="connsiteX56" fmla="*/ 1252728 w 1618488"/>
              <a:gd name="connsiteY56" fmla="*/ 45724 h 1106428"/>
              <a:gd name="connsiteX57" fmla="*/ 1197864 w 1618488"/>
              <a:gd name="connsiteY57" fmla="*/ 27436 h 1106428"/>
              <a:gd name="connsiteX58" fmla="*/ 1133856 w 1618488"/>
              <a:gd name="connsiteY58" fmla="*/ 4 h 1106428"/>
              <a:gd name="connsiteX59" fmla="*/ 960120 w 1618488"/>
              <a:gd name="connsiteY59" fmla="*/ 18292 h 1106428"/>
              <a:gd name="connsiteX60" fmla="*/ 932688 w 1618488"/>
              <a:gd name="connsiteY60" fmla="*/ 36580 h 1106428"/>
              <a:gd name="connsiteX61" fmla="*/ 896112 w 1618488"/>
              <a:gd name="connsiteY61" fmla="*/ 91444 h 1106428"/>
              <a:gd name="connsiteX62" fmla="*/ 868680 w 1618488"/>
              <a:gd name="connsiteY62" fmla="*/ 182884 h 1106428"/>
              <a:gd name="connsiteX63" fmla="*/ 859536 w 1618488"/>
              <a:gd name="connsiteY63" fmla="*/ 210316 h 1106428"/>
              <a:gd name="connsiteX64" fmla="*/ 850392 w 1618488"/>
              <a:gd name="connsiteY64" fmla="*/ 246892 h 1106428"/>
              <a:gd name="connsiteX65" fmla="*/ 832104 w 1618488"/>
              <a:gd name="connsiteY65" fmla="*/ 301756 h 1106428"/>
              <a:gd name="connsiteX66" fmla="*/ 822960 w 1618488"/>
              <a:gd name="connsiteY66" fmla="*/ 356620 h 1106428"/>
              <a:gd name="connsiteX67" fmla="*/ 804672 w 1618488"/>
              <a:gd name="connsiteY67" fmla="*/ 384052 h 1106428"/>
              <a:gd name="connsiteX68" fmla="*/ 749808 w 1618488"/>
              <a:gd name="connsiteY68" fmla="*/ 420628 h 1106428"/>
              <a:gd name="connsiteX69" fmla="*/ 713232 w 1618488"/>
              <a:gd name="connsiteY69" fmla="*/ 484636 h 1106428"/>
              <a:gd name="connsiteX70" fmla="*/ 704088 w 1618488"/>
              <a:gd name="connsiteY70" fmla="*/ 512068 h 1106428"/>
              <a:gd name="connsiteX71" fmla="*/ 694944 w 1618488"/>
              <a:gd name="connsiteY71" fmla="*/ 576076 h 1106428"/>
              <a:gd name="connsiteX72" fmla="*/ 603504 w 1618488"/>
              <a:gd name="connsiteY72" fmla="*/ 557788 h 1106428"/>
              <a:gd name="connsiteX73" fmla="*/ 548640 w 1618488"/>
              <a:gd name="connsiteY73" fmla="*/ 475492 h 1106428"/>
              <a:gd name="connsiteX74" fmla="*/ 530352 w 1618488"/>
              <a:gd name="connsiteY74" fmla="*/ 448060 h 1106428"/>
              <a:gd name="connsiteX75" fmla="*/ 493776 w 1618488"/>
              <a:gd name="connsiteY75" fmla="*/ 347476 h 1106428"/>
              <a:gd name="connsiteX76" fmla="*/ 466344 w 1618488"/>
              <a:gd name="connsiteY76" fmla="*/ 329188 h 1106428"/>
              <a:gd name="connsiteX77" fmla="*/ 402336 w 1618488"/>
              <a:gd name="connsiteY77" fmla="*/ 310900 h 1106428"/>
              <a:gd name="connsiteX78" fmla="*/ 347472 w 1618488"/>
              <a:gd name="connsiteY78" fmla="*/ 283468 h 1106428"/>
              <a:gd name="connsiteX79" fmla="*/ 347472 w 1618488"/>
              <a:gd name="connsiteY79" fmla="*/ 274324 h 1106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618488" h="1106428">
                <a:moveTo>
                  <a:pt x="347472" y="274324"/>
                </a:moveTo>
                <a:lnTo>
                  <a:pt x="347472" y="274324"/>
                </a:lnTo>
                <a:cubicBezTo>
                  <a:pt x="316992" y="277372"/>
                  <a:pt x="285880" y="276580"/>
                  <a:pt x="256032" y="283468"/>
                </a:cubicBezTo>
                <a:cubicBezTo>
                  <a:pt x="245324" y="285939"/>
                  <a:pt x="238643" y="297293"/>
                  <a:pt x="228600" y="301756"/>
                </a:cubicBezTo>
                <a:cubicBezTo>
                  <a:pt x="210984" y="309585"/>
                  <a:pt x="192024" y="313948"/>
                  <a:pt x="173736" y="320044"/>
                </a:cubicBezTo>
                <a:cubicBezTo>
                  <a:pt x="164592" y="323092"/>
                  <a:pt x="154324" y="323841"/>
                  <a:pt x="146304" y="329188"/>
                </a:cubicBezTo>
                <a:cubicBezTo>
                  <a:pt x="110852" y="352823"/>
                  <a:pt x="129298" y="344001"/>
                  <a:pt x="91440" y="356620"/>
                </a:cubicBezTo>
                <a:cubicBezTo>
                  <a:pt x="85344" y="365764"/>
                  <a:pt x="80187" y="375609"/>
                  <a:pt x="73152" y="384052"/>
                </a:cubicBezTo>
                <a:cubicBezTo>
                  <a:pt x="47873" y="414386"/>
                  <a:pt x="44459" y="404862"/>
                  <a:pt x="27432" y="438916"/>
                </a:cubicBezTo>
                <a:cubicBezTo>
                  <a:pt x="20124" y="453532"/>
                  <a:pt x="13050" y="489252"/>
                  <a:pt x="9144" y="502924"/>
                </a:cubicBezTo>
                <a:cubicBezTo>
                  <a:pt x="6496" y="512192"/>
                  <a:pt x="3048" y="521212"/>
                  <a:pt x="0" y="530356"/>
                </a:cubicBezTo>
                <a:cubicBezTo>
                  <a:pt x="3048" y="591316"/>
                  <a:pt x="1250" y="652713"/>
                  <a:pt x="9144" y="713236"/>
                </a:cubicBezTo>
                <a:cubicBezTo>
                  <a:pt x="10565" y="724133"/>
                  <a:pt x="18989" y="733633"/>
                  <a:pt x="27432" y="740668"/>
                </a:cubicBezTo>
                <a:cubicBezTo>
                  <a:pt x="37904" y="749394"/>
                  <a:pt x="52173" y="752193"/>
                  <a:pt x="64008" y="758956"/>
                </a:cubicBezTo>
                <a:cubicBezTo>
                  <a:pt x="73550" y="764408"/>
                  <a:pt x="81397" y="772781"/>
                  <a:pt x="91440" y="777244"/>
                </a:cubicBezTo>
                <a:cubicBezTo>
                  <a:pt x="109056" y="785073"/>
                  <a:pt x="128016" y="789436"/>
                  <a:pt x="146304" y="795532"/>
                </a:cubicBezTo>
                <a:cubicBezTo>
                  <a:pt x="155448" y="798580"/>
                  <a:pt x="165716" y="799329"/>
                  <a:pt x="173736" y="804676"/>
                </a:cubicBezTo>
                <a:lnTo>
                  <a:pt x="228600" y="841252"/>
                </a:lnTo>
                <a:cubicBezTo>
                  <a:pt x="234696" y="850396"/>
                  <a:pt x="239117" y="860913"/>
                  <a:pt x="246888" y="868684"/>
                </a:cubicBezTo>
                <a:cubicBezTo>
                  <a:pt x="254659" y="876455"/>
                  <a:pt x="264713" y="881635"/>
                  <a:pt x="274320" y="886972"/>
                </a:cubicBezTo>
                <a:cubicBezTo>
                  <a:pt x="304048" y="903487"/>
                  <a:pt x="325700" y="915116"/>
                  <a:pt x="356616" y="923548"/>
                </a:cubicBezTo>
                <a:cubicBezTo>
                  <a:pt x="380865" y="930161"/>
                  <a:pt x="407287" y="930596"/>
                  <a:pt x="429768" y="941836"/>
                </a:cubicBezTo>
                <a:cubicBezTo>
                  <a:pt x="441960" y="947932"/>
                  <a:pt x="453815" y="954754"/>
                  <a:pt x="466344" y="960124"/>
                </a:cubicBezTo>
                <a:cubicBezTo>
                  <a:pt x="484709" y="967995"/>
                  <a:pt x="511791" y="973772"/>
                  <a:pt x="530352" y="978412"/>
                </a:cubicBezTo>
                <a:cubicBezTo>
                  <a:pt x="593236" y="1020335"/>
                  <a:pt x="564364" y="1008037"/>
                  <a:pt x="612648" y="1024132"/>
                </a:cubicBezTo>
                <a:cubicBezTo>
                  <a:pt x="620932" y="1030345"/>
                  <a:pt x="663285" y="1063167"/>
                  <a:pt x="676656" y="1069852"/>
                </a:cubicBezTo>
                <a:cubicBezTo>
                  <a:pt x="685277" y="1074163"/>
                  <a:pt x="695229" y="1075199"/>
                  <a:pt x="704088" y="1078996"/>
                </a:cubicBezTo>
                <a:cubicBezTo>
                  <a:pt x="783183" y="1112894"/>
                  <a:pt x="703763" y="1084984"/>
                  <a:pt x="768096" y="1106428"/>
                </a:cubicBezTo>
                <a:cubicBezTo>
                  <a:pt x="786384" y="1103380"/>
                  <a:pt x="809007" y="1109493"/>
                  <a:pt x="822960" y="1097284"/>
                </a:cubicBezTo>
                <a:cubicBezTo>
                  <a:pt x="837468" y="1084590"/>
                  <a:pt x="830555" y="1058460"/>
                  <a:pt x="841248" y="1042420"/>
                </a:cubicBezTo>
                <a:cubicBezTo>
                  <a:pt x="847344" y="1033276"/>
                  <a:pt x="854621" y="1024818"/>
                  <a:pt x="859536" y="1014988"/>
                </a:cubicBezTo>
                <a:cubicBezTo>
                  <a:pt x="863847" y="1006367"/>
                  <a:pt x="865632" y="996700"/>
                  <a:pt x="868680" y="987556"/>
                </a:cubicBezTo>
                <a:cubicBezTo>
                  <a:pt x="902208" y="990604"/>
                  <a:pt x="935893" y="992251"/>
                  <a:pt x="969264" y="996700"/>
                </a:cubicBezTo>
                <a:cubicBezTo>
                  <a:pt x="981721" y="998361"/>
                  <a:pt x="993273" y="1005844"/>
                  <a:pt x="1005840" y="1005844"/>
                </a:cubicBezTo>
                <a:cubicBezTo>
                  <a:pt x="1047746" y="1005844"/>
                  <a:pt x="1020636" y="987658"/>
                  <a:pt x="1060704" y="978412"/>
                </a:cubicBezTo>
                <a:cubicBezTo>
                  <a:pt x="1090552" y="971524"/>
                  <a:pt x="1121664" y="972316"/>
                  <a:pt x="1152144" y="969268"/>
                </a:cubicBezTo>
                <a:cubicBezTo>
                  <a:pt x="1202436" y="935740"/>
                  <a:pt x="1159764" y="969268"/>
                  <a:pt x="1197864" y="923548"/>
                </a:cubicBezTo>
                <a:cubicBezTo>
                  <a:pt x="1206143" y="913614"/>
                  <a:pt x="1217017" y="906050"/>
                  <a:pt x="1225296" y="896116"/>
                </a:cubicBezTo>
                <a:cubicBezTo>
                  <a:pt x="1232331" y="887673"/>
                  <a:pt x="1235002" y="875549"/>
                  <a:pt x="1243584" y="868684"/>
                </a:cubicBezTo>
                <a:cubicBezTo>
                  <a:pt x="1249730" y="863767"/>
                  <a:pt x="1304963" y="851185"/>
                  <a:pt x="1307592" y="850396"/>
                </a:cubicBezTo>
                <a:cubicBezTo>
                  <a:pt x="1326056" y="844857"/>
                  <a:pt x="1343441" y="835277"/>
                  <a:pt x="1362456" y="832108"/>
                </a:cubicBezTo>
                <a:cubicBezTo>
                  <a:pt x="1380744" y="829060"/>
                  <a:pt x="1399333" y="827461"/>
                  <a:pt x="1417320" y="822964"/>
                </a:cubicBezTo>
                <a:cubicBezTo>
                  <a:pt x="1436022" y="818289"/>
                  <a:pt x="1472184" y="804676"/>
                  <a:pt x="1472184" y="804676"/>
                </a:cubicBezTo>
                <a:cubicBezTo>
                  <a:pt x="1524595" y="726060"/>
                  <a:pt x="1454808" y="818577"/>
                  <a:pt x="1517904" y="768100"/>
                </a:cubicBezTo>
                <a:cubicBezTo>
                  <a:pt x="1543055" y="747979"/>
                  <a:pt x="1531386" y="737648"/>
                  <a:pt x="1545336" y="713236"/>
                </a:cubicBezTo>
                <a:cubicBezTo>
                  <a:pt x="1552897" y="700004"/>
                  <a:pt x="1563624" y="688852"/>
                  <a:pt x="1572768" y="676660"/>
                </a:cubicBezTo>
                <a:cubicBezTo>
                  <a:pt x="1616228" y="546280"/>
                  <a:pt x="1572561" y="681956"/>
                  <a:pt x="1600200" y="585220"/>
                </a:cubicBezTo>
                <a:cubicBezTo>
                  <a:pt x="1626436" y="493393"/>
                  <a:pt x="1589902" y="635555"/>
                  <a:pt x="1618488" y="521212"/>
                </a:cubicBezTo>
                <a:cubicBezTo>
                  <a:pt x="1615440" y="499876"/>
                  <a:pt x="1618097" y="476899"/>
                  <a:pt x="1609344" y="457204"/>
                </a:cubicBezTo>
                <a:cubicBezTo>
                  <a:pt x="1604881" y="447161"/>
                  <a:pt x="1592791" y="440470"/>
                  <a:pt x="1581912" y="438916"/>
                </a:cubicBezTo>
                <a:cubicBezTo>
                  <a:pt x="1527516" y="431145"/>
                  <a:pt x="1472184" y="432820"/>
                  <a:pt x="1417320" y="429772"/>
                </a:cubicBezTo>
                <a:cubicBezTo>
                  <a:pt x="1399032" y="417580"/>
                  <a:pt x="1369407" y="414048"/>
                  <a:pt x="1362456" y="393196"/>
                </a:cubicBezTo>
                <a:cubicBezTo>
                  <a:pt x="1349837" y="355338"/>
                  <a:pt x="1358659" y="373784"/>
                  <a:pt x="1335024" y="338332"/>
                </a:cubicBezTo>
                <a:cubicBezTo>
                  <a:pt x="1331976" y="326140"/>
                  <a:pt x="1328196" y="314108"/>
                  <a:pt x="1325880" y="301756"/>
                </a:cubicBezTo>
                <a:cubicBezTo>
                  <a:pt x="1319046" y="265311"/>
                  <a:pt x="1316585" y="228001"/>
                  <a:pt x="1307592" y="192028"/>
                </a:cubicBezTo>
                <a:cubicBezTo>
                  <a:pt x="1293773" y="136750"/>
                  <a:pt x="1302422" y="167374"/>
                  <a:pt x="1280160" y="100588"/>
                </a:cubicBezTo>
                <a:cubicBezTo>
                  <a:pt x="1275178" y="85641"/>
                  <a:pt x="1267655" y="55053"/>
                  <a:pt x="1252728" y="45724"/>
                </a:cubicBezTo>
                <a:cubicBezTo>
                  <a:pt x="1236381" y="35507"/>
                  <a:pt x="1215106" y="36057"/>
                  <a:pt x="1197864" y="27436"/>
                </a:cubicBezTo>
                <a:cubicBezTo>
                  <a:pt x="1152667" y="4837"/>
                  <a:pt x="1174220" y="13459"/>
                  <a:pt x="1133856" y="4"/>
                </a:cubicBezTo>
                <a:cubicBezTo>
                  <a:pt x="1120434" y="843"/>
                  <a:pt x="1005798" y="-4547"/>
                  <a:pt x="960120" y="18292"/>
                </a:cubicBezTo>
                <a:cubicBezTo>
                  <a:pt x="950290" y="23207"/>
                  <a:pt x="941832" y="30484"/>
                  <a:pt x="932688" y="36580"/>
                </a:cubicBezTo>
                <a:cubicBezTo>
                  <a:pt x="920496" y="54868"/>
                  <a:pt x="903063" y="70592"/>
                  <a:pt x="896112" y="91444"/>
                </a:cubicBezTo>
                <a:cubicBezTo>
                  <a:pt x="852652" y="221824"/>
                  <a:pt x="896319" y="86148"/>
                  <a:pt x="868680" y="182884"/>
                </a:cubicBezTo>
                <a:cubicBezTo>
                  <a:pt x="866032" y="192152"/>
                  <a:pt x="862184" y="201048"/>
                  <a:pt x="859536" y="210316"/>
                </a:cubicBezTo>
                <a:cubicBezTo>
                  <a:pt x="856084" y="222400"/>
                  <a:pt x="854003" y="234855"/>
                  <a:pt x="850392" y="246892"/>
                </a:cubicBezTo>
                <a:cubicBezTo>
                  <a:pt x="844853" y="265356"/>
                  <a:pt x="835273" y="282741"/>
                  <a:pt x="832104" y="301756"/>
                </a:cubicBezTo>
                <a:cubicBezTo>
                  <a:pt x="829056" y="320044"/>
                  <a:pt x="828823" y="339031"/>
                  <a:pt x="822960" y="356620"/>
                </a:cubicBezTo>
                <a:cubicBezTo>
                  <a:pt x="819485" y="367046"/>
                  <a:pt x="812943" y="376815"/>
                  <a:pt x="804672" y="384052"/>
                </a:cubicBezTo>
                <a:cubicBezTo>
                  <a:pt x="788131" y="398526"/>
                  <a:pt x="749808" y="420628"/>
                  <a:pt x="749808" y="420628"/>
                </a:cubicBezTo>
                <a:cubicBezTo>
                  <a:pt x="731442" y="448178"/>
                  <a:pt x="727154" y="452152"/>
                  <a:pt x="713232" y="484636"/>
                </a:cubicBezTo>
                <a:cubicBezTo>
                  <a:pt x="709435" y="493495"/>
                  <a:pt x="707136" y="502924"/>
                  <a:pt x="704088" y="512068"/>
                </a:cubicBezTo>
                <a:cubicBezTo>
                  <a:pt x="701040" y="533404"/>
                  <a:pt x="712186" y="563144"/>
                  <a:pt x="694944" y="576076"/>
                </a:cubicBezTo>
                <a:cubicBezTo>
                  <a:pt x="682012" y="585775"/>
                  <a:pt x="624273" y="564711"/>
                  <a:pt x="603504" y="557788"/>
                </a:cubicBezTo>
                <a:lnTo>
                  <a:pt x="548640" y="475492"/>
                </a:lnTo>
                <a:lnTo>
                  <a:pt x="530352" y="448060"/>
                </a:lnTo>
                <a:cubicBezTo>
                  <a:pt x="523642" y="414508"/>
                  <a:pt x="519747" y="373447"/>
                  <a:pt x="493776" y="347476"/>
                </a:cubicBezTo>
                <a:cubicBezTo>
                  <a:pt x="486005" y="339705"/>
                  <a:pt x="476174" y="334103"/>
                  <a:pt x="466344" y="329188"/>
                </a:cubicBezTo>
                <a:cubicBezTo>
                  <a:pt x="453226" y="322629"/>
                  <a:pt x="414055" y="313830"/>
                  <a:pt x="402336" y="310900"/>
                </a:cubicBezTo>
                <a:cubicBezTo>
                  <a:pt x="381272" y="296858"/>
                  <a:pt x="372711" y="287674"/>
                  <a:pt x="347472" y="283468"/>
                </a:cubicBezTo>
                <a:cubicBezTo>
                  <a:pt x="338452" y="281965"/>
                  <a:pt x="347472" y="275848"/>
                  <a:pt x="347472" y="274324"/>
                </a:cubicBezTo>
                <a:close/>
              </a:path>
            </a:pathLst>
          </a:custGeom>
          <a:noFill/>
          <a:ln>
            <a:solidFill>
              <a:srgbClr val="043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18" descr="Freeform shape highlighting area on map"/>
          <p:cNvSpPr/>
          <p:nvPr/>
        </p:nvSpPr>
        <p:spPr>
          <a:xfrm>
            <a:off x="1270981" y="3803904"/>
            <a:ext cx="868090" cy="696141"/>
          </a:xfrm>
          <a:custGeom>
            <a:avLst/>
            <a:gdLst>
              <a:gd name="connsiteX0" fmla="*/ 347472 w 1618488"/>
              <a:gd name="connsiteY0" fmla="*/ 274324 h 1106428"/>
              <a:gd name="connsiteX1" fmla="*/ 347472 w 1618488"/>
              <a:gd name="connsiteY1" fmla="*/ 274324 h 1106428"/>
              <a:gd name="connsiteX2" fmla="*/ 256032 w 1618488"/>
              <a:gd name="connsiteY2" fmla="*/ 283468 h 1106428"/>
              <a:gd name="connsiteX3" fmla="*/ 228600 w 1618488"/>
              <a:gd name="connsiteY3" fmla="*/ 301756 h 1106428"/>
              <a:gd name="connsiteX4" fmla="*/ 173736 w 1618488"/>
              <a:gd name="connsiteY4" fmla="*/ 320044 h 1106428"/>
              <a:gd name="connsiteX5" fmla="*/ 146304 w 1618488"/>
              <a:gd name="connsiteY5" fmla="*/ 329188 h 1106428"/>
              <a:gd name="connsiteX6" fmla="*/ 91440 w 1618488"/>
              <a:gd name="connsiteY6" fmla="*/ 356620 h 1106428"/>
              <a:gd name="connsiteX7" fmla="*/ 73152 w 1618488"/>
              <a:gd name="connsiteY7" fmla="*/ 384052 h 1106428"/>
              <a:gd name="connsiteX8" fmla="*/ 27432 w 1618488"/>
              <a:gd name="connsiteY8" fmla="*/ 438916 h 1106428"/>
              <a:gd name="connsiteX9" fmla="*/ 9144 w 1618488"/>
              <a:gd name="connsiteY9" fmla="*/ 502924 h 1106428"/>
              <a:gd name="connsiteX10" fmla="*/ 0 w 1618488"/>
              <a:gd name="connsiteY10" fmla="*/ 530356 h 1106428"/>
              <a:gd name="connsiteX11" fmla="*/ 9144 w 1618488"/>
              <a:gd name="connsiteY11" fmla="*/ 713236 h 1106428"/>
              <a:gd name="connsiteX12" fmla="*/ 27432 w 1618488"/>
              <a:gd name="connsiteY12" fmla="*/ 740668 h 1106428"/>
              <a:gd name="connsiteX13" fmla="*/ 64008 w 1618488"/>
              <a:gd name="connsiteY13" fmla="*/ 758956 h 1106428"/>
              <a:gd name="connsiteX14" fmla="*/ 91440 w 1618488"/>
              <a:gd name="connsiteY14" fmla="*/ 777244 h 1106428"/>
              <a:gd name="connsiteX15" fmla="*/ 146304 w 1618488"/>
              <a:gd name="connsiteY15" fmla="*/ 795532 h 1106428"/>
              <a:gd name="connsiteX16" fmla="*/ 173736 w 1618488"/>
              <a:gd name="connsiteY16" fmla="*/ 804676 h 1106428"/>
              <a:gd name="connsiteX17" fmla="*/ 228600 w 1618488"/>
              <a:gd name="connsiteY17" fmla="*/ 841252 h 1106428"/>
              <a:gd name="connsiteX18" fmla="*/ 246888 w 1618488"/>
              <a:gd name="connsiteY18" fmla="*/ 868684 h 1106428"/>
              <a:gd name="connsiteX19" fmla="*/ 274320 w 1618488"/>
              <a:gd name="connsiteY19" fmla="*/ 886972 h 1106428"/>
              <a:gd name="connsiteX20" fmla="*/ 356616 w 1618488"/>
              <a:gd name="connsiteY20" fmla="*/ 923548 h 1106428"/>
              <a:gd name="connsiteX21" fmla="*/ 429768 w 1618488"/>
              <a:gd name="connsiteY21" fmla="*/ 941836 h 1106428"/>
              <a:gd name="connsiteX22" fmla="*/ 466344 w 1618488"/>
              <a:gd name="connsiteY22" fmla="*/ 960124 h 1106428"/>
              <a:gd name="connsiteX23" fmla="*/ 530352 w 1618488"/>
              <a:gd name="connsiteY23" fmla="*/ 978412 h 1106428"/>
              <a:gd name="connsiteX24" fmla="*/ 612648 w 1618488"/>
              <a:gd name="connsiteY24" fmla="*/ 1024132 h 1106428"/>
              <a:gd name="connsiteX25" fmla="*/ 676656 w 1618488"/>
              <a:gd name="connsiteY25" fmla="*/ 1069852 h 1106428"/>
              <a:gd name="connsiteX26" fmla="*/ 704088 w 1618488"/>
              <a:gd name="connsiteY26" fmla="*/ 1078996 h 1106428"/>
              <a:gd name="connsiteX27" fmla="*/ 768096 w 1618488"/>
              <a:gd name="connsiteY27" fmla="*/ 1106428 h 1106428"/>
              <a:gd name="connsiteX28" fmla="*/ 822960 w 1618488"/>
              <a:gd name="connsiteY28" fmla="*/ 1097284 h 1106428"/>
              <a:gd name="connsiteX29" fmla="*/ 841248 w 1618488"/>
              <a:gd name="connsiteY29" fmla="*/ 1042420 h 1106428"/>
              <a:gd name="connsiteX30" fmla="*/ 859536 w 1618488"/>
              <a:gd name="connsiteY30" fmla="*/ 1014988 h 1106428"/>
              <a:gd name="connsiteX31" fmla="*/ 868680 w 1618488"/>
              <a:gd name="connsiteY31" fmla="*/ 987556 h 1106428"/>
              <a:gd name="connsiteX32" fmla="*/ 969264 w 1618488"/>
              <a:gd name="connsiteY32" fmla="*/ 996700 h 1106428"/>
              <a:gd name="connsiteX33" fmla="*/ 1005840 w 1618488"/>
              <a:gd name="connsiteY33" fmla="*/ 1005844 h 1106428"/>
              <a:gd name="connsiteX34" fmla="*/ 1060704 w 1618488"/>
              <a:gd name="connsiteY34" fmla="*/ 978412 h 1106428"/>
              <a:gd name="connsiteX35" fmla="*/ 1152144 w 1618488"/>
              <a:gd name="connsiteY35" fmla="*/ 969268 h 1106428"/>
              <a:gd name="connsiteX36" fmla="*/ 1197864 w 1618488"/>
              <a:gd name="connsiteY36" fmla="*/ 923548 h 1106428"/>
              <a:gd name="connsiteX37" fmla="*/ 1225296 w 1618488"/>
              <a:gd name="connsiteY37" fmla="*/ 896116 h 1106428"/>
              <a:gd name="connsiteX38" fmla="*/ 1243584 w 1618488"/>
              <a:gd name="connsiteY38" fmla="*/ 868684 h 1106428"/>
              <a:gd name="connsiteX39" fmla="*/ 1307592 w 1618488"/>
              <a:gd name="connsiteY39" fmla="*/ 850396 h 1106428"/>
              <a:gd name="connsiteX40" fmla="*/ 1362456 w 1618488"/>
              <a:gd name="connsiteY40" fmla="*/ 832108 h 1106428"/>
              <a:gd name="connsiteX41" fmla="*/ 1417320 w 1618488"/>
              <a:gd name="connsiteY41" fmla="*/ 822964 h 1106428"/>
              <a:gd name="connsiteX42" fmla="*/ 1472184 w 1618488"/>
              <a:gd name="connsiteY42" fmla="*/ 804676 h 1106428"/>
              <a:gd name="connsiteX43" fmla="*/ 1517904 w 1618488"/>
              <a:gd name="connsiteY43" fmla="*/ 768100 h 1106428"/>
              <a:gd name="connsiteX44" fmla="*/ 1545336 w 1618488"/>
              <a:gd name="connsiteY44" fmla="*/ 713236 h 1106428"/>
              <a:gd name="connsiteX45" fmla="*/ 1572768 w 1618488"/>
              <a:gd name="connsiteY45" fmla="*/ 676660 h 1106428"/>
              <a:gd name="connsiteX46" fmla="*/ 1600200 w 1618488"/>
              <a:gd name="connsiteY46" fmla="*/ 585220 h 1106428"/>
              <a:gd name="connsiteX47" fmla="*/ 1618488 w 1618488"/>
              <a:gd name="connsiteY47" fmla="*/ 521212 h 1106428"/>
              <a:gd name="connsiteX48" fmla="*/ 1609344 w 1618488"/>
              <a:gd name="connsiteY48" fmla="*/ 457204 h 1106428"/>
              <a:gd name="connsiteX49" fmla="*/ 1581912 w 1618488"/>
              <a:gd name="connsiteY49" fmla="*/ 438916 h 1106428"/>
              <a:gd name="connsiteX50" fmla="*/ 1417320 w 1618488"/>
              <a:gd name="connsiteY50" fmla="*/ 429772 h 1106428"/>
              <a:gd name="connsiteX51" fmla="*/ 1362456 w 1618488"/>
              <a:gd name="connsiteY51" fmla="*/ 393196 h 1106428"/>
              <a:gd name="connsiteX52" fmla="*/ 1335024 w 1618488"/>
              <a:gd name="connsiteY52" fmla="*/ 338332 h 1106428"/>
              <a:gd name="connsiteX53" fmla="*/ 1325880 w 1618488"/>
              <a:gd name="connsiteY53" fmla="*/ 301756 h 1106428"/>
              <a:gd name="connsiteX54" fmla="*/ 1307592 w 1618488"/>
              <a:gd name="connsiteY54" fmla="*/ 192028 h 1106428"/>
              <a:gd name="connsiteX55" fmla="*/ 1280160 w 1618488"/>
              <a:gd name="connsiteY55" fmla="*/ 100588 h 1106428"/>
              <a:gd name="connsiteX56" fmla="*/ 1252728 w 1618488"/>
              <a:gd name="connsiteY56" fmla="*/ 45724 h 1106428"/>
              <a:gd name="connsiteX57" fmla="*/ 1197864 w 1618488"/>
              <a:gd name="connsiteY57" fmla="*/ 27436 h 1106428"/>
              <a:gd name="connsiteX58" fmla="*/ 1133856 w 1618488"/>
              <a:gd name="connsiteY58" fmla="*/ 4 h 1106428"/>
              <a:gd name="connsiteX59" fmla="*/ 960120 w 1618488"/>
              <a:gd name="connsiteY59" fmla="*/ 18292 h 1106428"/>
              <a:gd name="connsiteX60" fmla="*/ 932688 w 1618488"/>
              <a:gd name="connsiteY60" fmla="*/ 36580 h 1106428"/>
              <a:gd name="connsiteX61" fmla="*/ 896112 w 1618488"/>
              <a:gd name="connsiteY61" fmla="*/ 91444 h 1106428"/>
              <a:gd name="connsiteX62" fmla="*/ 868680 w 1618488"/>
              <a:gd name="connsiteY62" fmla="*/ 182884 h 1106428"/>
              <a:gd name="connsiteX63" fmla="*/ 859536 w 1618488"/>
              <a:gd name="connsiteY63" fmla="*/ 210316 h 1106428"/>
              <a:gd name="connsiteX64" fmla="*/ 850392 w 1618488"/>
              <a:gd name="connsiteY64" fmla="*/ 246892 h 1106428"/>
              <a:gd name="connsiteX65" fmla="*/ 832104 w 1618488"/>
              <a:gd name="connsiteY65" fmla="*/ 301756 h 1106428"/>
              <a:gd name="connsiteX66" fmla="*/ 822960 w 1618488"/>
              <a:gd name="connsiteY66" fmla="*/ 356620 h 1106428"/>
              <a:gd name="connsiteX67" fmla="*/ 804672 w 1618488"/>
              <a:gd name="connsiteY67" fmla="*/ 384052 h 1106428"/>
              <a:gd name="connsiteX68" fmla="*/ 749808 w 1618488"/>
              <a:gd name="connsiteY68" fmla="*/ 420628 h 1106428"/>
              <a:gd name="connsiteX69" fmla="*/ 713232 w 1618488"/>
              <a:gd name="connsiteY69" fmla="*/ 484636 h 1106428"/>
              <a:gd name="connsiteX70" fmla="*/ 704088 w 1618488"/>
              <a:gd name="connsiteY70" fmla="*/ 512068 h 1106428"/>
              <a:gd name="connsiteX71" fmla="*/ 694944 w 1618488"/>
              <a:gd name="connsiteY71" fmla="*/ 576076 h 1106428"/>
              <a:gd name="connsiteX72" fmla="*/ 603504 w 1618488"/>
              <a:gd name="connsiteY72" fmla="*/ 557788 h 1106428"/>
              <a:gd name="connsiteX73" fmla="*/ 548640 w 1618488"/>
              <a:gd name="connsiteY73" fmla="*/ 475492 h 1106428"/>
              <a:gd name="connsiteX74" fmla="*/ 530352 w 1618488"/>
              <a:gd name="connsiteY74" fmla="*/ 448060 h 1106428"/>
              <a:gd name="connsiteX75" fmla="*/ 493776 w 1618488"/>
              <a:gd name="connsiteY75" fmla="*/ 347476 h 1106428"/>
              <a:gd name="connsiteX76" fmla="*/ 466344 w 1618488"/>
              <a:gd name="connsiteY76" fmla="*/ 329188 h 1106428"/>
              <a:gd name="connsiteX77" fmla="*/ 402336 w 1618488"/>
              <a:gd name="connsiteY77" fmla="*/ 310900 h 1106428"/>
              <a:gd name="connsiteX78" fmla="*/ 347472 w 1618488"/>
              <a:gd name="connsiteY78" fmla="*/ 283468 h 1106428"/>
              <a:gd name="connsiteX79" fmla="*/ 347472 w 1618488"/>
              <a:gd name="connsiteY79" fmla="*/ 274324 h 1106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618488" h="1106428">
                <a:moveTo>
                  <a:pt x="347472" y="274324"/>
                </a:moveTo>
                <a:lnTo>
                  <a:pt x="347472" y="274324"/>
                </a:lnTo>
                <a:cubicBezTo>
                  <a:pt x="316992" y="277372"/>
                  <a:pt x="285880" y="276580"/>
                  <a:pt x="256032" y="283468"/>
                </a:cubicBezTo>
                <a:cubicBezTo>
                  <a:pt x="245324" y="285939"/>
                  <a:pt x="238643" y="297293"/>
                  <a:pt x="228600" y="301756"/>
                </a:cubicBezTo>
                <a:cubicBezTo>
                  <a:pt x="210984" y="309585"/>
                  <a:pt x="192024" y="313948"/>
                  <a:pt x="173736" y="320044"/>
                </a:cubicBezTo>
                <a:cubicBezTo>
                  <a:pt x="164592" y="323092"/>
                  <a:pt x="154324" y="323841"/>
                  <a:pt x="146304" y="329188"/>
                </a:cubicBezTo>
                <a:cubicBezTo>
                  <a:pt x="110852" y="352823"/>
                  <a:pt x="129298" y="344001"/>
                  <a:pt x="91440" y="356620"/>
                </a:cubicBezTo>
                <a:cubicBezTo>
                  <a:pt x="85344" y="365764"/>
                  <a:pt x="80187" y="375609"/>
                  <a:pt x="73152" y="384052"/>
                </a:cubicBezTo>
                <a:cubicBezTo>
                  <a:pt x="47873" y="414386"/>
                  <a:pt x="44459" y="404862"/>
                  <a:pt x="27432" y="438916"/>
                </a:cubicBezTo>
                <a:cubicBezTo>
                  <a:pt x="20124" y="453532"/>
                  <a:pt x="13050" y="489252"/>
                  <a:pt x="9144" y="502924"/>
                </a:cubicBezTo>
                <a:cubicBezTo>
                  <a:pt x="6496" y="512192"/>
                  <a:pt x="3048" y="521212"/>
                  <a:pt x="0" y="530356"/>
                </a:cubicBezTo>
                <a:cubicBezTo>
                  <a:pt x="3048" y="591316"/>
                  <a:pt x="1250" y="652713"/>
                  <a:pt x="9144" y="713236"/>
                </a:cubicBezTo>
                <a:cubicBezTo>
                  <a:pt x="10565" y="724133"/>
                  <a:pt x="18989" y="733633"/>
                  <a:pt x="27432" y="740668"/>
                </a:cubicBezTo>
                <a:cubicBezTo>
                  <a:pt x="37904" y="749394"/>
                  <a:pt x="52173" y="752193"/>
                  <a:pt x="64008" y="758956"/>
                </a:cubicBezTo>
                <a:cubicBezTo>
                  <a:pt x="73550" y="764408"/>
                  <a:pt x="81397" y="772781"/>
                  <a:pt x="91440" y="777244"/>
                </a:cubicBezTo>
                <a:cubicBezTo>
                  <a:pt x="109056" y="785073"/>
                  <a:pt x="128016" y="789436"/>
                  <a:pt x="146304" y="795532"/>
                </a:cubicBezTo>
                <a:cubicBezTo>
                  <a:pt x="155448" y="798580"/>
                  <a:pt x="165716" y="799329"/>
                  <a:pt x="173736" y="804676"/>
                </a:cubicBezTo>
                <a:lnTo>
                  <a:pt x="228600" y="841252"/>
                </a:lnTo>
                <a:cubicBezTo>
                  <a:pt x="234696" y="850396"/>
                  <a:pt x="239117" y="860913"/>
                  <a:pt x="246888" y="868684"/>
                </a:cubicBezTo>
                <a:cubicBezTo>
                  <a:pt x="254659" y="876455"/>
                  <a:pt x="264713" y="881635"/>
                  <a:pt x="274320" y="886972"/>
                </a:cubicBezTo>
                <a:cubicBezTo>
                  <a:pt x="304048" y="903487"/>
                  <a:pt x="325700" y="915116"/>
                  <a:pt x="356616" y="923548"/>
                </a:cubicBezTo>
                <a:cubicBezTo>
                  <a:pt x="380865" y="930161"/>
                  <a:pt x="407287" y="930596"/>
                  <a:pt x="429768" y="941836"/>
                </a:cubicBezTo>
                <a:cubicBezTo>
                  <a:pt x="441960" y="947932"/>
                  <a:pt x="453815" y="954754"/>
                  <a:pt x="466344" y="960124"/>
                </a:cubicBezTo>
                <a:cubicBezTo>
                  <a:pt x="484709" y="967995"/>
                  <a:pt x="511791" y="973772"/>
                  <a:pt x="530352" y="978412"/>
                </a:cubicBezTo>
                <a:cubicBezTo>
                  <a:pt x="593236" y="1020335"/>
                  <a:pt x="564364" y="1008037"/>
                  <a:pt x="612648" y="1024132"/>
                </a:cubicBezTo>
                <a:cubicBezTo>
                  <a:pt x="620932" y="1030345"/>
                  <a:pt x="663285" y="1063167"/>
                  <a:pt x="676656" y="1069852"/>
                </a:cubicBezTo>
                <a:cubicBezTo>
                  <a:pt x="685277" y="1074163"/>
                  <a:pt x="695229" y="1075199"/>
                  <a:pt x="704088" y="1078996"/>
                </a:cubicBezTo>
                <a:cubicBezTo>
                  <a:pt x="783183" y="1112894"/>
                  <a:pt x="703763" y="1084984"/>
                  <a:pt x="768096" y="1106428"/>
                </a:cubicBezTo>
                <a:cubicBezTo>
                  <a:pt x="786384" y="1103380"/>
                  <a:pt x="809007" y="1109493"/>
                  <a:pt x="822960" y="1097284"/>
                </a:cubicBezTo>
                <a:cubicBezTo>
                  <a:pt x="837468" y="1084590"/>
                  <a:pt x="830555" y="1058460"/>
                  <a:pt x="841248" y="1042420"/>
                </a:cubicBezTo>
                <a:cubicBezTo>
                  <a:pt x="847344" y="1033276"/>
                  <a:pt x="854621" y="1024818"/>
                  <a:pt x="859536" y="1014988"/>
                </a:cubicBezTo>
                <a:cubicBezTo>
                  <a:pt x="863847" y="1006367"/>
                  <a:pt x="865632" y="996700"/>
                  <a:pt x="868680" y="987556"/>
                </a:cubicBezTo>
                <a:cubicBezTo>
                  <a:pt x="902208" y="990604"/>
                  <a:pt x="935893" y="992251"/>
                  <a:pt x="969264" y="996700"/>
                </a:cubicBezTo>
                <a:cubicBezTo>
                  <a:pt x="981721" y="998361"/>
                  <a:pt x="993273" y="1005844"/>
                  <a:pt x="1005840" y="1005844"/>
                </a:cubicBezTo>
                <a:cubicBezTo>
                  <a:pt x="1047746" y="1005844"/>
                  <a:pt x="1020636" y="987658"/>
                  <a:pt x="1060704" y="978412"/>
                </a:cubicBezTo>
                <a:cubicBezTo>
                  <a:pt x="1090552" y="971524"/>
                  <a:pt x="1121664" y="972316"/>
                  <a:pt x="1152144" y="969268"/>
                </a:cubicBezTo>
                <a:cubicBezTo>
                  <a:pt x="1202436" y="935740"/>
                  <a:pt x="1159764" y="969268"/>
                  <a:pt x="1197864" y="923548"/>
                </a:cubicBezTo>
                <a:cubicBezTo>
                  <a:pt x="1206143" y="913614"/>
                  <a:pt x="1217017" y="906050"/>
                  <a:pt x="1225296" y="896116"/>
                </a:cubicBezTo>
                <a:cubicBezTo>
                  <a:pt x="1232331" y="887673"/>
                  <a:pt x="1235002" y="875549"/>
                  <a:pt x="1243584" y="868684"/>
                </a:cubicBezTo>
                <a:cubicBezTo>
                  <a:pt x="1249730" y="863767"/>
                  <a:pt x="1304963" y="851185"/>
                  <a:pt x="1307592" y="850396"/>
                </a:cubicBezTo>
                <a:cubicBezTo>
                  <a:pt x="1326056" y="844857"/>
                  <a:pt x="1343441" y="835277"/>
                  <a:pt x="1362456" y="832108"/>
                </a:cubicBezTo>
                <a:cubicBezTo>
                  <a:pt x="1380744" y="829060"/>
                  <a:pt x="1399333" y="827461"/>
                  <a:pt x="1417320" y="822964"/>
                </a:cubicBezTo>
                <a:cubicBezTo>
                  <a:pt x="1436022" y="818289"/>
                  <a:pt x="1472184" y="804676"/>
                  <a:pt x="1472184" y="804676"/>
                </a:cubicBezTo>
                <a:cubicBezTo>
                  <a:pt x="1524595" y="726060"/>
                  <a:pt x="1454808" y="818577"/>
                  <a:pt x="1517904" y="768100"/>
                </a:cubicBezTo>
                <a:cubicBezTo>
                  <a:pt x="1543055" y="747979"/>
                  <a:pt x="1531386" y="737648"/>
                  <a:pt x="1545336" y="713236"/>
                </a:cubicBezTo>
                <a:cubicBezTo>
                  <a:pt x="1552897" y="700004"/>
                  <a:pt x="1563624" y="688852"/>
                  <a:pt x="1572768" y="676660"/>
                </a:cubicBezTo>
                <a:cubicBezTo>
                  <a:pt x="1616228" y="546280"/>
                  <a:pt x="1572561" y="681956"/>
                  <a:pt x="1600200" y="585220"/>
                </a:cubicBezTo>
                <a:cubicBezTo>
                  <a:pt x="1626436" y="493393"/>
                  <a:pt x="1589902" y="635555"/>
                  <a:pt x="1618488" y="521212"/>
                </a:cubicBezTo>
                <a:cubicBezTo>
                  <a:pt x="1615440" y="499876"/>
                  <a:pt x="1618097" y="476899"/>
                  <a:pt x="1609344" y="457204"/>
                </a:cubicBezTo>
                <a:cubicBezTo>
                  <a:pt x="1604881" y="447161"/>
                  <a:pt x="1592791" y="440470"/>
                  <a:pt x="1581912" y="438916"/>
                </a:cubicBezTo>
                <a:cubicBezTo>
                  <a:pt x="1527516" y="431145"/>
                  <a:pt x="1472184" y="432820"/>
                  <a:pt x="1417320" y="429772"/>
                </a:cubicBezTo>
                <a:cubicBezTo>
                  <a:pt x="1399032" y="417580"/>
                  <a:pt x="1369407" y="414048"/>
                  <a:pt x="1362456" y="393196"/>
                </a:cubicBezTo>
                <a:cubicBezTo>
                  <a:pt x="1349837" y="355338"/>
                  <a:pt x="1358659" y="373784"/>
                  <a:pt x="1335024" y="338332"/>
                </a:cubicBezTo>
                <a:cubicBezTo>
                  <a:pt x="1331976" y="326140"/>
                  <a:pt x="1328196" y="314108"/>
                  <a:pt x="1325880" y="301756"/>
                </a:cubicBezTo>
                <a:cubicBezTo>
                  <a:pt x="1319046" y="265311"/>
                  <a:pt x="1316585" y="228001"/>
                  <a:pt x="1307592" y="192028"/>
                </a:cubicBezTo>
                <a:cubicBezTo>
                  <a:pt x="1293773" y="136750"/>
                  <a:pt x="1302422" y="167374"/>
                  <a:pt x="1280160" y="100588"/>
                </a:cubicBezTo>
                <a:cubicBezTo>
                  <a:pt x="1275178" y="85641"/>
                  <a:pt x="1267655" y="55053"/>
                  <a:pt x="1252728" y="45724"/>
                </a:cubicBezTo>
                <a:cubicBezTo>
                  <a:pt x="1236381" y="35507"/>
                  <a:pt x="1215106" y="36057"/>
                  <a:pt x="1197864" y="27436"/>
                </a:cubicBezTo>
                <a:cubicBezTo>
                  <a:pt x="1152667" y="4837"/>
                  <a:pt x="1174220" y="13459"/>
                  <a:pt x="1133856" y="4"/>
                </a:cubicBezTo>
                <a:cubicBezTo>
                  <a:pt x="1120434" y="843"/>
                  <a:pt x="1005798" y="-4547"/>
                  <a:pt x="960120" y="18292"/>
                </a:cubicBezTo>
                <a:cubicBezTo>
                  <a:pt x="950290" y="23207"/>
                  <a:pt x="941832" y="30484"/>
                  <a:pt x="932688" y="36580"/>
                </a:cubicBezTo>
                <a:cubicBezTo>
                  <a:pt x="920496" y="54868"/>
                  <a:pt x="903063" y="70592"/>
                  <a:pt x="896112" y="91444"/>
                </a:cubicBezTo>
                <a:cubicBezTo>
                  <a:pt x="852652" y="221824"/>
                  <a:pt x="896319" y="86148"/>
                  <a:pt x="868680" y="182884"/>
                </a:cubicBezTo>
                <a:cubicBezTo>
                  <a:pt x="866032" y="192152"/>
                  <a:pt x="862184" y="201048"/>
                  <a:pt x="859536" y="210316"/>
                </a:cubicBezTo>
                <a:cubicBezTo>
                  <a:pt x="856084" y="222400"/>
                  <a:pt x="854003" y="234855"/>
                  <a:pt x="850392" y="246892"/>
                </a:cubicBezTo>
                <a:cubicBezTo>
                  <a:pt x="844853" y="265356"/>
                  <a:pt x="835273" y="282741"/>
                  <a:pt x="832104" y="301756"/>
                </a:cubicBezTo>
                <a:cubicBezTo>
                  <a:pt x="829056" y="320044"/>
                  <a:pt x="828823" y="339031"/>
                  <a:pt x="822960" y="356620"/>
                </a:cubicBezTo>
                <a:cubicBezTo>
                  <a:pt x="819485" y="367046"/>
                  <a:pt x="812943" y="376815"/>
                  <a:pt x="804672" y="384052"/>
                </a:cubicBezTo>
                <a:cubicBezTo>
                  <a:pt x="788131" y="398526"/>
                  <a:pt x="749808" y="420628"/>
                  <a:pt x="749808" y="420628"/>
                </a:cubicBezTo>
                <a:cubicBezTo>
                  <a:pt x="731442" y="448178"/>
                  <a:pt x="727154" y="452152"/>
                  <a:pt x="713232" y="484636"/>
                </a:cubicBezTo>
                <a:cubicBezTo>
                  <a:pt x="709435" y="493495"/>
                  <a:pt x="707136" y="502924"/>
                  <a:pt x="704088" y="512068"/>
                </a:cubicBezTo>
                <a:cubicBezTo>
                  <a:pt x="701040" y="533404"/>
                  <a:pt x="712186" y="563144"/>
                  <a:pt x="694944" y="576076"/>
                </a:cubicBezTo>
                <a:cubicBezTo>
                  <a:pt x="682012" y="585775"/>
                  <a:pt x="624273" y="564711"/>
                  <a:pt x="603504" y="557788"/>
                </a:cubicBezTo>
                <a:lnTo>
                  <a:pt x="548640" y="475492"/>
                </a:lnTo>
                <a:lnTo>
                  <a:pt x="530352" y="448060"/>
                </a:lnTo>
                <a:cubicBezTo>
                  <a:pt x="523642" y="414508"/>
                  <a:pt x="519747" y="373447"/>
                  <a:pt x="493776" y="347476"/>
                </a:cubicBezTo>
                <a:cubicBezTo>
                  <a:pt x="486005" y="339705"/>
                  <a:pt x="476174" y="334103"/>
                  <a:pt x="466344" y="329188"/>
                </a:cubicBezTo>
                <a:cubicBezTo>
                  <a:pt x="453226" y="322629"/>
                  <a:pt x="414055" y="313830"/>
                  <a:pt x="402336" y="310900"/>
                </a:cubicBezTo>
                <a:cubicBezTo>
                  <a:pt x="381272" y="296858"/>
                  <a:pt x="372711" y="287674"/>
                  <a:pt x="347472" y="283468"/>
                </a:cubicBezTo>
                <a:cubicBezTo>
                  <a:pt x="338452" y="281965"/>
                  <a:pt x="347472" y="275848"/>
                  <a:pt x="347472" y="274324"/>
                </a:cubicBezTo>
                <a:close/>
              </a:path>
            </a:pathLst>
          </a:custGeom>
          <a:noFill/>
          <a:ln>
            <a:solidFill>
              <a:srgbClr val="043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hidden="1"/>
          <p:cNvSpPr>
            <a:spLocks noGrp="1"/>
          </p:cNvSpPr>
          <p:nvPr>
            <p:ph type="ctrTitle"/>
          </p:nvPr>
        </p:nvSpPr>
        <p:spPr/>
        <p:txBody>
          <a:bodyPr/>
          <a:lstStyle/>
          <a:p>
            <a:r>
              <a:rPr lang="en-US" dirty="0" smtClean="0"/>
              <a:t>Impact of SCP augmentation: with SCP</a:t>
            </a:r>
            <a:endParaRPr lang="en-US" dirty="0"/>
          </a:p>
        </p:txBody>
      </p:sp>
    </p:spTree>
    <p:extLst>
      <p:ext uri="{BB962C8B-B14F-4D97-AF65-F5344CB8AC3E}">
        <p14:creationId xmlns:p14="http://schemas.microsoft.com/office/powerpoint/2010/main" val="30919369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2" name="Title 1"/>
          <p:cNvSpPr>
            <a:spLocks noGrp="1"/>
          </p:cNvSpPr>
          <p:nvPr>
            <p:ph type="title"/>
          </p:nvPr>
        </p:nvSpPr>
        <p:spPr>
          <a:xfrm>
            <a:off x="320040" y="292150"/>
            <a:ext cx="8229600" cy="384506"/>
          </a:xfrm>
        </p:spPr>
        <p:txBody>
          <a:bodyPr/>
          <a:lstStyle/>
          <a:p>
            <a:r>
              <a:rPr lang="en-US" sz="2800" dirty="0">
                <a:latin typeface="Arial" panose="020B0604020202020204" pitchFamily="34" charset="0"/>
                <a:cs typeface="Arial" panose="020B0604020202020204" pitchFamily="34" charset="0"/>
              </a:rPr>
              <a:t>LAMP</a:t>
            </a:r>
            <a:r>
              <a:rPr lang="en-US" sz="2400" dirty="0">
                <a:solidFill>
                  <a:schemeClr val="dk1"/>
                </a:solidFill>
              </a:rPr>
              <a:t> </a:t>
            </a:r>
            <a:r>
              <a:rPr lang="en-US" sz="2800" dirty="0">
                <a:latin typeface="Arial" panose="020B0604020202020204" pitchFamily="34" charset="0"/>
                <a:cs typeface="Arial" panose="020B0604020202020204" pitchFamily="34" charset="0"/>
              </a:rPr>
              <a:t>Guidance </a:t>
            </a:r>
            <a:r>
              <a:rPr lang="en-US" sz="2800" dirty="0" smtClean="0">
                <a:latin typeface="Arial" panose="020B0604020202020204" pitchFamily="34" charset="0"/>
                <a:cs typeface="Arial" panose="020B0604020202020204" pitchFamily="34" charset="0"/>
              </a:rPr>
              <a:t>Details</a:t>
            </a:r>
            <a:endParaRPr lang="en-US" dirty="0"/>
          </a:p>
        </p:txBody>
      </p:sp>
      <p:sp>
        <p:nvSpPr>
          <p:cNvPr id="4" name="Text Placeholder 3"/>
          <p:cNvSpPr>
            <a:spLocks noGrp="1"/>
          </p:cNvSpPr>
          <p:nvPr>
            <p:ph type="body" idx="1"/>
          </p:nvPr>
        </p:nvSpPr>
        <p:spPr/>
        <p:txBody>
          <a:bodyPr/>
          <a:lstStyle/>
          <a:p>
            <a:endParaRPr lang="en-US" dirty="0"/>
          </a:p>
        </p:txBody>
      </p:sp>
      <p:sp>
        <p:nvSpPr>
          <p:cNvPr id="113" name="Google Shape;113;p5"/>
          <p:cNvSpPr txBox="1">
            <a:spLocks noGrp="1"/>
          </p:cNvSpPr>
          <p:nvPr>
            <p:ph type="sldNum" idx="4294967295"/>
          </p:nvPr>
        </p:nvSpPr>
        <p:spPr>
          <a:xfrm>
            <a:off x="8732838" y="4749800"/>
            <a:ext cx="411162" cy="393700"/>
          </a:xfrm>
          <a:prstGeom prst="rect">
            <a:avLst/>
          </a:prstGeom>
          <a:noFill/>
          <a:ln>
            <a:noFill/>
          </a:ln>
        </p:spPr>
        <p:txBody>
          <a:bodyPr spcFirstLastPara="1" wrap="square" lIns="68569" tIns="68569" rIns="68569" bIns="68569" anchor="ctr" anchorCtr="0">
            <a:noAutofit/>
          </a:bodyPr>
          <a:lstStyle/>
          <a:p>
            <a:pPr>
              <a:buSzPts val="350"/>
            </a:pPr>
            <a:fld id="{00000000-1234-1234-1234-123412341234}" type="slidenum">
              <a:rPr lang="en-US" sz="1050"/>
              <a:pPr>
                <a:buSzPts val="350"/>
              </a:pPr>
              <a:t>5</a:t>
            </a:fld>
            <a:endParaRPr sz="1050" dirty="0"/>
          </a:p>
        </p:txBody>
      </p:sp>
      <p:sp>
        <p:nvSpPr>
          <p:cNvPr id="114" name="Google Shape;114;p5"/>
          <p:cNvSpPr txBox="1"/>
          <p:nvPr/>
        </p:nvSpPr>
        <p:spPr>
          <a:xfrm>
            <a:off x="484632" y="685800"/>
            <a:ext cx="8458200" cy="4119995"/>
          </a:xfrm>
          <a:prstGeom prst="rect">
            <a:avLst/>
          </a:prstGeom>
          <a:noFill/>
          <a:ln>
            <a:noFill/>
          </a:ln>
        </p:spPr>
        <p:txBody>
          <a:bodyPr spcFirstLastPara="1" wrap="square" lIns="68569" tIns="34275" rIns="68569" bIns="34275" anchor="t" anchorCtr="0">
            <a:noAutofit/>
          </a:bodyPr>
          <a:lstStyle/>
          <a:p>
            <a:pPr marL="257175" indent="-257175">
              <a:lnSpc>
                <a:spcPct val="60000"/>
              </a:lnSpc>
              <a:buClr>
                <a:schemeClr val="dk1"/>
              </a:buClr>
              <a:buSzPts val="1870"/>
              <a:buFont typeface="Arial"/>
              <a:buChar char="•"/>
            </a:pPr>
            <a:r>
              <a:rPr lang="en-US" sz="1800" dirty="0">
                <a:solidFill>
                  <a:schemeClr val="dk1"/>
                </a:solidFill>
              </a:rPr>
              <a:t> LAMP provides station-oriented guidance for:</a:t>
            </a:r>
            <a:endParaRPr sz="1800" dirty="0"/>
          </a:p>
          <a:p>
            <a:pPr marL="684610" lvl="3" indent="-339329">
              <a:buClr>
                <a:srgbClr val="0070C0"/>
              </a:buClr>
              <a:buSzPts val="1870"/>
              <a:buFont typeface="Noto Sans Symbols"/>
              <a:buChar char="▪"/>
            </a:pPr>
            <a:r>
              <a:rPr lang="en-US" sz="1800" dirty="0">
                <a:solidFill>
                  <a:srgbClr val="0070C0"/>
                </a:solidFill>
              </a:rPr>
              <a:t>All LAMP forecast elements, </a:t>
            </a:r>
            <a:r>
              <a:rPr lang="en-US" sz="1800" dirty="0">
                <a:solidFill>
                  <a:srgbClr val="FF0000"/>
                </a:solidFill>
                <a:extLst>
                  <a: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2011</a:t>
            </a:r>
            <a:r>
              <a:rPr lang="en-US" sz="1800" dirty="0">
                <a:solidFill>
                  <a:srgbClr val="0070C0"/>
                </a:solidFill>
              </a:rPr>
              <a:t> </a:t>
            </a:r>
            <a:r>
              <a:rPr lang="en-US" sz="1800" dirty="0" smtClean="0">
                <a:solidFill>
                  <a:srgbClr val="0070C0"/>
                </a:solidFill>
              </a:rPr>
              <a:t>stations, CONUS, AK, HI, </a:t>
            </a:r>
            <a:r>
              <a:rPr lang="en-US" sz="1800" dirty="0">
                <a:solidFill>
                  <a:srgbClr val="0070C0"/>
                </a:solidFill>
              </a:rPr>
              <a:t>Puerto </a:t>
            </a:r>
            <a:r>
              <a:rPr lang="en-US" sz="1800" dirty="0" smtClean="0">
                <a:solidFill>
                  <a:srgbClr val="0070C0"/>
                </a:solidFill>
              </a:rPr>
              <a:t>Rico</a:t>
            </a:r>
            <a:endParaRPr sz="1800" dirty="0">
              <a:solidFill>
                <a:srgbClr val="0070C0"/>
              </a:solidFill>
            </a:endParaRPr>
          </a:p>
          <a:p>
            <a:pPr marL="257175" indent="-257175">
              <a:spcBef>
                <a:spcPts val="281"/>
              </a:spcBef>
              <a:buClr>
                <a:schemeClr val="dk1"/>
              </a:buClr>
              <a:buSzPts val="1870"/>
              <a:buFont typeface="Arial"/>
              <a:buChar char="•"/>
            </a:pPr>
            <a:r>
              <a:rPr lang="en-US" sz="1800" dirty="0">
                <a:solidFill>
                  <a:schemeClr val="dk1"/>
                </a:solidFill>
              </a:rPr>
              <a:t>Gridded LAMP provides grid-oriented </a:t>
            </a:r>
            <a:r>
              <a:rPr lang="en-US" sz="1800" dirty="0" smtClean="0">
                <a:solidFill>
                  <a:schemeClr val="dk1"/>
                </a:solidFill>
              </a:rPr>
              <a:t>guidance </a:t>
            </a:r>
            <a:r>
              <a:rPr lang="en-US" sz="1800" dirty="0">
                <a:solidFill>
                  <a:schemeClr val="dk1"/>
                </a:solidFill>
              </a:rPr>
              <a:t>for: </a:t>
            </a:r>
            <a:endParaRPr sz="1800" dirty="0"/>
          </a:p>
          <a:p>
            <a:pPr marL="684610" lvl="3" indent="-339329">
              <a:buClr>
                <a:srgbClr val="0070C0"/>
              </a:buClr>
              <a:buSzPts val="1870"/>
              <a:buFont typeface="Noto Sans Symbols"/>
              <a:buChar char="▪"/>
            </a:pPr>
            <a:r>
              <a:rPr lang="en-US" sz="1800" dirty="0">
                <a:solidFill>
                  <a:srgbClr val="0070C0"/>
                </a:solidFill>
              </a:rPr>
              <a:t>Lightning &amp; Convection </a:t>
            </a:r>
            <a:endParaRPr sz="1800" dirty="0"/>
          </a:p>
          <a:p>
            <a:pPr marL="684610" lvl="3" indent="-339329">
              <a:buClr>
                <a:srgbClr val="0070C0"/>
              </a:buClr>
              <a:buSzPts val="1870"/>
              <a:buFont typeface="Noto Sans Symbols"/>
              <a:buChar char="▪"/>
            </a:pPr>
            <a:r>
              <a:rPr lang="en-US" sz="1800" dirty="0">
                <a:solidFill>
                  <a:srgbClr val="0070C0"/>
                </a:solidFill>
              </a:rPr>
              <a:t>Temperature &amp; Dewpoint</a:t>
            </a:r>
            <a:endParaRPr sz="1800" dirty="0">
              <a:solidFill>
                <a:srgbClr val="0070C0"/>
              </a:solidFill>
            </a:endParaRPr>
          </a:p>
          <a:p>
            <a:pPr marL="684610" lvl="3" indent="-339329">
              <a:buClr>
                <a:srgbClr val="0070C0"/>
              </a:buClr>
              <a:buSzPts val="1870"/>
              <a:buFont typeface="Noto Sans Symbols"/>
              <a:buChar char="▪"/>
            </a:pPr>
            <a:r>
              <a:rPr lang="en-US" sz="1800" dirty="0">
                <a:solidFill>
                  <a:srgbClr val="0070C0"/>
                </a:solidFill>
              </a:rPr>
              <a:t>Wind Speed &amp; Direction</a:t>
            </a:r>
            <a:endParaRPr sz="1800" dirty="0"/>
          </a:p>
          <a:p>
            <a:pPr marL="684610" lvl="3" indent="-339329">
              <a:buClr>
                <a:srgbClr val="0070C0"/>
              </a:buClr>
              <a:buSzPts val="1870"/>
              <a:buFont typeface="Noto Sans Symbols"/>
              <a:buChar char="▪"/>
            </a:pPr>
            <a:r>
              <a:rPr lang="en-US" sz="1800" dirty="0">
                <a:solidFill>
                  <a:srgbClr val="0070C0"/>
                </a:solidFill>
              </a:rPr>
              <a:t>Ceiling Height &amp; Visibility</a:t>
            </a:r>
            <a:endParaRPr sz="1800" dirty="0"/>
          </a:p>
          <a:p>
            <a:pPr marL="684610" lvl="3" indent="-339329">
              <a:buClr>
                <a:srgbClr val="0070C0"/>
              </a:buClr>
              <a:buSzPts val="1870"/>
              <a:buFont typeface="Noto Sans Symbols"/>
              <a:buChar char="▪"/>
            </a:pPr>
            <a:r>
              <a:rPr lang="en-US" sz="1800" dirty="0">
                <a:solidFill>
                  <a:srgbClr val="0070C0"/>
                </a:solidFill>
              </a:rPr>
              <a:t>Sky Cover</a:t>
            </a:r>
            <a:endParaRPr sz="1800" dirty="0">
              <a:solidFill>
                <a:srgbClr val="0070C0"/>
              </a:solidFill>
            </a:endParaRPr>
          </a:p>
          <a:p>
            <a:pPr marL="684610" lvl="3" indent="-339329">
              <a:buClr>
                <a:srgbClr val="0070C0"/>
              </a:buClr>
              <a:buSzPts val="1870"/>
              <a:buFont typeface="Noto Sans Symbols"/>
              <a:buChar char="▪"/>
            </a:pPr>
            <a:r>
              <a:rPr lang="en-US" sz="1800" dirty="0" smtClean="0">
                <a:solidFill>
                  <a:srgbClr val="0070C0"/>
                </a:solidFill>
              </a:rPr>
              <a:t>Probability of Precipitation for NBM (not publically </a:t>
            </a:r>
            <a:br>
              <a:rPr lang="en-US" sz="1800" dirty="0" smtClean="0">
                <a:solidFill>
                  <a:srgbClr val="0070C0"/>
                </a:solidFill>
              </a:rPr>
            </a:br>
            <a:r>
              <a:rPr lang="en-US" sz="1800" dirty="0" smtClean="0">
                <a:solidFill>
                  <a:srgbClr val="0070C0"/>
                </a:solidFill>
              </a:rPr>
              <a:t>available)</a:t>
            </a:r>
            <a:endParaRPr sz="1800" dirty="0" smtClean="0">
              <a:solidFill>
                <a:srgbClr val="0070C0"/>
              </a:solidFill>
            </a:endParaRPr>
          </a:p>
          <a:p>
            <a:pPr marL="257175" indent="-257175">
              <a:spcBef>
                <a:spcPts val="281"/>
              </a:spcBef>
              <a:buClr>
                <a:schemeClr val="dk1"/>
              </a:buClr>
              <a:buSzPts val="1870"/>
              <a:buFont typeface="Arial"/>
              <a:buChar char="•"/>
            </a:pPr>
            <a:r>
              <a:rPr lang="en-US" sz="1800" dirty="0" smtClean="0">
                <a:solidFill>
                  <a:schemeClr val="dk1"/>
                </a:solidFill>
              </a:rPr>
              <a:t>Available</a:t>
            </a:r>
            <a:r>
              <a:rPr lang="en-US" sz="1800" dirty="0">
                <a:solidFill>
                  <a:schemeClr val="dk1"/>
                </a:solidFill>
              </a:rPr>
              <a:t>:</a:t>
            </a:r>
            <a:endParaRPr sz="1800" dirty="0"/>
          </a:p>
          <a:p>
            <a:pPr marL="684610" lvl="3" indent="-339329">
              <a:buClr>
                <a:srgbClr val="0070C0"/>
              </a:buClr>
              <a:buSzPts val="1870"/>
              <a:buFont typeface="Noto Sans Symbols"/>
              <a:buChar char="▪"/>
            </a:pPr>
            <a:r>
              <a:rPr lang="en-US" sz="1800" dirty="0">
                <a:solidFill>
                  <a:srgbClr val="0070C0"/>
                </a:solidFill>
              </a:rPr>
              <a:t>At NWS WFOs in AWIPS </a:t>
            </a:r>
            <a:endParaRPr sz="1800" dirty="0"/>
          </a:p>
          <a:p>
            <a:pPr marL="684609" lvl="3" indent="-339328">
              <a:buClr>
                <a:srgbClr val="0070C0"/>
              </a:buClr>
              <a:buSzPts val="1870"/>
              <a:buFont typeface="Noto Sans Symbols"/>
              <a:buChar char="▪"/>
            </a:pPr>
            <a:r>
              <a:rPr lang="en-US" sz="1800" dirty="0">
                <a:solidFill>
                  <a:srgbClr val="0070C0"/>
                </a:solidFill>
              </a:rPr>
              <a:t>Via FTP, in the National Digital Guidance Database</a:t>
            </a:r>
            <a:endParaRPr sz="1800" dirty="0">
              <a:solidFill>
                <a:srgbClr val="0070C0"/>
              </a:solidFill>
            </a:endParaRPr>
          </a:p>
          <a:p>
            <a:pPr marL="684610" lvl="3" indent="-339329">
              <a:buClr>
                <a:srgbClr val="0070C0"/>
              </a:buClr>
              <a:buSzPts val="1870"/>
              <a:buChar char="▪"/>
            </a:pPr>
            <a:r>
              <a:rPr lang="en-US" sz="1800" dirty="0">
                <a:solidFill>
                  <a:srgbClr val="0070C0"/>
                </a:solidFill>
                <a:extLst>
                  <a: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Via NCEP Web services</a:t>
            </a:r>
            <a:endParaRPr sz="1800" dirty="0">
              <a:solidFill>
                <a:srgbClr val="0070C0"/>
              </a:solidFill>
            </a:endParaRPr>
          </a:p>
          <a:p>
            <a:pPr marL="684610" lvl="3" indent="-339329">
              <a:buClr>
                <a:srgbClr val="0070C0"/>
              </a:buClr>
              <a:buSzPts val="1870"/>
              <a:buFont typeface="Noto Sans Symbols"/>
              <a:buChar char="▪"/>
            </a:pPr>
            <a:r>
              <a:rPr lang="en-US" sz="1800" dirty="0">
                <a:solidFill>
                  <a:srgbClr val="0070C0"/>
                </a:solidFill>
              </a:rPr>
              <a:t>Via website: http://weather.gov/mdl/lamp_home</a:t>
            </a:r>
            <a:endParaRPr sz="1800" dirty="0"/>
          </a:p>
        </p:txBody>
      </p:sp>
      <p:sp>
        <p:nvSpPr>
          <p:cNvPr id="115" name="Google Shape;115;p5"/>
          <p:cNvSpPr/>
          <p:nvPr/>
        </p:nvSpPr>
        <p:spPr>
          <a:xfrm>
            <a:off x="6537959" y="1215632"/>
            <a:ext cx="2516197" cy="3534218"/>
          </a:xfrm>
          <a:prstGeom prst="rect">
            <a:avLst/>
          </a:prstGeom>
          <a:solidFill>
            <a:srgbClr val="99CCFF"/>
          </a:solidFill>
          <a:ln w="15875" cap="flat" cmpd="sng">
            <a:solidFill>
              <a:srgbClr val="FF0000"/>
            </a:solidFill>
            <a:prstDash val="solid"/>
            <a:miter lim="800000"/>
            <a:headEnd type="none" w="sm" len="sm"/>
            <a:tailEnd type="none" w="sm" len="sm"/>
          </a:ln>
        </p:spPr>
        <p:txBody>
          <a:bodyPr spcFirstLastPara="1" wrap="square" lIns="68569" tIns="34275" rIns="68569" bIns="34275" anchor="t" anchorCtr="0">
            <a:noAutofit/>
          </a:bodyPr>
          <a:lstStyle/>
          <a:p>
            <a:pPr indent="-68580">
              <a:buClr>
                <a:srgbClr val="0000FF"/>
              </a:buClr>
              <a:buSzPts val="1440"/>
              <a:buFont typeface="Arial"/>
              <a:buChar char="•"/>
            </a:pPr>
            <a:r>
              <a:rPr lang="en-US" dirty="0"/>
              <a:t>  Temperature and dewpoint</a:t>
            </a:r>
            <a:endParaRPr dirty="0"/>
          </a:p>
          <a:p>
            <a:pPr indent="-68580">
              <a:buClr>
                <a:srgbClr val="0000FF"/>
              </a:buClr>
              <a:buSzPts val="1440"/>
              <a:buFont typeface="Arial"/>
              <a:buChar char="•"/>
            </a:pPr>
            <a:r>
              <a:rPr lang="en-US" dirty="0"/>
              <a:t>  Wind speed, direction, and gusts</a:t>
            </a:r>
            <a:endParaRPr dirty="0"/>
          </a:p>
          <a:p>
            <a:pPr indent="-68580">
              <a:buClr>
                <a:srgbClr val="0000FF"/>
              </a:buClr>
              <a:buSzPts val="1440"/>
              <a:buFont typeface="Arial"/>
              <a:buChar char="•"/>
            </a:pPr>
            <a:r>
              <a:rPr lang="en-US" dirty="0"/>
              <a:t>  Probability of precipitation (on hr) </a:t>
            </a:r>
            <a:endParaRPr dirty="0"/>
          </a:p>
          <a:p>
            <a:pPr indent="-68580">
              <a:buClr>
                <a:srgbClr val="0000FF"/>
              </a:buClr>
              <a:buSzPts val="1440"/>
              <a:buFont typeface="Arial"/>
              <a:buChar char="•"/>
            </a:pPr>
            <a:r>
              <a:rPr lang="en-US" dirty="0"/>
              <a:t>  Probability of measurable precipitation (6- and 12-h)</a:t>
            </a:r>
            <a:endParaRPr dirty="0"/>
          </a:p>
          <a:p>
            <a:pPr indent="-68580">
              <a:buClr>
                <a:srgbClr val="0000FF"/>
              </a:buClr>
              <a:buSzPts val="1440"/>
              <a:buFont typeface="Arial"/>
              <a:buChar char="•"/>
            </a:pPr>
            <a:r>
              <a:rPr lang="en-US" dirty="0"/>
              <a:t>  Precipitation type</a:t>
            </a:r>
            <a:endParaRPr dirty="0"/>
          </a:p>
          <a:p>
            <a:pPr indent="-68580">
              <a:buClr>
                <a:srgbClr val="0000FF"/>
              </a:buClr>
              <a:buSzPts val="1440"/>
              <a:buFont typeface="Arial"/>
              <a:buChar char="•"/>
            </a:pPr>
            <a:r>
              <a:rPr lang="en-US" dirty="0"/>
              <a:t>  Precipitation characteristics</a:t>
            </a:r>
            <a:endParaRPr dirty="0"/>
          </a:p>
          <a:p>
            <a:pPr indent="-68580">
              <a:buClr>
                <a:srgbClr val="0000FF"/>
              </a:buClr>
              <a:buSzPts val="1440"/>
              <a:buFont typeface="Arial"/>
              <a:buChar char="•"/>
            </a:pPr>
            <a:r>
              <a:rPr lang="en-US" dirty="0"/>
              <a:t>  Lightning/Convection</a:t>
            </a:r>
            <a:endParaRPr dirty="0"/>
          </a:p>
          <a:p>
            <a:pPr indent="-68580">
              <a:buClr>
                <a:srgbClr val="0000FF"/>
              </a:buClr>
              <a:buSzPts val="1440"/>
              <a:buFont typeface="Arial"/>
              <a:buChar char="•"/>
            </a:pPr>
            <a:r>
              <a:rPr lang="en-US" dirty="0"/>
              <a:t>  Ceiling height</a:t>
            </a:r>
            <a:endParaRPr dirty="0"/>
          </a:p>
          <a:p>
            <a:pPr indent="-68580">
              <a:buClr>
                <a:srgbClr val="0000FF"/>
              </a:buClr>
              <a:buSzPts val="1440"/>
              <a:buFont typeface="Arial"/>
              <a:buChar char="•"/>
            </a:pPr>
            <a:r>
              <a:rPr lang="en-US" dirty="0"/>
              <a:t>  Conditional ceiling height</a:t>
            </a:r>
            <a:endParaRPr dirty="0"/>
          </a:p>
          <a:p>
            <a:pPr indent="-68580">
              <a:buClr>
                <a:srgbClr val="0000FF"/>
              </a:buClr>
              <a:buSzPts val="1440"/>
              <a:buFont typeface="Arial"/>
              <a:buChar char="•"/>
            </a:pPr>
            <a:r>
              <a:rPr lang="en-US" dirty="0"/>
              <a:t>  Opaque sky cover</a:t>
            </a:r>
            <a:endParaRPr dirty="0"/>
          </a:p>
          <a:p>
            <a:pPr indent="-68580">
              <a:buClr>
                <a:srgbClr val="0000FF"/>
              </a:buClr>
              <a:buSzPts val="1440"/>
              <a:buFont typeface="Arial"/>
              <a:buChar char="•"/>
            </a:pPr>
            <a:r>
              <a:rPr lang="en-US" dirty="0"/>
              <a:t>  Visibility</a:t>
            </a:r>
            <a:endParaRPr dirty="0"/>
          </a:p>
          <a:p>
            <a:pPr indent="-68580">
              <a:buClr>
                <a:srgbClr val="0000FF"/>
              </a:buClr>
              <a:buSzPts val="1440"/>
              <a:buFont typeface="Arial"/>
              <a:buChar char="•"/>
            </a:pPr>
            <a:r>
              <a:rPr lang="en-US" dirty="0"/>
              <a:t>  Conditional visibility</a:t>
            </a:r>
            <a:endParaRPr dirty="0"/>
          </a:p>
          <a:p>
            <a:pPr indent="-68580">
              <a:buClr>
                <a:srgbClr val="0000FF"/>
              </a:buClr>
              <a:buSzPts val="1440"/>
              <a:buFont typeface="Arial"/>
              <a:buChar char="•"/>
            </a:pPr>
            <a:r>
              <a:rPr lang="en-US" dirty="0"/>
              <a:t>  Obstruction to vision</a:t>
            </a:r>
            <a:endParaRPr dirty="0"/>
          </a:p>
        </p:txBody>
      </p:sp>
      <p:cxnSp>
        <p:nvCxnSpPr>
          <p:cNvPr id="3" name="Straight Arrow Connector 2" descr="Right arrow"/>
          <p:cNvCxnSpPr/>
          <p:nvPr/>
        </p:nvCxnSpPr>
        <p:spPr>
          <a:xfrm>
            <a:off x="5266944" y="1508760"/>
            <a:ext cx="1069848" cy="832104"/>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32217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50" name="Google Shape;250;g8e620ea98c_0_28"/>
          <p:cNvSpPr txBox="1">
            <a:spLocks noGrp="1"/>
          </p:cNvSpPr>
          <p:nvPr>
            <p:ph type="sldNum" idx="4294967295"/>
          </p:nvPr>
        </p:nvSpPr>
        <p:spPr>
          <a:xfrm>
            <a:off x="7560587" y="4749849"/>
            <a:ext cx="411525" cy="393750"/>
          </a:xfrm>
          <a:prstGeom prst="rect">
            <a:avLst/>
          </a:prstGeom>
          <a:noFill/>
          <a:ln>
            <a:noFill/>
          </a:ln>
        </p:spPr>
        <p:txBody>
          <a:bodyPr spcFirstLastPara="1" vert="horz" wrap="square" lIns="68569" tIns="68569" rIns="68569" bIns="68569" rtlCol="0" anchor="ctr" anchorCtr="0">
            <a:noAutofit/>
          </a:bodyPr>
          <a:lstStyle/>
          <a:p>
            <a:pPr algn="l">
              <a:buClr>
                <a:srgbClr val="000000"/>
              </a:buClr>
              <a:buSzPts val="350"/>
            </a:pPr>
            <a:fld id="{00000000-1234-1234-1234-123412341234}" type="slidenum">
              <a:rPr lang="en-US" sz="1050"/>
              <a:pPr algn="l">
                <a:buClr>
                  <a:srgbClr val="000000"/>
                </a:buClr>
                <a:buSzPts val="350"/>
              </a:pPr>
              <a:t>50</a:t>
            </a:fld>
            <a:endParaRPr sz="1050" dirty="0"/>
          </a:p>
        </p:txBody>
      </p:sp>
      <p:grpSp>
        <p:nvGrpSpPr>
          <p:cNvPr id="4" name="Group 3" descr="LAMP 00-h SKY analysis without SCP augmented obs"/>
          <p:cNvGrpSpPr>
            <a:grpSpLocks noChangeAspect="1"/>
          </p:cNvGrpSpPr>
          <p:nvPr/>
        </p:nvGrpSpPr>
        <p:grpSpPr>
          <a:xfrm>
            <a:off x="2061068" y="676656"/>
            <a:ext cx="5021864" cy="4069728"/>
            <a:chOff x="2228963" y="1221413"/>
            <a:chExt cx="4743227" cy="3843920"/>
          </a:xfrm>
        </p:grpSpPr>
        <p:pic>
          <p:nvPicPr>
            <p:cNvPr id="248" name="Google Shape;248;g8e620ea98c_0_28" descr="LAMP 00-h SKY analysis without SCP augmented obs"/>
            <p:cNvPicPr preferRelativeResize="0"/>
            <p:nvPr/>
          </p:nvPicPr>
          <p:blipFill>
            <a:blip r:embed="rId3">
              <a:alphaModFix/>
            </a:blip>
            <a:stretch>
              <a:fillRect/>
            </a:stretch>
          </p:blipFill>
          <p:spPr>
            <a:xfrm>
              <a:off x="2228964" y="1676139"/>
              <a:ext cx="4743226" cy="3389194"/>
            </a:xfrm>
            <a:prstGeom prst="rect">
              <a:avLst/>
            </a:prstGeom>
            <a:noFill/>
            <a:ln>
              <a:solidFill>
                <a:schemeClr val="tx1"/>
              </a:solidFill>
            </a:ln>
          </p:spPr>
        </p:pic>
        <p:sp>
          <p:nvSpPr>
            <p:cNvPr id="252" name="Google Shape;252;g8e620ea98c_0_28" descr="LAMP 00-h SKY analysis without SCP augmented obs"/>
            <p:cNvSpPr txBox="1"/>
            <p:nvPr/>
          </p:nvSpPr>
          <p:spPr>
            <a:xfrm>
              <a:off x="2228963" y="1221413"/>
              <a:ext cx="4743225" cy="454725"/>
            </a:xfrm>
            <a:prstGeom prst="rect">
              <a:avLst/>
            </a:prstGeom>
            <a:noFill/>
            <a:ln>
              <a:solidFill>
                <a:schemeClr val="tx1"/>
              </a:solidFill>
            </a:ln>
          </p:spPr>
          <p:txBody>
            <a:bodyPr spcFirstLastPara="1" wrap="square" lIns="68569" tIns="68569" rIns="68569" bIns="68569" anchor="t" anchorCtr="0">
              <a:noAutofit/>
            </a:bodyPr>
            <a:lstStyle/>
            <a:p>
              <a:pPr algn="ctr"/>
              <a:r>
                <a:rPr lang="en-US" sz="1200" dirty="0"/>
                <a:t>00-hr Sky Cover Analysis </a:t>
              </a:r>
              <a:r>
                <a:rPr lang="en-US" sz="1200" b="1" dirty="0">
                  <a:solidFill>
                    <a:srgbClr val="FF0000"/>
                  </a:solidFill>
                </a:rPr>
                <a:t>w/o SCP</a:t>
              </a:r>
              <a:endParaRPr sz="1200" b="1" dirty="0">
                <a:solidFill>
                  <a:srgbClr val="FF0000"/>
                </a:solidFill>
              </a:endParaRPr>
            </a:p>
            <a:p>
              <a:pPr algn="ctr"/>
              <a:r>
                <a:rPr lang="en-US" sz="1200" dirty="0"/>
                <a:t>July 11, 2020 17z</a:t>
              </a:r>
              <a:endParaRPr sz="1200" dirty="0"/>
            </a:p>
          </p:txBody>
        </p:sp>
      </p:grpSp>
      <p:sp>
        <p:nvSpPr>
          <p:cNvPr id="253" name="Google Shape;253;g8e620ea98c_0_28"/>
          <p:cNvSpPr txBox="1"/>
          <p:nvPr/>
        </p:nvSpPr>
        <p:spPr>
          <a:xfrm>
            <a:off x="4241363" y="4899488"/>
            <a:ext cx="661275" cy="128475"/>
          </a:xfrm>
          <a:prstGeom prst="rect">
            <a:avLst/>
          </a:prstGeom>
          <a:noFill/>
          <a:ln>
            <a:noFill/>
          </a:ln>
        </p:spPr>
        <p:txBody>
          <a:bodyPr spcFirstLastPara="1" wrap="square" lIns="68569" tIns="68569" rIns="68569" bIns="68569" anchor="t" anchorCtr="0">
            <a:noAutofit/>
          </a:bodyPr>
          <a:lstStyle/>
          <a:p>
            <a:pPr algn="ctr"/>
            <a:r>
              <a:rPr lang="en-US" sz="1050" dirty="0">
                <a:latin typeface="Calibri"/>
                <a:ea typeface="Calibri"/>
                <a:cs typeface="Calibri"/>
                <a:sym typeface="Calibri"/>
              </a:rPr>
              <a:t>Percent</a:t>
            </a:r>
            <a:endParaRPr sz="1050" dirty="0">
              <a:latin typeface="Calibri"/>
              <a:ea typeface="Calibri"/>
              <a:cs typeface="Calibri"/>
              <a:sym typeface="Calibri"/>
            </a:endParaRPr>
          </a:p>
        </p:txBody>
      </p:sp>
      <p:sp>
        <p:nvSpPr>
          <p:cNvPr id="10" name="Google Shape;75;p12"/>
          <p:cNvSpPr txBox="1">
            <a:spLocks noGrp="1"/>
          </p:cNvSpPr>
          <p:nvPr>
            <p:ph type="title"/>
          </p:nvPr>
        </p:nvSpPr>
        <p:spPr>
          <a:xfrm>
            <a:off x="649224" y="0"/>
            <a:ext cx="8229600" cy="676656"/>
          </a:xfrm>
          <a:prstGeom prst="rect">
            <a:avLst/>
          </a:prstGeom>
          <a:noFill/>
          <a:ln>
            <a:noFill/>
          </a:ln>
        </p:spPr>
        <p:txBody>
          <a:bodyPr spcFirstLastPara="1" wrap="square" lIns="68569" tIns="34275" rIns="68569" bIns="34275" anchor="ctr" anchorCtr="0">
            <a:noAutofit/>
          </a:bodyPr>
          <a:lstStyle/>
          <a:p>
            <a:pPr>
              <a:buSzPts val="2800"/>
            </a:pPr>
            <a:r>
              <a:rPr lang="en-US" sz="2400" dirty="0"/>
              <a:t>LAMP/GLMP v2.3 </a:t>
            </a:r>
            <a:r>
              <a:rPr lang="en-US" sz="2400" dirty="0" smtClean="0"/>
              <a:t>Upgrades </a:t>
            </a:r>
            <a:r>
              <a:rPr lang="en-US" sz="2400" dirty="0"/>
              <a:t>to Sky </a:t>
            </a:r>
            <a:r>
              <a:rPr lang="en-US" sz="2400" dirty="0" smtClean="0"/>
              <a:t>Cover: </a:t>
            </a:r>
            <a:r>
              <a:rPr lang="en-US" sz="2400" dirty="0" smtClean="0"/>
              <a:t>Without SCP</a:t>
            </a:r>
            <a:endParaRPr sz="2400" dirty="0"/>
          </a:p>
        </p:txBody>
      </p:sp>
    </p:spTree>
    <p:extLst>
      <p:ext uri="{BB962C8B-B14F-4D97-AF65-F5344CB8AC3E}">
        <p14:creationId xmlns:p14="http://schemas.microsoft.com/office/powerpoint/2010/main" val="16670249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60" name="Google Shape;260;g8c93aec81a_0_14"/>
          <p:cNvSpPr txBox="1">
            <a:spLocks noGrp="1"/>
          </p:cNvSpPr>
          <p:nvPr>
            <p:ph type="sldNum" idx="4294967295"/>
          </p:nvPr>
        </p:nvSpPr>
        <p:spPr>
          <a:xfrm>
            <a:off x="7560587" y="4749849"/>
            <a:ext cx="411525" cy="393750"/>
          </a:xfrm>
          <a:prstGeom prst="rect">
            <a:avLst/>
          </a:prstGeom>
          <a:noFill/>
          <a:ln>
            <a:noFill/>
          </a:ln>
        </p:spPr>
        <p:txBody>
          <a:bodyPr spcFirstLastPara="1" vert="horz" wrap="square" lIns="68569" tIns="68569" rIns="68569" bIns="68569" rtlCol="0" anchor="ctr" anchorCtr="0">
            <a:noAutofit/>
          </a:bodyPr>
          <a:lstStyle/>
          <a:p>
            <a:pPr algn="l">
              <a:buClr>
                <a:srgbClr val="000000"/>
              </a:buClr>
              <a:buSzPts val="350"/>
            </a:pPr>
            <a:fld id="{00000000-1234-1234-1234-123412341234}" type="slidenum">
              <a:rPr lang="en-US" sz="1050"/>
              <a:pPr algn="l">
                <a:buClr>
                  <a:srgbClr val="000000"/>
                </a:buClr>
                <a:buSzPts val="350"/>
              </a:pPr>
              <a:t>51</a:t>
            </a:fld>
            <a:endParaRPr sz="1050" dirty="0"/>
          </a:p>
        </p:txBody>
      </p:sp>
      <p:grpSp>
        <p:nvGrpSpPr>
          <p:cNvPr id="4" name="Group 3" descr="LAMP 00-h SKY analysis with SCP augmented obs"/>
          <p:cNvGrpSpPr>
            <a:grpSpLocks noChangeAspect="1"/>
          </p:cNvGrpSpPr>
          <p:nvPr/>
        </p:nvGrpSpPr>
        <p:grpSpPr>
          <a:xfrm>
            <a:off x="2057400" y="676656"/>
            <a:ext cx="5021184" cy="4069080"/>
            <a:chOff x="2228850" y="1221413"/>
            <a:chExt cx="4743340" cy="3843920"/>
          </a:xfrm>
        </p:grpSpPr>
        <p:pic>
          <p:nvPicPr>
            <p:cNvPr id="258" name="Google Shape;258;g8c93aec81a_0_14" descr="LAMP 00-h SKY analysis with SCP augmented obs"/>
            <p:cNvPicPr preferRelativeResize="0"/>
            <p:nvPr/>
          </p:nvPicPr>
          <p:blipFill>
            <a:blip r:embed="rId3">
              <a:alphaModFix/>
            </a:blip>
            <a:stretch>
              <a:fillRect/>
            </a:stretch>
          </p:blipFill>
          <p:spPr>
            <a:xfrm>
              <a:off x="2228964" y="1676139"/>
              <a:ext cx="4743226" cy="3389194"/>
            </a:xfrm>
            <a:prstGeom prst="rect">
              <a:avLst/>
            </a:prstGeom>
            <a:noFill/>
            <a:ln>
              <a:solidFill>
                <a:schemeClr val="tx1"/>
              </a:solidFill>
            </a:ln>
          </p:spPr>
        </p:pic>
        <p:sp>
          <p:nvSpPr>
            <p:cNvPr id="262" name="Google Shape;262;g8c93aec81a_0_14"/>
            <p:cNvSpPr txBox="1">
              <a:spLocks noChangeAspect="1"/>
            </p:cNvSpPr>
            <p:nvPr/>
          </p:nvSpPr>
          <p:spPr>
            <a:xfrm>
              <a:off x="2228850" y="1221413"/>
              <a:ext cx="4743225" cy="454725"/>
            </a:xfrm>
            <a:prstGeom prst="rect">
              <a:avLst/>
            </a:prstGeom>
            <a:noFill/>
            <a:ln>
              <a:solidFill>
                <a:schemeClr val="tx1"/>
              </a:solidFill>
            </a:ln>
          </p:spPr>
          <p:txBody>
            <a:bodyPr spcFirstLastPara="1" wrap="square" lIns="68569" tIns="68569" rIns="68569" bIns="68569" anchor="t" anchorCtr="0">
              <a:noAutofit/>
            </a:bodyPr>
            <a:lstStyle/>
            <a:p>
              <a:pPr algn="ctr"/>
              <a:r>
                <a:rPr lang="en-US" sz="1200" dirty="0"/>
                <a:t>00-hr Sky Cover Analysis </a:t>
              </a:r>
              <a:r>
                <a:rPr lang="en-US" sz="1200" b="1" dirty="0">
                  <a:solidFill>
                    <a:srgbClr val="FF0000"/>
                  </a:solidFill>
                </a:rPr>
                <a:t>w/ SCP</a:t>
              </a:r>
              <a:endParaRPr sz="1200" b="1" dirty="0">
                <a:solidFill>
                  <a:srgbClr val="FF0000"/>
                </a:solidFill>
              </a:endParaRPr>
            </a:p>
            <a:p>
              <a:pPr algn="ctr"/>
              <a:r>
                <a:rPr lang="en-US" sz="1200" dirty="0"/>
                <a:t>July 11, 2020 17z</a:t>
              </a:r>
              <a:endParaRPr sz="1200" dirty="0"/>
            </a:p>
          </p:txBody>
        </p:sp>
      </p:grpSp>
      <p:sp>
        <p:nvSpPr>
          <p:cNvPr id="263" name="Google Shape;263;g8c93aec81a_0_14"/>
          <p:cNvSpPr txBox="1"/>
          <p:nvPr/>
        </p:nvSpPr>
        <p:spPr>
          <a:xfrm>
            <a:off x="4241363" y="4899488"/>
            <a:ext cx="661275" cy="128475"/>
          </a:xfrm>
          <a:prstGeom prst="rect">
            <a:avLst/>
          </a:prstGeom>
          <a:noFill/>
          <a:ln>
            <a:noFill/>
          </a:ln>
        </p:spPr>
        <p:txBody>
          <a:bodyPr spcFirstLastPara="1" wrap="square" lIns="68569" tIns="68569" rIns="68569" bIns="68569" anchor="t" anchorCtr="0">
            <a:noAutofit/>
          </a:bodyPr>
          <a:lstStyle/>
          <a:p>
            <a:pPr algn="ctr"/>
            <a:r>
              <a:rPr lang="en-US" sz="1050" dirty="0">
                <a:latin typeface="Calibri"/>
                <a:ea typeface="Calibri"/>
                <a:cs typeface="Calibri"/>
                <a:sym typeface="Calibri"/>
              </a:rPr>
              <a:t>Percent</a:t>
            </a:r>
            <a:endParaRPr sz="1050" dirty="0">
              <a:latin typeface="Calibri"/>
              <a:ea typeface="Calibri"/>
              <a:cs typeface="Calibri"/>
              <a:sym typeface="Calibri"/>
            </a:endParaRPr>
          </a:p>
        </p:txBody>
      </p:sp>
      <p:sp>
        <p:nvSpPr>
          <p:cNvPr id="12" name="TextBox 11"/>
          <p:cNvSpPr txBox="1"/>
          <p:nvPr/>
        </p:nvSpPr>
        <p:spPr>
          <a:xfrm>
            <a:off x="7170821" y="1697590"/>
            <a:ext cx="1838719" cy="2031325"/>
          </a:xfrm>
          <a:prstGeom prst="rect">
            <a:avLst/>
          </a:prstGeom>
          <a:solidFill>
            <a:schemeClr val="bg1"/>
          </a:solidFill>
          <a:ln>
            <a:solidFill>
              <a:schemeClr val="tx1"/>
            </a:solidFill>
          </a:ln>
        </p:spPr>
        <p:txBody>
          <a:bodyPr wrap="square" rtlCol="0">
            <a:spAutoFit/>
          </a:bodyPr>
          <a:lstStyle/>
          <a:p>
            <a:pPr algn="ctr"/>
            <a:r>
              <a:rPr lang="en-US" sz="1800" dirty="0" smtClean="0">
                <a:solidFill>
                  <a:srgbClr val="FF0000"/>
                </a:solidFill>
              </a:rPr>
              <a:t>Obs augmented with SCP data result in better input into LAMP equations and better 00-h GLMP SKY. </a:t>
            </a:r>
            <a:endParaRPr lang="en-US" sz="1800" dirty="0">
              <a:solidFill>
                <a:srgbClr val="FF0000"/>
              </a:solidFill>
            </a:endParaRPr>
          </a:p>
        </p:txBody>
      </p:sp>
      <p:sp>
        <p:nvSpPr>
          <p:cNvPr id="10" name="Google Shape;75;p12"/>
          <p:cNvSpPr txBox="1">
            <a:spLocks noGrp="1"/>
          </p:cNvSpPr>
          <p:nvPr>
            <p:ph type="title"/>
          </p:nvPr>
        </p:nvSpPr>
        <p:spPr>
          <a:xfrm>
            <a:off x="649224" y="0"/>
            <a:ext cx="8229600" cy="676656"/>
          </a:xfrm>
          <a:prstGeom prst="rect">
            <a:avLst/>
          </a:prstGeom>
          <a:noFill/>
          <a:ln>
            <a:noFill/>
          </a:ln>
        </p:spPr>
        <p:txBody>
          <a:bodyPr spcFirstLastPara="1" wrap="square" lIns="68569" tIns="34275" rIns="68569" bIns="34275" anchor="ctr" anchorCtr="0">
            <a:noAutofit/>
          </a:bodyPr>
          <a:lstStyle/>
          <a:p>
            <a:pPr>
              <a:buSzPts val="2800"/>
            </a:pPr>
            <a:r>
              <a:rPr lang="en-US" sz="2400" dirty="0"/>
              <a:t>LAMP/GLMP v2.3 </a:t>
            </a:r>
            <a:r>
              <a:rPr lang="en-US" sz="2400" dirty="0" smtClean="0"/>
              <a:t>Upgrades </a:t>
            </a:r>
            <a:r>
              <a:rPr lang="en-US" sz="2400" dirty="0"/>
              <a:t>to Sky </a:t>
            </a:r>
            <a:r>
              <a:rPr lang="en-US" sz="2400" dirty="0" smtClean="0"/>
              <a:t>Cover:</a:t>
            </a:r>
            <a:r>
              <a:rPr lang="en-US" sz="2400" baseline="0" dirty="0" smtClean="0"/>
              <a:t> With </a:t>
            </a:r>
            <a:r>
              <a:rPr lang="en-US" sz="2400" dirty="0" smtClean="0"/>
              <a:t>SCP</a:t>
            </a:r>
            <a:endParaRPr sz="2400" dirty="0"/>
          </a:p>
        </p:txBody>
      </p:sp>
    </p:spTree>
    <p:extLst>
      <p:ext uri="{BB962C8B-B14F-4D97-AF65-F5344CB8AC3E}">
        <p14:creationId xmlns:p14="http://schemas.microsoft.com/office/powerpoint/2010/main" val="28202927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6" name="Google Shape;76;p12"/>
          <p:cNvSpPr txBox="1">
            <a:spLocks noGrp="1"/>
          </p:cNvSpPr>
          <p:nvPr>
            <p:ph type="body" idx="1"/>
          </p:nvPr>
        </p:nvSpPr>
        <p:spPr>
          <a:prstGeom prst="rect">
            <a:avLst/>
          </a:prstGeom>
          <a:noFill/>
          <a:ln>
            <a:noFill/>
          </a:ln>
        </p:spPr>
        <p:txBody>
          <a:bodyPr spcFirstLastPara="1" wrap="square" lIns="68569" tIns="34275" rIns="68569" bIns="34275" anchor="t" anchorCtr="0">
            <a:noAutofit/>
          </a:bodyPr>
          <a:lstStyle/>
          <a:p>
            <a:pPr marL="457200" lvl="2" indent="-173038">
              <a:spcBef>
                <a:spcPts val="300"/>
              </a:spcBef>
              <a:buClr>
                <a:srgbClr val="0070C0"/>
              </a:buClr>
              <a:buSzPts val="2000"/>
              <a:buFont typeface="Noto Sans Symbols"/>
              <a:buChar char="▪"/>
            </a:pPr>
            <a:r>
              <a:rPr lang="en-US" dirty="0" smtClean="0">
                <a:solidFill>
                  <a:srgbClr val="0070C0"/>
                </a:solidFill>
              </a:rPr>
              <a:t>LAMP is highly dependent on surface METAR observations</a:t>
            </a:r>
          </a:p>
          <a:p>
            <a:pPr marL="457200" lvl="2" indent="-173038">
              <a:spcBef>
                <a:spcPts val="300"/>
              </a:spcBef>
              <a:buClr>
                <a:srgbClr val="0070C0"/>
              </a:buClr>
              <a:buSzPts val="2000"/>
              <a:buFont typeface="Noto Sans Symbols"/>
              <a:buChar char="▪"/>
            </a:pPr>
            <a:r>
              <a:rPr lang="en-US" dirty="0" smtClean="0">
                <a:solidFill>
                  <a:srgbClr val="0070C0"/>
                </a:solidFill>
              </a:rPr>
              <a:t>Historically, LAMP has used Satellite Cloud Product (SCP) sky cover to augment METAR observations to capture clouds above 12,000 feet</a:t>
            </a:r>
          </a:p>
          <a:p>
            <a:pPr marL="457200" lvl="2" indent="-173038">
              <a:spcBef>
                <a:spcPts val="300"/>
              </a:spcBef>
              <a:buClr>
                <a:srgbClr val="0070C0"/>
              </a:buClr>
              <a:buSzPts val="2000"/>
              <a:buFont typeface="Noto Sans Symbols"/>
              <a:buChar char="▪"/>
            </a:pPr>
            <a:r>
              <a:rPr lang="en-US" dirty="0" smtClean="0">
                <a:solidFill>
                  <a:srgbClr val="0070C0"/>
                </a:solidFill>
              </a:rPr>
              <a:t>Currently there are no operational SCP data due to the introduction of GOES-16 and GOES-17</a:t>
            </a:r>
          </a:p>
          <a:p>
            <a:pPr marL="457200" lvl="2" indent="-173038">
              <a:spcBef>
                <a:spcPts val="300"/>
              </a:spcBef>
              <a:buClr>
                <a:srgbClr val="0070C0"/>
              </a:buClr>
              <a:buSzPts val="2000"/>
              <a:buFont typeface="Noto Sans Symbols"/>
              <a:buChar char="▪"/>
            </a:pPr>
            <a:r>
              <a:rPr lang="en-US" dirty="0" smtClean="0">
                <a:solidFill>
                  <a:srgbClr val="0070C0"/>
                </a:solidFill>
              </a:rPr>
              <a:t>GOES-16 test SCP has been evaluated, and will make the LAMP SKY cover more accurate when it becomes available (date still TBD)</a:t>
            </a:r>
          </a:p>
          <a:p>
            <a:pPr marL="457200" lvl="2" indent="-173038">
              <a:spcBef>
                <a:spcPts val="300"/>
              </a:spcBef>
              <a:buClr>
                <a:srgbClr val="0070C0"/>
              </a:buClr>
              <a:buSzPts val="2000"/>
              <a:buFont typeface="Noto Sans Symbols"/>
              <a:buChar char="▪"/>
            </a:pPr>
            <a:r>
              <a:rPr lang="en-US" dirty="0" smtClean="0">
                <a:solidFill>
                  <a:srgbClr val="0070C0"/>
                </a:solidFill>
              </a:rPr>
              <a:t>Examples follow of the impact of SCP in the SKY forecasts </a:t>
            </a:r>
          </a:p>
          <a:p>
            <a:pPr marL="457200" lvl="2" indent="-173038">
              <a:spcBef>
                <a:spcPts val="300"/>
              </a:spcBef>
              <a:buClr>
                <a:srgbClr val="0070C0"/>
              </a:buClr>
              <a:buSzPts val="2000"/>
              <a:buFont typeface="Noto Sans Symbols"/>
              <a:buChar char="▪"/>
            </a:pPr>
            <a:r>
              <a:rPr lang="en-US" dirty="0" smtClean="0">
                <a:solidFill>
                  <a:srgbClr val="0432FF"/>
                </a:solidFill>
              </a:rPr>
              <a:t>MDL decided to NOT use test SCP in the experimental LAMP sky cover </a:t>
            </a:r>
            <a:r>
              <a:rPr lang="en-US" dirty="0" smtClean="0">
                <a:solidFill>
                  <a:srgbClr val="0432FF"/>
                </a:solidFill>
              </a:rPr>
              <a:t>real-time </a:t>
            </a:r>
            <a:r>
              <a:rPr lang="en-US" dirty="0" smtClean="0">
                <a:solidFill>
                  <a:srgbClr val="0432FF"/>
                </a:solidFill>
              </a:rPr>
              <a:t>products to avoid misleading users that the improvements over operations (which doesn’t include SCP) were due to LAMP improvements when they might have been due to SCP inclusion in the experimental SKY</a:t>
            </a:r>
          </a:p>
          <a:p>
            <a:pPr marL="457200" lvl="2" indent="-173038">
              <a:spcBef>
                <a:spcPts val="300"/>
              </a:spcBef>
              <a:buClr>
                <a:srgbClr val="0070C0"/>
              </a:buClr>
              <a:buSzPts val="2000"/>
              <a:buFont typeface="Noto Sans Symbols"/>
              <a:buChar char="▪"/>
            </a:pPr>
            <a:r>
              <a:rPr lang="en-US" dirty="0" smtClean="0">
                <a:solidFill>
                  <a:srgbClr val="0432FF"/>
                </a:solidFill>
              </a:rPr>
              <a:t>Once SCP data are available, they will automatically be used in BOTH operational LAMP and experimental LAMP SKY Cover guidance</a:t>
            </a:r>
          </a:p>
          <a:p>
            <a:pPr marL="857250" lvl="2" indent="-76200">
              <a:spcBef>
                <a:spcPts val="300"/>
              </a:spcBef>
              <a:buSzPts val="2000"/>
              <a:buNone/>
            </a:pPr>
            <a:endParaRPr dirty="0">
              <a:solidFill>
                <a:srgbClr val="FF0000"/>
              </a:solidFill>
              <a:latin typeface="Arial"/>
              <a:ea typeface="Arial"/>
              <a:cs typeface="Arial"/>
              <a:sym typeface="Arial"/>
            </a:endParaRPr>
          </a:p>
          <a:p>
            <a:pPr marL="857250" lvl="2" indent="-57150">
              <a:spcBef>
                <a:spcPts val="360"/>
              </a:spcBef>
              <a:buSzPts val="2400"/>
              <a:buNone/>
            </a:pPr>
            <a:endParaRPr dirty="0">
              <a:solidFill>
                <a:srgbClr val="00B050"/>
              </a:solidFill>
              <a:latin typeface="Arial"/>
              <a:ea typeface="Arial"/>
              <a:cs typeface="Arial"/>
              <a:sym typeface="Arial"/>
            </a:endParaRPr>
          </a:p>
        </p:txBody>
      </p:sp>
      <p:sp>
        <p:nvSpPr>
          <p:cNvPr id="5" name="Google Shape;75;p12"/>
          <p:cNvSpPr txBox="1">
            <a:spLocks noGrp="1"/>
          </p:cNvSpPr>
          <p:nvPr>
            <p:ph type="title"/>
          </p:nvPr>
        </p:nvSpPr>
        <p:spPr>
          <a:xfrm>
            <a:off x="649224" y="0"/>
            <a:ext cx="8229600" cy="676656"/>
          </a:xfrm>
          <a:prstGeom prst="rect">
            <a:avLst/>
          </a:prstGeom>
          <a:noFill/>
          <a:ln>
            <a:noFill/>
          </a:ln>
        </p:spPr>
        <p:txBody>
          <a:bodyPr spcFirstLastPara="1" wrap="square" lIns="68569" tIns="34275" rIns="68569" bIns="34275" anchor="ctr" anchorCtr="0">
            <a:noAutofit/>
          </a:bodyPr>
          <a:lstStyle/>
          <a:p>
            <a:pPr>
              <a:buSzPts val="2800"/>
            </a:pPr>
            <a:r>
              <a:rPr lang="en-US" sz="2400" dirty="0"/>
              <a:t>LAMP/GLMP v2.3 </a:t>
            </a:r>
            <a:r>
              <a:rPr lang="en-US" sz="2400" dirty="0" smtClean="0"/>
              <a:t>Upgrades </a:t>
            </a:r>
            <a:r>
              <a:rPr lang="en-US" sz="2400" dirty="0"/>
              <a:t>to Sky </a:t>
            </a:r>
            <a:r>
              <a:rPr lang="en-US" sz="2400" dirty="0" smtClean="0"/>
              <a:t>Cover: Note re: </a:t>
            </a:r>
            <a:r>
              <a:rPr lang="en-US" sz="2400" dirty="0" smtClean="0"/>
              <a:t>SCP </a:t>
            </a:r>
            <a:endParaRPr sz="2400" dirty="0"/>
          </a:p>
        </p:txBody>
      </p:sp>
    </p:spTree>
    <p:extLst>
      <p:ext uri="{BB962C8B-B14F-4D97-AF65-F5344CB8AC3E}">
        <p14:creationId xmlns:p14="http://schemas.microsoft.com/office/powerpoint/2010/main" val="16782122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0"/>
          <p:cNvSpPr txBox="1">
            <a:spLocks noGrp="1"/>
          </p:cNvSpPr>
          <p:nvPr>
            <p:ph type="title"/>
          </p:nvPr>
        </p:nvSpPr>
        <p:spPr>
          <a:xfrm>
            <a:off x="228600" y="1699903"/>
            <a:ext cx="8686800" cy="1743694"/>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4400"/>
              <a:buNone/>
            </a:pPr>
            <a:r>
              <a:rPr lang="en" sz="4800" dirty="0" smtClean="0">
                <a:latin typeface="+mj-lt"/>
                <a:ea typeface="Libre Franklin Medium"/>
                <a:cs typeface="Libre Franklin Medium"/>
                <a:sym typeface="Libre Franklin Medium"/>
              </a:rPr>
              <a:t>LAMP/GLMP V2.3 Upgrades:</a:t>
            </a:r>
            <a:br>
              <a:rPr lang="en" sz="4800" dirty="0" smtClean="0">
                <a:latin typeface="+mj-lt"/>
                <a:ea typeface="Libre Franklin Medium"/>
                <a:cs typeface="Libre Franklin Medium"/>
                <a:sym typeface="Libre Franklin Medium"/>
              </a:rPr>
            </a:br>
            <a:r>
              <a:rPr lang="en" sz="3600" dirty="0">
                <a:latin typeface="+mj-lt"/>
                <a:ea typeface="Libre Franklin Medium"/>
                <a:cs typeface="Libre Franklin Medium"/>
                <a:sym typeface="Libre Franklin Medium"/>
              </a:rPr>
              <a:t>4</a:t>
            </a:r>
            <a:r>
              <a:rPr lang="en" sz="3600" dirty="0" smtClean="0">
                <a:latin typeface="+mj-lt"/>
                <a:ea typeface="Libre Franklin Medium"/>
                <a:cs typeface="Libre Franklin Medium"/>
                <a:sym typeface="Libre Franklin Medium"/>
              </a:rPr>
              <a:t>. POP upgrades</a:t>
            </a:r>
            <a:endParaRPr sz="3600" dirty="0">
              <a:latin typeface="+mj-lt"/>
            </a:endParaRPr>
          </a:p>
        </p:txBody>
      </p:sp>
    </p:spTree>
    <p:extLst>
      <p:ext uri="{BB962C8B-B14F-4D97-AF65-F5344CB8AC3E}">
        <p14:creationId xmlns:p14="http://schemas.microsoft.com/office/powerpoint/2010/main" val="3741909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9" name="Google Shape;379;p28"/>
          <p:cNvSpPr txBox="1">
            <a:spLocks noGrp="1"/>
          </p:cNvSpPr>
          <p:nvPr>
            <p:ph type="title"/>
          </p:nvPr>
        </p:nvSpPr>
        <p:spPr>
          <a:prstGeom prst="rect">
            <a:avLst/>
          </a:prstGeom>
          <a:noFill/>
          <a:ln>
            <a:noFill/>
          </a:ln>
        </p:spPr>
        <p:txBody>
          <a:bodyPr spcFirstLastPara="1" wrap="square" lIns="68569" tIns="34275" rIns="68569" bIns="34275" anchor="ctr" anchorCtr="0">
            <a:normAutofit/>
          </a:bodyPr>
          <a:lstStyle/>
          <a:p>
            <a:pPr>
              <a:buSzPts val="3200"/>
            </a:pPr>
            <a:r>
              <a:rPr lang="en-US" sz="3200" dirty="0"/>
              <a:t>LMP/GLMP V2.3 </a:t>
            </a:r>
            <a:r>
              <a:rPr lang="en-US" sz="3200" dirty="0" smtClean="0"/>
              <a:t>Upgrades: POP</a:t>
            </a:r>
            <a:endParaRPr sz="3200" dirty="0">
              <a:sym typeface="Arial"/>
            </a:endParaRPr>
          </a:p>
        </p:txBody>
      </p:sp>
      <p:sp>
        <p:nvSpPr>
          <p:cNvPr id="377" name="Google Shape;377;p28"/>
          <p:cNvSpPr txBox="1">
            <a:spLocks noGrp="1"/>
          </p:cNvSpPr>
          <p:nvPr>
            <p:ph type="body" idx="1"/>
          </p:nvPr>
        </p:nvSpPr>
        <p:spPr>
          <a:xfrm>
            <a:off x="320040" y="521208"/>
            <a:ext cx="8229600" cy="4105656"/>
          </a:xfrm>
          <a:prstGeom prst="rect">
            <a:avLst/>
          </a:prstGeom>
          <a:noFill/>
          <a:ln>
            <a:noFill/>
          </a:ln>
        </p:spPr>
        <p:txBody>
          <a:bodyPr spcFirstLastPara="1" wrap="square" lIns="68569" tIns="34275" rIns="68569" bIns="34275" anchor="t" anchorCtr="0">
            <a:noAutofit/>
          </a:bodyPr>
          <a:lstStyle/>
          <a:p>
            <a:pPr marL="428625" lvl="1" indent="-342900">
              <a:lnSpc>
                <a:spcPct val="120000"/>
              </a:lnSpc>
              <a:spcBef>
                <a:spcPts val="300"/>
              </a:spcBef>
              <a:buSzPct val="100000"/>
              <a:buFont typeface="Arial" panose="020B0604020202020204" pitchFamily="34" charset="0"/>
              <a:buChar char="•"/>
            </a:pPr>
            <a:r>
              <a:rPr lang="en-US" sz="2400" dirty="0" smtClean="0"/>
              <a:t>V2.3.0 </a:t>
            </a:r>
            <a:r>
              <a:rPr lang="en-US" sz="2400" dirty="0" smtClean="0"/>
              <a:t>highlights</a:t>
            </a:r>
            <a:r>
              <a:rPr lang="en-US" sz="2400" dirty="0"/>
              <a:t>:</a:t>
            </a:r>
            <a:endParaRPr sz="2400" dirty="0"/>
          </a:p>
          <a:p>
            <a:pPr marL="690563" lvl="1" indent="-342900">
              <a:lnSpc>
                <a:spcPct val="120000"/>
              </a:lnSpc>
              <a:spcBef>
                <a:spcPts val="0"/>
              </a:spcBef>
              <a:buClr>
                <a:srgbClr val="4A86E8"/>
              </a:buClr>
              <a:buSzPts val="1700"/>
              <a:buFont typeface="+mj-lt"/>
              <a:buAutoNum type="arabicPeriod" startAt="4"/>
            </a:pPr>
            <a:r>
              <a:rPr lang="en-US" sz="1600" dirty="0" smtClean="0">
                <a:solidFill>
                  <a:srgbClr val="4A86E8"/>
                </a:solidFill>
              </a:rPr>
              <a:t>Addition of LAMP </a:t>
            </a:r>
            <a:r>
              <a:rPr lang="en-US" sz="1600" dirty="0" smtClean="0">
                <a:solidFill>
                  <a:srgbClr val="FF0000"/>
                </a:solidFill>
              </a:rPr>
              <a:t>1-h, 6-h, and 12-h probability of measurable precipitation (POP) and 1-h best category Yes/No occurrence of measurable precipitation </a:t>
            </a:r>
            <a:r>
              <a:rPr lang="en-US" sz="1600" dirty="0" smtClean="0">
                <a:solidFill>
                  <a:srgbClr val="4A86E8"/>
                </a:solidFill>
              </a:rPr>
              <a:t>guidance for CONUS stations out to 38 hours.</a:t>
            </a:r>
          </a:p>
          <a:p>
            <a:pPr marL="914400" lvl="2" indent="-223838">
              <a:lnSpc>
                <a:spcPct val="120000"/>
              </a:lnSpc>
              <a:buClr>
                <a:srgbClr val="4A86E8"/>
              </a:buClr>
              <a:buSzPts val="1700"/>
              <a:buFont typeface="Arial" panose="020B0604020202020204" pitchFamily="34" charset="0"/>
              <a:buChar char="•"/>
            </a:pPr>
            <a:r>
              <a:rPr lang="en-US" sz="1600" dirty="0">
                <a:solidFill>
                  <a:srgbClr val="4A86E8"/>
                </a:solidFill>
              </a:rPr>
              <a:t>The </a:t>
            </a:r>
            <a:r>
              <a:rPr lang="en-US" sz="1600" b="1" dirty="0">
                <a:solidFill>
                  <a:srgbClr val="0432FF"/>
                </a:solidFill>
              </a:rPr>
              <a:t>1-h</a:t>
            </a:r>
            <a:r>
              <a:rPr lang="en-US" sz="1600" dirty="0">
                <a:solidFill>
                  <a:srgbClr val="4A86E8"/>
                </a:solidFill>
              </a:rPr>
              <a:t> </a:t>
            </a:r>
            <a:r>
              <a:rPr lang="en-US" sz="1600" b="1" dirty="0">
                <a:solidFill>
                  <a:srgbClr val="0432FF"/>
                </a:solidFill>
              </a:rPr>
              <a:t>POP</a:t>
            </a:r>
            <a:r>
              <a:rPr lang="en-US" sz="1600" dirty="0">
                <a:solidFill>
                  <a:srgbClr val="4A86E8"/>
                </a:solidFill>
              </a:rPr>
              <a:t> and Y/N guidance will be </a:t>
            </a:r>
            <a:r>
              <a:rPr lang="en-US" sz="1600" b="1" dirty="0">
                <a:solidFill>
                  <a:srgbClr val="0432FF"/>
                </a:solidFill>
              </a:rPr>
              <a:t>added</a:t>
            </a:r>
            <a:r>
              <a:rPr lang="en-US" sz="1600" dirty="0">
                <a:solidFill>
                  <a:srgbClr val="4A86E8"/>
                </a:solidFill>
              </a:rPr>
              <a:t> to the LAV text bulletins for CONUS stations.  </a:t>
            </a:r>
            <a:endParaRPr lang="en-US" sz="1600" dirty="0" smtClean="0">
              <a:solidFill>
                <a:srgbClr val="4A86E8"/>
              </a:solidFill>
            </a:endParaRPr>
          </a:p>
          <a:p>
            <a:pPr marL="914400" lvl="2" indent="-223838">
              <a:lnSpc>
                <a:spcPct val="120000"/>
              </a:lnSpc>
              <a:buClr>
                <a:srgbClr val="4A86E8"/>
              </a:buClr>
              <a:buSzPts val="1700"/>
              <a:buFont typeface="Arial" panose="020B0604020202020204" pitchFamily="34" charset="0"/>
              <a:buChar char="•"/>
            </a:pPr>
            <a:r>
              <a:rPr lang="en-US" sz="1600" dirty="0" smtClean="0">
                <a:solidFill>
                  <a:srgbClr val="4A86E8"/>
                </a:solidFill>
              </a:rPr>
              <a:t>The </a:t>
            </a:r>
            <a:r>
              <a:rPr lang="en-US" sz="1600" b="1" dirty="0">
                <a:solidFill>
                  <a:srgbClr val="0432FF"/>
                </a:solidFill>
              </a:rPr>
              <a:t>6-h</a:t>
            </a:r>
            <a:r>
              <a:rPr lang="en-US" sz="1600" dirty="0">
                <a:solidFill>
                  <a:srgbClr val="4A86E8"/>
                </a:solidFill>
              </a:rPr>
              <a:t> </a:t>
            </a:r>
            <a:r>
              <a:rPr lang="en-US" sz="1600" b="1" dirty="0">
                <a:solidFill>
                  <a:srgbClr val="0432FF"/>
                </a:solidFill>
              </a:rPr>
              <a:t>POP</a:t>
            </a:r>
            <a:r>
              <a:rPr lang="en-US" sz="1600" dirty="0">
                <a:solidFill>
                  <a:srgbClr val="4A86E8"/>
                </a:solidFill>
              </a:rPr>
              <a:t> will </a:t>
            </a:r>
            <a:r>
              <a:rPr lang="en-US" sz="1600" b="1" dirty="0">
                <a:solidFill>
                  <a:srgbClr val="0432FF"/>
                </a:solidFill>
              </a:rPr>
              <a:t>replace</a:t>
            </a:r>
            <a:r>
              <a:rPr lang="en-US" sz="1600" dirty="0">
                <a:solidFill>
                  <a:srgbClr val="4A86E8"/>
                </a:solidFill>
              </a:rPr>
              <a:t> the current 6-h POP guidance in the LAV text bulletins for CONUS stations.  </a:t>
            </a:r>
            <a:endParaRPr lang="en-US" sz="1600" dirty="0" smtClean="0">
              <a:solidFill>
                <a:srgbClr val="4A86E8"/>
              </a:solidFill>
            </a:endParaRPr>
          </a:p>
          <a:p>
            <a:pPr marL="914400" lvl="2" indent="-223838">
              <a:lnSpc>
                <a:spcPct val="120000"/>
              </a:lnSpc>
              <a:buClr>
                <a:srgbClr val="4A86E8"/>
              </a:buClr>
              <a:buSzPts val="1700"/>
              <a:buFont typeface="Arial" panose="020B0604020202020204" pitchFamily="34" charset="0"/>
              <a:buChar char="•"/>
            </a:pPr>
            <a:r>
              <a:rPr lang="en-US" sz="1600" dirty="0" smtClean="0">
                <a:solidFill>
                  <a:srgbClr val="4A86E8"/>
                </a:solidFill>
              </a:rPr>
              <a:t>The </a:t>
            </a:r>
            <a:r>
              <a:rPr lang="en-US" sz="1600" b="1" dirty="0">
                <a:solidFill>
                  <a:srgbClr val="0432FF"/>
                </a:solidFill>
              </a:rPr>
              <a:t>6- and 12-h POP </a:t>
            </a:r>
            <a:r>
              <a:rPr lang="en-US" sz="1600" dirty="0">
                <a:solidFill>
                  <a:srgbClr val="4A86E8"/>
                </a:solidFill>
              </a:rPr>
              <a:t>guidance will </a:t>
            </a:r>
            <a:r>
              <a:rPr lang="en-US" sz="1600" b="1" dirty="0">
                <a:solidFill>
                  <a:srgbClr val="0432FF"/>
                </a:solidFill>
              </a:rPr>
              <a:t>replace</a:t>
            </a:r>
            <a:r>
              <a:rPr lang="en-US" sz="1600" dirty="0">
                <a:solidFill>
                  <a:srgbClr val="4A86E8"/>
                </a:solidFill>
              </a:rPr>
              <a:t> the current 6-h and 12-h POP guidance in the LAMP BUFR messages for CONUS stations.  </a:t>
            </a:r>
            <a:endParaRPr lang="en-US" sz="1600" dirty="0" smtClean="0">
              <a:solidFill>
                <a:srgbClr val="4A86E8"/>
              </a:solidFill>
            </a:endParaRPr>
          </a:p>
          <a:p>
            <a:pPr marL="914400" lvl="2" indent="-223838">
              <a:lnSpc>
                <a:spcPct val="120000"/>
              </a:lnSpc>
              <a:buClr>
                <a:srgbClr val="4A86E8"/>
              </a:buClr>
              <a:buSzPts val="1700"/>
              <a:buFont typeface="Arial" panose="020B0604020202020204" pitchFamily="34" charset="0"/>
              <a:buChar char="•"/>
            </a:pPr>
            <a:r>
              <a:rPr lang="en-US" sz="1600" dirty="0" smtClean="0">
                <a:solidFill>
                  <a:srgbClr val="4A86E8"/>
                </a:solidFill>
              </a:rPr>
              <a:t>The </a:t>
            </a:r>
            <a:r>
              <a:rPr lang="en-US" sz="1600" dirty="0">
                <a:solidFill>
                  <a:srgbClr val="4A86E8"/>
                </a:solidFill>
              </a:rPr>
              <a:t>1-h POP and Y/N guidance will be </a:t>
            </a:r>
            <a:r>
              <a:rPr lang="en-US" sz="1600" b="1" dirty="0">
                <a:solidFill>
                  <a:srgbClr val="00B050"/>
                </a:solidFill>
              </a:rPr>
              <a:t>added</a:t>
            </a:r>
            <a:r>
              <a:rPr lang="en-US" sz="1600" dirty="0">
                <a:solidFill>
                  <a:srgbClr val="4A86E8"/>
                </a:solidFill>
              </a:rPr>
              <a:t> to the BUFR messages </a:t>
            </a:r>
            <a:r>
              <a:rPr lang="en-US" sz="1600" b="1" dirty="0">
                <a:solidFill>
                  <a:srgbClr val="00B050"/>
                </a:solidFill>
              </a:rPr>
              <a:t>in a future implementation</a:t>
            </a:r>
            <a:r>
              <a:rPr lang="en-US" sz="1600" b="1" dirty="0">
                <a:solidFill>
                  <a:srgbClr val="4A86E8"/>
                </a:solidFill>
              </a:rPr>
              <a:t> </a:t>
            </a:r>
            <a:r>
              <a:rPr lang="en-US" sz="1600" dirty="0">
                <a:solidFill>
                  <a:srgbClr val="4A86E8"/>
                </a:solidFill>
              </a:rPr>
              <a:t>when the new BUFR messages can be used by AWIPS.</a:t>
            </a:r>
          </a:p>
          <a:p>
            <a:pPr marL="1033463" lvl="2" indent="-342900">
              <a:lnSpc>
                <a:spcPct val="120000"/>
              </a:lnSpc>
              <a:buClr>
                <a:srgbClr val="4A86E8"/>
              </a:buClr>
              <a:buSzPts val="1700"/>
              <a:buFont typeface="+mj-lt"/>
              <a:buAutoNum type="arabicPeriod" startAt="4"/>
            </a:pPr>
            <a:endParaRPr lang="en-US" sz="1600" dirty="0" smtClean="0">
              <a:solidFill>
                <a:srgbClr val="4A86E8"/>
              </a:solidFill>
            </a:endParaRPr>
          </a:p>
          <a:p>
            <a:pPr marL="557213" lvl="1" indent="-209550">
              <a:lnSpc>
                <a:spcPct val="120000"/>
              </a:lnSpc>
              <a:spcBef>
                <a:spcPts val="0"/>
              </a:spcBef>
              <a:buClr>
                <a:srgbClr val="4A86E8"/>
              </a:buClr>
              <a:buSzPts val="1700"/>
              <a:buChar char="○"/>
            </a:pPr>
            <a:endParaRPr sz="1600" dirty="0">
              <a:solidFill>
                <a:srgbClr val="4A86E8"/>
              </a:solidFill>
            </a:endParaRPr>
          </a:p>
        </p:txBody>
      </p:sp>
    </p:spTree>
    <p:extLst>
      <p:ext uri="{BB962C8B-B14F-4D97-AF65-F5344CB8AC3E}">
        <p14:creationId xmlns:p14="http://schemas.microsoft.com/office/powerpoint/2010/main" val="3049956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sp>
        <p:nvSpPr>
          <p:cNvPr id="640" name="Google Shape;640;g876d9d0431_0_197"/>
          <p:cNvSpPr txBox="1">
            <a:spLocks noGrp="1"/>
          </p:cNvSpPr>
          <p:nvPr>
            <p:ph type="title"/>
          </p:nvPr>
        </p:nvSpPr>
        <p:spPr>
          <a:prstGeom prst="rect">
            <a:avLst/>
          </a:prstGeom>
          <a:noFill/>
          <a:ln>
            <a:noFill/>
          </a:ln>
        </p:spPr>
        <p:txBody>
          <a:bodyPr spcFirstLastPara="1" wrap="square" lIns="68569" tIns="34275" rIns="68569" bIns="34275" anchor="ctr" anchorCtr="0">
            <a:noAutofit/>
          </a:bodyPr>
          <a:lstStyle/>
          <a:p>
            <a:pPr>
              <a:buSzPts val="3200"/>
            </a:pPr>
            <a:r>
              <a:rPr lang="en-US" sz="3200" dirty="0"/>
              <a:t>CONUS GLMP </a:t>
            </a:r>
            <a:r>
              <a:rPr lang="en-US" sz="3200" dirty="0"/>
              <a:t>PoP </a:t>
            </a:r>
            <a:r>
              <a:rPr lang="en-US" sz="3200" dirty="0"/>
              <a:t>(V2.3)</a:t>
            </a:r>
            <a:endParaRPr sz="3200" dirty="0"/>
          </a:p>
        </p:txBody>
      </p:sp>
      <p:sp>
        <p:nvSpPr>
          <p:cNvPr id="641" name="Google Shape;641;g876d9d0431_0_197"/>
          <p:cNvSpPr txBox="1">
            <a:spLocks noGrp="1"/>
          </p:cNvSpPr>
          <p:nvPr>
            <p:ph type="body" idx="1"/>
          </p:nvPr>
        </p:nvSpPr>
        <p:spPr>
          <a:xfrm>
            <a:off x="320040" y="510401"/>
            <a:ext cx="8229600" cy="4105656"/>
          </a:xfrm>
          <a:prstGeom prst="rect">
            <a:avLst/>
          </a:prstGeom>
          <a:noFill/>
          <a:ln>
            <a:noFill/>
          </a:ln>
        </p:spPr>
        <p:txBody>
          <a:bodyPr spcFirstLastPara="1" wrap="square" lIns="68569" tIns="34275" rIns="68569" bIns="34275" anchor="t" anchorCtr="0">
            <a:noAutofit/>
          </a:bodyPr>
          <a:lstStyle/>
          <a:p>
            <a:pPr marL="342900" lvl="1" indent="-180975">
              <a:spcBef>
                <a:spcPts val="0"/>
              </a:spcBef>
              <a:buSzPts val="2000"/>
              <a:buFont typeface="Arial"/>
              <a:buChar char="•"/>
            </a:pPr>
            <a:r>
              <a:rPr lang="en-US" sz="2200" dirty="0" smtClean="0"/>
              <a:t>MRMS </a:t>
            </a:r>
            <a:r>
              <a:rPr lang="en-US" sz="2200" dirty="0"/>
              <a:t>gauge-corrected 1-h quantitative precipitation estimates used to define occurrence of measure </a:t>
            </a:r>
            <a:r>
              <a:rPr lang="en-US" sz="2200" dirty="0" smtClean="0"/>
              <a:t>precipitation</a:t>
            </a:r>
            <a:endParaRPr sz="2200" dirty="0"/>
          </a:p>
          <a:p>
            <a:pPr marL="342900" lvl="1" indent="-180975">
              <a:spcBef>
                <a:spcPts val="0"/>
              </a:spcBef>
              <a:buSzPts val="2000"/>
              <a:buFont typeface="Arial"/>
              <a:buChar char="•"/>
            </a:pPr>
            <a:r>
              <a:rPr lang="en-US" sz="2200" dirty="0"/>
              <a:t>Predictand = areal coverage of measurable precipitation in a </a:t>
            </a:r>
            <a:r>
              <a:rPr lang="en-US" sz="2200" dirty="0" smtClean="0"/>
              <a:t>5-km </a:t>
            </a:r>
            <a:r>
              <a:rPr lang="en-US" sz="2200" dirty="0"/>
              <a:t>grid box during the </a:t>
            </a:r>
            <a:r>
              <a:rPr lang="en-US" sz="2200" dirty="0" smtClean="0"/>
              <a:t>hour</a:t>
            </a:r>
          </a:p>
          <a:p>
            <a:pPr marL="342900" lvl="1" indent="-180975">
              <a:buSzPts val="2000"/>
              <a:buFont typeface="Arial"/>
              <a:buChar char="•"/>
            </a:pPr>
            <a:r>
              <a:rPr lang="en-US" sz="2200" dirty="0"/>
              <a:t>Supports National Blend of Models</a:t>
            </a:r>
          </a:p>
          <a:p>
            <a:pPr marL="688975" lvl="3" indent="-344488">
              <a:lnSpc>
                <a:spcPct val="120000"/>
              </a:lnSpc>
              <a:buClrTx/>
              <a:buSzPts val="1700"/>
              <a:buFont typeface="Courier New" panose="02070309020205020404" pitchFamily="49" charset="0"/>
              <a:buChar char="o"/>
            </a:pPr>
            <a:r>
              <a:rPr lang="en-US" sz="2000" dirty="0">
                <a:solidFill>
                  <a:srgbClr val="00B050"/>
                </a:solidFill>
              </a:rPr>
              <a:t>Implemented in v2.2, uses ECMWF MOS, which is permitted for use in NBM but not for public use, so not disseminated in v2.2</a:t>
            </a:r>
          </a:p>
          <a:p>
            <a:pPr marL="342900" lvl="1" indent="-180975">
              <a:buSzPts val="2000"/>
              <a:buFont typeface="Arial"/>
              <a:buChar char="•"/>
            </a:pPr>
            <a:r>
              <a:rPr lang="en-US" sz="2200" dirty="0"/>
              <a:t>Publically available version</a:t>
            </a:r>
            <a:endParaRPr sz="2200" dirty="0"/>
          </a:p>
          <a:p>
            <a:pPr marL="688975" lvl="3" indent="-344488">
              <a:lnSpc>
                <a:spcPct val="120000"/>
              </a:lnSpc>
              <a:buClrTx/>
              <a:buSzPts val="1700"/>
              <a:buFont typeface="Courier New" panose="02070309020205020404" pitchFamily="49" charset="0"/>
              <a:buChar char="o"/>
            </a:pPr>
            <a:r>
              <a:rPr lang="en-US" sz="2000" dirty="0">
                <a:solidFill>
                  <a:srgbClr val="00B050"/>
                </a:solidFill>
              </a:rPr>
              <a:t>Base LAMP = NAM MOS + obs</a:t>
            </a:r>
            <a:endParaRPr sz="2000" dirty="0">
              <a:solidFill>
                <a:srgbClr val="00B050"/>
              </a:solidFill>
            </a:endParaRPr>
          </a:p>
          <a:p>
            <a:pPr marL="688975" lvl="3" indent="-344488">
              <a:lnSpc>
                <a:spcPct val="120000"/>
              </a:lnSpc>
              <a:buClrTx/>
              <a:buSzPts val="1700"/>
              <a:buFont typeface="Courier New" panose="02070309020205020404" pitchFamily="49" charset="0"/>
              <a:buChar char="o"/>
            </a:pPr>
            <a:r>
              <a:rPr lang="en-US" sz="2000" dirty="0">
                <a:solidFill>
                  <a:srgbClr val="00B050"/>
                </a:solidFill>
              </a:rPr>
              <a:t>Meld = Base LAMP + HRRR MOS</a:t>
            </a:r>
            <a:endParaRPr sz="2000" dirty="0">
              <a:solidFill>
                <a:srgbClr val="00B050"/>
              </a:solidFill>
            </a:endParaRPr>
          </a:p>
          <a:p>
            <a:pPr marL="342900" lvl="1" indent="-180975">
              <a:buSzPts val="2000"/>
              <a:buFont typeface="Arial"/>
              <a:buChar char="•"/>
            </a:pPr>
            <a:r>
              <a:rPr lang="en-US" sz="2200" dirty="0"/>
              <a:t>1-h/6-h/12-h PoP, 1-h categorical yes/no</a:t>
            </a:r>
            <a:endParaRPr sz="2200" dirty="0"/>
          </a:p>
          <a:p>
            <a:pPr marL="0" indent="0">
              <a:spcBef>
                <a:spcPts val="0"/>
              </a:spcBef>
              <a:buNone/>
            </a:pPr>
            <a:endParaRPr sz="2400" dirty="0"/>
          </a:p>
          <a:p>
            <a:pPr marL="0" indent="0">
              <a:spcBef>
                <a:spcPts val="0"/>
              </a:spcBef>
              <a:buNone/>
            </a:pPr>
            <a:endParaRPr sz="2400" dirty="0">
              <a:solidFill>
                <a:srgbClr val="0000FF"/>
              </a:solidFill>
            </a:endParaRPr>
          </a:p>
          <a:p>
            <a:pPr marL="857250" lvl="2" indent="-57150">
              <a:spcBef>
                <a:spcPts val="360"/>
              </a:spcBef>
              <a:buSzPts val="2400"/>
              <a:buNone/>
            </a:pPr>
            <a:endParaRPr sz="2400" dirty="0">
              <a:solidFill>
                <a:srgbClr val="00B050"/>
              </a:solidFill>
              <a:sym typeface="Arial"/>
            </a:endParaRPr>
          </a:p>
        </p:txBody>
      </p:sp>
    </p:spTree>
    <p:extLst>
      <p:ext uri="{BB962C8B-B14F-4D97-AF65-F5344CB8AC3E}">
        <p14:creationId xmlns:p14="http://schemas.microsoft.com/office/powerpoint/2010/main" val="42673309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6" name="Google Shape;656;g876d9d0431_0_212"/>
          <p:cNvSpPr txBox="1">
            <a:spLocks noGrp="1"/>
          </p:cNvSpPr>
          <p:nvPr>
            <p:ph type="title"/>
          </p:nvPr>
        </p:nvSpPr>
        <p:spPr>
          <a:prstGeom prst="rect">
            <a:avLst/>
          </a:prstGeom>
          <a:noFill/>
          <a:ln>
            <a:noFill/>
          </a:ln>
        </p:spPr>
        <p:txBody>
          <a:bodyPr spcFirstLastPara="1" wrap="square" lIns="68569" tIns="34275" rIns="68569" bIns="34275" anchor="ctr" anchorCtr="0">
            <a:noAutofit/>
          </a:bodyPr>
          <a:lstStyle/>
          <a:p>
            <a:pPr>
              <a:buSzPts val="3200"/>
            </a:pPr>
            <a:r>
              <a:rPr lang="en-US" sz="3200" dirty="0"/>
              <a:t>CONUS GLMP 1-h </a:t>
            </a:r>
            <a:r>
              <a:rPr lang="en-US" sz="3200" dirty="0" smtClean="0"/>
              <a:t>PoP:</a:t>
            </a:r>
            <a:r>
              <a:rPr lang="en-US" sz="3200" baseline="0" dirty="0" smtClean="0"/>
              <a:t> Verification Cool</a:t>
            </a:r>
            <a:endParaRPr sz="3200" dirty="0"/>
          </a:p>
        </p:txBody>
      </p:sp>
      <p:pic>
        <p:nvPicPr>
          <p:cNvPr id="5" name="Picture 4" descr="Brier Skill Score 1-h POP hours 1-17">
            <a:extLst>
              <a:ext uri="{FF2B5EF4-FFF2-40B4-BE49-F238E27FC236}">
                <a16:creationId xmlns:a16="http://schemas.microsoft.com/office/drawing/2014/main" id="{13CDDF51-5E31-5C4F-9A3E-F64C624E5D55}"/>
              </a:ext>
            </a:extLst>
          </p:cNvPr>
          <p:cNvPicPr>
            <a:picLocks noChangeAspect="1"/>
          </p:cNvPicPr>
          <p:nvPr/>
        </p:nvPicPr>
        <p:blipFill>
          <a:blip r:embed="rId3"/>
          <a:stretch>
            <a:fillRect/>
          </a:stretch>
        </p:blipFill>
        <p:spPr>
          <a:xfrm>
            <a:off x="397530" y="728348"/>
            <a:ext cx="4470831" cy="3353123"/>
          </a:xfrm>
          <a:prstGeom prst="rect">
            <a:avLst/>
          </a:prstGeom>
        </p:spPr>
      </p:pic>
      <p:pic>
        <p:nvPicPr>
          <p:cNvPr id="7" name="Picture 6" descr="Brier Skill Score 1-h POP hours 18-38">
            <a:extLst>
              <a:ext uri="{FF2B5EF4-FFF2-40B4-BE49-F238E27FC236}">
                <a16:creationId xmlns:a16="http://schemas.microsoft.com/office/drawing/2014/main" id="{E12A6BA8-48E7-8045-A8EF-5D1410C92E49}"/>
              </a:ext>
            </a:extLst>
          </p:cNvPr>
          <p:cNvPicPr>
            <a:picLocks noChangeAspect="1"/>
          </p:cNvPicPr>
          <p:nvPr/>
        </p:nvPicPr>
        <p:blipFill>
          <a:blip r:embed="rId4"/>
          <a:stretch>
            <a:fillRect/>
          </a:stretch>
        </p:blipFill>
        <p:spPr>
          <a:xfrm>
            <a:off x="4450340" y="747789"/>
            <a:ext cx="4470831" cy="3353123"/>
          </a:xfrm>
          <a:prstGeom prst="rect">
            <a:avLst/>
          </a:prstGeom>
        </p:spPr>
      </p:pic>
      <p:sp>
        <p:nvSpPr>
          <p:cNvPr id="15" name="Google Shape;496;g876d9d0431_0_45">
            <a:extLst>
              <a:ext uri="{FF2B5EF4-FFF2-40B4-BE49-F238E27FC236}">
                <a16:creationId xmlns:a16="http://schemas.microsoft.com/office/drawing/2014/main" id="{34C565BD-4521-4B41-ACBA-BDDA0B3B8D19}"/>
              </a:ext>
            </a:extLst>
          </p:cNvPr>
          <p:cNvSpPr txBox="1"/>
          <p:nvPr/>
        </p:nvSpPr>
        <p:spPr>
          <a:xfrm>
            <a:off x="1144930" y="777629"/>
            <a:ext cx="6937436" cy="330497"/>
          </a:xfrm>
          <a:prstGeom prst="rect">
            <a:avLst/>
          </a:prstGeom>
          <a:solidFill>
            <a:schemeClr val="lt1"/>
          </a:solidFill>
          <a:ln w="9525" cap="flat" cmpd="sng">
            <a:solidFill>
              <a:srgbClr val="0000FF"/>
            </a:solidFill>
            <a:prstDash val="solid"/>
            <a:round/>
            <a:headEnd type="none" w="sm" len="sm"/>
            <a:tailEnd type="none" w="sm" len="sm"/>
          </a:ln>
        </p:spPr>
        <p:txBody>
          <a:bodyPr spcFirstLastPara="1" wrap="square" lIns="68569" tIns="34275" rIns="68569" bIns="34275" anchor="t" anchorCtr="0">
            <a:noAutofit/>
          </a:bodyPr>
          <a:lstStyle/>
          <a:p>
            <a:pPr algn="ctr"/>
            <a:r>
              <a:rPr lang="en-US" sz="1500" dirty="0"/>
              <a:t>1-h PoP, 00z, All Regions, Cool season, Dependent Sample</a:t>
            </a:r>
            <a:endParaRPr sz="1050" dirty="0"/>
          </a:p>
        </p:txBody>
      </p:sp>
      <p:sp>
        <p:nvSpPr>
          <p:cNvPr id="16" name="Google Shape;497;g876d9d0431_0_45">
            <a:extLst>
              <a:ext uri="{FF2B5EF4-FFF2-40B4-BE49-F238E27FC236}">
                <a16:creationId xmlns:a16="http://schemas.microsoft.com/office/drawing/2014/main" id="{7A481097-4DDE-164F-B503-43755D63005A}"/>
              </a:ext>
            </a:extLst>
          </p:cNvPr>
          <p:cNvSpPr txBox="1"/>
          <p:nvPr/>
        </p:nvSpPr>
        <p:spPr>
          <a:xfrm>
            <a:off x="971757" y="4100912"/>
            <a:ext cx="7374079" cy="528977"/>
          </a:xfrm>
          <a:prstGeom prst="rect">
            <a:avLst/>
          </a:prstGeom>
          <a:noFill/>
          <a:ln>
            <a:noFill/>
          </a:ln>
        </p:spPr>
        <p:txBody>
          <a:bodyPr spcFirstLastPara="1" wrap="square" lIns="68569" tIns="34275" rIns="68569" bIns="34275" anchor="t" anchorCtr="0">
            <a:noAutofit/>
          </a:bodyPr>
          <a:lstStyle/>
          <a:p>
            <a:pPr marL="285750" indent="-285750">
              <a:buSzPts val="2400"/>
              <a:buFont typeface="Arial" panose="020B0604020202020204" pitchFamily="34" charset="0"/>
              <a:buChar char="•"/>
            </a:pPr>
            <a:r>
              <a:rPr lang="en-US" dirty="0">
                <a:solidFill>
                  <a:schemeClr val="dk1"/>
                </a:solidFill>
              </a:rPr>
              <a:t>Meld </a:t>
            </a:r>
            <a:r>
              <a:rPr lang="en-US" b="1" dirty="0">
                <a:solidFill>
                  <a:srgbClr val="FF0000"/>
                </a:solidFill>
              </a:rPr>
              <a:t>primary</a:t>
            </a:r>
            <a:r>
              <a:rPr lang="en-US" dirty="0">
                <a:solidFill>
                  <a:schemeClr val="dk1"/>
                </a:solidFill>
              </a:rPr>
              <a:t> (solid, with ECMWF) improvement over </a:t>
            </a:r>
            <a:r>
              <a:rPr lang="en-US" dirty="0">
                <a:solidFill>
                  <a:srgbClr val="FF0000"/>
                </a:solidFill>
              </a:rPr>
              <a:t>backup</a:t>
            </a:r>
            <a:r>
              <a:rPr lang="en-US" dirty="0">
                <a:solidFill>
                  <a:schemeClr val="dk1"/>
                </a:solidFill>
              </a:rPr>
              <a:t> (dashed, no ECMWF) </a:t>
            </a:r>
            <a:endParaRPr dirty="0">
              <a:solidFill>
                <a:schemeClr val="dk1"/>
              </a:solidFill>
            </a:endParaRPr>
          </a:p>
          <a:p>
            <a:pPr marL="285750" indent="-285750">
              <a:buSzPts val="2400"/>
              <a:buFont typeface="Arial" panose="020B0604020202020204" pitchFamily="34" charset="0"/>
              <a:buChar char="•"/>
            </a:pPr>
            <a:r>
              <a:rPr lang="en-US" dirty="0">
                <a:solidFill>
                  <a:schemeClr val="dk1"/>
                </a:solidFill>
              </a:rPr>
              <a:t>NBM will receive </a:t>
            </a:r>
            <a:r>
              <a:rPr lang="en-US" b="1" dirty="0">
                <a:solidFill>
                  <a:srgbClr val="FF0000"/>
                </a:solidFill>
              </a:rPr>
              <a:t>primary</a:t>
            </a:r>
            <a:r>
              <a:rPr lang="en-US" dirty="0">
                <a:solidFill>
                  <a:schemeClr val="dk1"/>
                </a:solidFill>
              </a:rPr>
              <a:t>, public will receive </a:t>
            </a:r>
            <a:r>
              <a:rPr lang="en-US" dirty="0">
                <a:solidFill>
                  <a:srgbClr val="FF0000"/>
                </a:solidFill>
              </a:rPr>
              <a:t>backup</a:t>
            </a:r>
            <a:r>
              <a:rPr lang="en-US" dirty="0">
                <a:solidFill>
                  <a:schemeClr val="dk1"/>
                </a:solidFill>
              </a:rPr>
              <a:t> per NWS agreement with ECMWF</a:t>
            </a:r>
            <a:endParaRPr dirty="0">
              <a:solidFill>
                <a:schemeClr val="dk1"/>
              </a:solidFill>
            </a:endParaRPr>
          </a:p>
        </p:txBody>
      </p:sp>
    </p:spTree>
    <p:extLst>
      <p:ext uri="{BB962C8B-B14F-4D97-AF65-F5344CB8AC3E}">
        <p14:creationId xmlns:p14="http://schemas.microsoft.com/office/powerpoint/2010/main" val="14493341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pic>
        <p:nvPicPr>
          <p:cNvPr id="3" name="Picture 2" descr="Brier Skill Score 1-h POP hours 1-17">
            <a:extLst>
              <a:ext uri="{FF2B5EF4-FFF2-40B4-BE49-F238E27FC236}">
                <a16:creationId xmlns:a16="http://schemas.microsoft.com/office/drawing/2014/main" id="{40283B42-D695-644C-8AD1-8E6CF2A4972D}"/>
              </a:ext>
            </a:extLst>
          </p:cNvPr>
          <p:cNvPicPr>
            <a:picLocks noChangeAspect="1"/>
          </p:cNvPicPr>
          <p:nvPr/>
        </p:nvPicPr>
        <p:blipFill>
          <a:blip r:embed="rId3"/>
          <a:stretch>
            <a:fillRect/>
          </a:stretch>
        </p:blipFill>
        <p:spPr>
          <a:xfrm>
            <a:off x="397529" y="743848"/>
            <a:ext cx="4470831" cy="3353124"/>
          </a:xfrm>
          <a:prstGeom prst="rect">
            <a:avLst/>
          </a:prstGeom>
        </p:spPr>
      </p:pic>
      <p:sp>
        <p:nvSpPr>
          <p:cNvPr id="656" name="Google Shape;656;g876d9d0431_0_212"/>
          <p:cNvSpPr txBox="1">
            <a:spLocks noGrp="1"/>
          </p:cNvSpPr>
          <p:nvPr>
            <p:ph type="title"/>
          </p:nvPr>
        </p:nvSpPr>
        <p:spPr>
          <a:prstGeom prst="rect">
            <a:avLst/>
          </a:prstGeom>
          <a:noFill/>
          <a:ln>
            <a:noFill/>
          </a:ln>
        </p:spPr>
        <p:txBody>
          <a:bodyPr spcFirstLastPara="1" wrap="square" lIns="68569" tIns="34275" rIns="68569" bIns="34275" anchor="ctr" anchorCtr="0">
            <a:noAutofit/>
          </a:bodyPr>
          <a:lstStyle/>
          <a:p>
            <a:pPr>
              <a:buSzPts val="3200"/>
            </a:pPr>
            <a:r>
              <a:rPr lang="en-US" sz="3200" dirty="0"/>
              <a:t>CONUS GLMP 1-h </a:t>
            </a:r>
            <a:r>
              <a:rPr lang="en-US" sz="3200" dirty="0" smtClean="0"/>
              <a:t>PoP:</a:t>
            </a:r>
            <a:r>
              <a:rPr lang="en-US" sz="3200" baseline="0" dirty="0" smtClean="0"/>
              <a:t> Verification Warm</a:t>
            </a:r>
            <a:endParaRPr sz="3200" dirty="0"/>
          </a:p>
        </p:txBody>
      </p:sp>
      <p:sp>
        <p:nvSpPr>
          <p:cNvPr id="16" name="Google Shape;497;g876d9d0431_0_45">
            <a:extLst>
              <a:ext uri="{FF2B5EF4-FFF2-40B4-BE49-F238E27FC236}">
                <a16:creationId xmlns:a16="http://schemas.microsoft.com/office/drawing/2014/main" id="{7A481097-4DDE-164F-B503-43755D63005A}"/>
              </a:ext>
            </a:extLst>
          </p:cNvPr>
          <p:cNvSpPr txBox="1"/>
          <p:nvPr/>
        </p:nvSpPr>
        <p:spPr>
          <a:xfrm>
            <a:off x="971757" y="4100912"/>
            <a:ext cx="7374079" cy="528977"/>
          </a:xfrm>
          <a:prstGeom prst="rect">
            <a:avLst/>
          </a:prstGeom>
          <a:noFill/>
          <a:ln>
            <a:noFill/>
          </a:ln>
        </p:spPr>
        <p:txBody>
          <a:bodyPr spcFirstLastPara="1" wrap="square" lIns="68569" tIns="34275" rIns="68569" bIns="34275" anchor="t" anchorCtr="0">
            <a:noAutofit/>
          </a:bodyPr>
          <a:lstStyle/>
          <a:p>
            <a:pPr marL="285750" indent="-285750">
              <a:buSzPts val="2400"/>
              <a:buFont typeface="Arial" panose="020B0604020202020204" pitchFamily="34" charset="0"/>
              <a:buChar char="•"/>
            </a:pPr>
            <a:r>
              <a:rPr lang="en-US" dirty="0">
                <a:solidFill>
                  <a:schemeClr val="dk1"/>
                </a:solidFill>
              </a:rPr>
              <a:t>Meld </a:t>
            </a:r>
            <a:r>
              <a:rPr lang="en-US" b="1" dirty="0">
                <a:solidFill>
                  <a:srgbClr val="FF0000"/>
                </a:solidFill>
              </a:rPr>
              <a:t>primary</a:t>
            </a:r>
            <a:r>
              <a:rPr lang="en-US" dirty="0">
                <a:solidFill>
                  <a:schemeClr val="dk1"/>
                </a:solidFill>
              </a:rPr>
              <a:t> (solid, with ECMWF) improvement over </a:t>
            </a:r>
            <a:r>
              <a:rPr lang="en-US" dirty="0">
                <a:solidFill>
                  <a:srgbClr val="FF0000"/>
                </a:solidFill>
              </a:rPr>
              <a:t>backup</a:t>
            </a:r>
            <a:r>
              <a:rPr lang="en-US" dirty="0">
                <a:solidFill>
                  <a:schemeClr val="dk1"/>
                </a:solidFill>
              </a:rPr>
              <a:t> (dashed, no ECMWF) </a:t>
            </a:r>
            <a:endParaRPr dirty="0">
              <a:solidFill>
                <a:schemeClr val="dk1"/>
              </a:solidFill>
            </a:endParaRPr>
          </a:p>
          <a:p>
            <a:pPr marL="285750" indent="-285750">
              <a:buSzPts val="2400"/>
              <a:buFont typeface="Arial" panose="020B0604020202020204" pitchFamily="34" charset="0"/>
              <a:buChar char="•"/>
            </a:pPr>
            <a:r>
              <a:rPr lang="en-US" dirty="0">
                <a:solidFill>
                  <a:schemeClr val="dk1"/>
                </a:solidFill>
              </a:rPr>
              <a:t>NBM will receive </a:t>
            </a:r>
            <a:r>
              <a:rPr lang="en-US" b="1" dirty="0">
                <a:solidFill>
                  <a:srgbClr val="FF0000"/>
                </a:solidFill>
              </a:rPr>
              <a:t>primary</a:t>
            </a:r>
            <a:r>
              <a:rPr lang="en-US" dirty="0">
                <a:solidFill>
                  <a:schemeClr val="dk1"/>
                </a:solidFill>
              </a:rPr>
              <a:t>, public will receive </a:t>
            </a:r>
            <a:r>
              <a:rPr lang="en-US" dirty="0">
                <a:solidFill>
                  <a:srgbClr val="FF0000"/>
                </a:solidFill>
              </a:rPr>
              <a:t>backup</a:t>
            </a:r>
            <a:r>
              <a:rPr lang="en-US" dirty="0">
                <a:solidFill>
                  <a:schemeClr val="dk1"/>
                </a:solidFill>
              </a:rPr>
              <a:t> per NWS agreement with ECMWF</a:t>
            </a:r>
            <a:endParaRPr dirty="0">
              <a:solidFill>
                <a:schemeClr val="dk1"/>
              </a:solidFill>
            </a:endParaRPr>
          </a:p>
        </p:txBody>
      </p:sp>
      <p:pic>
        <p:nvPicPr>
          <p:cNvPr id="6" name="Picture 5" descr="Brier Skill Score 1-h POP hours 18-38">
            <a:extLst>
              <a:ext uri="{FF2B5EF4-FFF2-40B4-BE49-F238E27FC236}">
                <a16:creationId xmlns:a16="http://schemas.microsoft.com/office/drawing/2014/main" id="{36C5C883-7BDB-4643-B08C-4E19A1F4B264}"/>
              </a:ext>
            </a:extLst>
          </p:cNvPr>
          <p:cNvPicPr>
            <a:picLocks noChangeAspect="1"/>
          </p:cNvPicPr>
          <p:nvPr/>
        </p:nvPicPr>
        <p:blipFill>
          <a:blip r:embed="rId4"/>
          <a:stretch>
            <a:fillRect/>
          </a:stretch>
        </p:blipFill>
        <p:spPr>
          <a:xfrm>
            <a:off x="4450343" y="746632"/>
            <a:ext cx="4470831" cy="3353123"/>
          </a:xfrm>
          <a:prstGeom prst="rect">
            <a:avLst/>
          </a:prstGeom>
        </p:spPr>
      </p:pic>
      <p:sp>
        <p:nvSpPr>
          <p:cNvPr id="15" name="Google Shape;496;g876d9d0431_0_45">
            <a:extLst>
              <a:ext uri="{FF2B5EF4-FFF2-40B4-BE49-F238E27FC236}">
                <a16:creationId xmlns:a16="http://schemas.microsoft.com/office/drawing/2014/main" id="{34C565BD-4521-4B41-ACBA-BDDA0B3B8D19}"/>
              </a:ext>
            </a:extLst>
          </p:cNvPr>
          <p:cNvSpPr txBox="1"/>
          <p:nvPr/>
        </p:nvSpPr>
        <p:spPr>
          <a:xfrm>
            <a:off x="1144930" y="777629"/>
            <a:ext cx="6937436" cy="330497"/>
          </a:xfrm>
          <a:prstGeom prst="rect">
            <a:avLst/>
          </a:prstGeom>
          <a:solidFill>
            <a:schemeClr val="lt1"/>
          </a:solidFill>
          <a:ln w="9525" cap="flat" cmpd="sng">
            <a:solidFill>
              <a:srgbClr val="0000FF"/>
            </a:solidFill>
            <a:prstDash val="solid"/>
            <a:round/>
            <a:headEnd type="none" w="sm" len="sm"/>
            <a:tailEnd type="none" w="sm" len="sm"/>
          </a:ln>
        </p:spPr>
        <p:txBody>
          <a:bodyPr spcFirstLastPara="1" wrap="square" lIns="68569" tIns="34275" rIns="68569" bIns="34275" anchor="t" anchorCtr="0">
            <a:noAutofit/>
          </a:bodyPr>
          <a:lstStyle/>
          <a:p>
            <a:pPr algn="ctr"/>
            <a:r>
              <a:rPr lang="en-US" sz="1500" dirty="0"/>
              <a:t>1-h PoP, 00z, All Regions, Warm season, Dependent Sample</a:t>
            </a:r>
            <a:endParaRPr sz="1050" dirty="0"/>
          </a:p>
        </p:txBody>
      </p:sp>
    </p:spTree>
    <p:extLst>
      <p:ext uri="{BB962C8B-B14F-4D97-AF65-F5344CB8AC3E}">
        <p14:creationId xmlns:p14="http://schemas.microsoft.com/office/powerpoint/2010/main" val="33517958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grpSp>
        <p:nvGrpSpPr>
          <p:cNvPr id="2" name="Group 1" descr="Loop of LAMP 1-h POP on map"/>
          <p:cNvGrpSpPr>
            <a:grpSpLocks noChangeAspect="1"/>
          </p:cNvGrpSpPr>
          <p:nvPr/>
        </p:nvGrpSpPr>
        <p:grpSpPr>
          <a:xfrm>
            <a:off x="863585" y="628650"/>
            <a:ext cx="3590787" cy="2839595"/>
            <a:chOff x="1947488" y="863127"/>
            <a:chExt cx="5342175" cy="4224592"/>
          </a:xfrm>
        </p:grpSpPr>
        <p:pic>
          <p:nvPicPr>
            <p:cNvPr id="706" name="Google Shape;706;g876d9d0431_0_292" descr="Loop of LAMP 1-h POP on map"/>
            <p:cNvPicPr preferRelativeResize="0"/>
            <p:nvPr/>
          </p:nvPicPr>
          <p:blipFill>
            <a:blip r:embed="rId3">
              <a:alphaModFix/>
            </a:blip>
            <a:stretch>
              <a:fillRect/>
            </a:stretch>
          </p:blipFill>
          <p:spPr>
            <a:xfrm>
              <a:off x="1947489" y="863127"/>
              <a:ext cx="5342174" cy="4224592"/>
            </a:xfrm>
            <a:prstGeom prst="rect">
              <a:avLst/>
            </a:prstGeom>
            <a:noFill/>
            <a:ln>
              <a:solidFill>
                <a:srgbClr val="FF0000"/>
              </a:solidFill>
            </a:ln>
          </p:spPr>
        </p:pic>
        <p:sp>
          <p:nvSpPr>
            <p:cNvPr id="707" name="Google Shape;707;g876d9d0431_0_292"/>
            <p:cNvSpPr txBox="1"/>
            <p:nvPr/>
          </p:nvSpPr>
          <p:spPr>
            <a:xfrm>
              <a:off x="1947488" y="4675969"/>
              <a:ext cx="5342175" cy="411750"/>
            </a:xfrm>
            <a:prstGeom prst="rect">
              <a:avLst/>
            </a:prstGeom>
            <a:solidFill>
              <a:schemeClr val="lt1"/>
            </a:solidFill>
            <a:ln>
              <a:solidFill>
                <a:srgbClr val="FF0000"/>
              </a:solidFill>
            </a:ln>
          </p:spPr>
          <p:txBody>
            <a:bodyPr spcFirstLastPara="1" wrap="square" lIns="68569" tIns="68569" rIns="68569" bIns="68569" anchor="ctr" anchorCtr="0">
              <a:noAutofit/>
            </a:bodyPr>
            <a:lstStyle/>
            <a:p>
              <a:pPr algn="ctr"/>
              <a:r>
                <a:rPr lang="en-US" sz="1500" dirty="0"/>
                <a:t>12/21/2018, 00Z cycle, 1-38 hours</a:t>
              </a:r>
              <a:endParaRPr sz="1500" dirty="0"/>
            </a:p>
          </p:txBody>
        </p:sp>
      </p:grpSp>
      <p:sp>
        <p:nvSpPr>
          <p:cNvPr id="708" name="Google Shape;708;g876d9d0431_0_292"/>
          <p:cNvSpPr txBox="1">
            <a:spLocks noGrp="1"/>
          </p:cNvSpPr>
          <p:nvPr>
            <p:ph type="title" idx="4294967295"/>
          </p:nvPr>
        </p:nvSpPr>
        <p:spPr>
          <a:xfrm>
            <a:off x="491067" y="0"/>
            <a:ext cx="8348133" cy="628650"/>
          </a:xfrm>
          <a:prstGeom prst="rect">
            <a:avLst/>
          </a:prstGeom>
          <a:noFill/>
          <a:ln>
            <a:noFill/>
          </a:ln>
        </p:spPr>
        <p:txBody>
          <a:bodyPr spcFirstLastPara="1" wrap="square" lIns="68569" tIns="34275" rIns="68569" bIns="34275" anchor="ctr" anchorCtr="0">
            <a:noAutofit/>
          </a:bodyPr>
          <a:lstStyle/>
          <a:p>
            <a:pPr algn="ctr">
              <a:buClr>
                <a:schemeClr val="dk1"/>
              </a:buClr>
            </a:pPr>
            <a:r>
              <a:rPr lang="en-US" dirty="0">
                <a:solidFill>
                  <a:schemeClr val="bg2"/>
                </a:solidFill>
              </a:rPr>
              <a:t>CONUS GLMP 1-h </a:t>
            </a:r>
            <a:r>
              <a:rPr lang="en-US" dirty="0" smtClean="0">
                <a:solidFill>
                  <a:schemeClr val="bg2"/>
                </a:solidFill>
              </a:rPr>
              <a:t>PoP:</a:t>
            </a:r>
            <a:r>
              <a:rPr lang="en-US" baseline="0" dirty="0" smtClean="0">
                <a:solidFill>
                  <a:schemeClr val="bg2"/>
                </a:solidFill>
              </a:rPr>
              <a:t> Grids to Stations</a:t>
            </a:r>
            <a:endParaRPr dirty="0">
              <a:solidFill>
                <a:schemeClr val="bg2"/>
              </a:solidFill>
            </a:endParaRPr>
          </a:p>
        </p:txBody>
      </p:sp>
      <p:sp>
        <p:nvSpPr>
          <p:cNvPr id="3" name="TextBox 2"/>
          <p:cNvSpPr txBox="1"/>
          <p:nvPr/>
        </p:nvSpPr>
        <p:spPr>
          <a:xfrm>
            <a:off x="5311301" y="1078951"/>
            <a:ext cx="3248527" cy="1938992"/>
          </a:xfrm>
          <a:prstGeom prst="rect">
            <a:avLst/>
          </a:prstGeom>
          <a:noFill/>
          <a:ln w="12700">
            <a:noFill/>
          </a:ln>
        </p:spPr>
        <p:txBody>
          <a:bodyPr wrap="square" rtlCol="0">
            <a:spAutoFit/>
          </a:bodyPr>
          <a:lstStyle/>
          <a:p>
            <a:pPr algn="ctr"/>
            <a:r>
              <a:rPr lang="en-US" sz="2000" dirty="0" smtClean="0">
                <a:solidFill>
                  <a:srgbClr val="0432FF"/>
                </a:solidFill>
              </a:rPr>
              <a:t>Gridded POPs are interpolated to CONUS stations for the LAMP bulletins (1- and 6-h POPs) and BUFR messages</a:t>
            </a:r>
            <a:br>
              <a:rPr lang="en-US" sz="2000" dirty="0" smtClean="0">
                <a:solidFill>
                  <a:srgbClr val="0432FF"/>
                </a:solidFill>
              </a:rPr>
            </a:br>
            <a:r>
              <a:rPr lang="en-US" sz="2000" dirty="0" smtClean="0">
                <a:solidFill>
                  <a:srgbClr val="0432FF"/>
                </a:solidFill>
              </a:rPr>
              <a:t>(6- and 12- POPS).</a:t>
            </a:r>
            <a:endParaRPr lang="en-US" sz="2000" dirty="0">
              <a:solidFill>
                <a:srgbClr val="0432FF"/>
              </a:solidFill>
            </a:endParaRPr>
          </a:p>
        </p:txBody>
      </p:sp>
      <p:sp>
        <p:nvSpPr>
          <p:cNvPr id="7" name="TextBox 6"/>
          <p:cNvSpPr txBox="1"/>
          <p:nvPr/>
        </p:nvSpPr>
        <p:spPr>
          <a:xfrm>
            <a:off x="1702469" y="4188741"/>
            <a:ext cx="5739062" cy="369332"/>
          </a:xfrm>
          <a:prstGeom prst="rect">
            <a:avLst/>
          </a:prstGeom>
          <a:solidFill>
            <a:srgbClr val="FF0000"/>
          </a:solidFill>
        </p:spPr>
        <p:txBody>
          <a:bodyPr wrap="square" rtlCol="0">
            <a:spAutoFit/>
          </a:bodyPr>
          <a:lstStyle/>
          <a:p>
            <a:r>
              <a:rPr lang="pt-BR" sz="900" dirty="0" smtClean="0">
                <a:solidFill>
                  <a:schemeClr val="bg1"/>
                </a:solidFill>
                <a:latin typeface="Courier New" panose="02070309020205020404" pitchFamily="49" charset="0"/>
                <a:cs typeface="Courier New" panose="02070309020205020404" pitchFamily="49" charset="0"/>
              </a:rPr>
              <a:t>P01   </a:t>
            </a:r>
            <a:r>
              <a:rPr lang="pt-BR" sz="900" dirty="0">
                <a:solidFill>
                  <a:schemeClr val="bg1"/>
                </a:solidFill>
                <a:latin typeface="Courier New" panose="02070309020205020404" pitchFamily="49" charset="0"/>
                <a:cs typeface="Courier New" panose="02070309020205020404" pitchFamily="49" charset="0"/>
              </a:rPr>
              <a:t>0  5  4  6  7  7  8  9  9 16 21 21 25 24 32 39 44 46 38 29 24 10  8  8  7 </a:t>
            </a:r>
          </a:p>
          <a:p>
            <a:r>
              <a:rPr lang="pt-BR" sz="900" dirty="0" smtClean="0">
                <a:solidFill>
                  <a:schemeClr val="bg1"/>
                </a:solidFill>
                <a:latin typeface="Courier New" panose="02070309020205020404" pitchFamily="49" charset="0"/>
                <a:cs typeface="Courier New" panose="02070309020205020404" pitchFamily="49" charset="0"/>
              </a:rPr>
              <a:t>PC1   </a:t>
            </a:r>
            <a:r>
              <a:rPr lang="pt-BR" sz="900" dirty="0">
                <a:solidFill>
                  <a:schemeClr val="bg1"/>
                </a:solidFill>
                <a:latin typeface="Courier New" panose="02070309020205020404" pitchFamily="49" charset="0"/>
                <a:cs typeface="Courier New" panose="02070309020205020404" pitchFamily="49" charset="0"/>
              </a:rPr>
              <a:t>N  N  N  N  N  N  N  N  N  N  N  N  N  N  Y  Y  Y  Y  Y  Y  Y  N  N  N  N </a:t>
            </a:r>
          </a:p>
        </p:txBody>
      </p:sp>
      <p:cxnSp>
        <p:nvCxnSpPr>
          <p:cNvPr id="8" name="Curved Connector 7" descr="Curved connector"/>
          <p:cNvCxnSpPr>
            <a:stCxn id="706" idx="3"/>
          </p:cNvCxnSpPr>
          <p:nvPr/>
        </p:nvCxnSpPr>
        <p:spPr>
          <a:xfrm>
            <a:off x="4454372" y="2048448"/>
            <a:ext cx="514670" cy="2048447"/>
          </a:xfrm>
          <a:prstGeom prst="curvedConnector2">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037130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0"/>
          <p:cNvSpPr txBox="1">
            <a:spLocks noGrp="1"/>
          </p:cNvSpPr>
          <p:nvPr>
            <p:ph type="title"/>
          </p:nvPr>
        </p:nvSpPr>
        <p:spPr>
          <a:xfrm>
            <a:off x="228600" y="1699903"/>
            <a:ext cx="8686800" cy="1743694"/>
          </a:xfrm>
          <a:prstGeom prst="rect">
            <a:avLst/>
          </a:prstGeom>
          <a:noFill/>
          <a:ln>
            <a:noFill/>
          </a:ln>
        </p:spPr>
        <p:txBody>
          <a:bodyPr spcFirstLastPara="1" wrap="square" lIns="91425" tIns="91425" rIns="91425" bIns="91425" anchor="t" anchorCtr="0">
            <a:noAutofit/>
          </a:bodyPr>
          <a:lstStyle/>
          <a:p>
            <a:pPr lvl="0" algn="ctr"/>
            <a:r>
              <a:rPr lang="en" sz="4800" dirty="0">
                <a:ea typeface="Libre Franklin Medium"/>
                <a:cs typeface="Libre Franklin Medium"/>
                <a:sym typeface="Libre Franklin Medium"/>
              </a:rPr>
              <a:t>LAMP/GLMP </a:t>
            </a:r>
            <a:r>
              <a:rPr lang="en" sz="4800" dirty="0" smtClean="0">
                <a:latin typeface="+mj-lt"/>
                <a:ea typeface="Libre Franklin Medium"/>
                <a:cs typeface="Libre Franklin Medium"/>
                <a:sym typeface="Libre Franklin Medium"/>
              </a:rPr>
              <a:t>V2.3 Upgrades:</a:t>
            </a:r>
            <a:br>
              <a:rPr lang="en" sz="4800" dirty="0" smtClean="0">
                <a:latin typeface="+mj-lt"/>
                <a:ea typeface="Libre Franklin Medium"/>
                <a:cs typeface="Libre Franklin Medium"/>
                <a:sym typeface="Libre Franklin Medium"/>
              </a:rPr>
            </a:br>
            <a:r>
              <a:rPr lang="en" sz="3600" dirty="0" smtClean="0">
                <a:latin typeface="+mj-lt"/>
                <a:ea typeface="Libre Franklin Medium"/>
                <a:cs typeface="Libre Franklin Medium"/>
                <a:sym typeface="Libre Franklin Medium"/>
              </a:rPr>
              <a:t>5. Conditional C&amp;V </a:t>
            </a:r>
            <a:r>
              <a:rPr lang="en" sz="3600" dirty="0" smtClean="0">
                <a:latin typeface="+mj-lt"/>
                <a:ea typeface="Libre Franklin Medium"/>
                <a:cs typeface="Libre Franklin Medium"/>
                <a:sym typeface="Libre Franklin Medium"/>
              </a:rPr>
              <a:t>upgrades</a:t>
            </a:r>
            <a:endParaRPr sz="3600" dirty="0">
              <a:latin typeface="+mj-lt"/>
            </a:endParaRPr>
          </a:p>
        </p:txBody>
      </p:sp>
    </p:spTree>
    <p:extLst>
      <p:ext uri="{BB962C8B-B14F-4D97-AF65-F5344CB8AC3E}">
        <p14:creationId xmlns:p14="http://schemas.microsoft.com/office/powerpoint/2010/main" val="4412603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28"/>
          <p:cNvSpPr txBox="1">
            <a:spLocks noGrp="1"/>
          </p:cNvSpPr>
          <p:nvPr>
            <p:ph type="body" idx="1"/>
          </p:nvPr>
        </p:nvSpPr>
        <p:spPr>
          <a:xfrm>
            <a:off x="620035" y="601542"/>
            <a:ext cx="8094197" cy="3809250"/>
          </a:xfrm>
          <a:prstGeom prst="rect">
            <a:avLst/>
          </a:prstGeom>
          <a:noFill/>
          <a:ln>
            <a:noFill/>
          </a:ln>
        </p:spPr>
        <p:txBody>
          <a:bodyPr spcFirstLastPara="1" wrap="square" lIns="68569" tIns="34275" rIns="68569" bIns="34275" anchor="t" anchorCtr="0">
            <a:noAutofit/>
          </a:bodyPr>
          <a:lstStyle/>
          <a:p>
            <a:pPr marL="257175">
              <a:lnSpc>
                <a:spcPct val="120000"/>
              </a:lnSpc>
              <a:spcBef>
                <a:spcPts val="0"/>
              </a:spcBef>
              <a:buSzPts val="2000"/>
              <a:buChar char="●"/>
            </a:pPr>
            <a:r>
              <a:rPr lang="en-US" sz="2400" dirty="0" smtClean="0"/>
              <a:t>LAMP supports the National Blend of Models:</a:t>
            </a:r>
          </a:p>
          <a:p>
            <a:pPr marL="557213" lvl="1" indent="-209550">
              <a:lnSpc>
                <a:spcPct val="120000"/>
              </a:lnSpc>
              <a:spcBef>
                <a:spcPts val="0"/>
              </a:spcBef>
              <a:buClr>
                <a:srgbClr val="4A86E8"/>
              </a:buClr>
              <a:buSzPts val="1700"/>
              <a:buChar char="○"/>
            </a:pPr>
            <a:r>
              <a:rPr lang="en-US" sz="1800" dirty="0" smtClean="0">
                <a:solidFill>
                  <a:srgbClr val="4A86E8"/>
                </a:solidFill>
              </a:rPr>
              <a:t>The National Blend of Models (NBM) provides a skillful and spatially consistent gridded starting point for making National Digital Forecast Database (NDFD) forecasts.  </a:t>
            </a:r>
          </a:p>
          <a:p>
            <a:pPr marL="557213" lvl="1" indent="-223838">
              <a:lnSpc>
                <a:spcPct val="120000"/>
              </a:lnSpc>
              <a:spcBef>
                <a:spcPts val="0"/>
              </a:spcBef>
              <a:buSzPts val="2000"/>
              <a:buChar char="○"/>
            </a:pPr>
            <a:r>
              <a:rPr lang="en-US" sz="1800" dirty="0" smtClean="0">
                <a:solidFill>
                  <a:srgbClr val="4A86E8"/>
                </a:solidFill>
              </a:rPr>
              <a:t>NBM is key component to NWS efforts to evolve and build a Weather Ready Nation. </a:t>
            </a:r>
            <a:endParaRPr lang="en-US" sz="1800" dirty="0" smtClean="0"/>
          </a:p>
          <a:p>
            <a:pPr marL="257175">
              <a:lnSpc>
                <a:spcPct val="120000"/>
              </a:lnSpc>
              <a:spcBef>
                <a:spcPts val="0"/>
              </a:spcBef>
              <a:buSzPts val="2000"/>
              <a:buChar char="●"/>
            </a:pPr>
            <a:endParaRPr sz="1800" dirty="0"/>
          </a:p>
        </p:txBody>
      </p:sp>
      <p:sp>
        <p:nvSpPr>
          <p:cNvPr id="378" name="Google Shape;378;p28"/>
          <p:cNvSpPr txBox="1">
            <a:spLocks noGrp="1"/>
          </p:cNvSpPr>
          <p:nvPr>
            <p:ph type="sldNum" idx="4294967295"/>
          </p:nvPr>
        </p:nvSpPr>
        <p:spPr>
          <a:xfrm>
            <a:off x="7560587" y="4749850"/>
            <a:ext cx="411524" cy="393749"/>
          </a:xfrm>
          <a:prstGeom prst="rect">
            <a:avLst/>
          </a:prstGeom>
          <a:noFill/>
          <a:ln>
            <a:noFill/>
          </a:ln>
        </p:spPr>
        <p:txBody>
          <a:bodyPr spcFirstLastPara="1" wrap="square" lIns="68569" tIns="68569" rIns="68569" bIns="68569" anchor="ctr" anchorCtr="0">
            <a:noAutofit/>
          </a:bodyPr>
          <a:lstStyle/>
          <a:p>
            <a:pPr>
              <a:buSzPts val="350"/>
            </a:pPr>
            <a:fld id="{00000000-1234-1234-1234-123412341234}" type="slidenum">
              <a:rPr lang="en-US" sz="1050"/>
              <a:pPr>
                <a:buSzPts val="350"/>
              </a:pPr>
              <a:t>6</a:t>
            </a:fld>
            <a:endParaRPr sz="1050" dirty="0"/>
          </a:p>
        </p:txBody>
      </p:sp>
      <p:sp>
        <p:nvSpPr>
          <p:cNvPr id="7" name="Shape 201"/>
          <p:cNvSpPr txBox="1"/>
          <p:nvPr/>
        </p:nvSpPr>
        <p:spPr>
          <a:xfrm>
            <a:off x="1680863" y="0"/>
            <a:ext cx="6186825" cy="514350"/>
          </a:xfrm>
          <a:prstGeom prst="rect">
            <a:avLst/>
          </a:prstGeom>
          <a:noFill/>
          <a:ln>
            <a:noFill/>
          </a:ln>
        </p:spPr>
        <p:txBody>
          <a:bodyPr lIns="68569" tIns="68569" rIns="68569" bIns="68569" anchor="t" anchorCtr="0">
            <a:noAutofit/>
          </a:bodyPr>
          <a:lstStyle/>
          <a:p>
            <a:pPr algn="ctr">
              <a:buClr>
                <a:srgbClr val="FF0000"/>
              </a:buClr>
              <a:buSzPct val="25000"/>
            </a:pPr>
            <a:r>
              <a:rPr lang="en-US" sz="3200" b="1" dirty="0" smtClean="0">
                <a:solidFill>
                  <a:schemeClr val="bg2"/>
                </a:solidFill>
                <a:latin typeface="Arial" panose="020B0604020202020204" pitchFamily="34" charset="0"/>
                <a:cs typeface="Arial" panose="020B0604020202020204" pitchFamily="34" charset="0"/>
              </a:rPr>
              <a:t>LAMP</a:t>
            </a:r>
            <a:r>
              <a:rPr lang="en-US" sz="3200" dirty="0" smtClean="0">
                <a:solidFill>
                  <a:schemeClr val="bg2"/>
                </a:solidFill>
                <a:latin typeface="Arial" panose="020B0604020202020204" pitchFamily="34" charset="0"/>
                <a:cs typeface="Arial" panose="020B0604020202020204" pitchFamily="34" charset="0"/>
              </a:rPr>
              <a:t> </a:t>
            </a:r>
            <a:r>
              <a:rPr lang="en-US" sz="3200" b="1" dirty="0" smtClean="0">
                <a:solidFill>
                  <a:schemeClr val="bg2"/>
                </a:solidFill>
                <a:latin typeface="Arial" panose="020B0604020202020204" pitchFamily="34" charset="0"/>
                <a:cs typeface="Arial" panose="020B0604020202020204" pitchFamily="34" charset="0"/>
              </a:rPr>
              <a:t>Background</a:t>
            </a:r>
            <a:endParaRPr lang="en" sz="3200" b="1" dirty="0" smtClean="0">
              <a:solidFill>
                <a:schemeClr val="bg2"/>
              </a:solidFill>
              <a:latin typeface="Arial" panose="020B0604020202020204" pitchFamily="34" charset="0"/>
              <a:cs typeface="Arial" panose="020B0604020202020204" pitchFamily="34" charset="0"/>
            </a:endParaRPr>
          </a:p>
          <a:p>
            <a:endParaRPr sz="3200" dirty="0" smtClean="0">
              <a:solidFill>
                <a:srgbClr val="0000FF"/>
              </a:solidFill>
            </a:endParaRPr>
          </a:p>
          <a:p>
            <a:pPr marL="742950" lvl="1" indent="-342900">
              <a:buClr>
                <a:srgbClr val="0000FF"/>
              </a:buClr>
              <a:buSzPct val="100000"/>
              <a:buFont typeface="+mj-lt"/>
              <a:buAutoNum type="arabicPeriod"/>
            </a:pPr>
            <a:endParaRPr lang="en" sz="3200" dirty="0">
              <a:solidFill>
                <a:srgbClr val="0000FF"/>
              </a:solidFill>
            </a:endParaRPr>
          </a:p>
        </p:txBody>
      </p:sp>
      <p:sp>
        <p:nvSpPr>
          <p:cNvPr id="6" name="Title 5" hidden="1"/>
          <p:cNvSpPr>
            <a:spLocks noGrp="1"/>
          </p:cNvSpPr>
          <p:nvPr>
            <p:ph type="title"/>
          </p:nvPr>
        </p:nvSpPr>
        <p:spPr/>
        <p:txBody>
          <a:bodyPr/>
          <a:lstStyle/>
          <a:p>
            <a:r>
              <a:rPr lang="en-US" dirty="0" smtClean="0"/>
              <a:t>LAMP</a:t>
            </a:r>
            <a:r>
              <a:rPr lang="en-US" baseline="0" dirty="0" smtClean="0"/>
              <a:t> Supports the NBM</a:t>
            </a:r>
            <a:endParaRPr lang="en-US" dirty="0"/>
          </a:p>
        </p:txBody>
      </p:sp>
    </p:spTree>
    <p:extLst>
      <p:ext uri="{BB962C8B-B14F-4D97-AF65-F5344CB8AC3E}">
        <p14:creationId xmlns:p14="http://schemas.microsoft.com/office/powerpoint/2010/main" val="15746471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9" name="Google Shape;379;p28"/>
          <p:cNvSpPr txBox="1">
            <a:spLocks noGrp="1"/>
          </p:cNvSpPr>
          <p:nvPr>
            <p:ph type="title"/>
          </p:nvPr>
        </p:nvSpPr>
        <p:spPr>
          <a:prstGeom prst="rect">
            <a:avLst/>
          </a:prstGeom>
          <a:noFill/>
          <a:ln>
            <a:noFill/>
          </a:ln>
        </p:spPr>
        <p:txBody>
          <a:bodyPr spcFirstLastPara="1" wrap="square" lIns="68569" tIns="34275" rIns="68569" bIns="34275" anchor="ctr" anchorCtr="0">
            <a:normAutofit fontScale="90000"/>
          </a:bodyPr>
          <a:lstStyle/>
          <a:p>
            <a:pPr>
              <a:buSzPts val="3200"/>
            </a:pPr>
            <a:r>
              <a:rPr lang="en-US" sz="3200" dirty="0"/>
              <a:t>LMP/GLMP V2.3 </a:t>
            </a:r>
            <a:r>
              <a:rPr lang="en-US" sz="3200" dirty="0" smtClean="0"/>
              <a:t>Upgrades: Conditional C&amp;V</a:t>
            </a:r>
            <a:endParaRPr sz="3200" dirty="0"/>
          </a:p>
        </p:txBody>
      </p:sp>
      <p:sp>
        <p:nvSpPr>
          <p:cNvPr id="377" name="Google Shape;377;p28"/>
          <p:cNvSpPr txBox="1">
            <a:spLocks noGrp="1"/>
          </p:cNvSpPr>
          <p:nvPr>
            <p:ph type="body" idx="1"/>
          </p:nvPr>
        </p:nvSpPr>
        <p:spPr>
          <a:xfrm>
            <a:off x="320040" y="521208"/>
            <a:ext cx="8229600" cy="4105656"/>
          </a:xfrm>
          <a:prstGeom prst="rect">
            <a:avLst/>
          </a:prstGeom>
          <a:noFill/>
          <a:ln>
            <a:noFill/>
          </a:ln>
        </p:spPr>
        <p:txBody>
          <a:bodyPr spcFirstLastPara="1" wrap="square" lIns="68569" tIns="34275" rIns="68569" bIns="34275" anchor="t" anchorCtr="0">
            <a:noAutofit/>
          </a:bodyPr>
          <a:lstStyle/>
          <a:p>
            <a:pPr marL="428625" lvl="1" indent="-342900">
              <a:lnSpc>
                <a:spcPct val="120000"/>
              </a:lnSpc>
              <a:spcBef>
                <a:spcPts val="300"/>
              </a:spcBef>
              <a:buSzPct val="100000"/>
              <a:buFont typeface="Arial" panose="020B0604020202020204" pitchFamily="34" charset="0"/>
              <a:buChar char="•"/>
            </a:pPr>
            <a:r>
              <a:rPr lang="en-US" sz="2400" dirty="0" smtClean="0"/>
              <a:t>V2.3.0 </a:t>
            </a:r>
            <a:r>
              <a:rPr lang="en-US" sz="2400" dirty="0" smtClean="0"/>
              <a:t>highlights</a:t>
            </a:r>
            <a:r>
              <a:rPr lang="en-US" sz="2400" dirty="0"/>
              <a:t>:</a:t>
            </a:r>
            <a:endParaRPr sz="2400" dirty="0"/>
          </a:p>
          <a:p>
            <a:pPr marL="690563" lvl="1" indent="-342900">
              <a:lnSpc>
                <a:spcPct val="120000"/>
              </a:lnSpc>
              <a:spcBef>
                <a:spcPts val="0"/>
              </a:spcBef>
              <a:buClr>
                <a:srgbClr val="4A86E8"/>
              </a:buClr>
              <a:buSzPts val="1700"/>
              <a:buFont typeface="+mj-lt"/>
              <a:buAutoNum type="arabicPeriod" startAt="5"/>
            </a:pPr>
            <a:r>
              <a:rPr lang="en-US" sz="1600" dirty="0" smtClean="0">
                <a:solidFill>
                  <a:srgbClr val="4A86E8"/>
                </a:solidFill>
              </a:rPr>
              <a:t>Refresh </a:t>
            </a:r>
            <a:r>
              <a:rPr lang="en-US" sz="1600" dirty="0">
                <a:solidFill>
                  <a:srgbClr val="4A86E8"/>
                </a:solidFill>
              </a:rPr>
              <a:t>of CONUS </a:t>
            </a:r>
            <a:r>
              <a:rPr lang="en-US" sz="1600" dirty="0">
                <a:solidFill>
                  <a:srgbClr val="FF0000"/>
                </a:solidFill>
              </a:rPr>
              <a:t>conditional ceiling height and conditional visibility guidance </a:t>
            </a:r>
            <a:r>
              <a:rPr lang="en-US" sz="1600" dirty="0">
                <a:solidFill>
                  <a:srgbClr val="4A86E8"/>
                </a:solidFill>
              </a:rPr>
              <a:t>at stations to incorporate the HRRR and extension to 38 hours. </a:t>
            </a:r>
            <a:endParaRPr lang="en-US" sz="1600" dirty="0" smtClean="0">
              <a:solidFill>
                <a:srgbClr val="4A86E8"/>
              </a:solidFill>
            </a:endParaRPr>
          </a:p>
          <a:p>
            <a:pPr marL="914400" lvl="2" indent="-223838">
              <a:lnSpc>
                <a:spcPct val="120000"/>
              </a:lnSpc>
              <a:buClr>
                <a:srgbClr val="4A86E8"/>
              </a:buClr>
              <a:buSzPts val="1700"/>
              <a:buFont typeface="Arial" panose="020B0604020202020204" pitchFamily="34" charset="0"/>
              <a:buChar char="•"/>
            </a:pPr>
            <a:r>
              <a:rPr lang="en-US" sz="1600" dirty="0" smtClean="0">
                <a:solidFill>
                  <a:srgbClr val="FF0000"/>
                </a:solidFill>
              </a:rPr>
              <a:t>Updated</a:t>
            </a:r>
            <a:r>
              <a:rPr lang="en-US" sz="1600" dirty="0" smtClean="0">
                <a:solidFill>
                  <a:srgbClr val="4A86E8"/>
                </a:solidFill>
              </a:rPr>
              <a:t> </a:t>
            </a:r>
            <a:r>
              <a:rPr lang="en-US" sz="1600" dirty="0">
                <a:solidFill>
                  <a:srgbClr val="4A86E8"/>
                </a:solidFill>
              </a:rPr>
              <a:t>guidance at stations will replace the current guidance in the 1-25 hour period in the LAV text bulletins and the LAMP BUFR messages.  </a:t>
            </a:r>
            <a:endParaRPr lang="en-US" sz="1600" dirty="0" smtClean="0">
              <a:solidFill>
                <a:srgbClr val="4A86E8"/>
              </a:solidFill>
            </a:endParaRPr>
          </a:p>
          <a:p>
            <a:pPr marL="914400" lvl="2" indent="-223838">
              <a:lnSpc>
                <a:spcPct val="120000"/>
              </a:lnSpc>
              <a:buClr>
                <a:srgbClr val="4A86E8"/>
              </a:buClr>
              <a:buSzPts val="1700"/>
              <a:buFont typeface="Arial" panose="020B0604020202020204" pitchFamily="34" charset="0"/>
              <a:buChar char="•"/>
            </a:pPr>
            <a:r>
              <a:rPr lang="en-US" sz="1600" dirty="0" smtClean="0">
                <a:solidFill>
                  <a:srgbClr val="FF0000"/>
                </a:solidFill>
              </a:rPr>
              <a:t>New</a:t>
            </a:r>
            <a:r>
              <a:rPr lang="en-US" sz="1600" dirty="0" smtClean="0">
                <a:solidFill>
                  <a:srgbClr val="4A86E8"/>
                </a:solidFill>
              </a:rPr>
              <a:t> </a:t>
            </a:r>
            <a:r>
              <a:rPr lang="en-US" sz="1600" dirty="0">
                <a:solidFill>
                  <a:srgbClr val="4A86E8"/>
                </a:solidFill>
              </a:rPr>
              <a:t>guidance for 26-38 hours will be added to the LAMP text bulletins (26-38 hours and 1-38 hours</a:t>
            </a:r>
            <a:r>
              <a:rPr lang="en-US" sz="1600" dirty="0" smtClean="0">
                <a:solidFill>
                  <a:srgbClr val="4A86E8"/>
                </a:solidFill>
              </a:rPr>
              <a:t>).</a:t>
            </a:r>
          </a:p>
          <a:p>
            <a:pPr marL="914400" lvl="2" indent="-223838">
              <a:lnSpc>
                <a:spcPct val="120000"/>
              </a:lnSpc>
              <a:buClr>
                <a:srgbClr val="4A86E8"/>
              </a:buClr>
              <a:buSzPts val="1700"/>
              <a:buFont typeface="Arial" panose="020B0604020202020204" pitchFamily="34" charset="0"/>
              <a:buChar char="•"/>
            </a:pPr>
            <a:r>
              <a:rPr lang="en-US" sz="1600" dirty="0" smtClean="0">
                <a:solidFill>
                  <a:srgbClr val="4A86E8"/>
                </a:solidFill>
              </a:rPr>
              <a:t>Conditional ceiling and visibility guidance is used in AWIPS in AvnFPS</a:t>
            </a:r>
            <a:endParaRPr lang="en-US" sz="1600" dirty="0">
              <a:solidFill>
                <a:srgbClr val="4A86E8"/>
              </a:solidFill>
            </a:endParaRPr>
          </a:p>
          <a:p>
            <a:pPr marL="1033463" lvl="2" indent="-342900">
              <a:lnSpc>
                <a:spcPct val="120000"/>
              </a:lnSpc>
              <a:buClr>
                <a:srgbClr val="4A86E8"/>
              </a:buClr>
              <a:buSzPts val="1700"/>
              <a:buFont typeface="+mj-lt"/>
              <a:buAutoNum type="arabicPeriod" startAt="5"/>
            </a:pPr>
            <a:endParaRPr lang="en-US" sz="1600" dirty="0" smtClean="0">
              <a:solidFill>
                <a:srgbClr val="4A86E8"/>
              </a:solidFill>
            </a:endParaRPr>
          </a:p>
          <a:p>
            <a:pPr marL="557213" lvl="1" indent="-209550">
              <a:lnSpc>
                <a:spcPct val="120000"/>
              </a:lnSpc>
              <a:spcBef>
                <a:spcPts val="0"/>
              </a:spcBef>
              <a:buClr>
                <a:srgbClr val="4A86E8"/>
              </a:buClr>
              <a:buSzPts val="1700"/>
              <a:buChar char="○"/>
            </a:pPr>
            <a:endParaRPr sz="1600" dirty="0">
              <a:solidFill>
                <a:srgbClr val="4A86E8"/>
              </a:solidFill>
            </a:endParaRPr>
          </a:p>
        </p:txBody>
      </p:sp>
    </p:spTree>
    <p:extLst>
      <p:ext uri="{BB962C8B-B14F-4D97-AF65-F5344CB8AC3E}">
        <p14:creationId xmlns:p14="http://schemas.microsoft.com/office/powerpoint/2010/main" val="13116231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5"/>
          <p:cNvSpPr txBox="1">
            <a:spLocks noGrp="1"/>
          </p:cNvSpPr>
          <p:nvPr>
            <p:ph type="title"/>
          </p:nvPr>
        </p:nvSpPr>
        <p:spPr>
          <a:xfrm>
            <a:off x="1507881" y="-57150"/>
            <a:ext cx="6172200" cy="857250"/>
          </a:xfrm>
          <a:prstGeom prst="rect">
            <a:avLst/>
          </a:prstGeom>
          <a:noFill/>
          <a:ln>
            <a:noFill/>
          </a:ln>
        </p:spPr>
        <p:txBody>
          <a:bodyPr spcFirstLastPara="1" wrap="square" lIns="68569" tIns="34275" rIns="68569" bIns="34275" anchor="ctr" anchorCtr="0">
            <a:noAutofit/>
          </a:bodyPr>
          <a:lstStyle/>
          <a:p>
            <a:pPr>
              <a:buSzPts val="2400"/>
            </a:pPr>
            <a:r>
              <a:rPr lang="en-US" sz="2400" dirty="0">
                <a:latin typeface="Arial"/>
                <a:ea typeface="Arial"/>
                <a:cs typeface="Arial"/>
                <a:sym typeface="Arial"/>
              </a:rPr>
              <a:t>LAMP Meld (V2.3) Verification</a:t>
            </a:r>
            <a:br>
              <a:rPr lang="en-US" sz="2400" dirty="0">
                <a:latin typeface="Arial"/>
                <a:ea typeface="Arial"/>
                <a:cs typeface="Arial"/>
                <a:sym typeface="Arial"/>
              </a:rPr>
            </a:br>
            <a:r>
              <a:rPr lang="en-US" sz="2400" dirty="0">
                <a:solidFill>
                  <a:srgbClr val="FF0000"/>
                </a:solidFill>
                <a:latin typeface="Arial"/>
                <a:ea typeface="Arial"/>
                <a:cs typeface="Arial"/>
                <a:sym typeface="Arial"/>
              </a:rPr>
              <a:t>Conditional C&amp;V, 00z, Cool </a:t>
            </a:r>
            <a:r>
              <a:rPr lang="en-US" sz="2400" dirty="0">
                <a:latin typeface="Arial"/>
                <a:ea typeface="Arial"/>
                <a:cs typeface="Arial"/>
                <a:sym typeface="Arial"/>
              </a:rPr>
              <a:t>Season</a:t>
            </a:r>
            <a:endParaRPr sz="2400" dirty="0">
              <a:latin typeface="Arial"/>
              <a:ea typeface="Arial"/>
              <a:cs typeface="Arial"/>
              <a:sym typeface="Arial"/>
            </a:endParaRPr>
          </a:p>
        </p:txBody>
      </p:sp>
      <p:sp>
        <p:nvSpPr>
          <p:cNvPr id="2" name="TextBox 1"/>
          <p:cNvSpPr txBox="1"/>
          <p:nvPr/>
        </p:nvSpPr>
        <p:spPr>
          <a:xfrm>
            <a:off x="1906017" y="952992"/>
            <a:ext cx="1917870" cy="323165"/>
          </a:xfrm>
          <a:prstGeom prst="rect">
            <a:avLst/>
          </a:prstGeom>
          <a:solidFill>
            <a:schemeClr val="bg1"/>
          </a:solidFill>
          <a:ln>
            <a:solidFill>
              <a:srgbClr val="0000FF"/>
            </a:solidFill>
          </a:ln>
        </p:spPr>
        <p:txBody>
          <a:bodyPr wrap="square" rtlCol="0">
            <a:spAutoFit/>
          </a:bodyPr>
          <a:lstStyle/>
          <a:p>
            <a:pPr algn="ctr"/>
            <a:r>
              <a:rPr lang="en-US" sz="1500" dirty="0"/>
              <a:t>Ceiling &lt; 1,000 feet</a:t>
            </a:r>
          </a:p>
        </p:txBody>
      </p:sp>
      <p:sp>
        <p:nvSpPr>
          <p:cNvPr id="7" name="TextBox 6"/>
          <p:cNvSpPr txBox="1"/>
          <p:nvPr/>
        </p:nvSpPr>
        <p:spPr>
          <a:xfrm>
            <a:off x="5320114" y="952992"/>
            <a:ext cx="1795409" cy="323165"/>
          </a:xfrm>
          <a:prstGeom prst="rect">
            <a:avLst/>
          </a:prstGeom>
          <a:solidFill>
            <a:schemeClr val="bg1"/>
          </a:solidFill>
          <a:ln>
            <a:solidFill>
              <a:srgbClr val="0000FF"/>
            </a:solidFill>
          </a:ln>
        </p:spPr>
        <p:txBody>
          <a:bodyPr wrap="square" rtlCol="0">
            <a:spAutoFit/>
          </a:bodyPr>
          <a:lstStyle/>
          <a:p>
            <a:pPr algn="ctr"/>
            <a:r>
              <a:rPr lang="en-US" sz="1500" dirty="0"/>
              <a:t>Visibility &lt; 3 miles</a:t>
            </a:r>
          </a:p>
        </p:txBody>
      </p:sp>
      <p:pic>
        <p:nvPicPr>
          <p:cNvPr id="5" name="Picture 4" descr="Threat Score conditional ceiling &lt; 1000 ft 00z cool season">
            <a:extLst>
              <a:ext uri="{FF2B5EF4-FFF2-40B4-BE49-F238E27FC236}">
                <a16:creationId xmlns:a16="http://schemas.microsoft.com/office/drawing/2014/main" id="{6A4A0551-F5D0-D342-A58D-2C1F488853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128" y="1299404"/>
            <a:ext cx="3660334" cy="2745251"/>
          </a:xfrm>
          <a:prstGeom prst="rect">
            <a:avLst/>
          </a:prstGeom>
        </p:spPr>
      </p:pic>
      <p:pic>
        <p:nvPicPr>
          <p:cNvPr id="9" name="Picture 8" descr="Threat Score conditional visibility &lt; 3 mi 00z cool season">
            <a:extLst>
              <a:ext uri="{FF2B5EF4-FFF2-40B4-BE49-F238E27FC236}">
                <a16:creationId xmlns:a16="http://schemas.microsoft.com/office/drawing/2014/main" id="{45FDAA41-3D00-3148-9837-9C61795619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9120" y="1299404"/>
            <a:ext cx="3657599" cy="2743200"/>
          </a:xfrm>
          <a:prstGeom prst="rect">
            <a:avLst/>
          </a:prstGeom>
        </p:spPr>
      </p:pic>
      <p:sp>
        <p:nvSpPr>
          <p:cNvPr id="12" name="Google Shape;181;p25">
            <a:extLst>
              <a:ext uri="{FF2B5EF4-FFF2-40B4-BE49-F238E27FC236}">
                <a16:creationId xmlns:a16="http://schemas.microsoft.com/office/drawing/2014/main" id="{AAF8F64F-B4B8-2941-894D-12B430DE288C}"/>
              </a:ext>
            </a:extLst>
          </p:cNvPr>
          <p:cNvSpPr txBox="1"/>
          <p:nvPr/>
        </p:nvSpPr>
        <p:spPr>
          <a:xfrm>
            <a:off x="556181" y="4099017"/>
            <a:ext cx="8389855" cy="612468"/>
          </a:xfrm>
          <a:prstGeom prst="rect">
            <a:avLst/>
          </a:prstGeom>
          <a:noFill/>
          <a:ln>
            <a:noFill/>
          </a:ln>
        </p:spPr>
        <p:txBody>
          <a:bodyPr spcFirstLastPara="1" wrap="square" lIns="68569" tIns="34275" rIns="68569" bIns="34275" anchor="t" anchorCtr="0">
            <a:noAutofit/>
          </a:bodyPr>
          <a:lstStyle/>
          <a:p>
            <a:pPr algn="ctr">
              <a:buSzPts val="2400"/>
            </a:pPr>
            <a:r>
              <a:rPr lang="en-US" sz="1800" dirty="0">
                <a:solidFill>
                  <a:schemeClr val="dk1"/>
                </a:solidFill>
              </a:rPr>
              <a:t>LAMP Meld (</a:t>
            </a:r>
            <a:r>
              <a:rPr lang="en-US" sz="1800" dirty="0">
                <a:solidFill>
                  <a:srgbClr val="0432FF"/>
                </a:solidFill>
              </a:rPr>
              <a:t>solid blue</a:t>
            </a:r>
            <a:r>
              <a:rPr lang="en-US" sz="1800" dirty="0">
                <a:solidFill>
                  <a:schemeClr val="dk1"/>
                </a:solidFill>
              </a:rPr>
              <a:t>) shows improvement over Base LAMP (dashed </a:t>
            </a:r>
            <a:r>
              <a:rPr lang="en-US" sz="1800" dirty="0">
                <a:solidFill>
                  <a:srgbClr val="0432FF"/>
                </a:solidFill>
              </a:rPr>
              <a:t>blue</a:t>
            </a:r>
            <a:r>
              <a:rPr lang="en-US" sz="1800" dirty="0">
                <a:solidFill>
                  <a:schemeClr val="dk1"/>
                </a:solidFill>
              </a:rPr>
              <a:t>) </a:t>
            </a:r>
          </a:p>
          <a:p>
            <a:pPr algn="ctr">
              <a:buSzPts val="2400"/>
            </a:pPr>
            <a:r>
              <a:rPr lang="en-US" sz="1800" dirty="0">
                <a:solidFill>
                  <a:schemeClr val="dk1"/>
                </a:solidFill>
              </a:rPr>
              <a:t>and GFS MOS (</a:t>
            </a:r>
            <a:r>
              <a:rPr lang="en-US" sz="1800" dirty="0">
                <a:solidFill>
                  <a:schemeClr val="bg2"/>
                </a:solidFill>
              </a:rPr>
              <a:t>black</a:t>
            </a:r>
            <a:r>
              <a:rPr lang="en-US" sz="1800" dirty="0">
                <a:solidFill>
                  <a:schemeClr val="dk1"/>
                </a:solidFill>
              </a:rPr>
              <a:t>)</a:t>
            </a:r>
            <a:endParaRPr sz="1800" dirty="0">
              <a:solidFill>
                <a:schemeClr val="dk1"/>
              </a:solidFill>
            </a:endParaRPr>
          </a:p>
        </p:txBody>
      </p:sp>
    </p:spTree>
    <p:extLst>
      <p:ext uri="{BB962C8B-B14F-4D97-AF65-F5344CB8AC3E}">
        <p14:creationId xmlns:p14="http://schemas.microsoft.com/office/powerpoint/2010/main" val="17559105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5"/>
          <p:cNvSpPr txBox="1">
            <a:spLocks noGrp="1"/>
          </p:cNvSpPr>
          <p:nvPr>
            <p:ph type="title"/>
          </p:nvPr>
        </p:nvSpPr>
        <p:spPr>
          <a:xfrm>
            <a:off x="1507881" y="-57150"/>
            <a:ext cx="6172200" cy="857250"/>
          </a:xfrm>
          <a:prstGeom prst="rect">
            <a:avLst/>
          </a:prstGeom>
          <a:noFill/>
          <a:ln>
            <a:noFill/>
          </a:ln>
        </p:spPr>
        <p:txBody>
          <a:bodyPr spcFirstLastPara="1" wrap="square" lIns="68569" tIns="34275" rIns="68569" bIns="34275" anchor="ctr" anchorCtr="0">
            <a:noAutofit/>
          </a:bodyPr>
          <a:lstStyle/>
          <a:p>
            <a:pPr>
              <a:buSzPts val="2400"/>
            </a:pPr>
            <a:r>
              <a:rPr lang="en-US" sz="2400" dirty="0">
                <a:latin typeface="Arial"/>
                <a:ea typeface="Arial"/>
                <a:cs typeface="Arial"/>
                <a:sym typeface="Arial"/>
              </a:rPr>
              <a:t>LAMP Meld (V2.3) Verification</a:t>
            </a:r>
            <a:br>
              <a:rPr lang="en-US" sz="2400" dirty="0">
                <a:latin typeface="Arial"/>
                <a:ea typeface="Arial"/>
                <a:cs typeface="Arial"/>
                <a:sym typeface="Arial"/>
              </a:rPr>
            </a:br>
            <a:r>
              <a:rPr lang="en-US" sz="2400" dirty="0">
                <a:solidFill>
                  <a:srgbClr val="FF0000"/>
                </a:solidFill>
                <a:latin typeface="Arial"/>
                <a:ea typeface="Arial"/>
                <a:cs typeface="Arial"/>
                <a:sym typeface="Arial"/>
              </a:rPr>
              <a:t>Conditional C&amp;V, 12z,</a:t>
            </a:r>
            <a:r>
              <a:rPr lang="en-US" sz="2400" dirty="0">
                <a:latin typeface="Arial"/>
                <a:ea typeface="Arial"/>
                <a:cs typeface="Arial"/>
                <a:sym typeface="Arial"/>
              </a:rPr>
              <a:t> </a:t>
            </a:r>
            <a:r>
              <a:rPr lang="en-US" sz="2400" dirty="0">
                <a:solidFill>
                  <a:srgbClr val="FF0000"/>
                </a:solidFill>
                <a:latin typeface="Arial"/>
                <a:ea typeface="Arial"/>
                <a:cs typeface="Arial"/>
                <a:sym typeface="Arial"/>
              </a:rPr>
              <a:t>Cool</a:t>
            </a:r>
            <a:r>
              <a:rPr lang="en-US" sz="2400" dirty="0">
                <a:latin typeface="Arial"/>
                <a:ea typeface="Arial"/>
                <a:cs typeface="Arial"/>
                <a:sym typeface="Arial"/>
              </a:rPr>
              <a:t> Season</a:t>
            </a:r>
            <a:endParaRPr sz="2400" dirty="0">
              <a:latin typeface="Arial"/>
              <a:ea typeface="Arial"/>
              <a:cs typeface="Arial"/>
              <a:sym typeface="Arial"/>
            </a:endParaRPr>
          </a:p>
        </p:txBody>
      </p:sp>
      <p:sp>
        <p:nvSpPr>
          <p:cNvPr id="2" name="TextBox 1"/>
          <p:cNvSpPr txBox="1"/>
          <p:nvPr/>
        </p:nvSpPr>
        <p:spPr>
          <a:xfrm>
            <a:off x="1906017" y="952992"/>
            <a:ext cx="1917870" cy="323165"/>
          </a:xfrm>
          <a:prstGeom prst="rect">
            <a:avLst/>
          </a:prstGeom>
          <a:solidFill>
            <a:schemeClr val="bg1"/>
          </a:solidFill>
          <a:ln>
            <a:solidFill>
              <a:srgbClr val="0000FF"/>
            </a:solidFill>
          </a:ln>
        </p:spPr>
        <p:txBody>
          <a:bodyPr wrap="square" rtlCol="0">
            <a:spAutoFit/>
          </a:bodyPr>
          <a:lstStyle/>
          <a:p>
            <a:pPr algn="ctr"/>
            <a:r>
              <a:rPr lang="en-US" sz="1500" dirty="0"/>
              <a:t>Ceiling &lt; 1,000 feet</a:t>
            </a:r>
          </a:p>
        </p:txBody>
      </p:sp>
      <p:sp>
        <p:nvSpPr>
          <p:cNvPr id="7" name="TextBox 6"/>
          <p:cNvSpPr txBox="1"/>
          <p:nvPr/>
        </p:nvSpPr>
        <p:spPr>
          <a:xfrm>
            <a:off x="5320114" y="952992"/>
            <a:ext cx="1795409" cy="323165"/>
          </a:xfrm>
          <a:prstGeom prst="rect">
            <a:avLst/>
          </a:prstGeom>
          <a:solidFill>
            <a:schemeClr val="bg1"/>
          </a:solidFill>
          <a:ln>
            <a:solidFill>
              <a:srgbClr val="0000FF"/>
            </a:solidFill>
          </a:ln>
        </p:spPr>
        <p:txBody>
          <a:bodyPr wrap="square" rtlCol="0">
            <a:spAutoFit/>
          </a:bodyPr>
          <a:lstStyle/>
          <a:p>
            <a:pPr algn="ctr"/>
            <a:r>
              <a:rPr lang="en-US" sz="1500" dirty="0"/>
              <a:t>Visibility &lt; 3 miles</a:t>
            </a:r>
          </a:p>
        </p:txBody>
      </p:sp>
      <p:pic>
        <p:nvPicPr>
          <p:cNvPr id="4" name="Picture 3" descr="Threat Score conditional ceiling &lt; 1000 ft 12z cool season">
            <a:extLst>
              <a:ext uri="{FF2B5EF4-FFF2-40B4-BE49-F238E27FC236}">
                <a16:creationId xmlns:a16="http://schemas.microsoft.com/office/drawing/2014/main" id="{44031120-B534-DA4F-A6A1-2A743FA795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128" y="1298448"/>
            <a:ext cx="3660334" cy="2745251"/>
          </a:xfrm>
          <a:prstGeom prst="rect">
            <a:avLst/>
          </a:prstGeom>
        </p:spPr>
      </p:pic>
      <p:pic>
        <p:nvPicPr>
          <p:cNvPr id="9" name="Picture 8" descr="Threat Score conditional visibility &lt; 3 mi 12z cool season">
            <a:extLst>
              <a:ext uri="{FF2B5EF4-FFF2-40B4-BE49-F238E27FC236}">
                <a16:creationId xmlns:a16="http://schemas.microsoft.com/office/drawing/2014/main" id="{A89430C3-A7BF-2047-8D5E-92037F08B9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7650" y="1298448"/>
            <a:ext cx="3660335" cy="2745251"/>
          </a:xfrm>
          <a:prstGeom prst="rect">
            <a:avLst/>
          </a:prstGeom>
        </p:spPr>
      </p:pic>
      <p:sp>
        <p:nvSpPr>
          <p:cNvPr id="11" name="Google Shape;181;p25">
            <a:extLst>
              <a:ext uri="{FF2B5EF4-FFF2-40B4-BE49-F238E27FC236}">
                <a16:creationId xmlns:a16="http://schemas.microsoft.com/office/drawing/2014/main" id="{E1CE9E6F-FC71-2447-AEA9-CB0D5CE2B8E2}"/>
              </a:ext>
            </a:extLst>
          </p:cNvPr>
          <p:cNvSpPr txBox="1"/>
          <p:nvPr/>
        </p:nvSpPr>
        <p:spPr>
          <a:xfrm>
            <a:off x="556181" y="4099017"/>
            <a:ext cx="8389855" cy="612468"/>
          </a:xfrm>
          <a:prstGeom prst="rect">
            <a:avLst/>
          </a:prstGeom>
          <a:noFill/>
          <a:ln>
            <a:noFill/>
          </a:ln>
        </p:spPr>
        <p:txBody>
          <a:bodyPr spcFirstLastPara="1" wrap="square" lIns="68569" tIns="34275" rIns="68569" bIns="34275" anchor="t" anchorCtr="0">
            <a:noAutofit/>
          </a:bodyPr>
          <a:lstStyle/>
          <a:p>
            <a:pPr algn="ctr">
              <a:buSzPts val="2400"/>
            </a:pPr>
            <a:r>
              <a:rPr lang="en-US" sz="1800" dirty="0">
                <a:solidFill>
                  <a:schemeClr val="dk1"/>
                </a:solidFill>
              </a:rPr>
              <a:t>LAMP Meld (</a:t>
            </a:r>
            <a:r>
              <a:rPr lang="en-US" sz="1800" dirty="0">
                <a:solidFill>
                  <a:srgbClr val="0432FF"/>
                </a:solidFill>
              </a:rPr>
              <a:t>solid blue</a:t>
            </a:r>
            <a:r>
              <a:rPr lang="en-US" sz="1800" dirty="0">
                <a:solidFill>
                  <a:schemeClr val="dk1"/>
                </a:solidFill>
              </a:rPr>
              <a:t>) shows improvement over Base LAMP (dashed </a:t>
            </a:r>
            <a:r>
              <a:rPr lang="en-US" sz="1800" dirty="0">
                <a:solidFill>
                  <a:srgbClr val="0432FF"/>
                </a:solidFill>
              </a:rPr>
              <a:t>blue</a:t>
            </a:r>
            <a:r>
              <a:rPr lang="en-US" sz="1800" dirty="0">
                <a:solidFill>
                  <a:schemeClr val="dk1"/>
                </a:solidFill>
              </a:rPr>
              <a:t>) </a:t>
            </a:r>
          </a:p>
          <a:p>
            <a:pPr algn="ctr">
              <a:buSzPts val="2400"/>
            </a:pPr>
            <a:r>
              <a:rPr lang="en-US" sz="1800" dirty="0">
                <a:solidFill>
                  <a:schemeClr val="dk1"/>
                </a:solidFill>
              </a:rPr>
              <a:t>and GFS MOS (</a:t>
            </a:r>
            <a:r>
              <a:rPr lang="en-US" sz="1800" dirty="0">
                <a:solidFill>
                  <a:schemeClr val="bg2"/>
                </a:solidFill>
              </a:rPr>
              <a:t>black</a:t>
            </a:r>
            <a:r>
              <a:rPr lang="en-US" sz="1800" dirty="0">
                <a:solidFill>
                  <a:schemeClr val="dk1"/>
                </a:solidFill>
              </a:rPr>
              <a:t>)</a:t>
            </a:r>
            <a:endParaRPr sz="1800" dirty="0">
              <a:solidFill>
                <a:schemeClr val="dk1"/>
              </a:solidFill>
            </a:endParaRPr>
          </a:p>
        </p:txBody>
      </p:sp>
    </p:spTree>
    <p:extLst>
      <p:ext uri="{BB962C8B-B14F-4D97-AF65-F5344CB8AC3E}">
        <p14:creationId xmlns:p14="http://schemas.microsoft.com/office/powerpoint/2010/main" val="2782848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5"/>
          <p:cNvSpPr txBox="1">
            <a:spLocks noGrp="1"/>
          </p:cNvSpPr>
          <p:nvPr>
            <p:ph type="title"/>
          </p:nvPr>
        </p:nvSpPr>
        <p:spPr>
          <a:xfrm>
            <a:off x="1507881" y="-57150"/>
            <a:ext cx="6172200" cy="857250"/>
          </a:xfrm>
          <a:prstGeom prst="rect">
            <a:avLst/>
          </a:prstGeom>
          <a:noFill/>
          <a:ln>
            <a:noFill/>
          </a:ln>
        </p:spPr>
        <p:txBody>
          <a:bodyPr spcFirstLastPara="1" wrap="square" lIns="68569" tIns="34275" rIns="68569" bIns="34275" anchor="ctr" anchorCtr="0">
            <a:noAutofit/>
          </a:bodyPr>
          <a:lstStyle/>
          <a:p>
            <a:pPr>
              <a:buSzPts val="2400"/>
            </a:pPr>
            <a:r>
              <a:rPr lang="en-US" sz="2400" dirty="0">
                <a:latin typeface="Arial"/>
                <a:ea typeface="Arial"/>
                <a:cs typeface="Arial"/>
                <a:sym typeface="Arial"/>
              </a:rPr>
              <a:t>LAMP Meld (V2.3) Verification</a:t>
            </a:r>
            <a:br>
              <a:rPr lang="en-US" sz="2400" dirty="0">
                <a:latin typeface="Arial"/>
                <a:ea typeface="Arial"/>
                <a:cs typeface="Arial"/>
                <a:sym typeface="Arial"/>
              </a:rPr>
            </a:br>
            <a:r>
              <a:rPr lang="en-US" sz="2400" dirty="0">
                <a:solidFill>
                  <a:srgbClr val="FF0000"/>
                </a:solidFill>
                <a:latin typeface="Arial"/>
                <a:ea typeface="Arial"/>
                <a:cs typeface="Arial"/>
                <a:sym typeface="Arial"/>
              </a:rPr>
              <a:t>Conditional C&amp;V, 00z,</a:t>
            </a:r>
            <a:r>
              <a:rPr lang="en-US" sz="2400" dirty="0">
                <a:latin typeface="Arial"/>
                <a:ea typeface="Arial"/>
                <a:cs typeface="Arial"/>
                <a:sym typeface="Arial"/>
              </a:rPr>
              <a:t> </a:t>
            </a:r>
            <a:r>
              <a:rPr lang="en-US" sz="2400" dirty="0">
                <a:solidFill>
                  <a:srgbClr val="FF0000"/>
                </a:solidFill>
                <a:latin typeface="Arial"/>
                <a:ea typeface="Arial"/>
                <a:cs typeface="Arial"/>
                <a:sym typeface="Arial"/>
              </a:rPr>
              <a:t>Warm</a:t>
            </a:r>
            <a:r>
              <a:rPr lang="en-US" sz="2400" dirty="0">
                <a:latin typeface="Arial"/>
                <a:ea typeface="Arial"/>
                <a:cs typeface="Arial"/>
                <a:sym typeface="Arial"/>
              </a:rPr>
              <a:t> Season</a:t>
            </a:r>
            <a:endParaRPr sz="2400" dirty="0">
              <a:latin typeface="Arial"/>
              <a:ea typeface="Arial"/>
              <a:cs typeface="Arial"/>
              <a:sym typeface="Arial"/>
            </a:endParaRPr>
          </a:p>
        </p:txBody>
      </p:sp>
      <p:sp>
        <p:nvSpPr>
          <p:cNvPr id="2" name="TextBox 1"/>
          <p:cNvSpPr txBox="1"/>
          <p:nvPr/>
        </p:nvSpPr>
        <p:spPr>
          <a:xfrm>
            <a:off x="1906017" y="952992"/>
            <a:ext cx="1917870" cy="323165"/>
          </a:xfrm>
          <a:prstGeom prst="rect">
            <a:avLst/>
          </a:prstGeom>
          <a:solidFill>
            <a:schemeClr val="bg1"/>
          </a:solidFill>
          <a:ln>
            <a:solidFill>
              <a:srgbClr val="0000FF"/>
            </a:solidFill>
          </a:ln>
        </p:spPr>
        <p:txBody>
          <a:bodyPr wrap="square" rtlCol="0">
            <a:spAutoFit/>
          </a:bodyPr>
          <a:lstStyle/>
          <a:p>
            <a:pPr algn="ctr"/>
            <a:r>
              <a:rPr lang="en-US" sz="1500" dirty="0"/>
              <a:t>Ceiling &lt; 1,000 feet</a:t>
            </a:r>
          </a:p>
        </p:txBody>
      </p:sp>
      <p:sp>
        <p:nvSpPr>
          <p:cNvPr id="7" name="TextBox 6"/>
          <p:cNvSpPr txBox="1"/>
          <p:nvPr/>
        </p:nvSpPr>
        <p:spPr>
          <a:xfrm>
            <a:off x="5320114" y="952992"/>
            <a:ext cx="1795409" cy="323165"/>
          </a:xfrm>
          <a:prstGeom prst="rect">
            <a:avLst/>
          </a:prstGeom>
          <a:solidFill>
            <a:schemeClr val="bg1"/>
          </a:solidFill>
          <a:ln>
            <a:solidFill>
              <a:srgbClr val="0000FF"/>
            </a:solidFill>
          </a:ln>
        </p:spPr>
        <p:txBody>
          <a:bodyPr wrap="square" rtlCol="0">
            <a:spAutoFit/>
          </a:bodyPr>
          <a:lstStyle/>
          <a:p>
            <a:pPr algn="ctr"/>
            <a:r>
              <a:rPr lang="en-US" sz="1500" dirty="0"/>
              <a:t>Visibility &lt; 3 miles</a:t>
            </a:r>
          </a:p>
        </p:txBody>
      </p:sp>
      <p:sp>
        <p:nvSpPr>
          <p:cNvPr id="8" name="Google Shape;181;p25">
            <a:extLst>
              <a:ext uri="{FF2B5EF4-FFF2-40B4-BE49-F238E27FC236}">
                <a16:creationId xmlns:a16="http://schemas.microsoft.com/office/drawing/2014/main" id="{BC36E48F-B94A-874C-821B-A121927CFCB5}"/>
              </a:ext>
            </a:extLst>
          </p:cNvPr>
          <p:cNvSpPr txBox="1"/>
          <p:nvPr/>
        </p:nvSpPr>
        <p:spPr>
          <a:xfrm>
            <a:off x="556181" y="4099017"/>
            <a:ext cx="8389855" cy="612468"/>
          </a:xfrm>
          <a:prstGeom prst="rect">
            <a:avLst/>
          </a:prstGeom>
          <a:noFill/>
          <a:ln>
            <a:noFill/>
          </a:ln>
        </p:spPr>
        <p:txBody>
          <a:bodyPr spcFirstLastPara="1" wrap="square" lIns="68569" tIns="34275" rIns="68569" bIns="34275" anchor="t" anchorCtr="0">
            <a:noAutofit/>
          </a:bodyPr>
          <a:lstStyle/>
          <a:p>
            <a:pPr algn="ctr">
              <a:buSzPts val="2400"/>
            </a:pPr>
            <a:r>
              <a:rPr lang="en-US" sz="1800" dirty="0">
                <a:solidFill>
                  <a:schemeClr val="dk1"/>
                </a:solidFill>
              </a:rPr>
              <a:t>LAMP Meld (</a:t>
            </a:r>
            <a:r>
              <a:rPr lang="en-US" sz="1800" dirty="0">
                <a:solidFill>
                  <a:srgbClr val="0432FF"/>
                </a:solidFill>
              </a:rPr>
              <a:t>solid blue</a:t>
            </a:r>
            <a:r>
              <a:rPr lang="en-US" sz="1800" dirty="0">
                <a:solidFill>
                  <a:schemeClr val="dk1"/>
                </a:solidFill>
              </a:rPr>
              <a:t>) shows improvement over Base LAMP (dashed </a:t>
            </a:r>
            <a:r>
              <a:rPr lang="en-US" sz="1800" dirty="0">
                <a:solidFill>
                  <a:srgbClr val="0432FF"/>
                </a:solidFill>
              </a:rPr>
              <a:t>blue</a:t>
            </a:r>
            <a:r>
              <a:rPr lang="en-US" sz="1800" dirty="0">
                <a:solidFill>
                  <a:schemeClr val="dk1"/>
                </a:solidFill>
              </a:rPr>
              <a:t>) </a:t>
            </a:r>
          </a:p>
          <a:p>
            <a:pPr algn="ctr">
              <a:buSzPts val="2400"/>
            </a:pPr>
            <a:r>
              <a:rPr lang="en-US" sz="1800" dirty="0">
                <a:solidFill>
                  <a:schemeClr val="dk1"/>
                </a:solidFill>
              </a:rPr>
              <a:t>and GFS MOS (</a:t>
            </a:r>
            <a:r>
              <a:rPr lang="en-US" sz="1800" dirty="0">
                <a:solidFill>
                  <a:schemeClr val="bg2"/>
                </a:solidFill>
              </a:rPr>
              <a:t>black</a:t>
            </a:r>
            <a:r>
              <a:rPr lang="en-US" sz="1800" dirty="0">
                <a:solidFill>
                  <a:schemeClr val="dk1"/>
                </a:solidFill>
              </a:rPr>
              <a:t>)</a:t>
            </a:r>
            <a:endParaRPr sz="1800" dirty="0">
              <a:solidFill>
                <a:schemeClr val="dk1"/>
              </a:solidFill>
            </a:endParaRPr>
          </a:p>
        </p:txBody>
      </p:sp>
      <p:pic>
        <p:nvPicPr>
          <p:cNvPr id="4" name="Picture 3" descr="Threat Score conditional ceiling &lt; 1000 ft 00z warm season">
            <a:extLst>
              <a:ext uri="{FF2B5EF4-FFF2-40B4-BE49-F238E27FC236}">
                <a16:creationId xmlns:a16="http://schemas.microsoft.com/office/drawing/2014/main" id="{2A5A0C67-F2FF-6F4B-A8B9-83F6D591AE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414" y="1299405"/>
            <a:ext cx="3660334" cy="2745251"/>
          </a:xfrm>
          <a:prstGeom prst="rect">
            <a:avLst/>
          </a:prstGeom>
        </p:spPr>
      </p:pic>
      <p:pic>
        <p:nvPicPr>
          <p:cNvPr id="13" name="Picture 12" descr="Threat Score conditional visibility &lt; 3 mi 00z warm season">
            <a:extLst>
              <a:ext uri="{FF2B5EF4-FFF2-40B4-BE49-F238E27FC236}">
                <a16:creationId xmlns:a16="http://schemas.microsoft.com/office/drawing/2014/main" id="{664D5D81-684D-C94A-9D2B-303EE130BD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7650" y="1299404"/>
            <a:ext cx="3660334" cy="2745251"/>
          </a:xfrm>
          <a:prstGeom prst="rect">
            <a:avLst/>
          </a:prstGeom>
        </p:spPr>
      </p:pic>
    </p:spTree>
    <p:extLst>
      <p:ext uri="{BB962C8B-B14F-4D97-AF65-F5344CB8AC3E}">
        <p14:creationId xmlns:p14="http://schemas.microsoft.com/office/powerpoint/2010/main" val="23011883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5"/>
          <p:cNvSpPr txBox="1">
            <a:spLocks noGrp="1"/>
          </p:cNvSpPr>
          <p:nvPr>
            <p:ph type="title"/>
          </p:nvPr>
        </p:nvSpPr>
        <p:spPr>
          <a:xfrm>
            <a:off x="1507881" y="-57150"/>
            <a:ext cx="6172200" cy="857250"/>
          </a:xfrm>
          <a:prstGeom prst="rect">
            <a:avLst/>
          </a:prstGeom>
          <a:noFill/>
          <a:ln>
            <a:noFill/>
          </a:ln>
        </p:spPr>
        <p:txBody>
          <a:bodyPr spcFirstLastPara="1" wrap="square" lIns="68569" tIns="34275" rIns="68569" bIns="34275" anchor="ctr" anchorCtr="0">
            <a:noAutofit/>
          </a:bodyPr>
          <a:lstStyle/>
          <a:p>
            <a:pPr>
              <a:buSzPts val="2400"/>
            </a:pPr>
            <a:r>
              <a:rPr lang="en-US" sz="2400" dirty="0">
                <a:latin typeface="Arial"/>
                <a:ea typeface="Arial"/>
                <a:cs typeface="Arial"/>
                <a:sym typeface="Arial"/>
              </a:rPr>
              <a:t>LAMP Meld (V2.3) Verification</a:t>
            </a:r>
            <a:br>
              <a:rPr lang="en-US" sz="2400" dirty="0">
                <a:latin typeface="Arial"/>
                <a:ea typeface="Arial"/>
                <a:cs typeface="Arial"/>
                <a:sym typeface="Arial"/>
              </a:rPr>
            </a:br>
            <a:r>
              <a:rPr lang="en-US" sz="2400" dirty="0">
                <a:solidFill>
                  <a:srgbClr val="FF0000"/>
                </a:solidFill>
                <a:latin typeface="Arial"/>
                <a:ea typeface="Arial"/>
                <a:cs typeface="Arial"/>
                <a:sym typeface="Arial"/>
              </a:rPr>
              <a:t>Conditional C&amp;V, 12z,</a:t>
            </a:r>
            <a:r>
              <a:rPr lang="en-US" sz="2400" dirty="0">
                <a:latin typeface="Arial"/>
                <a:ea typeface="Arial"/>
                <a:cs typeface="Arial"/>
                <a:sym typeface="Arial"/>
              </a:rPr>
              <a:t> </a:t>
            </a:r>
            <a:r>
              <a:rPr lang="en-US" sz="2400" dirty="0">
                <a:solidFill>
                  <a:srgbClr val="FF0000"/>
                </a:solidFill>
                <a:latin typeface="Arial"/>
                <a:ea typeface="Arial"/>
                <a:cs typeface="Arial"/>
                <a:sym typeface="Arial"/>
              </a:rPr>
              <a:t>Warm</a:t>
            </a:r>
            <a:r>
              <a:rPr lang="en-US" sz="2400" dirty="0">
                <a:latin typeface="Arial"/>
                <a:ea typeface="Arial"/>
                <a:cs typeface="Arial"/>
                <a:sym typeface="Arial"/>
              </a:rPr>
              <a:t> Season</a:t>
            </a:r>
            <a:endParaRPr sz="2400" dirty="0">
              <a:latin typeface="Arial"/>
              <a:ea typeface="Arial"/>
              <a:cs typeface="Arial"/>
              <a:sym typeface="Arial"/>
            </a:endParaRPr>
          </a:p>
        </p:txBody>
      </p:sp>
      <p:sp>
        <p:nvSpPr>
          <p:cNvPr id="2" name="TextBox 1"/>
          <p:cNvSpPr txBox="1"/>
          <p:nvPr/>
        </p:nvSpPr>
        <p:spPr>
          <a:xfrm>
            <a:off x="1906017" y="952992"/>
            <a:ext cx="1917870" cy="323165"/>
          </a:xfrm>
          <a:prstGeom prst="rect">
            <a:avLst/>
          </a:prstGeom>
          <a:solidFill>
            <a:schemeClr val="bg1"/>
          </a:solidFill>
          <a:ln>
            <a:solidFill>
              <a:srgbClr val="0000FF"/>
            </a:solidFill>
          </a:ln>
        </p:spPr>
        <p:txBody>
          <a:bodyPr wrap="square" rtlCol="0">
            <a:spAutoFit/>
          </a:bodyPr>
          <a:lstStyle/>
          <a:p>
            <a:pPr algn="ctr"/>
            <a:r>
              <a:rPr lang="en-US" sz="1500" dirty="0"/>
              <a:t>Ceiling &lt; 1,000 feet</a:t>
            </a:r>
          </a:p>
        </p:txBody>
      </p:sp>
      <p:sp>
        <p:nvSpPr>
          <p:cNvPr id="7" name="TextBox 6"/>
          <p:cNvSpPr txBox="1"/>
          <p:nvPr/>
        </p:nvSpPr>
        <p:spPr>
          <a:xfrm>
            <a:off x="5320114" y="952992"/>
            <a:ext cx="1795409" cy="323165"/>
          </a:xfrm>
          <a:prstGeom prst="rect">
            <a:avLst/>
          </a:prstGeom>
          <a:solidFill>
            <a:schemeClr val="bg1"/>
          </a:solidFill>
          <a:ln>
            <a:solidFill>
              <a:srgbClr val="0000FF"/>
            </a:solidFill>
          </a:ln>
        </p:spPr>
        <p:txBody>
          <a:bodyPr wrap="square" rtlCol="0">
            <a:spAutoFit/>
          </a:bodyPr>
          <a:lstStyle/>
          <a:p>
            <a:pPr algn="ctr"/>
            <a:r>
              <a:rPr lang="en-US" sz="1500" dirty="0"/>
              <a:t>Visibility &lt; 3 miles</a:t>
            </a:r>
          </a:p>
        </p:txBody>
      </p:sp>
      <p:pic>
        <p:nvPicPr>
          <p:cNvPr id="5" name="Picture 4" descr="Threat Score conditional ceiling &lt; 1000 ft 12z warm season">
            <a:extLst>
              <a:ext uri="{FF2B5EF4-FFF2-40B4-BE49-F238E27FC236}">
                <a16:creationId xmlns:a16="http://schemas.microsoft.com/office/drawing/2014/main" id="{52A6518E-780E-AE4E-B6AE-862962F6B0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128" y="1299404"/>
            <a:ext cx="3660334" cy="2745251"/>
          </a:xfrm>
          <a:prstGeom prst="rect">
            <a:avLst/>
          </a:prstGeom>
        </p:spPr>
      </p:pic>
      <p:pic>
        <p:nvPicPr>
          <p:cNvPr id="9" name="Picture 8" descr="Threat Score conditional visibility &lt; 3 mi 12z warm season">
            <a:extLst>
              <a:ext uri="{FF2B5EF4-FFF2-40B4-BE49-F238E27FC236}">
                <a16:creationId xmlns:a16="http://schemas.microsoft.com/office/drawing/2014/main" id="{620D87C2-0CD2-2546-963E-61D5F96ABA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9120" y="1298448"/>
            <a:ext cx="3657601" cy="2743200"/>
          </a:xfrm>
          <a:prstGeom prst="rect">
            <a:avLst/>
          </a:prstGeom>
        </p:spPr>
      </p:pic>
      <p:sp>
        <p:nvSpPr>
          <p:cNvPr id="12" name="Google Shape;181;p25">
            <a:extLst>
              <a:ext uri="{FF2B5EF4-FFF2-40B4-BE49-F238E27FC236}">
                <a16:creationId xmlns:a16="http://schemas.microsoft.com/office/drawing/2014/main" id="{15A7050A-A91B-C249-BFD4-A7CCB36D3A6D}"/>
              </a:ext>
            </a:extLst>
          </p:cNvPr>
          <p:cNvSpPr txBox="1"/>
          <p:nvPr/>
        </p:nvSpPr>
        <p:spPr>
          <a:xfrm>
            <a:off x="556181" y="4099017"/>
            <a:ext cx="8389855" cy="612468"/>
          </a:xfrm>
          <a:prstGeom prst="rect">
            <a:avLst/>
          </a:prstGeom>
          <a:noFill/>
          <a:ln>
            <a:noFill/>
          </a:ln>
        </p:spPr>
        <p:txBody>
          <a:bodyPr spcFirstLastPara="1" wrap="square" lIns="68569" tIns="34275" rIns="68569" bIns="34275" anchor="t" anchorCtr="0">
            <a:noAutofit/>
          </a:bodyPr>
          <a:lstStyle/>
          <a:p>
            <a:pPr algn="ctr">
              <a:buSzPts val="2400"/>
            </a:pPr>
            <a:r>
              <a:rPr lang="en-US" sz="1800" dirty="0">
                <a:solidFill>
                  <a:schemeClr val="dk1"/>
                </a:solidFill>
              </a:rPr>
              <a:t>LAMP Meld (</a:t>
            </a:r>
            <a:r>
              <a:rPr lang="en-US" sz="1800" dirty="0">
                <a:solidFill>
                  <a:srgbClr val="0432FF"/>
                </a:solidFill>
              </a:rPr>
              <a:t>solid blue</a:t>
            </a:r>
            <a:r>
              <a:rPr lang="en-US" sz="1800" dirty="0">
                <a:solidFill>
                  <a:schemeClr val="dk1"/>
                </a:solidFill>
              </a:rPr>
              <a:t>) shows improvement over Base LAMP (dashed </a:t>
            </a:r>
            <a:r>
              <a:rPr lang="en-US" sz="1800" dirty="0">
                <a:solidFill>
                  <a:srgbClr val="0432FF"/>
                </a:solidFill>
              </a:rPr>
              <a:t>blue</a:t>
            </a:r>
            <a:r>
              <a:rPr lang="en-US" sz="1800" dirty="0">
                <a:solidFill>
                  <a:schemeClr val="dk1"/>
                </a:solidFill>
              </a:rPr>
              <a:t>) </a:t>
            </a:r>
          </a:p>
          <a:p>
            <a:pPr algn="ctr">
              <a:buSzPts val="2400"/>
            </a:pPr>
            <a:r>
              <a:rPr lang="en-US" sz="1800" dirty="0">
                <a:solidFill>
                  <a:schemeClr val="dk1"/>
                </a:solidFill>
              </a:rPr>
              <a:t>and GFS MOS (</a:t>
            </a:r>
            <a:r>
              <a:rPr lang="en-US" sz="1800" dirty="0">
                <a:solidFill>
                  <a:schemeClr val="bg2"/>
                </a:solidFill>
              </a:rPr>
              <a:t>black</a:t>
            </a:r>
            <a:r>
              <a:rPr lang="en-US" sz="1800" dirty="0">
                <a:solidFill>
                  <a:schemeClr val="dk1"/>
                </a:solidFill>
              </a:rPr>
              <a:t>)</a:t>
            </a:r>
            <a:endParaRPr sz="1800" dirty="0">
              <a:solidFill>
                <a:schemeClr val="dk1"/>
              </a:solidFill>
            </a:endParaRPr>
          </a:p>
        </p:txBody>
      </p:sp>
    </p:spTree>
    <p:extLst>
      <p:ext uri="{BB962C8B-B14F-4D97-AF65-F5344CB8AC3E}">
        <p14:creationId xmlns:p14="http://schemas.microsoft.com/office/powerpoint/2010/main" val="3791546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0"/>
          <p:cNvSpPr txBox="1">
            <a:spLocks noGrp="1"/>
          </p:cNvSpPr>
          <p:nvPr>
            <p:ph type="title"/>
          </p:nvPr>
        </p:nvSpPr>
        <p:spPr>
          <a:xfrm>
            <a:off x="228600" y="1699903"/>
            <a:ext cx="8686800" cy="1743694"/>
          </a:xfrm>
          <a:prstGeom prst="rect">
            <a:avLst/>
          </a:prstGeom>
          <a:noFill/>
          <a:ln>
            <a:noFill/>
          </a:ln>
        </p:spPr>
        <p:txBody>
          <a:bodyPr spcFirstLastPara="1" wrap="square" lIns="91425" tIns="91425" rIns="91425" bIns="91425" anchor="t" anchorCtr="0">
            <a:noAutofit/>
          </a:bodyPr>
          <a:lstStyle/>
          <a:p>
            <a:pPr lvl="0" algn="ctr"/>
            <a:r>
              <a:rPr lang="en" sz="4800" dirty="0">
                <a:ea typeface="Libre Franklin Medium"/>
                <a:cs typeface="Libre Franklin Medium"/>
                <a:sym typeface="Libre Franklin Medium"/>
              </a:rPr>
              <a:t>LAMP/GLMP </a:t>
            </a:r>
            <a:r>
              <a:rPr lang="en" sz="4800" dirty="0" smtClean="0">
                <a:latin typeface="+mj-lt"/>
                <a:ea typeface="Libre Franklin Medium"/>
                <a:cs typeface="Libre Franklin Medium"/>
                <a:sym typeface="Libre Franklin Medium"/>
              </a:rPr>
              <a:t>V2.3 Upgrades:</a:t>
            </a:r>
            <a:br>
              <a:rPr lang="en" sz="4800" dirty="0" smtClean="0">
                <a:latin typeface="+mj-lt"/>
                <a:ea typeface="Libre Franklin Medium"/>
                <a:cs typeface="Libre Franklin Medium"/>
                <a:sym typeface="Libre Franklin Medium"/>
              </a:rPr>
            </a:br>
            <a:r>
              <a:rPr lang="en" sz="3600" dirty="0">
                <a:latin typeface="+mj-lt"/>
                <a:ea typeface="Libre Franklin Medium"/>
                <a:cs typeface="Libre Franklin Medium"/>
                <a:sym typeface="Libre Franklin Medium"/>
              </a:rPr>
              <a:t>6</a:t>
            </a:r>
            <a:r>
              <a:rPr lang="en" sz="3600" dirty="0" smtClean="0">
                <a:latin typeface="+mj-lt"/>
                <a:ea typeface="Libre Franklin Medium"/>
                <a:cs typeface="Libre Franklin Medium"/>
                <a:sym typeface="Libre Franklin Medium"/>
              </a:rPr>
              <a:t>. Additional guidance for 76 remote stations in AK</a:t>
            </a:r>
            <a:endParaRPr sz="3600" dirty="0">
              <a:latin typeface="+mj-lt"/>
            </a:endParaRPr>
          </a:p>
        </p:txBody>
      </p:sp>
    </p:spTree>
    <p:extLst>
      <p:ext uri="{BB962C8B-B14F-4D97-AF65-F5344CB8AC3E}">
        <p14:creationId xmlns:p14="http://schemas.microsoft.com/office/powerpoint/2010/main" val="14394992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9" name="Google Shape;379;p28"/>
          <p:cNvSpPr txBox="1">
            <a:spLocks noGrp="1"/>
          </p:cNvSpPr>
          <p:nvPr>
            <p:ph type="title"/>
          </p:nvPr>
        </p:nvSpPr>
        <p:spPr>
          <a:prstGeom prst="rect">
            <a:avLst/>
          </a:prstGeom>
          <a:noFill/>
          <a:ln>
            <a:noFill/>
          </a:ln>
        </p:spPr>
        <p:txBody>
          <a:bodyPr spcFirstLastPara="1" wrap="square" lIns="68569" tIns="34275" rIns="68569" bIns="34275" anchor="ctr" anchorCtr="0">
            <a:normAutofit fontScale="90000"/>
          </a:bodyPr>
          <a:lstStyle/>
          <a:p>
            <a:pPr>
              <a:buSzPts val="3200"/>
            </a:pPr>
            <a:r>
              <a:rPr lang="en-US" sz="3200" dirty="0"/>
              <a:t>LMP/GLMP V2.3 </a:t>
            </a:r>
            <a:r>
              <a:rPr lang="en-US" sz="3200" dirty="0" smtClean="0"/>
              <a:t>Upgrades: New AK stations</a:t>
            </a:r>
            <a:endParaRPr sz="3200" dirty="0"/>
          </a:p>
        </p:txBody>
      </p:sp>
      <p:sp>
        <p:nvSpPr>
          <p:cNvPr id="377" name="Google Shape;377;p28"/>
          <p:cNvSpPr txBox="1">
            <a:spLocks noGrp="1"/>
          </p:cNvSpPr>
          <p:nvPr>
            <p:ph type="body" idx="1"/>
          </p:nvPr>
        </p:nvSpPr>
        <p:spPr>
          <a:xfrm>
            <a:off x="320039" y="338328"/>
            <a:ext cx="8728957" cy="4105656"/>
          </a:xfrm>
          <a:prstGeom prst="rect">
            <a:avLst/>
          </a:prstGeom>
          <a:noFill/>
          <a:ln>
            <a:noFill/>
          </a:ln>
        </p:spPr>
        <p:txBody>
          <a:bodyPr spcFirstLastPara="1" wrap="square" lIns="68569" tIns="34275" rIns="68569" bIns="34275" anchor="t" anchorCtr="0">
            <a:noAutofit/>
          </a:bodyPr>
          <a:lstStyle/>
          <a:p>
            <a:pPr marL="428625" lvl="1" indent="-342900">
              <a:lnSpc>
                <a:spcPct val="120000"/>
              </a:lnSpc>
              <a:spcBef>
                <a:spcPts val="300"/>
              </a:spcBef>
              <a:buSzPct val="100000"/>
              <a:buFont typeface="Arial" panose="020B0604020202020204" pitchFamily="34" charset="0"/>
              <a:buChar char="•"/>
            </a:pPr>
            <a:r>
              <a:rPr lang="en-US" sz="2400" dirty="0" smtClean="0"/>
              <a:t>V2.3.0 </a:t>
            </a:r>
            <a:r>
              <a:rPr lang="en-US" sz="2400" dirty="0" smtClean="0"/>
              <a:t>highlights</a:t>
            </a:r>
            <a:r>
              <a:rPr lang="en-US" sz="2400" dirty="0"/>
              <a:t>:</a:t>
            </a:r>
            <a:endParaRPr sz="2400" dirty="0"/>
          </a:p>
          <a:p>
            <a:pPr marL="463550" lvl="1" indent="-238125">
              <a:lnSpc>
                <a:spcPct val="120000"/>
              </a:lnSpc>
              <a:buClr>
                <a:srgbClr val="4A86E8"/>
              </a:buClr>
              <a:buSzPts val="1700"/>
              <a:buFont typeface="+mj-lt"/>
              <a:buAutoNum type="arabicPeriod" startAt="6"/>
            </a:pPr>
            <a:r>
              <a:rPr lang="en-US" sz="1600" dirty="0">
                <a:solidFill>
                  <a:srgbClr val="FF0000"/>
                </a:solidFill>
              </a:rPr>
              <a:t>Addition of C&amp;V, 1-h convection, and 1-h lightning guidance for 76 remote stations in Alaska</a:t>
            </a:r>
            <a:r>
              <a:rPr lang="en-US" sz="1600" dirty="0">
                <a:solidFill>
                  <a:srgbClr val="4A86E8"/>
                </a:solidFill>
              </a:rPr>
              <a:t>. </a:t>
            </a:r>
          </a:p>
          <a:p>
            <a:pPr marL="688975" lvl="2" indent="-225425">
              <a:lnSpc>
                <a:spcPct val="120000"/>
              </a:lnSpc>
              <a:buClr>
                <a:srgbClr val="4A86E8"/>
              </a:buClr>
              <a:buSzPts val="1700"/>
              <a:buFont typeface="Arial" panose="020B0604020202020204" pitchFamily="34" charset="0"/>
              <a:buChar char="•"/>
            </a:pPr>
            <a:r>
              <a:rPr lang="en-US" sz="1600" dirty="0">
                <a:solidFill>
                  <a:srgbClr val="4A86E8"/>
                </a:solidFill>
              </a:rPr>
              <a:t>A separate LAMP text bulletin will be made available on NCEP web services for these 76 remote Alaska </a:t>
            </a:r>
            <a:r>
              <a:rPr lang="en-US" sz="1600" dirty="0" smtClean="0">
                <a:solidFill>
                  <a:srgbClr val="4A86E8"/>
                </a:solidFill>
              </a:rPr>
              <a:t>stations</a:t>
            </a:r>
          </a:p>
          <a:p>
            <a:pPr marL="688975" lvl="2" indent="-225425">
              <a:lnSpc>
                <a:spcPct val="120000"/>
              </a:lnSpc>
              <a:buClr>
                <a:srgbClr val="4A86E8"/>
              </a:buClr>
              <a:buSzPts val="1700"/>
              <a:buFont typeface="Arial" panose="020B0604020202020204" pitchFamily="34" charset="0"/>
              <a:buChar char="•"/>
            </a:pPr>
            <a:r>
              <a:rPr lang="en-US" sz="1600" dirty="0" smtClean="0">
                <a:solidFill>
                  <a:srgbClr val="4A86E8"/>
                </a:solidFill>
              </a:rPr>
              <a:t>The C&amp;V station guidance is interpolated from the Gridded LAMP C&amp;V grids in AK.  This is a different process than is used to produce C&amp;V guidance for traditional stations, and may not be of as high quality as traditional stations.</a:t>
            </a:r>
          </a:p>
          <a:p>
            <a:pPr marL="688975" lvl="2" indent="-225425">
              <a:lnSpc>
                <a:spcPct val="120000"/>
              </a:lnSpc>
              <a:buClr>
                <a:srgbClr val="4A86E8"/>
              </a:buClr>
              <a:buSzPts val="1700"/>
              <a:buFont typeface="Arial" panose="020B0604020202020204" pitchFamily="34" charset="0"/>
              <a:buChar char="•"/>
            </a:pPr>
            <a:r>
              <a:rPr lang="en-US" sz="1600" dirty="0" smtClean="0">
                <a:solidFill>
                  <a:srgbClr val="4A86E8"/>
                </a:solidFill>
              </a:rPr>
              <a:t>The Convection &amp; Lightning guidance is interpolated from the Gridded LAMP Convection &amp; Lightning guidance, which is the same process as is used at traditional stations.</a:t>
            </a:r>
          </a:p>
          <a:p>
            <a:pPr marL="688975" lvl="2" indent="-225425">
              <a:lnSpc>
                <a:spcPct val="120000"/>
              </a:lnSpc>
              <a:buClr>
                <a:srgbClr val="4A86E8"/>
              </a:buClr>
              <a:buSzPts val="1700"/>
              <a:buFont typeface="Arial" panose="020B0604020202020204" pitchFamily="34" charset="0"/>
              <a:buChar char="•"/>
            </a:pPr>
            <a:r>
              <a:rPr lang="en-US" sz="1600" dirty="0" smtClean="0">
                <a:solidFill>
                  <a:srgbClr val="4A86E8"/>
                </a:solidFill>
              </a:rPr>
              <a:t>These stations were requested by FAA in 2016 letter to NWS requesting additional guidance at 157 remote AK stations.</a:t>
            </a:r>
          </a:p>
          <a:p>
            <a:pPr marL="688975" lvl="2" indent="-225425">
              <a:lnSpc>
                <a:spcPct val="120000"/>
              </a:lnSpc>
              <a:buClr>
                <a:srgbClr val="4A86E8"/>
              </a:buClr>
              <a:buSzPts val="1700"/>
              <a:buFont typeface="Arial" panose="020B0604020202020204" pitchFamily="34" charset="0"/>
              <a:buChar char="•"/>
            </a:pPr>
            <a:r>
              <a:rPr lang="en-US" sz="1600" dirty="0" smtClean="0">
                <a:solidFill>
                  <a:srgbClr val="4A86E8"/>
                </a:solidFill>
              </a:rPr>
              <a:t>Developed as input into the NWS Alaska Aviation Guidance (AAG)</a:t>
            </a:r>
            <a:endParaRPr lang="en-US" sz="1600" dirty="0">
              <a:solidFill>
                <a:srgbClr val="4A86E8"/>
              </a:solidFill>
            </a:endParaRPr>
          </a:p>
          <a:p>
            <a:pPr marL="1033463" lvl="2" indent="-342900">
              <a:lnSpc>
                <a:spcPct val="120000"/>
              </a:lnSpc>
              <a:buClr>
                <a:srgbClr val="4A86E8"/>
              </a:buClr>
              <a:buSzPts val="1700"/>
              <a:buFont typeface="+mj-lt"/>
              <a:buAutoNum type="arabicPeriod" startAt="5"/>
            </a:pPr>
            <a:endParaRPr lang="en-US" sz="1600" dirty="0" smtClean="0">
              <a:solidFill>
                <a:srgbClr val="4A86E8"/>
              </a:solidFill>
            </a:endParaRPr>
          </a:p>
          <a:p>
            <a:pPr marL="557213" lvl="1" indent="-209550">
              <a:lnSpc>
                <a:spcPct val="120000"/>
              </a:lnSpc>
              <a:spcBef>
                <a:spcPts val="0"/>
              </a:spcBef>
              <a:buClr>
                <a:srgbClr val="4A86E8"/>
              </a:buClr>
              <a:buSzPts val="1700"/>
              <a:buChar char="○"/>
            </a:pPr>
            <a:endParaRPr sz="1600" dirty="0">
              <a:solidFill>
                <a:srgbClr val="4A86E8"/>
              </a:solidFill>
            </a:endParaRPr>
          </a:p>
        </p:txBody>
      </p:sp>
    </p:spTree>
    <p:extLst>
      <p:ext uri="{BB962C8B-B14F-4D97-AF65-F5344CB8AC3E}">
        <p14:creationId xmlns:p14="http://schemas.microsoft.com/office/powerpoint/2010/main" val="39384687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9" name="Google Shape;379;p28"/>
          <p:cNvSpPr txBox="1">
            <a:spLocks noGrp="1"/>
          </p:cNvSpPr>
          <p:nvPr>
            <p:ph type="title"/>
          </p:nvPr>
        </p:nvSpPr>
        <p:spPr>
          <a:prstGeom prst="rect">
            <a:avLst/>
          </a:prstGeom>
          <a:noFill/>
          <a:ln>
            <a:noFill/>
          </a:ln>
        </p:spPr>
        <p:txBody>
          <a:bodyPr spcFirstLastPara="1" wrap="square" lIns="68569" tIns="34275" rIns="68569" bIns="34275" anchor="ctr" anchorCtr="0">
            <a:normAutofit/>
          </a:bodyPr>
          <a:lstStyle/>
          <a:p>
            <a:pPr>
              <a:buSzPts val="3200"/>
            </a:pPr>
            <a:r>
              <a:rPr lang="en-US" sz="2400" dirty="0"/>
              <a:t>LMP/GLMP V2.3 </a:t>
            </a:r>
            <a:r>
              <a:rPr lang="en-US" sz="2400" dirty="0" smtClean="0"/>
              <a:t>Upgrades: New Station guidance</a:t>
            </a:r>
            <a:endParaRPr sz="2400" dirty="0"/>
          </a:p>
        </p:txBody>
      </p:sp>
      <p:sp>
        <p:nvSpPr>
          <p:cNvPr id="377" name="Google Shape;377;p28"/>
          <p:cNvSpPr txBox="1">
            <a:spLocks noGrp="1"/>
          </p:cNvSpPr>
          <p:nvPr>
            <p:ph type="body" idx="1"/>
          </p:nvPr>
        </p:nvSpPr>
        <p:spPr>
          <a:xfrm>
            <a:off x="320039" y="338328"/>
            <a:ext cx="8728957" cy="4105656"/>
          </a:xfrm>
          <a:prstGeom prst="rect">
            <a:avLst/>
          </a:prstGeom>
          <a:noFill/>
          <a:ln>
            <a:noFill/>
          </a:ln>
        </p:spPr>
        <p:txBody>
          <a:bodyPr spcFirstLastPara="1" wrap="square" lIns="68569" tIns="34275" rIns="68569" bIns="34275" anchor="t" anchorCtr="0">
            <a:noAutofit/>
          </a:bodyPr>
          <a:lstStyle/>
          <a:p>
            <a:pPr marL="428625" lvl="1" indent="-342900">
              <a:lnSpc>
                <a:spcPct val="120000"/>
              </a:lnSpc>
              <a:spcBef>
                <a:spcPts val="300"/>
              </a:spcBef>
              <a:buSzPct val="100000"/>
              <a:buFont typeface="Arial" panose="020B0604020202020204" pitchFamily="34" charset="0"/>
              <a:buChar char="•"/>
            </a:pPr>
            <a:r>
              <a:rPr lang="en-US" sz="2400" dirty="0" smtClean="0"/>
              <a:t>V2.3.0 </a:t>
            </a:r>
            <a:r>
              <a:rPr lang="en-US" sz="2400" dirty="0" smtClean="0"/>
              <a:t>highlights</a:t>
            </a:r>
            <a:r>
              <a:rPr lang="en-US" sz="2400" dirty="0"/>
              <a:t>:</a:t>
            </a:r>
            <a:endParaRPr sz="2400" dirty="0"/>
          </a:p>
          <a:p>
            <a:pPr marL="463550" lvl="1" indent="-238125">
              <a:lnSpc>
                <a:spcPct val="120000"/>
              </a:lnSpc>
              <a:buClr>
                <a:srgbClr val="4A86E8"/>
              </a:buClr>
              <a:buSzPts val="1700"/>
              <a:buFont typeface="+mj-lt"/>
              <a:buAutoNum type="arabicPeriod" startAt="6"/>
            </a:pPr>
            <a:r>
              <a:rPr lang="en-US" sz="1600" dirty="0">
                <a:solidFill>
                  <a:srgbClr val="FF0000"/>
                </a:solidFill>
              </a:rPr>
              <a:t>Addition of C&amp;V, 1-h convection, and 1-h lightning guidance for 76 remote stations in Alaska</a:t>
            </a:r>
            <a:r>
              <a:rPr lang="en-US" sz="1600" dirty="0">
                <a:solidFill>
                  <a:srgbClr val="4A86E8"/>
                </a:solidFill>
              </a:rPr>
              <a:t>. </a:t>
            </a:r>
            <a:endParaRPr lang="en-US" sz="1600" dirty="0" smtClean="0">
              <a:solidFill>
                <a:srgbClr val="4A86E8"/>
              </a:solidFill>
            </a:endParaRPr>
          </a:p>
          <a:p>
            <a:pPr marL="557213" lvl="1" indent="-209550">
              <a:lnSpc>
                <a:spcPct val="120000"/>
              </a:lnSpc>
              <a:spcBef>
                <a:spcPts val="0"/>
              </a:spcBef>
              <a:buClr>
                <a:srgbClr val="4A86E8"/>
              </a:buClr>
              <a:buSzPts val="1700"/>
              <a:buChar char="○"/>
            </a:pPr>
            <a:endParaRPr sz="1600" dirty="0">
              <a:solidFill>
                <a:srgbClr val="4A86E8"/>
              </a:solidFill>
            </a:endParaRPr>
          </a:p>
        </p:txBody>
      </p:sp>
      <p:pic>
        <p:nvPicPr>
          <p:cNvPr id="6" name="Picture 5" descr="Map showing locations of new 76 remote stations in A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1311" y="1145075"/>
            <a:ext cx="4467057" cy="3451817"/>
          </a:xfrm>
          <a:prstGeom prst="rect">
            <a:avLst/>
          </a:prstGeom>
        </p:spPr>
      </p:pic>
      <p:sp>
        <p:nvSpPr>
          <p:cNvPr id="3" name="TextBox 2"/>
          <p:cNvSpPr txBox="1"/>
          <p:nvPr/>
        </p:nvSpPr>
        <p:spPr>
          <a:xfrm>
            <a:off x="7024893" y="2178485"/>
            <a:ext cx="1667577" cy="1384995"/>
          </a:xfrm>
          <a:prstGeom prst="rect">
            <a:avLst/>
          </a:prstGeom>
          <a:noFill/>
          <a:ln w="12700">
            <a:solidFill>
              <a:srgbClr val="FF0000"/>
            </a:solidFill>
          </a:ln>
        </p:spPr>
        <p:txBody>
          <a:bodyPr wrap="square" rtlCol="0">
            <a:spAutoFit/>
          </a:bodyPr>
          <a:lstStyle/>
          <a:p>
            <a:pPr algn="ctr"/>
            <a:r>
              <a:rPr lang="en-US" dirty="0" smtClean="0"/>
              <a:t>For more information on these new stations, please see this </a:t>
            </a:r>
            <a:r>
              <a:rPr lang="en-US" dirty="0" smtClean="0">
                <a:hlinkClick r:id="rId4"/>
              </a:rPr>
              <a:t>documentation</a:t>
            </a:r>
            <a:endParaRPr lang="en-US" dirty="0"/>
          </a:p>
        </p:txBody>
      </p:sp>
    </p:spTree>
    <p:extLst>
      <p:ext uri="{BB962C8B-B14F-4D97-AF65-F5344CB8AC3E}">
        <p14:creationId xmlns:p14="http://schemas.microsoft.com/office/powerpoint/2010/main" val="3858766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6" name="Google Shape;75;p12"/>
          <p:cNvSpPr txBox="1">
            <a:spLocks noGrp="1"/>
          </p:cNvSpPr>
          <p:nvPr>
            <p:ph type="title"/>
          </p:nvPr>
        </p:nvSpPr>
        <p:spPr>
          <a:prstGeom prst="rect">
            <a:avLst/>
          </a:prstGeom>
          <a:noFill/>
          <a:ln>
            <a:noFill/>
          </a:ln>
        </p:spPr>
        <p:txBody>
          <a:bodyPr spcFirstLastPara="1" wrap="square" lIns="68569" tIns="34275" rIns="68569" bIns="34275" anchor="ctr" anchorCtr="0">
            <a:noAutofit/>
          </a:bodyPr>
          <a:lstStyle/>
          <a:p>
            <a:pPr>
              <a:buClr>
                <a:srgbClr val="0099D8"/>
              </a:buClr>
              <a:buSzPts val="3200"/>
            </a:pPr>
            <a:r>
              <a:rPr lang="en-US" sz="3200" dirty="0"/>
              <a:t>LAMP C&amp;V Bulletins for new stations</a:t>
            </a:r>
            <a:endParaRPr sz="3200" dirty="0"/>
          </a:p>
        </p:txBody>
      </p:sp>
      <p:sp>
        <p:nvSpPr>
          <p:cNvPr id="3" name="Text Placeholder 2">
            <a:extLst>
              <a:ext uri="{FF2B5EF4-FFF2-40B4-BE49-F238E27FC236}">
                <a16:creationId xmlns:a16="http://schemas.microsoft.com/office/drawing/2014/main" id="{8710A615-916F-EE43-8393-D760FC222661}"/>
              </a:ext>
            </a:extLst>
          </p:cNvPr>
          <p:cNvSpPr>
            <a:spLocks noGrp="1"/>
          </p:cNvSpPr>
          <p:nvPr>
            <p:ph type="body" idx="1"/>
          </p:nvPr>
        </p:nvSpPr>
        <p:spPr/>
        <p:txBody>
          <a:bodyPr/>
          <a:lstStyle/>
          <a:p>
            <a:pPr marL="514350" indent="-342900">
              <a:buFont typeface="Arial" panose="020B0604020202020204" pitchFamily="34" charset="0"/>
              <a:buChar char="•"/>
            </a:pPr>
            <a:r>
              <a:rPr lang="en-US" sz="2200" dirty="0"/>
              <a:t>Available out to 25, 26-38, and 38 hours</a:t>
            </a:r>
          </a:p>
          <a:p>
            <a:pPr marL="514350" indent="-342900">
              <a:buFont typeface="Arial" panose="020B0604020202020204" pitchFamily="34" charset="0"/>
              <a:buChar char="•"/>
            </a:pPr>
            <a:r>
              <a:rPr lang="en-US" sz="2200" dirty="0"/>
              <a:t>Example bulletin:</a:t>
            </a:r>
            <a:r>
              <a:rPr lang="en-US" sz="1800" dirty="0"/>
              <a:t/>
            </a:r>
            <a:br>
              <a:rPr lang="en-US" sz="1800" dirty="0"/>
            </a:br>
            <a:r>
              <a:rPr lang="en-US" sz="1800" dirty="0"/>
              <a:t/>
            </a:r>
            <a:br>
              <a:rPr lang="en-US" sz="1800" dirty="0"/>
            </a:br>
            <a:r>
              <a:rPr lang="en-US" sz="1800" dirty="0"/>
              <a:t/>
            </a:r>
            <a:br>
              <a:rPr lang="en-US" sz="1800" dirty="0"/>
            </a:br>
            <a:r>
              <a:rPr lang="en-US" sz="1800" dirty="0"/>
              <a:t/>
            </a:r>
            <a:br>
              <a:rPr lang="en-US" sz="1800" dirty="0"/>
            </a:br>
            <a:r>
              <a:rPr lang="en-US" sz="1800" dirty="0"/>
              <a:t/>
            </a:r>
            <a:br>
              <a:rPr lang="en-US" sz="1800" dirty="0"/>
            </a:br>
            <a:endParaRPr lang="en-US" sz="1800" dirty="0"/>
          </a:p>
          <a:p>
            <a:pPr marL="514350" indent="-342900">
              <a:buFont typeface="Arial" panose="020B0604020202020204" pitchFamily="34" charset="0"/>
              <a:buChar char="•"/>
            </a:pPr>
            <a:r>
              <a:rPr lang="en-US" sz="2200" dirty="0" smtClean="0"/>
              <a:t>These </a:t>
            </a:r>
            <a:r>
              <a:rPr lang="en-US" sz="2200" dirty="0"/>
              <a:t>new bulletins are made LATER than the traditional FOUS11 bulletins due to the fact that the C&amp;V comes from the Gridded LAMP (which runs after LAMP runs)</a:t>
            </a:r>
          </a:p>
          <a:p>
            <a:pPr marL="514350" indent="-342900">
              <a:buFont typeface="Arial" panose="020B0604020202020204" pitchFamily="34" charset="0"/>
              <a:buChar char="•"/>
            </a:pPr>
            <a:r>
              <a:rPr lang="en-US" sz="2200" dirty="0"/>
              <a:t>These new bulletins will be available </a:t>
            </a:r>
            <a:r>
              <a:rPr lang="en-US" sz="2200" dirty="0" smtClean="0"/>
              <a:t>on </a:t>
            </a:r>
            <a:r>
              <a:rPr lang="en-US" sz="2200" dirty="0"/>
              <a:t>NOMADs.</a:t>
            </a:r>
          </a:p>
        </p:txBody>
      </p:sp>
      <p:pic>
        <p:nvPicPr>
          <p:cNvPr id="4" name="Picture 3" descr="Example bulletin showing new bulletin example for one of the new AK 76 stations"/>
          <p:cNvPicPr>
            <a:picLocks noChangeAspect="1"/>
          </p:cNvPicPr>
          <p:nvPr/>
        </p:nvPicPr>
        <p:blipFill>
          <a:blip r:embed="rId3"/>
          <a:stretch>
            <a:fillRect/>
          </a:stretch>
        </p:blipFill>
        <p:spPr>
          <a:xfrm>
            <a:off x="1383030" y="1518046"/>
            <a:ext cx="6443663" cy="1193006"/>
          </a:xfrm>
          <a:prstGeom prst="rect">
            <a:avLst/>
          </a:prstGeom>
          <a:ln>
            <a:solidFill>
              <a:srgbClr val="0000FF"/>
            </a:solidFill>
          </a:ln>
        </p:spPr>
      </p:pic>
    </p:spTree>
    <p:extLst>
      <p:ext uri="{BB962C8B-B14F-4D97-AF65-F5344CB8AC3E}">
        <p14:creationId xmlns:p14="http://schemas.microsoft.com/office/powerpoint/2010/main" val="1564642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0"/>
          <p:cNvSpPr txBox="1">
            <a:spLocks noGrp="1"/>
          </p:cNvSpPr>
          <p:nvPr>
            <p:ph type="title"/>
          </p:nvPr>
        </p:nvSpPr>
        <p:spPr>
          <a:xfrm>
            <a:off x="339342" y="1925782"/>
            <a:ext cx="8686800" cy="971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4400"/>
              <a:buNone/>
            </a:pPr>
            <a:r>
              <a:rPr lang="en" sz="4800" dirty="0" smtClean="0">
                <a:latin typeface="+mj-lt"/>
                <a:ea typeface="Libre Franklin Medium"/>
                <a:cs typeface="Libre Franklin Medium"/>
                <a:sym typeface="Libre Franklin Medium"/>
              </a:rPr>
              <a:t>Product Changes</a:t>
            </a:r>
            <a:endParaRPr sz="4800" dirty="0">
              <a:latin typeface="+mj-lt"/>
            </a:endParaRPr>
          </a:p>
        </p:txBody>
      </p:sp>
    </p:spTree>
    <p:extLst>
      <p:ext uri="{BB962C8B-B14F-4D97-AF65-F5344CB8AC3E}">
        <p14:creationId xmlns:p14="http://schemas.microsoft.com/office/powerpoint/2010/main" val="1007721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0"/>
          <p:cNvSpPr txBox="1">
            <a:spLocks noGrp="1"/>
          </p:cNvSpPr>
          <p:nvPr>
            <p:ph type="title"/>
          </p:nvPr>
        </p:nvSpPr>
        <p:spPr>
          <a:xfrm>
            <a:off x="339342" y="1925782"/>
            <a:ext cx="8686800" cy="971700"/>
          </a:xfrm>
          <a:prstGeom prst="rect">
            <a:avLst/>
          </a:prstGeom>
          <a:noFill/>
          <a:ln>
            <a:noFill/>
          </a:ln>
        </p:spPr>
        <p:txBody>
          <a:bodyPr spcFirstLastPara="1" wrap="square" lIns="91425" tIns="91425" rIns="91425" bIns="91425" anchor="t" anchorCtr="0">
            <a:noAutofit/>
          </a:bodyPr>
          <a:lstStyle/>
          <a:p>
            <a:pPr lvl="0" algn="ctr"/>
            <a:r>
              <a:rPr lang="en" sz="4800" dirty="0">
                <a:ea typeface="Libre Franklin Medium"/>
                <a:cs typeface="Libre Franklin Medium"/>
                <a:sym typeface="Libre Franklin Medium"/>
              </a:rPr>
              <a:t>LAMP/GLMP </a:t>
            </a:r>
            <a:r>
              <a:rPr lang="en" sz="4800" dirty="0" smtClean="0">
                <a:latin typeface="+mj-lt"/>
                <a:ea typeface="Libre Franklin Medium"/>
                <a:cs typeface="Libre Franklin Medium"/>
                <a:sym typeface="Libre Franklin Medium"/>
              </a:rPr>
              <a:t>V2.3 </a:t>
            </a:r>
            <a:r>
              <a:rPr lang="en" sz="4800" dirty="0" smtClean="0">
                <a:latin typeface="+mj-lt"/>
                <a:ea typeface="Libre Franklin Medium"/>
                <a:cs typeface="Libre Franklin Medium"/>
                <a:sym typeface="Libre Franklin Medium"/>
              </a:rPr>
              <a:t>Upgrades</a:t>
            </a:r>
            <a:endParaRPr sz="4800" dirty="0">
              <a:latin typeface="+mj-lt"/>
            </a:endParaRPr>
          </a:p>
        </p:txBody>
      </p:sp>
    </p:spTree>
    <p:extLst>
      <p:ext uri="{BB962C8B-B14F-4D97-AF65-F5344CB8AC3E}">
        <p14:creationId xmlns:p14="http://schemas.microsoft.com/office/powerpoint/2010/main" val="42942766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9" name="Google Shape;379;p28"/>
          <p:cNvSpPr txBox="1">
            <a:spLocks noGrp="1"/>
          </p:cNvSpPr>
          <p:nvPr>
            <p:ph type="title"/>
          </p:nvPr>
        </p:nvSpPr>
        <p:spPr>
          <a:xfrm>
            <a:off x="320039" y="0"/>
            <a:ext cx="8728957" cy="676656"/>
          </a:xfrm>
          <a:prstGeom prst="rect">
            <a:avLst/>
          </a:prstGeom>
          <a:noFill/>
          <a:ln>
            <a:noFill/>
          </a:ln>
        </p:spPr>
        <p:txBody>
          <a:bodyPr spcFirstLastPara="1" wrap="square" lIns="68569" tIns="34275" rIns="68569" bIns="34275" anchor="ctr" anchorCtr="0">
            <a:noAutofit/>
          </a:bodyPr>
          <a:lstStyle/>
          <a:p>
            <a:pPr>
              <a:buClr>
                <a:srgbClr val="0099D8"/>
              </a:buClr>
              <a:buSzPts val="3200"/>
            </a:pPr>
            <a:r>
              <a:rPr lang="en-US" sz="2800" dirty="0"/>
              <a:t>LMP/GLMP V2.3 </a:t>
            </a:r>
            <a:r>
              <a:rPr lang="en-US" sz="2800" dirty="0"/>
              <a:t>Bulletin </a:t>
            </a:r>
            <a:r>
              <a:rPr lang="en-US" sz="2800" dirty="0" smtClean="0"/>
              <a:t>Changes: 1-25 h CONUS</a:t>
            </a:r>
            <a:endParaRPr sz="2800" dirty="0"/>
          </a:p>
        </p:txBody>
      </p:sp>
      <p:pic>
        <p:nvPicPr>
          <p:cNvPr id="3" name="Picture 2" descr="Example of new 1-25 h bulletin for CONUS"/>
          <p:cNvPicPr>
            <a:picLocks noChangeAspect="1"/>
          </p:cNvPicPr>
          <p:nvPr/>
        </p:nvPicPr>
        <p:blipFill>
          <a:blip r:embed="rId3"/>
          <a:stretch>
            <a:fillRect/>
          </a:stretch>
        </p:blipFill>
        <p:spPr>
          <a:xfrm>
            <a:off x="550193" y="1162050"/>
            <a:ext cx="6330710" cy="3587750"/>
          </a:xfrm>
          <a:prstGeom prst="rect">
            <a:avLst/>
          </a:prstGeom>
          <a:ln>
            <a:solidFill>
              <a:schemeClr val="tx1"/>
            </a:solidFill>
          </a:ln>
        </p:spPr>
      </p:pic>
      <p:sp>
        <p:nvSpPr>
          <p:cNvPr id="4" name="Rectangle 3" descr="Box Highlighting addition of 1-h POP guidance"/>
          <p:cNvSpPr/>
          <p:nvPr/>
        </p:nvSpPr>
        <p:spPr>
          <a:xfrm>
            <a:off x="603095" y="2660876"/>
            <a:ext cx="6242874" cy="286860"/>
          </a:xfrm>
          <a:prstGeom prst="rect">
            <a:avLst/>
          </a:prstGeom>
          <a:solidFill>
            <a:srgbClr val="FF0000">
              <a:alpha val="13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7024893" y="2178485"/>
            <a:ext cx="1938633" cy="1169551"/>
          </a:xfrm>
          <a:prstGeom prst="rect">
            <a:avLst/>
          </a:prstGeom>
          <a:noFill/>
          <a:ln w="19050">
            <a:solidFill>
              <a:srgbClr val="FF0000"/>
            </a:solidFill>
          </a:ln>
        </p:spPr>
        <p:txBody>
          <a:bodyPr wrap="square" rtlCol="0">
            <a:spAutoFit/>
          </a:bodyPr>
          <a:lstStyle/>
          <a:p>
            <a:r>
              <a:rPr lang="en-US" dirty="0" smtClean="0"/>
              <a:t>Addition of:</a:t>
            </a:r>
          </a:p>
          <a:p>
            <a:pPr marL="285750" indent="-285750">
              <a:buFont typeface="Arial" panose="020B0604020202020204" pitchFamily="34" charset="0"/>
              <a:buChar char="•"/>
            </a:pPr>
            <a:r>
              <a:rPr lang="en-US" dirty="0" smtClean="0"/>
              <a:t>1-h POP (P01)</a:t>
            </a:r>
          </a:p>
          <a:p>
            <a:pPr marL="285750" indent="-285750">
              <a:buFont typeface="Arial" panose="020B0604020202020204" pitchFamily="34" charset="0"/>
              <a:buChar char="•"/>
            </a:pPr>
            <a:r>
              <a:rPr lang="en-US" dirty="0" smtClean="0"/>
              <a:t>Y/N Occ. Of measurable precip (PC1)</a:t>
            </a:r>
            <a:endParaRPr lang="en-US" dirty="0"/>
          </a:p>
        </p:txBody>
      </p:sp>
    </p:spTree>
    <p:extLst>
      <p:ext uri="{BB962C8B-B14F-4D97-AF65-F5344CB8AC3E}">
        <p14:creationId xmlns:p14="http://schemas.microsoft.com/office/powerpoint/2010/main" val="26064950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9" name="Google Shape;379;p28"/>
          <p:cNvSpPr txBox="1">
            <a:spLocks noGrp="1"/>
          </p:cNvSpPr>
          <p:nvPr>
            <p:ph type="title"/>
          </p:nvPr>
        </p:nvSpPr>
        <p:spPr>
          <a:prstGeom prst="rect">
            <a:avLst/>
          </a:prstGeom>
          <a:noFill/>
          <a:ln>
            <a:noFill/>
          </a:ln>
        </p:spPr>
        <p:txBody>
          <a:bodyPr spcFirstLastPara="1" wrap="square" lIns="68569" tIns="34275" rIns="68569" bIns="34275" anchor="ctr" anchorCtr="0">
            <a:normAutofit fontScale="90000"/>
          </a:bodyPr>
          <a:lstStyle/>
          <a:p>
            <a:pPr>
              <a:buSzPts val="3200"/>
            </a:pPr>
            <a:r>
              <a:rPr lang="en-US" sz="3200" dirty="0"/>
              <a:t>LMP/GLMP V2.3 </a:t>
            </a:r>
            <a:r>
              <a:rPr lang="en-US" sz="3200" dirty="0"/>
              <a:t>Bulletin </a:t>
            </a:r>
            <a:r>
              <a:rPr lang="en-US" sz="3200" dirty="0" smtClean="0"/>
              <a:t>Changes: 1-25 h AK</a:t>
            </a:r>
            <a:endParaRPr sz="3200" dirty="0"/>
          </a:p>
        </p:txBody>
      </p:sp>
      <p:sp>
        <p:nvSpPr>
          <p:cNvPr id="4" name="Rectangle 3" descr="Box highlighting addition of 1-h convection and lightning guidance in AK"/>
          <p:cNvSpPr/>
          <p:nvPr/>
        </p:nvSpPr>
        <p:spPr>
          <a:xfrm>
            <a:off x="603095" y="2660876"/>
            <a:ext cx="6242874" cy="286860"/>
          </a:xfrm>
          <a:prstGeom prst="rect">
            <a:avLst/>
          </a:prstGeom>
          <a:solidFill>
            <a:srgbClr val="FF0000">
              <a:alpha val="13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6987649" y="1716629"/>
            <a:ext cx="1938633" cy="2462213"/>
          </a:xfrm>
          <a:prstGeom prst="rect">
            <a:avLst/>
          </a:prstGeom>
          <a:noFill/>
          <a:ln w="19050">
            <a:solidFill>
              <a:srgbClr val="FF0000"/>
            </a:solidFill>
          </a:ln>
        </p:spPr>
        <p:txBody>
          <a:bodyPr wrap="square" rtlCol="0">
            <a:spAutoFit/>
          </a:bodyPr>
          <a:lstStyle/>
          <a:p>
            <a:r>
              <a:rPr lang="en-US" dirty="0" smtClean="0"/>
              <a:t>Addition of:</a:t>
            </a:r>
          </a:p>
          <a:p>
            <a:pPr marL="285750" indent="-285750">
              <a:buFont typeface="Arial" panose="020B0604020202020204" pitchFamily="34" charset="0"/>
              <a:buChar char="•"/>
            </a:pPr>
            <a:r>
              <a:rPr lang="en-US" dirty="0" smtClean="0"/>
              <a:t>1-h Prob Ltg (LP1)</a:t>
            </a:r>
          </a:p>
          <a:p>
            <a:pPr marL="285750" indent="-285750">
              <a:buFont typeface="Arial" panose="020B0604020202020204" pitchFamily="34" charset="0"/>
              <a:buChar char="•"/>
            </a:pPr>
            <a:r>
              <a:rPr lang="en-US" dirty="0" smtClean="0"/>
              <a:t>N/L/M/H Potential for Occ. Of Ltg (LC1)</a:t>
            </a:r>
          </a:p>
          <a:p>
            <a:pPr marL="285750" indent="-285750">
              <a:buFont typeface="Arial" panose="020B0604020202020204" pitchFamily="34" charset="0"/>
              <a:buChar char="•"/>
            </a:pPr>
            <a:r>
              <a:rPr lang="en-US" dirty="0"/>
              <a:t>1-h Prob </a:t>
            </a:r>
            <a:r>
              <a:rPr lang="en-US" dirty="0" smtClean="0"/>
              <a:t>Convection (CP1</a:t>
            </a:r>
            <a:r>
              <a:rPr lang="en-US" dirty="0"/>
              <a:t>)</a:t>
            </a:r>
          </a:p>
          <a:p>
            <a:pPr marL="285750" indent="-285750">
              <a:buFont typeface="Arial" panose="020B0604020202020204" pitchFamily="34" charset="0"/>
              <a:buChar char="•"/>
            </a:pPr>
            <a:r>
              <a:rPr lang="en-US" dirty="0"/>
              <a:t>N/L/M/H Potential for Occ. Of </a:t>
            </a:r>
            <a:r>
              <a:rPr lang="en-US" dirty="0" smtClean="0"/>
              <a:t>Convection (CC1)</a:t>
            </a:r>
          </a:p>
          <a:p>
            <a:pPr marL="285750" indent="-285750">
              <a:buFont typeface="Arial" panose="020B0604020202020204" pitchFamily="34" charset="0"/>
              <a:buChar char="•"/>
            </a:pPr>
            <a:endParaRPr lang="en-US" dirty="0"/>
          </a:p>
        </p:txBody>
      </p:sp>
      <p:pic>
        <p:nvPicPr>
          <p:cNvPr id="2" name="Picture 1" descr="Example AK 1-25 h bulletin"/>
          <p:cNvPicPr>
            <a:picLocks noChangeAspect="1"/>
          </p:cNvPicPr>
          <p:nvPr/>
        </p:nvPicPr>
        <p:blipFill>
          <a:blip r:embed="rId3"/>
          <a:stretch>
            <a:fillRect/>
          </a:stretch>
        </p:blipFill>
        <p:spPr>
          <a:xfrm>
            <a:off x="548640" y="1161288"/>
            <a:ext cx="6365303" cy="3584448"/>
          </a:xfrm>
          <a:prstGeom prst="rect">
            <a:avLst/>
          </a:prstGeom>
          <a:ln>
            <a:solidFill>
              <a:schemeClr val="tx1"/>
            </a:solidFill>
          </a:ln>
        </p:spPr>
      </p:pic>
      <p:sp>
        <p:nvSpPr>
          <p:cNvPr id="10" name="Rectangle 9" descr="box highlighting addition AK convection and lightning guidance"/>
          <p:cNvSpPr/>
          <p:nvPr/>
        </p:nvSpPr>
        <p:spPr>
          <a:xfrm>
            <a:off x="594134" y="2804306"/>
            <a:ext cx="6242874" cy="628062"/>
          </a:xfrm>
          <a:prstGeom prst="rect">
            <a:avLst/>
          </a:prstGeom>
          <a:solidFill>
            <a:srgbClr val="FF0000">
              <a:alpha val="13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930703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9" name="Google Shape;379;p28"/>
          <p:cNvSpPr txBox="1">
            <a:spLocks noGrp="1"/>
          </p:cNvSpPr>
          <p:nvPr>
            <p:ph type="title"/>
          </p:nvPr>
        </p:nvSpPr>
        <p:spPr>
          <a:xfrm>
            <a:off x="320040" y="0"/>
            <a:ext cx="8823960" cy="676656"/>
          </a:xfrm>
          <a:prstGeom prst="rect">
            <a:avLst/>
          </a:prstGeom>
          <a:noFill/>
          <a:ln>
            <a:noFill/>
          </a:ln>
        </p:spPr>
        <p:txBody>
          <a:bodyPr spcFirstLastPara="1" wrap="square" lIns="68569" tIns="34275" rIns="68569" bIns="34275" anchor="ctr" anchorCtr="0">
            <a:normAutofit fontScale="90000"/>
          </a:bodyPr>
          <a:lstStyle/>
          <a:p>
            <a:pPr>
              <a:buSzPts val="3200"/>
            </a:pPr>
            <a:r>
              <a:rPr lang="en-US" sz="3200" dirty="0"/>
              <a:t>LMP/GLMP V2.3 </a:t>
            </a:r>
            <a:r>
              <a:rPr lang="en-US" sz="3200" dirty="0"/>
              <a:t>Bulletin </a:t>
            </a:r>
            <a:r>
              <a:rPr lang="en-US" sz="3200" dirty="0" smtClean="0"/>
              <a:t>Changes: 1-38 h CONUS</a:t>
            </a:r>
            <a:endParaRPr sz="3200" dirty="0"/>
          </a:p>
        </p:txBody>
      </p:sp>
      <p:sp>
        <p:nvSpPr>
          <p:cNvPr id="9" name="TextBox 8"/>
          <p:cNvSpPr txBox="1"/>
          <p:nvPr/>
        </p:nvSpPr>
        <p:spPr>
          <a:xfrm>
            <a:off x="510648" y="4184792"/>
            <a:ext cx="8347739" cy="523220"/>
          </a:xfrm>
          <a:prstGeom prst="rect">
            <a:avLst/>
          </a:prstGeom>
          <a:noFill/>
          <a:ln w="19050">
            <a:solidFill>
              <a:srgbClr val="FF0000"/>
            </a:solidFill>
          </a:ln>
        </p:spPr>
        <p:txBody>
          <a:bodyPr wrap="square" rtlCol="0">
            <a:spAutoFit/>
          </a:bodyPr>
          <a:lstStyle/>
          <a:p>
            <a:r>
              <a:rPr lang="en-US" dirty="0" smtClean="0"/>
              <a:t>Addition of 1-h POP (P01) and Y/N Occ. Of measurable precip (PC1)</a:t>
            </a:r>
            <a:r>
              <a:rPr lang="en-US" dirty="0" smtClean="0">
                <a:solidFill>
                  <a:srgbClr val="FF0000"/>
                </a:solidFill>
              </a:rPr>
              <a:t> (CONUS only)</a:t>
            </a:r>
          </a:p>
          <a:p>
            <a:r>
              <a:rPr lang="en-US" dirty="0" smtClean="0"/>
              <a:t>Extension of Sky Cover (CLD), Conditional Ceiling (CCG), and Conditional Visibility (CVS) out to 38 h</a:t>
            </a:r>
            <a:endParaRPr lang="en-US" dirty="0"/>
          </a:p>
        </p:txBody>
      </p:sp>
      <p:pic>
        <p:nvPicPr>
          <p:cNvPr id="6" name="Picture 5" descr="Example 1-38h bulletin for CONUS"/>
          <p:cNvPicPr>
            <a:picLocks noChangeAspect="1"/>
          </p:cNvPicPr>
          <p:nvPr/>
        </p:nvPicPr>
        <p:blipFill>
          <a:blip r:embed="rId3"/>
          <a:stretch>
            <a:fillRect/>
          </a:stretch>
        </p:blipFill>
        <p:spPr>
          <a:xfrm>
            <a:off x="959866" y="935370"/>
            <a:ext cx="7449302" cy="3176783"/>
          </a:xfrm>
          <a:prstGeom prst="rect">
            <a:avLst/>
          </a:prstGeom>
          <a:ln>
            <a:solidFill>
              <a:schemeClr val="tx1"/>
            </a:solidFill>
          </a:ln>
        </p:spPr>
      </p:pic>
      <p:sp>
        <p:nvSpPr>
          <p:cNvPr id="11" name="Rectangle 10" descr="Box highlighting addition of POP guidance to bulletin in CONUS"/>
          <p:cNvSpPr/>
          <p:nvPr/>
        </p:nvSpPr>
        <p:spPr>
          <a:xfrm>
            <a:off x="959866" y="2373699"/>
            <a:ext cx="7449302" cy="249186"/>
          </a:xfrm>
          <a:prstGeom prst="rect">
            <a:avLst/>
          </a:prstGeom>
          <a:solidFill>
            <a:srgbClr val="FF0000">
              <a:alpha val="13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descr="Box highlighting addition of 26-38 h forecasts for sky cover in the CONUS"/>
          <p:cNvSpPr/>
          <p:nvPr/>
        </p:nvSpPr>
        <p:spPr>
          <a:xfrm>
            <a:off x="5931568" y="3279246"/>
            <a:ext cx="2477600" cy="116064"/>
          </a:xfrm>
          <a:prstGeom prst="rect">
            <a:avLst/>
          </a:prstGeom>
          <a:solidFill>
            <a:srgbClr val="FF0000">
              <a:alpha val="13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descr="Box highlighting addition of 26-38 h forecasts for conditional ceiling in the CONUS"/>
          <p:cNvSpPr/>
          <p:nvPr/>
        </p:nvSpPr>
        <p:spPr>
          <a:xfrm>
            <a:off x="5931568" y="3537960"/>
            <a:ext cx="2477600" cy="116064"/>
          </a:xfrm>
          <a:prstGeom prst="rect">
            <a:avLst/>
          </a:prstGeom>
          <a:solidFill>
            <a:srgbClr val="FF0000">
              <a:alpha val="13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descr="Box highlighting addition of 26-38 h forecasts for conditional visibility in the CONUS"/>
          <p:cNvSpPr/>
          <p:nvPr/>
        </p:nvSpPr>
        <p:spPr>
          <a:xfrm>
            <a:off x="5931568" y="3788910"/>
            <a:ext cx="2477600" cy="116064"/>
          </a:xfrm>
          <a:prstGeom prst="rect">
            <a:avLst/>
          </a:prstGeom>
          <a:solidFill>
            <a:srgbClr val="FF0000">
              <a:alpha val="13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461908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pic>
        <p:nvPicPr>
          <p:cNvPr id="2" name="Picture 1" descr="Example bulletin for 1-38 h in Alaska"/>
          <p:cNvPicPr>
            <a:picLocks noChangeAspect="1"/>
          </p:cNvPicPr>
          <p:nvPr/>
        </p:nvPicPr>
        <p:blipFill>
          <a:blip r:embed="rId3"/>
          <a:stretch>
            <a:fillRect/>
          </a:stretch>
        </p:blipFill>
        <p:spPr>
          <a:xfrm>
            <a:off x="806596" y="913098"/>
            <a:ext cx="7743044" cy="3229906"/>
          </a:xfrm>
          <a:prstGeom prst="rect">
            <a:avLst/>
          </a:prstGeom>
          <a:ln>
            <a:solidFill>
              <a:schemeClr val="tx1"/>
            </a:solidFill>
          </a:ln>
        </p:spPr>
      </p:pic>
      <p:sp>
        <p:nvSpPr>
          <p:cNvPr id="379" name="Google Shape;379;p28"/>
          <p:cNvSpPr txBox="1">
            <a:spLocks noGrp="1"/>
          </p:cNvSpPr>
          <p:nvPr>
            <p:ph type="title"/>
          </p:nvPr>
        </p:nvSpPr>
        <p:spPr>
          <a:xfrm>
            <a:off x="320040" y="0"/>
            <a:ext cx="8823960" cy="676656"/>
          </a:xfrm>
          <a:prstGeom prst="rect">
            <a:avLst/>
          </a:prstGeom>
          <a:noFill/>
          <a:ln>
            <a:noFill/>
          </a:ln>
        </p:spPr>
        <p:txBody>
          <a:bodyPr spcFirstLastPara="1" wrap="square" lIns="68569" tIns="34275" rIns="68569" bIns="34275" anchor="ctr" anchorCtr="0">
            <a:normAutofit/>
          </a:bodyPr>
          <a:lstStyle/>
          <a:p>
            <a:pPr>
              <a:buSzPts val="3200"/>
            </a:pPr>
            <a:r>
              <a:rPr lang="en-US" sz="3200" dirty="0"/>
              <a:t>LMP/GLMP V2.3 </a:t>
            </a:r>
            <a:r>
              <a:rPr lang="en-US" sz="3200" dirty="0"/>
              <a:t>Bulletin </a:t>
            </a:r>
            <a:r>
              <a:rPr lang="en-US" sz="3200" dirty="0" smtClean="0"/>
              <a:t>Changes: 1-38 h AK</a:t>
            </a:r>
            <a:endParaRPr sz="3200" dirty="0"/>
          </a:p>
        </p:txBody>
      </p:sp>
      <p:sp>
        <p:nvSpPr>
          <p:cNvPr id="377" name="Google Shape;377;p28"/>
          <p:cNvSpPr txBox="1">
            <a:spLocks noGrp="1"/>
          </p:cNvSpPr>
          <p:nvPr>
            <p:ph type="body" idx="1"/>
          </p:nvPr>
        </p:nvSpPr>
        <p:spPr>
          <a:xfrm>
            <a:off x="320040" y="451632"/>
            <a:ext cx="8728957" cy="4105656"/>
          </a:xfrm>
          <a:prstGeom prst="rect">
            <a:avLst/>
          </a:prstGeom>
          <a:noFill/>
          <a:ln>
            <a:noFill/>
          </a:ln>
        </p:spPr>
        <p:txBody>
          <a:bodyPr spcFirstLastPara="1" wrap="square" lIns="68569" tIns="34275" rIns="68569" bIns="34275" anchor="t" anchorCtr="0">
            <a:noAutofit/>
          </a:bodyPr>
          <a:lstStyle/>
          <a:p>
            <a:pPr marL="557213" lvl="1" indent="-209550">
              <a:lnSpc>
                <a:spcPct val="120000"/>
              </a:lnSpc>
              <a:spcBef>
                <a:spcPts val="0"/>
              </a:spcBef>
              <a:buClr>
                <a:srgbClr val="4A86E8"/>
              </a:buClr>
              <a:buSzPts val="1700"/>
              <a:buChar char="○"/>
            </a:pPr>
            <a:endParaRPr sz="1600" dirty="0">
              <a:solidFill>
                <a:srgbClr val="4A86E8"/>
              </a:solidFill>
            </a:endParaRPr>
          </a:p>
        </p:txBody>
      </p:sp>
      <p:sp>
        <p:nvSpPr>
          <p:cNvPr id="9" name="TextBox 8"/>
          <p:cNvSpPr txBox="1"/>
          <p:nvPr/>
        </p:nvSpPr>
        <p:spPr>
          <a:xfrm>
            <a:off x="510648" y="4184792"/>
            <a:ext cx="8347739" cy="523220"/>
          </a:xfrm>
          <a:prstGeom prst="rect">
            <a:avLst/>
          </a:prstGeom>
          <a:noFill/>
          <a:ln w="19050">
            <a:solidFill>
              <a:srgbClr val="FF0000"/>
            </a:solidFill>
          </a:ln>
        </p:spPr>
        <p:txBody>
          <a:bodyPr wrap="square" rtlCol="0">
            <a:spAutoFit/>
          </a:bodyPr>
          <a:lstStyle/>
          <a:p>
            <a:r>
              <a:rPr lang="en-US" dirty="0" smtClean="0"/>
              <a:t>Addition of 1-h LP1, LC1, CP1, and CC1 out to 38 h (out to 38 h only for </a:t>
            </a:r>
            <a:r>
              <a:rPr lang="en-US" dirty="0" smtClean="0">
                <a:solidFill>
                  <a:srgbClr val="FF0000"/>
                </a:solidFill>
              </a:rPr>
              <a:t>Alaska</a:t>
            </a:r>
            <a:r>
              <a:rPr lang="en-US" dirty="0" smtClean="0"/>
              <a:t>)</a:t>
            </a:r>
            <a:endParaRPr lang="en-US" dirty="0" smtClean="0">
              <a:solidFill>
                <a:srgbClr val="FF0000"/>
              </a:solidFill>
            </a:endParaRPr>
          </a:p>
          <a:p>
            <a:r>
              <a:rPr lang="en-US" dirty="0" smtClean="0"/>
              <a:t>Extension of Sky Cover (CLD), Conditional Ceiling (CCG), and Conditional Visibility (CVS) out to 38 h</a:t>
            </a:r>
            <a:endParaRPr lang="en-US" dirty="0"/>
          </a:p>
        </p:txBody>
      </p:sp>
      <p:sp>
        <p:nvSpPr>
          <p:cNvPr id="11" name="Rectangle 10" descr="Box highlighting addition of 1-38 h guidance for convection and lightning in AK"/>
          <p:cNvSpPr/>
          <p:nvPr/>
        </p:nvSpPr>
        <p:spPr>
          <a:xfrm>
            <a:off x="806596" y="2528051"/>
            <a:ext cx="7743044" cy="532443"/>
          </a:xfrm>
          <a:prstGeom prst="rect">
            <a:avLst/>
          </a:prstGeom>
          <a:solidFill>
            <a:srgbClr val="FF0000">
              <a:alpha val="13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descr="Box highlighting exention of 25-38 h guidance for sky cover in AK"/>
          <p:cNvSpPr/>
          <p:nvPr/>
        </p:nvSpPr>
        <p:spPr>
          <a:xfrm>
            <a:off x="5931568" y="3296936"/>
            <a:ext cx="2618072" cy="151066"/>
          </a:xfrm>
          <a:prstGeom prst="rect">
            <a:avLst/>
          </a:prstGeom>
          <a:solidFill>
            <a:srgbClr val="FF0000">
              <a:alpha val="13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descr="Box highlighting exention of 25-38 h guidance for conditional ceiling in AK"/>
          <p:cNvSpPr/>
          <p:nvPr/>
        </p:nvSpPr>
        <p:spPr>
          <a:xfrm>
            <a:off x="5931568" y="3589798"/>
            <a:ext cx="2618072" cy="151066"/>
          </a:xfrm>
          <a:prstGeom prst="rect">
            <a:avLst/>
          </a:prstGeom>
          <a:solidFill>
            <a:srgbClr val="FF0000">
              <a:alpha val="13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descr="Box highlighting exention of 25-38 h guidance for conditional visibility in AK"/>
          <p:cNvSpPr/>
          <p:nvPr/>
        </p:nvSpPr>
        <p:spPr>
          <a:xfrm>
            <a:off x="5931568" y="3844844"/>
            <a:ext cx="2618072" cy="151066"/>
          </a:xfrm>
          <a:prstGeom prst="rect">
            <a:avLst/>
          </a:prstGeom>
          <a:solidFill>
            <a:srgbClr val="FF0000">
              <a:alpha val="13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667710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9" name="Google Shape;379;p28"/>
          <p:cNvSpPr txBox="1">
            <a:spLocks noGrp="1"/>
          </p:cNvSpPr>
          <p:nvPr>
            <p:ph type="title"/>
          </p:nvPr>
        </p:nvSpPr>
        <p:spPr>
          <a:prstGeom prst="rect">
            <a:avLst/>
          </a:prstGeom>
          <a:noFill/>
          <a:ln>
            <a:noFill/>
          </a:ln>
        </p:spPr>
        <p:txBody>
          <a:bodyPr spcFirstLastPara="1" wrap="square" lIns="68569" tIns="34275" rIns="68569" bIns="34275" anchor="ctr" anchorCtr="0">
            <a:normAutofit fontScale="90000"/>
          </a:bodyPr>
          <a:lstStyle/>
          <a:p>
            <a:pPr>
              <a:buSzPts val="3200"/>
            </a:pPr>
            <a:r>
              <a:rPr lang="en-US" sz="3200" dirty="0"/>
              <a:t>LMP/GLMP V2.3 </a:t>
            </a:r>
            <a:r>
              <a:rPr lang="en-US" sz="3200" dirty="0"/>
              <a:t>Bulletin </a:t>
            </a:r>
            <a:r>
              <a:rPr lang="en-US" sz="3200" dirty="0" smtClean="0"/>
              <a:t>Changes: 26-38 h</a:t>
            </a:r>
            <a:endParaRPr sz="3200" dirty="0"/>
          </a:p>
        </p:txBody>
      </p:sp>
      <p:sp>
        <p:nvSpPr>
          <p:cNvPr id="377" name="Google Shape;377;p28"/>
          <p:cNvSpPr txBox="1">
            <a:spLocks noGrp="1"/>
          </p:cNvSpPr>
          <p:nvPr>
            <p:ph type="body" idx="1"/>
          </p:nvPr>
        </p:nvSpPr>
        <p:spPr>
          <a:xfrm>
            <a:off x="320040" y="1841520"/>
            <a:ext cx="8728957" cy="1130280"/>
          </a:xfrm>
          <a:prstGeom prst="rect">
            <a:avLst/>
          </a:prstGeom>
          <a:noFill/>
          <a:ln>
            <a:noFill/>
          </a:ln>
        </p:spPr>
        <p:txBody>
          <a:bodyPr spcFirstLastPara="1" wrap="square" lIns="68569" tIns="34275" rIns="68569" bIns="34275" anchor="t" anchorCtr="0">
            <a:noAutofit/>
          </a:bodyPr>
          <a:lstStyle/>
          <a:p>
            <a:pPr marL="428625" lvl="1" indent="-342900">
              <a:lnSpc>
                <a:spcPct val="120000"/>
              </a:lnSpc>
              <a:spcBef>
                <a:spcPts val="300"/>
              </a:spcBef>
              <a:buSzPct val="100000"/>
              <a:buFont typeface="Arial" panose="020B0604020202020204" pitchFamily="34" charset="0"/>
              <a:buChar char="•"/>
            </a:pPr>
            <a:r>
              <a:rPr lang="en-US" sz="2400" dirty="0" smtClean="0"/>
              <a:t>Comparable changes to 26-38 h Extended Bulletins</a:t>
            </a:r>
          </a:p>
          <a:p>
            <a:pPr marL="557213" lvl="1" indent="-209550">
              <a:lnSpc>
                <a:spcPct val="120000"/>
              </a:lnSpc>
              <a:spcBef>
                <a:spcPts val="0"/>
              </a:spcBef>
              <a:buClr>
                <a:srgbClr val="4A86E8"/>
              </a:buClr>
              <a:buSzPts val="1700"/>
              <a:buChar char="○"/>
            </a:pPr>
            <a:endParaRPr sz="1600" dirty="0">
              <a:solidFill>
                <a:srgbClr val="4A86E8"/>
              </a:solidFill>
            </a:endParaRPr>
          </a:p>
        </p:txBody>
      </p:sp>
    </p:spTree>
    <p:extLst>
      <p:ext uri="{BB962C8B-B14F-4D97-AF65-F5344CB8AC3E}">
        <p14:creationId xmlns:p14="http://schemas.microsoft.com/office/powerpoint/2010/main" val="26177655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0"/>
          <p:cNvSpPr txBox="1">
            <a:spLocks noGrp="1"/>
          </p:cNvSpPr>
          <p:nvPr>
            <p:ph type="title"/>
          </p:nvPr>
        </p:nvSpPr>
        <p:spPr>
          <a:xfrm>
            <a:off x="339342" y="1925782"/>
            <a:ext cx="8686800" cy="971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4400"/>
              <a:buNone/>
            </a:pPr>
            <a:r>
              <a:rPr lang="en" sz="4800" dirty="0" smtClean="0">
                <a:latin typeface="+mj-lt"/>
                <a:ea typeface="Libre Franklin Medium"/>
                <a:cs typeface="Libre Franklin Medium"/>
                <a:sym typeface="Libre Franklin Medium"/>
              </a:rPr>
              <a:t>Realtime Experimental Products</a:t>
            </a:r>
            <a:endParaRPr sz="4800" dirty="0">
              <a:latin typeface="+mj-lt"/>
            </a:endParaRPr>
          </a:p>
        </p:txBody>
      </p:sp>
    </p:spTree>
    <p:extLst>
      <p:ext uri="{BB962C8B-B14F-4D97-AF65-F5344CB8AC3E}">
        <p14:creationId xmlns:p14="http://schemas.microsoft.com/office/powerpoint/2010/main" val="3744158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9" name="Google Shape;379;p28"/>
          <p:cNvSpPr txBox="1">
            <a:spLocks noGrp="1"/>
          </p:cNvSpPr>
          <p:nvPr>
            <p:ph type="title"/>
          </p:nvPr>
        </p:nvSpPr>
        <p:spPr>
          <a:xfrm>
            <a:off x="320040" y="0"/>
            <a:ext cx="8728956" cy="676656"/>
          </a:xfrm>
          <a:prstGeom prst="rect">
            <a:avLst/>
          </a:prstGeom>
          <a:noFill/>
          <a:ln>
            <a:noFill/>
          </a:ln>
        </p:spPr>
        <p:txBody>
          <a:bodyPr spcFirstLastPara="1" wrap="square" lIns="68569" tIns="34275" rIns="68569" bIns="34275" anchor="ctr" anchorCtr="0">
            <a:noAutofit/>
          </a:bodyPr>
          <a:lstStyle/>
          <a:p>
            <a:pPr>
              <a:buSzPts val="3200"/>
            </a:pPr>
            <a:r>
              <a:rPr lang="en-US" sz="2000" dirty="0"/>
              <a:t>LMP/GLMP V2.3 </a:t>
            </a:r>
            <a:r>
              <a:rPr lang="en-US" sz="2000" dirty="0"/>
              <a:t>Upgrades: </a:t>
            </a:r>
            <a:r>
              <a:rPr lang="en-US" sz="2000" dirty="0" smtClean="0"/>
              <a:t>Real-time </a:t>
            </a:r>
            <a:r>
              <a:rPr lang="en-US" sz="2000" dirty="0"/>
              <a:t>Experimental Products</a:t>
            </a:r>
            <a:endParaRPr sz="2000" dirty="0"/>
          </a:p>
        </p:txBody>
      </p:sp>
      <p:sp>
        <p:nvSpPr>
          <p:cNvPr id="377" name="Google Shape;377;p28"/>
          <p:cNvSpPr txBox="1">
            <a:spLocks noGrp="1"/>
          </p:cNvSpPr>
          <p:nvPr>
            <p:ph type="body" idx="1"/>
          </p:nvPr>
        </p:nvSpPr>
        <p:spPr>
          <a:xfrm>
            <a:off x="201441" y="467681"/>
            <a:ext cx="8728957" cy="4105656"/>
          </a:xfrm>
          <a:prstGeom prst="rect">
            <a:avLst/>
          </a:prstGeom>
          <a:noFill/>
          <a:ln>
            <a:noFill/>
          </a:ln>
        </p:spPr>
        <p:txBody>
          <a:bodyPr spcFirstLastPara="1" wrap="square" lIns="68569" tIns="34275" rIns="68569" bIns="34275" anchor="t" anchorCtr="0">
            <a:noAutofit/>
          </a:bodyPr>
          <a:lstStyle/>
          <a:p>
            <a:pPr marL="428625" lvl="1" indent="-342900">
              <a:lnSpc>
                <a:spcPct val="120000"/>
              </a:lnSpc>
              <a:spcBef>
                <a:spcPts val="300"/>
              </a:spcBef>
              <a:buSzPct val="100000"/>
              <a:buFont typeface="Arial" panose="020B0604020202020204" pitchFamily="34" charset="0"/>
              <a:buChar char="•"/>
            </a:pPr>
            <a:r>
              <a:rPr lang="en-US" sz="2400" dirty="0" smtClean="0"/>
              <a:t>Webpage for Experimental Products:</a:t>
            </a:r>
          </a:p>
          <a:p>
            <a:pPr marL="771525" lvl="2" indent="-342900">
              <a:lnSpc>
                <a:spcPct val="120000"/>
              </a:lnSpc>
              <a:spcBef>
                <a:spcPts val="300"/>
              </a:spcBef>
              <a:buSzPct val="100000"/>
              <a:buFont typeface="Arial" panose="020B0604020202020204" pitchFamily="34" charset="0"/>
              <a:buChar char="•"/>
            </a:pPr>
            <a:r>
              <a:rPr lang="en-US" dirty="0" smtClean="0"/>
              <a:t>LAMP Experimental Webpage: </a:t>
            </a:r>
            <a:r>
              <a:rPr lang="en-US" dirty="0" smtClean="0">
                <a:hlinkClick r:id="rId3"/>
              </a:rPr>
              <a:t>https</a:t>
            </a:r>
            <a:r>
              <a:rPr lang="en-US" dirty="0">
                <a:hlinkClick r:id="rId3"/>
              </a:rPr>
              <a:t>://</a:t>
            </a:r>
            <a:r>
              <a:rPr lang="en-US" dirty="0" smtClean="0">
                <a:hlinkClick r:id="rId3"/>
              </a:rPr>
              <a:t>www.weather.gov/mdl/lamp_experimental</a:t>
            </a:r>
            <a:endParaRPr lang="en-US" dirty="0" smtClean="0"/>
          </a:p>
          <a:p>
            <a:pPr marL="771525" lvl="2" indent="-342900">
              <a:lnSpc>
                <a:spcPct val="120000"/>
              </a:lnSpc>
              <a:spcBef>
                <a:spcPts val="300"/>
              </a:spcBef>
              <a:buSzPct val="100000"/>
              <a:buFont typeface="Arial" panose="020B0604020202020204" pitchFamily="34" charset="0"/>
              <a:buChar char="•"/>
            </a:pPr>
            <a:r>
              <a:rPr lang="en-US" dirty="0" smtClean="0">
                <a:solidFill>
                  <a:srgbClr val="4A86E8"/>
                </a:solidFill>
              </a:rPr>
              <a:t>Contains links limited to NOAA-only:</a:t>
            </a:r>
          </a:p>
          <a:p>
            <a:pPr marL="1035050" lvl="3" indent="-288925">
              <a:lnSpc>
                <a:spcPct val="120000"/>
              </a:lnSpc>
              <a:buClrTx/>
              <a:buSzPts val="1700"/>
              <a:buFont typeface="Courier New" panose="02070309020205020404" pitchFamily="49" charset="0"/>
              <a:buChar char="o"/>
            </a:pPr>
            <a:r>
              <a:rPr lang="en-US" sz="1800" dirty="0">
                <a:solidFill>
                  <a:srgbClr val="00B050"/>
                </a:solidFill>
              </a:rPr>
              <a:t>Internal NOAA viewers for AK Gridded LAMP products</a:t>
            </a:r>
          </a:p>
          <a:p>
            <a:pPr marL="771525" lvl="2" indent="-342900">
              <a:lnSpc>
                <a:spcPct val="120000"/>
              </a:lnSpc>
              <a:spcBef>
                <a:spcPts val="300"/>
              </a:spcBef>
              <a:buSzPct val="100000"/>
              <a:buFont typeface="Arial" panose="020B0604020202020204" pitchFamily="34" charset="0"/>
              <a:buChar char="•"/>
            </a:pPr>
            <a:r>
              <a:rPr lang="en-US" dirty="0" smtClean="0">
                <a:solidFill>
                  <a:srgbClr val="4A86E8"/>
                </a:solidFill>
              </a:rPr>
              <a:t>Contains links available for all users:</a:t>
            </a:r>
          </a:p>
          <a:p>
            <a:pPr marL="1035050" lvl="3" indent="-288925">
              <a:lnSpc>
                <a:spcPct val="120000"/>
              </a:lnSpc>
              <a:buClrTx/>
              <a:buSzPts val="1700"/>
              <a:buFont typeface="Courier New" panose="02070309020205020404" pitchFamily="49" charset="0"/>
              <a:buChar char="o"/>
            </a:pPr>
            <a:r>
              <a:rPr lang="en-US" sz="1800" dirty="0">
                <a:solidFill>
                  <a:srgbClr val="00B050"/>
                </a:solidFill>
              </a:rPr>
              <a:t>LMP v2.3 Meteograms</a:t>
            </a:r>
          </a:p>
          <a:p>
            <a:pPr marL="1035050" lvl="3" indent="-288925">
              <a:lnSpc>
                <a:spcPct val="120000"/>
              </a:lnSpc>
              <a:buClrTx/>
              <a:buSzPts val="1700"/>
              <a:buFont typeface="Courier New" panose="02070309020205020404" pitchFamily="49" charset="0"/>
              <a:buChar char="o"/>
            </a:pPr>
            <a:r>
              <a:rPr lang="en-US" sz="1800" dirty="0">
                <a:solidFill>
                  <a:srgbClr val="00B050"/>
                </a:solidFill>
              </a:rPr>
              <a:t>LMP v2.3 bulletins, including new bulletins for 76 remote station in Alaska containing guidance for ceiling, visibility, convection, and lightning</a:t>
            </a:r>
          </a:p>
          <a:p>
            <a:pPr marL="1035050" lvl="3" indent="-288925">
              <a:lnSpc>
                <a:spcPct val="120000"/>
              </a:lnSpc>
              <a:buClrTx/>
              <a:buSzPts val="1700"/>
              <a:buFont typeface="Courier New" panose="02070309020205020404" pitchFamily="49" charset="0"/>
              <a:buChar char="o"/>
            </a:pPr>
            <a:r>
              <a:rPr lang="en-US" sz="1800" dirty="0">
                <a:solidFill>
                  <a:srgbClr val="00B050"/>
                </a:solidFill>
              </a:rPr>
              <a:t>Gridded LAMP images for:</a:t>
            </a:r>
          </a:p>
          <a:p>
            <a:pPr marL="1457325" lvl="4" indent="-342900">
              <a:lnSpc>
                <a:spcPct val="120000"/>
              </a:lnSpc>
              <a:spcBef>
                <a:spcPts val="300"/>
              </a:spcBef>
              <a:buSzPct val="100000"/>
              <a:buFont typeface="Wingdings" panose="05000000000000000000" pitchFamily="2" charset="2"/>
              <a:buChar char="§"/>
            </a:pPr>
            <a:r>
              <a:rPr lang="en-US" sz="1800" dirty="0" smtClean="0">
                <a:solidFill>
                  <a:schemeClr val="tx1"/>
                </a:solidFill>
              </a:rPr>
              <a:t>CONUS SKY</a:t>
            </a:r>
          </a:p>
          <a:p>
            <a:pPr marL="1457325" lvl="4" indent="-342900">
              <a:lnSpc>
                <a:spcPct val="120000"/>
              </a:lnSpc>
              <a:spcBef>
                <a:spcPts val="300"/>
              </a:spcBef>
              <a:buSzPct val="100000"/>
              <a:buFont typeface="Wingdings" panose="05000000000000000000" pitchFamily="2" charset="2"/>
              <a:buChar char="§"/>
            </a:pPr>
            <a:r>
              <a:rPr lang="en-US" sz="1800" dirty="0" smtClean="0">
                <a:solidFill>
                  <a:schemeClr val="tx1"/>
                </a:solidFill>
              </a:rPr>
              <a:t>Alaska </a:t>
            </a:r>
            <a:r>
              <a:rPr lang="en-US" sz="1800" dirty="0" smtClean="0">
                <a:solidFill>
                  <a:schemeClr val="tx1"/>
                </a:solidFill>
              </a:rPr>
              <a:t>Ceiling, Visibility, Convection, and Lightning</a:t>
            </a:r>
            <a:endParaRPr sz="1800" dirty="0">
              <a:solidFill>
                <a:schemeClr val="tx1"/>
              </a:solidFill>
            </a:endParaRPr>
          </a:p>
        </p:txBody>
      </p:sp>
    </p:spTree>
    <p:extLst>
      <p:ext uri="{BB962C8B-B14F-4D97-AF65-F5344CB8AC3E}">
        <p14:creationId xmlns:p14="http://schemas.microsoft.com/office/powerpoint/2010/main" val="5970549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9" name="Google Shape;379;p28"/>
          <p:cNvSpPr txBox="1">
            <a:spLocks noGrp="1"/>
          </p:cNvSpPr>
          <p:nvPr>
            <p:ph type="title"/>
          </p:nvPr>
        </p:nvSpPr>
        <p:spPr>
          <a:xfrm>
            <a:off x="320040" y="0"/>
            <a:ext cx="8728956" cy="676656"/>
          </a:xfrm>
          <a:prstGeom prst="rect">
            <a:avLst/>
          </a:prstGeom>
          <a:noFill/>
          <a:ln>
            <a:noFill/>
          </a:ln>
        </p:spPr>
        <p:txBody>
          <a:bodyPr spcFirstLastPara="1" wrap="square" lIns="68569" tIns="34275" rIns="68569" bIns="34275" anchor="ctr" anchorCtr="0">
            <a:noAutofit/>
          </a:bodyPr>
          <a:lstStyle/>
          <a:p>
            <a:pPr>
              <a:buSzPts val="3200"/>
            </a:pPr>
            <a:r>
              <a:rPr lang="en-US" sz="2800" dirty="0"/>
              <a:t>LMP/GLMP V2.3 </a:t>
            </a:r>
            <a:r>
              <a:rPr lang="en-US" sz="2800" dirty="0"/>
              <a:t>Upgrades: </a:t>
            </a:r>
            <a:r>
              <a:rPr lang="en-US" sz="2800" dirty="0" smtClean="0"/>
              <a:t>Para Data</a:t>
            </a:r>
            <a:r>
              <a:rPr lang="en-US" sz="2800" baseline="0" dirty="0" smtClean="0"/>
              <a:t> Ingest</a:t>
            </a:r>
            <a:endParaRPr sz="2800" dirty="0"/>
          </a:p>
        </p:txBody>
      </p:sp>
      <p:sp>
        <p:nvSpPr>
          <p:cNvPr id="377" name="Google Shape;377;p28"/>
          <p:cNvSpPr txBox="1">
            <a:spLocks noGrp="1"/>
          </p:cNvSpPr>
          <p:nvPr>
            <p:ph type="body" idx="1"/>
          </p:nvPr>
        </p:nvSpPr>
        <p:spPr>
          <a:xfrm>
            <a:off x="200318" y="433832"/>
            <a:ext cx="8943682" cy="4105656"/>
          </a:xfrm>
          <a:prstGeom prst="rect">
            <a:avLst/>
          </a:prstGeom>
          <a:noFill/>
          <a:ln>
            <a:noFill/>
          </a:ln>
        </p:spPr>
        <p:txBody>
          <a:bodyPr spcFirstLastPara="1" wrap="square" lIns="68569" tIns="34275" rIns="68569" bIns="34275" anchor="t" anchorCtr="0">
            <a:noAutofit/>
          </a:bodyPr>
          <a:lstStyle/>
          <a:p>
            <a:pPr marL="428625" lvl="1" indent="-342900">
              <a:lnSpc>
                <a:spcPct val="120000"/>
              </a:lnSpc>
              <a:spcBef>
                <a:spcPts val="300"/>
              </a:spcBef>
              <a:buSzPct val="100000"/>
              <a:buFont typeface="Arial" panose="020B0604020202020204" pitchFamily="34" charset="0"/>
              <a:buChar char="•"/>
            </a:pPr>
            <a:r>
              <a:rPr lang="en-US" sz="2400" dirty="0" smtClean="0"/>
              <a:t>Technical Note:</a:t>
            </a:r>
            <a:endParaRPr lang="en-US" sz="2400" dirty="0" smtClean="0"/>
          </a:p>
          <a:p>
            <a:pPr marL="771525" lvl="2" indent="-342900">
              <a:lnSpc>
                <a:spcPct val="120000"/>
              </a:lnSpc>
              <a:spcBef>
                <a:spcPts val="300"/>
              </a:spcBef>
              <a:buSzPct val="100000"/>
              <a:buFont typeface="Arial" panose="020B0604020202020204" pitchFamily="34" charset="0"/>
              <a:buChar char="•"/>
            </a:pPr>
            <a:r>
              <a:rPr lang="en-US" dirty="0" smtClean="0"/>
              <a:t>Data on experimental LAMP webpage is subject to outages when WCOSS is down for maintenance or when RAPv5/HRRRv4 parallel data are unavailable</a:t>
            </a:r>
          </a:p>
          <a:p>
            <a:pPr marL="771525" lvl="2" indent="-342900">
              <a:lnSpc>
                <a:spcPct val="120000"/>
              </a:lnSpc>
              <a:spcBef>
                <a:spcPts val="300"/>
              </a:spcBef>
              <a:buSzPct val="100000"/>
              <a:buFont typeface="Arial" panose="020B0604020202020204" pitchFamily="34" charset="0"/>
              <a:buChar char="•"/>
            </a:pPr>
            <a:r>
              <a:rPr lang="en-US" sz="1800" dirty="0" smtClean="0">
                <a:solidFill>
                  <a:schemeClr val="tx1"/>
                </a:solidFill>
              </a:rPr>
              <a:t>As of August 24, 2020: the LAMP ingest data from the </a:t>
            </a:r>
            <a:r>
              <a:rPr lang="en-US" dirty="0" smtClean="0"/>
              <a:t>RAPv5/HRRRv4 </a:t>
            </a:r>
            <a:r>
              <a:rPr lang="en-US" dirty="0"/>
              <a:t>parallel data </a:t>
            </a:r>
            <a:r>
              <a:rPr lang="en-US" dirty="0" smtClean="0"/>
              <a:t>is from the Global System’s Laboratory experimental data feed</a:t>
            </a:r>
          </a:p>
          <a:p>
            <a:pPr marL="771525" lvl="2" indent="-342900">
              <a:lnSpc>
                <a:spcPct val="120000"/>
              </a:lnSpc>
              <a:spcBef>
                <a:spcPts val="300"/>
              </a:spcBef>
              <a:buSzPct val="100000"/>
              <a:buFont typeface="Arial" panose="020B0604020202020204" pitchFamily="34" charset="0"/>
              <a:buChar char="•"/>
            </a:pPr>
            <a:r>
              <a:rPr lang="en-US" sz="1800" dirty="0" smtClean="0">
                <a:solidFill>
                  <a:schemeClr val="tx1"/>
                </a:solidFill>
              </a:rPr>
              <a:t>At some time in the future, the ingest data from </a:t>
            </a:r>
            <a:r>
              <a:rPr lang="en-US" dirty="0" smtClean="0"/>
              <a:t>RAPv5/HRRRv4 </a:t>
            </a:r>
            <a:r>
              <a:rPr lang="en-US" dirty="0"/>
              <a:t>parallel data </a:t>
            </a:r>
            <a:r>
              <a:rPr lang="en-US" dirty="0" smtClean="0"/>
              <a:t>will be from NCEP/Environmental Modeling Center’s experimental data feed</a:t>
            </a:r>
          </a:p>
          <a:p>
            <a:pPr marL="771525" lvl="2" indent="-342900">
              <a:lnSpc>
                <a:spcPct val="120000"/>
              </a:lnSpc>
              <a:spcBef>
                <a:spcPts val="300"/>
              </a:spcBef>
              <a:buSzPct val="100000"/>
              <a:buFont typeface="Arial" panose="020B0604020202020204" pitchFamily="34" charset="0"/>
              <a:buChar char="•"/>
            </a:pPr>
            <a:r>
              <a:rPr lang="en-US" sz="1800" dirty="0" smtClean="0">
                <a:solidFill>
                  <a:schemeClr val="tx1"/>
                </a:solidFill>
              </a:rPr>
              <a:t>When the </a:t>
            </a:r>
            <a:r>
              <a:rPr lang="en-US" dirty="0"/>
              <a:t>RAPv5/HRRRv4 </a:t>
            </a:r>
            <a:r>
              <a:rPr lang="en-US" dirty="0" smtClean="0"/>
              <a:t>is available from NCEP’s Central Operations parallel jobs, the LAMP ingest of this data will be from that.  Likewise, when the RAPv5/HRRRv4 are made operational, the LMP/GLMP v2.3 experimental data will use the operational RAPv5/HRRRv5.</a:t>
            </a:r>
          </a:p>
          <a:p>
            <a:pPr marL="1114425" lvl="3" indent="-342900">
              <a:lnSpc>
                <a:spcPct val="120000"/>
              </a:lnSpc>
              <a:spcBef>
                <a:spcPts val="300"/>
              </a:spcBef>
              <a:buSzPct val="100000"/>
              <a:buFont typeface="Arial" panose="020B0604020202020204" pitchFamily="34" charset="0"/>
              <a:buChar char="•"/>
            </a:pPr>
            <a:r>
              <a:rPr lang="en-US" b="1" i="1" dirty="0" smtClean="0">
                <a:solidFill>
                  <a:srgbClr val="FF0000"/>
                </a:solidFill>
              </a:rPr>
              <a:t>All parallel data feeds are assumed to be comparable, but all are subject to potential outages</a:t>
            </a:r>
            <a:endParaRPr b="1" i="1" dirty="0">
              <a:solidFill>
                <a:srgbClr val="FF0000"/>
              </a:solidFill>
            </a:endParaRPr>
          </a:p>
        </p:txBody>
      </p:sp>
    </p:spTree>
    <p:extLst>
      <p:ext uri="{BB962C8B-B14F-4D97-AF65-F5344CB8AC3E}">
        <p14:creationId xmlns:p14="http://schemas.microsoft.com/office/powerpoint/2010/main" val="11782200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0"/>
          <p:cNvSpPr txBox="1">
            <a:spLocks noGrp="1"/>
          </p:cNvSpPr>
          <p:nvPr>
            <p:ph type="title"/>
          </p:nvPr>
        </p:nvSpPr>
        <p:spPr>
          <a:xfrm>
            <a:off x="339342" y="1925782"/>
            <a:ext cx="8686800" cy="971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4400"/>
              <a:buNone/>
            </a:pPr>
            <a:r>
              <a:rPr lang="en" sz="4800" dirty="0" smtClean="0">
                <a:latin typeface="+mj-lt"/>
                <a:ea typeface="Libre Franklin Medium"/>
                <a:cs typeface="Libre Franklin Medium"/>
                <a:sym typeface="Libre Franklin Medium"/>
              </a:rPr>
              <a:t>Feedback and Schedule</a:t>
            </a:r>
            <a:endParaRPr sz="4800" dirty="0">
              <a:latin typeface="+mj-lt"/>
            </a:endParaRPr>
          </a:p>
        </p:txBody>
      </p:sp>
    </p:spTree>
    <p:extLst>
      <p:ext uri="{BB962C8B-B14F-4D97-AF65-F5344CB8AC3E}">
        <p14:creationId xmlns:p14="http://schemas.microsoft.com/office/powerpoint/2010/main" val="3412024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a:off x="594732" y="0"/>
            <a:ext cx="8259336" cy="628650"/>
          </a:xfrm>
          <a:prstGeom prst="rect">
            <a:avLst/>
          </a:prstGeom>
          <a:noFill/>
          <a:ln>
            <a:noFill/>
          </a:ln>
        </p:spPr>
        <p:txBody>
          <a:bodyPr spcFirstLastPara="1" wrap="square" lIns="68569" tIns="34275" rIns="68569" bIns="34275" anchor="ctr" anchorCtr="0">
            <a:noAutofit/>
          </a:bodyPr>
          <a:lstStyle/>
          <a:p>
            <a:pPr lvl="0">
              <a:buSzPts val="2800"/>
            </a:pPr>
            <a:r>
              <a:rPr lang="en-US" dirty="0"/>
              <a:t>LAMP/GLMP V2.3 </a:t>
            </a:r>
            <a:r>
              <a:rPr lang="en-US" dirty="0" smtClean="0"/>
              <a:t>– Feedback &amp; Schedule</a:t>
            </a:r>
            <a:endParaRPr dirty="0"/>
          </a:p>
        </p:txBody>
      </p:sp>
      <p:sp>
        <p:nvSpPr>
          <p:cNvPr id="76" name="Google Shape;76;p12"/>
          <p:cNvSpPr txBox="1">
            <a:spLocks noGrp="1"/>
          </p:cNvSpPr>
          <p:nvPr>
            <p:ph type="body" idx="1"/>
          </p:nvPr>
        </p:nvSpPr>
        <p:spPr>
          <a:xfrm>
            <a:off x="470604" y="521262"/>
            <a:ext cx="8525343" cy="3412406"/>
          </a:xfrm>
          <a:prstGeom prst="rect">
            <a:avLst/>
          </a:prstGeom>
          <a:noFill/>
          <a:ln>
            <a:noFill/>
          </a:ln>
        </p:spPr>
        <p:txBody>
          <a:bodyPr spcFirstLastPara="1" wrap="square" lIns="68569" tIns="34275" rIns="68569" bIns="34275" anchor="t" anchorCtr="0">
            <a:noAutofit/>
          </a:bodyPr>
          <a:lstStyle/>
          <a:p>
            <a:pPr marL="514350" lvl="1" indent="-171450">
              <a:spcBef>
                <a:spcPts val="300"/>
              </a:spcBef>
              <a:buClr>
                <a:srgbClr val="0070C0"/>
              </a:buClr>
              <a:buSzPts val="2000"/>
              <a:buFont typeface="Noto Sans Symbols"/>
              <a:buChar char="▪"/>
            </a:pPr>
            <a:r>
              <a:rPr lang="en-US" sz="2000" kern="1200" dirty="0">
                <a:solidFill>
                  <a:schemeClr val="tx1"/>
                </a:solidFill>
                <a:latin typeface="Arial" pitchFamily="34" charset="0"/>
                <a:ea typeface="ＭＳ Ｐゴシック" pitchFamily="34" charset="-128"/>
                <a:cs typeface="ＭＳ Ｐゴシック" charset="0"/>
              </a:rPr>
              <a:t>30-day User Evaluation: August 24 – September 23, </a:t>
            </a:r>
            <a:r>
              <a:rPr lang="en-US" sz="2000" kern="1200" dirty="0" smtClean="0">
                <a:solidFill>
                  <a:schemeClr val="tx1"/>
                </a:solidFill>
                <a:latin typeface="Arial" pitchFamily="34" charset="0"/>
                <a:ea typeface="ＭＳ Ｐゴシック" pitchFamily="34" charset="-128"/>
                <a:cs typeface="ＭＳ Ｐゴシック" charset="0"/>
              </a:rPr>
              <a:t>2020</a:t>
            </a:r>
          </a:p>
          <a:p>
            <a:pPr marL="514350" lvl="1" indent="-171450">
              <a:spcBef>
                <a:spcPts val="300"/>
              </a:spcBef>
              <a:buClr>
                <a:srgbClr val="0070C0"/>
              </a:buClr>
              <a:buSzPts val="2000"/>
              <a:buFont typeface="Noto Sans Symbols"/>
              <a:buChar char="▪"/>
            </a:pPr>
            <a:r>
              <a:rPr lang="en-US" sz="2000" kern="1200" dirty="0" smtClean="0">
                <a:solidFill>
                  <a:srgbClr val="FF0000"/>
                </a:solidFill>
                <a:latin typeface="Arial" pitchFamily="34" charset="0"/>
                <a:ea typeface="ＭＳ Ｐゴシック" pitchFamily="34" charset="-128"/>
                <a:cs typeface="ＭＳ Ｐゴシック" charset="0"/>
              </a:rPr>
              <a:t>Please provide comments by September 23, 2020 to:</a:t>
            </a:r>
          </a:p>
          <a:p>
            <a:pPr marL="857250" lvl="2" indent="-171450">
              <a:spcBef>
                <a:spcPts val="300"/>
              </a:spcBef>
              <a:buClr>
                <a:srgbClr val="0070C0"/>
              </a:buClr>
              <a:buSzPts val="2000"/>
              <a:buFont typeface="Noto Sans Symbols"/>
              <a:buChar char="▪"/>
            </a:pPr>
            <a:r>
              <a:rPr lang="en-US" sz="1600" dirty="0" smtClean="0">
                <a:solidFill>
                  <a:srgbClr val="0432FF"/>
                </a:solidFill>
                <a:hlinkClick r:id="rId3"/>
              </a:rPr>
              <a:t>Judy.Ghirardelli@noaa.gov</a:t>
            </a:r>
            <a:r>
              <a:rPr lang="en-US" sz="1600" dirty="0" smtClean="0">
                <a:solidFill>
                  <a:srgbClr val="0432FF"/>
                </a:solidFill>
              </a:rPr>
              <a:t>, </a:t>
            </a:r>
            <a:r>
              <a:rPr lang="en-US" sz="1600" kern="1200" dirty="0" smtClean="0">
                <a:solidFill>
                  <a:srgbClr val="0432FF"/>
                </a:solidFill>
                <a:latin typeface="Arial" pitchFamily="34" charset="0"/>
                <a:ea typeface="ＭＳ Ｐゴシック" pitchFamily="34" charset="-128"/>
                <a:cs typeface="ＭＳ Ｐゴシック" charset="0"/>
                <a:hlinkClick r:id="rId4"/>
              </a:rPr>
              <a:t>Phil.Shafer@noaa.gov</a:t>
            </a:r>
            <a:r>
              <a:rPr lang="en-US" sz="1600" kern="1200" dirty="0" smtClean="0">
                <a:solidFill>
                  <a:srgbClr val="0432FF"/>
                </a:solidFill>
                <a:latin typeface="Arial" pitchFamily="34" charset="0"/>
                <a:ea typeface="ＭＳ Ｐゴシック" pitchFamily="34" charset="-128"/>
                <a:cs typeface="ＭＳ Ｐゴシック" charset="0"/>
              </a:rPr>
              <a:t>, Jerome.Charba@noaa.gov</a:t>
            </a:r>
            <a:endParaRPr lang="en-US" sz="1600" kern="1200" dirty="0">
              <a:solidFill>
                <a:schemeClr val="tx1"/>
              </a:solidFill>
              <a:latin typeface="Arial" pitchFamily="34" charset="0"/>
              <a:ea typeface="ＭＳ Ｐゴシック" pitchFamily="34" charset="-128"/>
              <a:cs typeface="ＭＳ Ｐゴシック" charset="0"/>
            </a:endParaRPr>
          </a:p>
          <a:p>
            <a:pPr marL="514350" lvl="1" indent="-171450">
              <a:spcBef>
                <a:spcPts val="300"/>
              </a:spcBef>
              <a:buClr>
                <a:srgbClr val="0070C0"/>
              </a:buClr>
              <a:buSzPts val="2000"/>
              <a:buFont typeface="Noto Sans Symbols"/>
              <a:buChar char="▪"/>
            </a:pPr>
            <a:r>
              <a:rPr lang="en-US" sz="2000" kern="1200" dirty="0">
                <a:solidFill>
                  <a:schemeClr val="tx1"/>
                </a:solidFill>
                <a:latin typeface="Arial" pitchFamily="34" charset="0"/>
                <a:ea typeface="ＭＳ Ｐゴシック" pitchFamily="34" charset="-128"/>
                <a:cs typeface="ＭＳ Ｐゴシック" charset="0"/>
              </a:rPr>
              <a:t>NCEP Science Briefing: Last week of September</a:t>
            </a:r>
          </a:p>
          <a:p>
            <a:pPr marL="514350" lvl="1" indent="-171450">
              <a:spcBef>
                <a:spcPts val="300"/>
              </a:spcBef>
              <a:buClr>
                <a:srgbClr val="0070C0"/>
              </a:buClr>
              <a:buSzPts val="2000"/>
              <a:buFont typeface="Noto Sans Symbols"/>
              <a:buChar char="▪"/>
            </a:pPr>
            <a:r>
              <a:rPr lang="en-US" sz="2000" kern="1200" dirty="0">
                <a:solidFill>
                  <a:schemeClr val="tx1"/>
                </a:solidFill>
                <a:latin typeface="Arial" pitchFamily="34" charset="0"/>
                <a:ea typeface="ＭＳ Ｐゴシック" pitchFamily="34" charset="-128"/>
                <a:cs typeface="ＭＳ Ｐゴシック" charset="0"/>
              </a:rPr>
              <a:t>Code handoff: End of September / early October</a:t>
            </a:r>
          </a:p>
          <a:p>
            <a:pPr marL="514350" lvl="1" indent="-171450">
              <a:spcBef>
                <a:spcPts val="300"/>
              </a:spcBef>
              <a:buClr>
                <a:srgbClr val="0070C0"/>
              </a:buClr>
              <a:buSzPts val="2000"/>
              <a:buFont typeface="Noto Sans Symbols"/>
              <a:buChar char="▪"/>
            </a:pPr>
            <a:r>
              <a:rPr lang="en-US" sz="2000" kern="1200" dirty="0">
                <a:solidFill>
                  <a:srgbClr val="FF0000"/>
                </a:solidFill>
                <a:latin typeface="Arial" pitchFamily="34" charset="0"/>
                <a:ea typeface="ＭＳ Ｐゴシック" pitchFamily="34" charset="-128"/>
                <a:cs typeface="ＭＳ Ｐゴシック" charset="0"/>
              </a:rPr>
              <a:t>Implementation: January 2021</a:t>
            </a:r>
          </a:p>
          <a:p>
            <a:pPr marL="514350" lvl="1" indent="-171450">
              <a:spcBef>
                <a:spcPts val="300"/>
              </a:spcBef>
              <a:buClr>
                <a:srgbClr val="0070C0"/>
              </a:buClr>
              <a:buSzPts val="2000"/>
              <a:buFont typeface="Noto Sans Symbols"/>
              <a:buChar char="▪"/>
            </a:pPr>
            <a:endParaRPr sz="2000" kern="1200" dirty="0">
              <a:solidFill>
                <a:srgbClr val="FF0000"/>
              </a:solidFill>
              <a:latin typeface="Arial" pitchFamily="34" charset="0"/>
              <a:ea typeface="ＭＳ Ｐゴシック" pitchFamily="34" charset="-128"/>
              <a:cs typeface="ＭＳ Ｐゴシック" charset="0"/>
            </a:endParaRPr>
          </a:p>
        </p:txBody>
      </p:sp>
      <p:sp>
        <p:nvSpPr>
          <p:cNvPr id="6" name="TextBox 5"/>
          <p:cNvSpPr txBox="1"/>
          <p:nvPr/>
        </p:nvSpPr>
        <p:spPr>
          <a:xfrm>
            <a:off x="5269832" y="4418834"/>
            <a:ext cx="3497516" cy="338554"/>
          </a:xfrm>
          <a:prstGeom prst="rect">
            <a:avLst/>
          </a:prstGeom>
          <a:solidFill>
            <a:schemeClr val="tx2"/>
          </a:solidFill>
          <a:ln w="12700">
            <a:solidFill>
              <a:schemeClr val="tx1"/>
            </a:solidFill>
          </a:ln>
        </p:spPr>
        <p:txBody>
          <a:bodyPr wrap="square" rtlCol="0">
            <a:spAutoFit/>
          </a:bodyPr>
          <a:lstStyle/>
          <a:p>
            <a:r>
              <a:rPr lang="en-US" sz="1600" dirty="0" smtClean="0">
                <a:solidFill>
                  <a:srgbClr val="0432FF"/>
                </a:solidFill>
                <a:latin typeface="+mn-lt"/>
              </a:rPr>
              <a:t>https</a:t>
            </a:r>
            <a:r>
              <a:rPr lang="en-US" sz="1600" dirty="0">
                <a:solidFill>
                  <a:srgbClr val="0432FF"/>
                </a:solidFill>
                <a:latin typeface="+mn-lt"/>
              </a:rPr>
              <a:t>://weather.gov/mdl/lamp_home</a:t>
            </a:r>
          </a:p>
        </p:txBody>
      </p:sp>
      <p:sp>
        <p:nvSpPr>
          <p:cNvPr id="8" name="TextBox 7">
            <a:extLst>
              <a:ext uri="{FF2B5EF4-FFF2-40B4-BE49-F238E27FC236}">
                <a16:creationId xmlns:a16="http://schemas.microsoft.com/office/drawing/2014/main" id="{DEC0EA3E-AB14-2D49-81C5-98F666FF66B2}"/>
              </a:ext>
            </a:extLst>
          </p:cNvPr>
          <p:cNvSpPr txBox="1"/>
          <p:nvPr/>
        </p:nvSpPr>
        <p:spPr>
          <a:xfrm>
            <a:off x="724120" y="2607324"/>
            <a:ext cx="8018310" cy="2031325"/>
          </a:xfrm>
          <a:prstGeom prst="rect">
            <a:avLst/>
          </a:prstGeom>
          <a:noFill/>
        </p:spPr>
        <p:txBody>
          <a:bodyPr wrap="square" rtlCol="0">
            <a:spAutoFit/>
          </a:bodyPr>
          <a:lstStyle/>
          <a:p>
            <a:r>
              <a:rPr lang="en-US" dirty="0">
                <a:solidFill>
                  <a:schemeClr val="tx1"/>
                </a:solidFill>
              </a:rPr>
              <a:t>Presentation content from:</a:t>
            </a:r>
          </a:p>
          <a:p>
            <a:pPr marL="228600" indent="-228600">
              <a:buAutoNum type="arabicPeriod"/>
            </a:pPr>
            <a:r>
              <a:rPr lang="en-US" dirty="0">
                <a:solidFill>
                  <a:schemeClr val="tx1"/>
                </a:solidFill>
              </a:rPr>
              <a:t>“Upcoming Enhancements to the National Weather Service’s Localized Aviation Model</a:t>
            </a:r>
            <a:br>
              <a:rPr lang="en-US" dirty="0">
                <a:solidFill>
                  <a:schemeClr val="tx1"/>
                </a:solidFill>
              </a:rPr>
            </a:br>
            <a:r>
              <a:rPr lang="en-US" dirty="0">
                <a:solidFill>
                  <a:schemeClr val="tx1"/>
                </a:solidFill>
              </a:rPr>
              <a:t>Output Statistics Program”, Intermountain West Aviation Weather Safety (IWAWS) Workshop, May 2020, Phillip E. Shafer.</a:t>
            </a:r>
          </a:p>
          <a:p>
            <a:pPr marL="228600" indent="-228600">
              <a:buAutoNum type="arabicPeriod"/>
            </a:pPr>
            <a:r>
              <a:rPr lang="en-US" dirty="0">
                <a:solidFill>
                  <a:schemeClr val="tx1"/>
                </a:solidFill>
              </a:rPr>
              <a:t>“Development of LAMP Convection and Lightning Forecast Guidance for Alaska and Beyond”, AMS 2021, Jerome Charba, Frederick Samplatsky, Phillip E. Shafer, Judy Ghirardelli, Andrew Kochenash.</a:t>
            </a:r>
          </a:p>
          <a:p>
            <a:pPr marL="342900" indent="-342900">
              <a:buFont typeface="+mj-lt"/>
              <a:buAutoNum type="arabicPeriod"/>
            </a:pPr>
            <a:r>
              <a:rPr lang="en-US" dirty="0">
                <a:solidFill>
                  <a:schemeClr val="tx1"/>
                </a:solidFill>
              </a:rPr>
              <a:t>“</a:t>
            </a:r>
            <a:r>
              <a:rPr lang="en" dirty="0">
                <a:solidFill>
                  <a:schemeClr val="tx1"/>
                </a:solidFill>
              </a:rPr>
              <a:t>Gridded LAMP Ceiling Height and Visibility Guidane for Alaska</a:t>
            </a:r>
            <a:r>
              <a:rPr lang="en-US" dirty="0">
                <a:solidFill>
                  <a:schemeClr val="tx1"/>
                </a:solidFill>
              </a:rPr>
              <a:t>” AMS 2020, Judy Ghirardelli, Adam D. Schanpp, Bob Glahn, Allison Bogusz.</a:t>
            </a:r>
          </a:p>
        </p:txBody>
      </p:sp>
    </p:spTree>
    <p:extLst>
      <p:ext uri="{BB962C8B-B14F-4D97-AF65-F5344CB8AC3E}">
        <p14:creationId xmlns:p14="http://schemas.microsoft.com/office/powerpoint/2010/main" val="15094042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9" name="Google Shape;379;p28"/>
          <p:cNvSpPr txBox="1">
            <a:spLocks noGrp="1"/>
          </p:cNvSpPr>
          <p:nvPr>
            <p:ph type="title"/>
          </p:nvPr>
        </p:nvSpPr>
        <p:spPr>
          <a:prstGeom prst="rect">
            <a:avLst/>
          </a:prstGeom>
          <a:noFill/>
          <a:ln>
            <a:noFill/>
          </a:ln>
        </p:spPr>
        <p:txBody>
          <a:bodyPr spcFirstLastPara="1" wrap="square" lIns="68569" tIns="34275" rIns="68569" bIns="34275" anchor="ctr" anchorCtr="0">
            <a:normAutofit/>
          </a:bodyPr>
          <a:lstStyle/>
          <a:p>
            <a:pPr>
              <a:buSzPts val="3200"/>
            </a:pPr>
            <a:r>
              <a:rPr lang="en-US" sz="3200" dirty="0">
                <a:latin typeface="Arial" panose="020B0604020202020204" pitchFamily="34" charset="0"/>
                <a:cs typeface="Arial" panose="020B0604020202020204" pitchFamily="34" charset="0"/>
              </a:rPr>
              <a:t>LMP/GLMP V2.3 </a:t>
            </a:r>
            <a:r>
              <a:rPr lang="en-US" sz="3200" dirty="0">
                <a:latin typeface="Arial" panose="020B0604020202020204" pitchFamily="34" charset="0"/>
                <a:cs typeface="Arial" panose="020B0604020202020204" pitchFamily="34" charset="0"/>
              </a:rPr>
              <a:t>Upgrades</a:t>
            </a:r>
            <a:endParaRPr sz="3200" dirty="0">
              <a:latin typeface="Arial" panose="020B0604020202020204" pitchFamily="34" charset="0"/>
              <a:cs typeface="Arial" panose="020B0604020202020204" pitchFamily="34" charset="0"/>
            </a:endParaRPr>
          </a:p>
        </p:txBody>
      </p:sp>
      <p:sp>
        <p:nvSpPr>
          <p:cNvPr id="377" name="Google Shape;377;p28"/>
          <p:cNvSpPr txBox="1">
            <a:spLocks noGrp="1"/>
          </p:cNvSpPr>
          <p:nvPr>
            <p:ph type="body" idx="1"/>
          </p:nvPr>
        </p:nvSpPr>
        <p:spPr>
          <a:xfrm>
            <a:off x="320040" y="521208"/>
            <a:ext cx="8229600" cy="4105656"/>
          </a:xfrm>
          <a:prstGeom prst="rect">
            <a:avLst/>
          </a:prstGeom>
          <a:noFill/>
          <a:ln>
            <a:noFill/>
          </a:ln>
        </p:spPr>
        <p:txBody>
          <a:bodyPr spcFirstLastPara="1" wrap="square" lIns="68569" tIns="34275" rIns="68569" bIns="34275" anchor="t" anchorCtr="0">
            <a:noAutofit/>
          </a:bodyPr>
          <a:lstStyle/>
          <a:p>
            <a:pPr marL="428625" lvl="1" indent="-342900">
              <a:lnSpc>
                <a:spcPct val="120000"/>
              </a:lnSpc>
              <a:spcBef>
                <a:spcPts val="300"/>
              </a:spcBef>
              <a:buSzPct val="100000"/>
              <a:buFont typeface="Arial" panose="020B0604020202020204" pitchFamily="34" charset="0"/>
              <a:buChar char="•"/>
            </a:pPr>
            <a:r>
              <a:rPr lang="en-US" sz="2400" dirty="0" smtClean="0"/>
              <a:t>V2.3.0 </a:t>
            </a:r>
            <a:r>
              <a:rPr lang="en-US" sz="2400" dirty="0" smtClean="0"/>
              <a:t>highlights</a:t>
            </a:r>
            <a:r>
              <a:rPr lang="en-US" sz="2400" dirty="0"/>
              <a:t>:</a:t>
            </a:r>
            <a:endParaRPr sz="2400" dirty="0"/>
          </a:p>
          <a:p>
            <a:pPr marL="690563" lvl="1" indent="-342900">
              <a:lnSpc>
                <a:spcPct val="120000"/>
              </a:lnSpc>
              <a:spcBef>
                <a:spcPts val="0"/>
              </a:spcBef>
              <a:buClr>
                <a:srgbClr val="4A86E8"/>
              </a:buClr>
              <a:buSzPts val="1700"/>
              <a:buFont typeface="+mj-lt"/>
              <a:buAutoNum type="arabicPeriod"/>
            </a:pPr>
            <a:r>
              <a:rPr lang="en-US" sz="1600" dirty="0">
                <a:solidFill>
                  <a:srgbClr val="4A86E8"/>
                </a:solidFill>
              </a:rPr>
              <a:t>Addition of GLMP </a:t>
            </a:r>
            <a:r>
              <a:rPr lang="en-US" sz="1600" dirty="0">
                <a:solidFill>
                  <a:srgbClr val="FF0000"/>
                </a:solidFill>
              </a:rPr>
              <a:t>ceiling height and visibility </a:t>
            </a:r>
            <a:r>
              <a:rPr lang="en-US" sz="1600" dirty="0" smtClean="0">
                <a:solidFill>
                  <a:srgbClr val="FF0000"/>
                </a:solidFill>
              </a:rPr>
              <a:t>(C&amp;V) guidance </a:t>
            </a:r>
            <a:r>
              <a:rPr lang="en-US" sz="1600" dirty="0">
                <a:solidFill>
                  <a:srgbClr val="FF0000"/>
                </a:solidFill>
              </a:rPr>
              <a:t>for Alaska </a:t>
            </a:r>
            <a:r>
              <a:rPr lang="en-US" sz="1600" dirty="0">
                <a:solidFill>
                  <a:srgbClr val="4A86E8"/>
                </a:solidFill>
              </a:rPr>
              <a:t>on the NBM domain out to 38 </a:t>
            </a:r>
            <a:r>
              <a:rPr lang="en-US" sz="1600" dirty="0" smtClean="0">
                <a:solidFill>
                  <a:srgbClr val="4A86E8"/>
                </a:solidFill>
              </a:rPr>
              <a:t>hours</a:t>
            </a:r>
          </a:p>
          <a:p>
            <a:pPr marL="690563" lvl="1" indent="-342900">
              <a:lnSpc>
                <a:spcPct val="120000"/>
              </a:lnSpc>
              <a:spcBef>
                <a:spcPts val="0"/>
              </a:spcBef>
              <a:buClr>
                <a:srgbClr val="4A86E8"/>
              </a:buClr>
              <a:buSzPts val="1700"/>
              <a:buFont typeface="+mj-lt"/>
              <a:buAutoNum type="arabicPeriod"/>
            </a:pPr>
            <a:r>
              <a:rPr lang="en-US" sz="1600" dirty="0">
                <a:solidFill>
                  <a:srgbClr val="4A86E8"/>
                </a:solidFill>
              </a:rPr>
              <a:t>Addition of GLMP </a:t>
            </a:r>
            <a:r>
              <a:rPr lang="en-US" sz="1600" dirty="0">
                <a:solidFill>
                  <a:srgbClr val="FF0000"/>
                </a:solidFill>
              </a:rPr>
              <a:t>1-h convection and 1-h lightning probability and potential guidance for Alaska </a:t>
            </a:r>
            <a:r>
              <a:rPr lang="en-US" sz="1600" dirty="0">
                <a:solidFill>
                  <a:srgbClr val="4A86E8"/>
                </a:solidFill>
              </a:rPr>
              <a:t>on the NBM domain out to 38 </a:t>
            </a:r>
            <a:r>
              <a:rPr lang="en-US" sz="1600" dirty="0" smtClean="0">
                <a:solidFill>
                  <a:srgbClr val="4A86E8"/>
                </a:solidFill>
              </a:rPr>
              <a:t>hours</a:t>
            </a:r>
          </a:p>
          <a:p>
            <a:pPr marL="690563" lvl="1" indent="-342900">
              <a:lnSpc>
                <a:spcPct val="120000"/>
              </a:lnSpc>
              <a:spcBef>
                <a:spcPts val="0"/>
              </a:spcBef>
              <a:buClr>
                <a:srgbClr val="4A86E8"/>
              </a:buClr>
              <a:buSzPts val="1700"/>
              <a:buFont typeface="+mj-lt"/>
              <a:buAutoNum type="arabicPeriod"/>
            </a:pPr>
            <a:r>
              <a:rPr lang="en-US" sz="1600" dirty="0" smtClean="0">
                <a:solidFill>
                  <a:srgbClr val="4A86E8"/>
                </a:solidFill>
              </a:rPr>
              <a:t>Upgrades </a:t>
            </a:r>
            <a:r>
              <a:rPr lang="en-US" sz="1600" dirty="0" smtClean="0">
                <a:solidFill>
                  <a:srgbClr val="4A86E8"/>
                </a:solidFill>
              </a:rPr>
              <a:t>and expansion of CONUS GLMP </a:t>
            </a:r>
            <a:r>
              <a:rPr lang="en-US" sz="1600" dirty="0" smtClean="0">
                <a:solidFill>
                  <a:srgbClr val="FF0000"/>
                </a:solidFill>
              </a:rPr>
              <a:t>sky cover guidance (SKY) </a:t>
            </a:r>
            <a:r>
              <a:rPr lang="en-US" sz="1600" dirty="0" smtClean="0">
                <a:solidFill>
                  <a:srgbClr val="4A86E8"/>
                </a:solidFill>
              </a:rPr>
              <a:t>to the NBM CONUS domain and extension of forecast projections to 38 hours</a:t>
            </a:r>
          </a:p>
          <a:p>
            <a:pPr marL="690563" lvl="1" indent="-342900">
              <a:lnSpc>
                <a:spcPct val="120000"/>
              </a:lnSpc>
              <a:spcBef>
                <a:spcPts val="0"/>
              </a:spcBef>
              <a:buClr>
                <a:srgbClr val="4A86E8"/>
              </a:buClr>
              <a:buSzPts val="1700"/>
              <a:buFont typeface="+mj-lt"/>
              <a:buAutoNum type="arabicPeriod"/>
            </a:pPr>
            <a:r>
              <a:rPr lang="en-US" sz="1600" dirty="0" smtClean="0">
                <a:solidFill>
                  <a:srgbClr val="4A86E8"/>
                </a:solidFill>
              </a:rPr>
              <a:t>Addition of LAMP </a:t>
            </a:r>
            <a:r>
              <a:rPr lang="en-US" sz="1600" dirty="0" smtClean="0">
                <a:solidFill>
                  <a:srgbClr val="FF0000"/>
                </a:solidFill>
              </a:rPr>
              <a:t>1-h, 6-h, and 12-h probability of measurable precipitation (POP) and 1-h best category Yes/No occurrence of measurable precipitation </a:t>
            </a:r>
            <a:r>
              <a:rPr lang="en-US" sz="1600" dirty="0" smtClean="0">
                <a:solidFill>
                  <a:srgbClr val="4A86E8"/>
                </a:solidFill>
              </a:rPr>
              <a:t>guidance for CONUS stations out to 38 hours</a:t>
            </a:r>
          </a:p>
          <a:p>
            <a:pPr marL="690563" lvl="1" indent="-342900">
              <a:lnSpc>
                <a:spcPct val="120000"/>
              </a:lnSpc>
              <a:spcBef>
                <a:spcPts val="0"/>
              </a:spcBef>
              <a:buClr>
                <a:srgbClr val="4A86E8"/>
              </a:buClr>
              <a:buSzPts val="1700"/>
              <a:buFont typeface="+mj-lt"/>
              <a:buAutoNum type="arabicPeriod"/>
            </a:pPr>
            <a:r>
              <a:rPr lang="en-US" sz="1600" dirty="0" smtClean="0">
                <a:solidFill>
                  <a:srgbClr val="4A86E8"/>
                </a:solidFill>
              </a:rPr>
              <a:t>Refresh </a:t>
            </a:r>
            <a:r>
              <a:rPr lang="en-US" sz="1600" dirty="0">
                <a:solidFill>
                  <a:srgbClr val="4A86E8"/>
                </a:solidFill>
              </a:rPr>
              <a:t>of CONUS </a:t>
            </a:r>
            <a:r>
              <a:rPr lang="en-US" sz="1600" dirty="0">
                <a:solidFill>
                  <a:srgbClr val="FF0000"/>
                </a:solidFill>
              </a:rPr>
              <a:t>conditional ceiling height and conditional visibility guidance </a:t>
            </a:r>
            <a:r>
              <a:rPr lang="en-US" sz="1600" dirty="0">
                <a:solidFill>
                  <a:srgbClr val="4A86E8"/>
                </a:solidFill>
              </a:rPr>
              <a:t>at stations to incorporate the HRRR and extension to 38 </a:t>
            </a:r>
            <a:r>
              <a:rPr lang="en-US" sz="1600" dirty="0" smtClean="0">
                <a:solidFill>
                  <a:srgbClr val="4A86E8"/>
                </a:solidFill>
              </a:rPr>
              <a:t>hours</a:t>
            </a:r>
          </a:p>
          <a:p>
            <a:pPr marL="690563" lvl="1" indent="-342900">
              <a:lnSpc>
                <a:spcPct val="120000"/>
              </a:lnSpc>
              <a:buClr>
                <a:srgbClr val="4A86E8"/>
              </a:buClr>
              <a:buSzPts val="1700"/>
              <a:buFont typeface="+mj-lt"/>
              <a:buAutoNum type="arabicPeriod"/>
            </a:pPr>
            <a:r>
              <a:rPr lang="en-US" sz="1600" dirty="0">
                <a:solidFill>
                  <a:srgbClr val="FF0000"/>
                </a:solidFill>
              </a:rPr>
              <a:t>Addition of C&amp;V, 1-h convection, and 1-h lightning guidance for 76 remote stations in </a:t>
            </a:r>
            <a:r>
              <a:rPr lang="en-US" sz="1600" dirty="0" smtClean="0">
                <a:solidFill>
                  <a:srgbClr val="FF0000"/>
                </a:solidFill>
              </a:rPr>
              <a:t>Alaska</a:t>
            </a:r>
            <a:endParaRPr lang="en-US" sz="1600" dirty="0">
              <a:solidFill>
                <a:srgbClr val="4A86E8"/>
              </a:solidFill>
            </a:endParaRPr>
          </a:p>
          <a:p>
            <a:pPr marL="557213" lvl="1" indent="-209550">
              <a:lnSpc>
                <a:spcPct val="120000"/>
              </a:lnSpc>
              <a:spcBef>
                <a:spcPts val="0"/>
              </a:spcBef>
              <a:buClr>
                <a:srgbClr val="4A86E8"/>
              </a:buClr>
              <a:buSzPts val="1700"/>
              <a:buChar char="○"/>
            </a:pPr>
            <a:endParaRPr sz="1600" dirty="0">
              <a:solidFill>
                <a:srgbClr val="4A86E8"/>
              </a:solidFill>
            </a:endParaRPr>
          </a:p>
        </p:txBody>
      </p:sp>
      <p:sp>
        <p:nvSpPr>
          <p:cNvPr id="378" name="Google Shape;378;p28"/>
          <p:cNvSpPr txBox="1">
            <a:spLocks noGrp="1"/>
          </p:cNvSpPr>
          <p:nvPr>
            <p:ph type="sldNum" idx="4294967295"/>
          </p:nvPr>
        </p:nvSpPr>
        <p:spPr>
          <a:xfrm>
            <a:off x="8732838" y="4749800"/>
            <a:ext cx="411162" cy="393700"/>
          </a:xfrm>
          <a:prstGeom prst="rect">
            <a:avLst/>
          </a:prstGeom>
          <a:noFill/>
          <a:ln>
            <a:noFill/>
          </a:ln>
        </p:spPr>
        <p:txBody>
          <a:bodyPr spcFirstLastPara="1" wrap="square" lIns="68569" tIns="68569" rIns="68569" bIns="68569" anchor="ctr" anchorCtr="0">
            <a:noAutofit/>
          </a:bodyPr>
          <a:lstStyle/>
          <a:p>
            <a:pPr>
              <a:buSzPts val="350"/>
            </a:pPr>
            <a:fld id="{00000000-1234-1234-1234-123412341234}" type="slidenum">
              <a:rPr lang="en-US" sz="1050"/>
              <a:pPr>
                <a:buSzPts val="350"/>
              </a:pPr>
              <a:t>8</a:t>
            </a:fld>
            <a:endParaRPr sz="1050" dirty="0"/>
          </a:p>
        </p:txBody>
      </p:sp>
    </p:spTree>
    <p:extLst>
      <p:ext uri="{BB962C8B-B14F-4D97-AF65-F5344CB8AC3E}">
        <p14:creationId xmlns:p14="http://schemas.microsoft.com/office/powerpoint/2010/main" val="39667998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0"/>
          <p:cNvSpPr txBox="1">
            <a:spLocks noGrp="1"/>
          </p:cNvSpPr>
          <p:nvPr>
            <p:ph type="title"/>
          </p:nvPr>
        </p:nvSpPr>
        <p:spPr>
          <a:xfrm>
            <a:off x="228600" y="1699903"/>
            <a:ext cx="8686800" cy="1743694"/>
          </a:xfrm>
          <a:prstGeom prst="rect">
            <a:avLst/>
          </a:prstGeom>
          <a:noFill/>
          <a:ln>
            <a:noFill/>
          </a:ln>
        </p:spPr>
        <p:txBody>
          <a:bodyPr spcFirstLastPara="1" wrap="square" lIns="91425" tIns="91425" rIns="91425" bIns="91425" anchor="t" anchorCtr="0">
            <a:noAutofit/>
          </a:bodyPr>
          <a:lstStyle/>
          <a:p>
            <a:pPr lvl="0" algn="ctr"/>
            <a:r>
              <a:rPr lang="en" sz="4800" dirty="0">
                <a:ea typeface="Libre Franklin Medium"/>
                <a:cs typeface="Libre Franklin Medium"/>
                <a:sym typeface="Libre Franklin Medium"/>
              </a:rPr>
              <a:t>LAMP/GLMP </a:t>
            </a:r>
            <a:r>
              <a:rPr lang="en" sz="4800" dirty="0" smtClean="0">
                <a:latin typeface="+mj-lt"/>
                <a:ea typeface="Libre Franklin Medium"/>
                <a:cs typeface="Libre Franklin Medium"/>
                <a:sym typeface="Libre Franklin Medium"/>
              </a:rPr>
              <a:t>V2.3 Upgrades:</a:t>
            </a:r>
            <a:br>
              <a:rPr lang="en" sz="4800" dirty="0" smtClean="0">
                <a:latin typeface="+mj-lt"/>
                <a:ea typeface="Libre Franklin Medium"/>
                <a:cs typeface="Libre Franklin Medium"/>
                <a:sym typeface="Libre Franklin Medium"/>
              </a:rPr>
            </a:br>
            <a:r>
              <a:rPr lang="en" sz="3600" dirty="0">
                <a:latin typeface="+mj-lt"/>
                <a:ea typeface="Libre Franklin Medium"/>
                <a:cs typeface="Libre Franklin Medium"/>
                <a:sym typeface="Libre Franklin Medium"/>
              </a:rPr>
              <a:t>1. GLMP</a:t>
            </a:r>
            <a:r>
              <a:rPr lang="en" sz="3600" dirty="0" smtClean="0">
                <a:latin typeface="+mj-lt"/>
                <a:ea typeface="Libre Franklin Medium"/>
                <a:cs typeface="Libre Franklin Medium"/>
                <a:sym typeface="Libre Franklin Medium"/>
              </a:rPr>
              <a:t> C&amp;V for Alaska</a:t>
            </a:r>
            <a:endParaRPr sz="3600" dirty="0">
              <a:latin typeface="+mj-lt"/>
            </a:endParaRPr>
          </a:p>
        </p:txBody>
      </p:sp>
    </p:spTree>
    <p:extLst>
      <p:ext uri="{BB962C8B-B14F-4D97-AF65-F5344CB8AC3E}">
        <p14:creationId xmlns:p14="http://schemas.microsoft.com/office/powerpoint/2010/main" val="2291091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theme/theme1.xml><?xml version="1.0" encoding="utf-8"?>
<a:theme xmlns:a="http://schemas.openxmlformats.org/drawingml/2006/main" name="3. Content Slide - no icon">
  <a:themeElements>
    <a:clrScheme name="PTT 1">
      <a:dk1>
        <a:srgbClr val="0A4595"/>
      </a:dk1>
      <a:lt1>
        <a:srgbClr val="FFFFFF"/>
      </a:lt1>
      <a:dk2>
        <a:srgbClr val="323B42"/>
      </a:dk2>
      <a:lt2>
        <a:srgbClr val="D6F5FF"/>
      </a:lt2>
      <a:accent1>
        <a:srgbClr val="0099D8"/>
      </a:accent1>
      <a:accent2>
        <a:srgbClr val="0A4595"/>
      </a:accent2>
      <a:accent3>
        <a:srgbClr val="34C8C9"/>
      </a:accent3>
      <a:accent4>
        <a:srgbClr val="CC9C4A"/>
      </a:accent4>
      <a:accent5>
        <a:srgbClr val="A52B15"/>
      </a:accent5>
      <a:accent6>
        <a:srgbClr val="A74FA9"/>
      </a:accent6>
      <a:hlink>
        <a:srgbClr val="0A52F6"/>
      </a:hlink>
      <a:folHlink>
        <a:srgbClr val="0072A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2069</TotalTime>
  <Words>4490</Words>
  <Application>Microsoft Office PowerPoint</Application>
  <PresentationFormat>On-screen Show (16:9)</PresentationFormat>
  <Paragraphs>500</Paragraphs>
  <Slides>79</Slides>
  <Notes>79</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79</vt:i4>
      </vt:variant>
    </vt:vector>
  </HeadingPairs>
  <TitlesOfParts>
    <vt:vector size="91" baseType="lpstr">
      <vt:lpstr>Calibri</vt:lpstr>
      <vt:lpstr>Arial Narrow</vt:lpstr>
      <vt:lpstr>Libre Franklin Medium</vt:lpstr>
      <vt:lpstr>Noto Sans Symbols</vt:lpstr>
      <vt:lpstr>Arial</vt:lpstr>
      <vt:lpstr>Wingdings</vt:lpstr>
      <vt:lpstr>Osaka</vt:lpstr>
      <vt:lpstr>Tahoma</vt:lpstr>
      <vt:lpstr>Courier New</vt:lpstr>
      <vt:lpstr>ＭＳ Ｐゴシック</vt:lpstr>
      <vt:lpstr>3. Content Slide - no icon</vt:lpstr>
      <vt:lpstr>Microsoft Excel 97-2003 Worksheet</vt:lpstr>
      <vt:lpstr>Title: LAMPGLMP v2.3 User Evaluation Information</vt:lpstr>
      <vt:lpstr>Outline</vt:lpstr>
      <vt:lpstr>Background</vt:lpstr>
      <vt:lpstr>LAMP Background</vt:lpstr>
      <vt:lpstr>LAMP Guidance Details</vt:lpstr>
      <vt:lpstr>LAMP Supports the NBM</vt:lpstr>
      <vt:lpstr>LAMP/GLMP V2.3 Upgrades</vt:lpstr>
      <vt:lpstr>LMP/GLMP V2.3 Upgrades</vt:lpstr>
      <vt:lpstr>LAMP/GLMP V2.3 Upgrades: 1. GLMP C&amp;V for Alaska</vt:lpstr>
      <vt:lpstr>LMP/GLMP V2.3 Upgrades: AK C&amp;V Overview</vt:lpstr>
      <vt:lpstr>Alaska LAMP Meld for C&amp;V</vt:lpstr>
      <vt:lpstr>LAMP Ceiling Probabilities at Stations</vt:lpstr>
      <vt:lpstr>LAMP Ceiling Probabilities Gridded</vt:lpstr>
      <vt:lpstr>LAMP Ceiling Meld Probabilistic Forecasts</vt:lpstr>
      <vt:lpstr>LAMP Ceiling Meld Deterministic Forecasts</vt:lpstr>
      <vt:lpstr>Gridded LAMP Real-time Prototype Forecasts</vt:lpstr>
      <vt:lpstr>Alaska Meld for C&amp;V</vt:lpstr>
      <vt:lpstr>LAMP Meld (V2.3) Verification Alaska 1-38 h guidance Warm Season</vt:lpstr>
      <vt:lpstr>LAMP Meld (V2.3) Verification Alaska 1-38 h guidance Cool Season</vt:lpstr>
      <vt:lpstr>LAMP/GLMP V2.3 Upgrades: 2. GLMP Convection &amp; Lightning for Alaska</vt:lpstr>
      <vt:lpstr>LMP/GLMP V2.3 Upgrades: Conv &amp; Ltg</vt:lpstr>
      <vt:lpstr>Key Considerations for Alaska Convection &amp; Ltg</vt:lpstr>
      <vt:lpstr>Alaska Lightning and Convection Predictands</vt:lpstr>
      <vt:lpstr>Alaska Lightning and Convection Predictands </vt:lpstr>
      <vt:lpstr>Lightning &amp; Convection Probability Regions</vt:lpstr>
      <vt:lpstr>AK Convection &amp; Ltg Predictor Data Inputs</vt:lpstr>
      <vt:lpstr>Alaska LAMP Lightning Probabilities</vt:lpstr>
      <vt:lpstr>Alaska LAMP Lightning Potentials</vt:lpstr>
      <vt:lpstr>Alaska LAMP Convection Probabilities</vt:lpstr>
      <vt:lpstr>Alaska LAMP Convection Potentials</vt:lpstr>
      <vt:lpstr>Alaska LAMP Convection</vt:lpstr>
      <vt:lpstr>Alaska LAMP Lightning</vt:lpstr>
      <vt:lpstr>AK Base LAMP Convection Primary vs Backup Forecast Verification Cool Season</vt:lpstr>
      <vt:lpstr>AK Base LAMP Convection Primary vs Backup Forecasts Warm Season</vt:lpstr>
      <vt:lpstr>AK Base LAMP Lightning Primary vs Backup Forecasts</vt:lpstr>
      <vt:lpstr>LAMP/GLMP V2.3 Upgrades: 3. Sky Cover Upgrades</vt:lpstr>
      <vt:lpstr>LMP/GLMP V2.3 Upgrades: Sky Cover</vt:lpstr>
      <vt:lpstr>LAMP/GLMP v2.3  Upgrades to Sky Cover</vt:lpstr>
      <vt:lpstr>LAMP/GLMP v2.3  Upgrades to Sky Cover Base Lamp</vt:lpstr>
      <vt:lpstr>LAMP/GLMP v2.3  Upgrades to Sky Cover Meld LAMP</vt:lpstr>
      <vt:lpstr>LAMP/GLMP v2.3  Upgrades to Sky Cover Verification</vt:lpstr>
      <vt:lpstr>Redevelopment Verification: Example of Regional Improvement</vt:lpstr>
      <vt:lpstr>Redevelopment Verification: 1-38 h guidance CONUS Heidke Skill Score, Independent, Warm Season</vt:lpstr>
      <vt:lpstr>Redevelopment Verification: 1-38 h guidance CONUS Heidke Skill Score, Independent, Cool Season</vt:lpstr>
      <vt:lpstr>CONUS GLMP Sky Cover (V2.3)</vt:lpstr>
      <vt:lpstr>CONUS GLMP Sky Cover V2.2 vs V2.3</vt:lpstr>
      <vt:lpstr>LAMP/GLMP v2.3 Upgrades to Sky Cover: Note re: SCP</vt:lpstr>
      <vt:lpstr>Impact of SCP augmentation: no SCP</vt:lpstr>
      <vt:lpstr>Impact of SCP augmentation: with SCP</vt:lpstr>
      <vt:lpstr>LAMP/GLMP v2.3 Upgrades to Sky Cover: Without SCP</vt:lpstr>
      <vt:lpstr>LAMP/GLMP v2.3 Upgrades to Sky Cover: With SCP</vt:lpstr>
      <vt:lpstr>LAMP/GLMP v2.3 Upgrades to Sky Cover: Note re: SCP </vt:lpstr>
      <vt:lpstr>LAMP/GLMP V2.3 Upgrades: 4. POP upgrades</vt:lpstr>
      <vt:lpstr>LMP/GLMP V2.3 Upgrades: POP</vt:lpstr>
      <vt:lpstr>CONUS GLMP PoP (V2.3)</vt:lpstr>
      <vt:lpstr>CONUS GLMP 1-h PoP: Verification Cool</vt:lpstr>
      <vt:lpstr>CONUS GLMP 1-h PoP: Verification Warm</vt:lpstr>
      <vt:lpstr>CONUS GLMP 1-h PoP: Grids to Stations</vt:lpstr>
      <vt:lpstr>LAMP/GLMP V2.3 Upgrades: 5. Conditional C&amp;V upgrades</vt:lpstr>
      <vt:lpstr>LMP/GLMP V2.3 Upgrades: Conditional C&amp;V</vt:lpstr>
      <vt:lpstr>LAMP Meld (V2.3) Verification Conditional C&amp;V, 00z, Cool Season</vt:lpstr>
      <vt:lpstr>LAMP Meld (V2.3) Verification Conditional C&amp;V, 12z, Cool Season</vt:lpstr>
      <vt:lpstr>LAMP Meld (V2.3) Verification Conditional C&amp;V, 00z, Warm Season</vt:lpstr>
      <vt:lpstr>LAMP Meld (V2.3) Verification Conditional C&amp;V, 12z, Warm Season</vt:lpstr>
      <vt:lpstr>LAMP/GLMP V2.3 Upgrades: 6. Additional guidance for 76 remote stations in AK</vt:lpstr>
      <vt:lpstr>LMP/GLMP V2.3 Upgrades: New AK stations</vt:lpstr>
      <vt:lpstr>LMP/GLMP V2.3 Upgrades: New Station guidance</vt:lpstr>
      <vt:lpstr>LAMP C&amp;V Bulletins for new stations</vt:lpstr>
      <vt:lpstr>Product Changes</vt:lpstr>
      <vt:lpstr>LMP/GLMP V2.3 Bulletin Changes: 1-25 h CONUS</vt:lpstr>
      <vt:lpstr>LMP/GLMP V2.3 Bulletin Changes: 1-25 h AK</vt:lpstr>
      <vt:lpstr>LMP/GLMP V2.3 Bulletin Changes: 1-38 h CONUS</vt:lpstr>
      <vt:lpstr>LMP/GLMP V2.3 Bulletin Changes: 1-38 h AK</vt:lpstr>
      <vt:lpstr>LMP/GLMP V2.3 Bulletin Changes: 26-38 h</vt:lpstr>
      <vt:lpstr>Realtime Experimental Products</vt:lpstr>
      <vt:lpstr>LMP/GLMP V2.3 Upgrades: Real-time Experimental Products</vt:lpstr>
      <vt:lpstr>LMP/GLMP V2.3 Upgrades: Para Data Ingest</vt:lpstr>
      <vt:lpstr>Feedback and Schedule</vt:lpstr>
      <vt:lpstr>LAMP/GLMP V2.3 – Feedback &amp; Schedule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Judy Ghirardelli</dc:creator>
  <cp:lastModifiedBy>Judy Ghirardelli</cp:lastModifiedBy>
  <cp:revision>100</cp:revision>
  <dcterms:modified xsi:type="dcterms:W3CDTF">2020-08-24T21:13:27Z</dcterms:modified>
</cp:coreProperties>
</file>